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72" r:id="rId3"/>
    <p:sldMasterId id="2147483687" r:id="rId4"/>
    <p:sldMasterId id="2147483699" r:id="rId5"/>
  </p:sldMasterIdLst>
  <p:sldIdLst>
    <p:sldId id="335" r:id="rId6"/>
    <p:sldId id="1938" r:id="rId7"/>
    <p:sldId id="1939" r:id="rId8"/>
    <p:sldId id="1940" r:id="rId9"/>
    <p:sldId id="1941" r:id="rId10"/>
    <p:sldId id="1942" r:id="rId11"/>
    <p:sldId id="1943" r:id="rId12"/>
    <p:sldId id="1944" r:id="rId13"/>
    <p:sldId id="1945" r:id="rId14"/>
    <p:sldId id="1946" r:id="rId15"/>
    <p:sldId id="1947" r:id="rId16"/>
    <p:sldId id="1948" r:id="rId17"/>
    <p:sldId id="1949" r:id="rId18"/>
    <p:sldId id="1950" r:id="rId19"/>
    <p:sldId id="1962" r:id="rId20"/>
    <p:sldId id="1963" r:id="rId21"/>
    <p:sldId id="1964" r:id="rId22"/>
    <p:sldId id="1965" r:id="rId23"/>
    <p:sldId id="1966" r:id="rId24"/>
    <p:sldId id="1967" r:id="rId25"/>
    <p:sldId id="1968" r:id="rId26"/>
    <p:sldId id="1969" r:id="rId27"/>
    <p:sldId id="1970" r:id="rId28"/>
    <p:sldId id="1951" r:id="rId29"/>
    <p:sldId id="1952" r:id="rId30"/>
    <p:sldId id="1953" r:id="rId31"/>
    <p:sldId id="1954" r:id="rId32"/>
    <p:sldId id="1955" r:id="rId33"/>
    <p:sldId id="1956" r:id="rId34"/>
    <p:sldId id="1957" r:id="rId35"/>
    <p:sldId id="1958" r:id="rId36"/>
    <p:sldId id="1959" r:id="rId37"/>
    <p:sldId id="1960" r:id="rId38"/>
    <p:sldId id="1961" r:id="rId39"/>
    <p:sldId id="1935" r:id="rId40"/>
    <p:sldId id="1936" r:id="rId41"/>
    <p:sldId id="1937" r:id="rId42"/>
    <p:sldId id="256" r:id="rId43"/>
    <p:sldId id="257" r:id="rId44"/>
    <p:sldId id="258" r:id="rId45"/>
    <p:sldId id="259" r:id="rId46"/>
    <p:sldId id="260" r:id="rId47"/>
    <p:sldId id="261" r:id="rId48"/>
    <p:sldId id="262" r:id="rId49"/>
    <p:sldId id="263" r:id="rId50"/>
    <p:sldId id="264" r:id="rId51"/>
    <p:sldId id="265" r:id="rId52"/>
    <p:sldId id="266" r:id="rId53"/>
    <p:sldId id="267" r:id="rId54"/>
    <p:sldId id="268" r:id="rId55"/>
    <p:sldId id="269" r:id="rId56"/>
    <p:sldId id="270" r:id="rId57"/>
    <p:sldId id="271" r:id="rId58"/>
    <p:sldId id="272" r:id="rId59"/>
    <p:sldId id="273" r:id="rId60"/>
    <p:sldId id="274" r:id="rId61"/>
    <p:sldId id="275" r:id="rId62"/>
    <p:sldId id="276" r:id="rId63"/>
    <p:sldId id="277" r:id="rId64"/>
    <p:sldId id="278" r:id="rId65"/>
    <p:sldId id="279" r:id="rId66"/>
    <p:sldId id="280" r:id="rId67"/>
    <p:sldId id="281" r:id="rId68"/>
    <p:sldId id="282" r:id="rId69"/>
    <p:sldId id="283" r:id="rId70"/>
    <p:sldId id="284" r:id="rId71"/>
    <p:sldId id="285" r:id="rId72"/>
    <p:sldId id="286" r:id="rId73"/>
    <p:sldId id="287" r:id="rId74"/>
    <p:sldId id="288" r:id="rId75"/>
    <p:sldId id="289" r:id="rId76"/>
    <p:sldId id="290" r:id="rId77"/>
    <p:sldId id="291" r:id="rId78"/>
    <p:sldId id="292" r:id="rId79"/>
    <p:sldId id="293" r:id="rId80"/>
    <p:sldId id="294" r:id="rId81"/>
    <p:sldId id="295" r:id="rId82"/>
    <p:sldId id="296" r:id="rId83"/>
    <p:sldId id="297" r:id="rId84"/>
    <p:sldId id="298" r:id="rId85"/>
    <p:sldId id="299" r:id="rId86"/>
    <p:sldId id="300" r:id="rId87"/>
    <p:sldId id="301" r:id="rId88"/>
    <p:sldId id="302" r:id="rId89"/>
    <p:sldId id="303" r:id="rId90"/>
    <p:sldId id="304" r:id="rId91"/>
    <p:sldId id="305" r:id="rId92"/>
    <p:sldId id="306" r:id="rId93"/>
    <p:sldId id="307" r:id="rId94"/>
    <p:sldId id="308" r:id="rId95"/>
    <p:sldId id="309" r:id="rId96"/>
    <p:sldId id="310" r:id="rId97"/>
    <p:sldId id="311" r:id="rId98"/>
    <p:sldId id="312" r:id="rId99"/>
    <p:sldId id="313" r:id="rId100"/>
    <p:sldId id="314" r:id="rId101"/>
    <p:sldId id="315" r:id="rId102"/>
    <p:sldId id="316" r:id="rId103"/>
    <p:sldId id="317" r:id="rId104"/>
    <p:sldId id="318" r:id="rId105"/>
    <p:sldId id="319" r:id="rId106"/>
    <p:sldId id="320" r:id="rId107"/>
    <p:sldId id="321" r:id="rId108"/>
    <p:sldId id="322" r:id="rId109"/>
    <p:sldId id="323" r:id="rId110"/>
    <p:sldId id="324" r:id="rId111"/>
    <p:sldId id="325" r:id="rId112"/>
    <p:sldId id="326" r:id="rId113"/>
    <p:sldId id="327" r:id="rId114"/>
    <p:sldId id="328" r:id="rId115"/>
    <p:sldId id="329" r:id="rId116"/>
    <p:sldId id="330" r:id="rId117"/>
    <p:sldId id="331" r:id="rId118"/>
    <p:sldId id="332" r:id="rId119"/>
    <p:sldId id="333" r:id="rId120"/>
    <p:sldId id="336" r:id="rId121"/>
    <p:sldId id="337" r:id="rId122"/>
    <p:sldId id="338" r:id="rId123"/>
    <p:sldId id="339" r:id="rId124"/>
    <p:sldId id="340" r:id="rId125"/>
    <p:sldId id="341" r:id="rId126"/>
    <p:sldId id="342" r:id="rId127"/>
    <p:sldId id="343" r:id="rId128"/>
    <p:sldId id="344" r:id="rId129"/>
    <p:sldId id="345" r:id="rId130"/>
    <p:sldId id="346" r:id="rId131"/>
    <p:sldId id="347" r:id="rId132"/>
    <p:sldId id="348" r:id="rId133"/>
    <p:sldId id="349" r:id="rId134"/>
    <p:sldId id="350" r:id="rId135"/>
    <p:sldId id="351" r:id="rId136"/>
    <p:sldId id="352" r:id="rId137"/>
    <p:sldId id="353" r:id="rId138"/>
    <p:sldId id="354" r:id="rId139"/>
    <p:sldId id="355" r:id="rId140"/>
    <p:sldId id="356" r:id="rId141"/>
    <p:sldId id="357" r:id="rId142"/>
    <p:sldId id="358" r:id="rId143"/>
    <p:sldId id="359" r:id="rId144"/>
    <p:sldId id="360" r:id="rId145"/>
    <p:sldId id="361" r:id="rId146"/>
    <p:sldId id="362" r:id="rId147"/>
    <p:sldId id="363" r:id="rId148"/>
    <p:sldId id="364" r:id="rId149"/>
    <p:sldId id="365" r:id="rId150"/>
    <p:sldId id="366" r:id="rId151"/>
    <p:sldId id="367" r:id="rId152"/>
    <p:sldId id="368" r:id="rId153"/>
    <p:sldId id="369" r:id="rId154"/>
    <p:sldId id="370" r:id="rId155"/>
    <p:sldId id="371" r:id="rId156"/>
    <p:sldId id="372" r:id="rId157"/>
    <p:sldId id="373" r:id="rId158"/>
    <p:sldId id="334" r:id="rId159"/>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672"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slide" Target="slides/slide133.xml"/><Relationship Id="rId154" Type="http://schemas.openxmlformats.org/officeDocument/2006/relationships/slide" Target="slides/slide149.xml"/><Relationship Id="rId159" Type="http://schemas.openxmlformats.org/officeDocument/2006/relationships/slide" Target="slides/slide154.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presProps" Target="pres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slide" Target="slides/slide130.xml"/><Relationship Id="rId143" Type="http://schemas.openxmlformats.org/officeDocument/2006/relationships/slide" Target="slides/slide138.xml"/><Relationship Id="rId148" Type="http://schemas.openxmlformats.org/officeDocument/2006/relationships/slide" Target="slides/slide143.xml"/><Relationship Id="rId151" Type="http://schemas.openxmlformats.org/officeDocument/2006/relationships/slide" Target="slides/slide146.xml"/><Relationship Id="rId156" Type="http://schemas.openxmlformats.org/officeDocument/2006/relationships/slide" Target="slides/slide15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985264" y="-83312"/>
            <a:ext cx="9083040" cy="1033780"/>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3369945" y="3512781"/>
            <a:ext cx="6064250" cy="15627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8058" y="53"/>
            <a:ext cx="12133961" cy="6857945"/>
          </a:xfrm>
          <a:prstGeom prst="rect">
            <a:avLst/>
          </a:prstGeom>
        </p:spPr>
      </p:pic>
      <p:sp>
        <p:nvSpPr>
          <p:cNvPr id="2" name="Holder 2"/>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412817" y="809054"/>
            <a:ext cx="2519891" cy="448905"/>
          </a:xfrm>
          <a:prstGeom prst="rect">
            <a:avLst/>
          </a:prstGeom>
        </p:spPr>
        <p:txBody>
          <a:bodyPr wrap="square" lIns="0" tIns="0" rIns="0" bIns="0">
            <a:spAutoFit/>
          </a:bodyPr>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91259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14104" y="206057"/>
            <a:ext cx="11363790" cy="448905"/>
          </a:xfrm>
        </p:spPr>
        <p:txBody>
          <a:bodyPr lIns="0" tIns="0" rIns="0" bIns="0"/>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5764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14104" y="206057"/>
            <a:ext cx="11363790" cy="448905"/>
          </a:xfrm>
        </p:spPr>
        <p:txBody>
          <a:bodyPr lIns="0" tIns="0" rIns="0" bIns="0"/>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sz="half" idx="2"/>
          </p:nvPr>
        </p:nvSpPr>
        <p:spPr>
          <a:xfrm>
            <a:off x="595969" y="1693967"/>
            <a:ext cx="5155671" cy="307777"/>
          </a:xfrm>
          <a:prstGeom prst="rect">
            <a:avLst/>
          </a:prstGeom>
        </p:spPr>
        <p:txBody>
          <a:bodyPr wrap="square" lIns="0" tIns="0" rIns="0" bIns="0">
            <a:spAutoFit/>
          </a:bodyPr>
          <a:lstStyle>
            <a:lvl1pPr>
              <a:defRPr sz="2000" b="0" i="0">
                <a:solidFill>
                  <a:srgbClr val="2D3B4E"/>
                </a:solidFill>
                <a:latin typeface="Lucida Sans Unicode"/>
                <a:cs typeface="Lucida Sans Unicode"/>
              </a:defRPr>
            </a:lvl1pPr>
          </a:lstStyle>
          <a:p>
            <a:endParaRPr/>
          </a:p>
        </p:txBody>
      </p:sp>
      <p:sp>
        <p:nvSpPr>
          <p:cNvPr id="4" name="Holder 4"/>
          <p:cNvSpPr>
            <a:spLocks noGrp="1"/>
          </p:cNvSpPr>
          <p:nvPr>
            <p:ph sz="half" idx="3"/>
          </p:nvPr>
        </p:nvSpPr>
        <p:spPr>
          <a:xfrm>
            <a:off x="6277399" y="1693968"/>
            <a:ext cx="5476346" cy="307777"/>
          </a:xfrm>
          <a:prstGeom prst="rect">
            <a:avLst/>
          </a:prstGeom>
        </p:spPr>
        <p:txBody>
          <a:bodyPr wrap="square" lIns="0" tIns="0" rIns="0" bIns="0">
            <a:spAutoFit/>
          </a:bodyPr>
          <a:lstStyle>
            <a:lvl1pPr>
              <a:defRPr sz="2000" b="0" i="0">
                <a:solidFill>
                  <a:srgbClr val="2D3B4E"/>
                </a:solidFill>
                <a:latin typeface="Lucida Sans Unicode"/>
                <a:cs typeface="Lucida Sans Unicode"/>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7437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14104" y="206057"/>
            <a:ext cx="11363790" cy="448905"/>
          </a:xfrm>
        </p:spPr>
        <p:txBody>
          <a:bodyPr lIns="0" tIns="0" rIns="0" bIns="0"/>
          <a:lstStyle>
            <a:lvl1pPr>
              <a:defRPr sz="2917" b="0" i="0">
                <a:solidFill>
                  <a:srgbClr val="2D3B4E"/>
                </a:solidFill>
                <a:latin typeface="Lucida Sans Unicode"/>
                <a:cs typeface="Lucida Sans Unicod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4148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00903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539"/>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2451" indent="0" algn="ctr">
              <a:buNone/>
              <a:defRPr>
                <a:solidFill>
                  <a:schemeClr val="tx1">
                    <a:tint val="75000"/>
                  </a:schemeClr>
                </a:solidFill>
              </a:defRPr>
            </a:lvl2pPr>
            <a:lvl3pPr marL="1084899" indent="0" algn="ctr">
              <a:buNone/>
              <a:defRPr>
                <a:solidFill>
                  <a:schemeClr val="tx1">
                    <a:tint val="75000"/>
                  </a:schemeClr>
                </a:solidFill>
              </a:defRPr>
            </a:lvl3pPr>
            <a:lvl4pPr marL="1627352" indent="0" algn="ctr">
              <a:buNone/>
              <a:defRPr>
                <a:solidFill>
                  <a:schemeClr val="tx1">
                    <a:tint val="75000"/>
                  </a:schemeClr>
                </a:solidFill>
              </a:defRPr>
            </a:lvl4pPr>
            <a:lvl5pPr marL="2169801" indent="0" algn="ctr">
              <a:buNone/>
              <a:defRPr>
                <a:solidFill>
                  <a:schemeClr val="tx1">
                    <a:tint val="75000"/>
                  </a:schemeClr>
                </a:solidFill>
              </a:defRPr>
            </a:lvl5pPr>
            <a:lvl6pPr marL="2712258" indent="0" algn="ctr">
              <a:buNone/>
              <a:defRPr>
                <a:solidFill>
                  <a:schemeClr val="tx1">
                    <a:tint val="75000"/>
                  </a:schemeClr>
                </a:solidFill>
              </a:defRPr>
            </a:lvl6pPr>
            <a:lvl7pPr marL="3254695" indent="0" algn="ctr">
              <a:buNone/>
              <a:defRPr>
                <a:solidFill>
                  <a:schemeClr val="tx1">
                    <a:tint val="75000"/>
                  </a:schemeClr>
                </a:solidFill>
              </a:defRPr>
            </a:lvl7pPr>
            <a:lvl8pPr marL="3797138" indent="0" algn="ctr">
              <a:buNone/>
              <a:defRPr>
                <a:solidFill>
                  <a:schemeClr val="tx1">
                    <a:tint val="75000"/>
                  </a:schemeClr>
                </a:solidFill>
              </a:defRPr>
            </a:lvl8pPr>
            <a:lvl9pPr marL="4339599"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a:p>
        </p:txBody>
      </p:sp>
    </p:spTree>
    <p:extLst>
      <p:ext uri="{BB962C8B-B14F-4D97-AF65-F5344CB8AC3E}">
        <p14:creationId xmlns:p14="http://schemas.microsoft.com/office/powerpoint/2010/main" val="3713662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a:p>
        </p:txBody>
      </p:sp>
    </p:spTree>
    <p:extLst>
      <p:ext uri="{BB962C8B-B14F-4D97-AF65-F5344CB8AC3E}">
        <p14:creationId xmlns:p14="http://schemas.microsoft.com/office/powerpoint/2010/main" val="658190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1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41"/>
            <a:ext cx="10363200" cy="1500187"/>
          </a:xfrm>
        </p:spPr>
        <p:txBody>
          <a:bodyPr anchor="b"/>
          <a:lstStyle>
            <a:lvl1pPr marL="0" indent="0">
              <a:buNone/>
              <a:defRPr sz="2344">
                <a:solidFill>
                  <a:schemeClr val="tx1">
                    <a:tint val="75000"/>
                  </a:schemeClr>
                </a:solidFill>
              </a:defRPr>
            </a:lvl1pPr>
            <a:lvl2pPr marL="542451" indent="0">
              <a:buNone/>
              <a:defRPr sz="2156">
                <a:solidFill>
                  <a:schemeClr val="tx1">
                    <a:tint val="75000"/>
                  </a:schemeClr>
                </a:solidFill>
              </a:defRPr>
            </a:lvl2pPr>
            <a:lvl3pPr marL="1084899" indent="0">
              <a:buNone/>
              <a:defRPr sz="1875">
                <a:solidFill>
                  <a:schemeClr val="tx1">
                    <a:tint val="75000"/>
                  </a:schemeClr>
                </a:solidFill>
              </a:defRPr>
            </a:lvl3pPr>
            <a:lvl4pPr marL="1627352" indent="0">
              <a:buNone/>
              <a:defRPr sz="1688">
                <a:solidFill>
                  <a:schemeClr val="tx1">
                    <a:tint val="75000"/>
                  </a:schemeClr>
                </a:solidFill>
              </a:defRPr>
            </a:lvl4pPr>
            <a:lvl5pPr marL="2169801" indent="0">
              <a:buNone/>
              <a:defRPr sz="1688">
                <a:solidFill>
                  <a:schemeClr val="tx1">
                    <a:tint val="75000"/>
                  </a:schemeClr>
                </a:solidFill>
              </a:defRPr>
            </a:lvl5pPr>
            <a:lvl6pPr marL="2712258" indent="0">
              <a:buNone/>
              <a:defRPr sz="1688">
                <a:solidFill>
                  <a:schemeClr val="tx1">
                    <a:tint val="75000"/>
                  </a:schemeClr>
                </a:solidFill>
              </a:defRPr>
            </a:lvl6pPr>
            <a:lvl7pPr marL="3254695" indent="0">
              <a:buNone/>
              <a:defRPr sz="1688">
                <a:solidFill>
                  <a:schemeClr val="tx1">
                    <a:tint val="75000"/>
                  </a:schemeClr>
                </a:solidFill>
              </a:defRPr>
            </a:lvl7pPr>
            <a:lvl8pPr marL="3797138" indent="0">
              <a:buNone/>
              <a:defRPr sz="1688">
                <a:solidFill>
                  <a:schemeClr val="tx1">
                    <a:tint val="75000"/>
                  </a:schemeClr>
                </a:solidFill>
              </a:defRPr>
            </a:lvl8pPr>
            <a:lvl9pPr marL="4339599"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a:p>
        </p:txBody>
      </p:sp>
    </p:spTree>
    <p:extLst>
      <p:ext uri="{BB962C8B-B14F-4D97-AF65-F5344CB8AC3E}">
        <p14:creationId xmlns:p14="http://schemas.microsoft.com/office/powerpoint/2010/main" val="84602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6"/>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6"/>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a:p>
        </p:txBody>
      </p:sp>
    </p:spTree>
    <p:extLst>
      <p:ext uri="{BB962C8B-B14F-4D97-AF65-F5344CB8AC3E}">
        <p14:creationId xmlns:p14="http://schemas.microsoft.com/office/powerpoint/2010/main" val="3574334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4" y="1535117"/>
            <a:ext cx="5386917" cy="639762"/>
          </a:xfrm>
        </p:spPr>
        <p:txBody>
          <a:bodyPr anchor="b"/>
          <a:lstStyle>
            <a:lvl1pPr marL="0" indent="0">
              <a:buNone/>
              <a:defRPr sz="2813" b="1"/>
            </a:lvl1pPr>
            <a:lvl2pPr marL="542451" indent="0">
              <a:buNone/>
              <a:defRPr sz="2344" b="1"/>
            </a:lvl2pPr>
            <a:lvl3pPr marL="1084899" indent="0">
              <a:buNone/>
              <a:defRPr sz="2156" b="1"/>
            </a:lvl3pPr>
            <a:lvl4pPr marL="1627352" indent="0">
              <a:buNone/>
              <a:defRPr sz="1875" b="1"/>
            </a:lvl4pPr>
            <a:lvl5pPr marL="2169801" indent="0">
              <a:buNone/>
              <a:defRPr sz="1875" b="1"/>
            </a:lvl5pPr>
            <a:lvl6pPr marL="2712258" indent="0">
              <a:buNone/>
              <a:defRPr sz="1875" b="1"/>
            </a:lvl6pPr>
            <a:lvl7pPr marL="3254695" indent="0">
              <a:buNone/>
              <a:defRPr sz="1875" b="1"/>
            </a:lvl7pPr>
            <a:lvl8pPr marL="3797138" indent="0">
              <a:buNone/>
              <a:defRPr sz="1875" b="1"/>
            </a:lvl8pPr>
            <a:lvl9pPr marL="4339599"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4"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76" y="1535117"/>
            <a:ext cx="5389033" cy="639762"/>
          </a:xfrm>
        </p:spPr>
        <p:txBody>
          <a:bodyPr anchor="b"/>
          <a:lstStyle>
            <a:lvl1pPr marL="0" indent="0">
              <a:buNone/>
              <a:defRPr sz="2813" b="1"/>
            </a:lvl1pPr>
            <a:lvl2pPr marL="542451" indent="0">
              <a:buNone/>
              <a:defRPr sz="2344" b="1"/>
            </a:lvl2pPr>
            <a:lvl3pPr marL="1084899" indent="0">
              <a:buNone/>
              <a:defRPr sz="2156" b="1"/>
            </a:lvl3pPr>
            <a:lvl4pPr marL="1627352" indent="0">
              <a:buNone/>
              <a:defRPr sz="1875" b="1"/>
            </a:lvl4pPr>
            <a:lvl5pPr marL="2169801" indent="0">
              <a:buNone/>
              <a:defRPr sz="1875" b="1"/>
            </a:lvl5pPr>
            <a:lvl6pPr marL="2712258" indent="0">
              <a:buNone/>
              <a:defRPr sz="1875" b="1"/>
            </a:lvl6pPr>
            <a:lvl7pPr marL="3254695" indent="0">
              <a:buNone/>
              <a:defRPr sz="1875" b="1"/>
            </a:lvl7pPr>
            <a:lvl8pPr marL="3797138" indent="0">
              <a:buNone/>
              <a:defRPr sz="1875" b="1"/>
            </a:lvl8pPr>
            <a:lvl9pPr marL="4339599"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76"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a:p>
        </p:txBody>
      </p:sp>
    </p:spTree>
    <p:extLst>
      <p:ext uri="{BB962C8B-B14F-4D97-AF65-F5344CB8AC3E}">
        <p14:creationId xmlns:p14="http://schemas.microsoft.com/office/powerpoint/2010/main" val="3395139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a:p>
        </p:txBody>
      </p:sp>
    </p:spTree>
    <p:extLst>
      <p:ext uri="{BB962C8B-B14F-4D97-AF65-F5344CB8AC3E}">
        <p14:creationId xmlns:p14="http://schemas.microsoft.com/office/powerpoint/2010/main" val="4060793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a:p>
        </p:txBody>
      </p:sp>
    </p:spTree>
    <p:extLst>
      <p:ext uri="{BB962C8B-B14F-4D97-AF65-F5344CB8AC3E}">
        <p14:creationId xmlns:p14="http://schemas.microsoft.com/office/powerpoint/2010/main" val="889239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164"/>
            <a:ext cx="6815667"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13"/>
            <a:ext cx="4011084" cy="4691063"/>
          </a:xfrm>
        </p:spPr>
        <p:txBody>
          <a:bodyPr/>
          <a:lstStyle>
            <a:lvl1pPr marL="0" indent="0">
              <a:buNone/>
              <a:defRPr sz="1688"/>
            </a:lvl1pPr>
            <a:lvl2pPr marL="542451" indent="0">
              <a:buNone/>
              <a:defRPr sz="1406"/>
            </a:lvl2pPr>
            <a:lvl3pPr marL="1084899" indent="0">
              <a:buNone/>
              <a:defRPr sz="1219"/>
            </a:lvl3pPr>
            <a:lvl4pPr marL="1627352" indent="0">
              <a:buNone/>
              <a:defRPr sz="1031"/>
            </a:lvl4pPr>
            <a:lvl5pPr marL="2169801" indent="0">
              <a:buNone/>
              <a:defRPr sz="1031"/>
            </a:lvl5pPr>
            <a:lvl6pPr marL="2712258" indent="0">
              <a:buNone/>
              <a:defRPr sz="1031"/>
            </a:lvl6pPr>
            <a:lvl7pPr marL="3254695" indent="0">
              <a:buNone/>
              <a:defRPr sz="1031"/>
            </a:lvl7pPr>
            <a:lvl8pPr marL="3797138" indent="0">
              <a:buNone/>
              <a:defRPr sz="1031"/>
            </a:lvl8pPr>
            <a:lvl9pPr marL="4339599"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a:p>
        </p:txBody>
      </p:sp>
    </p:spTree>
    <p:extLst>
      <p:ext uri="{BB962C8B-B14F-4D97-AF65-F5344CB8AC3E}">
        <p14:creationId xmlns:p14="http://schemas.microsoft.com/office/powerpoint/2010/main" val="3685338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9"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9" y="612775"/>
            <a:ext cx="7315200" cy="4114800"/>
          </a:xfrm>
        </p:spPr>
        <p:txBody>
          <a:bodyPr rtlCol="0">
            <a:normAutofit/>
          </a:bodyPr>
          <a:lstStyle>
            <a:lvl1pPr marL="0" indent="0">
              <a:buNone/>
              <a:defRPr sz="3844"/>
            </a:lvl1pPr>
            <a:lvl2pPr marL="542451" indent="0">
              <a:buNone/>
              <a:defRPr sz="3375"/>
            </a:lvl2pPr>
            <a:lvl3pPr marL="1084899" indent="0">
              <a:buNone/>
              <a:defRPr sz="2813"/>
            </a:lvl3pPr>
            <a:lvl4pPr marL="1627352" indent="0">
              <a:buNone/>
              <a:defRPr sz="2344"/>
            </a:lvl4pPr>
            <a:lvl5pPr marL="2169801" indent="0">
              <a:buNone/>
              <a:defRPr sz="2344"/>
            </a:lvl5pPr>
            <a:lvl6pPr marL="2712258" indent="0">
              <a:buNone/>
              <a:defRPr sz="2344"/>
            </a:lvl6pPr>
            <a:lvl7pPr marL="3254695" indent="0">
              <a:buNone/>
              <a:defRPr sz="2344"/>
            </a:lvl7pPr>
            <a:lvl8pPr marL="3797138" indent="0">
              <a:buNone/>
              <a:defRPr sz="2344"/>
            </a:lvl8pPr>
            <a:lvl9pPr marL="4339599" indent="0">
              <a:buNone/>
              <a:defRPr sz="2344"/>
            </a:lvl9pPr>
          </a:lstStyle>
          <a:p>
            <a:pPr lvl="0"/>
            <a:endParaRPr lang="es-MX" noProof="0"/>
          </a:p>
        </p:txBody>
      </p:sp>
      <p:sp>
        <p:nvSpPr>
          <p:cNvPr id="4" name="3 Marcador de texto"/>
          <p:cNvSpPr>
            <a:spLocks noGrp="1"/>
          </p:cNvSpPr>
          <p:nvPr>
            <p:ph type="body" sz="half" idx="2"/>
          </p:nvPr>
        </p:nvSpPr>
        <p:spPr>
          <a:xfrm>
            <a:off x="2389719" y="5367342"/>
            <a:ext cx="7315200" cy="804862"/>
          </a:xfrm>
        </p:spPr>
        <p:txBody>
          <a:bodyPr/>
          <a:lstStyle>
            <a:lvl1pPr marL="0" indent="0">
              <a:buNone/>
              <a:defRPr sz="1688"/>
            </a:lvl1pPr>
            <a:lvl2pPr marL="542451" indent="0">
              <a:buNone/>
              <a:defRPr sz="1406"/>
            </a:lvl2pPr>
            <a:lvl3pPr marL="1084899" indent="0">
              <a:buNone/>
              <a:defRPr sz="1219"/>
            </a:lvl3pPr>
            <a:lvl4pPr marL="1627352" indent="0">
              <a:buNone/>
              <a:defRPr sz="1031"/>
            </a:lvl4pPr>
            <a:lvl5pPr marL="2169801" indent="0">
              <a:buNone/>
              <a:defRPr sz="1031"/>
            </a:lvl5pPr>
            <a:lvl6pPr marL="2712258" indent="0">
              <a:buNone/>
              <a:defRPr sz="1031"/>
            </a:lvl6pPr>
            <a:lvl7pPr marL="3254695" indent="0">
              <a:buNone/>
              <a:defRPr sz="1031"/>
            </a:lvl7pPr>
            <a:lvl8pPr marL="3797138" indent="0">
              <a:buNone/>
              <a:defRPr sz="1031"/>
            </a:lvl8pPr>
            <a:lvl9pPr marL="4339599" indent="0">
              <a:buNone/>
              <a:defRPr sz="1031"/>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a:p>
        </p:txBody>
      </p:sp>
    </p:spTree>
    <p:extLst>
      <p:ext uri="{BB962C8B-B14F-4D97-AF65-F5344CB8AC3E}">
        <p14:creationId xmlns:p14="http://schemas.microsoft.com/office/powerpoint/2010/main" val="3368313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a:p>
        </p:txBody>
      </p:sp>
    </p:spTree>
    <p:extLst>
      <p:ext uri="{BB962C8B-B14F-4D97-AF65-F5344CB8AC3E}">
        <p14:creationId xmlns:p14="http://schemas.microsoft.com/office/powerpoint/2010/main" val="1129705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752"/>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752"/>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a:p>
        </p:txBody>
      </p:sp>
    </p:spTree>
    <p:extLst>
      <p:ext uri="{BB962C8B-B14F-4D97-AF65-F5344CB8AC3E}">
        <p14:creationId xmlns:p14="http://schemas.microsoft.com/office/powerpoint/2010/main" val="18669625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quarter" idx="2"/>
          </p:nvPr>
        </p:nvSpPr>
        <p:spPr>
          <a:xfrm>
            <a:off x="6197600" y="19812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contenido"/>
          <p:cNvSpPr>
            <a:spLocks noGrp="1"/>
          </p:cNvSpPr>
          <p:nvPr>
            <p:ph sz="quarter" idx="3"/>
          </p:nvPr>
        </p:nvSpPr>
        <p:spPr>
          <a:xfrm>
            <a:off x="6197600" y="4114800"/>
            <a:ext cx="53848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7" name="6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8" name="7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B62DD8CF-60D2-411F-87A2-EEB123D249DC}" type="slidenum">
              <a:rPr lang="es-ES"/>
              <a:pPr>
                <a:defRPr/>
              </a:pPr>
              <a:t>‹Nº›</a:t>
            </a:fld>
            <a:endParaRPr lang="es-ES"/>
          </a:p>
        </p:txBody>
      </p:sp>
    </p:spTree>
    <p:extLst>
      <p:ext uri="{BB962C8B-B14F-4D97-AF65-F5344CB8AC3E}">
        <p14:creationId xmlns:p14="http://schemas.microsoft.com/office/powerpoint/2010/main" val="3600622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abla"/>
          <p:cNvSpPr>
            <a:spLocks noGrp="1"/>
          </p:cNvSpPr>
          <p:nvPr>
            <p:ph type="tbl" idx="1"/>
          </p:nvPr>
        </p:nvSpPr>
        <p:spPr>
          <a:xfrm>
            <a:off x="609600" y="1981200"/>
            <a:ext cx="10972800" cy="4114800"/>
          </a:xfrm>
        </p:spPr>
        <p:txBody>
          <a:bodyPr rtlCol="0">
            <a:normAutofit/>
          </a:bodyPr>
          <a:lstStyle/>
          <a:p>
            <a:pPr lvl="0"/>
            <a:endParaRPr lang="es-MX" noProof="0"/>
          </a:p>
        </p:txBody>
      </p:sp>
      <p:sp>
        <p:nvSpPr>
          <p:cNvPr id="4" name="3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5" name="4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14DC359E-CBDF-4346-BDFE-C44F403C1607}" type="slidenum">
              <a:rPr lang="es-ES"/>
              <a:pPr>
                <a:defRPr/>
              </a:pPr>
              <a:t>‹Nº›</a:t>
            </a:fld>
            <a:endParaRPr lang="es-ES"/>
          </a:p>
        </p:txBody>
      </p:sp>
    </p:spTree>
    <p:extLst>
      <p:ext uri="{BB962C8B-B14F-4D97-AF65-F5344CB8AC3E}">
        <p14:creationId xmlns:p14="http://schemas.microsoft.com/office/powerpoint/2010/main" val="1492949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381000"/>
            <a:ext cx="10972800" cy="13716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609601"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981200"/>
            <a:ext cx="53848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609600" y="6245225"/>
            <a:ext cx="2844800" cy="47625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4165603" y="6245225"/>
            <a:ext cx="3860800" cy="47625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737601" y="6245225"/>
            <a:ext cx="2844800" cy="476250"/>
          </a:xfrm>
        </p:spPr>
        <p:txBody>
          <a:bodyPr/>
          <a:lstStyle>
            <a:lvl1pPr>
              <a:defRPr/>
            </a:lvl1pPr>
          </a:lstStyle>
          <a:p>
            <a:pPr>
              <a:defRPr/>
            </a:pPr>
            <a:fld id="{C203FC40-0C5B-489C-9B04-AEA94657CA7F}" type="slidenum">
              <a:rPr lang="es-ES"/>
              <a:pPr>
                <a:defRPr/>
              </a:pPr>
              <a:t>‹Nº›</a:t>
            </a:fld>
            <a:endParaRPr lang="es-ES"/>
          </a:p>
        </p:txBody>
      </p:sp>
    </p:spTree>
    <p:extLst>
      <p:ext uri="{BB962C8B-B14F-4D97-AF65-F5344CB8AC3E}">
        <p14:creationId xmlns:p14="http://schemas.microsoft.com/office/powerpoint/2010/main" val="40546551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31"/>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4180" indent="0" algn="ctr">
              <a:buNone/>
              <a:defRPr>
                <a:solidFill>
                  <a:schemeClr val="tx1">
                    <a:tint val="75000"/>
                  </a:schemeClr>
                </a:solidFill>
              </a:defRPr>
            </a:lvl2pPr>
            <a:lvl3pPr marL="1088358" indent="0" algn="ctr">
              <a:buNone/>
              <a:defRPr>
                <a:solidFill>
                  <a:schemeClr val="tx1">
                    <a:tint val="75000"/>
                  </a:schemeClr>
                </a:solidFill>
              </a:defRPr>
            </a:lvl3pPr>
            <a:lvl4pPr marL="1632540" indent="0" algn="ctr">
              <a:buNone/>
              <a:defRPr>
                <a:solidFill>
                  <a:schemeClr val="tx1">
                    <a:tint val="75000"/>
                  </a:schemeClr>
                </a:solidFill>
              </a:defRPr>
            </a:lvl4pPr>
            <a:lvl5pPr marL="2176718" indent="0" algn="ctr">
              <a:buNone/>
              <a:defRPr>
                <a:solidFill>
                  <a:schemeClr val="tx1">
                    <a:tint val="75000"/>
                  </a:schemeClr>
                </a:solidFill>
              </a:defRPr>
            </a:lvl5pPr>
            <a:lvl6pPr marL="2720900" indent="0" algn="ctr">
              <a:buNone/>
              <a:defRPr>
                <a:solidFill>
                  <a:schemeClr val="tx1">
                    <a:tint val="75000"/>
                  </a:schemeClr>
                </a:solidFill>
              </a:defRPr>
            </a:lvl6pPr>
            <a:lvl7pPr marL="3265078" indent="0" algn="ctr">
              <a:buNone/>
              <a:defRPr>
                <a:solidFill>
                  <a:schemeClr val="tx1">
                    <a:tint val="75000"/>
                  </a:schemeClr>
                </a:solidFill>
              </a:defRPr>
            </a:lvl7pPr>
            <a:lvl8pPr marL="3809258" indent="0" algn="ctr">
              <a:buNone/>
              <a:defRPr>
                <a:solidFill>
                  <a:schemeClr val="tx1">
                    <a:tint val="75000"/>
                  </a:schemeClr>
                </a:solidFill>
              </a:defRPr>
            </a:lvl8pPr>
            <a:lvl9pPr marL="4353436"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03020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330692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3"/>
            <a:ext cx="10363200" cy="1362075"/>
          </a:xfrm>
        </p:spPr>
        <p:txBody>
          <a:bodyPr anchor="t"/>
          <a:lstStyle>
            <a:lvl1pPr algn="l">
              <a:defRPr sz="4781"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9"/>
            <a:ext cx="10363200" cy="1500187"/>
          </a:xfrm>
        </p:spPr>
        <p:txBody>
          <a:bodyPr anchor="b"/>
          <a:lstStyle>
            <a:lvl1pPr marL="0" indent="0">
              <a:buNone/>
              <a:defRPr sz="2344">
                <a:solidFill>
                  <a:schemeClr val="tx1">
                    <a:tint val="75000"/>
                  </a:schemeClr>
                </a:solidFill>
              </a:defRPr>
            </a:lvl1pPr>
            <a:lvl2pPr marL="544180" indent="0">
              <a:buNone/>
              <a:defRPr sz="2156">
                <a:solidFill>
                  <a:schemeClr val="tx1">
                    <a:tint val="75000"/>
                  </a:schemeClr>
                </a:solidFill>
              </a:defRPr>
            </a:lvl2pPr>
            <a:lvl3pPr marL="1088358" indent="0">
              <a:buNone/>
              <a:defRPr sz="1875">
                <a:solidFill>
                  <a:schemeClr val="tx1">
                    <a:tint val="75000"/>
                  </a:schemeClr>
                </a:solidFill>
              </a:defRPr>
            </a:lvl3pPr>
            <a:lvl4pPr marL="1632540" indent="0">
              <a:buNone/>
              <a:defRPr sz="1688">
                <a:solidFill>
                  <a:schemeClr val="tx1">
                    <a:tint val="75000"/>
                  </a:schemeClr>
                </a:solidFill>
              </a:defRPr>
            </a:lvl4pPr>
            <a:lvl5pPr marL="2176718" indent="0">
              <a:buNone/>
              <a:defRPr sz="1688">
                <a:solidFill>
                  <a:schemeClr val="tx1">
                    <a:tint val="75000"/>
                  </a:schemeClr>
                </a:solidFill>
              </a:defRPr>
            </a:lvl5pPr>
            <a:lvl6pPr marL="2720900" indent="0">
              <a:buNone/>
              <a:defRPr sz="1688">
                <a:solidFill>
                  <a:schemeClr val="tx1">
                    <a:tint val="75000"/>
                  </a:schemeClr>
                </a:solidFill>
              </a:defRPr>
            </a:lvl6pPr>
            <a:lvl7pPr marL="3265078" indent="0">
              <a:buNone/>
              <a:defRPr sz="1688">
                <a:solidFill>
                  <a:schemeClr val="tx1">
                    <a:tint val="75000"/>
                  </a:schemeClr>
                </a:solidFill>
              </a:defRPr>
            </a:lvl7pPr>
            <a:lvl8pPr marL="3809258" indent="0">
              <a:buNone/>
              <a:defRPr sz="1688">
                <a:solidFill>
                  <a:schemeClr val="tx1">
                    <a:tint val="75000"/>
                  </a:schemeClr>
                </a:solidFill>
              </a:defRPr>
            </a:lvl8pPr>
            <a:lvl9pPr marL="4353436" indent="0">
              <a:buNone/>
              <a:defRPr sz="168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96963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1"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0"/>
            <a:ext cx="5384800" cy="4525963"/>
          </a:xfrm>
        </p:spPr>
        <p:txBody>
          <a:bodyPr/>
          <a:lstStyle>
            <a:lvl1pPr>
              <a:defRPr sz="3375"/>
            </a:lvl1pPr>
            <a:lvl2pPr>
              <a:defRPr sz="2813"/>
            </a:lvl2pPr>
            <a:lvl3pPr>
              <a:defRPr sz="2344"/>
            </a:lvl3pPr>
            <a:lvl4pPr>
              <a:defRPr sz="2156"/>
            </a:lvl4pPr>
            <a:lvl5pPr>
              <a:defRPr sz="2156"/>
            </a:lvl5pPr>
            <a:lvl6pPr>
              <a:defRPr sz="2156"/>
            </a:lvl6pPr>
            <a:lvl7pPr>
              <a:defRPr sz="2156"/>
            </a:lvl7pPr>
            <a:lvl8pPr>
              <a:defRPr sz="2156"/>
            </a:lvl8pPr>
            <a:lvl9pPr>
              <a:defRPr sz="215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2789223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1" y="1535117"/>
            <a:ext cx="5386917" cy="639762"/>
          </a:xfrm>
        </p:spPr>
        <p:txBody>
          <a:bodyPr anchor="b"/>
          <a:lstStyle>
            <a:lvl1pPr marL="0" indent="0">
              <a:buNone/>
              <a:defRPr sz="2813" b="1"/>
            </a:lvl1pPr>
            <a:lvl2pPr marL="544180" indent="0">
              <a:buNone/>
              <a:defRPr sz="2344" b="1"/>
            </a:lvl2pPr>
            <a:lvl3pPr marL="1088358" indent="0">
              <a:buNone/>
              <a:defRPr sz="2156" b="1"/>
            </a:lvl3pPr>
            <a:lvl4pPr marL="1632540" indent="0">
              <a:buNone/>
              <a:defRPr sz="1875" b="1"/>
            </a:lvl4pPr>
            <a:lvl5pPr marL="2176718" indent="0">
              <a:buNone/>
              <a:defRPr sz="1875" b="1"/>
            </a:lvl5pPr>
            <a:lvl6pPr marL="2720900" indent="0">
              <a:buNone/>
              <a:defRPr sz="1875" b="1"/>
            </a:lvl6pPr>
            <a:lvl7pPr marL="3265078" indent="0">
              <a:buNone/>
              <a:defRPr sz="1875" b="1"/>
            </a:lvl7pPr>
            <a:lvl8pPr marL="3809258" indent="0">
              <a:buNone/>
              <a:defRPr sz="1875" b="1"/>
            </a:lvl8pPr>
            <a:lvl9pPr marL="4353436" indent="0">
              <a:buNone/>
              <a:defRPr sz="1875" b="1"/>
            </a:lvl9pPr>
          </a:lstStyle>
          <a:p>
            <a:pPr lvl="0"/>
            <a:r>
              <a:rPr lang="es-ES"/>
              <a:t>Haga clic para modificar el estilo de texto del patrón</a:t>
            </a:r>
          </a:p>
        </p:txBody>
      </p:sp>
      <p:sp>
        <p:nvSpPr>
          <p:cNvPr id="4" name="3 Marcador de contenido"/>
          <p:cNvSpPr>
            <a:spLocks noGrp="1"/>
          </p:cNvSpPr>
          <p:nvPr>
            <p:ph sz="half" idx="2"/>
          </p:nvPr>
        </p:nvSpPr>
        <p:spPr>
          <a:xfrm>
            <a:off x="609601" y="2174879"/>
            <a:ext cx="5386917"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9" y="1535117"/>
            <a:ext cx="5389033" cy="639762"/>
          </a:xfrm>
        </p:spPr>
        <p:txBody>
          <a:bodyPr anchor="b"/>
          <a:lstStyle>
            <a:lvl1pPr marL="0" indent="0">
              <a:buNone/>
              <a:defRPr sz="2813" b="1"/>
            </a:lvl1pPr>
            <a:lvl2pPr marL="544180" indent="0">
              <a:buNone/>
              <a:defRPr sz="2344" b="1"/>
            </a:lvl2pPr>
            <a:lvl3pPr marL="1088358" indent="0">
              <a:buNone/>
              <a:defRPr sz="2156" b="1"/>
            </a:lvl3pPr>
            <a:lvl4pPr marL="1632540" indent="0">
              <a:buNone/>
              <a:defRPr sz="1875" b="1"/>
            </a:lvl4pPr>
            <a:lvl5pPr marL="2176718" indent="0">
              <a:buNone/>
              <a:defRPr sz="1875" b="1"/>
            </a:lvl5pPr>
            <a:lvl6pPr marL="2720900" indent="0">
              <a:buNone/>
              <a:defRPr sz="1875" b="1"/>
            </a:lvl6pPr>
            <a:lvl7pPr marL="3265078" indent="0">
              <a:buNone/>
              <a:defRPr sz="1875" b="1"/>
            </a:lvl7pPr>
            <a:lvl8pPr marL="3809258" indent="0">
              <a:buNone/>
              <a:defRPr sz="1875" b="1"/>
            </a:lvl8pPr>
            <a:lvl9pPr marL="4353436" indent="0">
              <a:buNone/>
              <a:defRPr sz="1875"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9"/>
            <a:ext cx="5389033" cy="3951288"/>
          </a:xfrm>
        </p:spPr>
        <p:txBody>
          <a:bodyPr/>
          <a:lstStyle>
            <a:lvl1pPr>
              <a:defRPr sz="2813"/>
            </a:lvl1pPr>
            <a:lvl2pPr>
              <a:defRPr sz="2344"/>
            </a:lvl2pPr>
            <a:lvl3pPr>
              <a:defRPr sz="2156"/>
            </a:lvl3pPr>
            <a:lvl4pPr>
              <a:defRPr sz="1875"/>
            </a:lvl4pPr>
            <a:lvl5pPr>
              <a:defRPr sz="1875"/>
            </a:lvl5pPr>
            <a:lvl6pPr>
              <a:defRPr sz="1875"/>
            </a:lvl6pPr>
            <a:lvl7pPr>
              <a:defRPr sz="1875"/>
            </a:lvl7pPr>
            <a:lvl8pPr>
              <a:defRPr sz="1875"/>
            </a:lvl8pPr>
            <a:lvl9pPr>
              <a:defRPr sz="187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0117866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91131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12003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344"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4" y="273056"/>
            <a:ext cx="6815666" cy="5853113"/>
          </a:xfrm>
        </p:spPr>
        <p:txBody>
          <a:bodyPr/>
          <a:lstStyle>
            <a:lvl1pPr>
              <a:defRPr sz="3844"/>
            </a:lvl1pPr>
            <a:lvl2pPr>
              <a:defRPr sz="3375"/>
            </a:lvl2pPr>
            <a:lvl3pPr>
              <a:defRPr sz="2813"/>
            </a:lvl3pPr>
            <a:lvl4pPr>
              <a:defRPr sz="2344"/>
            </a:lvl4pPr>
            <a:lvl5pPr>
              <a:defRPr sz="2344"/>
            </a:lvl5pPr>
            <a:lvl6pPr>
              <a:defRPr sz="2344"/>
            </a:lvl6pPr>
            <a:lvl7pPr>
              <a:defRPr sz="2344"/>
            </a:lvl7pPr>
            <a:lvl8pPr>
              <a:defRPr sz="2344"/>
            </a:lvl8pPr>
            <a:lvl9pPr>
              <a:defRPr sz="234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3" y="1435106"/>
            <a:ext cx="4011084" cy="4691063"/>
          </a:xfrm>
        </p:spPr>
        <p:txBody>
          <a:bodyPr/>
          <a:lstStyle>
            <a:lvl1pPr marL="0" indent="0">
              <a:buNone/>
              <a:defRPr sz="1688"/>
            </a:lvl1pPr>
            <a:lvl2pPr marL="544180" indent="0">
              <a:buNone/>
              <a:defRPr sz="1406"/>
            </a:lvl2pPr>
            <a:lvl3pPr marL="1088358" indent="0">
              <a:buNone/>
              <a:defRPr sz="1219"/>
            </a:lvl3pPr>
            <a:lvl4pPr marL="1632540" indent="0">
              <a:buNone/>
              <a:defRPr sz="1031"/>
            </a:lvl4pPr>
            <a:lvl5pPr marL="2176718" indent="0">
              <a:buNone/>
              <a:defRPr sz="1031"/>
            </a:lvl5pPr>
            <a:lvl6pPr marL="2720900" indent="0">
              <a:buNone/>
              <a:defRPr sz="1031"/>
            </a:lvl6pPr>
            <a:lvl7pPr marL="3265078" indent="0">
              <a:buNone/>
              <a:defRPr sz="1031"/>
            </a:lvl7pPr>
            <a:lvl8pPr marL="3809258" indent="0">
              <a:buNone/>
              <a:defRPr sz="1031"/>
            </a:lvl8pPr>
            <a:lvl9pPr marL="4353436" indent="0">
              <a:buNone/>
              <a:defRPr sz="103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727768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8" y="4800604"/>
            <a:ext cx="7315200" cy="566738"/>
          </a:xfrm>
        </p:spPr>
        <p:txBody>
          <a:bodyPr anchor="b"/>
          <a:lstStyle>
            <a:lvl1pPr algn="l">
              <a:defRPr sz="2344"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8" y="612775"/>
            <a:ext cx="7315200" cy="4114800"/>
          </a:xfrm>
        </p:spPr>
        <p:txBody>
          <a:bodyPr/>
          <a:lstStyle>
            <a:lvl1pPr marL="0" indent="0">
              <a:buNone/>
              <a:defRPr sz="3844"/>
            </a:lvl1pPr>
            <a:lvl2pPr marL="544180" indent="0">
              <a:buNone/>
              <a:defRPr sz="3375"/>
            </a:lvl2pPr>
            <a:lvl3pPr marL="1088358" indent="0">
              <a:buNone/>
              <a:defRPr sz="2813"/>
            </a:lvl3pPr>
            <a:lvl4pPr marL="1632540" indent="0">
              <a:buNone/>
              <a:defRPr sz="2344"/>
            </a:lvl4pPr>
            <a:lvl5pPr marL="2176718" indent="0">
              <a:buNone/>
              <a:defRPr sz="2344"/>
            </a:lvl5pPr>
            <a:lvl6pPr marL="2720900" indent="0">
              <a:buNone/>
              <a:defRPr sz="2344"/>
            </a:lvl6pPr>
            <a:lvl7pPr marL="3265078" indent="0">
              <a:buNone/>
              <a:defRPr sz="2344"/>
            </a:lvl7pPr>
            <a:lvl8pPr marL="3809258" indent="0">
              <a:buNone/>
              <a:defRPr sz="2344"/>
            </a:lvl8pPr>
            <a:lvl9pPr marL="4353436" indent="0">
              <a:buNone/>
              <a:defRPr sz="2344"/>
            </a:lvl9pPr>
          </a:lstStyle>
          <a:p>
            <a:endParaRPr lang="es-MX"/>
          </a:p>
        </p:txBody>
      </p:sp>
      <p:sp>
        <p:nvSpPr>
          <p:cNvPr id="4" name="3 Marcador de texto"/>
          <p:cNvSpPr>
            <a:spLocks noGrp="1"/>
          </p:cNvSpPr>
          <p:nvPr>
            <p:ph type="body" sz="half" idx="2"/>
          </p:nvPr>
        </p:nvSpPr>
        <p:spPr>
          <a:xfrm>
            <a:off x="2389718" y="5367342"/>
            <a:ext cx="7315200" cy="804862"/>
          </a:xfrm>
        </p:spPr>
        <p:txBody>
          <a:bodyPr/>
          <a:lstStyle>
            <a:lvl1pPr marL="0" indent="0">
              <a:buNone/>
              <a:defRPr sz="1688"/>
            </a:lvl1pPr>
            <a:lvl2pPr marL="544180" indent="0">
              <a:buNone/>
              <a:defRPr sz="1406"/>
            </a:lvl2pPr>
            <a:lvl3pPr marL="1088358" indent="0">
              <a:buNone/>
              <a:defRPr sz="1219"/>
            </a:lvl3pPr>
            <a:lvl4pPr marL="1632540" indent="0">
              <a:buNone/>
              <a:defRPr sz="1031"/>
            </a:lvl4pPr>
            <a:lvl5pPr marL="2176718" indent="0">
              <a:buNone/>
              <a:defRPr sz="1031"/>
            </a:lvl5pPr>
            <a:lvl6pPr marL="2720900" indent="0">
              <a:buNone/>
              <a:defRPr sz="1031"/>
            </a:lvl6pPr>
            <a:lvl7pPr marL="3265078" indent="0">
              <a:buNone/>
              <a:defRPr sz="1031"/>
            </a:lvl7pPr>
            <a:lvl8pPr marL="3809258" indent="0">
              <a:buNone/>
              <a:defRPr sz="1031"/>
            </a:lvl8pPr>
            <a:lvl9pPr marL="4353436" indent="0">
              <a:buNone/>
              <a:defRPr sz="103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23230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373504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44"/>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44"/>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A26AB5FA-8182-4CA6-A58E-B649C0EFABC1}" type="datetimeFigureOut">
              <a:rPr lang="es-MX" smtClean="0">
                <a:solidFill>
                  <a:prstClr val="black">
                    <a:tint val="75000"/>
                  </a:prstClr>
                </a:solidFill>
              </a:rPr>
              <a:pPr/>
              <a:t>24/04/2026</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59BFA994-A3D3-4C20-BEF8-AE2562A66D5F}"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218649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492443"/>
          </a:xfrm>
          <a:prstGeom prst="rect">
            <a:avLst/>
          </a:prstGeom>
        </p:spPr>
        <p:txBody>
          <a:bodyPr wrap="square" lIns="0" tIns="0" rIns="0" bIns="0">
            <a:spAutoFit/>
          </a:bodyPr>
          <a:lstStyle>
            <a:lvl1pPr>
              <a:defRPr sz="3200" b="0" i="0">
                <a:solidFill>
                  <a:srgbClr val="001F5F"/>
                </a:solidFill>
                <a:latin typeface="Arial MT"/>
                <a:cs typeface="Arial MT"/>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19470675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512188" y="445465"/>
            <a:ext cx="8884412" cy="492443"/>
          </a:xfrm>
        </p:spPr>
        <p:txBody>
          <a:bodyPr lIns="0" tIns="0" rIns="0" bIns="0"/>
          <a:lstStyle>
            <a:lvl1pPr>
              <a:defRPr sz="3200" b="0" i="0">
                <a:solidFill>
                  <a:srgbClr val="001F5F"/>
                </a:solidFill>
                <a:latin typeface="Arial MT"/>
                <a:cs typeface="Arial MT"/>
              </a:defRPr>
            </a:lvl1pPr>
          </a:lstStyle>
          <a:p>
            <a:endParaRPr/>
          </a:p>
        </p:txBody>
      </p:sp>
      <p:sp>
        <p:nvSpPr>
          <p:cNvPr id="3" name="Holder 3"/>
          <p:cNvSpPr>
            <a:spLocks noGrp="1"/>
          </p:cNvSpPr>
          <p:nvPr>
            <p:ph type="body" idx="1"/>
          </p:nvPr>
        </p:nvSpPr>
        <p:spPr>
          <a:xfrm>
            <a:off x="1638426" y="2304415"/>
            <a:ext cx="8917940" cy="276999"/>
          </a:xfrm>
        </p:spPr>
        <p:txBody>
          <a:bodyPr lIns="0" tIns="0" rIns="0" bIns="0"/>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15808688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512188" y="445465"/>
            <a:ext cx="8884412" cy="492443"/>
          </a:xfrm>
        </p:spPr>
        <p:txBody>
          <a:bodyPr lIns="0" tIns="0" rIns="0" bIns="0"/>
          <a:lstStyle>
            <a:lvl1pPr>
              <a:defRPr sz="3200" b="0" i="0">
                <a:solidFill>
                  <a:srgbClr val="001F5F"/>
                </a:solidFill>
                <a:latin typeface="Arial MT"/>
                <a:cs typeface="Arial MT"/>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7" name="Holder 7"/>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14099691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1" y="1308"/>
            <a:ext cx="12191999" cy="6856688"/>
          </a:xfrm>
          <a:prstGeom prst="rect">
            <a:avLst/>
          </a:prstGeom>
        </p:spPr>
      </p:pic>
      <p:sp>
        <p:nvSpPr>
          <p:cNvPr id="17" name="bg object 17"/>
          <p:cNvSpPr/>
          <p:nvPr/>
        </p:nvSpPr>
        <p:spPr>
          <a:xfrm>
            <a:off x="7680198" y="836764"/>
            <a:ext cx="3960495" cy="5184775"/>
          </a:xfrm>
          <a:custGeom>
            <a:avLst/>
            <a:gdLst/>
            <a:ahLst/>
            <a:cxnLst/>
            <a:rect l="l" t="t" r="r" b="b"/>
            <a:pathLst>
              <a:path w="3960495" h="5184775">
                <a:moveTo>
                  <a:pt x="3960495" y="0"/>
                </a:moveTo>
                <a:lnTo>
                  <a:pt x="0" y="0"/>
                </a:lnTo>
                <a:lnTo>
                  <a:pt x="0" y="5184521"/>
                </a:lnTo>
                <a:lnTo>
                  <a:pt x="3960495" y="5184521"/>
                </a:lnTo>
                <a:lnTo>
                  <a:pt x="3960495" y="0"/>
                </a:lnTo>
                <a:close/>
              </a:path>
            </a:pathLst>
          </a:custGeom>
          <a:solidFill>
            <a:srgbClr val="4471C4">
              <a:alpha val="27842"/>
            </a:srgbClr>
          </a:solidFill>
        </p:spPr>
        <p:txBody>
          <a:bodyPr wrap="square" lIns="0" tIns="0" rIns="0" bIns="0" rtlCol="0"/>
          <a:lstStyle/>
          <a:p>
            <a:endParaRPr sz="1800"/>
          </a:p>
        </p:txBody>
      </p:sp>
      <p:sp>
        <p:nvSpPr>
          <p:cNvPr id="2" name="Holder 2"/>
          <p:cNvSpPr>
            <a:spLocks noGrp="1"/>
          </p:cNvSpPr>
          <p:nvPr>
            <p:ph type="title"/>
          </p:nvPr>
        </p:nvSpPr>
        <p:spPr>
          <a:xfrm>
            <a:off x="1512188" y="445465"/>
            <a:ext cx="8884412" cy="492443"/>
          </a:xfrm>
        </p:spPr>
        <p:txBody>
          <a:bodyPr lIns="0" tIns="0" rIns="0" bIns="0"/>
          <a:lstStyle>
            <a:lvl1pPr>
              <a:defRPr sz="3200" b="0" i="0">
                <a:solidFill>
                  <a:srgbClr val="001F5F"/>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5" name="Holder 5"/>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35614435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4" name="Holder 4"/>
          <p:cNvSpPr>
            <a:spLocks noGrp="1"/>
          </p:cNvSpPr>
          <p:nvPr>
            <p:ph type="sldNum" sz="quarter" idx="7"/>
          </p:nvPr>
        </p:nvSpPr>
        <p:spPr/>
        <p:txBody>
          <a:bodyPr lIns="0" tIns="0" rIns="0" bIns="0"/>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2092916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3.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8.xml"/><Relationship Id="rId7" Type="http://schemas.openxmlformats.org/officeDocument/2006/relationships/image" Target="../media/image3.jpg"/><Relationship Id="rId12" Type="http://schemas.openxmlformats.org/officeDocument/2006/relationships/image" Target="../media/image8.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5.xml"/><Relationship Id="rId11" Type="http://schemas.openxmlformats.org/officeDocument/2006/relationships/image" Target="../media/image7.png"/><Relationship Id="rId5" Type="http://schemas.openxmlformats.org/officeDocument/2006/relationships/slideLayout" Target="../slideLayouts/slideLayout40.xml"/><Relationship Id="rId10" Type="http://schemas.openxmlformats.org/officeDocument/2006/relationships/image" Target="../media/image6.png"/><Relationship Id="rId4" Type="http://schemas.openxmlformats.org/officeDocument/2006/relationships/slideLayout" Target="../slideLayouts/slideLayout39.xml"/><Relationship Id="rId9"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58058" y="53"/>
            <a:ext cx="12133961" cy="6857945"/>
          </a:xfrm>
          <a:prstGeom prst="rect">
            <a:avLst/>
          </a:prstGeom>
        </p:spPr>
      </p:pic>
      <p:pic>
        <p:nvPicPr>
          <p:cNvPr id="17" name="bg object 17"/>
          <p:cNvPicPr/>
          <p:nvPr/>
        </p:nvPicPr>
        <p:blipFill>
          <a:blip r:embed="rId8" cstate="print"/>
          <a:stretch>
            <a:fillRect/>
          </a:stretch>
        </p:blipFill>
        <p:spPr>
          <a:xfrm>
            <a:off x="0" y="-3"/>
            <a:ext cx="888402" cy="6858000"/>
          </a:xfrm>
          <a:prstGeom prst="rect">
            <a:avLst/>
          </a:prstGeom>
        </p:spPr>
      </p:pic>
      <p:sp>
        <p:nvSpPr>
          <p:cNvPr id="2" name="Holder 2"/>
          <p:cNvSpPr>
            <a:spLocks noGrp="1"/>
          </p:cNvSpPr>
          <p:nvPr>
            <p:ph type="title"/>
          </p:nvPr>
        </p:nvSpPr>
        <p:spPr>
          <a:xfrm>
            <a:off x="3451097" y="54990"/>
            <a:ext cx="5908040" cy="391159"/>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a:xfrm>
            <a:off x="1206500" y="1297962"/>
            <a:ext cx="10647045" cy="465296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097526" y="6432777"/>
            <a:ext cx="2607945" cy="184666"/>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2700">
              <a:lnSpc>
                <a:spcPct val="100000"/>
              </a:lnSpc>
              <a:spcBef>
                <a:spcPts val="30"/>
              </a:spcBef>
            </a:pPr>
            <a:r>
              <a:rPr lang="es-MX" spc="10" dirty="0"/>
              <a:t>NOMINA 2026 </a:t>
            </a:r>
            <a:endParaRPr spc="-10"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a:xfrm>
            <a:off x="11494896" y="6432777"/>
            <a:ext cx="251586" cy="21209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18745">
              <a:lnSpc>
                <a:spcPct val="100000"/>
              </a:lnSpc>
              <a:spcBef>
                <a:spcPts val="30"/>
              </a:spcBef>
            </a:pPr>
            <a:fld id="{81D60167-4931-47E6-BA6A-407CBD079E47}" type="slidenum">
              <a:rPr spc="-50" dirty="0"/>
              <a:t>‹Nº›</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4630400" h="8229600">
                <a:moveTo>
                  <a:pt x="14630400" y="0"/>
                </a:moveTo>
                <a:lnTo>
                  <a:pt x="0" y="0"/>
                </a:lnTo>
                <a:lnTo>
                  <a:pt x="0" y="8229600"/>
                </a:lnTo>
                <a:lnTo>
                  <a:pt x="14630400" y="8229600"/>
                </a:lnTo>
                <a:lnTo>
                  <a:pt x="14630400" y="0"/>
                </a:lnTo>
                <a:close/>
              </a:path>
            </a:pathLst>
          </a:custGeom>
          <a:solidFill>
            <a:srgbClr val="F9F8F5"/>
          </a:solidFill>
        </p:spPr>
        <p:txBody>
          <a:bodyPr wrap="square" lIns="0" tIns="0" rIns="0" bIns="0" rtlCol="0"/>
          <a:lstStyle/>
          <a:p>
            <a:endParaRPr/>
          </a:p>
        </p:txBody>
      </p:sp>
      <p:sp>
        <p:nvSpPr>
          <p:cNvPr id="2" name="Holder 2"/>
          <p:cNvSpPr>
            <a:spLocks noGrp="1"/>
          </p:cNvSpPr>
          <p:nvPr>
            <p:ph type="title"/>
          </p:nvPr>
        </p:nvSpPr>
        <p:spPr>
          <a:xfrm>
            <a:off x="414104" y="206057"/>
            <a:ext cx="11363790" cy="538609"/>
          </a:xfrm>
          <a:prstGeom prst="rect">
            <a:avLst/>
          </a:prstGeom>
        </p:spPr>
        <p:txBody>
          <a:bodyPr wrap="square" lIns="0" tIns="0" rIns="0" bIns="0">
            <a:spAutoFit/>
          </a:bodyPr>
          <a:lstStyle>
            <a:lvl1pPr>
              <a:defRPr sz="3500" b="0" i="0">
                <a:solidFill>
                  <a:srgbClr val="2D3B4E"/>
                </a:solidFill>
                <a:latin typeface="Lucida Sans Unicode"/>
                <a:cs typeface="Lucida Sans Unicode"/>
              </a:defRPr>
            </a:lvl1pPr>
          </a:lstStyle>
          <a:p>
            <a:endParaRPr/>
          </a:p>
        </p:txBody>
      </p:sp>
      <p:sp>
        <p:nvSpPr>
          <p:cNvPr id="3" name="Holder 3"/>
          <p:cNvSpPr>
            <a:spLocks noGrp="1"/>
          </p:cNvSpPr>
          <p:nvPr>
            <p:ph type="body" idx="1"/>
          </p:nvPr>
        </p:nvSpPr>
        <p:spPr>
          <a:xfrm>
            <a:off x="339670" y="1427374"/>
            <a:ext cx="1139560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2552740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380985">
        <a:defRPr>
          <a:latin typeface="+mn-lt"/>
          <a:ea typeface="+mn-ea"/>
          <a:cs typeface="+mn-cs"/>
        </a:defRPr>
      </a:lvl2pPr>
      <a:lvl3pPr marL="761970">
        <a:defRPr>
          <a:latin typeface="+mn-lt"/>
          <a:ea typeface="+mn-ea"/>
          <a:cs typeface="+mn-cs"/>
        </a:defRPr>
      </a:lvl3pPr>
      <a:lvl4pPr marL="1142954">
        <a:defRPr>
          <a:latin typeface="+mn-lt"/>
          <a:ea typeface="+mn-ea"/>
          <a:cs typeface="+mn-cs"/>
        </a:defRPr>
      </a:lvl4pPr>
      <a:lvl5pPr marL="1523939">
        <a:defRPr>
          <a:latin typeface="+mn-lt"/>
          <a:ea typeface="+mn-ea"/>
          <a:cs typeface="+mn-cs"/>
        </a:defRPr>
      </a:lvl5pPr>
      <a:lvl6pPr marL="1904924">
        <a:defRPr>
          <a:latin typeface="+mn-lt"/>
          <a:ea typeface="+mn-ea"/>
          <a:cs typeface="+mn-cs"/>
        </a:defRPr>
      </a:lvl6pPr>
      <a:lvl7pPr marL="2285909">
        <a:defRPr>
          <a:latin typeface="+mn-lt"/>
          <a:ea typeface="+mn-ea"/>
          <a:cs typeface="+mn-cs"/>
        </a:defRPr>
      </a:lvl7pPr>
      <a:lvl8pPr marL="2666893">
        <a:defRPr>
          <a:latin typeface="+mn-lt"/>
          <a:ea typeface="+mn-ea"/>
          <a:cs typeface="+mn-cs"/>
        </a:defRPr>
      </a:lvl8pPr>
      <a:lvl9pPr marL="3047878">
        <a:defRPr>
          <a:latin typeface="+mn-lt"/>
          <a:ea typeface="+mn-ea"/>
          <a:cs typeface="+mn-cs"/>
        </a:defRPr>
      </a:lvl9pPr>
    </p:bodyStyle>
    <p:otherStyle>
      <a:lvl1pPr marL="0">
        <a:defRPr>
          <a:latin typeface="+mn-lt"/>
          <a:ea typeface="+mn-ea"/>
          <a:cs typeface="+mn-cs"/>
        </a:defRPr>
      </a:lvl1pPr>
      <a:lvl2pPr marL="380985">
        <a:defRPr>
          <a:latin typeface="+mn-lt"/>
          <a:ea typeface="+mn-ea"/>
          <a:cs typeface="+mn-cs"/>
        </a:defRPr>
      </a:lvl2pPr>
      <a:lvl3pPr marL="761970">
        <a:defRPr>
          <a:latin typeface="+mn-lt"/>
          <a:ea typeface="+mn-ea"/>
          <a:cs typeface="+mn-cs"/>
        </a:defRPr>
      </a:lvl3pPr>
      <a:lvl4pPr marL="1142954">
        <a:defRPr>
          <a:latin typeface="+mn-lt"/>
          <a:ea typeface="+mn-ea"/>
          <a:cs typeface="+mn-cs"/>
        </a:defRPr>
      </a:lvl4pPr>
      <a:lvl5pPr marL="1523939">
        <a:defRPr>
          <a:latin typeface="+mn-lt"/>
          <a:ea typeface="+mn-ea"/>
          <a:cs typeface="+mn-cs"/>
        </a:defRPr>
      </a:lvl5pPr>
      <a:lvl6pPr marL="1904924">
        <a:defRPr>
          <a:latin typeface="+mn-lt"/>
          <a:ea typeface="+mn-ea"/>
          <a:cs typeface="+mn-cs"/>
        </a:defRPr>
      </a:lvl6pPr>
      <a:lvl7pPr marL="2285909">
        <a:defRPr>
          <a:latin typeface="+mn-lt"/>
          <a:ea typeface="+mn-ea"/>
          <a:cs typeface="+mn-cs"/>
        </a:defRPr>
      </a:lvl7pPr>
      <a:lvl8pPr marL="2666893">
        <a:defRPr>
          <a:latin typeface="+mn-lt"/>
          <a:ea typeface="+mn-ea"/>
          <a:cs typeface="+mn-cs"/>
        </a:defRPr>
      </a:lvl8pPr>
      <a:lvl9pPr marL="3047878">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464"/>
            <a:ext cx="2844800" cy="365125"/>
          </a:xfrm>
          <a:prstGeom prst="rect">
            <a:avLst/>
          </a:prstGeom>
        </p:spPr>
        <p:txBody>
          <a:bodyPr vert="horz" lIns="115718" tIns="57875" rIns="115718" bIns="57875" rtlCol="0" anchor="ctr"/>
          <a:lstStyle>
            <a:lvl1pPr algn="l">
              <a:defRPr sz="1406">
                <a:solidFill>
                  <a:prstClr val="black">
                    <a:tint val="75000"/>
                  </a:prstClr>
                </a:solidFill>
              </a:defRPr>
            </a:lvl1pPr>
          </a:lstStyle>
          <a:p>
            <a:pPr defTabSz="1084899" fontAlgn="base">
              <a:spcBef>
                <a:spcPct val="0"/>
              </a:spcBef>
              <a:spcAft>
                <a:spcPct val="0"/>
              </a:spcAft>
              <a:defRPr/>
            </a:pPr>
            <a:endParaRPr lang="es-ES">
              <a:latin typeface="Tahoma" pitchFamily="34" charset="0"/>
            </a:endParaRPr>
          </a:p>
        </p:txBody>
      </p:sp>
      <p:sp>
        <p:nvSpPr>
          <p:cNvPr id="5" name="4 Marcador de pie de página"/>
          <p:cNvSpPr>
            <a:spLocks noGrp="1"/>
          </p:cNvSpPr>
          <p:nvPr>
            <p:ph type="ftr" sz="quarter" idx="3"/>
          </p:nvPr>
        </p:nvSpPr>
        <p:spPr>
          <a:xfrm>
            <a:off x="4165603" y="6356464"/>
            <a:ext cx="3860800" cy="365125"/>
          </a:xfrm>
          <a:prstGeom prst="rect">
            <a:avLst/>
          </a:prstGeom>
        </p:spPr>
        <p:txBody>
          <a:bodyPr vert="horz" lIns="115718" tIns="57875" rIns="115718" bIns="57875" rtlCol="0" anchor="ctr"/>
          <a:lstStyle>
            <a:lvl1pPr algn="ctr">
              <a:defRPr sz="1406">
                <a:solidFill>
                  <a:prstClr val="black">
                    <a:tint val="75000"/>
                  </a:prstClr>
                </a:solidFill>
              </a:defRPr>
            </a:lvl1pPr>
          </a:lstStyle>
          <a:p>
            <a:pPr defTabSz="1084899" fontAlgn="base">
              <a:spcBef>
                <a:spcPct val="0"/>
              </a:spcBef>
              <a:spcAft>
                <a:spcPct val="0"/>
              </a:spcAft>
              <a:defRPr/>
            </a:pPr>
            <a:endParaRPr lang="es-ES">
              <a:latin typeface="Tahoma" pitchFamily="34" charset="0"/>
            </a:endParaRPr>
          </a:p>
        </p:txBody>
      </p:sp>
      <p:sp>
        <p:nvSpPr>
          <p:cNvPr id="6" name="5 Marcador de número de diapositiva"/>
          <p:cNvSpPr>
            <a:spLocks noGrp="1"/>
          </p:cNvSpPr>
          <p:nvPr>
            <p:ph type="sldNum" sz="quarter" idx="4"/>
          </p:nvPr>
        </p:nvSpPr>
        <p:spPr>
          <a:xfrm>
            <a:off x="8737601" y="6356464"/>
            <a:ext cx="2844800" cy="365125"/>
          </a:xfrm>
          <a:prstGeom prst="rect">
            <a:avLst/>
          </a:prstGeom>
        </p:spPr>
        <p:txBody>
          <a:bodyPr vert="horz" lIns="115718" tIns="57875" rIns="115718" bIns="57875" rtlCol="0" anchor="ctr"/>
          <a:lstStyle>
            <a:lvl1pPr algn="r">
              <a:defRPr sz="1406">
                <a:solidFill>
                  <a:prstClr val="black">
                    <a:tint val="75000"/>
                  </a:prstClr>
                </a:solidFill>
              </a:defRPr>
            </a:lvl1pPr>
          </a:lstStyle>
          <a:p>
            <a:pPr defTabSz="1084899" fontAlgn="base">
              <a:spcBef>
                <a:spcPct val="0"/>
              </a:spcBef>
              <a:spcAft>
                <a:spcPct val="0"/>
              </a:spcAft>
              <a:defRPr/>
            </a:pPr>
            <a:fld id="{0FCC8CF9-8084-41E6-B323-2CEEC40DA871}" type="slidenum">
              <a:rPr lang="es-ES" smtClean="0">
                <a:latin typeface="Tahoma" pitchFamily="34" charset="0"/>
              </a:rPr>
              <a:pPr defTabSz="1084899" fontAlgn="base">
                <a:spcBef>
                  <a:spcPct val="0"/>
                </a:spcBef>
                <a:spcAft>
                  <a:spcPct val="0"/>
                </a:spcAft>
                <a:defRPr/>
              </a:pPr>
              <a:t>‹Nº›</a:t>
            </a:fld>
            <a:endParaRPr lang="es-ES">
              <a:latin typeface="Tahoma" pitchFamily="34" charset="0"/>
            </a:endParaRPr>
          </a:p>
        </p:txBody>
      </p:sp>
    </p:spTree>
    <p:extLst>
      <p:ext uri="{BB962C8B-B14F-4D97-AF65-F5344CB8AC3E}">
        <p14:creationId xmlns:p14="http://schemas.microsoft.com/office/powerpoint/2010/main" val="636164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rtl="0" eaLnBrk="0" fontAlgn="base" hangingPunct="0">
        <a:spcBef>
          <a:spcPct val="0"/>
        </a:spcBef>
        <a:spcAft>
          <a:spcPct val="0"/>
        </a:spcAft>
        <a:defRPr sz="5250" kern="1200">
          <a:solidFill>
            <a:schemeClr val="tx1"/>
          </a:solidFill>
          <a:latin typeface="+mj-lt"/>
          <a:ea typeface="+mj-ea"/>
          <a:cs typeface="+mj-cs"/>
        </a:defRPr>
      </a:lvl1pPr>
      <a:lvl2pPr algn="ctr" rtl="0" eaLnBrk="0" fontAlgn="base" hangingPunct="0">
        <a:spcBef>
          <a:spcPct val="0"/>
        </a:spcBef>
        <a:spcAft>
          <a:spcPct val="0"/>
        </a:spcAft>
        <a:defRPr sz="5250">
          <a:solidFill>
            <a:schemeClr val="tx1"/>
          </a:solidFill>
          <a:latin typeface="Calibri" pitchFamily="34" charset="0"/>
        </a:defRPr>
      </a:lvl2pPr>
      <a:lvl3pPr algn="ctr" rtl="0" eaLnBrk="0" fontAlgn="base" hangingPunct="0">
        <a:spcBef>
          <a:spcPct val="0"/>
        </a:spcBef>
        <a:spcAft>
          <a:spcPct val="0"/>
        </a:spcAft>
        <a:defRPr sz="5250">
          <a:solidFill>
            <a:schemeClr val="tx1"/>
          </a:solidFill>
          <a:latin typeface="Calibri" pitchFamily="34" charset="0"/>
        </a:defRPr>
      </a:lvl3pPr>
      <a:lvl4pPr algn="ctr" rtl="0" eaLnBrk="0" fontAlgn="base" hangingPunct="0">
        <a:spcBef>
          <a:spcPct val="0"/>
        </a:spcBef>
        <a:spcAft>
          <a:spcPct val="0"/>
        </a:spcAft>
        <a:defRPr sz="5250">
          <a:solidFill>
            <a:schemeClr val="tx1"/>
          </a:solidFill>
          <a:latin typeface="Calibri" pitchFamily="34" charset="0"/>
        </a:defRPr>
      </a:lvl4pPr>
      <a:lvl5pPr algn="ctr" rtl="0" eaLnBrk="0" fontAlgn="base" hangingPunct="0">
        <a:spcBef>
          <a:spcPct val="0"/>
        </a:spcBef>
        <a:spcAft>
          <a:spcPct val="0"/>
        </a:spcAft>
        <a:defRPr sz="5250">
          <a:solidFill>
            <a:schemeClr val="tx1"/>
          </a:solidFill>
          <a:latin typeface="Calibri" pitchFamily="34" charset="0"/>
        </a:defRPr>
      </a:lvl5pPr>
      <a:lvl6pPr marL="542451" algn="ctr" rtl="0" fontAlgn="base">
        <a:spcBef>
          <a:spcPct val="0"/>
        </a:spcBef>
        <a:spcAft>
          <a:spcPct val="0"/>
        </a:spcAft>
        <a:defRPr sz="5250">
          <a:solidFill>
            <a:schemeClr val="tx1"/>
          </a:solidFill>
          <a:latin typeface="Calibri" pitchFamily="34" charset="0"/>
        </a:defRPr>
      </a:lvl6pPr>
      <a:lvl7pPr marL="1084899" algn="ctr" rtl="0" fontAlgn="base">
        <a:spcBef>
          <a:spcPct val="0"/>
        </a:spcBef>
        <a:spcAft>
          <a:spcPct val="0"/>
        </a:spcAft>
        <a:defRPr sz="5250">
          <a:solidFill>
            <a:schemeClr val="tx1"/>
          </a:solidFill>
          <a:latin typeface="Calibri" pitchFamily="34" charset="0"/>
        </a:defRPr>
      </a:lvl7pPr>
      <a:lvl8pPr marL="1627352" algn="ctr" rtl="0" fontAlgn="base">
        <a:spcBef>
          <a:spcPct val="0"/>
        </a:spcBef>
        <a:spcAft>
          <a:spcPct val="0"/>
        </a:spcAft>
        <a:defRPr sz="5250">
          <a:solidFill>
            <a:schemeClr val="tx1"/>
          </a:solidFill>
          <a:latin typeface="Calibri" pitchFamily="34" charset="0"/>
        </a:defRPr>
      </a:lvl8pPr>
      <a:lvl9pPr marL="2169801" algn="ctr" rtl="0" fontAlgn="base">
        <a:spcBef>
          <a:spcPct val="0"/>
        </a:spcBef>
        <a:spcAft>
          <a:spcPct val="0"/>
        </a:spcAft>
        <a:defRPr sz="5250">
          <a:solidFill>
            <a:schemeClr val="tx1"/>
          </a:solidFill>
          <a:latin typeface="Calibri" pitchFamily="34" charset="0"/>
        </a:defRPr>
      </a:lvl9pPr>
    </p:titleStyle>
    <p:bodyStyle>
      <a:lvl1pPr marL="406846" indent="-406846" algn="l" rtl="0" eaLnBrk="0" fontAlgn="base" hangingPunct="0">
        <a:spcBef>
          <a:spcPct val="20000"/>
        </a:spcBef>
        <a:spcAft>
          <a:spcPct val="0"/>
        </a:spcAft>
        <a:buFont typeface="Arial" pitchFamily="34" charset="0"/>
        <a:buChar char="•"/>
        <a:defRPr sz="3844" kern="1200">
          <a:solidFill>
            <a:schemeClr val="tx1"/>
          </a:solidFill>
          <a:latin typeface="+mn-lt"/>
          <a:ea typeface="+mn-ea"/>
          <a:cs typeface="+mn-cs"/>
        </a:defRPr>
      </a:lvl1pPr>
      <a:lvl2pPr marL="881492" indent="-339031" algn="l" rtl="0" eaLnBrk="0" fontAlgn="base" hangingPunct="0">
        <a:spcBef>
          <a:spcPct val="20000"/>
        </a:spcBef>
        <a:spcAft>
          <a:spcPct val="0"/>
        </a:spcAft>
        <a:buFont typeface="Arial" pitchFamily="34" charset="0"/>
        <a:buChar char="–"/>
        <a:defRPr sz="3375" kern="1200">
          <a:solidFill>
            <a:schemeClr val="tx1"/>
          </a:solidFill>
          <a:latin typeface="+mn-lt"/>
          <a:ea typeface="+mn-ea"/>
          <a:cs typeface="+mn-cs"/>
        </a:defRPr>
      </a:lvl2pPr>
      <a:lvl3pPr marL="1356131" indent="-271224" algn="l" rtl="0" eaLnBrk="0" fontAlgn="base" hangingPunct="0">
        <a:spcBef>
          <a:spcPct val="20000"/>
        </a:spcBef>
        <a:spcAft>
          <a:spcPct val="0"/>
        </a:spcAft>
        <a:buFont typeface="Arial" pitchFamily="34" charset="0"/>
        <a:buChar char="•"/>
        <a:defRPr sz="2813" kern="1200">
          <a:solidFill>
            <a:schemeClr val="tx1"/>
          </a:solidFill>
          <a:latin typeface="+mn-lt"/>
          <a:ea typeface="+mn-ea"/>
          <a:cs typeface="+mn-cs"/>
        </a:defRPr>
      </a:lvl3pPr>
      <a:lvl4pPr marL="1898566" indent="-271224"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4pPr>
      <a:lvl5pPr marL="2441023" indent="-271224" algn="l" rtl="0" eaLnBrk="0" fontAlgn="base" hangingPunct="0">
        <a:spcBef>
          <a:spcPct val="20000"/>
        </a:spcBef>
        <a:spcAft>
          <a:spcPct val="0"/>
        </a:spcAft>
        <a:buFont typeface="Arial" pitchFamily="34" charset="0"/>
        <a:buChar char="»"/>
        <a:defRPr sz="2344" kern="1200">
          <a:solidFill>
            <a:schemeClr val="tx1"/>
          </a:solidFill>
          <a:latin typeface="+mn-lt"/>
          <a:ea typeface="+mn-ea"/>
          <a:cs typeface="+mn-cs"/>
        </a:defRPr>
      </a:lvl5pPr>
      <a:lvl6pPr marL="2983476"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6pPr>
      <a:lvl7pPr marL="3525928"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7pPr>
      <a:lvl8pPr marL="4068381"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8pPr>
      <a:lvl9pPr marL="4610828" indent="-271224" algn="l" defTabSz="1084899" rtl="0" eaLnBrk="1" latinLnBrk="0" hangingPunct="1">
        <a:spcBef>
          <a:spcPct val="20000"/>
        </a:spcBef>
        <a:buFont typeface="Arial" pitchFamily="34" charset="0"/>
        <a:buChar char="•"/>
        <a:defRPr sz="2344" kern="1200">
          <a:solidFill>
            <a:schemeClr val="tx1"/>
          </a:solidFill>
          <a:latin typeface="+mn-lt"/>
          <a:ea typeface="+mn-ea"/>
          <a:cs typeface="+mn-cs"/>
        </a:defRPr>
      </a:lvl9pPr>
    </p:bodyStyle>
    <p:otherStyle>
      <a:defPPr>
        <a:defRPr lang="es-MX"/>
      </a:defPPr>
      <a:lvl1pPr marL="0" algn="l" defTabSz="1084899" rtl="0" eaLnBrk="1" latinLnBrk="0" hangingPunct="1">
        <a:defRPr sz="2156" kern="1200">
          <a:solidFill>
            <a:schemeClr val="tx1"/>
          </a:solidFill>
          <a:latin typeface="+mn-lt"/>
          <a:ea typeface="+mn-ea"/>
          <a:cs typeface="+mn-cs"/>
        </a:defRPr>
      </a:lvl1pPr>
      <a:lvl2pPr marL="542451" algn="l" defTabSz="1084899" rtl="0" eaLnBrk="1" latinLnBrk="0" hangingPunct="1">
        <a:defRPr sz="2156" kern="1200">
          <a:solidFill>
            <a:schemeClr val="tx1"/>
          </a:solidFill>
          <a:latin typeface="+mn-lt"/>
          <a:ea typeface="+mn-ea"/>
          <a:cs typeface="+mn-cs"/>
        </a:defRPr>
      </a:lvl2pPr>
      <a:lvl3pPr marL="1084899" algn="l" defTabSz="1084899" rtl="0" eaLnBrk="1" latinLnBrk="0" hangingPunct="1">
        <a:defRPr sz="2156" kern="1200">
          <a:solidFill>
            <a:schemeClr val="tx1"/>
          </a:solidFill>
          <a:latin typeface="+mn-lt"/>
          <a:ea typeface="+mn-ea"/>
          <a:cs typeface="+mn-cs"/>
        </a:defRPr>
      </a:lvl3pPr>
      <a:lvl4pPr marL="1627352" algn="l" defTabSz="1084899" rtl="0" eaLnBrk="1" latinLnBrk="0" hangingPunct="1">
        <a:defRPr sz="2156" kern="1200">
          <a:solidFill>
            <a:schemeClr val="tx1"/>
          </a:solidFill>
          <a:latin typeface="+mn-lt"/>
          <a:ea typeface="+mn-ea"/>
          <a:cs typeface="+mn-cs"/>
        </a:defRPr>
      </a:lvl4pPr>
      <a:lvl5pPr marL="2169801" algn="l" defTabSz="1084899" rtl="0" eaLnBrk="1" latinLnBrk="0" hangingPunct="1">
        <a:defRPr sz="2156" kern="1200">
          <a:solidFill>
            <a:schemeClr val="tx1"/>
          </a:solidFill>
          <a:latin typeface="+mn-lt"/>
          <a:ea typeface="+mn-ea"/>
          <a:cs typeface="+mn-cs"/>
        </a:defRPr>
      </a:lvl5pPr>
      <a:lvl6pPr marL="2712258" algn="l" defTabSz="1084899" rtl="0" eaLnBrk="1" latinLnBrk="0" hangingPunct="1">
        <a:defRPr sz="2156" kern="1200">
          <a:solidFill>
            <a:schemeClr val="tx1"/>
          </a:solidFill>
          <a:latin typeface="+mn-lt"/>
          <a:ea typeface="+mn-ea"/>
          <a:cs typeface="+mn-cs"/>
        </a:defRPr>
      </a:lvl6pPr>
      <a:lvl7pPr marL="3254695" algn="l" defTabSz="1084899" rtl="0" eaLnBrk="1" latinLnBrk="0" hangingPunct="1">
        <a:defRPr sz="2156" kern="1200">
          <a:solidFill>
            <a:schemeClr val="tx1"/>
          </a:solidFill>
          <a:latin typeface="+mn-lt"/>
          <a:ea typeface="+mn-ea"/>
          <a:cs typeface="+mn-cs"/>
        </a:defRPr>
      </a:lvl7pPr>
      <a:lvl8pPr marL="3797138" algn="l" defTabSz="1084899" rtl="0" eaLnBrk="1" latinLnBrk="0" hangingPunct="1">
        <a:defRPr sz="2156" kern="1200">
          <a:solidFill>
            <a:schemeClr val="tx1"/>
          </a:solidFill>
          <a:latin typeface="+mn-lt"/>
          <a:ea typeface="+mn-ea"/>
          <a:cs typeface="+mn-cs"/>
        </a:defRPr>
      </a:lvl8pPr>
      <a:lvl9pPr marL="4339599" algn="l" defTabSz="1084899" rtl="0" eaLnBrk="1" latinLnBrk="0" hangingPunct="1">
        <a:defRPr sz="215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116091" tIns="58046" rIns="116091" bIns="58046"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0"/>
            <a:ext cx="10972800" cy="4525963"/>
          </a:xfrm>
          <a:prstGeom prst="rect">
            <a:avLst/>
          </a:prstGeom>
        </p:spPr>
        <p:txBody>
          <a:bodyPr vert="horz" lIns="116091" tIns="58046" rIns="116091" bIns="58046"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6"/>
            <a:ext cx="2844800" cy="365125"/>
          </a:xfrm>
          <a:prstGeom prst="rect">
            <a:avLst/>
          </a:prstGeom>
        </p:spPr>
        <p:txBody>
          <a:bodyPr vert="horz" lIns="116091" tIns="58046" rIns="116091" bIns="58046" rtlCol="0" anchor="ctr"/>
          <a:lstStyle>
            <a:lvl1pPr algn="l">
              <a:defRPr sz="1406">
                <a:solidFill>
                  <a:schemeClr val="tx1">
                    <a:tint val="75000"/>
                  </a:schemeClr>
                </a:solidFill>
              </a:defRPr>
            </a:lvl1pPr>
          </a:lstStyle>
          <a:p>
            <a:pPr defTabSz="1088358"/>
            <a:fld id="{A26AB5FA-8182-4CA6-A58E-B649C0EFABC1}" type="datetimeFigureOut">
              <a:rPr lang="es-MX" smtClean="0">
                <a:solidFill>
                  <a:prstClr val="black">
                    <a:tint val="75000"/>
                  </a:prstClr>
                </a:solidFill>
              </a:rPr>
              <a:pPr defTabSz="1088358"/>
              <a:t>24/04/2026</a:t>
            </a:fld>
            <a:endParaRPr lang="es-MX">
              <a:solidFill>
                <a:prstClr val="black">
                  <a:tint val="75000"/>
                </a:prstClr>
              </a:solidFill>
            </a:endParaRPr>
          </a:p>
        </p:txBody>
      </p:sp>
      <p:sp>
        <p:nvSpPr>
          <p:cNvPr id="5" name="4 Marcador de pie de página"/>
          <p:cNvSpPr>
            <a:spLocks noGrp="1"/>
          </p:cNvSpPr>
          <p:nvPr>
            <p:ph type="ftr" sz="quarter" idx="3"/>
          </p:nvPr>
        </p:nvSpPr>
        <p:spPr>
          <a:xfrm>
            <a:off x="4165602" y="6356356"/>
            <a:ext cx="3860800" cy="365125"/>
          </a:xfrm>
          <a:prstGeom prst="rect">
            <a:avLst/>
          </a:prstGeom>
        </p:spPr>
        <p:txBody>
          <a:bodyPr vert="horz" lIns="116091" tIns="58046" rIns="116091" bIns="58046" rtlCol="0" anchor="ctr"/>
          <a:lstStyle>
            <a:lvl1pPr algn="ctr">
              <a:defRPr sz="1406">
                <a:solidFill>
                  <a:schemeClr val="tx1">
                    <a:tint val="75000"/>
                  </a:schemeClr>
                </a:solidFill>
              </a:defRPr>
            </a:lvl1pPr>
          </a:lstStyle>
          <a:p>
            <a:pPr defTabSz="1088358"/>
            <a:endParaRPr lang="es-MX">
              <a:solidFill>
                <a:prstClr val="black">
                  <a:tint val="75000"/>
                </a:prstClr>
              </a:solidFill>
            </a:endParaRPr>
          </a:p>
        </p:txBody>
      </p:sp>
      <p:sp>
        <p:nvSpPr>
          <p:cNvPr id="6" name="5 Marcador de número de diapositiva"/>
          <p:cNvSpPr>
            <a:spLocks noGrp="1"/>
          </p:cNvSpPr>
          <p:nvPr>
            <p:ph type="sldNum" sz="quarter" idx="4"/>
          </p:nvPr>
        </p:nvSpPr>
        <p:spPr>
          <a:xfrm>
            <a:off x="8737601" y="6356356"/>
            <a:ext cx="2844800" cy="365125"/>
          </a:xfrm>
          <a:prstGeom prst="rect">
            <a:avLst/>
          </a:prstGeom>
        </p:spPr>
        <p:txBody>
          <a:bodyPr vert="horz" lIns="116091" tIns="58046" rIns="116091" bIns="58046" rtlCol="0" anchor="ctr"/>
          <a:lstStyle>
            <a:lvl1pPr algn="r">
              <a:defRPr sz="1406">
                <a:solidFill>
                  <a:schemeClr val="tx1">
                    <a:tint val="75000"/>
                  </a:schemeClr>
                </a:solidFill>
              </a:defRPr>
            </a:lvl1pPr>
          </a:lstStyle>
          <a:p>
            <a:pPr defTabSz="1088358"/>
            <a:fld id="{59BFA994-A3D3-4C20-BEF8-AE2562A66D5F}" type="slidenum">
              <a:rPr lang="es-MX" smtClean="0">
                <a:solidFill>
                  <a:prstClr val="black">
                    <a:tint val="75000"/>
                  </a:prstClr>
                </a:solidFill>
              </a:rPr>
              <a:pPr defTabSz="1088358"/>
              <a:t>‹Nº›</a:t>
            </a:fld>
            <a:endParaRPr lang="es-MX">
              <a:solidFill>
                <a:prstClr val="black">
                  <a:tint val="75000"/>
                </a:prstClr>
              </a:solidFill>
            </a:endParaRPr>
          </a:p>
        </p:txBody>
      </p:sp>
    </p:spTree>
    <p:extLst>
      <p:ext uri="{BB962C8B-B14F-4D97-AF65-F5344CB8AC3E}">
        <p14:creationId xmlns:p14="http://schemas.microsoft.com/office/powerpoint/2010/main" val="401852717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1088358" rtl="0" eaLnBrk="1" latinLnBrk="0" hangingPunct="1">
        <a:spcBef>
          <a:spcPct val="0"/>
        </a:spcBef>
        <a:buNone/>
        <a:defRPr sz="5250" kern="1200">
          <a:solidFill>
            <a:schemeClr val="tx1"/>
          </a:solidFill>
          <a:latin typeface="+mj-lt"/>
          <a:ea typeface="+mj-ea"/>
          <a:cs typeface="+mj-cs"/>
        </a:defRPr>
      </a:lvl1pPr>
    </p:titleStyle>
    <p:bodyStyle>
      <a:lvl1pPr marL="408134" indent="-408134" algn="l" defTabSz="1088358" rtl="0" eaLnBrk="1" latinLnBrk="0" hangingPunct="1">
        <a:spcBef>
          <a:spcPct val="20000"/>
        </a:spcBef>
        <a:buFont typeface="Arial" panose="020B0604020202020204" pitchFamily="34" charset="0"/>
        <a:buChar char="•"/>
        <a:defRPr sz="3844" kern="1200">
          <a:solidFill>
            <a:schemeClr val="tx1"/>
          </a:solidFill>
          <a:latin typeface="+mn-lt"/>
          <a:ea typeface="+mn-ea"/>
          <a:cs typeface="+mn-cs"/>
        </a:defRPr>
      </a:lvl1pPr>
      <a:lvl2pPr marL="884291" indent="-340112" algn="l" defTabSz="1088358" rtl="0" eaLnBrk="1" latinLnBrk="0" hangingPunct="1">
        <a:spcBef>
          <a:spcPct val="20000"/>
        </a:spcBef>
        <a:buFont typeface="Arial" panose="020B0604020202020204" pitchFamily="34" charset="0"/>
        <a:buChar char="–"/>
        <a:defRPr sz="3375" kern="1200">
          <a:solidFill>
            <a:schemeClr val="tx1"/>
          </a:solidFill>
          <a:latin typeface="+mn-lt"/>
          <a:ea typeface="+mn-ea"/>
          <a:cs typeface="+mn-cs"/>
        </a:defRPr>
      </a:lvl2pPr>
      <a:lvl3pPr marL="1360448" indent="-272089" algn="l" defTabSz="1088358" rtl="0" eaLnBrk="1" latinLnBrk="0" hangingPunct="1">
        <a:spcBef>
          <a:spcPct val="20000"/>
        </a:spcBef>
        <a:buFont typeface="Arial" panose="020B0604020202020204" pitchFamily="34" charset="0"/>
        <a:buChar char="•"/>
        <a:defRPr sz="2813" kern="1200">
          <a:solidFill>
            <a:schemeClr val="tx1"/>
          </a:solidFill>
          <a:latin typeface="+mn-lt"/>
          <a:ea typeface="+mn-ea"/>
          <a:cs typeface="+mn-cs"/>
        </a:defRPr>
      </a:lvl3pPr>
      <a:lvl4pPr marL="1904629"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4pPr>
      <a:lvl5pPr marL="244880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5pPr>
      <a:lvl6pPr marL="299298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6pPr>
      <a:lvl7pPr marL="3537170"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7pPr>
      <a:lvl8pPr marL="4081347"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8pPr>
      <a:lvl9pPr marL="4625528" indent="-272089" algn="l" defTabSz="1088358" rtl="0" eaLnBrk="1" latinLnBrk="0" hangingPunct="1">
        <a:spcBef>
          <a:spcPct val="20000"/>
        </a:spcBef>
        <a:buFont typeface="Arial" panose="020B0604020202020204" pitchFamily="34" charset="0"/>
        <a:buChar char="•"/>
        <a:defRPr sz="2344" kern="1200">
          <a:solidFill>
            <a:schemeClr val="tx1"/>
          </a:solidFill>
          <a:latin typeface="+mn-lt"/>
          <a:ea typeface="+mn-ea"/>
          <a:cs typeface="+mn-cs"/>
        </a:defRPr>
      </a:lvl9pPr>
    </p:bodyStyle>
    <p:otherStyle>
      <a:defPPr>
        <a:defRPr lang="es-MX"/>
      </a:defPPr>
      <a:lvl1pPr marL="0" algn="l" defTabSz="1088358" rtl="0" eaLnBrk="1" latinLnBrk="0" hangingPunct="1">
        <a:defRPr sz="2156" kern="1200">
          <a:solidFill>
            <a:schemeClr val="tx1"/>
          </a:solidFill>
          <a:latin typeface="+mn-lt"/>
          <a:ea typeface="+mn-ea"/>
          <a:cs typeface="+mn-cs"/>
        </a:defRPr>
      </a:lvl1pPr>
      <a:lvl2pPr marL="544180" algn="l" defTabSz="1088358" rtl="0" eaLnBrk="1" latinLnBrk="0" hangingPunct="1">
        <a:defRPr sz="2156" kern="1200">
          <a:solidFill>
            <a:schemeClr val="tx1"/>
          </a:solidFill>
          <a:latin typeface="+mn-lt"/>
          <a:ea typeface="+mn-ea"/>
          <a:cs typeface="+mn-cs"/>
        </a:defRPr>
      </a:lvl2pPr>
      <a:lvl3pPr marL="1088358" algn="l" defTabSz="1088358" rtl="0" eaLnBrk="1" latinLnBrk="0" hangingPunct="1">
        <a:defRPr sz="2156" kern="1200">
          <a:solidFill>
            <a:schemeClr val="tx1"/>
          </a:solidFill>
          <a:latin typeface="+mn-lt"/>
          <a:ea typeface="+mn-ea"/>
          <a:cs typeface="+mn-cs"/>
        </a:defRPr>
      </a:lvl3pPr>
      <a:lvl4pPr marL="1632540" algn="l" defTabSz="1088358" rtl="0" eaLnBrk="1" latinLnBrk="0" hangingPunct="1">
        <a:defRPr sz="2156" kern="1200">
          <a:solidFill>
            <a:schemeClr val="tx1"/>
          </a:solidFill>
          <a:latin typeface="+mn-lt"/>
          <a:ea typeface="+mn-ea"/>
          <a:cs typeface="+mn-cs"/>
        </a:defRPr>
      </a:lvl4pPr>
      <a:lvl5pPr marL="2176718" algn="l" defTabSz="1088358" rtl="0" eaLnBrk="1" latinLnBrk="0" hangingPunct="1">
        <a:defRPr sz="2156" kern="1200">
          <a:solidFill>
            <a:schemeClr val="tx1"/>
          </a:solidFill>
          <a:latin typeface="+mn-lt"/>
          <a:ea typeface="+mn-ea"/>
          <a:cs typeface="+mn-cs"/>
        </a:defRPr>
      </a:lvl5pPr>
      <a:lvl6pPr marL="2720900" algn="l" defTabSz="1088358" rtl="0" eaLnBrk="1" latinLnBrk="0" hangingPunct="1">
        <a:defRPr sz="2156" kern="1200">
          <a:solidFill>
            <a:schemeClr val="tx1"/>
          </a:solidFill>
          <a:latin typeface="+mn-lt"/>
          <a:ea typeface="+mn-ea"/>
          <a:cs typeface="+mn-cs"/>
        </a:defRPr>
      </a:lvl6pPr>
      <a:lvl7pPr marL="3265078" algn="l" defTabSz="1088358" rtl="0" eaLnBrk="1" latinLnBrk="0" hangingPunct="1">
        <a:defRPr sz="2156" kern="1200">
          <a:solidFill>
            <a:schemeClr val="tx1"/>
          </a:solidFill>
          <a:latin typeface="+mn-lt"/>
          <a:ea typeface="+mn-ea"/>
          <a:cs typeface="+mn-cs"/>
        </a:defRPr>
      </a:lvl7pPr>
      <a:lvl8pPr marL="3809258" algn="l" defTabSz="1088358" rtl="0" eaLnBrk="1" latinLnBrk="0" hangingPunct="1">
        <a:defRPr sz="2156" kern="1200">
          <a:solidFill>
            <a:schemeClr val="tx1"/>
          </a:solidFill>
          <a:latin typeface="+mn-lt"/>
          <a:ea typeface="+mn-ea"/>
          <a:cs typeface="+mn-cs"/>
        </a:defRPr>
      </a:lvl8pPr>
      <a:lvl9pPr marL="4353436" algn="l" defTabSz="1088358" rtl="0" eaLnBrk="1" latinLnBrk="0" hangingPunct="1">
        <a:defRPr sz="215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7998"/>
          </a:xfrm>
          <a:prstGeom prst="rect">
            <a:avLst/>
          </a:prstGeom>
        </p:spPr>
      </p:pic>
      <p:pic>
        <p:nvPicPr>
          <p:cNvPr id="17" name="bg object 17"/>
          <p:cNvPicPr/>
          <p:nvPr/>
        </p:nvPicPr>
        <p:blipFill>
          <a:blip r:embed="rId8" cstate="print"/>
          <a:stretch>
            <a:fillRect/>
          </a:stretch>
        </p:blipFill>
        <p:spPr>
          <a:xfrm>
            <a:off x="10537697" y="268860"/>
            <a:ext cx="1357756" cy="1325498"/>
          </a:xfrm>
          <a:prstGeom prst="rect">
            <a:avLst/>
          </a:prstGeom>
        </p:spPr>
      </p:pic>
      <p:pic>
        <p:nvPicPr>
          <p:cNvPr id="18" name="bg object 18"/>
          <p:cNvPicPr/>
          <p:nvPr/>
        </p:nvPicPr>
        <p:blipFill>
          <a:blip r:embed="rId9" cstate="print"/>
          <a:stretch>
            <a:fillRect/>
          </a:stretch>
        </p:blipFill>
        <p:spPr>
          <a:xfrm>
            <a:off x="470078" y="5757862"/>
            <a:ext cx="1946275" cy="781050"/>
          </a:xfrm>
          <a:prstGeom prst="rect">
            <a:avLst/>
          </a:prstGeom>
        </p:spPr>
      </p:pic>
      <p:pic>
        <p:nvPicPr>
          <p:cNvPr id="19" name="bg object 19"/>
          <p:cNvPicPr/>
          <p:nvPr/>
        </p:nvPicPr>
        <p:blipFill>
          <a:blip r:embed="rId10" cstate="print"/>
          <a:stretch>
            <a:fillRect/>
          </a:stretch>
        </p:blipFill>
        <p:spPr>
          <a:xfrm>
            <a:off x="5094732" y="4508005"/>
            <a:ext cx="1997964" cy="655307"/>
          </a:xfrm>
          <a:prstGeom prst="rect">
            <a:avLst/>
          </a:prstGeom>
        </p:spPr>
      </p:pic>
      <p:pic>
        <p:nvPicPr>
          <p:cNvPr id="20" name="bg object 20"/>
          <p:cNvPicPr/>
          <p:nvPr/>
        </p:nvPicPr>
        <p:blipFill>
          <a:blip r:embed="rId11" cstate="print"/>
          <a:stretch>
            <a:fillRect/>
          </a:stretch>
        </p:blipFill>
        <p:spPr>
          <a:xfrm>
            <a:off x="5148708" y="4523054"/>
            <a:ext cx="1894459" cy="553262"/>
          </a:xfrm>
          <a:prstGeom prst="rect">
            <a:avLst/>
          </a:prstGeom>
        </p:spPr>
      </p:pic>
      <p:pic>
        <p:nvPicPr>
          <p:cNvPr id="21" name="bg object 21"/>
          <p:cNvPicPr/>
          <p:nvPr/>
        </p:nvPicPr>
        <p:blipFill>
          <a:blip r:embed="rId12" cstate="print"/>
          <a:stretch>
            <a:fillRect/>
          </a:stretch>
        </p:blipFill>
        <p:spPr>
          <a:xfrm>
            <a:off x="10028048" y="6034430"/>
            <a:ext cx="1867407" cy="554774"/>
          </a:xfrm>
          <a:prstGeom prst="rect">
            <a:avLst/>
          </a:prstGeom>
        </p:spPr>
      </p:pic>
      <p:sp>
        <p:nvSpPr>
          <p:cNvPr id="2" name="Holder 2"/>
          <p:cNvSpPr>
            <a:spLocks noGrp="1"/>
          </p:cNvSpPr>
          <p:nvPr>
            <p:ph type="title"/>
          </p:nvPr>
        </p:nvSpPr>
        <p:spPr>
          <a:xfrm>
            <a:off x="1512188" y="445466"/>
            <a:ext cx="8884412" cy="492443"/>
          </a:xfrm>
          <a:prstGeom prst="rect">
            <a:avLst/>
          </a:prstGeom>
        </p:spPr>
        <p:txBody>
          <a:bodyPr wrap="square" lIns="0" tIns="0" rIns="0" bIns="0">
            <a:spAutoFit/>
          </a:bodyPr>
          <a:lstStyle>
            <a:lvl1pPr>
              <a:defRPr sz="3200" b="0" i="0">
                <a:solidFill>
                  <a:srgbClr val="001F5F"/>
                </a:solidFill>
                <a:latin typeface="Arial MT"/>
                <a:cs typeface="Arial MT"/>
              </a:defRPr>
            </a:lvl1pPr>
          </a:lstStyle>
          <a:p>
            <a:endParaRPr/>
          </a:p>
        </p:txBody>
      </p:sp>
      <p:sp>
        <p:nvSpPr>
          <p:cNvPr id="3" name="Holder 3"/>
          <p:cNvSpPr>
            <a:spLocks noGrp="1"/>
          </p:cNvSpPr>
          <p:nvPr>
            <p:ph type="body" idx="1"/>
          </p:nvPr>
        </p:nvSpPr>
        <p:spPr>
          <a:xfrm>
            <a:off x="1638426" y="2304416"/>
            <a:ext cx="8917940" cy="276999"/>
          </a:xfrm>
          <a:prstGeom prst="rect">
            <a:avLst/>
          </a:prstGeom>
        </p:spPr>
        <p:txBody>
          <a:bodyPr wrap="square" lIns="0" tIns="0" rIns="0" bIns="0">
            <a:spAutoFit/>
          </a:bodyPr>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4/24/2026</a:t>
            </a:fld>
            <a:endParaRPr lang="en-US"/>
          </a:p>
        </p:txBody>
      </p:sp>
      <p:sp>
        <p:nvSpPr>
          <p:cNvPr id="6" name="Holder 6"/>
          <p:cNvSpPr>
            <a:spLocks noGrp="1"/>
          </p:cNvSpPr>
          <p:nvPr>
            <p:ph type="sldNum" sz="quarter" idx="7"/>
          </p:nvPr>
        </p:nvSpPr>
        <p:spPr>
          <a:xfrm>
            <a:off x="11193781" y="6445541"/>
            <a:ext cx="259715" cy="359073"/>
          </a:xfrm>
          <a:prstGeom prst="rect">
            <a:avLst/>
          </a:prstGeom>
        </p:spPr>
        <p:txBody>
          <a:bodyPr wrap="square" lIns="0" tIns="0" rIns="0" bIns="0">
            <a:spAutoFit/>
          </a:bodyPr>
          <a:lstStyle>
            <a:lvl1pPr>
              <a:defRPr sz="1200" b="1" i="0">
                <a:solidFill>
                  <a:srgbClr val="001F5F"/>
                </a:solidFill>
                <a:latin typeface="Arial"/>
                <a:cs typeface="Arial"/>
              </a:defRPr>
            </a:lvl1pPr>
          </a:lstStyle>
          <a:p>
            <a:pPr marL="38102">
              <a:lnSpc>
                <a:spcPts val="1430"/>
              </a:lnSpc>
            </a:pPr>
            <a:fld id="{81D60167-4931-47E6-BA6A-407CBD079E47}" type="slidenum">
              <a:rPr lang="es-MX" spc="-25" smtClean="0"/>
              <a:pPr marL="38102">
                <a:lnSpc>
                  <a:spcPts val="1430"/>
                </a:lnSpc>
              </a:pPr>
              <a:t>‹Nº›</a:t>
            </a:fld>
            <a:endParaRPr lang="es-MX" spc="-25" dirty="0"/>
          </a:p>
        </p:txBody>
      </p:sp>
    </p:spTree>
    <p:extLst>
      <p:ext uri="{BB962C8B-B14F-4D97-AF65-F5344CB8AC3E}">
        <p14:creationId xmlns:p14="http://schemas.microsoft.com/office/powerpoint/2010/main" val="23485249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xStyles>
    <p:titleStyle>
      <a:lvl1pPr>
        <a:defRPr>
          <a:latin typeface="+mj-lt"/>
          <a:ea typeface="+mj-ea"/>
          <a:cs typeface="+mj-cs"/>
        </a:defRPr>
      </a:lvl1pPr>
    </p:titleStyle>
    <p:body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bodyStyle>
    <p:other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9">
        <a:defRPr>
          <a:latin typeface="+mn-lt"/>
          <a:ea typeface="+mn-ea"/>
          <a:cs typeface="+mn-cs"/>
        </a:defRPr>
      </a:lvl4pPr>
      <a:lvl5pPr marL="1828891">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jp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sat.gob.mx/portal/public/tramites/complemento-de-nomina" TargetMode="External"/><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4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solucionfactible.com/sfic/capitulos/nomina/revision-e-matriz-errores.jsp" TargetMode="External"/><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9.xml"/></Relationships>
</file>

<file path=ppt/slides/_rels/slide11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12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12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9.xml"/></Relationships>
</file>

<file path=ppt/slides/_rels/slide12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g"/><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1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2.jpg"/><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9.xml"/></Relationships>
</file>

<file path=ppt/slides/_rels/slide140.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9.xml"/></Relationships>
</file>

<file path=ppt/slides/_rels/slide141.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91400" y="0"/>
            <a:ext cx="4800600" cy="6857999"/>
          </a:xfrm>
          <a:prstGeom prst="rect">
            <a:avLst/>
          </a:prstGeom>
        </p:spPr>
      </p:pic>
      <p:sp>
        <p:nvSpPr>
          <p:cNvPr id="3" name="object 3"/>
          <p:cNvSpPr txBox="1"/>
          <p:nvPr/>
        </p:nvSpPr>
        <p:spPr>
          <a:xfrm>
            <a:off x="651087" y="304800"/>
            <a:ext cx="6333913" cy="3060133"/>
          </a:xfrm>
          <a:prstGeom prst="rect">
            <a:avLst/>
          </a:prstGeom>
        </p:spPr>
        <p:txBody>
          <a:bodyPr vert="horz" wrap="square" lIns="0" tIns="287338" rIns="0" bIns="0" rtlCol="0">
            <a:spAutoFit/>
          </a:bodyPr>
          <a:lstStyle/>
          <a:p>
            <a:pPr marL="14287" defTabSz="761970">
              <a:spcBef>
                <a:spcPts val="2262"/>
              </a:spcBef>
            </a:pPr>
            <a:r>
              <a:rPr lang="es-MX" sz="6000" spc="-229" dirty="0">
                <a:solidFill>
                  <a:srgbClr val="2D3B4E"/>
                </a:solidFill>
                <a:latin typeface="Lucida Sans Unicode"/>
                <a:cs typeface="Lucida Sans Unicode"/>
              </a:rPr>
              <a:t>NOMINAS 2026 SIN RIESGOS-SAT IMSS</a:t>
            </a:r>
            <a:endParaRPr sz="3667" dirty="0">
              <a:latin typeface="Lucida Sans Unicode"/>
              <a:cs typeface="Lucida Sans Unicode"/>
            </a:endParaRPr>
          </a:p>
        </p:txBody>
      </p:sp>
      <p:sp>
        <p:nvSpPr>
          <p:cNvPr id="4" name="object 4"/>
          <p:cNvSpPr txBox="1"/>
          <p:nvPr/>
        </p:nvSpPr>
        <p:spPr>
          <a:xfrm>
            <a:off x="651087" y="4513644"/>
            <a:ext cx="5081588" cy="460127"/>
          </a:xfrm>
          <a:prstGeom prst="rect">
            <a:avLst/>
          </a:prstGeom>
        </p:spPr>
        <p:txBody>
          <a:bodyPr vert="horz" wrap="square" lIns="0" tIns="11113" rIns="0" bIns="0" rtlCol="0">
            <a:spAutoFit/>
          </a:bodyPr>
          <a:lstStyle/>
          <a:p>
            <a:pPr marL="10583" defTabSz="761970">
              <a:spcBef>
                <a:spcPts val="87"/>
              </a:spcBef>
            </a:pPr>
            <a:r>
              <a:rPr lang="es-MX" sz="2917" spc="-204" dirty="0">
                <a:solidFill>
                  <a:srgbClr val="2D3B4E"/>
                </a:solidFill>
                <a:latin typeface="Lucida Sans Unicode"/>
                <a:cs typeface="Lucida Sans Unicode"/>
              </a:rPr>
              <a:t>LCP MF MIGUEL ALARCON DIAZ</a:t>
            </a:r>
            <a:endParaRPr sz="2917" dirty="0">
              <a:latin typeface="Lucida Sans Unicode"/>
              <a:cs typeface="Lucida Sans Unicod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392647"/>
          </a:xfrm>
          <a:prstGeom prst="rect">
            <a:avLst/>
          </a:prstGeom>
        </p:spPr>
        <p:txBody>
          <a:bodyPr vert="horz" wrap="square" lIns="0" tIns="807678" rIns="0" bIns="0" rtlCol="0">
            <a:spAutoFit/>
          </a:bodyPr>
          <a:lstStyle/>
          <a:p>
            <a:pPr marL="247111">
              <a:spcBef>
                <a:spcPts val="83"/>
              </a:spcBef>
            </a:pPr>
            <a:r>
              <a:rPr sz="3750" spc="-71" dirty="0"/>
              <a:t>Proyectos</a:t>
            </a:r>
            <a:r>
              <a:rPr sz="3750" spc="-167" dirty="0"/>
              <a:t> </a:t>
            </a:r>
            <a:r>
              <a:rPr sz="3750" dirty="0"/>
              <a:t>de</a:t>
            </a:r>
            <a:r>
              <a:rPr sz="3750" spc="-167" dirty="0"/>
              <a:t> </a:t>
            </a:r>
            <a:r>
              <a:rPr sz="3750" spc="-79" dirty="0"/>
              <a:t>Reformas</a:t>
            </a:r>
            <a:r>
              <a:rPr sz="3750" spc="-183" dirty="0"/>
              <a:t> </a:t>
            </a:r>
            <a:r>
              <a:rPr sz="3750" spc="-108" dirty="0"/>
              <a:t>Laborales</a:t>
            </a:r>
            <a:r>
              <a:rPr sz="3750" spc="-175" dirty="0"/>
              <a:t> </a:t>
            </a:r>
            <a:r>
              <a:rPr sz="3750" spc="25" dirty="0"/>
              <a:t>2026</a:t>
            </a:r>
            <a:endParaRPr sz="3750"/>
          </a:p>
        </p:txBody>
      </p:sp>
      <p:sp>
        <p:nvSpPr>
          <p:cNvPr id="3" name="object 3"/>
          <p:cNvSpPr txBox="1"/>
          <p:nvPr/>
        </p:nvSpPr>
        <p:spPr>
          <a:xfrm>
            <a:off x="644736" y="1754717"/>
            <a:ext cx="10888133" cy="538609"/>
          </a:xfrm>
          <a:prstGeom prst="rect">
            <a:avLst/>
          </a:prstGeom>
        </p:spPr>
        <p:txBody>
          <a:bodyPr vert="horz" wrap="square" lIns="0" tIns="50800" rIns="0" bIns="0" rtlCol="0">
            <a:spAutoFit/>
          </a:bodyPr>
          <a:lstStyle/>
          <a:p>
            <a:pPr marL="10583" marR="4233" defTabSz="761970">
              <a:lnSpc>
                <a:spcPts val="1892"/>
              </a:lnSpc>
              <a:spcBef>
                <a:spcPts val="400"/>
              </a:spcBef>
            </a:pPr>
            <a:r>
              <a:rPr sz="1833" spc="150" dirty="0">
                <a:solidFill>
                  <a:srgbClr val="384652"/>
                </a:solidFill>
                <a:latin typeface="Gill Sans MT"/>
                <a:cs typeface="Gill Sans MT"/>
              </a:rPr>
              <a:t>La</a:t>
            </a:r>
            <a:r>
              <a:rPr sz="1833" spc="267" dirty="0">
                <a:solidFill>
                  <a:srgbClr val="384652"/>
                </a:solidFill>
                <a:latin typeface="Gill Sans MT"/>
                <a:cs typeface="Gill Sans MT"/>
              </a:rPr>
              <a:t> </a:t>
            </a:r>
            <a:r>
              <a:rPr sz="1833" spc="154" dirty="0">
                <a:solidFill>
                  <a:srgbClr val="384652"/>
                </a:solidFill>
                <a:latin typeface="Gill Sans MT"/>
                <a:cs typeface="Gill Sans MT"/>
              </a:rPr>
              <a:t>agenda</a:t>
            </a:r>
            <a:r>
              <a:rPr sz="1833" spc="267" dirty="0">
                <a:solidFill>
                  <a:srgbClr val="384652"/>
                </a:solidFill>
                <a:latin typeface="Gill Sans MT"/>
                <a:cs typeface="Gill Sans MT"/>
              </a:rPr>
              <a:t> </a:t>
            </a:r>
            <a:r>
              <a:rPr sz="1833" spc="104" dirty="0">
                <a:solidFill>
                  <a:srgbClr val="384652"/>
                </a:solidFill>
                <a:latin typeface="Gill Sans MT"/>
                <a:cs typeface="Gill Sans MT"/>
              </a:rPr>
              <a:t>legislativa</a:t>
            </a:r>
            <a:r>
              <a:rPr sz="1833" spc="283" dirty="0">
                <a:solidFill>
                  <a:srgbClr val="384652"/>
                </a:solidFill>
                <a:latin typeface="Gill Sans MT"/>
                <a:cs typeface="Gill Sans MT"/>
              </a:rPr>
              <a:t> </a:t>
            </a:r>
            <a:r>
              <a:rPr sz="1833" spc="100" dirty="0">
                <a:solidFill>
                  <a:srgbClr val="384652"/>
                </a:solidFill>
                <a:latin typeface="Gill Sans MT"/>
                <a:cs typeface="Gill Sans MT"/>
              </a:rPr>
              <a:t>para</a:t>
            </a:r>
            <a:r>
              <a:rPr sz="1833" spc="271" dirty="0">
                <a:solidFill>
                  <a:srgbClr val="384652"/>
                </a:solidFill>
                <a:latin typeface="Gill Sans MT"/>
                <a:cs typeface="Gill Sans MT"/>
              </a:rPr>
              <a:t> </a:t>
            </a:r>
            <a:r>
              <a:rPr sz="1833" spc="112" dirty="0">
                <a:solidFill>
                  <a:srgbClr val="384652"/>
                </a:solidFill>
                <a:latin typeface="Gill Sans MT"/>
                <a:cs typeface="Gill Sans MT"/>
              </a:rPr>
              <a:t>2026</a:t>
            </a:r>
            <a:r>
              <a:rPr sz="1833" spc="258" dirty="0">
                <a:solidFill>
                  <a:srgbClr val="384652"/>
                </a:solidFill>
                <a:latin typeface="Gill Sans MT"/>
                <a:cs typeface="Gill Sans MT"/>
              </a:rPr>
              <a:t> </a:t>
            </a:r>
            <a:r>
              <a:rPr sz="1833" spc="92" dirty="0">
                <a:solidFill>
                  <a:srgbClr val="384652"/>
                </a:solidFill>
                <a:latin typeface="Gill Sans MT"/>
                <a:cs typeface="Gill Sans MT"/>
              </a:rPr>
              <a:t>en</a:t>
            </a:r>
            <a:r>
              <a:rPr sz="1833" spc="262" dirty="0">
                <a:solidFill>
                  <a:srgbClr val="384652"/>
                </a:solidFill>
                <a:latin typeface="Gill Sans MT"/>
                <a:cs typeface="Gill Sans MT"/>
              </a:rPr>
              <a:t> </a:t>
            </a:r>
            <a:r>
              <a:rPr sz="1833" spc="87" dirty="0">
                <a:solidFill>
                  <a:srgbClr val="384652"/>
                </a:solidFill>
                <a:latin typeface="Gill Sans MT"/>
                <a:cs typeface="Gill Sans MT"/>
              </a:rPr>
              <a:t>materia</a:t>
            </a:r>
            <a:r>
              <a:rPr sz="1833" spc="271" dirty="0">
                <a:solidFill>
                  <a:srgbClr val="384652"/>
                </a:solidFill>
                <a:latin typeface="Gill Sans MT"/>
                <a:cs typeface="Gill Sans MT"/>
              </a:rPr>
              <a:t> </a:t>
            </a:r>
            <a:r>
              <a:rPr sz="1833" spc="75" dirty="0">
                <a:solidFill>
                  <a:srgbClr val="384652"/>
                </a:solidFill>
                <a:latin typeface="Gill Sans MT"/>
                <a:cs typeface="Gill Sans MT"/>
              </a:rPr>
              <a:t>laboral</a:t>
            </a:r>
            <a:r>
              <a:rPr sz="1833" spc="262" dirty="0">
                <a:solidFill>
                  <a:srgbClr val="384652"/>
                </a:solidFill>
                <a:latin typeface="Gill Sans MT"/>
                <a:cs typeface="Gill Sans MT"/>
              </a:rPr>
              <a:t> </a:t>
            </a:r>
            <a:r>
              <a:rPr sz="1833" spc="158" dirty="0">
                <a:solidFill>
                  <a:srgbClr val="384652"/>
                </a:solidFill>
                <a:latin typeface="Gill Sans MT"/>
                <a:cs typeface="Gill Sans MT"/>
              </a:rPr>
              <a:t>busca</a:t>
            </a:r>
            <a:r>
              <a:rPr sz="1833" spc="271" dirty="0">
                <a:solidFill>
                  <a:srgbClr val="384652"/>
                </a:solidFill>
                <a:latin typeface="Gill Sans MT"/>
                <a:cs typeface="Gill Sans MT"/>
              </a:rPr>
              <a:t> </a:t>
            </a:r>
            <a:r>
              <a:rPr sz="1833" spc="62" dirty="0">
                <a:solidFill>
                  <a:srgbClr val="384652"/>
                </a:solidFill>
                <a:latin typeface="Gill Sans MT"/>
                <a:cs typeface="Gill Sans MT"/>
              </a:rPr>
              <a:t>modernizar</a:t>
            </a:r>
            <a:r>
              <a:rPr sz="1833" spc="267" dirty="0">
                <a:solidFill>
                  <a:srgbClr val="384652"/>
                </a:solidFill>
                <a:latin typeface="Gill Sans MT"/>
                <a:cs typeface="Gill Sans MT"/>
              </a:rPr>
              <a:t> </a:t>
            </a:r>
            <a:r>
              <a:rPr sz="1833" spc="54" dirty="0">
                <a:solidFill>
                  <a:srgbClr val="384652"/>
                </a:solidFill>
                <a:latin typeface="Gill Sans MT"/>
                <a:cs typeface="Gill Sans MT"/>
              </a:rPr>
              <a:t>y</a:t>
            </a:r>
            <a:r>
              <a:rPr sz="1833" spc="267" dirty="0">
                <a:solidFill>
                  <a:srgbClr val="384652"/>
                </a:solidFill>
                <a:latin typeface="Gill Sans MT"/>
                <a:cs typeface="Gill Sans MT"/>
              </a:rPr>
              <a:t> </a:t>
            </a:r>
            <a:r>
              <a:rPr sz="1833" spc="92" dirty="0">
                <a:solidFill>
                  <a:srgbClr val="384652"/>
                </a:solidFill>
                <a:latin typeface="Gill Sans MT"/>
                <a:cs typeface="Gill Sans MT"/>
              </a:rPr>
              <a:t>dignificar</a:t>
            </a:r>
            <a:r>
              <a:rPr sz="1833" spc="283" dirty="0">
                <a:solidFill>
                  <a:srgbClr val="384652"/>
                </a:solidFill>
                <a:latin typeface="Gill Sans MT"/>
                <a:cs typeface="Gill Sans MT"/>
              </a:rPr>
              <a:t> </a:t>
            </a:r>
            <a:r>
              <a:rPr sz="1833" spc="158" dirty="0">
                <a:solidFill>
                  <a:srgbClr val="384652"/>
                </a:solidFill>
                <a:latin typeface="Gill Sans MT"/>
                <a:cs typeface="Gill Sans MT"/>
              </a:rPr>
              <a:t>las</a:t>
            </a:r>
            <a:r>
              <a:rPr sz="1833" spc="258" dirty="0">
                <a:solidFill>
                  <a:srgbClr val="384652"/>
                </a:solidFill>
                <a:latin typeface="Gill Sans MT"/>
                <a:cs typeface="Gill Sans MT"/>
              </a:rPr>
              <a:t> </a:t>
            </a:r>
            <a:r>
              <a:rPr sz="1833" spc="87" dirty="0">
                <a:solidFill>
                  <a:srgbClr val="384652"/>
                </a:solidFill>
                <a:latin typeface="Gill Sans MT"/>
                <a:cs typeface="Gill Sans MT"/>
              </a:rPr>
              <a:t>condiciones</a:t>
            </a:r>
            <a:r>
              <a:rPr sz="1833" spc="267" dirty="0">
                <a:solidFill>
                  <a:srgbClr val="384652"/>
                </a:solidFill>
                <a:latin typeface="Gill Sans MT"/>
                <a:cs typeface="Gill Sans MT"/>
              </a:rPr>
              <a:t> </a:t>
            </a:r>
            <a:r>
              <a:rPr sz="1833" spc="71" dirty="0">
                <a:solidFill>
                  <a:srgbClr val="384652"/>
                </a:solidFill>
                <a:latin typeface="Gill Sans MT"/>
                <a:cs typeface="Gill Sans MT"/>
              </a:rPr>
              <a:t>de </a:t>
            </a:r>
            <a:r>
              <a:rPr sz="1833" spc="62" dirty="0">
                <a:solidFill>
                  <a:srgbClr val="384652"/>
                </a:solidFill>
                <a:latin typeface="Gill Sans MT"/>
                <a:cs typeface="Gill Sans MT"/>
              </a:rPr>
              <a:t>trabajo</a:t>
            </a:r>
            <a:r>
              <a:rPr sz="1833" spc="-21" dirty="0">
                <a:solidFill>
                  <a:srgbClr val="384652"/>
                </a:solidFill>
                <a:latin typeface="Gill Sans MT"/>
                <a:cs typeface="Gill Sans MT"/>
              </a:rPr>
              <a:t> </a:t>
            </a:r>
            <a:r>
              <a:rPr sz="1833" spc="87" dirty="0">
                <a:solidFill>
                  <a:srgbClr val="384652"/>
                </a:solidFill>
                <a:latin typeface="Gill Sans MT"/>
                <a:cs typeface="Gill Sans MT"/>
              </a:rPr>
              <a:t>en</a:t>
            </a:r>
            <a:r>
              <a:rPr sz="1833" spc="-46" dirty="0">
                <a:solidFill>
                  <a:srgbClr val="384652"/>
                </a:solidFill>
                <a:latin typeface="Gill Sans MT"/>
                <a:cs typeface="Gill Sans MT"/>
              </a:rPr>
              <a:t> </a:t>
            </a:r>
            <a:r>
              <a:rPr sz="1833" spc="58" dirty="0">
                <a:solidFill>
                  <a:srgbClr val="384652"/>
                </a:solidFill>
                <a:latin typeface="Gill Sans MT"/>
                <a:cs typeface="Gill Sans MT"/>
              </a:rPr>
              <a:t>México,</a:t>
            </a:r>
            <a:r>
              <a:rPr sz="1833" spc="-37" dirty="0">
                <a:solidFill>
                  <a:srgbClr val="384652"/>
                </a:solidFill>
                <a:latin typeface="Gill Sans MT"/>
                <a:cs typeface="Gill Sans MT"/>
              </a:rPr>
              <a:t> </a:t>
            </a:r>
            <a:r>
              <a:rPr sz="1833" spc="75" dirty="0">
                <a:solidFill>
                  <a:srgbClr val="384652"/>
                </a:solidFill>
                <a:latin typeface="Gill Sans MT"/>
                <a:cs typeface="Gill Sans MT"/>
              </a:rPr>
              <a:t>abordando</a:t>
            </a:r>
            <a:r>
              <a:rPr sz="1833" spc="-33" dirty="0">
                <a:solidFill>
                  <a:srgbClr val="384652"/>
                </a:solidFill>
                <a:latin typeface="Gill Sans MT"/>
                <a:cs typeface="Gill Sans MT"/>
              </a:rPr>
              <a:t> </a:t>
            </a:r>
            <a:r>
              <a:rPr sz="1833" spc="121" dirty="0">
                <a:solidFill>
                  <a:srgbClr val="384652"/>
                </a:solidFill>
                <a:latin typeface="Gill Sans MT"/>
                <a:cs typeface="Gill Sans MT"/>
              </a:rPr>
              <a:t>aspectos</a:t>
            </a:r>
            <a:r>
              <a:rPr sz="1833" spc="-33" dirty="0">
                <a:solidFill>
                  <a:srgbClr val="384652"/>
                </a:solidFill>
                <a:latin typeface="Gill Sans MT"/>
                <a:cs typeface="Gill Sans MT"/>
              </a:rPr>
              <a:t> </a:t>
            </a:r>
            <a:r>
              <a:rPr sz="1833" spc="112" dirty="0">
                <a:solidFill>
                  <a:srgbClr val="384652"/>
                </a:solidFill>
                <a:latin typeface="Gill Sans MT"/>
                <a:cs typeface="Gill Sans MT"/>
              </a:rPr>
              <a:t>clave</a:t>
            </a:r>
            <a:r>
              <a:rPr sz="1833" spc="-42" dirty="0">
                <a:solidFill>
                  <a:srgbClr val="384652"/>
                </a:solidFill>
                <a:latin typeface="Gill Sans MT"/>
                <a:cs typeface="Gill Sans MT"/>
              </a:rPr>
              <a:t> </a:t>
            </a:r>
            <a:r>
              <a:rPr sz="1833" spc="104" dirty="0">
                <a:solidFill>
                  <a:srgbClr val="384652"/>
                </a:solidFill>
                <a:latin typeface="Gill Sans MT"/>
                <a:cs typeface="Gill Sans MT"/>
              </a:rPr>
              <a:t>para</a:t>
            </a:r>
            <a:r>
              <a:rPr sz="1833" spc="-21" dirty="0">
                <a:solidFill>
                  <a:srgbClr val="384652"/>
                </a:solidFill>
                <a:latin typeface="Gill Sans MT"/>
                <a:cs typeface="Gill Sans MT"/>
              </a:rPr>
              <a:t> </a:t>
            </a:r>
            <a:r>
              <a:rPr sz="1833" spc="58" dirty="0">
                <a:solidFill>
                  <a:srgbClr val="384652"/>
                </a:solidFill>
                <a:latin typeface="Gill Sans MT"/>
                <a:cs typeface="Gill Sans MT"/>
              </a:rPr>
              <a:t>el</a:t>
            </a:r>
            <a:r>
              <a:rPr sz="1833" spc="-54" dirty="0">
                <a:solidFill>
                  <a:srgbClr val="384652"/>
                </a:solidFill>
                <a:latin typeface="Gill Sans MT"/>
                <a:cs typeface="Gill Sans MT"/>
              </a:rPr>
              <a:t> </a:t>
            </a:r>
            <a:r>
              <a:rPr sz="1833" spc="83" dirty="0">
                <a:solidFill>
                  <a:srgbClr val="384652"/>
                </a:solidFill>
                <a:latin typeface="Gill Sans MT"/>
                <a:cs typeface="Gill Sans MT"/>
              </a:rPr>
              <a:t>bienestar</a:t>
            </a:r>
            <a:r>
              <a:rPr sz="1833" spc="-17" dirty="0">
                <a:solidFill>
                  <a:srgbClr val="384652"/>
                </a:solidFill>
                <a:latin typeface="Gill Sans MT"/>
                <a:cs typeface="Gill Sans MT"/>
              </a:rPr>
              <a:t> </a:t>
            </a:r>
            <a:r>
              <a:rPr sz="1833" spc="54" dirty="0">
                <a:solidFill>
                  <a:srgbClr val="384652"/>
                </a:solidFill>
                <a:latin typeface="Gill Sans MT"/>
                <a:cs typeface="Gill Sans MT"/>
              </a:rPr>
              <a:t>y</a:t>
            </a:r>
            <a:r>
              <a:rPr sz="1833" spc="-54" dirty="0">
                <a:solidFill>
                  <a:srgbClr val="384652"/>
                </a:solidFill>
                <a:latin typeface="Gill Sans MT"/>
                <a:cs typeface="Gill Sans MT"/>
              </a:rPr>
              <a:t> </a:t>
            </a:r>
            <a:r>
              <a:rPr sz="1833" spc="117" dirty="0">
                <a:solidFill>
                  <a:srgbClr val="384652"/>
                </a:solidFill>
                <a:latin typeface="Gill Sans MT"/>
                <a:cs typeface="Gill Sans MT"/>
              </a:rPr>
              <a:t>la</a:t>
            </a:r>
            <a:r>
              <a:rPr sz="1833" spc="-37" dirty="0">
                <a:solidFill>
                  <a:srgbClr val="384652"/>
                </a:solidFill>
                <a:latin typeface="Gill Sans MT"/>
                <a:cs typeface="Gill Sans MT"/>
              </a:rPr>
              <a:t> </a:t>
            </a:r>
            <a:r>
              <a:rPr sz="1833" spc="100" dirty="0">
                <a:solidFill>
                  <a:srgbClr val="384652"/>
                </a:solidFill>
                <a:latin typeface="Gill Sans MT"/>
                <a:cs typeface="Gill Sans MT"/>
              </a:rPr>
              <a:t>equidad</a:t>
            </a:r>
            <a:r>
              <a:rPr sz="1833" spc="-37" dirty="0">
                <a:solidFill>
                  <a:srgbClr val="384652"/>
                </a:solidFill>
                <a:latin typeface="Gill Sans MT"/>
                <a:cs typeface="Gill Sans MT"/>
              </a:rPr>
              <a:t> </a:t>
            </a:r>
            <a:r>
              <a:rPr sz="1833" spc="87" dirty="0">
                <a:solidFill>
                  <a:srgbClr val="384652"/>
                </a:solidFill>
                <a:latin typeface="Gill Sans MT"/>
                <a:cs typeface="Gill Sans MT"/>
              </a:rPr>
              <a:t>de</a:t>
            </a:r>
            <a:r>
              <a:rPr sz="1833" spc="-46" dirty="0">
                <a:solidFill>
                  <a:srgbClr val="384652"/>
                </a:solidFill>
                <a:latin typeface="Gill Sans MT"/>
                <a:cs typeface="Gill Sans MT"/>
              </a:rPr>
              <a:t> </a:t>
            </a:r>
            <a:r>
              <a:rPr sz="1833" spc="95" dirty="0">
                <a:solidFill>
                  <a:srgbClr val="384652"/>
                </a:solidFill>
                <a:latin typeface="Gill Sans MT"/>
                <a:cs typeface="Gill Sans MT"/>
              </a:rPr>
              <a:t>los</a:t>
            </a:r>
            <a:r>
              <a:rPr sz="1833" spc="-37" dirty="0">
                <a:solidFill>
                  <a:srgbClr val="384652"/>
                </a:solidFill>
                <a:latin typeface="Gill Sans MT"/>
                <a:cs typeface="Gill Sans MT"/>
              </a:rPr>
              <a:t> </a:t>
            </a:r>
            <a:r>
              <a:rPr sz="1833" spc="62" dirty="0">
                <a:solidFill>
                  <a:srgbClr val="384652"/>
                </a:solidFill>
                <a:latin typeface="Gill Sans MT"/>
                <a:cs typeface="Gill Sans MT"/>
              </a:rPr>
              <a:t>trabajadores.</a:t>
            </a:r>
            <a:endParaRPr sz="1833">
              <a:latin typeface="Gill Sans MT"/>
              <a:cs typeface="Gill Sans MT"/>
            </a:endParaRPr>
          </a:p>
        </p:txBody>
      </p:sp>
      <p:sp>
        <p:nvSpPr>
          <p:cNvPr id="4" name="object 4"/>
          <p:cNvSpPr/>
          <p:nvPr/>
        </p:nvSpPr>
        <p:spPr>
          <a:xfrm>
            <a:off x="661490" y="2631016"/>
            <a:ext cx="10869083" cy="3125788"/>
          </a:xfrm>
          <a:custGeom>
            <a:avLst/>
            <a:gdLst/>
            <a:ahLst/>
            <a:cxnLst/>
            <a:rect l="l" t="t" r="r" b="b"/>
            <a:pathLst>
              <a:path w="13042900" h="3750945">
                <a:moveTo>
                  <a:pt x="13042862" y="83312"/>
                </a:moveTo>
                <a:lnTo>
                  <a:pt x="13036296" y="50850"/>
                </a:lnTo>
                <a:lnTo>
                  <a:pt x="13018427" y="24371"/>
                </a:lnTo>
                <a:lnTo>
                  <a:pt x="12991897" y="6540"/>
                </a:lnTo>
                <a:lnTo>
                  <a:pt x="12959423" y="0"/>
                </a:lnTo>
                <a:lnTo>
                  <a:pt x="83350" y="0"/>
                </a:lnTo>
                <a:lnTo>
                  <a:pt x="50901" y="6540"/>
                </a:lnTo>
                <a:lnTo>
                  <a:pt x="24409" y="24371"/>
                </a:lnTo>
                <a:lnTo>
                  <a:pt x="6540" y="50850"/>
                </a:lnTo>
                <a:lnTo>
                  <a:pt x="0" y="83312"/>
                </a:lnTo>
                <a:lnTo>
                  <a:pt x="0" y="3667379"/>
                </a:lnTo>
                <a:lnTo>
                  <a:pt x="6540" y="3699802"/>
                </a:lnTo>
                <a:lnTo>
                  <a:pt x="24409" y="3726281"/>
                </a:lnTo>
                <a:lnTo>
                  <a:pt x="50901" y="3744150"/>
                </a:lnTo>
                <a:lnTo>
                  <a:pt x="83350" y="3750691"/>
                </a:lnTo>
                <a:lnTo>
                  <a:pt x="12959423" y="3750691"/>
                </a:lnTo>
                <a:lnTo>
                  <a:pt x="12991897" y="3744150"/>
                </a:lnTo>
                <a:lnTo>
                  <a:pt x="13018427" y="3726281"/>
                </a:lnTo>
                <a:lnTo>
                  <a:pt x="13036296" y="3699802"/>
                </a:lnTo>
                <a:lnTo>
                  <a:pt x="13042862" y="3667379"/>
                </a:lnTo>
                <a:lnTo>
                  <a:pt x="13042862" y="83312"/>
                </a:lnTo>
                <a:close/>
              </a:path>
            </a:pathLst>
          </a:custGeom>
          <a:solidFill>
            <a:srgbClr val="D9ECF1"/>
          </a:solidFill>
        </p:spPr>
        <p:txBody>
          <a:bodyPr wrap="square" lIns="0" tIns="0" rIns="0" bIns="0" rtlCol="0"/>
          <a:lstStyle/>
          <a:p>
            <a:pPr defTabSz="761970"/>
            <a:endParaRPr sz="1500"/>
          </a:p>
        </p:txBody>
      </p:sp>
      <p:graphicFrame>
        <p:nvGraphicFramePr>
          <p:cNvPr id="5" name="object 5"/>
          <p:cNvGraphicFramePr>
            <a:graphicFrameLocks noGrp="1"/>
          </p:cNvGraphicFramePr>
          <p:nvPr/>
        </p:nvGraphicFramePr>
        <p:xfrm>
          <a:off x="658315" y="2626706"/>
          <a:ext cx="10869084" cy="3290358"/>
        </p:xfrm>
        <a:graphic>
          <a:graphicData uri="http://schemas.openxmlformats.org/drawingml/2006/table">
            <a:tbl>
              <a:tblPr firstRow="1" bandRow="1">
                <a:tableStyleId>{2D5ABB26-0587-4C30-8999-92F81FD0307C}</a:tableStyleId>
              </a:tblPr>
              <a:tblGrid>
                <a:gridCol w="5444067">
                  <a:extLst>
                    <a:ext uri="{9D8B030D-6E8A-4147-A177-3AD203B41FA5}">
                      <a16:colId xmlns:a16="http://schemas.microsoft.com/office/drawing/2014/main" val="20000"/>
                    </a:ext>
                  </a:extLst>
                </a:gridCol>
                <a:gridCol w="5425017">
                  <a:extLst>
                    <a:ext uri="{9D8B030D-6E8A-4147-A177-3AD203B41FA5}">
                      <a16:colId xmlns:a16="http://schemas.microsoft.com/office/drawing/2014/main" val="20001"/>
                    </a:ext>
                  </a:extLst>
                </a:gridCol>
              </a:tblGrid>
              <a:tr h="1695979">
                <a:tc>
                  <a:txBody>
                    <a:bodyPr/>
                    <a:lstStyle/>
                    <a:p>
                      <a:pPr marL="205740" algn="just">
                        <a:lnSpc>
                          <a:spcPct val="100000"/>
                        </a:lnSpc>
                        <a:spcBef>
                          <a:spcPts val="1225"/>
                        </a:spcBef>
                      </a:pPr>
                      <a:r>
                        <a:rPr sz="1800" spc="-80" dirty="0">
                          <a:solidFill>
                            <a:srgbClr val="384652"/>
                          </a:solidFill>
                          <a:latin typeface="Lucida Sans Unicode"/>
                          <a:cs typeface="Lucida Sans Unicode"/>
                        </a:rPr>
                        <a:t>Nuevos</a:t>
                      </a:r>
                      <a:r>
                        <a:rPr sz="1800" spc="-15" dirty="0">
                          <a:solidFill>
                            <a:srgbClr val="384652"/>
                          </a:solidFill>
                          <a:latin typeface="Lucida Sans Unicode"/>
                          <a:cs typeface="Lucida Sans Unicode"/>
                        </a:rPr>
                        <a:t> </a:t>
                      </a:r>
                      <a:r>
                        <a:rPr sz="1800" spc="-75" dirty="0">
                          <a:solidFill>
                            <a:srgbClr val="384652"/>
                          </a:solidFill>
                          <a:latin typeface="Lucida Sans Unicode"/>
                          <a:cs typeface="Lucida Sans Unicode"/>
                        </a:rPr>
                        <a:t>Derechos</a:t>
                      </a:r>
                      <a:r>
                        <a:rPr sz="1800" spc="-55"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45" dirty="0">
                          <a:solidFill>
                            <a:srgbClr val="384652"/>
                          </a:solidFill>
                          <a:latin typeface="Lucida Sans Unicode"/>
                          <a:cs typeface="Lucida Sans Unicode"/>
                        </a:rPr>
                        <a:t> </a:t>
                      </a:r>
                      <a:r>
                        <a:rPr sz="1800" spc="-10" dirty="0">
                          <a:solidFill>
                            <a:srgbClr val="384652"/>
                          </a:solidFill>
                          <a:latin typeface="Lucida Sans Unicode"/>
                          <a:cs typeface="Lucida Sans Unicode"/>
                        </a:rPr>
                        <a:t>Licencias</a:t>
                      </a:r>
                      <a:endParaRPr sz="1800">
                        <a:latin typeface="Lucida Sans Unicode"/>
                        <a:cs typeface="Lucida Sans Unicode"/>
                      </a:endParaRPr>
                    </a:p>
                    <a:p>
                      <a:pPr marL="205740" marR="200660" algn="just">
                        <a:lnSpc>
                          <a:spcPct val="106500"/>
                        </a:lnSpc>
                        <a:spcBef>
                          <a:spcPts val="930"/>
                        </a:spcBef>
                      </a:pPr>
                      <a:r>
                        <a:rPr sz="1500" spc="105" dirty="0">
                          <a:solidFill>
                            <a:srgbClr val="384652"/>
                          </a:solidFill>
                          <a:latin typeface="Gill Sans MT"/>
                          <a:cs typeface="Gill Sans MT"/>
                        </a:rPr>
                        <a:t>Propuestas</a:t>
                      </a:r>
                      <a:r>
                        <a:rPr sz="1500" spc="10" dirty="0">
                          <a:solidFill>
                            <a:srgbClr val="384652"/>
                          </a:solidFill>
                          <a:latin typeface="Gill Sans MT"/>
                          <a:cs typeface="Gill Sans MT"/>
                        </a:rPr>
                        <a:t> </a:t>
                      </a:r>
                      <a:r>
                        <a:rPr sz="1500" spc="100" dirty="0">
                          <a:solidFill>
                            <a:srgbClr val="384652"/>
                          </a:solidFill>
                          <a:latin typeface="Gill Sans MT"/>
                          <a:cs typeface="Gill Sans MT"/>
                        </a:rPr>
                        <a:t>para</a:t>
                      </a:r>
                      <a:r>
                        <a:rPr sz="1500" spc="5" dirty="0">
                          <a:solidFill>
                            <a:srgbClr val="384652"/>
                          </a:solidFill>
                          <a:latin typeface="Gill Sans MT"/>
                          <a:cs typeface="Gill Sans MT"/>
                        </a:rPr>
                        <a:t> </a:t>
                      </a:r>
                      <a:r>
                        <a:rPr sz="1500" spc="80" dirty="0">
                          <a:solidFill>
                            <a:srgbClr val="384652"/>
                          </a:solidFill>
                          <a:latin typeface="Gill Sans MT"/>
                          <a:cs typeface="Gill Sans MT"/>
                        </a:rPr>
                        <a:t>establecer</a:t>
                      </a:r>
                      <a:r>
                        <a:rPr sz="1500" spc="20" dirty="0">
                          <a:solidFill>
                            <a:srgbClr val="384652"/>
                          </a:solidFill>
                          <a:latin typeface="Gill Sans MT"/>
                          <a:cs typeface="Gill Sans MT"/>
                        </a:rPr>
                        <a:t> </a:t>
                      </a:r>
                      <a:r>
                        <a:rPr sz="1500" spc="65" dirty="0">
                          <a:solidFill>
                            <a:srgbClr val="384652"/>
                          </a:solidFill>
                          <a:latin typeface="Gill Sans MT"/>
                          <a:cs typeface="Gill Sans MT"/>
                        </a:rPr>
                        <a:t>el</a:t>
                      </a:r>
                      <a:r>
                        <a:rPr sz="1500" spc="-5" dirty="0">
                          <a:solidFill>
                            <a:srgbClr val="384652"/>
                          </a:solidFill>
                          <a:latin typeface="Gill Sans MT"/>
                          <a:cs typeface="Gill Sans MT"/>
                        </a:rPr>
                        <a:t> </a:t>
                      </a:r>
                      <a:r>
                        <a:rPr sz="1500" b="1" spc="-35" dirty="0">
                          <a:solidFill>
                            <a:srgbClr val="384652"/>
                          </a:solidFill>
                          <a:latin typeface="Gill Sans MT"/>
                          <a:cs typeface="Gill Sans MT"/>
                        </a:rPr>
                        <a:t>Aguinaldo</a:t>
                      </a:r>
                      <a:r>
                        <a:rPr sz="1500" b="1" spc="10" dirty="0">
                          <a:solidFill>
                            <a:srgbClr val="384652"/>
                          </a:solidFill>
                          <a:latin typeface="Gill Sans MT"/>
                          <a:cs typeface="Gill Sans MT"/>
                        </a:rPr>
                        <a:t> </a:t>
                      </a:r>
                      <a:r>
                        <a:rPr sz="1500" b="1" spc="-60" dirty="0">
                          <a:solidFill>
                            <a:srgbClr val="384652"/>
                          </a:solidFill>
                          <a:latin typeface="Gill Sans MT"/>
                          <a:cs typeface="Gill Sans MT"/>
                        </a:rPr>
                        <a:t>Digno</a:t>
                      </a:r>
                      <a:r>
                        <a:rPr sz="1500" spc="-60" dirty="0">
                          <a:solidFill>
                            <a:srgbClr val="384652"/>
                          </a:solidFill>
                          <a:latin typeface="Gill Sans MT"/>
                          <a:cs typeface="Gill Sans MT"/>
                        </a:rPr>
                        <a:t>,</a:t>
                      </a:r>
                      <a:r>
                        <a:rPr sz="1500" spc="10" dirty="0">
                          <a:solidFill>
                            <a:srgbClr val="384652"/>
                          </a:solidFill>
                          <a:latin typeface="Gill Sans MT"/>
                          <a:cs typeface="Gill Sans MT"/>
                        </a:rPr>
                        <a:t> </a:t>
                      </a:r>
                      <a:r>
                        <a:rPr sz="1500" spc="114" dirty="0">
                          <a:solidFill>
                            <a:srgbClr val="384652"/>
                          </a:solidFill>
                          <a:latin typeface="Gill Sans MT"/>
                          <a:cs typeface="Gill Sans MT"/>
                        </a:rPr>
                        <a:t>la</a:t>
                      </a:r>
                      <a:r>
                        <a:rPr sz="1500" spc="15" dirty="0">
                          <a:solidFill>
                            <a:srgbClr val="384652"/>
                          </a:solidFill>
                          <a:latin typeface="Gill Sans MT"/>
                          <a:cs typeface="Gill Sans MT"/>
                        </a:rPr>
                        <a:t> </a:t>
                      </a:r>
                      <a:r>
                        <a:rPr sz="1500" b="1" spc="-60" dirty="0">
                          <a:solidFill>
                            <a:srgbClr val="384652"/>
                          </a:solidFill>
                          <a:latin typeface="Gill Sans MT"/>
                          <a:cs typeface="Gill Sans MT"/>
                        </a:rPr>
                        <a:t>Prima</a:t>
                      </a:r>
                      <a:r>
                        <a:rPr sz="1500" b="1" spc="5" dirty="0">
                          <a:solidFill>
                            <a:srgbClr val="384652"/>
                          </a:solidFill>
                          <a:latin typeface="Gill Sans MT"/>
                          <a:cs typeface="Gill Sans MT"/>
                        </a:rPr>
                        <a:t> </a:t>
                      </a:r>
                      <a:r>
                        <a:rPr sz="1500" b="1" spc="-25" dirty="0">
                          <a:solidFill>
                            <a:srgbClr val="384652"/>
                          </a:solidFill>
                          <a:latin typeface="Gill Sans MT"/>
                          <a:cs typeface="Gill Sans MT"/>
                        </a:rPr>
                        <a:t>de </a:t>
                      </a:r>
                      <a:r>
                        <a:rPr sz="1500" b="1" dirty="0">
                          <a:solidFill>
                            <a:srgbClr val="384652"/>
                          </a:solidFill>
                          <a:latin typeface="Gill Sans MT"/>
                          <a:cs typeface="Gill Sans MT"/>
                        </a:rPr>
                        <a:t>Antigüedad</a:t>
                      </a:r>
                      <a:r>
                        <a:rPr sz="1500" b="1" spc="125" dirty="0">
                          <a:solidFill>
                            <a:srgbClr val="384652"/>
                          </a:solidFill>
                          <a:latin typeface="Gill Sans MT"/>
                          <a:cs typeface="Gill Sans MT"/>
                        </a:rPr>
                        <a:t>  </a:t>
                      </a:r>
                      <a:r>
                        <a:rPr sz="1500" spc="60" dirty="0">
                          <a:solidFill>
                            <a:srgbClr val="384652"/>
                          </a:solidFill>
                          <a:latin typeface="Gill Sans MT"/>
                          <a:cs typeface="Gill Sans MT"/>
                        </a:rPr>
                        <a:t>y</a:t>
                      </a:r>
                      <a:r>
                        <a:rPr sz="1500" spc="135" dirty="0">
                          <a:solidFill>
                            <a:srgbClr val="384652"/>
                          </a:solidFill>
                          <a:latin typeface="Gill Sans MT"/>
                          <a:cs typeface="Gill Sans MT"/>
                        </a:rPr>
                        <a:t>  </a:t>
                      </a:r>
                      <a:r>
                        <a:rPr sz="1500" spc="85" dirty="0">
                          <a:solidFill>
                            <a:srgbClr val="384652"/>
                          </a:solidFill>
                          <a:latin typeface="Gill Sans MT"/>
                          <a:cs typeface="Gill Sans MT"/>
                        </a:rPr>
                        <a:t>mejoras</a:t>
                      </a:r>
                      <a:r>
                        <a:rPr sz="1500" spc="130" dirty="0">
                          <a:solidFill>
                            <a:srgbClr val="384652"/>
                          </a:solidFill>
                          <a:latin typeface="Gill Sans MT"/>
                          <a:cs typeface="Gill Sans MT"/>
                        </a:rPr>
                        <a:t>  </a:t>
                      </a:r>
                      <a:r>
                        <a:rPr sz="1500" spc="90" dirty="0">
                          <a:solidFill>
                            <a:srgbClr val="384652"/>
                          </a:solidFill>
                          <a:latin typeface="Gill Sans MT"/>
                          <a:cs typeface="Gill Sans MT"/>
                        </a:rPr>
                        <a:t>en</a:t>
                      </a:r>
                      <a:r>
                        <a:rPr sz="1500" spc="130" dirty="0">
                          <a:solidFill>
                            <a:srgbClr val="384652"/>
                          </a:solidFill>
                          <a:latin typeface="Gill Sans MT"/>
                          <a:cs typeface="Gill Sans MT"/>
                        </a:rPr>
                        <a:t>  </a:t>
                      </a:r>
                      <a:r>
                        <a:rPr sz="1500" b="1" dirty="0">
                          <a:solidFill>
                            <a:srgbClr val="384652"/>
                          </a:solidFill>
                          <a:latin typeface="Gill Sans MT"/>
                          <a:cs typeface="Gill Sans MT"/>
                        </a:rPr>
                        <a:t>Indemnizaciones</a:t>
                      </a:r>
                      <a:r>
                        <a:rPr sz="1500" dirty="0">
                          <a:solidFill>
                            <a:srgbClr val="384652"/>
                          </a:solidFill>
                          <a:latin typeface="Gill Sans MT"/>
                          <a:cs typeface="Gill Sans MT"/>
                        </a:rPr>
                        <a:t>,</a:t>
                      </a:r>
                      <a:r>
                        <a:rPr sz="1500" spc="135" dirty="0">
                          <a:solidFill>
                            <a:srgbClr val="384652"/>
                          </a:solidFill>
                          <a:latin typeface="Gill Sans MT"/>
                          <a:cs typeface="Gill Sans MT"/>
                        </a:rPr>
                        <a:t>  </a:t>
                      </a:r>
                      <a:r>
                        <a:rPr sz="1500" spc="165" dirty="0">
                          <a:solidFill>
                            <a:srgbClr val="384652"/>
                          </a:solidFill>
                          <a:latin typeface="Gill Sans MT"/>
                          <a:cs typeface="Gill Sans MT"/>
                        </a:rPr>
                        <a:t>así</a:t>
                      </a:r>
                      <a:r>
                        <a:rPr sz="1500" spc="125" dirty="0">
                          <a:solidFill>
                            <a:srgbClr val="384652"/>
                          </a:solidFill>
                          <a:latin typeface="Gill Sans MT"/>
                          <a:cs typeface="Gill Sans MT"/>
                        </a:rPr>
                        <a:t>  </a:t>
                      </a:r>
                      <a:r>
                        <a:rPr sz="1500" spc="70" dirty="0">
                          <a:solidFill>
                            <a:srgbClr val="384652"/>
                          </a:solidFill>
                          <a:latin typeface="Gill Sans MT"/>
                          <a:cs typeface="Gill Sans MT"/>
                        </a:rPr>
                        <a:t>como </a:t>
                      </a:r>
                      <a:r>
                        <a:rPr sz="1500" b="1" dirty="0">
                          <a:solidFill>
                            <a:srgbClr val="384652"/>
                          </a:solidFill>
                          <a:latin typeface="Gill Sans MT"/>
                          <a:cs typeface="Gill Sans MT"/>
                        </a:rPr>
                        <a:t>Permisos</a:t>
                      </a:r>
                      <a:r>
                        <a:rPr sz="1500" b="1" spc="85" dirty="0">
                          <a:solidFill>
                            <a:srgbClr val="384652"/>
                          </a:solidFill>
                          <a:latin typeface="Gill Sans MT"/>
                          <a:cs typeface="Gill Sans MT"/>
                        </a:rPr>
                        <a:t> </a:t>
                      </a:r>
                      <a:r>
                        <a:rPr sz="1500" b="1" dirty="0">
                          <a:solidFill>
                            <a:srgbClr val="384652"/>
                          </a:solidFill>
                          <a:latin typeface="Gill Sans MT"/>
                          <a:cs typeface="Gill Sans MT"/>
                        </a:rPr>
                        <a:t>de</a:t>
                      </a:r>
                      <a:r>
                        <a:rPr sz="1500" b="1" spc="105" dirty="0">
                          <a:solidFill>
                            <a:srgbClr val="384652"/>
                          </a:solidFill>
                          <a:latin typeface="Gill Sans MT"/>
                          <a:cs typeface="Gill Sans MT"/>
                        </a:rPr>
                        <a:t> </a:t>
                      </a:r>
                      <a:r>
                        <a:rPr sz="1500" b="1" spc="-10" dirty="0">
                          <a:solidFill>
                            <a:srgbClr val="384652"/>
                          </a:solidFill>
                          <a:latin typeface="Gill Sans MT"/>
                          <a:cs typeface="Gill Sans MT"/>
                        </a:rPr>
                        <a:t>Paternidad</a:t>
                      </a:r>
                      <a:r>
                        <a:rPr sz="1500" b="1" spc="80" dirty="0">
                          <a:solidFill>
                            <a:srgbClr val="384652"/>
                          </a:solidFill>
                          <a:latin typeface="Gill Sans MT"/>
                          <a:cs typeface="Gill Sans MT"/>
                        </a:rPr>
                        <a:t> </a:t>
                      </a:r>
                      <a:r>
                        <a:rPr sz="1500" spc="60" dirty="0">
                          <a:solidFill>
                            <a:srgbClr val="384652"/>
                          </a:solidFill>
                          <a:latin typeface="Gill Sans MT"/>
                          <a:cs typeface="Gill Sans MT"/>
                        </a:rPr>
                        <a:t>y</a:t>
                      </a:r>
                      <a:r>
                        <a:rPr sz="1500" spc="75" dirty="0">
                          <a:solidFill>
                            <a:srgbClr val="384652"/>
                          </a:solidFill>
                          <a:latin typeface="Gill Sans MT"/>
                          <a:cs typeface="Gill Sans MT"/>
                        </a:rPr>
                        <a:t> </a:t>
                      </a:r>
                      <a:r>
                        <a:rPr sz="1500" b="1" dirty="0">
                          <a:solidFill>
                            <a:srgbClr val="384652"/>
                          </a:solidFill>
                          <a:latin typeface="Gill Sans MT"/>
                          <a:cs typeface="Gill Sans MT"/>
                        </a:rPr>
                        <a:t>Permisos</a:t>
                      </a:r>
                      <a:r>
                        <a:rPr sz="1500" b="1" spc="85" dirty="0">
                          <a:solidFill>
                            <a:srgbClr val="384652"/>
                          </a:solidFill>
                          <a:latin typeface="Gill Sans MT"/>
                          <a:cs typeface="Gill Sans MT"/>
                        </a:rPr>
                        <a:t> </a:t>
                      </a:r>
                      <a:r>
                        <a:rPr sz="1500" b="1" dirty="0">
                          <a:solidFill>
                            <a:srgbClr val="384652"/>
                          </a:solidFill>
                          <a:latin typeface="Gill Sans MT"/>
                          <a:cs typeface="Gill Sans MT"/>
                        </a:rPr>
                        <a:t>por</a:t>
                      </a:r>
                      <a:r>
                        <a:rPr sz="1500" b="1" spc="140" dirty="0">
                          <a:solidFill>
                            <a:srgbClr val="384652"/>
                          </a:solidFill>
                          <a:latin typeface="Gill Sans MT"/>
                          <a:cs typeface="Gill Sans MT"/>
                        </a:rPr>
                        <a:t> </a:t>
                      </a:r>
                      <a:r>
                        <a:rPr sz="1500" b="1" spc="-25" dirty="0">
                          <a:solidFill>
                            <a:srgbClr val="384652"/>
                          </a:solidFill>
                          <a:latin typeface="Gill Sans MT"/>
                          <a:cs typeface="Gill Sans MT"/>
                        </a:rPr>
                        <a:t>Fallecimiento</a:t>
                      </a:r>
                      <a:r>
                        <a:rPr sz="1500" b="1" spc="90" dirty="0">
                          <a:solidFill>
                            <a:srgbClr val="384652"/>
                          </a:solidFill>
                          <a:latin typeface="Gill Sans MT"/>
                          <a:cs typeface="Gill Sans MT"/>
                        </a:rPr>
                        <a:t> </a:t>
                      </a:r>
                      <a:r>
                        <a:rPr sz="1500" b="1" spc="-25" dirty="0">
                          <a:solidFill>
                            <a:srgbClr val="384652"/>
                          </a:solidFill>
                          <a:latin typeface="Gill Sans MT"/>
                          <a:cs typeface="Gill Sans MT"/>
                        </a:rPr>
                        <a:t>de </a:t>
                      </a:r>
                      <a:r>
                        <a:rPr sz="1500" b="1" spc="-20" dirty="0">
                          <a:solidFill>
                            <a:srgbClr val="384652"/>
                          </a:solidFill>
                          <a:latin typeface="Gill Sans MT"/>
                          <a:cs typeface="Gill Sans MT"/>
                        </a:rPr>
                        <a:t>un</a:t>
                      </a:r>
                      <a:r>
                        <a:rPr sz="1500" b="1" spc="-45" dirty="0">
                          <a:solidFill>
                            <a:srgbClr val="384652"/>
                          </a:solidFill>
                          <a:latin typeface="Gill Sans MT"/>
                          <a:cs typeface="Gill Sans MT"/>
                        </a:rPr>
                        <a:t> </a:t>
                      </a:r>
                      <a:r>
                        <a:rPr sz="1500" b="1" spc="-65" dirty="0">
                          <a:solidFill>
                            <a:srgbClr val="384652"/>
                          </a:solidFill>
                          <a:latin typeface="Gill Sans MT"/>
                          <a:cs typeface="Gill Sans MT"/>
                        </a:rPr>
                        <a:t>Familiar</a:t>
                      </a:r>
                      <a:r>
                        <a:rPr sz="1500" b="1" spc="5" dirty="0">
                          <a:solidFill>
                            <a:srgbClr val="384652"/>
                          </a:solidFill>
                          <a:latin typeface="Gill Sans MT"/>
                          <a:cs typeface="Gill Sans MT"/>
                        </a:rPr>
                        <a:t> </a:t>
                      </a:r>
                      <a:r>
                        <a:rPr sz="1500" spc="85" dirty="0">
                          <a:solidFill>
                            <a:srgbClr val="384652"/>
                          </a:solidFill>
                          <a:latin typeface="Gill Sans MT"/>
                          <a:cs typeface="Gill Sans MT"/>
                        </a:rPr>
                        <a:t>con</a:t>
                      </a:r>
                      <a:r>
                        <a:rPr sz="1500" spc="-65" dirty="0">
                          <a:solidFill>
                            <a:srgbClr val="384652"/>
                          </a:solidFill>
                          <a:latin typeface="Gill Sans MT"/>
                          <a:cs typeface="Gill Sans MT"/>
                        </a:rPr>
                        <a:t> </a:t>
                      </a:r>
                      <a:r>
                        <a:rPr sz="1500" spc="120" dirty="0">
                          <a:solidFill>
                            <a:srgbClr val="384652"/>
                          </a:solidFill>
                          <a:latin typeface="Gill Sans MT"/>
                          <a:cs typeface="Gill Sans MT"/>
                        </a:rPr>
                        <a:t>goce</a:t>
                      </a:r>
                      <a:r>
                        <a:rPr sz="1500" spc="-65" dirty="0">
                          <a:solidFill>
                            <a:srgbClr val="384652"/>
                          </a:solidFill>
                          <a:latin typeface="Gill Sans MT"/>
                          <a:cs typeface="Gill Sans MT"/>
                        </a:rPr>
                        <a:t> </a:t>
                      </a:r>
                      <a:r>
                        <a:rPr sz="1500" spc="85" dirty="0">
                          <a:solidFill>
                            <a:srgbClr val="384652"/>
                          </a:solidFill>
                          <a:latin typeface="Gill Sans MT"/>
                          <a:cs typeface="Gill Sans MT"/>
                        </a:rPr>
                        <a:t>de</a:t>
                      </a:r>
                      <a:r>
                        <a:rPr sz="1500" spc="-80" dirty="0">
                          <a:solidFill>
                            <a:srgbClr val="384652"/>
                          </a:solidFill>
                          <a:latin typeface="Gill Sans MT"/>
                          <a:cs typeface="Gill Sans MT"/>
                        </a:rPr>
                        <a:t> </a:t>
                      </a:r>
                      <a:r>
                        <a:rPr sz="1500" spc="80" dirty="0">
                          <a:solidFill>
                            <a:srgbClr val="384652"/>
                          </a:solidFill>
                          <a:latin typeface="Gill Sans MT"/>
                          <a:cs typeface="Gill Sans MT"/>
                        </a:rPr>
                        <a:t>sueldo.</a:t>
                      </a:r>
                      <a:endParaRPr sz="1500">
                        <a:latin typeface="Gill Sans MT"/>
                        <a:cs typeface="Gill Sans MT"/>
                      </a:endParaRPr>
                    </a:p>
                  </a:txBody>
                  <a:tcPr marL="0" marR="0" marT="129646" marB="0">
                    <a:lnL w="9525">
                      <a:solidFill>
                        <a:srgbClr val="BED2D7"/>
                      </a:solidFill>
                      <a:prstDash val="solid"/>
                    </a:lnL>
                    <a:lnR w="28575">
                      <a:solidFill>
                        <a:srgbClr val="BED2D7"/>
                      </a:solidFill>
                      <a:prstDash val="solid"/>
                    </a:lnR>
                    <a:lnT w="12700">
                      <a:solidFill>
                        <a:srgbClr val="BED2D7"/>
                      </a:solidFill>
                      <a:prstDash val="solid"/>
                    </a:lnT>
                    <a:lnB w="28575">
                      <a:solidFill>
                        <a:srgbClr val="BED2D7"/>
                      </a:solidFill>
                      <a:prstDash val="solid"/>
                    </a:lnB>
                  </a:tcPr>
                </a:tc>
                <a:tc>
                  <a:txBody>
                    <a:bodyPr/>
                    <a:lstStyle/>
                    <a:p>
                      <a:pPr marL="187325" algn="just">
                        <a:lnSpc>
                          <a:spcPct val="100000"/>
                        </a:lnSpc>
                        <a:spcBef>
                          <a:spcPts val="1225"/>
                        </a:spcBef>
                      </a:pPr>
                      <a:r>
                        <a:rPr sz="1800" spc="-90" dirty="0">
                          <a:solidFill>
                            <a:srgbClr val="384652"/>
                          </a:solidFill>
                          <a:latin typeface="Lucida Sans Unicode"/>
                          <a:cs typeface="Lucida Sans Unicode"/>
                        </a:rPr>
                        <a:t>Conciliación</a:t>
                      </a:r>
                      <a:r>
                        <a:rPr sz="1800" spc="-80" dirty="0">
                          <a:solidFill>
                            <a:srgbClr val="384652"/>
                          </a:solidFill>
                          <a:latin typeface="Lucida Sans Unicode"/>
                          <a:cs typeface="Lucida Sans Unicode"/>
                        </a:rPr>
                        <a:t> </a:t>
                      </a:r>
                      <a:r>
                        <a:rPr sz="1800" spc="-25" dirty="0">
                          <a:solidFill>
                            <a:srgbClr val="384652"/>
                          </a:solidFill>
                          <a:latin typeface="Lucida Sans Unicode"/>
                          <a:cs typeface="Lucida Sans Unicode"/>
                        </a:rPr>
                        <a:t>Vida</a:t>
                      </a:r>
                      <a:r>
                        <a:rPr sz="1800" spc="-70" dirty="0">
                          <a:solidFill>
                            <a:srgbClr val="384652"/>
                          </a:solidFill>
                          <a:latin typeface="Lucida Sans Unicode"/>
                          <a:cs typeface="Lucida Sans Unicode"/>
                        </a:rPr>
                        <a:t> </a:t>
                      </a:r>
                      <a:r>
                        <a:rPr sz="1800" spc="-60" dirty="0">
                          <a:solidFill>
                            <a:srgbClr val="384652"/>
                          </a:solidFill>
                          <a:latin typeface="Lucida Sans Unicode"/>
                          <a:cs typeface="Lucida Sans Unicode"/>
                        </a:rPr>
                        <a:t>Laboral</a:t>
                      </a:r>
                      <a:r>
                        <a:rPr sz="1800" spc="-55"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50" dirty="0">
                          <a:solidFill>
                            <a:srgbClr val="384652"/>
                          </a:solidFill>
                          <a:latin typeface="Lucida Sans Unicode"/>
                          <a:cs typeface="Lucida Sans Unicode"/>
                        </a:rPr>
                        <a:t> </a:t>
                      </a:r>
                      <a:r>
                        <a:rPr sz="1800" spc="-10" dirty="0">
                          <a:solidFill>
                            <a:srgbClr val="384652"/>
                          </a:solidFill>
                          <a:latin typeface="Lucida Sans Unicode"/>
                          <a:cs typeface="Lucida Sans Unicode"/>
                        </a:rPr>
                        <a:t>Familiar</a:t>
                      </a:r>
                      <a:endParaRPr sz="1800">
                        <a:latin typeface="Lucida Sans Unicode"/>
                        <a:cs typeface="Lucida Sans Unicode"/>
                      </a:endParaRPr>
                    </a:p>
                    <a:p>
                      <a:pPr marL="187325" marR="197485" algn="just">
                        <a:lnSpc>
                          <a:spcPct val="106400"/>
                        </a:lnSpc>
                        <a:spcBef>
                          <a:spcPts val="930"/>
                        </a:spcBef>
                      </a:pPr>
                      <a:r>
                        <a:rPr sz="1500" spc="95" dirty="0">
                          <a:solidFill>
                            <a:srgbClr val="384652"/>
                          </a:solidFill>
                          <a:latin typeface="Gill Sans MT"/>
                          <a:cs typeface="Gill Sans MT"/>
                        </a:rPr>
                        <a:t>Iniciativas</a:t>
                      </a:r>
                      <a:r>
                        <a:rPr sz="1500" spc="-40" dirty="0">
                          <a:solidFill>
                            <a:srgbClr val="384652"/>
                          </a:solidFill>
                          <a:latin typeface="Gill Sans MT"/>
                          <a:cs typeface="Gill Sans MT"/>
                        </a:rPr>
                        <a:t> </a:t>
                      </a:r>
                      <a:r>
                        <a:rPr sz="1500" spc="105" dirty="0">
                          <a:solidFill>
                            <a:srgbClr val="384652"/>
                          </a:solidFill>
                          <a:latin typeface="Gill Sans MT"/>
                          <a:cs typeface="Gill Sans MT"/>
                        </a:rPr>
                        <a:t>para</a:t>
                      </a:r>
                      <a:r>
                        <a:rPr sz="1500" spc="-45" dirty="0">
                          <a:solidFill>
                            <a:srgbClr val="384652"/>
                          </a:solidFill>
                          <a:latin typeface="Gill Sans MT"/>
                          <a:cs typeface="Gill Sans MT"/>
                        </a:rPr>
                        <a:t> </a:t>
                      </a:r>
                      <a:r>
                        <a:rPr sz="1500" spc="75" dirty="0">
                          <a:solidFill>
                            <a:srgbClr val="384652"/>
                          </a:solidFill>
                          <a:latin typeface="Gill Sans MT"/>
                          <a:cs typeface="Gill Sans MT"/>
                        </a:rPr>
                        <a:t>fomentar</a:t>
                      </a:r>
                      <a:r>
                        <a:rPr sz="1500" spc="-40" dirty="0">
                          <a:solidFill>
                            <a:srgbClr val="384652"/>
                          </a:solidFill>
                          <a:latin typeface="Gill Sans MT"/>
                          <a:cs typeface="Gill Sans MT"/>
                        </a:rPr>
                        <a:t> </a:t>
                      </a:r>
                      <a:r>
                        <a:rPr sz="1500" spc="65" dirty="0">
                          <a:solidFill>
                            <a:srgbClr val="384652"/>
                          </a:solidFill>
                          <a:latin typeface="Gill Sans MT"/>
                          <a:cs typeface="Gill Sans MT"/>
                        </a:rPr>
                        <a:t>el</a:t>
                      </a:r>
                      <a:r>
                        <a:rPr sz="1500" spc="-35" dirty="0">
                          <a:solidFill>
                            <a:srgbClr val="384652"/>
                          </a:solidFill>
                          <a:latin typeface="Gill Sans MT"/>
                          <a:cs typeface="Gill Sans MT"/>
                        </a:rPr>
                        <a:t> </a:t>
                      </a:r>
                      <a:r>
                        <a:rPr sz="1500" b="1" spc="-60" dirty="0">
                          <a:solidFill>
                            <a:srgbClr val="384652"/>
                          </a:solidFill>
                          <a:latin typeface="Gill Sans MT"/>
                          <a:cs typeface="Gill Sans MT"/>
                        </a:rPr>
                        <a:t>Teletrabajo</a:t>
                      </a:r>
                      <a:r>
                        <a:rPr sz="1500" b="1" spc="-55" dirty="0">
                          <a:solidFill>
                            <a:srgbClr val="384652"/>
                          </a:solidFill>
                          <a:latin typeface="Gill Sans MT"/>
                          <a:cs typeface="Gill Sans MT"/>
                        </a:rPr>
                        <a:t> </a:t>
                      </a:r>
                      <a:r>
                        <a:rPr sz="1500" spc="65" dirty="0">
                          <a:solidFill>
                            <a:srgbClr val="384652"/>
                          </a:solidFill>
                          <a:latin typeface="Gill Sans MT"/>
                          <a:cs typeface="Gill Sans MT"/>
                        </a:rPr>
                        <a:t>flexible</a:t>
                      </a:r>
                      <a:r>
                        <a:rPr sz="1500" spc="-45" dirty="0">
                          <a:solidFill>
                            <a:srgbClr val="384652"/>
                          </a:solidFill>
                          <a:latin typeface="Gill Sans MT"/>
                          <a:cs typeface="Gill Sans MT"/>
                        </a:rPr>
                        <a:t> </a:t>
                      </a:r>
                      <a:r>
                        <a:rPr sz="1500" spc="105" dirty="0">
                          <a:solidFill>
                            <a:srgbClr val="384652"/>
                          </a:solidFill>
                          <a:latin typeface="Gill Sans MT"/>
                          <a:cs typeface="Gill Sans MT"/>
                        </a:rPr>
                        <a:t>para</a:t>
                      </a:r>
                      <a:r>
                        <a:rPr sz="1500" spc="-45" dirty="0">
                          <a:solidFill>
                            <a:srgbClr val="384652"/>
                          </a:solidFill>
                          <a:latin typeface="Gill Sans MT"/>
                          <a:cs typeface="Gill Sans MT"/>
                        </a:rPr>
                        <a:t> </a:t>
                      </a:r>
                      <a:r>
                        <a:rPr sz="1500" spc="105" dirty="0">
                          <a:solidFill>
                            <a:srgbClr val="384652"/>
                          </a:solidFill>
                          <a:latin typeface="Gill Sans MT"/>
                          <a:cs typeface="Gill Sans MT"/>
                        </a:rPr>
                        <a:t>madres </a:t>
                      </a:r>
                      <a:r>
                        <a:rPr sz="1500" spc="60" dirty="0">
                          <a:solidFill>
                            <a:srgbClr val="384652"/>
                          </a:solidFill>
                          <a:latin typeface="Gill Sans MT"/>
                          <a:cs typeface="Gill Sans MT"/>
                        </a:rPr>
                        <a:t>y</a:t>
                      </a:r>
                      <a:r>
                        <a:rPr sz="1500" spc="105" dirty="0">
                          <a:solidFill>
                            <a:srgbClr val="384652"/>
                          </a:solidFill>
                          <a:latin typeface="Gill Sans MT"/>
                          <a:cs typeface="Gill Sans MT"/>
                        </a:rPr>
                        <a:t> </a:t>
                      </a:r>
                      <a:r>
                        <a:rPr sz="1500" spc="100" dirty="0">
                          <a:solidFill>
                            <a:srgbClr val="384652"/>
                          </a:solidFill>
                          <a:latin typeface="Gill Sans MT"/>
                          <a:cs typeface="Gill Sans MT"/>
                        </a:rPr>
                        <a:t>padres</a:t>
                      </a:r>
                      <a:r>
                        <a:rPr sz="1500" spc="105" dirty="0">
                          <a:solidFill>
                            <a:srgbClr val="384652"/>
                          </a:solidFill>
                          <a:latin typeface="Gill Sans MT"/>
                          <a:cs typeface="Gill Sans MT"/>
                        </a:rPr>
                        <a:t> </a:t>
                      </a:r>
                      <a:r>
                        <a:rPr sz="1500" spc="85" dirty="0">
                          <a:solidFill>
                            <a:srgbClr val="384652"/>
                          </a:solidFill>
                          <a:latin typeface="Gill Sans MT"/>
                          <a:cs typeface="Gill Sans MT"/>
                        </a:rPr>
                        <a:t>con</a:t>
                      </a:r>
                      <a:r>
                        <a:rPr sz="1500" spc="105" dirty="0">
                          <a:solidFill>
                            <a:srgbClr val="384652"/>
                          </a:solidFill>
                          <a:latin typeface="Gill Sans MT"/>
                          <a:cs typeface="Gill Sans MT"/>
                        </a:rPr>
                        <a:t> </a:t>
                      </a:r>
                      <a:r>
                        <a:rPr sz="1500" spc="80" dirty="0">
                          <a:solidFill>
                            <a:srgbClr val="384652"/>
                          </a:solidFill>
                          <a:latin typeface="Gill Sans MT"/>
                          <a:cs typeface="Gill Sans MT"/>
                        </a:rPr>
                        <a:t>hijos</a:t>
                      </a:r>
                      <a:r>
                        <a:rPr sz="1500" spc="100" dirty="0">
                          <a:solidFill>
                            <a:srgbClr val="384652"/>
                          </a:solidFill>
                          <a:latin typeface="Gill Sans MT"/>
                          <a:cs typeface="Gill Sans MT"/>
                        </a:rPr>
                        <a:t> </a:t>
                      </a:r>
                      <a:r>
                        <a:rPr sz="1500" spc="90" dirty="0">
                          <a:solidFill>
                            <a:srgbClr val="384652"/>
                          </a:solidFill>
                          <a:latin typeface="Gill Sans MT"/>
                          <a:cs typeface="Gill Sans MT"/>
                        </a:rPr>
                        <a:t>en</a:t>
                      </a:r>
                      <a:r>
                        <a:rPr sz="1500" spc="95" dirty="0">
                          <a:solidFill>
                            <a:srgbClr val="384652"/>
                          </a:solidFill>
                          <a:latin typeface="Gill Sans MT"/>
                          <a:cs typeface="Gill Sans MT"/>
                        </a:rPr>
                        <a:t> </a:t>
                      </a:r>
                      <a:r>
                        <a:rPr sz="1500" spc="55" dirty="0">
                          <a:solidFill>
                            <a:srgbClr val="384652"/>
                          </a:solidFill>
                          <a:latin typeface="Gill Sans MT"/>
                          <a:cs typeface="Gill Sans MT"/>
                        </a:rPr>
                        <a:t>primera</a:t>
                      </a:r>
                      <a:r>
                        <a:rPr sz="1500" spc="110" dirty="0">
                          <a:solidFill>
                            <a:srgbClr val="384652"/>
                          </a:solidFill>
                          <a:latin typeface="Gill Sans MT"/>
                          <a:cs typeface="Gill Sans MT"/>
                        </a:rPr>
                        <a:t> </a:t>
                      </a:r>
                      <a:r>
                        <a:rPr sz="1500" spc="120" dirty="0">
                          <a:solidFill>
                            <a:srgbClr val="384652"/>
                          </a:solidFill>
                          <a:latin typeface="Gill Sans MT"/>
                          <a:cs typeface="Gill Sans MT"/>
                        </a:rPr>
                        <a:t>infancia</a:t>
                      </a:r>
                      <a:r>
                        <a:rPr sz="1500" spc="110" dirty="0">
                          <a:solidFill>
                            <a:srgbClr val="384652"/>
                          </a:solidFill>
                          <a:latin typeface="Gill Sans MT"/>
                          <a:cs typeface="Gill Sans MT"/>
                        </a:rPr>
                        <a:t> </a:t>
                      </a:r>
                      <a:r>
                        <a:rPr sz="1500" spc="60" dirty="0">
                          <a:solidFill>
                            <a:srgbClr val="384652"/>
                          </a:solidFill>
                          <a:latin typeface="Gill Sans MT"/>
                          <a:cs typeface="Gill Sans MT"/>
                        </a:rPr>
                        <a:t>y</a:t>
                      </a:r>
                      <a:r>
                        <a:rPr sz="1500" spc="114" dirty="0">
                          <a:solidFill>
                            <a:srgbClr val="384652"/>
                          </a:solidFill>
                          <a:latin typeface="Gill Sans MT"/>
                          <a:cs typeface="Gill Sans MT"/>
                        </a:rPr>
                        <a:t> la</a:t>
                      </a:r>
                      <a:r>
                        <a:rPr sz="1500" spc="110" dirty="0">
                          <a:solidFill>
                            <a:srgbClr val="384652"/>
                          </a:solidFill>
                          <a:latin typeface="Gill Sans MT"/>
                          <a:cs typeface="Gill Sans MT"/>
                        </a:rPr>
                        <a:t> </a:t>
                      </a:r>
                      <a:r>
                        <a:rPr sz="1500" b="1" spc="-35" dirty="0">
                          <a:solidFill>
                            <a:srgbClr val="384652"/>
                          </a:solidFill>
                          <a:latin typeface="Gill Sans MT"/>
                          <a:cs typeface="Gill Sans MT"/>
                        </a:rPr>
                        <a:t>Erradicación</a:t>
                      </a:r>
                      <a:r>
                        <a:rPr sz="1500" b="1" spc="114" dirty="0">
                          <a:solidFill>
                            <a:srgbClr val="384652"/>
                          </a:solidFill>
                          <a:latin typeface="Gill Sans MT"/>
                          <a:cs typeface="Gill Sans MT"/>
                        </a:rPr>
                        <a:t> </a:t>
                      </a:r>
                      <a:r>
                        <a:rPr sz="1500" b="1" spc="-25" dirty="0">
                          <a:solidFill>
                            <a:srgbClr val="384652"/>
                          </a:solidFill>
                          <a:latin typeface="Gill Sans MT"/>
                          <a:cs typeface="Gill Sans MT"/>
                        </a:rPr>
                        <a:t>de </a:t>
                      </a:r>
                      <a:r>
                        <a:rPr sz="1500" b="1" dirty="0">
                          <a:solidFill>
                            <a:srgbClr val="384652"/>
                          </a:solidFill>
                          <a:latin typeface="Gill Sans MT"/>
                          <a:cs typeface="Gill Sans MT"/>
                        </a:rPr>
                        <a:t>la</a:t>
                      </a:r>
                      <a:r>
                        <a:rPr sz="1500" b="1" spc="-120" dirty="0">
                          <a:solidFill>
                            <a:srgbClr val="384652"/>
                          </a:solidFill>
                          <a:latin typeface="Gill Sans MT"/>
                          <a:cs typeface="Gill Sans MT"/>
                        </a:rPr>
                        <a:t> </a:t>
                      </a:r>
                      <a:r>
                        <a:rPr sz="1500" b="1" spc="-45" dirty="0">
                          <a:solidFill>
                            <a:srgbClr val="384652"/>
                          </a:solidFill>
                          <a:latin typeface="Gill Sans MT"/>
                          <a:cs typeface="Gill Sans MT"/>
                        </a:rPr>
                        <a:t>Brecha</a:t>
                      </a:r>
                      <a:r>
                        <a:rPr sz="1500" b="1" spc="-80" dirty="0">
                          <a:solidFill>
                            <a:srgbClr val="384652"/>
                          </a:solidFill>
                          <a:latin typeface="Gill Sans MT"/>
                          <a:cs typeface="Gill Sans MT"/>
                        </a:rPr>
                        <a:t> </a:t>
                      </a:r>
                      <a:r>
                        <a:rPr sz="1500" b="1" spc="-20" dirty="0">
                          <a:solidFill>
                            <a:srgbClr val="384652"/>
                          </a:solidFill>
                          <a:latin typeface="Gill Sans MT"/>
                          <a:cs typeface="Gill Sans MT"/>
                        </a:rPr>
                        <a:t>Salarial</a:t>
                      </a:r>
                      <a:r>
                        <a:rPr sz="1500" b="1" spc="-50" dirty="0">
                          <a:solidFill>
                            <a:srgbClr val="384652"/>
                          </a:solidFill>
                          <a:latin typeface="Gill Sans MT"/>
                          <a:cs typeface="Gill Sans MT"/>
                        </a:rPr>
                        <a:t> </a:t>
                      </a:r>
                      <a:r>
                        <a:rPr sz="1500" b="1" dirty="0">
                          <a:solidFill>
                            <a:srgbClr val="384652"/>
                          </a:solidFill>
                          <a:latin typeface="Gill Sans MT"/>
                          <a:cs typeface="Gill Sans MT"/>
                        </a:rPr>
                        <a:t>de</a:t>
                      </a:r>
                      <a:r>
                        <a:rPr sz="1500" b="1" spc="-65" dirty="0">
                          <a:solidFill>
                            <a:srgbClr val="384652"/>
                          </a:solidFill>
                          <a:latin typeface="Gill Sans MT"/>
                          <a:cs typeface="Gill Sans MT"/>
                        </a:rPr>
                        <a:t> </a:t>
                      </a:r>
                      <a:r>
                        <a:rPr sz="1500" b="1" spc="-10" dirty="0">
                          <a:solidFill>
                            <a:srgbClr val="384652"/>
                          </a:solidFill>
                          <a:latin typeface="Gill Sans MT"/>
                          <a:cs typeface="Gill Sans MT"/>
                        </a:rPr>
                        <a:t>Género</a:t>
                      </a:r>
                      <a:r>
                        <a:rPr sz="1500" spc="-10" dirty="0">
                          <a:solidFill>
                            <a:srgbClr val="384652"/>
                          </a:solidFill>
                          <a:latin typeface="Gill Sans MT"/>
                          <a:cs typeface="Gill Sans MT"/>
                        </a:rPr>
                        <a:t>.</a:t>
                      </a:r>
                      <a:endParaRPr sz="1500">
                        <a:latin typeface="Gill Sans MT"/>
                        <a:cs typeface="Gill Sans MT"/>
                      </a:endParaRPr>
                    </a:p>
                  </a:txBody>
                  <a:tcPr marL="0" marR="0" marT="129646" marB="0">
                    <a:lnL w="28575">
                      <a:solidFill>
                        <a:srgbClr val="BED2D7"/>
                      </a:solidFill>
                      <a:prstDash val="solid"/>
                    </a:lnL>
                    <a:lnR w="9525">
                      <a:solidFill>
                        <a:srgbClr val="BED2D7"/>
                      </a:solidFill>
                      <a:prstDash val="solid"/>
                    </a:lnR>
                    <a:lnT w="12700">
                      <a:solidFill>
                        <a:srgbClr val="BED2D7"/>
                      </a:solidFill>
                      <a:prstDash val="solid"/>
                    </a:lnT>
                    <a:lnB w="28575">
                      <a:solidFill>
                        <a:srgbClr val="BED2D7"/>
                      </a:solidFill>
                      <a:prstDash val="solid"/>
                    </a:lnB>
                    <a:solidFill>
                      <a:srgbClr val="D9ECF1"/>
                    </a:solidFill>
                  </a:tcPr>
                </a:tc>
                <a:extLst>
                  <a:ext uri="{0D108BD9-81ED-4DB2-BD59-A6C34878D82A}">
                    <a16:rowId xmlns:a16="http://schemas.microsoft.com/office/drawing/2014/main" val="10000"/>
                  </a:ext>
                </a:extLst>
              </a:tr>
              <a:tr h="1594379">
                <a:tc>
                  <a:txBody>
                    <a:bodyPr/>
                    <a:lstStyle/>
                    <a:p>
                      <a:pPr marL="205740" algn="just">
                        <a:lnSpc>
                          <a:spcPct val="100000"/>
                        </a:lnSpc>
                        <a:spcBef>
                          <a:spcPts val="1075"/>
                        </a:spcBef>
                      </a:pPr>
                      <a:r>
                        <a:rPr sz="1800" spc="-55" dirty="0">
                          <a:solidFill>
                            <a:srgbClr val="384652"/>
                          </a:solidFill>
                          <a:latin typeface="Lucida Sans Unicode"/>
                          <a:cs typeface="Lucida Sans Unicode"/>
                        </a:rPr>
                        <a:t>Bienestar</a:t>
                      </a:r>
                      <a:r>
                        <a:rPr sz="1800" spc="-100"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90" dirty="0">
                          <a:solidFill>
                            <a:srgbClr val="384652"/>
                          </a:solidFill>
                          <a:latin typeface="Lucida Sans Unicode"/>
                          <a:cs typeface="Lucida Sans Unicode"/>
                        </a:rPr>
                        <a:t> </a:t>
                      </a:r>
                      <a:r>
                        <a:rPr sz="1800" spc="-55" dirty="0">
                          <a:solidFill>
                            <a:srgbClr val="384652"/>
                          </a:solidFill>
                          <a:latin typeface="Lucida Sans Unicode"/>
                          <a:cs typeface="Lucida Sans Unicode"/>
                        </a:rPr>
                        <a:t>Salud</a:t>
                      </a:r>
                      <a:r>
                        <a:rPr sz="1800" spc="-90" dirty="0">
                          <a:solidFill>
                            <a:srgbClr val="384652"/>
                          </a:solidFill>
                          <a:latin typeface="Lucida Sans Unicode"/>
                          <a:cs typeface="Lucida Sans Unicode"/>
                        </a:rPr>
                        <a:t> </a:t>
                      </a:r>
                      <a:r>
                        <a:rPr sz="1800" dirty="0">
                          <a:solidFill>
                            <a:srgbClr val="384652"/>
                          </a:solidFill>
                          <a:latin typeface="Lucida Sans Unicode"/>
                          <a:cs typeface="Lucida Sans Unicode"/>
                        </a:rPr>
                        <a:t>en</a:t>
                      </a:r>
                      <a:r>
                        <a:rPr sz="1800" spc="-95" dirty="0">
                          <a:solidFill>
                            <a:srgbClr val="384652"/>
                          </a:solidFill>
                          <a:latin typeface="Lucida Sans Unicode"/>
                          <a:cs typeface="Lucida Sans Unicode"/>
                        </a:rPr>
                        <a:t> </a:t>
                      </a:r>
                      <a:r>
                        <a:rPr sz="1800" spc="-45" dirty="0">
                          <a:solidFill>
                            <a:srgbClr val="384652"/>
                          </a:solidFill>
                          <a:latin typeface="Lucida Sans Unicode"/>
                          <a:cs typeface="Lucida Sans Unicode"/>
                        </a:rPr>
                        <a:t>el</a:t>
                      </a:r>
                      <a:r>
                        <a:rPr sz="1800" spc="-100" dirty="0">
                          <a:solidFill>
                            <a:srgbClr val="384652"/>
                          </a:solidFill>
                          <a:latin typeface="Lucida Sans Unicode"/>
                          <a:cs typeface="Lucida Sans Unicode"/>
                        </a:rPr>
                        <a:t> </a:t>
                      </a:r>
                      <a:r>
                        <a:rPr sz="1800" spc="-10" dirty="0">
                          <a:solidFill>
                            <a:srgbClr val="384652"/>
                          </a:solidFill>
                          <a:latin typeface="Lucida Sans Unicode"/>
                          <a:cs typeface="Lucida Sans Unicode"/>
                        </a:rPr>
                        <a:t>Trabajo</a:t>
                      </a:r>
                      <a:endParaRPr sz="1800">
                        <a:latin typeface="Lucida Sans Unicode"/>
                        <a:cs typeface="Lucida Sans Unicode"/>
                      </a:endParaRPr>
                    </a:p>
                    <a:p>
                      <a:pPr marL="205740" marR="200025" algn="just">
                        <a:lnSpc>
                          <a:spcPct val="106500"/>
                        </a:lnSpc>
                        <a:spcBef>
                          <a:spcPts val="930"/>
                        </a:spcBef>
                      </a:pPr>
                      <a:r>
                        <a:rPr sz="1500" spc="85" dirty="0">
                          <a:solidFill>
                            <a:srgbClr val="384652"/>
                          </a:solidFill>
                          <a:latin typeface="Gill Sans MT"/>
                          <a:cs typeface="Gill Sans MT"/>
                        </a:rPr>
                        <a:t>Implementación</a:t>
                      </a:r>
                      <a:r>
                        <a:rPr sz="1500" spc="325" dirty="0">
                          <a:solidFill>
                            <a:srgbClr val="384652"/>
                          </a:solidFill>
                          <a:latin typeface="Gill Sans MT"/>
                          <a:cs typeface="Gill Sans MT"/>
                        </a:rPr>
                        <a:t> </a:t>
                      </a:r>
                      <a:r>
                        <a:rPr sz="1500" spc="85" dirty="0">
                          <a:solidFill>
                            <a:srgbClr val="384652"/>
                          </a:solidFill>
                          <a:latin typeface="Gill Sans MT"/>
                          <a:cs typeface="Gill Sans MT"/>
                        </a:rPr>
                        <a:t>de</a:t>
                      </a:r>
                      <a:r>
                        <a:rPr sz="1500" spc="315" dirty="0">
                          <a:solidFill>
                            <a:srgbClr val="384652"/>
                          </a:solidFill>
                          <a:latin typeface="Gill Sans MT"/>
                          <a:cs typeface="Gill Sans MT"/>
                        </a:rPr>
                        <a:t> </a:t>
                      </a:r>
                      <a:r>
                        <a:rPr sz="1500" spc="114" dirty="0">
                          <a:solidFill>
                            <a:srgbClr val="384652"/>
                          </a:solidFill>
                          <a:latin typeface="Gill Sans MT"/>
                          <a:cs typeface="Gill Sans MT"/>
                        </a:rPr>
                        <a:t>la</a:t>
                      </a:r>
                      <a:r>
                        <a:rPr sz="1500" spc="325" dirty="0">
                          <a:solidFill>
                            <a:srgbClr val="384652"/>
                          </a:solidFill>
                          <a:latin typeface="Gill Sans MT"/>
                          <a:cs typeface="Gill Sans MT"/>
                        </a:rPr>
                        <a:t> </a:t>
                      </a:r>
                      <a:r>
                        <a:rPr sz="1500" b="1" dirty="0">
                          <a:solidFill>
                            <a:srgbClr val="384652"/>
                          </a:solidFill>
                          <a:latin typeface="Gill Sans MT"/>
                          <a:cs typeface="Gill Sans MT"/>
                        </a:rPr>
                        <a:t>Ley</a:t>
                      </a:r>
                      <a:r>
                        <a:rPr sz="1500" b="1" spc="380" dirty="0">
                          <a:solidFill>
                            <a:srgbClr val="384652"/>
                          </a:solidFill>
                          <a:latin typeface="Gill Sans MT"/>
                          <a:cs typeface="Gill Sans MT"/>
                        </a:rPr>
                        <a:t> </a:t>
                      </a:r>
                      <a:r>
                        <a:rPr sz="1500" b="1" dirty="0">
                          <a:solidFill>
                            <a:srgbClr val="384652"/>
                          </a:solidFill>
                          <a:latin typeface="Gill Sans MT"/>
                          <a:cs typeface="Gill Sans MT"/>
                        </a:rPr>
                        <a:t>Vaso</a:t>
                      </a:r>
                      <a:r>
                        <a:rPr sz="1500" b="1" spc="320" dirty="0">
                          <a:solidFill>
                            <a:srgbClr val="384652"/>
                          </a:solidFill>
                          <a:latin typeface="Gill Sans MT"/>
                          <a:cs typeface="Gill Sans MT"/>
                        </a:rPr>
                        <a:t> </a:t>
                      </a:r>
                      <a:r>
                        <a:rPr sz="1500" b="1" dirty="0">
                          <a:solidFill>
                            <a:srgbClr val="384652"/>
                          </a:solidFill>
                          <a:latin typeface="Gill Sans MT"/>
                          <a:cs typeface="Gill Sans MT"/>
                        </a:rPr>
                        <a:t>de</a:t>
                      </a:r>
                      <a:r>
                        <a:rPr sz="1500" b="1" spc="340" dirty="0">
                          <a:solidFill>
                            <a:srgbClr val="384652"/>
                          </a:solidFill>
                          <a:latin typeface="Gill Sans MT"/>
                          <a:cs typeface="Gill Sans MT"/>
                        </a:rPr>
                        <a:t> </a:t>
                      </a:r>
                      <a:r>
                        <a:rPr sz="1500" b="1" dirty="0">
                          <a:solidFill>
                            <a:srgbClr val="384652"/>
                          </a:solidFill>
                          <a:latin typeface="Gill Sans MT"/>
                          <a:cs typeface="Gill Sans MT"/>
                        </a:rPr>
                        <a:t>Agua</a:t>
                      </a:r>
                      <a:r>
                        <a:rPr sz="1500" b="1" spc="325" dirty="0">
                          <a:solidFill>
                            <a:srgbClr val="384652"/>
                          </a:solidFill>
                          <a:latin typeface="Gill Sans MT"/>
                          <a:cs typeface="Gill Sans MT"/>
                        </a:rPr>
                        <a:t> </a:t>
                      </a:r>
                      <a:r>
                        <a:rPr sz="1500" spc="105" dirty="0">
                          <a:solidFill>
                            <a:srgbClr val="384652"/>
                          </a:solidFill>
                          <a:latin typeface="Gill Sans MT"/>
                          <a:cs typeface="Gill Sans MT"/>
                        </a:rPr>
                        <a:t>para</a:t>
                      </a:r>
                      <a:r>
                        <a:rPr sz="1500" spc="320" dirty="0">
                          <a:solidFill>
                            <a:srgbClr val="384652"/>
                          </a:solidFill>
                          <a:latin typeface="Gill Sans MT"/>
                          <a:cs typeface="Gill Sans MT"/>
                        </a:rPr>
                        <a:t> </a:t>
                      </a:r>
                      <a:r>
                        <a:rPr sz="1500" spc="80" dirty="0">
                          <a:solidFill>
                            <a:srgbClr val="384652"/>
                          </a:solidFill>
                          <a:latin typeface="Gill Sans MT"/>
                          <a:cs typeface="Gill Sans MT"/>
                        </a:rPr>
                        <a:t>garantizar </a:t>
                      </a:r>
                      <a:r>
                        <a:rPr sz="1500" spc="70" dirty="0">
                          <a:solidFill>
                            <a:srgbClr val="384652"/>
                          </a:solidFill>
                          <a:latin typeface="Gill Sans MT"/>
                          <a:cs typeface="Gill Sans MT"/>
                        </a:rPr>
                        <a:t>hidratación</a:t>
                      </a:r>
                      <a:r>
                        <a:rPr sz="1500" spc="260" dirty="0">
                          <a:solidFill>
                            <a:srgbClr val="384652"/>
                          </a:solidFill>
                          <a:latin typeface="Gill Sans MT"/>
                          <a:cs typeface="Gill Sans MT"/>
                        </a:rPr>
                        <a:t> </a:t>
                      </a:r>
                      <a:r>
                        <a:rPr sz="1500" spc="114" dirty="0">
                          <a:solidFill>
                            <a:srgbClr val="384652"/>
                          </a:solidFill>
                          <a:latin typeface="Gill Sans MT"/>
                          <a:cs typeface="Gill Sans MT"/>
                        </a:rPr>
                        <a:t>adecuada,</a:t>
                      </a:r>
                      <a:r>
                        <a:rPr sz="1500" spc="254" dirty="0">
                          <a:solidFill>
                            <a:srgbClr val="384652"/>
                          </a:solidFill>
                          <a:latin typeface="Gill Sans MT"/>
                          <a:cs typeface="Gill Sans MT"/>
                        </a:rPr>
                        <a:t> </a:t>
                      </a:r>
                      <a:r>
                        <a:rPr sz="1500" spc="165" dirty="0">
                          <a:solidFill>
                            <a:srgbClr val="384652"/>
                          </a:solidFill>
                          <a:latin typeface="Gill Sans MT"/>
                          <a:cs typeface="Gill Sans MT"/>
                        </a:rPr>
                        <a:t>además</a:t>
                      </a:r>
                      <a:r>
                        <a:rPr sz="1500" spc="254" dirty="0">
                          <a:solidFill>
                            <a:srgbClr val="384652"/>
                          </a:solidFill>
                          <a:latin typeface="Gill Sans MT"/>
                          <a:cs typeface="Gill Sans MT"/>
                        </a:rPr>
                        <a:t> </a:t>
                      </a:r>
                      <a:r>
                        <a:rPr sz="1500" spc="90" dirty="0">
                          <a:solidFill>
                            <a:srgbClr val="384652"/>
                          </a:solidFill>
                          <a:latin typeface="Gill Sans MT"/>
                          <a:cs typeface="Gill Sans MT"/>
                        </a:rPr>
                        <a:t>de</a:t>
                      </a:r>
                      <a:r>
                        <a:rPr sz="1500" spc="250" dirty="0">
                          <a:solidFill>
                            <a:srgbClr val="384652"/>
                          </a:solidFill>
                          <a:latin typeface="Gill Sans MT"/>
                          <a:cs typeface="Gill Sans MT"/>
                        </a:rPr>
                        <a:t> </a:t>
                      </a:r>
                      <a:r>
                        <a:rPr sz="1500" b="1" dirty="0">
                          <a:solidFill>
                            <a:srgbClr val="384652"/>
                          </a:solidFill>
                          <a:latin typeface="Gill Sans MT"/>
                          <a:cs typeface="Gill Sans MT"/>
                        </a:rPr>
                        <a:t>Permisos</a:t>
                      </a:r>
                      <a:r>
                        <a:rPr sz="1500" b="1" spc="260" dirty="0">
                          <a:solidFill>
                            <a:srgbClr val="384652"/>
                          </a:solidFill>
                          <a:latin typeface="Gill Sans MT"/>
                          <a:cs typeface="Gill Sans MT"/>
                        </a:rPr>
                        <a:t> </a:t>
                      </a:r>
                      <a:r>
                        <a:rPr sz="1500" b="1" dirty="0">
                          <a:solidFill>
                            <a:srgbClr val="384652"/>
                          </a:solidFill>
                          <a:latin typeface="Gill Sans MT"/>
                          <a:cs typeface="Gill Sans MT"/>
                        </a:rPr>
                        <a:t>con</a:t>
                      </a:r>
                      <a:r>
                        <a:rPr sz="1500" b="1" spc="280" dirty="0">
                          <a:solidFill>
                            <a:srgbClr val="384652"/>
                          </a:solidFill>
                          <a:latin typeface="Gill Sans MT"/>
                          <a:cs typeface="Gill Sans MT"/>
                        </a:rPr>
                        <a:t> </a:t>
                      </a:r>
                      <a:r>
                        <a:rPr sz="1500" b="1" dirty="0">
                          <a:solidFill>
                            <a:srgbClr val="384652"/>
                          </a:solidFill>
                          <a:latin typeface="Gill Sans MT"/>
                          <a:cs typeface="Gill Sans MT"/>
                        </a:rPr>
                        <a:t>Goce</a:t>
                      </a:r>
                      <a:r>
                        <a:rPr sz="1500" b="1" spc="270" dirty="0">
                          <a:solidFill>
                            <a:srgbClr val="384652"/>
                          </a:solidFill>
                          <a:latin typeface="Gill Sans MT"/>
                          <a:cs typeface="Gill Sans MT"/>
                        </a:rPr>
                        <a:t> </a:t>
                      </a:r>
                      <a:r>
                        <a:rPr sz="1500" b="1" spc="-25" dirty="0">
                          <a:solidFill>
                            <a:srgbClr val="384652"/>
                          </a:solidFill>
                          <a:latin typeface="Gill Sans MT"/>
                          <a:cs typeface="Gill Sans MT"/>
                        </a:rPr>
                        <a:t>de </a:t>
                      </a:r>
                      <a:r>
                        <a:rPr sz="1500" b="1" dirty="0">
                          <a:solidFill>
                            <a:srgbClr val="384652"/>
                          </a:solidFill>
                          <a:latin typeface="Gill Sans MT"/>
                          <a:cs typeface="Gill Sans MT"/>
                        </a:rPr>
                        <a:t>Sueldo</a:t>
                      </a:r>
                      <a:r>
                        <a:rPr sz="1500" b="1" spc="420" dirty="0">
                          <a:solidFill>
                            <a:srgbClr val="384652"/>
                          </a:solidFill>
                          <a:latin typeface="Gill Sans MT"/>
                          <a:cs typeface="Gill Sans MT"/>
                        </a:rPr>
                        <a:t> </a:t>
                      </a:r>
                      <a:r>
                        <a:rPr sz="1500" spc="105" dirty="0">
                          <a:solidFill>
                            <a:srgbClr val="384652"/>
                          </a:solidFill>
                          <a:latin typeface="Gill Sans MT"/>
                          <a:cs typeface="Gill Sans MT"/>
                        </a:rPr>
                        <a:t>para</a:t>
                      </a:r>
                      <a:r>
                        <a:rPr sz="1500" spc="420" dirty="0">
                          <a:solidFill>
                            <a:srgbClr val="384652"/>
                          </a:solidFill>
                          <a:latin typeface="Gill Sans MT"/>
                          <a:cs typeface="Gill Sans MT"/>
                        </a:rPr>
                        <a:t> </a:t>
                      </a:r>
                      <a:r>
                        <a:rPr sz="1500" spc="120" dirty="0">
                          <a:solidFill>
                            <a:srgbClr val="384652"/>
                          </a:solidFill>
                          <a:latin typeface="Gill Sans MT"/>
                          <a:cs typeface="Gill Sans MT"/>
                        </a:rPr>
                        <a:t>exámenes</a:t>
                      </a:r>
                      <a:r>
                        <a:rPr sz="1500" spc="425" dirty="0">
                          <a:solidFill>
                            <a:srgbClr val="384652"/>
                          </a:solidFill>
                          <a:latin typeface="Gill Sans MT"/>
                          <a:cs typeface="Gill Sans MT"/>
                        </a:rPr>
                        <a:t> </a:t>
                      </a:r>
                      <a:r>
                        <a:rPr sz="1500" spc="110" dirty="0">
                          <a:solidFill>
                            <a:srgbClr val="384652"/>
                          </a:solidFill>
                          <a:latin typeface="Gill Sans MT"/>
                          <a:cs typeface="Gill Sans MT"/>
                        </a:rPr>
                        <a:t>médicos</a:t>
                      </a:r>
                      <a:r>
                        <a:rPr sz="1500" spc="440" dirty="0">
                          <a:solidFill>
                            <a:srgbClr val="384652"/>
                          </a:solidFill>
                          <a:latin typeface="Gill Sans MT"/>
                          <a:cs typeface="Gill Sans MT"/>
                        </a:rPr>
                        <a:t> </a:t>
                      </a:r>
                      <a:r>
                        <a:rPr sz="1500" spc="60" dirty="0">
                          <a:solidFill>
                            <a:srgbClr val="384652"/>
                          </a:solidFill>
                          <a:latin typeface="Gill Sans MT"/>
                          <a:cs typeface="Gill Sans MT"/>
                        </a:rPr>
                        <a:t>y</a:t>
                      </a:r>
                      <a:r>
                        <a:rPr sz="1500" spc="430" dirty="0">
                          <a:solidFill>
                            <a:srgbClr val="384652"/>
                          </a:solidFill>
                          <a:latin typeface="Gill Sans MT"/>
                          <a:cs typeface="Gill Sans MT"/>
                        </a:rPr>
                        <a:t> </a:t>
                      </a:r>
                      <a:r>
                        <a:rPr sz="1500" dirty="0">
                          <a:solidFill>
                            <a:srgbClr val="384652"/>
                          </a:solidFill>
                          <a:latin typeface="Gill Sans MT"/>
                          <a:cs typeface="Gill Sans MT"/>
                        </a:rPr>
                        <a:t>por</a:t>
                      </a:r>
                      <a:r>
                        <a:rPr sz="1500" spc="430" dirty="0">
                          <a:solidFill>
                            <a:srgbClr val="384652"/>
                          </a:solidFill>
                          <a:latin typeface="Gill Sans MT"/>
                          <a:cs typeface="Gill Sans MT"/>
                        </a:rPr>
                        <a:t> </a:t>
                      </a:r>
                      <a:r>
                        <a:rPr sz="1500" spc="90" dirty="0">
                          <a:solidFill>
                            <a:srgbClr val="384652"/>
                          </a:solidFill>
                          <a:latin typeface="Gill Sans MT"/>
                          <a:cs typeface="Gill Sans MT"/>
                        </a:rPr>
                        <a:t>razones</a:t>
                      </a:r>
                      <a:r>
                        <a:rPr sz="1500" spc="420" dirty="0">
                          <a:solidFill>
                            <a:srgbClr val="384652"/>
                          </a:solidFill>
                          <a:latin typeface="Gill Sans MT"/>
                          <a:cs typeface="Gill Sans MT"/>
                        </a:rPr>
                        <a:t> </a:t>
                      </a:r>
                      <a:r>
                        <a:rPr sz="1500" spc="85" dirty="0">
                          <a:solidFill>
                            <a:srgbClr val="384652"/>
                          </a:solidFill>
                          <a:latin typeface="Gill Sans MT"/>
                          <a:cs typeface="Gill Sans MT"/>
                        </a:rPr>
                        <a:t>de</a:t>
                      </a:r>
                      <a:r>
                        <a:rPr sz="1500" spc="415" dirty="0">
                          <a:solidFill>
                            <a:srgbClr val="384652"/>
                          </a:solidFill>
                          <a:latin typeface="Gill Sans MT"/>
                          <a:cs typeface="Gill Sans MT"/>
                        </a:rPr>
                        <a:t> </a:t>
                      </a:r>
                      <a:r>
                        <a:rPr sz="1500" b="1" spc="-10" dirty="0">
                          <a:solidFill>
                            <a:srgbClr val="384652"/>
                          </a:solidFill>
                          <a:latin typeface="Gill Sans MT"/>
                          <a:cs typeface="Gill Sans MT"/>
                        </a:rPr>
                        <a:t>Salud Mental</a:t>
                      </a:r>
                      <a:r>
                        <a:rPr sz="1500" spc="-10" dirty="0">
                          <a:solidFill>
                            <a:srgbClr val="384652"/>
                          </a:solidFill>
                          <a:latin typeface="Gill Sans MT"/>
                          <a:cs typeface="Gill Sans MT"/>
                        </a:rPr>
                        <a:t>.</a:t>
                      </a:r>
                      <a:endParaRPr sz="1500">
                        <a:latin typeface="Gill Sans MT"/>
                        <a:cs typeface="Gill Sans MT"/>
                      </a:endParaRPr>
                    </a:p>
                  </a:txBody>
                  <a:tcPr marL="0" marR="0" marT="113771" marB="0">
                    <a:lnL w="9525">
                      <a:solidFill>
                        <a:srgbClr val="BED2D7"/>
                      </a:solidFill>
                      <a:prstDash val="solid"/>
                    </a:lnL>
                    <a:lnR w="28575">
                      <a:solidFill>
                        <a:srgbClr val="BED2D7"/>
                      </a:solidFill>
                      <a:prstDash val="solid"/>
                    </a:lnR>
                    <a:lnT w="28575">
                      <a:solidFill>
                        <a:srgbClr val="BED2D7"/>
                      </a:solidFill>
                      <a:prstDash val="solid"/>
                    </a:lnT>
                    <a:solidFill>
                      <a:srgbClr val="D9ECF1"/>
                    </a:solidFill>
                  </a:tcPr>
                </a:tc>
                <a:tc>
                  <a:txBody>
                    <a:bodyPr/>
                    <a:lstStyle/>
                    <a:p>
                      <a:pPr marL="187325" algn="just">
                        <a:lnSpc>
                          <a:spcPct val="100000"/>
                        </a:lnSpc>
                        <a:spcBef>
                          <a:spcPts val="1075"/>
                        </a:spcBef>
                      </a:pPr>
                      <a:r>
                        <a:rPr sz="1800" spc="-50" dirty="0">
                          <a:solidFill>
                            <a:srgbClr val="384652"/>
                          </a:solidFill>
                          <a:latin typeface="Lucida Sans Unicode"/>
                          <a:cs typeface="Lucida Sans Unicode"/>
                        </a:rPr>
                        <a:t>Protección</a:t>
                      </a:r>
                      <a:r>
                        <a:rPr sz="1800" spc="-70" dirty="0">
                          <a:solidFill>
                            <a:srgbClr val="384652"/>
                          </a:solidFill>
                          <a:latin typeface="Lucida Sans Unicode"/>
                          <a:cs typeface="Lucida Sans Unicode"/>
                        </a:rPr>
                        <a:t> </a:t>
                      </a:r>
                      <a:r>
                        <a:rPr sz="1800" spc="135" dirty="0">
                          <a:solidFill>
                            <a:srgbClr val="384652"/>
                          </a:solidFill>
                          <a:latin typeface="Lucida Sans Unicode"/>
                          <a:cs typeface="Lucida Sans Unicode"/>
                        </a:rPr>
                        <a:t>y</a:t>
                      </a:r>
                      <a:r>
                        <a:rPr sz="1800" spc="-65" dirty="0">
                          <a:solidFill>
                            <a:srgbClr val="384652"/>
                          </a:solidFill>
                          <a:latin typeface="Lucida Sans Unicode"/>
                          <a:cs typeface="Lucida Sans Unicode"/>
                        </a:rPr>
                        <a:t> </a:t>
                      </a:r>
                      <a:r>
                        <a:rPr sz="1800" spc="-60" dirty="0">
                          <a:solidFill>
                            <a:srgbClr val="384652"/>
                          </a:solidFill>
                          <a:latin typeface="Lucida Sans Unicode"/>
                          <a:cs typeface="Lucida Sans Unicode"/>
                        </a:rPr>
                        <a:t>Apoyo</a:t>
                      </a:r>
                      <a:r>
                        <a:rPr sz="1800" spc="-55" dirty="0">
                          <a:solidFill>
                            <a:srgbClr val="384652"/>
                          </a:solidFill>
                          <a:latin typeface="Lucida Sans Unicode"/>
                          <a:cs typeface="Lucida Sans Unicode"/>
                        </a:rPr>
                        <a:t> </a:t>
                      </a:r>
                      <a:r>
                        <a:rPr sz="1800" spc="-10" dirty="0">
                          <a:solidFill>
                            <a:srgbClr val="384652"/>
                          </a:solidFill>
                          <a:latin typeface="Lucida Sans Unicode"/>
                          <a:cs typeface="Lucida Sans Unicode"/>
                        </a:rPr>
                        <a:t>Financiero</a:t>
                      </a:r>
                      <a:endParaRPr sz="1800">
                        <a:latin typeface="Lucida Sans Unicode"/>
                        <a:cs typeface="Lucida Sans Unicode"/>
                      </a:endParaRPr>
                    </a:p>
                    <a:p>
                      <a:pPr marL="187325" marR="197485" algn="just">
                        <a:lnSpc>
                          <a:spcPct val="106400"/>
                        </a:lnSpc>
                        <a:spcBef>
                          <a:spcPts val="935"/>
                        </a:spcBef>
                      </a:pPr>
                      <a:r>
                        <a:rPr sz="1500" spc="95" dirty="0">
                          <a:solidFill>
                            <a:srgbClr val="384652"/>
                          </a:solidFill>
                          <a:latin typeface="Gill Sans MT"/>
                          <a:cs typeface="Gill Sans MT"/>
                        </a:rPr>
                        <a:t>Regulación</a:t>
                      </a:r>
                      <a:r>
                        <a:rPr sz="1500" spc="30" dirty="0">
                          <a:solidFill>
                            <a:srgbClr val="384652"/>
                          </a:solidFill>
                          <a:latin typeface="Gill Sans MT"/>
                          <a:cs typeface="Gill Sans MT"/>
                        </a:rPr>
                        <a:t> </a:t>
                      </a:r>
                      <a:r>
                        <a:rPr sz="1500" spc="65" dirty="0">
                          <a:solidFill>
                            <a:srgbClr val="384652"/>
                          </a:solidFill>
                          <a:latin typeface="Gill Sans MT"/>
                          <a:cs typeface="Gill Sans MT"/>
                        </a:rPr>
                        <a:t>del</a:t>
                      </a:r>
                      <a:r>
                        <a:rPr sz="1500" spc="25" dirty="0">
                          <a:solidFill>
                            <a:srgbClr val="384652"/>
                          </a:solidFill>
                          <a:latin typeface="Gill Sans MT"/>
                          <a:cs typeface="Gill Sans MT"/>
                        </a:rPr>
                        <a:t> </a:t>
                      </a:r>
                      <a:r>
                        <a:rPr sz="1500" b="1" spc="-65" dirty="0">
                          <a:solidFill>
                            <a:srgbClr val="384652"/>
                          </a:solidFill>
                          <a:latin typeface="Gill Sans MT"/>
                          <a:cs typeface="Gill Sans MT"/>
                        </a:rPr>
                        <a:t>Crédito</a:t>
                      </a:r>
                      <a:r>
                        <a:rPr sz="1500" b="1" spc="40" dirty="0">
                          <a:solidFill>
                            <a:srgbClr val="384652"/>
                          </a:solidFill>
                          <a:latin typeface="Gill Sans MT"/>
                          <a:cs typeface="Gill Sans MT"/>
                        </a:rPr>
                        <a:t> </a:t>
                      </a:r>
                      <a:r>
                        <a:rPr sz="1500" b="1" dirty="0">
                          <a:solidFill>
                            <a:srgbClr val="384652"/>
                          </a:solidFill>
                          <a:latin typeface="Gill Sans MT"/>
                          <a:cs typeface="Gill Sans MT"/>
                        </a:rPr>
                        <a:t>de</a:t>
                      </a:r>
                      <a:r>
                        <a:rPr sz="1500" b="1" spc="55" dirty="0">
                          <a:solidFill>
                            <a:srgbClr val="384652"/>
                          </a:solidFill>
                          <a:latin typeface="Gill Sans MT"/>
                          <a:cs typeface="Gill Sans MT"/>
                        </a:rPr>
                        <a:t> </a:t>
                      </a:r>
                      <a:r>
                        <a:rPr sz="1500" b="1" spc="-70" dirty="0">
                          <a:solidFill>
                            <a:srgbClr val="384652"/>
                          </a:solidFill>
                          <a:latin typeface="Gill Sans MT"/>
                          <a:cs typeface="Gill Sans MT"/>
                        </a:rPr>
                        <a:t>Nómina</a:t>
                      </a:r>
                      <a:r>
                        <a:rPr sz="1500" b="1" spc="25" dirty="0">
                          <a:solidFill>
                            <a:srgbClr val="384652"/>
                          </a:solidFill>
                          <a:latin typeface="Gill Sans MT"/>
                          <a:cs typeface="Gill Sans MT"/>
                        </a:rPr>
                        <a:t> </a:t>
                      </a:r>
                      <a:r>
                        <a:rPr sz="1500" b="1" dirty="0">
                          <a:solidFill>
                            <a:srgbClr val="384652"/>
                          </a:solidFill>
                          <a:latin typeface="Gill Sans MT"/>
                          <a:cs typeface="Gill Sans MT"/>
                        </a:rPr>
                        <a:t>con</a:t>
                      </a:r>
                      <a:r>
                        <a:rPr sz="1500" b="1" spc="60" dirty="0">
                          <a:solidFill>
                            <a:srgbClr val="384652"/>
                          </a:solidFill>
                          <a:latin typeface="Gill Sans MT"/>
                          <a:cs typeface="Gill Sans MT"/>
                        </a:rPr>
                        <a:t> </a:t>
                      </a:r>
                      <a:r>
                        <a:rPr sz="1500" b="1" spc="-45" dirty="0">
                          <a:solidFill>
                            <a:srgbClr val="384652"/>
                          </a:solidFill>
                          <a:latin typeface="Gill Sans MT"/>
                          <a:cs typeface="Gill Sans MT"/>
                        </a:rPr>
                        <a:t>Cobranza</a:t>
                      </a:r>
                      <a:r>
                        <a:rPr sz="1500" b="1" spc="15" dirty="0">
                          <a:solidFill>
                            <a:srgbClr val="384652"/>
                          </a:solidFill>
                          <a:latin typeface="Gill Sans MT"/>
                          <a:cs typeface="Gill Sans MT"/>
                        </a:rPr>
                        <a:t> </a:t>
                      </a:r>
                      <a:r>
                        <a:rPr sz="1500" b="1" spc="-10" dirty="0">
                          <a:solidFill>
                            <a:srgbClr val="384652"/>
                          </a:solidFill>
                          <a:latin typeface="Gill Sans MT"/>
                          <a:cs typeface="Gill Sans MT"/>
                        </a:rPr>
                        <a:t>Delegada </a:t>
                      </a:r>
                      <a:r>
                        <a:rPr sz="1500" spc="60" dirty="0">
                          <a:solidFill>
                            <a:srgbClr val="384652"/>
                          </a:solidFill>
                          <a:latin typeface="Gill Sans MT"/>
                          <a:cs typeface="Gill Sans MT"/>
                        </a:rPr>
                        <a:t>y</a:t>
                      </a:r>
                      <a:r>
                        <a:rPr sz="1500" spc="-5" dirty="0">
                          <a:solidFill>
                            <a:srgbClr val="384652"/>
                          </a:solidFill>
                          <a:latin typeface="Gill Sans MT"/>
                          <a:cs typeface="Gill Sans MT"/>
                        </a:rPr>
                        <a:t> </a:t>
                      </a:r>
                      <a:r>
                        <a:rPr sz="1500" spc="114" dirty="0">
                          <a:solidFill>
                            <a:srgbClr val="384652"/>
                          </a:solidFill>
                          <a:latin typeface="Gill Sans MT"/>
                          <a:cs typeface="Gill Sans MT"/>
                        </a:rPr>
                        <a:t>la</a:t>
                      </a:r>
                      <a:r>
                        <a:rPr sz="1500" dirty="0">
                          <a:solidFill>
                            <a:srgbClr val="384652"/>
                          </a:solidFill>
                          <a:latin typeface="Gill Sans MT"/>
                          <a:cs typeface="Gill Sans MT"/>
                        </a:rPr>
                        <a:t> </a:t>
                      </a:r>
                      <a:r>
                        <a:rPr sz="1500" b="1" spc="-10" dirty="0">
                          <a:solidFill>
                            <a:srgbClr val="384652"/>
                          </a:solidFill>
                          <a:latin typeface="Gill Sans MT"/>
                          <a:cs typeface="Gill Sans MT"/>
                        </a:rPr>
                        <a:t>Regulación</a:t>
                      </a:r>
                      <a:r>
                        <a:rPr sz="1500" b="1" spc="15" dirty="0">
                          <a:solidFill>
                            <a:srgbClr val="384652"/>
                          </a:solidFill>
                          <a:latin typeface="Gill Sans MT"/>
                          <a:cs typeface="Gill Sans MT"/>
                        </a:rPr>
                        <a:t> </a:t>
                      </a:r>
                      <a:r>
                        <a:rPr sz="1500" b="1" dirty="0">
                          <a:solidFill>
                            <a:srgbClr val="384652"/>
                          </a:solidFill>
                          <a:latin typeface="Gill Sans MT"/>
                          <a:cs typeface="Gill Sans MT"/>
                        </a:rPr>
                        <a:t>del</a:t>
                      </a:r>
                      <a:r>
                        <a:rPr sz="1500" b="1" spc="30" dirty="0">
                          <a:solidFill>
                            <a:srgbClr val="384652"/>
                          </a:solidFill>
                          <a:latin typeface="Gill Sans MT"/>
                          <a:cs typeface="Gill Sans MT"/>
                        </a:rPr>
                        <a:t> </a:t>
                      </a:r>
                      <a:r>
                        <a:rPr sz="1500" b="1" spc="-50" dirty="0">
                          <a:solidFill>
                            <a:srgbClr val="384652"/>
                          </a:solidFill>
                          <a:latin typeface="Gill Sans MT"/>
                          <a:cs typeface="Gill Sans MT"/>
                        </a:rPr>
                        <a:t>Trabajo</a:t>
                      </a:r>
                      <a:r>
                        <a:rPr sz="1500" b="1" spc="-10" dirty="0">
                          <a:solidFill>
                            <a:srgbClr val="384652"/>
                          </a:solidFill>
                          <a:latin typeface="Gill Sans MT"/>
                          <a:cs typeface="Gill Sans MT"/>
                        </a:rPr>
                        <a:t> Infantil</a:t>
                      </a:r>
                      <a:r>
                        <a:rPr sz="1500" b="1" spc="25" dirty="0">
                          <a:solidFill>
                            <a:srgbClr val="384652"/>
                          </a:solidFill>
                          <a:latin typeface="Gill Sans MT"/>
                          <a:cs typeface="Gill Sans MT"/>
                        </a:rPr>
                        <a:t> </a:t>
                      </a:r>
                      <a:r>
                        <a:rPr sz="1500" b="1" dirty="0">
                          <a:solidFill>
                            <a:srgbClr val="384652"/>
                          </a:solidFill>
                          <a:latin typeface="Gill Sans MT"/>
                          <a:cs typeface="Gill Sans MT"/>
                        </a:rPr>
                        <a:t>en</a:t>
                      </a:r>
                      <a:r>
                        <a:rPr sz="1500" b="1" spc="25" dirty="0">
                          <a:solidFill>
                            <a:srgbClr val="384652"/>
                          </a:solidFill>
                          <a:latin typeface="Gill Sans MT"/>
                          <a:cs typeface="Gill Sans MT"/>
                        </a:rPr>
                        <a:t> </a:t>
                      </a:r>
                      <a:r>
                        <a:rPr sz="1500" b="1" dirty="0">
                          <a:solidFill>
                            <a:srgbClr val="384652"/>
                          </a:solidFill>
                          <a:latin typeface="Gill Sans MT"/>
                          <a:cs typeface="Gill Sans MT"/>
                        </a:rPr>
                        <a:t>Redes</a:t>
                      </a:r>
                      <a:r>
                        <a:rPr sz="1500" b="1" spc="-5" dirty="0">
                          <a:solidFill>
                            <a:srgbClr val="384652"/>
                          </a:solidFill>
                          <a:latin typeface="Gill Sans MT"/>
                          <a:cs typeface="Gill Sans MT"/>
                        </a:rPr>
                        <a:t> </a:t>
                      </a:r>
                      <a:r>
                        <a:rPr sz="1500" b="1" dirty="0">
                          <a:solidFill>
                            <a:srgbClr val="384652"/>
                          </a:solidFill>
                          <a:latin typeface="Gill Sans MT"/>
                          <a:cs typeface="Gill Sans MT"/>
                        </a:rPr>
                        <a:t>Sociales</a:t>
                      </a:r>
                      <a:r>
                        <a:rPr sz="1500" b="1" spc="-15" dirty="0">
                          <a:solidFill>
                            <a:srgbClr val="384652"/>
                          </a:solidFill>
                          <a:latin typeface="Gill Sans MT"/>
                          <a:cs typeface="Gill Sans MT"/>
                        </a:rPr>
                        <a:t> </a:t>
                      </a:r>
                      <a:r>
                        <a:rPr sz="1500" spc="85" dirty="0">
                          <a:solidFill>
                            <a:srgbClr val="384652"/>
                          </a:solidFill>
                          <a:latin typeface="Gill Sans MT"/>
                          <a:cs typeface="Gill Sans MT"/>
                        </a:rPr>
                        <a:t>para </a:t>
                      </a:r>
                      <a:r>
                        <a:rPr sz="1500" spc="114" dirty="0">
                          <a:solidFill>
                            <a:srgbClr val="384652"/>
                          </a:solidFill>
                          <a:latin typeface="Gill Sans MT"/>
                          <a:cs typeface="Gill Sans MT"/>
                        </a:rPr>
                        <a:t>salvaguardar</a:t>
                      </a:r>
                      <a:r>
                        <a:rPr sz="1500" spc="-55" dirty="0">
                          <a:solidFill>
                            <a:srgbClr val="384652"/>
                          </a:solidFill>
                          <a:latin typeface="Gill Sans MT"/>
                          <a:cs typeface="Gill Sans MT"/>
                        </a:rPr>
                        <a:t> </a:t>
                      </a:r>
                      <a:r>
                        <a:rPr sz="1500" spc="210" dirty="0">
                          <a:solidFill>
                            <a:srgbClr val="384652"/>
                          </a:solidFill>
                          <a:latin typeface="Gill Sans MT"/>
                          <a:cs typeface="Gill Sans MT"/>
                        </a:rPr>
                        <a:t>a</a:t>
                      </a:r>
                      <a:r>
                        <a:rPr sz="1500" spc="-50" dirty="0">
                          <a:solidFill>
                            <a:srgbClr val="384652"/>
                          </a:solidFill>
                          <a:latin typeface="Gill Sans MT"/>
                          <a:cs typeface="Gill Sans MT"/>
                        </a:rPr>
                        <a:t> </a:t>
                      </a:r>
                      <a:r>
                        <a:rPr sz="1500" spc="95" dirty="0">
                          <a:solidFill>
                            <a:srgbClr val="384652"/>
                          </a:solidFill>
                          <a:latin typeface="Gill Sans MT"/>
                          <a:cs typeface="Gill Sans MT"/>
                        </a:rPr>
                        <a:t>los</a:t>
                      </a:r>
                      <a:r>
                        <a:rPr sz="1500" spc="-50" dirty="0">
                          <a:solidFill>
                            <a:srgbClr val="384652"/>
                          </a:solidFill>
                          <a:latin typeface="Gill Sans MT"/>
                          <a:cs typeface="Gill Sans MT"/>
                        </a:rPr>
                        <a:t> </a:t>
                      </a:r>
                      <a:r>
                        <a:rPr sz="1500" spc="70" dirty="0">
                          <a:solidFill>
                            <a:srgbClr val="384652"/>
                          </a:solidFill>
                          <a:latin typeface="Gill Sans MT"/>
                          <a:cs typeface="Gill Sans MT"/>
                        </a:rPr>
                        <a:t>menores.</a:t>
                      </a:r>
                      <a:endParaRPr sz="1500">
                        <a:latin typeface="Gill Sans MT"/>
                        <a:cs typeface="Gill Sans MT"/>
                      </a:endParaRPr>
                    </a:p>
                  </a:txBody>
                  <a:tcPr marL="0" marR="0" marT="113771" marB="0">
                    <a:lnL w="28575">
                      <a:solidFill>
                        <a:srgbClr val="BED2D7"/>
                      </a:solidFill>
                      <a:prstDash val="solid"/>
                    </a:lnL>
                    <a:lnR w="9525">
                      <a:solidFill>
                        <a:srgbClr val="BED2D7"/>
                      </a:solidFill>
                      <a:prstDash val="solid"/>
                    </a:lnR>
                    <a:lnT w="28575">
                      <a:solidFill>
                        <a:srgbClr val="BED2D7"/>
                      </a:solidFill>
                      <a:prstDash val="solid"/>
                    </a:lnT>
                    <a:solidFill>
                      <a:srgbClr val="D9ECF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277494"/>
            <a:ext cx="10766954" cy="1060120"/>
          </a:xfrm>
          <a:prstGeom prst="rect">
            <a:avLst/>
          </a:prstGeom>
        </p:spPr>
        <p:txBody>
          <a:bodyPr vert="horz" wrap="square" lIns="0" tIns="8467" rIns="0" bIns="0" rtlCol="0">
            <a:spAutoFit/>
          </a:bodyPr>
          <a:lstStyle/>
          <a:p>
            <a:pPr marL="10583" marR="4233">
              <a:lnSpc>
                <a:spcPts val="4092"/>
              </a:lnSpc>
              <a:spcBef>
                <a:spcPts val="67"/>
              </a:spcBef>
            </a:pPr>
            <a:r>
              <a:rPr sz="3333" spc="-112" dirty="0"/>
              <a:t>Protocolo</a:t>
            </a:r>
            <a:r>
              <a:rPr sz="3333" spc="-154" dirty="0"/>
              <a:t> </a:t>
            </a:r>
            <a:r>
              <a:rPr sz="3333" dirty="0"/>
              <a:t>de</a:t>
            </a:r>
            <a:r>
              <a:rPr sz="3333" spc="-158" dirty="0"/>
              <a:t> </a:t>
            </a:r>
            <a:r>
              <a:rPr sz="3333" spc="-87" dirty="0"/>
              <a:t>Inspección</a:t>
            </a:r>
            <a:r>
              <a:rPr sz="3333" spc="-150" dirty="0"/>
              <a:t> </a:t>
            </a:r>
            <a:r>
              <a:rPr sz="3333" dirty="0"/>
              <a:t>en</a:t>
            </a:r>
            <a:r>
              <a:rPr sz="3333" spc="-137" dirty="0"/>
              <a:t> </a:t>
            </a:r>
            <a:r>
              <a:rPr sz="3333" spc="-71" dirty="0"/>
              <a:t>Materia</a:t>
            </a:r>
            <a:r>
              <a:rPr sz="3333" spc="-146" dirty="0"/>
              <a:t> </a:t>
            </a:r>
            <a:r>
              <a:rPr sz="3333" dirty="0"/>
              <a:t>de</a:t>
            </a:r>
            <a:r>
              <a:rPr sz="3333" spc="-142" dirty="0"/>
              <a:t> </a:t>
            </a:r>
            <a:r>
              <a:rPr sz="3333" spc="-71" dirty="0"/>
              <a:t>Subcontratación </a:t>
            </a:r>
            <a:r>
              <a:rPr sz="3333" spc="83" dirty="0"/>
              <a:t>(STPS)</a:t>
            </a:r>
            <a:endParaRPr sz="3333"/>
          </a:p>
        </p:txBody>
      </p:sp>
      <p:sp>
        <p:nvSpPr>
          <p:cNvPr id="3" name="object 3"/>
          <p:cNvSpPr txBox="1"/>
          <p:nvPr/>
        </p:nvSpPr>
        <p:spPr>
          <a:xfrm>
            <a:off x="651087" y="1465390"/>
            <a:ext cx="10888662" cy="609761"/>
          </a:xfrm>
          <a:prstGeom prst="rect">
            <a:avLst/>
          </a:prstGeom>
        </p:spPr>
        <p:txBody>
          <a:bodyPr vert="horz" wrap="square" lIns="0" tIns="10583" rIns="0" bIns="0" rtlCol="0">
            <a:spAutoFit/>
          </a:bodyPr>
          <a:lstStyle/>
          <a:p>
            <a:pPr marL="10583" marR="4233" defTabSz="761970">
              <a:lnSpc>
                <a:spcPct val="110000"/>
              </a:lnSpc>
              <a:spcBef>
                <a:spcPts val="83"/>
              </a:spcBef>
            </a:pPr>
            <a:r>
              <a:rPr sz="1833" spc="150" dirty="0">
                <a:solidFill>
                  <a:srgbClr val="384652"/>
                </a:solidFill>
                <a:latin typeface="Gill Sans MT"/>
                <a:cs typeface="Gill Sans MT"/>
              </a:rPr>
              <a:t>La</a:t>
            </a:r>
            <a:r>
              <a:rPr sz="1833" spc="12" dirty="0">
                <a:solidFill>
                  <a:srgbClr val="384652"/>
                </a:solidFill>
                <a:latin typeface="Gill Sans MT"/>
                <a:cs typeface="Gill Sans MT"/>
              </a:rPr>
              <a:t> </a:t>
            </a:r>
            <a:r>
              <a:rPr sz="1833" spc="75" dirty="0">
                <a:solidFill>
                  <a:srgbClr val="384652"/>
                </a:solidFill>
                <a:latin typeface="Gill Sans MT"/>
                <a:cs typeface="Gill Sans MT"/>
              </a:rPr>
              <a:t>Secretaría</a:t>
            </a:r>
            <a:r>
              <a:rPr sz="1833" spc="21" dirty="0">
                <a:solidFill>
                  <a:srgbClr val="384652"/>
                </a:solidFill>
                <a:latin typeface="Gill Sans MT"/>
                <a:cs typeface="Gill Sans MT"/>
              </a:rPr>
              <a:t> </a:t>
            </a:r>
            <a:r>
              <a:rPr sz="1833" spc="71" dirty="0">
                <a:solidFill>
                  <a:srgbClr val="384652"/>
                </a:solidFill>
                <a:latin typeface="Gill Sans MT"/>
                <a:cs typeface="Gill Sans MT"/>
              </a:rPr>
              <a:t>del</a:t>
            </a:r>
            <a:r>
              <a:rPr sz="1833" spc="25" dirty="0">
                <a:solidFill>
                  <a:srgbClr val="384652"/>
                </a:solidFill>
                <a:latin typeface="Gill Sans MT"/>
                <a:cs typeface="Gill Sans MT"/>
              </a:rPr>
              <a:t> </a:t>
            </a:r>
            <a:r>
              <a:rPr sz="1833" spc="62" dirty="0">
                <a:solidFill>
                  <a:srgbClr val="384652"/>
                </a:solidFill>
                <a:latin typeface="Gill Sans MT"/>
                <a:cs typeface="Gill Sans MT"/>
              </a:rPr>
              <a:t>Trabajo</a:t>
            </a:r>
            <a:r>
              <a:rPr sz="1833" spc="8" dirty="0">
                <a:solidFill>
                  <a:srgbClr val="384652"/>
                </a:solidFill>
                <a:latin typeface="Gill Sans MT"/>
                <a:cs typeface="Gill Sans MT"/>
              </a:rPr>
              <a:t> </a:t>
            </a:r>
            <a:r>
              <a:rPr sz="1833" spc="54" dirty="0">
                <a:solidFill>
                  <a:srgbClr val="384652"/>
                </a:solidFill>
                <a:latin typeface="Gill Sans MT"/>
                <a:cs typeface="Gill Sans MT"/>
              </a:rPr>
              <a:t>y</a:t>
            </a:r>
            <a:r>
              <a:rPr sz="1833" spc="21" dirty="0">
                <a:solidFill>
                  <a:srgbClr val="384652"/>
                </a:solidFill>
                <a:latin typeface="Gill Sans MT"/>
                <a:cs typeface="Gill Sans MT"/>
              </a:rPr>
              <a:t> </a:t>
            </a:r>
            <a:r>
              <a:rPr sz="1833" spc="75" dirty="0">
                <a:solidFill>
                  <a:srgbClr val="384652"/>
                </a:solidFill>
                <a:latin typeface="Gill Sans MT"/>
                <a:cs typeface="Gill Sans MT"/>
              </a:rPr>
              <a:t>Previsión</a:t>
            </a:r>
            <a:r>
              <a:rPr sz="1833" spc="21" dirty="0">
                <a:solidFill>
                  <a:srgbClr val="384652"/>
                </a:solidFill>
                <a:latin typeface="Gill Sans MT"/>
                <a:cs typeface="Gill Sans MT"/>
              </a:rPr>
              <a:t> </a:t>
            </a:r>
            <a:r>
              <a:rPr sz="1833" spc="117" dirty="0">
                <a:solidFill>
                  <a:srgbClr val="384652"/>
                </a:solidFill>
                <a:latin typeface="Gill Sans MT"/>
                <a:cs typeface="Gill Sans MT"/>
              </a:rPr>
              <a:t>Social</a:t>
            </a:r>
            <a:r>
              <a:rPr sz="1833" spc="17" dirty="0">
                <a:solidFill>
                  <a:srgbClr val="384652"/>
                </a:solidFill>
                <a:latin typeface="Gill Sans MT"/>
                <a:cs typeface="Gill Sans MT"/>
              </a:rPr>
              <a:t> </a:t>
            </a:r>
            <a:r>
              <a:rPr sz="1833" spc="121" dirty="0">
                <a:solidFill>
                  <a:srgbClr val="384652"/>
                </a:solidFill>
                <a:latin typeface="Gill Sans MT"/>
                <a:cs typeface="Gill Sans MT"/>
              </a:rPr>
              <a:t>(STPS)</a:t>
            </a:r>
            <a:r>
              <a:rPr sz="1833" spc="12" dirty="0">
                <a:solidFill>
                  <a:srgbClr val="384652"/>
                </a:solidFill>
                <a:latin typeface="Gill Sans MT"/>
                <a:cs typeface="Gill Sans MT"/>
              </a:rPr>
              <a:t> </a:t>
            </a:r>
            <a:r>
              <a:rPr sz="1833" spc="71" dirty="0">
                <a:solidFill>
                  <a:srgbClr val="384652"/>
                </a:solidFill>
                <a:latin typeface="Gill Sans MT"/>
                <a:cs typeface="Gill Sans MT"/>
              </a:rPr>
              <a:t>emite</a:t>
            </a:r>
            <a:r>
              <a:rPr sz="1833" spc="21" dirty="0">
                <a:solidFill>
                  <a:srgbClr val="384652"/>
                </a:solidFill>
                <a:latin typeface="Gill Sans MT"/>
                <a:cs typeface="Gill Sans MT"/>
              </a:rPr>
              <a:t> </a:t>
            </a:r>
            <a:r>
              <a:rPr sz="1833" spc="95" dirty="0">
                <a:solidFill>
                  <a:srgbClr val="384652"/>
                </a:solidFill>
                <a:latin typeface="Gill Sans MT"/>
                <a:cs typeface="Gill Sans MT"/>
              </a:rPr>
              <a:t>un</a:t>
            </a:r>
            <a:r>
              <a:rPr sz="1833" spc="8" dirty="0">
                <a:solidFill>
                  <a:srgbClr val="384652"/>
                </a:solidFill>
                <a:latin typeface="Gill Sans MT"/>
                <a:cs typeface="Gill Sans MT"/>
              </a:rPr>
              <a:t> </a:t>
            </a:r>
            <a:r>
              <a:rPr sz="1833" spc="71" dirty="0">
                <a:solidFill>
                  <a:srgbClr val="384652"/>
                </a:solidFill>
                <a:latin typeface="Gill Sans MT"/>
                <a:cs typeface="Gill Sans MT"/>
              </a:rPr>
              <a:t>nuevo</a:t>
            </a:r>
            <a:r>
              <a:rPr sz="1833" spc="21" dirty="0">
                <a:solidFill>
                  <a:srgbClr val="384652"/>
                </a:solidFill>
                <a:latin typeface="Gill Sans MT"/>
                <a:cs typeface="Gill Sans MT"/>
              </a:rPr>
              <a:t> </a:t>
            </a:r>
            <a:r>
              <a:rPr sz="1833" dirty="0">
                <a:solidFill>
                  <a:srgbClr val="384652"/>
                </a:solidFill>
                <a:latin typeface="Gill Sans MT"/>
                <a:cs typeface="Gill Sans MT"/>
              </a:rPr>
              <a:t>protocolo</a:t>
            </a:r>
            <a:r>
              <a:rPr sz="1833" spc="4" dirty="0">
                <a:solidFill>
                  <a:srgbClr val="384652"/>
                </a:solidFill>
                <a:latin typeface="Gill Sans MT"/>
                <a:cs typeface="Gill Sans MT"/>
              </a:rPr>
              <a:t> </a:t>
            </a:r>
            <a:r>
              <a:rPr sz="1833" spc="100" dirty="0">
                <a:solidFill>
                  <a:srgbClr val="384652"/>
                </a:solidFill>
                <a:latin typeface="Gill Sans MT"/>
                <a:cs typeface="Gill Sans MT"/>
              </a:rPr>
              <a:t>para</a:t>
            </a:r>
            <a:r>
              <a:rPr sz="1833" spc="29" dirty="0">
                <a:solidFill>
                  <a:srgbClr val="384652"/>
                </a:solidFill>
                <a:latin typeface="Gill Sans MT"/>
                <a:cs typeface="Gill Sans MT"/>
              </a:rPr>
              <a:t> </a:t>
            </a:r>
            <a:r>
              <a:rPr sz="1833" spc="50" dirty="0">
                <a:solidFill>
                  <a:srgbClr val="384652"/>
                </a:solidFill>
                <a:latin typeface="Gill Sans MT"/>
                <a:cs typeface="Gill Sans MT"/>
              </a:rPr>
              <a:t>fortalecer</a:t>
            </a:r>
            <a:r>
              <a:rPr sz="1833" spc="37" dirty="0">
                <a:solidFill>
                  <a:srgbClr val="384652"/>
                </a:solidFill>
                <a:latin typeface="Gill Sans MT"/>
                <a:cs typeface="Gill Sans MT"/>
              </a:rPr>
              <a:t> </a:t>
            </a:r>
            <a:r>
              <a:rPr sz="1833" spc="117" dirty="0">
                <a:solidFill>
                  <a:srgbClr val="384652"/>
                </a:solidFill>
                <a:latin typeface="Gill Sans MT"/>
                <a:cs typeface="Gill Sans MT"/>
              </a:rPr>
              <a:t>la</a:t>
            </a:r>
            <a:r>
              <a:rPr sz="1833" spc="37" dirty="0">
                <a:solidFill>
                  <a:srgbClr val="384652"/>
                </a:solidFill>
                <a:latin typeface="Gill Sans MT"/>
                <a:cs typeface="Gill Sans MT"/>
              </a:rPr>
              <a:t> </a:t>
            </a:r>
            <a:r>
              <a:rPr sz="1833" spc="100" dirty="0">
                <a:solidFill>
                  <a:srgbClr val="384652"/>
                </a:solidFill>
                <a:latin typeface="Gill Sans MT"/>
                <a:cs typeface="Gill Sans MT"/>
              </a:rPr>
              <a:t>vigilancia </a:t>
            </a:r>
            <a:r>
              <a:rPr sz="1833" spc="71" dirty="0">
                <a:solidFill>
                  <a:srgbClr val="384652"/>
                </a:solidFill>
                <a:latin typeface="Gill Sans MT"/>
                <a:cs typeface="Gill Sans MT"/>
              </a:rPr>
              <a:t>del</a:t>
            </a:r>
            <a:r>
              <a:rPr sz="1833" spc="-46" dirty="0">
                <a:solidFill>
                  <a:srgbClr val="384652"/>
                </a:solidFill>
                <a:latin typeface="Gill Sans MT"/>
                <a:cs typeface="Gill Sans MT"/>
              </a:rPr>
              <a:t> </a:t>
            </a:r>
            <a:r>
              <a:rPr sz="1833" spc="79" dirty="0">
                <a:solidFill>
                  <a:srgbClr val="384652"/>
                </a:solidFill>
                <a:latin typeface="Gill Sans MT"/>
                <a:cs typeface="Gill Sans MT"/>
              </a:rPr>
              <a:t>cumplimiento</a:t>
            </a:r>
            <a:r>
              <a:rPr sz="1833" spc="-29" dirty="0">
                <a:solidFill>
                  <a:srgbClr val="384652"/>
                </a:solidFill>
                <a:latin typeface="Gill Sans MT"/>
                <a:cs typeface="Gill Sans MT"/>
              </a:rPr>
              <a:t> </a:t>
            </a:r>
            <a:r>
              <a:rPr sz="1833" spc="54" dirty="0">
                <a:solidFill>
                  <a:srgbClr val="384652"/>
                </a:solidFill>
                <a:latin typeface="Gill Sans MT"/>
                <a:cs typeface="Gill Sans MT"/>
              </a:rPr>
              <a:t>normativo</a:t>
            </a:r>
            <a:r>
              <a:rPr sz="1833" spc="-29" dirty="0">
                <a:solidFill>
                  <a:srgbClr val="384652"/>
                </a:solidFill>
                <a:latin typeface="Gill Sans MT"/>
                <a:cs typeface="Gill Sans MT"/>
              </a:rPr>
              <a:t> </a:t>
            </a:r>
            <a:r>
              <a:rPr sz="1833" spc="87" dirty="0">
                <a:solidFill>
                  <a:srgbClr val="384652"/>
                </a:solidFill>
                <a:latin typeface="Gill Sans MT"/>
                <a:cs typeface="Gill Sans MT"/>
              </a:rPr>
              <a:t>en</a:t>
            </a:r>
            <a:r>
              <a:rPr sz="1833" spc="-42" dirty="0">
                <a:solidFill>
                  <a:srgbClr val="384652"/>
                </a:solidFill>
                <a:latin typeface="Gill Sans MT"/>
                <a:cs typeface="Gill Sans MT"/>
              </a:rPr>
              <a:t> </a:t>
            </a:r>
            <a:r>
              <a:rPr sz="1833" spc="87" dirty="0">
                <a:solidFill>
                  <a:srgbClr val="384652"/>
                </a:solidFill>
                <a:latin typeface="Gill Sans MT"/>
                <a:cs typeface="Gill Sans MT"/>
              </a:rPr>
              <a:t>materia</a:t>
            </a:r>
            <a:r>
              <a:rPr sz="1833" spc="-29" dirty="0">
                <a:solidFill>
                  <a:srgbClr val="384652"/>
                </a:solidFill>
                <a:latin typeface="Gill Sans MT"/>
                <a:cs typeface="Gill Sans MT"/>
              </a:rPr>
              <a:t> </a:t>
            </a:r>
            <a:r>
              <a:rPr sz="1833" spc="87" dirty="0">
                <a:solidFill>
                  <a:srgbClr val="384652"/>
                </a:solidFill>
                <a:latin typeface="Gill Sans MT"/>
                <a:cs typeface="Gill Sans MT"/>
              </a:rPr>
              <a:t>de</a:t>
            </a:r>
            <a:r>
              <a:rPr sz="1833" spc="-54" dirty="0">
                <a:solidFill>
                  <a:srgbClr val="384652"/>
                </a:solidFill>
                <a:latin typeface="Gill Sans MT"/>
                <a:cs typeface="Gill Sans MT"/>
              </a:rPr>
              <a:t> </a:t>
            </a:r>
            <a:r>
              <a:rPr sz="1833" spc="71" dirty="0">
                <a:solidFill>
                  <a:srgbClr val="384652"/>
                </a:solidFill>
                <a:latin typeface="Gill Sans MT"/>
                <a:cs typeface="Gill Sans MT"/>
              </a:rPr>
              <a:t>subcontratación.</a:t>
            </a:r>
            <a:endParaRPr sz="1833">
              <a:latin typeface="Gill Sans MT"/>
              <a:cs typeface="Gill Sans MT"/>
            </a:endParaRPr>
          </a:p>
        </p:txBody>
      </p:sp>
      <p:grpSp>
        <p:nvGrpSpPr>
          <p:cNvPr id="4" name="object 4"/>
          <p:cNvGrpSpPr/>
          <p:nvPr/>
        </p:nvGrpSpPr>
        <p:grpSpPr>
          <a:xfrm>
            <a:off x="683185" y="2377044"/>
            <a:ext cx="370417" cy="396875"/>
            <a:chOff x="819822" y="2852453"/>
            <a:chExt cx="444500" cy="476250"/>
          </a:xfrm>
        </p:grpSpPr>
        <p:sp>
          <p:nvSpPr>
            <p:cNvPr id="5" name="object 5"/>
            <p:cNvSpPr/>
            <p:nvPr/>
          </p:nvSpPr>
          <p:spPr>
            <a:xfrm>
              <a:off x="908561" y="2913768"/>
              <a:ext cx="345440" cy="66040"/>
            </a:xfrm>
            <a:custGeom>
              <a:avLst/>
              <a:gdLst/>
              <a:ahLst/>
              <a:cxnLst/>
              <a:rect l="l" t="t" r="r" b="b"/>
              <a:pathLst>
                <a:path w="345440" h="66039">
                  <a:moveTo>
                    <a:pt x="266806" y="0"/>
                  </a:moveTo>
                  <a:lnTo>
                    <a:pt x="306274" y="1701"/>
                  </a:lnTo>
                  <a:lnTo>
                    <a:pt x="340054" y="26499"/>
                  </a:lnTo>
                  <a:lnTo>
                    <a:pt x="345216" y="44650"/>
                  </a:lnTo>
                  <a:lnTo>
                    <a:pt x="345377" y="65708"/>
                  </a:lnTo>
                </a:path>
                <a:path w="345440" h="66039">
                  <a:moveTo>
                    <a:pt x="0" y="7219"/>
                  </a:moveTo>
                  <a:lnTo>
                    <a:pt x="11410" y="46880"/>
                  </a:lnTo>
                  <a:lnTo>
                    <a:pt x="22069" y="50244"/>
                  </a:lnTo>
                  <a:lnTo>
                    <a:pt x="26324" y="50079"/>
                  </a:lnTo>
                  <a:lnTo>
                    <a:pt x="46111" y="27854"/>
                  </a:lnTo>
                  <a:lnTo>
                    <a:pt x="46353" y="23583"/>
                  </a:lnTo>
                </a:path>
                <a:path w="345440" h="66039">
                  <a:moveTo>
                    <a:pt x="220621" y="5203"/>
                  </a:moveTo>
                  <a:lnTo>
                    <a:pt x="229696" y="45650"/>
                  </a:lnTo>
                  <a:lnTo>
                    <a:pt x="245837" y="50276"/>
                  </a:lnTo>
                  <a:lnTo>
                    <a:pt x="248927" y="49740"/>
                  </a:lnTo>
                  <a:lnTo>
                    <a:pt x="266512" y="28520"/>
                  </a:lnTo>
                  <a:lnTo>
                    <a:pt x="266794" y="24418"/>
                  </a:lnTo>
                </a:path>
              </a:pathLst>
            </a:custGeom>
            <a:ln w="20179">
              <a:solidFill>
                <a:srgbClr val="94CCDA"/>
              </a:solidFill>
            </a:ln>
          </p:spPr>
          <p:txBody>
            <a:bodyPr wrap="square" lIns="0" tIns="0" rIns="0" bIns="0" rtlCol="0"/>
            <a:lstStyle/>
            <a:p>
              <a:pPr defTabSz="761970"/>
              <a:endParaRPr sz="1500"/>
            </a:p>
          </p:txBody>
        </p:sp>
        <p:pic>
          <p:nvPicPr>
            <p:cNvPr id="6" name="object 6"/>
            <p:cNvPicPr/>
            <p:nvPr/>
          </p:nvPicPr>
          <p:blipFill>
            <a:blip r:embed="rId2" cstate="print"/>
            <a:stretch>
              <a:fillRect/>
            </a:stretch>
          </p:blipFill>
          <p:spPr>
            <a:xfrm>
              <a:off x="1178220" y="3257027"/>
              <a:ext cx="85808" cy="71142"/>
            </a:xfrm>
            <a:prstGeom prst="rect">
              <a:avLst/>
            </a:prstGeom>
          </p:spPr>
        </p:pic>
        <p:pic>
          <p:nvPicPr>
            <p:cNvPr id="7" name="object 7"/>
            <p:cNvPicPr/>
            <p:nvPr/>
          </p:nvPicPr>
          <p:blipFill>
            <a:blip r:embed="rId3" cstate="print"/>
            <a:stretch>
              <a:fillRect/>
            </a:stretch>
          </p:blipFill>
          <p:spPr>
            <a:xfrm>
              <a:off x="819826" y="3240930"/>
              <a:ext cx="77364" cy="87261"/>
            </a:xfrm>
            <a:prstGeom prst="rect">
              <a:avLst/>
            </a:prstGeom>
          </p:spPr>
        </p:pic>
        <p:sp>
          <p:nvSpPr>
            <p:cNvPr id="8" name="object 8"/>
            <p:cNvSpPr/>
            <p:nvPr/>
          </p:nvSpPr>
          <p:spPr>
            <a:xfrm>
              <a:off x="829912" y="2862543"/>
              <a:ext cx="424180" cy="455930"/>
            </a:xfrm>
            <a:custGeom>
              <a:avLst/>
              <a:gdLst/>
              <a:ahLst/>
              <a:cxnLst/>
              <a:rect l="l" t="t" r="r" b="b"/>
              <a:pathLst>
                <a:path w="424180" h="455929">
                  <a:moveTo>
                    <a:pt x="0" y="102937"/>
                  </a:moveTo>
                  <a:lnTo>
                    <a:pt x="13116" y="66712"/>
                  </a:lnTo>
                  <a:lnTo>
                    <a:pt x="55040" y="51703"/>
                  </a:lnTo>
                  <a:lnTo>
                    <a:pt x="65515" y="51512"/>
                  </a:lnTo>
                  <a:lnTo>
                    <a:pt x="78644" y="51385"/>
                  </a:lnTo>
                </a:path>
                <a:path w="424180" h="455929">
                  <a:moveTo>
                    <a:pt x="124772" y="22304"/>
                  </a:moveTo>
                  <a:lnTo>
                    <a:pt x="99246" y="161"/>
                  </a:lnTo>
                  <a:lnTo>
                    <a:pt x="93168" y="1935"/>
                  </a:lnTo>
                  <a:lnTo>
                    <a:pt x="78691" y="43334"/>
                  </a:lnTo>
                  <a:lnTo>
                    <a:pt x="78648" y="58444"/>
                  </a:lnTo>
                </a:path>
                <a:path w="424180" h="455929">
                  <a:moveTo>
                    <a:pt x="344184" y="16779"/>
                  </a:moveTo>
                  <a:lnTo>
                    <a:pt x="323377" y="0"/>
                  </a:lnTo>
                  <a:lnTo>
                    <a:pt x="318279" y="363"/>
                  </a:lnTo>
                  <a:lnTo>
                    <a:pt x="299361" y="38126"/>
                  </a:lnTo>
                  <a:lnTo>
                    <a:pt x="299270" y="56427"/>
                  </a:lnTo>
                </a:path>
                <a:path w="424180" h="455929">
                  <a:moveTo>
                    <a:pt x="299266" y="51466"/>
                  </a:moveTo>
                  <a:lnTo>
                    <a:pt x="125002" y="51466"/>
                  </a:lnTo>
                </a:path>
                <a:path w="424180" h="455929">
                  <a:moveTo>
                    <a:pt x="335473" y="332791"/>
                  </a:moveTo>
                  <a:lnTo>
                    <a:pt x="85686" y="333884"/>
                  </a:lnTo>
                </a:path>
                <a:path w="424180" h="455929">
                  <a:moveTo>
                    <a:pt x="170360" y="167895"/>
                  </a:moveTo>
                  <a:lnTo>
                    <a:pt x="170243" y="411572"/>
                  </a:lnTo>
                </a:path>
                <a:path w="424180" h="455929">
                  <a:moveTo>
                    <a:pt x="170243" y="411572"/>
                  </a:moveTo>
                  <a:lnTo>
                    <a:pt x="85694" y="411596"/>
                  </a:lnTo>
                </a:path>
                <a:path w="424180" h="455929">
                  <a:moveTo>
                    <a:pt x="85694" y="411596"/>
                  </a:moveTo>
                  <a:lnTo>
                    <a:pt x="85694" y="327688"/>
                  </a:lnTo>
                </a:path>
                <a:path w="424180" h="455929">
                  <a:moveTo>
                    <a:pt x="338159" y="250859"/>
                  </a:moveTo>
                  <a:lnTo>
                    <a:pt x="85731" y="250702"/>
                  </a:lnTo>
                </a:path>
                <a:path w="424180" h="455929">
                  <a:moveTo>
                    <a:pt x="335473" y="332791"/>
                  </a:moveTo>
                  <a:lnTo>
                    <a:pt x="337433" y="331028"/>
                  </a:lnTo>
                </a:path>
                <a:path w="424180" h="455929">
                  <a:moveTo>
                    <a:pt x="337433" y="331028"/>
                  </a:moveTo>
                  <a:lnTo>
                    <a:pt x="338058" y="168359"/>
                  </a:lnTo>
                </a:path>
                <a:path w="424180" h="455929">
                  <a:moveTo>
                    <a:pt x="254130" y="167944"/>
                  </a:moveTo>
                  <a:lnTo>
                    <a:pt x="254219" y="333529"/>
                  </a:lnTo>
                </a:path>
                <a:path w="424180" h="455929">
                  <a:moveTo>
                    <a:pt x="85694" y="327688"/>
                  </a:moveTo>
                  <a:lnTo>
                    <a:pt x="85892" y="168250"/>
                  </a:lnTo>
                </a:path>
                <a:path w="424180" h="455929">
                  <a:moveTo>
                    <a:pt x="338058" y="168359"/>
                  </a:moveTo>
                  <a:lnTo>
                    <a:pt x="85892" y="168250"/>
                  </a:lnTo>
                </a:path>
                <a:path w="424180" h="455929">
                  <a:moveTo>
                    <a:pt x="424026" y="116933"/>
                  </a:moveTo>
                  <a:lnTo>
                    <a:pt x="424026" y="404574"/>
                  </a:lnTo>
                </a:path>
                <a:path w="424180" h="455929">
                  <a:moveTo>
                    <a:pt x="358398" y="455536"/>
                  </a:moveTo>
                  <a:lnTo>
                    <a:pt x="57188" y="455558"/>
                  </a:lnTo>
                </a:path>
                <a:path w="424180" h="455929">
                  <a:moveTo>
                    <a:pt x="3" y="388476"/>
                  </a:moveTo>
                  <a:lnTo>
                    <a:pt x="0" y="102937"/>
                  </a:lnTo>
                </a:path>
                <a:path w="424180" h="455929">
                  <a:moveTo>
                    <a:pt x="125002" y="74808"/>
                  </a:moveTo>
                  <a:lnTo>
                    <a:pt x="124772" y="22304"/>
                  </a:lnTo>
                </a:path>
                <a:path w="424180" h="455929">
                  <a:moveTo>
                    <a:pt x="345443" y="75643"/>
                  </a:moveTo>
                  <a:lnTo>
                    <a:pt x="344184" y="16779"/>
                  </a:lnTo>
                </a:path>
              </a:pathLst>
            </a:custGeom>
            <a:ln w="20179">
              <a:solidFill>
                <a:srgbClr val="94CCDA"/>
              </a:solidFill>
            </a:ln>
          </p:spPr>
          <p:txBody>
            <a:bodyPr wrap="square" lIns="0" tIns="0" rIns="0" bIns="0" rtlCol="0"/>
            <a:lstStyle/>
            <a:p>
              <a:pPr defTabSz="761970"/>
              <a:endParaRPr sz="1500"/>
            </a:p>
          </p:txBody>
        </p:sp>
      </p:grpSp>
      <p:sp>
        <p:nvSpPr>
          <p:cNvPr id="9" name="object 9"/>
          <p:cNvSpPr txBox="1"/>
          <p:nvPr/>
        </p:nvSpPr>
        <p:spPr>
          <a:xfrm>
            <a:off x="651087" y="2799003"/>
            <a:ext cx="3507317" cy="1252459"/>
          </a:xfrm>
          <a:prstGeom prst="rect">
            <a:avLst/>
          </a:prstGeom>
        </p:spPr>
        <p:txBody>
          <a:bodyPr vert="horz" wrap="square" lIns="0" tIns="147638" rIns="0" bIns="0" rtlCol="0">
            <a:spAutoFit/>
          </a:bodyPr>
          <a:lstStyle/>
          <a:p>
            <a:pPr marL="10583" defTabSz="761970">
              <a:spcBef>
                <a:spcPts val="1162"/>
              </a:spcBef>
            </a:pPr>
            <a:r>
              <a:rPr sz="1833" spc="-8" dirty="0">
                <a:solidFill>
                  <a:srgbClr val="384652"/>
                </a:solidFill>
                <a:latin typeface="Lucida Sans Unicode"/>
                <a:cs typeface="Lucida Sans Unicode"/>
              </a:rPr>
              <a:t>Vigencia</a:t>
            </a:r>
            <a:endParaRPr sz="1833">
              <a:latin typeface="Lucida Sans Unicode"/>
              <a:cs typeface="Lucida Sans Unicode"/>
            </a:endParaRPr>
          </a:p>
          <a:p>
            <a:pPr marL="10583" marR="4233" algn="just" defTabSz="761970">
              <a:lnSpc>
                <a:spcPct val="106400"/>
              </a:lnSpc>
              <a:spcBef>
                <a:spcPts val="775"/>
              </a:spcBef>
            </a:pPr>
            <a:r>
              <a:rPr sz="1500" dirty="0">
                <a:solidFill>
                  <a:srgbClr val="384652"/>
                </a:solidFill>
                <a:latin typeface="Gill Sans MT"/>
                <a:cs typeface="Gill Sans MT"/>
              </a:rPr>
              <a:t>A  partir</a:t>
            </a:r>
            <a:r>
              <a:rPr sz="1500" spc="8" dirty="0">
                <a:solidFill>
                  <a:srgbClr val="384652"/>
                </a:solidFill>
                <a:latin typeface="Gill Sans MT"/>
                <a:cs typeface="Gill Sans MT"/>
              </a:rPr>
              <a:t>  </a:t>
            </a:r>
            <a:r>
              <a:rPr sz="1500" spc="71" dirty="0">
                <a:solidFill>
                  <a:srgbClr val="384652"/>
                </a:solidFill>
                <a:latin typeface="Gill Sans MT"/>
                <a:cs typeface="Gill Sans MT"/>
              </a:rPr>
              <a:t>de</a:t>
            </a:r>
            <a:r>
              <a:rPr sz="1500" dirty="0">
                <a:solidFill>
                  <a:srgbClr val="384652"/>
                </a:solidFill>
                <a:latin typeface="Gill Sans MT"/>
                <a:cs typeface="Gill Sans MT"/>
              </a:rPr>
              <a:t>  </a:t>
            </a:r>
            <a:r>
              <a:rPr sz="1500" b="1" dirty="0">
                <a:solidFill>
                  <a:srgbClr val="384652"/>
                </a:solidFill>
                <a:latin typeface="Gill Sans MT"/>
                <a:cs typeface="Gill Sans MT"/>
              </a:rPr>
              <a:t>septiembre</a:t>
            </a:r>
            <a:r>
              <a:rPr sz="1500" b="1" spc="21" dirty="0">
                <a:solidFill>
                  <a:srgbClr val="384652"/>
                </a:solidFill>
                <a:latin typeface="Gill Sans MT"/>
                <a:cs typeface="Gill Sans MT"/>
              </a:rPr>
              <a:t>  </a:t>
            </a:r>
            <a:r>
              <a:rPr sz="1500" b="1" dirty="0">
                <a:solidFill>
                  <a:srgbClr val="384652"/>
                </a:solidFill>
                <a:latin typeface="Gill Sans MT"/>
                <a:cs typeface="Gill Sans MT"/>
              </a:rPr>
              <a:t>de</a:t>
            </a:r>
            <a:r>
              <a:rPr sz="1500" b="1" spc="17" dirty="0">
                <a:solidFill>
                  <a:srgbClr val="384652"/>
                </a:solidFill>
                <a:latin typeface="Gill Sans MT"/>
                <a:cs typeface="Gill Sans MT"/>
              </a:rPr>
              <a:t>  </a:t>
            </a:r>
            <a:r>
              <a:rPr sz="1500" b="1" dirty="0">
                <a:solidFill>
                  <a:srgbClr val="384652"/>
                </a:solidFill>
                <a:latin typeface="Gill Sans MT"/>
                <a:cs typeface="Gill Sans MT"/>
              </a:rPr>
              <a:t>2025</a:t>
            </a:r>
            <a:r>
              <a:rPr sz="1500" dirty="0">
                <a:solidFill>
                  <a:srgbClr val="384652"/>
                </a:solidFill>
                <a:latin typeface="Gill Sans MT"/>
                <a:cs typeface="Gill Sans MT"/>
              </a:rPr>
              <a:t>,</a:t>
            </a:r>
            <a:r>
              <a:rPr sz="1500" spc="4" dirty="0">
                <a:solidFill>
                  <a:srgbClr val="384652"/>
                </a:solidFill>
                <a:latin typeface="Gill Sans MT"/>
                <a:cs typeface="Gill Sans MT"/>
              </a:rPr>
              <a:t>  </a:t>
            </a:r>
            <a:r>
              <a:rPr sz="1500" spc="58" dirty="0">
                <a:solidFill>
                  <a:srgbClr val="384652"/>
                </a:solidFill>
                <a:latin typeface="Gill Sans MT"/>
                <a:cs typeface="Gill Sans MT"/>
              </a:rPr>
              <a:t>este </a:t>
            </a:r>
            <a:r>
              <a:rPr sz="1500" dirty="0">
                <a:solidFill>
                  <a:srgbClr val="384652"/>
                </a:solidFill>
                <a:latin typeface="Gill Sans MT"/>
                <a:cs typeface="Gill Sans MT"/>
              </a:rPr>
              <a:t>protocolo</a:t>
            </a:r>
            <a:r>
              <a:rPr sz="1500" spc="312" dirty="0">
                <a:solidFill>
                  <a:srgbClr val="384652"/>
                </a:solidFill>
                <a:latin typeface="Gill Sans MT"/>
                <a:cs typeface="Gill Sans MT"/>
              </a:rPr>
              <a:t>    </a:t>
            </a:r>
            <a:r>
              <a:rPr sz="1500" spc="75" dirty="0">
                <a:solidFill>
                  <a:srgbClr val="384652"/>
                </a:solidFill>
                <a:latin typeface="Gill Sans MT"/>
                <a:cs typeface="Gill Sans MT"/>
              </a:rPr>
              <a:t>oficial</a:t>
            </a:r>
            <a:r>
              <a:rPr sz="1500" spc="312" dirty="0">
                <a:solidFill>
                  <a:srgbClr val="384652"/>
                </a:solidFill>
                <a:latin typeface="Gill Sans MT"/>
                <a:cs typeface="Gill Sans MT"/>
              </a:rPr>
              <a:t>    </a:t>
            </a:r>
            <a:r>
              <a:rPr sz="1500" spc="83" dirty="0">
                <a:solidFill>
                  <a:srgbClr val="384652"/>
                </a:solidFill>
                <a:latin typeface="Gill Sans MT"/>
                <a:cs typeface="Gill Sans MT"/>
              </a:rPr>
              <a:t>establece</a:t>
            </a:r>
            <a:r>
              <a:rPr sz="1500" spc="317" dirty="0">
                <a:solidFill>
                  <a:srgbClr val="384652"/>
                </a:solidFill>
                <a:latin typeface="Gill Sans MT"/>
                <a:cs typeface="Gill Sans MT"/>
              </a:rPr>
              <a:t>    </a:t>
            </a:r>
            <a:r>
              <a:rPr sz="1500" spc="58" dirty="0">
                <a:solidFill>
                  <a:srgbClr val="384652"/>
                </a:solidFill>
                <a:latin typeface="Gill Sans MT"/>
                <a:cs typeface="Gill Sans MT"/>
              </a:rPr>
              <a:t>los procedimientos</a:t>
            </a:r>
            <a:r>
              <a:rPr sz="1500" spc="-33" dirty="0">
                <a:solidFill>
                  <a:srgbClr val="384652"/>
                </a:solidFill>
                <a:latin typeface="Gill Sans MT"/>
                <a:cs typeface="Gill Sans MT"/>
              </a:rPr>
              <a:t> </a:t>
            </a:r>
            <a:r>
              <a:rPr sz="1500" spc="71" dirty="0">
                <a:solidFill>
                  <a:srgbClr val="384652"/>
                </a:solidFill>
                <a:latin typeface="Gill Sans MT"/>
                <a:cs typeface="Gill Sans MT"/>
              </a:rPr>
              <a:t>de</a:t>
            </a:r>
            <a:r>
              <a:rPr sz="1500" spc="-29" dirty="0">
                <a:solidFill>
                  <a:srgbClr val="384652"/>
                </a:solidFill>
                <a:latin typeface="Gill Sans MT"/>
                <a:cs typeface="Gill Sans MT"/>
              </a:rPr>
              <a:t> </a:t>
            </a:r>
            <a:r>
              <a:rPr sz="1500" spc="83" dirty="0">
                <a:solidFill>
                  <a:srgbClr val="384652"/>
                </a:solidFill>
                <a:latin typeface="Gill Sans MT"/>
                <a:cs typeface="Gill Sans MT"/>
              </a:rPr>
              <a:t>vigilancia.</a:t>
            </a:r>
            <a:endParaRPr sz="1500">
              <a:latin typeface="Gill Sans MT"/>
              <a:cs typeface="Gill Sans MT"/>
            </a:endParaRPr>
          </a:p>
        </p:txBody>
      </p:sp>
      <p:sp>
        <p:nvSpPr>
          <p:cNvPr id="10" name="object 10"/>
          <p:cNvSpPr/>
          <p:nvPr/>
        </p:nvSpPr>
        <p:spPr>
          <a:xfrm>
            <a:off x="4400181" y="2386091"/>
            <a:ext cx="320146" cy="379413"/>
          </a:xfrm>
          <a:custGeom>
            <a:avLst/>
            <a:gdLst/>
            <a:ahLst/>
            <a:cxnLst/>
            <a:rect l="l" t="t" r="r" b="b"/>
            <a:pathLst>
              <a:path w="384175" h="455295">
                <a:moveTo>
                  <a:pt x="328631" y="265715"/>
                </a:moveTo>
                <a:lnTo>
                  <a:pt x="287251" y="256106"/>
                </a:lnTo>
                <a:lnTo>
                  <a:pt x="280305" y="256080"/>
                </a:lnTo>
                <a:lnTo>
                  <a:pt x="273364" y="256377"/>
                </a:lnTo>
                <a:lnTo>
                  <a:pt x="233543" y="270139"/>
                </a:lnTo>
                <a:lnTo>
                  <a:pt x="201980" y="299386"/>
                </a:lnTo>
                <a:lnTo>
                  <a:pt x="186795" y="337415"/>
                </a:lnTo>
                <a:lnTo>
                  <a:pt x="184931" y="351284"/>
                </a:lnTo>
                <a:lnTo>
                  <a:pt x="185213" y="359310"/>
                </a:lnTo>
                <a:lnTo>
                  <a:pt x="195243" y="399543"/>
                </a:lnTo>
                <a:lnTo>
                  <a:pt x="213850" y="425729"/>
                </a:lnTo>
                <a:lnTo>
                  <a:pt x="230870" y="440774"/>
                </a:lnTo>
              </a:path>
              <a:path w="384175" h="455295">
                <a:moveTo>
                  <a:pt x="328631" y="265715"/>
                </a:moveTo>
                <a:lnTo>
                  <a:pt x="363095" y="294303"/>
                </a:lnTo>
                <a:lnTo>
                  <a:pt x="382052" y="335054"/>
                </a:lnTo>
                <a:lnTo>
                  <a:pt x="383833" y="357234"/>
                </a:lnTo>
                <a:lnTo>
                  <a:pt x="383705" y="364828"/>
                </a:lnTo>
                <a:lnTo>
                  <a:pt x="372589" y="401724"/>
                </a:lnTo>
                <a:lnTo>
                  <a:pt x="342513" y="436021"/>
                </a:lnTo>
                <a:lnTo>
                  <a:pt x="301993" y="453056"/>
                </a:lnTo>
                <a:lnTo>
                  <a:pt x="280741" y="454807"/>
                </a:lnTo>
                <a:lnTo>
                  <a:pt x="273373" y="453993"/>
                </a:lnTo>
                <a:lnTo>
                  <a:pt x="241143" y="445098"/>
                </a:lnTo>
                <a:lnTo>
                  <a:pt x="230870" y="440774"/>
                </a:lnTo>
              </a:path>
              <a:path w="384175" h="455295">
                <a:moveTo>
                  <a:pt x="265" y="83911"/>
                </a:moveTo>
                <a:lnTo>
                  <a:pt x="28175" y="57758"/>
                </a:lnTo>
                <a:lnTo>
                  <a:pt x="34379" y="57758"/>
                </a:lnTo>
              </a:path>
              <a:path w="384175" h="455295">
                <a:moveTo>
                  <a:pt x="235782" y="445012"/>
                </a:moveTo>
                <a:lnTo>
                  <a:pt x="26627" y="444935"/>
                </a:lnTo>
              </a:path>
              <a:path w="384175" h="455295">
                <a:moveTo>
                  <a:pt x="85375" y="91325"/>
                </a:moveTo>
                <a:lnTo>
                  <a:pt x="84661" y="41383"/>
                </a:lnTo>
              </a:path>
              <a:path w="384175" h="455295">
                <a:moveTo>
                  <a:pt x="87762" y="93971"/>
                </a:moveTo>
                <a:lnTo>
                  <a:pt x="85375" y="91325"/>
                </a:lnTo>
              </a:path>
              <a:path w="384175" h="455295">
                <a:moveTo>
                  <a:pt x="87762" y="93971"/>
                </a:moveTo>
                <a:lnTo>
                  <a:pt x="88174" y="94378"/>
                </a:lnTo>
                <a:lnTo>
                  <a:pt x="88864" y="94963"/>
                </a:lnTo>
                <a:lnTo>
                  <a:pt x="89831" y="95717"/>
                </a:lnTo>
              </a:path>
              <a:path w="384175" h="455295">
                <a:moveTo>
                  <a:pt x="89831" y="95717"/>
                </a:moveTo>
                <a:lnTo>
                  <a:pt x="90695" y="96294"/>
                </a:lnTo>
                <a:lnTo>
                  <a:pt x="91457" y="96746"/>
                </a:lnTo>
                <a:lnTo>
                  <a:pt x="92118" y="97068"/>
                </a:lnTo>
              </a:path>
              <a:path w="384175" h="455295">
                <a:moveTo>
                  <a:pt x="92118" y="97068"/>
                </a:moveTo>
                <a:lnTo>
                  <a:pt x="93199" y="97524"/>
                </a:lnTo>
              </a:path>
              <a:path w="384175" h="455295">
                <a:moveTo>
                  <a:pt x="93199" y="97524"/>
                </a:moveTo>
                <a:lnTo>
                  <a:pt x="238081" y="96423"/>
                </a:lnTo>
              </a:path>
              <a:path w="384175" h="455295">
                <a:moveTo>
                  <a:pt x="238081" y="96423"/>
                </a:moveTo>
                <a:lnTo>
                  <a:pt x="238827" y="96004"/>
                </a:lnTo>
                <a:lnTo>
                  <a:pt x="239533" y="95519"/>
                </a:lnTo>
                <a:lnTo>
                  <a:pt x="240199" y="94983"/>
                </a:lnTo>
              </a:path>
              <a:path w="384175" h="455295">
                <a:moveTo>
                  <a:pt x="240199" y="94983"/>
                </a:moveTo>
                <a:lnTo>
                  <a:pt x="244042" y="91083"/>
                </a:lnTo>
              </a:path>
              <a:path w="384175" h="455295">
                <a:moveTo>
                  <a:pt x="244599" y="41383"/>
                </a:moveTo>
                <a:lnTo>
                  <a:pt x="244042" y="91083"/>
                </a:lnTo>
              </a:path>
              <a:path w="384175" h="455295">
                <a:moveTo>
                  <a:pt x="316858" y="61469"/>
                </a:moveTo>
                <a:lnTo>
                  <a:pt x="244728" y="58041"/>
                </a:lnTo>
              </a:path>
              <a:path w="384175" h="455295">
                <a:moveTo>
                  <a:pt x="316858" y="61469"/>
                </a:moveTo>
                <a:lnTo>
                  <a:pt x="318762" y="62720"/>
                </a:lnTo>
              </a:path>
              <a:path w="384175" h="455295">
                <a:moveTo>
                  <a:pt x="318762" y="62720"/>
                </a:moveTo>
                <a:lnTo>
                  <a:pt x="320569" y="64131"/>
                </a:lnTo>
              </a:path>
              <a:path w="384175" h="455295">
                <a:moveTo>
                  <a:pt x="320569" y="64131"/>
                </a:moveTo>
                <a:lnTo>
                  <a:pt x="322267" y="65785"/>
                </a:lnTo>
              </a:path>
              <a:path w="384175" h="455295">
                <a:moveTo>
                  <a:pt x="322267" y="65785"/>
                </a:moveTo>
                <a:lnTo>
                  <a:pt x="323767" y="67560"/>
                </a:lnTo>
              </a:path>
              <a:path w="384175" h="455295">
                <a:moveTo>
                  <a:pt x="323767" y="67560"/>
                </a:moveTo>
                <a:lnTo>
                  <a:pt x="325054" y="69375"/>
                </a:lnTo>
              </a:path>
              <a:path w="384175" h="455295">
                <a:moveTo>
                  <a:pt x="325054" y="69375"/>
                </a:moveTo>
                <a:lnTo>
                  <a:pt x="326106" y="71271"/>
                </a:lnTo>
              </a:path>
              <a:path w="384175" h="455295">
                <a:moveTo>
                  <a:pt x="326106" y="71271"/>
                </a:moveTo>
                <a:lnTo>
                  <a:pt x="326933" y="73174"/>
                </a:lnTo>
              </a:path>
              <a:path w="384175" h="455295">
                <a:moveTo>
                  <a:pt x="326933" y="73174"/>
                </a:moveTo>
                <a:lnTo>
                  <a:pt x="328631" y="265715"/>
                </a:lnTo>
              </a:path>
              <a:path w="384175" h="455295">
                <a:moveTo>
                  <a:pt x="200370" y="41342"/>
                </a:moveTo>
                <a:lnTo>
                  <a:pt x="199934" y="27134"/>
                </a:lnTo>
                <a:lnTo>
                  <a:pt x="194275" y="14621"/>
                </a:lnTo>
                <a:lnTo>
                  <a:pt x="184336" y="5132"/>
                </a:lnTo>
                <a:lnTo>
                  <a:pt x="171061" y="0"/>
                </a:lnTo>
                <a:lnTo>
                  <a:pt x="156839" y="446"/>
                </a:lnTo>
                <a:lnTo>
                  <a:pt x="129728" y="29323"/>
                </a:lnTo>
                <a:lnTo>
                  <a:pt x="129051" y="37349"/>
                </a:lnTo>
                <a:lnTo>
                  <a:pt x="129720" y="41302"/>
                </a:lnTo>
              </a:path>
              <a:path w="384175" h="455295">
                <a:moveTo>
                  <a:pt x="244599" y="41383"/>
                </a:moveTo>
                <a:lnTo>
                  <a:pt x="200503" y="41383"/>
                </a:lnTo>
              </a:path>
              <a:path w="384175" h="455295">
                <a:moveTo>
                  <a:pt x="129486" y="41342"/>
                </a:moveTo>
                <a:lnTo>
                  <a:pt x="84661" y="41383"/>
                </a:lnTo>
              </a:path>
              <a:path w="384175" h="455295">
                <a:moveTo>
                  <a:pt x="62539" y="164999"/>
                </a:moveTo>
                <a:lnTo>
                  <a:pt x="264196" y="165000"/>
                </a:lnTo>
              </a:path>
              <a:path w="384175" h="455295">
                <a:moveTo>
                  <a:pt x="63587" y="231245"/>
                </a:moveTo>
                <a:lnTo>
                  <a:pt x="195313" y="231217"/>
                </a:lnTo>
              </a:path>
              <a:path w="384175" h="455295">
                <a:moveTo>
                  <a:pt x="63075" y="298115"/>
                </a:moveTo>
                <a:lnTo>
                  <a:pt x="151766" y="298095"/>
                </a:lnTo>
              </a:path>
              <a:path w="384175" h="455295">
                <a:moveTo>
                  <a:pt x="268181" y="387646"/>
                </a:moveTo>
                <a:lnTo>
                  <a:pt x="335141" y="317625"/>
                </a:lnTo>
              </a:path>
              <a:path w="384175" h="455295">
                <a:moveTo>
                  <a:pt x="235512" y="354870"/>
                </a:moveTo>
                <a:lnTo>
                  <a:pt x="268181" y="387646"/>
                </a:lnTo>
              </a:path>
              <a:path w="384175" h="455295">
                <a:moveTo>
                  <a:pt x="26623" y="444815"/>
                </a:moveTo>
                <a:lnTo>
                  <a:pt x="0" y="417828"/>
                </a:lnTo>
                <a:lnTo>
                  <a:pt x="205" y="415658"/>
                </a:lnTo>
                <a:lnTo>
                  <a:pt x="677" y="413532"/>
                </a:lnTo>
              </a:path>
              <a:path w="384175" h="455295">
                <a:moveTo>
                  <a:pt x="282" y="413447"/>
                </a:moveTo>
                <a:lnTo>
                  <a:pt x="265" y="83911"/>
                </a:lnTo>
              </a:path>
              <a:path w="384175" h="455295">
                <a:moveTo>
                  <a:pt x="34379" y="57758"/>
                </a:moveTo>
                <a:lnTo>
                  <a:pt x="84778" y="57799"/>
                </a:lnTo>
              </a:path>
            </a:pathLst>
          </a:custGeom>
          <a:ln w="20165">
            <a:solidFill>
              <a:srgbClr val="94CCDA"/>
            </a:solidFill>
          </a:ln>
        </p:spPr>
        <p:txBody>
          <a:bodyPr wrap="square" lIns="0" tIns="0" rIns="0" bIns="0" rtlCol="0"/>
          <a:lstStyle/>
          <a:p>
            <a:pPr defTabSz="761970"/>
            <a:endParaRPr sz="1500"/>
          </a:p>
        </p:txBody>
      </p:sp>
      <p:sp>
        <p:nvSpPr>
          <p:cNvPr id="11" name="object 11"/>
          <p:cNvSpPr txBox="1"/>
          <p:nvPr/>
        </p:nvSpPr>
        <p:spPr>
          <a:xfrm>
            <a:off x="4343189" y="2799004"/>
            <a:ext cx="3505729" cy="777393"/>
          </a:xfrm>
          <a:prstGeom prst="rect">
            <a:avLst/>
          </a:prstGeom>
        </p:spPr>
        <p:txBody>
          <a:bodyPr vert="horz" wrap="square" lIns="0" tIns="147638" rIns="0" bIns="0" rtlCol="0">
            <a:spAutoFit/>
          </a:bodyPr>
          <a:lstStyle/>
          <a:p>
            <a:pPr marL="10583" defTabSz="761970">
              <a:spcBef>
                <a:spcPts val="1162"/>
              </a:spcBef>
            </a:pPr>
            <a:r>
              <a:rPr sz="1833" spc="-8" dirty="0">
                <a:solidFill>
                  <a:srgbClr val="384652"/>
                </a:solidFill>
                <a:latin typeface="Lucida Sans Unicode"/>
                <a:cs typeface="Lucida Sans Unicode"/>
              </a:rPr>
              <a:t>Objetivo</a:t>
            </a:r>
            <a:endParaRPr sz="1833">
              <a:latin typeface="Lucida Sans Unicode"/>
              <a:cs typeface="Lucida Sans Unicode"/>
            </a:endParaRPr>
          </a:p>
          <a:p>
            <a:pPr marL="10583" defTabSz="761970">
              <a:spcBef>
                <a:spcPts val="892"/>
              </a:spcBef>
              <a:tabLst>
                <a:tab pos="1041358" algn="l"/>
                <a:tab pos="1450388" algn="l"/>
                <a:tab pos="2874318" algn="l"/>
                <a:tab pos="3345258" algn="l"/>
              </a:tabLst>
            </a:pPr>
            <a:r>
              <a:rPr sz="1500" spc="54" dirty="0">
                <a:solidFill>
                  <a:srgbClr val="384652"/>
                </a:solidFill>
                <a:latin typeface="Gill Sans MT"/>
                <a:cs typeface="Gill Sans MT"/>
              </a:rPr>
              <a:t>Asegurar</a:t>
            </a:r>
            <a:r>
              <a:rPr sz="1500" dirty="0">
                <a:solidFill>
                  <a:srgbClr val="384652"/>
                </a:solidFill>
                <a:latin typeface="Gill Sans MT"/>
                <a:cs typeface="Gill Sans MT"/>
              </a:rPr>
              <a:t>	</a:t>
            </a:r>
            <a:r>
              <a:rPr sz="1500" spc="33" dirty="0">
                <a:solidFill>
                  <a:srgbClr val="384652"/>
                </a:solidFill>
                <a:latin typeface="Gill Sans MT"/>
                <a:cs typeface="Gill Sans MT"/>
              </a:rPr>
              <a:t>el</a:t>
            </a:r>
            <a:r>
              <a:rPr sz="1500" dirty="0">
                <a:solidFill>
                  <a:srgbClr val="384652"/>
                </a:solidFill>
                <a:latin typeface="Gill Sans MT"/>
                <a:cs typeface="Gill Sans MT"/>
              </a:rPr>
              <a:t>	</a:t>
            </a:r>
            <a:r>
              <a:rPr sz="1500" spc="54" dirty="0">
                <a:solidFill>
                  <a:srgbClr val="384652"/>
                </a:solidFill>
                <a:latin typeface="Gill Sans MT"/>
                <a:cs typeface="Gill Sans MT"/>
              </a:rPr>
              <a:t>cumplimiento</a:t>
            </a:r>
            <a:r>
              <a:rPr sz="1500" dirty="0">
                <a:solidFill>
                  <a:srgbClr val="384652"/>
                </a:solidFill>
                <a:latin typeface="Gill Sans MT"/>
                <a:cs typeface="Gill Sans MT"/>
              </a:rPr>
              <a:t>	</a:t>
            </a:r>
            <a:r>
              <a:rPr sz="1500" spc="50" dirty="0">
                <a:solidFill>
                  <a:srgbClr val="384652"/>
                </a:solidFill>
                <a:latin typeface="Gill Sans MT"/>
                <a:cs typeface="Gill Sans MT"/>
              </a:rPr>
              <a:t>de</a:t>
            </a:r>
            <a:r>
              <a:rPr sz="1500" dirty="0">
                <a:solidFill>
                  <a:srgbClr val="384652"/>
                </a:solidFill>
                <a:latin typeface="Gill Sans MT"/>
                <a:cs typeface="Gill Sans MT"/>
              </a:rPr>
              <a:t>	</a:t>
            </a:r>
            <a:r>
              <a:rPr sz="1500" spc="71" dirty="0">
                <a:solidFill>
                  <a:srgbClr val="384652"/>
                </a:solidFill>
                <a:latin typeface="Gill Sans MT"/>
                <a:cs typeface="Gill Sans MT"/>
              </a:rPr>
              <a:t>la</a:t>
            </a:r>
            <a:endParaRPr sz="1500">
              <a:latin typeface="Gill Sans MT"/>
              <a:cs typeface="Gill Sans MT"/>
            </a:endParaRPr>
          </a:p>
        </p:txBody>
      </p:sp>
      <p:sp>
        <p:nvSpPr>
          <p:cNvPr id="12" name="object 12"/>
          <p:cNvSpPr txBox="1"/>
          <p:nvPr/>
        </p:nvSpPr>
        <p:spPr>
          <a:xfrm>
            <a:off x="4343189" y="3571346"/>
            <a:ext cx="3505729" cy="241519"/>
          </a:xfrm>
          <a:prstGeom prst="rect">
            <a:avLst/>
          </a:prstGeom>
        </p:spPr>
        <p:txBody>
          <a:bodyPr vert="horz" wrap="square" lIns="0" tIns="10583" rIns="0" bIns="0" rtlCol="0">
            <a:spAutoFit/>
          </a:bodyPr>
          <a:lstStyle/>
          <a:p>
            <a:pPr marL="10583" defTabSz="761970">
              <a:spcBef>
                <a:spcPts val="83"/>
              </a:spcBef>
            </a:pPr>
            <a:r>
              <a:rPr sz="1500" spc="62" dirty="0">
                <a:solidFill>
                  <a:srgbClr val="384652"/>
                </a:solidFill>
                <a:latin typeface="Gill Sans MT"/>
                <a:cs typeface="Gill Sans MT"/>
              </a:rPr>
              <a:t>normativa</a:t>
            </a:r>
            <a:r>
              <a:rPr sz="1500" spc="25" dirty="0">
                <a:solidFill>
                  <a:srgbClr val="384652"/>
                </a:solidFill>
                <a:latin typeface="Gill Sans MT"/>
                <a:cs typeface="Gill Sans MT"/>
              </a:rPr>
              <a:t> </a:t>
            </a:r>
            <a:r>
              <a:rPr sz="1500" spc="71" dirty="0">
                <a:solidFill>
                  <a:srgbClr val="384652"/>
                </a:solidFill>
                <a:latin typeface="Gill Sans MT"/>
                <a:cs typeface="Gill Sans MT"/>
              </a:rPr>
              <a:t>de</a:t>
            </a:r>
            <a:r>
              <a:rPr sz="1500" spc="25" dirty="0">
                <a:solidFill>
                  <a:srgbClr val="384652"/>
                </a:solidFill>
                <a:latin typeface="Gill Sans MT"/>
                <a:cs typeface="Gill Sans MT"/>
              </a:rPr>
              <a:t> </a:t>
            </a:r>
            <a:r>
              <a:rPr sz="1500" spc="67" dirty="0">
                <a:solidFill>
                  <a:srgbClr val="384652"/>
                </a:solidFill>
                <a:latin typeface="Gill Sans MT"/>
                <a:cs typeface="Gill Sans MT"/>
              </a:rPr>
              <a:t>subcontratación</a:t>
            </a:r>
            <a:r>
              <a:rPr sz="1500" spc="33" dirty="0">
                <a:solidFill>
                  <a:srgbClr val="384652"/>
                </a:solidFill>
                <a:latin typeface="Gill Sans MT"/>
                <a:cs typeface="Gill Sans MT"/>
              </a:rPr>
              <a:t> </a:t>
            </a:r>
            <a:r>
              <a:rPr sz="1500" spc="75" dirty="0">
                <a:solidFill>
                  <a:srgbClr val="384652"/>
                </a:solidFill>
                <a:latin typeface="Gill Sans MT"/>
                <a:cs typeface="Gill Sans MT"/>
              </a:rPr>
              <a:t>en</a:t>
            </a:r>
            <a:r>
              <a:rPr sz="1500" spc="42" dirty="0">
                <a:solidFill>
                  <a:srgbClr val="384652"/>
                </a:solidFill>
                <a:latin typeface="Gill Sans MT"/>
                <a:cs typeface="Gill Sans MT"/>
              </a:rPr>
              <a:t> </a:t>
            </a:r>
            <a:r>
              <a:rPr sz="1500" spc="50" dirty="0">
                <a:solidFill>
                  <a:srgbClr val="384652"/>
                </a:solidFill>
                <a:latin typeface="Gill Sans MT"/>
                <a:cs typeface="Gill Sans MT"/>
              </a:rPr>
              <a:t>México</a:t>
            </a:r>
            <a:endParaRPr sz="1500">
              <a:latin typeface="Gill Sans MT"/>
              <a:cs typeface="Gill Sans MT"/>
            </a:endParaRPr>
          </a:p>
        </p:txBody>
      </p:sp>
      <p:sp>
        <p:nvSpPr>
          <p:cNvPr id="13" name="object 13"/>
          <p:cNvSpPr txBox="1"/>
          <p:nvPr/>
        </p:nvSpPr>
        <p:spPr>
          <a:xfrm>
            <a:off x="5444278" y="3815397"/>
            <a:ext cx="2406121" cy="241519"/>
          </a:xfrm>
          <a:prstGeom prst="rect">
            <a:avLst/>
          </a:prstGeom>
        </p:spPr>
        <p:txBody>
          <a:bodyPr vert="horz" wrap="square" lIns="0" tIns="10583" rIns="0" bIns="0" rtlCol="0">
            <a:spAutoFit/>
          </a:bodyPr>
          <a:lstStyle/>
          <a:p>
            <a:pPr marL="10583" defTabSz="761970">
              <a:spcBef>
                <a:spcPts val="83"/>
              </a:spcBef>
              <a:tabLst>
                <a:tab pos="1081044" algn="l"/>
                <a:tab pos="1598019" algn="l"/>
              </a:tabLst>
            </a:pPr>
            <a:r>
              <a:rPr sz="1500" spc="92" dirty="0">
                <a:solidFill>
                  <a:srgbClr val="384652"/>
                </a:solidFill>
                <a:latin typeface="Gill Sans MT"/>
                <a:cs typeface="Gill Sans MT"/>
              </a:rPr>
              <a:t>acciones</a:t>
            </a:r>
            <a:r>
              <a:rPr sz="1500" dirty="0">
                <a:solidFill>
                  <a:srgbClr val="384652"/>
                </a:solidFill>
                <a:latin typeface="Gill Sans MT"/>
                <a:cs typeface="Gill Sans MT"/>
              </a:rPr>
              <a:t>	</a:t>
            </a:r>
            <a:r>
              <a:rPr sz="1500" spc="50" dirty="0">
                <a:solidFill>
                  <a:srgbClr val="384652"/>
                </a:solidFill>
                <a:latin typeface="Gill Sans MT"/>
                <a:cs typeface="Gill Sans MT"/>
              </a:rPr>
              <a:t>de</a:t>
            </a:r>
            <a:r>
              <a:rPr sz="1500" dirty="0">
                <a:solidFill>
                  <a:srgbClr val="384652"/>
                </a:solidFill>
                <a:latin typeface="Gill Sans MT"/>
                <a:cs typeface="Gill Sans MT"/>
              </a:rPr>
              <a:t>	</a:t>
            </a:r>
            <a:r>
              <a:rPr sz="1500" spc="83" dirty="0">
                <a:solidFill>
                  <a:srgbClr val="384652"/>
                </a:solidFill>
                <a:latin typeface="Gill Sans MT"/>
                <a:cs typeface="Gill Sans MT"/>
              </a:rPr>
              <a:t>vigilancia</a:t>
            </a:r>
            <a:endParaRPr sz="1500">
              <a:latin typeface="Gill Sans MT"/>
              <a:cs typeface="Gill Sans MT"/>
            </a:endParaRPr>
          </a:p>
        </p:txBody>
      </p:sp>
      <p:sp>
        <p:nvSpPr>
          <p:cNvPr id="14" name="object 14"/>
          <p:cNvSpPr txBox="1"/>
          <p:nvPr/>
        </p:nvSpPr>
        <p:spPr>
          <a:xfrm>
            <a:off x="4343189" y="3800157"/>
            <a:ext cx="951971" cy="488766"/>
          </a:xfrm>
          <a:prstGeom prst="rect">
            <a:avLst/>
          </a:prstGeom>
        </p:spPr>
        <p:txBody>
          <a:bodyPr vert="horz" wrap="square" lIns="0" tIns="10583" rIns="0" bIns="0" rtlCol="0">
            <a:spAutoFit/>
          </a:bodyPr>
          <a:lstStyle/>
          <a:p>
            <a:pPr marL="10583" marR="4233" defTabSz="761970">
              <a:lnSpc>
                <a:spcPct val="106700"/>
              </a:lnSpc>
              <a:spcBef>
                <a:spcPts val="83"/>
              </a:spcBef>
            </a:pPr>
            <a:r>
              <a:rPr sz="1500" spc="67" dirty="0">
                <a:solidFill>
                  <a:srgbClr val="384652"/>
                </a:solidFill>
                <a:latin typeface="Gill Sans MT"/>
                <a:cs typeface="Gill Sans MT"/>
              </a:rPr>
              <a:t>mediante </a:t>
            </a:r>
            <a:r>
              <a:rPr sz="1500" spc="83" dirty="0">
                <a:solidFill>
                  <a:srgbClr val="384652"/>
                </a:solidFill>
                <a:latin typeface="Gill Sans MT"/>
                <a:cs typeface="Gill Sans MT"/>
              </a:rPr>
              <a:t>detalladas.</a:t>
            </a:r>
            <a:endParaRPr sz="1500">
              <a:latin typeface="Gill Sans MT"/>
              <a:cs typeface="Gill Sans MT"/>
            </a:endParaRPr>
          </a:p>
        </p:txBody>
      </p:sp>
      <p:pic>
        <p:nvPicPr>
          <p:cNvPr id="15" name="object 15"/>
          <p:cNvPicPr/>
          <p:nvPr/>
        </p:nvPicPr>
        <p:blipFill>
          <a:blip r:embed="rId4" cstate="print"/>
          <a:stretch>
            <a:fillRect/>
          </a:stretch>
        </p:blipFill>
        <p:spPr>
          <a:xfrm>
            <a:off x="8053925" y="2499291"/>
            <a:ext cx="396215" cy="152199"/>
          </a:xfrm>
          <a:prstGeom prst="rect">
            <a:avLst/>
          </a:prstGeom>
        </p:spPr>
      </p:pic>
      <p:sp>
        <p:nvSpPr>
          <p:cNvPr id="16" name="object 16"/>
          <p:cNvSpPr txBox="1"/>
          <p:nvPr/>
        </p:nvSpPr>
        <p:spPr>
          <a:xfrm>
            <a:off x="8035396" y="2936875"/>
            <a:ext cx="2409296" cy="292217"/>
          </a:xfrm>
          <a:prstGeom prst="rect">
            <a:avLst/>
          </a:prstGeom>
        </p:spPr>
        <p:txBody>
          <a:bodyPr vert="horz" wrap="square" lIns="0" tIns="10054" rIns="0" bIns="0" rtlCol="0">
            <a:spAutoFit/>
          </a:bodyPr>
          <a:lstStyle/>
          <a:p>
            <a:pPr marL="10583" defTabSz="761970">
              <a:spcBef>
                <a:spcPts val="79"/>
              </a:spcBef>
            </a:pPr>
            <a:r>
              <a:rPr sz="1833" spc="-37" dirty="0">
                <a:solidFill>
                  <a:srgbClr val="384652"/>
                </a:solidFill>
                <a:latin typeface="Lucida Sans Unicode"/>
                <a:cs typeface="Lucida Sans Unicode"/>
              </a:rPr>
              <a:t>Acciones</a:t>
            </a:r>
            <a:r>
              <a:rPr sz="1833" spc="-100" dirty="0">
                <a:solidFill>
                  <a:srgbClr val="384652"/>
                </a:solidFill>
                <a:latin typeface="Lucida Sans Unicode"/>
                <a:cs typeface="Lucida Sans Unicode"/>
              </a:rPr>
              <a:t> </a:t>
            </a:r>
            <a:r>
              <a:rPr sz="1833" dirty="0">
                <a:solidFill>
                  <a:srgbClr val="384652"/>
                </a:solidFill>
                <a:latin typeface="Lucida Sans Unicode"/>
                <a:cs typeface="Lucida Sans Unicode"/>
              </a:rPr>
              <a:t>de</a:t>
            </a:r>
            <a:r>
              <a:rPr sz="1833" spc="-95" dirty="0">
                <a:solidFill>
                  <a:srgbClr val="384652"/>
                </a:solidFill>
                <a:latin typeface="Lucida Sans Unicode"/>
                <a:cs typeface="Lucida Sans Unicode"/>
              </a:rPr>
              <a:t> </a:t>
            </a:r>
            <a:r>
              <a:rPr sz="1833" spc="-50" dirty="0">
                <a:solidFill>
                  <a:srgbClr val="384652"/>
                </a:solidFill>
                <a:latin typeface="Lucida Sans Unicode"/>
                <a:cs typeface="Lucida Sans Unicode"/>
              </a:rPr>
              <a:t>Vigilancia</a:t>
            </a:r>
            <a:endParaRPr sz="1833">
              <a:latin typeface="Lucida Sans Unicode"/>
              <a:cs typeface="Lucida Sans Unicode"/>
            </a:endParaRPr>
          </a:p>
        </p:txBody>
      </p:sp>
      <p:sp>
        <p:nvSpPr>
          <p:cNvPr id="17" name="object 17"/>
          <p:cNvSpPr txBox="1"/>
          <p:nvPr/>
        </p:nvSpPr>
        <p:spPr>
          <a:xfrm>
            <a:off x="8035396" y="3314806"/>
            <a:ext cx="3507317" cy="728341"/>
          </a:xfrm>
          <a:prstGeom prst="rect">
            <a:avLst/>
          </a:prstGeom>
        </p:spPr>
        <p:txBody>
          <a:bodyPr vert="horz" wrap="square" lIns="0" tIns="9525" rIns="0" bIns="0" rtlCol="0">
            <a:spAutoFit/>
          </a:bodyPr>
          <a:lstStyle/>
          <a:p>
            <a:pPr marL="10583" marR="4233" algn="just" defTabSz="761970">
              <a:lnSpc>
                <a:spcPct val="106400"/>
              </a:lnSpc>
              <a:spcBef>
                <a:spcPts val="75"/>
              </a:spcBef>
            </a:pPr>
            <a:r>
              <a:rPr sz="1500" spc="42" dirty="0">
                <a:solidFill>
                  <a:srgbClr val="384652"/>
                </a:solidFill>
                <a:latin typeface="Gill Sans MT"/>
                <a:cs typeface="Gill Sans MT"/>
              </a:rPr>
              <a:t>Detalla</a:t>
            </a:r>
            <a:r>
              <a:rPr sz="1500" spc="200" dirty="0">
                <a:solidFill>
                  <a:srgbClr val="384652"/>
                </a:solidFill>
                <a:latin typeface="Gill Sans MT"/>
                <a:cs typeface="Gill Sans MT"/>
              </a:rPr>
              <a:t>   </a:t>
            </a:r>
            <a:r>
              <a:rPr sz="1500" spc="95" dirty="0">
                <a:solidFill>
                  <a:srgbClr val="384652"/>
                </a:solidFill>
                <a:latin typeface="Gill Sans MT"/>
                <a:cs typeface="Gill Sans MT"/>
              </a:rPr>
              <a:t>visitas</a:t>
            </a:r>
            <a:r>
              <a:rPr sz="1500" spc="204" dirty="0">
                <a:solidFill>
                  <a:srgbClr val="384652"/>
                </a:solidFill>
                <a:latin typeface="Gill Sans MT"/>
                <a:cs typeface="Gill Sans MT"/>
              </a:rPr>
              <a:t>   </a:t>
            </a:r>
            <a:r>
              <a:rPr sz="1500" spc="71" dirty="0">
                <a:solidFill>
                  <a:srgbClr val="384652"/>
                </a:solidFill>
                <a:latin typeface="Gill Sans MT"/>
                <a:cs typeface="Gill Sans MT"/>
              </a:rPr>
              <a:t>de</a:t>
            </a:r>
            <a:r>
              <a:rPr sz="1500" spc="204" dirty="0">
                <a:solidFill>
                  <a:srgbClr val="384652"/>
                </a:solidFill>
                <a:latin typeface="Gill Sans MT"/>
                <a:cs typeface="Gill Sans MT"/>
              </a:rPr>
              <a:t>   </a:t>
            </a:r>
            <a:r>
              <a:rPr sz="1500" spc="75" dirty="0">
                <a:solidFill>
                  <a:srgbClr val="384652"/>
                </a:solidFill>
                <a:latin typeface="Gill Sans MT"/>
                <a:cs typeface="Gill Sans MT"/>
              </a:rPr>
              <a:t>constatación</a:t>
            </a:r>
            <a:r>
              <a:rPr sz="1500" spc="204" dirty="0">
                <a:solidFill>
                  <a:srgbClr val="384652"/>
                </a:solidFill>
                <a:latin typeface="Gill Sans MT"/>
                <a:cs typeface="Gill Sans MT"/>
              </a:rPr>
              <a:t>   </a:t>
            </a:r>
            <a:r>
              <a:rPr sz="1500" spc="29" dirty="0">
                <a:solidFill>
                  <a:srgbClr val="384652"/>
                </a:solidFill>
                <a:latin typeface="Gill Sans MT"/>
                <a:cs typeface="Gill Sans MT"/>
              </a:rPr>
              <a:t>e </a:t>
            </a:r>
            <a:r>
              <a:rPr sz="1500" spc="87" dirty="0">
                <a:solidFill>
                  <a:srgbClr val="384652"/>
                </a:solidFill>
                <a:latin typeface="Gill Sans MT"/>
                <a:cs typeface="Gill Sans MT"/>
              </a:rPr>
              <a:t>inspecciones</a:t>
            </a:r>
            <a:r>
              <a:rPr sz="1500" spc="12" dirty="0">
                <a:solidFill>
                  <a:srgbClr val="384652"/>
                </a:solidFill>
                <a:latin typeface="Gill Sans MT"/>
                <a:cs typeface="Gill Sans MT"/>
              </a:rPr>
              <a:t> </a:t>
            </a:r>
            <a:r>
              <a:rPr sz="1500" spc="58" dirty="0">
                <a:solidFill>
                  <a:srgbClr val="384652"/>
                </a:solidFill>
                <a:latin typeface="Gill Sans MT"/>
                <a:cs typeface="Gill Sans MT"/>
              </a:rPr>
              <a:t>ordinarias</a:t>
            </a:r>
            <a:r>
              <a:rPr sz="1500" spc="4" dirty="0">
                <a:solidFill>
                  <a:srgbClr val="384652"/>
                </a:solidFill>
                <a:latin typeface="Gill Sans MT"/>
                <a:cs typeface="Gill Sans MT"/>
              </a:rPr>
              <a:t> </a:t>
            </a:r>
            <a:r>
              <a:rPr sz="1500" spc="50" dirty="0">
                <a:solidFill>
                  <a:srgbClr val="384652"/>
                </a:solidFill>
                <a:latin typeface="Gill Sans MT"/>
                <a:cs typeface="Gill Sans MT"/>
              </a:rPr>
              <a:t>y</a:t>
            </a:r>
            <a:r>
              <a:rPr sz="1500" spc="8" dirty="0">
                <a:solidFill>
                  <a:srgbClr val="384652"/>
                </a:solidFill>
                <a:latin typeface="Gill Sans MT"/>
                <a:cs typeface="Gill Sans MT"/>
              </a:rPr>
              <a:t> </a:t>
            </a:r>
            <a:r>
              <a:rPr sz="1500" spc="37" dirty="0">
                <a:solidFill>
                  <a:srgbClr val="384652"/>
                </a:solidFill>
                <a:latin typeface="Gill Sans MT"/>
                <a:cs typeface="Gill Sans MT"/>
              </a:rPr>
              <a:t>extraordinarias </a:t>
            </a:r>
            <a:r>
              <a:rPr sz="1500" dirty="0">
                <a:solidFill>
                  <a:srgbClr val="384652"/>
                </a:solidFill>
                <a:latin typeface="Gill Sans MT"/>
                <a:cs typeface="Gill Sans MT"/>
              </a:rPr>
              <a:t>por</a:t>
            </a:r>
            <a:r>
              <a:rPr sz="1500" spc="-33" dirty="0">
                <a:solidFill>
                  <a:srgbClr val="384652"/>
                </a:solidFill>
                <a:latin typeface="Gill Sans MT"/>
                <a:cs typeface="Gill Sans MT"/>
              </a:rPr>
              <a:t> </a:t>
            </a:r>
            <a:r>
              <a:rPr sz="1500" spc="46" dirty="0">
                <a:solidFill>
                  <a:srgbClr val="384652"/>
                </a:solidFill>
                <a:latin typeface="Gill Sans MT"/>
                <a:cs typeface="Gill Sans MT"/>
              </a:rPr>
              <a:t>parte</a:t>
            </a:r>
            <a:r>
              <a:rPr sz="1500" spc="-25" dirty="0">
                <a:solidFill>
                  <a:srgbClr val="384652"/>
                </a:solidFill>
                <a:latin typeface="Gill Sans MT"/>
                <a:cs typeface="Gill Sans MT"/>
              </a:rPr>
              <a:t> </a:t>
            </a:r>
            <a:r>
              <a:rPr sz="1500" spc="71" dirty="0">
                <a:solidFill>
                  <a:srgbClr val="384652"/>
                </a:solidFill>
                <a:latin typeface="Gill Sans MT"/>
                <a:cs typeface="Gill Sans MT"/>
              </a:rPr>
              <a:t>de</a:t>
            </a:r>
            <a:r>
              <a:rPr sz="1500" spc="-42" dirty="0">
                <a:solidFill>
                  <a:srgbClr val="384652"/>
                </a:solidFill>
                <a:latin typeface="Gill Sans MT"/>
                <a:cs typeface="Gill Sans MT"/>
              </a:rPr>
              <a:t> </a:t>
            </a:r>
            <a:r>
              <a:rPr sz="1500" spc="129" dirty="0">
                <a:solidFill>
                  <a:srgbClr val="384652"/>
                </a:solidFill>
                <a:latin typeface="Gill Sans MT"/>
                <a:cs typeface="Gill Sans MT"/>
              </a:rPr>
              <a:t>las</a:t>
            </a:r>
            <a:r>
              <a:rPr sz="1500" spc="-33" dirty="0">
                <a:solidFill>
                  <a:srgbClr val="384652"/>
                </a:solidFill>
                <a:latin typeface="Gill Sans MT"/>
                <a:cs typeface="Gill Sans MT"/>
              </a:rPr>
              <a:t> </a:t>
            </a:r>
            <a:r>
              <a:rPr sz="1500" spc="71" dirty="0">
                <a:solidFill>
                  <a:srgbClr val="384652"/>
                </a:solidFill>
                <a:latin typeface="Gill Sans MT"/>
                <a:cs typeface="Gill Sans MT"/>
              </a:rPr>
              <a:t>autoridades</a:t>
            </a:r>
            <a:r>
              <a:rPr sz="1500" spc="-50" dirty="0">
                <a:solidFill>
                  <a:srgbClr val="384652"/>
                </a:solidFill>
                <a:latin typeface="Gill Sans MT"/>
                <a:cs typeface="Gill Sans MT"/>
              </a:rPr>
              <a:t> </a:t>
            </a:r>
            <a:r>
              <a:rPr sz="1500" spc="62" dirty="0">
                <a:solidFill>
                  <a:srgbClr val="384652"/>
                </a:solidFill>
                <a:latin typeface="Gill Sans MT"/>
                <a:cs typeface="Gill Sans MT"/>
              </a:rPr>
              <a:t>laborales.</a:t>
            </a:r>
            <a:endParaRPr sz="1500">
              <a:latin typeface="Gill Sans MT"/>
              <a:cs typeface="Gill Sans MT"/>
            </a:endParaRPr>
          </a:p>
        </p:txBody>
      </p:sp>
      <p:grpSp>
        <p:nvGrpSpPr>
          <p:cNvPr id="18" name="object 18"/>
          <p:cNvGrpSpPr/>
          <p:nvPr/>
        </p:nvGrpSpPr>
        <p:grpSpPr>
          <a:xfrm>
            <a:off x="670178" y="4448578"/>
            <a:ext cx="396346" cy="359304"/>
            <a:chOff x="804213" y="5338293"/>
            <a:chExt cx="475615" cy="431165"/>
          </a:xfrm>
        </p:grpSpPr>
        <p:sp>
          <p:nvSpPr>
            <p:cNvPr id="19" name="object 19"/>
            <p:cNvSpPr/>
            <p:nvPr/>
          </p:nvSpPr>
          <p:spPr>
            <a:xfrm>
              <a:off x="815371" y="5545659"/>
              <a:ext cx="453390" cy="38100"/>
            </a:xfrm>
            <a:custGeom>
              <a:avLst/>
              <a:gdLst/>
              <a:ahLst/>
              <a:cxnLst/>
              <a:rect l="l" t="t" r="r" b="b"/>
              <a:pathLst>
                <a:path w="453390" h="38100">
                  <a:moveTo>
                    <a:pt x="149716" y="33723"/>
                  </a:moveTo>
                  <a:lnTo>
                    <a:pt x="109609" y="28268"/>
                  </a:lnTo>
                  <a:lnTo>
                    <a:pt x="62630" y="20203"/>
                  </a:lnTo>
                  <a:lnTo>
                    <a:pt x="25122" y="12284"/>
                  </a:lnTo>
                  <a:lnTo>
                    <a:pt x="16439" y="9829"/>
                  </a:lnTo>
                  <a:lnTo>
                    <a:pt x="0" y="0"/>
                  </a:lnTo>
                </a:path>
                <a:path w="453390" h="38100">
                  <a:moveTo>
                    <a:pt x="453128" y="88"/>
                  </a:moveTo>
                  <a:lnTo>
                    <a:pt x="409085" y="16867"/>
                  </a:lnTo>
                  <a:lnTo>
                    <a:pt x="362487" y="25522"/>
                  </a:lnTo>
                  <a:lnTo>
                    <a:pt x="316796" y="32646"/>
                  </a:lnTo>
                  <a:lnTo>
                    <a:pt x="270059" y="36539"/>
                  </a:lnTo>
                  <a:lnTo>
                    <a:pt x="254217" y="37648"/>
                  </a:lnTo>
                </a:path>
              </a:pathLst>
            </a:custGeom>
            <a:ln w="20165">
              <a:solidFill>
                <a:srgbClr val="94CCDA"/>
              </a:solidFill>
            </a:ln>
          </p:spPr>
          <p:txBody>
            <a:bodyPr wrap="square" lIns="0" tIns="0" rIns="0" bIns="0" rtlCol="0"/>
            <a:lstStyle/>
            <a:p>
              <a:pPr defTabSz="761970"/>
              <a:endParaRPr sz="1500"/>
            </a:p>
          </p:txBody>
        </p:sp>
        <p:pic>
          <p:nvPicPr>
            <p:cNvPr id="20" name="object 20"/>
            <p:cNvPicPr/>
            <p:nvPr/>
          </p:nvPicPr>
          <p:blipFill>
            <a:blip r:embed="rId5" cstate="print"/>
            <a:stretch>
              <a:fillRect/>
            </a:stretch>
          </p:blipFill>
          <p:spPr>
            <a:xfrm>
              <a:off x="1066592" y="5338293"/>
              <a:ext cx="76113" cy="97473"/>
            </a:xfrm>
            <a:prstGeom prst="rect">
              <a:avLst/>
            </a:prstGeom>
          </p:spPr>
        </p:pic>
        <p:sp>
          <p:nvSpPr>
            <p:cNvPr id="21" name="object 21"/>
            <p:cNvSpPr/>
            <p:nvPr/>
          </p:nvSpPr>
          <p:spPr>
            <a:xfrm>
              <a:off x="814295" y="5348376"/>
              <a:ext cx="455295" cy="410845"/>
            </a:xfrm>
            <a:custGeom>
              <a:avLst/>
              <a:gdLst/>
              <a:ahLst/>
              <a:cxnLst/>
              <a:rect l="l" t="t" r="r" b="b"/>
              <a:pathLst>
                <a:path w="455294" h="410845">
                  <a:moveTo>
                    <a:pt x="455171" y="374819"/>
                  </a:moveTo>
                  <a:lnTo>
                    <a:pt x="429843" y="409487"/>
                  </a:lnTo>
                  <a:lnTo>
                    <a:pt x="423309" y="410438"/>
                  </a:lnTo>
                  <a:lnTo>
                    <a:pt x="410443" y="410499"/>
                  </a:lnTo>
                </a:path>
                <a:path w="455294" h="410845">
                  <a:moveTo>
                    <a:pt x="35227" y="410483"/>
                  </a:moveTo>
                  <a:lnTo>
                    <a:pt x="1687" y="387287"/>
                  </a:lnTo>
                  <a:lnTo>
                    <a:pt x="206" y="375450"/>
                  </a:lnTo>
                  <a:lnTo>
                    <a:pt x="33" y="367131"/>
                  </a:lnTo>
                </a:path>
                <a:path w="455294" h="410845">
                  <a:moveTo>
                    <a:pt x="455212" y="115029"/>
                  </a:moveTo>
                  <a:lnTo>
                    <a:pt x="435892" y="80055"/>
                  </a:lnTo>
                  <a:lnTo>
                    <a:pt x="417945" y="77313"/>
                  </a:lnTo>
                  <a:lnTo>
                    <a:pt x="407740" y="77288"/>
                  </a:lnTo>
                </a:path>
                <a:path w="455294" h="410845">
                  <a:moveTo>
                    <a:pt x="35404" y="77296"/>
                  </a:moveTo>
                  <a:lnTo>
                    <a:pt x="1889" y="98355"/>
                  </a:lnTo>
                  <a:lnTo>
                    <a:pt x="127" y="108265"/>
                  </a:lnTo>
                  <a:lnTo>
                    <a:pt x="52" y="123568"/>
                  </a:lnTo>
                </a:path>
                <a:path w="455294" h="410845">
                  <a:moveTo>
                    <a:pt x="173329" y="2460"/>
                  </a:moveTo>
                  <a:lnTo>
                    <a:pt x="142697" y="28516"/>
                  </a:lnTo>
                  <a:lnTo>
                    <a:pt x="136744" y="68521"/>
                  </a:lnTo>
                  <a:lnTo>
                    <a:pt x="136760" y="77316"/>
                  </a:lnTo>
                </a:path>
                <a:path w="455294" h="410845">
                  <a:moveTo>
                    <a:pt x="200122" y="273584"/>
                  </a:moveTo>
                  <a:lnTo>
                    <a:pt x="199791" y="228942"/>
                  </a:lnTo>
                </a:path>
                <a:path w="455294" h="410845">
                  <a:moveTo>
                    <a:pt x="255167" y="273850"/>
                  </a:moveTo>
                  <a:lnTo>
                    <a:pt x="200122" y="273584"/>
                  </a:lnTo>
                </a:path>
                <a:path w="455294" h="410845">
                  <a:moveTo>
                    <a:pt x="255183" y="198376"/>
                  </a:moveTo>
                  <a:lnTo>
                    <a:pt x="255167" y="273850"/>
                  </a:lnTo>
                </a:path>
                <a:path w="455294" h="410845">
                  <a:moveTo>
                    <a:pt x="455292" y="196735"/>
                  </a:moveTo>
                  <a:lnTo>
                    <a:pt x="455171" y="374819"/>
                  </a:lnTo>
                </a:path>
                <a:path w="455294" h="410845">
                  <a:moveTo>
                    <a:pt x="255183" y="198376"/>
                  </a:moveTo>
                  <a:lnTo>
                    <a:pt x="199864" y="198332"/>
                  </a:lnTo>
                </a:path>
                <a:path w="455294" h="410845">
                  <a:moveTo>
                    <a:pt x="199791" y="228942"/>
                  </a:moveTo>
                  <a:lnTo>
                    <a:pt x="199864" y="198332"/>
                  </a:lnTo>
                </a:path>
                <a:path w="455294" h="410845">
                  <a:moveTo>
                    <a:pt x="454203" y="197372"/>
                  </a:moveTo>
                  <a:lnTo>
                    <a:pt x="455212" y="115029"/>
                  </a:lnTo>
                </a:path>
                <a:path w="455294" h="410845">
                  <a:moveTo>
                    <a:pt x="410443" y="410499"/>
                  </a:moveTo>
                  <a:lnTo>
                    <a:pt x="35227" y="410483"/>
                  </a:lnTo>
                </a:path>
                <a:path w="455294" h="410845">
                  <a:moveTo>
                    <a:pt x="199791" y="235343"/>
                  </a:moveTo>
                  <a:lnTo>
                    <a:pt x="150791" y="231007"/>
                  </a:lnTo>
                </a:path>
                <a:path w="455294" h="410845">
                  <a:moveTo>
                    <a:pt x="33" y="367131"/>
                  </a:moveTo>
                  <a:lnTo>
                    <a:pt x="0" y="196638"/>
                  </a:lnTo>
                </a:path>
                <a:path w="455294" h="410845">
                  <a:moveTo>
                    <a:pt x="407740" y="77288"/>
                  </a:moveTo>
                  <a:lnTo>
                    <a:pt x="35404" y="77296"/>
                  </a:lnTo>
                </a:path>
                <a:path w="455294" h="410845">
                  <a:moveTo>
                    <a:pt x="52" y="123568"/>
                  </a:moveTo>
                  <a:lnTo>
                    <a:pt x="1075" y="197283"/>
                  </a:lnTo>
                </a:path>
                <a:path w="455294" h="410845">
                  <a:moveTo>
                    <a:pt x="262379" y="0"/>
                  </a:moveTo>
                  <a:lnTo>
                    <a:pt x="173329" y="2460"/>
                  </a:lnTo>
                </a:path>
              </a:pathLst>
            </a:custGeom>
            <a:ln w="20165">
              <a:solidFill>
                <a:srgbClr val="94CCDA"/>
              </a:solidFill>
            </a:ln>
          </p:spPr>
          <p:txBody>
            <a:bodyPr wrap="square" lIns="0" tIns="0" rIns="0" bIns="0" rtlCol="0"/>
            <a:lstStyle/>
            <a:p>
              <a:pPr defTabSz="761970"/>
              <a:endParaRPr sz="1500"/>
            </a:p>
          </p:txBody>
        </p:sp>
      </p:grpSp>
      <p:sp>
        <p:nvSpPr>
          <p:cNvPr id="22" name="object 22"/>
          <p:cNvSpPr txBox="1"/>
          <p:nvPr/>
        </p:nvSpPr>
        <p:spPr>
          <a:xfrm>
            <a:off x="651087" y="4851017"/>
            <a:ext cx="3507846" cy="1253527"/>
          </a:xfrm>
          <a:prstGeom prst="rect">
            <a:avLst/>
          </a:prstGeom>
        </p:spPr>
        <p:txBody>
          <a:bodyPr vert="horz" wrap="square" lIns="0" tIns="148696" rIns="0" bIns="0" rtlCol="0">
            <a:spAutoFit/>
          </a:bodyPr>
          <a:lstStyle/>
          <a:p>
            <a:pPr marL="10583" algn="just" defTabSz="761970">
              <a:spcBef>
                <a:spcPts val="1171"/>
              </a:spcBef>
            </a:pPr>
            <a:r>
              <a:rPr sz="1833" spc="-21" dirty="0">
                <a:solidFill>
                  <a:srgbClr val="384652"/>
                </a:solidFill>
                <a:latin typeface="Lucida Sans Unicode"/>
                <a:cs typeface="Lucida Sans Unicode"/>
              </a:rPr>
              <a:t>Marco</a:t>
            </a:r>
            <a:r>
              <a:rPr sz="1833" spc="-121" dirty="0">
                <a:solidFill>
                  <a:srgbClr val="384652"/>
                </a:solidFill>
                <a:latin typeface="Lucida Sans Unicode"/>
                <a:cs typeface="Lucida Sans Unicode"/>
              </a:rPr>
              <a:t> </a:t>
            </a:r>
            <a:r>
              <a:rPr sz="1833" spc="-8" dirty="0">
                <a:solidFill>
                  <a:srgbClr val="384652"/>
                </a:solidFill>
                <a:latin typeface="Lucida Sans Unicode"/>
                <a:cs typeface="Lucida Sans Unicode"/>
              </a:rPr>
              <a:t>Jurídico</a:t>
            </a:r>
            <a:endParaRPr sz="1833">
              <a:latin typeface="Lucida Sans Unicode"/>
              <a:cs typeface="Lucida Sans Unicode"/>
            </a:endParaRPr>
          </a:p>
          <a:p>
            <a:pPr marL="10583" marR="4233" algn="just" defTabSz="761970">
              <a:lnSpc>
                <a:spcPct val="106400"/>
              </a:lnSpc>
              <a:spcBef>
                <a:spcPts val="775"/>
              </a:spcBef>
            </a:pPr>
            <a:r>
              <a:rPr sz="1500" spc="87" dirty="0">
                <a:solidFill>
                  <a:srgbClr val="384652"/>
                </a:solidFill>
                <a:latin typeface="Gill Sans MT"/>
                <a:cs typeface="Gill Sans MT"/>
              </a:rPr>
              <a:t>Fundamentado</a:t>
            </a:r>
            <a:r>
              <a:rPr sz="1500" spc="221" dirty="0">
                <a:solidFill>
                  <a:srgbClr val="384652"/>
                </a:solidFill>
                <a:latin typeface="Gill Sans MT"/>
                <a:cs typeface="Gill Sans MT"/>
              </a:rPr>
              <a:t> </a:t>
            </a:r>
            <a:r>
              <a:rPr sz="1500" spc="75" dirty="0">
                <a:solidFill>
                  <a:srgbClr val="384652"/>
                </a:solidFill>
                <a:latin typeface="Gill Sans MT"/>
                <a:cs typeface="Gill Sans MT"/>
              </a:rPr>
              <a:t>en</a:t>
            </a:r>
            <a:r>
              <a:rPr sz="1500" spc="237" dirty="0">
                <a:solidFill>
                  <a:srgbClr val="384652"/>
                </a:solidFill>
                <a:latin typeface="Gill Sans MT"/>
                <a:cs typeface="Gill Sans MT"/>
              </a:rPr>
              <a:t> </a:t>
            </a:r>
            <a:r>
              <a:rPr sz="1500" spc="79" dirty="0">
                <a:solidFill>
                  <a:srgbClr val="384652"/>
                </a:solidFill>
                <a:latin typeface="Gill Sans MT"/>
                <a:cs typeface="Gill Sans MT"/>
              </a:rPr>
              <a:t>antecedentes</a:t>
            </a:r>
            <a:r>
              <a:rPr sz="1500" spc="233" dirty="0">
                <a:solidFill>
                  <a:srgbClr val="384652"/>
                </a:solidFill>
                <a:latin typeface="Gill Sans MT"/>
                <a:cs typeface="Gill Sans MT"/>
              </a:rPr>
              <a:t> </a:t>
            </a:r>
            <a:r>
              <a:rPr sz="1500" spc="100" dirty="0">
                <a:solidFill>
                  <a:srgbClr val="384652"/>
                </a:solidFill>
                <a:latin typeface="Gill Sans MT"/>
                <a:cs typeface="Gill Sans MT"/>
              </a:rPr>
              <a:t>legales </a:t>
            </a:r>
            <a:r>
              <a:rPr sz="1500" spc="50" dirty="0">
                <a:solidFill>
                  <a:srgbClr val="384652"/>
                </a:solidFill>
                <a:latin typeface="Gill Sans MT"/>
                <a:cs typeface="Gill Sans MT"/>
              </a:rPr>
              <a:t>y</a:t>
            </a:r>
            <a:r>
              <a:rPr sz="1500" spc="87" dirty="0">
                <a:solidFill>
                  <a:srgbClr val="384652"/>
                </a:solidFill>
                <a:latin typeface="Gill Sans MT"/>
                <a:cs typeface="Gill Sans MT"/>
              </a:rPr>
              <a:t>  </a:t>
            </a:r>
            <a:r>
              <a:rPr sz="1500" spc="75" dirty="0">
                <a:solidFill>
                  <a:srgbClr val="384652"/>
                </a:solidFill>
                <a:latin typeface="Gill Sans MT"/>
                <a:cs typeface="Gill Sans MT"/>
              </a:rPr>
              <a:t>un</a:t>
            </a:r>
            <a:r>
              <a:rPr sz="1500" spc="87" dirty="0">
                <a:solidFill>
                  <a:srgbClr val="384652"/>
                </a:solidFill>
                <a:latin typeface="Gill Sans MT"/>
                <a:cs typeface="Gill Sans MT"/>
              </a:rPr>
              <a:t>  </a:t>
            </a:r>
            <a:r>
              <a:rPr sz="1500" spc="71" dirty="0">
                <a:solidFill>
                  <a:srgbClr val="384652"/>
                </a:solidFill>
                <a:latin typeface="Gill Sans MT"/>
                <a:cs typeface="Gill Sans MT"/>
              </a:rPr>
              <a:t>marco</a:t>
            </a:r>
            <a:r>
              <a:rPr sz="1500" spc="87" dirty="0">
                <a:solidFill>
                  <a:srgbClr val="384652"/>
                </a:solidFill>
                <a:latin typeface="Gill Sans MT"/>
                <a:cs typeface="Gill Sans MT"/>
              </a:rPr>
              <a:t>  </a:t>
            </a:r>
            <a:r>
              <a:rPr sz="1500" dirty="0">
                <a:solidFill>
                  <a:srgbClr val="384652"/>
                </a:solidFill>
                <a:latin typeface="Gill Sans MT"/>
                <a:cs typeface="Gill Sans MT"/>
              </a:rPr>
              <a:t>jurídico</a:t>
            </a:r>
            <a:r>
              <a:rPr sz="1500" spc="92" dirty="0">
                <a:solidFill>
                  <a:srgbClr val="384652"/>
                </a:solidFill>
                <a:latin typeface="Gill Sans MT"/>
                <a:cs typeface="Gill Sans MT"/>
              </a:rPr>
              <a:t>  </a:t>
            </a:r>
            <a:r>
              <a:rPr sz="1500" spc="87" dirty="0">
                <a:solidFill>
                  <a:srgbClr val="384652"/>
                </a:solidFill>
                <a:latin typeface="Gill Sans MT"/>
                <a:cs typeface="Gill Sans MT"/>
              </a:rPr>
              <a:t>aplicable  para  </a:t>
            </a:r>
            <a:r>
              <a:rPr sz="1500" spc="71" dirty="0">
                <a:solidFill>
                  <a:srgbClr val="384652"/>
                </a:solidFill>
                <a:latin typeface="Gill Sans MT"/>
                <a:cs typeface="Gill Sans MT"/>
              </a:rPr>
              <a:t>la regulación</a:t>
            </a:r>
            <a:r>
              <a:rPr sz="1500" spc="-54" dirty="0">
                <a:solidFill>
                  <a:srgbClr val="384652"/>
                </a:solidFill>
                <a:latin typeface="Gill Sans MT"/>
                <a:cs typeface="Gill Sans MT"/>
              </a:rPr>
              <a:t> </a:t>
            </a:r>
            <a:r>
              <a:rPr sz="1500" spc="71" dirty="0">
                <a:solidFill>
                  <a:srgbClr val="384652"/>
                </a:solidFill>
                <a:latin typeface="Gill Sans MT"/>
                <a:cs typeface="Gill Sans MT"/>
              </a:rPr>
              <a:t>de</a:t>
            </a:r>
            <a:r>
              <a:rPr sz="1500" spc="-50" dirty="0">
                <a:solidFill>
                  <a:srgbClr val="384652"/>
                </a:solidFill>
                <a:latin typeface="Gill Sans MT"/>
                <a:cs typeface="Gill Sans MT"/>
              </a:rPr>
              <a:t> </a:t>
            </a:r>
            <a:r>
              <a:rPr sz="1500" spc="95" dirty="0">
                <a:solidFill>
                  <a:srgbClr val="384652"/>
                </a:solidFill>
                <a:latin typeface="Gill Sans MT"/>
                <a:cs typeface="Gill Sans MT"/>
              </a:rPr>
              <a:t>la</a:t>
            </a:r>
            <a:r>
              <a:rPr sz="1500" spc="-29" dirty="0">
                <a:solidFill>
                  <a:srgbClr val="384652"/>
                </a:solidFill>
                <a:latin typeface="Gill Sans MT"/>
                <a:cs typeface="Gill Sans MT"/>
              </a:rPr>
              <a:t> </a:t>
            </a:r>
            <a:r>
              <a:rPr sz="1500" spc="58" dirty="0">
                <a:solidFill>
                  <a:srgbClr val="384652"/>
                </a:solidFill>
                <a:latin typeface="Gill Sans MT"/>
                <a:cs typeface="Gill Sans MT"/>
              </a:rPr>
              <a:t>subcontratación.</a:t>
            </a:r>
            <a:endParaRPr sz="1500">
              <a:latin typeface="Gill Sans MT"/>
              <a:cs typeface="Gill Sans MT"/>
            </a:endParaRPr>
          </a:p>
        </p:txBody>
      </p:sp>
      <p:grpSp>
        <p:nvGrpSpPr>
          <p:cNvPr id="23" name="object 23"/>
          <p:cNvGrpSpPr/>
          <p:nvPr/>
        </p:nvGrpSpPr>
        <p:grpSpPr>
          <a:xfrm>
            <a:off x="4362030" y="4454971"/>
            <a:ext cx="396346" cy="346604"/>
            <a:chOff x="5234435" y="5345965"/>
            <a:chExt cx="475615" cy="415925"/>
          </a:xfrm>
        </p:grpSpPr>
        <p:sp>
          <p:nvSpPr>
            <p:cNvPr id="24" name="object 24"/>
            <p:cNvSpPr/>
            <p:nvPr/>
          </p:nvSpPr>
          <p:spPr>
            <a:xfrm>
              <a:off x="5244510" y="5356039"/>
              <a:ext cx="455930" cy="395605"/>
            </a:xfrm>
            <a:custGeom>
              <a:avLst/>
              <a:gdLst/>
              <a:ahLst/>
              <a:cxnLst/>
              <a:rect l="l" t="t" r="r" b="b"/>
              <a:pathLst>
                <a:path w="455929" h="395604">
                  <a:moveTo>
                    <a:pt x="212987" y="8752"/>
                  </a:moveTo>
                  <a:lnTo>
                    <a:pt x="235299" y="120"/>
                  </a:lnTo>
                  <a:lnTo>
                    <a:pt x="241780" y="80"/>
                  </a:lnTo>
                </a:path>
                <a:path w="455929" h="395604">
                  <a:moveTo>
                    <a:pt x="76156" y="156586"/>
                  </a:moveTo>
                  <a:lnTo>
                    <a:pt x="67011" y="109864"/>
                  </a:lnTo>
                  <a:lnTo>
                    <a:pt x="66891" y="94479"/>
                  </a:lnTo>
                  <a:lnTo>
                    <a:pt x="67491" y="86910"/>
                  </a:lnTo>
                  <a:lnTo>
                    <a:pt x="80093" y="50838"/>
                  </a:lnTo>
                  <a:lnTo>
                    <a:pt x="114505" y="22940"/>
                  </a:lnTo>
                  <a:lnTo>
                    <a:pt x="142262" y="17530"/>
                  </a:lnTo>
                  <a:lnTo>
                    <a:pt x="149661" y="17707"/>
                  </a:lnTo>
                  <a:lnTo>
                    <a:pt x="186078" y="31029"/>
                  </a:lnTo>
                  <a:lnTo>
                    <a:pt x="212873" y="64392"/>
                  </a:lnTo>
                  <a:lnTo>
                    <a:pt x="218162" y="82499"/>
                  </a:lnTo>
                  <a:lnTo>
                    <a:pt x="218855" y="88364"/>
                  </a:lnTo>
                </a:path>
                <a:path w="455929" h="395604">
                  <a:moveTo>
                    <a:pt x="219069" y="120882"/>
                  </a:moveTo>
                  <a:lnTo>
                    <a:pt x="206820" y="161986"/>
                  </a:lnTo>
                  <a:lnTo>
                    <a:pt x="177628" y="189075"/>
                  </a:lnTo>
                  <a:lnTo>
                    <a:pt x="141643" y="197606"/>
                  </a:lnTo>
                  <a:lnTo>
                    <a:pt x="135057" y="197170"/>
                  </a:lnTo>
                  <a:lnTo>
                    <a:pt x="95854" y="180810"/>
                  </a:lnTo>
                  <a:lnTo>
                    <a:pt x="79342" y="162111"/>
                  </a:lnTo>
                  <a:lnTo>
                    <a:pt x="76156" y="156586"/>
                  </a:lnTo>
                </a:path>
                <a:path w="455929" h="395604">
                  <a:moveTo>
                    <a:pt x="331701" y="63478"/>
                  </a:moveTo>
                  <a:lnTo>
                    <a:pt x="324913" y="59626"/>
                  </a:lnTo>
                  <a:lnTo>
                    <a:pt x="316932" y="57020"/>
                  </a:lnTo>
                  <a:lnTo>
                    <a:pt x="309361" y="56177"/>
                  </a:lnTo>
                  <a:lnTo>
                    <a:pt x="301250" y="56891"/>
                  </a:lnTo>
                  <a:lnTo>
                    <a:pt x="270138" y="80196"/>
                  </a:lnTo>
                  <a:lnTo>
                    <a:pt x="265270" y="100969"/>
                  </a:lnTo>
                  <a:lnTo>
                    <a:pt x="265492" y="104728"/>
                  </a:lnTo>
                  <a:lnTo>
                    <a:pt x="286178" y="137052"/>
                  </a:lnTo>
                  <a:lnTo>
                    <a:pt x="307304" y="143340"/>
                  </a:lnTo>
                  <a:lnTo>
                    <a:pt x="315012" y="143017"/>
                  </a:lnTo>
                  <a:lnTo>
                    <a:pt x="349589" y="117256"/>
                  </a:lnTo>
                  <a:lnTo>
                    <a:pt x="353158" y="99650"/>
                  </a:lnTo>
                  <a:lnTo>
                    <a:pt x="351061" y="79587"/>
                  </a:lnTo>
                </a:path>
                <a:path w="455929" h="395604">
                  <a:moveTo>
                    <a:pt x="454905" y="300039"/>
                  </a:moveTo>
                  <a:lnTo>
                    <a:pt x="429213" y="333803"/>
                  </a:lnTo>
                  <a:lnTo>
                    <a:pt x="423445" y="334541"/>
                  </a:lnTo>
                  <a:lnTo>
                    <a:pt x="410095" y="334658"/>
                  </a:lnTo>
                </a:path>
                <a:path w="455929" h="395604">
                  <a:moveTo>
                    <a:pt x="287179" y="359073"/>
                  </a:moveTo>
                  <a:lnTo>
                    <a:pt x="275628" y="394051"/>
                  </a:lnTo>
                  <a:lnTo>
                    <a:pt x="270078" y="395188"/>
                  </a:lnTo>
                </a:path>
                <a:path w="455929" h="395604">
                  <a:moveTo>
                    <a:pt x="18378" y="395192"/>
                  </a:moveTo>
                  <a:lnTo>
                    <a:pt x="31" y="375964"/>
                  </a:lnTo>
                  <a:lnTo>
                    <a:pt x="0" y="371451"/>
                  </a:lnTo>
                </a:path>
                <a:path w="455929" h="395604">
                  <a:moveTo>
                    <a:pt x="118" y="294041"/>
                  </a:moveTo>
                  <a:lnTo>
                    <a:pt x="245" y="290209"/>
                  </a:lnTo>
                </a:path>
                <a:path w="455929" h="395604">
                  <a:moveTo>
                    <a:pt x="245" y="290209"/>
                  </a:moveTo>
                  <a:lnTo>
                    <a:pt x="17486" y="249403"/>
                  </a:lnTo>
                  <a:lnTo>
                    <a:pt x="58590" y="231394"/>
                  </a:lnTo>
                  <a:lnTo>
                    <a:pt x="76347" y="226012"/>
                  </a:lnTo>
                  <a:lnTo>
                    <a:pt x="91434" y="221774"/>
                  </a:lnTo>
                </a:path>
                <a:path w="455929" h="395604">
                  <a:moveTo>
                    <a:pt x="270892" y="190475"/>
                  </a:moveTo>
                  <a:lnTo>
                    <a:pt x="408119" y="190592"/>
                  </a:lnTo>
                </a:path>
                <a:path w="455929" h="395604">
                  <a:moveTo>
                    <a:pt x="318904" y="118159"/>
                  </a:moveTo>
                  <a:lnTo>
                    <a:pt x="363778" y="64176"/>
                  </a:lnTo>
                </a:path>
                <a:path w="455929" h="395604">
                  <a:moveTo>
                    <a:pt x="298266" y="98391"/>
                  </a:moveTo>
                  <a:lnTo>
                    <a:pt x="318904" y="118159"/>
                  </a:lnTo>
                </a:path>
                <a:path w="455929" h="395604">
                  <a:moveTo>
                    <a:pt x="318267" y="243454"/>
                  </a:moveTo>
                  <a:lnTo>
                    <a:pt x="408764" y="243389"/>
                  </a:lnTo>
                </a:path>
                <a:path w="455929" h="395604">
                  <a:moveTo>
                    <a:pt x="194442" y="221504"/>
                  </a:moveTo>
                  <a:lnTo>
                    <a:pt x="243801" y="235923"/>
                  </a:lnTo>
                </a:path>
                <a:path w="455929" h="395604">
                  <a:moveTo>
                    <a:pt x="241780" y="80"/>
                  </a:moveTo>
                  <a:lnTo>
                    <a:pt x="420743" y="80"/>
                  </a:lnTo>
                </a:path>
                <a:path w="455929" h="395604">
                  <a:moveTo>
                    <a:pt x="143450" y="307235"/>
                  </a:moveTo>
                  <a:lnTo>
                    <a:pt x="91434" y="221774"/>
                  </a:lnTo>
                </a:path>
                <a:path w="455929" h="395604">
                  <a:moveTo>
                    <a:pt x="194442" y="221504"/>
                  </a:moveTo>
                  <a:lnTo>
                    <a:pt x="143450" y="307235"/>
                  </a:lnTo>
                </a:path>
                <a:path w="455929" h="395604">
                  <a:moveTo>
                    <a:pt x="420743" y="0"/>
                  </a:moveTo>
                  <a:lnTo>
                    <a:pt x="455308" y="32630"/>
                  </a:lnTo>
                  <a:lnTo>
                    <a:pt x="455388" y="36018"/>
                  </a:lnTo>
                  <a:lnTo>
                    <a:pt x="454985" y="39366"/>
                  </a:lnTo>
                  <a:lnTo>
                    <a:pt x="454098" y="42605"/>
                  </a:lnTo>
                </a:path>
                <a:path w="455929" h="395604">
                  <a:moveTo>
                    <a:pt x="218855" y="88364"/>
                  </a:moveTo>
                  <a:lnTo>
                    <a:pt x="219069" y="120882"/>
                  </a:lnTo>
                </a:path>
                <a:path w="455929" h="395604">
                  <a:moveTo>
                    <a:pt x="454905" y="42835"/>
                  </a:moveTo>
                  <a:lnTo>
                    <a:pt x="454905" y="300039"/>
                  </a:lnTo>
                </a:path>
              </a:pathLst>
            </a:custGeom>
            <a:ln w="20149">
              <a:solidFill>
                <a:srgbClr val="94CCDA"/>
              </a:solidFill>
            </a:ln>
          </p:spPr>
          <p:txBody>
            <a:bodyPr wrap="square" lIns="0" tIns="0" rIns="0" bIns="0" rtlCol="0"/>
            <a:lstStyle/>
            <a:p>
              <a:pPr defTabSz="761970"/>
              <a:endParaRPr sz="1500"/>
            </a:p>
          </p:txBody>
        </p:sp>
        <p:pic>
          <p:nvPicPr>
            <p:cNvPr id="25" name="object 25"/>
            <p:cNvPicPr/>
            <p:nvPr/>
          </p:nvPicPr>
          <p:blipFill>
            <a:blip r:embed="rId6" cstate="print"/>
            <a:stretch>
              <a:fillRect/>
            </a:stretch>
          </p:blipFill>
          <p:spPr>
            <a:xfrm>
              <a:off x="5234435" y="5581901"/>
              <a:ext cx="420170" cy="179405"/>
            </a:xfrm>
            <a:prstGeom prst="rect">
              <a:avLst/>
            </a:prstGeom>
          </p:spPr>
        </p:pic>
      </p:grpSp>
      <p:sp>
        <p:nvSpPr>
          <p:cNvPr id="26" name="object 26"/>
          <p:cNvSpPr txBox="1"/>
          <p:nvPr/>
        </p:nvSpPr>
        <p:spPr>
          <a:xfrm>
            <a:off x="4343189" y="4851017"/>
            <a:ext cx="3508904" cy="1253527"/>
          </a:xfrm>
          <a:prstGeom prst="rect">
            <a:avLst/>
          </a:prstGeom>
        </p:spPr>
        <p:txBody>
          <a:bodyPr vert="horz" wrap="square" lIns="0" tIns="148696" rIns="0" bIns="0" rtlCol="0">
            <a:spAutoFit/>
          </a:bodyPr>
          <a:lstStyle/>
          <a:p>
            <a:pPr marL="10583" algn="just" defTabSz="761970">
              <a:spcBef>
                <a:spcPts val="1171"/>
              </a:spcBef>
            </a:pPr>
            <a:r>
              <a:rPr sz="1833" spc="-54" dirty="0">
                <a:solidFill>
                  <a:srgbClr val="384652"/>
                </a:solidFill>
                <a:latin typeface="Lucida Sans Unicode"/>
                <a:cs typeface="Lucida Sans Unicode"/>
              </a:rPr>
              <a:t>Herramientas</a:t>
            </a:r>
            <a:r>
              <a:rPr sz="1833" spc="-71" dirty="0">
                <a:solidFill>
                  <a:srgbClr val="384652"/>
                </a:solidFill>
                <a:latin typeface="Lucida Sans Unicode"/>
                <a:cs typeface="Lucida Sans Unicode"/>
              </a:rPr>
              <a:t> </a:t>
            </a:r>
            <a:r>
              <a:rPr sz="1833" dirty="0">
                <a:solidFill>
                  <a:srgbClr val="384652"/>
                </a:solidFill>
                <a:latin typeface="Lucida Sans Unicode"/>
                <a:cs typeface="Lucida Sans Unicode"/>
              </a:rPr>
              <a:t>de</a:t>
            </a:r>
            <a:r>
              <a:rPr sz="1833" spc="-87" dirty="0">
                <a:solidFill>
                  <a:srgbClr val="384652"/>
                </a:solidFill>
                <a:latin typeface="Lucida Sans Unicode"/>
                <a:cs typeface="Lucida Sans Unicode"/>
              </a:rPr>
              <a:t> </a:t>
            </a:r>
            <a:r>
              <a:rPr sz="1833" spc="-17" dirty="0">
                <a:solidFill>
                  <a:srgbClr val="384652"/>
                </a:solidFill>
                <a:latin typeface="Lucida Sans Unicode"/>
                <a:cs typeface="Lucida Sans Unicode"/>
              </a:rPr>
              <a:t>Apoyo</a:t>
            </a:r>
            <a:endParaRPr sz="1833">
              <a:latin typeface="Lucida Sans Unicode"/>
              <a:cs typeface="Lucida Sans Unicode"/>
            </a:endParaRPr>
          </a:p>
          <a:p>
            <a:pPr marL="10583" marR="4233" algn="just" defTabSz="761970">
              <a:lnSpc>
                <a:spcPct val="106400"/>
              </a:lnSpc>
              <a:spcBef>
                <a:spcPts val="775"/>
              </a:spcBef>
            </a:pPr>
            <a:r>
              <a:rPr sz="1500" spc="37" dirty="0">
                <a:solidFill>
                  <a:srgbClr val="384652"/>
                </a:solidFill>
                <a:latin typeface="Gill Sans MT"/>
                <a:cs typeface="Gill Sans MT"/>
              </a:rPr>
              <a:t>Incorpora</a:t>
            </a:r>
            <a:r>
              <a:rPr sz="1500" spc="362" dirty="0">
                <a:solidFill>
                  <a:srgbClr val="384652"/>
                </a:solidFill>
                <a:latin typeface="Gill Sans MT"/>
                <a:cs typeface="Gill Sans MT"/>
              </a:rPr>
              <a:t>  </a:t>
            </a:r>
            <a:r>
              <a:rPr sz="1500" spc="87" dirty="0">
                <a:solidFill>
                  <a:srgbClr val="384652"/>
                </a:solidFill>
                <a:latin typeface="Gill Sans MT"/>
                <a:cs typeface="Gill Sans MT"/>
              </a:rPr>
              <a:t>anexos</a:t>
            </a:r>
            <a:r>
              <a:rPr sz="1500" spc="358" dirty="0">
                <a:solidFill>
                  <a:srgbClr val="384652"/>
                </a:solidFill>
                <a:latin typeface="Gill Sans MT"/>
                <a:cs typeface="Gill Sans MT"/>
              </a:rPr>
              <a:t>  </a:t>
            </a:r>
            <a:r>
              <a:rPr sz="1500" spc="83" dirty="0">
                <a:solidFill>
                  <a:srgbClr val="384652"/>
                </a:solidFill>
                <a:latin typeface="Gill Sans MT"/>
                <a:cs typeface="Gill Sans MT"/>
              </a:rPr>
              <a:t>para</a:t>
            </a:r>
            <a:r>
              <a:rPr sz="1500" spc="354" dirty="0">
                <a:solidFill>
                  <a:srgbClr val="384652"/>
                </a:solidFill>
                <a:latin typeface="Gill Sans MT"/>
                <a:cs typeface="Gill Sans MT"/>
              </a:rPr>
              <a:t>  </a:t>
            </a:r>
            <a:r>
              <a:rPr sz="1500" spc="46" dirty="0">
                <a:solidFill>
                  <a:srgbClr val="384652"/>
                </a:solidFill>
                <a:latin typeface="Gill Sans MT"/>
                <a:cs typeface="Gill Sans MT"/>
              </a:rPr>
              <a:t>acreditar</a:t>
            </a:r>
            <a:r>
              <a:rPr sz="1500" spc="362" dirty="0">
                <a:solidFill>
                  <a:srgbClr val="384652"/>
                </a:solidFill>
                <a:latin typeface="Gill Sans MT"/>
                <a:cs typeface="Gill Sans MT"/>
              </a:rPr>
              <a:t>  </a:t>
            </a:r>
            <a:r>
              <a:rPr sz="1500" spc="33" dirty="0">
                <a:solidFill>
                  <a:srgbClr val="384652"/>
                </a:solidFill>
                <a:latin typeface="Gill Sans MT"/>
                <a:cs typeface="Gill Sans MT"/>
              </a:rPr>
              <a:t>el </a:t>
            </a:r>
            <a:r>
              <a:rPr sz="1500" spc="62" dirty="0">
                <a:solidFill>
                  <a:srgbClr val="384652"/>
                </a:solidFill>
                <a:latin typeface="Gill Sans MT"/>
                <a:cs typeface="Gill Sans MT"/>
              </a:rPr>
              <a:t>cumplimiento</a:t>
            </a:r>
            <a:r>
              <a:rPr sz="1500" spc="179" dirty="0">
                <a:solidFill>
                  <a:srgbClr val="384652"/>
                </a:solidFill>
                <a:latin typeface="Gill Sans MT"/>
                <a:cs typeface="Gill Sans MT"/>
              </a:rPr>
              <a:t>  </a:t>
            </a:r>
            <a:r>
              <a:rPr sz="1500" spc="50" dirty="0">
                <a:solidFill>
                  <a:srgbClr val="384652"/>
                </a:solidFill>
                <a:latin typeface="Gill Sans MT"/>
                <a:cs typeface="Gill Sans MT"/>
              </a:rPr>
              <a:t>y</a:t>
            </a:r>
            <a:r>
              <a:rPr sz="1500" spc="183" dirty="0">
                <a:solidFill>
                  <a:srgbClr val="384652"/>
                </a:solidFill>
                <a:latin typeface="Gill Sans MT"/>
                <a:cs typeface="Gill Sans MT"/>
              </a:rPr>
              <a:t>  </a:t>
            </a:r>
            <a:r>
              <a:rPr sz="1500" spc="71" dirty="0">
                <a:solidFill>
                  <a:srgbClr val="384652"/>
                </a:solidFill>
                <a:latin typeface="Gill Sans MT"/>
                <a:cs typeface="Gill Sans MT"/>
              </a:rPr>
              <a:t>cuestionarios</a:t>
            </a:r>
            <a:r>
              <a:rPr sz="1500" spc="179" dirty="0">
                <a:solidFill>
                  <a:srgbClr val="384652"/>
                </a:solidFill>
                <a:latin typeface="Gill Sans MT"/>
                <a:cs typeface="Gill Sans MT"/>
              </a:rPr>
              <a:t>  </a:t>
            </a:r>
            <a:r>
              <a:rPr sz="1500" spc="50" dirty="0">
                <a:solidFill>
                  <a:srgbClr val="384652"/>
                </a:solidFill>
                <a:latin typeface="Gill Sans MT"/>
                <a:cs typeface="Gill Sans MT"/>
              </a:rPr>
              <a:t>modelo </a:t>
            </a:r>
            <a:r>
              <a:rPr sz="1500" spc="87" dirty="0">
                <a:solidFill>
                  <a:srgbClr val="384652"/>
                </a:solidFill>
                <a:latin typeface="Gill Sans MT"/>
                <a:cs typeface="Gill Sans MT"/>
              </a:rPr>
              <a:t>para</a:t>
            </a:r>
            <a:r>
              <a:rPr sz="1500" spc="-37" dirty="0">
                <a:solidFill>
                  <a:srgbClr val="384652"/>
                </a:solidFill>
                <a:latin typeface="Gill Sans MT"/>
                <a:cs typeface="Gill Sans MT"/>
              </a:rPr>
              <a:t> </a:t>
            </a:r>
            <a:r>
              <a:rPr sz="1500" spc="67" dirty="0">
                <a:solidFill>
                  <a:srgbClr val="384652"/>
                </a:solidFill>
                <a:latin typeface="Gill Sans MT"/>
                <a:cs typeface="Gill Sans MT"/>
              </a:rPr>
              <a:t>entrevistas</a:t>
            </a:r>
            <a:r>
              <a:rPr sz="1500" spc="-33" dirty="0">
                <a:solidFill>
                  <a:srgbClr val="384652"/>
                </a:solidFill>
                <a:latin typeface="Gill Sans MT"/>
                <a:cs typeface="Gill Sans MT"/>
              </a:rPr>
              <a:t> </a:t>
            </a:r>
            <a:r>
              <a:rPr sz="1500" spc="71" dirty="0">
                <a:solidFill>
                  <a:srgbClr val="384652"/>
                </a:solidFill>
                <a:latin typeface="Gill Sans MT"/>
                <a:cs typeface="Gill Sans MT"/>
              </a:rPr>
              <a:t>con</a:t>
            </a:r>
            <a:r>
              <a:rPr sz="1500" spc="-21" dirty="0">
                <a:solidFill>
                  <a:srgbClr val="384652"/>
                </a:solidFill>
                <a:latin typeface="Gill Sans MT"/>
                <a:cs typeface="Gill Sans MT"/>
              </a:rPr>
              <a:t> </a:t>
            </a:r>
            <a:r>
              <a:rPr sz="1500" spc="58" dirty="0">
                <a:solidFill>
                  <a:srgbClr val="384652"/>
                </a:solidFill>
                <a:latin typeface="Gill Sans MT"/>
                <a:cs typeface="Gill Sans MT"/>
              </a:rPr>
              <a:t>trabajadores.</a:t>
            </a:r>
            <a:endParaRPr sz="1500">
              <a:latin typeface="Gill Sans MT"/>
              <a:cs typeface="Gill Sans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86602" y="446373"/>
            <a:ext cx="5509366" cy="6134735"/>
          </a:xfrm>
          <a:prstGeom prst="rect">
            <a:avLst/>
          </a:prstGeom>
        </p:spPr>
      </p:pic>
      <p:pic>
        <p:nvPicPr>
          <p:cNvPr id="3" name="object 3"/>
          <p:cNvPicPr/>
          <p:nvPr/>
        </p:nvPicPr>
        <p:blipFill>
          <a:blip r:embed="rId3" cstate="print"/>
          <a:stretch>
            <a:fillRect/>
          </a:stretch>
        </p:blipFill>
        <p:spPr>
          <a:xfrm>
            <a:off x="6507586" y="446373"/>
            <a:ext cx="4968558" cy="61347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4093" y="336931"/>
            <a:ext cx="5807393" cy="6184148"/>
          </a:xfrm>
          <a:prstGeom prst="rect">
            <a:avLst/>
          </a:prstGeom>
        </p:spPr>
      </p:pic>
      <p:pic>
        <p:nvPicPr>
          <p:cNvPr id="3" name="object 3"/>
          <p:cNvPicPr/>
          <p:nvPr/>
        </p:nvPicPr>
        <p:blipFill>
          <a:blip r:embed="rId3" cstate="print"/>
          <a:stretch>
            <a:fillRect/>
          </a:stretch>
        </p:blipFill>
        <p:spPr>
          <a:xfrm>
            <a:off x="6937798" y="128693"/>
            <a:ext cx="4515273" cy="672930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371320" y="80836"/>
            <a:ext cx="5403321" cy="675406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1087" y="1643761"/>
            <a:ext cx="10889192" cy="1406838"/>
          </a:xfrm>
          <a:prstGeom prst="rect">
            <a:avLst/>
          </a:prstGeom>
        </p:spPr>
        <p:txBody>
          <a:bodyPr vert="horz" wrap="square" lIns="0" tIns="10583" rIns="0" bIns="0" rtlCol="0">
            <a:spAutoFit/>
          </a:bodyPr>
          <a:lstStyle/>
          <a:p>
            <a:pPr marL="10583" defTabSz="761970">
              <a:spcBef>
                <a:spcPts val="83"/>
              </a:spcBef>
            </a:pPr>
            <a:r>
              <a:rPr sz="2500" spc="-83" dirty="0">
                <a:solidFill>
                  <a:srgbClr val="2D3B4E"/>
                </a:solidFill>
                <a:latin typeface="Lucida Sans Unicode"/>
                <a:cs typeface="Lucida Sans Unicode"/>
              </a:rPr>
              <a:t>Propuesta</a:t>
            </a:r>
            <a:r>
              <a:rPr sz="2500" spc="-100" dirty="0">
                <a:solidFill>
                  <a:srgbClr val="2D3B4E"/>
                </a:solidFill>
                <a:latin typeface="Lucida Sans Unicode"/>
                <a:cs typeface="Lucida Sans Unicode"/>
              </a:rPr>
              <a:t> </a:t>
            </a:r>
            <a:r>
              <a:rPr sz="2500" dirty="0">
                <a:solidFill>
                  <a:srgbClr val="2D3B4E"/>
                </a:solidFill>
                <a:latin typeface="Lucida Sans Unicode"/>
                <a:cs typeface="Lucida Sans Unicode"/>
              </a:rPr>
              <a:t>de</a:t>
            </a:r>
            <a:r>
              <a:rPr sz="2500" spc="-83" dirty="0">
                <a:solidFill>
                  <a:srgbClr val="2D3B4E"/>
                </a:solidFill>
                <a:latin typeface="Lucida Sans Unicode"/>
                <a:cs typeface="Lucida Sans Unicode"/>
              </a:rPr>
              <a:t> </a:t>
            </a:r>
            <a:r>
              <a:rPr sz="2500" spc="-75" dirty="0">
                <a:solidFill>
                  <a:srgbClr val="2D3B4E"/>
                </a:solidFill>
                <a:latin typeface="Lucida Sans Unicode"/>
                <a:cs typeface="Lucida Sans Unicode"/>
              </a:rPr>
              <a:t>Modificación</a:t>
            </a:r>
            <a:r>
              <a:rPr sz="2500" spc="-83" dirty="0">
                <a:solidFill>
                  <a:srgbClr val="2D3B4E"/>
                </a:solidFill>
                <a:latin typeface="Lucida Sans Unicode"/>
                <a:cs typeface="Lucida Sans Unicode"/>
              </a:rPr>
              <a:t> </a:t>
            </a:r>
            <a:r>
              <a:rPr sz="2500" spc="-25" dirty="0">
                <a:solidFill>
                  <a:srgbClr val="2D3B4E"/>
                </a:solidFill>
                <a:latin typeface="Lucida Sans Unicode"/>
                <a:cs typeface="Lucida Sans Unicode"/>
              </a:rPr>
              <a:t>al</a:t>
            </a:r>
            <a:r>
              <a:rPr sz="2500" spc="-87" dirty="0">
                <a:solidFill>
                  <a:srgbClr val="2D3B4E"/>
                </a:solidFill>
                <a:latin typeface="Lucida Sans Unicode"/>
                <a:cs typeface="Lucida Sans Unicode"/>
              </a:rPr>
              <a:t> Artículo</a:t>
            </a:r>
            <a:r>
              <a:rPr sz="2500" spc="-83" dirty="0">
                <a:solidFill>
                  <a:srgbClr val="2D3B4E"/>
                </a:solidFill>
                <a:latin typeface="Lucida Sans Unicode"/>
                <a:cs typeface="Lucida Sans Unicode"/>
              </a:rPr>
              <a:t> </a:t>
            </a:r>
            <a:r>
              <a:rPr sz="2500" dirty="0">
                <a:solidFill>
                  <a:srgbClr val="2D3B4E"/>
                </a:solidFill>
                <a:latin typeface="Lucida Sans Unicode"/>
                <a:cs typeface="Lucida Sans Unicode"/>
              </a:rPr>
              <a:t>123</a:t>
            </a:r>
            <a:r>
              <a:rPr sz="2500" spc="-87" dirty="0">
                <a:solidFill>
                  <a:srgbClr val="2D3B4E"/>
                </a:solidFill>
                <a:latin typeface="Lucida Sans Unicode"/>
                <a:cs typeface="Lucida Sans Unicode"/>
              </a:rPr>
              <a:t> </a:t>
            </a:r>
            <a:r>
              <a:rPr sz="2500" spc="-54" dirty="0">
                <a:solidFill>
                  <a:srgbClr val="2D3B4E"/>
                </a:solidFill>
                <a:latin typeface="Lucida Sans Unicode"/>
                <a:cs typeface="Lucida Sans Unicode"/>
              </a:rPr>
              <a:t>Apartado</a:t>
            </a:r>
            <a:r>
              <a:rPr sz="2500" spc="-83" dirty="0">
                <a:solidFill>
                  <a:srgbClr val="2D3B4E"/>
                </a:solidFill>
                <a:latin typeface="Lucida Sans Unicode"/>
                <a:cs typeface="Lucida Sans Unicode"/>
              </a:rPr>
              <a:t> </a:t>
            </a:r>
            <a:r>
              <a:rPr sz="2500" dirty="0">
                <a:solidFill>
                  <a:srgbClr val="2D3B4E"/>
                </a:solidFill>
                <a:latin typeface="Lucida Sans Unicode"/>
                <a:cs typeface="Lucida Sans Unicode"/>
              </a:rPr>
              <a:t>A</a:t>
            </a:r>
            <a:r>
              <a:rPr sz="2500" spc="-75" dirty="0">
                <a:solidFill>
                  <a:srgbClr val="2D3B4E"/>
                </a:solidFill>
                <a:latin typeface="Lucida Sans Unicode"/>
                <a:cs typeface="Lucida Sans Unicode"/>
              </a:rPr>
              <a:t> </a:t>
            </a:r>
            <a:r>
              <a:rPr sz="2500" spc="-21" dirty="0">
                <a:solidFill>
                  <a:srgbClr val="2D3B4E"/>
                </a:solidFill>
                <a:latin typeface="Lucida Sans Unicode"/>
                <a:cs typeface="Lucida Sans Unicode"/>
              </a:rPr>
              <a:t>Constitucional</a:t>
            </a:r>
            <a:endParaRPr sz="2500">
              <a:latin typeface="Lucida Sans Unicode"/>
              <a:cs typeface="Lucida Sans Unicode"/>
            </a:endParaRPr>
          </a:p>
          <a:p>
            <a:pPr marL="10583" marR="4233" defTabSz="761970">
              <a:lnSpc>
                <a:spcPts val="2183"/>
              </a:lnSpc>
              <a:spcBef>
                <a:spcPts val="3583"/>
              </a:spcBef>
            </a:pPr>
            <a:r>
              <a:rPr sz="1833" spc="79" dirty="0">
                <a:solidFill>
                  <a:srgbClr val="384652"/>
                </a:solidFill>
                <a:latin typeface="Gill Sans MT"/>
                <a:cs typeface="Gill Sans MT"/>
              </a:rPr>
              <a:t>Reforma</a:t>
            </a:r>
            <a:r>
              <a:rPr sz="1833" spc="37" dirty="0">
                <a:solidFill>
                  <a:srgbClr val="384652"/>
                </a:solidFill>
                <a:latin typeface="Gill Sans MT"/>
                <a:cs typeface="Gill Sans MT"/>
              </a:rPr>
              <a:t> </a:t>
            </a:r>
            <a:r>
              <a:rPr sz="1833" spc="79" dirty="0">
                <a:solidFill>
                  <a:srgbClr val="384652"/>
                </a:solidFill>
                <a:latin typeface="Gill Sans MT"/>
                <a:cs typeface="Gill Sans MT"/>
              </a:rPr>
              <a:t>constitucional</a:t>
            </a:r>
            <a:r>
              <a:rPr sz="1833" spc="75" dirty="0">
                <a:solidFill>
                  <a:srgbClr val="384652"/>
                </a:solidFill>
                <a:latin typeface="Gill Sans MT"/>
                <a:cs typeface="Gill Sans MT"/>
              </a:rPr>
              <a:t> </a:t>
            </a:r>
            <a:r>
              <a:rPr sz="1833" spc="95" dirty="0">
                <a:solidFill>
                  <a:srgbClr val="384652"/>
                </a:solidFill>
                <a:latin typeface="Gill Sans MT"/>
                <a:cs typeface="Gill Sans MT"/>
              </a:rPr>
              <a:t>que</a:t>
            </a:r>
            <a:r>
              <a:rPr sz="1833" spc="42" dirty="0">
                <a:solidFill>
                  <a:srgbClr val="384652"/>
                </a:solidFill>
                <a:latin typeface="Gill Sans MT"/>
                <a:cs typeface="Gill Sans MT"/>
              </a:rPr>
              <a:t> </a:t>
            </a:r>
            <a:r>
              <a:rPr sz="1833" spc="108" dirty="0">
                <a:solidFill>
                  <a:srgbClr val="384652"/>
                </a:solidFill>
                <a:latin typeface="Gill Sans MT"/>
                <a:cs typeface="Gill Sans MT"/>
              </a:rPr>
              <a:t>establece</a:t>
            </a:r>
            <a:r>
              <a:rPr sz="1833" spc="37" dirty="0">
                <a:solidFill>
                  <a:srgbClr val="384652"/>
                </a:solidFill>
                <a:latin typeface="Gill Sans MT"/>
                <a:cs typeface="Gill Sans MT"/>
              </a:rPr>
              <a:t> </a:t>
            </a:r>
            <a:r>
              <a:rPr sz="1833" spc="95" dirty="0">
                <a:solidFill>
                  <a:srgbClr val="384652"/>
                </a:solidFill>
                <a:latin typeface="Gill Sans MT"/>
                <a:cs typeface="Gill Sans MT"/>
              </a:rPr>
              <a:t>nuevos</a:t>
            </a:r>
            <a:r>
              <a:rPr sz="1833" spc="42" dirty="0">
                <a:solidFill>
                  <a:srgbClr val="384652"/>
                </a:solidFill>
                <a:latin typeface="Gill Sans MT"/>
                <a:cs typeface="Gill Sans MT"/>
              </a:rPr>
              <a:t> </a:t>
            </a:r>
            <a:r>
              <a:rPr sz="1833" spc="83" dirty="0">
                <a:solidFill>
                  <a:srgbClr val="384652"/>
                </a:solidFill>
                <a:latin typeface="Gill Sans MT"/>
                <a:cs typeface="Gill Sans MT"/>
              </a:rPr>
              <a:t>parámetros</a:t>
            </a:r>
            <a:r>
              <a:rPr sz="1833" spc="42" dirty="0">
                <a:solidFill>
                  <a:srgbClr val="384652"/>
                </a:solidFill>
                <a:latin typeface="Gill Sans MT"/>
                <a:cs typeface="Gill Sans MT"/>
              </a:rPr>
              <a:t> </a:t>
            </a:r>
            <a:r>
              <a:rPr sz="1833" spc="100" dirty="0">
                <a:solidFill>
                  <a:srgbClr val="384652"/>
                </a:solidFill>
                <a:latin typeface="Gill Sans MT"/>
                <a:cs typeface="Gill Sans MT"/>
              </a:rPr>
              <a:t>para</a:t>
            </a:r>
            <a:r>
              <a:rPr sz="1833" spc="67" dirty="0">
                <a:solidFill>
                  <a:srgbClr val="384652"/>
                </a:solidFill>
                <a:latin typeface="Gill Sans MT"/>
                <a:cs typeface="Gill Sans MT"/>
              </a:rPr>
              <a:t> </a:t>
            </a:r>
            <a:r>
              <a:rPr sz="1833" spc="117" dirty="0">
                <a:solidFill>
                  <a:srgbClr val="384652"/>
                </a:solidFill>
                <a:latin typeface="Gill Sans MT"/>
                <a:cs typeface="Gill Sans MT"/>
              </a:rPr>
              <a:t>la</a:t>
            </a:r>
            <a:r>
              <a:rPr sz="1833" spc="50" dirty="0">
                <a:solidFill>
                  <a:srgbClr val="384652"/>
                </a:solidFill>
                <a:latin typeface="Gill Sans MT"/>
                <a:cs typeface="Gill Sans MT"/>
              </a:rPr>
              <a:t> </a:t>
            </a:r>
            <a:r>
              <a:rPr sz="1833" spc="79" dirty="0">
                <a:solidFill>
                  <a:srgbClr val="384652"/>
                </a:solidFill>
                <a:latin typeface="Gill Sans MT"/>
                <a:cs typeface="Gill Sans MT"/>
              </a:rPr>
              <a:t>jornada</a:t>
            </a:r>
            <a:r>
              <a:rPr sz="1833" spc="58" dirty="0">
                <a:solidFill>
                  <a:srgbClr val="384652"/>
                </a:solidFill>
                <a:latin typeface="Gill Sans MT"/>
                <a:cs typeface="Gill Sans MT"/>
              </a:rPr>
              <a:t> </a:t>
            </a:r>
            <a:r>
              <a:rPr sz="1833" spc="71" dirty="0">
                <a:solidFill>
                  <a:srgbClr val="384652"/>
                </a:solidFill>
                <a:latin typeface="Gill Sans MT"/>
                <a:cs typeface="Gill Sans MT"/>
              </a:rPr>
              <a:t>laboral</a:t>
            </a:r>
            <a:r>
              <a:rPr sz="1833" spc="50" dirty="0">
                <a:solidFill>
                  <a:srgbClr val="384652"/>
                </a:solidFill>
                <a:latin typeface="Gill Sans MT"/>
                <a:cs typeface="Gill Sans MT"/>
              </a:rPr>
              <a:t> </a:t>
            </a:r>
            <a:r>
              <a:rPr sz="1833" spc="87" dirty="0">
                <a:solidFill>
                  <a:srgbClr val="384652"/>
                </a:solidFill>
                <a:latin typeface="Gill Sans MT"/>
                <a:cs typeface="Gill Sans MT"/>
              </a:rPr>
              <a:t>en</a:t>
            </a:r>
            <a:r>
              <a:rPr sz="1833" spc="37" dirty="0">
                <a:solidFill>
                  <a:srgbClr val="384652"/>
                </a:solidFill>
                <a:latin typeface="Gill Sans MT"/>
                <a:cs typeface="Gill Sans MT"/>
              </a:rPr>
              <a:t> </a:t>
            </a:r>
            <a:r>
              <a:rPr sz="1833" spc="54" dirty="0">
                <a:solidFill>
                  <a:srgbClr val="384652"/>
                </a:solidFill>
                <a:latin typeface="Gill Sans MT"/>
                <a:cs typeface="Gill Sans MT"/>
              </a:rPr>
              <a:t>México, </a:t>
            </a:r>
            <a:r>
              <a:rPr sz="1833" spc="50" dirty="0">
                <a:solidFill>
                  <a:srgbClr val="384652"/>
                </a:solidFill>
                <a:latin typeface="Gill Sans MT"/>
                <a:cs typeface="Gill Sans MT"/>
              </a:rPr>
              <a:t>reduciendo </a:t>
            </a:r>
            <a:r>
              <a:rPr sz="1833" spc="154" dirty="0">
                <a:solidFill>
                  <a:srgbClr val="384652"/>
                </a:solidFill>
                <a:latin typeface="Gill Sans MT"/>
                <a:cs typeface="Gill Sans MT"/>
              </a:rPr>
              <a:t>las</a:t>
            </a:r>
            <a:r>
              <a:rPr sz="1833" spc="-37" dirty="0">
                <a:solidFill>
                  <a:srgbClr val="384652"/>
                </a:solidFill>
                <a:latin typeface="Gill Sans MT"/>
                <a:cs typeface="Gill Sans MT"/>
              </a:rPr>
              <a:t> </a:t>
            </a:r>
            <a:r>
              <a:rPr sz="1833" spc="87" dirty="0">
                <a:solidFill>
                  <a:srgbClr val="384652"/>
                </a:solidFill>
                <a:latin typeface="Gill Sans MT"/>
                <a:cs typeface="Gill Sans MT"/>
              </a:rPr>
              <a:t>horas</a:t>
            </a:r>
            <a:r>
              <a:rPr sz="1833" spc="-21" dirty="0">
                <a:solidFill>
                  <a:srgbClr val="384652"/>
                </a:solidFill>
                <a:latin typeface="Gill Sans MT"/>
                <a:cs typeface="Gill Sans MT"/>
              </a:rPr>
              <a:t> </a:t>
            </a:r>
            <a:r>
              <a:rPr sz="1833" spc="142" dirty="0">
                <a:solidFill>
                  <a:srgbClr val="384652"/>
                </a:solidFill>
                <a:latin typeface="Gill Sans MT"/>
                <a:cs typeface="Gill Sans MT"/>
              </a:rPr>
              <a:t>semanales</a:t>
            </a:r>
            <a:r>
              <a:rPr sz="1833" spc="-29"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62" dirty="0">
                <a:solidFill>
                  <a:srgbClr val="384652"/>
                </a:solidFill>
                <a:latin typeface="Gill Sans MT"/>
                <a:cs typeface="Gill Sans MT"/>
              </a:rPr>
              <a:t>trabajo</a:t>
            </a:r>
            <a:r>
              <a:rPr sz="1833" spc="-12" dirty="0">
                <a:solidFill>
                  <a:srgbClr val="384652"/>
                </a:solidFill>
                <a:latin typeface="Gill Sans MT"/>
                <a:cs typeface="Gill Sans MT"/>
              </a:rPr>
              <a:t> </a:t>
            </a:r>
            <a:r>
              <a:rPr sz="1833" spc="54" dirty="0">
                <a:solidFill>
                  <a:srgbClr val="384652"/>
                </a:solidFill>
                <a:latin typeface="Gill Sans MT"/>
                <a:cs typeface="Gill Sans MT"/>
              </a:rPr>
              <a:t>y</a:t>
            </a:r>
            <a:r>
              <a:rPr sz="1833" spc="-46" dirty="0">
                <a:solidFill>
                  <a:srgbClr val="384652"/>
                </a:solidFill>
                <a:latin typeface="Gill Sans MT"/>
                <a:cs typeface="Gill Sans MT"/>
              </a:rPr>
              <a:t> </a:t>
            </a:r>
            <a:r>
              <a:rPr sz="1833" spc="67" dirty="0">
                <a:solidFill>
                  <a:srgbClr val="384652"/>
                </a:solidFill>
                <a:latin typeface="Gill Sans MT"/>
                <a:cs typeface="Gill Sans MT"/>
              </a:rPr>
              <a:t>fortaleciendo</a:t>
            </a:r>
            <a:r>
              <a:rPr sz="1833" spc="-37" dirty="0">
                <a:solidFill>
                  <a:srgbClr val="384652"/>
                </a:solidFill>
                <a:latin typeface="Gill Sans MT"/>
                <a:cs typeface="Gill Sans MT"/>
              </a:rPr>
              <a:t> </a:t>
            </a:r>
            <a:r>
              <a:rPr sz="1833" spc="95" dirty="0">
                <a:solidFill>
                  <a:srgbClr val="384652"/>
                </a:solidFill>
                <a:latin typeface="Gill Sans MT"/>
                <a:cs typeface="Gill Sans MT"/>
              </a:rPr>
              <a:t>los</a:t>
            </a:r>
            <a:r>
              <a:rPr sz="1833" spc="-29" dirty="0">
                <a:solidFill>
                  <a:srgbClr val="384652"/>
                </a:solidFill>
                <a:latin typeface="Gill Sans MT"/>
                <a:cs typeface="Gill Sans MT"/>
              </a:rPr>
              <a:t> </a:t>
            </a:r>
            <a:r>
              <a:rPr sz="1833" spc="79" dirty="0">
                <a:solidFill>
                  <a:srgbClr val="384652"/>
                </a:solidFill>
                <a:latin typeface="Gill Sans MT"/>
                <a:cs typeface="Gill Sans MT"/>
              </a:rPr>
              <a:t>derechos</a:t>
            </a:r>
            <a:r>
              <a:rPr sz="1833" spc="-33"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154" dirty="0">
                <a:solidFill>
                  <a:srgbClr val="384652"/>
                </a:solidFill>
                <a:latin typeface="Gill Sans MT"/>
                <a:cs typeface="Gill Sans MT"/>
              </a:rPr>
              <a:t>las</a:t>
            </a:r>
            <a:r>
              <a:rPr sz="1833" spc="-33" dirty="0">
                <a:solidFill>
                  <a:srgbClr val="384652"/>
                </a:solidFill>
                <a:latin typeface="Gill Sans MT"/>
                <a:cs typeface="Gill Sans MT"/>
              </a:rPr>
              <a:t> </a:t>
            </a:r>
            <a:r>
              <a:rPr sz="1833" spc="104" dirty="0">
                <a:solidFill>
                  <a:srgbClr val="384652"/>
                </a:solidFill>
                <a:latin typeface="Gill Sans MT"/>
                <a:cs typeface="Gill Sans MT"/>
              </a:rPr>
              <a:t>personas</a:t>
            </a:r>
            <a:r>
              <a:rPr sz="1833" spc="-21" dirty="0">
                <a:solidFill>
                  <a:srgbClr val="384652"/>
                </a:solidFill>
                <a:latin typeface="Gill Sans MT"/>
                <a:cs typeface="Gill Sans MT"/>
              </a:rPr>
              <a:t> </a:t>
            </a:r>
            <a:r>
              <a:rPr sz="1833" spc="75" dirty="0">
                <a:solidFill>
                  <a:srgbClr val="384652"/>
                </a:solidFill>
                <a:latin typeface="Gill Sans MT"/>
                <a:cs typeface="Gill Sans MT"/>
              </a:rPr>
              <a:t>trabajadoras.</a:t>
            </a:r>
            <a:endParaRPr sz="1833">
              <a:latin typeface="Gill Sans MT"/>
              <a:cs typeface="Gill Sans MT"/>
            </a:endParaRPr>
          </a:p>
        </p:txBody>
      </p:sp>
      <p:grpSp>
        <p:nvGrpSpPr>
          <p:cNvPr id="3" name="object 3"/>
          <p:cNvGrpSpPr/>
          <p:nvPr/>
        </p:nvGrpSpPr>
        <p:grpSpPr>
          <a:xfrm>
            <a:off x="658315" y="3850428"/>
            <a:ext cx="5358342" cy="1427692"/>
            <a:chOff x="789978" y="4620514"/>
            <a:chExt cx="6430010" cy="1713230"/>
          </a:xfrm>
        </p:grpSpPr>
        <p:sp>
          <p:nvSpPr>
            <p:cNvPr id="4" name="object 4"/>
            <p:cNvSpPr/>
            <p:nvPr/>
          </p:nvSpPr>
          <p:spPr>
            <a:xfrm>
              <a:off x="793788" y="4624324"/>
              <a:ext cx="6422390" cy="1705610"/>
            </a:xfrm>
            <a:custGeom>
              <a:avLst/>
              <a:gdLst/>
              <a:ahLst/>
              <a:cxnLst/>
              <a:rect l="l" t="t" r="r" b="b"/>
              <a:pathLst>
                <a:path w="6422390" h="1705610">
                  <a:moveTo>
                    <a:pt x="6323291" y="0"/>
                  </a:moveTo>
                  <a:lnTo>
                    <a:pt x="98971" y="0"/>
                  </a:lnTo>
                  <a:lnTo>
                    <a:pt x="60446" y="7760"/>
                  </a:lnTo>
                  <a:lnTo>
                    <a:pt x="28987" y="28940"/>
                  </a:lnTo>
                  <a:lnTo>
                    <a:pt x="7777" y="60382"/>
                  </a:lnTo>
                  <a:lnTo>
                    <a:pt x="0" y="98933"/>
                  </a:lnTo>
                  <a:lnTo>
                    <a:pt x="0" y="1606550"/>
                  </a:lnTo>
                  <a:lnTo>
                    <a:pt x="7777" y="1645046"/>
                  </a:lnTo>
                  <a:lnTo>
                    <a:pt x="28987" y="1676495"/>
                  </a:lnTo>
                  <a:lnTo>
                    <a:pt x="60446" y="1697704"/>
                  </a:lnTo>
                  <a:lnTo>
                    <a:pt x="98971" y="1705483"/>
                  </a:lnTo>
                  <a:lnTo>
                    <a:pt x="6323291" y="1705483"/>
                  </a:lnTo>
                  <a:lnTo>
                    <a:pt x="6361788" y="1697704"/>
                  </a:lnTo>
                  <a:lnTo>
                    <a:pt x="6393237" y="1676495"/>
                  </a:lnTo>
                  <a:lnTo>
                    <a:pt x="6414446" y="1645046"/>
                  </a:lnTo>
                  <a:lnTo>
                    <a:pt x="6422224" y="1606550"/>
                  </a:lnTo>
                  <a:lnTo>
                    <a:pt x="6422224" y="98933"/>
                  </a:lnTo>
                  <a:lnTo>
                    <a:pt x="6414446" y="60382"/>
                  </a:lnTo>
                  <a:lnTo>
                    <a:pt x="6393237" y="28940"/>
                  </a:lnTo>
                  <a:lnTo>
                    <a:pt x="6361788" y="7760"/>
                  </a:lnTo>
                  <a:lnTo>
                    <a:pt x="6323291" y="0"/>
                  </a:lnTo>
                  <a:close/>
                </a:path>
              </a:pathLst>
            </a:custGeom>
            <a:solidFill>
              <a:srgbClr val="D9ECF1"/>
            </a:solidFill>
          </p:spPr>
          <p:txBody>
            <a:bodyPr wrap="square" lIns="0" tIns="0" rIns="0" bIns="0" rtlCol="0"/>
            <a:lstStyle/>
            <a:p>
              <a:pPr defTabSz="761970"/>
              <a:endParaRPr sz="1500"/>
            </a:p>
          </p:txBody>
        </p:sp>
        <p:sp>
          <p:nvSpPr>
            <p:cNvPr id="5" name="object 5"/>
            <p:cNvSpPr/>
            <p:nvPr/>
          </p:nvSpPr>
          <p:spPr>
            <a:xfrm>
              <a:off x="793788" y="4624324"/>
              <a:ext cx="6422390" cy="1705610"/>
            </a:xfrm>
            <a:custGeom>
              <a:avLst/>
              <a:gdLst/>
              <a:ahLst/>
              <a:cxnLst/>
              <a:rect l="l" t="t" r="r" b="b"/>
              <a:pathLst>
                <a:path w="6422390" h="1705610">
                  <a:moveTo>
                    <a:pt x="0" y="98933"/>
                  </a:moveTo>
                  <a:lnTo>
                    <a:pt x="7777" y="60382"/>
                  </a:lnTo>
                  <a:lnTo>
                    <a:pt x="28987" y="28940"/>
                  </a:lnTo>
                  <a:lnTo>
                    <a:pt x="60446" y="7760"/>
                  </a:lnTo>
                  <a:lnTo>
                    <a:pt x="98971" y="0"/>
                  </a:lnTo>
                  <a:lnTo>
                    <a:pt x="6323291" y="0"/>
                  </a:lnTo>
                  <a:lnTo>
                    <a:pt x="6361788" y="7760"/>
                  </a:lnTo>
                  <a:lnTo>
                    <a:pt x="6393237" y="28940"/>
                  </a:lnTo>
                  <a:lnTo>
                    <a:pt x="6414446" y="60382"/>
                  </a:lnTo>
                  <a:lnTo>
                    <a:pt x="6422224" y="98933"/>
                  </a:lnTo>
                  <a:lnTo>
                    <a:pt x="6422224" y="1606550"/>
                  </a:lnTo>
                  <a:lnTo>
                    <a:pt x="6414446" y="1645046"/>
                  </a:lnTo>
                  <a:lnTo>
                    <a:pt x="6393237" y="1676495"/>
                  </a:lnTo>
                  <a:lnTo>
                    <a:pt x="6361788" y="1697704"/>
                  </a:lnTo>
                  <a:lnTo>
                    <a:pt x="6323291" y="1705483"/>
                  </a:lnTo>
                  <a:lnTo>
                    <a:pt x="98971" y="1705483"/>
                  </a:lnTo>
                  <a:lnTo>
                    <a:pt x="60446" y="1697704"/>
                  </a:lnTo>
                  <a:lnTo>
                    <a:pt x="28987" y="1676495"/>
                  </a:lnTo>
                  <a:lnTo>
                    <a:pt x="7777" y="1645046"/>
                  </a:lnTo>
                  <a:lnTo>
                    <a:pt x="0" y="1606550"/>
                  </a:lnTo>
                  <a:lnTo>
                    <a:pt x="0" y="98933"/>
                  </a:lnTo>
                  <a:close/>
                </a:path>
              </a:pathLst>
            </a:custGeom>
            <a:ln w="7619">
              <a:solidFill>
                <a:srgbClr val="BED2D7"/>
              </a:solidFill>
            </a:ln>
          </p:spPr>
          <p:txBody>
            <a:bodyPr wrap="square" lIns="0" tIns="0" rIns="0" bIns="0" rtlCol="0"/>
            <a:lstStyle/>
            <a:p>
              <a:pPr defTabSz="761970"/>
              <a:endParaRPr sz="1500"/>
            </a:p>
          </p:txBody>
        </p:sp>
      </p:grpSp>
      <p:sp>
        <p:nvSpPr>
          <p:cNvPr id="6" name="object 6"/>
          <p:cNvSpPr txBox="1"/>
          <p:nvPr/>
        </p:nvSpPr>
        <p:spPr>
          <a:xfrm>
            <a:off x="822537" y="3941402"/>
            <a:ext cx="1948921" cy="330689"/>
          </a:xfrm>
          <a:prstGeom prst="rect">
            <a:avLst/>
          </a:prstGeom>
        </p:spPr>
        <p:txBody>
          <a:bodyPr vert="horz" wrap="square" lIns="0" tIns="10054" rIns="0" bIns="0" rtlCol="0">
            <a:spAutoFit/>
          </a:bodyPr>
          <a:lstStyle/>
          <a:p>
            <a:pPr marL="10583" defTabSz="761970">
              <a:spcBef>
                <a:spcPts val="79"/>
              </a:spcBef>
            </a:pPr>
            <a:r>
              <a:rPr sz="2083" spc="-8" dirty="0">
                <a:solidFill>
                  <a:srgbClr val="384652"/>
                </a:solidFill>
                <a:latin typeface="Lucida Sans Unicode"/>
                <a:cs typeface="Lucida Sans Unicode"/>
              </a:rPr>
              <a:t>Jornada</a:t>
            </a:r>
            <a:r>
              <a:rPr sz="2083" spc="-142" dirty="0">
                <a:solidFill>
                  <a:srgbClr val="384652"/>
                </a:solidFill>
                <a:latin typeface="Lucida Sans Unicode"/>
                <a:cs typeface="Lucida Sans Unicode"/>
              </a:rPr>
              <a:t> </a:t>
            </a:r>
            <a:r>
              <a:rPr sz="2083" spc="-58" dirty="0">
                <a:solidFill>
                  <a:srgbClr val="384652"/>
                </a:solidFill>
                <a:latin typeface="Lucida Sans Unicode"/>
                <a:cs typeface="Lucida Sans Unicode"/>
              </a:rPr>
              <a:t>Laboral</a:t>
            </a:r>
            <a:endParaRPr sz="2083">
              <a:latin typeface="Lucida Sans Unicode"/>
              <a:cs typeface="Lucida Sans Unicode"/>
            </a:endParaRPr>
          </a:p>
        </p:txBody>
      </p:sp>
      <p:sp>
        <p:nvSpPr>
          <p:cNvPr id="7" name="object 7"/>
          <p:cNvSpPr txBox="1"/>
          <p:nvPr/>
        </p:nvSpPr>
        <p:spPr>
          <a:xfrm>
            <a:off x="833141" y="4382876"/>
            <a:ext cx="2833688" cy="269304"/>
          </a:xfrm>
          <a:prstGeom prst="rect">
            <a:avLst/>
          </a:prstGeom>
          <a:solidFill>
            <a:srgbClr val="FFFF00"/>
          </a:solidFill>
        </p:spPr>
        <p:txBody>
          <a:bodyPr vert="horz" wrap="square" lIns="0" tIns="0" rIns="0" bIns="0" rtlCol="0">
            <a:spAutoFit/>
          </a:bodyPr>
          <a:lstStyle/>
          <a:p>
            <a:pPr defTabSz="761970">
              <a:lnSpc>
                <a:spcPts val="2112"/>
              </a:lnSpc>
            </a:pPr>
            <a:r>
              <a:rPr sz="1833" spc="50" dirty="0">
                <a:solidFill>
                  <a:srgbClr val="384652"/>
                </a:solidFill>
                <a:latin typeface="Gill Sans MT"/>
                <a:cs typeface="Gill Sans MT"/>
              </a:rPr>
              <a:t>Cuarenta</a:t>
            </a:r>
            <a:r>
              <a:rPr sz="1833" spc="-17" dirty="0">
                <a:solidFill>
                  <a:srgbClr val="384652"/>
                </a:solidFill>
                <a:latin typeface="Gill Sans MT"/>
                <a:cs typeface="Gill Sans MT"/>
              </a:rPr>
              <a:t> </a:t>
            </a:r>
            <a:r>
              <a:rPr sz="1833" spc="83" dirty="0">
                <a:solidFill>
                  <a:srgbClr val="384652"/>
                </a:solidFill>
                <a:latin typeface="Gill Sans MT"/>
                <a:cs typeface="Gill Sans MT"/>
              </a:rPr>
              <a:t>horas</a:t>
            </a:r>
            <a:r>
              <a:rPr sz="1833" spc="-12" dirty="0">
                <a:solidFill>
                  <a:srgbClr val="384652"/>
                </a:solidFill>
                <a:latin typeface="Gill Sans MT"/>
                <a:cs typeface="Gill Sans MT"/>
              </a:rPr>
              <a:t> </a:t>
            </a:r>
            <a:r>
              <a:rPr sz="1833" spc="133" dirty="0">
                <a:solidFill>
                  <a:srgbClr val="384652"/>
                </a:solidFill>
                <a:latin typeface="Gill Sans MT"/>
                <a:cs typeface="Gill Sans MT"/>
              </a:rPr>
              <a:t>semanales</a:t>
            </a:r>
            <a:endParaRPr sz="1833">
              <a:latin typeface="Gill Sans MT"/>
              <a:cs typeface="Gill Sans MT"/>
            </a:endParaRPr>
          </a:p>
        </p:txBody>
      </p:sp>
      <p:sp>
        <p:nvSpPr>
          <p:cNvPr id="8" name="object 8"/>
          <p:cNvSpPr txBox="1"/>
          <p:nvPr/>
        </p:nvSpPr>
        <p:spPr>
          <a:xfrm>
            <a:off x="3656435" y="4361815"/>
            <a:ext cx="2078038" cy="292217"/>
          </a:xfrm>
          <a:prstGeom prst="rect">
            <a:avLst/>
          </a:prstGeom>
        </p:spPr>
        <p:txBody>
          <a:bodyPr vert="horz" wrap="square" lIns="0" tIns="10054" rIns="0" bIns="0" rtlCol="0">
            <a:spAutoFit/>
          </a:bodyPr>
          <a:lstStyle/>
          <a:p>
            <a:pPr marL="10583" defTabSz="761970">
              <a:spcBef>
                <a:spcPts val="79"/>
              </a:spcBef>
            </a:pPr>
            <a:r>
              <a:rPr sz="1833" spc="146" dirty="0">
                <a:solidFill>
                  <a:srgbClr val="384652"/>
                </a:solidFill>
                <a:latin typeface="Gill Sans MT"/>
                <a:cs typeface="Gill Sans MT"/>
              </a:rPr>
              <a:t>según</a:t>
            </a:r>
            <a:r>
              <a:rPr sz="1833" spc="-8" dirty="0">
                <a:solidFill>
                  <a:srgbClr val="384652"/>
                </a:solidFill>
                <a:latin typeface="Gill Sans MT"/>
                <a:cs typeface="Gill Sans MT"/>
              </a:rPr>
              <a:t> </a:t>
            </a:r>
            <a:r>
              <a:rPr sz="1833" dirty="0">
                <a:solidFill>
                  <a:srgbClr val="384652"/>
                </a:solidFill>
                <a:latin typeface="Gill Sans MT"/>
                <a:cs typeface="Gill Sans MT"/>
              </a:rPr>
              <a:t>lo</a:t>
            </a:r>
            <a:r>
              <a:rPr sz="1833" spc="-8" dirty="0">
                <a:solidFill>
                  <a:srgbClr val="384652"/>
                </a:solidFill>
                <a:latin typeface="Gill Sans MT"/>
                <a:cs typeface="Gill Sans MT"/>
              </a:rPr>
              <a:t> </a:t>
            </a:r>
            <a:r>
              <a:rPr sz="1833" spc="117" dirty="0">
                <a:solidFill>
                  <a:srgbClr val="384652"/>
                </a:solidFill>
                <a:latin typeface="Gill Sans MT"/>
                <a:cs typeface="Gill Sans MT"/>
              </a:rPr>
              <a:t>establezca</a:t>
            </a:r>
            <a:endParaRPr sz="1833">
              <a:latin typeface="Gill Sans MT"/>
              <a:cs typeface="Gill Sans MT"/>
            </a:endParaRPr>
          </a:p>
        </p:txBody>
      </p:sp>
      <p:sp>
        <p:nvSpPr>
          <p:cNvPr id="9" name="object 9"/>
          <p:cNvSpPr txBox="1"/>
          <p:nvPr/>
        </p:nvSpPr>
        <p:spPr>
          <a:xfrm>
            <a:off x="822537" y="4638674"/>
            <a:ext cx="622300" cy="292217"/>
          </a:xfrm>
          <a:prstGeom prst="rect">
            <a:avLst/>
          </a:prstGeom>
        </p:spPr>
        <p:txBody>
          <a:bodyPr vert="horz" wrap="square" lIns="0" tIns="10054" rIns="0" bIns="0" rtlCol="0">
            <a:spAutoFit/>
          </a:bodyPr>
          <a:lstStyle/>
          <a:p>
            <a:pPr marL="10583" defTabSz="761970">
              <a:spcBef>
                <a:spcPts val="79"/>
              </a:spcBef>
            </a:pPr>
            <a:r>
              <a:rPr sz="1833" spc="121" dirty="0">
                <a:solidFill>
                  <a:srgbClr val="384652"/>
                </a:solidFill>
                <a:latin typeface="Gill Sans MT"/>
                <a:cs typeface="Gill Sans MT"/>
              </a:rPr>
              <a:t>la</a:t>
            </a:r>
            <a:r>
              <a:rPr sz="1833" spc="-37" dirty="0">
                <a:solidFill>
                  <a:srgbClr val="384652"/>
                </a:solidFill>
                <a:latin typeface="Gill Sans MT"/>
                <a:cs typeface="Gill Sans MT"/>
              </a:rPr>
              <a:t> </a:t>
            </a:r>
            <a:r>
              <a:rPr sz="1833" spc="50" dirty="0">
                <a:solidFill>
                  <a:srgbClr val="384652"/>
                </a:solidFill>
                <a:latin typeface="Gill Sans MT"/>
                <a:cs typeface="Gill Sans MT"/>
              </a:rPr>
              <a:t>Ley</a:t>
            </a:r>
            <a:endParaRPr sz="1833">
              <a:latin typeface="Gill Sans MT"/>
              <a:cs typeface="Gill Sans MT"/>
            </a:endParaRPr>
          </a:p>
        </p:txBody>
      </p:sp>
      <p:grpSp>
        <p:nvGrpSpPr>
          <p:cNvPr id="10" name="object 10"/>
          <p:cNvGrpSpPr/>
          <p:nvPr/>
        </p:nvGrpSpPr>
        <p:grpSpPr>
          <a:xfrm>
            <a:off x="6175481" y="3850428"/>
            <a:ext cx="5358342" cy="1427692"/>
            <a:chOff x="7410577" y="4620514"/>
            <a:chExt cx="6430010" cy="1713230"/>
          </a:xfrm>
        </p:grpSpPr>
        <p:sp>
          <p:nvSpPr>
            <p:cNvPr id="11" name="object 11"/>
            <p:cNvSpPr/>
            <p:nvPr/>
          </p:nvSpPr>
          <p:spPr>
            <a:xfrm>
              <a:off x="7414387" y="4624324"/>
              <a:ext cx="6422390" cy="1705610"/>
            </a:xfrm>
            <a:custGeom>
              <a:avLst/>
              <a:gdLst/>
              <a:ahLst/>
              <a:cxnLst/>
              <a:rect l="l" t="t" r="r" b="b"/>
              <a:pathLst>
                <a:path w="6422390" h="1705610">
                  <a:moveTo>
                    <a:pt x="6323203" y="0"/>
                  </a:moveTo>
                  <a:lnTo>
                    <a:pt x="98933" y="0"/>
                  </a:lnTo>
                  <a:lnTo>
                    <a:pt x="60436" y="7760"/>
                  </a:lnTo>
                  <a:lnTo>
                    <a:pt x="28987" y="28940"/>
                  </a:lnTo>
                  <a:lnTo>
                    <a:pt x="7778" y="60382"/>
                  </a:lnTo>
                  <a:lnTo>
                    <a:pt x="0" y="98933"/>
                  </a:lnTo>
                  <a:lnTo>
                    <a:pt x="0" y="1606550"/>
                  </a:lnTo>
                  <a:lnTo>
                    <a:pt x="7778" y="1645046"/>
                  </a:lnTo>
                  <a:lnTo>
                    <a:pt x="28987" y="1676495"/>
                  </a:lnTo>
                  <a:lnTo>
                    <a:pt x="60436" y="1697704"/>
                  </a:lnTo>
                  <a:lnTo>
                    <a:pt x="98933" y="1705483"/>
                  </a:lnTo>
                  <a:lnTo>
                    <a:pt x="6323203" y="1705483"/>
                  </a:lnTo>
                  <a:lnTo>
                    <a:pt x="6361773" y="1697704"/>
                  </a:lnTo>
                  <a:lnTo>
                    <a:pt x="6393259" y="1676495"/>
                  </a:lnTo>
                  <a:lnTo>
                    <a:pt x="6414482" y="1645046"/>
                  </a:lnTo>
                  <a:lnTo>
                    <a:pt x="6422263" y="1606550"/>
                  </a:lnTo>
                  <a:lnTo>
                    <a:pt x="6422263" y="98933"/>
                  </a:lnTo>
                  <a:lnTo>
                    <a:pt x="6414482" y="60382"/>
                  </a:lnTo>
                  <a:lnTo>
                    <a:pt x="6393259" y="28940"/>
                  </a:lnTo>
                  <a:lnTo>
                    <a:pt x="6361773" y="7760"/>
                  </a:lnTo>
                  <a:lnTo>
                    <a:pt x="6323203" y="0"/>
                  </a:lnTo>
                  <a:close/>
                </a:path>
              </a:pathLst>
            </a:custGeom>
            <a:solidFill>
              <a:srgbClr val="D9ECF1"/>
            </a:solidFill>
          </p:spPr>
          <p:txBody>
            <a:bodyPr wrap="square" lIns="0" tIns="0" rIns="0" bIns="0" rtlCol="0"/>
            <a:lstStyle/>
            <a:p>
              <a:pPr defTabSz="761970"/>
              <a:endParaRPr sz="1500"/>
            </a:p>
          </p:txBody>
        </p:sp>
        <p:sp>
          <p:nvSpPr>
            <p:cNvPr id="12" name="object 12"/>
            <p:cNvSpPr/>
            <p:nvPr/>
          </p:nvSpPr>
          <p:spPr>
            <a:xfrm>
              <a:off x="7414387" y="4624324"/>
              <a:ext cx="6422390" cy="1705610"/>
            </a:xfrm>
            <a:custGeom>
              <a:avLst/>
              <a:gdLst/>
              <a:ahLst/>
              <a:cxnLst/>
              <a:rect l="l" t="t" r="r" b="b"/>
              <a:pathLst>
                <a:path w="6422390" h="1705610">
                  <a:moveTo>
                    <a:pt x="0" y="98933"/>
                  </a:moveTo>
                  <a:lnTo>
                    <a:pt x="7778" y="60382"/>
                  </a:lnTo>
                  <a:lnTo>
                    <a:pt x="28987" y="28940"/>
                  </a:lnTo>
                  <a:lnTo>
                    <a:pt x="60436" y="7760"/>
                  </a:lnTo>
                  <a:lnTo>
                    <a:pt x="98933" y="0"/>
                  </a:lnTo>
                  <a:lnTo>
                    <a:pt x="6323203" y="0"/>
                  </a:lnTo>
                  <a:lnTo>
                    <a:pt x="6361773" y="7760"/>
                  </a:lnTo>
                  <a:lnTo>
                    <a:pt x="6393259" y="28940"/>
                  </a:lnTo>
                  <a:lnTo>
                    <a:pt x="6414482" y="60382"/>
                  </a:lnTo>
                  <a:lnTo>
                    <a:pt x="6422263" y="98933"/>
                  </a:lnTo>
                  <a:lnTo>
                    <a:pt x="6422263" y="1606550"/>
                  </a:lnTo>
                  <a:lnTo>
                    <a:pt x="6414482" y="1645046"/>
                  </a:lnTo>
                  <a:lnTo>
                    <a:pt x="6393259" y="1676495"/>
                  </a:lnTo>
                  <a:lnTo>
                    <a:pt x="6361773" y="1697704"/>
                  </a:lnTo>
                  <a:lnTo>
                    <a:pt x="6323203" y="1705483"/>
                  </a:lnTo>
                  <a:lnTo>
                    <a:pt x="98933" y="1705483"/>
                  </a:lnTo>
                  <a:lnTo>
                    <a:pt x="60436" y="1697704"/>
                  </a:lnTo>
                  <a:lnTo>
                    <a:pt x="28987" y="1676495"/>
                  </a:lnTo>
                  <a:lnTo>
                    <a:pt x="7778" y="1645046"/>
                  </a:lnTo>
                  <a:lnTo>
                    <a:pt x="0" y="1606550"/>
                  </a:lnTo>
                  <a:lnTo>
                    <a:pt x="0" y="98933"/>
                  </a:lnTo>
                  <a:close/>
                </a:path>
              </a:pathLst>
            </a:custGeom>
            <a:ln w="7619">
              <a:solidFill>
                <a:srgbClr val="BED2D7"/>
              </a:solidFill>
            </a:ln>
          </p:spPr>
          <p:txBody>
            <a:bodyPr wrap="square" lIns="0" tIns="0" rIns="0" bIns="0" rtlCol="0"/>
            <a:lstStyle/>
            <a:p>
              <a:pPr defTabSz="761970"/>
              <a:endParaRPr sz="1500"/>
            </a:p>
          </p:txBody>
        </p:sp>
      </p:grpSp>
      <p:sp>
        <p:nvSpPr>
          <p:cNvPr id="13" name="object 13"/>
          <p:cNvSpPr txBox="1"/>
          <p:nvPr/>
        </p:nvSpPr>
        <p:spPr>
          <a:xfrm>
            <a:off x="6340475" y="3824087"/>
            <a:ext cx="4298421" cy="1114493"/>
          </a:xfrm>
          <a:prstGeom prst="rect">
            <a:avLst/>
          </a:prstGeom>
        </p:spPr>
        <p:txBody>
          <a:bodyPr vert="horz" wrap="square" lIns="0" tIns="127529" rIns="0" bIns="0" rtlCol="0">
            <a:spAutoFit/>
          </a:bodyPr>
          <a:lstStyle/>
          <a:p>
            <a:pPr marL="10583" defTabSz="761970">
              <a:spcBef>
                <a:spcPts val="1004"/>
              </a:spcBef>
            </a:pPr>
            <a:r>
              <a:rPr sz="2083" spc="-58" dirty="0">
                <a:solidFill>
                  <a:srgbClr val="384652"/>
                </a:solidFill>
                <a:latin typeface="Lucida Sans Unicode"/>
                <a:cs typeface="Lucida Sans Unicode"/>
              </a:rPr>
              <a:t>Descanso</a:t>
            </a:r>
            <a:r>
              <a:rPr sz="2083" spc="-67" dirty="0">
                <a:solidFill>
                  <a:srgbClr val="384652"/>
                </a:solidFill>
                <a:latin typeface="Lucida Sans Unicode"/>
                <a:cs typeface="Lucida Sans Unicode"/>
              </a:rPr>
              <a:t> </a:t>
            </a:r>
            <a:r>
              <a:rPr sz="2083" spc="-8" dirty="0">
                <a:solidFill>
                  <a:srgbClr val="384652"/>
                </a:solidFill>
                <a:latin typeface="Lucida Sans Unicode"/>
                <a:cs typeface="Lucida Sans Unicode"/>
              </a:rPr>
              <a:t>Semanal</a:t>
            </a:r>
            <a:endParaRPr sz="2083">
              <a:latin typeface="Lucida Sans Unicode"/>
              <a:cs typeface="Lucida Sans Unicode"/>
            </a:endParaRPr>
          </a:p>
          <a:p>
            <a:pPr marL="10583" marR="4233" defTabSz="761970">
              <a:lnSpc>
                <a:spcPts val="2183"/>
              </a:lnSpc>
              <a:spcBef>
                <a:spcPts val="896"/>
              </a:spcBef>
            </a:pPr>
            <a:r>
              <a:rPr sz="1833" dirty="0">
                <a:solidFill>
                  <a:srgbClr val="384652"/>
                </a:solidFill>
                <a:latin typeface="Gill Sans MT"/>
                <a:cs typeface="Gill Sans MT"/>
              </a:rPr>
              <a:t>Un</a:t>
            </a:r>
            <a:r>
              <a:rPr sz="1833" spc="-50" dirty="0">
                <a:solidFill>
                  <a:srgbClr val="384652"/>
                </a:solidFill>
                <a:latin typeface="Gill Sans MT"/>
                <a:cs typeface="Gill Sans MT"/>
              </a:rPr>
              <a:t> </a:t>
            </a:r>
            <a:r>
              <a:rPr sz="1833" spc="112" dirty="0">
                <a:solidFill>
                  <a:srgbClr val="384652"/>
                </a:solidFill>
                <a:latin typeface="Gill Sans MT"/>
                <a:cs typeface="Gill Sans MT"/>
              </a:rPr>
              <a:t>día</a:t>
            </a:r>
            <a:r>
              <a:rPr sz="1833" spc="-54" dirty="0">
                <a:solidFill>
                  <a:srgbClr val="384652"/>
                </a:solidFill>
                <a:latin typeface="Gill Sans MT"/>
                <a:cs typeface="Gill Sans MT"/>
              </a:rPr>
              <a:t> </a:t>
            </a:r>
            <a:r>
              <a:rPr sz="1833" spc="87" dirty="0">
                <a:solidFill>
                  <a:srgbClr val="384652"/>
                </a:solidFill>
                <a:latin typeface="Gill Sans MT"/>
                <a:cs typeface="Gill Sans MT"/>
              </a:rPr>
              <a:t>de</a:t>
            </a:r>
            <a:r>
              <a:rPr sz="1833" spc="-46" dirty="0">
                <a:solidFill>
                  <a:srgbClr val="384652"/>
                </a:solidFill>
                <a:latin typeface="Gill Sans MT"/>
                <a:cs typeface="Gill Sans MT"/>
              </a:rPr>
              <a:t> </a:t>
            </a:r>
            <a:r>
              <a:rPr sz="1833" spc="137" dirty="0">
                <a:solidFill>
                  <a:srgbClr val="384652"/>
                </a:solidFill>
                <a:latin typeface="Gill Sans MT"/>
                <a:cs typeface="Gill Sans MT"/>
              </a:rPr>
              <a:t>descanso</a:t>
            </a:r>
            <a:r>
              <a:rPr sz="1833" spc="-42" dirty="0">
                <a:solidFill>
                  <a:srgbClr val="384652"/>
                </a:solidFill>
                <a:latin typeface="Gill Sans MT"/>
                <a:cs typeface="Gill Sans MT"/>
              </a:rPr>
              <a:t> </a:t>
            </a:r>
            <a:r>
              <a:rPr sz="1833" dirty="0">
                <a:solidFill>
                  <a:srgbClr val="384652"/>
                </a:solidFill>
                <a:latin typeface="Gill Sans MT"/>
                <a:cs typeface="Gill Sans MT"/>
              </a:rPr>
              <a:t>por</a:t>
            </a:r>
            <a:r>
              <a:rPr sz="1833" spc="-54" dirty="0">
                <a:solidFill>
                  <a:srgbClr val="384652"/>
                </a:solidFill>
                <a:latin typeface="Gill Sans MT"/>
                <a:cs typeface="Gill Sans MT"/>
              </a:rPr>
              <a:t> </a:t>
            </a:r>
            <a:r>
              <a:rPr sz="1833" spc="162" dirty="0">
                <a:solidFill>
                  <a:srgbClr val="384652"/>
                </a:solidFill>
                <a:latin typeface="Gill Sans MT"/>
                <a:cs typeface="Gill Sans MT"/>
              </a:rPr>
              <a:t>cada</a:t>
            </a:r>
            <a:r>
              <a:rPr sz="1833" spc="-46" dirty="0">
                <a:solidFill>
                  <a:srgbClr val="384652"/>
                </a:solidFill>
                <a:latin typeface="Gill Sans MT"/>
                <a:cs typeface="Gill Sans MT"/>
              </a:rPr>
              <a:t> </a:t>
            </a:r>
            <a:r>
              <a:rPr sz="1833" spc="146" dirty="0">
                <a:solidFill>
                  <a:srgbClr val="384652"/>
                </a:solidFill>
                <a:latin typeface="Gill Sans MT"/>
                <a:cs typeface="Gill Sans MT"/>
              </a:rPr>
              <a:t>seis</a:t>
            </a:r>
            <a:r>
              <a:rPr sz="1833" spc="-50" dirty="0">
                <a:solidFill>
                  <a:srgbClr val="384652"/>
                </a:solidFill>
                <a:latin typeface="Gill Sans MT"/>
                <a:cs typeface="Gill Sans MT"/>
              </a:rPr>
              <a:t> </a:t>
            </a:r>
            <a:r>
              <a:rPr sz="1833" spc="142" dirty="0">
                <a:solidFill>
                  <a:srgbClr val="384652"/>
                </a:solidFill>
                <a:latin typeface="Gill Sans MT"/>
                <a:cs typeface="Gill Sans MT"/>
              </a:rPr>
              <a:t>días</a:t>
            </a:r>
            <a:r>
              <a:rPr sz="1833" spc="-33" dirty="0">
                <a:solidFill>
                  <a:srgbClr val="384652"/>
                </a:solidFill>
                <a:latin typeface="Gill Sans MT"/>
                <a:cs typeface="Gill Sans MT"/>
              </a:rPr>
              <a:t> </a:t>
            </a:r>
            <a:r>
              <a:rPr sz="1833" spc="62" dirty="0">
                <a:solidFill>
                  <a:srgbClr val="384652"/>
                </a:solidFill>
                <a:latin typeface="Gill Sans MT"/>
                <a:cs typeface="Gill Sans MT"/>
              </a:rPr>
              <a:t>de trabajo</a:t>
            </a:r>
            <a:r>
              <a:rPr sz="1833" spc="-29" dirty="0">
                <a:solidFill>
                  <a:srgbClr val="384652"/>
                </a:solidFill>
                <a:latin typeface="Gill Sans MT"/>
                <a:cs typeface="Gill Sans MT"/>
              </a:rPr>
              <a:t> </a:t>
            </a:r>
            <a:r>
              <a:rPr sz="1833" spc="87" dirty="0">
                <a:solidFill>
                  <a:srgbClr val="384652"/>
                </a:solidFill>
                <a:latin typeface="Gill Sans MT"/>
                <a:cs typeface="Gill Sans MT"/>
              </a:rPr>
              <a:t>con</a:t>
            </a:r>
            <a:r>
              <a:rPr sz="1833" spc="-46" dirty="0">
                <a:solidFill>
                  <a:srgbClr val="384652"/>
                </a:solidFill>
                <a:latin typeface="Gill Sans MT"/>
                <a:cs typeface="Gill Sans MT"/>
              </a:rPr>
              <a:t> </a:t>
            </a:r>
            <a:r>
              <a:rPr sz="1833" spc="125" dirty="0">
                <a:solidFill>
                  <a:srgbClr val="384652"/>
                </a:solidFill>
                <a:latin typeface="Gill Sans MT"/>
                <a:cs typeface="Gill Sans MT"/>
              </a:rPr>
              <a:t>goce</a:t>
            </a:r>
            <a:r>
              <a:rPr sz="1833" spc="-46" dirty="0">
                <a:solidFill>
                  <a:srgbClr val="384652"/>
                </a:solidFill>
                <a:latin typeface="Gill Sans MT"/>
                <a:cs typeface="Gill Sans MT"/>
              </a:rPr>
              <a:t> </a:t>
            </a:r>
            <a:r>
              <a:rPr sz="1833" spc="87" dirty="0">
                <a:solidFill>
                  <a:srgbClr val="384652"/>
                </a:solidFill>
                <a:latin typeface="Gill Sans MT"/>
                <a:cs typeface="Gill Sans MT"/>
              </a:rPr>
              <a:t>de</a:t>
            </a:r>
            <a:r>
              <a:rPr sz="1833" spc="-54" dirty="0">
                <a:solidFill>
                  <a:srgbClr val="384652"/>
                </a:solidFill>
                <a:latin typeface="Gill Sans MT"/>
                <a:cs typeface="Gill Sans MT"/>
              </a:rPr>
              <a:t> </a:t>
            </a:r>
            <a:r>
              <a:rPr sz="1833" spc="83" dirty="0">
                <a:solidFill>
                  <a:srgbClr val="384652"/>
                </a:solidFill>
                <a:latin typeface="Gill Sans MT"/>
                <a:cs typeface="Gill Sans MT"/>
              </a:rPr>
              <a:t>salario</a:t>
            </a:r>
            <a:r>
              <a:rPr sz="1833" spc="-25" dirty="0">
                <a:solidFill>
                  <a:srgbClr val="384652"/>
                </a:solidFill>
                <a:latin typeface="Gill Sans MT"/>
                <a:cs typeface="Gill Sans MT"/>
              </a:rPr>
              <a:t> </a:t>
            </a:r>
            <a:r>
              <a:rPr sz="1833" spc="33" dirty="0">
                <a:solidFill>
                  <a:srgbClr val="384652"/>
                </a:solidFill>
                <a:latin typeface="Gill Sans MT"/>
                <a:cs typeface="Gill Sans MT"/>
              </a:rPr>
              <a:t>íntegro</a:t>
            </a:r>
            <a:endParaRPr sz="1833">
              <a:latin typeface="Gill Sans MT"/>
              <a:cs typeface="Gill Sans MT"/>
            </a:endParaRPr>
          </a:p>
        </p:txBody>
      </p:sp>
      <p:sp>
        <p:nvSpPr>
          <p:cNvPr id="14" name="object 14"/>
          <p:cNvSpPr txBox="1">
            <a:spLocks noGrp="1"/>
          </p:cNvSpPr>
          <p:nvPr>
            <p:ph type="title"/>
          </p:nvPr>
        </p:nvSpPr>
        <p:spPr>
          <a:xfrm>
            <a:off x="345087" y="171715"/>
            <a:ext cx="9469825" cy="1090810"/>
          </a:xfrm>
          <a:prstGeom prst="rect">
            <a:avLst/>
          </a:prstGeom>
        </p:spPr>
        <p:txBody>
          <a:bodyPr vert="horz" wrap="square" lIns="0" tIns="182244" rIns="0" bIns="0" rtlCol="0">
            <a:spAutoFit/>
          </a:bodyPr>
          <a:lstStyle/>
          <a:p>
            <a:pPr marL="247111" marR="4233">
              <a:lnSpc>
                <a:spcPct val="100600"/>
              </a:lnSpc>
              <a:spcBef>
                <a:spcPts val="62"/>
              </a:spcBef>
            </a:pPr>
            <a:r>
              <a:rPr spc="-71" dirty="0"/>
              <a:t>PROYECTO</a:t>
            </a:r>
            <a:r>
              <a:rPr spc="-162" dirty="0"/>
              <a:t> </a:t>
            </a:r>
            <a:r>
              <a:rPr spc="-29" dirty="0"/>
              <a:t>DE</a:t>
            </a:r>
            <a:r>
              <a:rPr spc="-204" dirty="0"/>
              <a:t> </a:t>
            </a:r>
            <a:r>
              <a:rPr spc="-21" dirty="0"/>
              <a:t>REFORMA</a:t>
            </a:r>
            <a:r>
              <a:rPr spc="-187" dirty="0"/>
              <a:t> </a:t>
            </a:r>
            <a:r>
              <a:rPr spc="-21" dirty="0"/>
              <a:t>PARA</a:t>
            </a:r>
            <a:r>
              <a:rPr spc="-158" dirty="0"/>
              <a:t> </a:t>
            </a:r>
            <a:r>
              <a:rPr dirty="0"/>
              <a:t>LA</a:t>
            </a:r>
            <a:r>
              <a:rPr spc="-162" dirty="0"/>
              <a:t> </a:t>
            </a:r>
            <a:r>
              <a:rPr spc="-83" dirty="0"/>
              <a:t>IMPLEMENTACIÓN</a:t>
            </a:r>
            <a:r>
              <a:rPr spc="-146" dirty="0"/>
              <a:t> </a:t>
            </a:r>
            <a:r>
              <a:rPr spc="-29" dirty="0"/>
              <a:t>DE</a:t>
            </a:r>
            <a:r>
              <a:rPr spc="-162" dirty="0"/>
              <a:t> </a:t>
            </a:r>
            <a:r>
              <a:rPr spc="-21" dirty="0"/>
              <a:t>LA </a:t>
            </a:r>
            <a:r>
              <a:rPr dirty="0"/>
              <a:t>SEMANA</a:t>
            </a:r>
            <a:r>
              <a:rPr spc="-133" dirty="0"/>
              <a:t> </a:t>
            </a:r>
            <a:r>
              <a:rPr spc="-8" dirty="0"/>
              <a:t>LABORAL</a:t>
            </a:r>
            <a:r>
              <a:rPr spc="-129" dirty="0"/>
              <a:t> </a:t>
            </a:r>
            <a:r>
              <a:rPr spc="-29" dirty="0"/>
              <a:t>DE</a:t>
            </a:r>
            <a:r>
              <a:rPr spc="-125" dirty="0"/>
              <a:t> </a:t>
            </a:r>
            <a:r>
              <a:rPr dirty="0"/>
              <a:t>40</a:t>
            </a:r>
            <a:r>
              <a:rPr spc="-112" dirty="0"/>
              <a:t> </a:t>
            </a:r>
            <a:r>
              <a:rPr spc="-8" dirty="0"/>
              <a:t>HORAS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580495"/>
            <a:ext cx="7087129" cy="510823"/>
          </a:xfrm>
          <a:prstGeom prst="rect">
            <a:avLst/>
          </a:prstGeom>
        </p:spPr>
        <p:txBody>
          <a:bodyPr vert="horz" wrap="square" lIns="0" tIns="10583" rIns="0" bIns="0" rtlCol="0">
            <a:spAutoFit/>
          </a:bodyPr>
          <a:lstStyle/>
          <a:p>
            <a:pPr marL="10583">
              <a:spcBef>
                <a:spcPts val="83"/>
              </a:spcBef>
            </a:pPr>
            <a:r>
              <a:rPr sz="3250" spc="-104" dirty="0"/>
              <a:t>Regulación</a:t>
            </a:r>
            <a:r>
              <a:rPr sz="3250" spc="-129" dirty="0"/>
              <a:t> </a:t>
            </a:r>
            <a:r>
              <a:rPr sz="3250" spc="-83" dirty="0"/>
              <a:t>del</a:t>
            </a:r>
            <a:r>
              <a:rPr sz="3250" spc="-133" dirty="0"/>
              <a:t> </a:t>
            </a:r>
            <a:r>
              <a:rPr sz="3250" spc="-121" dirty="0"/>
              <a:t>Tiempo</a:t>
            </a:r>
            <a:r>
              <a:rPr sz="3250" spc="-125" dirty="0"/>
              <a:t> </a:t>
            </a:r>
            <a:r>
              <a:rPr sz="3250" spc="-108" dirty="0"/>
              <a:t>Extraordinario</a:t>
            </a:r>
            <a:endParaRPr sz="3250"/>
          </a:p>
        </p:txBody>
      </p:sp>
      <p:grpSp>
        <p:nvGrpSpPr>
          <p:cNvPr id="3" name="object 3"/>
          <p:cNvGrpSpPr/>
          <p:nvPr/>
        </p:nvGrpSpPr>
        <p:grpSpPr>
          <a:xfrm>
            <a:off x="651965" y="2134975"/>
            <a:ext cx="5371042" cy="1985963"/>
            <a:chOff x="782358" y="2561970"/>
            <a:chExt cx="6445250" cy="2383155"/>
          </a:xfrm>
        </p:grpSpPr>
        <p:sp>
          <p:nvSpPr>
            <p:cNvPr id="4" name="object 4"/>
            <p:cNvSpPr/>
            <p:nvPr/>
          </p:nvSpPr>
          <p:spPr>
            <a:xfrm>
              <a:off x="793788" y="2573400"/>
              <a:ext cx="6422390" cy="2360295"/>
            </a:xfrm>
            <a:custGeom>
              <a:avLst/>
              <a:gdLst/>
              <a:ahLst/>
              <a:cxnLst/>
              <a:rect l="l" t="t" r="r" b="b"/>
              <a:pathLst>
                <a:path w="6422390" h="2360295">
                  <a:moveTo>
                    <a:pt x="6338912" y="0"/>
                  </a:moveTo>
                  <a:lnTo>
                    <a:pt x="83350" y="0"/>
                  </a:lnTo>
                  <a:lnTo>
                    <a:pt x="50909" y="6552"/>
                  </a:lnTo>
                  <a:lnTo>
                    <a:pt x="24415" y="24415"/>
                  </a:lnTo>
                  <a:lnTo>
                    <a:pt x="6551" y="50899"/>
                  </a:lnTo>
                  <a:lnTo>
                    <a:pt x="0" y="83312"/>
                  </a:lnTo>
                  <a:lnTo>
                    <a:pt x="0" y="2276602"/>
                  </a:lnTo>
                  <a:lnTo>
                    <a:pt x="6551" y="2309014"/>
                  </a:lnTo>
                  <a:lnTo>
                    <a:pt x="24415" y="2335498"/>
                  </a:lnTo>
                  <a:lnTo>
                    <a:pt x="50909" y="2353361"/>
                  </a:lnTo>
                  <a:lnTo>
                    <a:pt x="83350" y="2359914"/>
                  </a:lnTo>
                  <a:lnTo>
                    <a:pt x="6338912" y="2359914"/>
                  </a:lnTo>
                  <a:lnTo>
                    <a:pt x="6371325" y="2353361"/>
                  </a:lnTo>
                  <a:lnTo>
                    <a:pt x="6397809" y="2335498"/>
                  </a:lnTo>
                  <a:lnTo>
                    <a:pt x="6415672" y="2309014"/>
                  </a:lnTo>
                  <a:lnTo>
                    <a:pt x="6422224" y="2276602"/>
                  </a:lnTo>
                  <a:lnTo>
                    <a:pt x="6422224" y="83312"/>
                  </a:lnTo>
                  <a:lnTo>
                    <a:pt x="6415672" y="50899"/>
                  </a:lnTo>
                  <a:lnTo>
                    <a:pt x="6397809" y="24415"/>
                  </a:lnTo>
                  <a:lnTo>
                    <a:pt x="6371325" y="6552"/>
                  </a:lnTo>
                  <a:lnTo>
                    <a:pt x="6338912" y="0"/>
                  </a:lnTo>
                  <a:close/>
                </a:path>
              </a:pathLst>
            </a:custGeom>
            <a:solidFill>
              <a:srgbClr val="F9F8F5"/>
            </a:solidFill>
          </p:spPr>
          <p:txBody>
            <a:bodyPr wrap="square" lIns="0" tIns="0" rIns="0" bIns="0" rtlCol="0"/>
            <a:lstStyle/>
            <a:p>
              <a:pPr defTabSz="761970"/>
              <a:endParaRPr sz="1500"/>
            </a:p>
          </p:txBody>
        </p:sp>
        <p:sp>
          <p:nvSpPr>
            <p:cNvPr id="5" name="object 5"/>
            <p:cNvSpPr/>
            <p:nvPr/>
          </p:nvSpPr>
          <p:spPr>
            <a:xfrm>
              <a:off x="793788" y="2573400"/>
              <a:ext cx="6422390" cy="2360295"/>
            </a:xfrm>
            <a:custGeom>
              <a:avLst/>
              <a:gdLst/>
              <a:ahLst/>
              <a:cxnLst/>
              <a:rect l="l" t="t" r="r" b="b"/>
              <a:pathLst>
                <a:path w="6422390" h="2360295">
                  <a:moveTo>
                    <a:pt x="0" y="83312"/>
                  </a:moveTo>
                  <a:lnTo>
                    <a:pt x="6551" y="50899"/>
                  </a:lnTo>
                  <a:lnTo>
                    <a:pt x="24415" y="24415"/>
                  </a:lnTo>
                  <a:lnTo>
                    <a:pt x="50909" y="6552"/>
                  </a:lnTo>
                  <a:lnTo>
                    <a:pt x="83350" y="0"/>
                  </a:lnTo>
                  <a:lnTo>
                    <a:pt x="6338912" y="0"/>
                  </a:lnTo>
                  <a:lnTo>
                    <a:pt x="6371325" y="6552"/>
                  </a:lnTo>
                  <a:lnTo>
                    <a:pt x="6397809" y="24415"/>
                  </a:lnTo>
                  <a:lnTo>
                    <a:pt x="6415672" y="50899"/>
                  </a:lnTo>
                  <a:lnTo>
                    <a:pt x="6422224" y="83312"/>
                  </a:lnTo>
                  <a:lnTo>
                    <a:pt x="6422224" y="2276602"/>
                  </a:lnTo>
                  <a:lnTo>
                    <a:pt x="6415672" y="2309014"/>
                  </a:lnTo>
                  <a:lnTo>
                    <a:pt x="6397809" y="2335498"/>
                  </a:lnTo>
                  <a:lnTo>
                    <a:pt x="6371325" y="2353361"/>
                  </a:lnTo>
                  <a:lnTo>
                    <a:pt x="6338912" y="2359914"/>
                  </a:lnTo>
                  <a:lnTo>
                    <a:pt x="83350" y="2359914"/>
                  </a:lnTo>
                  <a:lnTo>
                    <a:pt x="50909" y="2353361"/>
                  </a:lnTo>
                  <a:lnTo>
                    <a:pt x="24415" y="2335498"/>
                  </a:lnTo>
                  <a:lnTo>
                    <a:pt x="6551" y="2309014"/>
                  </a:lnTo>
                  <a:lnTo>
                    <a:pt x="0" y="2276602"/>
                  </a:lnTo>
                  <a:lnTo>
                    <a:pt x="0" y="83312"/>
                  </a:lnTo>
                  <a:close/>
                </a:path>
              </a:pathLst>
            </a:custGeom>
            <a:ln w="22860">
              <a:solidFill>
                <a:srgbClr val="BED2D7"/>
              </a:solidFill>
            </a:ln>
          </p:spPr>
          <p:txBody>
            <a:bodyPr wrap="square" lIns="0" tIns="0" rIns="0" bIns="0" rtlCol="0"/>
            <a:lstStyle/>
            <a:p>
              <a:pPr defTabSz="761970"/>
              <a:endParaRPr sz="1500"/>
            </a:p>
          </p:txBody>
        </p:sp>
        <p:sp>
          <p:nvSpPr>
            <p:cNvPr id="6" name="object 6"/>
            <p:cNvSpPr/>
            <p:nvPr/>
          </p:nvSpPr>
          <p:spPr>
            <a:xfrm>
              <a:off x="816648" y="2596260"/>
              <a:ext cx="6376670" cy="595630"/>
            </a:xfrm>
            <a:custGeom>
              <a:avLst/>
              <a:gdLst/>
              <a:ahLst/>
              <a:cxnLst/>
              <a:rect l="l" t="t" r="r" b="b"/>
              <a:pathLst>
                <a:path w="6376670" h="595630">
                  <a:moveTo>
                    <a:pt x="6320624" y="0"/>
                  </a:moveTo>
                  <a:lnTo>
                    <a:pt x="55930" y="0"/>
                  </a:lnTo>
                  <a:lnTo>
                    <a:pt x="34161" y="4391"/>
                  </a:lnTo>
                  <a:lnTo>
                    <a:pt x="16383" y="16367"/>
                  </a:lnTo>
                  <a:lnTo>
                    <a:pt x="4395" y="34129"/>
                  </a:lnTo>
                  <a:lnTo>
                    <a:pt x="0" y="55879"/>
                  </a:lnTo>
                  <a:lnTo>
                    <a:pt x="0" y="539368"/>
                  </a:lnTo>
                  <a:lnTo>
                    <a:pt x="4395" y="561139"/>
                  </a:lnTo>
                  <a:lnTo>
                    <a:pt x="16383" y="578945"/>
                  </a:lnTo>
                  <a:lnTo>
                    <a:pt x="34161" y="590964"/>
                  </a:lnTo>
                  <a:lnTo>
                    <a:pt x="55930" y="595376"/>
                  </a:lnTo>
                  <a:lnTo>
                    <a:pt x="6320624" y="595376"/>
                  </a:lnTo>
                  <a:lnTo>
                    <a:pt x="6342375" y="590964"/>
                  </a:lnTo>
                  <a:lnTo>
                    <a:pt x="6360137" y="578945"/>
                  </a:lnTo>
                  <a:lnTo>
                    <a:pt x="6372113" y="561139"/>
                  </a:lnTo>
                  <a:lnTo>
                    <a:pt x="6376504" y="539368"/>
                  </a:lnTo>
                  <a:lnTo>
                    <a:pt x="6376504" y="55879"/>
                  </a:lnTo>
                  <a:lnTo>
                    <a:pt x="6372113" y="34129"/>
                  </a:lnTo>
                  <a:lnTo>
                    <a:pt x="6360137" y="16367"/>
                  </a:lnTo>
                  <a:lnTo>
                    <a:pt x="6342375" y="4391"/>
                  </a:lnTo>
                  <a:lnTo>
                    <a:pt x="6320624" y="0"/>
                  </a:lnTo>
                  <a:close/>
                </a:path>
              </a:pathLst>
            </a:custGeom>
            <a:solidFill>
              <a:srgbClr val="D9ECF1"/>
            </a:solidFill>
          </p:spPr>
          <p:txBody>
            <a:bodyPr wrap="square" lIns="0" tIns="0" rIns="0" bIns="0" rtlCol="0"/>
            <a:lstStyle/>
            <a:p>
              <a:pPr defTabSz="761970"/>
              <a:endParaRPr sz="1500"/>
            </a:p>
          </p:txBody>
        </p:sp>
      </p:grpSp>
      <p:sp>
        <p:nvSpPr>
          <p:cNvPr id="7" name="object 7"/>
          <p:cNvSpPr txBox="1"/>
          <p:nvPr/>
        </p:nvSpPr>
        <p:spPr>
          <a:xfrm>
            <a:off x="835236" y="2664285"/>
            <a:ext cx="5004858" cy="1256027"/>
          </a:xfrm>
          <a:prstGeom prst="rect">
            <a:avLst/>
          </a:prstGeom>
        </p:spPr>
        <p:txBody>
          <a:bodyPr vert="horz" wrap="square" lIns="0" tIns="118533" rIns="0" bIns="0" rtlCol="0">
            <a:spAutoFit/>
          </a:bodyPr>
          <a:lstStyle/>
          <a:p>
            <a:pPr marL="10583" algn="just" defTabSz="761970">
              <a:spcBef>
                <a:spcPts val="933"/>
              </a:spcBef>
            </a:pPr>
            <a:r>
              <a:rPr sz="1833" spc="-50" dirty="0">
                <a:solidFill>
                  <a:srgbClr val="384652"/>
                </a:solidFill>
                <a:latin typeface="Lucida Sans Unicode"/>
                <a:cs typeface="Lucida Sans Unicode"/>
              </a:rPr>
              <a:t>Compensación</a:t>
            </a:r>
            <a:r>
              <a:rPr sz="1833" spc="-95" dirty="0">
                <a:solidFill>
                  <a:srgbClr val="384652"/>
                </a:solidFill>
                <a:latin typeface="Lucida Sans Unicode"/>
                <a:cs typeface="Lucida Sans Unicode"/>
              </a:rPr>
              <a:t> </a:t>
            </a:r>
            <a:r>
              <a:rPr sz="1833" spc="-8" dirty="0">
                <a:solidFill>
                  <a:srgbClr val="384652"/>
                </a:solidFill>
                <a:latin typeface="Lucida Sans Unicode"/>
                <a:cs typeface="Lucida Sans Unicode"/>
              </a:rPr>
              <a:t>Básica</a:t>
            </a:r>
            <a:endParaRPr sz="1833">
              <a:latin typeface="Lucida Sans Unicode"/>
              <a:cs typeface="Lucida Sans Unicode"/>
            </a:endParaRPr>
          </a:p>
          <a:p>
            <a:pPr marL="10583" marR="4233" algn="just" defTabSz="761970">
              <a:lnSpc>
                <a:spcPct val="95500"/>
              </a:lnSpc>
              <a:spcBef>
                <a:spcPts val="875"/>
              </a:spcBef>
            </a:pPr>
            <a:r>
              <a:rPr sz="1667" dirty="0">
                <a:solidFill>
                  <a:srgbClr val="384652"/>
                </a:solidFill>
                <a:latin typeface="Gill Sans MT"/>
                <a:cs typeface="Gill Sans MT"/>
              </a:rPr>
              <a:t>Cien</a:t>
            </a:r>
            <a:r>
              <a:rPr sz="1667" spc="392" dirty="0">
                <a:solidFill>
                  <a:srgbClr val="384652"/>
                </a:solidFill>
                <a:latin typeface="Gill Sans MT"/>
                <a:cs typeface="Gill Sans MT"/>
              </a:rPr>
              <a:t> </a:t>
            </a:r>
            <a:r>
              <a:rPr sz="1667" dirty="0">
                <a:solidFill>
                  <a:srgbClr val="384652"/>
                </a:solidFill>
                <a:latin typeface="Gill Sans MT"/>
                <a:cs typeface="Gill Sans MT"/>
              </a:rPr>
              <a:t>por</a:t>
            </a:r>
            <a:r>
              <a:rPr sz="1667" spc="396" dirty="0">
                <a:solidFill>
                  <a:srgbClr val="384652"/>
                </a:solidFill>
                <a:latin typeface="Gill Sans MT"/>
                <a:cs typeface="Gill Sans MT"/>
              </a:rPr>
              <a:t> </a:t>
            </a:r>
            <a:r>
              <a:rPr sz="1667" spc="54" dirty="0">
                <a:solidFill>
                  <a:srgbClr val="384652"/>
                </a:solidFill>
                <a:latin typeface="Gill Sans MT"/>
                <a:cs typeface="Gill Sans MT"/>
              </a:rPr>
              <a:t>ciento</a:t>
            </a:r>
            <a:r>
              <a:rPr sz="1667" spc="403" dirty="0">
                <a:solidFill>
                  <a:srgbClr val="384652"/>
                </a:solidFill>
                <a:latin typeface="Gill Sans MT"/>
                <a:cs typeface="Gill Sans MT"/>
              </a:rPr>
              <a:t> </a:t>
            </a:r>
            <a:r>
              <a:rPr sz="1667" spc="187" dirty="0">
                <a:solidFill>
                  <a:srgbClr val="384652"/>
                </a:solidFill>
                <a:latin typeface="Gill Sans MT"/>
                <a:cs typeface="Gill Sans MT"/>
              </a:rPr>
              <a:t>más</a:t>
            </a:r>
            <a:r>
              <a:rPr sz="1667" spc="387" dirty="0">
                <a:solidFill>
                  <a:srgbClr val="384652"/>
                </a:solidFill>
                <a:latin typeface="Gill Sans MT"/>
                <a:cs typeface="Gill Sans MT"/>
              </a:rPr>
              <a:t> </a:t>
            </a:r>
            <a:r>
              <a:rPr sz="1667" spc="62" dirty="0">
                <a:solidFill>
                  <a:srgbClr val="384652"/>
                </a:solidFill>
                <a:latin typeface="Gill Sans MT"/>
                <a:cs typeface="Gill Sans MT"/>
              </a:rPr>
              <a:t>del</a:t>
            </a:r>
            <a:r>
              <a:rPr sz="1667" spc="392" dirty="0">
                <a:solidFill>
                  <a:srgbClr val="384652"/>
                </a:solidFill>
                <a:latin typeface="Gill Sans MT"/>
                <a:cs typeface="Gill Sans MT"/>
              </a:rPr>
              <a:t> </a:t>
            </a:r>
            <a:r>
              <a:rPr sz="1667" spc="83" dirty="0">
                <a:solidFill>
                  <a:srgbClr val="384652"/>
                </a:solidFill>
                <a:latin typeface="Gill Sans MT"/>
                <a:cs typeface="Gill Sans MT"/>
              </a:rPr>
              <a:t>salario</a:t>
            </a:r>
            <a:r>
              <a:rPr sz="1667" spc="396" dirty="0">
                <a:solidFill>
                  <a:srgbClr val="384652"/>
                </a:solidFill>
                <a:latin typeface="Gill Sans MT"/>
                <a:cs typeface="Gill Sans MT"/>
              </a:rPr>
              <a:t> </a:t>
            </a:r>
            <a:r>
              <a:rPr sz="1667" spc="87" dirty="0">
                <a:solidFill>
                  <a:srgbClr val="384652"/>
                </a:solidFill>
                <a:latin typeface="Gill Sans MT"/>
                <a:cs typeface="Gill Sans MT"/>
              </a:rPr>
              <a:t>fijado</a:t>
            </a:r>
            <a:r>
              <a:rPr sz="1667" spc="392" dirty="0">
                <a:solidFill>
                  <a:srgbClr val="384652"/>
                </a:solidFill>
                <a:latin typeface="Gill Sans MT"/>
                <a:cs typeface="Gill Sans MT"/>
              </a:rPr>
              <a:t> </a:t>
            </a:r>
            <a:r>
              <a:rPr sz="1667" spc="100" dirty="0">
                <a:solidFill>
                  <a:srgbClr val="384652"/>
                </a:solidFill>
                <a:latin typeface="Gill Sans MT"/>
                <a:cs typeface="Gill Sans MT"/>
              </a:rPr>
              <a:t>para</a:t>
            </a:r>
            <a:r>
              <a:rPr sz="1667" spc="392" dirty="0">
                <a:solidFill>
                  <a:srgbClr val="384652"/>
                </a:solidFill>
                <a:latin typeface="Gill Sans MT"/>
                <a:cs typeface="Gill Sans MT"/>
              </a:rPr>
              <a:t> </a:t>
            </a:r>
            <a:r>
              <a:rPr sz="1667" spc="67" dirty="0">
                <a:solidFill>
                  <a:srgbClr val="384652"/>
                </a:solidFill>
                <a:latin typeface="Gill Sans MT"/>
                <a:cs typeface="Gill Sans MT"/>
              </a:rPr>
              <a:t>horas </a:t>
            </a:r>
            <a:r>
              <a:rPr sz="1667" spc="62" dirty="0">
                <a:solidFill>
                  <a:srgbClr val="384652"/>
                </a:solidFill>
                <a:latin typeface="Gill Sans MT"/>
                <a:cs typeface="Gill Sans MT"/>
              </a:rPr>
              <a:t>ordinarias</a:t>
            </a:r>
            <a:r>
              <a:rPr sz="1667" spc="312" dirty="0">
                <a:solidFill>
                  <a:srgbClr val="384652"/>
                </a:solidFill>
                <a:latin typeface="Gill Sans MT"/>
                <a:cs typeface="Gill Sans MT"/>
              </a:rPr>
              <a:t> </a:t>
            </a:r>
            <a:r>
              <a:rPr sz="1667" spc="95" dirty="0">
                <a:solidFill>
                  <a:srgbClr val="384652"/>
                </a:solidFill>
                <a:latin typeface="Gill Sans MT"/>
                <a:cs typeface="Gill Sans MT"/>
              </a:rPr>
              <a:t>cuando</a:t>
            </a:r>
            <a:r>
              <a:rPr sz="1667" spc="312" dirty="0">
                <a:solidFill>
                  <a:srgbClr val="384652"/>
                </a:solidFill>
                <a:latin typeface="Gill Sans MT"/>
                <a:cs typeface="Gill Sans MT"/>
              </a:rPr>
              <a:t> </a:t>
            </a:r>
            <a:r>
              <a:rPr sz="1667" spc="100" dirty="0">
                <a:solidFill>
                  <a:srgbClr val="384652"/>
                </a:solidFill>
                <a:latin typeface="Gill Sans MT"/>
                <a:cs typeface="Gill Sans MT"/>
              </a:rPr>
              <a:t>deban</a:t>
            </a:r>
            <a:r>
              <a:rPr sz="1667" spc="321" dirty="0">
                <a:solidFill>
                  <a:srgbClr val="384652"/>
                </a:solidFill>
                <a:latin typeface="Gill Sans MT"/>
                <a:cs typeface="Gill Sans MT"/>
              </a:rPr>
              <a:t> </a:t>
            </a:r>
            <a:r>
              <a:rPr sz="1667" spc="95" dirty="0">
                <a:solidFill>
                  <a:srgbClr val="384652"/>
                </a:solidFill>
                <a:latin typeface="Gill Sans MT"/>
                <a:cs typeface="Gill Sans MT"/>
              </a:rPr>
              <a:t>aumentarse</a:t>
            </a:r>
            <a:r>
              <a:rPr sz="1667" spc="317" dirty="0">
                <a:solidFill>
                  <a:srgbClr val="384652"/>
                </a:solidFill>
                <a:latin typeface="Gill Sans MT"/>
                <a:cs typeface="Gill Sans MT"/>
              </a:rPr>
              <a:t> </a:t>
            </a:r>
            <a:r>
              <a:rPr sz="1667" spc="146" dirty="0">
                <a:solidFill>
                  <a:srgbClr val="384652"/>
                </a:solidFill>
                <a:latin typeface="Gill Sans MT"/>
                <a:cs typeface="Gill Sans MT"/>
              </a:rPr>
              <a:t>las</a:t>
            </a:r>
            <a:r>
              <a:rPr sz="1667" spc="317" dirty="0">
                <a:solidFill>
                  <a:srgbClr val="384652"/>
                </a:solidFill>
                <a:latin typeface="Gill Sans MT"/>
                <a:cs typeface="Gill Sans MT"/>
              </a:rPr>
              <a:t> </a:t>
            </a:r>
            <a:r>
              <a:rPr sz="1667" spc="79" dirty="0">
                <a:solidFill>
                  <a:srgbClr val="384652"/>
                </a:solidFill>
                <a:latin typeface="Gill Sans MT"/>
                <a:cs typeface="Gill Sans MT"/>
              </a:rPr>
              <a:t>horas</a:t>
            </a:r>
            <a:r>
              <a:rPr sz="1667" spc="317" dirty="0">
                <a:solidFill>
                  <a:srgbClr val="384652"/>
                </a:solidFill>
                <a:latin typeface="Gill Sans MT"/>
                <a:cs typeface="Gill Sans MT"/>
              </a:rPr>
              <a:t> </a:t>
            </a:r>
            <a:r>
              <a:rPr sz="1667" spc="54" dirty="0">
                <a:solidFill>
                  <a:srgbClr val="384652"/>
                </a:solidFill>
                <a:latin typeface="Gill Sans MT"/>
                <a:cs typeface="Gill Sans MT"/>
              </a:rPr>
              <a:t>de </a:t>
            </a:r>
            <a:r>
              <a:rPr sz="1667" spc="79" dirty="0">
                <a:solidFill>
                  <a:srgbClr val="384652"/>
                </a:solidFill>
                <a:latin typeface="Gill Sans MT"/>
                <a:cs typeface="Gill Sans MT"/>
              </a:rPr>
              <a:t>jornada</a:t>
            </a:r>
            <a:r>
              <a:rPr sz="1667" spc="-42" dirty="0">
                <a:solidFill>
                  <a:srgbClr val="384652"/>
                </a:solidFill>
                <a:latin typeface="Gill Sans MT"/>
                <a:cs typeface="Gill Sans MT"/>
              </a:rPr>
              <a:t> </a:t>
            </a:r>
            <a:r>
              <a:rPr sz="1667" dirty="0">
                <a:solidFill>
                  <a:srgbClr val="384652"/>
                </a:solidFill>
                <a:latin typeface="Gill Sans MT"/>
                <a:cs typeface="Gill Sans MT"/>
              </a:rPr>
              <a:t>por</a:t>
            </a:r>
            <a:r>
              <a:rPr sz="1667" spc="-33" dirty="0">
                <a:solidFill>
                  <a:srgbClr val="384652"/>
                </a:solidFill>
                <a:latin typeface="Gill Sans MT"/>
                <a:cs typeface="Gill Sans MT"/>
              </a:rPr>
              <a:t> </a:t>
            </a:r>
            <a:r>
              <a:rPr sz="1667" spc="100" dirty="0">
                <a:solidFill>
                  <a:srgbClr val="384652"/>
                </a:solidFill>
                <a:latin typeface="Gill Sans MT"/>
                <a:cs typeface="Gill Sans MT"/>
              </a:rPr>
              <a:t>circunstancias</a:t>
            </a:r>
            <a:r>
              <a:rPr sz="1667" spc="-29" dirty="0">
                <a:solidFill>
                  <a:srgbClr val="384652"/>
                </a:solidFill>
                <a:latin typeface="Gill Sans MT"/>
                <a:cs typeface="Gill Sans MT"/>
              </a:rPr>
              <a:t> </a:t>
            </a:r>
            <a:r>
              <a:rPr sz="1667" spc="46" dirty="0">
                <a:solidFill>
                  <a:srgbClr val="384652"/>
                </a:solidFill>
                <a:latin typeface="Gill Sans MT"/>
                <a:cs typeface="Gill Sans MT"/>
              </a:rPr>
              <a:t>extraordinarias.</a:t>
            </a:r>
            <a:endParaRPr sz="1667">
              <a:latin typeface="Gill Sans MT"/>
              <a:cs typeface="Gill Sans MT"/>
            </a:endParaRPr>
          </a:p>
        </p:txBody>
      </p:sp>
      <p:grpSp>
        <p:nvGrpSpPr>
          <p:cNvPr id="8" name="object 8"/>
          <p:cNvGrpSpPr/>
          <p:nvPr/>
        </p:nvGrpSpPr>
        <p:grpSpPr>
          <a:xfrm>
            <a:off x="6169130" y="2134975"/>
            <a:ext cx="5371042" cy="1985963"/>
            <a:chOff x="7402956" y="2561970"/>
            <a:chExt cx="6445250" cy="2383155"/>
          </a:xfrm>
        </p:grpSpPr>
        <p:sp>
          <p:nvSpPr>
            <p:cNvPr id="9" name="object 9"/>
            <p:cNvSpPr/>
            <p:nvPr/>
          </p:nvSpPr>
          <p:spPr>
            <a:xfrm>
              <a:off x="7414386" y="2573400"/>
              <a:ext cx="6422390" cy="2360295"/>
            </a:xfrm>
            <a:custGeom>
              <a:avLst/>
              <a:gdLst/>
              <a:ahLst/>
              <a:cxnLst/>
              <a:rect l="l" t="t" r="r" b="b"/>
              <a:pathLst>
                <a:path w="6422390" h="2360295">
                  <a:moveTo>
                    <a:pt x="6338824" y="0"/>
                  </a:moveTo>
                  <a:lnTo>
                    <a:pt x="83312" y="0"/>
                  </a:lnTo>
                  <a:lnTo>
                    <a:pt x="50899" y="6552"/>
                  </a:lnTo>
                  <a:lnTo>
                    <a:pt x="24415" y="24415"/>
                  </a:lnTo>
                  <a:lnTo>
                    <a:pt x="6552" y="50899"/>
                  </a:lnTo>
                  <a:lnTo>
                    <a:pt x="0" y="83312"/>
                  </a:lnTo>
                  <a:lnTo>
                    <a:pt x="0" y="2276602"/>
                  </a:lnTo>
                  <a:lnTo>
                    <a:pt x="6552" y="2309014"/>
                  </a:lnTo>
                  <a:lnTo>
                    <a:pt x="24415" y="2335498"/>
                  </a:lnTo>
                  <a:lnTo>
                    <a:pt x="50899" y="2353361"/>
                  </a:lnTo>
                  <a:lnTo>
                    <a:pt x="83312" y="2359914"/>
                  </a:lnTo>
                  <a:lnTo>
                    <a:pt x="6338824" y="2359914"/>
                  </a:lnTo>
                  <a:lnTo>
                    <a:pt x="6371310" y="2353361"/>
                  </a:lnTo>
                  <a:lnTo>
                    <a:pt x="6397831" y="2335498"/>
                  </a:lnTo>
                  <a:lnTo>
                    <a:pt x="6415708" y="2309014"/>
                  </a:lnTo>
                  <a:lnTo>
                    <a:pt x="6422263" y="2276602"/>
                  </a:lnTo>
                  <a:lnTo>
                    <a:pt x="6422263" y="83312"/>
                  </a:lnTo>
                  <a:lnTo>
                    <a:pt x="6415708" y="50899"/>
                  </a:lnTo>
                  <a:lnTo>
                    <a:pt x="6397831" y="24415"/>
                  </a:lnTo>
                  <a:lnTo>
                    <a:pt x="6371310" y="6552"/>
                  </a:lnTo>
                  <a:lnTo>
                    <a:pt x="6338824" y="0"/>
                  </a:lnTo>
                  <a:close/>
                </a:path>
              </a:pathLst>
            </a:custGeom>
            <a:solidFill>
              <a:srgbClr val="F9F8F5"/>
            </a:solidFill>
          </p:spPr>
          <p:txBody>
            <a:bodyPr wrap="square" lIns="0" tIns="0" rIns="0" bIns="0" rtlCol="0"/>
            <a:lstStyle/>
            <a:p>
              <a:pPr defTabSz="761970"/>
              <a:endParaRPr sz="1500"/>
            </a:p>
          </p:txBody>
        </p:sp>
        <p:sp>
          <p:nvSpPr>
            <p:cNvPr id="10" name="object 10"/>
            <p:cNvSpPr/>
            <p:nvPr/>
          </p:nvSpPr>
          <p:spPr>
            <a:xfrm>
              <a:off x="7414386" y="2573400"/>
              <a:ext cx="6422390" cy="2360295"/>
            </a:xfrm>
            <a:custGeom>
              <a:avLst/>
              <a:gdLst/>
              <a:ahLst/>
              <a:cxnLst/>
              <a:rect l="l" t="t" r="r" b="b"/>
              <a:pathLst>
                <a:path w="6422390" h="2360295">
                  <a:moveTo>
                    <a:pt x="0" y="83312"/>
                  </a:moveTo>
                  <a:lnTo>
                    <a:pt x="6552" y="50899"/>
                  </a:lnTo>
                  <a:lnTo>
                    <a:pt x="24415" y="24415"/>
                  </a:lnTo>
                  <a:lnTo>
                    <a:pt x="50899" y="6552"/>
                  </a:lnTo>
                  <a:lnTo>
                    <a:pt x="83312" y="0"/>
                  </a:lnTo>
                  <a:lnTo>
                    <a:pt x="6338824" y="0"/>
                  </a:lnTo>
                  <a:lnTo>
                    <a:pt x="6371310" y="6552"/>
                  </a:lnTo>
                  <a:lnTo>
                    <a:pt x="6397831" y="24415"/>
                  </a:lnTo>
                  <a:lnTo>
                    <a:pt x="6415708" y="50899"/>
                  </a:lnTo>
                  <a:lnTo>
                    <a:pt x="6422263" y="83312"/>
                  </a:lnTo>
                  <a:lnTo>
                    <a:pt x="6422263" y="2276602"/>
                  </a:lnTo>
                  <a:lnTo>
                    <a:pt x="6415708" y="2309014"/>
                  </a:lnTo>
                  <a:lnTo>
                    <a:pt x="6397831" y="2335498"/>
                  </a:lnTo>
                  <a:lnTo>
                    <a:pt x="6371310" y="2353361"/>
                  </a:lnTo>
                  <a:lnTo>
                    <a:pt x="6338824" y="2359914"/>
                  </a:lnTo>
                  <a:lnTo>
                    <a:pt x="83312" y="2359914"/>
                  </a:lnTo>
                  <a:lnTo>
                    <a:pt x="50899" y="2353361"/>
                  </a:lnTo>
                  <a:lnTo>
                    <a:pt x="24415" y="2335498"/>
                  </a:lnTo>
                  <a:lnTo>
                    <a:pt x="6552" y="2309014"/>
                  </a:lnTo>
                  <a:lnTo>
                    <a:pt x="0" y="2276602"/>
                  </a:lnTo>
                  <a:lnTo>
                    <a:pt x="0" y="83312"/>
                  </a:lnTo>
                  <a:close/>
                </a:path>
              </a:pathLst>
            </a:custGeom>
            <a:ln w="22860">
              <a:solidFill>
                <a:srgbClr val="BED2D7"/>
              </a:solidFill>
            </a:ln>
          </p:spPr>
          <p:txBody>
            <a:bodyPr wrap="square" lIns="0" tIns="0" rIns="0" bIns="0" rtlCol="0"/>
            <a:lstStyle/>
            <a:p>
              <a:pPr defTabSz="761970"/>
              <a:endParaRPr sz="1500"/>
            </a:p>
          </p:txBody>
        </p:sp>
        <p:sp>
          <p:nvSpPr>
            <p:cNvPr id="11" name="object 11"/>
            <p:cNvSpPr/>
            <p:nvPr/>
          </p:nvSpPr>
          <p:spPr>
            <a:xfrm>
              <a:off x="7437246" y="2596260"/>
              <a:ext cx="6376670" cy="595630"/>
            </a:xfrm>
            <a:custGeom>
              <a:avLst/>
              <a:gdLst/>
              <a:ahLst/>
              <a:cxnLst/>
              <a:rect l="l" t="t" r="r" b="b"/>
              <a:pathLst>
                <a:path w="6376669" h="595630">
                  <a:moveTo>
                    <a:pt x="6320535" y="0"/>
                  </a:moveTo>
                  <a:lnTo>
                    <a:pt x="55879" y="0"/>
                  </a:lnTo>
                  <a:lnTo>
                    <a:pt x="34129" y="4391"/>
                  </a:lnTo>
                  <a:lnTo>
                    <a:pt x="16367" y="16367"/>
                  </a:lnTo>
                  <a:lnTo>
                    <a:pt x="4391" y="34129"/>
                  </a:lnTo>
                  <a:lnTo>
                    <a:pt x="0" y="55879"/>
                  </a:lnTo>
                  <a:lnTo>
                    <a:pt x="0" y="539368"/>
                  </a:lnTo>
                  <a:lnTo>
                    <a:pt x="4391" y="561139"/>
                  </a:lnTo>
                  <a:lnTo>
                    <a:pt x="16367" y="578945"/>
                  </a:lnTo>
                  <a:lnTo>
                    <a:pt x="34129" y="590964"/>
                  </a:lnTo>
                  <a:lnTo>
                    <a:pt x="55879" y="595376"/>
                  </a:lnTo>
                  <a:lnTo>
                    <a:pt x="6320535" y="595376"/>
                  </a:lnTo>
                  <a:lnTo>
                    <a:pt x="6342360" y="590964"/>
                  </a:lnTo>
                  <a:lnTo>
                    <a:pt x="6360160" y="578945"/>
                  </a:lnTo>
                  <a:lnTo>
                    <a:pt x="6372149" y="561139"/>
                  </a:lnTo>
                  <a:lnTo>
                    <a:pt x="6376543" y="539368"/>
                  </a:lnTo>
                  <a:lnTo>
                    <a:pt x="6376543" y="55879"/>
                  </a:lnTo>
                  <a:lnTo>
                    <a:pt x="6372149" y="34129"/>
                  </a:lnTo>
                  <a:lnTo>
                    <a:pt x="6360159" y="16367"/>
                  </a:lnTo>
                  <a:lnTo>
                    <a:pt x="6342360" y="4391"/>
                  </a:lnTo>
                  <a:lnTo>
                    <a:pt x="6320535" y="0"/>
                  </a:lnTo>
                  <a:close/>
                </a:path>
              </a:pathLst>
            </a:custGeom>
            <a:solidFill>
              <a:srgbClr val="D9ECF1"/>
            </a:solidFill>
          </p:spPr>
          <p:txBody>
            <a:bodyPr wrap="square" lIns="0" tIns="0" rIns="0" bIns="0" rtlCol="0"/>
            <a:lstStyle/>
            <a:p>
              <a:pPr defTabSz="761970"/>
              <a:endParaRPr sz="1500"/>
            </a:p>
          </p:txBody>
        </p:sp>
      </p:grpSp>
      <p:sp>
        <p:nvSpPr>
          <p:cNvPr id="12" name="object 12"/>
          <p:cNvSpPr txBox="1"/>
          <p:nvPr/>
        </p:nvSpPr>
        <p:spPr>
          <a:xfrm>
            <a:off x="651087" y="1329055"/>
            <a:ext cx="10888662" cy="1177138"/>
          </a:xfrm>
          <a:prstGeom prst="rect">
            <a:avLst/>
          </a:prstGeom>
        </p:spPr>
        <p:txBody>
          <a:bodyPr vert="horz" wrap="square" lIns="0" tIns="10054" rIns="0" bIns="0" rtlCol="0">
            <a:spAutoFit/>
          </a:bodyPr>
          <a:lstStyle/>
          <a:p>
            <a:pPr marL="10583" defTabSz="761970">
              <a:lnSpc>
                <a:spcPts val="2192"/>
              </a:lnSpc>
              <a:spcBef>
                <a:spcPts val="79"/>
              </a:spcBef>
              <a:tabLst>
                <a:tab pos="405325" algn="l"/>
                <a:tab pos="1371545" algn="l"/>
                <a:tab pos="2518733" algn="l"/>
                <a:tab pos="3355312" algn="l"/>
                <a:tab pos="4135272" algn="l"/>
                <a:tab pos="4743789" algn="l"/>
                <a:tab pos="5189859" algn="l"/>
                <a:tab pos="5920080" algn="l"/>
                <a:tab pos="7621812" algn="l"/>
                <a:tab pos="7874743" algn="l"/>
                <a:tab pos="8660524" algn="l"/>
                <a:tab pos="9106594" algn="l"/>
              </a:tabLst>
            </a:pPr>
            <a:r>
              <a:rPr sz="1833" spc="129" dirty="0">
                <a:solidFill>
                  <a:srgbClr val="384652"/>
                </a:solidFill>
                <a:latin typeface="Gill Sans MT"/>
                <a:cs typeface="Gill Sans MT"/>
              </a:rPr>
              <a:t>La</a:t>
            </a:r>
            <a:r>
              <a:rPr sz="1833" dirty="0">
                <a:solidFill>
                  <a:srgbClr val="384652"/>
                </a:solidFill>
                <a:latin typeface="Gill Sans MT"/>
                <a:cs typeface="Gill Sans MT"/>
              </a:rPr>
              <a:t>	</a:t>
            </a:r>
            <a:r>
              <a:rPr sz="1833" spc="58" dirty="0">
                <a:solidFill>
                  <a:srgbClr val="384652"/>
                </a:solidFill>
                <a:latin typeface="Gill Sans MT"/>
                <a:cs typeface="Gill Sans MT"/>
              </a:rPr>
              <a:t>reforma</a:t>
            </a:r>
            <a:r>
              <a:rPr sz="1833" dirty="0">
                <a:solidFill>
                  <a:srgbClr val="384652"/>
                </a:solidFill>
                <a:latin typeface="Gill Sans MT"/>
                <a:cs typeface="Gill Sans MT"/>
              </a:rPr>
              <a:t>	</a:t>
            </a:r>
            <a:r>
              <a:rPr sz="1833" spc="104" dirty="0">
                <a:solidFill>
                  <a:srgbClr val="384652"/>
                </a:solidFill>
                <a:latin typeface="Gill Sans MT"/>
                <a:cs typeface="Gill Sans MT"/>
              </a:rPr>
              <a:t>establece</a:t>
            </a:r>
            <a:r>
              <a:rPr sz="1833" dirty="0">
                <a:solidFill>
                  <a:srgbClr val="384652"/>
                </a:solidFill>
                <a:latin typeface="Gill Sans MT"/>
                <a:cs typeface="Gill Sans MT"/>
              </a:rPr>
              <a:t>	</a:t>
            </a:r>
            <a:r>
              <a:rPr sz="1833" spc="75" dirty="0">
                <a:solidFill>
                  <a:srgbClr val="384652"/>
                </a:solidFill>
                <a:latin typeface="Gill Sans MT"/>
                <a:cs typeface="Gill Sans MT"/>
              </a:rPr>
              <a:t>límites</a:t>
            </a:r>
            <a:r>
              <a:rPr sz="1833" dirty="0">
                <a:solidFill>
                  <a:srgbClr val="384652"/>
                </a:solidFill>
                <a:latin typeface="Gill Sans MT"/>
                <a:cs typeface="Gill Sans MT"/>
              </a:rPr>
              <a:t>	</a:t>
            </a:r>
            <a:r>
              <a:rPr sz="1833" spc="83" dirty="0">
                <a:solidFill>
                  <a:srgbClr val="384652"/>
                </a:solidFill>
                <a:latin typeface="Gill Sans MT"/>
                <a:cs typeface="Gill Sans MT"/>
              </a:rPr>
              <a:t>claros</a:t>
            </a:r>
            <a:r>
              <a:rPr sz="1833" dirty="0">
                <a:solidFill>
                  <a:srgbClr val="384652"/>
                </a:solidFill>
                <a:latin typeface="Gill Sans MT"/>
                <a:cs typeface="Gill Sans MT"/>
              </a:rPr>
              <a:t>	</a:t>
            </a:r>
            <a:r>
              <a:rPr sz="1833" spc="83" dirty="0">
                <a:solidFill>
                  <a:srgbClr val="384652"/>
                </a:solidFill>
                <a:latin typeface="Gill Sans MT"/>
                <a:cs typeface="Gill Sans MT"/>
              </a:rPr>
              <a:t>para</a:t>
            </a:r>
            <a:r>
              <a:rPr sz="1833" dirty="0">
                <a:solidFill>
                  <a:srgbClr val="384652"/>
                </a:solidFill>
                <a:latin typeface="Gill Sans MT"/>
                <a:cs typeface="Gill Sans MT"/>
              </a:rPr>
              <a:t>	</a:t>
            </a:r>
            <a:r>
              <a:rPr sz="1833" spc="137" dirty="0">
                <a:solidFill>
                  <a:srgbClr val="384652"/>
                </a:solidFill>
                <a:latin typeface="Gill Sans MT"/>
                <a:cs typeface="Gill Sans MT"/>
              </a:rPr>
              <a:t>las</a:t>
            </a:r>
            <a:r>
              <a:rPr sz="1833" dirty="0">
                <a:solidFill>
                  <a:srgbClr val="384652"/>
                </a:solidFill>
                <a:latin typeface="Gill Sans MT"/>
                <a:cs typeface="Gill Sans MT"/>
              </a:rPr>
              <a:t>	</a:t>
            </a:r>
            <a:r>
              <a:rPr sz="1833" spc="71" dirty="0">
                <a:solidFill>
                  <a:srgbClr val="384652"/>
                </a:solidFill>
                <a:latin typeface="Gill Sans MT"/>
                <a:cs typeface="Gill Sans MT"/>
              </a:rPr>
              <a:t>horas</a:t>
            </a:r>
            <a:r>
              <a:rPr sz="1833" dirty="0">
                <a:solidFill>
                  <a:srgbClr val="384652"/>
                </a:solidFill>
                <a:latin typeface="Gill Sans MT"/>
                <a:cs typeface="Gill Sans MT"/>
              </a:rPr>
              <a:t>	</a:t>
            </a:r>
            <a:r>
              <a:rPr sz="1833" spc="46" dirty="0">
                <a:solidFill>
                  <a:srgbClr val="384652"/>
                </a:solidFill>
                <a:latin typeface="Gill Sans MT"/>
                <a:cs typeface="Gill Sans MT"/>
              </a:rPr>
              <a:t>extraordinarias</a:t>
            </a:r>
            <a:r>
              <a:rPr sz="1833" dirty="0">
                <a:solidFill>
                  <a:srgbClr val="384652"/>
                </a:solidFill>
                <a:latin typeface="Gill Sans MT"/>
                <a:cs typeface="Gill Sans MT"/>
              </a:rPr>
              <a:t>	</a:t>
            </a:r>
            <a:r>
              <a:rPr sz="1833" spc="12" dirty="0">
                <a:solidFill>
                  <a:srgbClr val="384652"/>
                </a:solidFill>
                <a:latin typeface="Gill Sans MT"/>
                <a:cs typeface="Gill Sans MT"/>
              </a:rPr>
              <a:t>y</a:t>
            </a:r>
            <a:r>
              <a:rPr sz="1833" dirty="0">
                <a:solidFill>
                  <a:srgbClr val="384652"/>
                </a:solidFill>
                <a:latin typeface="Gill Sans MT"/>
                <a:cs typeface="Gill Sans MT"/>
              </a:rPr>
              <a:t>	</a:t>
            </a:r>
            <a:r>
              <a:rPr sz="1833" spc="83" dirty="0">
                <a:solidFill>
                  <a:srgbClr val="384652"/>
                </a:solidFill>
                <a:latin typeface="Gill Sans MT"/>
                <a:cs typeface="Gill Sans MT"/>
              </a:rPr>
              <a:t>define</a:t>
            </a:r>
            <a:r>
              <a:rPr sz="1833" dirty="0">
                <a:solidFill>
                  <a:srgbClr val="384652"/>
                </a:solidFill>
                <a:latin typeface="Gill Sans MT"/>
                <a:cs typeface="Gill Sans MT"/>
              </a:rPr>
              <a:t>	</a:t>
            </a:r>
            <a:r>
              <a:rPr sz="1833" spc="137" dirty="0">
                <a:solidFill>
                  <a:srgbClr val="384652"/>
                </a:solidFill>
                <a:latin typeface="Gill Sans MT"/>
                <a:cs typeface="Gill Sans MT"/>
              </a:rPr>
              <a:t>las</a:t>
            </a:r>
            <a:r>
              <a:rPr sz="1833" dirty="0">
                <a:solidFill>
                  <a:srgbClr val="384652"/>
                </a:solidFill>
                <a:latin typeface="Gill Sans MT"/>
                <a:cs typeface="Gill Sans MT"/>
              </a:rPr>
              <a:t>	</a:t>
            </a:r>
            <a:r>
              <a:rPr sz="1833" spc="112" dirty="0">
                <a:solidFill>
                  <a:srgbClr val="384652"/>
                </a:solidFill>
                <a:latin typeface="Gill Sans MT"/>
                <a:cs typeface="Gill Sans MT"/>
              </a:rPr>
              <a:t>compensaciones</a:t>
            </a:r>
            <a:endParaRPr sz="1833">
              <a:latin typeface="Gill Sans MT"/>
              <a:cs typeface="Gill Sans MT"/>
            </a:endParaRPr>
          </a:p>
          <a:p>
            <a:pPr marL="10583" defTabSz="761970">
              <a:lnSpc>
                <a:spcPts val="2192"/>
              </a:lnSpc>
            </a:pPr>
            <a:r>
              <a:rPr sz="1833" spc="121" dirty="0">
                <a:solidFill>
                  <a:srgbClr val="384652"/>
                </a:solidFill>
                <a:latin typeface="Gill Sans MT"/>
                <a:cs typeface="Gill Sans MT"/>
              </a:rPr>
              <a:t>económicas</a:t>
            </a:r>
            <a:r>
              <a:rPr sz="1833" spc="4" dirty="0">
                <a:solidFill>
                  <a:srgbClr val="384652"/>
                </a:solidFill>
                <a:latin typeface="Gill Sans MT"/>
                <a:cs typeface="Gill Sans MT"/>
              </a:rPr>
              <a:t> </a:t>
            </a:r>
            <a:r>
              <a:rPr sz="1833" spc="67" dirty="0">
                <a:solidFill>
                  <a:srgbClr val="384652"/>
                </a:solidFill>
                <a:latin typeface="Gill Sans MT"/>
                <a:cs typeface="Gill Sans MT"/>
              </a:rPr>
              <a:t>correspondientes</a:t>
            </a:r>
            <a:r>
              <a:rPr sz="1833" spc="17" dirty="0">
                <a:solidFill>
                  <a:srgbClr val="384652"/>
                </a:solidFill>
                <a:latin typeface="Gill Sans MT"/>
                <a:cs typeface="Gill Sans MT"/>
              </a:rPr>
              <a:t> </a:t>
            </a:r>
            <a:r>
              <a:rPr sz="1833" spc="104" dirty="0">
                <a:solidFill>
                  <a:srgbClr val="384652"/>
                </a:solidFill>
                <a:latin typeface="Gill Sans MT"/>
                <a:cs typeface="Gill Sans MT"/>
              </a:rPr>
              <a:t>para</a:t>
            </a:r>
            <a:r>
              <a:rPr sz="1833" spc="21" dirty="0">
                <a:solidFill>
                  <a:srgbClr val="384652"/>
                </a:solidFill>
                <a:latin typeface="Gill Sans MT"/>
                <a:cs typeface="Gill Sans MT"/>
              </a:rPr>
              <a:t> </a:t>
            </a:r>
            <a:r>
              <a:rPr sz="1833" dirty="0">
                <a:solidFill>
                  <a:srgbClr val="384652"/>
                </a:solidFill>
                <a:latin typeface="Gill Sans MT"/>
                <a:cs typeface="Gill Sans MT"/>
              </a:rPr>
              <a:t>proteger</a:t>
            </a:r>
            <a:r>
              <a:rPr sz="1833" spc="4" dirty="0">
                <a:solidFill>
                  <a:srgbClr val="384652"/>
                </a:solidFill>
                <a:latin typeface="Gill Sans MT"/>
                <a:cs typeface="Gill Sans MT"/>
              </a:rPr>
              <a:t> </a:t>
            </a:r>
            <a:r>
              <a:rPr sz="1833" spc="208" dirty="0">
                <a:solidFill>
                  <a:srgbClr val="384652"/>
                </a:solidFill>
                <a:latin typeface="Gill Sans MT"/>
                <a:cs typeface="Gill Sans MT"/>
              </a:rPr>
              <a:t>a</a:t>
            </a:r>
            <a:r>
              <a:rPr sz="1833" spc="12" dirty="0">
                <a:solidFill>
                  <a:srgbClr val="384652"/>
                </a:solidFill>
                <a:latin typeface="Gill Sans MT"/>
                <a:cs typeface="Gill Sans MT"/>
              </a:rPr>
              <a:t> </a:t>
            </a:r>
            <a:r>
              <a:rPr sz="1833" spc="154" dirty="0">
                <a:solidFill>
                  <a:srgbClr val="384652"/>
                </a:solidFill>
                <a:latin typeface="Gill Sans MT"/>
                <a:cs typeface="Gill Sans MT"/>
              </a:rPr>
              <a:t>las</a:t>
            </a:r>
            <a:r>
              <a:rPr sz="1833" spc="21" dirty="0">
                <a:solidFill>
                  <a:srgbClr val="384652"/>
                </a:solidFill>
                <a:latin typeface="Gill Sans MT"/>
                <a:cs typeface="Gill Sans MT"/>
              </a:rPr>
              <a:t> </a:t>
            </a:r>
            <a:r>
              <a:rPr sz="1833" spc="104" dirty="0">
                <a:solidFill>
                  <a:srgbClr val="384652"/>
                </a:solidFill>
                <a:latin typeface="Gill Sans MT"/>
                <a:cs typeface="Gill Sans MT"/>
              </a:rPr>
              <a:t>personas</a:t>
            </a:r>
            <a:r>
              <a:rPr sz="1833" spc="25" dirty="0">
                <a:solidFill>
                  <a:srgbClr val="384652"/>
                </a:solidFill>
                <a:latin typeface="Gill Sans MT"/>
                <a:cs typeface="Gill Sans MT"/>
              </a:rPr>
              <a:t> </a:t>
            </a:r>
            <a:r>
              <a:rPr sz="1833" spc="79" dirty="0">
                <a:solidFill>
                  <a:srgbClr val="384652"/>
                </a:solidFill>
                <a:latin typeface="Gill Sans MT"/>
                <a:cs typeface="Gill Sans MT"/>
              </a:rPr>
              <a:t>trabajadoras.</a:t>
            </a:r>
            <a:endParaRPr sz="1833">
              <a:latin typeface="Gill Sans MT"/>
              <a:cs typeface="Gill Sans MT"/>
            </a:endParaRPr>
          </a:p>
          <a:p>
            <a:pPr defTabSz="761970">
              <a:spcBef>
                <a:spcPts val="217"/>
              </a:spcBef>
            </a:pPr>
            <a:endParaRPr sz="1833">
              <a:latin typeface="Gill Sans MT"/>
              <a:cs typeface="Gill Sans MT"/>
            </a:endParaRPr>
          </a:p>
          <a:p>
            <a:pPr marL="2562123" defTabSz="761970">
              <a:tabLst>
                <a:tab pos="8079523" algn="l"/>
              </a:tabLst>
            </a:pPr>
            <a:r>
              <a:rPr sz="1917" spc="-42" dirty="0">
                <a:solidFill>
                  <a:srgbClr val="384652"/>
                </a:solidFill>
                <a:latin typeface="Lucida Sans Unicode"/>
                <a:cs typeface="Lucida Sans Unicode"/>
              </a:rPr>
              <a:t>1</a:t>
            </a:r>
            <a:r>
              <a:rPr sz="1917" dirty="0">
                <a:solidFill>
                  <a:srgbClr val="384652"/>
                </a:solidFill>
                <a:latin typeface="Lucida Sans Unicode"/>
                <a:cs typeface="Lucida Sans Unicode"/>
              </a:rPr>
              <a:t>	</a:t>
            </a:r>
            <a:r>
              <a:rPr sz="1917" spc="-42" dirty="0">
                <a:solidFill>
                  <a:srgbClr val="384652"/>
                </a:solidFill>
                <a:latin typeface="Lucida Sans Unicode"/>
                <a:cs typeface="Lucida Sans Unicode"/>
              </a:rPr>
              <a:t>2</a:t>
            </a:r>
            <a:endParaRPr sz="1917">
              <a:latin typeface="Lucida Sans Unicode"/>
              <a:cs typeface="Lucida Sans Unicode"/>
            </a:endParaRPr>
          </a:p>
        </p:txBody>
      </p:sp>
      <p:sp>
        <p:nvSpPr>
          <p:cNvPr id="13" name="object 13"/>
          <p:cNvSpPr txBox="1"/>
          <p:nvPr/>
        </p:nvSpPr>
        <p:spPr>
          <a:xfrm>
            <a:off x="6353174" y="2773045"/>
            <a:ext cx="1643592" cy="292217"/>
          </a:xfrm>
          <a:prstGeom prst="rect">
            <a:avLst/>
          </a:prstGeom>
        </p:spPr>
        <p:txBody>
          <a:bodyPr vert="horz" wrap="square" lIns="0" tIns="10054" rIns="0" bIns="0" rtlCol="0">
            <a:spAutoFit/>
          </a:bodyPr>
          <a:lstStyle/>
          <a:p>
            <a:pPr marL="10583" defTabSz="761970">
              <a:spcBef>
                <a:spcPts val="79"/>
              </a:spcBef>
            </a:pPr>
            <a:r>
              <a:rPr sz="1833" spc="-75" dirty="0">
                <a:solidFill>
                  <a:srgbClr val="384652"/>
                </a:solidFill>
                <a:latin typeface="Lucida Sans Unicode"/>
                <a:cs typeface="Lucida Sans Unicode"/>
              </a:rPr>
              <a:t>Límite</a:t>
            </a:r>
            <a:r>
              <a:rPr sz="1833" spc="-58" dirty="0">
                <a:solidFill>
                  <a:srgbClr val="384652"/>
                </a:solidFill>
                <a:latin typeface="Lucida Sans Unicode"/>
                <a:cs typeface="Lucida Sans Unicode"/>
              </a:rPr>
              <a:t> </a:t>
            </a:r>
            <a:r>
              <a:rPr sz="1833" spc="-25" dirty="0">
                <a:solidFill>
                  <a:srgbClr val="384652"/>
                </a:solidFill>
                <a:latin typeface="Lucida Sans Unicode"/>
                <a:cs typeface="Lucida Sans Unicode"/>
              </a:rPr>
              <a:t>Semanal</a:t>
            </a:r>
            <a:endParaRPr sz="1833">
              <a:latin typeface="Lucida Sans Unicode"/>
              <a:cs typeface="Lucida Sans Unicode"/>
            </a:endParaRPr>
          </a:p>
        </p:txBody>
      </p:sp>
      <p:sp>
        <p:nvSpPr>
          <p:cNvPr id="14" name="object 14"/>
          <p:cNvSpPr/>
          <p:nvPr/>
        </p:nvSpPr>
        <p:spPr>
          <a:xfrm>
            <a:off x="10127298" y="3172460"/>
            <a:ext cx="1271588" cy="497946"/>
          </a:xfrm>
          <a:custGeom>
            <a:avLst/>
            <a:gdLst/>
            <a:ahLst/>
            <a:cxnLst/>
            <a:rect l="l" t="t" r="r" b="b"/>
            <a:pathLst>
              <a:path w="1525905" h="597535">
                <a:moveTo>
                  <a:pt x="1525524" y="0"/>
                </a:moveTo>
                <a:lnTo>
                  <a:pt x="1461516" y="0"/>
                </a:lnTo>
                <a:lnTo>
                  <a:pt x="822960" y="0"/>
                </a:lnTo>
                <a:lnTo>
                  <a:pt x="734568" y="0"/>
                </a:lnTo>
                <a:lnTo>
                  <a:pt x="178308" y="0"/>
                </a:lnTo>
                <a:lnTo>
                  <a:pt x="178308" y="292608"/>
                </a:lnTo>
                <a:lnTo>
                  <a:pt x="0" y="292608"/>
                </a:lnTo>
                <a:lnTo>
                  <a:pt x="0" y="597408"/>
                </a:lnTo>
                <a:lnTo>
                  <a:pt x="725424" y="597408"/>
                </a:lnTo>
                <a:lnTo>
                  <a:pt x="821423" y="597408"/>
                </a:lnTo>
                <a:lnTo>
                  <a:pt x="821423" y="304800"/>
                </a:lnTo>
                <a:lnTo>
                  <a:pt x="821436" y="597408"/>
                </a:lnTo>
                <a:lnTo>
                  <a:pt x="1461516" y="597408"/>
                </a:lnTo>
                <a:lnTo>
                  <a:pt x="1524000" y="597408"/>
                </a:lnTo>
                <a:lnTo>
                  <a:pt x="1524000" y="304800"/>
                </a:lnTo>
                <a:lnTo>
                  <a:pt x="1525524" y="304800"/>
                </a:lnTo>
                <a:lnTo>
                  <a:pt x="1525524" y="0"/>
                </a:lnTo>
                <a:close/>
              </a:path>
            </a:pathLst>
          </a:custGeom>
          <a:solidFill>
            <a:srgbClr val="FFFF00"/>
          </a:solidFill>
        </p:spPr>
        <p:txBody>
          <a:bodyPr wrap="square" lIns="0" tIns="0" rIns="0" bIns="0" rtlCol="0"/>
          <a:lstStyle/>
          <a:p>
            <a:pPr defTabSz="761970"/>
            <a:endParaRPr sz="1500"/>
          </a:p>
        </p:txBody>
      </p:sp>
      <p:sp>
        <p:nvSpPr>
          <p:cNvPr id="15" name="object 15"/>
          <p:cNvSpPr txBox="1"/>
          <p:nvPr/>
        </p:nvSpPr>
        <p:spPr>
          <a:xfrm>
            <a:off x="6353174" y="3151188"/>
            <a:ext cx="5004858" cy="267767"/>
          </a:xfrm>
          <a:prstGeom prst="rect">
            <a:avLst/>
          </a:prstGeom>
        </p:spPr>
        <p:txBody>
          <a:bodyPr vert="horz" wrap="square" lIns="0" tIns="11113" rIns="0" bIns="0" rtlCol="0">
            <a:spAutoFit/>
          </a:bodyPr>
          <a:lstStyle/>
          <a:p>
            <a:pPr marL="10583" defTabSz="761970">
              <a:spcBef>
                <a:spcPts val="87"/>
              </a:spcBef>
            </a:pPr>
            <a:r>
              <a:rPr sz="1667" spc="75" dirty="0">
                <a:solidFill>
                  <a:srgbClr val="384652"/>
                </a:solidFill>
                <a:latin typeface="Gill Sans MT"/>
                <a:cs typeface="Gill Sans MT"/>
              </a:rPr>
              <a:t>El</a:t>
            </a:r>
            <a:r>
              <a:rPr sz="1667" spc="175" dirty="0">
                <a:solidFill>
                  <a:srgbClr val="384652"/>
                </a:solidFill>
                <a:latin typeface="Gill Sans MT"/>
                <a:cs typeface="Gill Sans MT"/>
              </a:rPr>
              <a:t> </a:t>
            </a:r>
            <a:r>
              <a:rPr sz="1667" spc="58" dirty="0">
                <a:solidFill>
                  <a:srgbClr val="384652"/>
                </a:solidFill>
                <a:latin typeface="Gill Sans MT"/>
                <a:cs typeface="Gill Sans MT"/>
              </a:rPr>
              <a:t>trabajo</a:t>
            </a:r>
            <a:r>
              <a:rPr sz="1667" spc="170" dirty="0">
                <a:solidFill>
                  <a:srgbClr val="384652"/>
                </a:solidFill>
                <a:latin typeface="Gill Sans MT"/>
                <a:cs typeface="Gill Sans MT"/>
              </a:rPr>
              <a:t> </a:t>
            </a:r>
            <a:r>
              <a:rPr sz="1667" dirty="0">
                <a:solidFill>
                  <a:srgbClr val="384652"/>
                </a:solidFill>
                <a:latin typeface="Gill Sans MT"/>
                <a:cs typeface="Gill Sans MT"/>
              </a:rPr>
              <a:t>extraordinario</a:t>
            </a:r>
            <a:r>
              <a:rPr sz="1667" spc="179" dirty="0">
                <a:solidFill>
                  <a:srgbClr val="384652"/>
                </a:solidFill>
                <a:latin typeface="Gill Sans MT"/>
                <a:cs typeface="Gill Sans MT"/>
              </a:rPr>
              <a:t> </a:t>
            </a:r>
            <a:r>
              <a:rPr sz="1667" spc="58" dirty="0">
                <a:solidFill>
                  <a:srgbClr val="384652"/>
                </a:solidFill>
                <a:latin typeface="Gill Sans MT"/>
                <a:cs typeface="Gill Sans MT"/>
              </a:rPr>
              <a:t>no</a:t>
            </a:r>
            <a:r>
              <a:rPr sz="1667" spc="170" dirty="0">
                <a:solidFill>
                  <a:srgbClr val="384652"/>
                </a:solidFill>
                <a:latin typeface="Gill Sans MT"/>
                <a:cs typeface="Gill Sans MT"/>
              </a:rPr>
              <a:t> </a:t>
            </a:r>
            <a:r>
              <a:rPr sz="1667" spc="67" dirty="0">
                <a:solidFill>
                  <a:srgbClr val="384652"/>
                </a:solidFill>
                <a:latin typeface="Gill Sans MT"/>
                <a:cs typeface="Gill Sans MT"/>
              </a:rPr>
              <a:t>excederá</a:t>
            </a:r>
            <a:r>
              <a:rPr sz="1667" spc="191" dirty="0">
                <a:solidFill>
                  <a:srgbClr val="384652"/>
                </a:solidFill>
                <a:latin typeface="Gill Sans MT"/>
                <a:cs typeface="Gill Sans MT"/>
              </a:rPr>
              <a:t> </a:t>
            </a:r>
            <a:r>
              <a:rPr sz="1667" spc="75" dirty="0">
                <a:solidFill>
                  <a:srgbClr val="384652"/>
                </a:solidFill>
                <a:latin typeface="Gill Sans MT"/>
                <a:cs typeface="Gill Sans MT"/>
              </a:rPr>
              <a:t>de</a:t>
            </a:r>
            <a:r>
              <a:rPr sz="1667" spc="187" dirty="0">
                <a:solidFill>
                  <a:srgbClr val="384652"/>
                </a:solidFill>
                <a:latin typeface="Gill Sans MT"/>
                <a:cs typeface="Gill Sans MT"/>
              </a:rPr>
              <a:t> </a:t>
            </a:r>
            <a:r>
              <a:rPr sz="1667" spc="79" dirty="0">
                <a:solidFill>
                  <a:srgbClr val="384652"/>
                </a:solidFill>
                <a:latin typeface="Gill Sans MT"/>
                <a:cs typeface="Gill Sans MT"/>
              </a:rPr>
              <a:t>doce</a:t>
            </a:r>
            <a:r>
              <a:rPr sz="1667" spc="179" dirty="0">
                <a:solidFill>
                  <a:srgbClr val="384652"/>
                </a:solidFill>
                <a:latin typeface="Gill Sans MT"/>
                <a:cs typeface="Gill Sans MT"/>
              </a:rPr>
              <a:t> </a:t>
            </a:r>
            <a:r>
              <a:rPr sz="1667" spc="62" dirty="0">
                <a:solidFill>
                  <a:srgbClr val="384652"/>
                </a:solidFill>
                <a:latin typeface="Gill Sans MT"/>
                <a:cs typeface="Gill Sans MT"/>
              </a:rPr>
              <a:t>horas</a:t>
            </a:r>
            <a:endParaRPr sz="1667">
              <a:latin typeface="Gill Sans MT"/>
              <a:cs typeface="Gill Sans MT"/>
            </a:endParaRPr>
          </a:p>
        </p:txBody>
      </p:sp>
      <p:sp>
        <p:nvSpPr>
          <p:cNvPr id="16" name="object 16"/>
          <p:cNvSpPr txBox="1"/>
          <p:nvPr/>
        </p:nvSpPr>
        <p:spPr>
          <a:xfrm>
            <a:off x="6353174" y="3395027"/>
            <a:ext cx="5003800" cy="267767"/>
          </a:xfrm>
          <a:prstGeom prst="rect">
            <a:avLst/>
          </a:prstGeom>
        </p:spPr>
        <p:txBody>
          <a:bodyPr vert="horz" wrap="square" lIns="0" tIns="11113" rIns="0" bIns="0" rtlCol="0">
            <a:spAutoFit/>
          </a:bodyPr>
          <a:lstStyle/>
          <a:p>
            <a:pPr marL="10583" defTabSz="761970">
              <a:spcBef>
                <a:spcPts val="87"/>
              </a:spcBef>
            </a:pPr>
            <a:r>
              <a:rPr sz="1667" spc="83" dirty="0">
                <a:solidFill>
                  <a:srgbClr val="384652"/>
                </a:solidFill>
                <a:latin typeface="Gill Sans MT"/>
                <a:cs typeface="Gill Sans MT"/>
              </a:rPr>
              <a:t>en</a:t>
            </a:r>
            <a:r>
              <a:rPr sz="1667" spc="170" dirty="0">
                <a:solidFill>
                  <a:srgbClr val="384652"/>
                </a:solidFill>
                <a:latin typeface="Gill Sans MT"/>
                <a:cs typeface="Gill Sans MT"/>
              </a:rPr>
              <a:t> </a:t>
            </a:r>
            <a:r>
              <a:rPr sz="1667" spc="117" dirty="0">
                <a:solidFill>
                  <a:srgbClr val="384652"/>
                </a:solidFill>
                <a:latin typeface="Gill Sans MT"/>
                <a:cs typeface="Gill Sans MT"/>
              </a:rPr>
              <a:t>una</a:t>
            </a:r>
            <a:r>
              <a:rPr sz="1667" spc="170" dirty="0">
                <a:solidFill>
                  <a:srgbClr val="384652"/>
                </a:solidFill>
                <a:latin typeface="Gill Sans MT"/>
                <a:cs typeface="Gill Sans MT"/>
              </a:rPr>
              <a:t> </a:t>
            </a:r>
            <a:r>
              <a:rPr sz="1667" spc="125" dirty="0">
                <a:solidFill>
                  <a:srgbClr val="384652"/>
                </a:solidFill>
                <a:latin typeface="Gill Sans MT"/>
                <a:cs typeface="Gill Sans MT"/>
              </a:rPr>
              <a:t>semana,</a:t>
            </a:r>
            <a:r>
              <a:rPr sz="1667" spc="170" dirty="0">
                <a:solidFill>
                  <a:srgbClr val="384652"/>
                </a:solidFill>
                <a:latin typeface="Gill Sans MT"/>
                <a:cs typeface="Gill Sans MT"/>
              </a:rPr>
              <a:t> </a:t>
            </a:r>
            <a:r>
              <a:rPr sz="1667" spc="62" dirty="0">
                <a:solidFill>
                  <a:srgbClr val="384652"/>
                </a:solidFill>
                <a:latin typeface="Gill Sans MT"/>
                <a:cs typeface="Gill Sans MT"/>
              </a:rPr>
              <a:t>distribuibles</a:t>
            </a:r>
            <a:r>
              <a:rPr sz="1667" spc="191" dirty="0">
                <a:solidFill>
                  <a:srgbClr val="384652"/>
                </a:solidFill>
                <a:latin typeface="Gill Sans MT"/>
                <a:cs typeface="Gill Sans MT"/>
              </a:rPr>
              <a:t> </a:t>
            </a:r>
            <a:r>
              <a:rPr sz="1667" spc="83" dirty="0">
                <a:solidFill>
                  <a:srgbClr val="384652"/>
                </a:solidFill>
                <a:latin typeface="Gill Sans MT"/>
                <a:cs typeface="Gill Sans MT"/>
              </a:rPr>
              <a:t>en</a:t>
            </a:r>
            <a:r>
              <a:rPr sz="1667" spc="170" dirty="0">
                <a:solidFill>
                  <a:srgbClr val="384652"/>
                </a:solidFill>
                <a:latin typeface="Gill Sans MT"/>
                <a:cs typeface="Gill Sans MT"/>
              </a:rPr>
              <a:t> </a:t>
            </a:r>
            <a:r>
              <a:rPr sz="1667" spc="137" dirty="0">
                <a:solidFill>
                  <a:srgbClr val="384652"/>
                </a:solidFill>
                <a:latin typeface="Gill Sans MT"/>
                <a:cs typeface="Gill Sans MT"/>
              </a:rPr>
              <a:t>hasta</a:t>
            </a:r>
            <a:r>
              <a:rPr sz="1667" spc="183" dirty="0">
                <a:solidFill>
                  <a:srgbClr val="384652"/>
                </a:solidFill>
                <a:latin typeface="Gill Sans MT"/>
                <a:cs typeface="Gill Sans MT"/>
              </a:rPr>
              <a:t> </a:t>
            </a:r>
            <a:r>
              <a:rPr sz="1667" spc="54" dirty="0">
                <a:solidFill>
                  <a:srgbClr val="384652"/>
                </a:solidFill>
                <a:latin typeface="Gill Sans MT"/>
                <a:cs typeface="Gill Sans MT"/>
              </a:rPr>
              <a:t>cuatro</a:t>
            </a:r>
            <a:r>
              <a:rPr sz="1667" spc="175" dirty="0">
                <a:solidFill>
                  <a:srgbClr val="384652"/>
                </a:solidFill>
                <a:latin typeface="Gill Sans MT"/>
                <a:cs typeface="Gill Sans MT"/>
              </a:rPr>
              <a:t> </a:t>
            </a:r>
            <a:r>
              <a:rPr sz="1667" spc="62" dirty="0">
                <a:solidFill>
                  <a:srgbClr val="384652"/>
                </a:solidFill>
                <a:latin typeface="Gill Sans MT"/>
                <a:cs typeface="Gill Sans MT"/>
              </a:rPr>
              <a:t>horas</a:t>
            </a:r>
            <a:endParaRPr sz="1667">
              <a:latin typeface="Gill Sans MT"/>
              <a:cs typeface="Gill Sans MT"/>
            </a:endParaRPr>
          </a:p>
        </p:txBody>
      </p:sp>
      <p:sp>
        <p:nvSpPr>
          <p:cNvPr id="17" name="object 17"/>
          <p:cNvSpPr txBox="1"/>
          <p:nvPr/>
        </p:nvSpPr>
        <p:spPr>
          <a:xfrm>
            <a:off x="6353175" y="3636327"/>
            <a:ext cx="2362729" cy="267767"/>
          </a:xfrm>
          <a:prstGeom prst="rect">
            <a:avLst/>
          </a:prstGeom>
        </p:spPr>
        <p:txBody>
          <a:bodyPr vert="horz" wrap="square" lIns="0" tIns="11113" rIns="0" bIns="0" rtlCol="0">
            <a:spAutoFit/>
          </a:bodyPr>
          <a:lstStyle/>
          <a:p>
            <a:pPr marL="10583" defTabSz="761970">
              <a:spcBef>
                <a:spcPts val="87"/>
              </a:spcBef>
            </a:pPr>
            <a:r>
              <a:rPr sz="1667" spc="79" dirty="0">
                <a:solidFill>
                  <a:srgbClr val="384652"/>
                </a:solidFill>
                <a:latin typeface="Gill Sans MT"/>
                <a:cs typeface="Gill Sans MT"/>
              </a:rPr>
              <a:t>diarias,</a:t>
            </a:r>
            <a:r>
              <a:rPr sz="1667" spc="-58" dirty="0">
                <a:solidFill>
                  <a:srgbClr val="384652"/>
                </a:solidFill>
                <a:latin typeface="Gill Sans MT"/>
                <a:cs typeface="Gill Sans MT"/>
              </a:rPr>
              <a:t> </a:t>
            </a:r>
            <a:r>
              <a:rPr sz="1667" spc="83" dirty="0">
                <a:solidFill>
                  <a:srgbClr val="384652"/>
                </a:solidFill>
                <a:latin typeface="Gill Sans MT"/>
                <a:cs typeface="Gill Sans MT"/>
              </a:rPr>
              <a:t>en</a:t>
            </a:r>
            <a:r>
              <a:rPr sz="1667" spc="-46" dirty="0">
                <a:solidFill>
                  <a:srgbClr val="384652"/>
                </a:solidFill>
                <a:latin typeface="Gill Sans MT"/>
                <a:cs typeface="Gill Sans MT"/>
              </a:rPr>
              <a:t> </a:t>
            </a:r>
            <a:r>
              <a:rPr sz="1667" spc="79" dirty="0">
                <a:solidFill>
                  <a:srgbClr val="384652"/>
                </a:solidFill>
                <a:latin typeface="Gill Sans MT"/>
                <a:cs typeface="Gill Sans MT"/>
              </a:rPr>
              <a:t>un</a:t>
            </a:r>
            <a:r>
              <a:rPr sz="1667" spc="-46" dirty="0">
                <a:solidFill>
                  <a:srgbClr val="384652"/>
                </a:solidFill>
                <a:latin typeface="Gill Sans MT"/>
                <a:cs typeface="Gill Sans MT"/>
              </a:rPr>
              <a:t> </a:t>
            </a:r>
            <a:r>
              <a:rPr sz="1667" spc="92" dirty="0">
                <a:solidFill>
                  <a:srgbClr val="384652"/>
                </a:solidFill>
                <a:latin typeface="Gill Sans MT"/>
                <a:cs typeface="Gill Sans MT"/>
              </a:rPr>
              <a:t>máximo</a:t>
            </a:r>
            <a:r>
              <a:rPr sz="1667" spc="-62" dirty="0">
                <a:solidFill>
                  <a:srgbClr val="384652"/>
                </a:solidFill>
                <a:latin typeface="Gill Sans MT"/>
                <a:cs typeface="Gill Sans MT"/>
              </a:rPr>
              <a:t> </a:t>
            </a:r>
            <a:r>
              <a:rPr sz="1667" spc="54" dirty="0">
                <a:solidFill>
                  <a:srgbClr val="384652"/>
                </a:solidFill>
                <a:latin typeface="Gill Sans MT"/>
                <a:cs typeface="Gill Sans MT"/>
              </a:rPr>
              <a:t>de</a:t>
            </a:r>
            <a:endParaRPr sz="1667">
              <a:latin typeface="Gill Sans MT"/>
              <a:cs typeface="Gill Sans MT"/>
            </a:endParaRPr>
          </a:p>
        </p:txBody>
      </p:sp>
      <p:sp>
        <p:nvSpPr>
          <p:cNvPr id="18" name="object 18"/>
          <p:cNvSpPr txBox="1"/>
          <p:nvPr/>
        </p:nvSpPr>
        <p:spPr>
          <a:xfrm>
            <a:off x="8756967" y="3655059"/>
            <a:ext cx="1106488" cy="243656"/>
          </a:xfrm>
          <a:prstGeom prst="rect">
            <a:avLst/>
          </a:prstGeom>
          <a:solidFill>
            <a:srgbClr val="FFFF00"/>
          </a:solidFill>
        </p:spPr>
        <p:txBody>
          <a:bodyPr vert="horz" wrap="square" lIns="0" tIns="0" rIns="0" bIns="0" rtlCol="0">
            <a:spAutoFit/>
          </a:bodyPr>
          <a:lstStyle/>
          <a:p>
            <a:pPr marL="529" defTabSz="761970">
              <a:lnSpc>
                <a:spcPts val="1937"/>
              </a:lnSpc>
            </a:pPr>
            <a:r>
              <a:rPr sz="1667" spc="54" dirty="0">
                <a:solidFill>
                  <a:srgbClr val="384652"/>
                </a:solidFill>
                <a:latin typeface="Gill Sans MT"/>
                <a:cs typeface="Gill Sans MT"/>
              </a:rPr>
              <a:t>cuatro</a:t>
            </a:r>
            <a:r>
              <a:rPr sz="1667" spc="-54" dirty="0">
                <a:solidFill>
                  <a:srgbClr val="384652"/>
                </a:solidFill>
                <a:latin typeface="Gill Sans MT"/>
                <a:cs typeface="Gill Sans MT"/>
              </a:rPr>
              <a:t> </a:t>
            </a:r>
            <a:r>
              <a:rPr sz="1667" spc="112" dirty="0">
                <a:solidFill>
                  <a:srgbClr val="384652"/>
                </a:solidFill>
                <a:latin typeface="Gill Sans MT"/>
                <a:cs typeface="Gill Sans MT"/>
              </a:rPr>
              <a:t>días</a:t>
            </a:r>
            <a:endParaRPr sz="1667">
              <a:latin typeface="Gill Sans MT"/>
              <a:cs typeface="Gill Sans MT"/>
            </a:endParaRPr>
          </a:p>
        </p:txBody>
      </p:sp>
      <p:sp>
        <p:nvSpPr>
          <p:cNvPr id="19" name="object 19"/>
          <p:cNvSpPr txBox="1"/>
          <p:nvPr/>
        </p:nvSpPr>
        <p:spPr>
          <a:xfrm>
            <a:off x="9853506" y="3636327"/>
            <a:ext cx="1463146" cy="267767"/>
          </a:xfrm>
          <a:prstGeom prst="rect">
            <a:avLst/>
          </a:prstGeom>
        </p:spPr>
        <p:txBody>
          <a:bodyPr vert="horz" wrap="square" lIns="0" tIns="11113" rIns="0" bIns="0" rtlCol="0">
            <a:spAutoFit/>
          </a:bodyPr>
          <a:lstStyle/>
          <a:p>
            <a:pPr marL="10583" defTabSz="761970">
              <a:spcBef>
                <a:spcPts val="87"/>
              </a:spcBef>
            </a:pPr>
            <a:r>
              <a:rPr sz="1667" spc="83" dirty="0">
                <a:solidFill>
                  <a:srgbClr val="384652"/>
                </a:solidFill>
                <a:latin typeface="Gill Sans MT"/>
                <a:cs typeface="Gill Sans MT"/>
              </a:rPr>
              <a:t>en</a:t>
            </a:r>
            <a:r>
              <a:rPr sz="1667" spc="-54" dirty="0">
                <a:solidFill>
                  <a:srgbClr val="384652"/>
                </a:solidFill>
                <a:latin typeface="Gill Sans MT"/>
                <a:cs typeface="Gill Sans MT"/>
              </a:rPr>
              <a:t> </a:t>
            </a:r>
            <a:r>
              <a:rPr sz="1667" spc="121" dirty="0">
                <a:solidFill>
                  <a:srgbClr val="384652"/>
                </a:solidFill>
                <a:latin typeface="Gill Sans MT"/>
                <a:cs typeface="Gill Sans MT"/>
              </a:rPr>
              <a:t>ese</a:t>
            </a:r>
            <a:r>
              <a:rPr sz="1667" spc="-37" dirty="0">
                <a:solidFill>
                  <a:srgbClr val="384652"/>
                </a:solidFill>
                <a:latin typeface="Gill Sans MT"/>
                <a:cs typeface="Gill Sans MT"/>
              </a:rPr>
              <a:t> </a:t>
            </a:r>
            <a:r>
              <a:rPr sz="1667" spc="29" dirty="0">
                <a:solidFill>
                  <a:srgbClr val="384652"/>
                </a:solidFill>
                <a:latin typeface="Gill Sans MT"/>
                <a:cs typeface="Gill Sans MT"/>
              </a:rPr>
              <a:t>periodo.</a:t>
            </a:r>
            <a:endParaRPr sz="1667">
              <a:latin typeface="Gill Sans MT"/>
              <a:cs typeface="Gill Sans MT"/>
            </a:endParaRPr>
          </a:p>
        </p:txBody>
      </p:sp>
      <p:grpSp>
        <p:nvGrpSpPr>
          <p:cNvPr id="20" name="object 20"/>
          <p:cNvGrpSpPr/>
          <p:nvPr/>
        </p:nvGrpSpPr>
        <p:grpSpPr>
          <a:xfrm>
            <a:off x="651965" y="4266883"/>
            <a:ext cx="5371042" cy="1985963"/>
            <a:chOff x="782358" y="5120259"/>
            <a:chExt cx="6445250" cy="2383155"/>
          </a:xfrm>
        </p:grpSpPr>
        <p:sp>
          <p:nvSpPr>
            <p:cNvPr id="21" name="object 21"/>
            <p:cNvSpPr/>
            <p:nvPr/>
          </p:nvSpPr>
          <p:spPr>
            <a:xfrm>
              <a:off x="793788" y="5131689"/>
              <a:ext cx="6422390" cy="2360295"/>
            </a:xfrm>
            <a:custGeom>
              <a:avLst/>
              <a:gdLst/>
              <a:ahLst/>
              <a:cxnLst/>
              <a:rect l="l" t="t" r="r" b="b"/>
              <a:pathLst>
                <a:path w="6422390" h="2360295">
                  <a:moveTo>
                    <a:pt x="6338912" y="0"/>
                  </a:moveTo>
                  <a:lnTo>
                    <a:pt x="83350" y="0"/>
                  </a:lnTo>
                  <a:lnTo>
                    <a:pt x="50909" y="6554"/>
                  </a:lnTo>
                  <a:lnTo>
                    <a:pt x="24415" y="24431"/>
                  </a:lnTo>
                  <a:lnTo>
                    <a:pt x="6551" y="50952"/>
                  </a:lnTo>
                  <a:lnTo>
                    <a:pt x="0" y="83438"/>
                  </a:lnTo>
                  <a:lnTo>
                    <a:pt x="0" y="2276602"/>
                  </a:lnTo>
                  <a:lnTo>
                    <a:pt x="6551" y="2309049"/>
                  </a:lnTo>
                  <a:lnTo>
                    <a:pt x="24415" y="2335547"/>
                  </a:lnTo>
                  <a:lnTo>
                    <a:pt x="50909" y="2353413"/>
                  </a:lnTo>
                  <a:lnTo>
                    <a:pt x="83350" y="2359964"/>
                  </a:lnTo>
                  <a:lnTo>
                    <a:pt x="6338912" y="2359964"/>
                  </a:lnTo>
                  <a:lnTo>
                    <a:pt x="6371325" y="2353413"/>
                  </a:lnTo>
                  <a:lnTo>
                    <a:pt x="6397809" y="2335547"/>
                  </a:lnTo>
                  <a:lnTo>
                    <a:pt x="6415672" y="2309049"/>
                  </a:lnTo>
                  <a:lnTo>
                    <a:pt x="6422224" y="2276602"/>
                  </a:lnTo>
                  <a:lnTo>
                    <a:pt x="6422224" y="83438"/>
                  </a:lnTo>
                  <a:lnTo>
                    <a:pt x="6415672" y="50952"/>
                  </a:lnTo>
                  <a:lnTo>
                    <a:pt x="6397809" y="24431"/>
                  </a:lnTo>
                  <a:lnTo>
                    <a:pt x="6371325" y="6554"/>
                  </a:lnTo>
                  <a:lnTo>
                    <a:pt x="6338912" y="0"/>
                  </a:lnTo>
                  <a:close/>
                </a:path>
              </a:pathLst>
            </a:custGeom>
            <a:solidFill>
              <a:srgbClr val="F9F8F5"/>
            </a:solidFill>
          </p:spPr>
          <p:txBody>
            <a:bodyPr wrap="square" lIns="0" tIns="0" rIns="0" bIns="0" rtlCol="0"/>
            <a:lstStyle/>
            <a:p>
              <a:pPr defTabSz="761970"/>
              <a:endParaRPr sz="1500"/>
            </a:p>
          </p:txBody>
        </p:sp>
        <p:sp>
          <p:nvSpPr>
            <p:cNvPr id="22" name="object 22"/>
            <p:cNvSpPr/>
            <p:nvPr/>
          </p:nvSpPr>
          <p:spPr>
            <a:xfrm>
              <a:off x="793788" y="5131689"/>
              <a:ext cx="6422390" cy="2360295"/>
            </a:xfrm>
            <a:custGeom>
              <a:avLst/>
              <a:gdLst/>
              <a:ahLst/>
              <a:cxnLst/>
              <a:rect l="l" t="t" r="r" b="b"/>
              <a:pathLst>
                <a:path w="6422390" h="2360295">
                  <a:moveTo>
                    <a:pt x="0" y="83438"/>
                  </a:moveTo>
                  <a:lnTo>
                    <a:pt x="6551" y="50952"/>
                  </a:lnTo>
                  <a:lnTo>
                    <a:pt x="24415" y="24431"/>
                  </a:lnTo>
                  <a:lnTo>
                    <a:pt x="50909" y="6554"/>
                  </a:lnTo>
                  <a:lnTo>
                    <a:pt x="83350" y="0"/>
                  </a:lnTo>
                  <a:lnTo>
                    <a:pt x="6338912" y="0"/>
                  </a:lnTo>
                  <a:lnTo>
                    <a:pt x="6371325" y="6554"/>
                  </a:lnTo>
                  <a:lnTo>
                    <a:pt x="6397809" y="24431"/>
                  </a:lnTo>
                  <a:lnTo>
                    <a:pt x="6415672" y="50952"/>
                  </a:lnTo>
                  <a:lnTo>
                    <a:pt x="6422224" y="83438"/>
                  </a:lnTo>
                  <a:lnTo>
                    <a:pt x="6422224" y="2276602"/>
                  </a:lnTo>
                  <a:lnTo>
                    <a:pt x="6415672" y="2309049"/>
                  </a:lnTo>
                  <a:lnTo>
                    <a:pt x="6397809" y="2335547"/>
                  </a:lnTo>
                  <a:lnTo>
                    <a:pt x="6371325" y="2353413"/>
                  </a:lnTo>
                  <a:lnTo>
                    <a:pt x="6338912" y="2359964"/>
                  </a:lnTo>
                  <a:lnTo>
                    <a:pt x="83350" y="2359964"/>
                  </a:lnTo>
                  <a:lnTo>
                    <a:pt x="50909" y="2353413"/>
                  </a:lnTo>
                  <a:lnTo>
                    <a:pt x="24415" y="2335547"/>
                  </a:lnTo>
                  <a:lnTo>
                    <a:pt x="6551" y="2309049"/>
                  </a:lnTo>
                  <a:lnTo>
                    <a:pt x="0" y="2276602"/>
                  </a:lnTo>
                  <a:lnTo>
                    <a:pt x="0" y="83438"/>
                  </a:lnTo>
                  <a:close/>
                </a:path>
              </a:pathLst>
            </a:custGeom>
            <a:ln w="22860">
              <a:solidFill>
                <a:srgbClr val="BED2D7"/>
              </a:solidFill>
            </a:ln>
          </p:spPr>
          <p:txBody>
            <a:bodyPr wrap="square" lIns="0" tIns="0" rIns="0" bIns="0" rtlCol="0"/>
            <a:lstStyle/>
            <a:p>
              <a:pPr defTabSz="761970"/>
              <a:endParaRPr sz="1500"/>
            </a:p>
          </p:txBody>
        </p:sp>
        <p:sp>
          <p:nvSpPr>
            <p:cNvPr id="23" name="object 23"/>
            <p:cNvSpPr/>
            <p:nvPr/>
          </p:nvSpPr>
          <p:spPr>
            <a:xfrm>
              <a:off x="816648" y="5154549"/>
              <a:ext cx="6376670" cy="595630"/>
            </a:xfrm>
            <a:custGeom>
              <a:avLst/>
              <a:gdLst/>
              <a:ahLst/>
              <a:cxnLst/>
              <a:rect l="l" t="t" r="r" b="b"/>
              <a:pathLst>
                <a:path w="6376670" h="595629">
                  <a:moveTo>
                    <a:pt x="6320624" y="0"/>
                  </a:moveTo>
                  <a:lnTo>
                    <a:pt x="55930" y="0"/>
                  </a:lnTo>
                  <a:lnTo>
                    <a:pt x="34161" y="4393"/>
                  </a:lnTo>
                  <a:lnTo>
                    <a:pt x="16383" y="16382"/>
                  </a:lnTo>
                  <a:lnTo>
                    <a:pt x="4395" y="34182"/>
                  </a:lnTo>
                  <a:lnTo>
                    <a:pt x="0" y="56006"/>
                  </a:lnTo>
                  <a:lnTo>
                    <a:pt x="0" y="539369"/>
                  </a:lnTo>
                  <a:lnTo>
                    <a:pt x="4395" y="561193"/>
                  </a:lnTo>
                  <a:lnTo>
                    <a:pt x="16383" y="578993"/>
                  </a:lnTo>
                  <a:lnTo>
                    <a:pt x="34161" y="590982"/>
                  </a:lnTo>
                  <a:lnTo>
                    <a:pt x="55930" y="595376"/>
                  </a:lnTo>
                  <a:lnTo>
                    <a:pt x="6320624" y="595376"/>
                  </a:lnTo>
                  <a:lnTo>
                    <a:pt x="6342375" y="590982"/>
                  </a:lnTo>
                  <a:lnTo>
                    <a:pt x="6360137" y="578993"/>
                  </a:lnTo>
                  <a:lnTo>
                    <a:pt x="6372113" y="561193"/>
                  </a:lnTo>
                  <a:lnTo>
                    <a:pt x="6376504" y="539369"/>
                  </a:lnTo>
                  <a:lnTo>
                    <a:pt x="6376504" y="56006"/>
                  </a:lnTo>
                  <a:lnTo>
                    <a:pt x="6372113" y="34182"/>
                  </a:lnTo>
                  <a:lnTo>
                    <a:pt x="6360137" y="16382"/>
                  </a:lnTo>
                  <a:lnTo>
                    <a:pt x="6342375" y="4393"/>
                  </a:lnTo>
                  <a:lnTo>
                    <a:pt x="6320624" y="0"/>
                  </a:lnTo>
                  <a:close/>
                </a:path>
              </a:pathLst>
            </a:custGeom>
            <a:solidFill>
              <a:srgbClr val="D9ECF1"/>
            </a:solidFill>
          </p:spPr>
          <p:txBody>
            <a:bodyPr wrap="square" lIns="0" tIns="0" rIns="0" bIns="0" rtlCol="0"/>
            <a:lstStyle/>
            <a:p>
              <a:pPr defTabSz="761970"/>
              <a:endParaRPr sz="1500"/>
            </a:p>
          </p:txBody>
        </p:sp>
      </p:grpSp>
      <p:sp>
        <p:nvSpPr>
          <p:cNvPr id="24" name="object 24"/>
          <p:cNvSpPr txBox="1"/>
          <p:nvPr/>
        </p:nvSpPr>
        <p:spPr>
          <a:xfrm>
            <a:off x="835236" y="4314508"/>
            <a:ext cx="5005388" cy="1736993"/>
          </a:xfrm>
          <a:prstGeom prst="rect">
            <a:avLst/>
          </a:prstGeom>
        </p:spPr>
        <p:txBody>
          <a:bodyPr vert="horz" wrap="square" lIns="0" tIns="10583" rIns="0" bIns="0" rtlCol="0">
            <a:spAutoFit/>
          </a:bodyPr>
          <a:lstStyle/>
          <a:p>
            <a:pPr marR="83076" algn="ctr" defTabSz="761970">
              <a:spcBef>
                <a:spcPts val="83"/>
              </a:spcBef>
            </a:pPr>
            <a:r>
              <a:rPr sz="1917" spc="-42" dirty="0">
                <a:solidFill>
                  <a:srgbClr val="384652"/>
                </a:solidFill>
                <a:latin typeface="Lucida Sans Unicode"/>
                <a:cs typeface="Lucida Sans Unicode"/>
              </a:rPr>
              <a:t>3</a:t>
            </a:r>
            <a:endParaRPr sz="1917">
              <a:latin typeface="Lucida Sans Unicode"/>
              <a:cs typeface="Lucida Sans Unicode"/>
            </a:endParaRPr>
          </a:p>
          <a:p>
            <a:pPr marL="10583" algn="just" defTabSz="761970">
              <a:spcBef>
                <a:spcPts val="2346"/>
              </a:spcBef>
            </a:pPr>
            <a:r>
              <a:rPr sz="1833" spc="-50" dirty="0">
                <a:solidFill>
                  <a:srgbClr val="384652"/>
                </a:solidFill>
                <a:latin typeface="Lucida Sans Unicode"/>
                <a:cs typeface="Lucida Sans Unicode"/>
              </a:rPr>
              <a:t>Compensación</a:t>
            </a:r>
            <a:r>
              <a:rPr sz="1833" spc="-95" dirty="0">
                <a:solidFill>
                  <a:srgbClr val="384652"/>
                </a:solidFill>
                <a:latin typeface="Lucida Sans Unicode"/>
                <a:cs typeface="Lucida Sans Unicode"/>
              </a:rPr>
              <a:t> </a:t>
            </a:r>
            <a:r>
              <a:rPr sz="1833" spc="-8" dirty="0">
                <a:solidFill>
                  <a:srgbClr val="384652"/>
                </a:solidFill>
                <a:latin typeface="Lucida Sans Unicode"/>
                <a:cs typeface="Lucida Sans Unicode"/>
              </a:rPr>
              <a:t>Adicional</a:t>
            </a:r>
            <a:endParaRPr sz="1833">
              <a:latin typeface="Lucida Sans Unicode"/>
              <a:cs typeface="Lucida Sans Unicode"/>
            </a:endParaRPr>
          </a:p>
          <a:p>
            <a:pPr marL="10583" marR="4233" algn="just" defTabSz="761970">
              <a:lnSpc>
                <a:spcPct val="95500"/>
              </a:lnSpc>
              <a:spcBef>
                <a:spcPts val="875"/>
              </a:spcBef>
            </a:pPr>
            <a:r>
              <a:rPr sz="1667" spc="142" dirty="0">
                <a:solidFill>
                  <a:srgbClr val="384652"/>
                </a:solidFill>
                <a:latin typeface="Gill Sans MT"/>
                <a:cs typeface="Gill Sans MT"/>
              </a:rPr>
              <a:t>La</a:t>
            </a:r>
            <a:r>
              <a:rPr sz="1667" spc="204" dirty="0">
                <a:solidFill>
                  <a:srgbClr val="384652"/>
                </a:solidFill>
                <a:latin typeface="Gill Sans MT"/>
                <a:cs typeface="Gill Sans MT"/>
              </a:rPr>
              <a:t> </a:t>
            </a:r>
            <a:r>
              <a:rPr sz="1667" spc="71" dirty="0">
                <a:solidFill>
                  <a:srgbClr val="384652"/>
                </a:solidFill>
                <a:latin typeface="Gill Sans MT"/>
                <a:cs typeface="Gill Sans MT"/>
              </a:rPr>
              <a:t>prolongación</a:t>
            </a:r>
            <a:r>
              <a:rPr sz="1667" spc="204" dirty="0">
                <a:solidFill>
                  <a:srgbClr val="384652"/>
                </a:solidFill>
                <a:latin typeface="Gill Sans MT"/>
                <a:cs typeface="Gill Sans MT"/>
              </a:rPr>
              <a:t> </a:t>
            </a:r>
            <a:r>
              <a:rPr sz="1667" spc="87" dirty="0">
                <a:solidFill>
                  <a:srgbClr val="384652"/>
                </a:solidFill>
                <a:latin typeface="Gill Sans MT"/>
                <a:cs typeface="Gill Sans MT"/>
              </a:rPr>
              <a:t>que</a:t>
            </a:r>
            <a:r>
              <a:rPr sz="1667" spc="204" dirty="0">
                <a:solidFill>
                  <a:srgbClr val="384652"/>
                </a:solidFill>
                <a:latin typeface="Gill Sans MT"/>
                <a:cs typeface="Gill Sans MT"/>
              </a:rPr>
              <a:t> </a:t>
            </a:r>
            <a:r>
              <a:rPr sz="1667" spc="67" dirty="0">
                <a:solidFill>
                  <a:srgbClr val="384652"/>
                </a:solidFill>
                <a:latin typeface="Gill Sans MT"/>
                <a:cs typeface="Gill Sans MT"/>
              </a:rPr>
              <a:t>supere</a:t>
            </a:r>
            <a:r>
              <a:rPr sz="1667" spc="208" dirty="0">
                <a:solidFill>
                  <a:srgbClr val="384652"/>
                </a:solidFill>
                <a:latin typeface="Gill Sans MT"/>
                <a:cs typeface="Gill Sans MT"/>
              </a:rPr>
              <a:t> </a:t>
            </a:r>
            <a:r>
              <a:rPr sz="1667" dirty="0">
                <a:solidFill>
                  <a:srgbClr val="384652"/>
                </a:solidFill>
                <a:latin typeface="Gill Sans MT"/>
                <a:cs typeface="Gill Sans MT"/>
              </a:rPr>
              <a:t>lo</a:t>
            </a:r>
            <a:r>
              <a:rPr sz="1667" spc="196" dirty="0">
                <a:solidFill>
                  <a:srgbClr val="384652"/>
                </a:solidFill>
                <a:latin typeface="Gill Sans MT"/>
                <a:cs typeface="Gill Sans MT"/>
              </a:rPr>
              <a:t> </a:t>
            </a:r>
            <a:r>
              <a:rPr sz="1667" spc="87" dirty="0">
                <a:solidFill>
                  <a:srgbClr val="384652"/>
                </a:solidFill>
                <a:latin typeface="Gill Sans MT"/>
                <a:cs typeface="Gill Sans MT"/>
              </a:rPr>
              <a:t>establecido</a:t>
            </a:r>
            <a:r>
              <a:rPr sz="1667" spc="204" dirty="0">
                <a:solidFill>
                  <a:srgbClr val="384652"/>
                </a:solidFill>
                <a:latin typeface="Gill Sans MT"/>
                <a:cs typeface="Gill Sans MT"/>
              </a:rPr>
              <a:t> </a:t>
            </a:r>
            <a:r>
              <a:rPr sz="1667" spc="104" dirty="0">
                <a:solidFill>
                  <a:srgbClr val="384652"/>
                </a:solidFill>
                <a:latin typeface="Gill Sans MT"/>
                <a:cs typeface="Gill Sans MT"/>
              </a:rPr>
              <a:t>obliga</a:t>
            </a:r>
            <a:r>
              <a:rPr sz="1667" spc="191" dirty="0">
                <a:solidFill>
                  <a:srgbClr val="384652"/>
                </a:solidFill>
                <a:latin typeface="Gill Sans MT"/>
                <a:cs typeface="Gill Sans MT"/>
              </a:rPr>
              <a:t> </a:t>
            </a:r>
            <a:r>
              <a:rPr sz="1667" spc="154" dirty="0">
                <a:solidFill>
                  <a:srgbClr val="384652"/>
                </a:solidFill>
                <a:latin typeface="Gill Sans MT"/>
                <a:cs typeface="Gill Sans MT"/>
              </a:rPr>
              <a:t>a </a:t>
            </a:r>
            <a:r>
              <a:rPr sz="1667" spc="121" dirty="0">
                <a:solidFill>
                  <a:srgbClr val="384652"/>
                </a:solidFill>
                <a:latin typeface="Gill Sans MT"/>
                <a:cs typeface="Gill Sans MT"/>
              </a:rPr>
              <a:t>pagar</a:t>
            </a:r>
            <a:r>
              <a:rPr sz="1667" spc="321" dirty="0">
                <a:solidFill>
                  <a:srgbClr val="384652"/>
                </a:solidFill>
                <a:latin typeface="Gill Sans MT"/>
                <a:cs typeface="Gill Sans MT"/>
              </a:rPr>
              <a:t>  </a:t>
            </a:r>
            <a:r>
              <a:rPr sz="1667" spc="83" dirty="0">
                <a:solidFill>
                  <a:srgbClr val="384652"/>
                </a:solidFill>
                <a:latin typeface="Gill Sans MT"/>
                <a:cs typeface="Gill Sans MT"/>
              </a:rPr>
              <a:t>doscientos</a:t>
            </a:r>
            <a:r>
              <a:rPr sz="1667" spc="317" dirty="0">
                <a:solidFill>
                  <a:srgbClr val="384652"/>
                </a:solidFill>
                <a:latin typeface="Gill Sans MT"/>
                <a:cs typeface="Gill Sans MT"/>
              </a:rPr>
              <a:t>  </a:t>
            </a:r>
            <a:r>
              <a:rPr sz="1667" dirty="0">
                <a:solidFill>
                  <a:srgbClr val="384652"/>
                </a:solidFill>
                <a:latin typeface="Gill Sans MT"/>
                <a:cs typeface="Gill Sans MT"/>
              </a:rPr>
              <a:t>por</a:t>
            </a:r>
            <a:r>
              <a:rPr sz="1667" spc="317" dirty="0">
                <a:solidFill>
                  <a:srgbClr val="384652"/>
                </a:solidFill>
                <a:latin typeface="Gill Sans MT"/>
                <a:cs typeface="Gill Sans MT"/>
              </a:rPr>
              <a:t>  </a:t>
            </a:r>
            <a:r>
              <a:rPr sz="1667" spc="54" dirty="0">
                <a:solidFill>
                  <a:srgbClr val="384652"/>
                </a:solidFill>
                <a:latin typeface="Gill Sans MT"/>
                <a:cs typeface="Gill Sans MT"/>
              </a:rPr>
              <a:t>ciento</a:t>
            </a:r>
            <a:r>
              <a:rPr sz="1667" spc="325" dirty="0">
                <a:solidFill>
                  <a:srgbClr val="384652"/>
                </a:solidFill>
                <a:latin typeface="Gill Sans MT"/>
                <a:cs typeface="Gill Sans MT"/>
              </a:rPr>
              <a:t>  </a:t>
            </a:r>
            <a:r>
              <a:rPr sz="1667" spc="187" dirty="0">
                <a:solidFill>
                  <a:srgbClr val="384652"/>
                </a:solidFill>
                <a:latin typeface="Gill Sans MT"/>
                <a:cs typeface="Gill Sans MT"/>
              </a:rPr>
              <a:t>más</a:t>
            </a:r>
            <a:r>
              <a:rPr sz="1667" spc="312" dirty="0">
                <a:solidFill>
                  <a:srgbClr val="384652"/>
                </a:solidFill>
                <a:latin typeface="Gill Sans MT"/>
                <a:cs typeface="Gill Sans MT"/>
              </a:rPr>
              <a:t>  </a:t>
            </a:r>
            <a:r>
              <a:rPr sz="1667" spc="62" dirty="0">
                <a:solidFill>
                  <a:srgbClr val="384652"/>
                </a:solidFill>
                <a:latin typeface="Gill Sans MT"/>
                <a:cs typeface="Gill Sans MT"/>
              </a:rPr>
              <a:t>del</a:t>
            </a:r>
            <a:r>
              <a:rPr sz="1667" spc="317" dirty="0">
                <a:solidFill>
                  <a:srgbClr val="384652"/>
                </a:solidFill>
                <a:latin typeface="Gill Sans MT"/>
                <a:cs typeface="Gill Sans MT"/>
              </a:rPr>
              <a:t>  </a:t>
            </a:r>
            <a:r>
              <a:rPr sz="1667" spc="71" dirty="0">
                <a:solidFill>
                  <a:srgbClr val="384652"/>
                </a:solidFill>
                <a:latin typeface="Gill Sans MT"/>
                <a:cs typeface="Gill Sans MT"/>
              </a:rPr>
              <a:t>salario </a:t>
            </a:r>
            <a:r>
              <a:rPr sz="1667" spc="50" dirty="0">
                <a:solidFill>
                  <a:srgbClr val="384652"/>
                </a:solidFill>
                <a:latin typeface="Gill Sans MT"/>
                <a:cs typeface="Gill Sans MT"/>
              </a:rPr>
              <a:t>correspondiente</a:t>
            </a:r>
            <a:r>
              <a:rPr sz="1667" spc="-46" dirty="0">
                <a:solidFill>
                  <a:srgbClr val="384652"/>
                </a:solidFill>
                <a:latin typeface="Gill Sans MT"/>
                <a:cs typeface="Gill Sans MT"/>
              </a:rPr>
              <a:t> </a:t>
            </a:r>
            <a:r>
              <a:rPr sz="1667" spc="196" dirty="0">
                <a:solidFill>
                  <a:srgbClr val="384652"/>
                </a:solidFill>
                <a:latin typeface="Gill Sans MT"/>
                <a:cs typeface="Gill Sans MT"/>
              </a:rPr>
              <a:t>a</a:t>
            </a:r>
            <a:r>
              <a:rPr sz="1667" spc="-71" dirty="0">
                <a:solidFill>
                  <a:srgbClr val="384652"/>
                </a:solidFill>
                <a:latin typeface="Gill Sans MT"/>
                <a:cs typeface="Gill Sans MT"/>
              </a:rPr>
              <a:t> </a:t>
            </a:r>
            <a:r>
              <a:rPr sz="1667" spc="146" dirty="0">
                <a:solidFill>
                  <a:srgbClr val="384652"/>
                </a:solidFill>
                <a:latin typeface="Gill Sans MT"/>
                <a:cs typeface="Gill Sans MT"/>
              </a:rPr>
              <a:t>las</a:t>
            </a:r>
            <a:r>
              <a:rPr sz="1667" spc="-37" dirty="0">
                <a:solidFill>
                  <a:srgbClr val="384652"/>
                </a:solidFill>
                <a:latin typeface="Gill Sans MT"/>
                <a:cs typeface="Gill Sans MT"/>
              </a:rPr>
              <a:t> </a:t>
            </a:r>
            <a:r>
              <a:rPr sz="1667" spc="79" dirty="0">
                <a:solidFill>
                  <a:srgbClr val="384652"/>
                </a:solidFill>
                <a:latin typeface="Gill Sans MT"/>
                <a:cs typeface="Gill Sans MT"/>
              </a:rPr>
              <a:t>horas</a:t>
            </a:r>
            <a:r>
              <a:rPr sz="1667" spc="-54"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79" dirty="0">
                <a:solidFill>
                  <a:srgbClr val="384652"/>
                </a:solidFill>
                <a:latin typeface="Gill Sans MT"/>
                <a:cs typeface="Gill Sans MT"/>
              </a:rPr>
              <a:t>jornada</a:t>
            </a:r>
            <a:r>
              <a:rPr sz="1667" spc="-71" dirty="0">
                <a:solidFill>
                  <a:srgbClr val="384652"/>
                </a:solidFill>
                <a:latin typeface="Gill Sans MT"/>
                <a:cs typeface="Gill Sans MT"/>
              </a:rPr>
              <a:t> </a:t>
            </a:r>
            <a:r>
              <a:rPr sz="1667" spc="46" dirty="0">
                <a:solidFill>
                  <a:srgbClr val="384652"/>
                </a:solidFill>
                <a:latin typeface="Gill Sans MT"/>
                <a:cs typeface="Gill Sans MT"/>
              </a:rPr>
              <a:t>ordinaria.</a:t>
            </a:r>
            <a:endParaRPr sz="1667">
              <a:latin typeface="Gill Sans MT"/>
              <a:cs typeface="Gill Sans MT"/>
            </a:endParaRPr>
          </a:p>
        </p:txBody>
      </p:sp>
      <p:grpSp>
        <p:nvGrpSpPr>
          <p:cNvPr id="25" name="object 25"/>
          <p:cNvGrpSpPr/>
          <p:nvPr/>
        </p:nvGrpSpPr>
        <p:grpSpPr>
          <a:xfrm>
            <a:off x="6169130" y="4266883"/>
            <a:ext cx="5371042" cy="1985963"/>
            <a:chOff x="7402956" y="5120259"/>
            <a:chExt cx="6445250" cy="2383155"/>
          </a:xfrm>
        </p:grpSpPr>
        <p:sp>
          <p:nvSpPr>
            <p:cNvPr id="26" name="object 26"/>
            <p:cNvSpPr/>
            <p:nvPr/>
          </p:nvSpPr>
          <p:spPr>
            <a:xfrm>
              <a:off x="7414386" y="5131689"/>
              <a:ext cx="6422390" cy="2360295"/>
            </a:xfrm>
            <a:custGeom>
              <a:avLst/>
              <a:gdLst/>
              <a:ahLst/>
              <a:cxnLst/>
              <a:rect l="l" t="t" r="r" b="b"/>
              <a:pathLst>
                <a:path w="6422390" h="2360295">
                  <a:moveTo>
                    <a:pt x="6338824" y="0"/>
                  </a:moveTo>
                  <a:lnTo>
                    <a:pt x="83312" y="0"/>
                  </a:lnTo>
                  <a:lnTo>
                    <a:pt x="50899" y="6554"/>
                  </a:lnTo>
                  <a:lnTo>
                    <a:pt x="24415" y="24431"/>
                  </a:lnTo>
                  <a:lnTo>
                    <a:pt x="6552" y="50952"/>
                  </a:lnTo>
                  <a:lnTo>
                    <a:pt x="0" y="83438"/>
                  </a:lnTo>
                  <a:lnTo>
                    <a:pt x="0" y="2276602"/>
                  </a:lnTo>
                  <a:lnTo>
                    <a:pt x="6552" y="2309049"/>
                  </a:lnTo>
                  <a:lnTo>
                    <a:pt x="24415" y="2335547"/>
                  </a:lnTo>
                  <a:lnTo>
                    <a:pt x="50899" y="2353413"/>
                  </a:lnTo>
                  <a:lnTo>
                    <a:pt x="83312" y="2359964"/>
                  </a:lnTo>
                  <a:lnTo>
                    <a:pt x="6338824" y="2359964"/>
                  </a:lnTo>
                  <a:lnTo>
                    <a:pt x="6371310" y="2353413"/>
                  </a:lnTo>
                  <a:lnTo>
                    <a:pt x="6397831" y="2335547"/>
                  </a:lnTo>
                  <a:lnTo>
                    <a:pt x="6415708" y="2309049"/>
                  </a:lnTo>
                  <a:lnTo>
                    <a:pt x="6422263" y="2276602"/>
                  </a:lnTo>
                  <a:lnTo>
                    <a:pt x="6422263" y="83438"/>
                  </a:lnTo>
                  <a:lnTo>
                    <a:pt x="6415708" y="50952"/>
                  </a:lnTo>
                  <a:lnTo>
                    <a:pt x="6397831" y="24431"/>
                  </a:lnTo>
                  <a:lnTo>
                    <a:pt x="6371310" y="6554"/>
                  </a:lnTo>
                  <a:lnTo>
                    <a:pt x="6338824" y="0"/>
                  </a:lnTo>
                  <a:close/>
                </a:path>
              </a:pathLst>
            </a:custGeom>
            <a:solidFill>
              <a:srgbClr val="F9F8F5"/>
            </a:solidFill>
          </p:spPr>
          <p:txBody>
            <a:bodyPr wrap="square" lIns="0" tIns="0" rIns="0" bIns="0" rtlCol="0"/>
            <a:lstStyle/>
            <a:p>
              <a:pPr defTabSz="761970"/>
              <a:endParaRPr sz="1500"/>
            </a:p>
          </p:txBody>
        </p:sp>
        <p:sp>
          <p:nvSpPr>
            <p:cNvPr id="27" name="object 27"/>
            <p:cNvSpPr/>
            <p:nvPr/>
          </p:nvSpPr>
          <p:spPr>
            <a:xfrm>
              <a:off x="7414386" y="5131689"/>
              <a:ext cx="6422390" cy="2360295"/>
            </a:xfrm>
            <a:custGeom>
              <a:avLst/>
              <a:gdLst/>
              <a:ahLst/>
              <a:cxnLst/>
              <a:rect l="l" t="t" r="r" b="b"/>
              <a:pathLst>
                <a:path w="6422390" h="2360295">
                  <a:moveTo>
                    <a:pt x="0" y="83438"/>
                  </a:moveTo>
                  <a:lnTo>
                    <a:pt x="6552" y="50952"/>
                  </a:lnTo>
                  <a:lnTo>
                    <a:pt x="24415" y="24431"/>
                  </a:lnTo>
                  <a:lnTo>
                    <a:pt x="50899" y="6554"/>
                  </a:lnTo>
                  <a:lnTo>
                    <a:pt x="83312" y="0"/>
                  </a:lnTo>
                  <a:lnTo>
                    <a:pt x="6338824" y="0"/>
                  </a:lnTo>
                  <a:lnTo>
                    <a:pt x="6371310" y="6554"/>
                  </a:lnTo>
                  <a:lnTo>
                    <a:pt x="6397831" y="24431"/>
                  </a:lnTo>
                  <a:lnTo>
                    <a:pt x="6415708" y="50952"/>
                  </a:lnTo>
                  <a:lnTo>
                    <a:pt x="6422263" y="83438"/>
                  </a:lnTo>
                  <a:lnTo>
                    <a:pt x="6422263" y="2276602"/>
                  </a:lnTo>
                  <a:lnTo>
                    <a:pt x="6415708" y="2309049"/>
                  </a:lnTo>
                  <a:lnTo>
                    <a:pt x="6397831" y="2335547"/>
                  </a:lnTo>
                  <a:lnTo>
                    <a:pt x="6371310" y="2353413"/>
                  </a:lnTo>
                  <a:lnTo>
                    <a:pt x="6338824" y="2359964"/>
                  </a:lnTo>
                  <a:lnTo>
                    <a:pt x="83312" y="2359964"/>
                  </a:lnTo>
                  <a:lnTo>
                    <a:pt x="50899" y="2353413"/>
                  </a:lnTo>
                  <a:lnTo>
                    <a:pt x="24415" y="2335547"/>
                  </a:lnTo>
                  <a:lnTo>
                    <a:pt x="6552" y="2309049"/>
                  </a:lnTo>
                  <a:lnTo>
                    <a:pt x="0" y="2276602"/>
                  </a:lnTo>
                  <a:lnTo>
                    <a:pt x="0" y="83438"/>
                  </a:lnTo>
                  <a:close/>
                </a:path>
              </a:pathLst>
            </a:custGeom>
            <a:ln w="22860">
              <a:solidFill>
                <a:srgbClr val="BED2D7"/>
              </a:solidFill>
            </a:ln>
          </p:spPr>
          <p:txBody>
            <a:bodyPr wrap="square" lIns="0" tIns="0" rIns="0" bIns="0" rtlCol="0"/>
            <a:lstStyle/>
            <a:p>
              <a:pPr defTabSz="761970"/>
              <a:endParaRPr sz="1500"/>
            </a:p>
          </p:txBody>
        </p:sp>
        <p:sp>
          <p:nvSpPr>
            <p:cNvPr id="28" name="object 28"/>
            <p:cNvSpPr/>
            <p:nvPr/>
          </p:nvSpPr>
          <p:spPr>
            <a:xfrm>
              <a:off x="7437246" y="5154549"/>
              <a:ext cx="6376670" cy="595630"/>
            </a:xfrm>
            <a:custGeom>
              <a:avLst/>
              <a:gdLst/>
              <a:ahLst/>
              <a:cxnLst/>
              <a:rect l="l" t="t" r="r" b="b"/>
              <a:pathLst>
                <a:path w="6376669" h="595629">
                  <a:moveTo>
                    <a:pt x="6320535" y="0"/>
                  </a:moveTo>
                  <a:lnTo>
                    <a:pt x="55879" y="0"/>
                  </a:lnTo>
                  <a:lnTo>
                    <a:pt x="34129" y="4393"/>
                  </a:lnTo>
                  <a:lnTo>
                    <a:pt x="16367" y="16382"/>
                  </a:lnTo>
                  <a:lnTo>
                    <a:pt x="4391" y="34182"/>
                  </a:lnTo>
                  <a:lnTo>
                    <a:pt x="0" y="56006"/>
                  </a:lnTo>
                  <a:lnTo>
                    <a:pt x="0" y="539369"/>
                  </a:lnTo>
                  <a:lnTo>
                    <a:pt x="4391" y="561193"/>
                  </a:lnTo>
                  <a:lnTo>
                    <a:pt x="16367" y="578993"/>
                  </a:lnTo>
                  <a:lnTo>
                    <a:pt x="34129" y="590982"/>
                  </a:lnTo>
                  <a:lnTo>
                    <a:pt x="55879" y="595376"/>
                  </a:lnTo>
                  <a:lnTo>
                    <a:pt x="6320535" y="595376"/>
                  </a:lnTo>
                  <a:lnTo>
                    <a:pt x="6342360" y="590982"/>
                  </a:lnTo>
                  <a:lnTo>
                    <a:pt x="6360160" y="578993"/>
                  </a:lnTo>
                  <a:lnTo>
                    <a:pt x="6372149" y="561193"/>
                  </a:lnTo>
                  <a:lnTo>
                    <a:pt x="6376543" y="539369"/>
                  </a:lnTo>
                  <a:lnTo>
                    <a:pt x="6376543" y="56006"/>
                  </a:lnTo>
                  <a:lnTo>
                    <a:pt x="6372149" y="34182"/>
                  </a:lnTo>
                  <a:lnTo>
                    <a:pt x="6360159" y="16382"/>
                  </a:lnTo>
                  <a:lnTo>
                    <a:pt x="6342360" y="4393"/>
                  </a:lnTo>
                  <a:lnTo>
                    <a:pt x="6320535" y="0"/>
                  </a:lnTo>
                  <a:close/>
                </a:path>
              </a:pathLst>
            </a:custGeom>
            <a:solidFill>
              <a:srgbClr val="D9ECF1"/>
            </a:solidFill>
          </p:spPr>
          <p:txBody>
            <a:bodyPr wrap="square" lIns="0" tIns="0" rIns="0" bIns="0" rtlCol="0"/>
            <a:lstStyle/>
            <a:p>
              <a:pPr defTabSz="761970"/>
              <a:endParaRPr sz="1500"/>
            </a:p>
          </p:txBody>
        </p:sp>
      </p:grpSp>
      <p:sp>
        <p:nvSpPr>
          <p:cNvPr id="29" name="object 29"/>
          <p:cNvSpPr txBox="1"/>
          <p:nvPr/>
        </p:nvSpPr>
        <p:spPr>
          <a:xfrm>
            <a:off x="8720878" y="4314508"/>
            <a:ext cx="179917" cy="305704"/>
          </a:xfrm>
          <a:prstGeom prst="rect">
            <a:avLst/>
          </a:prstGeom>
        </p:spPr>
        <p:txBody>
          <a:bodyPr vert="horz" wrap="square" lIns="0" tIns="10583" rIns="0" bIns="0" rtlCol="0">
            <a:spAutoFit/>
          </a:bodyPr>
          <a:lstStyle/>
          <a:p>
            <a:pPr marL="10583" defTabSz="761970">
              <a:spcBef>
                <a:spcPts val="83"/>
              </a:spcBef>
            </a:pPr>
            <a:r>
              <a:rPr sz="1917" spc="-42" dirty="0">
                <a:solidFill>
                  <a:srgbClr val="384652"/>
                </a:solidFill>
                <a:latin typeface="Lucida Sans Unicode"/>
                <a:cs typeface="Lucida Sans Unicode"/>
              </a:rPr>
              <a:t>4</a:t>
            </a:r>
            <a:endParaRPr sz="1917">
              <a:latin typeface="Lucida Sans Unicode"/>
              <a:cs typeface="Lucida Sans Unicode"/>
            </a:endParaRPr>
          </a:p>
        </p:txBody>
      </p:sp>
      <p:sp>
        <p:nvSpPr>
          <p:cNvPr id="30" name="object 30"/>
          <p:cNvSpPr txBox="1"/>
          <p:nvPr/>
        </p:nvSpPr>
        <p:spPr>
          <a:xfrm>
            <a:off x="6353175" y="4797255"/>
            <a:ext cx="5004329" cy="1016774"/>
          </a:xfrm>
          <a:prstGeom prst="rect">
            <a:avLst/>
          </a:prstGeom>
        </p:spPr>
        <p:txBody>
          <a:bodyPr vert="horz" wrap="square" lIns="0" tIns="118004" rIns="0" bIns="0" rtlCol="0">
            <a:spAutoFit/>
          </a:bodyPr>
          <a:lstStyle/>
          <a:p>
            <a:pPr marL="10583" defTabSz="761970">
              <a:spcBef>
                <a:spcPts val="929"/>
              </a:spcBef>
            </a:pPr>
            <a:r>
              <a:rPr sz="1833" spc="-42" dirty="0">
                <a:solidFill>
                  <a:srgbClr val="384652"/>
                </a:solidFill>
                <a:latin typeface="Lucida Sans Unicode"/>
                <a:cs typeface="Lucida Sans Unicode"/>
              </a:rPr>
              <a:t>Protección</a:t>
            </a:r>
            <a:r>
              <a:rPr sz="1833" spc="-46" dirty="0">
                <a:solidFill>
                  <a:srgbClr val="384652"/>
                </a:solidFill>
                <a:latin typeface="Lucida Sans Unicode"/>
                <a:cs typeface="Lucida Sans Unicode"/>
              </a:rPr>
              <a:t> </a:t>
            </a:r>
            <a:r>
              <a:rPr sz="1833" dirty="0">
                <a:solidFill>
                  <a:srgbClr val="384652"/>
                </a:solidFill>
                <a:latin typeface="Lucida Sans Unicode"/>
                <a:cs typeface="Lucida Sans Unicode"/>
              </a:rPr>
              <a:t>a</a:t>
            </a:r>
            <a:r>
              <a:rPr sz="1833" spc="-46" dirty="0">
                <a:solidFill>
                  <a:srgbClr val="384652"/>
                </a:solidFill>
                <a:latin typeface="Lucida Sans Unicode"/>
                <a:cs typeface="Lucida Sans Unicode"/>
              </a:rPr>
              <a:t> </a:t>
            </a:r>
            <a:r>
              <a:rPr sz="1833" spc="-8" dirty="0">
                <a:solidFill>
                  <a:srgbClr val="384652"/>
                </a:solidFill>
                <a:latin typeface="Lucida Sans Unicode"/>
                <a:cs typeface="Lucida Sans Unicode"/>
              </a:rPr>
              <a:t>Menores</a:t>
            </a:r>
            <a:endParaRPr sz="1833">
              <a:latin typeface="Lucida Sans Unicode"/>
              <a:cs typeface="Lucida Sans Unicode"/>
            </a:endParaRPr>
          </a:p>
          <a:p>
            <a:pPr marL="10583" defTabSz="761970">
              <a:lnSpc>
                <a:spcPts val="1950"/>
              </a:lnSpc>
              <a:spcBef>
                <a:spcPts val="783"/>
              </a:spcBef>
            </a:pPr>
            <a:r>
              <a:rPr sz="1667" spc="104" dirty="0">
                <a:solidFill>
                  <a:srgbClr val="384652"/>
                </a:solidFill>
                <a:latin typeface="Gill Sans MT"/>
                <a:cs typeface="Gill Sans MT"/>
              </a:rPr>
              <a:t>Los</a:t>
            </a:r>
            <a:r>
              <a:rPr sz="1667" spc="217" dirty="0">
                <a:solidFill>
                  <a:srgbClr val="384652"/>
                </a:solidFill>
                <a:latin typeface="Gill Sans MT"/>
                <a:cs typeface="Gill Sans MT"/>
              </a:rPr>
              <a:t> </a:t>
            </a:r>
            <a:r>
              <a:rPr sz="1667" spc="75" dirty="0">
                <a:solidFill>
                  <a:srgbClr val="384652"/>
                </a:solidFill>
                <a:latin typeface="Gill Sans MT"/>
                <a:cs typeface="Gill Sans MT"/>
              </a:rPr>
              <a:t>menores</a:t>
            </a:r>
            <a:r>
              <a:rPr sz="1667" spc="225" dirty="0">
                <a:solidFill>
                  <a:srgbClr val="384652"/>
                </a:solidFill>
                <a:latin typeface="Gill Sans MT"/>
                <a:cs typeface="Gill Sans MT"/>
              </a:rPr>
              <a:t> </a:t>
            </a:r>
            <a:r>
              <a:rPr sz="1667" spc="79" dirty="0">
                <a:solidFill>
                  <a:srgbClr val="384652"/>
                </a:solidFill>
                <a:latin typeface="Gill Sans MT"/>
                <a:cs typeface="Gill Sans MT"/>
              </a:rPr>
              <a:t>de</a:t>
            </a:r>
            <a:r>
              <a:rPr sz="1667" spc="237" dirty="0">
                <a:solidFill>
                  <a:srgbClr val="384652"/>
                </a:solidFill>
                <a:latin typeface="Gill Sans MT"/>
                <a:cs typeface="Gill Sans MT"/>
              </a:rPr>
              <a:t> </a:t>
            </a:r>
            <a:r>
              <a:rPr sz="1667" spc="71" dirty="0">
                <a:solidFill>
                  <a:srgbClr val="384652"/>
                </a:solidFill>
                <a:latin typeface="Gill Sans MT"/>
                <a:cs typeface="Gill Sans MT"/>
              </a:rPr>
              <a:t>dieciocho</a:t>
            </a:r>
            <a:r>
              <a:rPr sz="1667" spc="229" dirty="0">
                <a:solidFill>
                  <a:srgbClr val="384652"/>
                </a:solidFill>
                <a:latin typeface="Gill Sans MT"/>
                <a:cs typeface="Gill Sans MT"/>
              </a:rPr>
              <a:t> </a:t>
            </a:r>
            <a:r>
              <a:rPr sz="1667" spc="125" dirty="0">
                <a:solidFill>
                  <a:srgbClr val="384652"/>
                </a:solidFill>
                <a:latin typeface="Gill Sans MT"/>
                <a:cs typeface="Gill Sans MT"/>
              </a:rPr>
              <a:t>años</a:t>
            </a:r>
            <a:r>
              <a:rPr sz="1667" spc="225" dirty="0">
                <a:solidFill>
                  <a:srgbClr val="384652"/>
                </a:solidFill>
                <a:latin typeface="Gill Sans MT"/>
                <a:cs typeface="Gill Sans MT"/>
              </a:rPr>
              <a:t> </a:t>
            </a:r>
            <a:r>
              <a:rPr sz="1667" spc="58" dirty="0">
                <a:solidFill>
                  <a:srgbClr val="384652"/>
                </a:solidFill>
                <a:latin typeface="Gill Sans MT"/>
                <a:cs typeface="Gill Sans MT"/>
              </a:rPr>
              <a:t>no</a:t>
            </a:r>
            <a:r>
              <a:rPr sz="1667" spc="221" dirty="0">
                <a:solidFill>
                  <a:srgbClr val="384652"/>
                </a:solidFill>
                <a:latin typeface="Gill Sans MT"/>
                <a:cs typeface="Gill Sans MT"/>
              </a:rPr>
              <a:t> </a:t>
            </a:r>
            <a:r>
              <a:rPr sz="1667" spc="62" dirty="0">
                <a:solidFill>
                  <a:srgbClr val="384652"/>
                </a:solidFill>
                <a:latin typeface="Gill Sans MT"/>
                <a:cs typeface="Gill Sans MT"/>
              </a:rPr>
              <a:t>podrán</a:t>
            </a:r>
            <a:r>
              <a:rPr sz="1667" spc="225" dirty="0">
                <a:solidFill>
                  <a:srgbClr val="384652"/>
                </a:solidFill>
                <a:latin typeface="Gill Sans MT"/>
                <a:cs typeface="Gill Sans MT"/>
              </a:rPr>
              <a:t> </a:t>
            </a:r>
            <a:r>
              <a:rPr sz="1667" spc="46" dirty="0">
                <a:solidFill>
                  <a:srgbClr val="384652"/>
                </a:solidFill>
                <a:latin typeface="Gill Sans MT"/>
                <a:cs typeface="Gill Sans MT"/>
              </a:rPr>
              <a:t>realizar</a:t>
            </a:r>
            <a:endParaRPr sz="1667">
              <a:latin typeface="Gill Sans MT"/>
              <a:cs typeface="Gill Sans MT"/>
            </a:endParaRPr>
          </a:p>
          <a:p>
            <a:pPr marL="10583" defTabSz="761970">
              <a:lnSpc>
                <a:spcPts val="1950"/>
              </a:lnSpc>
            </a:pPr>
            <a:r>
              <a:rPr sz="1667" spc="67" dirty="0">
                <a:solidFill>
                  <a:srgbClr val="384652"/>
                </a:solidFill>
                <a:latin typeface="Gill Sans MT"/>
                <a:cs typeface="Gill Sans MT"/>
              </a:rPr>
              <a:t>tiempo</a:t>
            </a:r>
            <a:r>
              <a:rPr sz="1667" spc="25" dirty="0">
                <a:solidFill>
                  <a:srgbClr val="384652"/>
                </a:solidFill>
                <a:latin typeface="Gill Sans MT"/>
                <a:cs typeface="Gill Sans MT"/>
              </a:rPr>
              <a:t> </a:t>
            </a:r>
            <a:r>
              <a:rPr sz="1667" spc="8" dirty="0">
                <a:solidFill>
                  <a:srgbClr val="384652"/>
                </a:solidFill>
                <a:latin typeface="Gill Sans MT"/>
                <a:cs typeface="Gill Sans MT"/>
              </a:rPr>
              <a:t>extraordinario </a:t>
            </a:r>
            <a:r>
              <a:rPr sz="1667" spc="87" dirty="0">
                <a:solidFill>
                  <a:srgbClr val="384652"/>
                </a:solidFill>
                <a:latin typeface="Gill Sans MT"/>
                <a:cs typeface="Gill Sans MT"/>
              </a:rPr>
              <a:t>bajo</a:t>
            </a:r>
            <a:r>
              <a:rPr sz="1667" spc="46" dirty="0">
                <a:solidFill>
                  <a:srgbClr val="384652"/>
                </a:solidFill>
                <a:latin typeface="Gill Sans MT"/>
                <a:cs typeface="Gill Sans MT"/>
              </a:rPr>
              <a:t> </a:t>
            </a:r>
            <a:r>
              <a:rPr sz="1667" spc="117" dirty="0">
                <a:solidFill>
                  <a:srgbClr val="384652"/>
                </a:solidFill>
                <a:latin typeface="Gill Sans MT"/>
                <a:cs typeface="Gill Sans MT"/>
              </a:rPr>
              <a:t>ninguna</a:t>
            </a:r>
            <a:r>
              <a:rPr sz="1667" spc="17" dirty="0">
                <a:solidFill>
                  <a:srgbClr val="384652"/>
                </a:solidFill>
                <a:latin typeface="Gill Sans MT"/>
                <a:cs typeface="Gill Sans MT"/>
              </a:rPr>
              <a:t> </a:t>
            </a:r>
            <a:r>
              <a:rPr sz="1667" spc="83" dirty="0">
                <a:solidFill>
                  <a:srgbClr val="384652"/>
                </a:solidFill>
                <a:latin typeface="Gill Sans MT"/>
                <a:cs typeface="Gill Sans MT"/>
              </a:rPr>
              <a:t>circunstancia.</a:t>
            </a:r>
            <a:endParaRPr sz="1667">
              <a:latin typeface="Gill Sans MT"/>
              <a:cs typeface="Gill Sans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9326" y="353696"/>
            <a:ext cx="7251700" cy="421120"/>
          </a:xfrm>
          <a:prstGeom prst="rect">
            <a:avLst/>
          </a:prstGeom>
        </p:spPr>
        <p:txBody>
          <a:bodyPr vert="horz" wrap="square" lIns="0" tIns="10583" rIns="0" bIns="0" rtlCol="0">
            <a:spAutoFit/>
          </a:bodyPr>
          <a:lstStyle/>
          <a:p>
            <a:pPr marL="10583">
              <a:spcBef>
                <a:spcPts val="83"/>
              </a:spcBef>
            </a:pPr>
            <a:r>
              <a:rPr sz="2667" spc="-100" dirty="0"/>
              <a:t>Implementación</a:t>
            </a:r>
            <a:r>
              <a:rPr sz="2667" spc="-112" dirty="0"/>
              <a:t> </a:t>
            </a:r>
            <a:r>
              <a:rPr sz="2667" spc="-79" dirty="0"/>
              <a:t>Gradual</a:t>
            </a:r>
            <a:r>
              <a:rPr sz="2667" spc="-133" dirty="0"/>
              <a:t> </a:t>
            </a:r>
            <a:r>
              <a:rPr sz="2667" dirty="0"/>
              <a:t>de</a:t>
            </a:r>
            <a:r>
              <a:rPr sz="2667" spc="-112" dirty="0"/>
              <a:t> </a:t>
            </a:r>
            <a:r>
              <a:rPr sz="2667" spc="-17" dirty="0"/>
              <a:t>la</a:t>
            </a:r>
            <a:r>
              <a:rPr sz="2667" spc="-112" dirty="0"/>
              <a:t> </a:t>
            </a:r>
            <a:r>
              <a:rPr sz="2667" spc="-17" dirty="0"/>
              <a:t>Jornada</a:t>
            </a:r>
            <a:r>
              <a:rPr sz="2667" spc="-117" dirty="0"/>
              <a:t> </a:t>
            </a:r>
            <a:r>
              <a:rPr sz="2667" spc="-25" dirty="0"/>
              <a:t>Laboral</a:t>
            </a:r>
            <a:endParaRPr sz="2667"/>
          </a:p>
        </p:txBody>
      </p:sp>
      <p:sp>
        <p:nvSpPr>
          <p:cNvPr id="3" name="object 3"/>
          <p:cNvSpPr txBox="1"/>
          <p:nvPr/>
        </p:nvSpPr>
        <p:spPr>
          <a:xfrm>
            <a:off x="529929" y="875876"/>
            <a:ext cx="11115146" cy="533265"/>
          </a:xfrm>
          <a:prstGeom prst="rect">
            <a:avLst/>
          </a:prstGeom>
        </p:spPr>
        <p:txBody>
          <a:bodyPr vert="horz" wrap="square" lIns="0" tIns="20108" rIns="0" bIns="0" rtlCol="0">
            <a:spAutoFit/>
          </a:bodyPr>
          <a:lstStyle/>
          <a:p>
            <a:pPr marL="10583" marR="4233" defTabSz="761970">
              <a:lnSpc>
                <a:spcPts val="1992"/>
              </a:lnSpc>
              <a:spcBef>
                <a:spcPts val="158"/>
              </a:spcBef>
            </a:pPr>
            <a:r>
              <a:rPr sz="1667" spc="133" dirty="0">
                <a:solidFill>
                  <a:srgbClr val="384652"/>
                </a:solidFill>
                <a:latin typeface="Gill Sans MT"/>
                <a:cs typeface="Gill Sans MT"/>
              </a:rPr>
              <a:t>La</a:t>
            </a:r>
            <a:r>
              <a:rPr sz="1667" spc="54" dirty="0">
                <a:solidFill>
                  <a:srgbClr val="384652"/>
                </a:solidFill>
                <a:latin typeface="Gill Sans MT"/>
                <a:cs typeface="Gill Sans MT"/>
              </a:rPr>
              <a:t> </a:t>
            </a:r>
            <a:r>
              <a:rPr sz="1667" spc="67" dirty="0">
                <a:solidFill>
                  <a:srgbClr val="384652"/>
                </a:solidFill>
                <a:latin typeface="Gill Sans MT"/>
                <a:cs typeface="Gill Sans MT"/>
              </a:rPr>
              <a:t>duración</a:t>
            </a:r>
            <a:r>
              <a:rPr sz="1667" spc="50" dirty="0">
                <a:solidFill>
                  <a:srgbClr val="384652"/>
                </a:solidFill>
                <a:latin typeface="Gill Sans MT"/>
                <a:cs typeface="Gill Sans MT"/>
              </a:rPr>
              <a:t> </a:t>
            </a:r>
            <a:r>
              <a:rPr sz="1667" spc="75" dirty="0">
                <a:solidFill>
                  <a:srgbClr val="384652"/>
                </a:solidFill>
                <a:latin typeface="Gill Sans MT"/>
                <a:cs typeface="Gill Sans MT"/>
              </a:rPr>
              <a:t>de</a:t>
            </a:r>
            <a:r>
              <a:rPr sz="1667" spc="58" dirty="0">
                <a:solidFill>
                  <a:srgbClr val="384652"/>
                </a:solidFill>
                <a:latin typeface="Gill Sans MT"/>
                <a:cs typeface="Gill Sans MT"/>
              </a:rPr>
              <a:t> </a:t>
            </a:r>
            <a:r>
              <a:rPr sz="1667" spc="117" dirty="0">
                <a:solidFill>
                  <a:srgbClr val="384652"/>
                </a:solidFill>
                <a:latin typeface="Gill Sans MT"/>
                <a:cs typeface="Gill Sans MT"/>
              </a:rPr>
              <a:t>la</a:t>
            </a:r>
            <a:r>
              <a:rPr sz="1667" spc="42" dirty="0">
                <a:solidFill>
                  <a:srgbClr val="384652"/>
                </a:solidFill>
                <a:latin typeface="Gill Sans MT"/>
                <a:cs typeface="Gill Sans MT"/>
              </a:rPr>
              <a:t> </a:t>
            </a:r>
            <a:r>
              <a:rPr sz="1667" spc="71" dirty="0">
                <a:solidFill>
                  <a:srgbClr val="384652"/>
                </a:solidFill>
                <a:latin typeface="Gill Sans MT"/>
                <a:cs typeface="Gill Sans MT"/>
              </a:rPr>
              <a:t>jornada</a:t>
            </a:r>
            <a:r>
              <a:rPr sz="1667" spc="46" dirty="0">
                <a:solidFill>
                  <a:srgbClr val="384652"/>
                </a:solidFill>
                <a:latin typeface="Gill Sans MT"/>
                <a:cs typeface="Gill Sans MT"/>
              </a:rPr>
              <a:t> </a:t>
            </a:r>
            <a:r>
              <a:rPr sz="1667" spc="67" dirty="0">
                <a:solidFill>
                  <a:srgbClr val="384652"/>
                </a:solidFill>
                <a:latin typeface="Gill Sans MT"/>
                <a:cs typeface="Gill Sans MT"/>
              </a:rPr>
              <a:t>laboral</a:t>
            </a:r>
            <a:r>
              <a:rPr sz="1667" spc="58" dirty="0">
                <a:solidFill>
                  <a:srgbClr val="384652"/>
                </a:solidFill>
                <a:latin typeface="Gill Sans MT"/>
                <a:cs typeface="Gill Sans MT"/>
              </a:rPr>
              <a:t> </a:t>
            </a:r>
            <a:r>
              <a:rPr sz="1667" spc="142" dirty="0">
                <a:solidFill>
                  <a:srgbClr val="384652"/>
                </a:solidFill>
                <a:latin typeface="Gill Sans MT"/>
                <a:cs typeface="Gill Sans MT"/>
              </a:rPr>
              <a:t>se</a:t>
            </a:r>
            <a:r>
              <a:rPr sz="1667" spc="54" dirty="0">
                <a:solidFill>
                  <a:srgbClr val="384652"/>
                </a:solidFill>
                <a:latin typeface="Gill Sans MT"/>
                <a:cs typeface="Gill Sans MT"/>
              </a:rPr>
              <a:t> </a:t>
            </a:r>
            <a:r>
              <a:rPr sz="1667" spc="112" dirty="0">
                <a:solidFill>
                  <a:srgbClr val="384652"/>
                </a:solidFill>
                <a:latin typeface="Gill Sans MT"/>
                <a:cs typeface="Gill Sans MT"/>
              </a:rPr>
              <a:t>alcanzará</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54" dirty="0">
                <a:solidFill>
                  <a:srgbClr val="384652"/>
                </a:solidFill>
                <a:latin typeface="Gill Sans MT"/>
                <a:cs typeface="Gill Sans MT"/>
              </a:rPr>
              <a:t> </a:t>
            </a:r>
            <a:r>
              <a:rPr sz="1667" spc="100" dirty="0">
                <a:solidFill>
                  <a:srgbClr val="384652"/>
                </a:solidFill>
                <a:latin typeface="Gill Sans MT"/>
                <a:cs typeface="Gill Sans MT"/>
              </a:rPr>
              <a:t>manera</a:t>
            </a:r>
            <a:r>
              <a:rPr sz="1667" spc="58" dirty="0">
                <a:solidFill>
                  <a:srgbClr val="384652"/>
                </a:solidFill>
                <a:latin typeface="Gill Sans MT"/>
                <a:cs typeface="Gill Sans MT"/>
              </a:rPr>
              <a:t> </a:t>
            </a:r>
            <a:r>
              <a:rPr sz="1667" spc="100" dirty="0">
                <a:solidFill>
                  <a:srgbClr val="384652"/>
                </a:solidFill>
                <a:latin typeface="Gill Sans MT"/>
                <a:cs typeface="Gill Sans MT"/>
              </a:rPr>
              <a:t>gradual</a:t>
            </a:r>
            <a:r>
              <a:rPr sz="1667" spc="46" dirty="0">
                <a:solidFill>
                  <a:srgbClr val="384652"/>
                </a:solidFill>
                <a:latin typeface="Gill Sans MT"/>
                <a:cs typeface="Gill Sans MT"/>
              </a:rPr>
              <a:t> </a:t>
            </a:r>
            <a:r>
              <a:rPr sz="1667" spc="196" dirty="0">
                <a:solidFill>
                  <a:srgbClr val="384652"/>
                </a:solidFill>
                <a:latin typeface="Gill Sans MT"/>
                <a:cs typeface="Gill Sans MT"/>
              </a:rPr>
              <a:t>a</a:t>
            </a:r>
            <a:r>
              <a:rPr sz="1667" spc="50" dirty="0">
                <a:solidFill>
                  <a:srgbClr val="384652"/>
                </a:solidFill>
                <a:latin typeface="Gill Sans MT"/>
                <a:cs typeface="Gill Sans MT"/>
              </a:rPr>
              <a:t> </a:t>
            </a:r>
            <a:r>
              <a:rPr sz="1667" dirty="0">
                <a:solidFill>
                  <a:srgbClr val="384652"/>
                </a:solidFill>
                <a:latin typeface="Gill Sans MT"/>
                <a:cs typeface="Gill Sans MT"/>
              </a:rPr>
              <a:t>partir</a:t>
            </a:r>
            <a:r>
              <a:rPr sz="1667" spc="50" dirty="0">
                <a:solidFill>
                  <a:srgbClr val="384652"/>
                </a:solidFill>
                <a:latin typeface="Gill Sans MT"/>
                <a:cs typeface="Gill Sans MT"/>
              </a:rPr>
              <a:t> </a:t>
            </a:r>
            <a:r>
              <a:rPr sz="1667" spc="62" dirty="0">
                <a:solidFill>
                  <a:srgbClr val="384652"/>
                </a:solidFill>
                <a:latin typeface="Gill Sans MT"/>
                <a:cs typeface="Gill Sans MT"/>
              </a:rPr>
              <a:t>del</a:t>
            </a:r>
            <a:r>
              <a:rPr sz="1667" spc="46" dirty="0">
                <a:solidFill>
                  <a:srgbClr val="384652"/>
                </a:solidFill>
                <a:latin typeface="Gill Sans MT"/>
                <a:cs typeface="Gill Sans MT"/>
              </a:rPr>
              <a:t> </a:t>
            </a:r>
            <a:r>
              <a:rPr sz="1667" spc="100" dirty="0">
                <a:solidFill>
                  <a:srgbClr val="384652"/>
                </a:solidFill>
                <a:latin typeface="Gill Sans MT"/>
                <a:cs typeface="Gill Sans MT"/>
              </a:rPr>
              <a:t>1</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54" dirty="0">
                <a:solidFill>
                  <a:srgbClr val="384652"/>
                </a:solidFill>
                <a:latin typeface="Gill Sans MT"/>
                <a:cs typeface="Gill Sans MT"/>
              </a:rPr>
              <a:t> </a:t>
            </a:r>
            <a:r>
              <a:rPr sz="1667" dirty="0">
                <a:solidFill>
                  <a:srgbClr val="384652"/>
                </a:solidFill>
                <a:latin typeface="Gill Sans MT"/>
                <a:cs typeface="Gill Sans MT"/>
              </a:rPr>
              <a:t>enero</a:t>
            </a:r>
            <a:r>
              <a:rPr sz="1667" spc="50" dirty="0">
                <a:solidFill>
                  <a:srgbClr val="384652"/>
                </a:solidFill>
                <a:latin typeface="Gill Sans MT"/>
                <a:cs typeface="Gill Sans MT"/>
              </a:rPr>
              <a:t> </a:t>
            </a:r>
            <a:r>
              <a:rPr sz="1667" spc="58" dirty="0">
                <a:solidFill>
                  <a:srgbClr val="384652"/>
                </a:solidFill>
                <a:latin typeface="Gill Sans MT"/>
                <a:cs typeface="Gill Sans MT"/>
              </a:rPr>
              <a:t>del </a:t>
            </a:r>
            <a:r>
              <a:rPr sz="1667" spc="100" dirty="0">
                <a:solidFill>
                  <a:srgbClr val="384652"/>
                </a:solidFill>
                <a:latin typeface="Gill Sans MT"/>
                <a:cs typeface="Gill Sans MT"/>
              </a:rPr>
              <a:t>año</a:t>
            </a:r>
            <a:r>
              <a:rPr sz="1667" spc="50" dirty="0">
                <a:solidFill>
                  <a:srgbClr val="384652"/>
                </a:solidFill>
                <a:latin typeface="Gill Sans MT"/>
                <a:cs typeface="Gill Sans MT"/>
              </a:rPr>
              <a:t> correspondiente. </a:t>
            </a:r>
            <a:r>
              <a:rPr sz="1667" spc="71" dirty="0">
                <a:solidFill>
                  <a:srgbClr val="384652"/>
                </a:solidFill>
                <a:latin typeface="Gill Sans MT"/>
                <a:cs typeface="Gill Sans MT"/>
              </a:rPr>
              <a:t>En </a:t>
            </a:r>
            <a:r>
              <a:rPr sz="1667" spc="95" dirty="0">
                <a:solidFill>
                  <a:srgbClr val="384652"/>
                </a:solidFill>
                <a:latin typeface="Gill Sans MT"/>
                <a:cs typeface="Gill Sans MT"/>
              </a:rPr>
              <a:t>ningún</a:t>
            </a:r>
            <a:r>
              <a:rPr sz="1667" spc="-50" dirty="0">
                <a:solidFill>
                  <a:srgbClr val="384652"/>
                </a:solidFill>
                <a:latin typeface="Gill Sans MT"/>
                <a:cs typeface="Gill Sans MT"/>
              </a:rPr>
              <a:t> </a:t>
            </a:r>
            <a:r>
              <a:rPr sz="1667" spc="137" dirty="0">
                <a:solidFill>
                  <a:srgbClr val="384652"/>
                </a:solidFill>
                <a:latin typeface="Gill Sans MT"/>
                <a:cs typeface="Gill Sans MT"/>
              </a:rPr>
              <a:t>caso</a:t>
            </a:r>
            <a:r>
              <a:rPr sz="1667" spc="-37" dirty="0">
                <a:solidFill>
                  <a:srgbClr val="384652"/>
                </a:solidFill>
                <a:latin typeface="Gill Sans MT"/>
                <a:cs typeface="Gill Sans MT"/>
              </a:rPr>
              <a:t> </a:t>
            </a:r>
            <a:r>
              <a:rPr sz="1667" spc="117" dirty="0">
                <a:solidFill>
                  <a:srgbClr val="384652"/>
                </a:solidFill>
                <a:latin typeface="Gill Sans MT"/>
                <a:cs typeface="Gill Sans MT"/>
              </a:rPr>
              <a:t>la</a:t>
            </a:r>
            <a:r>
              <a:rPr sz="1667" spc="-37" dirty="0">
                <a:solidFill>
                  <a:srgbClr val="384652"/>
                </a:solidFill>
                <a:latin typeface="Gill Sans MT"/>
                <a:cs typeface="Gill Sans MT"/>
              </a:rPr>
              <a:t> </a:t>
            </a:r>
            <a:r>
              <a:rPr sz="1667" spc="62" dirty="0">
                <a:solidFill>
                  <a:srgbClr val="384652"/>
                </a:solidFill>
                <a:latin typeface="Gill Sans MT"/>
                <a:cs typeface="Gill Sans MT"/>
              </a:rPr>
              <a:t>reducción</a:t>
            </a:r>
            <a:r>
              <a:rPr sz="1667" spc="-50" dirty="0">
                <a:solidFill>
                  <a:srgbClr val="384652"/>
                </a:solidFill>
                <a:latin typeface="Gill Sans MT"/>
                <a:cs typeface="Gill Sans MT"/>
              </a:rPr>
              <a:t> </a:t>
            </a:r>
            <a:r>
              <a:rPr sz="1667" spc="92" dirty="0">
                <a:solidFill>
                  <a:srgbClr val="384652"/>
                </a:solidFill>
                <a:latin typeface="Gill Sans MT"/>
                <a:cs typeface="Gill Sans MT"/>
              </a:rPr>
              <a:t>implicará</a:t>
            </a:r>
            <a:r>
              <a:rPr sz="1667" spc="-50" dirty="0">
                <a:solidFill>
                  <a:srgbClr val="384652"/>
                </a:solidFill>
                <a:latin typeface="Gill Sans MT"/>
                <a:cs typeface="Gill Sans MT"/>
              </a:rPr>
              <a:t> </a:t>
            </a:r>
            <a:r>
              <a:rPr sz="1667" spc="117" dirty="0">
                <a:solidFill>
                  <a:srgbClr val="384652"/>
                </a:solidFill>
                <a:latin typeface="Gill Sans MT"/>
                <a:cs typeface="Gill Sans MT"/>
              </a:rPr>
              <a:t>la</a:t>
            </a:r>
            <a:r>
              <a:rPr sz="1667" spc="-42" dirty="0">
                <a:solidFill>
                  <a:srgbClr val="384652"/>
                </a:solidFill>
                <a:latin typeface="Gill Sans MT"/>
                <a:cs typeface="Gill Sans MT"/>
              </a:rPr>
              <a:t> </a:t>
            </a:r>
            <a:r>
              <a:rPr sz="1667" spc="87" dirty="0">
                <a:solidFill>
                  <a:srgbClr val="384652"/>
                </a:solidFill>
                <a:latin typeface="Gill Sans MT"/>
                <a:cs typeface="Gill Sans MT"/>
              </a:rPr>
              <a:t>disminución</a:t>
            </a:r>
            <a:r>
              <a:rPr sz="1667" spc="-58" dirty="0">
                <a:solidFill>
                  <a:srgbClr val="384652"/>
                </a:solidFill>
                <a:latin typeface="Gill Sans MT"/>
                <a:cs typeface="Gill Sans MT"/>
              </a:rPr>
              <a:t> </a:t>
            </a:r>
            <a:r>
              <a:rPr sz="1667" spc="79" dirty="0">
                <a:solidFill>
                  <a:srgbClr val="384652"/>
                </a:solidFill>
                <a:latin typeface="Gill Sans MT"/>
                <a:cs typeface="Gill Sans MT"/>
              </a:rPr>
              <a:t>de</a:t>
            </a:r>
            <a:r>
              <a:rPr sz="1667" spc="-33" dirty="0">
                <a:solidFill>
                  <a:srgbClr val="384652"/>
                </a:solidFill>
                <a:latin typeface="Gill Sans MT"/>
                <a:cs typeface="Gill Sans MT"/>
              </a:rPr>
              <a:t> </a:t>
            </a:r>
            <a:r>
              <a:rPr sz="1667" spc="87" dirty="0">
                <a:solidFill>
                  <a:srgbClr val="384652"/>
                </a:solidFill>
                <a:latin typeface="Gill Sans MT"/>
                <a:cs typeface="Gill Sans MT"/>
              </a:rPr>
              <a:t>sueldos,</a:t>
            </a:r>
            <a:r>
              <a:rPr sz="1667" spc="-54" dirty="0">
                <a:solidFill>
                  <a:srgbClr val="384652"/>
                </a:solidFill>
                <a:latin typeface="Gill Sans MT"/>
                <a:cs typeface="Gill Sans MT"/>
              </a:rPr>
              <a:t> </a:t>
            </a:r>
            <a:r>
              <a:rPr sz="1667" spc="100" dirty="0">
                <a:solidFill>
                  <a:srgbClr val="384652"/>
                </a:solidFill>
                <a:latin typeface="Gill Sans MT"/>
                <a:cs typeface="Gill Sans MT"/>
              </a:rPr>
              <a:t>salarios</a:t>
            </a:r>
            <a:r>
              <a:rPr sz="1667" spc="-42" dirty="0">
                <a:solidFill>
                  <a:srgbClr val="384652"/>
                </a:solidFill>
                <a:latin typeface="Gill Sans MT"/>
                <a:cs typeface="Gill Sans MT"/>
              </a:rPr>
              <a:t> </a:t>
            </a:r>
            <a:r>
              <a:rPr sz="1667" dirty="0">
                <a:solidFill>
                  <a:srgbClr val="384652"/>
                </a:solidFill>
                <a:latin typeface="Gill Sans MT"/>
                <a:cs typeface="Gill Sans MT"/>
              </a:rPr>
              <a:t>o</a:t>
            </a:r>
            <a:r>
              <a:rPr sz="1667" spc="-46" dirty="0">
                <a:solidFill>
                  <a:srgbClr val="384652"/>
                </a:solidFill>
                <a:latin typeface="Gill Sans MT"/>
                <a:cs typeface="Gill Sans MT"/>
              </a:rPr>
              <a:t> </a:t>
            </a:r>
            <a:r>
              <a:rPr sz="1667" spc="83" dirty="0">
                <a:solidFill>
                  <a:srgbClr val="384652"/>
                </a:solidFill>
                <a:latin typeface="Gill Sans MT"/>
                <a:cs typeface="Gill Sans MT"/>
              </a:rPr>
              <a:t>prestaciones</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33" dirty="0">
                <a:solidFill>
                  <a:srgbClr val="384652"/>
                </a:solidFill>
                <a:latin typeface="Gill Sans MT"/>
                <a:cs typeface="Gill Sans MT"/>
              </a:rPr>
              <a:t> </a:t>
            </a:r>
            <a:r>
              <a:rPr sz="1667" spc="146" dirty="0">
                <a:solidFill>
                  <a:srgbClr val="384652"/>
                </a:solidFill>
                <a:latin typeface="Gill Sans MT"/>
                <a:cs typeface="Gill Sans MT"/>
              </a:rPr>
              <a:t>las</a:t>
            </a:r>
            <a:r>
              <a:rPr sz="1667" spc="-29" dirty="0">
                <a:solidFill>
                  <a:srgbClr val="384652"/>
                </a:solidFill>
                <a:latin typeface="Gill Sans MT"/>
                <a:cs typeface="Gill Sans MT"/>
              </a:rPr>
              <a:t> </a:t>
            </a:r>
            <a:r>
              <a:rPr sz="1667" spc="100" dirty="0">
                <a:solidFill>
                  <a:srgbClr val="384652"/>
                </a:solidFill>
                <a:latin typeface="Gill Sans MT"/>
                <a:cs typeface="Gill Sans MT"/>
              </a:rPr>
              <a:t>personas</a:t>
            </a:r>
            <a:r>
              <a:rPr sz="1667" spc="-46" dirty="0">
                <a:solidFill>
                  <a:srgbClr val="384652"/>
                </a:solidFill>
                <a:latin typeface="Gill Sans MT"/>
                <a:cs typeface="Gill Sans MT"/>
              </a:rPr>
              <a:t> </a:t>
            </a:r>
            <a:r>
              <a:rPr sz="1667" spc="75" dirty="0">
                <a:solidFill>
                  <a:srgbClr val="384652"/>
                </a:solidFill>
                <a:latin typeface="Gill Sans MT"/>
                <a:cs typeface="Gill Sans MT"/>
              </a:rPr>
              <a:t>trabajadoras.</a:t>
            </a:r>
            <a:endParaRPr sz="1667">
              <a:latin typeface="Gill Sans MT"/>
              <a:cs typeface="Gill Sans MT"/>
            </a:endParaRPr>
          </a:p>
        </p:txBody>
      </p:sp>
      <p:grpSp>
        <p:nvGrpSpPr>
          <p:cNvPr id="4" name="object 4"/>
          <p:cNvGrpSpPr/>
          <p:nvPr/>
        </p:nvGrpSpPr>
        <p:grpSpPr>
          <a:xfrm>
            <a:off x="5547889" y="1646873"/>
            <a:ext cx="706438" cy="4108979"/>
            <a:chOff x="6657467" y="1976247"/>
            <a:chExt cx="847725" cy="4930775"/>
          </a:xfrm>
        </p:grpSpPr>
        <p:sp>
          <p:nvSpPr>
            <p:cNvPr id="5" name="object 5"/>
            <p:cNvSpPr/>
            <p:nvPr/>
          </p:nvSpPr>
          <p:spPr>
            <a:xfrm>
              <a:off x="6657467" y="1980056"/>
              <a:ext cx="669290" cy="4926965"/>
            </a:xfrm>
            <a:custGeom>
              <a:avLst/>
              <a:gdLst/>
              <a:ahLst/>
              <a:cxnLst/>
              <a:rect l="l" t="t" r="r" b="b"/>
              <a:pathLst>
                <a:path w="669290" h="4926965">
                  <a:moveTo>
                    <a:pt x="494919" y="179197"/>
                  </a:moveTo>
                  <a:lnTo>
                    <a:pt x="489839" y="174117"/>
                  </a:lnTo>
                  <a:lnTo>
                    <a:pt x="5207" y="174117"/>
                  </a:lnTo>
                  <a:lnTo>
                    <a:pt x="0" y="179197"/>
                  </a:lnTo>
                  <a:lnTo>
                    <a:pt x="0" y="185547"/>
                  </a:lnTo>
                  <a:lnTo>
                    <a:pt x="0" y="191897"/>
                  </a:lnTo>
                  <a:lnTo>
                    <a:pt x="5207" y="196977"/>
                  </a:lnTo>
                  <a:lnTo>
                    <a:pt x="489839" y="196977"/>
                  </a:lnTo>
                  <a:lnTo>
                    <a:pt x="494919" y="191897"/>
                  </a:lnTo>
                  <a:lnTo>
                    <a:pt x="494919" y="179197"/>
                  </a:lnTo>
                  <a:close/>
                </a:path>
                <a:path w="669290" h="4926965">
                  <a:moveTo>
                    <a:pt x="669163" y="5080"/>
                  </a:moveTo>
                  <a:lnTo>
                    <a:pt x="664083" y="0"/>
                  </a:lnTo>
                  <a:lnTo>
                    <a:pt x="651383" y="0"/>
                  </a:lnTo>
                  <a:lnTo>
                    <a:pt x="646303" y="5080"/>
                  </a:lnTo>
                  <a:lnTo>
                    <a:pt x="646303" y="11430"/>
                  </a:lnTo>
                  <a:lnTo>
                    <a:pt x="646303" y="4921377"/>
                  </a:lnTo>
                  <a:lnTo>
                    <a:pt x="651383" y="4926457"/>
                  </a:lnTo>
                  <a:lnTo>
                    <a:pt x="664083" y="4926457"/>
                  </a:lnTo>
                  <a:lnTo>
                    <a:pt x="669163" y="4921377"/>
                  </a:lnTo>
                  <a:lnTo>
                    <a:pt x="669163" y="5080"/>
                  </a:lnTo>
                  <a:close/>
                </a:path>
              </a:pathLst>
            </a:custGeom>
            <a:solidFill>
              <a:srgbClr val="BED2D7"/>
            </a:solidFill>
          </p:spPr>
          <p:txBody>
            <a:bodyPr wrap="square" lIns="0" tIns="0" rIns="0" bIns="0" rtlCol="0"/>
            <a:lstStyle/>
            <a:p>
              <a:pPr defTabSz="761970"/>
              <a:endParaRPr sz="1500"/>
            </a:p>
          </p:txBody>
        </p:sp>
        <p:sp>
          <p:nvSpPr>
            <p:cNvPr id="6" name="object 6"/>
            <p:cNvSpPr/>
            <p:nvPr/>
          </p:nvSpPr>
          <p:spPr>
            <a:xfrm>
              <a:off x="7129526" y="1980057"/>
              <a:ext cx="371475" cy="371475"/>
            </a:xfrm>
            <a:custGeom>
              <a:avLst/>
              <a:gdLst/>
              <a:ahLst/>
              <a:cxnLst/>
              <a:rect l="l" t="t" r="r" b="b"/>
              <a:pathLst>
                <a:path w="371475" h="371475">
                  <a:moveTo>
                    <a:pt x="302005" y="0"/>
                  </a:moveTo>
                  <a:lnTo>
                    <a:pt x="69342" y="0"/>
                  </a:lnTo>
                  <a:lnTo>
                    <a:pt x="42380" y="5439"/>
                  </a:lnTo>
                  <a:lnTo>
                    <a:pt x="20335" y="20272"/>
                  </a:lnTo>
                  <a:lnTo>
                    <a:pt x="5459" y="42273"/>
                  </a:lnTo>
                  <a:lnTo>
                    <a:pt x="0" y="69214"/>
                  </a:lnTo>
                  <a:lnTo>
                    <a:pt x="0" y="301878"/>
                  </a:lnTo>
                  <a:lnTo>
                    <a:pt x="5459" y="328840"/>
                  </a:lnTo>
                  <a:lnTo>
                    <a:pt x="20335" y="350885"/>
                  </a:lnTo>
                  <a:lnTo>
                    <a:pt x="42380" y="365761"/>
                  </a:lnTo>
                  <a:lnTo>
                    <a:pt x="69342" y="371220"/>
                  </a:lnTo>
                  <a:lnTo>
                    <a:pt x="302005" y="371220"/>
                  </a:lnTo>
                  <a:lnTo>
                    <a:pt x="328967" y="365761"/>
                  </a:lnTo>
                  <a:lnTo>
                    <a:pt x="351012" y="350885"/>
                  </a:lnTo>
                  <a:lnTo>
                    <a:pt x="365888" y="328840"/>
                  </a:lnTo>
                  <a:lnTo>
                    <a:pt x="371348" y="301878"/>
                  </a:lnTo>
                  <a:lnTo>
                    <a:pt x="371348" y="69214"/>
                  </a:lnTo>
                  <a:lnTo>
                    <a:pt x="365888" y="42273"/>
                  </a:lnTo>
                  <a:lnTo>
                    <a:pt x="351012" y="20272"/>
                  </a:lnTo>
                  <a:lnTo>
                    <a:pt x="328967" y="5439"/>
                  </a:lnTo>
                  <a:lnTo>
                    <a:pt x="302005" y="0"/>
                  </a:lnTo>
                  <a:close/>
                </a:path>
              </a:pathLst>
            </a:custGeom>
            <a:solidFill>
              <a:srgbClr val="D9ECF1"/>
            </a:solidFill>
          </p:spPr>
          <p:txBody>
            <a:bodyPr wrap="square" lIns="0" tIns="0" rIns="0" bIns="0" rtlCol="0"/>
            <a:lstStyle/>
            <a:p>
              <a:pPr defTabSz="761970"/>
              <a:endParaRPr sz="1500"/>
            </a:p>
          </p:txBody>
        </p:sp>
        <p:sp>
          <p:nvSpPr>
            <p:cNvPr id="7" name="object 7"/>
            <p:cNvSpPr/>
            <p:nvPr/>
          </p:nvSpPr>
          <p:spPr>
            <a:xfrm>
              <a:off x="7129526" y="1980057"/>
              <a:ext cx="371475" cy="371475"/>
            </a:xfrm>
            <a:custGeom>
              <a:avLst/>
              <a:gdLst/>
              <a:ahLst/>
              <a:cxnLst/>
              <a:rect l="l" t="t" r="r" b="b"/>
              <a:pathLst>
                <a:path w="371475" h="371475">
                  <a:moveTo>
                    <a:pt x="0" y="69214"/>
                  </a:moveTo>
                  <a:lnTo>
                    <a:pt x="5459" y="42273"/>
                  </a:lnTo>
                  <a:lnTo>
                    <a:pt x="20335" y="20272"/>
                  </a:lnTo>
                  <a:lnTo>
                    <a:pt x="42380" y="5439"/>
                  </a:lnTo>
                  <a:lnTo>
                    <a:pt x="69342" y="0"/>
                  </a:lnTo>
                  <a:lnTo>
                    <a:pt x="302005" y="0"/>
                  </a:lnTo>
                  <a:lnTo>
                    <a:pt x="328967" y="5439"/>
                  </a:lnTo>
                  <a:lnTo>
                    <a:pt x="351012" y="20272"/>
                  </a:lnTo>
                  <a:lnTo>
                    <a:pt x="365888" y="42273"/>
                  </a:lnTo>
                  <a:lnTo>
                    <a:pt x="371348" y="69214"/>
                  </a:lnTo>
                  <a:lnTo>
                    <a:pt x="371348" y="301878"/>
                  </a:lnTo>
                  <a:lnTo>
                    <a:pt x="365888" y="328840"/>
                  </a:lnTo>
                  <a:lnTo>
                    <a:pt x="351012" y="350885"/>
                  </a:lnTo>
                  <a:lnTo>
                    <a:pt x="328967" y="365761"/>
                  </a:lnTo>
                  <a:lnTo>
                    <a:pt x="302005" y="371220"/>
                  </a:lnTo>
                  <a:lnTo>
                    <a:pt x="69342" y="371220"/>
                  </a:lnTo>
                  <a:lnTo>
                    <a:pt x="42380" y="365761"/>
                  </a:lnTo>
                  <a:lnTo>
                    <a:pt x="20335" y="350885"/>
                  </a:lnTo>
                  <a:lnTo>
                    <a:pt x="5459" y="328840"/>
                  </a:lnTo>
                  <a:lnTo>
                    <a:pt x="0" y="301878"/>
                  </a:lnTo>
                  <a:lnTo>
                    <a:pt x="0" y="69214"/>
                  </a:lnTo>
                  <a:close/>
                </a:path>
              </a:pathLst>
            </a:custGeom>
            <a:ln w="7620">
              <a:solidFill>
                <a:srgbClr val="BED2D7"/>
              </a:solidFill>
            </a:ln>
          </p:spPr>
          <p:txBody>
            <a:bodyPr wrap="square" lIns="0" tIns="0" rIns="0" bIns="0" rtlCol="0"/>
            <a:lstStyle/>
            <a:p>
              <a:pPr defTabSz="761970"/>
              <a:endParaRPr sz="1500"/>
            </a:p>
          </p:txBody>
        </p:sp>
      </p:grpSp>
      <p:sp>
        <p:nvSpPr>
          <p:cNvPr id="8" name="object 8"/>
          <p:cNvSpPr txBox="1"/>
          <p:nvPr/>
        </p:nvSpPr>
        <p:spPr>
          <a:xfrm>
            <a:off x="6020435" y="1616074"/>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1</a:t>
            </a:r>
            <a:endParaRPr sz="1583">
              <a:latin typeface="Lucida Sans Unicode"/>
              <a:cs typeface="Lucida Sans Unicode"/>
            </a:endParaRPr>
          </a:p>
        </p:txBody>
      </p:sp>
      <p:sp>
        <p:nvSpPr>
          <p:cNvPr id="9" name="object 9"/>
          <p:cNvSpPr txBox="1"/>
          <p:nvPr/>
        </p:nvSpPr>
        <p:spPr>
          <a:xfrm>
            <a:off x="3019848" y="1581214"/>
            <a:ext cx="2399771" cy="625705"/>
          </a:xfrm>
          <a:prstGeom prst="rect">
            <a:avLst/>
          </a:prstGeom>
        </p:spPr>
        <p:txBody>
          <a:bodyPr vert="horz" wrap="square" lIns="0" tIns="10054" rIns="0" bIns="0" rtlCol="0">
            <a:spAutoFit/>
          </a:bodyPr>
          <a:lstStyle/>
          <a:p>
            <a:pPr marR="4233" algn="r" defTabSz="761970">
              <a:lnSpc>
                <a:spcPts val="2392"/>
              </a:lnSpc>
              <a:spcBef>
                <a:spcPts val="79"/>
              </a:spcBef>
            </a:pPr>
            <a:r>
              <a:rPr sz="2083" spc="-17" dirty="0">
                <a:solidFill>
                  <a:srgbClr val="384652"/>
                </a:solidFill>
                <a:latin typeface="Lucida Sans Unicode"/>
                <a:cs typeface="Lucida Sans Unicode"/>
              </a:rPr>
              <a:t>2026</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48</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10" name="object 10"/>
          <p:cNvGrpSpPr/>
          <p:nvPr/>
        </p:nvGrpSpPr>
        <p:grpSpPr>
          <a:xfrm>
            <a:off x="5938097" y="2471738"/>
            <a:ext cx="706438" cy="315913"/>
            <a:chOff x="7125716" y="2966085"/>
            <a:chExt cx="847725" cy="379095"/>
          </a:xfrm>
        </p:grpSpPr>
        <p:sp>
          <p:nvSpPr>
            <p:cNvPr id="11" name="object 11"/>
            <p:cNvSpPr/>
            <p:nvPr/>
          </p:nvSpPr>
          <p:spPr>
            <a:xfrm>
              <a:off x="7478014" y="3144139"/>
              <a:ext cx="495300" cy="22860"/>
            </a:xfrm>
            <a:custGeom>
              <a:avLst/>
              <a:gdLst/>
              <a:ahLst/>
              <a:cxnLst/>
              <a:rect l="l" t="t" r="r" b="b"/>
              <a:pathLst>
                <a:path w="495300" h="22860">
                  <a:moveTo>
                    <a:pt x="489711" y="0"/>
                  </a:moveTo>
                  <a:lnTo>
                    <a:pt x="5079" y="0"/>
                  </a:lnTo>
                  <a:lnTo>
                    <a:pt x="0" y="5080"/>
                  </a:lnTo>
                  <a:lnTo>
                    <a:pt x="0" y="11430"/>
                  </a:lnTo>
                  <a:lnTo>
                    <a:pt x="0" y="17652"/>
                  </a:lnTo>
                  <a:lnTo>
                    <a:pt x="5079" y="22860"/>
                  </a:lnTo>
                  <a:lnTo>
                    <a:pt x="489711" y="22860"/>
                  </a:lnTo>
                  <a:lnTo>
                    <a:pt x="494918" y="17652"/>
                  </a:lnTo>
                  <a:lnTo>
                    <a:pt x="494918" y="5080"/>
                  </a:lnTo>
                  <a:lnTo>
                    <a:pt x="489711" y="0"/>
                  </a:lnTo>
                  <a:close/>
                </a:path>
              </a:pathLst>
            </a:custGeom>
            <a:solidFill>
              <a:srgbClr val="BED2D7"/>
            </a:solidFill>
          </p:spPr>
          <p:txBody>
            <a:bodyPr wrap="square" lIns="0" tIns="0" rIns="0" bIns="0" rtlCol="0"/>
            <a:lstStyle/>
            <a:p>
              <a:pPr defTabSz="761970"/>
              <a:endParaRPr sz="1500"/>
            </a:p>
          </p:txBody>
        </p:sp>
        <p:sp>
          <p:nvSpPr>
            <p:cNvPr id="12" name="object 12"/>
            <p:cNvSpPr/>
            <p:nvPr/>
          </p:nvSpPr>
          <p:spPr>
            <a:xfrm>
              <a:off x="7129526" y="2969895"/>
              <a:ext cx="371475" cy="371475"/>
            </a:xfrm>
            <a:custGeom>
              <a:avLst/>
              <a:gdLst/>
              <a:ahLst/>
              <a:cxnLst/>
              <a:rect l="l" t="t" r="r" b="b"/>
              <a:pathLst>
                <a:path w="371475" h="371475">
                  <a:moveTo>
                    <a:pt x="302005" y="0"/>
                  </a:moveTo>
                  <a:lnTo>
                    <a:pt x="69342" y="0"/>
                  </a:lnTo>
                  <a:lnTo>
                    <a:pt x="42380" y="5441"/>
                  </a:lnTo>
                  <a:lnTo>
                    <a:pt x="20335" y="20288"/>
                  </a:lnTo>
                  <a:lnTo>
                    <a:pt x="5459" y="42326"/>
                  </a:lnTo>
                  <a:lnTo>
                    <a:pt x="0" y="69341"/>
                  </a:lnTo>
                  <a:lnTo>
                    <a:pt x="0" y="301878"/>
                  </a:lnTo>
                  <a:lnTo>
                    <a:pt x="5459" y="328894"/>
                  </a:lnTo>
                  <a:lnTo>
                    <a:pt x="20335" y="350932"/>
                  </a:lnTo>
                  <a:lnTo>
                    <a:pt x="42380" y="365779"/>
                  </a:lnTo>
                  <a:lnTo>
                    <a:pt x="69342" y="371220"/>
                  </a:lnTo>
                  <a:lnTo>
                    <a:pt x="302005" y="371220"/>
                  </a:lnTo>
                  <a:lnTo>
                    <a:pt x="328967" y="365779"/>
                  </a:lnTo>
                  <a:lnTo>
                    <a:pt x="351012" y="350932"/>
                  </a:lnTo>
                  <a:lnTo>
                    <a:pt x="365888" y="328894"/>
                  </a:lnTo>
                  <a:lnTo>
                    <a:pt x="371348" y="301878"/>
                  </a:lnTo>
                  <a:lnTo>
                    <a:pt x="371348" y="69341"/>
                  </a:lnTo>
                  <a:lnTo>
                    <a:pt x="365888" y="42326"/>
                  </a:lnTo>
                  <a:lnTo>
                    <a:pt x="351012" y="20288"/>
                  </a:lnTo>
                  <a:lnTo>
                    <a:pt x="328967" y="5441"/>
                  </a:lnTo>
                  <a:lnTo>
                    <a:pt x="302005" y="0"/>
                  </a:lnTo>
                  <a:close/>
                </a:path>
              </a:pathLst>
            </a:custGeom>
            <a:solidFill>
              <a:srgbClr val="D9ECF1"/>
            </a:solidFill>
          </p:spPr>
          <p:txBody>
            <a:bodyPr wrap="square" lIns="0" tIns="0" rIns="0" bIns="0" rtlCol="0"/>
            <a:lstStyle/>
            <a:p>
              <a:pPr defTabSz="761970"/>
              <a:endParaRPr sz="1500"/>
            </a:p>
          </p:txBody>
        </p:sp>
        <p:sp>
          <p:nvSpPr>
            <p:cNvPr id="13" name="object 13"/>
            <p:cNvSpPr/>
            <p:nvPr/>
          </p:nvSpPr>
          <p:spPr>
            <a:xfrm>
              <a:off x="7129526" y="2969895"/>
              <a:ext cx="371475" cy="371475"/>
            </a:xfrm>
            <a:custGeom>
              <a:avLst/>
              <a:gdLst/>
              <a:ahLst/>
              <a:cxnLst/>
              <a:rect l="l" t="t" r="r" b="b"/>
              <a:pathLst>
                <a:path w="371475" h="371475">
                  <a:moveTo>
                    <a:pt x="0" y="69341"/>
                  </a:moveTo>
                  <a:lnTo>
                    <a:pt x="5459" y="42326"/>
                  </a:lnTo>
                  <a:lnTo>
                    <a:pt x="20335" y="20288"/>
                  </a:lnTo>
                  <a:lnTo>
                    <a:pt x="42380" y="5441"/>
                  </a:lnTo>
                  <a:lnTo>
                    <a:pt x="69342" y="0"/>
                  </a:lnTo>
                  <a:lnTo>
                    <a:pt x="302005" y="0"/>
                  </a:lnTo>
                  <a:lnTo>
                    <a:pt x="328967" y="5441"/>
                  </a:lnTo>
                  <a:lnTo>
                    <a:pt x="351012" y="20288"/>
                  </a:lnTo>
                  <a:lnTo>
                    <a:pt x="365888" y="42326"/>
                  </a:lnTo>
                  <a:lnTo>
                    <a:pt x="371348" y="69341"/>
                  </a:lnTo>
                  <a:lnTo>
                    <a:pt x="371348" y="301878"/>
                  </a:lnTo>
                  <a:lnTo>
                    <a:pt x="365888" y="328894"/>
                  </a:lnTo>
                  <a:lnTo>
                    <a:pt x="351012" y="350932"/>
                  </a:lnTo>
                  <a:lnTo>
                    <a:pt x="328967" y="365779"/>
                  </a:lnTo>
                  <a:lnTo>
                    <a:pt x="302005" y="371220"/>
                  </a:lnTo>
                  <a:lnTo>
                    <a:pt x="69342" y="371220"/>
                  </a:lnTo>
                  <a:lnTo>
                    <a:pt x="42380" y="365779"/>
                  </a:lnTo>
                  <a:lnTo>
                    <a:pt x="20335" y="350932"/>
                  </a:lnTo>
                  <a:lnTo>
                    <a:pt x="5459" y="328894"/>
                  </a:lnTo>
                  <a:lnTo>
                    <a:pt x="0" y="301878"/>
                  </a:lnTo>
                  <a:lnTo>
                    <a:pt x="0" y="69341"/>
                  </a:lnTo>
                  <a:close/>
                </a:path>
              </a:pathLst>
            </a:custGeom>
            <a:ln w="7620">
              <a:solidFill>
                <a:srgbClr val="BED2D7"/>
              </a:solidFill>
            </a:ln>
          </p:spPr>
          <p:txBody>
            <a:bodyPr wrap="square" lIns="0" tIns="0" rIns="0" bIns="0" rtlCol="0"/>
            <a:lstStyle/>
            <a:p>
              <a:pPr defTabSz="761970"/>
              <a:endParaRPr sz="1500"/>
            </a:p>
          </p:txBody>
        </p:sp>
      </p:grpSp>
      <p:sp>
        <p:nvSpPr>
          <p:cNvPr id="14" name="object 14"/>
          <p:cNvSpPr txBox="1"/>
          <p:nvPr/>
        </p:nvSpPr>
        <p:spPr>
          <a:xfrm>
            <a:off x="6020435" y="2441045"/>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2</a:t>
            </a:r>
            <a:endParaRPr sz="1583">
              <a:latin typeface="Lucida Sans Unicode"/>
              <a:cs typeface="Lucida Sans Unicode"/>
            </a:endParaRPr>
          </a:p>
        </p:txBody>
      </p:sp>
      <p:sp>
        <p:nvSpPr>
          <p:cNvPr id="15" name="object 15"/>
          <p:cNvSpPr txBox="1"/>
          <p:nvPr/>
        </p:nvSpPr>
        <p:spPr>
          <a:xfrm>
            <a:off x="6773545" y="2406755"/>
            <a:ext cx="2397125" cy="625705"/>
          </a:xfrm>
          <a:prstGeom prst="rect">
            <a:avLst/>
          </a:prstGeom>
        </p:spPr>
        <p:txBody>
          <a:bodyPr vert="horz" wrap="square" lIns="0" tIns="10054" rIns="0" bIns="0" rtlCol="0">
            <a:spAutoFit/>
          </a:bodyPr>
          <a:lstStyle/>
          <a:p>
            <a:pPr marL="10583" defTabSz="761970">
              <a:lnSpc>
                <a:spcPts val="2392"/>
              </a:lnSpc>
              <a:spcBef>
                <a:spcPts val="79"/>
              </a:spcBef>
            </a:pPr>
            <a:r>
              <a:rPr sz="2083" spc="-17" dirty="0">
                <a:solidFill>
                  <a:srgbClr val="384652"/>
                </a:solidFill>
                <a:latin typeface="Lucida Sans Unicode"/>
                <a:cs typeface="Lucida Sans Unicode"/>
              </a:rPr>
              <a:t>2027</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46</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16" name="object 16"/>
          <p:cNvGrpSpPr/>
          <p:nvPr/>
        </p:nvGrpSpPr>
        <p:grpSpPr>
          <a:xfrm>
            <a:off x="5547889" y="3182831"/>
            <a:ext cx="706438" cy="315913"/>
            <a:chOff x="6657467" y="3819397"/>
            <a:chExt cx="847725" cy="379095"/>
          </a:xfrm>
        </p:grpSpPr>
        <p:sp>
          <p:nvSpPr>
            <p:cNvPr id="17" name="object 17"/>
            <p:cNvSpPr/>
            <p:nvPr/>
          </p:nvSpPr>
          <p:spPr>
            <a:xfrm>
              <a:off x="6657467" y="3997451"/>
              <a:ext cx="495300" cy="22860"/>
            </a:xfrm>
            <a:custGeom>
              <a:avLst/>
              <a:gdLst/>
              <a:ahLst/>
              <a:cxnLst/>
              <a:rect l="l" t="t" r="r" b="b"/>
              <a:pathLst>
                <a:path w="495300" h="22860">
                  <a:moveTo>
                    <a:pt x="489838" y="0"/>
                  </a:moveTo>
                  <a:lnTo>
                    <a:pt x="5206" y="0"/>
                  </a:lnTo>
                  <a:lnTo>
                    <a:pt x="0" y="5080"/>
                  </a:lnTo>
                  <a:lnTo>
                    <a:pt x="0" y="11430"/>
                  </a:lnTo>
                  <a:lnTo>
                    <a:pt x="0" y="17652"/>
                  </a:lnTo>
                  <a:lnTo>
                    <a:pt x="5206" y="22860"/>
                  </a:lnTo>
                  <a:lnTo>
                    <a:pt x="489838" y="22860"/>
                  </a:lnTo>
                  <a:lnTo>
                    <a:pt x="494918" y="17652"/>
                  </a:lnTo>
                  <a:lnTo>
                    <a:pt x="494918" y="5080"/>
                  </a:lnTo>
                  <a:lnTo>
                    <a:pt x="489838" y="0"/>
                  </a:lnTo>
                  <a:close/>
                </a:path>
              </a:pathLst>
            </a:custGeom>
            <a:solidFill>
              <a:srgbClr val="BED2D7"/>
            </a:solidFill>
          </p:spPr>
          <p:txBody>
            <a:bodyPr wrap="square" lIns="0" tIns="0" rIns="0" bIns="0" rtlCol="0"/>
            <a:lstStyle/>
            <a:p>
              <a:pPr defTabSz="761970"/>
              <a:endParaRPr sz="1500"/>
            </a:p>
          </p:txBody>
        </p:sp>
        <p:sp>
          <p:nvSpPr>
            <p:cNvPr id="18" name="object 18"/>
            <p:cNvSpPr/>
            <p:nvPr/>
          </p:nvSpPr>
          <p:spPr>
            <a:xfrm>
              <a:off x="7129526" y="3823207"/>
              <a:ext cx="371475" cy="371475"/>
            </a:xfrm>
            <a:custGeom>
              <a:avLst/>
              <a:gdLst/>
              <a:ahLst/>
              <a:cxnLst/>
              <a:rect l="l" t="t" r="r" b="b"/>
              <a:pathLst>
                <a:path w="371475" h="371475">
                  <a:moveTo>
                    <a:pt x="302005" y="0"/>
                  </a:moveTo>
                  <a:lnTo>
                    <a:pt x="69342" y="0"/>
                  </a:lnTo>
                  <a:lnTo>
                    <a:pt x="42380" y="5441"/>
                  </a:lnTo>
                  <a:lnTo>
                    <a:pt x="20335" y="20288"/>
                  </a:lnTo>
                  <a:lnTo>
                    <a:pt x="5459" y="42326"/>
                  </a:lnTo>
                  <a:lnTo>
                    <a:pt x="0" y="69341"/>
                  </a:lnTo>
                  <a:lnTo>
                    <a:pt x="0" y="301878"/>
                  </a:lnTo>
                  <a:lnTo>
                    <a:pt x="5459" y="328894"/>
                  </a:lnTo>
                  <a:lnTo>
                    <a:pt x="20335" y="350932"/>
                  </a:lnTo>
                  <a:lnTo>
                    <a:pt x="42380" y="365779"/>
                  </a:lnTo>
                  <a:lnTo>
                    <a:pt x="69342" y="371220"/>
                  </a:lnTo>
                  <a:lnTo>
                    <a:pt x="302005" y="371220"/>
                  </a:lnTo>
                  <a:lnTo>
                    <a:pt x="328967" y="365779"/>
                  </a:lnTo>
                  <a:lnTo>
                    <a:pt x="351012" y="350932"/>
                  </a:lnTo>
                  <a:lnTo>
                    <a:pt x="365888" y="328894"/>
                  </a:lnTo>
                  <a:lnTo>
                    <a:pt x="371348" y="301878"/>
                  </a:lnTo>
                  <a:lnTo>
                    <a:pt x="371348" y="69341"/>
                  </a:lnTo>
                  <a:lnTo>
                    <a:pt x="365888" y="42326"/>
                  </a:lnTo>
                  <a:lnTo>
                    <a:pt x="351012" y="20288"/>
                  </a:lnTo>
                  <a:lnTo>
                    <a:pt x="328967" y="5441"/>
                  </a:lnTo>
                  <a:lnTo>
                    <a:pt x="302005" y="0"/>
                  </a:lnTo>
                  <a:close/>
                </a:path>
              </a:pathLst>
            </a:custGeom>
            <a:solidFill>
              <a:srgbClr val="D9ECF1"/>
            </a:solidFill>
          </p:spPr>
          <p:txBody>
            <a:bodyPr wrap="square" lIns="0" tIns="0" rIns="0" bIns="0" rtlCol="0"/>
            <a:lstStyle/>
            <a:p>
              <a:pPr defTabSz="761970"/>
              <a:endParaRPr sz="1500"/>
            </a:p>
          </p:txBody>
        </p:sp>
        <p:sp>
          <p:nvSpPr>
            <p:cNvPr id="19" name="object 19"/>
            <p:cNvSpPr/>
            <p:nvPr/>
          </p:nvSpPr>
          <p:spPr>
            <a:xfrm>
              <a:off x="7129526" y="3823207"/>
              <a:ext cx="371475" cy="371475"/>
            </a:xfrm>
            <a:custGeom>
              <a:avLst/>
              <a:gdLst/>
              <a:ahLst/>
              <a:cxnLst/>
              <a:rect l="l" t="t" r="r" b="b"/>
              <a:pathLst>
                <a:path w="371475" h="371475">
                  <a:moveTo>
                    <a:pt x="0" y="69341"/>
                  </a:moveTo>
                  <a:lnTo>
                    <a:pt x="5459" y="42326"/>
                  </a:lnTo>
                  <a:lnTo>
                    <a:pt x="20335" y="20288"/>
                  </a:lnTo>
                  <a:lnTo>
                    <a:pt x="42380" y="5441"/>
                  </a:lnTo>
                  <a:lnTo>
                    <a:pt x="69342" y="0"/>
                  </a:lnTo>
                  <a:lnTo>
                    <a:pt x="302005" y="0"/>
                  </a:lnTo>
                  <a:lnTo>
                    <a:pt x="328967" y="5441"/>
                  </a:lnTo>
                  <a:lnTo>
                    <a:pt x="351012" y="20288"/>
                  </a:lnTo>
                  <a:lnTo>
                    <a:pt x="365888" y="42326"/>
                  </a:lnTo>
                  <a:lnTo>
                    <a:pt x="371348" y="69341"/>
                  </a:lnTo>
                  <a:lnTo>
                    <a:pt x="371348" y="301878"/>
                  </a:lnTo>
                  <a:lnTo>
                    <a:pt x="365888" y="328894"/>
                  </a:lnTo>
                  <a:lnTo>
                    <a:pt x="351012" y="350932"/>
                  </a:lnTo>
                  <a:lnTo>
                    <a:pt x="328967" y="365779"/>
                  </a:lnTo>
                  <a:lnTo>
                    <a:pt x="302005" y="371220"/>
                  </a:lnTo>
                  <a:lnTo>
                    <a:pt x="69342" y="371220"/>
                  </a:lnTo>
                  <a:lnTo>
                    <a:pt x="42380" y="365779"/>
                  </a:lnTo>
                  <a:lnTo>
                    <a:pt x="20335" y="350932"/>
                  </a:lnTo>
                  <a:lnTo>
                    <a:pt x="5459" y="328894"/>
                  </a:lnTo>
                  <a:lnTo>
                    <a:pt x="0" y="301878"/>
                  </a:lnTo>
                  <a:lnTo>
                    <a:pt x="0" y="69341"/>
                  </a:lnTo>
                  <a:close/>
                </a:path>
              </a:pathLst>
            </a:custGeom>
            <a:ln w="7620">
              <a:solidFill>
                <a:srgbClr val="BED2D7"/>
              </a:solidFill>
            </a:ln>
          </p:spPr>
          <p:txBody>
            <a:bodyPr wrap="square" lIns="0" tIns="0" rIns="0" bIns="0" rtlCol="0"/>
            <a:lstStyle/>
            <a:p>
              <a:pPr defTabSz="761970"/>
              <a:endParaRPr sz="1500"/>
            </a:p>
          </p:txBody>
        </p:sp>
      </p:grpSp>
      <p:sp>
        <p:nvSpPr>
          <p:cNvPr id="20" name="object 20"/>
          <p:cNvSpPr txBox="1"/>
          <p:nvPr/>
        </p:nvSpPr>
        <p:spPr>
          <a:xfrm>
            <a:off x="6020435" y="3152246"/>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3</a:t>
            </a:r>
            <a:endParaRPr sz="1583">
              <a:latin typeface="Lucida Sans Unicode"/>
              <a:cs typeface="Lucida Sans Unicode"/>
            </a:endParaRPr>
          </a:p>
        </p:txBody>
      </p:sp>
      <p:sp>
        <p:nvSpPr>
          <p:cNvPr id="21" name="object 21"/>
          <p:cNvSpPr txBox="1"/>
          <p:nvPr/>
        </p:nvSpPr>
        <p:spPr>
          <a:xfrm>
            <a:off x="3019847" y="3117956"/>
            <a:ext cx="2399242" cy="625705"/>
          </a:xfrm>
          <a:prstGeom prst="rect">
            <a:avLst/>
          </a:prstGeom>
        </p:spPr>
        <p:txBody>
          <a:bodyPr vert="horz" wrap="square" lIns="0" tIns="10054" rIns="0" bIns="0" rtlCol="0">
            <a:spAutoFit/>
          </a:bodyPr>
          <a:lstStyle/>
          <a:p>
            <a:pPr marR="4233" algn="r" defTabSz="761970">
              <a:lnSpc>
                <a:spcPts val="2392"/>
              </a:lnSpc>
              <a:spcBef>
                <a:spcPts val="79"/>
              </a:spcBef>
            </a:pPr>
            <a:r>
              <a:rPr sz="2083" spc="-17" dirty="0">
                <a:solidFill>
                  <a:srgbClr val="384652"/>
                </a:solidFill>
                <a:latin typeface="Lucida Sans Unicode"/>
                <a:cs typeface="Lucida Sans Unicode"/>
              </a:rPr>
              <a:t>2028</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44</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22" name="object 22"/>
          <p:cNvGrpSpPr/>
          <p:nvPr/>
        </p:nvGrpSpPr>
        <p:grpSpPr>
          <a:xfrm>
            <a:off x="5938097" y="3893925"/>
            <a:ext cx="706438" cy="315913"/>
            <a:chOff x="7125716" y="4672710"/>
            <a:chExt cx="847725" cy="379095"/>
          </a:xfrm>
        </p:grpSpPr>
        <p:sp>
          <p:nvSpPr>
            <p:cNvPr id="23" name="object 23"/>
            <p:cNvSpPr/>
            <p:nvPr/>
          </p:nvSpPr>
          <p:spPr>
            <a:xfrm>
              <a:off x="7478014" y="4850764"/>
              <a:ext cx="495300" cy="22860"/>
            </a:xfrm>
            <a:custGeom>
              <a:avLst/>
              <a:gdLst/>
              <a:ahLst/>
              <a:cxnLst/>
              <a:rect l="l" t="t" r="r" b="b"/>
              <a:pathLst>
                <a:path w="495300" h="22860">
                  <a:moveTo>
                    <a:pt x="489711" y="0"/>
                  </a:moveTo>
                  <a:lnTo>
                    <a:pt x="5079" y="0"/>
                  </a:lnTo>
                  <a:lnTo>
                    <a:pt x="0" y="5080"/>
                  </a:lnTo>
                  <a:lnTo>
                    <a:pt x="0" y="11430"/>
                  </a:lnTo>
                  <a:lnTo>
                    <a:pt x="0" y="17652"/>
                  </a:lnTo>
                  <a:lnTo>
                    <a:pt x="5079" y="22860"/>
                  </a:lnTo>
                  <a:lnTo>
                    <a:pt x="489711" y="22860"/>
                  </a:lnTo>
                  <a:lnTo>
                    <a:pt x="494918" y="17652"/>
                  </a:lnTo>
                  <a:lnTo>
                    <a:pt x="494918" y="5080"/>
                  </a:lnTo>
                  <a:lnTo>
                    <a:pt x="489711" y="0"/>
                  </a:lnTo>
                  <a:close/>
                </a:path>
              </a:pathLst>
            </a:custGeom>
            <a:solidFill>
              <a:srgbClr val="BED2D7"/>
            </a:solidFill>
          </p:spPr>
          <p:txBody>
            <a:bodyPr wrap="square" lIns="0" tIns="0" rIns="0" bIns="0" rtlCol="0"/>
            <a:lstStyle/>
            <a:p>
              <a:pPr defTabSz="761970"/>
              <a:endParaRPr sz="1500"/>
            </a:p>
          </p:txBody>
        </p:sp>
        <p:sp>
          <p:nvSpPr>
            <p:cNvPr id="24" name="object 24"/>
            <p:cNvSpPr/>
            <p:nvPr/>
          </p:nvSpPr>
          <p:spPr>
            <a:xfrm>
              <a:off x="7129526" y="4676520"/>
              <a:ext cx="371475" cy="371475"/>
            </a:xfrm>
            <a:custGeom>
              <a:avLst/>
              <a:gdLst/>
              <a:ahLst/>
              <a:cxnLst/>
              <a:rect l="l" t="t" r="r" b="b"/>
              <a:pathLst>
                <a:path w="371475" h="371475">
                  <a:moveTo>
                    <a:pt x="302005" y="0"/>
                  </a:moveTo>
                  <a:lnTo>
                    <a:pt x="69342" y="0"/>
                  </a:lnTo>
                  <a:lnTo>
                    <a:pt x="42380" y="5441"/>
                  </a:lnTo>
                  <a:lnTo>
                    <a:pt x="20335" y="20288"/>
                  </a:lnTo>
                  <a:lnTo>
                    <a:pt x="5459" y="42326"/>
                  </a:lnTo>
                  <a:lnTo>
                    <a:pt x="0" y="69341"/>
                  </a:lnTo>
                  <a:lnTo>
                    <a:pt x="0" y="302005"/>
                  </a:lnTo>
                  <a:lnTo>
                    <a:pt x="5459" y="328947"/>
                  </a:lnTo>
                  <a:lnTo>
                    <a:pt x="20335" y="350948"/>
                  </a:lnTo>
                  <a:lnTo>
                    <a:pt x="42380" y="365781"/>
                  </a:lnTo>
                  <a:lnTo>
                    <a:pt x="69342" y="371220"/>
                  </a:lnTo>
                  <a:lnTo>
                    <a:pt x="302005" y="371220"/>
                  </a:lnTo>
                  <a:lnTo>
                    <a:pt x="328967" y="365781"/>
                  </a:lnTo>
                  <a:lnTo>
                    <a:pt x="351012" y="350948"/>
                  </a:lnTo>
                  <a:lnTo>
                    <a:pt x="365888" y="328947"/>
                  </a:lnTo>
                  <a:lnTo>
                    <a:pt x="371348" y="302005"/>
                  </a:lnTo>
                  <a:lnTo>
                    <a:pt x="371348" y="69341"/>
                  </a:lnTo>
                  <a:lnTo>
                    <a:pt x="365888" y="42326"/>
                  </a:lnTo>
                  <a:lnTo>
                    <a:pt x="351012" y="20288"/>
                  </a:lnTo>
                  <a:lnTo>
                    <a:pt x="328967" y="5441"/>
                  </a:lnTo>
                  <a:lnTo>
                    <a:pt x="302005" y="0"/>
                  </a:lnTo>
                  <a:close/>
                </a:path>
              </a:pathLst>
            </a:custGeom>
            <a:solidFill>
              <a:srgbClr val="D9ECF1"/>
            </a:solidFill>
          </p:spPr>
          <p:txBody>
            <a:bodyPr wrap="square" lIns="0" tIns="0" rIns="0" bIns="0" rtlCol="0"/>
            <a:lstStyle/>
            <a:p>
              <a:pPr defTabSz="761970"/>
              <a:endParaRPr sz="1500"/>
            </a:p>
          </p:txBody>
        </p:sp>
        <p:sp>
          <p:nvSpPr>
            <p:cNvPr id="25" name="object 25"/>
            <p:cNvSpPr/>
            <p:nvPr/>
          </p:nvSpPr>
          <p:spPr>
            <a:xfrm>
              <a:off x="7129526" y="4676520"/>
              <a:ext cx="371475" cy="371475"/>
            </a:xfrm>
            <a:custGeom>
              <a:avLst/>
              <a:gdLst/>
              <a:ahLst/>
              <a:cxnLst/>
              <a:rect l="l" t="t" r="r" b="b"/>
              <a:pathLst>
                <a:path w="371475" h="371475">
                  <a:moveTo>
                    <a:pt x="0" y="69341"/>
                  </a:moveTo>
                  <a:lnTo>
                    <a:pt x="5459" y="42326"/>
                  </a:lnTo>
                  <a:lnTo>
                    <a:pt x="20335" y="20288"/>
                  </a:lnTo>
                  <a:lnTo>
                    <a:pt x="42380" y="5441"/>
                  </a:lnTo>
                  <a:lnTo>
                    <a:pt x="69342" y="0"/>
                  </a:lnTo>
                  <a:lnTo>
                    <a:pt x="302005" y="0"/>
                  </a:lnTo>
                  <a:lnTo>
                    <a:pt x="328967" y="5441"/>
                  </a:lnTo>
                  <a:lnTo>
                    <a:pt x="351012" y="20288"/>
                  </a:lnTo>
                  <a:lnTo>
                    <a:pt x="365888" y="42326"/>
                  </a:lnTo>
                  <a:lnTo>
                    <a:pt x="371348" y="69341"/>
                  </a:lnTo>
                  <a:lnTo>
                    <a:pt x="371348" y="302005"/>
                  </a:lnTo>
                  <a:lnTo>
                    <a:pt x="365888" y="328947"/>
                  </a:lnTo>
                  <a:lnTo>
                    <a:pt x="351012" y="350948"/>
                  </a:lnTo>
                  <a:lnTo>
                    <a:pt x="328967" y="365781"/>
                  </a:lnTo>
                  <a:lnTo>
                    <a:pt x="302005" y="371220"/>
                  </a:lnTo>
                  <a:lnTo>
                    <a:pt x="69342" y="371220"/>
                  </a:lnTo>
                  <a:lnTo>
                    <a:pt x="42380" y="365781"/>
                  </a:lnTo>
                  <a:lnTo>
                    <a:pt x="20335" y="350948"/>
                  </a:lnTo>
                  <a:lnTo>
                    <a:pt x="5459" y="328947"/>
                  </a:lnTo>
                  <a:lnTo>
                    <a:pt x="0" y="302005"/>
                  </a:lnTo>
                  <a:lnTo>
                    <a:pt x="0" y="69341"/>
                  </a:lnTo>
                  <a:close/>
                </a:path>
              </a:pathLst>
            </a:custGeom>
            <a:ln w="7619">
              <a:solidFill>
                <a:srgbClr val="BED2D7"/>
              </a:solidFill>
            </a:ln>
          </p:spPr>
          <p:txBody>
            <a:bodyPr wrap="square" lIns="0" tIns="0" rIns="0" bIns="0" rtlCol="0"/>
            <a:lstStyle/>
            <a:p>
              <a:pPr defTabSz="761970"/>
              <a:endParaRPr sz="1500"/>
            </a:p>
          </p:txBody>
        </p:sp>
      </p:grpSp>
      <p:sp>
        <p:nvSpPr>
          <p:cNvPr id="26" name="object 26"/>
          <p:cNvSpPr txBox="1"/>
          <p:nvPr/>
        </p:nvSpPr>
        <p:spPr>
          <a:xfrm>
            <a:off x="6020435" y="3863192"/>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4</a:t>
            </a:r>
            <a:endParaRPr sz="1583">
              <a:latin typeface="Lucida Sans Unicode"/>
              <a:cs typeface="Lucida Sans Unicode"/>
            </a:endParaRPr>
          </a:p>
        </p:txBody>
      </p:sp>
      <p:sp>
        <p:nvSpPr>
          <p:cNvPr id="27" name="object 27"/>
          <p:cNvSpPr txBox="1"/>
          <p:nvPr/>
        </p:nvSpPr>
        <p:spPr>
          <a:xfrm>
            <a:off x="6773545" y="3829155"/>
            <a:ext cx="2398183" cy="625705"/>
          </a:xfrm>
          <a:prstGeom prst="rect">
            <a:avLst/>
          </a:prstGeom>
        </p:spPr>
        <p:txBody>
          <a:bodyPr vert="horz" wrap="square" lIns="0" tIns="10054" rIns="0" bIns="0" rtlCol="0">
            <a:spAutoFit/>
          </a:bodyPr>
          <a:lstStyle/>
          <a:p>
            <a:pPr marL="10583" defTabSz="761970">
              <a:lnSpc>
                <a:spcPts val="2392"/>
              </a:lnSpc>
              <a:spcBef>
                <a:spcPts val="79"/>
              </a:spcBef>
            </a:pPr>
            <a:r>
              <a:rPr sz="2083" spc="-17" dirty="0">
                <a:solidFill>
                  <a:srgbClr val="384652"/>
                </a:solidFill>
                <a:latin typeface="Lucida Sans Unicode"/>
                <a:cs typeface="Lucida Sans Unicode"/>
              </a:rPr>
              <a:t>2029</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42</a:t>
            </a:r>
            <a:r>
              <a:rPr sz="2083" spc="-71" dirty="0">
                <a:solidFill>
                  <a:srgbClr val="384652"/>
                </a:solidFill>
                <a:latin typeface="Gill Sans MT"/>
                <a:cs typeface="Gill Sans MT"/>
              </a:rPr>
              <a:t> </a:t>
            </a:r>
            <a:r>
              <a:rPr sz="2083" spc="100" dirty="0">
                <a:solidFill>
                  <a:srgbClr val="384652"/>
                </a:solidFill>
                <a:latin typeface="Gill Sans MT"/>
                <a:cs typeface="Gill Sans MT"/>
              </a:rPr>
              <a:t>horas</a:t>
            </a:r>
            <a:r>
              <a:rPr sz="2083" spc="-62"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28" name="object 28"/>
          <p:cNvGrpSpPr/>
          <p:nvPr/>
        </p:nvGrpSpPr>
        <p:grpSpPr>
          <a:xfrm>
            <a:off x="5547889" y="4605019"/>
            <a:ext cx="706438" cy="315913"/>
            <a:chOff x="6657467" y="5526023"/>
            <a:chExt cx="847725" cy="379095"/>
          </a:xfrm>
        </p:grpSpPr>
        <p:sp>
          <p:nvSpPr>
            <p:cNvPr id="29" name="object 29"/>
            <p:cNvSpPr/>
            <p:nvPr/>
          </p:nvSpPr>
          <p:spPr>
            <a:xfrm>
              <a:off x="6657467" y="5704077"/>
              <a:ext cx="495300" cy="22860"/>
            </a:xfrm>
            <a:custGeom>
              <a:avLst/>
              <a:gdLst/>
              <a:ahLst/>
              <a:cxnLst/>
              <a:rect l="l" t="t" r="r" b="b"/>
              <a:pathLst>
                <a:path w="495300" h="22860">
                  <a:moveTo>
                    <a:pt x="489838" y="0"/>
                  </a:moveTo>
                  <a:lnTo>
                    <a:pt x="5206" y="0"/>
                  </a:lnTo>
                  <a:lnTo>
                    <a:pt x="0" y="5080"/>
                  </a:lnTo>
                  <a:lnTo>
                    <a:pt x="0" y="11430"/>
                  </a:lnTo>
                  <a:lnTo>
                    <a:pt x="0" y="17653"/>
                  </a:lnTo>
                  <a:lnTo>
                    <a:pt x="5206" y="22860"/>
                  </a:lnTo>
                  <a:lnTo>
                    <a:pt x="489838" y="22860"/>
                  </a:lnTo>
                  <a:lnTo>
                    <a:pt x="494918" y="17653"/>
                  </a:lnTo>
                  <a:lnTo>
                    <a:pt x="494918" y="5080"/>
                  </a:lnTo>
                  <a:lnTo>
                    <a:pt x="489838" y="0"/>
                  </a:lnTo>
                  <a:close/>
                </a:path>
              </a:pathLst>
            </a:custGeom>
            <a:solidFill>
              <a:srgbClr val="BED2D7"/>
            </a:solidFill>
          </p:spPr>
          <p:txBody>
            <a:bodyPr wrap="square" lIns="0" tIns="0" rIns="0" bIns="0" rtlCol="0"/>
            <a:lstStyle/>
            <a:p>
              <a:pPr defTabSz="761970"/>
              <a:endParaRPr sz="1500"/>
            </a:p>
          </p:txBody>
        </p:sp>
        <p:sp>
          <p:nvSpPr>
            <p:cNvPr id="30" name="object 30"/>
            <p:cNvSpPr/>
            <p:nvPr/>
          </p:nvSpPr>
          <p:spPr>
            <a:xfrm>
              <a:off x="7129526" y="5529833"/>
              <a:ext cx="371475" cy="371475"/>
            </a:xfrm>
            <a:custGeom>
              <a:avLst/>
              <a:gdLst/>
              <a:ahLst/>
              <a:cxnLst/>
              <a:rect l="l" t="t" r="r" b="b"/>
              <a:pathLst>
                <a:path w="371475" h="371475">
                  <a:moveTo>
                    <a:pt x="302005" y="0"/>
                  </a:moveTo>
                  <a:lnTo>
                    <a:pt x="69342" y="0"/>
                  </a:lnTo>
                  <a:lnTo>
                    <a:pt x="42380" y="5459"/>
                  </a:lnTo>
                  <a:lnTo>
                    <a:pt x="20335" y="20335"/>
                  </a:lnTo>
                  <a:lnTo>
                    <a:pt x="5459" y="42380"/>
                  </a:lnTo>
                  <a:lnTo>
                    <a:pt x="0" y="69342"/>
                  </a:lnTo>
                  <a:lnTo>
                    <a:pt x="0" y="302006"/>
                  </a:lnTo>
                  <a:lnTo>
                    <a:pt x="5459" y="328947"/>
                  </a:lnTo>
                  <a:lnTo>
                    <a:pt x="20335" y="350948"/>
                  </a:lnTo>
                  <a:lnTo>
                    <a:pt x="42380" y="365781"/>
                  </a:lnTo>
                  <a:lnTo>
                    <a:pt x="69342" y="371221"/>
                  </a:lnTo>
                  <a:lnTo>
                    <a:pt x="302005" y="371221"/>
                  </a:lnTo>
                  <a:lnTo>
                    <a:pt x="328967" y="365781"/>
                  </a:lnTo>
                  <a:lnTo>
                    <a:pt x="351012" y="350948"/>
                  </a:lnTo>
                  <a:lnTo>
                    <a:pt x="365888" y="328947"/>
                  </a:lnTo>
                  <a:lnTo>
                    <a:pt x="371348" y="302006"/>
                  </a:lnTo>
                  <a:lnTo>
                    <a:pt x="371348" y="69342"/>
                  </a:lnTo>
                  <a:lnTo>
                    <a:pt x="365888" y="42380"/>
                  </a:lnTo>
                  <a:lnTo>
                    <a:pt x="351012" y="20335"/>
                  </a:lnTo>
                  <a:lnTo>
                    <a:pt x="328967" y="5459"/>
                  </a:lnTo>
                  <a:lnTo>
                    <a:pt x="302005" y="0"/>
                  </a:lnTo>
                  <a:close/>
                </a:path>
              </a:pathLst>
            </a:custGeom>
            <a:solidFill>
              <a:srgbClr val="D9ECF1"/>
            </a:solidFill>
          </p:spPr>
          <p:txBody>
            <a:bodyPr wrap="square" lIns="0" tIns="0" rIns="0" bIns="0" rtlCol="0"/>
            <a:lstStyle/>
            <a:p>
              <a:pPr defTabSz="761970"/>
              <a:endParaRPr sz="1500"/>
            </a:p>
          </p:txBody>
        </p:sp>
        <p:sp>
          <p:nvSpPr>
            <p:cNvPr id="31" name="object 31"/>
            <p:cNvSpPr/>
            <p:nvPr/>
          </p:nvSpPr>
          <p:spPr>
            <a:xfrm>
              <a:off x="7129526" y="5529833"/>
              <a:ext cx="371475" cy="371475"/>
            </a:xfrm>
            <a:custGeom>
              <a:avLst/>
              <a:gdLst/>
              <a:ahLst/>
              <a:cxnLst/>
              <a:rect l="l" t="t" r="r" b="b"/>
              <a:pathLst>
                <a:path w="371475" h="371475">
                  <a:moveTo>
                    <a:pt x="0" y="69342"/>
                  </a:moveTo>
                  <a:lnTo>
                    <a:pt x="5459" y="42380"/>
                  </a:lnTo>
                  <a:lnTo>
                    <a:pt x="20335" y="20335"/>
                  </a:lnTo>
                  <a:lnTo>
                    <a:pt x="42380" y="5459"/>
                  </a:lnTo>
                  <a:lnTo>
                    <a:pt x="69342" y="0"/>
                  </a:lnTo>
                  <a:lnTo>
                    <a:pt x="302005" y="0"/>
                  </a:lnTo>
                  <a:lnTo>
                    <a:pt x="328967" y="5459"/>
                  </a:lnTo>
                  <a:lnTo>
                    <a:pt x="351012" y="20335"/>
                  </a:lnTo>
                  <a:lnTo>
                    <a:pt x="365888" y="42380"/>
                  </a:lnTo>
                  <a:lnTo>
                    <a:pt x="371348" y="69342"/>
                  </a:lnTo>
                  <a:lnTo>
                    <a:pt x="371348" y="302006"/>
                  </a:lnTo>
                  <a:lnTo>
                    <a:pt x="365888" y="328947"/>
                  </a:lnTo>
                  <a:lnTo>
                    <a:pt x="351012" y="350948"/>
                  </a:lnTo>
                  <a:lnTo>
                    <a:pt x="328967" y="365781"/>
                  </a:lnTo>
                  <a:lnTo>
                    <a:pt x="302005" y="371221"/>
                  </a:lnTo>
                  <a:lnTo>
                    <a:pt x="69342" y="371221"/>
                  </a:lnTo>
                  <a:lnTo>
                    <a:pt x="42380" y="365781"/>
                  </a:lnTo>
                  <a:lnTo>
                    <a:pt x="20335" y="350948"/>
                  </a:lnTo>
                  <a:lnTo>
                    <a:pt x="5459" y="328947"/>
                  </a:lnTo>
                  <a:lnTo>
                    <a:pt x="0" y="302006"/>
                  </a:lnTo>
                  <a:lnTo>
                    <a:pt x="0" y="69342"/>
                  </a:lnTo>
                  <a:close/>
                </a:path>
              </a:pathLst>
            </a:custGeom>
            <a:ln w="7620">
              <a:solidFill>
                <a:srgbClr val="BED2D7"/>
              </a:solidFill>
            </a:ln>
          </p:spPr>
          <p:txBody>
            <a:bodyPr wrap="square" lIns="0" tIns="0" rIns="0" bIns="0" rtlCol="0"/>
            <a:lstStyle/>
            <a:p>
              <a:pPr defTabSz="761970"/>
              <a:endParaRPr sz="1500"/>
            </a:p>
          </p:txBody>
        </p:sp>
      </p:grpSp>
      <p:sp>
        <p:nvSpPr>
          <p:cNvPr id="32" name="object 32"/>
          <p:cNvSpPr txBox="1"/>
          <p:nvPr/>
        </p:nvSpPr>
        <p:spPr>
          <a:xfrm>
            <a:off x="6020435" y="4574857"/>
            <a:ext cx="151871" cy="253745"/>
          </a:xfrm>
          <a:prstGeom prst="rect">
            <a:avLst/>
          </a:prstGeom>
        </p:spPr>
        <p:txBody>
          <a:bodyPr vert="horz" wrap="square" lIns="0" tIns="10054" rIns="0" bIns="0" rtlCol="0">
            <a:spAutoFit/>
          </a:bodyPr>
          <a:lstStyle/>
          <a:p>
            <a:pPr marL="10583" defTabSz="761970">
              <a:spcBef>
                <a:spcPts val="79"/>
              </a:spcBef>
            </a:pPr>
            <a:r>
              <a:rPr sz="1583" spc="-42" dirty="0">
                <a:solidFill>
                  <a:srgbClr val="384652"/>
                </a:solidFill>
                <a:latin typeface="Lucida Sans Unicode"/>
                <a:cs typeface="Lucida Sans Unicode"/>
              </a:rPr>
              <a:t>5</a:t>
            </a:r>
            <a:endParaRPr sz="1583">
              <a:latin typeface="Lucida Sans Unicode"/>
              <a:cs typeface="Lucida Sans Unicode"/>
            </a:endParaRPr>
          </a:p>
        </p:txBody>
      </p:sp>
      <p:sp>
        <p:nvSpPr>
          <p:cNvPr id="33" name="object 33"/>
          <p:cNvSpPr txBox="1"/>
          <p:nvPr/>
        </p:nvSpPr>
        <p:spPr>
          <a:xfrm>
            <a:off x="3019847" y="4540356"/>
            <a:ext cx="2399242" cy="625705"/>
          </a:xfrm>
          <a:prstGeom prst="rect">
            <a:avLst/>
          </a:prstGeom>
        </p:spPr>
        <p:txBody>
          <a:bodyPr vert="horz" wrap="square" lIns="0" tIns="10054" rIns="0" bIns="0" rtlCol="0">
            <a:spAutoFit/>
          </a:bodyPr>
          <a:lstStyle/>
          <a:p>
            <a:pPr marR="4233" algn="r" defTabSz="761970">
              <a:lnSpc>
                <a:spcPts val="2392"/>
              </a:lnSpc>
              <a:spcBef>
                <a:spcPts val="79"/>
              </a:spcBef>
            </a:pPr>
            <a:r>
              <a:rPr sz="2083" spc="-17" dirty="0">
                <a:solidFill>
                  <a:srgbClr val="384652"/>
                </a:solidFill>
                <a:latin typeface="Lucida Sans Unicode"/>
                <a:cs typeface="Lucida Sans Unicode"/>
              </a:rPr>
              <a:t>2030</a:t>
            </a:r>
            <a:endParaRPr sz="2083">
              <a:latin typeface="Lucida Sans Unicode"/>
              <a:cs typeface="Lucida Sans Unicode"/>
            </a:endParaRPr>
          </a:p>
          <a:p>
            <a:pPr marL="10583" defTabSz="761970">
              <a:lnSpc>
                <a:spcPts val="2392"/>
              </a:lnSpc>
            </a:pPr>
            <a:r>
              <a:rPr sz="2083" spc="125" dirty="0">
                <a:solidFill>
                  <a:srgbClr val="384652"/>
                </a:solidFill>
                <a:latin typeface="Gill Sans MT"/>
                <a:cs typeface="Gill Sans MT"/>
              </a:rPr>
              <a:t>40</a:t>
            </a:r>
            <a:r>
              <a:rPr sz="2083" spc="-67" dirty="0">
                <a:solidFill>
                  <a:srgbClr val="384652"/>
                </a:solidFill>
                <a:latin typeface="Gill Sans MT"/>
                <a:cs typeface="Gill Sans MT"/>
              </a:rPr>
              <a:t> </a:t>
            </a:r>
            <a:r>
              <a:rPr sz="2083" spc="100" dirty="0">
                <a:solidFill>
                  <a:srgbClr val="384652"/>
                </a:solidFill>
                <a:latin typeface="Gill Sans MT"/>
                <a:cs typeface="Gill Sans MT"/>
              </a:rPr>
              <a:t>horas</a:t>
            </a:r>
            <a:r>
              <a:rPr sz="2083" spc="-58" dirty="0">
                <a:solidFill>
                  <a:srgbClr val="384652"/>
                </a:solidFill>
                <a:latin typeface="Gill Sans MT"/>
                <a:cs typeface="Gill Sans MT"/>
              </a:rPr>
              <a:t> </a:t>
            </a:r>
            <a:r>
              <a:rPr sz="2083" spc="162" dirty="0">
                <a:solidFill>
                  <a:srgbClr val="384652"/>
                </a:solidFill>
                <a:latin typeface="Gill Sans MT"/>
                <a:cs typeface="Gill Sans MT"/>
              </a:rPr>
              <a:t>semanales</a:t>
            </a:r>
            <a:endParaRPr sz="2083">
              <a:latin typeface="Gill Sans MT"/>
              <a:cs typeface="Gill Sans MT"/>
            </a:endParaRPr>
          </a:p>
        </p:txBody>
      </p:sp>
      <p:grpSp>
        <p:nvGrpSpPr>
          <p:cNvPr id="34" name="object 34"/>
          <p:cNvGrpSpPr/>
          <p:nvPr/>
        </p:nvGrpSpPr>
        <p:grpSpPr>
          <a:xfrm>
            <a:off x="549974" y="5910167"/>
            <a:ext cx="11092391" cy="570442"/>
            <a:chOff x="659968" y="7092200"/>
            <a:chExt cx="13310869" cy="684530"/>
          </a:xfrm>
        </p:grpSpPr>
        <p:sp>
          <p:nvSpPr>
            <p:cNvPr id="35" name="object 35"/>
            <p:cNvSpPr/>
            <p:nvPr/>
          </p:nvSpPr>
          <p:spPr>
            <a:xfrm>
              <a:off x="659968" y="7092200"/>
              <a:ext cx="13310869" cy="684530"/>
            </a:xfrm>
            <a:custGeom>
              <a:avLst/>
              <a:gdLst/>
              <a:ahLst/>
              <a:cxnLst/>
              <a:rect l="l" t="t" r="r" b="b"/>
              <a:pathLst>
                <a:path w="13310869" h="684529">
                  <a:moveTo>
                    <a:pt x="13241197" y="0"/>
                  </a:moveTo>
                  <a:lnTo>
                    <a:pt x="69303" y="0"/>
                  </a:lnTo>
                  <a:lnTo>
                    <a:pt x="42326" y="5445"/>
                  </a:lnTo>
                  <a:lnTo>
                    <a:pt x="20297" y="20297"/>
                  </a:lnTo>
                  <a:lnTo>
                    <a:pt x="5445" y="42326"/>
                  </a:lnTo>
                  <a:lnTo>
                    <a:pt x="0" y="69303"/>
                  </a:lnTo>
                  <a:lnTo>
                    <a:pt x="0" y="615175"/>
                  </a:lnTo>
                  <a:lnTo>
                    <a:pt x="5445" y="642152"/>
                  </a:lnTo>
                  <a:lnTo>
                    <a:pt x="20297" y="664181"/>
                  </a:lnTo>
                  <a:lnTo>
                    <a:pt x="42326" y="679033"/>
                  </a:lnTo>
                  <a:lnTo>
                    <a:pt x="69303" y="684479"/>
                  </a:lnTo>
                  <a:lnTo>
                    <a:pt x="13241197" y="684479"/>
                  </a:lnTo>
                  <a:lnTo>
                    <a:pt x="13268139" y="679033"/>
                  </a:lnTo>
                  <a:lnTo>
                    <a:pt x="13290140" y="664181"/>
                  </a:lnTo>
                  <a:lnTo>
                    <a:pt x="13304973" y="642152"/>
                  </a:lnTo>
                  <a:lnTo>
                    <a:pt x="13310412" y="615175"/>
                  </a:lnTo>
                  <a:lnTo>
                    <a:pt x="13310412" y="69303"/>
                  </a:lnTo>
                  <a:lnTo>
                    <a:pt x="13304973" y="42326"/>
                  </a:lnTo>
                  <a:lnTo>
                    <a:pt x="13290140" y="20297"/>
                  </a:lnTo>
                  <a:lnTo>
                    <a:pt x="13268139" y="5445"/>
                  </a:lnTo>
                  <a:lnTo>
                    <a:pt x="13241197" y="0"/>
                  </a:lnTo>
                  <a:close/>
                </a:path>
              </a:pathLst>
            </a:custGeom>
            <a:solidFill>
              <a:srgbClr val="C5E3EB"/>
            </a:solidFill>
          </p:spPr>
          <p:txBody>
            <a:bodyPr wrap="square" lIns="0" tIns="0" rIns="0" bIns="0" rtlCol="0"/>
            <a:lstStyle/>
            <a:p>
              <a:pPr defTabSz="761970"/>
              <a:endParaRPr sz="1500"/>
            </a:p>
          </p:txBody>
        </p:sp>
        <p:pic>
          <p:nvPicPr>
            <p:cNvPr id="36" name="object 36"/>
            <p:cNvPicPr/>
            <p:nvPr/>
          </p:nvPicPr>
          <p:blipFill>
            <a:blip r:embed="rId2" cstate="print"/>
            <a:stretch>
              <a:fillRect/>
            </a:stretch>
          </p:blipFill>
          <p:spPr>
            <a:xfrm>
              <a:off x="824864" y="7167740"/>
              <a:ext cx="408190" cy="326402"/>
            </a:xfrm>
            <a:prstGeom prst="rect">
              <a:avLst/>
            </a:prstGeom>
          </p:spPr>
        </p:pic>
      </p:grpSp>
      <p:sp>
        <p:nvSpPr>
          <p:cNvPr id="37" name="object 37"/>
          <p:cNvSpPr txBox="1"/>
          <p:nvPr/>
        </p:nvSpPr>
        <p:spPr>
          <a:xfrm>
            <a:off x="1114107" y="5922348"/>
            <a:ext cx="10133013" cy="571140"/>
          </a:xfrm>
          <a:prstGeom prst="rect">
            <a:avLst/>
          </a:prstGeom>
        </p:spPr>
        <p:txBody>
          <a:bodyPr vert="horz" wrap="square" lIns="0" tIns="21167" rIns="0" bIns="0" rtlCol="0">
            <a:spAutoFit/>
          </a:bodyPr>
          <a:lstStyle/>
          <a:p>
            <a:pPr marL="10583" marR="4233" defTabSz="761970">
              <a:lnSpc>
                <a:spcPts val="2183"/>
              </a:lnSpc>
              <a:spcBef>
                <a:spcPts val="167"/>
              </a:spcBef>
            </a:pPr>
            <a:r>
              <a:rPr sz="1833" b="1" spc="-79" dirty="0">
                <a:latin typeface="Gill Sans MT"/>
                <a:cs typeface="Gill Sans MT"/>
              </a:rPr>
              <a:t>Garantía</a:t>
            </a:r>
            <a:r>
              <a:rPr sz="1833" b="1" spc="-58" dirty="0">
                <a:latin typeface="Gill Sans MT"/>
                <a:cs typeface="Gill Sans MT"/>
              </a:rPr>
              <a:t> </a:t>
            </a:r>
            <a:r>
              <a:rPr sz="1833" b="1" dirty="0">
                <a:latin typeface="Gill Sans MT"/>
                <a:cs typeface="Gill Sans MT"/>
              </a:rPr>
              <a:t>de</a:t>
            </a:r>
            <a:r>
              <a:rPr sz="1833" b="1" spc="-54" dirty="0">
                <a:latin typeface="Gill Sans MT"/>
                <a:cs typeface="Gill Sans MT"/>
              </a:rPr>
              <a:t> </a:t>
            </a:r>
            <a:r>
              <a:rPr sz="1833" b="1" spc="-42" dirty="0">
                <a:latin typeface="Gill Sans MT"/>
                <a:cs typeface="Gill Sans MT"/>
              </a:rPr>
              <a:t>Derechos:</a:t>
            </a:r>
            <a:r>
              <a:rPr sz="1833" b="1" spc="42" dirty="0">
                <a:latin typeface="Gill Sans MT"/>
                <a:cs typeface="Gill Sans MT"/>
              </a:rPr>
              <a:t> </a:t>
            </a:r>
            <a:r>
              <a:rPr sz="1833" spc="150" dirty="0">
                <a:latin typeface="Gill Sans MT"/>
                <a:cs typeface="Gill Sans MT"/>
              </a:rPr>
              <a:t>La</a:t>
            </a:r>
            <a:r>
              <a:rPr sz="1833" spc="-50" dirty="0">
                <a:latin typeface="Gill Sans MT"/>
                <a:cs typeface="Gill Sans MT"/>
              </a:rPr>
              <a:t> </a:t>
            </a:r>
            <a:r>
              <a:rPr sz="1833" spc="67" dirty="0">
                <a:latin typeface="Gill Sans MT"/>
                <a:cs typeface="Gill Sans MT"/>
              </a:rPr>
              <a:t>reducción</a:t>
            </a:r>
            <a:r>
              <a:rPr sz="1833" spc="-58" dirty="0">
                <a:latin typeface="Gill Sans MT"/>
                <a:cs typeface="Gill Sans MT"/>
              </a:rPr>
              <a:t> </a:t>
            </a:r>
            <a:r>
              <a:rPr sz="1833" spc="100" dirty="0">
                <a:latin typeface="Gill Sans MT"/>
                <a:cs typeface="Gill Sans MT"/>
              </a:rPr>
              <a:t>gradual</a:t>
            </a:r>
            <a:r>
              <a:rPr sz="1833" spc="-33" dirty="0">
                <a:latin typeface="Gill Sans MT"/>
                <a:cs typeface="Gill Sans MT"/>
              </a:rPr>
              <a:t> </a:t>
            </a:r>
            <a:r>
              <a:rPr sz="1833" spc="92" dirty="0">
                <a:latin typeface="Gill Sans MT"/>
                <a:cs typeface="Gill Sans MT"/>
              </a:rPr>
              <a:t>de</a:t>
            </a:r>
            <a:r>
              <a:rPr sz="1833" spc="-58" dirty="0">
                <a:latin typeface="Gill Sans MT"/>
                <a:cs typeface="Gill Sans MT"/>
              </a:rPr>
              <a:t> </a:t>
            </a:r>
            <a:r>
              <a:rPr sz="1833" spc="121" dirty="0">
                <a:latin typeface="Gill Sans MT"/>
                <a:cs typeface="Gill Sans MT"/>
              </a:rPr>
              <a:t>la</a:t>
            </a:r>
            <a:r>
              <a:rPr sz="1833" spc="-50" dirty="0">
                <a:latin typeface="Gill Sans MT"/>
                <a:cs typeface="Gill Sans MT"/>
              </a:rPr>
              <a:t> </a:t>
            </a:r>
            <a:r>
              <a:rPr sz="1833" spc="75" dirty="0">
                <a:latin typeface="Gill Sans MT"/>
                <a:cs typeface="Gill Sans MT"/>
              </a:rPr>
              <a:t>jornada</a:t>
            </a:r>
            <a:r>
              <a:rPr sz="1833" spc="-50" dirty="0">
                <a:latin typeface="Gill Sans MT"/>
                <a:cs typeface="Gill Sans MT"/>
              </a:rPr>
              <a:t> </a:t>
            </a:r>
            <a:r>
              <a:rPr sz="1833" spc="67" dirty="0">
                <a:latin typeface="Gill Sans MT"/>
                <a:cs typeface="Gill Sans MT"/>
              </a:rPr>
              <a:t>laboral</a:t>
            </a:r>
            <a:r>
              <a:rPr sz="1833" spc="-42" dirty="0">
                <a:latin typeface="Gill Sans MT"/>
                <a:cs typeface="Gill Sans MT"/>
              </a:rPr>
              <a:t> </a:t>
            </a:r>
            <a:r>
              <a:rPr sz="1833" spc="54" dirty="0">
                <a:latin typeface="Gill Sans MT"/>
                <a:cs typeface="Gill Sans MT"/>
              </a:rPr>
              <a:t>no</a:t>
            </a:r>
            <a:r>
              <a:rPr sz="1833" spc="-58" dirty="0">
                <a:latin typeface="Gill Sans MT"/>
                <a:cs typeface="Gill Sans MT"/>
              </a:rPr>
              <a:t> </a:t>
            </a:r>
            <a:r>
              <a:rPr sz="1833" spc="112" dirty="0">
                <a:latin typeface="Gill Sans MT"/>
                <a:cs typeface="Gill Sans MT"/>
              </a:rPr>
              <a:t>afectará</a:t>
            </a:r>
            <a:r>
              <a:rPr sz="1833" spc="-33" dirty="0">
                <a:latin typeface="Gill Sans MT"/>
                <a:cs typeface="Gill Sans MT"/>
              </a:rPr>
              <a:t> </a:t>
            </a:r>
            <a:r>
              <a:rPr sz="1833" spc="95" dirty="0">
                <a:latin typeface="Gill Sans MT"/>
                <a:cs typeface="Gill Sans MT"/>
              </a:rPr>
              <a:t>los</a:t>
            </a:r>
            <a:r>
              <a:rPr sz="1833" spc="-46" dirty="0">
                <a:latin typeface="Gill Sans MT"/>
                <a:cs typeface="Gill Sans MT"/>
              </a:rPr>
              <a:t> </a:t>
            </a:r>
            <a:r>
              <a:rPr sz="1833" spc="95" dirty="0">
                <a:latin typeface="Gill Sans MT"/>
                <a:cs typeface="Gill Sans MT"/>
              </a:rPr>
              <a:t>sueldos,</a:t>
            </a:r>
            <a:r>
              <a:rPr sz="1833" spc="-17" dirty="0">
                <a:latin typeface="Gill Sans MT"/>
                <a:cs typeface="Gill Sans MT"/>
              </a:rPr>
              <a:t> </a:t>
            </a:r>
            <a:r>
              <a:rPr sz="1833" spc="95" dirty="0">
                <a:latin typeface="Gill Sans MT"/>
                <a:cs typeface="Gill Sans MT"/>
              </a:rPr>
              <a:t>salarios </a:t>
            </a:r>
            <a:r>
              <a:rPr sz="1833" dirty="0">
                <a:latin typeface="Gill Sans MT"/>
                <a:cs typeface="Gill Sans MT"/>
              </a:rPr>
              <a:t>o</a:t>
            </a:r>
            <a:r>
              <a:rPr sz="1833" spc="-33" dirty="0">
                <a:latin typeface="Gill Sans MT"/>
                <a:cs typeface="Gill Sans MT"/>
              </a:rPr>
              <a:t> </a:t>
            </a:r>
            <a:r>
              <a:rPr sz="1833" spc="87" dirty="0">
                <a:latin typeface="Gill Sans MT"/>
                <a:cs typeface="Gill Sans MT"/>
              </a:rPr>
              <a:t>prestaciones</a:t>
            </a:r>
            <a:r>
              <a:rPr sz="1833" dirty="0">
                <a:latin typeface="Gill Sans MT"/>
                <a:cs typeface="Gill Sans MT"/>
              </a:rPr>
              <a:t> </a:t>
            </a:r>
            <a:r>
              <a:rPr sz="1833" spc="67" dirty="0">
                <a:latin typeface="Gill Sans MT"/>
                <a:cs typeface="Gill Sans MT"/>
              </a:rPr>
              <a:t>existentes.</a:t>
            </a:r>
            <a:endParaRPr sz="1833">
              <a:latin typeface="Gill Sans MT"/>
              <a:cs typeface="Gill Sans M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142577"/>
          </a:xfrm>
          <a:prstGeom prst="rect">
            <a:avLst/>
          </a:prstGeom>
        </p:spPr>
        <p:txBody>
          <a:bodyPr vert="horz" wrap="square" lIns="0" tIns="636227" rIns="0" bIns="0" rtlCol="0">
            <a:spAutoFit/>
          </a:bodyPr>
          <a:lstStyle/>
          <a:p>
            <a:pPr marL="247111">
              <a:spcBef>
                <a:spcPts val="83"/>
              </a:spcBef>
            </a:pPr>
            <a:r>
              <a:rPr sz="3250" spc="-100" dirty="0"/>
              <a:t>Modificaciones</a:t>
            </a:r>
            <a:r>
              <a:rPr sz="3250" spc="-125" dirty="0"/>
              <a:t> </a:t>
            </a:r>
            <a:r>
              <a:rPr sz="3250" dirty="0"/>
              <a:t>a</a:t>
            </a:r>
            <a:r>
              <a:rPr sz="3250" spc="-133" dirty="0"/>
              <a:t> </a:t>
            </a:r>
            <a:r>
              <a:rPr sz="3250" spc="-25" dirty="0"/>
              <a:t>la</a:t>
            </a:r>
            <a:r>
              <a:rPr sz="3250" spc="-137" dirty="0"/>
              <a:t> </a:t>
            </a:r>
            <a:r>
              <a:rPr sz="3250" dirty="0"/>
              <a:t>Ley</a:t>
            </a:r>
            <a:r>
              <a:rPr sz="3250" spc="-133" dirty="0"/>
              <a:t> </a:t>
            </a:r>
            <a:r>
              <a:rPr sz="3250" spc="-95" dirty="0"/>
              <a:t>Federal</a:t>
            </a:r>
            <a:r>
              <a:rPr sz="3250" spc="-129" dirty="0"/>
              <a:t> </a:t>
            </a:r>
            <a:r>
              <a:rPr sz="3250" spc="-62" dirty="0"/>
              <a:t>del</a:t>
            </a:r>
            <a:r>
              <a:rPr sz="3250" spc="-137" dirty="0"/>
              <a:t> </a:t>
            </a:r>
            <a:r>
              <a:rPr sz="3250" spc="-121" dirty="0"/>
              <a:t>Trabajo</a:t>
            </a:r>
            <a:endParaRPr sz="3250"/>
          </a:p>
        </p:txBody>
      </p:sp>
      <p:sp>
        <p:nvSpPr>
          <p:cNvPr id="3" name="object 3"/>
          <p:cNvSpPr txBox="1"/>
          <p:nvPr/>
        </p:nvSpPr>
        <p:spPr>
          <a:xfrm>
            <a:off x="650833" y="1642428"/>
            <a:ext cx="10926763" cy="524311"/>
          </a:xfrm>
          <a:prstGeom prst="rect">
            <a:avLst/>
          </a:prstGeom>
        </p:spPr>
        <p:txBody>
          <a:bodyPr vert="horz" wrap="square" lIns="0" tIns="11113" rIns="0" bIns="0" rtlCol="0">
            <a:spAutoFit/>
          </a:bodyPr>
          <a:lstStyle/>
          <a:p>
            <a:pPr marL="10583" marR="4233" defTabSz="761970">
              <a:spcBef>
                <a:spcPts val="87"/>
              </a:spcBef>
            </a:pPr>
            <a:r>
              <a:rPr sz="1667" spc="162" dirty="0">
                <a:solidFill>
                  <a:srgbClr val="384652"/>
                </a:solidFill>
                <a:latin typeface="Gill Sans MT"/>
                <a:cs typeface="Gill Sans MT"/>
              </a:rPr>
              <a:t>Las</a:t>
            </a:r>
            <a:r>
              <a:rPr sz="1667" spc="-46" dirty="0">
                <a:solidFill>
                  <a:srgbClr val="384652"/>
                </a:solidFill>
                <a:latin typeface="Gill Sans MT"/>
                <a:cs typeface="Gill Sans MT"/>
              </a:rPr>
              <a:t> </a:t>
            </a:r>
            <a:r>
              <a:rPr sz="1667" spc="79" dirty="0">
                <a:solidFill>
                  <a:srgbClr val="384652"/>
                </a:solidFill>
                <a:latin typeface="Gill Sans MT"/>
                <a:cs typeface="Gill Sans MT"/>
              </a:rPr>
              <a:t>reformas</a:t>
            </a:r>
            <a:r>
              <a:rPr sz="1667" spc="-58" dirty="0">
                <a:solidFill>
                  <a:srgbClr val="384652"/>
                </a:solidFill>
                <a:latin typeface="Gill Sans MT"/>
                <a:cs typeface="Gill Sans MT"/>
              </a:rPr>
              <a:t> </a:t>
            </a:r>
            <a:r>
              <a:rPr sz="1667" spc="196" dirty="0">
                <a:solidFill>
                  <a:srgbClr val="384652"/>
                </a:solidFill>
                <a:latin typeface="Gill Sans MT"/>
                <a:cs typeface="Gill Sans MT"/>
              </a:rPr>
              <a:t>a</a:t>
            </a:r>
            <a:r>
              <a:rPr sz="1667" spc="-42" dirty="0">
                <a:solidFill>
                  <a:srgbClr val="384652"/>
                </a:solidFill>
                <a:latin typeface="Gill Sans MT"/>
                <a:cs typeface="Gill Sans MT"/>
              </a:rPr>
              <a:t> </a:t>
            </a:r>
            <a:r>
              <a:rPr sz="1667" spc="87" dirty="0">
                <a:solidFill>
                  <a:srgbClr val="384652"/>
                </a:solidFill>
                <a:latin typeface="Gill Sans MT"/>
                <a:cs typeface="Gill Sans MT"/>
              </a:rPr>
              <a:t>los</a:t>
            </a:r>
            <a:r>
              <a:rPr sz="1667" spc="-37" dirty="0">
                <a:solidFill>
                  <a:srgbClr val="384652"/>
                </a:solidFill>
                <a:latin typeface="Gill Sans MT"/>
                <a:cs typeface="Gill Sans MT"/>
              </a:rPr>
              <a:t> </a:t>
            </a:r>
            <a:r>
              <a:rPr sz="1667" spc="71" dirty="0">
                <a:solidFill>
                  <a:srgbClr val="384652"/>
                </a:solidFill>
                <a:latin typeface="Gill Sans MT"/>
                <a:cs typeface="Gill Sans MT"/>
              </a:rPr>
              <a:t>artículos</a:t>
            </a:r>
            <a:r>
              <a:rPr sz="1667" spc="-62" dirty="0">
                <a:solidFill>
                  <a:srgbClr val="384652"/>
                </a:solidFill>
                <a:latin typeface="Gill Sans MT"/>
                <a:cs typeface="Gill Sans MT"/>
              </a:rPr>
              <a:t> </a:t>
            </a:r>
            <a:r>
              <a:rPr sz="1667" spc="54" dirty="0">
                <a:solidFill>
                  <a:srgbClr val="384652"/>
                </a:solidFill>
                <a:latin typeface="Gill Sans MT"/>
                <a:cs typeface="Gill Sans MT"/>
              </a:rPr>
              <a:t>58,</a:t>
            </a:r>
            <a:r>
              <a:rPr sz="1667" spc="-46" dirty="0">
                <a:solidFill>
                  <a:srgbClr val="384652"/>
                </a:solidFill>
                <a:latin typeface="Gill Sans MT"/>
                <a:cs typeface="Gill Sans MT"/>
              </a:rPr>
              <a:t> </a:t>
            </a:r>
            <a:r>
              <a:rPr sz="1667" spc="100" dirty="0">
                <a:solidFill>
                  <a:srgbClr val="384652"/>
                </a:solidFill>
                <a:latin typeface="Gill Sans MT"/>
                <a:cs typeface="Gill Sans MT"/>
              </a:rPr>
              <a:t>59</a:t>
            </a:r>
            <a:r>
              <a:rPr sz="1667" spc="-42" dirty="0">
                <a:solidFill>
                  <a:srgbClr val="384652"/>
                </a:solidFill>
                <a:latin typeface="Gill Sans MT"/>
                <a:cs typeface="Gill Sans MT"/>
              </a:rPr>
              <a:t> </a:t>
            </a:r>
            <a:r>
              <a:rPr sz="1667" spc="58" dirty="0">
                <a:solidFill>
                  <a:srgbClr val="384652"/>
                </a:solidFill>
                <a:latin typeface="Gill Sans MT"/>
                <a:cs typeface="Gill Sans MT"/>
              </a:rPr>
              <a:t>y</a:t>
            </a:r>
            <a:r>
              <a:rPr sz="1667" spc="-46" dirty="0">
                <a:solidFill>
                  <a:srgbClr val="384652"/>
                </a:solidFill>
                <a:latin typeface="Gill Sans MT"/>
                <a:cs typeface="Gill Sans MT"/>
              </a:rPr>
              <a:t> </a:t>
            </a:r>
            <a:r>
              <a:rPr sz="1667" spc="100" dirty="0">
                <a:solidFill>
                  <a:srgbClr val="384652"/>
                </a:solidFill>
                <a:latin typeface="Gill Sans MT"/>
                <a:cs typeface="Gill Sans MT"/>
              </a:rPr>
              <a:t>61</a:t>
            </a:r>
            <a:r>
              <a:rPr sz="1667" spc="-42" dirty="0">
                <a:solidFill>
                  <a:srgbClr val="384652"/>
                </a:solidFill>
                <a:latin typeface="Gill Sans MT"/>
                <a:cs typeface="Gill Sans MT"/>
              </a:rPr>
              <a:t> </a:t>
            </a:r>
            <a:r>
              <a:rPr sz="1667" spc="92" dirty="0">
                <a:solidFill>
                  <a:srgbClr val="384652"/>
                </a:solidFill>
                <a:latin typeface="Gill Sans MT"/>
                <a:cs typeface="Gill Sans MT"/>
              </a:rPr>
              <a:t>establecen</a:t>
            </a:r>
            <a:r>
              <a:rPr sz="1667" spc="-54" dirty="0">
                <a:solidFill>
                  <a:srgbClr val="384652"/>
                </a:solidFill>
                <a:latin typeface="Gill Sans MT"/>
                <a:cs typeface="Gill Sans MT"/>
              </a:rPr>
              <a:t> </a:t>
            </a:r>
            <a:r>
              <a:rPr sz="1667" spc="146" dirty="0">
                <a:solidFill>
                  <a:srgbClr val="384652"/>
                </a:solidFill>
                <a:latin typeface="Gill Sans MT"/>
                <a:cs typeface="Gill Sans MT"/>
              </a:rPr>
              <a:t>las</a:t>
            </a:r>
            <a:r>
              <a:rPr sz="1667" spc="-42" dirty="0">
                <a:solidFill>
                  <a:srgbClr val="384652"/>
                </a:solidFill>
                <a:latin typeface="Gill Sans MT"/>
                <a:cs typeface="Gill Sans MT"/>
              </a:rPr>
              <a:t> </a:t>
            </a:r>
            <a:r>
              <a:rPr sz="1667" spc="154" dirty="0">
                <a:solidFill>
                  <a:srgbClr val="384652"/>
                </a:solidFill>
                <a:latin typeface="Gill Sans MT"/>
                <a:cs typeface="Gill Sans MT"/>
              </a:rPr>
              <a:t>bases</a:t>
            </a:r>
            <a:r>
              <a:rPr sz="1667" spc="-37" dirty="0">
                <a:solidFill>
                  <a:srgbClr val="384652"/>
                </a:solidFill>
                <a:latin typeface="Gill Sans MT"/>
                <a:cs typeface="Gill Sans MT"/>
              </a:rPr>
              <a:t> </a:t>
            </a:r>
            <a:r>
              <a:rPr sz="1667" spc="79" dirty="0">
                <a:solidFill>
                  <a:srgbClr val="384652"/>
                </a:solidFill>
                <a:latin typeface="Gill Sans MT"/>
                <a:cs typeface="Gill Sans MT"/>
              </a:rPr>
              <a:t>operativas</a:t>
            </a:r>
            <a:r>
              <a:rPr sz="1667" spc="-42" dirty="0">
                <a:solidFill>
                  <a:srgbClr val="384652"/>
                </a:solidFill>
                <a:latin typeface="Gill Sans MT"/>
                <a:cs typeface="Gill Sans MT"/>
              </a:rPr>
              <a:t> </a:t>
            </a:r>
            <a:r>
              <a:rPr sz="1667" spc="95" dirty="0">
                <a:solidFill>
                  <a:srgbClr val="384652"/>
                </a:solidFill>
                <a:latin typeface="Gill Sans MT"/>
                <a:cs typeface="Gill Sans MT"/>
              </a:rPr>
              <a:t>para</a:t>
            </a:r>
            <a:r>
              <a:rPr sz="1667" spc="-46" dirty="0">
                <a:solidFill>
                  <a:srgbClr val="384652"/>
                </a:solidFill>
                <a:latin typeface="Gill Sans MT"/>
                <a:cs typeface="Gill Sans MT"/>
              </a:rPr>
              <a:t> </a:t>
            </a:r>
            <a:r>
              <a:rPr sz="1667" spc="117" dirty="0">
                <a:solidFill>
                  <a:srgbClr val="384652"/>
                </a:solidFill>
                <a:latin typeface="Gill Sans MT"/>
                <a:cs typeface="Gill Sans MT"/>
              </a:rPr>
              <a:t>la</a:t>
            </a:r>
            <a:r>
              <a:rPr sz="1667" spc="-50" dirty="0">
                <a:solidFill>
                  <a:srgbClr val="384652"/>
                </a:solidFill>
                <a:latin typeface="Gill Sans MT"/>
                <a:cs typeface="Gill Sans MT"/>
              </a:rPr>
              <a:t> </a:t>
            </a:r>
            <a:r>
              <a:rPr sz="1667" spc="87" dirty="0">
                <a:solidFill>
                  <a:srgbClr val="384652"/>
                </a:solidFill>
                <a:latin typeface="Gill Sans MT"/>
                <a:cs typeface="Gill Sans MT"/>
              </a:rPr>
              <a:t>implementación</a:t>
            </a:r>
            <a:r>
              <a:rPr sz="1667" spc="-58" dirty="0">
                <a:solidFill>
                  <a:srgbClr val="384652"/>
                </a:solidFill>
                <a:latin typeface="Gill Sans MT"/>
                <a:cs typeface="Gill Sans MT"/>
              </a:rPr>
              <a:t> </a:t>
            </a:r>
            <a:r>
              <a:rPr sz="1667" spc="79" dirty="0">
                <a:solidFill>
                  <a:srgbClr val="384652"/>
                </a:solidFill>
                <a:latin typeface="Gill Sans MT"/>
                <a:cs typeface="Gill Sans MT"/>
              </a:rPr>
              <a:t>de</a:t>
            </a:r>
            <a:r>
              <a:rPr sz="1667" spc="-71" dirty="0">
                <a:solidFill>
                  <a:srgbClr val="384652"/>
                </a:solidFill>
                <a:latin typeface="Gill Sans MT"/>
                <a:cs typeface="Gill Sans MT"/>
              </a:rPr>
              <a:t> </a:t>
            </a:r>
            <a:r>
              <a:rPr sz="1667" spc="112" dirty="0">
                <a:solidFill>
                  <a:srgbClr val="384652"/>
                </a:solidFill>
                <a:latin typeface="Gill Sans MT"/>
                <a:cs typeface="Gill Sans MT"/>
              </a:rPr>
              <a:t>la</a:t>
            </a:r>
            <a:r>
              <a:rPr sz="1667" spc="-37" dirty="0">
                <a:solidFill>
                  <a:srgbClr val="384652"/>
                </a:solidFill>
                <a:latin typeface="Gill Sans MT"/>
                <a:cs typeface="Gill Sans MT"/>
              </a:rPr>
              <a:t> </a:t>
            </a:r>
            <a:r>
              <a:rPr sz="1667" spc="100" dirty="0">
                <a:solidFill>
                  <a:srgbClr val="384652"/>
                </a:solidFill>
                <a:latin typeface="Gill Sans MT"/>
                <a:cs typeface="Gill Sans MT"/>
              </a:rPr>
              <a:t>nueva</a:t>
            </a:r>
            <a:r>
              <a:rPr sz="1667" spc="-58" dirty="0">
                <a:solidFill>
                  <a:srgbClr val="384652"/>
                </a:solidFill>
                <a:latin typeface="Gill Sans MT"/>
                <a:cs typeface="Gill Sans MT"/>
              </a:rPr>
              <a:t> </a:t>
            </a:r>
            <a:r>
              <a:rPr sz="1667" spc="62" dirty="0">
                <a:solidFill>
                  <a:srgbClr val="384652"/>
                </a:solidFill>
                <a:latin typeface="Gill Sans MT"/>
                <a:cs typeface="Gill Sans MT"/>
              </a:rPr>
              <a:t>jornada </a:t>
            </a:r>
            <a:r>
              <a:rPr sz="1667" spc="67" dirty="0">
                <a:solidFill>
                  <a:srgbClr val="384652"/>
                </a:solidFill>
                <a:latin typeface="Gill Sans MT"/>
                <a:cs typeface="Gill Sans MT"/>
              </a:rPr>
              <a:t>laboral</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42" dirty="0">
                <a:solidFill>
                  <a:srgbClr val="384652"/>
                </a:solidFill>
                <a:latin typeface="Gill Sans MT"/>
                <a:cs typeface="Gill Sans MT"/>
              </a:rPr>
              <a:t> </a:t>
            </a:r>
            <a:r>
              <a:rPr sz="1667" spc="167" dirty="0">
                <a:solidFill>
                  <a:srgbClr val="384652"/>
                </a:solidFill>
                <a:latin typeface="Gill Sans MT"/>
                <a:cs typeface="Gill Sans MT"/>
              </a:rPr>
              <a:t>sus</a:t>
            </a:r>
            <a:r>
              <a:rPr sz="1667" spc="-42" dirty="0">
                <a:solidFill>
                  <a:srgbClr val="384652"/>
                </a:solidFill>
                <a:latin typeface="Gill Sans MT"/>
                <a:cs typeface="Gill Sans MT"/>
              </a:rPr>
              <a:t> </a:t>
            </a:r>
            <a:r>
              <a:rPr sz="1667" spc="95" dirty="0">
                <a:solidFill>
                  <a:srgbClr val="384652"/>
                </a:solidFill>
                <a:latin typeface="Gill Sans MT"/>
                <a:cs typeface="Gill Sans MT"/>
              </a:rPr>
              <a:t>modalidades.</a:t>
            </a:r>
            <a:endParaRPr sz="1667">
              <a:latin typeface="Gill Sans MT"/>
              <a:cs typeface="Gill Sans MT"/>
            </a:endParaRPr>
          </a:p>
        </p:txBody>
      </p:sp>
      <p:grpSp>
        <p:nvGrpSpPr>
          <p:cNvPr id="4" name="object 4"/>
          <p:cNvGrpSpPr/>
          <p:nvPr/>
        </p:nvGrpSpPr>
        <p:grpSpPr>
          <a:xfrm>
            <a:off x="651965" y="2655147"/>
            <a:ext cx="3532188" cy="2829454"/>
            <a:chOff x="782358" y="3186176"/>
            <a:chExt cx="4238625" cy="3395345"/>
          </a:xfrm>
        </p:grpSpPr>
        <p:sp>
          <p:nvSpPr>
            <p:cNvPr id="5" name="object 5"/>
            <p:cNvSpPr/>
            <p:nvPr/>
          </p:nvSpPr>
          <p:spPr>
            <a:xfrm>
              <a:off x="793788" y="3197606"/>
              <a:ext cx="4215765" cy="3372485"/>
            </a:xfrm>
            <a:custGeom>
              <a:avLst/>
              <a:gdLst/>
              <a:ahLst/>
              <a:cxnLst/>
              <a:rect l="l" t="t" r="r" b="b"/>
              <a:pathLst>
                <a:path w="4215765" h="3372484">
                  <a:moveTo>
                    <a:pt x="4131906" y="0"/>
                  </a:moveTo>
                  <a:lnTo>
                    <a:pt x="83362" y="0"/>
                  </a:lnTo>
                  <a:lnTo>
                    <a:pt x="50915" y="6554"/>
                  </a:lnTo>
                  <a:lnTo>
                    <a:pt x="24417" y="24431"/>
                  </a:lnTo>
                  <a:lnTo>
                    <a:pt x="6551" y="50952"/>
                  </a:lnTo>
                  <a:lnTo>
                    <a:pt x="0" y="83439"/>
                  </a:lnTo>
                  <a:lnTo>
                    <a:pt x="0" y="3288665"/>
                  </a:lnTo>
                  <a:lnTo>
                    <a:pt x="6551" y="3321131"/>
                  </a:lnTo>
                  <a:lnTo>
                    <a:pt x="24417" y="3347608"/>
                  </a:lnTo>
                  <a:lnTo>
                    <a:pt x="50915" y="3365442"/>
                  </a:lnTo>
                  <a:lnTo>
                    <a:pt x="83362" y="3371977"/>
                  </a:lnTo>
                  <a:lnTo>
                    <a:pt x="4131906" y="3371977"/>
                  </a:lnTo>
                  <a:lnTo>
                    <a:pt x="4164393" y="3365442"/>
                  </a:lnTo>
                  <a:lnTo>
                    <a:pt x="4190914" y="3347608"/>
                  </a:lnTo>
                  <a:lnTo>
                    <a:pt x="4208791" y="3321131"/>
                  </a:lnTo>
                  <a:lnTo>
                    <a:pt x="4215345" y="3288665"/>
                  </a:lnTo>
                  <a:lnTo>
                    <a:pt x="4215345" y="83439"/>
                  </a:lnTo>
                  <a:lnTo>
                    <a:pt x="4208791" y="50952"/>
                  </a:lnTo>
                  <a:lnTo>
                    <a:pt x="4190914" y="24431"/>
                  </a:lnTo>
                  <a:lnTo>
                    <a:pt x="4164393" y="6554"/>
                  </a:lnTo>
                  <a:lnTo>
                    <a:pt x="4131906" y="0"/>
                  </a:lnTo>
                  <a:close/>
                </a:path>
              </a:pathLst>
            </a:custGeom>
            <a:solidFill>
              <a:srgbClr val="F9F8F5"/>
            </a:solidFill>
          </p:spPr>
          <p:txBody>
            <a:bodyPr wrap="square" lIns="0" tIns="0" rIns="0" bIns="0" rtlCol="0"/>
            <a:lstStyle/>
            <a:p>
              <a:pPr defTabSz="761970"/>
              <a:endParaRPr sz="1500"/>
            </a:p>
          </p:txBody>
        </p:sp>
        <p:sp>
          <p:nvSpPr>
            <p:cNvPr id="6" name="object 6"/>
            <p:cNvSpPr/>
            <p:nvPr/>
          </p:nvSpPr>
          <p:spPr>
            <a:xfrm>
              <a:off x="793788" y="3197606"/>
              <a:ext cx="4215765" cy="3372485"/>
            </a:xfrm>
            <a:custGeom>
              <a:avLst/>
              <a:gdLst/>
              <a:ahLst/>
              <a:cxnLst/>
              <a:rect l="l" t="t" r="r" b="b"/>
              <a:pathLst>
                <a:path w="4215765" h="3372484">
                  <a:moveTo>
                    <a:pt x="0" y="83439"/>
                  </a:moveTo>
                  <a:lnTo>
                    <a:pt x="6551" y="50952"/>
                  </a:lnTo>
                  <a:lnTo>
                    <a:pt x="24417" y="24431"/>
                  </a:lnTo>
                  <a:lnTo>
                    <a:pt x="50915" y="6554"/>
                  </a:lnTo>
                  <a:lnTo>
                    <a:pt x="83362" y="0"/>
                  </a:lnTo>
                  <a:lnTo>
                    <a:pt x="4131906" y="0"/>
                  </a:lnTo>
                  <a:lnTo>
                    <a:pt x="4164393" y="6554"/>
                  </a:lnTo>
                  <a:lnTo>
                    <a:pt x="4190914" y="24431"/>
                  </a:lnTo>
                  <a:lnTo>
                    <a:pt x="4208791" y="50952"/>
                  </a:lnTo>
                  <a:lnTo>
                    <a:pt x="4215345" y="83439"/>
                  </a:lnTo>
                  <a:lnTo>
                    <a:pt x="4215345" y="3288665"/>
                  </a:lnTo>
                  <a:lnTo>
                    <a:pt x="4208791" y="3321131"/>
                  </a:lnTo>
                  <a:lnTo>
                    <a:pt x="4190914" y="3347608"/>
                  </a:lnTo>
                  <a:lnTo>
                    <a:pt x="4164393" y="3365442"/>
                  </a:lnTo>
                  <a:lnTo>
                    <a:pt x="4131906" y="3371977"/>
                  </a:lnTo>
                  <a:lnTo>
                    <a:pt x="83362" y="3371977"/>
                  </a:lnTo>
                  <a:lnTo>
                    <a:pt x="50915" y="3365442"/>
                  </a:lnTo>
                  <a:lnTo>
                    <a:pt x="24417" y="3347608"/>
                  </a:lnTo>
                  <a:lnTo>
                    <a:pt x="6551" y="3321131"/>
                  </a:lnTo>
                  <a:lnTo>
                    <a:pt x="0" y="3288665"/>
                  </a:lnTo>
                  <a:lnTo>
                    <a:pt x="0" y="83439"/>
                  </a:lnTo>
                  <a:close/>
                </a:path>
              </a:pathLst>
            </a:custGeom>
            <a:ln w="22860">
              <a:solidFill>
                <a:srgbClr val="BED2D7"/>
              </a:solidFill>
            </a:ln>
          </p:spPr>
          <p:txBody>
            <a:bodyPr wrap="square" lIns="0" tIns="0" rIns="0" bIns="0" rtlCol="0"/>
            <a:lstStyle/>
            <a:p>
              <a:pPr defTabSz="761970"/>
              <a:endParaRPr sz="1500"/>
            </a:p>
          </p:txBody>
        </p:sp>
      </p:grpSp>
      <p:sp>
        <p:nvSpPr>
          <p:cNvPr id="7" name="object 7"/>
          <p:cNvSpPr txBox="1"/>
          <p:nvPr/>
        </p:nvSpPr>
        <p:spPr>
          <a:xfrm>
            <a:off x="835236" y="2650434"/>
            <a:ext cx="3167592" cy="1288087"/>
          </a:xfrm>
          <a:prstGeom prst="rect">
            <a:avLst/>
          </a:prstGeom>
        </p:spPr>
        <p:txBody>
          <a:bodyPr vert="horz" wrap="square" lIns="0" tIns="124883" rIns="0" bIns="0" rtlCol="0">
            <a:spAutoFit/>
          </a:bodyPr>
          <a:lstStyle/>
          <a:p>
            <a:pPr marL="10583" algn="just" defTabSz="761970">
              <a:spcBef>
                <a:spcPts val="983"/>
              </a:spcBef>
            </a:pPr>
            <a:r>
              <a:rPr sz="2083" spc="-83" dirty="0">
                <a:solidFill>
                  <a:srgbClr val="384652"/>
                </a:solidFill>
                <a:latin typeface="Lucida Sans Unicode"/>
                <a:cs typeface="Lucida Sans Unicode"/>
              </a:rPr>
              <a:t>Artículo</a:t>
            </a:r>
            <a:r>
              <a:rPr sz="2083" spc="-54" dirty="0">
                <a:solidFill>
                  <a:srgbClr val="384652"/>
                </a:solidFill>
                <a:latin typeface="Lucida Sans Unicode"/>
                <a:cs typeface="Lucida Sans Unicode"/>
              </a:rPr>
              <a:t> </a:t>
            </a:r>
            <a:r>
              <a:rPr sz="2083" spc="-21" dirty="0">
                <a:solidFill>
                  <a:srgbClr val="384652"/>
                </a:solidFill>
                <a:latin typeface="Lucida Sans Unicode"/>
                <a:cs typeface="Lucida Sans Unicode"/>
              </a:rPr>
              <a:t>58</a:t>
            </a:r>
            <a:endParaRPr sz="2083">
              <a:latin typeface="Lucida Sans Unicode"/>
              <a:cs typeface="Lucida Sans Unicode"/>
            </a:endParaRPr>
          </a:p>
          <a:p>
            <a:pPr marL="10583" marR="4233" algn="just" defTabSz="761970">
              <a:lnSpc>
                <a:spcPct val="95800"/>
              </a:lnSpc>
              <a:spcBef>
                <a:spcPts val="817"/>
              </a:spcBef>
            </a:pPr>
            <a:r>
              <a:rPr sz="1667" b="1" spc="-25" dirty="0">
                <a:solidFill>
                  <a:srgbClr val="384652"/>
                </a:solidFill>
                <a:latin typeface="Gill Sans MT"/>
                <a:cs typeface="Gill Sans MT"/>
              </a:rPr>
              <a:t>Definición:</a:t>
            </a:r>
            <a:r>
              <a:rPr sz="1667" b="1" spc="37" dirty="0">
                <a:solidFill>
                  <a:srgbClr val="384652"/>
                </a:solidFill>
                <a:latin typeface="Gill Sans MT"/>
                <a:cs typeface="Gill Sans MT"/>
              </a:rPr>
              <a:t> </a:t>
            </a:r>
            <a:r>
              <a:rPr sz="1667" spc="137" dirty="0">
                <a:solidFill>
                  <a:srgbClr val="384652"/>
                </a:solidFill>
                <a:latin typeface="Gill Sans MT"/>
                <a:cs typeface="Gill Sans MT"/>
              </a:rPr>
              <a:t>Jornada</a:t>
            </a:r>
            <a:r>
              <a:rPr sz="1667" spc="-25" dirty="0">
                <a:solidFill>
                  <a:srgbClr val="384652"/>
                </a:solidFill>
                <a:latin typeface="Gill Sans MT"/>
                <a:cs typeface="Gill Sans MT"/>
              </a:rPr>
              <a:t> </a:t>
            </a:r>
            <a:r>
              <a:rPr sz="1667" spc="71" dirty="0">
                <a:solidFill>
                  <a:srgbClr val="384652"/>
                </a:solidFill>
                <a:latin typeface="Gill Sans MT"/>
                <a:cs typeface="Gill Sans MT"/>
              </a:rPr>
              <a:t>de</a:t>
            </a:r>
            <a:r>
              <a:rPr sz="1667" spc="-17" dirty="0">
                <a:solidFill>
                  <a:srgbClr val="384652"/>
                </a:solidFill>
                <a:latin typeface="Gill Sans MT"/>
                <a:cs typeface="Gill Sans MT"/>
              </a:rPr>
              <a:t> </a:t>
            </a:r>
            <a:r>
              <a:rPr sz="1667" spc="58" dirty="0">
                <a:solidFill>
                  <a:srgbClr val="384652"/>
                </a:solidFill>
                <a:latin typeface="Gill Sans MT"/>
                <a:cs typeface="Gill Sans MT"/>
              </a:rPr>
              <a:t>trabajo</a:t>
            </a:r>
            <a:r>
              <a:rPr sz="1667" spc="-25" dirty="0">
                <a:solidFill>
                  <a:srgbClr val="384652"/>
                </a:solidFill>
                <a:latin typeface="Gill Sans MT"/>
                <a:cs typeface="Gill Sans MT"/>
              </a:rPr>
              <a:t> </a:t>
            </a:r>
            <a:r>
              <a:rPr sz="1667" spc="121" dirty="0">
                <a:solidFill>
                  <a:srgbClr val="384652"/>
                </a:solidFill>
                <a:latin typeface="Gill Sans MT"/>
                <a:cs typeface="Gill Sans MT"/>
              </a:rPr>
              <a:t>es </a:t>
            </a:r>
            <a:r>
              <a:rPr sz="1667" spc="58" dirty="0">
                <a:solidFill>
                  <a:srgbClr val="384652"/>
                </a:solidFill>
                <a:latin typeface="Gill Sans MT"/>
                <a:cs typeface="Gill Sans MT"/>
              </a:rPr>
              <a:t>el</a:t>
            </a:r>
            <a:r>
              <a:rPr sz="1667" spc="196" dirty="0">
                <a:solidFill>
                  <a:srgbClr val="384652"/>
                </a:solidFill>
                <a:latin typeface="Gill Sans MT"/>
                <a:cs typeface="Gill Sans MT"/>
              </a:rPr>
              <a:t>  </a:t>
            </a:r>
            <a:r>
              <a:rPr sz="1667" dirty="0">
                <a:solidFill>
                  <a:srgbClr val="384652"/>
                </a:solidFill>
                <a:latin typeface="Gill Sans MT"/>
                <a:cs typeface="Gill Sans MT"/>
              </a:rPr>
              <a:t>periodo</a:t>
            </a:r>
            <a:r>
              <a:rPr sz="1667" spc="200" dirty="0">
                <a:solidFill>
                  <a:srgbClr val="384652"/>
                </a:solidFill>
                <a:latin typeface="Gill Sans MT"/>
                <a:cs typeface="Gill Sans MT"/>
              </a:rPr>
              <a:t>  </a:t>
            </a:r>
            <a:r>
              <a:rPr sz="1667" spc="54" dirty="0">
                <a:solidFill>
                  <a:srgbClr val="384652"/>
                </a:solidFill>
                <a:latin typeface="Gill Sans MT"/>
                <a:cs typeface="Gill Sans MT"/>
              </a:rPr>
              <a:t>durante</a:t>
            </a:r>
            <a:r>
              <a:rPr sz="1667" spc="200" dirty="0">
                <a:solidFill>
                  <a:srgbClr val="384652"/>
                </a:solidFill>
                <a:latin typeface="Gill Sans MT"/>
                <a:cs typeface="Gill Sans MT"/>
              </a:rPr>
              <a:t>  </a:t>
            </a:r>
            <a:r>
              <a:rPr sz="1667" spc="58" dirty="0">
                <a:solidFill>
                  <a:srgbClr val="384652"/>
                </a:solidFill>
                <a:latin typeface="Gill Sans MT"/>
                <a:cs typeface="Gill Sans MT"/>
              </a:rPr>
              <a:t>el</a:t>
            </a:r>
            <a:r>
              <a:rPr sz="1667" spc="208" dirty="0">
                <a:solidFill>
                  <a:srgbClr val="384652"/>
                </a:solidFill>
                <a:latin typeface="Gill Sans MT"/>
                <a:cs typeface="Gill Sans MT"/>
              </a:rPr>
              <a:t>  </a:t>
            </a:r>
            <a:r>
              <a:rPr sz="1667" spc="108" dirty="0">
                <a:solidFill>
                  <a:srgbClr val="384652"/>
                </a:solidFill>
                <a:latin typeface="Gill Sans MT"/>
                <a:cs typeface="Gill Sans MT"/>
              </a:rPr>
              <a:t>cual</a:t>
            </a:r>
            <a:r>
              <a:rPr sz="1667" spc="204" dirty="0">
                <a:solidFill>
                  <a:srgbClr val="384652"/>
                </a:solidFill>
                <a:latin typeface="Gill Sans MT"/>
                <a:cs typeface="Gill Sans MT"/>
              </a:rPr>
              <a:t>  </a:t>
            </a:r>
            <a:r>
              <a:rPr sz="1667" spc="100" dirty="0">
                <a:solidFill>
                  <a:srgbClr val="384652"/>
                </a:solidFill>
                <a:latin typeface="Gill Sans MT"/>
                <a:cs typeface="Gill Sans MT"/>
              </a:rPr>
              <a:t>la </a:t>
            </a:r>
            <a:r>
              <a:rPr sz="1667" spc="83" dirty="0">
                <a:solidFill>
                  <a:srgbClr val="384652"/>
                </a:solidFill>
                <a:latin typeface="Gill Sans MT"/>
                <a:cs typeface="Gill Sans MT"/>
              </a:rPr>
              <a:t>persona</a:t>
            </a:r>
            <a:r>
              <a:rPr sz="1667" spc="242" dirty="0">
                <a:solidFill>
                  <a:srgbClr val="384652"/>
                </a:solidFill>
                <a:latin typeface="Gill Sans MT"/>
                <a:cs typeface="Gill Sans MT"/>
              </a:rPr>
              <a:t>  </a:t>
            </a:r>
            <a:r>
              <a:rPr sz="1667" spc="75" dirty="0">
                <a:solidFill>
                  <a:srgbClr val="384652"/>
                </a:solidFill>
                <a:latin typeface="Gill Sans MT"/>
                <a:cs typeface="Gill Sans MT"/>
              </a:rPr>
              <a:t>trabajadora</a:t>
            </a:r>
            <a:r>
              <a:rPr sz="1667" spc="246" dirty="0">
                <a:solidFill>
                  <a:srgbClr val="384652"/>
                </a:solidFill>
                <a:latin typeface="Gill Sans MT"/>
                <a:cs typeface="Gill Sans MT"/>
              </a:rPr>
              <a:t>  </a:t>
            </a:r>
            <a:r>
              <a:rPr sz="1667" spc="58" dirty="0">
                <a:solidFill>
                  <a:srgbClr val="384652"/>
                </a:solidFill>
                <a:latin typeface="Gill Sans MT"/>
                <a:cs typeface="Gill Sans MT"/>
              </a:rPr>
              <a:t>desarrolla</a:t>
            </a:r>
            <a:endParaRPr sz="1667">
              <a:latin typeface="Gill Sans MT"/>
              <a:cs typeface="Gill Sans MT"/>
            </a:endParaRPr>
          </a:p>
        </p:txBody>
      </p:sp>
      <p:sp>
        <p:nvSpPr>
          <p:cNvPr id="8" name="object 8"/>
          <p:cNvSpPr txBox="1"/>
          <p:nvPr/>
        </p:nvSpPr>
        <p:spPr>
          <a:xfrm>
            <a:off x="835236" y="3905567"/>
            <a:ext cx="3166003" cy="267767"/>
          </a:xfrm>
          <a:prstGeom prst="rect">
            <a:avLst/>
          </a:prstGeom>
        </p:spPr>
        <p:txBody>
          <a:bodyPr vert="horz" wrap="square" lIns="0" tIns="11113" rIns="0" bIns="0" rtlCol="0">
            <a:spAutoFit/>
          </a:bodyPr>
          <a:lstStyle/>
          <a:p>
            <a:pPr marL="10583" defTabSz="761970">
              <a:spcBef>
                <a:spcPts val="87"/>
              </a:spcBef>
              <a:tabLst>
                <a:tab pos="1363079" algn="l"/>
                <a:tab pos="2924058" algn="l"/>
              </a:tabLst>
            </a:pPr>
            <a:r>
              <a:rPr sz="1667" spc="87" dirty="0">
                <a:solidFill>
                  <a:srgbClr val="384652"/>
                </a:solidFill>
                <a:latin typeface="Gill Sans MT"/>
                <a:cs typeface="Gill Sans MT"/>
              </a:rPr>
              <a:t>actividades</a:t>
            </a:r>
            <a:r>
              <a:rPr sz="1667" dirty="0">
                <a:solidFill>
                  <a:srgbClr val="384652"/>
                </a:solidFill>
                <a:latin typeface="Gill Sans MT"/>
                <a:cs typeface="Gill Sans MT"/>
              </a:rPr>
              <a:t>	</a:t>
            </a:r>
            <a:r>
              <a:rPr sz="1667" spc="87" dirty="0">
                <a:solidFill>
                  <a:srgbClr val="384652"/>
                </a:solidFill>
                <a:latin typeface="Gill Sans MT"/>
                <a:cs typeface="Gill Sans MT"/>
              </a:rPr>
              <a:t>subordinadas</a:t>
            </a:r>
            <a:r>
              <a:rPr sz="1667" dirty="0">
                <a:solidFill>
                  <a:srgbClr val="384652"/>
                </a:solidFill>
                <a:latin typeface="Gill Sans MT"/>
                <a:cs typeface="Gill Sans MT"/>
              </a:rPr>
              <a:t>	</a:t>
            </a:r>
            <a:r>
              <a:rPr sz="1667" spc="62" dirty="0">
                <a:solidFill>
                  <a:srgbClr val="384652"/>
                </a:solidFill>
                <a:latin typeface="Gill Sans MT"/>
                <a:cs typeface="Gill Sans MT"/>
              </a:rPr>
              <a:t>en</a:t>
            </a:r>
            <a:endParaRPr sz="1667">
              <a:latin typeface="Gill Sans MT"/>
              <a:cs typeface="Gill Sans MT"/>
            </a:endParaRPr>
          </a:p>
        </p:txBody>
      </p:sp>
      <p:sp>
        <p:nvSpPr>
          <p:cNvPr id="9" name="object 9"/>
          <p:cNvSpPr txBox="1"/>
          <p:nvPr/>
        </p:nvSpPr>
        <p:spPr>
          <a:xfrm>
            <a:off x="835236" y="4146867"/>
            <a:ext cx="3062288" cy="267231"/>
          </a:xfrm>
          <a:prstGeom prst="rect">
            <a:avLst/>
          </a:prstGeom>
        </p:spPr>
        <p:txBody>
          <a:bodyPr vert="horz" wrap="square" lIns="0" tIns="10583" rIns="0" bIns="0" rtlCol="0">
            <a:spAutoFit/>
          </a:bodyPr>
          <a:lstStyle/>
          <a:p>
            <a:pPr marL="10583" defTabSz="761970">
              <a:spcBef>
                <a:spcPts val="83"/>
              </a:spcBef>
            </a:pPr>
            <a:r>
              <a:rPr sz="1667" spc="75" dirty="0">
                <a:solidFill>
                  <a:srgbClr val="384652"/>
                </a:solidFill>
                <a:latin typeface="Gill Sans MT"/>
                <a:cs typeface="Gill Sans MT"/>
              </a:rPr>
              <a:t>favor</a:t>
            </a:r>
            <a:r>
              <a:rPr sz="1667" spc="-46"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117" dirty="0">
                <a:solidFill>
                  <a:srgbClr val="384652"/>
                </a:solidFill>
                <a:latin typeface="Gill Sans MT"/>
                <a:cs typeface="Gill Sans MT"/>
              </a:rPr>
              <a:t>la</a:t>
            </a:r>
            <a:r>
              <a:rPr sz="1667" spc="-46" dirty="0">
                <a:solidFill>
                  <a:srgbClr val="384652"/>
                </a:solidFill>
                <a:latin typeface="Gill Sans MT"/>
                <a:cs typeface="Gill Sans MT"/>
              </a:rPr>
              <a:t> </a:t>
            </a:r>
            <a:r>
              <a:rPr sz="1667" spc="83" dirty="0">
                <a:solidFill>
                  <a:srgbClr val="384652"/>
                </a:solidFill>
                <a:latin typeface="Gill Sans MT"/>
                <a:cs typeface="Gill Sans MT"/>
              </a:rPr>
              <a:t>persona</a:t>
            </a:r>
            <a:r>
              <a:rPr sz="1667" spc="-54" dirty="0">
                <a:solidFill>
                  <a:srgbClr val="384652"/>
                </a:solidFill>
                <a:latin typeface="Gill Sans MT"/>
                <a:cs typeface="Gill Sans MT"/>
              </a:rPr>
              <a:t> </a:t>
            </a:r>
            <a:r>
              <a:rPr sz="1667" spc="75" dirty="0">
                <a:solidFill>
                  <a:srgbClr val="384652"/>
                </a:solidFill>
                <a:latin typeface="Gill Sans MT"/>
                <a:cs typeface="Gill Sans MT"/>
              </a:rPr>
              <a:t>empleadora.</a:t>
            </a:r>
            <a:endParaRPr sz="1667">
              <a:latin typeface="Gill Sans MT"/>
              <a:cs typeface="Gill Sans MT"/>
            </a:endParaRPr>
          </a:p>
        </p:txBody>
      </p:sp>
      <p:sp>
        <p:nvSpPr>
          <p:cNvPr id="10" name="object 10"/>
          <p:cNvSpPr txBox="1"/>
          <p:nvPr/>
        </p:nvSpPr>
        <p:spPr>
          <a:xfrm>
            <a:off x="835236" y="4514955"/>
            <a:ext cx="3166533" cy="761299"/>
          </a:xfrm>
          <a:prstGeom prst="rect">
            <a:avLst/>
          </a:prstGeom>
        </p:spPr>
        <p:txBody>
          <a:bodyPr vert="horz" wrap="square" lIns="0" tIns="22225" rIns="0" bIns="0" rtlCol="0">
            <a:spAutoFit/>
          </a:bodyPr>
          <a:lstStyle/>
          <a:p>
            <a:pPr marL="10583" marR="4233" algn="just" defTabSz="761970">
              <a:lnSpc>
                <a:spcPct val="95500"/>
              </a:lnSpc>
              <a:spcBef>
                <a:spcPts val="175"/>
              </a:spcBef>
            </a:pPr>
            <a:r>
              <a:rPr sz="1667" spc="79" dirty="0">
                <a:solidFill>
                  <a:srgbClr val="384652"/>
                </a:solidFill>
                <a:latin typeface="Gill Sans MT"/>
                <a:cs typeface="Gill Sans MT"/>
              </a:rPr>
              <a:t>Podrá</a:t>
            </a:r>
            <a:r>
              <a:rPr sz="1667" spc="346" dirty="0">
                <a:solidFill>
                  <a:srgbClr val="384652"/>
                </a:solidFill>
                <a:latin typeface="Gill Sans MT"/>
                <a:cs typeface="Gill Sans MT"/>
              </a:rPr>
              <a:t> </a:t>
            </a:r>
            <a:r>
              <a:rPr sz="1667" spc="62" dirty="0">
                <a:solidFill>
                  <a:srgbClr val="384652"/>
                </a:solidFill>
                <a:latin typeface="Gill Sans MT"/>
                <a:cs typeface="Gill Sans MT"/>
              </a:rPr>
              <a:t>ser</a:t>
            </a:r>
            <a:r>
              <a:rPr sz="1667" spc="350" dirty="0">
                <a:solidFill>
                  <a:srgbClr val="384652"/>
                </a:solidFill>
                <a:latin typeface="Gill Sans MT"/>
                <a:cs typeface="Gill Sans MT"/>
              </a:rPr>
              <a:t> </a:t>
            </a:r>
            <a:r>
              <a:rPr sz="1667" spc="67" dirty="0">
                <a:solidFill>
                  <a:srgbClr val="384652"/>
                </a:solidFill>
                <a:latin typeface="Gill Sans MT"/>
                <a:cs typeface="Gill Sans MT"/>
              </a:rPr>
              <a:t>distribuida</a:t>
            </a:r>
            <a:r>
              <a:rPr sz="1667" spc="350" dirty="0">
                <a:solidFill>
                  <a:srgbClr val="384652"/>
                </a:solidFill>
                <a:latin typeface="Gill Sans MT"/>
                <a:cs typeface="Gill Sans MT"/>
              </a:rPr>
              <a:t> </a:t>
            </a:r>
            <a:r>
              <a:rPr sz="1667" spc="79" dirty="0">
                <a:solidFill>
                  <a:srgbClr val="384652"/>
                </a:solidFill>
                <a:latin typeface="Gill Sans MT"/>
                <a:cs typeface="Gill Sans MT"/>
              </a:rPr>
              <a:t>de</a:t>
            </a:r>
            <a:r>
              <a:rPr sz="1667" spc="358" dirty="0">
                <a:solidFill>
                  <a:srgbClr val="384652"/>
                </a:solidFill>
                <a:latin typeface="Gill Sans MT"/>
                <a:cs typeface="Gill Sans MT"/>
              </a:rPr>
              <a:t> </a:t>
            </a:r>
            <a:r>
              <a:rPr sz="1667" spc="83" dirty="0">
                <a:solidFill>
                  <a:srgbClr val="384652"/>
                </a:solidFill>
                <a:latin typeface="Gill Sans MT"/>
                <a:cs typeface="Gill Sans MT"/>
              </a:rPr>
              <a:t>común </a:t>
            </a:r>
            <a:r>
              <a:rPr sz="1667" spc="71" dirty="0">
                <a:solidFill>
                  <a:srgbClr val="384652"/>
                </a:solidFill>
                <a:latin typeface="Gill Sans MT"/>
                <a:cs typeface="Gill Sans MT"/>
              </a:rPr>
              <a:t>acuerdo</a:t>
            </a:r>
            <a:r>
              <a:rPr sz="1667" spc="333" dirty="0">
                <a:solidFill>
                  <a:srgbClr val="384652"/>
                </a:solidFill>
                <a:latin typeface="Gill Sans MT"/>
                <a:cs typeface="Gill Sans MT"/>
              </a:rPr>
              <a:t>   </a:t>
            </a:r>
            <a:r>
              <a:rPr sz="1667" dirty="0">
                <a:solidFill>
                  <a:srgbClr val="384652"/>
                </a:solidFill>
                <a:latin typeface="Gill Sans MT"/>
                <a:cs typeface="Gill Sans MT"/>
              </a:rPr>
              <a:t>por</a:t>
            </a:r>
            <a:r>
              <a:rPr sz="1667" spc="341" dirty="0">
                <a:solidFill>
                  <a:srgbClr val="384652"/>
                </a:solidFill>
                <a:latin typeface="Gill Sans MT"/>
                <a:cs typeface="Gill Sans MT"/>
              </a:rPr>
              <a:t>   </a:t>
            </a:r>
            <a:r>
              <a:rPr sz="1667" spc="146" dirty="0">
                <a:solidFill>
                  <a:srgbClr val="384652"/>
                </a:solidFill>
                <a:latin typeface="Gill Sans MT"/>
                <a:cs typeface="Gill Sans MT"/>
              </a:rPr>
              <a:t>las</a:t>
            </a:r>
            <a:r>
              <a:rPr sz="1667" spc="337" dirty="0">
                <a:solidFill>
                  <a:srgbClr val="384652"/>
                </a:solidFill>
                <a:latin typeface="Gill Sans MT"/>
                <a:cs typeface="Gill Sans MT"/>
              </a:rPr>
              <a:t>   </a:t>
            </a:r>
            <a:r>
              <a:rPr sz="1667" spc="92" dirty="0">
                <a:solidFill>
                  <a:srgbClr val="384652"/>
                </a:solidFill>
                <a:latin typeface="Gill Sans MT"/>
                <a:cs typeface="Gill Sans MT"/>
              </a:rPr>
              <a:t>personas </a:t>
            </a:r>
            <a:r>
              <a:rPr sz="1667" spc="95" dirty="0">
                <a:solidFill>
                  <a:srgbClr val="384652"/>
                </a:solidFill>
                <a:latin typeface="Gill Sans MT"/>
                <a:cs typeface="Gill Sans MT"/>
              </a:rPr>
              <a:t>empleadoras</a:t>
            </a:r>
            <a:r>
              <a:rPr sz="1667" spc="-62"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75" dirty="0">
                <a:solidFill>
                  <a:srgbClr val="384652"/>
                </a:solidFill>
                <a:latin typeface="Gill Sans MT"/>
                <a:cs typeface="Gill Sans MT"/>
              </a:rPr>
              <a:t>trabajadoras.</a:t>
            </a:r>
            <a:endParaRPr sz="1667">
              <a:latin typeface="Gill Sans MT"/>
              <a:cs typeface="Gill Sans MT"/>
            </a:endParaRPr>
          </a:p>
        </p:txBody>
      </p:sp>
      <p:grpSp>
        <p:nvGrpSpPr>
          <p:cNvPr id="11" name="object 11"/>
          <p:cNvGrpSpPr/>
          <p:nvPr/>
        </p:nvGrpSpPr>
        <p:grpSpPr>
          <a:xfrm>
            <a:off x="4329959" y="2655147"/>
            <a:ext cx="3532188" cy="2829454"/>
            <a:chOff x="5195951" y="3186176"/>
            <a:chExt cx="4238625" cy="3395345"/>
          </a:xfrm>
        </p:grpSpPr>
        <p:sp>
          <p:nvSpPr>
            <p:cNvPr id="12" name="object 12"/>
            <p:cNvSpPr/>
            <p:nvPr/>
          </p:nvSpPr>
          <p:spPr>
            <a:xfrm>
              <a:off x="5207381" y="3197606"/>
              <a:ext cx="4215765" cy="3372485"/>
            </a:xfrm>
            <a:custGeom>
              <a:avLst/>
              <a:gdLst/>
              <a:ahLst/>
              <a:cxnLst/>
              <a:rect l="l" t="t" r="r" b="b"/>
              <a:pathLst>
                <a:path w="4215765" h="3372484">
                  <a:moveTo>
                    <a:pt x="4132072" y="0"/>
                  </a:moveTo>
                  <a:lnTo>
                    <a:pt x="83439" y="0"/>
                  </a:lnTo>
                  <a:lnTo>
                    <a:pt x="50952" y="6554"/>
                  </a:lnTo>
                  <a:lnTo>
                    <a:pt x="24431" y="24431"/>
                  </a:lnTo>
                  <a:lnTo>
                    <a:pt x="6554" y="50952"/>
                  </a:lnTo>
                  <a:lnTo>
                    <a:pt x="0" y="83439"/>
                  </a:lnTo>
                  <a:lnTo>
                    <a:pt x="0" y="3288665"/>
                  </a:lnTo>
                  <a:lnTo>
                    <a:pt x="6554" y="3321131"/>
                  </a:lnTo>
                  <a:lnTo>
                    <a:pt x="24431" y="3347608"/>
                  </a:lnTo>
                  <a:lnTo>
                    <a:pt x="50952" y="3365442"/>
                  </a:lnTo>
                  <a:lnTo>
                    <a:pt x="83439" y="3371977"/>
                  </a:lnTo>
                  <a:lnTo>
                    <a:pt x="4132072" y="3371977"/>
                  </a:lnTo>
                  <a:lnTo>
                    <a:pt x="4164558" y="3365442"/>
                  </a:lnTo>
                  <a:lnTo>
                    <a:pt x="4191079" y="3347608"/>
                  </a:lnTo>
                  <a:lnTo>
                    <a:pt x="4208956" y="3321131"/>
                  </a:lnTo>
                  <a:lnTo>
                    <a:pt x="4215511" y="3288665"/>
                  </a:lnTo>
                  <a:lnTo>
                    <a:pt x="4215511" y="83439"/>
                  </a:lnTo>
                  <a:lnTo>
                    <a:pt x="4208956" y="50952"/>
                  </a:lnTo>
                  <a:lnTo>
                    <a:pt x="4191079" y="24431"/>
                  </a:lnTo>
                  <a:lnTo>
                    <a:pt x="4164558" y="6554"/>
                  </a:lnTo>
                  <a:lnTo>
                    <a:pt x="4132072" y="0"/>
                  </a:lnTo>
                  <a:close/>
                </a:path>
              </a:pathLst>
            </a:custGeom>
            <a:solidFill>
              <a:srgbClr val="F9F8F5"/>
            </a:solidFill>
          </p:spPr>
          <p:txBody>
            <a:bodyPr wrap="square" lIns="0" tIns="0" rIns="0" bIns="0" rtlCol="0"/>
            <a:lstStyle/>
            <a:p>
              <a:pPr defTabSz="761970"/>
              <a:endParaRPr sz="1500"/>
            </a:p>
          </p:txBody>
        </p:sp>
        <p:sp>
          <p:nvSpPr>
            <p:cNvPr id="13" name="object 13"/>
            <p:cNvSpPr/>
            <p:nvPr/>
          </p:nvSpPr>
          <p:spPr>
            <a:xfrm>
              <a:off x="5207381" y="3197606"/>
              <a:ext cx="4215765" cy="3372485"/>
            </a:xfrm>
            <a:custGeom>
              <a:avLst/>
              <a:gdLst/>
              <a:ahLst/>
              <a:cxnLst/>
              <a:rect l="l" t="t" r="r" b="b"/>
              <a:pathLst>
                <a:path w="4215765" h="3372484">
                  <a:moveTo>
                    <a:pt x="0" y="83439"/>
                  </a:moveTo>
                  <a:lnTo>
                    <a:pt x="6554" y="50952"/>
                  </a:lnTo>
                  <a:lnTo>
                    <a:pt x="24431" y="24431"/>
                  </a:lnTo>
                  <a:lnTo>
                    <a:pt x="50952" y="6554"/>
                  </a:lnTo>
                  <a:lnTo>
                    <a:pt x="83439" y="0"/>
                  </a:lnTo>
                  <a:lnTo>
                    <a:pt x="4132072" y="0"/>
                  </a:lnTo>
                  <a:lnTo>
                    <a:pt x="4164558" y="6554"/>
                  </a:lnTo>
                  <a:lnTo>
                    <a:pt x="4191079" y="24431"/>
                  </a:lnTo>
                  <a:lnTo>
                    <a:pt x="4208956" y="50952"/>
                  </a:lnTo>
                  <a:lnTo>
                    <a:pt x="4215511" y="83439"/>
                  </a:lnTo>
                  <a:lnTo>
                    <a:pt x="4215511" y="3288665"/>
                  </a:lnTo>
                  <a:lnTo>
                    <a:pt x="4208956" y="3321131"/>
                  </a:lnTo>
                  <a:lnTo>
                    <a:pt x="4191079" y="3347608"/>
                  </a:lnTo>
                  <a:lnTo>
                    <a:pt x="4164558" y="3365442"/>
                  </a:lnTo>
                  <a:lnTo>
                    <a:pt x="4132072" y="3371977"/>
                  </a:lnTo>
                  <a:lnTo>
                    <a:pt x="83439" y="3371977"/>
                  </a:lnTo>
                  <a:lnTo>
                    <a:pt x="50952" y="3365442"/>
                  </a:lnTo>
                  <a:lnTo>
                    <a:pt x="24431" y="3347608"/>
                  </a:lnTo>
                  <a:lnTo>
                    <a:pt x="6554" y="3321131"/>
                  </a:lnTo>
                  <a:lnTo>
                    <a:pt x="0" y="3288665"/>
                  </a:lnTo>
                  <a:lnTo>
                    <a:pt x="0" y="83439"/>
                  </a:lnTo>
                  <a:close/>
                </a:path>
              </a:pathLst>
            </a:custGeom>
            <a:ln w="22860">
              <a:solidFill>
                <a:srgbClr val="BED2D7"/>
              </a:solidFill>
            </a:ln>
          </p:spPr>
          <p:txBody>
            <a:bodyPr wrap="square" lIns="0" tIns="0" rIns="0" bIns="0" rtlCol="0"/>
            <a:lstStyle/>
            <a:p>
              <a:pPr defTabSz="761970"/>
              <a:endParaRPr sz="1500"/>
            </a:p>
          </p:txBody>
        </p:sp>
      </p:grpSp>
      <p:sp>
        <p:nvSpPr>
          <p:cNvPr id="14" name="object 14"/>
          <p:cNvSpPr txBox="1"/>
          <p:nvPr/>
        </p:nvSpPr>
        <p:spPr>
          <a:xfrm>
            <a:off x="4513685" y="2765425"/>
            <a:ext cx="1370012" cy="330689"/>
          </a:xfrm>
          <a:prstGeom prst="rect">
            <a:avLst/>
          </a:prstGeom>
        </p:spPr>
        <p:txBody>
          <a:bodyPr vert="horz" wrap="square" lIns="0" tIns="10054" rIns="0" bIns="0" rtlCol="0">
            <a:spAutoFit/>
          </a:bodyPr>
          <a:lstStyle/>
          <a:p>
            <a:pPr marL="10583" defTabSz="761970">
              <a:spcBef>
                <a:spcPts val="79"/>
              </a:spcBef>
            </a:pPr>
            <a:r>
              <a:rPr sz="2083" spc="-83" dirty="0">
                <a:solidFill>
                  <a:srgbClr val="384652"/>
                </a:solidFill>
                <a:latin typeface="Lucida Sans Unicode"/>
                <a:cs typeface="Lucida Sans Unicode"/>
              </a:rPr>
              <a:t>Artículo</a:t>
            </a:r>
            <a:r>
              <a:rPr sz="2083" spc="-54" dirty="0">
                <a:solidFill>
                  <a:srgbClr val="384652"/>
                </a:solidFill>
                <a:latin typeface="Lucida Sans Unicode"/>
                <a:cs typeface="Lucida Sans Unicode"/>
              </a:rPr>
              <a:t> </a:t>
            </a:r>
            <a:r>
              <a:rPr sz="2083" spc="-21" dirty="0">
                <a:solidFill>
                  <a:srgbClr val="384652"/>
                </a:solidFill>
                <a:latin typeface="Lucida Sans Unicode"/>
                <a:cs typeface="Lucida Sans Unicode"/>
              </a:rPr>
              <a:t>59</a:t>
            </a:r>
            <a:endParaRPr sz="2083">
              <a:latin typeface="Lucida Sans Unicode"/>
              <a:cs typeface="Lucida Sans Unicode"/>
            </a:endParaRPr>
          </a:p>
        </p:txBody>
      </p:sp>
      <p:sp>
        <p:nvSpPr>
          <p:cNvPr id="15" name="object 15"/>
          <p:cNvSpPr txBox="1"/>
          <p:nvPr/>
        </p:nvSpPr>
        <p:spPr>
          <a:xfrm>
            <a:off x="4513685" y="3174852"/>
            <a:ext cx="3166003" cy="524182"/>
          </a:xfrm>
          <a:prstGeom prst="rect">
            <a:avLst/>
          </a:prstGeom>
        </p:spPr>
        <p:txBody>
          <a:bodyPr vert="horz" wrap="square" lIns="0" tIns="11113" rIns="0" bIns="0" rtlCol="0">
            <a:spAutoFit/>
          </a:bodyPr>
          <a:lstStyle/>
          <a:p>
            <a:pPr marL="10583" defTabSz="761970">
              <a:lnSpc>
                <a:spcPts val="1962"/>
              </a:lnSpc>
              <a:spcBef>
                <a:spcPts val="87"/>
              </a:spcBef>
              <a:tabLst>
                <a:tab pos="1041887" algn="l"/>
                <a:tab pos="2038798" algn="l"/>
                <a:tab pos="2446240" algn="l"/>
              </a:tabLst>
            </a:pPr>
            <a:r>
              <a:rPr sz="1667" b="1" spc="-8" dirty="0">
                <a:solidFill>
                  <a:srgbClr val="384652"/>
                </a:solidFill>
                <a:latin typeface="Gill Sans MT"/>
                <a:cs typeface="Gill Sans MT"/>
              </a:rPr>
              <a:t>Duración</a:t>
            </a:r>
            <a:r>
              <a:rPr sz="1667" b="1" dirty="0">
                <a:solidFill>
                  <a:srgbClr val="384652"/>
                </a:solidFill>
                <a:latin typeface="Gill Sans MT"/>
                <a:cs typeface="Gill Sans MT"/>
              </a:rPr>
              <a:t>	</a:t>
            </a:r>
            <a:r>
              <a:rPr sz="1667" b="1" spc="-8" dirty="0">
                <a:solidFill>
                  <a:srgbClr val="384652"/>
                </a:solidFill>
                <a:latin typeface="Gill Sans MT"/>
                <a:cs typeface="Gill Sans MT"/>
              </a:rPr>
              <a:t>Máxima:</a:t>
            </a:r>
            <a:r>
              <a:rPr sz="1667" b="1" dirty="0">
                <a:solidFill>
                  <a:srgbClr val="384652"/>
                </a:solidFill>
                <a:latin typeface="Gill Sans MT"/>
                <a:cs typeface="Gill Sans MT"/>
              </a:rPr>
              <a:t>	</a:t>
            </a:r>
            <a:r>
              <a:rPr sz="1667" spc="121" dirty="0">
                <a:solidFill>
                  <a:srgbClr val="384652"/>
                </a:solidFill>
                <a:latin typeface="Gill Sans MT"/>
                <a:cs typeface="Gill Sans MT"/>
              </a:rPr>
              <a:t>La</a:t>
            </a:r>
            <a:r>
              <a:rPr sz="1667" dirty="0">
                <a:solidFill>
                  <a:srgbClr val="384652"/>
                </a:solidFill>
                <a:latin typeface="Gill Sans MT"/>
                <a:cs typeface="Gill Sans MT"/>
              </a:rPr>
              <a:t>	</a:t>
            </a:r>
            <a:r>
              <a:rPr sz="1667" spc="62" dirty="0">
                <a:solidFill>
                  <a:srgbClr val="384652"/>
                </a:solidFill>
                <a:latin typeface="Gill Sans MT"/>
                <a:cs typeface="Gill Sans MT"/>
              </a:rPr>
              <a:t>jornada</a:t>
            </a:r>
            <a:endParaRPr sz="1667">
              <a:latin typeface="Gill Sans MT"/>
              <a:cs typeface="Gill Sans MT"/>
            </a:endParaRPr>
          </a:p>
          <a:p>
            <a:pPr marL="10583" defTabSz="761970">
              <a:lnSpc>
                <a:spcPts val="1962"/>
              </a:lnSpc>
              <a:tabLst>
                <a:tab pos="1037654" algn="l"/>
                <a:tab pos="1463087" algn="l"/>
                <a:tab pos="2319245" algn="l"/>
                <a:tab pos="2922470" algn="l"/>
              </a:tabLst>
            </a:pPr>
            <a:r>
              <a:rPr sz="1667" spc="37" dirty="0">
                <a:solidFill>
                  <a:srgbClr val="384652"/>
                </a:solidFill>
                <a:latin typeface="Gill Sans MT"/>
                <a:cs typeface="Gill Sans MT"/>
              </a:rPr>
              <a:t>ordinaria</a:t>
            </a:r>
            <a:r>
              <a:rPr sz="1667" dirty="0">
                <a:solidFill>
                  <a:srgbClr val="384652"/>
                </a:solidFill>
                <a:latin typeface="Gill Sans MT"/>
                <a:cs typeface="Gill Sans MT"/>
              </a:rPr>
              <a:t>	</a:t>
            </a:r>
            <a:r>
              <a:rPr sz="1667" spc="58" dirty="0">
                <a:solidFill>
                  <a:srgbClr val="384652"/>
                </a:solidFill>
                <a:latin typeface="Gill Sans MT"/>
                <a:cs typeface="Gill Sans MT"/>
              </a:rPr>
              <a:t>de</a:t>
            </a:r>
            <a:r>
              <a:rPr sz="1667" dirty="0">
                <a:solidFill>
                  <a:srgbClr val="384652"/>
                </a:solidFill>
                <a:latin typeface="Gill Sans MT"/>
                <a:cs typeface="Gill Sans MT"/>
              </a:rPr>
              <a:t>	</a:t>
            </a:r>
            <a:r>
              <a:rPr sz="1667" spc="50" dirty="0">
                <a:solidFill>
                  <a:srgbClr val="384652"/>
                </a:solidFill>
                <a:latin typeface="Gill Sans MT"/>
                <a:cs typeface="Gill Sans MT"/>
              </a:rPr>
              <a:t>trabajo</a:t>
            </a:r>
            <a:r>
              <a:rPr sz="1667" dirty="0">
                <a:solidFill>
                  <a:srgbClr val="384652"/>
                </a:solidFill>
                <a:latin typeface="Gill Sans MT"/>
                <a:cs typeface="Gill Sans MT"/>
              </a:rPr>
              <a:t>	</a:t>
            </a:r>
            <a:r>
              <a:rPr sz="1667" spc="79" dirty="0">
                <a:solidFill>
                  <a:srgbClr val="384652"/>
                </a:solidFill>
                <a:latin typeface="Gill Sans MT"/>
                <a:cs typeface="Gill Sans MT"/>
              </a:rPr>
              <a:t>será</a:t>
            </a:r>
            <a:r>
              <a:rPr sz="1667" dirty="0">
                <a:solidFill>
                  <a:srgbClr val="384652"/>
                </a:solidFill>
                <a:latin typeface="Gill Sans MT"/>
                <a:cs typeface="Gill Sans MT"/>
              </a:rPr>
              <a:t>	</a:t>
            </a:r>
            <a:r>
              <a:rPr sz="1667" spc="54" dirty="0">
                <a:solidFill>
                  <a:srgbClr val="384652"/>
                </a:solidFill>
                <a:latin typeface="Gill Sans MT"/>
                <a:cs typeface="Gill Sans MT"/>
              </a:rPr>
              <a:t>de</a:t>
            </a:r>
            <a:endParaRPr sz="1667">
              <a:latin typeface="Gill Sans MT"/>
              <a:cs typeface="Gill Sans MT"/>
            </a:endParaRPr>
          </a:p>
        </p:txBody>
      </p:sp>
      <p:sp>
        <p:nvSpPr>
          <p:cNvPr id="16" name="object 16"/>
          <p:cNvSpPr txBox="1"/>
          <p:nvPr/>
        </p:nvSpPr>
        <p:spPr>
          <a:xfrm>
            <a:off x="4523846" y="3679190"/>
            <a:ext cx="2561167" cy="243656"/>
          </a:xfrm>
          <a:prstGeom prst="rect">
            <a:avLst/>
          </a:prstGeom>
          <a:solidFill>
            <a:srgbClr val="FFFF00"/>
          </a:solidFill>
        </p:spPr>
        <p:txBody>
          <a:bodyPr vert="horz" wrap="square" lIns="0" tIns="0" rIns="0" bIns="0" rtlCol="0">
            <a:spAutoFit/>
          </a:bodyPr>
          <a:lstStyle/>
          <a:p>
            <a:pPr defTabSz="761970">
              <a:lnSpc>
                <a:spcPts val="1937"/>
              </a:lnSpc>
            </a:pPr>
            <a:r>
              <a:rPr sz="1667" spc="83" dirty="0">
                <a:solidFill>
                  <a:srgbClr val="384652"/>
                </a:solidFill>
                <a:latin typeface="Gill Sans MT"/>
                <a:cs typeface="Gill Sans MT"/>
              </a:rPr>
              <a:t>cuarenta</a:t>
            </a:r>
            <a:r>
              <a:rPr sz="1667" spc="-54" dirty="0">
                <a:solidFill>
                  <a:srgbClr val="384652"/>
                </a:solidFill>
                <a:latin typeface="Gill Sans MT"/>
                <a:cs typeface="Gill Sans MT"/>
              </a:rPr>
              <a:t> </a:t>
            </a:r>
            <a:r>
              <a:rPr sz="1667" spc="79" dirty="0">
                <a:solidFill>
                  <a:srgbClr val="384652"/>
                </a:solidFill>
                <a:latin typeface="Gill Sans MT"/>
                <a:cs typeface="Gill Sans MT"/>
              </a:rPr>
              <a:t>horas</a:t>
            </a:r>
            <a:r>
              <a:rPr sz="1667" spc="-46" dirty="0">
                <a:solidFill>
                  <a:srgbClr val="384652"/>
                </a:solidFill>
                <a:latin typeface="Gill Sans MT"/>
                <a:cs typeface="Gill Sans MT"/>
              </a:rPr>
              <a:t> </a:t>
            </a:r>
            <a:r>
              <a:rPr sz="1667" spc="121" dirty="0">
                <a:solidFill>
                  <a:srgbClr val="384652"/>
                </a:solidFill>
                <a:latin typeface="Gill Sans MT"/>
                <a:cs typeface="Gill Sans MT"/>
              </a:rPr>
              <a:t>semanales.</a:t>
            </a:r>
            <a:endParaRPr sz="1667">
              <a:latin typeface="Gill Sans MT"/>
              <a:cs typeface="Gill Sans MT"/>
            </a:endParaRPr>
          </a:p>
        </p:txBody>
      </p:sp>
      <p:grpSp>
        <p:nvGrpSpPr>
          <p:cNvPr id="17" name="object 17"/>
          <p:cNvGrpSpPr/>
          <p:nvPr/>
        </p:nvGrpSpPr>
        <p:grpSpPr>
          <a:xfrm>
            <a:off x="8008196" y="2655147"/>
            <a:ext cx="3532188" cy="2829454"/>
            <a:chOff x="9609835" y="3186176"/>
            <a:chExt cx="4238625" cy="3395345"/>
          </a:xfrm>
        </p:grpSpPr>
        <p:sp>
          <p:nvSpPr>
            <p:cNvPr id="18" name="object 18"/>
            <p:cNvSpPr/>
            <p:nvPr/>
          </p:nvSpPr>
          <p:spPr>
            <a:xfrm>
              <a:off x="9621265" y="3197606"/>
              <a:ext cx="4215765" cy="3372485"/>
            </a:xfrm>
            <a:custGeom>
              <a:avLst/>
              <a:gdLst/>
              <a:ahLst/>
              <a:cxnLst/>
              <a:rect l="l" t="t" r="r" b="b"/>
              <a:pathLst>
                <a:path w="4215765" h="3372484">
                  <a:moveTo>
                    <a:pt x="4131818" y="0"/>
                  </a:moveTo>
                  <a:lnTo>
                    <a:pt x="83311" y="0"/>
                  </a:lnTo>
                  <a:lnTo>
                    <a:pt x="50845" y="6554"/>
                  </a:lnTo>
                  <a:lnTo>
                    <a:pt x="24368" y="24431"/>
                  </a:lnTo>
                  <a:lnTo>
                    <a:pt x="6534" y="50952"/>
                  </a:lnTo>
                  <a:lnTo>
                    <a:pt x="0" y="83439"/>
                  </a:lnTo>
                  <a:lnTo>
                    <a:pt x="0" y="3288665"/>
                  </a:lnTo>
                  <a:lnTo>
                    <a:pt x="6534" y="3321131"/>
                  </a:lnTo>
                  <a:lnTo>
                    <a:pt x="24368" y="3347608"/>
                  </a:lnTo>
                  <a:lnTo>
                    <a:pt x="50845" y="3365442"/>
                  </a:lnTo>
                  <a:lnTo>
                    <a:pt x="83311" y="3371977"/>
                  </a:lnTo>
                  <a:lnTo>
                    <a:pt x="4131818" y="3371977"/>
                  </a:lnTo>
                  <a:lnTo>
                    <a:pt x="4164304" y="3365442"/>
                  </a:lnTo>
                  <a:lnTo>
                    <a:pt x="4190825" y="3347608"/>
                  </a:lnTo>
                  <a:lnTo>
                    <a:pt x="4208702" y="3321131"/>
                  </a:lnTo>
                  <a:lnTo>
                    <a:pt x="4215257" y="3288665"/>
                  </a:lnTo>
                  <a:lnTo>
                    <a:pt x="4215257" y="83439"/>
                  </a:lnTo>
                  <a:lnTo>
                    <a:pt x="4208702" y="50952"/>
                  </a:lnTo>
                  <a:lnTo>
                    <a:pt x="4190825" y="24431"/>
                  </a:lnTo>
                  <a:lnTo>
                    <a:pt x="4164304" y="6554"/>
                  </a:lnTo>
                  <a:lnTo>
                    <a:pt x="4131818" y="0"/>
                  </a:lnTo>
                  <a:close/>
                </a:path>
              </a:pathLst>
            </a:custGeom>
            <a:solidFill>
              <a:srgbClr val="F9F8F5"/>
            </a:solidFill>
          </p:spPr>
          <p:txBody>
            <a:bodyPr wrap="square" lIns="0" tIns="0" rIns="0" bIns="0" rtlCol="0"/>
            <a:lstStyle/>
            <a:p>
              <a:pPr defTabSz="761970"/>
              <a:endParaRPr sz="1500"/>
            </a:p>
          </p:txBody>
        </p:sp>
        <p:sp>
          <p:nvSpPr>
            <p:cNvPr id="19" name="object 19"/>
            <p:cNvSpPr/>
            <p:nvPr/>
          </p:nvSpPr>
          <p:spPr>
            <a:xfrm>
              <a:off x="9621265" y="3197606"/>
              <a:ext cx="4215765" cy="3372485"/>
            </a:xfrm>
            <a:custGeom>
              <a:avLst/>
              <a:gdLst/>
              <a:ahLst/>
              <a:cxnLst/>
              <a:rect l="l" t="t" r="r" b="b"/>
              <a:pathLst>
                <a:path w="4215765" h="3372484">
                  <a:moveTo>
                    <a:pt x="0" y="83439"/>
                  </a:moveTo>
                  <a:lnTo>
                    <a:pt x="6534" y="50952"/>
                  </a:lnTo>
                  <a:lnTo>
                    <a:pt x="24368" y="24431"/>
                  </a:lnTo>
                  <a:lnTo>
                    <a:pt x="50845" y="6554"/>
                  </a:lnTo>
                  <a:lnTo>
                    <a:pt x="83311" y="0"/>
                  </a:lnTo>
                  <a:lnTo>
                    <a:pt x="4131818" y="0"/>
                  </a:lnTo>
                  <a:lnTo>
                    <a:pt x="4164304" y="6554"/>
                  </a:lnTo>
                  <a:lnTo>
                    <a:pt x="4190825" y="24431"/>
                  </a:lnTo>
                  <a:lnTo>
                    <a:pt x="4208702" y="50952"/>
                  </a:lnTo>
                  <a:lnTo>
                    <a:pt x="4215257" y="83439"/>
                  </a:lnTo>
                  <a:lnTo>
                    <a:pt x="4215257" y="3288665"/>
                  </a:lnTo>
                  <a:lnTo>
                    <a:pt x="4208702" y="3321131"/>
                  </a:lnTo>
                  <a:lnTo>
                    <a:pt x="4190825" y="3347608"/>
                  </a:lnTo>
                  <a:lnTo>
                    <a:pt x="4164304" y="3365442"/>
                  </a:lnTo>
                  <a:lnTo>
                    <a:pt x="4131818" y="3371977"/>
                  </a:lnTo>
                  <a:lnTo>
                    <a:pt x="83311" y="3371977"/>
                  </a:lnTo>
                  <a:lnTo>
                    <a:pt x="50845" y="3365442"/>
                  </a:lnTo>
                  <a:lnTo>
                    <a:pt x="24368" y="3347608"/>
                  </a:lnTo>
                  <a:lnTo>
                    <a:pt x="6534" y="3321131"/>
                  </a:lnTo>
                  <a:lnTo>
                    <a:pt x="0" y="3288665"/>
                  </a:lnTo>
                  <a:lnTo>
                    <a:pt x="0" y="83439"/>
                  </a:lnTo>
                  <a:close/>
                </a:path>
              </a:pathLst>
            </a:custGeom>
            <a:ln w="22860">
              <a:solidFill>
                <a:srgbClr val="BED2D7"/>
              </a:solidFill>
            </a:ln>
          </p:spPr>
          <p:txBody>
            <a:bodyPr wrap="square" lIns="0" tIns="0" rIns="0" bIns="0" rtlCol="0"/>
            <a:lstStyle/>
            <a:p>
              <a:pPr defTabSz="761970"/>
              <a:endParaRPr sz="1500"/>
            </a:p>
          </p:txBody>
        </p:sp>
      </p:grpSp>
      <p:sp>
        <p:nvSpPr>
          <p:cNvPr id="20" name="object 20"/>
          <p:cNvSpPr txBox="1"/>
          <p:nvPr/>
        </p:nvSpPr>
        <p:spPr>
          <a:xfrm>
            <a:off x="8192347" y="2653595"/>
            <a:ext cx="1679574" cy="789746"/>
          </a:xfrm>
          <a:prstGeom prst="rect">
            <a:avLst/>
          </a:prstGeom>
        </p:spPr>
        <p:txBody>
          <a:bodyPr vert="horz" wrap="square" lIns="0" tIns="121708" rIns="0" bIns="0" rtlCol="0">
            <a:spAutoFit/>
          </a:bodyPr>
          <a:lstStyle/>
          <a:p>
            <a:pPr marL="10583" defTabSz="761970">
              <a:spcBef>
                <a:spcPts val="958"/>
              </a:spcBef>
            </a:pPr>
            <a:r>
              <a:rPr sz="2083" spc="-83" dirty="0">
                <a:solidFill>
                  <a:srgbClr val="384652"/>
                </a:solidFill>
                <a:latin typeface="Lucida Sans Unicode"/>
                <a:cs typeface="Lucida Sans Unicode"/>
              </a:rPr>
              <a:t>Artículo</a:t>
            </a:r>
            <a:r>
              <a:rPr sz="2083" spc="-54" dirty="0">
                <a:solidFill>
                  <a:srgbClr val="384652"/>
                </a:solidFill>
                <a:latin typeface="Lucida Sans Unicode"/>
                <a:cs typeface="Lucida Sans Unicode"/>
              </a:rPr>
              <a:t> </a:t>
            </a:r>
            <a:r>
              <a:rPr sz="2083" spc="-21" dirty="0">
                <a:solidFill>
                  <a:srgbClr val="384652"/>
                </a:solidFill>
                <a:latin typeface="Lucida Sans Unicode"/>
                <a:cs typeface="Lucida Sans Unicode"/>
              </a:rPr>
              <a:t>61</a:t>
            </a:r>
            <a:endParaRPr sz="2083">
              <a:latin typeface="Lucida Sans Unicode"/>
              <a:cs typeface="Lucida Sans Unicode"/>
            </a:endParaRPr>
          </a:p>
          <a:p>
            <a:pPr marL="10583" defTabSz="761970">
              <a:spcBef>
                <a:spcPts val="712"/>
              </a:spcBef>
            </a:pPr>
            <a:r>
              <a:rPr sz="1667" b="1" dirty="0">
                <a:solidFill>
                  <a:srgbClr val="384652"/>
                </a:solidFill>
                <a:latin typeface="Gill Sans MT"/>
                <a:cs typeface="Gill Sans MT"/>
              </a:rPr>
              <a:t>Jornadas</a:t>
            </a:r>
            <a:r>
              <a:rPr sz="1667" b="1" spc="187" dirty="0">
                <a:solidFill>
                  <a:srgbClr val="384652"/>
                </a:solidFill>
                <a:latin typeface="Gill Sans MT"/>
                <a:cs typeface="Gill Sans MT"/>
              </a:rPr>
              <a:t> </a:t>
            </a:r>
            <a:r>
              <a:rPr sz="1667" b="1" spc="-25" dirty="0">
                <a:solidFill>
                  <a:srgbClr val="384652"/>
                </a:solidFill>
                <a:latin typeface="Gill Sans MT"/>
                <a:cs typeface="Gill Sans MT"/>
              </a:rPr>
              <a:t>Diarias:</a:t>
            </a:r>
            <a:endParaRPr sz="1667">
              <a:latin typeface="Gill Sans MT"/>
              <a:cs typeface="Gill Sans MT"/>
            </a:endParaRPr>
          </a:p>
        </p:txBody>
      </p:sp>
      <p:sp>
        <p:nvSpPr>
          <p:cNvPr id="21" name="object 21"/>
          <p:cNvSpPr txBox="1"/>
          <p:nvPr/>
        </p:nvSpPr>
        <p:spPr>
          <a:xfrm>
            <a:off x="8192347" y="3468982"/>
            <a:ext cx="2769128" cy="934744"/>
          </a:xfrm>
          <a:prstGeom prst="rect">
            <a:avLst/>
          </a:prstGeom>
        </p:spPr>
        <p:txBody>
          <a:bodyPr vert="horz" wrap="square" lIns="0" tIns="61913" rIns="0" bIns="0" rtlCol="0">
            <a:spAutoFit/>
          </a:bodyPr>
          <a:lstStyle/>
          <a:p>
            <a:pPr marL="295792" indent="-285209" defTabSz="761970">
              <a:spcBef>
                <a:spcPts val="487"/>
              </a:spcBef>
              <a:buFontTx/>
              <a:buChar char="•"/>
              <a:tabLst>
                <a:tab pos="295792" algn="l"/>
              </a:tabLst>
            </a:pPr>
            <a:r>
              <a:rPr sz="1667" dirty="0">
                <a:solidFill>
                  <a:srgbClr val="384652"/>
                </a:solidFill>
                <a:latin typeface="Gill Sans MT"/>
                <a:cs typeface="Gill Sans MT"/>
              </a:rPr>
              <a:t>Diurna:</a:t>
            </a:r>
            <a:r>
              <a:rPr sz="1667" spc="-12" dirty="0">
                <a:solidFill>
                  <a:srgbClr val="384652"/>
                </a:solidFill>
                <a:latin typeface="Gill Sans MT"/>
                <a:cs typeface="Gill Sans MT"/>
              </a:rPr>
              <a:t> </a:t>
            </a:r>
            <a:r>
              <a:rPr sz="1667" spc="137" dirty="0">
                <a:solidFill>
                  <a:srgbClr val="384652"/>
                </a:solidFill>
                <a:latin typeface="Gill Sans MT"/>
                <a:cs typeface="Gill Sans MT"/>
              </a:rPr>
              <a:t>hasta</a:t>
            </a:r>
            <a:r>
              <a:rPr sz="1667" spc="12" dirty="0">
                <a:solidFill>
                  <a:srgbClr val="384652"/>
                </a:solidFill>
                <a:latin typeface="Gill Sans MT"/>
                <a:cs typeface="Gill Sans MT"/>
              </a:rPr>
              <a:t> </a:t>
            </a:r>
            <a:r>
              <a:rPr sz="1667" spc="62" dirty="0">
                <a:solidFill>
                  <a:srgbClr val="384652"/>
                </a:solidFill>
                <a:latin typeface="Gill Sans MT"/>
                <a:cs typeface="Gill Sans MT"/>
              </a:rPr>
              <a:t>ocho</a:t>
            </a:r>
            <a:r>
              <a:rPr sz="1667" dirty="0">
                <a:solidFill>
                  <a:srgbClr val="384652"/>
                </a:solidFill>
                <a:latin typeface="Gill Sans MT"/>
                <a:cs typeface="Gill Sans MT"/>
              </a:rPr>
              <a:t> </a:t>
            </a:r>
            <a:r>
              <a:rPr sz="1667" spc="67" dirty="0">
                <a:solidFill>
                  <a:srgbClr val="384652"/>
                </a:solidFill>
                <a:latin typeface="Gill Sans MT"/>
                <a:cs typeface="Gill Sans MT"/>
              </a:rPr>
              <a:t>horas</a:t>
            </a:r>
            <a:endParaRPr sz="1667">
              <a:latin typeface="Gill Sans MT"/>
              <a:cs typeface="Gill Sans MT"/>
            </a:endParaRPr>
          </a:p>
          <a:p>
            <a:pPr marL="295792" indent="-285209" defTabSz="761970">
              <a:spcBef>
                <a:spcPts val="408"/>
              </a:spcBef>
              <a:buFontTx/>
              <a:buChar char="•"/>
              <a:tabLst>
                <a:tab pos="295792" algn="l"/>
              </a:tabLst>
            </a:pPr>
            <a:r>
              <a:rPr sz="1667" dirty="0">
                <a:solidFill>
                  <a:srgbClr val="384652"/>
                </a:solidFill>
                <a:latin typeface="Gill Sans MT"/>
                <a:cs typeface="Gill Sans MT"/>
              </a:rPr>
              <a:t>Nocturna:</a:t>
            </a:r>
            <a:r>
              <a:rPr sz="1667" spc="104" dirty="0">
                <a:solidFill>
                  <a:srgbClr val="384652"/>
                </a:solidFill>
                <a:latin typeface="Gill Sans MT"/>
                <a:cs typeface="Gill Sans MT"/>
              </a:rPr>
              <a:t> </a:t>
            </a:r>
            <a:r>
              <a:rPr sz="1667" spc="71" dirty="0">
                <a:solidFill>
                  <a:srgbClr val="384652"/>
                </a:solidFill>
                <a:latin typeface="Gill Sans MT"/>
                <a:cs typeface="Gill Sans MT"/>
              </a:rPr>
              <a:t>siete</a:t>
            </a:r>
            <a:r>
              <a:rPr sz="1667" spc="137" dirty="0">
                <a:solidFill>
                  <a:srgbClr val="384652"/>
                </a:solidFill>
                <a:latin typeface="Gill Sans MT"/>
                <a:cs typeface="Gill Sans MT"/>
              </a:rPr>
              <a:t> </a:t>
            </a:r>
            <a:r>
              <a:rPr sz="1667" spc="75" dirty="0">
                <a:solidFill>
                  <a:srgbClr val="384652"/>
                </a:solidFill>
                <a:latin typeface="Gill Sans MT"/>
                <a:cs typeface="Gill Sans MT"/>
              </a:rPr>
              <a:t>horas</a:t>
            </a:r>
            <a:endParaRPr sz="1667">
              <a:latin typeface="Gill Sans MT"/>
              <a:cs typeface="Gill Sans MT"/>
            </a:endParaRPr>
          </a:p>
          <a:p>
            <a:pPr marL="295792" indent="-285209" defTabSz="761970">
              <a:spcBef>
                <a:spcPts val="408"/>
              </a:spcBef>
              <a:buFontTx/>
              <a:buChar char="•"/>
              <a:tabLst>
                <a:tab pos="295792" algn="l"/>
              </a:tabLst>
            </a:pPr>
            <a:r>
              <a:rPr sz="1667" spc="67" dirty="0">
                <a:solidFill>
                  <a:srgbClr val="384652"/>
                </a:solidFill>
                <a:latin typeface="Gill Sans MT"/>
                <a:cs typeface="Gill Sans MT"/>
              </a:rPr>
              <a:t>Mixta:</a:t>
            </a:r>
            <a:r>
              <a:rPr sz="1667" spc="-50" dirty="0">
                <a:solidFill>
                  <a:srgbClr val="384652"/>
                </a:solidFill>
                <a:latin typeface="Gill Sans MT"/>
                <a:cs typeface="Gill Sans MT"/>
              </a:rPr>
              <a:t> </a:t>
            </a:r>
            <a:r>
              <a:rPr sz="1667" spc="75" dirty="0">
                <a:solidFill>
                  <a:srgbClr val="384652"/>
                </a:solidFill>
                <a:latin typeface="Gill Sans MT"/>
                <a:cs typeface="Gill Sans MT"/>
              </a:rPr>
              <a:t>siete</a:t>
            </a:r>
            <a:r>
              <a:rPr sz="1667" spc="-42" dirty="0">
                <a:solidFill>
                  <a:srgbClr val="384652"/>
                </a:solidFill>
                <a:latin typeface="Gill Sans MT"/>
                <a:cs typeface="Gill Sans MT"/>
              </a:rPr>
              <a:t> </a:t>
            </a:r>
            <a:r>
              <a:rPr sz="1667" spc="79" dirty="0">
                <a:solidFill>
                  <a:srgbClr val="384652"/>
                </a:solidFill>
                <a:latin typeface="Gill Sans MT"/>
                <a:cs typeface="Gill Sans MT"/>
              </a:rPr>
              <a:t>horas</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100" dirty="0">
                <a:solidFill>
                  <a:srgbClr val="384652"/>
                </a:solidFill>
                <a:latin typeface="Gill Sans MT"/>
                <a:cs typeface="Gill Sans MT"/>
              </a:rPr>
              <a:t>media</a:t>
            </a:r>
            <a:endParaRPr sz="1667">
              <a:latin typeface="Gill Sans MT"/>
              <a:cs typeface="Gill Sans M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196695"/>
          </a:xfrm>
          <a:prstGeom prst="rect">
            <a:avLst/>
          </a:prstGeom>
        </p:spPr>
        <p:txBody>
          <a:bodyPr vert="horz" wrap="square" lIns="0" tIns="689822" rIns="0" bIns="0" rtlCol="0">
            <a:spAutoFit/>
          </a:bodyPr>
          <a:lstStyle/>
          <a:p>
            <a:pPr marL="247111">
              <a:spcBef>
                <a:spcPts val="83"/>
              </a:spcBef>
            </a:pPr>
            <a:r>
              <a:rPr sz="3250" spc="-104" dirty="0"/>
              <a:t>Regulación</a:t>
            </a:r>
            <a:r>
              <a:rPr sz="3250" spc="-121" dirty="0"/>
              <a:t> </a:t>
            </a:r>
            <a:r>
              <a:rPr sz="3250" spc="-112" dirty="0"/>
              <a:t>Detallada</a:t>
            </a:r>
            <a:r>
              <a:rPr sz="3250" spc="-129" dirty="0"/>
              <a:t> </a:t>
            </a:r>
            <a:r>
              <a:rPr sz="3250" spc="-83" dirty="0"/>
              <a:t>del</a:t>
            </a:r>
            <a:r>
              <a:rPr sz="3250" spc="-117" dirty="0"/>
              <a:t> </a:t>
            </a:r>
            <a:r>
              <a:rPr sz="3250" spc="-125" dirty="0"/>
              <a:t>Tiempo</a:t>
            </a:r>
            <a:r>
              <a:rPr sz="3250" spc="-129" dirty="0"/>
              <a:t> </a:t>
            </a:r>
            <a:r>
              <a:rPr sz="3250" spc="-100" dirty="0"/>
              <a:t>Extraordinario</a:t>
            </a:r>
            <a:endParaRPr sz="3250"/>
          </a:p>
        </p:txBody>
      </p:sp>
      <p:sp>
        <p:nvSpPr>
          <p:cNvPr id="3" name="object 3"/>
          <p:cNvSpPr txBox="1"/>
          <p:nvPr/>
        </p:nvSpPr>
        <p:spPr>
          <a:xfrm>
            <a:off x="651087" y="1669098"/>
            <a:ext cx="10889192" cy="524182"/>
          </a:xfrm>
          <a:prstGeom prst="rect">
            <a:avLst/>
          </a:prstGeom>
        </p:spPr>
        <p:txBody>
          <a:bodyPr vert="horz" wrap="square" lIns="0" tIns="11113" rIns="0" bIns="0" rtlCol="0">
            <a:spAutoFit/>
          </a:bodyPr>
          <a:lstStyle/>
          <a:p>
            <a:pPr marL="10583" defTabSz="761970">
              <a:lnSpc>
                <a:spcPts val="1992"/>
              </a:lnSpc>
              <a:spcBef>
                <a:spcPts val="87"/>
              </a:spcBef>
            </a:pPr>
            <a:r>
              <a:rPr sz="1667" spc="104" dirty="0">
                <a:solidFill>
                  <a:srgbClr val="384652"/>
                </a:solidFill>
                <a:latin typeface="Gill Sans MT"/>
                <a:cs typeface="Gill Sans MT"/>
              </a:rPr>
              <a:t>Los</a:t>
            </a:r>
            <a:r>
              <a:rPr sz="1667" spc="-50" dirty="0">
                <a:solidFill>
                  <a:srgbClr val="384652"/>
                </a:solidFill>
                <a:latin typeface="Gill Sans MT"/>
                <a:cs typeface="Gill Sans MT"/>
              </a:rPr>
              <a:t> </a:t>
            </a:r>
            <a:r>
              <a:rPr sz="1667" spc="67" dirty="0">
                <a:solidFill>
                  <a:srgbClr val="384652"/>
                </a:solidFill>
                <a:latin typeface="Gill Sans MT"/>
                <a:cs typeface="Gill Sans MT"/>
              </a:rPr>
              <a:t>artículos</a:t>
            </a:r>
            <a:r>
              <a:rPr sz="1667" spc="-37" dirty="0">
                <a:solidFill>
                  <a:srgbClr val="384652"/>
                </a:solidFill>
                <a:latin typeface="Gill Sans MT"/>
                <a:cs typeface="Gill Sans MT"/>
              </a:rPr>
              <a:t> </a:t>
            </a:r>
            <a:r>
              <a:rPr sz="1667" spc="100" dirty="0">
                <a:solidFill>
                  <a:srgbClr val="384652"/>
                </a:solidFill>
                <a:latin typeface="Gill Sans MT"/>
                <a:cs typeface="Gill Sans MT"/>
              </a:rPr>
              <a:t>66</a:t>
            </a:r>
            <a:r>
              <a:rPr sz="1667" spc="-37"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100" dirty="0">
                <a:solidFill>
                  <a:srgbClr val="384652"/>
                </a:solidFill>
                <a:latin typeface="Gill Sans MT"/>
                <a:cs typeface="Gill Sans MT"/>
              </a:rPr>
              <a:t>68</a:t>
            </a:r>
            <a:r>
              <a:rPr sz="1667" spc="-37" dirty="0">
                <a:solidFill>
                  <a:srgbClr val="384652"/>
                </a:solidFill>
                <a:latin typeface="Gill Sans MT"/>
                <a:cs typeface="Gill Sans MT"/>
              </a:rPr>
              <a:t> </a:t>
            </a:r>
            <a:r>
              <a:rPr sz="1667" spc="92" dirty="0">
                <a:solidFill>
                  <a:srgbClr val="384652"/>
                </a:solidFill>
                <a:latin typeface="Gill Sans MT"/>
                <a:cs typeface="Gill Sans MT"/>
              </a:rPr>
              <a:t>establecen</a:t>
            </a:r>
            <a:r>
              <a:rPr sz="1667" spc="-37" dirty="0">
                <a:solidFill>
                  <a:srgbClr val="384652"/>
                </a:solidFill>
                <a:latin typeface="Gill Sans MT"/>
                <a:cs typeface="Gill Sans MT"/>
              </a:rPr>
              <a:t> </a:t>
            </a:r>
            <a:r>
              <a:rPr sz="1667" spc="87" dirty="0">
                <a:solidFill>
                  <a:srgbClr val="384652"/>
                </a:solidFill>
                <a:latin typeface="Gill Sans MT"/>
                <a:cs typeface="Gill Sans MT"/>
              </a:rPr>
              <a:t>los</a:t>
            </a:r>
            <a:r>
              <a:rPr sz="1667" spc="-29" dirty="0">
                <a:solidFill>
                  <a:srgbClr val="384652"/>
                </a:solidFill>
                <a:latin typeface="Gill Sans MT"/>
                <a:cs typeface="Gill Sans MT"/>
              </a:rPr>
              <a:t> </a:t>
            </a:r>
            <a:r>
              <a:rPr sz="1667" spc="79" dirty="0">
                <a:solidFill>
                  <a:srgbClr val="384652"/>
                </a:solidFill>
                <a:latin typeface="Gill Sans MT"/>
                <a:cs typeface="Gill Sans MT"/>
              </a:rPr>
              <a:t>límites</a:t>
            </a:r>
            <a:r>
              <a:rPr sz="1667" spc="-46" dirty="0">
                <a:solidFill>
                  <a:srgbClr val="384652"/>
                </a:solidFill>
                <a:latin typeface="Gill Sans MT"/>
                <a:cs typeface="Gill Sans MT"/>
              </a:rPr>
              <a:t> </a:t>
            </a:r>
            <a:r>
              <a:rPr sz="1667" spc="83" dirty="0">
                <a:solidFill>
                  <a:srgbClr val="384652"/>
                </a:solidFill>
                <a:latin typeface="Gill Sans MT"/>
                <a:cs typeface="Gill Sans MT"/>
              </a:rPr>
              <a:t>precisos</a:t>
            </a:r>
            <a:r>
              <a:rPr sz="1667" spc="-37" dirty="0">
                <a:solidFill>
                  <a:srgbClr val="384652"/>
                </a:solidFill>
                <a:latin typeface="Gill Sans MT"/>
                <a:cs typeface="Gill Sans MT"/>
              </a:rPr>
              <a:t> </a:t>
            </a:r>
            <a:r>
              <a:rPr sz="1667" spc="100" dirty="0">
                <a:solidFill>
                  <a:srgbClr val="384652"/>
                </a:solidFill>
                <a:latin typeface="Gill Sans MT"/>
                <a:cs typeface="Gill Sans MT"/>
              </a:rPr>
              <a:t>para</a:t>
            </a:r>
            <a:r>
              <a:rPr sz="1667" spc="-37" dirty="0">
                <a:solidFill>
                  <a:srgbClr val="384652"/>
                </a:solidFill>
                <a:latin typeface="Gill Sans MT"/>
                <a:cs typeface="Gill Sans MT"/>
              </a:rPr>
              <a:t> </a:t>
            </a:r>
            <a:r>
              <a:rPr sz="1667" spc="117" dirty="0">
                <a:solidFill>
                  <a:srgbClr val="384652"/>
                </a:solidFill>
                <a:latin typeface="Gill Sans MT"/>
                <a:cs typeface="Gill Sans MT"/>
              </a:rPr>
              <a:t>la</a:t>
            </a:r>
            <a:r>
              <a:rPr sz="1667" spc="-37" dirty="0">
                <a:solidFill>
                  <a:srgbClr val="384652"/>
                </a:solidFill>
                <a:latin typeface="Gill Sans MT"/>
                <a:cs typeface="Gill Sans MT"/>
              </a:rPr>
              <a:t> </a:t>
            </a:r>
            <a:r>
              <a:rPr sz="1667" spc="71" dirty="0">
                <a:solidFill>
                  <a:srgbClr val="384652"/>
                </a:solidFill>
                <a:latin typeface="Gill Sans MT"/>
                <a:cs typeface="Gill Sans MT"/>
              </a:rPr>
              <a:t>prolongación</a:t>
            </a:r>
            <a:r>
              <a:rPr sz="1667" spc="-71" dirty="0">
                <a:solidFill>
                  <a:srgbClr val="384652"/>
                </a:solidFill>
                <a:latin typeface="Gill Sans MT"/>
                <a:cs typeface="Gill Sans MT"/>
              </a:rPr>
              <a:t> </a:t>
            </a:r>
            <a:r>
              <a:rPr sz="1667" spc="83" dirty="0">
                <a:solidFill>
                  <a:srgbClr val="384652"/>
                </a:solidFill>
                <a:latin typeface="Gill Sans MT"/>
                <a:cs typeface="Gill Sans MT"/>
              </a:rPr>
              <a:t>de</a:t>
            </a:r>
            <a:r>
              <a:rPr sz="1667" spc="-46" dirty="0">
                <a:solidFill>
                  <a:srgbClr val="384652"/>
                </a:solidFill>
                <a:latin typeface="Gill Sans MT"/>
                <a:cs typeface="Gill Sans MT"/>
              </a:rPr>
              <a:t> </a:t>
            </a:r>
            <a:r>
              <a:rPr sz="1667" spc="112" dirty="0">
                <a:solidFill>
                  <a:srgbClr val="384652"/>
                </a:solidFill>
                <a:latin typeface="Gill Sans MT"/>
                <a:cs typeface="Gill Sans MT"/>
              </a:rPr>
              <a:t>la</a:t>
            </a:r>
            <a:r>
              <a:rPr sz="1667" spc="-33" dirty="0">
                <a:solidFill>
                  <a:srgbClr val="384652"/>
                </a:solidFill>
                <a:latin typeface="Gill Sans MT"/>
                <a:cs typeface="Gill Sans MT"/>
              </a:rPr>
              <a:t> </a:t>
            </a:r>
            <a:r>
              <a:rPr sz="1667" spc="71" dirty="0">
                <a:solidFill>
                  <a:srgbClr val="384652"/>
                </a:solidFill>
                <a:latin typeface="Gill Sans MT"/>
                <a:cs typeface="Gill Sans MT"/>
              </a:rPr>
              <a:t>jornada</a:t>
            </a:r>
            <a:r>
              <a:rPr sz="1667" spc="-62" dirty="0">
                <a:solidFill>
                  <a:srgbClr val="384652"/>
                </a:solidFill>
                <a:latin typeface="Gill Sans MT"/>
                <a:cs typeface="Gill Sans MT"/>
              </a:rPr>
              <a:t> </a:t>
            </a:r>
            <a:r>
              <a:rPr sz="1667" spc="71" dirty="0">
                <a:solidFill>
                  <a:srgbClr val="384652"/>
                </a:solidFill>
                <a:latin typeface="Gill Sans MT"/>
                <a:cs typeface="Gill Sans MT"/>
              </a:rPr>
              <a:t>laboral</a:t>
            </a:r>
            <a:r>
              <a:rPr sz="1667" spc="-58" dirty="0">
                <a:solidFill>
                  <a:srgbClr val="384652"/>
                </a:solidFill>
                <a:latin typeface="Gill Sans MT"/>
                <a:cs typeface="Gill Sans MT"/>
              </a:rPr>
              <a:t> </a:t>
            </a:r>
            <a:r>
              <a:rPr sz="1667" spc="58" dirty="0">
                <a:solidFill>
                  <a:srgbClr val="384652"/>
                </a:solidFill>
                <a:latin typeface="Gill Sans MT"/>
                <a:cs typeface="Gill Sans MT"/>
              </a:rPr>
              <a:t>y</a:t>
            </a:r>
            <a:r>
              <a:rPr sz="1667" spc="-33" dirty="0">
                <a:solidFill>
                  <a:srgbClr val="384652"/>
                </a:solidFill>
                <a:latin typeface="Gill Sans MT"/>
                <a:cs typeface="Gill Sans MT"/>
              </a:rPr>
              <a:t> </a:t>
            </a:r>
            <a:r>
              <a:rPr sz="1667" spc="146" dirty="0">
                <a:solidFill>
                  <a:srgbClr val="384652"/>
                </a:solidFill>
                <a:latin typeface="Gill Sans MT"/>
                <a:cs typeface="Gill Sans MT"/>
              </a:rPr>
              <a:t>las</a:t>
            </a:r>
            <a:r>
              <a:rPr sz="1667" spc="-42" dirty="0">
                <a:solidFill>
                  <a:srgbClr val="384652"/>
                </a:solidFill>
                <a:latin typeface="Gill Sans MT"/>
                <a:cs typeface="Gill Sans MT"/>
              </a:rPr>
              <a:t> </a:t>
            </a:r>
            <a:r>
              <a:rPr sz="1667" spc="95" dirty="0">
                <a:solidFill>
                  <a:srgbClr val="384652"/>
                </a:solidFill>
                <a:latin typeface="Gill Sans MT"/>
                <a:cs typeface="Gill Sans MT"/>
              </a:rPr>
              <a:t>obligaciones</a:t>
            </a:r>
            <a:r>
              <a:rPr sz="1667" spc="-54" dirty="0">
                <a:solidFill>
                  <a:srgbClr val="384652"/>
                </a:solidFill>
                <a:latin typeface="Gill Sans MT"/>
                <a:cs typeface="Gill Sans MT"/>
              </a:rPr>
              <a:t> </a:t>
            </a:r>
            <a:r>
              <a:rPr sz="1667" spc="54" dirty="0">
                <a:solidFill>
                  <a:srgbClr val="384652"/>
                </a:solidFill>
                <a:latin typeface="Gill Sans MT"/>
                <a:cs typeface="Gill Sans MT"/>
              </a:rPr>
              <a:t>de</a:t>
            </a:r>
            <a:endParaRPr sz="1667">
              <a:latin typeface="Gill Sans MT"/>
              <a:cs typeface="Gill Sans MT"/>
            </a:endParaRPr>
          </a:p>
          <a:p>
            <a:pPr marL="10583" defTabSz="761970">
              <a:lnSpc>
                <a:spcPts val="1992"/>
              </a:lnSpc>
            </a:pPr>
            <a:r>
              <a:rPr sz="1667" spc="146" dirty="0">
                <a:solidFill>
                  <a:srgbClr val="384652"/>
                </a:solidFill>
                <a:latin typeface="Gill Sans MT"/>
                <a:cs typeface="Gill Sans MT"/>
              </a:rPr>
              <a:t>las</a:t>
            </a:r>
            <a:r>
              <a:rPr sz="1667" spc="-37" dirty="0">
                <a:solidFill>
                  <a:srgbClr val="384652"/>
                </a:solidFill>
                <a:latin typeface="Gill Sans MT"/>
                <a:cs typeface="Gill Sans MT"/>
              </a:rPr>
              <a:t> </a:t>
            </a:r>
            <a:r>
              <a:rPr sz="1667" spc="100" dirty="0">
                <a:solidFill>
                  <a:srgbClr val="384652"/>
                </a:solidFill>
                <a:latin typeface="Gill Sans MT"/>
                <a:cs typeface="Gill Sans MT"/>
              </a:rPr>
              <a:t>personas</a:t>
            </a:r>
            <a:r>
              <a:rPr sz="1667" spc="-33" dirty="0">
                <a:solidFill>
                  <a:srgbClr val="384652"/>
                </a:solidFill>
                <a:latin typeface="Gill Sans MT"/>
                <a:cs typeface="Gill Sans MT"/>
              </a:rPr>
              <a:t> </a:t>
            </a:r>
            <a:r>
              <a:rPr sz="1667" spc="87" dirty="0">
                <a:solidFill>
                  <a:srgbClr val="384652"/>
                </a:solidFill>
                <a:latin typeface="Gill Sans MT"/>
                <a:cs typeface="Gill Sans MT"/>
              </a:rPr>
              <a:t>empleadoras.</a:t>
            </a:r>
            <a:endParaRPr sz="1667">
              <a:latin typeface="Gill Sans MT"/>
              <a:cs typeface="Gill Sans MT"/>
            </a:endParaRPr>
          </a:p>
        </p:txBody>
      </p:sp>
      <p:sp>
        <p:nvSpPr>
          <p:cNvPr id="4" name="object 4"/>
          <p:cNvSpPr txBox="1"/>
          <p:nvPr/>
        </p:nvSpPr>
        <p:spPr>
          <a:xfrm>
            <a:off x="651087" y="2551535"/>
            <a:ext cx="1314979" cy="318463"/>
          </a:xfrm>
          <a:prstGeom prst="rect">
            <a:avLst/>
          </a:prstGeom>
        </p:spPr>
        <p:txBody>
          <a:bodyPr vert="horz" wrap="square" lIns="0" tIns="10583" rIns="0" bIns="0" rtlCol="0">
            <a:spAutoFit/>
          </a:bodyPr>
          <a:lstStyle/>
          <a:p>
            <a:pPr marL="10583" defTabSz="761970">
              <a:spcBef>
                <a:spcPts val="83"/>
              </a:spcBef>
            </a:pPr>
            <a:r>
              <a:rPr sz="2000" spc="-83" dirty="0">
                <a:solidFill>
                  <a:srgbClr val="2D3B4E"/>
                </a:solidFill>
                <a:latin typeface="Lucida Sans Unicode"/>
                <a:cs typeface="Lucida Sans Unicode"/>
              </a:rPr>
              <a:t>Artículo</a:t>
            </a:r>
            <a:r>
              <a:rPr sz="2000" spc="-54" dirty="0">
                <a:solidFill>
                  <a:srgbClr val="2D3B4E"/>
                </a:solidFill>
                <a:latin typeface="Lucida Sans Unicode"/>
                <a:cs typeface="Lucida Sans Unicode"/>
              </a:rPr>
              <a:t> </a:t>
            </a:r>
            <a:r>
              <a:rPr sz="2000" spc="-29" dirty="0">
                <a:solidFill>
                  <a:srgbClr val="2D3B4E"/>
                </a:solidFill>
                <a:latin typeface="Lucida Sans Unicode"/>
                <a:cs typeface="Lucida Sans Unicode"/>
              </a:rPr>
              <a:t>66</a:t>
            </a:r>
            <a:endParaRPr sz="2000">
              <a:latin typeface="Lucida Sans Unicode"/>
              <a:cs typeface="Lucida Sans Unicode"/>
            </a:endParaRPr>
          </a:p>
        </p:txBody>
      </p:sp>
      <p:sp>
        <p:nvSpPr>
          <p:cNvPr id="5" name="object 5"/>
          <p:cNvSpPr txBox="1"/>
          <p:nvPr/>
        </p:nvSpPr>
        <p:spPr>
          <a:xfrm>
            <a:off x="651087" y="3029585"/>
            <a:ext cx="5254096" cy="728341"/>
          </a:xfrm>
          <a:prstGeom prst="rect">
            <a:avLst/>
          </a:prstGeom>
        </p:spPr>
        <p:txBody>
          <a:bodyPr vert="horz" wrap="square" lIns="0" tIns="9525" rIns="0" bIns="0" rtlCol="0">
            <a:spAutoFit/>
          </a:bodyPr>
          <a:lstStyle/>
          <a:p>
            <a:pPr marL="10583" marR="4233" algn="just" defTabSz="761970">
              <a:lnSpc>
                <a:spcPct val="106400"/>
              </a:lnSpc>
              <a:spcBef>
                <a:spcPts val="75"/>
              </a:spcBef>
            </a:pPr>
            <a:r>
              <a:rPr sz="1500" spc="121" dirty="0">
                <a:solidFill>
                  <a:srgbClr val="384652"/>
                </a:solidFill>
                <a:latin typeface="Gill Sans MT"/>
                <a:cs typeface="Gill Sans MT"/>
              </a:rPr>
              <a:t>La</a:t>
            </a:r>
            <a:r>
              <a:rPr sz="1500" spc="300" dirty="0">
                <a:solidFill>
                  <a:srgbClr val="384652"/>
                </a:solidFill>
                <a:latin typeface="Gill Sans MT"/>
                <a:cs typeface="Gill Sans MT"/>
              </a:rPr>
              <a:t>   </a:t>
            </a:r>
            <a:r>
              <a:rPr sz="1500" spc="62" dirty="0">
                <a:solidFill>
                  <a:srgbClr val="384652"/>
                </a:solidFill>
                <a:latin typeface="Gill Sans MT"/>
                <a:cs typeface="Gill Sans MT"/>
              </a:rPr>
              <a:t>jornada</a:t>
            </a:r>
            <a:r>
              <a:rPr sz="1500" spc="308" dirty="0">
                <a:solidFill>
                  <a:srgbClr val="384652"/>
                </a:solidFill>
                <a:latin typeface="Gill Sans MT"/>
                <a:cs typeface="Gill Sans MT"/>
              </a:rPr>
              <a:t>   </a:t>
            </a:r>
            <a:r>
              <a:rPr sz="1500" spc="54" dirty="0">
                <a:solidFill>
                  <a:srgbClr val="384652"/>
                </a:solidFill>
                <a:latin typeface="Gill Sans MT"/>
                <a:cs typeface="Gill Sans MT"/>
              </a:rPr>
              <a:t>podrá</a:t>
            </a:r>
            <a:r>
              <a:rPr sz="1500" spc="304" dirty="0">
                <a:solidFill>
                  <a:srgbClr val="384652"/>
                </a:solidFill>
                <a:latin typeface="Gill Sans MT"/>
                <a:cs typeface="Gill Sans MT"/>
              </a:rPr>
              <a:t>   </a:t>
            </a:r>
            <a:r>
              <a:rPr sz="1500" spc="58" dirty="0">
                <a:solidFill>
                  <a:srgbClr val="384652"/>
                </a:solidFill>
                <a:latin typeface="Gill Sans MT"/>
                <a:cs typeface="Gill Sans MT"/>
              </a:rPr>
              <a:t>prolongarse</a:t>
            </a:r>
            <a:r>
              <a:rPr sz="1500" spc="308" dirty="0">
                <a:solidFill>
                  <a:srgbClr val="384652"/>
                </a:solidFill>
                <a:latin typeface="Gill Sans MT"/>
                <a:cs typeface="Gill Sans MT"/>
              </a:rPr>
              <a:t>   </a:t>
            </a:r>
            <a:r>
              <a:rPr sz="1500" dirty="0">
                <a:solidFill>
                  <a:srgbClr val="384652"/>
                </a:solidFill>
                <a:latin typeface="Gill Sans MT"/>
                <a:cs typeface="Gill Sans MT"/>
              </a:rPr>
              <a:t>por</a:t>
            </a:r>
            <a:r>
              <a:rPr sz="1500" spc="308" dirty="0">
                <a:solidFill>
                  <a:srgbClr val="384652"/>
                </a:solidFill>
                <a:latin typeface="Gill Sans MT"/>
                <a:cs typeface="Gill Sans MT"/>
              </a:rPr>
              <a:t>   </a:t>
            </a:r>
            <a:r>
              <a:rPr sz="1500" spc="79" dirty="0">
                <a:solidFill>
                  <a:srgbClr val="384652"/>
                </a:solidFill>
                <a:latin typeface="Gill Sans MT"/>
                <a:cs typeface="Gill Sans MT"/>
              </a:rPr>
              <a:t>circunstancias </a:t>
            </a:r>
            <a:r>
              <a:rPr sz="1500" spc="50" dirty="0">
                <a:solidFill>
                  <a:srgbClr val="384652"/>
                </a:solidFill>
                <a:latin typeface="Gill Sans MT"/>
                <a:cs typeface="Gill Sans MT"/>
              </a:rPr>
              <a:t>extraordinarias</a:t>
            </a:r>
            <a:r>
              <a:rPr sz="1500" spc="283" dirty="0">
                <a:solidFill>
                  <a:srgbClr val="384652"/>
                </a:solidFill>
                <a:latin typeface="Gill Sans MT"/>
                <a:cs typeface="Gill Sans MT"/>
              </a:rPr>
              <a:t> </a:t>
            </a:r>
            <a:r>
              <a:rPr sz="1500" spc="71" dirty="0">
                <a:solidFill>
                  <a:srgbClr val="384652"/>
                </a:solidFill>
                <a:latin typeface="Gill Sans MT"/>
                <a:cs typeface="Gill Sans MT"/>
              </a:rPr>
              <a:t>con</a:t>
            </a:r>
            <a:r>
              <a:rPr sz="1500" spc="287" dirty="0">
                <a:solidFill>
                  <a:srgbClr val="384652"/>
                </a:solidFill>
                <a:latin typeface="Gill Sans MT"/>
                <a:cs typeface="Gill Sans MT"/>
              </a:rPr>
              <a:t> </a:t>
            </a:r>
            <a:r>
              <a:rPr sz="1500" spc="92" dirty="0">
                <a:solidFill>
                  <a:srgbClr val="384652"/>
                </a:solidFill>
                <a:latin typeface="Gill Sans MT"/>
                <a:cs typeface="Gill Sans MT"/>
              </a:rPr>
              <a:t>compensación</a:t>
            </a:r>
            <a:r>
              <a:rPr sz="1500" spc="300" dirty="0">
                <a:solidFill>
                  <a:srgbClr val="384652"/>
                </a:solidFill>
                <a:latin typeface="Gill Sans MT"/>
                <a:cs typeface="Gill Sans MT"/>
              </a:rPr>
              <a:t> </a:t>
            </a:r>
            <a:r>
              <a:rPr sz="1500" spc="54" dirty="0">
                <a:solidFill>
                  <a:srgbClr val="384652"/>
                </a:solidFill>
                <a:latin typeface="Gill Sans MT"/>
                <a:cs typeface="Gill Sans MT"/>
              </a:rPr>
              <a:t>del</a:t>
            </a:r>
            <a:r>
              <a:rPr sz="1500" spc="287" dirty="0">
                <a:solidFill>
                  <a:srgbClr val="384652"/>
                </a:solidFill>
                <a:latin typeface="Gill Sans MT"/>
                <a:cs typeface="Gill Sans MT"/>
              </a:rPr>
              <a:t> </a:t>
            </a:r>
            <a:r>
              <a:rPr sz="1500" spc="71" dirty="0">
                <a:solidFill>
                  <a:srgbClr val="384652"/>
                </a:solidFill>
                <a:latin typeface="Gill Sans MT"/>
                <a:cs typeface="Gill Sans MT"/>
              </a:rPr>
              <a:t>cien</a:t>
            </a:r>
            <a:r>
              <a:rPr sz="1500" spc="283" dirty="0">
                <a:solidFill>
                  <a:srgbClr val="384652"/>
                </a:solidFill>
                <a:latin typeface="Gill Sans MT"/>
                <a:cs typeface="Gill Sans MT"/>
              </a:rPr>
              <a:t> </a:t>
            </a:r>
            <a:r>
              <a:rPr sz="1500" dirty="0">
                <a:solidFill>
                  <a:srgbClr val="384652"/>
                </a:solidFill>
                <a:latin typeface="Gill Sans MT"/>
                <a:cs typeface="Gill Sans MT"/>
              </a:rPr>
              <a:t>por</a:t>
            </a:r>
            <a:r>
              <a:rPr sz="1500" spc="287" dirty="0">
                <a:solidFill>
                  <a:srgbClr val="384652"/>
                </a:solidFill>
                <a:latin typeface="Gill Sans MT"/>
                <a:cs typeface="Gill Sans MT"/>
              </a:rPr>
              <a:t> </a:t>
            </a:r>
            <a:r>
              <a:rPr sz="1500" spc="46" dirty="0">
                <a:solidFill>
                  <a:srgbClr val="384652"/>
                </a:solidFill>
                <a:latin typeface="Gill Sans MT"/>
                <a:cs typeface="Gill Sans MT"/>
              </a:rPr>
              <a:t>ciento</a:t>
            </a:r>
            <a:r>
              <a:rPr sz="1500" spc="300" dirty="0">
                <a:solidFill>
                  <a:srgbClr val="384652"/>
                </a:solidFill>
                <a:latin typeface="Gill Sans MT"/>
                <a:cs typeface="Gill Sans MT"/>
              </a:rPr>
              <a:t> </a:t>
            </a:r>
            <a:r>
              <a:rPr sz="1500" spc="150" dirty="0">
                <a:solidFill>
                  <a:srgbClr val="384652"/>
                </a:solidFill>
                <a:latin typeface="Gill Sans MT"/>
                <a:cs typeface="Gill Sans MT"/>
              </a:rPr>
              <a:t>más </a:t>
            </a:r>
            <a:r>
              <a:rPr sz="1500" spc="54" dirty="0">
                <a:solidFill>
                  <a:srgbClr val="384652"/>
                </a:solidFill>
                <a:latin typeface="Gill Sans MT"/>
                <a:cs typeface="Gill Sans MT"/>
              </a:rPr>
              <a:t>del</a:t>
            </a:r>
            <a:r>
              <a:rPr sz="1500" spc="-42" dirty="0">
                <a:solidFill>
                  <a:srgbClr val="384652"/>
                </a:solidFill>
                <a:latin typeface="Gill Sans MT"/>
                <a:cs typeface="Gill Sans MT"/>
              </a:rPr>
              <a:t> </a:t>
            </a:r>
            <a:r>
              <a:rPr sz="1500" spc="71" dirty="0">
                <a:solidFill>
                  <a:srgbClr val="384652"/>
                </a:solidFill>
                <a:latin typeface="Gill Sans MT"/>
                <a:cs typeface="Gill Sans MT"/>
              </a:rPr>
              <a:t>salario</a:t>
            </a:r>
            <a:r>
              <a:rPr sz="1500" spc="-25" dirty="0">
                <a:solidFill>
                  <a:srgbClr val="384652"/>
                </a:solidFill>
                <a:latin typeface="Gill Sans MT"/>
                <a:cs typeface="Gill Sans MT"/>
              </a:rPr>
              <a:t> </a:t>
            </a:r>
            <a:r>
              <a:rPr sz="1500" spc="75" dirty="0">
                <a:solidFill>
                  <a:srgbClr val="384652"/>
                </a:solidFill>
                <a:latin typeface="Gill Sans MT"/>
                <a:cs typeface="Gill Sans MT"/>
              </a:rPr>
              <a:t>fijado</a:t>
            </a:r>
            <a:r>
              <a:rPr sz="1500" spc="-42" dirty="0">
                <a:solidFill>
                  <a:srgbClr val="384652"/>
                </a:solidFill>
                <a:latin typeface="Gill Sans MT"/>
                <a:cs typeface="Gill Sans MT"/>
              </a:rPr>
              <a:t> </a:t>
            </a:r>
            <a:r>
              <a:rPr sz="1500" spc="87" dirty="0">
                <a:solidFill>
                  <a:srgbClr val="384652"/>
                </a:solidFill>
                <a:latin typeface="Gill Sans MT"/>
                <a:cs typeface="Gill Sans MT"/>
              </a:rPr>
              <a:t>para</a:t>
            </a:r>
            <a:r>
              <a:rPr sz="1500" spc="-25" dirty="0">
                <a:solidFill>
                  <a:srgbClr val="384652"/>
                </a:solidFill>
                <a:latin typeface="Gill Sans MT"/>
                <a:cs typeface="Gill Sans MT"/>
              </a:rPr>
              <a:t> </a:t>
            </a:r>
            <a:r>
              <a:rPr sz="1500" spc="75" dirty="0">
                <a:solidFill>
                  <a:srgbClr val="384652"/>
                </a:solidFill>
                <a:latin typeface="Gill Sans MT"/>
                <a:cs typeface="Gill Sans MT"/>
              </a:rPr>
              <a:t>horas</a:t>
            </a:r>
            <a:r>
              <a:rPr sz="1500" spc="-42" dirty="0">
                <a:solidFill>
                  <a:srgbClr val="384652"/>
                </a:solidFill>
                <a:latin typeface="Gill Sans MT"/>
                <a:cs typeface="Gill Sans MT"/>
              </a:rPr>
              <a:t> </a:t>
            </a:r>
            <a:r>
              <a:rPr sz="1500" spc="50" dirty="0">
                <a:solidFill>
                  <a:srgbClr val="384652"/>
                </a:solidFill>
                <a:latin typeface="Gill Sans MT"/>
                <a:cs typeface="Gill Sans MT"/>
              </a:rPr>
              <a:t>ordinarias.</a:t>
            </a:r>
            <a:endParaRPr sz="1500">
              <a:latin typeface="Gill Sans MT"/>
              <a:cs typeface="Gill Sans MT"/>
            </a:endParaRPr>
          </a:p>
        </p:txBody>
      </p:sp>
      <p:sp>
        <p:nvSpPr>
          <p:cNvPr id="6" name="object 6"/>
          <p:cNvSpPr txBox="1"/>
          <p:nvPr/>
        </p:nvSpPr>
        <p:spPr>
          <a:xfrm>
            <a:off x="651087" y="3936576"/>
            <a:ext cx="2383367" cy="241519"/>
          </a:xfrm>
          <a:prstGeom prst="rect">
            <a:avLst/>
          </a:prstGeom>
        </p:spPr>
        <p:txBody>
          <a:bodyPr vert="horz" wrap="square" lIns="0" tIns="10583" rIns="0" bIns="0" rtlCol="0">
            <a:spAutoFit/>
          </a:bodyPr>
          <a:lstStyle/>
          <a:p>
            <a:pPr marL="10583" defTabSz="761970">
              <a:spcBef>
                <a:spcPts val="83"/>
              </a:spcBef>
              <a:tabLst>
                <a:tab pos="848220" algn="l"/>
                <a:tab pos="1243492" algn="l"/>
                <a:tab pos="2162618" algn="l"/>
              </a:tabLst>
            </a:pPr>
            <a:r>
              <a:rPr sz="1500" b="1" spc="-8" dirty="0">
                <a:solidFill>
                  <a:srgbClr val="384652"/>
                </a:solidFill>
                <a:latin typeface="Gill Sans MT"/>
                <a:cs typeface="Gill Sans MT"/>
              </a:rPr>
              <a:t>Límites:</a:t>
            </a:r>
            <a:r>
              <a:rPr sz="1500" b="1" dirty="0">
                <a:solidFill>
                  <a:srgbClr val="384652"/>
                </a:solidFill>
                <a:latin typeface="Gill Sans MT"/>
                <a:cs typeface="Gill Sans MT"/>
              </a:rPr>
              <a:t>	</a:t>
            </a:r>
            <a:r>
              <a:rPr sz="1500" spc="-21" dirty="0">
                <a:solidFill>
                  <a:srgbClr val="384652"/>
                </a:solidFill>
                <a:latin typeface="Gill Sans MT"/>
                <a:cs typeface="Gill Sans MT"/>
              </a:rPr>
              <a:t>No</a:t>
            </a:r>
            <a:r>
              <a:rPr sz="1500" dirty="0">
                <a:solidFill>
                  <a:srgbClr val="384652"/>
                </a:solidFill>
                <a:latin typeface="Gill Sans MT"/>
                <a:cs typeface="Gill Sans MT"/>
              </a:rPr>
              <a:t>	</a:t>
            </a:r>
            <a:r>
              <a:rPr sz="1500" spc="46" dirty="0">
                <a:solidFill>
                  <a:srgbClr val="384652"/>
                </a:solidFill>
                <a:latin typeface="Gill Sans MT"/>
                <a:cs typeface="Gill Sans MT"/>
              </a:rPr>
              <a:t>excederá</a:t>
            </a:r>
            <a:r>
              <a:rPr sz="1500" dirty="0">
                <a:solidFill>
                  <a:srgbClr val="384652"/>
                </a:solidFill>
                <a:latin typeface="Gill Sans MT"/>
                <a:cs typeface="Gill Sans MT"/>
              </a:rPr>
              <a:t>	</a:t>
            </a:r>
            <a:r>
              <a:rPr sz="1500" spc="50" dirty="0">
                <a:solidFill>
                  <a:srgbClr val="384652"/>
                </a:solidFill>
                <a:latin typeface="Gill Sans MT"/>
                <a:cs typeface="Gill Sans MT"/>
              </a:rPr>
              <a:t>de</a:t>
            </a:r>
            <a:endParaRPr sz="1500">
              <a:latin typeface="Gill Sans MT"/>
              <a:cs typeface="Gill Sans MT"/>
            </a:endParaRPr>
          </a:p>
        </p:txBody>
      </p:sp>
      <p:sp>
        <p:nvSpPr>
          <p:cNvPr id="7" name="object 7"/>
          <p:cNvSpPr txBox="1"/>
          <p:nvPr/>
        </p:nvSpPr>
        <p:spPr>
          <a:xfrm>
            <a:off x="3169709" y="3955204"/>
            <a:ext cx="2698221" cy="218008"/>
          </a:xfrm>
          <a:prstGeom prst="rect">
            <a:avLst/>
          </a:prstGeom>
          <a:solidFill>
            <a:srgbClr val="FFFF00"/>
          </a:solidFill>
        </p:spPr>
        <p:txBody>
          <a:bodyPr vert="horz" wrap="square" lIns="0" tIns="0" rIns="0" bIns="0" rtlCol="0">
            <a:spAutoFit/>
          </a:bodyPr>
          <a:lstStyle/>
          <a:p>
            <a:pPr defTabSz="761970">
              <a:lnSpc>
                <a:spcPts val="1737"/>
              </a:lnSpc>
              <a:tabLst>
                <a:tab pos="565127" algn="l"/>
                <a:tab pos="1192694" algn="l"/>
                <a:tab pos="1545634" algn="l"/>
                <a:tab pos="2009165" algn="l"/>
              </a:tabLst>
            </a:pPr>
            <a:r>
              <a:rPr sz="1500" spc="54" dirty="0">
                <a:solidFill>
                  <a:srgbClr val="384652"/>
                </a:solidFill>
                <a:latin typeface="Gill Sans MT"/>
                <a:cs typeface="Gill Sans MT"/>
              </a:rPr>
              <a:t>doce</a:t>
            </a:r>
            <a:r>
              <a:rPr sz="1500" dirty="0">
                <a:solidFill>
                  <a:srgbClr val="384652"/>
                </a:solidFill>
                <a:latin typeface="Gill Sans MT"/>
                <a:cs typeface="Gill Sans MT"/>
              </a:rPr>
              <a:t>	</a:t>
            </a:r>
            <a:r>
              <a:rPr sz="1500" spc="67" dirty="0">
                <a:solidFill>
                  <a:srgbClr val="384652"/>
                </a:solidFill>
                <a:latin typeface="Gill Sans MT"/>
                <a:cs typeface="Gill Sans MT"/>
              </a:rPr>
              <a:t>horas</a:t>
            </a:r>
            <a:r>
              <a:rPr sz="1500" dirty="0">
                <a:solidFill>
                  <a:srgbClr val="384652"/>
                </a:solidFill>
                <a:latin typeface="Gill Sans MT"/>
                <a:cs typeface="Gill Sans MT"/>
              </a:rPr>
              <a:t>	</a:t>
            </a:r>
            <a:r>
              <a:rPr sz="1500" spc="46" dirty="0">
                <a:solidFill>
                  <a:srgbClr val="384652"/>
                </a:solidFill>
                <a:latin typeface="Gill Sans MT"/>
                <a:cs typeface="Gill Sans MT"/>
              </a:rPr>
              <a:t>en</a:t>
            </a:r>
            <a:r>
              <a:rPr sz="1500" dirty="0">
                <a:solidFill>
                  <a:srgbClr val="384652"/>
                </a:solidFill>
                <a:latin typeface="Gill Sans MT"/>
                <a:cs typeface="Gill Sans MT"/>
              </a:rPr>
              <a:t>	</a:t>
            </a:r>
            <a:r>
              <a:rPr sz="1500" spc="87" dirty="0">
                <a:solidFill>
                  <a:srgbClr val="384652"/>
                </a:solidFill>
                <a:latin typeface="Gill Sans MT"/>
                <a:cs typeface="Gill Sans MT"/>
              </a:rPr>
              <a:t>una</a:t>
            </a:r>
            <a:r>
              <a:rPr sz="1500" dirty="0">
                <a:solidFill>
                  <a:srgbClr val="384652"/>
                </a:solidFill>
                <a:latin typeface="Gill Sans MT"/>
                <a:cs typeface="Gill Sans MT"/>
              </a:rPr>
              <a:t>	</a:t>
            </a:r>
            <a:r>
              <a:rPr sz="1500" spc="129" dirty="0">
                <a:solidFill>
                  <a:srgbClr val="384652"/>
                </a:solidFill>
                <a:latin typeface="Gill Sans MT"/>
                <a:cs typeface="Gill Sans MT"/>
              </a:rPr>
              <a:t>semana</a:t>
            </a:r>
            <a:endParaRPr sz="1500">
              <a:latin typeface="Gill Sans MT"/>
              <a:cs typeface="Gill Sans MT"/>
            </a:endParaRPr>
          </a:p>
        </p:txBody>
      </p:sp>
      <p:sp>
        <p:nvSpPr>
          <p:cNvPr id="8" name="object 8"/>
          <p:cNvSpPr txBox="1"/>
          <p:nvPr/>
        </p:nvSpPr>
        <p:spPr>
          <a:xfrm>
            <a:off x="5847185" y="3936576"/>
            <a:ext cx="58738" cy="241519"/>
          </a:xfrm>
          <a:prstGeom prst="rect">
            <a:avLst/>
          </a:prstGeom>
        </p:spPr>
        <p:txBody>
          <a:bodyPr vert="horz" wrap="square" lIns="0" tIns="10583" rIns="0" bIns="0" rtlCol="0">
            <a:spAutoFit/>
          </a:bodyPr>
          <a:lstStyle/>
          <a:p>
            <a:pPr marL="10583" defTabSz="761970">
              <a:spcBef>
                <a:spcPts val="83"/>
              </a:spcBef>
            </a:pPr>
            <a:r>
              <a:rPr sz="1500" spc="-42" dirty="0">
                <a:solidFill>
                  <a:srgbClr val="384652"/>
                </a:solidFill>
                <a:latin typeface="Gill Sans MT"/>
                <a:cs typeface="Gill Sans MT"/>
              </a:rPr>
              <a:t>,</a:t>
            </a:r>
            <a:endParaRPr sz="1500">
              <a:latin typeface="Gill Sans MT"/>
              <a:cs typeface="Gill Sans MT"/>
            </a:endParaRPr>
          </a:p>
        </p:txBody>
      </p:sp>
      <p:sp>
        <p:nvSpPr>
          <p:cNvPr id="9" name="object 9"/>
          <p:cNvSpPr txBox="1"/>
          <p:nvPr/>
        </p:nvSpPr>
        <p:spPr>
          <a:xfrm>
            <a:off x="651087" y="4179147"/>
            <a:ext cx="1863196" cy="241519"/>
          </a:xfrm>
          <a:prstGeom prst="rect">
            <a:avLst/>
          </a:prstGeom>
        </p:spPr>
        <p:txBody>
          <a:bodyPr vert="horz" wrap="square" lIns="0" tIns="10583" rIns="0" bIns="0" rtlCol="0">
            <a:spAutoFit/>
          </a:bodyPr>
          <a:lstStyle/>
          <a:p>
            <a:pPr marL="10583" defTabSz="761970">
              <a:spcBef>
                <a:spcPts val="83"/>
              </a:spcBef>
            </a:pPr>
            <a:r>
              <a:rPr sz="1500" spc="58" dirty="0">
                <a:solidFill>
                  <a:srgbClr val="384652"/>
                </a:solidFill>
                <a:latin typeface="Gill Sans MT"/>
                <a:cs typeface="Gill Sans MT"/>
              </a:rPr>
              <a:t>distribuibles</a:t>
            </a:r>
            <a:r>
              <a:rPr sz="1500" spc="112" dirty="0">
                <a:solidFill>
                  <a:srgbClr val="384652"/>
                </a:solidFill>
                <a:latin typeface="Gill Sans MT"/>
                <a:cs typeface="Gill Sans MT"/>
              </a:rPr>
              <a:t> </a:t>
            </a:r>
            <a:r>
              <a:rPr sz="1500" spc="67" dirty="0">
                <a:solidFill>
                  <a:srgbClr val="384652"/>
                </a:solidFill>
                <a:latin typeface="Gill Sans MT"/>
                <a:cs typeface="Gill Sans MT"/>
              </a:rPr>
              <a:t>en</a:t>
            </a:r>
            <a:r>
              <a:rPr sz="1500" spc="104" dirty="0">
                <a:solidFill>
                  <a:srgbClr val="384652"/>
                </a:solidFill>
                <a:latin typeface="Gill Sans MT"/>
                <a:cs typeface="Gill Sans MT"/>
              </a:rPr>
              <a:t> </a:t>
            </a:r>
            <a:r>
              <a:rPr sz="1500" spc="112" dirty="0">
                <a:solidFill>
                  <a:srgbClr val="384652"/>
                </a:solidFill>
                <a:latin typeface="Gill Sans MT"/>
                <a:cs typeface="Gill Sans MT"/>
              </a:rPr>
              <a:t>hasta</a:t>
            </a:r>
            <a:endParaRPr sz="1500">
              <a:latin typeface="Gill Sans MT"/>
              <a:cs typeface="Gill Sans MT"/>
            </a:endParaRPr>
          </a:p>
        </p:txBody>
      </p:sp>
      <p:sp>
        <p:nvSpPr>
          <p:cNvPr id="10" name="object 10"/>
          <p:cNvSpPr txBox="1"/>
          <p:nvPr/>
        </p:nvSpPr>
        <p:spPr>
          <a:xfrm>
            <a:off x="2567728" y="4185074"/>
            <a:ext cx="1730375" cy="235642"/>
          </a:xfrm>
          <a:prstGeom prst="rect">
            <a:avLst/>
          </a:prstGeom>
          <a:solidFill>
            <a:srgbClr val="FFFF00"/>
          </a:solidFill>
        </p:spPr>
        <p:txBody>
          <a:bodyPr vert="horz" wrap="square" lIns="0" tIns="4763" rIns="0" bIns="0" rtlCol="0">
            <a:spAutoFit/>
          </a:bodyPr>
          <a:lstStyle/>
          <a:p>
            <a:pPr defTabSz="761970">
              <a:spcBef>
                <a:spcPts val="37"/>
              </a:spcBef>
            </a:pPr>
            <a:r>
              <a:rPr sz="1500" spc="46" dirty="0">
                <a:solidFill>
                  <a:srgbClr val="384652"/>
                </a:solidFill>
                <a:latin typeface="Gill Sans MT"/>
                <a:cs typeface="Gill Sans MT"/>
              </a:rPr>
              <a:t>cuatro</a:t>
            </a:r>
            <a:r>
              <a:rPr sz="1500" spc="87" dirty="0">
                <a:solidFill>
                  <a:srgbClr val="384652"/>
                </a:solidFill>
                <a:latin typeface="Gill Sans MT"/>
                <a:cs typeface="Gill Sans MT"/>
              </a:rPr>
              <a:t> </a:t>
            </a:r>
            <a:r>
              <a:rPr sz="1500" spc="75" dirty="0">
                <a:solidFill>
                  <a:srgbClr val="384652"/>
                </a:solidFill>
                <a:latin typeface="Gill Sans MT"/>
                <a:cs typeface="Gill Sans MT"/>
              </a:rPr>
              <a:t>horas</a:t>
            </a:r>
            <a:r>
              <a:rPr sz="1500" spc="104" dirty="0">
                <a:solidFill>
                  <a:srgbClr val="384652"/>
                </a:solidFill>
                <a:latin typeface="Gill Sans MT"/>
                <a:cs typeface="Gill Sans MT"/>
              </a:rPr>
              <a:t> </a:t>
            </a:r>
            <a:r>
              <a:rPr sz="1500" spc="71" dirty="0">
                <a:solidFill>
                  <a:srgbClr val="384652"/>
                </a:solidFill>
                <a:latin typeface="Gill Sans MT"/>
                <a:cs typeface="Gill Sans MT"/>
              </a:rPr>
              <a:t>diarias</a:t>
            </a:r>
            <a:endParaRPr sz="1500">
              <a:latin typeface="Gill Sans MT"/>
              <a:cs typeface="Gill Sans MT"/>
            </a:endParaRPr>
          </a:p>
        </p:txBody>
      </p:sp>
      <p:sp>
        <p:nvSpPr>
          <p:cNvPr id="11" name="object 11"/>
          <p:cNvSpPr txBox="1"/>
          <p:nvPr/>
        </p:nvSpPr>
        <p:spPr>
          <a:xfrm>
            <a:off x="4277149" y="4179147"/>
            <a:ext cx="1629303" cy="241519"/>
          </a:xfrm>
          <a:prstGeom prst="rect">
            <a:avLst/>
          </a:prstGeom>
        </p:spPr>
        <p:txBody>
          <a:bodyPr vert="horz" wrap="square" lIns="0" tIns="10583" rIns="0" bIns="0" rtlCol="0">
            <a:spAutoFit/>
          </a:bodyPr>
          <a:lstStyle/>
          <a:p>
            <a:pPr marL="10583" defTabSz="761970">
              <a:spcBef>
                <a:spcPts val="83"/>
              </a:spcBef>
            </a:pPr>
            <a:r>
              <a:rPr sz="1500" dirty="0">
                <a:solidFill>
                  <a:srgbClr val="384652"/>
                </a:solidFill>
                <a:latin typeface="Gill Sans MT"/>
                <a:cs typeface="Gill Sans MT"/>
              </a:rPr>
              <a:t>,</a:t>
            </a:r>
            <a:r>
              <a:rPr sz="1500" spc="75" dirty="0">
                <a:solidFill>
                  <a:srgbClr val="384652"/>
                </a:solidFill>
                <a:latin typeface="Gill Sans MT"/>
                <a:cs typeface="Gill Sans MT"/>
              </a:rPr>
              <a:t> en un</a:t>
            </a:r>
            <a:r>
              <a:rPr sz="1500" spc="83" dirty="0">
                <a:solidFill>
                  <a:srgbClr val="384652"/>
                </a:solidFill>
                <a:latin typeface="Gill Sans MT"/>
                <a:cs typeface="Gill Sans MT"/>
              </a:rPr>
              <a:t> máximo </a:t>
            </a:r>
            <a:r>
              <a:rPr sz="1500" spc="50" dirty="0">
                <a:solidFill>
                  <a:srgbClr val="384652"/>
                </a:solidFill>
                <a:latin typeface="Gill Sans MT"/>
                <a:cs typeface="Gill Sans MT"/>
              </a:rPr>
              <a:t>de</a:t>
            </a:r>
            <a:endParaRPr sz="1500">
              <a:latin typeface="Gill Sans MT"/>
              <a:cs typeface="Gill Sans MT"/>
            </a:endParaRPr>
          </a:p>
        </p:txBody>
      </p:sp>
      <p:sp>
        <p:nvSpPr>
          <p:cNvPr id="12" name="object 12"/>
          <p:cNvSpPr txBox="1"/>
          <p:nvPr/>
        </p:nvSpPr>
        <p:spPr>
          <a:xfrm>
            <a:off x="661490" y="4440343"/>
            <a:ext cx="993246" cy="218008"/>
          </a:xfrm>
          <a:prstGeom prst="rect">
            <a:avLst/>
          </a:prstGeom>
          <a:solidFill>
            <a:srgbClr val="FFFF00"/>
          </a:solidFill>
        </p:spPr>
        <p:txBody>
          <a:bodyPr vert="horz" wrap="square" lIns="0" tIns="0" rIns="0" bIns="0" rtlCol="0">
            <a:spAutoFit/>
          </a:bodyPr>
          <a:lstStyle/>
          <a:p>
            <a:pPr defTabSz="761970">
              <a:lnSpc>
                <a:spcPts val="1746"/>
              </a:lnSpc>
            </a:pPr>
            <a:r>
              <a:rPr sz="1500" spc="46" dirty="0">
                <a:solidFill>
                  <a:srgbClr val="384652"/>
                </a:solidFill>
                <a:latin typeface="Gill Sans MT"/>
                <a:cs typeface="Gill Sans MT"/>
              </a:rPr>
              <a:t>cuatro</a:t>
            </a:r>
            <a:r>
              <a:rPr sz="1500" spc="-46" dirty="0">
                <a:solidFill>
                  <a:srgbClr val="384652"/>
                </a:solidFill>
                <a:latin typeface="Gill Sans MT"/>
                <a:cs typeface="Gill Sans MT"/>
              </a:rPr>
              <a:t> </a:t>
            </a:r>
            <a:r>
              <a:rPr sz="1500" spc="100" dirty="0">
                <a:solidFill>
                  <a:srgbClr val="384652"/>
                </a:solidFill>
                <a:latin typeface="Gill Sans MT"/>
                <a:cs typeface="Gill Sans MT"/>
              </a:rPr>
              <a:t>días</a:t>
            </a:r>
            <a:endParaRPr sz="1500">
              <a:latin typeface="Gill Sans MT"/>
              <a:cs typeface="Gill Sans MT"/>
            </a:endParaRPr>
          </a:p>
        </p:txBody>
      </p:sp>
      <p:sp>
        <p:nvSpPr>
          <p:cNvPr id="13" name="object 13"/>
          <p:cNvSpPr txBox="1"/>
          <p:nvPr/>
        </p:nvSpPr>
        <p:spPr>
          <a:xfrm>
            <a:off x="1644227" y="4422986"/>
            <a:ext cx="1316038" cy="241519"/>
          </a:xfrm>
          <a:prstGeom prst="rect">
            <a:avLst/>
          </a:prstGeom>
        </p:spPr>
        <p:txBody>
          <a:bodyPr vert="horz" wrap="square" lIns="0" tIns="10583" rIns="0" bIns="0" rtlCol="0">
            <a:spAutoFit/>
          </a:bodyPr>
          <a:lstStyle/>
          <a:p>
            <a:pPr marL="10583" defTabSz="761970">
              <a:spcBef>
                <a:spcPts val="83"/>
              </a:spcBef>
            </a:pPr>
            <a:r>
              <a:rPr sz="1500" spc="75" dirty="0">
                <a:solidFill>
                  <a:srgbClr val="384652"/>
                </a:solidFill>
                <a:latin typeface="Gill Sans MT"/>
                <a:cs typeface="Gill Sans MT"/>
              </a:rPr>
              <a:t>en</a:t>
            </a:r>
            <a:r>
              <a:rPr sz="1500" spc="-46" dirty="0">
                <a:solidFill>
                  <a:srgbClr val="384652"/>
                </a:solidFill>
                <a:latin typeface="Gill Sans MT"/>
                <a:cs typeface="Gill Sans MT"/>
              </a:rPr>
              <a:t> </a:t>
            </a:r>
            <a:r>
              <a:rPr sz="1500" spc="112" dirty="0">
                <a:solidFill>
                  <a:srgbClr val="384652"/>
                </a:solidFill>
                <a:latin typeface="Gill Sans MT"/>
                <a:cs typeface="Gill Sans MT"/>
              </a:rPr>
              <a:t>ese</a:t>
            </a:r>
            <a:r>
              <a:rPr sz="1500" spc="-54" dirty="0">
                <a:solidFill>
                  <a:srgbClr val="384652"/>
                </a:solidFill>
                <a:latin typeface="Gill Sans MT"/>
                <a:cs typeface="Gill Sans MT"/>
              </a:rPr>
              <a:t> </a:t>
            </a:r>
            <a:r>
              <a:rPr sz="1500" spc="-8" dirty="0">
                <a:solidFill>
                  <a:srgbClr val="384652"/>
                </a:solidFill>
                <a:latin typeface="Gill Sans MT"/>
                <a:cs typeface="Gill Sans MT"/>
              </a:rPr>
              <a:t>periodo.</a:t>
            </a:r>
            <a:endParaRPr sz="1500">
              <a:latin typeface="Gill Sans MT"/>
              <a:cs typeface="Gill Sans MT"/>
            </a:endParaRPr>
          </a:p>
        </p:txBody>
      </p:sp>
      <p:sp>
        <p:nvSpPr>
          <p:cNvPr id="14" name="object 14"/>
          <p:cNvSpPr txBox="1"/>
          <p:nvPr/>
        </p:nvSpPr>
        <p:spPr>
          <a:xfrm>
            <a:off x="6294226" y="2551535"/>
            <a:ext cx="5255154" cy="1397733"/>
          </a:xfrm>
          <a:prstGeom prst="rect">
            <a:avLst/>
          </a:prstGeom>
        </p:spPr>
        <p:txBody>
          <a:bodyPr vert="horz" wrap="square" lIns="0" tIns="10583" rIns="0" bIns="0" rtlCol="0">
            <a:spAutoFit/>
          </a:bodyPr>
          <a:lstStyle/>
          <a:p>
            <a:pPr marL="10583" defTabSz="761970">
              <a:spcBef>
                <a:spcPts val="83"/>
              </a:spcBef>
            </a:pPr>
            <a:r>
              <a:rPr sz="2000" spc="-83" dirty="0">
                <a:solidFill>
                  <a:srgbClr val="2D3B4E"/>
                </a:solidFill>
                <a:latin typeface="Lucida Sans Unicode"/>
                <a:cs typeface="Lucida Sans Unicode"/>
              </a:rPr>
              <a:t>Artículo</a:t>
            </a:r>
            <a:r>
              <a:rPr sz="2000" spc="-54" dirty="0">
                <a:solidFill>
                  <a:srgbClr val="2D3B4E"/>
                </a:solidFill>
                <a:latin typeface="Lucida Sans Unicode"/>
                <a:cs typeface="Lucida Sans Unicode"/>
              </a:rPr>
              <a:t> </a:t>
            </a:r>
            <a:r>
              <a:rPr sz="2000" spc="-29" dirty="0">
                <a:solidFill>
                  <a:srgbClr val="2D3B4E"/>
                </a:solidFill>
                <a:latin typeface="Lucida Sans Unicode"/>
                <a:cs typeface="Lucida Sans Unicode"/>
              </a:rPr>
              <a:t>68</a:t>
            </a:r>
            <a:endParaRPr sz="2000">
              <a:latin typeface="Lucida Sans Unicode"/>
              <a:cs typeface="Lucida Sans Unicode"/>
            </a:endParaRPr>
          </a:p>
          <a:p>
            <a:pPr marL="10583" marR="4233" defTabSz="761970">
              <a:lnSpc>
                <a:spcPct val="106100"/>
              </a:lnSpc>
              <a:spcBef>
                <a:spcPts val="1362"/>
              </a:spcBef>
              <a:tabLst>
                <a:tab pos="437074" algn="l"/>
                <a:tab pos="1345088" algn="l"/>
                <a:tab pos="2537782" algn="l"/>
                <a:tab pos="2874318" algn="l"/>
                <a:tab pos="3465903" algn="l"/>
                <a:tab pos="4417307" algn="l"/>
                <a:tab pos="4643252" algn="l"/>
              </a:tabLst>
            </a:pPr>
            <a:r>
              <a:rPr sz="1500" spc="125" dirty="0">
                <a:solidFill>
                  <a:srgbClr val="384652"/>
                </a:solidFill>
                <a:latin typeface="Gill Sans MT"/>
                <a:cs typeface="Gill Sans MT"/>
              </a:rPr>
              <a:t>Las</a:t>
            </a:r>
            <a:r>
              <a:rPr sz="1500" dirty="0">
                <a:solidFill>
                  <a:srgbClr val="384652"/>
                </a:solidFill>
                <a:latin typeface="Gill Sans MT"/>
                <a:cs typeface="Gill Sans MT"/>
              </a:rPr>
              <a:t>	</a:t>
            </a:r>
            <a:r>
              <a:rPr sz="1500" spc="79" dirty="0">
                <a:solidFill>
                  <a:srgbClr val="384652"/>
                </a:solidFill>
                <a:latin typeface="Gill Sans MT"/>
                <a:cs typeface="Gill Sans MT"/>
              </a:rPr>
              <a:t>personas</a:t>
            </a:r>
            <a:r>
              <a:rPr sz="1500" dirty="0">
                <a:solidFill>
                  <a:srgbClr val="384652"/>
                </a:solidFill>
                <a:latin typeface="Gill Sans MT"/>
                <a:cs typeface="Gill Sans MT"/>
              </a:rPr>
              <a:t>	</a:t>
            </a:r>
            <a:r>
              <a:rPr sz="1500" spc="67" dirty="0">
                <a:solidFill>
                  <a:srgbClr val="384652"/>
                </a:solidFill>
                <a:latin typeface="Gill Sans MT"/>
                <a:cs typeface="Gill Sans MT"/>
              </a:rPr>
              <a:t>trabajadoras</a:t>
            </a:r>
            <a:r>
              <a:rPr sz="1500" dirty="0">
                <a:solidFill>
                  <a:srgbClr val="384652"/>
                </a:solidFill>
                <a:latin typeface="Gill Sans MT"/>
                <a:cs typeface="Gill Sans MT"/>
              </a:rPr>
              <a:t>	</a:t>
            </a:r>
            <a:r>
              <a:rPr sz="1500" spc="33" dirty="0">
                <a:solidFill>
                  <a:srgbClr val="384652"/>
                </a:solidFill>
                <a:latin typeface="Gill Sans MT"/>
                <a:cs typeface="Gill Sans MT"/>
              </a:rPr>
              <a:t>no</a:t>
            </a:r>
            <a:r>
              <a:rPr sz="1500" dirty="0">
                <a:solidFill>
                  <a:srgbClr val="384652"/>
                </a:solidFill>
                <a:latin typeface="Gill Sans MT"/>
                <a:cs typeface="Gill Sans MT"/>
              </a:rPr>
              <a:t>	</a:t>
            </a:r>
            <a:r>
              <a:rPr sz="1500" spc="83" dirty="0">
                <a:solidFill>
                  <a:srgbClr val="384652"/>
                </a:solidFill>
                <a:latin typeface="Gill Sans MT"/>
                <a:cs typeface="Gill Sans MT"/>
              </a:rPr>
              <a:t>están</a:t>
            </a:r>
            <a:r>
              <a:rPr sz="1500" dirty="0">
                <a:solidFill>
                  <a:srgbClr val="384652"/>
                </a:solidFill>
                <a:latin typeface="Gill Sans MT"/>
                <a:cs typeface="Gill Sans MT"/>
              </a:rPr>
              <a:t>	</a:t>
            </a:r>
            <a:r>
              <a:rPr sz="1500" spc="100" dirty="0">
                <a:solidFill>
                  <a:srgbClr val="384652"/>
                </a:solidFill>
                <a:latin typeface="Gill Sans MT"/>
                <a:cs typeface="Gill Sans MT"/>
              </a:rPr>
              <a:t>obligadas</a:t>
            </a:r>
            <a:r>
              <a:rPr sz="1500" dirty="0">
                <a:solidFill>
                  <a:srgbClr val="384652"/>
                </a:solidFill>
                <a:latin typeface="Gill Sans MT"/>
                <a:cs typeface="Gill Sans MT"/>
              </a:rPr>
              <a:t>	</a:t>
            </a:r>
            <a:r>
              <a:rPr sz="1500" spc="133" dirty="0">
                <a:solidFill>
                  <a:srgbClr val="384652"/>
                </a:solidFill>
                <a:latin typeface="Gill Sans MT"/>
                <a:cs typeface="Gill Sans MT"/>
              </a:rPr>
              <a:t>a</a:t>
            </a:r>
            <a:r>
              <a:rPr sz="1500" dirty="0">
                <a:solidFill>
                  <a:srgbClr val="384652"/>
                </a:solidFill>
                <a:latin typeface="Gill Sans MT"/>
                <a:cs typeface="Gill Sans MT"/>
              </a:rPr>
              <a:t>	</a:t>
            </a:r>
            <a:r>
              <a:rPr sz="1500" spc="37" dirty="0">
                <a:solidFill>
                  <a:srgbClr val="384652"/>
                </a:solidFill>
                <a:latin typeface="Gill Sans MT"/>
                <a:cs typeface="Gill Sans MT"/>
              </a:rPr>
              <a:t>prestar </a:t>
            </a:r>
            <a:r>
              <a:rPr sz="1500" spc="71" dirty="0">
                <a:solidFill>
                  <a:srgbClr val="384652"/>
                </a:solidFill>
                <a:latin typeface="Gill Sans MT"/>
                <a:cs typeface="Gill Sans MT"/>
              </a:rPr>
              <a:t>servicios</a:t>
            </a:r>
            <a:r>
              <a:rPr sz="1500" spc="-46" dirty="0">
                <a:solidFill>
                  <a:srgbClr val="384652"/>
                </a:solidFill>
                <a:latin typeface="Gill Sans MT"/>
                <a:cs typeface="Gill Sans MT"/>
              </a:rPr>
              <a:t> </a:t>
            </a:r>
            <a:r>
              <a:rPr sz="1500" dirty="0">
                <a:solidFill>
                  <a:srgbClr val="384652"/>
                </a:solidFill>
                <a:latin typeface="Gill Sans MT"/>
                <a:cs typeface="Gill Sans MT"/>
              </a:rPr>
              <a:t>por</a:t>
            </a:r>
            <a:r>
              <a:rPr sz="1500" spc="-25" dirty="0">
                <a:solidFill>
                  <a:srgbClr val="384652"/>
                </a:solidFill>
                <a:latin typeface="Gill Sans MT"/>
                <a:cs typeface="Gill Sans MT"/>
              </a:rPr>
              <a:t> </a:t>
            </a:r>
            <a:r>
              <a:rPr sz="1500" spc="75" dirty="0">
                <a:solidFill>
                  <a:srgbClr val="384652"/>
                </a:solidFill>
                <a:latin typeface="Gill Sans MT"/>
                <a:cs typeface="Gill Sans MT"/>
              </a:rPr>
              <a:t>un</a:t>
            </a:r>
            <a:r>
              <a:rPr sz="1500" spc="-33" dirty="0">
                <a:solidFill>
                  <a:srgbClr val="384652"/>
                </a:solidFill>
                <a:latin typeface="Gill Sans MT"/>
                <a:cs typeface="Gill Sans MT"/>
              </a:rPr>
              <a:t> </a:t>
            </a:r>
            <a:r>
              <a:rPr sz="1500" spc="54" dirty="0">
                <a:solidFill>
                  <a:srgbClr val="384652"/>
                </a:solidFill>
                <a:latin typeface="Gill Sans MT"/>
                <a:cs typeface="Gill Sans MT"/>
              </a:rPr>
              <a:t>tiempo</a:t>
            </a:r>
            <a:r>
              <a:rPr sz="1500" spc="-46" dirty="0">
                <a:solidFill>
                  <a:srgbClr val="384652"/>
                </a:solidFill>
                <a:latin typeface="Gill Sans MT"/>
                <a:cs typeface="Gill Sans MT"/>
              </a:rPr>
              <a:t> </a:t>
            </a:r>
            <a:r>
              <a:rPr sz="1500" spc="58" dirty="0">
                <a:solidFill>
                  <a:srgbClr val="384652"/>
                </a:solidFill>
                <a:latin typeface="Gill Sans MT"/>
                <a:cs typeface="Gill Sans MT"/>
              </a:rPr>
              <a:t>mayor</a:t>
            </a:r>
            <a:r>
              <a:rPr sz="1500" spc="-42" dirty="0">
                <a:solidFill>
                  <a:srgbClr val="384652"/>
                </a:solidFill>
                <a:latin typeface="Gill Sans MT"/>
                <a:cs typeface="Gill Sans MT"/>
              </a:rPr>
              <a:t> </a:t>
            </a:r>
            <a:r>
              <a:rPr sz="1500" spc="54" dirty="0">
                <a:solidFill>
                  <a:srgbClr val="384652"/>
                </a:solidFill>
                <a:latin typeface="Gill Sans MT"/>
                <a:cs typeface="Gill Sans MT"/>
              </a:rPr>
              <a:t>del</a:t>
            </a:r>
            <a:r>
              <a:rPr sz="1500" spc="-37" dirty="0">
                <a:solidFill>
                  <a:srgbClr val="384652"/>
                </a:solidFill>
                <a:latin typeface="Gill Sans MT"/>
                <a:cs typeface="Gill Sans MT"/>
              </a:rPr>
              <a:t> </a:t>
            </a:r>
            <a:r>
              <a:rPr sz="1500" spc="-8" dirty="0">
                <a:solidFill>
                  <a:srgbClr val="384652"/>
                </a:solidFill>
                <a:latin typeface="Gill Sans MT"/>
                <a:cs typeface="Gill Sans MT"/>
              </a:rPr>
              <a:t>permitido.</a:t>
            </a:r>
            <a:endParaRPr sz="1500">
              <a:latin typeface="Gill Sans MT"/>
              <a:cs typeface="Gill Sans MT"/>
            </a:endParaRPr>
          </a:p>
          <a:p>
            <a:pPr marL="10583" defTabSz="761970">
              <a:spcBef>
                <a:spcPts val="1366"/>
              </a:spcBef>
              <a:tabLst>
                <a:tab pos="1414934" algn="l"/>
                <a:tab pos="2371101" algn="l"/>
                <a:tab pos="2705521" algn="l"/>
                <a:tab pos="3943721" algn="l"/>
                <a:tab pos="4383970" algn="l"/>
                <a:tab pos="5086676" algn="l"/>
              </a:tabLst>
            </a:pPr>
            <a:r>
              <a:rPr sz="1500" b="1" spc="-8" dirty="0">
                <a:solidFill>
                  <a:srgbClr val="384652"/>
                </a:solidFill>
                <a:latin typeface="Gill Sans MT"/>
                <a:cs typeface="Gill Sans MT"/>
              </a:rPr>
              <a:t>Compensación</a:t>
            </a:r>
            <a:r>
              <a:rPr sz="1500" b="1" dirty="0">
                <a:solidFill>
                  <a:srgbClr val="384652"/>
                </a:solidFill>
                <a:latin typeface="Gill Sans MT"/>
                <a:cs typeface="Gill Sans MT"/>
              </a:rPr>
              <a:t>	</a:t>
            </a:r>
            <a:r>
              <a:rPr sz="1500" b="1" spc="-8" dirty="0">
                <a:solidFill>
                  <a:srgbClr val="384652"/>
                </a:solidFill>
                <a:latin typeface="Gill Sans MT"/>
                <a:cs typeface="Gill Sans MT"/>
              </a:rPr>
              <a:t>adicional:</a:t>
            </a:r>
            <a:r>
              <a:rPr sz="1500" b="1" dirty="0">
                <a:solidFill>
                  <a:srgbClr val="384652"/>
                </a:solidFill>
                <a:latin typeface="Gill Sans MT"/>
                <a:cs typeface="Gill Sans MT"/>
              </a:rPr>
              <a:t>	</a:t>
            </a:r>
            <a:r>
              <a:rPr sz="1500" spc="100" dirty="0">
                <a:solidFill>
                  <a:srgbClr val="384652"/>
                </a:solidFill>
                <a:latin typeface="Gill Sans MT"/>
                <a:cs typeface="Gill Sans MT"/>
              </a:rPr>
              <a:t>La</a:t>
            </a:r>
            <a:r>
              <a:rPr sz="1500" dirty="0">
                <a:solidFill>
                  <a:srgbClr val="384652"/>
                </a:solidFill>
                <a:latin typeface="Gill Sans MT"/>
                <a:cs typeface="Gill Sans MT"/>
              </a:rPr>
              <a:t>	</a:t>
            </a:r>
            <a:r>
              <a:rPr sz="1500" spc="50" dirty="0">
                <a:solidFill>
                  <a:srgbClr val="384652"/>
                </a:solidFill>
                <a:latin typeface="Gill Sans MT"/>
                <a:cs typeface="Gill Sans MT"/>
              </a:rPr>
              <a:t>prolongación</a:t>
            </a:r>
            <a:r>
              <a:rPr sz="1500" dirty="0">
                <a:solidFill>
                  <a:srgbClr val="384652"/>
                </a:solidFill>
                <a:latin typeface="Gill Sans MT"/>
                <a:cs typeface="Gill Sans MT"/>
              </a:rPr>
              <a:t>	</a:t>
            </a:r>
            <a:r>
              <a:rPr sz="1500" spc="54" dirty="0">
                <a:solidFill>
                  <a:srgbClr val="384652"/>
                </a:solidFill>
                <a:latin typeface="Gill Sans MT"/>
                <a:cs typeface="Gill Sans MT"/>
              </a:rPr>
              <a:t>que</a:t>
            </a:r>
            <a:r>
              <a:rPr sz="1500" dirty="0">
                <a:solidFill>
                  <a:srgbClr val="384652"/>
                </a:solidFill>
                <a:latin typeface="Gill Sans MT"/>
                <a:cs typeface="Gill Sans MT"/>
              </a:rPr>
              <a:t>	</a:t>
            </a:r>
            <a:r>
              <a:rPr sz="1500" spc="54" dirty="0">
                <a:solidFill>
                  <a:srgbClr val="384652"/>
                </a:solidFill>
                <a:latin typeface="Gill Sans MT"/>
                <a:cs typeface="Gill Sans MT"/>
              </a:rPr>
              <a:t>supere</a:t>
            </a:r>
            <a:r>
              <a:rPr sz="1500" dirty="0">
                <a:solidFill>
                  <a:srgbClr val="384652"/>
                </a:solidFill>
                <a:latin typeface="Gill Sans MT"/>
                <a:cs typeface="Gill Sans MT"/>
              </a:rPr>
              <a:t>	</a:t>
            </a:r>
            <a:r>
              <a:rPr sz="1500" spc="-21" dirty="0">
                <a:solidFill>
                  <a:srgbClr val="384652"/>
                </a:solidFill>
                <a:latin typeface="Gill Sans MT"/>
                <a:cs typeface="Gill Sans MT"/>
              </a:rPr>
              <a:t>lo</a:t>
            </a:r>
            <a:endParaRPr sz="1500">
              <a:latin typeface="Gill Sans MT"/>
              <a:cs typeface="Gill Sans MT"/>
            </a:endParaRPr>
          </a:p>
        </p:txBody>
      </p:sp>
      <p:sp>
        <p:nvSpPr>
          <p:cNvPr id="15" name="object 15"/>
          <p:cNvSpPr txBox="1"/>
          <p:nvPr/>
        </p:nvSpPr>
        <p:spPr>
          <a:xfrm>
            <a:off x="6294226" y="3930967"/>
            <a:ext cx="4632854" cy="241519"/>
          </a:xfrm>
          <a:prstGeom prst="rect">
            <a:avLst/>
          </a:prstGeom>
        </p:spPr>
        <p:txBody>
          <a:bodyPr vert="horz" wrap="square" lIns="0" tIns="10583" rIns="0" bIns="0" rtlCol="0">
            <a:spAutoFit/>
          </a:bodyPr>
          <a:lstStyle/>
          <a:p>
            <a:pPr marL="10583" defTabSz="761970">
              <a:spcBef>
                <a:spcPts val="83"/>
              </a:spcBef>
            </a:pPr>
            <a:r>
              <a:rPr sz="1500" spc="75" dirty="0">
                <a:solidFill>
                  <a:srgbClr val="384652"/>
                </a:solidFill>
                <a:latin typeface="Gill Sans MT"/>
                <a:cs typeface="Gill Sans MT"/>
              </a:rPr>
              <a:t>establecido</a:t>
            </a:r>
            <a:r>
              <a:rPr sz="1500" spc="217" dirty="0">
                <a:solidFill>
                  <a:srgbClr val="384652"/>
                </a:solidFill>
                <a:latin typeface="Gill Sans MT"/>
                <a:cs typeface="Gill Sans MT"/>
              </a:rPr>
              <a:t> </a:t>
            </a:r>
            <a:r>
              <a:rPr sz="1500" spc="75" dirty="0">
                <a:solidFill>
                  <a:srgbClr val="384652"/>
                </a:solidFill>
                <a:latin typeface="Gill Sans MT"/>
                <a:cs typeface="Gill Sans MT"/>
              </a:rPr>
              <a:t>en</a:t>
            </a:r>
            <a:r>
              <a:rPr sz="1500" spc="196" dirty="0">
                <a:solidFill>
                  <a:srgbClr val="384652"/>
                </a:solidFill>
                <a:latin typeface="Gill Sans MT"/>
                <a:cs typeface="Gill Sans MT"/>
              </a:rPr>
              <a:t> </a:t>
            </a:r>
            <a:r>
              <a:rPr sz="1500" spc="54" dirty="0">
                <a:solidFill>
                  <a:srgbClr val="384652"/>
                </a:solidFill>
                <a:latin typeface="Gill Sans MT"/>
                <a:cs typeface="Gill Sans MT"/>
              </a:rPr>
              <a:t>el</a:t>
            </a:r>
            <a:r>
              <a:rPr sz="1500" spc="204" dirty="0">
                <a:solidFill>
                  <a:srgbClr val="384652"/>
                </a:solidFill>
                <a:latin typeface="Gill Sans MT"/>
                <a:cs typeface="Gill Sans MT"/>
              </a:rPr>
              <a:t> </a:t>
            </a:r>
            <a:r>
              <a:rPr sz="1500" spc="42" dirty="0">
                <a:solidFill>
                  <a:srgbClr val="384652"/>
                </a:solidFill>
                <a:latin typeface="Gill Sans MT"/>
                <a:cs typeface="Gill Sans MT"/>
              </a:rPr>
              <a:t>artículo</a:t>
            </a:r>
            <a:r>
              <a:rPr sz="1500" spc="212" dirty="0">
                <a:solidFill>
                  <a:srgbClr val="384652"/>
                </a:solidFill>
                <a:latin typeface="Gill Sans MT"/>
                <a:cs typeface="Gill Sans MT"/>
              </a:rPr>
              <a:t> </a:t>
            </a:r>
            <a:r>
              <a:rPr sz="1500" spc="87" dirty="0">
                <a:solidFill>
                  <a:srgbClr val="384652"/>
                </a:solidFill>
                <a:latin typeface="Gill Sans MT"/>
                <a:cs typeface="Gill Sans MT"/>
              </a:rPr>
              <a:t>66</a:t>
            </a:r>
            <a:r>
              <a:rPr sz="1500" spc="225" dirty="0">
                <a:solidFill>
                  <a:srgbClr val="384652"/>
                </a:solidFill>
                <a:latin typeface="Gill Sans MT"/>
                <a:cs typeface="Gill Sans MT"/>
              </a:rPr>
              <a:t> </a:t>
            </a:r>
            <a:r>
              <a:rPr sz="1500" spc="58" dirty="0">
                <a:solidFill>
                  <a:srgbClr val="384652"/>
                </a:solidFill>
                <a:latin typeface="Gill Sans MT"/>
                <a:cs typeface="Gill Sans MT"/>
              </a:rPr>
              <a:t>no</a:t>
            </a:r>
            <a:r>
              <a:rPr sz="1500" spc="212" dirty="0">
                <a:solidFill>
                  <a:srgbClr val="384652"/>
                </a:solidFill>
                <a:latin typeface="Gill Sans MT"/>
                <a:cs typeface="Gill Sans MT"/>
              </a:rPr>
              <a:t> </a:t>
            </a:r>
            <a:r>
              <a:rPr sz="1500" spc="54" dirty="0">
                <a:solidFill>
                  <a:srgbClr val="384652"/>
                </a:solidFill>
                <a:latin typeface="Gill Sans MT"/>
                <a:cs typeface="Gill Sans MT"/>
              </a:rPr>
              <a:t>podrá</a:t>
            </a:r>
            <a:r>
              <a:rPr sz="1500" spc="212" dirty="0">
                <a:solidFill>
                  <a:srgbClr val="384652"/>
                </a:solidFill>
                <a:latin typeface="Gill Sans MT"/>
                <a:cs typeface="Gill Sans MT"/>
              </a:rPr>
              <a:t> </a:t>
            </a:r>
            <a:r>
              <a:rPr sz="1500" spc="62" dirty="0">
                <a:solidFill>
                  <a:srgbClr val="384652"/>
                </a:solidFill>
                <a:latin typeface="Gill Sans MT"/>
                <a:cs typeface="Gill Sans MT"/>
              </a:rPr>
              <a:t>ser</a:t>
            </a:r>
            <a:r>
              <a:rPr sz="1500" spc="221" dirty="0">
                <a:solidFill>
                  <a:srgbClr val="384652"/>
                </a:solidFill>
                <a:latin typeface="Gill Sans MT"/>
                <a:cs typeface="Gill Sans MT"/>
              </a:rPr>
              <a:t> </a:t>
            </a:r>
            <a:r>
              <a:rPr sz="1500" spc="58" dirty="0">
                <a:solidFill>
                  <a:srgbClr val="384652"/>
                </a:solidFill>
                <a:latin typeface="Gill Sans MT"/>
                <a:cs typeface="Gill Sans MT"/>
              </a:rPr>
              <a:t>mayor</a:t>
            </a:r>
            <a:r>
              <a:rPr sz="1500" spc="204" dirty="0">
                <a:solidFill>
                  <a:srgbClr val="384652"/>
                </a:solidFill>
                <a:latin typeface="Gill Sans MT"/>
                <a:cs typeface="Gill Sans MT"/>
              </a:rPr>
              <a:t> </a:t>
            </a:r>
            <a:r>
              <a:rPr sz="1500" spc="50" dirty="0">
                <a:solidFill>
                  <a:srgbClr val="384652"/>
                </a:solidFill>
                <a:latin typeface="Gill Sans MT"/>
                <a:cs typeface="Gill Sans MT"/>
              </a:rPr>
              <a:t>de</a:t>
            </a:r>
            <a:endParaRPr sz="1500">
              <a:latin typeface="Gill Sans MT"/>
              <a:cs typeface="Gill Sans MT"/>
            </a:endParaRPr>
          </a:p>
        </p:txBody>
      </p:sp>
      <p:sp>
        <p:nvSpPr>
          <p:cNvPr id="16" name="object 16"/>
          <p:cNvSpPr txBox="1"/>
          <p:nvPr/>
        </p:nvSpPr>
        <p:spPr>
          <a:xfrm>
            <a:off x="10992908" y="3949805"/>
            <a:ext cx="592138" cy="218008"/>
          </a:xfrm>
          <a:prstGeom prst="rect">
            <a:avLst/>
          </a:prstGeom>
          <a:solidFill>
            <a:srgbClr val="FFFF00"/>
          </a:solidFill>
        </p:spPr>
        <p:txBody>
          <a:bodyPr vert="horz" wrap="square" lIns="0" tIns="0" rIns="0" bIns="0" rtlCol="0">
            <a:spAutoFit/>
          </a:bodyPr>
          <a:lstStyle/>
          <a:p>
            <a:pPr marL="529" defTabSz="761970">
              <a:lnSpc>
                <a:spcPts val="1733"/>
              </a:lnSpc>
            </a:pPr>
            <a:r>
              <a:rPr sz="1500" spc="37" dirty="0">
                <a:solidFill>
                  <a:srgbClr val="384652"/>
                </a:solidFill>
                <a:latin typeface="Gill Sans MT"/>
                <a:cs typeface="Gill Sans MT"/>
              </a:rPr>
              <a:t>cuatro</a:t>
            </a:r>
            <a:endParaRPr sz="1500">
              <a:latin typeface="Gill Sans MT"/>
              <a:cs typeface="Gill Sans MT"/>
            </a:endParaRPr>
          </a:p>
        </p:txBody>
      </p:sp>
      <p:sp>
        <p:nvSpPr>
          <p:cNvPr id="17" name="object 17"/>
          <p:cNvSpPr txBox="1"/>
          <p:nvPr/>
        </p:nvSpPr>
        <p:spPr>
          <a:xfrm>
            <a:off x="6304068" y="4193646"/>
            <a:ext cx="1686983" cy="218008"/>
          </a:xfrm>
          <a:prstGeom prst="rect">
            <a:avLst/>
          </a:prstGeom>
          <a:solidFill>
            <a:srgbClr val="FFFF00"/>
          </a:solidFill>
        </p:spPr>
        <p:txBody>
          <a:bodyPr vert="horz" wrap="square" lIns="0" tIns="0" rIns="0" bIns="0" rtlCol="0">
            <a:spAutoFit/>
          </a:bodyPr>
          <a:lstStyle/>
          <a:p>
            <a:pPr marL="529" defTabSz="761970">
              <a:lnSpc>
                <a:spcPts val="1733"/>
              </a:lnSpc>
            </a:pPr>
            <a:r>
              <a:rPr sz="1500" spc="75" dirty="0">
                <a:solidFill>
                  <a:srgbClr val="384652"/>
                </a:solidFill>
                <a:latin typeface="Gill Sans MT"/>
                <a:cs typeface="Gill Sans MT"/>
              </a:rPr>
              <a:t>horas</a:t>
            </a:r>
            <a:r>
              <a:rPr sz="1500" spc="271" dirty="0">
                <a:solidFill>
                  <a:srgbClr val="384652"/>
                </a:solidFill>
                <a:latin typeface="Gill Sans MT"/>
                <a:cs typeface="Gill Sans MT"/>
              </a:rPr>
              <a:t> </a:t>
            </a:r>
            <a:r>
              <a:rPr sz="1500" spc="175" dirty="0">
                <a:solidFill>
                  <a:srgbClr val="384652"/>
                </a:solidFill>
                <a:latin typeface="Gill Sans MT"/>
                <a:cs typeface="Gill Sans MT"/>
              </a:rPr>
              <a:t>a</a:t>
            </a:r>
            <a:r>
              <a:rPr sz="1500" spc="283" dirty="0">
                <a:solidFill>
                  <a:srgbClr val="384652"/>
                </a:solidFill>
                <a:latin typeface="Gill Sans MT"/>
                <a:cs typeface="Gill Sans MT"/>
              </a:rPr>
              <a:t> </a:t>
            </a:r>
            <a:r>
              <a:rPr sz="1500" spc="100" dirty="0">
                <a:solidFill>
                  <a:srgbClr val="384652"/>
                </a:solidFill>
                <a:latin typeface="Gill Sans MT"/>
                <a:cs typeface="Gill Sans MT"/>
              </a:rPr>
              <a:t>la</a:t>
            </a:r>
            <a:r>
              <a:rPr sz="1500" spc="283" dirty="0">
                <a:solidFill>
                  <a:srgbClr val="384652"/>
                </a:solidFill>
                <a:latin typeface="Gill Sans MT"/>
                <a:cs typeface="Gill Sans MT"/>
              </a:rPr>
              <a:t> </a:t>
            </a:r>
            <a:r>
              <a:rPr sz="1500" spc="129" dirty="0">
                <a:solidFill>
                  <a:srgbClr val="384652"/>
                </a:solidFill>
                <a:latin typeface="Gill Sans MT"/>
                <a:cs typeface="Gill Sans MT"/>
              </a:rPr>
              <a:t>semana</a:t>
            </a:r>
            <a:endParaRPr sz="1500">
              <a:latin typeface="Gill Sans MT"/>
              <a:cs typeface="Gill Sans MT"/>
            </a:endParaRPr>
          </a:p>
        </p:txBody>
      </p:sp>
      <p:sp>
        <p:nvSpPr>
          <p:cNvPr id="18" name="object 18"/>
          <p:cNvSpPr txBox="1"/>
          <p:nvPr/>
        </p:nvSpPr>
        <p:spPr>
          <a:xfrm>
            <a:off x="8058255" y="4174553"/>
            <a:ext cx="3488267" cy="241519"/>
          </a:xfrm>
          <a:prstGeom prst="rect">
            <a:avLst/>
          </a:prstGeom>
        </p:spPr>
        <p:txBody>
          <a:bodyPr vert="horz" wrap="square" lIns="0" tIns="10583" rIns="0" bIns="0" rtlCol="0">
            <a:spAutoFit/>
          </a:bodyPr>
          <a:lstStyle/>
          <a:p>
            <a:pPr marL="10583" defTabSz="761970">
              <a:spcBef>
                <a:spcPts val="83"/>
              </a:spcBef>
            </a:pPr>
            <a:r>
              <a:rPr sz="1500" spc="50" dirty="0">
                <a:solidFill>
                  <a:srgbClr val="384652"/>
                </a:solidFill>
                <a:latin typeface="Gill Sans MT"/>
                <a:cs typeface="Gill Sans MT"/>
              </a:rPr>
              <a:t>y</a:t>
            </a:r>
            <a:r>
              <a:rPr sz="1500" spc="283" dirty="0">
                <a:solidFill>
                  <a:srgbClr val="384652"/>
                </a:solidFill>
                <a:latin typeface="Gill Sans MT"/>
                <a:cs typeface="Gill Sans MT"/>
              </a:rPr>
              <a:t> </a:t>
            </a:r>
            <a:r>
              <a:rPr sz="1500" spc="87" dirty="0">
                <a:solidFill>
                  <a:srgbClr val="384652"/>
                </a:solidFill>
                <a:latin typeface="Gill Sans MT"/>
                <a:cs typeface="Gill Sans MT"/>
              </a:rPr>
              <a:t>obliga</a:t>
            </a:r>
            <a:r>
              <a:rPr sz="1500" spc="292" dirty="0">
                <a:solidFill>
                  <a:srgbClr val="384652"/>
                </a:solidFill>
                <a:latin typeface="Gill Sans MT"/>
                <a:cs typeface="Gill Sans MT"/>
              </a:rPr>
              <a:t> </a:t>
            </a:r>
            <a:r>
              <a:rPr sz="1500" spc="175" dirty="0">
                <a:solidFill>
                  <a:srgbClr val="384652"/>
                </a:solidFill>
                <a:latin typeface="Gill Sans MT"/>
                <a:cs typeface="Gill Sans MT"/>
              </a:rPr>
              <a:t>a</a:t>
            </a:r>
            <a:r>
              <a:rPr sz="1500" spc="296" dirty="0">
                <a:solidFill>
                  <a:srgbClr val="384652"/>
                </a:solidFill>
                <a:latin typeface="Gill Sans MT"/>
                <a:cs typeface="Gill Sans MT"/>
              </a:rPr>
              <a:t> </a:t>
            </a:r>
            <a:r>
              <a:rPr sz="1500" spc="108" dirty="0">
                <a:solidFill>
                  <a:srgbClr val="384652"/>
                </a:solidFill>
                <a:latin typeface="Gill Sans MT"/>
                <a:cs typeface="Gill Sans MT"/>
              </a:rPr>
              <a:t>pagar</a:t>
            </a:r>
            <a:r>
              <a:rPr sz="1500" spc="292" dirty="0">
                <a:solidFill>
                  <a:srgbClr val="384652"/>
                </a:solidFill>
                <a:latin typeface="Gill Sans MT"/>
                <a:cs typeface="Gill Sans MT"/>
              </a:rPr>
              <a:t> </a:t>
            </a:r>
            <a:r>
              <a:rPr sz="1500" spc="75" dirty="0">
                <a:solidFill>
                  <a:srgbClr val="384652"/>
                </a:solidFill>
                <a:latin typeface="Gill Sans MT"/>
                <a:cs typeface="Gill Sans MT"/>
              </a:rPr>
              <a:t>doscientos</a:t>
            </a:r>
            <a:r>
              <a:rPr sz="1500" spc="287" dirty="0">
                <a:solidFill>
                  <a:srgbClr val="384652"/>
                </a:solidFill>
                <a:latin typeface="Gill Sans MT"/>
                <a:cs typeface="Gill Sans MT"/>
              </a:rPr>
              <a:t> </a:t>
            </a:r>
            <a:r>
              <a:rPr sz="1500" dirty="0">
                <a:solidFill>
                  <a:srgbClr val="384652"/>
                </a:solidFill>
                <a:latin typeface="Gill Sans MT"/>
                <a:cs typeface="Gill Sans MT"/>
              </a:rPr>
              <a:t>por</a:t>
            </a:r>
            <a:r>
              <a:rPr sz="1500" spc="283" dirty="0">
                <a:solidFill>
                  <a:srgbClr val="384652"/>
                </a:solidFill>
                <a:latin typeface="Gill Sans MT"/>
                <a:cs typeface="Gill Sans MT"/>
              </a:rPr>
              <a:t> </a:t>
            </a:r>
            <a:r>
              <a:rPr sz="1500" spc="37" dirty="0">
                <a:solidFill>
                  <a:srgbClr val="384652"/>
                </a:solidFill>
                <a:latin typeface="Gill Sans MT"/>
                <a:cs typeface="Gill Sans MT"/>
              </a:rPr>
              <a:t>ciento</a:t>
            </a:r>
            <a:endParaRPr sz="1500">
              <a:latin typeface="Gill Sans MT"/>
              <a:cs typeface="Gill Sans MT"/>
            </a:endParaRPr>
          </a:p>
        </p:txBody>
      </p:sp>
      <p:sp>
        <p:nvSpPr>
          <p:cNvPr id="19" name="object 19"/>
          <p:cNvSpPr txBox="1"/>
          <p:nvPr/>
        </p:nvSpPr>
        <p:spPr>
          <a:xfrm>
            <a:off x="6294225" y="4418964"/>
            <a:ext cx="2162175" cy="241519"/>
          </a:xfrm>
          <a:prstGeom prst="rect">
            <a:avLst/>
          </a:prstGeom>
        </p:spPr>
        <p:txBody>
          <a:bodyPr vert="horz" wrap="square" lIns="0" tIns="10583" rIns="0" bIns="0" rtlCol="0">
            <a:spAutoFit/>
          </a:bodyPr>
          <a:lstStyle/>
          <a:p>
            <a:pPr marL="10583" defTabSz="761970">
              <a:spcBef>
                <a:spcPts val="83"/>
              </a:spcBef>
            </a:pPr>
            <a:r>
              <a:rPr sz="1500" spc="170" dirty="0">
                <a:solidFill>
                  <a:srgbClr val="384652"/>
                </a:solidFill>
                <a:latin typeface="Gill Sans MT"/>
                <a:cs typeface="Gill Sans MT"/>
              </a:rPr>
              <a:t>más</a:t>
            </a:r>
            <a:r>
              <a:rPr sz="1500" spc="-37" dirty="0">
                <a:solidFill>
                  <a:srgbClr val="384652"/>
                </a:solidFill>
                <a:latin typeface="Gill Sans MT"/>
                <a:cs typeface="Gill Sans MT"/>
              </a:rPr>
              <a:t> </a:t>
            </a:r>
            <a:r>
              <a:rPr sz="1500" spc="54" dirty="0">
                <a:solidFill>
                  <a:srgbClr val="384652"/>
                </a:solidFill>
                <a:latin typeface="Gill Sans MT"/>
                <a:cs typeface="Gill Sans MT"/>
              </a:rPr>
              <a:t>del</a:t>
            </a:r>
            <a:r>
              <a:rPr sz="1500" spc="-33" dirty="0">
                <a:solidFill>
                  <a:srgbClr val="384652"/>
                </a:solidFill>
                <a:latin typeface="Gill Sans MT"/>
                <a:cs typeface="Gill Sans MT"/>
              </a:rPr>
              <a:t> </a:t>
            </a:r>
            <a:r>
              <a:rPr sz="1500" spc="71" dirty="0">
                <a:solidFill>
                  <a:srgbClr val="384652"/>
                </a:solidFill>
                <a:latin typeface="Gill Sans MT"/>
                <a:cs typeface="Gill Sans MT"/>
              </a:rPr>
              <a:t>salario</a:t>
            </a:r>
            <a:r>
              <a:rPr sz="1500" spc="-37" dirty="0">
                <a:solidFill>
                  <a:srgbClr val="384652"/>
                </a:solidFill>
                <a:latin typeface="Gill Sans MT"/>
                <a:cs typeface="Gill Sans MT"/>
              </a:rPr>
              <a:t> </a:t>
            </a:r>
            <a:r>
              <a:rPr sz="1500" spc="-8" dirty="0">
                <a:solidFill>
                  <a:srgbClr val="384652"/>
                </a:solidFill>
                <a:latin typeface="Gill Sans MT"/>
                <a:cs typeface="Gill Sans MT"/>
              </a:rPr>
              <a:t>ordinario.</a:t>
            </a:r>
            <a:endParaRPr sz="1500">
              <a:latin typeface="Gill Sans MT"/>
              <a:cs typeface="Gill Sans MT"/>
            </a:endParaRPr>
          </a:p>
        </p:txBody>
      </p:sp>
      <p:grpSp>
        <p:nvGrpSpPr>
          <p:cNvPr id="20" name="object 20"/>
          <p:cNvGrpSpPr/>
          <p:nvPr/>
        </p:nvGrpSpPr>
        <p:grpSpPr>
          <a:xfrm>
            <a:off x="661490" y="5033009"/>
            <a:ext cx="10869083" cy="686328"/>
            <a:chOff x="793788" y="6039611"/>
            <a:chExt cx="13042900" cy="823594"/>
          </a:xfrm>
        </p:grpSpPr>
        <p:sp>
          <p:nvSpPr>
            <p:cNvPr id="21" name="object 21"/>
            <p:cNvSpPr/>
            <p:nvPr/>
          </p:nvSpPr>
          <p:spPr>
            <a:xfrm>
              <a:off x="793788" y="6039611"/>
              <a:ext cx="13042900" cy="823594"/>
            </a:xfrm>
            <a:custGeom>
              <a:avLst/>
              <a:gdLst/>
              <a:ahLst/>
              <a:cxnLst/>
              <a:rect l="l" t="t" r="r" b="b"/>
              <a:pathLst>
                <a:path w="13042900" h="823595">
                  <a:moveTo>
                    <a:pt x="12959422" y="0"/>
                  </a:moveTo>
                  <a:lnTo>
                    <a:pt x="83362" y="0"/>
                  </a:lnTo>
                  <a:lnTo>
                    <a:pt x="50915" y="6534"/>
                  </a:lnTo>
                  <a:lnTo>
                    <a:pt x="24417" y="24368"/>
                  </a:lnTo>
                  <a:lnTo>
                    <a:pt x="6551" y="50845"/>
                  </a:lnTo>
                  <a:lnTo>
                    <a:pt x="0" y="83312"/>
                  </a:lnTo>
                  <a:lnTo>
                    <a:pt x="0" y="739901"/>
                  </a:lnTo>
                  <a:lnTo>
                    <a:pt x="6551" y="772368"/>
                  </a:lnTo>
                  <a:lnTo>
                    <a:pt x="24417" y="798845"/>
                  </a:lnTo>
                  <a:lnTo>
                    <a:pt x="50915" y="816679"/>
                  </a:lnTo>
                  <a:lnTo>
                    <a:pt x="83362" y="823213"/>
                  </a:lnTo>
                  <a:lnTo>
                    <a:pt x="12959422" y="823213"/>
                  </a:lnTo>
                  <a:lnTo>
                    <a:pt x="12991909" y="816679"/>
                  </a:lnTo>
                  <a:lnTo>
                    <a:pt x="13018430" y="798845"/>
                  </a:lnTo>
                  <a:lnTo>
                    <a:pt x="13036307" y="772368"/>
                  </a:lnTo>
                  <a:lnTo>
                    <a:pt x="13042861" y="739901"/>
                  </a:lnTo>
                  <a:lnTo>
                    <a:pt x="13042861" y="83312"/>
                  </a:lnTo>
                  <a:lnTo>
                    <a:pt x="13036307" y="50845"/>
                  </a:lnTo>
                  <a:lnTo>
                    <a:pt x="13018430" y="24368"/>
                  </a:lnTo>
                  <a:lnTo>
                    <a:pt x="12991909" y="6534"/>
                  </a:lnTo>
                  <a:lnTo>
                    <a:pt x="12959422" y="0"/>
                  </a:lnTo>
                  <a:close/>
                </a:path>
              </a:pathLst>
            </a:custGeom>
            <a:solidFill>
              <a:srgbClr val="C5E3EB"/>
            </a:solidFill>
          </p:spPr>
          <p:txBody>
            <a:bodyPr wrap="square" lIns="0" tIns="0" rIns="0" bIns="0" rtlCol="0"/>
            <a:lstStyle/>
            <a:p>
              <a:pPr defTabSz="761970"/>
              <a:endParaRPr sz="1500"/>
            </a:p>
          </p:txBody>
        </p:sp>
        <p:pic>
          <p:nvPicPr>
            <p:cNvPr id="22" name="object 22"/>
            <p:cNvPicPr/>
            <p:nvPr/>
          </p:nvPicPr>
          <p:blipFill>
            <a:blip r:embed="rId2" cstate="print"/>
            <a:stretch>
              <a:fillRect/>
            </a:stretch>
          </p:blipFill>
          <p:spPr>
            <a:xfrm>
              <a:off x="917701" y="6193459"/>
              <a:ext cx="507733" cy="406095"/>
            </a:xfrm>
            <a:prstGeom prst="rect">
              <a:avLst/>
            </a:prstGeom>
          </p:spPr>
        </p:pic>
      </p:grpSp>
      <p:sp>
        <p:nvSpPr>
          <p:cNvPr id="23" name="object 23"/>
          <p:cNvSpPr txBox="1"/>
          <p:nvPr/>
        </p:nvSpPr>
        <p:spPr>
          <a:xfrm>
            <a:off x="1188296" y="5222346"/>
            <a:ext cx="10301817" cy="241519"/>
          </a:xfrm>
          <a:prstGeom prst="rect">
            <a:avLst/>
          </a:prstGeom>
        </p:spPr>
        <p:txBody>
          <a:bodyPr vert="horz" wrap="square" lIns="0" tIns="10583" rIns="0" bIns="0" rtlCol="0">
            <a:spAutoFit/>
          </a:bodyPr>
          <a:lstStyle/>
          <a:p>
            <a:pPr marL="10583" defTabSz="761970">
              <a:spcBef>
                <a:spcPts val="83"/>
              </a:spcBef>
            </a:pPr>
            <a:r>
              <a:rPr sz="1500" b="1" spc="-71" dirty="0">
                <a:latin typeface="Gill Sans MT"/>
                <a:cs typeface="Gill Sans MT"/>
              </a:rPr>
              <a:t>Límite</a:t>
            </a:r>
            <a:r>
              <a:rPr sz="1500" b="1" dirty="0">
                <a:latin typeface="Gill Sans MT"/>
                <a:cs typeface="Gill Sans MT"/>
              </a:rPr>
              <a:t> </a:t>
            </a:r>
            <a:r>
              <a:rPr sz="1500" b="1" spc="-33" dirty="0">
                <a:latin typeface="Gill Sans MT"/>
                <a:cs typeface="Gill Sans MT"/>
              </a:rPr>
              <a:t>Absoluto:</a:t>
            </a:r>
            <a:r>
              <a:rPr sz="1500" b="1" spc="79" dirty="0">
                <a:latin typeface="Gill Sans MT"/>
                <a:cs typeface="Gill Sans MT"/>
              </a:rPr>
              <a:t> </a:t>
            </a:r>
            <a:r>
              <a:rPr sz="1500" spc="121" dirty="0">
                <a:latin typeface="Gill Sans MT"/>
                <a:cs typeface="Gill Sans MT"/>
              </a:rPr>
              <a:t>La</a:t>
            </a:r>
            <a:r>
              <a:rPr sz="1500" spc="-21" dirty="0">
                <a:latin typeface="Gill Sans MT"/>
                <a:cs typeface="Gill Sans MT"/>
              </a:rPr>
              <a:t> </a:t>
            </a:r>
            <a:r>
              <a:rPr sz="1500" spc="146" dirty="0">
                <a:latin typeface="Gill Sans MT"/>
                <a:cs typeface="Gill Sans MT"/>
              </a:rPr>
              <a:t>suma</a:t>
            </a:r>
            <a:r>
              <a:rPr sz="1500" spc="-29" dirty="0">
                <a:latin typeface="Gill Sans MT"/>
                <a:cs typeface="Gill Sans MT"/>
              </a:rPr>
              <a:t> </a:t>
            </a:r>
            <a:r>
              <a:rPr sz="1500" spc="71" dirty="0">
                <a:latin typeface="Gill Sans MT"/>
                <a:cs typeface="Gill Sans MT"/>
              </a:rPr>
              <a:t>de</a:t>
            </a:r>
            <a:r>
              <a:rPr sz="1500" spc="-21" dirty="0">
                <a:latin typeface="Gill Sans MT"/>
                <a:cs typeface="Gill Sans MT"/>
              </a:rPr>
              <a:t> </a:t>
            </a:r>
            <a:r>
              <a:rPr sz="1500" spc="129" dirty="0">
                <a:latin typeface="Gill Sans MT"/>
                <a:cs typeface="Gill Sans MT"/>
              </a:rPr>
              <a:t>las</a:t>
            </a:r>
            <a:r>
              <a:rPr sz="1500" spc="-21" dirty="0">
                <a:latin typeface="Gill Sans MT"/>
                <a:cs typeface="Gill Sans MT"/>
              </a:rPr>
              <a:t> </a:t>
            </a:r>
            <a:r>
              <a:rPr sz="1500" spc="79" dirty="0">
                <a:latin typeface="Gill Sans MT"/>
                <a:cs typeface="Gill Sans MT"/>
              </a:rPr>
              <a:t>jornadas</a:t>
            </a:r>
            <a:r>
              <a:rPr sz="1500" spc="-33" dirty="0">
                <a:latin typeface="Gill Sans MT"/>
                <a:cs typeface="Gill Sans MT"/>
              </a:rPr>
              <a:t> </a:t>
            </a:r>
            <a:r>
              <a:rPr sz="1500" spc="46" dirty="0">
                <a:latin typeface="Gill Sans MT"/>
                <a:cs typeface="Gill Sans MT"/>
              </a:rPr>
              <a:t>ordinaria</a:t>
            </a:r>
            <a:r>
              <a:rPr sz="1500" spc="-12" dirty="0">
                <a:latin typeface="Gill Sans MT"/>
                <a:cs typeface="Gill Sans MT"/>
              </a:rPr>
              <a:t> </a:t>
            </a:r>
            <a:r>
              <a:rPr sz="1500" spc="50" dirty="0">
                <a:latin typeface="Gill Sans MT"/>
                <a:cs typeface="Gill Sans MT"/>
              </a:rPr>
              <a:t>y</a:t>
            </a:r>
            <a:r>
              <a:rPr sz="1500" spc="-12" dirty="0">
                <a:latin typeface="Gill Sans MT"/>
                <a:cs typeface="Gill Sans MT"/>
              </a:rPr>
              <a:t> </a:t>
            </a:r>
            <a:r>
              <a:rPr sz="1500" dirty="0">
                <a:latin typeface="Gill Sans MT"/>
                <a:cs typeface="Gill Sans MT"/>
              </a:rPr>
              <a:t>extraordinaria,</a:t>
            </a:r>
            <a:r>
              <a:rPr sz="1500" spc="-33" dirty="0">
                <a:latin typeface="Gill Sans MT"/>
                <a:cs typeface="Gill Sans MT"/>
              </a:rPr>
              <a:t> </a:t>
            </a:r>
            <a:r>
              <a:rPr sz="1500" spc="67" dirty="0">
                <a:latin typeface="Gill Sans MT"/>
                <a:cs typeface="Gill Sans MT"/>
              </a:rPr>
              <a:t>en</a:t>
            </a:r>
            <a:r>
              <a:rPr sz="1500" spc="-8" dirty="0">
                <a:latin typeface="Gill Sans MT"/>
                <a:cs typeface="Gill Sans MT"/>
              </a:rPr>
              <a:t> </a:t>
            </a:r>
            <a:r>
              <a:rPr sz="1500" spc="83" dirty="0">
                <a:latin typeface="Gill Sans MT"/>
                <a:cs typeface="Gill Sans MT"/>
              </a:rPr>
              <a:t>ningún</a:t>
            </a:r>
            <a:r>
              <a:rPr sz="1500" spc="-4" dirty="0">
                <a:latin typeface="Gill Sans MT"/>
                <a:cs typeface="Gill Sans MT"/>
              </a:rPr>
              <a:t> </a:t>
            </a:r>
            <a:r>
              <a:rPr sz="1500" spc="129" dirty="0">
                <a:latin typeface="Gill Sans MT"/>
                <a:cs typeface="Gill Sans MT"/>
              </a:rPr>
              <a:t>caso</a:t>
            </a:r>
            <a:r>
              <a:rPr sz="1500" spc="-37" dirty="0">
                <a:latin typeface="Gill Sans MT"/>
                <a:cs typeface="Gill Sans MT"/>
              </a:rPr>
              <a:t> </a:t>
            </a:r>
            <a:r>
              <a:rPr sz="1500" spc="54" dirty="0">
                <a:latin typeface="Gill Sans MT"/>
                <a:cs typeface="Gill Sans MT"/>
              </a:rPr>
              <a:t>podrá</a:t>
            </a:r>
            <a:r>
              <a:rPr sz="1500" spc="-17" dirty="0">
                <a:latin typeface="Gill Sans MT"/>
                <a:cs typeface="Gill Sans MT"/>
              </a:rPr>
              <a:t> </a:t>
            </a:r>
            <a:r>
              <a:rPr sz="1500" spc="62" dirty="0">
                <a:latin typeface="Gill Sans MT"/>
                <a:cs typeface="Gill Sans MT"/>
              </a:rPr>
              <a:t>ser</a:t>
            </a:r>
            <a:r>
              <a:rPr sz="1500" spc="-25" dirty="0">
                <a:latin typeface="Gill Sans MT"/>
                <a:cs typeface="Gill Sans MT"/>
              </a:rPr>
              <a:t> </a:t>
            </a:r>
            <a:r>
              <a:rPr sz="1500" spc="58" dirty="0">
                <a:latin typeface="Gill Sans MT"/>
                <a:cs typeface="Gill Sans MT"/>
              </a:rPr>
              <a:t>mayor</a:t>
            </a:r>
            <a:r>
              <a:rPr sz="1500" spc="-21" dirty="0">
                <a:latin typeface="Gill Sans MT"/>
                <a:cs typeface="Gill Sans MT"/>
              </a:rPr>
              <a:t> </a:t>
            </a:r>
            <a:r>
              <a:rPr sz="1500" spc="175" dirty="0">
                <a:latin typeface="Gill Sans MT"/>
                <a:cs typeface="Gill Sans MT"/>
              </a:rPr>
              <a:t>a</a:t>
            </a:r>
            <a:r>
              <a:rPr sz="1500" spc="-17" dirty="0">
                <a:latin typeface="Gill Sans MT"/>
                <a:cs typeface="Gill Sans MT"/>
              </a:rPr>
              <a:t> </a:t>
            </a:r>
            <a:r>
              <a:rPr sz="1500" spc="75" dirty="0">
                <a:latin typeface="Gill Sans MT"/>
                <a:cs typeface="Gill Sans MT"/>
              </a:rPr>
              <a:t>doce</a:t>
            </a:r>
            <a:r>
              <a:rPr sz="1500" spc="-25" dirty="0">
                <a:latin typeface="Gill Sans MT"/>
                <a:cs typeface="Gill Sans MT"/>
              </a:rPr>
              <a:t> </a:t>
            </a:r>
            <a:r>
              <a:rPr sz="1500" spc="71" dirty="0">
                <a:latin typeface="Gill Sans MT"/>
                <a:cs typeface="Gill Sans MT"/>
              </a:rPr>
              <a:t>horas</a:t>
            </a:r>
            <a:r>
              <a:rPr sz="1500" spc="-29" dirty="0">
                <a:latin typeface="Gill Sans MT"/>
                <a:cs typeface="Gill Sans MT"/>
              </a:rPr>
              <a:t> </a:t>
            </a:r>
            <a:r>
              <a:rPr sz="1500" spc="71" dirty="0">
                <a:latin typeface="Gill Sans MT"/>
                <a:cs typeface="Gill Sans MT"/>
              </a:rPr>
              <a:t>diarias.</a:t>
            </a:r>
            <a:endParaRPr sz="1500">
              <a:latin typeface="Gill Sans MT"/>
              <a:cs typeface="Gill Sans M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238694"/>
          </a:xfrm>
          <a:prstGeom prst="rect">
            <a:avLst/>
          </a:prstGeom>
        </p:spPr>
        <p:txBody>
          <a:bodyPr vert="horz" wrap="square" lIns="0" tIns="731414" rIns="0" bIns="0" rtlCol="0">
            <a:spAutoFit/>
          </a:bodyPr>
          <a:lstStyle/>
          <a:p>
            <a:pPr marL="247111">
              <a:spcBef>
                <a:spcPts val="83"/>
              </a:spcBef>
            </a:pPr>
            <a:r>
              <a:rPr sz="3250" spc="-92" dirty="0"/>
              <a:t>Descansos</a:t>
            </a:r>
            <a:r>
              <a:rPr sz="3250" spc="-83" dirty="0"/>
              <a:t> </a:t>
            </a:r>
            <a:r>
              <a:rPr sz="3250" spc="200" dirty="0"/>
              <a:t>y</a:t>
            </a:r>
            <a:r>
              <a:rPr sz="3250" spc="-83" dirty="0"/>
              <a:t> </a:t>
            </a:r>
            <a:r>
              <a:rPr sz="3250" spc="-92" dirty="0"/>
              <a:t>Compensaciones</a:t>
            </a:r>
            <a:r>
              <a:rPr sz="3250" spc="-58" dirty="0"/>
              <a:t> </a:t>
            </a:r>
            <a:r>
              <a:rPr sz="3250" spc="-92" dirty="0"/>
              <a:t>Adicionales</a:t>
            </a:r>
            <a:endParaRPr sz="3250"/>
          </a:p>
        </p:txBody>
      </p:sp>
      <p:sp>
        <p:nvSpPr>
          <p:cNvPr id="3" name="object 3"/>
          <p:cNvSpPr txBox="1"/>
          <p:nvPr/>
        </p:nvSpPr>
        <p:spPr>
          <a:xfrm>
            <a:off x="651087" y="1838324"/>
            <a:ext cx="11051646" cy="571140"/>
          </a:xfrm>
          <a:prstGeom prst="rect">
            <a:avLst/>
          </a:prstGeom>
        </p:spPr>
        <p:txBody>
          <a:bodyPr vert="horz" wrap="square" lIns="0" tIns="21167" rIns="0" bIns="0" rtlCol="0">
            <a:spAutoFit/>
          </a:bodyPr>
          <a:lstStyle/>
          <a:p>
            <a:pPr marL="10583" marR="4233" defTabSz="761970">
              <a:lnSpc>
                <a:spcPts val="2183"/>
              </a:lnSpc>
              <a:spcBef>
                <a:spcPts val="167"/>
              </a:spcBef>
            </a:pPr>
            <a:r>
              <a:rPr sz="1833" spc="108" dirty="0">
                <a:solidFill>
                  <a:srgbClr val="384652"/>
                </a:solidFill>
                <a:latin typeface="Gill Sans MT"/>
                <a:cs typeface="Gill Sans MT"/>
              </a:rPr>
              <a:t>Los</a:t>
            </a:r>
            <a:r>
              <a:rPr sz="1833" spc="-33" dirty="0">
                <a:solidFill>
                  <a:srgbClr val="384652"/>
                </a:solidFill>
                <a:latin typeface="Gill Sans MT"/>
                <a:cs typeface="Gill Sans MT"/>
              </a:rPr>
              <a:t> </a:t>
            </a:r>
            <a:r>
              <a:rPr sz="1833" spc="67" dirty="0">
                <a:solidFill>
                  <a:srgbClr val="384652"/>
                </a:solidFill>
                <a:latin typeface="Gill Sans MT"/>
                <a:cs typeface="Gill Sans MT"/>
              </a:rPr>
              <a:t>artículos</a:t>
            </a:r>
            <a:r>
              <a:rPr sz="1833" spc="-17" dirty="0">
                <a:solidFill>
                  <a:srgbClr val="384652"/>
                </a:solidFill>
                <a:latin typeface="Gill Sans MT"/>
                <a:cs typeface="Gill Sans MT"/>
              </a:rPr>
              <a:t> </a:t>
            </a:r>
            <a:r>
              <a:rPr sz="1833" spc="108" dirty="0">
                <a:solidFill>
                  <a:srgbClr val="384652"/>
                </a:solidFill>
                <a:latin typeface="Gill Sans MT"/>
                <a:cs typeface="Gill Sans MT"/>
              </a:rPr>
              <a:t>69</a:t>
            </a:r>
            <a:r>
              <a:rPr sz="1833" spc="-33" dirty="0">
                <a:solidFill>
                  <a:srgbClr val="384652"/>
                </a:solidFill>
                <a:latin typeface="Gill Sans MT"/>
                <a:cs typeface="Gill Sans MT"/>
              </a:rPr>
              <a:t> </a:t>
            </a:r>
            <a:r>
              <a:rPr sz="1833" spc="54" dirty="0">
                <a:solidFill>
                  <a:srgbClr val="384652"/>
                </a:solidFill>
                <a:latin typeface="Gill Sans MT"/>
                <a:cs typeface="Gill Sans MT"/>
              </a:rPr>
              <a:t>y</a:t>
            </a:r>
            <a:r>
              <a:rPr sz="1833" spc="-46" dirty="0">
                <a:solidFill>
                  <a:srgbClr val="384652"/>
                </a:solidFill>
                <a:latin typeface="Gill Sans MT"/>
                <a:cs typeface="Gill Sans MT"/>
              </a:rPr>
              <a:t> </a:t>
            </a:r>
            <a:r>
              <a:rPr sz="1833" spc="108" dirty="0">
                <a:solidFill>
                  <a:srgbClr val="384652"/>
                </a:solidFill>
                <a:latin typeface="Gill Sans MT"/>
                <a:cs typeface="Gill Sans MT"/>
              </a:rPr>
              <a:t>71</a:t>
            </a:r>
            <a:r>
              <a:rPr sz="1833" spc="-33" dirty="0">
                <a:solidFill>
                  <a:srgbClr val="384652"/>
                </a:solidFill>
                <a:latin typeface="Gill Sans MT"/>
                <a:cs typeface="Gill Sans MT"/>
              </a:rPr>
              <a:t> </a:t>
            </a:r>
            <a:r>
              <a:rPr sz="1833" spc="104" dirty="0">
                <a:solidFill>
                  <a:srgbClr val="384652"/>
                </a:solidFill>
                <a:latin typeface="Gill Sans MT"/>
                <a:cs typeface="Gill Sans MT"/>
              </a:rPr>
              <a:t>garantizan</a:t>
            </a:r>
            <a:r>
              <a:rPr sz="1833" spc="-8" dirty="0">
                <a:solidFill>
                  <a:srgbClr val="384652"/>
                </a:solidFill>
                <a:latin typeface="Gill Sans MT"/>
                <a:cs typeface="Gill Sans MT"/>
              </a:rPr>
              <a:t> </a:t>
            </a:r>
            <a:r>
              <a:rPr sz="1833" spc="58" dirty="0">
                <a:solidFill>
                  <a:srgbClr val="384652"/>
                </a:solidFill>
                <a:latin typeface="Gill Sans MT"/>
                <a:cs typeface="Gill Sans MT"/>
              </a:rPr>
              <a:t>el</a:t>
            </a:r>
            <a:r>
              <a:rPr sz="1833" spc="-46" dirty="0">
                <a:solidFill>
                  <a:srgbClr val="384652"/>
                </a:solidFill>
                <a:latin typeface="Gill Sans MT"/>
                <a:cs typeface="Gill Sans MT"/>
              </a:rPr>
              <a:t> </a:t>
            </a:r>
            <a:r>
              <a:rPr sz="1833" spc="54" dirty="0">
                <a:solidFill>
                  <a:srgbClr val="384652"/>
                </a:solidFill>
                <a:latin typeface="Gill Sans MT"/>
                <a:cs typeface="Gill Sans MT"/>
              </a:rPr>
              <a:t>derecho</a:t>
            </a:r>
            <a:r>
              <a:rPr sz="1833" spc="-25" dirty="0">
                <a:solidFill>
                  <a:srgbClr val="384652"/>
                </a:solidFill>
                <a:latin typeface="Gill Sans MT"/>
                <a:cs typeface="Gill Sans MT"/>
              </a:rPr>
              <a:t> </a:t>
            </a:r>
            <a:r>
              <a:rPr sz="1833" spc="117" dirty="0">
                <a:solidFill>
                  <a:srgbClr val="384652"/>
                </a:solidFill>
                <a:latin typeface="Gill Sans MT"/>
                <a:cs typeface="Gill Sans MT"/>
              </a:rPr>
              <a:t>al</a:t>
            </a:r>
            <a:r>
              <a:rPr sz="1833" spc="-37" dirty="0">
                <a:solidFill>
                  <a:srgbClr val="384652"/>
                </a:solidFill>
                <a:latin typeface="Gill Sans MT"/>
                <a:cs typeface="Gill Sans MT"/>
              </a:rPr>
              <a:t> </a:t>
            </a:r>
            <a:r>
              <a:rPr sz="1833" spc="137" dirty="0">
                <a:solidFill>
                  <a:srgbClr val="384652"/>
                </a:solidFill>
                <a:latin typeface="Gill Sans MT"/>
                <a:cs typeface="Gill Sans MT"/>
              </a:rPr>
              <a:t>descanso</a:t>
            </a:r>
            <a:r>
              <a:rPr sz="1833" spc="-29" dirty="0">
                <a:solidFill>
                  <a:srgbClr val="384652"/>
                </a:solidFill>
                <a:latin typeface="Gill Sans MT"/>
                <a:cs typeface="Gill Sans MT"/>
              </a:rPr>
              <a:t> </a:t>
            </a:r>
            <a:r>
              <a:rPr sz="1833" spc="146" dirty="0">
                <a:solidFill>
                  <a:srgbClr val="384652"/>
                </a:solidFill>
                <a:latin typeface="Gill Sans MT"/>
                <a:cs typeface="Gill Sans MT"/>
              </a:rPr>
              <a:t>semanal</a:t>
            </a:r>
            <a:r>
              <a:rPr sz="1833" spc="-46" dirty="0">
                <a:solidFill>
                  <a:srgbClr val="384652"/>
                </a:solidFill>
                <a:latin typeface="Gill Sans MT"/>
                <a:cs typeface="Gill Sans MT"/>
              </a:rPr>
              <a:t> </a:t>
            </a:r>
            <a:r>
              <a:rPr sz="1833" spc="54" dirty="0">
                <a:solidFill>
                  <a:srgbClr val="384652"/>
                </a:solidFill>
                <a:latin typeface="Gill Sans MT"/>
                <a:cs typeface="Gill Sans MT"/>
              </a:rPr>
              <a:t>y</a:t>
            </a:r>
            <a:r>
              <a:rPr sz="1833" spc="-33" dirty="0">
                <a:solidFill>
                  <a:srgbClr val="384652"/>
                </a:solidFill>
                <a:latin typeface="Gill Sans MT"/>
                <a:cs typeface="Gill Sans MT"/>
              </a:rPr>
              <a:t> </a:t>
            </a:r>
            <a:r>
              <a:rPr sz="1833" spc="100" dirty="0">
                <a:solidFill>
                  <a:srgbClr val="384652"/>
                </a:solidFill>
                <a:latin typeface="Gill Sans MT"/>
                <a:cs typeface="Gill Sans MT"/>
              </a:rPr>
              <a:t>establecen</a:t>
            </a:r>
            <a:r>
              <a:rPr sz="1833" spc="-29" dirty="0">
                <a:solidFill>
                  <a:srgbClr val="384652"/>
                </a:solidFill>
                <a:latin typeface="Gill Sans MT"/>
                <a:cs typeface="Gill Sans MT"/>
              </a:rPr>
              <a:t> </a:t>
            </a:r>
            <a:r>
              <a:rPr sz="1833" spc="117" dirty="0">
                <a:solidFill>
                  <a:srgbClr val="384652"/>
                </a:solidFill>
                <a:latin typeface="Gill Sans MT"/>
                <a:cs typeface="Gill Sans MT"/>
              </a:rPr>
              <a:t>compensaciones</a:t>
            </a:r>
            <a:r>
              <a:rPr sz="1833" spc="29" dirty="0">
                <a:solidFill>
                  <a:srgbClr val="384652"/>
                </a:solidFill>
                <a:latin typeface="Gill Sans MT"/>
                <a:cs typeface="Gill Sans MT"/>
              </a:rPr>
              <a:t> </a:t>
            </a:r>
            <a:r>
              <a:rPr sz="1833" spc="112" dirty="0">
                <a:solidFill>
                  <a:srgbClr val="384652"/>
                </a:solidFill>
                <a:latin typeface="Gill Sans MT"/>
                <a:cs typeface="Gill Sans MT"/>
              </a:rPr>
              <a:t>especiales </a:t>
            </a:r>
            <a:r>
              <a:rPr sz="1833" spc="104" dirty="0">
                <a:solidFill>
                  <a:srgbClr val="384652"/>
                </a:solidFill>
                <a:latin typeface="Gill Sans MT"/>
                <a:cs typeface="Gill Sans MT"/>
              </a:rPr>
              <a:t>para</a:t>
            </a:r>
            <a:r>
              <a:rPr sz="1833" spc="-37" dirty="0">
                <a:solidFill>
                  <a:srgbClr val="384652"/>
                </a:solidFill>
                <a:latin typeface="Gill Sans MT"/>
                <a:cs typeface="Gill Sans MT"/>
              </a:rPr>
              <a:t> </a:t>
            </a:r>
            <a:r>
              <a:rPr sz="1833" spc="104" dirty="0">
                <a:solidFill>
                  <a:srgbClr val="384652"/>
                </a:solidFill>
                <a:latin typeface="Gill Sans MT"/>
                <a:cs typeface="Gill Sans MT"/>
              </a:rPr>
              <a:t>quienes</a:t>
            </a:r>
            <a:r>
              <a:rPr sz="1833" spc="-42" dirty="0">
                <a:solidFill>
                  <a:srgbClr val="384652"/>
                </a:solidFill>
                <a:latin typeface="Gill Sans MT"/>
                <a:cs typeface="Gill Sans MT"/>
              </a:rPr>
              <a:t> </a:t>
            </a:r>
            <a:r>
              <a:rPr sz="1833" spc="62" dirty="0">
                <a:solidFill>
                  <a:srgbClr val="384652"/>
                </a:solidFill>
                <a:latin typeface="Gill Sans MT"/>
                <a:cs typeface="Gill Sans MT"/>
              </a:rPr>
              <a:t>laboren</a:t>
            </a:r>
            <a:r>
              <a:rPr sz="1833" spc="-37" dirty="0">
                <a:solidFill>
                  <a:srgbClr val="384652"/>
                </a:solidFill>
                <a:latin typeface="Gill Sans MT"/>
                <a:cs typeface="Gill Sans MT"/>
              </a:rPr>
              <a:t> </a:t>
            </a:r>
            <a:r>
              <a:rPr sz="1833" spc="87" dirty="0">
                <a:solidFill>
                  <a:srgbClr val="384652"/>
                </a:solidFill>
                <a:latin typeface="Gill Sans MT"/>
                <a:cs typeface="Gill Sans MT"/>
              </a:rPr>
              <a:t>en</a:t>
            </a:r>
            <a:r>
              <a:rPr sz="1833" spc="-46" dirty="0">
                <a:solidFill>
                  <a:srgbClr val="384652"/>
                </a:solidFill>
                <a:latin typeface="Gill Sans MT"/>
                <a:cs typeface="Gill Sans MT"/>
              </a:rPr>
              <a:t> </a:t>
            </a:r>
            <a:r>
              <a:rPr sz="1833" spc="83" dirty="0">
                <a:solidFill>
                  <a:srgbClr val="384652"/>
                </a:solidFill>
                <a:latin typeface="Gill Sans MT"/>
                <a:cs typeface="Gill Sans MT"/>
              </a:rPr>
              <a:t>domingo.</a:t>
            </a:r>
            <a:endParaRPr sz="1833">
              <a:latin typeface="Gill Sans MT"/>
              <a:cs typeface="Gill Sans MT"/>
            </a:endParaRPr>
          </a:p>
        </p:txBody>
      </p:sp>
      <p:grpSp>
        <p:nvGrpSpPr>
          <p:cNvPr id="4" name="object 4"/>
          <p:cNvGrpSpPr/>
          <p:nvPr/>
        </p:nvGrpSpPr>
        <p:grpSpPr>
          <a:xfrm>
            <a:off x="658315" y="3013287"/>
            <a:ext cx="5358342" cy="2612496"/>
            <a:chOff x="789978" y="3615944"/>
            <a:chExt cx="6430010" cy="3134995"/>
          </a:xfrm>
        </p:grpSpPr>
        <p:sp>
          <p:nvSpPr>
            <p:cNvPr id="5" name="object 5"/>
            <p:cNvSpPr/>
            <p:nvPr/>
          </p:nvSpPr>
          <p:spPr>
            <a:xfrm>
              <a:off x="793788" y="3619754"/>
              <a:ext cx="6422390" cy="3127375"/>
            </a:xfrm>
            <a:custGeom>
              <a:avLst/>
              <a:gdLst/>
              <a:ahLst/>
              <a:cxnLst/>
              <a:rect l="l" t="t" r="r" b="b"/>
              <a:pathLst>
                <a:path w="6422390" h="3127375">
                  <a:moveTo>
                    <a:pt x="6319100" y="0"/>
                  </a:moveTo>
                  <a:lnTo>
                    <a:pt x="103136" y="0"/>
                  </a:lnTo>
                  <a:lnTo>
                    <a:pt x="62991" y="8094"/>
                  </a:lnTo>
                  <a:lnTo>
                    <a:pt x="30208" y="30178"/>
                  </a:lnTo>
                  <a:lnTo>
                    <a:pt x="8105" y="62954"/>
                  </a:lnTo>
                  <a:lnTo>
                    <a:pt x="0" y="103124"/>
                  </a:lnTo>
                  <a:lnTo>
                    <a:pt x="0" y="3024251"/>
                  </a:lnTo>
                  <a:lnTo>
                    <a:pt x="8105" y="3064420"/>
                  </a:lnTo>
                  <a:lnTo>
                    <a:pt x="30208" y="3097196"/>
                  </a:lnTo>
                  <a:lnTo>
                    <a:pt x="62991" y="3119280"/>
                  </a:lnTo>
                  <a:lnTo>
                    <a:pt x="103136" y="3127375"/>
                  </a:lnTo>
                  <a:lnTo>
                    <a:pt x="6319100" y="3127375"/>
                  </a:lnTo>
                  <a:lnTo>
                    <a:pt x="6359217" y="3119280"/>
                  </a:lnTo>
                  <a:lnTo>
                    <a:pt x="6391998" y="3097196"/>
                  </a:lnTo>
                  <a:lnTo>
                    <a:pt x="6414112" y="3064420"/>
                  </a:lnTo>
                  <a:lnTo>
                    <a:pt x="6422224" y="3024251"/>
                  </a:lnTo>
                  <a:lnTo>
                    <a:pt x="6422224" y="103124"/>
                  </a:lnTo>
                  <a:lnTo>
                    <a:pt x="6414112" y="62954"/>
                  </a:lnTo>
                  <a:lnTo>
                    <a:pt x="6391998" y="30178"/>
                  </a:lnTo>
                  <a:lnTo>
                    <a:pt x="6359217" y="8094"/>
                  </a:lnTo>
                  <a:lnTo>
                    <a:pt x="6319100"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93788" y="3619754"/>
              <a:ext cx="6422390" cy="3127375"/>
            </a:xfrm>
            <a:custGeom>
              <a:avLst/>
              <a:gdLst/>
              <a:ahLst/>
              <a:cxnLst/>
              <a:rect l="l" t="t" r="r" b="b"/>
              <a:pathLst>
                <a:path w="6422390" h="3127375">
                  <a:moveTo>
                    <a:pt x="0" y="103124"/>
                  </a:moveTo>
                  <a:lnTo>
                    <a:pt x="8105" y="62954"/>
                  </a:lnTo>
                  <a:lnTo>
                    <a:pt x="30208" y="30178"/>
                  </a:lnTo>
                  <a:lnTo>
                    <a:pt x="62991" y="8094"/>
                  </a:lnTo>
                  <a:lnTo>
                    <a:pt x="103136" y="0"/>
                  </a:lnTo>
                  <a:lnTo>
                    <a:pt x="6319100" y="0"/>
                  </a:lnTo>
                  <a:lnTo>
                    <a:pt x="6359217" y="8094"/>
                  </a:lnTo>
                  <a:lnTo>
                    <a:pt x="6391998" y="30178"/>
                  </a:lnTo>
                  <a:lnTo>
                    <a:pt x="6414112" y="62954"/>
                  </a:lnTo>
                  <a:lnTo>
                    <a:pt x="6422224" y="103124"/>
                  </a:lnTo>
                  <a:lnTo>
                    <a:pt x="6422224" y="3024251"/>
                  </a:lnTo>
                  <a:lnTo>
                    <a:pt x="6414112" y="3064420"/>
                  </a:lnTo>
                  <a:lnTo>
                    <a:pt x="6391998" y="3097196"/>
                  </a:lnTo>
                  <a:lnTo>
                    <a:pt x="6359217" y="3119280"/>
                  </a:lnTo>
                  <a:lnTo>
                    <a:pt x="6319100" y="3127375"/>
                  </a:lnTo>
                  <a:lnTo>
                    <a:pt x="103136" y="3127375"/>
                  </a:lnTo>
                  <a:lnTo>
                    <a:pt x="62991" y="3119280"/>
                  </a:lnTo>
                  <a:lnTo>
                    <a:pt x="30208" y="3097196"/>
                  </a:lnTo>
                  <a:lnTo>
                    <a:pt x="8105" y="3064420"/>
                  </a:lnTo>
                  <a:lnTo>
                    <a:pt x="0" y="3024251"/>
                  </a:lnTo>
                  <a:lnTo>
                    <a:pt x="0" y="103124"/>
                  </a:lnTo>
                  <a:close/>
                </a:path>
              </a:pathLst>
            </a:custGeom>
            <a:ln w="7620">
              <a:solidFill>
                <a:srgbClr val="BED2D7"/>
              </a:solidFill>
            </a:ln>
          </p:spPr>
          <p:txBody>
            <a:bodyPr wrap="square" lIns="0" tIns="0" rIns="0" bIns="0" rtlCol="0"/>
            <a:lstStyle/>
            <a:p>
              <a:pPr defTabSz="761970"/>
              <a:endParaRPr sz="1500"/>
            </a:p>
          </p:txBody>
        </p:sp>
        <p:pic>
          <p:nvPicPr>
            <p:cNvPr id="7" name="object 7"/>
            <p:cNvPicPr/>
            <p:nvPr/>
          </p:nvPicPr>
          <p:blipFill>
            <a:blip r:embed="rId2" cstate="print"/>
            <a:stretch>
              <a:fillRect/>
            </a:stretch>
          </p:blipFill>
          <p:spPr>
            <a:xfrm>
              <a:off x="999769" y="3825684"/>
              <a:ext cx="595312" cy="595312"/>
            </a:xfrm>
            <a:prstGeom prst="rect">
              <a:avLst/>
            </a:prstGeom>
          </p:spPr>
        </p:pic>
        <p:pic>
          <p:nvPicPr>
            <p:cNvPr id="8" name="object 8"/>
            <p:cNvPicPr/>
            <p:nvPr/>
          </p:nvPicPr>
          <p:blipFill>
            <a:blip r:embed="rId3" cstate="print"/>
            <a:stretch>
              <a:fillRect/>
            </a:stretch>
          </p:blipFill>
          <p:spPr>
            <a:xfrm>
              <a:off x="1177529" y="3994750"/>
              <a:ext cx="239852" cy="256878"/>
            </a:xfrm>
            <a:prstGeom prst="rect">
              <a:avLst/>
            </a:prstGeom>
          </p:spPr>
        </p:pic>
      </p:grpSp>
      <p:sp>
        <p:nvSpPr>
          <p:cNvPr id="9" name="object 9"/>
          <p:cNvSpPr txBox="1"/>
          <p:nvPr/>
        </p:nvSpPr>
        <p:spPr>
          <a:xfrm>
            <a:off x="822537" y="3648299"/>
            <a:ext cx="5031846" cy="1398096"/>
          </a:xfrm>
          <a:prstGeom prst="rect">
            <a:avLst/>
          </a:prstGeom>
        </p:spPr>
        <p:txBody>
          <a:bodyPr vert="horz" wrap="square" lIns="0" tIns="127529" rIns="0" bIns="0" rtlCol="0">
            <a:spAutoFit/>
          </a:bodyPr>
          <a:lstStyle/>
          <a:p>
            <a:pPr marL="10583" algn="just" defTabSz="761970">
              <a:spcBef>
                <a:spcPts val="1004"/>
              </a:spcBef>
            </a:pPr>
            <a:r>
              <a:rPr sz="2083" spc="-83" dirty="0">
                <a:solidFill>
                  <a:srgbClr val="384652"/>
                </a:solidFill>
                <a:latin typeface="Lucida Sans Unicode"/>
                <a:cs typeface="Lucida Sans Unicode"/>
              </a:rPr>
              <a:t>Artículo</a:t>
            </a:r>
            <a:r>
              <a:rPr sz="2083" spc="-33" dirty="0">
                <a:solidFill>
                  <a:srgbClr val="384652"/>
                </a:solidFill>
                <a:latin typeface="Lucida Sans Unicode"/>
                <a:cs typeface="Lucida Sans Unicode"/>
              </a:rPr>
              <a:t> </a:t>
            </a:r>
            <a:r>
              <a:rPr sz="2083" spc="-29" dirty="0">
                <a:solidFill>
                  <a:srgbClr val="384652"/>
                </a:solidFill>
                <a:latin typeface="Lucida Sans Unicode"/>
                <a:cs typeface="Lucida Sans Unicode"/>
              </a:rPr>
              <a:t>69</a:t>
            </a:r>
            <a:endParaRPr sz="2083">
              <a:latin typeface="Lucida Sans Unicode"/>
              <a:cs typeface="Lucida Sans Unicode"/>
            </a:endParaRPr>
          </a:p>
          <a:p>
            <a:pPr marL="10583" marR="4233" algn="just" defTabSz="761970">
              <a:lnSpc>
                <a:spcPct val="99500"/>
              </a:lnSpc>
              <a:spcBef>
                <a:spcPts val="821"/>
              </a:spcBef>
            </a:pPr>
            <a:r>
              <a:rPr sz="1833" spc="42" dirty="0">
                <a:solidFill>
                  <a:srgbClr val="384652"/>
                </a:solidFill>
                <a:latin typeface="Gill Sans MT"/>
                <a:cs typeface="Gill Sans MT"/>
              </a:rPr>
              <a:t>Por</a:t>
            </a:r>
            <a:r>
              <a:rPr sz="1833" spc="67" dirty="0">
                <a:solidFill>
                  <a:srgbClr val="384652"/>
                </a:solidFill>
                <a:latin typeface="Gill Sans MT"/>
                <a:cs typeface="Gill Sans MT"/>
              </a:rPr>
              <a:t> </a:t>
            </a:r>
            <a:r>
              <a:rPr sz="1833" spc="167" dirty="0">
                <a:solidFill>
                  <a:srgbClr val="384652"/>
                </a:solidFill>
                <a:latin typeface="Gill Sans MT"/>
                <a:cs typeface="Gill Sans MT"/>
              </a:rPr>
              <a:t>cada</a:t>
            </a:r>
            <a:r>
              <a:rPr sz="1833" spc="87" dirty="0">
                <a:solidFill>
                  <a:srgbClr val="384652"/>
                </a:solidFill>
                <a:latin typeface="Gill Sans MT"/>
                <a:cs typeface="Gill Sans MT"/>
              </a:rPr>
              <a:t> </a:t>
            </a:r>
            <a:r>
              <a:rPr sz="1833" spc="142" dirty="0">
                <a:solidFill>
                  <a:srgbClr val="384652"/>
                </a:solidFill>
                <a:latin typeface="Gill Sans MT"/>
                <a:cs typeface="Gill Sans MT"/>
              </a:rPr>
              <a:t>seis</a:t>
            </a:r>
            <a:r>
              <a:rPr sz="1833" spc="62" dirty="0">
                <a:solidFill>
                  <a:srgbClr val="384652"/>
                </a:solidFill>
                <a:latin typeface="Gill Sans MT"/>
                <a:cs typeface="Gill Sans MT"/>
              </a:rPr>
              <a:t> </a:t>
            </a:r>
            <a:r>
              <a:rPr sz="1833" spc="146" dirty="0">
                <a:solidFill>
                  <a:srgbClr val="384652"/>
                </a:solidFill>
                <a:latin typeface="Gill Sans MT"/>
                <a:cs typeface="Gill Sans MT"/>
              </a:rPr>
              <a:t>días</a:t>
            </a:r>
            <a:r>
              <a:rPr sz="1833" spc="79" dirty="0">
                <a:solidFill>
                  <a:srgbClr val="384652"/>
                </a:solidFill>
                <a:latin typeface="Gill Sans MT"/>
                <a:cs typeface="Gill Sans MT"/>
              </a:rPr>
              <a:t> </a:t>
            </a:r>
            <a:r>
              <a:rPr sz="1833" spc="87" dirty="0">
                <a:solidFill>
                  <a:srgbClr val="384652"/>
                </a:solidFill>
                <a:latin typeface="Gill Sans MT"/>
                <a:cs typeface="Gill Sans MT"/>
              </a:rPr>
              <a:t>de</a:t>
            </a:r>
            <a:r>
              <a:rPr sz="1833" spc="79" dirty="0">
                <a:solidFill>
                  <a:srgbClr val="384652"/>
                </a:solidFill>
                <a:latin typeface="Gill Sans MT"/>
                <a:cs typeface="Gill Sans MT"/>
              </a:rPr>
              <a:t> </a:t>
            </a:r>
            <a:r>
              <a:rPr sz="1833" spc="62" dirty="0">
                <a:solidFill>
                  <a:srgbClr val="384652"/>
                </a:solidFill>
                <a:latin typeface="Gill Sans MT"/>
                <a:cs typeface="Gill Sans MT"/>
              </a:rPr>
              <a:t>trabajo</a:t>
            </a:r>
            <a:r>
              <a:rPr sz="1833" spc="95" dirty="0">
                <a:solidFill>
                  <a:srgbClr val="384652"/>
                </a:solidFill>
                <a:latin typeface="Gill Sans MT"/>
                <a:cs typeface="Gill Sans MT"/>
              </a:rPr>
              <a:t> </a:t>
            </a:r>
            <a:r>
              <a:rPr sz="1833" spc="154" dirty="0">
                <a:solidFill>
                  <a:srgbClr val="384652"/>
                </a:solidFill>
                <a:latin typeface="Gill Sans MT"/>
                <a:cs typeface="Gill Sans MT"/>
              </a:rPr>
              <a:t>se</a:t>
            </a:r>
            <a:r>
              <a:rPr sz="1833" spc="67" dirty="0">
                <a:solidFill>
                  <a:srgbClr val="384652"/>
                </a:solidFill>
                <a:latin typeface="Gill Sans MT"/>
                <a:cs typeface="Gill Sans MT"/>
              </a:rPr>
              <a:t> </a:t>
            </a:r>
            <a:r>
              <a:rPr sz="1833" spc="79" dirty="0">
                <a:solidFill>
                  <a:srgbClr val="384652"/>
                </a:solidFill>
                <a:latin typeface="Gill Sans MT"/>
                <a:cs typeface="Gill Sans MT"/>
              </a:rPr>
              <a:t>deberá</a:t>
            </a:r>
            <a:r>
              <a:rPr sz="1833" spc="75" dirty="0">
                <a:solidFill>
                  <a:srgbClr val="384652"/>
                </a:solidFill>
                <a:latin typeface="Gill Sans MT"/>
                <a:cs typeface="Gill Sans MT"/>
              </a:rPr>
              <a:t> </a:t>
            </a:r>
            <a:r>
              <a:rPr sz="1833" spc="-8" dirty="0">
                <a:solidFill>
                  <a:srgbClr val="384652"/>
                </a:solidFill>
                <a:latin typeface="Gill Sans MT"/>
                <a:cs typeface="Gill Sans MT"/>
              </a:rPr>
              <a:t>otorgar </a:t>
            </a:r>
            <a:r>
              <a:rPr sz="1833" dirty="0">
                <a:solidFill>
                  <a:srgbClr val="384652"/>
                </a:solidFill>
                <a:latin typeface="Gill Sans MT"/>
                <a:cs typeface="Gill Sans MT"/>
              </a:rPr>
              <a:t>por</a:t>
            </a:r>
            <a:r>
              <a:rPr sz="1833" spc="204" dirty="0">
                <a:solidFill>
                  <a:srgbClr val="384652"/>
                </a:solidFill>
                <a:latin typeface="Gill Sans MT"/>
                <a:cs typeface="Gill Sans MT"/>
              </a:rPr>
              <a:t> </a:t>
            </a:r>
            <a:r>
              <a:rPr sz="1833" dirty="0">
                <a:solidFill>
                  <a:srgbClr val="384652"/>
                </a:solidFill>
                <a:latin typeface="Gill Sans MT"/>
                <a:cs typeface="Gill Sans MT"/>
              </a:rPr>
              <a:t>lo</a:t>
            </a:r>
            <a:r>
              <a:rPr sz="1833" spc="200" dirty="0">
                <a:solidFill>
                  <a:srgbClr val="384652"/>
                </a:solidFill>
                <a:latin typeface="Gill Sans MT"/>
                <a:cs typeface="Gill Sans MT"/>
              </a:rPr>
              <a:t> </a:t>
            </a:r>
            <a:r>
              <a:rPr sz="1833" spc="121" dirty="0">
                <a:solidFill>
                  <a:srgbClr val="384652"/>
                </a:solidFill>
                <a:latin typeface="Gill Sans MT"/>
                <a:cs typeface="Gill Sans MT"/>
              </a:rPr>
              <a:t>menos</a:t>
            </a:r>
            <a:r>
              <a:rPr sz="1833" spc="191" dirty="0">
                <a:solidFill>
                  <a:srgbClr val="384652"/>
                </a:solidFill>
                <a:latin typeface="Gill Sans MT"/>
                <a:cs typeface="Gill Sans MT"/>
              </a:rPr>
              <a:t> </a:t>
            </a:r>
            <a:r>
              <a:rPr sz="1833" spc="92" dirty="0">
                <a:solidFill>
                  <a:srgbClr val="384652"/>
                </a:solidFill>
                <a:latin typeface="Gill Sans MT"/>
                <a:cs typeface="Gill Sans MT"/>
              </a:rPr>
              <a:t>un</a:t>
            </a:r>
            <a:r>
              <a:rPr sz="1833" spc="208" dirty="0">
                <a:solidFill>
                  <a:srgbClr val="384652"/>
                </a:solidFill>
                <a:latin typeface="Gill Sans MT"/>
                <a:cs typeface="Gill Sans MT"/>
              </a:rPr>
              <a:t> </a:t>
            </a:r>
            <a:r>
              <a:rPr sz="1833" spc="117" dirty="0">
                <a:solidFill>
                  <a:srgbClr val="384652"/>
                </a:solidFill>
                <a:latin typeface="Gill Sans MT"/>
                <a:cs typeface="Gill Sans MT"/>
              </a:rPr>
              <a:t>día</a:t>
            </a:r>
            <a:r>
              <a:rPr sz="1833" spc="191" dirty="0">
                <a:solidFill>
                  <a:srgbClr val="384652"/>
                </a:solidFill>
                <a:latin typeface="Gill Sans MT"/>
                <a:cs typeface="Gill Sans MT"/>
              </a:rPr>
              <a:t> </a:t>
            </a:r>
            <a:r>
              <a:rPr sz="1833" spc="87" dirty="0">
                <a:solidFill>
                  <a:srgbClr val="384652"/>
                </a:solidFill>
                <a:latin typeface="Gill Sans MT"/>
                <a:cs typeface="Gill Sans MT"/>
              </a:rPr>
              <a:t>de</a:t>
            </a:r>
            <a:r>
              <a:rPr sz="1833" spc="204" dirty="0">
                <a:solidFill>
                  <a:srgbClr val="384652"/>
                </a:solidFill>
                <a:latin typeface="Gill Sans MT"/>
                <a:cs typeface="Gill Sans MT"/>
              </a:rPr>
              <a:t> </a:t>
            </a:r>
            <a:r>
              <a:rPr sz="1833" spc="133" dirty="0">
                <a:solidFill>
                  <a:srgbClr val="384652"/>
                </a:solidFill>
                <a:latin typeface="Gill Sans MT"/>
                <a:cs typeface="Gill Sans MT"/>
              </a:rPr>
              <a:t>descanso</a:t>
            </a:r>
            <a:r>
              <a:rPr sz="1833" spc="217" dirty="0">
                <a:solidFill>
                  <a:srgbClr val="384652"/>
                </a:solidFill>
                <a:latin typeface="Gill Sans MT"/>
                <a:cs typeface="Gill Sans MT"/>
              </a:rPr>
              <a:t> </a:t>
            </a:r>
            <a:r>
              <a:rPr sz="1833" spc="87" dirty="0">
                <a:solidFill>
                  <a:srgbClr val="384652"/>
                </a:solidFill>
                <a:latin typeface="Gill Sans MT"/>
                <a:cs typeface="Gill Sans MT"/>
              </a:rPr>
              <a:t>con</a:t>
            </a:r>
            <a:r>
              <a:rPr sz="1833" spc="200" dirty="0">
                <a:solidFill>
                  <a:srgbClr val="384652"/>
                </a:solidFill>
                <a:latin typeface="Gill Sans MT"/>
                <a:cs typeface="Gill Sans MT"/>
              </a:rPr>
              <a:t> </a:t>
            </a:r>
            <a:r>
              <a:rPr sz="1833" spc="125" dirty="0">
                <a:solidFill>
                  <a:srgbClr val="384652"/>
                </a:solidFill>
                <a:latin typeface="Gill Sans MT"/>
                <a:cs typeface="Gill Sans MT"/>
              </a:rPr>
              <a:t>goce</a:t>
            </a:r>
            <a:r>
              <a:rPr sz="1833" spc="196" dirty="0">
                <a:solidFill>
                  <a:srgbClr val="384652"/>
                </a:solidFill>
                <a:latin typeface="Gill Sans MT"/>
                <a:cs typeface="Gill Sans MT"/>
              </a:rPr>
              <a:t> </a:t>
            </a:r>
            <a:r>
              <a:rPr sz="1833" spc="71" dirty="0">
                <a:solidFill>
                  <a:srgbClr val="384652"/>
                </a:solidFill>
                <a:latin typeface="Gill Sans MT"/>
                <a:cs typeface="Gill Sans MT"/>
              </a:rPr>
              <a:t>de </a:t>
            </a:r>
            <a:r>
              <a:rPr sz="1833" spc="83" dirty="0">
                <a:solidFill>
                  <a:srgbClr val="384652"/>
                </a:solidFill>
                <a:latin typeface="Gill Sans MT"/>
                <a:cs typeface="Gill Sans MT"/>
              </a:rPr>
              <a:t>salario</a:t>
            </a:r>
            <a:r>
              <a:rPr sz="1833" spc="-8" dirty="0">
                <a:solidFill>
                  <a:srgbClr val="384652"/>
                </a:solidFill>
                <a:latin typeface="Gill Sans MT"/>
                <a:cs typeface="Gill Sans MT"/>
              </a:rPr>
              <a:t> </a:t>
            </a:r>
            <a:r>
              <a:rPr sz="1833" spc="42" dirty="0">
                <a:solidFill>
                  <a:srgbClr val="384652"/>
                </a:solidFill>
                <a:latin typeface="Gill Sans MT"/>
                <a:cs typeface="Gill Sans MT"/>
              </a:rPr>
              <a:t>íntegro.</a:t>
            </a:r>
            <a:endParaRPr sz="1833">
              <a:latin typeface="Gill Sans MT"/>
              <a:cs typeface="Gill Sans MT"/>
            </a:endParaRPr>
          </a:p>
        </p:txBody>
      </p:sp>
      <p:grpSp>
        <p:nvGrpSpPr>
          <p:cNvPr id="10" name="object 10"/>
          <p:cNvGrpSpPr/>
          <p:nvPr/>
        </p:nvGrpSpPr>
        <p:grpSpPr>
          <a:xfrm>
            <a:off x="6175481" y="3013287"/>
            <a:ext cx="5358342" cy="2612496"/>
            <a:chOff x="7410577" y="3615944"/>
            <a:chExt cx="6430010" cy="3134995"/>
          </a:xfrm>
        </p:grpSpPr>
        <p:sp>
          <p:nvSpPr>
            <p:cNvPr id="11" name="object 11"/>
            <p:cNvSpPr/>
            <p:nvPr/>
          </p:nvSpPr>
          <p:spPr>
            <a:xfrm>
              <a:off x="7414387" y="3619754"/>
              <a:ext cx="6422390" cy="3127375"/>
            </a:xfrm>
            <a:custGeom>
              <a:avLst/>
              <a:gdLst/>
              <a:ahLst/>
              <a:cxnLst/>
              <a:rect l="l" t="t" r="r" b="b"/>
              <a:pathLst>
                <a:path w="6422390" h="3127375">
                  <a:moveTo>
                    <a:pt x="6319139" y="0"/>
                  </a:moveTo>
                  <a:lnTo>
                    <a:pt x="103124" y="0"/>
                  </a:lnTo>
                  <a:lnTo>
                    <a:pt x="63007" y="8094"/>
                  </a:lnTo>
                  <a:lnTo>
                    <a:pt x="30225" y="30178"/>
                  </a:lnTo>
                  <a:lnTo>
                    <a:pt x="8112" y="62954"/>
                  </a:lnTo>
                  <a:lnTo>
                    <a:pt x="0" y="103124"/>
                  </a:lnTo>
                  <a:lnTo>
                    <a:pt x="0" y="3024251"/>
                  </a:lnTo>
                  <a:lnTo>
                    <a:pt x="8112" y="3064420"/>
                  </a:lnTo>
                  <a:lnTo>
                    <a:pt x="30226" y="3097196"/>
                  </a:lnTo>
                  <a:lnTo>
                    <a:pt x="63007" y="3119280"/>
                  </a:lnTo>
                  <a:lnTo>
                    <a:pt x="103124" y="3127375"/>
                  </a:lnTo>
                  <a:lnTo>
                    <a:pt x="6319139" y="3127375"/>
                  </a:lnTo>
                  <a:lnTo>
                    <a:pt x="6359255" y="3119280"/>
                  </a:lnTo>
                  <a:lnTo>
                    <a:pt x="6392036" y="3097196"/>
                  </a:lnTo>
                  <a:lnTo>
                    <a:pt x="6414150" y="3064420"/>
                  </a:lnTo>
                  <a:lnTo>
                    <a:pt x="6422263" y="3024251"/>
                  </a:lnTo>
                  <a:lnTo>
                    <a:pt x="6422263" y="103124"/>
                  </a:lnTo>
                  <a:lnTo>
                    <a:pt x="6414150" y="62954"/>
                  </a:lnTo>
                  <a:lnTo>
                    <a:pt x="6392036" y="30178"/>
                  </a:lnTo>
                  <a:lnTo>
                    <a:pt x="6359255" y="8094"/>
                  </a:lnTo>
                  <a:lnTo>
                    <a:pt x="6319139" y="0"/>
                  </a:lnTo>
                  <a:close/>
                </a:path>
              </a:pathLst>
            </a:custGeom>
            <a:solidFill>
              <a:srgbClr val="D9ECF1"/>
            </a:solidFill>
          </p:spPr>
          <p:txBody>
            <a:bodyPr wrap="square" lIns="0" tIns="0" rIns="0" bIns="0" rtlCol="0"/>
            <a:lstStyle/>
            <a:p>
              <a:pPr defTabSz="761970"/>
              <a:endParaRPr sz="1500"/>
            </a:p>
          </p:txBody>
        </p:sp>
        <p:sp>
          <p:nvSpPr>
            <p:cNvPr id="12" name="object 12"/>
            <p:cNvSpPr/>
            <p:nvPr/>
          </p:nvSpPr>
          <p:spPr>
            <a:xfrm>
              <a:off x="7414387" y="3619754"/>
              <a:ext cx="6422390" cy="3127375"/>
            </a:xfrm>
            <a:custGeom>
              <a:avLst/>
              <a:gdLst/>
              <a:ahLst/>
              <a:cxnLst/>
              <a:rect l="l" t="t" r="r" b="b"/>
              <a:pathLst>
                <a:path w="6422390" h="3127375">
                  <a:moveTo>
                    <a:pt x="0" y="103124"/>
                  </a:moveTo>
                  <a:lnTo>
                    <a:pt x="8112" y="62954"/>
                  </a:lnTo>
                  <a:lnTo>
                    <a:pt x="30225" y="30178"/>
                  </a:lnTo>
                  <a:lnTo>
                    <a:pt x="63007" y="8094"/>
                  </a:lnTo>
                  <a:lnTo>
                    <a:pt x="103124" y="0"/>
                  </a:lnTo>
                  <a:lnTo>
                    <a:pt x="6319139" y="0"/>
                  </a:lnTo>
                  <a:lnTo>
                    <a:pt x="6359255" y="8094"/>
                  </a:lnTo>
                  <a:lnTo>
                    <a:pt x="6392036" y="30178"/>
                  </a:lnTo>
                  <a:lnTo>
                    <a:pt x="6414150" y="62954"/>
                  </a:lnTo>
                  <a:lnTo>
                    <a:pt x="6422263" y="103124"/>
                  </a:lnTo>
                  <a:lnTo>
                    <a:pt x="6422263" y="3024251"/>
                  </a:lnTo>
                  <a:lnTo>
                    <a:pt x="6414150" y="3064420"/>
                  </a:lnTo>
                  <a:lnTo>
                    <a:pt x="6392036" y="3097196"/>
                  </a:lnTo>
                  <a:lnTo>
                    <a:pt x="6359255" y="3119280"/>
                  </a:lnTo>
                  <a:lnTo>
                    <a:pt x="6319139" y="3127375"/>
                  </a:lnTo>
                  <a:lnTo>
                    <a:pt x="103124" y="3127375"/>
                  </a:lnTo>
                  <a:lnTo>
                    <a:pt x="63007" y="3119280"/>
                  </a:lnTo>
                  <a:lnTo>
                    <a:pt x="30226" y="3097196"/>
                  </a:lnTo>
                  <a:lnTo>
                    <a:pt x="8112" y="3064420"/>
                  </a:lnTo>
                  <a:lnTo>
                    <a:pt x="0" y="3024251"/>
                  </a:lnTo>
                  <a:lnTo>
                    <a:pt x="0" y="103124"/>
                  </a:lnTo>
                  <a:close/>
                </a:path>
              </a:pathLst>
            </a:custGeom>
            <a:ln w="7620">
              <a:solidFill>
                <a:srgbClr val="BED2D7"/>
              </a:solidFill>
            </a:ln>
          </p:spPr>
          <p:txBody>
            <a:bodyPr wrap="square" lIns="0" tIns="0" rIns="0" bIns="0" rtlCol="0"/>
            <a:lstStyle/>
            <a:p>
              <a:pPr defTabSz="761970"/>
              <a:endParaRPr sz="1500"/>
            </a:p>
          </p:txBody>
        </p:sp>
        <p:pic>
          <p:nvPicPr>
            <p:cNvPr id="13" name="object 13"/>
            <p:cNvPicPr/>
            <p:nvPr/>
          </p:nvPicPr>
          <p:blipFill>
            <a:blip r:embed="rId4" cstate="print"/>
            <a:stretch>
              <a:fillRect/>
            </a:stretch>
          </p:blipFill>
          <p:spPr>
            <a:xfrm>
              <a:off x="7620381" y="3825684"/>
              <a:ext cx="595312" cy="595312"/>
            </a:xfrm>
            <a:prstGeom prst="rect">
              <a:avLst/>
            </a:prstGeom>
          </p:spPr>
        </p:pic>
        <p:pic>
          <p:nvPicPr>
            <p:cNvPr id="14" name="object 14"/>
            <p:cNvPicPr/>
            <p:nvPr/>
          </p:nvPicPr>
          <p:blipFill>
            <a:blip r:embed="rId5" cstate="print"/>
            <a:stretch>
              <a:fillRect/>
            </a:stretch>
          </p:blipFill>
          <p:spPr>
            <a:xfrm>
              <a:off x="7789712" y="4043018"/>
              <a:ext cx="256727" cy="160498"/>
            </a:xfrm>
            <a:prstGeom prst="rect">
              <a:avLst/>
            </a:prstGeom>
          </p:spPr>
        </p:pic>
      </p:grpSp>
      <p:sp>
        <p:nvSpPr>
          <p:cNvPr id="15" name="object 15"/>
          <p:cNvSpPr txBox="1"/>
          <p:nvPr/>
        </p:nvSpPr>
        <p:spPr>
          <a:xfrm>
            <a:off x="6340474" y="3648299"/>
            <a:ext cx="5030788" cy="1680161"/>
          </a:xfrm>
          <a:prstGeom prst="rect">
            <a:avLst/>
          </a:prstGeom>
        </p:spPr>
        <p:txBody>
          <a:bodyPr vert="horz" wrap="square" lIns="0" tIns="127529" rIns="0" bIns="0" rtlCol="0">
            <a:spAutoFit/>
          </a:bodyPr>
          <a:lstStyle/>
          <a:p>
            <a:pPr marL="10583" algn="just" defTabSz="761970">
              <a:spcBef>
                <a:spcPts val="1004"/>
              </a:spcBef>
            </a:pPr>
            <a:r>
              <a:rPr sz="2083" spc="-83" dirty="0">
                <a:solidFill>
                  <a:srgbClr val="384652"/>
                </a:solidFill>
                <a:latin typeface="Lucida Sans Unicode"/>
                <a:cs typeface="Lucida Sans Unicode"/>
              </a:rPr>
              <a:t>Artículo</a:t>
            </a:r>
            <a:r>
              <a:rPr sz="2083" spc="-33" dirty="0">
                <a:solidFill>
                  <a:srgbClr val="384652"/>
                </a:solidFill>
                <a:latin typeface="Lucida Sans Unicode"/>
                <a:cs typeface="Lucida Sans Unicode"/>
              </a:rPr>
              <a:t> </a:t>
            </a:r>
            <a:r>
              <a:rPr sz="2083" spc="-29" dirty="0">
                <a:solidFill>
                  <a:srgbClr val="384652"/>
                </a:solidFill>
                <a:latin typeface="Lucida Sans Unicode"/>
                <a:cs typeface="Lucida Sans Unicode"/>
              </a:rPr>
              <a:t>71</a:t>
            </a:r>
            <a:endParaRPr sz="2083">
              <a:latin typeface="Lucida Sans Unicode"/>
              <a:cs typeface="Lucida Sans Unicode"/>
            </a:endParaRPr>
          </a:p>
          <a:p>
            <a:pPr marL="10583" marR="4233" algn="just" defTabSz="761970">
              <a:lnSpc>
                <a:spcPct val="99700"/>
              </a:lnSpc>
              <a:spcBef>
                <a:spcPts val="817"/>
              </a:spcBef>
            </a:pPr>
            <a:r>
              <a:rPr sz="1833" spc="170" dirty="0">
                <a:solidFill>
                  <a:srgbClr val="384652"/>
                </a:solidFill>
                <a:latin typeface="Gill Sans MT"/>
                <a:cs typeface="Gill Sans MT"/>
              </a:rPr>
              <a:t>Las</a:t>
            </a:r>
            <a:r>
              <a:rPr sz="1833" spc="217" dirty="0">
                <a:solidFill>
                  <a:srgbClr val="384652"/>
                </a:solidFill>
                <a:latin typeface="Gill Sans MT"/>
                <a:cs typeface="Gill Sans MT"/>
              </a:rPr>
              <a:t> </a:t>
            </a:r>
            <a:r>
              <a:rPr sz="1833" spc="108" dirty="0">
                <a:solidFill>
                  <a:srgbClr val="384652"/>
                </a:solidFill>
                <a:latin typeface="Gill Sans MT"/>
                <a:cs typeface="Gill Sans MT"/>
              </a:rPr>
              <a:t>personas</a:t>
            </a:r>
            <a:r>
              <a:rPr sz="1833" spc="225" dirty="0">
                <a:solidFill>
                  <a:srgbClr val="384652"/>
                </a:solidFill>
                <a:latin typeface="Gill Sans MT"/>
                <a:cs typeface="Gill Sans MT"/>
              </a:rPr>
              <a:t> </a:t>
            </a:r>
            <a:r>
              <a:rPr sz="1833" spc="95" dirty="0">
                <a:solidFill>
                  <a:srgbClr val="384652"/>
                </a:solidFill>
                <a:latin typeface="Gill Sans MT"/>
                <a:cs typeface="Gill Sans MT"/>
              </a:rPr>
              <a:t>que</a:t>
            </a:r>
            <a:r>
              <a:rPr sz="1833" spc="225" dirty="0">
                <a:solidFill>
                  <a:srgbClr val="384652"/>
                </a:solidFill>
                <a:latin typeface="Gill Sans MT"/>
                <a:cs typeface="Gill Sans MT"/>
              </a:rPr>
              <a:t> </a:t>
            </a:r>
            <a:r>
              <a:rPr sz="1833" spc="62" dirty="0">
                <a:solidFill>
                  <a:srgbClr val="384652"/>
                </a:solidFill>
                <a:latin typeface="Gill Sans MT"/>
                <a:cs typeface="Gill Sans MT"/>
              </a:rPr>
              <a:t>laboren</a:t>
            </a:r>
            <a:r>
              <a:rPr sz="1833" spc="221" dirty="0">
                <a:solidFill>
                  <a:srgbClr val="384652"/>
                </a:solidFill>
                <a:latin typeface="Gill Sans MT"/>
                <a:cs typeface="Gill Sans MT"/>
              </a:rPr>
              <a:t> </a:t>
            </a:r>
            <a:r>
              <a:rPr sz="1833" spc="87" dirty="0">
                <a:solidFill>
                  <a:srgbClr val="384652"/>
                </a:solidFill>
                <a:latin typeface="Gill Sans MT"/>
                <a:cs typeface="Gill Sans MT"/>
              </a:rPr>
              <a:t>en</a:t>
            </a:r>
            <a:r>
              <a:rPr sz="1833" spc="212" dirty="0">
                <a:solidFill>
                  <a:srgbClr val="384652"/>
                </a:solidFill>
                <a:latin typeface="Gill Sans MT"/>
                <a:cs typeface="Gill Sans MT"/>
              </a:rPr>
              <a:t> </a:t>
            </a:r>
            <a:r>
              <a:rPr sz="1833" spc="100" dirty="0">
                <a:solidFill>
                  <a:srgbClr val="384652"/>
                </a:solidFill>
                <a:latin typeface="Gill Sans MT"/>
                <a:cs typeface="Gill Sans MT"/>
              </a:rPr>
              <a:t>domingo</a:t>
            </a:r>
            <a:r>
              <a:rPr sz="1833" spc="221" dirty="0">
                <a:solidFill>
                  <a:srgbClr val="384652"/>
                </a:solidFill>
                <a:latin typeface="Gill Sans MT"/>
                <a:cs typeface="Gill Sans MT"/>
              </a:rPr>
              <a:t> </a:t>
            </a:r>
            <a:r>
              <a:rPr sz="1833" spc="54" dirty="0">
                <a:solidFill>
                  <a:srgbClr val="384652"/>
                </a:solidFill>
                <a:latin typeface="Gill Sans MT"/>
                <a:cs typeface="Gill Sans MT"/>
              </a:rPr>
              <a:t>tendrán derecho</a:t>
            </a:r>
            <a:r>
              <a:rPr sz="1833" spc="46" dirty="0">
                <a:solidFill>
                  <a:srgbClr val="384652"/>
                </a:solidFill>
                <a:latin typeface="Gill Sans MT"/>
                <a:cs typeface="Gill Sans MT"/>
              </a:rPr>
              <a:t> </a:t>
            </a:r>
            <a:r>
              <a:rPr sz="1833" spc="208" dirty="0">
                <a:solidFill>
                  <a:srgbClr val="384652"/>
                </a:solidFill>
                <a:latin typeface="Gill Sans MT"/>
                <a:cs typeface="Gill Sans MT"/>
              </a:rPr>
              <a:t>a</a:t>
            </a:r>
            <a:r>
              <a:rPr sz="1833" spc="67" dirty="0">
                <a:solidFill>
                  <a:srgbClr val="384652"/>
                </a:solidFill>
                <a:latin typeface="Gill Sans MT"/>
                <a:cs typeface="Gill Sans MT"/>
              </a:rPr>
              <a:t> </a:t>
            </a:r>
            <a:r>
              <a:rPr sz="1833" spc="133" dirty="0">
                <a:solidFill>
                  <a:srgbClr val="384652"/>
                </a:solidFill>
                <a:latin typeface="Gill Sans MT"/>
                <a:cs typeface="Gill Sans MT"/>
              </a:rPr>
              <a:t>una</a:t>
            </a:r>
            <a:r>
              <a:rPr sz="1833" spc="54" dirty="0">
                <a:solidFill>
                  <a:srgbClr val="384652"/>
                </a:solidFill>
                <a:latin typeface="Gill Sans MT"/>
                <a:cs typeface="Gill Sans MT"/>
              </a:rPr>
              <a:t> </a:t>
            </a:r>
            <a:r>
              <a:rPr sz="1833" spc="83" dirty="0">
                <a:solidFill>
                  <a:srgbClr val="384652"/>
                </a:solidFill>
                <a:latin typeface="Gill Sans MT"/>
                <a:cs typeface="Gill Sans MT"/>
              </a:rPr>
              <a:t>prima</a:t>
            </a:r>
            <a:r>
              <a:rPr sz="1833" spc="62" dirty="0">
                <a:solidFill>
                  <a:srgbClr val="384652"/>
                </a:solidFill>
                <a:latin typeface="Gill Sans MT"/>
                <a:cs typeface="Gill Sans MT"/>
              </a:rPr>
              <a:t> </a:t>
            </a:r>
            <a:r>
              <a:rPr sz="1833" spc="92" dirty="0">
                <a:solidFill>
                  <a:srgbClr val="384652"/>
                </a:solidFill>
                <a:latin typeface="Gill Sans MT"/>
                <a:cs typeface="Gill Sans MT"/>
              </a:rPr>
              <a:t>adicional</a:t>
            </a:r>
            <a:r>
              <a:rPr sz="1833" spc="58" dirty="0">
                <a:solidFill>
                  <a:srgbClr val="384652"/>
                </a:solidFill>
                <a:latin typeface="Gill Sans MT"/>
                <a:cs typeface="Gill Sans MT"/>
              </a:rPr>
              <a:t> </a:t>
            </a:r>
            <a:r>
              <a:rPr sz="1833" spc="87" dirty="0">
                <a:solidFill>
                  <a:srgbClr val="384652"/>
                </a:solidFill>
                <a:latin typeface="Gill Sans MT"/>
                <a:cs typeface="Gill Sans MT"/>
              </a:rPr>
              <a:t>de</a:t>
            </a:r>
            <a:r>
              <a:rPr sz="1833" spc="62" dirty="0">
                <a:solidFill>
                  <a:srgbClr val="384652"/>
                </a:solidFill>
                <a:latin typeface="Gill Sans MT"/>
                <a:cs typeface="Gill Sans MT"/>
              </a:rPr>
              <a:t> </a:t>
            </a:r>
            <a:r>
              <a:rPr sz="1833" spc="95" dirty="0">
                <a:solidFill>
                  <a:srgbClr val="384652"/>
                </a:solidFill>
                <a:latin typeface="Gill Sans MT"/>
                <a:cs typeface="Gill Sans MT"/>
              </a:rPr>
              <a:t>un</a:t>
            </a:r>
            <a:r>
              <a:rPr sz="1833" spc="46" dirty="0">
                <a:solidFill>
                  <a:srgbClr val="384652"/>
                </a:solidFill>
                <a:latin typeface="Gill Sans MT"/>
                <a:cs typeface="Gill Sans MT"/>
              </a:rPr>
              <a:t> </a:t>
            </a:r>
            <a:r>
              <a:rPr sz="1833" spc="58" dirty="0">
                <a:solidFill>
                  <a:srgbClr val="384652"/>
                </a:solidFill>
                <a:latin typeface="Gill Sans MT"/>
                <a:cs typeface="Gill Sans MT"/>
              </a:rPr>
              <a:t>veinticinco </a:t>
            </a:r>
            <a:r>
              <a:rPr sz="1833" dirty="0">
                <a:solidFill>
                  <a:srgbClr val="384652"/>
                </a:solidFill>
                <a:latin typeface="Gill Sans MT"/>
                <a:cs typeface="Gill Sans MT"/>
              </a:rPr>
              <a:t>por</a:t>
            </a:r>
            <a:r>
              <a:rPr sz="1833" spc="83" dirty="0">
                <a:solidFill>
                  <a:srgbClr val="384652"/>
                </a:solidFill>
                <a:latin typeface="Gill Sans MT"/>
                <a:cs typeface="Gill Sans MT"/>
              </a:rPr>
              <a:t> </a:t>
            </a:r>
            <a:r>
              <a:rPr sz="1833" spc="46" dirty="0">
                <a:solidFill>
                  <a:srgbClr val="384652"/>
                </a:solidFill>
                <a:latin typeface="Gill Sans MT"/>
                <a:cs typeface="Gill Sans MT"/>
              </a:rPr>
              <a:t>ciento,</a:t>
            </a:r>
            <a:r>
              <a:rPr sz="1833" spc="95" dirty="0">
                <a:solidFill>
                  <a:srgbClr val="384652"/>
                </a:solidFill>
                <a:latin typeface="Gill Sans MT"/>
                <a:cs typeface="Gill Sans MT"/>
              </a:rPr>
              <a:t> </a:t>
            </a:r>
            <a:r>
              <a:rPr sz="1833" dirty="0">
                <a:solidFill>
                  <a:srgbClr val="384652"/>
                </a:solidFill>
                <a:latin typeface="Gill Sans MT"/>
                <a:cs typeface="Gill Sans MT"/>
              </a:rPr>
              <a:t>por</a:t>
            </a:r>
            <a:r>
              <a:rPr sz="1833" spc="95" dirty="0">
                <a:solidFill>
                  <a:srgbClr val="384652"/>
                </a:solidFill>
                <a:latin typeface="Gill Sans MT"/>
                <a:cs typeface="Gill Sans MT"/>
              </a:rPr>
              <a:t> </a:t>
            </a:r>
            <a:r>
              <a:rPr sz="1833" dirty="0">
                <a:solidFill>
                  <a:srgbClr val="384652"/>
                </a:solidFill>
                <a:latin typeface="Gill Sans MT"/>
                <a:cs typeface="Gill Sans MT"/>
              </a:rPr>
              <a:t>lo</a:t>
            </a:r>
            <a:r>
              <a:rPr sz="1833" spc="92" dirty="0">
                <a:solidFill>
                  <a:srgbClr val="384652"/>
                </a:solidFill>
                <a:latin typeface="Gill Sans MT"/>
                <a:cs typeface="Gill Sans MT"/>
              </a:rPr>
              <a:t> </a:t>
            </a:r>
            <a:r>
              <a:rPr sz="1833" spc="95" dirty="0">
                <a:solidFill>
                  <a:srgbClr val="384652"/>
                </a:solidFill>
                <a:latin typeface="Gill Sans MT"/>
                <a:cs typeface="Gill Sans MT"/>
              </a:rPr>
              <a:t>menos, </a:t>
            </a:r>
            <a:r>
              <a:rPr sz="1833" spc="62" dirty="0">
                <a:solidFill>
                  <a:srgbClr val="384652"/>
                </a:solidFill>
                <a:latin typeface="Gill Sans MT"/>
                <a:cs typeface="Gill Sans MT"/>
              </a:rPr>
              <a:t>sobre</a:t>
            </a:r>
            <a:r>
              <a:rPr sz="1833" spc="92" dirty="0">
                <a:solidFill>
                  <a:srgbClr val="384652"/>
                </a:solidFill>
                <a:latin typeface="Gill Sans MT"/>
                <a:cs typeface="Gill Sans MT"/>
              </a:rPr>
              <a:t> </a:t>
            </a:r>
            <a:r>
              <a:rPr sz="1833" spc="58" dirty="0">
                <a:solidFill>
                  <a:srgbClr val="384652"/>
                </a:solidFill>
                <a:latin typeface="Gill Sans MT"/>
                <a:cs typeface="Gill Sans MT"/>
              </a:rPr>
              <a:t>el</a:t>
            </a:r>
            <a:r>
              <a:rPr sz="1833" spc="104" dirty="0">
                <a:solidFill>
                  <a:srgbClr val="384652"/>
                </a:solidFill>
                <a:latin typeface="Gill Sans MT"/>
                <a:cs typeface="Gill Sans MT"/>
              </a:rPr>
              <a:t> </a:t>
            </a:r>
            <a:r>
              <a:rPr sz="1833" spc="87" dirty="0">
                <a:solidFill>
                  <a:srgbClr val="384652"/>
                </a:solidFill>
                <a:latin typeface="Gill Sans MT"/>
                <a:cs typeface="Gill Sans MT"/>
              </a:rPr>
              <a:t>salario</a:t>
            </a:r>
            <a:r>
              <a:rPr sz="1833" spc="95" dirty="0">
                <a:solidFill>
                  <a:srgbClr val="384652"/>
                </a:solidFill>
                <a:latin typeface="Gill Sans MT"/>
                <a:cs typeface="Gill Sans MT"/>
              </a:rPr>
              <a:t> </a:t>
            </a:r>
            <a:r>
              <a:rPr sz="1833" spc="87" dirty="0">
                <a:solidFill>
                  <a:srgbClr val="384652"/>
                </a:solidFill>
                <a:latin typeface="Gill Sans MT"/>
                <a:cs typeface="Gill Sans MT"/>
              </a:rPr>
              <a:t>de</a:t>
            </a:r>
            <a:r>
              <a:rPr sz="1833" spc="100" dirty="0">
                <a:solidFill>
                  <a:srgbClr val="384652"/>
                </a:solidFill>
                <a:latin typeface="Gill Sans MT"/>
                <a:cs typeface="Gill Sans MT"/>
              </a:rPr>
              <a:t> </a:t>
            </a:r>
            <a:r>
              <a:rPr sz="1833" spc="71" dirty="0">
                <a:solidFill>
                  <a:srgbClr val="384652"/>
                </a:solidFill>
                <a:latin typeface="Gill Sans MT"/>
                <a:cs typeface="Gill Sans MT"/>
              </a:rPr>
              <a:t>los </a:t>
            </a:r>
            <a:r>
              <a:rPr sz="1833" spc="142" dirty="0">
                <a:solidFill>
                  <a:srgbClr val="384652"/>
                </a:solidFill>
                <a:latin typeface="Gill Sans MT"/>
                <a:cs typeface="Gill Sans MT"/>
              </a:rPr>
              <a:t>días</a:t>
            </a:r>
            <a:r>
              <a:rPr sz="1833" spc="-25" dirty="0">
                <a:solidFill>
                  <a:srgbClr val="384652"/>
                </a:solidFill>
                <a:latin typeface="Gill Sans MT"/>
                <a:cs typeface="Gill Sans MT"/>
              </a:rPr>
              <a:t> </a:t>
            </a:r>
            <a:r>
              <a:rPr sz="1833" spc="50" dirty="0">
                <a:solidFill>
                  <a:srgbClr val="384652"/>
                </a:solidFill>
                <a:latin typeface="Gill Sans MT"/>
                <a:cs typeface="Gill Sans MT"/>
              </a:rPr>
              <a:t>ordinarios</a:t>
            </a:r>
            <a:r>
              <a:rPr sz="1833" spc="-33"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54" dirty="0">
                <a:solidFill>
                  <a:srgbClr val="384652"/>
                </a:solidFill>
                <a:latin typeface="Gill Sans MT"/>
                <a:cs typeface="Gill Sans MT"/>
              </a:rPr>
              <a:t>trabajo.</a:t>
            </a:r>
            <a:endParaRPr sz="1833">
              <a:latin typeface="Gill Sans MT"/>
              <a:cs typeface="Gill Sans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240575"/>
          </a:xfrm>
          <a:prstGeom prst="rect">
            <a:avLst/>
          </a:prstGeom>
        </p:spPr>
        <p:txBody>
          <a:bodyPr vert="horz" wrap="square" lIns="0" tIns="733277" rIns="0" bIns="0" rtlCol="0">
            <a:spAutoFit/>
          </a:bodyPr>
          <a:lstStyle/>
          <a:p>
            <a:pPr marL="247111">
              <a:spcBef>
                <a:spcPts val="83"/>
              </a:spcBef>
            </a:pPr>
            <a:r>
              <a:rPr sz="3250" spc="-100" dirty="0"/>
              <a:t>Registro</a:t>
            </a:r>
            <a:r>
              <a:rPr sz="3250" spc="-150" dirty="0"/>
              <a:t> </a:t>
            </a:r>
            <a:r>
              <a:rPr sz="3250" spc="-100" dirty="0"/>
              <a:t>Electrónico</a:t>
            </a:r>
            <a:r>
              <a:rPr sz="3250" spc="-150" dirty="0"/>
              <a:t> </a:t>
            </a:r>
            <a:r>
              <a:rPr sz="3250" dirty="0"/>
              <a:t>de</a:t>
            </a:r>
            <a:r>
              <a:rPr sz="3250" spc="-142" dirty="0"/>
              <a:t> </a:t>
            </a:r>
            <a:r>
              <a:rPr sz="3250" spc="-21" dirty="0"/>
              <a:t>Jornada</a:t>
            </a:r>
            <a:r>
              <a:rPr sz="3250" spc="-142" dirty="0"/>
              <a:t> </a:t>
            </a:r>
            <a:r>
              <a:rPr sz="3250" spc="-54" dirty="0"/>
              <a:t>Laboral</a:t>
            </a:r>
            <a:endParaRPr sz="3250"/>
          </a:p>
        </p:txBody>
      </p:sp>
      <p:sp>
        <p:nvSpPr>
          <p:cNvPr id="3" name="object 3"/>
          <p:cNvSpPr txBox="1"/>
          <p:nvPr/>
        </p:nvSpPr>
        <p:spPr>
          <a:xfrm>
            <a:off x="651087" y="2058988"/>
            <a:ext cx="10890250" cy="784254"/>
          </a:xfrm>
          <a:prstGeom prst="rect">
            <a:avLst/>
          </a:prstGeom>
        </p:spPr>
        <p:txBody>
          <a:bodyPr vert="horz" wrap="square" lIns="0" tIns="47625" rIns="0" bIns="0" rtlCol="0">
            <a:spAutoFit/>
          </a:bodyPr>
          <a:lstStyle/>
          <a:p>
            <a:pPr marL="10583" marR="4233" algn="just" defTabSz="761970">
              <a:lnSpc>
                <a:spcPct val="86600"/>
              </a:lnSpc>
              <a:spcBef>
                <a:spcPts val="375"/>
              </a:spcBef>
            </a:pPr>
            <a:r>
              <a:rPr sz="1833" spc="129" dirty="0">
                <a:solidFill>
                  <a:srgbClr val="384652"/>
                </a:solidFill>
                <a:latin typeface="Gill Sans MT"/>
                <a:cs typeface="Gill Sans MT"/>
              </a:rPr>
              <a:t>Para</a:t>
            </a:r>
            <a:r>
              <a:rPr sz="1833" spc="142" dirty="0">
                <a:solidFill>
                  <a:srgbClr val="384652"/>
                </a:solidFill>
                <a:latin typeface="Gill Sans MT"/>
                <a:cs typeface="Gill Sans MT"/>
              </a:rPr>
              <a:t> </a:t>
            </a:r>
            <a:r>
              <a:rPr sz="1833" spc="104" dirty="0">
                <a:solidFill>
                  <a:srgbClr val="384652"/>
                </a:solidFill>
                <a:latin typeface="Gill Sans MT"/>
                <a:cs typeface="Gill Sans MT"/>
              </a:rPr>
              <a:t>asegurar</a:t>
            </a:r>
            <a:r>
              <a:rPr sz="1833" spc="142" dirty="0">
                <a:solidFill>
                  <a:srgbClr val="384652"/>
                </a:solidFill>
                <a:latin typeface="Gill Sans MT"/>
                <a:cs typeface="Gill Sans MT"/>
              </a:rPr>
              <a:t> </a:t>
            </a:r>
            <a:r>
              <a:rPr sz="1833" spc="58" dirty="0">
                <a:solidFill>
                  <a:srgbClr val="384652"/>
                </a:solidFill>
                <a:latin typeface="Gill Sans MT"/>
                <a:cs typeface="Gill Sans MT"/>
              </a:rPr>
              <a:t>el</a:t>
            </a:r>
            <a:r>
              <a:rPr sz="1833" spc="146" dirty="0">
                <a:solidFill>
                  <a:srgbClr val="384652"/>
                </a:solidFill>
                <a:latin typeface="Gill Sans MT"/>
                <a:cs typeface="Gill Sans MT"/>
              </a:rPr>
              <a:t> </a:t>
            </a:r>
            <a:r>
              <a:rPr sz="1833" spc="83" dirty="0">
                <a:solidFill>
                  <a:srgbClr val="384652"/>
                </a:solidFill>
                <a:latin typeface="Gill Sans MT"/>
                <a:cs typeface="Gill Sans MT"/>
              </a:rPr>
              <a:t>cumplimiento</a:t>
            </a:r>
            <a:r>
              <a:rPr sz="1833" spc="142" dirty="0">
                <a:solidFill>
                  <a:srgbClr val="384652"/>
                </a:solidFill>
                <a:latin typeface="Gill Sans MT"/>
                <a:cs typeface="Gill Sans MT"/>
              </a:rPr>
              <a:t> </a:t>
            </a:r>
            <a:r>
              <a:rPr sz="1833" spc="87" dirty="0">
                <a:solidFill>
                  <a:srgbClr val="384652"/>
                </a:solidFill>
                <a:latin typeface="Gill Sans MT"/>
                <a:cs typeface="Gill Sans MT"/>
              </a:rPr>
              <a:t>de</a:t>
            </a:r>
            <a:r>
              <a:rPr sz="1833" spc="137" dirty="0">
                <a:solidFill>
                  <a:srgbClr val="384652"/>
                </a:solidFill>
                <a:latin typeface="Gill Sans MT"/>
                <a:cs typeface="Gill Sans MT"/>
              </a:rPr>
              <a:t> </a:t>
            </a:r>
            <a:r>
              <a:rPr sz="1833" spc="125" dirty="0">
                <a:solidFill>
                  <a:srgbClr val="384652"/>
                </a:solidFill>
                <a:latin typeface="Gill Sans MT"/>
                <a:cs typeface="Gill Sans MT"/>
              </a:rPr>
              <a:t>la</a:t>
            </a:r>
            <a:r>
              <a:rPr sz="1833" spc="137" dirty="0">
                <a:solidFill>
                  <a:srgbClr val="384652"/>
                </a:solidFill>
                <a:latin typeface="Gill Sans MT"/>
                <a:cs typeface="Gill Sans MT"/>
              </a:rPr>
              <a:t> </a:t>
            </a:r>
            <a:r>
              <a:rPr sz="1833" spc="108" dirty="0">
                <a:solidFill>
                  <a:srgbClr val="384652"/>
                </a:solidFill>
                <a:latin typeface="Gill Sans MT"/>
                <a:cs typeface="Gill Sans MT"/>
              </a:rPr>
              <a:t>nueva</a:t>
            </a:r>
            <a:r>
              <a:rPr sz="1833" spc="137" dirty="0">
                <a:solidFill>
                  <a:srgbClr val="384652"/>
                </a:solidFill>
                <a:latin typeface="Gill Sans MT"/>
                <a:cs typeface="Gill Sans MT"/>
              </a:rPr>
              <a:t> </a:t>
            </a:r>
            <a:r>
              <a:rPr sz="1833" spc="75" dirty="0">
                <a:solidFill>
                  <a:srgbClr val="384652"/>
                </a:solidFill>
                <a:latin typeface="Gill Sans MT"/>
                <a:cs typeface="Gill Sans MT"/>
              </a:rPr>
              <a:t>jornada</a:t>
            </a:r>
            <a:r>
              <a:rPr sz="1833" spc="150" dirty="0">
                <a:solidFill>
                  <a:srgbClr val="384652"/>
                </a:solidFill>
                <a:latin typeface="Gill Sans MT"/>
                <a:cs typeface="Gill Sans MT"/>
              </a:rPr>
              <a:t> </a:t>
            </a:r>
            <a:r>
              <a:rPr sz="1833" spc="71" dirty="0">
                <a:solidFill>
                  <a:srgbClr val="384652"/>
                </a:solidFill>
                <a:latin typeface="Gill Sans MT"/>
                <a:cs typeface="Gill Sans MT"/>
              </a:rPr>
              <a:t>laboral</a:t>
            </a:r>
            <a:r>
              <a:rPr sz="1833" spc="150" dirty="0">
                <a:solidFill>
                  <a:srgbClr val="384652"/>
                </a:solidFill>
                <a:latin typeface="Gill Sans MT"/>
                <a:cs typeface="Gill Sans MT"/>
              </a:rPr>
              <a:t> </a:t>
            </a:r>
            <a:r>
              <a:rPr sz="1833" spc="54" dirty="0">
                <a:solidFill>
                  <a:srgbClr val="384652"/>
                </a:solidFill>
                <a:latin typeface="Gill Sans MT"/>
                <a:cs typeface="Gill Sans MT"/>
              </a:rPr>
              <a:t>y</a:t>
            </a:r>
            <a:r>
              <a:rPr sz="1833" spc="137" dirty="0">
                <a:solidFill>
                  <a:srgbClr val="384652"/>
                </a:solidFill>
                <a:latin typeface="Gill Sans MT"/>
                <a:cs typeface="Gill Sans MT"/>
              </a:rPr>
              <a:t> </a:t>
            </a:r>
            <a:r>
              <a:rPr sz="1833" spc="117" dirty="0">
                <a:solidFill>
                  <a:srgbClr val="384652"/>
                </a:solidFill>
                <a:latin typeface="Gill Sans MT"/>
                <a:cs typeface="Gill Sans MT"/>
              </a:rPr>
              <a:t>la</a:t>
            </a:r>
            <a:r>
              <a:rPr sz="1833" spc="146" dirty="0">
                <a:solidFill>
                  <a:srgbClr val="384652"/>
                </a:solidFill>
                <a:latin typeface="Gill Sans MT"/>
                <a:cs typeface="Gill Sans MT"/>
              </a:rPr>
              <a:t> </a:t>
            </a:r>
            <a:r>
              <a:rPr sz="1833" spc="83" dirty="0">
                <a:solidFill>
                  <a:srgbClr val="384652"/>
                </a:solidFill>
                <a:latin typeface="Gill Sans MT"/>
                <a:cs typeface="Gill Sans MT"/>
              </a:rPr>
              <a:t>regulación</a:t>
            </a:r>
            <a:r>
              <a:rPr sz="1833" spc="137" dirty="0">
                <a:solidFill>
                  <a:srgbClr val="384652"/>
                </a:solidFill>
                <a:latin typeface="Gill Sans MT"/>
                <a:cs typeface="Gill Sans MT"/>
              </a:rPr>
              <a:t> </a:t>
            </a:r>
            <a:r>
              <a:rPr sz="1833" spc="71" dirty="0">
                <a:solidFill>
                  <a:srgbClr val="384652"/>
                </a:solidFill>
                <a:latin typeface="Gill Sans MT"/>
                <a:cs typeface="Gill Sans MT"/>
              </a:rPr>
              <a:t>del</a:t>
            </a:r>
            <a:r>
              <a:rPr sz="1833" spc="146" dirty="0">
                <a:solidFill>
                  <a:srgbClr val="384652"/>
                </a:solidFill>
                <a:latin typeface="Gill Sans MT"/>
                <a:cs typeface="Gill Sans MT"/>
              </a:rPr>
              <a:t> </a:t>
            </a:r>
            <a:r>
              <a:rPr sz="1833" spc="71" dirty="0">
                <a:solidFill>
                  <a:srgbClr val="384652"/>
                </a:solidFill>
                <a:latin typeface="Gill Sans MT"/>
                <a:cs typeface="Gill Sans MT"/>
              </a:rPr>
              <a:t>tiempo</a:t>
            </a:r>
            <a:r>
              <a:rPr sz="1833" spc="133" dirty="0">
                <a:solidFill>
                  <a:srgbClr val="384652"/>
                </a:solidFill>
                <a:latin typeface="Gill Sans MT"/>
                <a:cs typeface="Gill Sans MT"/>
              </a:rPr>
              <a:t> </a:t>
            </a:r>
            <a:r>
              <a:rPr sz="1833" dirty="0">
                <a:solidFill>
                  <a:srgbClr val="384652"/>
                </a:solidFill>
                <a:latin typeface="Gill Sans MT"/>
                <a:cs typeface="Gill Sans MT"/>
              </a:rPr>
              <a:t>extraordinario,</a:t>
            </a:r>
            <a:r>
              <a:rPr sz="1833" spc="158" dirty="0">
                <a:solidFill>
                  <a:srgbClr val="384652"/>
                </a:solidFill>
                <a:latin typeface="Gill Sans MT"/>
                <a:cs typeface="Gill Sans MT"/>
              </a:rPr>
              <a:t> </a:t>
            </a:r>
            <a:r>
              <a:rPr sz="1833" spc="129" dirty="0">
                <a:solidFill>
                  <a:srgbClr val="384652"/>
                </a:solidFill>
                <a:latin typeface="Gill Sans MT"/>
                <a:cs typeface="Gill Sans MT"/>
              </a:rPr>
              <a:t>se </a:t>
            </a:r>
            <a:r>
              <a:rPr sz="1833" spc="108" dirty="0">
                <a:solidFill>
                  <a:srgbClr val="384652"/>
                </a:solidFill>
                <a:latin typeface="Gill Sans MT"/>
                <a:cs typeface="Gill Sans MT"/>
              </a:rPr>
              <a:t>establece</a:t>
            </a:r>
            <a:r>
              <a:rPr sz="1833" spc="392" dirty="0">
                <a:solidFill>
                  <a:srgbClr val="384652"/>
                </a:solidFill>
                <a:latin typeface="Gill Sans MT"/>
                <a:cs typeface="Gill Sans MT"/>
              </a:rPr>
              <a:t> </a:t>
            </a:r>
            <a:r>
              <a:rPr sz="1833" spc="95" dirty="0">
                <a:solidFill>
                  <a:srgbClr val="384652"/>
                </a:solidFill>
                <a:latin typeface="Gill Sans MT"/>
                <a:cs typeface="Gill Sans MT"/>
              </a:rPr>
              <a:t>un</a:t>
            </a:r>
            <a:r>
              <a:rPr sz="1833" spc="396" dirty="0">
                <a:solidFill>
                  <a:srgbClr val="384652"/>
                </a:solidFill>
                <a:latin typeface="Gill Sans MT"/>
                <a:cs typeface="Gill Sans MT"/>
              </a:rPr>
              <a:t> </a:t>
            </a:r>
            <a:r>
              <a:rPr sz="1833" spc="133" dirty="0">
                <a:solidFill>
                  <a:srgbClr val="384652"/>
                </a:solidFill>
                <a:latin typeface="Gill Sans MT"/>
                <a:cs typeface="Gill Sans MT"/>
              </a:rPr>
              <a:t>sistema</a:t>
            </a:r>
            <a:r>
              <a:rPr sz="1833" spc="403" dirty="0">
                <a:solidFill>
                  <a:srgbClr val="384652"/>
                </a:solidFill>
                <a:latin typeface="Gill Sans MT"/>
                <a:cs typeface="Gill Sans MT"/>
              </a:rPr>
              <a:t> </a:t>
            </a:r>
            <a:r>
              <a:rPr sz="1833" spc="87" dirty="0">
                <a:solidFill>
                  <a:srgbClr val="384652"/>
                </a:solidFill>
                <a:latin typeface="Gill Sans MT"/>
                <a:cs typeface="Gill Sans MT"/>
              </a:rPr>
              <a:t>de</a:t>
            </a:r>
            <a:r>
              <a:rPr sz="1833" spc="396" dirty="0">
                <a:solidFill>
                  <a:srgbClr val="384652"/>
                </a:solidFill>
                <a:latin typeface="Gill Sans MT"/>
                <a:cs typeface="Gill Sans MT"/>
              </a:rPr>
              <a:t> </a:t>
            </a:r>
            <a:r>
              <a:rPr sz="1833" spc="50" dirty="0">
                <a:solidFill>
                  <a:srgbClr val="384652"/>
                </a:solidFill>
                <a:latin typeface="Gill Sans MT"/>
                <a:cs typeface="Gill Sans MT"/>
              </a:rPr>
              <a:t>registro</a:t>
            </a:r>
            <a:r>
              <a:rPr sz="1833" spc="403" dirty="0">
                <a:solidFill>
                  <a:srgbClr val="384652"/>
                </a:solidFill>
                <a:latin typeface="Gill Sans MT"/>
                <a:cs typeface="Gill Sans MT"/>
              </a:rPr>
              <a:t> </a:t>
            </a:r>
            <a:r>
              <a:rPr sz="1833" spc="50" dirty="0">
                <a:solidFill>
                  <a:srgbClr val="384652"/>
                </a:solidFill>
                <a:latin typeface="Gill Sans MT"/>
                <a:cs typeface="Gill Sans MT"/>
              </a:rPr>
              <a:t>electrónico</a:t>
            </a:r>
            <a:r>
              <a:rPr sz="1833" spc="417" dirty="0">
                <a:solidFill>
                  <a:srgbClr val="384652"/>
                </a:solidFill>
                <a:latin typeface="Gill Sans MT"/>
                <a:cs typeface="Gill Sans MT"/>
              </a:rPr>
              <a:t> </a:t>
            </a:r>
            <a:r>
              <a:rPr sz="1833" spc="54" dirty="0">
                <a:solidFill>
                  <a:srgbClr val="384652"/>
                </a:solidFill>
                <a:latin typeface="Gill Sans MT"/>
                <a:cs typeface="Gill Sans MT"/>
              </a:rPr>
              <a:t>y</a:t>
            </a:r>
            <a:r>
              <a:rPr sz="1833" spc="403" dirty="0">
                <a:solidFill>
                  <a:srgbClr val="384652"/>
                </a:solidFill>
                <a:latin typeface="Gill Sans MT"/>
                <a:cs typeface="Gill Sans MT"/>
              </a:rPr>
              <a:t> </a:t>
            </a:r>
            <a:r>
              <a:rPr sz="1833" spc="117" dirty="0">
                <a:solidFill>
                  <a:srgbClr val="384652"/>
                </a:solidFill>
                <a:latin typeface="Gill Sans MT"/>
                <a:cs typeface="Gill Sans MT"/>
              </a:rPr>
              <a:t>la</a:t>
            </a:r>
            <a:r>
              <a:rPr sz="1833" spc="403" dirty="0">
                <a:solidFill>
                  <a:srgbClr val="384652"/>
                </a:solidFill>
                <a:latin typeface="Gill Sans MT"/>
                <a:cs typeface="Gill Sans MT"/>
              </a:rPr>
              <a:t> </a:t>
            </a:r>
            <a:r>
              <a:rPr sz="1833" spc="117" dirty="0">
                <a:solidFill>
                  <a:srgbClr val="384652"/>
                </a:solidFill>
                <a:latin typeface="Gill Sans MT"/>
                <a:cs typeface="Gill Sans MT"/>
              </a:rPr>
              <a:t>facultad</a:t>
            </a:r>
            <a:r>
              <a:rPr sz="1833" spc="400" dirty="0">
                <a:solidFill>
                  <a:srgbClr val="384652"/>
                </a:solidFill>
                <a:latin typeface="Gill Sans MT"/>
                <a:cs typeface="Gill Sans MT"/>
              </a:rPr>
              <a:t> </a:t>
            </a:r>
            <a:r>
              <a:rPr sz="1833" spc="87" dirty="0">
                <a:solidFill>
                  <a:srgbClr val="384652"/>
                </a:solidFill>
                <a:latin typeface="Gill Sans MT"/>
                <a:cs typeface="Gill Sans MT"/>
              </a:rPr>
              <a:t>de</a:t>
            </a:r>
            <a:r>
              <a:rPr sz="1833" spc="408" dirty="0">
                <a:solidFill>
                  <a:srgbClr val="384652"/>
                </a:solidFill>
                <a:latin typeface="Gill Sans MT"/>
                <a:cs typeface="Gill Sans MT"/>
              </a:rPr>
              <a:t> </a:t>
            </a:r>
            <a:r>
              <a:rPr sz="1833" spc="117" dirty="0">
                <a:solidFill>
                  <a:srgbClr val="384652"/>
                </a:solidFill>
                <a:latin typeface="Gill Sans MT"/>
                <a:cs typeface="Gill Sans MT"/>
              </a:rPr>
              <a:t>la</a:t>
            </a:r>
            <a:r>
              <a:rPr sz="1833" spc="400" dirty="0">
                <a:solidFill>
                  <a:srgbClr val="384652"/>
                </a:solidFill>
                <a:latin typeface="Gill Sans MT"/>
                <a:cs typeface="Gill Sans MT"/>
              </a:rPr>
              <a:t> </a:t>
            </a:r>
            <a:r>
              <a:rPr sz="1833" spc="67" dirty="0">
                <a:solidFill>
                  <a:srgbClr val="384652"/>
                </a:solidFill>
                <a:latin typeface="Gill Sans MT"/>
                <a:cs typeface="Gill Sans MT"/>
              </a:rPr>
              <a:t>autoridad</a:t>
            </a:r>
            <a:r>
              <a:rPr sz="1833" spc="403" dirty="0">
                <a:solidFill>
                  <a:srgbClr val="384652"/>
                </a:solidFill>
                <a:latin typeface="Gill Sans MT"/>
                <a:cs typeface="Gill Sans MT"/>
              </a:rPr>
              <a:t> </a:t>
            </a:r>
            <a:r>
              <a:rPr sz="1833" spc="100" dirty="0">
                <a:solidFill>
                  <a:srgbClr val="384652"/>
                </a:solidFill>
                <a:latin typeface="Gill Sans MT"/>
                <a:cs typeface="Gill Sans MT"/>
              </a:rPr>
              <a:t>para</a:t>
            </a:r>
            <a:r>
              <a:rPr sz="1833" spc="417" dirty="0">
                <a:solidFill>
                  <a:srgbClr val="384652"/>
                </a:solidFill>
                <a:latin typeface="Gill Sans MT"/>
                <a:cs typeface="Gill Sans MT"/>
              </a:rPr>
              <a:t> </a:t>
            </a:r>
            <a:r>
              <a:rPr sz="1833" dirty="0">
                <a:solidFill>
                  <a:srgbClr val="384652"/>
                </a:solidFill>
                <a:latin typeface="Gill Sans MT"/>
                <a:cs typeface="Gill Sans MT"/>
              </a:rPr>
              <a:t>expedir</a:t>
            </a:r>
            <a:r>
              <a:rPr sz="1833" spc="417" dirty="0">
                <a:solidFill>
                  <a:srgbClr val="384652"/>
                </a:solidFill>
                <a:latin typeface="Gill Sans MT"/>
                <a:cs typeface="Gill Sans MT"/>
              </a:rPr>
              <a:t> </a:t>
            </a:r>
            <a:r>
              <a:rPr sz="1833" spc="154" dirty="0">
                <a:solidFill>
                  <a:srgbClr val="384652"/>
                </a:solidFill>
                <a:latin typeface="Gill Sans MT"/>
                <a:cs typeface="Gill Sans MT"/>
              </a:rPr>
              <a:t>las</a:t>
            </a:r>
            <a:r>
              <a:rPr sz="1833" spc="403" dirty="0">
                <a:solidFill>
                  <a:srgbClr val="384652"/>
                </a:solidFill>
                <a:latin typeface="Gill Sans MT"/>
                <a:cs typeface="Gill Sans MT"/>
              </a:rPr>
              <a:t> </a:t>
            </a:r>
            <a:r>
              <a:rPr sz="1833" spc="100" dirty="0">
                <a:solidFill>
                  <a:srgbClr val="384652"/>
                </a:solidFill>
                <a:latin typeface="Gill Sans MT"/>
                <a:cs typeface="Gill Sans MT"/>
              </a:rPr>
              <a:t>normas </a:t>
            </a:r>
            <a:r>
              <a:rPr sz="1833" spc="83" dirty="0">
                <a:solidFill>
                  <a:srgbClr val="384652"/>
                </a:solidFill>
                <a:latin typeface="Gill Sans MT"/>
                <a:cs typeface="Gill Sans MT"/>
              </a:rPr>
              <a:t>complementarias.</a:t>
            </a:r>
            <a:endParaRPr sz="1833">
              <a:latin typeface="Gill Sans MT"/>
              <a:cs typeface="Gill Sans MT"/>
            </a:endParaRPr>
          </a:p>
        </p:txBody>
      </p:sp>
      <p:grpSp>
        <p:nvGrpSpPr>
          <p:cNvPr id="4" name="object 4"/>
          <p:cNvGrpSpPr/>
          <p:nvPr/>
        </p:nvGrpSpPr>
        <p:grpSpPr>
          <a:xfrm>
            <a:off x="661490" y="3027257"/>
            <a:ext cx="5351992" cy="2562225"/>
            <a:chOff x="793788" y="3632708"/>
            <a:chExt cx="6422390" cy="3074670"/>
          </a:xfrm>
        </p:grpSpPr>
        <p:sp>
          <p:nvSpPr>
            <p:cNvPr id="5" name="object 5"/>
            <p:cNvSpPr/>
            <p:nvPr/>
          </p:nvSpPr>
          <p:spPr>
            <a:xfrm>
              <a:off x="793788" y="3655568"/>
              <a:ext cx="6422390" cy="3051810"/>
            </a:xfrm>
            <a:custGeom>
              <a:avLst/>
              <a:gdLst/>
              <a:ahLst/>
              <a:cxnLst/>
              <a:rect l="l" t="t" r="r" b="b"/>
              <a:pathLst>
                <a:path w="6422390" h="3051809">
                  <a:moveTo>
                    <a:pt x="6312496" y="0"/>
                  </a:moveTo>
                  <a:lnTo>
                    <a:pt x="109740" y="0"/>
                  </a:lnTo>
                  <a:lnTo>
                    <a:pt x="67026" y="8626"/>
                  </a:lnTo>
                  <a:lnTo>
                    <a:pt x="32143" y="32146"/>
                  </a:lnTo>
                  <a:lnTo>
                    <a:pt x="8624" y="67026"/>
                  </a:lnTo>
                  <a:lnTo>
                    <a:pt x="0" y="109728"/>
                  </a:lnTo>
                  <a:lnTo>
                    <a:pt x="0" y="2941828"/>
                  </a:lnTo>
                  <a:lnTo>
                    <a:pt x="8624" y="2984529"/>
                  </a:lnTo>
                  <a:lnTo>
                    <a:pt x="32143" y="3019409"/>
                  </a:lnTo>
                  <a:lnTo>
                    <a:pt x="67026" y="3042929"/>
                  </a:lnTo>
                  <a:lnTo>
                    <a:pt x="109740" y="3051556"/>
                  </a:lnTo>
                  <a:lnTo>
                    <a:pt x="6312496" y="3051556"/>
                  </a:lnTo>
                  <a:lnTo>
                    <a:pt x="6355198" y="3042929"/>
                  </a:lnTo>
                  <a:lnTo>
                    <a:pt x="6390078" y="3019409"/>
                  </a:lnTo>
                  <a:lnTo>
                    <a:pt x="6413598" y="2984529"/>
                  </a:lnTo>
                  <a:lnTo>
                    <a:pt x="6422224" y="2941828"/>
                  </a:lnTo>
                  <a:lnTo>
                    <a:pt x="6422224" y="109728"/>
                  </a:lnTo>
                  <a:lnTo>
                    <a:pt x="6413598" y="67026"/>
                  </a:lnTo>
                  <a:lnTo>
                    <a:pt x="6390078" y="32146"/>
                  </a:lnTo>
                  <a:lnTo>
                    <a:pt x="6355198" y="8626"/>
                  </a:lnTo>
                  <a:lnTo>
                    <a:pt x="6312496" y="0"/>
                  </a:lnTo>
                  <a:close/>
                </a:path>
              </a:pathLst>
            </a:custGeom>
            <a:solidFill>
              <a:srgbClr val="F9F8F5"/>
            </a:solidFill>
          </p:spPr>
          <p:txBody>
            <a:bodyPr wrap="square" lIns="0" tIns="0" rIns="0" bIns="0" rtlCol="0"/>
            <a:lstStyle/>
            <a:p>
              <a:pPr defTabSz="761970"/>
              <a:endParaRPr sz="1500"/>
            </a:p>
          </p:txBody>
        </p:sp>
        <p:pic>
          <p:nvPicPr>
            <p:cNvPr id="6" name="object 6"/>
            <p:cNvPicPr/>
            <p:nvPr/>
          </p:nvPicPr>
          <p:blipFill>
            <a:blip r:embed="rId2" cstate="print"/>
            <a:stretch>
              <a:fillRect/>
            </a:stretch>
          </p:blipFill>
          <p:spPr>
            <a:xfrm>
              <a:off x="793788" y="3632708"/>
              <a:ext cx="6422263" cy="91439"/>
            </a:xfrm>
            <a:prstGeom prst="rect">
              <a:avLst/>
            </a:prstGeom>
          </p:spPr>
        </p:pic>
        <p:sp>
          <p:nvSpPr>
            <p:cNvPr id="7" name="object 7"/>
            <p:cNvSpPr/>
            <p:nvPr/>
          </p:nvSpPr>
          <p:spPr>
            <a:xfrm>
              <a:off x="3651062" y="3740866"/>
              <a:ext cx="379730" cy="382905"/>
            </a:xfrm>
            <a:custGeom>
              <a:avLst/>
              <a:gdLst/>
              <a:ahLst/>
              <a:cxnLst/>
              <a:rect l="l" t="t" r="r" b="b"/>
              <a:pathLst>
                <a:path w="379729" h="382904">
                  <a:moveTo>
                    <a:pt x="25986" y="287591"/>
                  </a:moveTo>
                  <a:lnTo>
                    <a:pt x="7581" y="245101"/>
                  </a:lnTo>
                  <a:lnTo>
                    <a:pt x="0" y="199427"/>
                  </a:lnTo>
                  <a:lnTo>
                    <a:pt x="179" y="187219"/>
                  </a:lnTo>
                  <a:lnTo>
                    <a:pt x="6462" y="141711"/>
                  </a:lnTo>
                  <a:lnTo>
                    <a:pt x="24013" y="97834"/>
                  </a:lnTo>
                  <a:lnTo>
                    <a:pt x="51397" y="59969"/>
                  </a:lnTo>
                  <a:lnTo>
                    <a:pt x="85684" y="30938"/>
                  </a:lnTo>
                  <a:lnTo>
                    <a:pt x="126497" y="10800"/>
                  </a:lnTo>
                  <a:lnTo>
                    <a:pt x="172832" y="674"/>
                  </a:lnTo>
                  <a:lnTo>
                    <a:pt x="196329" y="0"/>
                  </a:lnTo>
                  <a:lnTo>
                    <a:pt x="206743" y="240"/>
                  </a:lnTo>
                  <a:lnTo>
                    <a:pt x="253120" y="10234"/>
                  </a:lnTo>
                  <a:lnTo>
                    <a:pt x="292247" y="29477"/>
                  </a:lnTo>
                  <a:lnTo>
                    <a:pt x="327997" y="59730"/>
                  </a:lnTo>
                  <a:lnTo>
                    <a:pt x="354760" y="96451"/>
                  </a:lnTo>
                  <a:lnTo>
                    <a:pt x="372375" y="139043"/>
                  </a:lnTo>
                  <a:lnTo>
                    <a:pt x="379117" y="184070"/>
                  </a:lnTo>
                  <a:lnTo>
                    <a:pt x="378817" y="196416"/>
                  </a:lnTo>
                  <a:lnTo>
                    <a:pt x="372218" y="241061"/>
                  </a:lnTo>
                  <a:lnTo>
                    <a:pt x="354083" y="284693"/>
                  </a:lnTo>
                  <a:lnTo>
                    <a:pt x="326677" y="322049"/>
                  </a:lnTo>
                  <a:lnTo>
                    <a:pt x="292619" y="351144"/>
                  </a:lnTo>
                  <a:lnTo>
                    <a:pt x="252077" y="371651"/>
                  </a:lnTo>
                  <a:lnTo>
                    <a:pt x="218431" y="380654"/>
                  </a:lnTo>
                  <a:lnTo>
                    <a:pt x="203085" y="382350"/>
                  </a:lnTo>
                </a:path>
                <a:path w="379729" h="382904">
                  <a:moveTo>
                    <a:pt x="200656" y="182681"/>
                  </a:moveTo>
                  <a:lnTo>
                    <a:pt x="202675" y="188999"/>
                  </a:lnTo>
                  <a:lnTo>
                    <a:pt x="203227" y="192323"/>
                  </a:lnTo>
                  <a:lnTo>
                    <a:pt x="202915" y="195724"/>
                  </a:lnTo>
                  <a:lnTo>
                    <a:pt x="188711" y="207463"/>
                  </a:lnTo>
                  <a:lnTo>
                    <a:pt x="185774" y="207056"/>
                  </a:lnTo>
                  <a:lnTo>
                    <a:pt x="174500" y="192621"/>
                  </a:lnTo>
                  <a:lnTo>
                    <a:pt x="174859" y="190127"/>
                  </a:lnTo>
                  <a:lnTo>
                    <a:pt x="175469" y="187082"/>
                  </a:lnTo>
                  <a:lnTo>
                    <a:pt x="176333" y="183484"/>
                  </a:lnTo>
                </a:path>
                <a:path w="379729" h="382904">
                  <a:moveTo>
                    <a:pt x="188809" y="30663"/>
                  </a:moveTo>
                  <a:lnTo>
                    <a:pt x="188972" y="60875"/>
                  </a:lnTo>
                </a:path>
                <a:path w="379729" h="382904">
                  <a:moveTo>
                    <a:pt x="200442" y="182905"/>
                  </a:moveTo>
                  <a:lnTo>
                    <a:pt x="194710" y="179340"/>
                  </a:lnTo>
                  <a:lnTo>
                    <a:pt x="188278" y="178266"/>
                  </a:lnTo>
                  <a:lnTo>
                    <a:pt x="181908" y="179662"/>
                  </a:lnTo>
                  <a:lnTo>
                    <a:pt x="176360" y="183511"/>
                  </a:lnTo>
                </a:path>
                <a:path w="379729" h="382904">
                  <a:moveTo>
                    <a:pt x="200656" y="182681"/>
                  </a:moveTo>
                  <a:lnTo>
                    <a:pt x="290059" y="98775"/>
                  </a:lnTo>
                </a:path>
                <a:path w="379729" h="382904">
                  <a:moveTo>
                    <a:pt x="108593" y="125308"/>
                  </a:moveTo>
                  <a:lnTo>
                    <a:pt x="176333" y="183484"/>
                  </a:lnTo>
                </a:path>
                <a:path w="379729" h="382904">
                  <a:moveTo>
                    <a:pt x="29248" y="191089"/>
                  </a:moveTo>
                  <a:lnTo>
                    <a:pt x="55858" y="191357"/>
                  </a:lnTo>
                </a:path>
                <a:path w="379729" h="382904">
                  <a:moveTo>
                    <a:pt x="324711" y="192140"/>
                  </a:moveTo>
                  <a:lnTo>
                    <a:pt x="349475" y="191483"/>
                  </a:lnTo>
                </a:path>
              </a:pathLst>
            </a:custGeom>
            <a:ln w="16970">
              <a:solidFill>
                <a:srgbClr val="000000"/>
              </a:solidFill>
            </a:ln>
          </p:spPr>
          <p:txBody>
            <a:bodyPr wrap="square" lIns="0" tIns="0" rIns="0" bIns="0" rtlCol="0"/>
            <a:lstStyle/>
            <a:p>
              <a:pPr defTabSz="761970"/>
              <a:endParaRPr sz="1500"/>
            </a:p>
          </p:txBody>
        </p:sp>
        <p:pic>
          <p:nvPicPr>
            <p:cNvPr id="8" name="object 8"/>
            <p:cNvPicPr/>
            <p:nvPr/>
          </p:nvPicPr>
          <p:blipFill>
            <a:blip r:embed="rId3" cstate="print"/>
            <a:stretch>
              <a:fillRect/>
            </a:stretch>
          </p:blipFill>
          <p:spPr>
            <a:xfrm>
              <a:off x="3668722" y="4019881"/>
              <a:ext cx="193910" cy="111820"/>
            </a:xfrm>
            <a:prstGeom prst="rect">
              <a:avLst/>
            </a:prstGeom>
          </p:spPr>
        </p:pic>
      </p:grpSp>
      <p:sp>
        <p:nvSpPr>
          <p:cNvPr id="9" name="object 9"/>
          <p:cNvSpPr txBox="1"/>
          <p:nvPr/>
        </p:nvSpPr>
        <p:spPr>
          <a:xfrm>
            <a:off x="835236" y="3259396"/>
            <a:ext cx="5003800" cy="1397562"/>
          </a:xfrm>
          <a:prstGeom prst="rect">
            <a:avLst/>
          </a:prstGeom>
        </p:spPr>
        <p:txBody>
          <a:bodyPr vert="horz" wrap="square" lIns="0" tIns="127000" rIns="0" bIns="0" rtlCol="0">
            <a:spAutoFit/>
          </a:bodyPr>
          <a:lstStyle/>
          <a:p>
            <a:pPr marL="10583" algn="just" defTabSz="761970">
              <a:spcBef>
                <a:spcPts val="1000"/>
              </a:spcBef>
            </a:pPr>
            <a:r>
              <a:rPr sz="2083" spc="-75" dirty="0">
                <a:solidFill>
                  <a:srgbClr val="384652"/>
                </a:solidFill>
                <a:latin typeface="Lucida Sans Unicode"/>
                <a:cs typeface="Lucida Sans Unicode"/>
              </a:rPr>
              <a:t>Registro</a:t>
            </a:r>
            <a:r>
              <a:rPr sz="2083" spc="-62" dirty="0">
                <a:solidFill>
                  <a:srgbClr val="384652"/>
                </a:solidFill>
                <a:latin typeface="Lucida Sans Unicode"/>
                <a:cs typeface="Lucida Sans Unicode"/>
              </a:rPr>
              <a:t> Electrónico</a:t>
            </a:r>
            <a:r>
              <a:rPr sz="2083" spc="-58" dirty="0">
                <a:solidFill>
                  <a:srgbClr val="384652"/>
                </a:solidFill>
                <a:latin typeface="Lucida Sans Unicode"/>
                <a:cs typeface="Lucida Sans Unicode"/>
              </a:rPr>
              <a:t> </a:t>
            </a:r>
            <a:r>
              <a:rPr sz="2083" spc="-8" dirty="0">
                <a:solidFill>
                  <a:srgbClr val="384652"/>
                </a:solidFill>
                <a:latin typeface="Lucida Sans Unicode"/>
                <a:cs typeface="Lucida Sans Unicode"/>
              </a:rPr>
              <a:t>Obligatorio</a:t>
            </a:r>
            <a:endParaRPr sz="2083">
              <a:latin typeface="Lucida Sans Unicode"/>
              <a:cs typeface="Lucida Sans Unicode"/>
            </a:endParaRPr>
          </a:p>
          <a:p>
            <a:pPr marL="10583" marR="4233" algn="just" defTabSz="761970">
              <a:spcBef>
                <a:spcPts val="804"/>
              </a:spcBef>
            </a:pPr>
            <a:r>
              <a:rPr sz="1833" spc="108" dirty="0">
                <a:solidFill>
                  <a:srgbClr val="384652"/>
                </a:solidFill>
                <a:latin typeface="Gill Sans MT"/>
                <a:cs typeface="Gill Sans MT"/>
              </a:rPr>
              <a:t>Será</a:t>
            </a:r>
            <a:r>
              <a:rPr sz="1833" spc="262" dirty="0">
                <a:solidFill>
                  <a:srgbClr val="384652"/>
                </a:solidFill>
                <a:latin typeface="Gill Sans MT"/>
                <a:cs typeface="Gill Sans MT"/>
              </a:rPr>
              <a:t>   </a:t>
            </a:r>
            <a:r>
              <a:rPr sz="1833" spc="104" dirty="0">
                <a:solidFill>
                  <a:srgbClr val="384652"/>
                </a:solidFill>
                <a:latin typeface="Gill Sans MT"/>
                <a:cs typeface="Gill Sans MT"/>
              </a:rPr>
              <a:t>indispensable</a:t>
            </a:r>
            <a:r>
              <a:rPr sz="1833" spc="267" dirty="0">
                <a:solidFill>
                  <a:srgbClr val="384652"/>
                </a:solidFill>
                <a:latin typeface="Gill Sans MT"/>
                <a:cs typeface="Gill Sans MT"/>
              </a:rPr>
              <a:t>   </a:t>
            </a:r>
            <a:r>
              <a:rPr sz="1833" spc="46" dirty="0">
                <a:solidFill>
                  <a:srgbClr val="384652"/>
                </a:solidFill>
                <a:latin typeface="Gill Sans MT"/>
                <a:cs typeface="Gill Sans MT"/>
              </a:rPr>
              <a:t>registrar</a:t>
            </a:r>
            <a:r>
              <a:rPr sz="1833" spc="267" dirty="0">
                <a:solidFill>
                  <a:srgbClr val="384652"/>
                </a:solidFill>
                <a:latin typeface="Gill Sans MT"/>
                <a:cs typeface="Gill Sans MT"/>
              </a:rPr>
              <a:t>   </a:t>
            </a:r>
            <a:r>
              <a:rPr sz="1833" spc="92" dirty="0">
                <a:solidFill>
                  <a:srgbClr val="384652"/>
                </a:solidFill>
                <a:latin typeface="Gill Sans MT"/>
                <a:cs typeface="Gill Sans MT"/>
              </a:rPr>
              <a:t>de</a:t>
            </a:r>
            <a:r>
              <a:rPr sz="1833" spc="258" dirty="0">
                <a:solidFill>
                  <a:srgbClr val="384652"/>
                </a:solidFill>
                <a:latin typeface="Gill Sans MT"/>
                <a:cs typeface="Gill Sans MT"/>
              </a:rPr>
              <a:t>   </a:t>
            </a:r>
            <a:r>
              <a:rPr sz="1833" spc="95" dirty="0">
                <a:solidFill>
                  <a:srgbClr val="384652"/>
                </a:solidFill>
                <a:latin typeface="Gill Sans MT"/>
                <a:cs typeface="Gill Sans MT"/>
              </a:rPr>
              <a:t>manera </a:t>
            </a:r>
            <a:r>
              <a:rPr sz="1833" spc="62" dirty="0">
                <a:solidFill>
                  <a:srgbClr val="384652"/>
                </a:solidFill>
                <a:latin typeface="Gill Sans MT"/>
                <a:cs typeface="Gill Sans MT"/>
              </a:rPr>
              <a:t>electrónica</a:t>
            </a:r>
            <a:r>
              <a:rPr sz="1833" spc="242" dirty="0">
                <a:solidFill>
                  <a:srgbClr val="384652"/>
                </a:solidFill>
                <a:latin typeface="Gill Sans MT"/>
                <a:cs typeface="Gill Sans MT"/>
              </a:rPr>
              <a:t> </a:t>
            </a:r>
            <a:r>
              <a:rPr sz="1833" spc="125" dirty="0">
                <a:solidFill>
                  <a:srgbClr val="384652"/>
                </a:solidFill>
                <a:latin typeface="Gill Sans MT"/>
                <a:cs typeface="Gill Sans MT"/>
              </a:rPr>
              <a:t>la</a:t>
            </a:r>
            <a:r>
              <a:rPr sz="1833" spc="221" dirty="0">
                <a:solidFill>
                  <a:srgbClr val="384652"/>
                </a:solidFill>
                <a:latin typeface="Gill Sans MT"/>
                <a:cs typeface="Gill Sans MT"/>
              </a:rPr>
              <a:t> </a:t>
            </a:r>
            <a:r>
              <a:rPr sz="1833" spc="79" dirty="0">
                <a:solidFill>
                  <a:srgbClr val="384652"/>
                </a:solidFill>
                <a:latin typeface="Gill Sans MT"/>
                <a:cs typeface="Gill Sans MT"/>
              </a:rPr>
              <a:t>jornada</a:t>
            </a:r>
            <a:r>
              <a:rPr sz="1833" spc="242" dirty="0">
                <a:solidFill>
                  <a:srgbClr val="384652"/>
                </a:solidFill>
                <a:latin typeface="Gill Sans MT"/>
                <a:cs typeface="Gill Sans MT"/>
              </a:rPr>
              <a:t> </a:t>
            </a:r>
            <a:r>
              <a:rPr sz="1833" spc="75" dirty="0">
                <a:solidFill>
                  <a:srgbClr val="384652"/>
                </a:solidFill>
                <a:latin typeface="Gill Sans MT"/>
                <a:cs typeface="Gill Sans MT"/>
              </a:rPr>
              <a:t>laboral</a:t>
            </a:r>
            <a:r>
              <a:rPr sz="1833" spc="229" dirty="0">
                <a:solidFill>
                  <a:srgbClr val="384652"/>
                </a:solidFill>
                <a:latin typeface="Gill Sans MT"/>
                <a:cs typeface="Gill Sans MT"/>
              </a:rPr>
              <a:t> </a:t>
            </a:r>
            <a:r>
              <a:rPr sz="1833" spc="87" dirty="0">
                <a:solidFill>
                  <a:srgbClr val="384652"/>
                </a:solidFill>
                <a:latin typeface="Gill Sans MT"/>
                <a:cs typeface="Gill Sans MT"/>
              </a:rPr>
              <a:t>de</a:t>
            </a:r>
            <a:r>
              <a:rPr sz="1833" spc="225" dirty="0">
                <a:solidFill>
                  <a:srgbClr val="384652"/>
                </a:solidFill>
                <a:latin typeface="Gill Sans MT"/>
                <a:cs typeface="Gill Sans MT"/>
              </a:rPr>
              <a:t> </a:t>
            </a:r>
            <a:r>
              <a:rPr sz="1833" spc="170" dirty="0">
                <a:solidFill>
                  <a:srgbClr val="384652"/>
                </a:solidFill>
                <a:latin typeface="Gill Sans MT"/>
                <a:cs typeface="Gill Sans MT"/>
              </a:rPr>
              <a:t>cada</a:t>
            </a:r>
            <a:r>
              <a:rPr sz="1833" spc="229" dirty="0">
                <a:solidFill>
                  <a:srgbClr val="384652"/>
                </a:solidFill>
                <a:latin typeface="Gill Sans MT"/>
                <a:cs typeface="Gill Sans MT"/>
              </a:rPr>
              <a:t> </a:t>
            </a:r>
            <a:r>
              <a:rPr sz="1833" spc="83" dirty="0">
                <a:solidFill>
                  <a:srgbClr val="384652"/>
                </a:solidFill>
                <a:latin typeface="Gill Sans MT"/>
                <a:cs typeface="Gill Sans MT"/>
              </a:rPr>
              <a:t>persona </a:t>
            </a:r>
            <a:r>
              <a:rPr sz="1833" spc="67" dirty="0">
                <a:solidFill>
                  <a:srgbClr val="384652"/>
                </a:solidFill>
                <a:latin typeface="Gill Sans MT"/>
                <a:cs typeface="Gill Sans MT"/>
              </a:rPr>
              <a:t>trabajadora,</a:t>
            </a:r>
            <a:r>
              <a:rPr sz="1833" spc="33" dirty="0">
                <a:solidFill>
                  <a:srgbClr val="384652"/>
                </a:solidFill>
                <a:latin typeface="Gill Sans MT"/>
                <a:cs typeface="Gill Sans MT"/>
              </a:rPr>
              <a:t>  </a:t>
            </a:r>
            <a:r>
              <a:rPr sz="1833" spc="71" dirty="0">
                <a:solidFill>
                  <a:srgbClr val="384652"/>
                </a:solidFill>
                <a:latin typeface="Gill Sans MT"/>
                <a:cs typeface="Gill Sans MT"/>
              </a:rPr>
              <a:t>incluyendo</a:t>
            </a:r>
            <a:r>
              <a:rPr sz="1833" spc="21" dirty="0">
                <a:solidFill>
                  <a:srgbClr val="384652"/>
                </a:solidFill>
                <a:latin typeface="Gill Sans MT"/>
                <a:cs typeface="Gill Sans MT"/>
              </a:rPr>
              <a:t>  </a:t>
            </a:r>
            <a:r>
              <a:rPr sz="1833" spc="62" dirty="0">
                <a:solidFill>
                  <a:srgbClr val="384652"/>
                </a:solidFill>
                <a:latin typeface="Gill Sans MT"/>
                <a:cs typeface="Gill Sans MT"/>
              </a:rPr>
              <a:t>el</a:t>
            </a:r>
            <a:r>
              <a:rPr sz="1833" spc="29" dirty="0">
                <a:solidFill>
                  <a:srgbClr val="384652"/>
                </a:solidFill>
                <a:latin typeface="Gill Sans MT"/>
                <a:cs typeface="Gill Sans MT"/>
              </a:rPr>
              <a:t>  </a:t>
            </a:r>
            <a:r>
              <a:rPr sz="1833" dirty="0">
                <a:solidFill>
                  <a:srgbClr val="384652"/>
                </a:solidFill>
                <a:latin typeface="Gill Sans MT"/>
                <a:cs typeface="Gill Sans MT"/>
              </a:rPr>
              <a:t>horario</a:t>
            </a:r>
            <a:r>
              <a:rPr sz="1833" spc="25" dirty="0">
                <a:solidFill>
                  <a:srgbClr val="384652"/>
                </a:solidFill>
                <a:latin typeface="Gill Sans MT"/>
                <a:cs typeface="Gill Sans MT"/>
              </a:rPr>
              <a:t>  </a:t>
            </a:r>
            <a:r>
              <a:rPr sz="1833" spc="87" dirty="0">
                <a:solidFill>
                  <a:srgbClr val="384652"/>
                </a:solidFill>
                <a:latin typeface="Gill Sans MT"/>
                <a:cs typeface="Gill Sans MT"/>
              </a:rPr>
              <a:t>de</a:t>
            </a:r>
            <a:r>
              <a:rPr sz="1833" spc="33" dirty="0">
                <a:solidFill>
                  <a:srgbClr val="384652"/>
                </a:solidFill>
                <a:latin typeface="Gill Sans MT"/>
                <a:cs typeface="Gill Sans MT"/>
              </a:rPr>
              <a:t>  </a:t>
            </a:r>
            <a:r>
              <a:rPr sz="1833" spc="58" dirty="0">
                <a:solidFill>
                  <a:srgbClr val="384652"/>
                </a:solidFill>
                <a:latin typeface="Gill Sans MT"/>
                <a:cs typeface="Gill Sans MT"/>
              </a:rPr>
              <a:t>inicio</a:t>
            </a:r>
            <a:r>
              <a:rPr sz="1833" spc="29" dirty="0">
                <a:solidFill>
                  <a:srgbClr val="384652"/>
                </a:solidFill>
                <a:latin typeface="Gill Sans MT"/>
                <a:cs typeface="Gill Sans MT"/>
              </a:rPr>
              <a:t>  </a:t>
            </a:r>
            <a:r>
              <a:rPr sz="1833" spc="12" dirty="0">
                <a:solidFill>
                  <a:srgbClr val="384652"/>
                </a:solidFill>
                <a:latin typeface="Gill Sans MT"/>
                <a:cs typeface="Gill Sans MT"/>
              </a:rPr>
              <a:t>y</a:t>
            </a:r>
            <a:endParaRPr sz="1833">
              <a:latin typeface="Gill Sans MT"/>
              <a:cs typeface="Gill Sans MT"/>
            </a:endParaRPr>
          </a:p>
        </p:txBody>
      </p:sp>
      <p:sp>
        <p:nvSpPr>
          <p:cNvPr id="10" name="object 10"/>
          <p:cNvSpPr txBox="1"/>
          <p:nvPr/>
        </p:nvSpPr>
        <p:spPr>
          <a:xfrm>
            <a:off x="835236" y="4634548"/>
            <a:ext cx="1534583" cy="574281"/>
          </a:xfrm>
          <a:prstGeom prst="rect">
            <a:avLst/>
          </a:prstGeom>
        </p:spPr>
        <p:txBody>
          <a:bodyPr vert="horz" wrap="square" lIns="0" tIns="10054" rIns="0" bIns="0" rtlCol="0">
            <a:spAutoFit/>
          </a:bodyPr>
          <a:lstStyle/>
          <a:p>
            <a:pPr marL="10583" marR="4233" defTabSz="761970">
              <a:spcBef>
                <a:spcPts val="79"/>
              </a:spcBef>
            </a:pPr>
            <a:r>
              <a:rPr sz="1833" spc="92" dirty="0">
                <a:solidFill>
                  <a:srgbClr val="384652"/>
                </a:solidFill>
                <a:latin typeface="Gill Sans MT"/>
                <a:cs typeface="Gill Sans MT"/>
              </a:rPr>
              <a:t>finalización. </a:t>
            </a:r>
            <a:r>
              <a:rPr sz="1833" spc="37" dirty="0">
                <a:solidFill>
                  <a:srgbClr val="384652"/>
                </a:solidFill>
                <a:latin typeface="Gill Sans MT"/>
                <a:cs typeface="Gill Sans MT"/>
              </a:rPr>
              <a:t>proporcionado</a:t>
            </a:r>
            <a:endParaRPr sz="1833">
              <a:latin typeface="Gill Sans MT"/>
              <a:cs typeface="Gill Sans MT"/>
            </a:endParaRPr>
          </a:p>
        </p:txBody>
      </p:sp>
      <p:sp>
        <p:nvSpPr>
          <p:cNvPr id="11" name="object 11"/>
          <p:cNvSpPr txBox="1"/>
          <p:nvPr/>
        </p:nvSpPr>
        <p:spPr>
          <a:xfrm>
            <a:off x="2444537" y="4634548"/>
            <a:ext cx="3393017" cy="574281"/>
          </a:xfrm>
          <a:prstGeom prst="rect">
            <a:avLst/>
          </a:prstGeom>
        </p:spPr>
        <p:txBody>
          <a:bodyPr vert="horz" wrap="square" lIns="0" tIns="10054" rIns="0" bIns="0" rtlCol="0">
            <a:spAutoFit/>
          </a:bodyPr>
          <a:lstStyle/>
          <a:p>
            <a:pPr marL="146044" marR="4233" indent="-135990" defTabSz="761970">
              <a:spcBef>
                <a:spcPts val="79"/>
              </a:spcBef>
              <a:tabLst>
                <a:tab pos="505334" algn="l"/>
                <a:tab pos="822821" algn="l"/>
                <a:tab pos="922301" algn="l"/>
                <a:tab pos="1982708" algn="l"/>
                <a:tab pos="3059519" algn="l"/>
              </a:tabLst>
            </a:pPr>
            <a:r>
              <a:rPr sz="1833" spc="87" dirty="0">
                <a:solidFill>
                  <a:srgbClr val="384652"/>
                </a:solidFill>
                <a:latin typeface="Gill Sans MT"/>
                <a:cs typeface="Gill Sans MT"/>
              </a:rPr>
              <a:t>Este</a:t>
            </a:r>
            <a:r>
              <a:rPr sz="1833" dirty="0">
                <a:solidFill>
                  <a:srgbClr val="384652"/>
                </a:solidFill>
                <a:latin typeface="Gill Sans MT"/>
                <a:cs typeface="Gill Sans MT"/>
              </a:rPr>
              <a:t>		</a:t>
            </a:r>
            <a:r>
              <a:rPr sz="1833" spc="37" dirty="0">
                <a:solidFill>
                  <a:srgbClr val="384652"/>
                </a:solidFill>
                <a:latin typeface="Gill Sans MT"/>
                <a:cs typeface="Gill Sans MT"/>
              </a:rPr>
              <a:t>registro</a:t>
            </a:r>
            <a:r>
              <a:rPr sz="1833" dirty="0">
                <a:solidFill>
                  <a:srgbClr val="384652"/>
                </a:solidFill>
                <a:latin typeface="Gill Sans MT"/>
                <a:cs typeface="Gill Sans MT"/>
              </a:rPr>
              <a:t>	</a:t>
            </a:r>
            <a:r>
              <a:rPr sz="1833" spc="67" dirty="0">
                <a:solidFill>
                  <a:srgbClr val="384652"/>
                </a:solidFill>
                <a:latin typeface="Gill Sans MT"/>
                <a:cs typeface="Gill Sans MT"/>
              </a:rPr>
              <a:t>deberá</a:t>
            </a:r>
            <a:r>
              <a:rPr sz="1833" dirty="0">
                <a:solidFill>
                  <a:srgbClr val="384652"/>
                </a:solidFill>
                <a:latin typeface="Gill Sans MT"/>
                <a:cs typeface="Gill Sans MT"/>
              </a:rPr>
              <a:t>	</a:t>
            </a:r>
            <a:r>
              <a:rPr sz="1833" spc="46" dirty="0">
                <a:solidFill>
                  <a:srgbClr val="384652"/>
                </a:solidFill>
                <a:latin typeface="Gill Sans MT"/>
                <a:cs typeface="Gill Sans MT"/>
              </a:rPr>
              <a:t>ser </a:t>
            </a:r>
            <a:r>
              <a:rPr sz="1833" spc="167" dirty="0">
                <a:solidFill>
                  <a:srgbClr val="384652"/>
                </a:solidFill>
                <a:latin typeface="Gill Sans MT"/>
                <a:cs typeface="Gill Sans MT"/>
              </a:rPr>
              <a:t>a</a:t>
            </a:r>
            <a:r>
              <a:rPr sz="1833" dirty="0">
                <a:solidFill>
                  <a:srgbClr val="384652"/>
                </a:solidFill>
                <a:latin typeface="Gill Sans MT"/>
                <a:cs typeface="Gill Sans MT"/>
              </a:rPr>
              <a:t>	</a:t>
            </a:r>
            <a:r>
              <a:rPr sz="1833" spc="95" dirty="0">
                <a:solidFill>
                  <a:srgbClr val="384652"/>
                </a:solidFill>
                <a:latin typeface="Gill Sans MT"/>
                <a:cs typeface="Gill Sans MT"/>
              </a:rPr>
              <a:t>la</a:t>
            </a:r>
            <a:r>
              <a:rPr sz="1833" dirty="0">
                <a:solidFill>
                  <a:srgbClr val="384652"/>
                </a:solidFill>
                <a:latin typeface="Gill Sans MT"/>
                <a:cs typeface="Gill Sans MT"/>
              </a:rPr>
              <a:t>		</a:t>
            </a:r>
            <a:r>
              <a:rPr sz="1833" spc="58" dirty="0">
                <a:solidFill>
                  <a:srgbClr val="384652"/>
                </a:solidFill>
                <a:latin typeface="Gill Sans MT"/>
                <a:cs typeface="Gill Sans MT"/>
              </a:rPr>
              <a:t>autoridad</a:t>
            </a:r>
            <a:endParaRPr sz="1833">
              <a:latin typeface="Gill Sans MT"/>
              <a:cs typeface="Gill Sans MT"/>
            </a:endParaRPr>
          </a:p>
        </p:txBody>
      </p:sp>
      <p:sp>
        <p:nvSpPr>
          <p:cNvPr id="12" name="object 12"/>
          <p:cNvSpPr txBox="1"/>
          <p:nvPr/>
        </p:nvSpPr>
        <p:spPr>
          <a:xfrm>
            <a:off x="4578455" y="4913947"/>
            <a:ext cx="1259417" cy="292217"/>
          </a:xfrm>
          <a:prstGeom prst="rect">
            <a:avLst/>
          </a:prstGeom>
        </p:spPr>
        <p:txBody>
          <a:bodyPr vert="horz" wrap="square" lIns="0" tIns="10054" rIns="0" bIns="0" rtlCol="0">
            <a:spAutoFit/>
          </a:bodyPr>
          <a:lstStyle/>
          <a:p>
            <a:pPr marL="10583" defTabSz="761970">
              <a:spcBef>
                <a:spcPts val="79"/>
              </a:spcBef>
            </a:pPr>
            <a:r>
              <a:rPr sz="1833" spc="67" dirty="0">
                <a:solidFill>
                  <a:srgbClr val="384652"/>
                </a:solidFill>
                <a:latin typeface="Gill Sans MT"/>
                <a:cs typeface="Gill Sans MT"/>
              </a:rPr>
              <a:t>competente</a:t>
            </a:r>
            <a:endParaRPr sz="1833">
              <a:latin typeface="Gill Sans MT"/>
              <a:cs typeface="Gill Sans MT"/>
            </a:endParaRPr>
          </a:p>
        </p:txBody>
      </p:sp>
      <p:sp>
        <p:nvSpPr>
          <p:cNvPr id="13" name="object 13"/>
          <p:cNvSpPr txBox="1"/>
          <p:nvPr/>
        </p:nvSpPr>
        <p:spPr>
          <a:xfrm>
            <a:off x="835236" y="5190807"/>
            <a:ext cx="2323042" cy="292217"/>
          </a:xfrm>
          <a:prstGeom prst="rect">
            <a:avLst/>
          </a:prstGeom>
        </p:spPr>
        <p:txBody>
          <a:bodyPr vert="horz" wrap="square" lIns="0" tIns="10054" rIns="0" bIns="0" rtlCol="0">
            <a:spAutoFit/>
          </a:bodyPr>
          <a:lstStyle/>
          <a:p>
            <a:pPr marL="10583" defTabSz="761970">
              <a:spcBef>
                <a:spcPts val="79"/>
              </a:spcBef>
            </a:pPr>
            <a:r>
              <a:rPr sz="1833" spc="100" dirty="0">
                <a:solidFill>
                  <a:srgbClr val="384652"/>
                </a:solidFill>
                <a:latin typeface="Gill Sans MT"/>
                <a:cs typeface="Gill Sans MT"/>
              </a:rPr>
              <a:t>cuando</a:t>
            </a:r>
            <a:r>
              <a:rPr sz="1833" spc="-33" dirty="0">
                <a:solidFill>
                  <a:srgbClr val="384652"/>
                </a:solidFill>
                <a:latin typeface="Gill Sans MT"/>
                <a:cs typeface="Gill Sans MT"/>
              </a:rPr>
              <a:t> </a:t>
            </a:r>
            <a:r>
              <a:rPr sz="1833" spc="179" dirty="0">
                <a:solidFill>
                  <a:srgbClr val="384652"/>
                </a:solidFill>
                <a:latin typeface="Gill Sans MT"/>
                <a:cs typeface="Gill Sans MT"/>
              </a:rPr>
              <a:t>sea</a:t>
            </a:r>
            <a:r>
              <a:rPr sz="1833" spc="-25" dirty="0">
                <a:solidFill>
                  <a:srgbClr val="384652"/>
                </a:solidFill>
                <a:latin typeface="Gill Sans MT"/>
                <a:cs typeface="Gill Sans MT"/>
              </a:rPr>
              <a:t> </a:t>
            </a:r>
            <a:r>
              <a:rPr sz="1833" spc="-8" dirty="0">
                <a:solidFill>
                  <a:srgbClr val="384652"/>
                </a:solidFill>
                <a:latin typeface="Gill Sans MT"/>
                <a:cs typeface="Gill Sans MT"/>
              </a:rPr>
              <a:t>requerido.</a:t>
            </a:r>
            <a:endParaRPr sz="1833">
              <a:latin typeface="Gill Sans MT"/>
              <a:cs typeface="Gill Sans MT"/>
            </a:endParaRPr>
          </a:p>
        </p:txBody>
      </p:sp>
      <p:grpSp>
        <p:nvGrpSpPr>
          <p:cNvPr id="14" name="object 14"/>
          <p:cNvGrpSpPr/>
          <p:nvPr/>
        </p:nvGrpSpPr>
        <p:grpSpPr>
          <a:xfrm>
            <a:off x="6178655" y="3027257"/>
            <a:ext cx="5351992" cy="2562225"/>
            <a:chOff x="7414386" y="3632708"/>
            <a:chExt cx="6422390" cy="3074670"/>
          </a:xfrm>
        </p:grpSpPr>
        <p:sp>
          <p:nvSpPr>
            <p:cNvPr id="15" name="object 15"/>
            <p:cNvSpPr/>
            <p:nvPr/>
          </p:nvSpPr>
          <p:spPr>
            <a:xfrm>
              <a:off x="7414386" y="3655568"/>
              <a:ext cx="6422390" cy="3051810"/>
            </a:xfrm>
            <a:custGeom>
              <a:avLst/>
              <a:gdLst/>
              <a:ahLst/>
              <a:cxnLst/>
              <a:rect l="l" t="t" r="r" b="b"/>
              <a:pathLst>
                <a:path w="6422390" h="3051809">
                  <a:moveTo>
                    <a:pt x="6312534" y="0"/>
                  </a:moveTo>
                  <a:lnTo>
                    <a:pt x="109728" y="0"/>
                  </a:lnTo>
                  <a:lnTo>
                    <a:pt x="67026" y="8626"/>
                  </a:lnTo>
                  <a:lnTo>
                    <a:pt x="32146" y="32146"/>
                  </a:lnTo>
                  <a:lnTo>
                    <a:pt x="8626" y="67026"/>
                  </a:lnTo>
                  <a:lnTo>
                    <a:pt x="0" y="109728"/>
                  </a:lnTo>
                  <a:lnTo>
                    <a:pt x="0" y="2941828"/>
                  </a:lnTo>
                  <a:lnTo>
                    <a:pt x="8626" y="2984529"/>
                  </a:lnTo>
                  <a:lnTo>
                    <a:pt x="32146" y="3019409"/>
                  </a:lnTo>
                  <a:lnTo>
                    <a:pt x="67026" y="3042929"/>
                  </a:lnTo>
                  <a:lnTo>
                    <a:pt x="109728" y="3051556"/>
                  </a:lnTo>
                  <a:lnTo>
                    <a:pt x="6312534" y="3051556"/>
                  </a:lnTo>
                  <a:lnTo>
                    <a:pt x="6355236" y="3042929"/>
                  </a:lnTo>
                  <a:lnTo>
                    <a:pt x="6390116" y="3019409"/>
                  </a:lnTo>
                  <a:lnTo>
                    <a:pt x="6413636" y="2984529"/>
                  </a:lnTo>
                  <a:lnTo>
                    <a:pt x="6422263" y="2941828"/>
                  </a:lnTo>
                  <a:lnTo>
                    <a:pt x="6422263" y="109728"/>
                  </a:lnTo>
                  <a:lnTo>
                    <a:pt x="6413636" y="67026"/>
                  </a:lnTo>
                  <a:lnTo>
                    <a:pt x="6390116" y="32146"/>
                  </a:lnTo>
                  <a:lnTo>
                    <a:pt x="6355236" y="8626"/>
                  </a:lnTo>
                  <a:lnTo>
                    <a:pt x="6312534" y="0"/>
                  </a:lnTo>
                  <a:close/>
                </a:path>
              </a:pathLst>
            </a:custGeom>
            <a:solidFill>
              <a:srgbClr val="F9F8F5"/>
            </a:solidFill>
          </p:spPr>
          <p:txBody>
            <a:bodyPr wrap="square" lIns="0" tIns="0" rIns="0" bIns="0" rtlCol="0"/>
            <a:lstStyle/>
            <a:p>
              <a:pPr defTabSz="761970"/>
              <a:endParaRPr sz="1500"/>
            </a:p>
          </p:txBody>
        </p:sp>
        <p:pic>
          <p:nvPicPr>
            <p:cNvPr id="16" name="object 16"/>
            <p:cNvPicPr/>
            <p:nvPr/>
          </p:nvPicPr>
          <p:blipFill>
            <a:blip r:embed="rId2" cstate="print"/>
            <a:stretch>
              <a:fillRect/>
            </a:stretch>
          </p:blipFill>
          <p:spPr>
            <a:xfrm>
              <a:off x="7414386" y="3632708"/>
              <a:ext cx="6422263" cy="91439"/>
            </a:xfrm>
            <a:prstGeom prst="rect">
              <a:avLst/>
            </a:prstGeom>
          </p:spPr>
        </p:pic>
        <p:pic>
          <p:nvPicPr>
            <p:cNvPr id="17" name="object 17"/>
            <p:cNvPicPr/>
            <p:nvPr/>
          </p:nvPicPr>
          <p:blipFill>
            <a:blip r:embed="rId4" cstate="print"/>
            <a:stretch>
              <a:fillRect/>
            </a:stretch>
          </p:blipFill>
          <p:spPr>
            <a:xfrm>
              <a:off x="10443735" y="3713155"/>
              <a:ext cx="319514" cy="356991"/>
            </a:xfrm>
            <a:prstGeom prst="rect">
              <a:avLst/>
            </a:prstGeom>
          </p:spPr>
        </p:pic>
        <p:sp>
          <p:nvSpPr>
            <p:cNvPr id="18" name="object 18"/>
            <p:cNvSpPr/>
            <p:nvPr/>
          </p:nvSpPr>
          <p:spPr>
            <a:xfrm>
              <a:off x="10451307" y="3761338"/>
              <a:ext cx="635" cy="269875"/>
            </a:xfrm>
            <a:custGeom>
              <a:avLst/>
              <a:gdLst/>
              <a:ahLst/>
              <a:cxnLst/>
              <a:rect l="l" t="t" r="r" b="b"/>
              <a:pathLst>
                <a:path w="634" h="269875">
                  <a:moveTo>
                    <a:pt x="32" y="0"/>
                  </a:moveTo>
                  <a:lnTo>
                    <a:pt x="0" y="269848"/>
                  </a:lnTo>
                </a:path>
              </a:pathLst>
            </a:custGeom>
            <a:ln w="15142">
              <a:solidFill>
                <a:srgbClr val="000000"/>
              </a:solidFill>
            </a:ln>
          </p:spPr>
          <p:txBody>
            <a:bodyPr wrap="square" lIns="0" tIns="0" rIns="0" bIns="0" rtlCol="0"/>
            <a:lstStyle/>
            <a:p>
              <a:pPr defTabSz="761970"/>
              <a:endParaRPr sz="1500"/>
            </a:p>
          </p:txBody>
        </p:sp>
      </p:grpSp>
      <p:sp>
        <p:nvSpPr>
          <p:cNvPr id="19" name="object 19"/>
          <p:cNvSpPr txBox="1"/>
          <p:nvPr/>
        </p:nvSpPr>
        <p:spPr>
          <a:xfrm>
            <a:off x="6353174" y="3259396"/>
            <a:ext cx="5002742" cy="1961691"/>
          </a:xfrm>
          <a:prstGeom prst="rect">
            <a:avLst/>
          </a:prstGeom>
        </p:spPr>
        <p:txBody>
          <a:bodyPr vert="horz" wrap="square" lIns="0" tIns="127000" rIns="0" bIns="0" rtlCol="0">
            <a:spAutoFit/>
          </a:bodyPr>
          <a:lstStyle/>
          <a:p>
            <a:pPr marL="10583" algn="just" defTabSz="761970">
              <a:spcBef>
                <a:spcPts val="1000"/>
              </a:spcBef>
            </a:pPr>
            <a:r>
              <a:rPr sz="2083" spc="-87" dirty="0">
                <a:solidFill>
                  <a:srgbClr val="384652"/>
                </a:solidFill>
                <a:latin typeface="Lucida Sans Unicode"/>
                <a:cs typeface="Lucida Sans Unicode"/>
              </a:rPr>
              <a:t>Disposiciones</a:t>
            </a:r>
            <a:r>
              <a:rPr sz="2083" spc="-79" dirty="0">
                <a:solidFill>
                  <a:srgbClr val="384652"/>
                </a:solidFill>
                <a:latin typeface="Lucida Sans Unicode"/>
                <a:cs typeface="Lucida Sans Unicode"/>
              </a:rPr>
              <a:t> </a:t>
            </a:r>
            <a:r>
              <a:rPr sz="2083" dirty="0">
                <a:solidFill>
                  <a:srgbClr val="384652"/>
                </a:solidFill>
                <a:latin typeface="Lucida Sans Unicode"/>
                <a:cs typeface="Lucida Sans Unicode"/>
              </a:rPr>
              <a:t>de</a:t>
            </a:r>
            <a:r>
              <a:rPr sz="2083" spc="-117" dirty="0">
                <a:solidFill>
                  <a:srgbClr val="384652"/>
                </a:solidFill>
                <a:latin typeface="Lucida Sans Unicode"/>
                <a:cs typeface="Lucida Sans Unicode"/>
              </a:rPr>
              <a:t> </a:t>
            </a:r>
            <a:r>
              <a:rPr sz="2083" spc="-25" dirty="0">
                <a:solidFill>
                  <a:srgbClr val="384652"/>
                </a:solidFill>
                <a:latin typeface="Lucida Sans Unicode"/>
                <a:cs typeface="Lucida Sans Unicode"/>
              </a:rPr>
              <a:t>la</a:t>
            </a:r>
            <a:r>
              <a:rPr sz="2083" spc="-95" dirty="0">
                <a:solidFill>
                  <a:srgbClr val="384652"/>
                </a:solidFill>
                <a:latin typeface="Lucida Sans Unicode"/>
                <a:cs typeface="Lucida Sans Unicode"/>
              </a:rPr>
              <a:t> </a:t>
            </a:r>
            <a:r>
              <a:rPr sz="2083" spc="-17" dirty="0">
                <a:solidFill>
                  <a:srgbClr val="384652"/>
                </a:solidFill>
                <a:latin typeface="Lucida Sans Unicode"/>
                <a:cs typeface="Lucida Sans Unicode"/>
              </a:rPr>
              <a:t>STPS</a:t>
            </a:r>
            <a:endParaRPr sz="2083">
              <a:latin typeface="Lucida Sans Unicode"/>
              <a:cs typeface="Lucida Sans Unicode"/>
            </a:endParaRPr>
          </a:p>
          <a:p>
            <a:pPr marL="10583" marR="4233" algn="just" defTabSz="761970">
              <a:lnSpc>
                <a:spcPct val="99800"/>
              </a:lnSpc>
              <a:spcBef>
                <a:spcPts val="807"/>
              </a:spcBef>
            </a:pPr>
            <a:r>
              <a:rPr sz="1833" spc="150" dirty="0">
                <a:solidFill>
                  <a:srgbClr val="384652"/>
                </a:solidFill>
                <a:latin typeface="Gill Sans MT"/>
                <a:cs typeface="Gill Sans MT"/>
              </a:rPr>
              <a:t>La</a:t>
            </a:r>
            <a:r>
              <a:rPr sz="1833" spc="62" dirty="0">
                <a:solidFill>
                  <a:srgbClr val="384652"/>
                </a:solidFill>
                <a:latin typeface="Gill Sans MT"/>
                <a:cs typeface="Gill Sans MT"/>
              </a:rPr>
              <a:t>  </a:t>
            </a:r>
            <a:r>
              <a:rPr sz="1833" spc="79" dirty="0">
                <a:solidFill>
                  <a:srgbClr val="384652"/>
                </a:solidFill>
                <a:latin typeface="Gill Sans MT"/>
                <a:cs typeface="Gill Sans MT"/>
              </a:rPr>
              <a:t>Secretaría</a:t>
            </a:r>
            <a:r>
              <a:rPr sz="1833" spc="71" dirty="0">
                <a:solidFill>
                  <a:srgbClr val="384652"/>
                </a:solidFill>
                <a:latin typeface="Gill Sans MT"/>
                <a:cs typeface="Gill Sans MT"/>
              </a:rPr>
              <a:t>  del</a:t>
            </a:r>
            <a:r>
              <a:rPr sz="1833" spc="62" dirty="0">
                <a:solidFill>
                  <a:srgbClr val="384652"/>
                </a:solidFill>
                <a:latin typeface="Gill Sans MT"/>
                <a:cs typeface="Gill Sans MT"/>
              </a:rPr>
              <a:t>  Trabajo</a:t>
            </a:r>
            <a:r>
              <a:rPr sz="1833" spc="58" dirty="0">
                <a:solidFill>
                  <a:srgbClr val="384652"/>
                </a:solidFill>
                <a:latin typeface="Gill Sans MT"/>
                <a:cs typeface="Gill Sans MT"/>
              </a:rPr>
              <a:t>  </a:t>
            </a:r>
            <a:r>
              <a:rPr sz="1833" spc="54" dirty="0">
                <a:solidFill>
                  <a:srgbClr val="384652"/>
                </a:solidFill>
                <a:latin typeface="Gill Sans MT"/>
                <a:cs typeface="Gill Sans MT"/>
              </a:rPr>
              <a:t>y</a:t>
            </a:r>
            <a:r>
              <a:rPr sz="1833" spc="67" dirty="0">
                <a:solidFill>
                  <a:srgbClr val="384652"/>
                </a:solidFill>
                <a:latin typeface="Gill Sans MT"/>
                <a:cs typeface="Gill Sans MT"/>
              </a:rPr>
              <a:t>  </a:t>
            </a:r>
            <a:r>
              <a:rPr sz="1833" spc="75" dirty="0">
                <a:solidFill>
                  <a:srgbClr val="384652"/>
                </a:solidFill>
                <a:latin typeface="Gill Sans MT"/>
                <a:cs typeface="Gill Sans MT"/>
              </a:rPr>
              <a:t>Previsión</a:t>
            </a:r>
            <a:r>
              <a:rPr sz="1833" spc="71" dirty="0">
                <a:solidFill>
                  <a:srgbClr val="384652"/>
                </a:solidFill>
                <a:latin typeface="Gill Sans MT"/>
                <a:cs typeface="Gill Sans MT"/>
              </a:rPr>
              <a:t>  </a:t>
            </a:r>
            <a:r>
              <a:rPr sz="1833" spc="104" dirty="0">
                <a:solidFill>
                  <a:srgbClr val="384652"/>
                </a:solidFill>
                <a:latin typeface="Gill Sans MT"/>
                <a:cs typeface="Gill Sans MT"/>
              </a:rPr>
              <a:t>Social </a:t>
            </a:r>
            <a:r>
              <a:rPr sz="1833" spc="121" dirty="0">
                <a:solidFill>
                  <a:srgbClr val="384652"/>
                </a:solidFill>
                <a:latin typeface="Gill Sans MT"/>
                <a:cs typeface="Gill Sans MT"/>
              </a:rPr>
              <a:t>(STPS)</a:t>
            </a:r>
            <a:r>
              <a:rPr sz="1833" spc="317" dirty="0">
                <a:solidFill>
                  <a:srgbClr val="384652"/>
                </a:solidFill>
                <a:latin typeface="Gill Sans MT"/>
                <a:cs typeface="Gill Sans MT"/>
              </a:rPr>
              <a:t> </a:t>
            </a:r>
            <a:r>
              <a:rPr sz="1833" spc="58" dirty="0">
                <a:solidFill>
                  <a:srgbClr val="384652"/>
                </a:solidFill>
                <a:latin typeface="Gill Sans MT"/>
                <a:cs typeface="Gill Sans MT"/>
              </a:rPr>
              <a:t>expedirá</a:t>
            </a:r>
            <a:r>
              <a:rPr sz="1833" spc="341" dirty="0">
                <a:solidFill>
                  <a:srgbClr val="384652"/>
                </a:solidFill>
                <a:latin typeface="Gill Sans MT"/>
                <a:cs typeface="Gill Sans MT"/>
              </a:rPr>
              <a:t> </a:t>
            </a:r>
            <a:r>
              <a:rPr sz="1833" spc="158" dirty="0">
                <a:solidFill>
                  <a:srgbClr val="384652"/>
                </a:solidFill>
                <a:latin typeface="Gill Sans MT"/>
                <a:cs typeface="Gill Sans MT"/>
              </a:rPr>
              <a:t>las</a:t>
            </a:r>
            <a:r>
              <a:rPr sz="1833" spc="325" dirty="0">
                <a:solidFill>
                  <a:srgbClr val="384652"/>
                </a:solidFill>
                <a:latin typeface="Gill Sans MT"/>
                <a:cs typeface="Gill Sans MT"/>
              </a:rPr>
              <a:t> </a:t>
            </a:r>
            <a:r>
              <a:rPr sz="1833" spc="104" dirty="0">
                <a:solidFill>
                  <a:srgbClr val="384652"/>
                </a:solidFill>
                <a:latin typeface="Gill Sans MT"/>
                <a:cs typeface="Gill Sans MT"/>
              </a:rPr>
              <a:t>disposiciones</a:t>
            </a:r>
            <a:r>
              <a:rPr sz="1833" spc="321" dirty="0">
                <a:solidFill>
                  <a:srgbClr val="384652"/>
                </a:solidFill>
                <a:latin typeface="Gill Sans MT"/>
                <a:cs typeface="Gill Sans MT"/>
              </a:rPr>
              <a:t> </a:t>
            </a:r>
            <a:r>
              <a:rPr sz="1833" spc="87" dirty="0">
                <a:solidFill>
                  <a:srgbClr val="384652"/>
                </a:solidFill>
                <a:latin typeface="Gill Sans MT"/>
                <a:cs typeface="Gill Sans MT"/>
              </a:rPr>
              <a:t>de</a:t>
            </a:r>
            <a:r>
              <a:rPr sz="1833" spc="325" dirty="0">
                <a:solidFill>
                  <a:srgbClr val="384652"/>
                </a:solidFill>
                <a:latin typeface="Gill Sans MT"/>
                <a:cs typeface="Gill Sans MT"/>
              </a:rPr>
              <a:t> </a:t>
            </a:r>
            <a:r>
              <a:rPr sz="1833" spc="67" dirty="0">
                <a:solidFill>
                  <a:srgbClr val="384652"/>
                </a:solidFill>
                <a:latin typeface="Gill Sans MT"/>
                <a:cs typeface="Gill Sans MT"/>
              </a:rPr>
              <a:t>carácter </a:t>
            </a:r>
            <a:r>
              <a:rPr sz="1833" spc="87" dirty="0">
                <a:solidFill>
                  <a:srgbClr val="384652"/>
                </a:solidFill>
                <a:latin typeface="Gill Sans MT"/>
                <a:cs typeface="Gill Sans MT"/>
              </a:rPr>
              <a:t>general</a:t>
            </a:r>
            <a:r>
              <a:rPr sz="1833" spc="433" dirty="0">
                <a:solidFill>
                  <a:srgbClr val="384652"/>
                </a:solidFill>
                <a:latin typeface="Gill Sans MT"/>
                <a:cs typeface="Gill Sans MT"/>
              </a:rPr>
              <a:t> </a:t>
            </a:r>
            <a:r>
              <a:rPr sz="1833" spc="121" dirty="0">
                <a:solidFill>
                  <a:srgbClr val="384652"/>
                </a:solidFill>
                <a:latin typeface="Gill Sans MT"/>
                <a:cs typeface="Gill Sans MT"/>
              </a:rPr>
              <a:t>necesarias</a:t>
            </a:r>
            <a:r>
              <a:rPr sz="1833" spc="417" dirty="0">
                <a:solidFill>
                  <a:srgbClr val="384652"/>
                </a:solidFill>
                <a:latin typeface="Gill Sans MT"/>
                <a:cs typeface="Gill Sans MT"/>
              </a:rPr>
              <a:t> </a:t>
            </a:r>
            <a:r>
              <a:rPr sz="1833" spc="108" dirty="0">
                <a:solidFill>
                  <a:srgbClr val="384652"/>
                </a:solidFill>
                <a:latin typeface="Gill Sans MT"/>
                <a:cs typeface="Gill Sans MT"/>
              </a:rPr>
              <a:t>para</a:t>
            </a:r>
            <a:r>
              <a:rPr sz="1833" spc="417" dirty="0">
                <a:solidFill>
                  <a:srgbClr val="384652"/>
                </a:solidFill>
                <a:latin typeface="Gill Sans MT"/>
                <a:cs typeface="Gill Sans MT"/>
              </a:rPr>
              <a:t> </a:t>
            </a:r>
            <a:r>
              <a:rPr sz="1833" spc="54" dirty="0">
                <a:solidFill>
                  <a:srgbClr val="384652"/>
                </a:solidFill>
                <a:latin typeface="Gill Sans MT"/>
                <a:cs typeface="Gill Sans MT"/>
              </a:rPr>
              <a:t>determinar</a:t>
            </a:r>
            <a:r>
              <a:rPr sz="1833" spc="424" dirty="0">
                <a:solidFill>
                  <a:srgbClr val="384652"/>
                </a:solidFill>
                <a:latin typeface="Gill Sans MT"/>
                <a:cs typeface="Gill Sans MT"/>
              </a:rPr>
              <a:t> </a:t>
            </a:r>
            <a:r>
              <a:rPr sz="1833" spc="58" dirty="0">
                <a:solidFill>
                  <a:srgbClr val="384652"/>
                </a:solidFill>
                <a:latin typeface="Gill Sans MT"/>
                <a:cs typeface="Gill Sans MT"/>
              </a:rPr>
              <a:t>el</a:t>
            </a:r>
            <a:r>
              <a:rPr sz="1833" spc="429" dirty="0">
                <a:solidFill>
                  <a:srgbClr val="384652"/>
                </a:solidFill>
                <a:latin typeface="Gill Sans MT"/>
                <a:cs typeface="Gill Sans MT"/>
              </a:rPr>
              <a:t> </a:t>
            </a:r>
            <a:r>
              <a:rPr sz="1833" spc="79" dirty="0">
                <a:solidFill>
                  <a:srgbClr val="384652"/>
                </a:solidFill>
                <a:latin typeface="Gill Sans MT"/>
                <a:cs typeface="Gill Sans MT"/>
              </a:rPr>
              <a:t>ámbito </a:t>
            </a:r>
            <a:r>
              <a:rPr sz="1833" spc="87" dirty="0">
                <a:solidFill>
                  <a:srgbClr val="384652"/>
                </a:solidFill>
                <a:latin typeface="Gill Sans MT"/>
                <a:cs typeface="Gill Sans MT"/>
              </a:rPr>
              <a:t>de</a:t>
            </a:r>
            <a:r>
              <a:rPr sz="1833" spc="354" dirty="0">
                <a:solidFill>
                  <a:srgbClr val="384652"/>
                </a:solidFill>
                <a:latin typeface="Gill Sans MT"/>
                <a:cs typeface="Gill Sans MT"/>
              </a:rPr>
              <a:t> </a:t>
            </a:r>
            <a:r>
              <a:rPr sz="1833" spc="104" dirty="0">
                <a:solidFill>
                  <a:srgbClr val="384652"/>
                </a:solidFill>
                <a:latin typeface="Gill Sans MT"/>
                <a:cs typeface="Gill Sans MT"/>
              </a:rPr>
              <a:t>aplicación</a:t>
            </a:r>
            <a:r>
              <a:rPr sz="1833" spc="367" dirty="0">
                <a:solidFill>
                  <a:srgbClr val="384652"/>
                </a:solidFill>
                <a:latin typeface="Gill Sans MT"/>
                <a:cs typeface="Gill Sans MT"/>
              </a:rPr>
              <a:t> </a:t>
            </a:r>
            <a:r>
              <a:rPr sz="1833" spc="54" dirty="0">
                <a:solidFill>
                  <a:srgbClr val="384652"/>
                </a:solidFill>
                <a:latin typeface="Gill Sans MT"/>
                <a:cs typeface="Gill Sans MT"/>
              </a:rPr>
              <a:t>y</a:t>
            </a:r>
            <a:r>
              <a:rPr sz="1833" spc="382" dirty="0">
                <a:solidFill>
                  <a:srgbClr val="384652"/>
                </a:solidFill>
                <a:latin typeface="Gill Sans MT"/>
                <a:cs typeface="Gill Sans MT"/>
              </a:rPr>
              <a:t> </a:t>
            </a:r>
            <a:r>
              <a:rPr sz="1833" spc="154" dirty="0">
                <a:solidFill>
                  <a:srgbClr val="384652"/>
                </a:solidFill>
                <a:latin typeface="Gill Sans MT"/>
                <a:cs typeface="Gill Sans MT"/>
              </a:rPr>
              <a:t>las</a:t>
            </a:r>
            <a:r>
              <a:rPr sz="1833" spc="375" dirty="0">
                <a:solidFill>
                  <a:srgbClr val="384652"/>
                </a:solidFill>
                <a:latin typeface="Gill Sans MT"/>
                <a:cs typeface="Gill Sans MT"/>
              </a:rPr>
              <a:t> </a:t>
            </a:r>
            <a:r>
              <a:rPr sz="1833" spc="108" dirty="0">
                <a:solidFill>
                  <a:srgbClr val="384652"/>
                </a:solidFill>
                <a:latin typeface="Gill Sans MT"/>
                <a:cs typeface="Gill Sans MT"/>
              </a:rPr>
              <a:t>posibles</a:t>
            </a:r>
            <a:r>
              <a:rPr sz="1833" spc="367" dirty="0">
                <a:solidFill>
                  <a:srgbClr val="384652"/>
                </a:solidFill>
                <a:latin typeface="Gill Sans MT"/>
                <a:cs typeface="Gill Sans MT"/>
              </a:rPr>
              <a:t> </a:t>
            </a:r>
            <a:r>
              <a:rPr sz="1833" spc="95" dirty="0">
                <a:solidFill>
                  <a:srgbClr val="384652"/>
                </a:solidFill>
                <a:latin typeface="Gill Sans MT"/>
                <a:cs typeface="Gill Sans MT"/>
              </a:rPr>
              <a:t>excepciones</a:t>
            </a:r>
            <a:r>
              <a:rPr sz="1833" spc="358" dirty="0">
                <a:solidFill>
                  <a:srgbClr val="384652"/>
                </a:solidFill>
                <a:latin typeface="Gill Sans MT"/>
                <a:cs typeface="Gill Sans MT"/>
              </a:rPr>
              <a:t> </a:t>
            </a:r>
            <a:r>
              <a:rPr sz="1833" spc="208" dirty="0">
                <a:solidFill>
                  <a:srgbClr val="384652"/>
                </a:solidFill>
                <a:latin typeface="Gill Sans MT"/>
                <a:cs typeface="Gill Sans MT"/>
              </a:rPr>
              <a:t>a</a:t>
            </a:r>
            <a:r>
              <a:rPr sz="1833" spc="382" dirty="0">
                <a:solidFill>
                  <a:srgbClr val="384652"/>
                </a:solidFill>
                <a:latin typeface="Gill Sans MT"/>
                <a:cs typeface="Gill Sans MT"/>
              </a:rPr>
              <a:t> </a:t>
            </a:r>
            <a:r>
              <a:rPr sz="1833" spc="92" dirty="0">
                <a:solidFill>
                  <a:srgbClr val="384652"/>
                </a:solidFill>
                <a:latin typeface="Gill Sans MT"/>
                <a:cs typeface="Gill Sans MT"/>
              </a:rPr>
              <a:t>la obligación</a:t>
            </a:r>
            <a:r>
              <a:rPr sz="1833" spc="-21"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46" dirty="0">
                <a:solidFill>
                  <a:srgbClr val="384652"/>
                </a:solidFill>
                <a:latin typeface="Gill Sans MT"/>
                <a:cs typeface="Gill Sans MT"/>
              </a:rPr>
              <a:t>registro</a:t>
            </a:r>
            <a:r>
              <a:rPr sz="1833" spc="-17" dirty="0">
                <a:solidFill>
                  <a:srgbClr val="384652"/>
                </a:solidFill>
                <a:latin typeface="Gill Sans MT"/>
                <a:cs typeface="Gill Sans MT"/>
              </a:rPr>
              <a:t> </a:t>
            </a:r>
            <a:r>
              <a:rPr sz="1833" spc="42" dirty="0">
                <a:solidFill>
                  <a:srgbClr val="384652"/>
                </a:solidFill>
                <a:latin typeface="Gill Sans MT"/>
                <a:cs typeface="Gill Sans MT"/>
              </a:rPr>
              <a:t>electrónico.</a:t>
            </a:r>
            <a:endParaRPr sz="1833">
              <a:latin typeface="Gill Sans MT"/>
              <a:cs typeface="Gill Sans MT"/>
            </a:endParaRPr>
          </a:p>
        </p:txBody>
      </p:sp>
      <p:sp>
        <p:nvSpPr>
          <p:cNvPr id="20" name="object 20"/>
          <p:cNvSpPr txBox="1"/>
          <p:nvPr/>
        </p:nvSpPr>
        <p:spPr>
          <a:xfrm>
            <a:off x="6353174" y="5419408"/>
            <a:ext cx="5002742" cy="559918"/>
          </a:xfrm>
          <a:prstGeom prst="rect">
            <a:avLst/>
          </a:prstGeom>
        </p:spPr>
        <p:txBody>
          <a:bodyPr vert="horz" wrap="square" lIns="0" tIns="10054" rIns="0" bIns="0" rtlCol="0">
            <a:spAutoFit/>
          </a:bodyPr>
          <a:lstStyle/>
          <a:p>
            <a:pPr marL="10583" defTabSz="761970">
              <a:lnSpc>
                <a:spcPts val="2192"/>
              </a:lnSpc>
              <a:spcBef>
                <a:spcPts val="79"/>
              </a:spcBef>
            </a:pPr>
            <a:r>
              <a:rPr sz="1833" spc="170" dirty="0">
                <a:solidFill>
                  <a:srgbClr val="384652"/>
                </a:solidFill>
                <a:latin typeface="Gill Sans MT"/>
                <a:cs typeface="Gill Sans MT"/>
              </a:rPr>
              <a:t>Las</a:t>
            </a:r>
            <a:r>
              <a:rPr sz="1833" spc="187" dirty="0">
                <a:solidFill>
                  <a:srgbClr val="384652"/>
                </a:solidFill>
                <a:latin typeface="Gill Sans MT"/>
                <a:cs typeface="Gill Sans MT"/>
              </a:rPr>
              <a:t> </a:t>
            </a:r>
            <a:r>
              <a:rPr sz="1833" spc="100" dirty="0">
                <a:solidFill>
                  <a:srgbClr val="384652"/>
                </a:solidFill>
                <a:latin typeface="Gill Sans MT"/>
                <a:cs typeface="Gill Sans MT"/>
              </a:rPr>
              <a:t>disposiciones</a:t>
            </a:r>
            <a:r>
              <a:rPr sz="1833" spc="175" dirty="0">
                <a:solidFill>
                  <a:srgbClr val="384652"/>
                </a:solidFill>
                <a:latin typeface="Gill Sans MT"/>
                <a:cs typeface="Gill Sans MT"/>
              </a:rPr>
              <a:t> </a:t>
            </a:r>
            <a:r>
              <a:rPr sz="1833" spc="87" dirty="0">
                <a:solidFill>
                  <a:srgbClr val="384652"/>
                </a:solidFill>
                <a:latin typeface="Gill Sans MT"/>
                <a:cs typeface="Gill Sans MT"/>
              </a:rPr>
              <a:t>de</a:t>
            </a:r>
            <a:r>
              <a:rPr sz="1833" spc="187" dirty="0">
                <a:solidFill>
                  <a:srgbClr val="384652"/>
                </a:solidFill>
                <a:latin typeface="Gill Sans MT"/>
                <a:cs typeface="Gill Sans MT"/>
              </a:rPr>
              <a:t> </a:t>
            </a:r>
            <a:r>
              <a:rPr sz="1833" spc="71" dirty="0">
                <a:solidFill>
                  <a:srgbClr val="384652"/>
                </a:solidFill>
                <a:latin typeface="Gill Sans MT"/>
                <a:cs typeface="Gill Sans MT"/>
              </a:rPr>
              <a:t>carácter</a:t>
            </a:r>
            <a:r>
              <a:rPr sz="1833" spc="187" dirty="0">
                <a:solidFill>
                  <a:srgbClr val="384652"/>
                </a:solidFill>
                <a:latin typeface="Gill Sans MT"/>
                <a:cs typeface="Gill Sans MT"/>
              </a:rPr>
              <a:t> </a:t>
            </a:r>
            <a:r>
              <a:rPr sz="1833" spc="87" dirty="0">
                <a:solidFill>
                  <a:srgbClr val="384652"/>
                </a:solidFill>
                <a:latin typeface="Gill Sans MT"/>
                <a:cs typeface="Gill Sans MT"/>
              </a:rPr>
              <a:t>general</a:t>
            </a:r>
            <a:r>
              <a:rPr sz="1833" spc="191" dirty="0">
                <a:solidFill>
                  <a:srgbClr val="384652"/>
                </a:solidFill>
                <a:latin typeface="Gill Sans MT"/>
                <a:cs typeface="Gill Sans MT"/>
              </a:rPr>
              <a:t> </a:t>
            </a:r>
            <a:r>
              <a:rPr sz="1833" spc="46" dirty="0">
                <a:solidFill>
                  <a:srgbClr val="384652"/>
                </a:solidFill>
                <a:latin typeface="Gill Sans MT"/>
                <a:cs typeface="Gill Sans MT"/>
              </a:rPr>
              <a:t>entrarán</a:t>
            </a:r>
            <a:endParaRPr sz="1833">
              <a:latin typeface="Gill Sans MT"/>
              <a:cs typeface="Gill Sans MT"/>
            </a:endParaRPr>
          </a:p>
          <a:p>
            <a:pPr marL="10583" defTabSz="761970">
              <a:lnSpc>
                <a:spcPts val="2192"/>
              </a:lnSpc>
            </a:pPr>
            <a:r>
              <a:rPr sz="1833" spc="87" dirty="0">
                <a:solidFill>
                  <a:srgbClr val="384652"/>
                </a:solidFill>
                <a:latin typeface="Gill Sans MT"/>
                <a:cs typeface="Gill Sans MT"/>
              </a:rPr>
              <a:t>en</a:t>
            </a:r>
            <a:r>
              <a:rPr sz="1833" spc="-25" dirty="0">
                <a:solidFill>
                  <a:srgbClr val="384652"/>
                </a:solidFill>
                <a:latin typeface="Gill Sans MT"/>
                <a:cs typeface="Gill Sans MT"/>
              </a:rPr>
              <a:t> </a:t>
            </a:r>
            <a:r>
              <a:rPr sz="1833" spc="50" dirty="0">
                <a:solidFill>
                  <a:srgbClr val="384652"/>
                </a:solidFill>
                <a:latin typeface="Gill Sans MT"/>
                <a:cs typeface="Gill Sans MT"/>
              </a:rPr>
              <a:t>vigor</a:t>
            </a:r>
            <a:r>
              <a:rPr sz="1833" spc="-8" dirty="0">
                <a:solidFill>
                  <a:srgbClr val="384652"/>
                </a:solidFill>
                <a:latin typeface="Gill Sans MT"/>
                <a:cs typeface="Gill Sans MT"/>
              </a:rPr>
              <a:t> </a:t>
            </a:r>
            <a:r>
              <a:rPr sz="1833" spc="208" dirty="0">
                <a:solidFill>
                  <a:srgbClr val="384652"/>
                </a:solidFill>
                <a:latin typeface="Gill Sans MT"/>
                <a:cs typeface="Gill Sans MT"/>
              </a:rPr>
              <a:t>a</a:t>
            </a:r>
            <a:r>
              <a:rPr sz="1833" spc="-12" dirty="0">
                <a:solidFill>
                  <a:srgbClr val="384652"/>
                </a:solidFill>
                <a:latin typeface="Gill Sans MT"/>
                <a:cs typeface="Gill Sans MT"/>
              </a:rPr>
              <a:t> </a:t>
            </a:r>
            <a:r>
              <a:rPr sz="1833" dirty="0">
                <a:solidFill>
                  <a:srgbClr val="384652"/>
                </a:solidFill>
                <a:latin typeface="Gill Sans MT"/>
                <a:cs typeface="Gill Sans MT"/>
              </a:rPr>
              <a:t>partir</a:t>
            </a:r>
            <a:r>
              <a:rPr sz="1833" spc="4" dirty="0">
                <a:solidFill>
                  <a:srgbClr val="384652"/>
                </a:solidFill>
                <a:latin typeface="Gill Sans MT"/>
                <a:cs typeface="Gill Sans MT"/>
              </a:rPr>
              <a:t> </a:t>
            </a:r>
            <a:r>
              <a:rPr sz="1833" spc="71" dirty="0">
                <a:solidFill>
                  <a:srgbClr val="384652"/>
                </a:solidFill>
                <a:latin typeface="Gill Sans MT"/>
                <a:cs typeface="Gill Sans MT"/>
              </a:rPr>
              <a:t>del</a:t>
            </a:r>
            <a:r>
              <a:rPr sz="1833" spc="-29" dirty="0">
                <a:solidFill>
                  <a:srgbClr val="384652"/>
                </a:solidFill>
                <a:latin typeface="Gill Sans MT"/>
                <a:cs typeface="Gill Sans MT"/>
              </a:rPr>
              <a:t> </a:t>
            </a:r>
            <a:r>
              <a:rPr sz="1833" spc="108" dirty="0">
                <a:solidFill>
                  <a:srgbClr val="384652"/>
                </a:solidFill>
                <a:latin typeface="Gill Sans MT"/>
                <a:cs typeface="Gill Sans MT"/>
              </a:rPr>
              <a:t>1</a:t>
            </a:r>
            <a:r>
              <a:rPr sz="1833" spc="-17" dirty="0">
                <a:solidFill>
                  <a:srgbClr val="384652"/>
                </a:solidFill>
                <a:latin typeface="Gill Sans MT"/>
                <a:cs typeface="Gill Sans MT"/>
              </a:rPr>
              <a:t> </a:t>
            </a:r>
            <a:r>
              <a:rPr sz="1833" spc="87" dirty="0">
                <a:solidFill>
                  <a:srgbClr val="384652"/>
                </a:solidFill>
                <a:latin typeface="Gill Sans MT"/>
                <a:cs typeface="Gill Sans MT"/>
              </a:rPr>
              <a:t>de</a:t>
            </a:r>
            <a:r>
              <a:rPr sz="1833" spc="-21" dirty="0">
                <a:solidFill>
                  <a:srgbClr val="384652"/>
                </a:solidFill>
                <a:latin typeface="Gill Sans MT"/>
                <a:cs typeface="Gill Sans MT"/>
              </a:rPr>
              <a:t> </a:t>
            </a:r>
            <a:r>
              <a:rPr sz="1833" dirty="0">
                <a:solidFill>
                  <a:srgbClr val="384652"/>
                </a:solidFill>
                <a:latin typeface="Gill Sans MT"/>
                <a:cs typeface="Gill Sans MT"/>
              </a:rPr>
              <a:t>enero</a:t>
            </a:r>
            <a:r>
              <a:rPr sz="1833" spc="-25" dirty="0">
                <a:solidFill>
                  <a:srgbClr val="384652"/>
                </a:solidFill>
                <a:latin typeface="Gill Sans MT"/>
                <a:cs typeface="Gill Sans MT"/>
              </a:rPr>
              <a:t> </a:t>
            </a:r>
            <a:r>
              <a:rPr sz="1833" spc="87" dirty="0">
                <a:solidFill>
                  <a:srgbClr val="384652"/>
                </a:solidFill>
                <a:latin typeface="Gill Sans MT"/>
                <a:cs typeface="Gill Sans MT"/>
              </a:rPr>
              <a:t>de</a:t>
            </a:r>
            <a:r>
              <a:rPr sz="1833" spc="-21" dirty="0">
                <a:solidFill>
                  <a:srgbClr val="384652"/>
                </a:solidFill>
                <a:latin typeface="Gill Sans MT"/>
                <a:cs typeface="Gill Sans MT"/>
              </a:rPr>
              <a:t> </a:t>
            </a:r>
            <a:r>
              <a:rPr sz="1833" spc="83" dirty="0">
                <a:solidFill>
                  <a:srgbClr val="384652"/>
                </a:solidFill>
                <a:latin typeface="Gill Sans MT"/>
                <a:cs typeface="Gill Sans MT"/>
              </a:rPr>
              <a:t>2027.</a:t>
            </a:r>
            <a:endParaRPr sz="1833">
              <a:latin typeface="Gill Sans MT"/>
              <a:cs typeface="Gill Sans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9873" y="381318"/>
            <a:ext cx="6628341" cy="459592"/>
          </a:xfrm>
          <a:prstGeom prst="rect">
            <a:avLst/>
          </a:prstGeom>
        </p:spPr>
        <p:txBody>
          <a:bodyPr vert="horz" wrap="square" lIns="0" tIns="10583" rIns="0" bIns="0" rtlCol="0">
            <a:spAutoFit/>
          </a:bodyPr>
          <a:lstStyle/>
          <a:p>
            <a:pPr marL="10583">
              <a:spcBef>
                <a:spcPts val="83"/>
              </a:spcBef>
            </a:pPr>
            <a:r>
              <a:rPr spc="-92" dirty="0"/>
              <a:t>Calendario </a:t>
            </a:r>
            <a:r>
              <a:rPr dirty="0"/>
              <a:t>de</a:t>
            </a:r>
            <a:r>
              <a:rPr spc="-71" dirty="0"/>
              <a:t> </a:t>
            </a:r>
            <a:r>
              <a:rPr spc="-104" dirty="0"/>
              <a:t>Implementación</a:t>
            </a:r>
            <a:r>
              <a:rPr spc="-87" dirty="0"/>
              <a:t> </a:t>
            </a:r>
            <a:r>
              <a:rPr spc="-67" dirty="0"/>
              <a:t>Gradual</a:t>
            </a:r>
          </a:p>
        </p:txBody>
      </p:sp>
      <p:sp>
        <p:nvSpPr>
          <p:cNvPr id="3" name="object 3"/>
          <p:cNvSpPr txBox="1"/>
          <p:nvPr/>
        </p:nvSpPr>
        <p:spPr>
          <a:xfrm>
            <a:off x="589873" y="1085638"/>
            <a:ext cx="11014604" cy="892403"/>
          </a:xfrm>
          <a:prstGeom prst="rect">
            <a:avLst/>
          </a:prstGeom>
        </p:spPr>
        <p:txBody>
          <a:bodyPr vert="horz" wrap="square" lIns="0" tIns="20108" rIns="0" bIns="0" rtlCol="0">
            <a:spAutoFit/>
          </a:bodyPr>
          <a:lstStyle/>
          <a:p>
            <a:pPr marL="10583" marR="4233" defTabSz="761970">
              <a:lnSpc>
                <a:spcPts val="1992"/>
              </a:lnSpc>
              <a:spcBef>
                <a:spcPts val="158"/>
              </a:spcBef>
            </a:pPr>
            <a:r>
              <a:rPr sz="1667" spc="133" dirty="0">
                <a:solidFill>
                  <a:srgbClr val="384652"/>
                </a:solidFill>
                <a:latin typeface="Gill Sans MT"/>
                <a:cs typeface="Gill Sans MT"/>
              </a:rPr>
              <a:t>La</a:t>
            </a:r>
            <a:r>
              <a:rPr sz="1667" spc="187" dirty="0">
                <a:solidFill>
                  <a:srgbClr val="384652"/>
                </a:solidFill>
                <a:latin typeface="Gill Sans MT"/>
                <a:cs typeface="Gill Sans MT"/>
              </a:rPr>
              <a:t> </a:t>
            </a:r>
            <a:r>
              <a:rPr sz="1667" spc="83" dirty="0">
                <a:solidFill>
                  <a:srgbClr val="384652"/>
                </a:solidFill>
                <a:latin typeface="Gill Sans MT"/>
                <a:cs typeface="Gill Sans MT"/>
              </a:rPr>
              <a:t>implementación</a:t>
            </a:r>
            <a:r>
              <a:rPr sz="1667" spc="187" dirty="0">
                <a:solidFill>
                  <a:srgbClr val="384652"/>
                </a:solidFill>
                <a:latin typeface="Gill Sans MT"/>
                <a:cs typeface="Gill Sans MT"/>
              </a:rPr>
              <a:t> </a:t>
            </a:r>
            <a:r>
              <a:rPr sz="1667" spc="79" dirty="0">
                <a:solidFill>
                  <a:srgbClr val="384652"/>
                </a:solidFill>
                <a:latin typeface="Gill Sans MT"/>
                <a:cs typeface="Gill Sans MT"/>
              </a:rPr>
              <a:t>de</a:t>
            </a:r>
            <a:r>
              <a:rPr sz="1667" spc="191" dirty="0">
                <a:solidFill>
                  <a:srgbClr val="384652"/>
                </a:solidFill>
                <a:latin typeface="Gill Sans MT"/>
                <a:cs typeface="Gill Sans MT"/>
              </a:rPr>
              <a:t> </a:t>
            </a:r>
            <a:r>
              <a:rPr sz="1667" spc="117" dirty="0">
                <a:solidFill>
                  <a:srgbClr val="384652"/>
                </a:solidFill>
                <a:latin typeface="Gill Sans MT"/>
                <a:cs typeface="Gill Sans MT"/>
              </a:rPr>
              <a:t>la</a:t>
            </a:r>
            <a:r>
              <a:rPr sz="1667" spc="183" dirty="0">
                <a:solidFill>
                  <a:srgbClr val="384652"/>
                </a:solidFill>
                <a:latin typeface="Gill Sans MT"/>
                <a:cs typeface="Gill Sans MT"/>
              </a:rPr>
              <a:t> </a:t>
            </a:r>
            <a:r>
              <a:rPr sz="1667" spc="100" dirty="0">
                <a:solidFill>
                  <a:srgbClr val="384652"/>
                </a:solidFill>
                <a:latin typeface="Gill Sans MT"/>
                <a:cs typeface="Gill Sans MT"/>
              </a:rPr>
              <a:t>nueva</a:t>
            </a:r>
            <a:r>
              <a:rPr sz="1667" spc="191" dirty="0">
                <a:solidFill>
                  <a:srgbClr val="384652"/>
                </a:solidFill>
                <a:latin typeface="Gill Sans MT"/>
                <a:cs typeface="Gill Sans MT"/>
              </a:rPr>
              <a:t> </a:t>
            </a:r>
            <a:r>
              <a:rPr sz="1667" spc="67" dirty="0">
                <a:solidFill>
                  <a:srgbClr val="384652"/>
                </a:solidFill>
                <a:latin typeface="Gill Sans MT"/>
                <a:cs typeface="Gill Sans MT"/>
              </a:rPr>
              <a:t>jornada</a:t>
            </a:r>
            <a:r>
              <a:rPr sz="1667" spc="187" dirty="0">
                <a:solidFill>
                  <a:srgbClr val="384652"/>
                </a:solidFill>
                <a:latin typeface="Gill Sans MT"/>
                <a:cs typeface="Gill Sans MT"/>
              </a:rPr>
              <a:t> </a:t>
            </a:r>
            <a:r>
              <a:rPr sz="1667" spc="67" dirty="0">
                <a:solidFill>
                  <a:srgbClr val="384652"/>
                </a:solidFill>
                <a:latin typeface="Gill Sans MT"/>
                <a:cs typeface="Gill Sans MT"/>
              </a:rPr>
              <a:t>laboral</a:t>
            </a:r>
            <a:r>
              <a:rPr sz="1667" spc="187" dirty="0">
                <a:solidFill>
                  <a:srgbClr val="384652"/>
                </a:solidFill>
                <a:latin typeface="Gill Sans MT"/>
                <a:cs typeface="Gill Sans MT"/>
              </a:rPr>
              <a:t> </a:t>
            </a:r>
            <a:r>
              <a:rPr sz="1667" spc="58" dirty="0">
                <a:solidFill>
                  <a:srgbClr val="384652"/>
                </a:solidFill>
                <a:latin typeface="Gill Sans MT"/>
                <a:cs typeface="Gill Sans MT"/>
              </a:rPr>
              <a:t>y</a:t>
            </a:r>
            <a:r>
              <a:rPr sz="1667" spc="187" dirty="0">
                <a:solidFill>
                  <a:srgbClr val="384652"/>
                </a:solidFill>
                <a:latin typeface="Gill Sans MT"/>
                <a:cs typeface="Gill Sans MT"/>
              </a:rPr>
              <a:t> </a:t>
            </a:r>
            <a:r>
              <a:rPr sz="1667" spc="117" dirty="0">
                <a:solidFill>
                  <a:srgbClr val="384652"/>
                </a:solidFill>
                <a:latin typeface="Gill Sans MT"/>
                <a:cs typeface="Gill Sans MT"/>
              </a:rPr>
              <a:t>la</a:t>
            </a:r>
            <a:r>
              <a:rPr sz="1667" spc="183" dirty="0">
                <a:solidFill>
                  <a:srgbClr val="384652"/>
                </a:solidFill>
                <a:latin typeface="Gill Sans MT"/>
                <a:cs typeface="Gill Sans MT"/>
              </a:rPr>
              <a:t> </a:t>
            </a:r>
            <a:r>
              <a:rPr sz="1667" spc="79" dirty="0">
                <a:solidFill>
                  <a:srgbClr val="384652"/>
                </a:solidFill>
                <a:latin typeface="Gill Sans MT"/>
                <a:cs typeface="Gill Sans MT"/>
              </a:rPr>
              <a:t>regulación</a:t>
            </a:r>
            <a:r>
              <a:rPr sz="1667" spc="191" dirty="0">
                <a:solidFill>
                  <a:srgbClr val="384652"/>
                </a:solidFill>
                <a:latin typeface="Gill Sans MT"/>
                <a:cs typeface="Gill Sans MT"/>
              </a:rPr>
              <a:t> </a:t>
            </a:r>
            <a:r>
              <a:rPr sz="1667" spc="75" dirty="0">
                <a:solidFill>
                  <a:srgbClr val="384652"/>
                </a:solidFill>
                <a:latin typeface="Gill Sans MT"/>
                <a:cs typeface="Gill Sans MT"/>
              </a:rPr>
              <a:t>de</a:t>
            </a:r>
            <a:r>
              <a:rPr sz="1667" spc="187" dirty="0">
                <a:solidFill>
                  <a:srgbClr val="384652"/>
                </a:solidFill>
                <a:latin typeface="Gill Sans MT"/>
                <a:cs typeface="Gill Sans MT"/>
              </a:rPr>
              <a:t> </a:t>
            </a:r>
            <a:r>
              <a:rPr sz="1667" spc="146" dirty="0">
                <a:solidFill>
                  <a:srgbClr val="384652"/>
                </a:solidFill>
                <a:latin typeface="Gill Sans MT"/>
                <a:cs typeface="Gill Sans MT"/>
              </a:rPr>
              <a:t>las</a:t>
            </a:r>
            <a:r>
              <a:rPr sz="1667" spc="191" dirty="0">
                <a:solidFill>
                  <a:srgbClr val="384652"/>
                </a:solidFill>
                <a:latin typeface="Gill Sans MT"/>
                <a:cs typeface="Gill Sans MT"/>
              </a:rPr>
              <a:t> </a:t>
            </a:r>
            <a:r>
              <a:rPr sz="1667" spc="79" dirty="0">
                <a:solidFill>
                  <a:srgbClr val="384652"/>
                </a:solidFill>
                <a:latin typeface="Gill Sans MT"/>
                <a:cs typeface="Gill Sans MT"/>
              </a:rPr>
              <a:t>horas</a:t>
            </a:r>
            <a:r>
              <a:rPr sz="1667" spc="191" dirty="0">
                <a:solidFill>
                  <a:srgbClr val="384652"/>
                </a:solidFill>
                <a:latin typeface="Gill Sans MT"/>
                <a:cs typeface="Gill Sans MT"/>
              </a:rPr>
              <a:t> </a:t>
            </a:r>
            <a:r>
              <a:rPr sz="1667" spc="50" dirty="0">
                <a:solidFill>
                  <a:srgbClr val="384652"/>
                </a:solidFill>
                <a:latin typeface="Gill Sans MT"/>
                <a:cs typeface="Gill Sans MT"/>
              </a:rPr>
              <a:t>extraordinarias</a:t>
            </a:r>
            <a:r>
              <a:rPr sz="1667" spc="183" dirty="0">
                <a:solidFill>
                  <a:srgbClr val="384652"/>
                </a:solidFill>
                <a:latin typeface="Gill Sans MT"/>
                <a:cs typeface="Gill Sans MT"/>
              </a:rPr>
              <a:t> </a:t>
            </a:r>
            <a:r>
              <a:rPr sz="1667" spc="142" dirty="0">
                <a:solidFill>
                  <a:srgbClr val="384652"/>
                </a:solidFill>
                <a:latin typeface="Gill Sans MT"/>
                <a:cs typeface="Gill Sans MT"/>
              </a:rPr>
              <a:t>se</a:t>
            </a:r>
            <a:r>
              <a:rPr sz="1667" spc="204" dirty="0">
                <a:solidFill>
                  <a:srgbClr val="384652"/>
                </a:solidFill>
                <a:latin typeface="Gill Sans MT"/>
                <a:cs typeface="Gill Sans MT"/>
              </a:rPr>
              <a:t> </a:t>
            </a:r>
            <a:r>
              <a:rPr sz="1667" spc="71" dirty="0">
                <a:solidFill>
                  <a:srgbClr val="384652"/>
                </a:solidFill>
                <a:latin typeface="Gill Sans MT"/>
                <a:cs typeface="Gill Sans MT"/>
              </a:rPr>
              <a:t>realizará</a:t>
            </a:r>
            <a:r>
              <a:rPr sz="1667" spc="183" dirty="0">
                <a:solidFill>
                  <a:srgbClr val="384652"/>
                </a:solidFill>
                <a:latin typeface="Gill Sans MT"/>
                <a:cs typeface="Gill Sans MT"/>
              </a:rPr>
              <a:t> </a:t>
            </a:r>
            <a:r>
              <a:rPr sz="1667" spc="79" dirty="0">
                <a:solidFill>
                  <a:srgbClr val="384652"/>
                </a:solidFill>
                <a:latin typeface="Gill Sans MT"/>
                <a:cs typeface="Gill Sans MT"/>
              </a:rPr>
              <a:t>de</a:t>
            </a:r>
            <a:r>
              <a:rPr sz="1667" spc="187" dirty="0">
                <a:solidFill>
                  <a:srgbClr val="384652"/>
                </a:solidFill>
                <a:latin typeface="Gill Sans MT"/>
                <a:cs typeface="Gill Sans MT"/>
              </a:rPr>
              <a:t> </a:t>
            </a:r>
            <a:r>
              <a:rPr sz="1667" spc="75" dirty="0">
                <a:solidFill>
                  <a:srgbClr val="384652"/>
                </a:solidFill>
                <a:latin typeface="Gill Sans MT"/>
                <a:cs typeface="Gill Sans MT"/>
              </a:rPr>
              <a:t>forma </a:t>
            </a:r>
            <a:r>
              <a:rPr sz="1667" spc="62" dirty="0">
                <a:solidFill>
                  <a:srgbClr val="384652"/>
                </a:solidFill>
                <a:latin typeface="Gill Sans MT"/>
                <a:cs typeface="Gill Sans MT"/>
              </a:rPr>
              <a:t>progresiva,</a:t>
            </a:r>
            <a:r>
              <a:rPr sz="1667" spc="-67" dirty="0">
                <a:solidFill>
                  <a:srgbClr val="384652"/>
                </a:solidFill>
                <a:latin typeface="Gill Sans MT"/>
                <a:cs typeface="Gill Sans MT"/>
              </a:rPr>
              <a:t> </a:t>
            </a:r>
            <a:r>
              <a:rPr sz="1667" spc="112" dirty="0">
                <a:solidFill>
                  <a:srgbClr val="384652"/>
                </a:solidFill>
                <a:latin typeface="Gill Sans MT"/>
                <a:cs typeface="Gill Sans MT"/>
              </a:rPr>
              <a:t>buscando</a:t>
            </a:r>
            <a:r>
              <a:rPr sz="1667" spc="-54" dirty="0">
                <a:solidFill>
                  <a:srgbClr val="384652"/>
                </a:solidFill>
                <a:latin typeface="Gill Sans MT"/>
                <a:cs typeface="Gill Sans MT"/>
              </a:rPr>
              <a:t> </a:t>
            </a:r>
            <a:r>
              <a:rPr sz="1667" spc="117" dirty="0">
                <a:solidFill>
                  <a:srgbClr val="384652"/>
                </a:solidFill>
                <a:latin typeface="Gill Sans MT"/>
                <a:cs typeface="Gill Sans MT"/>
              </a:rPr>
              <a:t>una</a:t>
            </a:r>
            <a:r>
              <a:rPr sz="1667" spc="-50" dirty="0">
                <a:solidFill>
                  <a:srgbClr val="384652"/>
                </a:solidFill>
                <a:latin typeface="Gill Sans MT"/>
                <a:cs typeface="Gill Sans MT"/>
              </a:rPr>
              <a:t> </a:t>
            </a:r>
            <a:r>
              <a:rPr sz="1667" spc="104" dirty="0">
                <a:solidFill>
                  <a:srgbClr val="384652"/>
                </a:solidFill>
                <a:latin typeface="Gill Sans MT"/>
                <a:cs typeface="Gill Sans MT"/>
              </a:rPr>
              <a:t>adaptación</a:t>
            </a:r>
            <a:r>
              <a:rPr sz="1667" spc="-62" dirty="0">
                <a:solidFill>
                  <a:srgbClr val="384652"/>
                </a:solidFill>
                <a:latin typeface="Gill Sans MT"/>
                <a:cs typeface="Gill Sans MT"/>
              </a:rPr>
              <a:t> </a:t>
            </a:r>
            <a:r>
              <a:rPr sz="1667" spc="79" dirty="0">
                <a:solidFill>
                  <a:srgbClr val="384652"/>
                </a:solidFill>
                <a:latin typeface="Gill Sans MT"/>
                <a:cs typeface="Gill Sans MT"/>
              </a:rPr>
              <a:t>ordenada</a:t>
            </a:r>
            <a:r>
              <a:rPr sz="1667" spc="-71" dirty="0">
                <a:solidFill>
                  <a:srgbClr val="384652"/>
                </a:solidFill>
                <a:latin typeface="Gill Sans MT"/>
                <a:cs typeface="Gill Sans MT"/>
              </a:rPr>
              <a:t> </a:t>
            </a:r>
            <a:r>
              <a:rPr sz="1667" spc="100" dirty="0">
                <a:solidFill>
                  <a:srgbClr val="384652"/>
                </a:solidFill>
                <a:latin typeface="Gill Sans MT"/>
                <a:cs typeface="Gill Sans MT"/>
              </a:rPr>
              <a:t>para</a:t>
            </a:r>
            <a:r>
              <a:rPr sz="1667" spc="-46" dirty="0">
                <a:solidFill>
                  <a:srgbClr val="384652"/>
                </a:solidFill>
                <a:latin typeface="Gill Sans MT"/>
                <a:cs typeface="Gill Sans MT"/>
              </a:rPr>
              <a:t> </a:t>
            </a:r>
            <a:r>
              <a:rPr sz="1667" spc="112" dirty="0">
                <a:solidFill>
                  <a:srgbClr val="384652"/>
                </a:solidFill>
                <a:latin typeface="Gill Sans MT"/>
                <a:cs typeface="Gill Sans MT"/>
              </a:rPr>
              <a:t>empresas</a:t>
            </a:r>
            <a:r>
              <a:rPr sz="1667" spc="-46" dirty="0">
                <a:solidFill>
                  <a:srgbClr val="384652"/>
                </a:solidFill>
                <a:latin typeface="Gill Sans MT"/>
                <a:cs typeface="Gill Sans MT"/>
              </a:rPr>
              <a:t> </a:t>
            </a:r>
            <a:r>
              <a:rPr sz="1667" spc="58" dirty="0">
                <a:solidFill>
                  <a:srgbClr val="384652"/>
                </a:solidFill>
                <a:latin typeface="Gill Sans MT"/>
                <a:cs typeface="Gill Sans MT"/>
              </a:rPr>
              <a:t>y</a:t>
            </a:r>
            <a:r>
              <a:rPr sz="1667" spc="-42" dirty="0">
                <a:solidFill>
                  <a:srgbClr val="384652"/>
                </a:solidFill>
                <a:latin typeface="Gill Sans MT"/>
                <a:cs typeface="Gill Sans MT"/>
              </a:rPr>
              <a:t> </a:t>
            </a:r>
            <a:r>
              <a:rPr sz="1667" spc="67" dirty="0">
                <a:solidFill>
                  <a:srgbClr val="384652"/>
                </a:solidFill>
                <a:latin typeface="Gill Sans MT"/>
                <a:cs typeface="Gill Sans MT"/>
              </a:rPr>
              <a:t>trabajadores.</a:t>
            </a:r>
            <a:endParaRPr sz="1667">
              <a:latin typeface="Gill Sans MT"/>
              <a:cs typeface="Gill Sans MT"/>
            </a:endParaRPr>
          </a:p>
          <a:p>
            <a:pPr marL="10583" defTabSz="761970">
              <a:spcBef>
                <a:spcPts val="807"/>
              </a:spcBef>
            </a:pPr>
            <a:r>
              <a:rPr sz="1667" dirty="0">
                <a:solidFill>
                  <a:srgbClr val="384652"/>
                </a:solidFill>
                <a:latin typeface="Gill Sans MT"/>
                <a:cs typeface="Gill Sans MT"/>
              </a:rPr>
              <a:t>A</a:t>
            </a:r>
            <a:r>
              <a:rPr sz="1667" spc="-46" dirty="0">
                <a:solidFill>
                  <a:srgbClr val="384652"/>
                </a:solidFill>
                <a:latin typeface="Gill Sans MT"/>
                <a:cs typeface="Gill Sans MT"/>
              </a:rPr>
              <a:t> </a:t>
            </a:r>
            <a:r>
              <a:rPr sz="1667" spc="62" dirty="0">
                <a:solidFill>
                  <a:srgbClr val="384652"/>
                </a:solidFill>
                <a:latin typeface="Gill Sans MT"/>
                <a:cs typeface="Gill Sans MT"/>
              </a:rPr>
              <a:t>continuación,</a:t>
            </a:r>
            <a:r>
              <a:rPr sz="1667" spc="-75" dirty="0">
                <a:solidFill>
                  <a:srgbClr val="384652"/>
                </a:solidFill>
                <a:latin typeface="Gill Sans MT"/>
                <a:cs typeface="Gill Sans MT"/>
              </a:rPr>
              <a:t> </a:t>
            </a:r>
            <a:r>
              <a:rPr sz="1667" spc="146" dirty="0">
                <a:solidFill>
                  <a:srgbClr val="384652"/>
                </a:solidFill>
                <a:latin typeface="Gill Sans MT"/>
                <a:cs typeface="Gill Sans MT"/>
              </a:rPr>
              <a:t>se</a:t>
            </a:r>
            <a:r>
              <a:rPr sz="1667" spc="-46" dirty="0">
                <a:solidFill>
                  <a:srgbClr val="384652"/>
                </a:solidFill>
                <a:latin typeface="Gill Sans MT"/>
                <a:cs typeface="Gill Sans MT"/>
              </a:rPr>
              <a:t> </a:t>
            </a:r>
            <a:r>
              <a:rPr sz="1667" spc="83" dirty="0">
                <a:solidFill>
                  <a:srgbClr val="384652"/>
                </a:solidFill>
                <a:latin typeface="Gill Sans MT"/>
                <a:cs typeface="Gill Sans MT"/>
              </a:rPr>
              <a:t>detalla</a:t>
            </a:r>
            <a:r>
              <a:rPr sz="1667" spc="-42" dirty="0">
                <a:solidFill>
                  <a:srgbClr val="384652"/>
                </a:solidFill>
                <a:latin typeface="Gill Sans MT"/>
                <a:cs typeface="Gill Sans MT"/>
              </a:rPr>
              <a:t> </a:t>
            </a:r>
            <a:r>
              <a:rPr sz="1667" spc="54" dirty="0">
                <a:solidFill>
                  <a:srgbClr val="384652"/>
                </a:solidFill>
                <a:latin typeface="Gill Sans MT"/>
                <a:cs typeface="Gill Sans MT"/>
              </a:rPr>
              <a:t>el</a:t>
            </a:r>
            <a:r>
              <a:rPr sz="1667" spc="-46" dirty="0">
                <a:solidFill>
                  <a:srgbClr val="384652"/>
                </a:solidFill>
                <a:latin typeface="Gill Sans MT"/>
                <a:cs typeface="Gill Sans MT"/>
              </a:rPr>
              <a:t> </a:t>
            </a:r>
            <a:r>
              <a:rPr sz="1667" spc="75" dirty="0">
                <a:solidFill>
                  <a:srgbClr val="384652"/>
                </a:solidFill>
                <a:latin typeface="Gill Sans MT"/>
                <a:cs typeface="Gill Sans MT"/>
              </a:rPr>
              <a:t>calendario</a:t>
            </a:r>
            <a:r>
              <a:rPr sz="1667" spc="-58" dirty="0">
                <a:solidFill>
                  <a:srgbClr val="384652"/>
                </a:solidFill>
                <a:latin typeface="Gill Sans MT"/>
                <a:cs typeface="Gill Sans MT"/>
              </a:rPr>
              <a:t> </a:t>
            </a:r>
            <a:r>
              <a:rPr sz="1667" spc="83" dirty="0">
                <a:solidFill>
                  <a:srgbClr val="384652"/>
                </a:solidFill>
                <a:latin typeface="Gill Sans MT"/>
                <a:cs typeface="Gill Sans MT"/>
              </a:rPr>
              <a:t>de</a:t>
            </a:r>
            <a:r>
              <a:rPr sz="1667" spc="-54" dirty="0">
                <a:solidFill>
                  <a:srgbClr val="384652"/>
                </a:solidFill>
                <a:latin typeface="Gill Sans MT"/>
                <a:cs typeface="Gill Sans MT"/>
              </a:rPr>
              <a:t> </a:t>
            </a:r>
            <a:r>
              <a:rPr sz="1667" spc="108" dirty="0">
                <a:solidFill>
                  <a:srgbClr val="384652"/>
                </a:solidFill>
                <a:latin typeface="Gill Sans MT"/>
                <a:cs typeface="Gill Sans MT"/>
              </a:rPr>
              <a:t>ajustes</a:t>
            </a:r>
            <a:r>
              <a:rPr sz="1667" spc="-42" dirty="0">
                <a:solidFill>
                  <a:srgbClr val="384652"/>
                </a:solidFill>
                <a:latin typeface="Gill Sans MT"/>
                <a:cs typeface="Gill Sans MT"/>
              </a:rPr>
              <a:t> </a:t>
            </a:r>
            <a:r>
              <a:rPr sz="1667" spc="100" dirty="0">
                <a:solidFill>
                  <a:srgbClr val="384652"/>
                </a:solidFill>
                <a:latin typeface="Gill Sans MT"/>
                <a:cs typeface="Gill Sans MT"/>
              </a:rPr>
              <a:t>para</a:t>
            </a:r>
            <a:r>
              <a:rPr sz="1667" spc="-50" dirty="0">
                <a:solidFill>
                  <a:srgbClr val="384652"/>
                </a:solidFill>
                <a:latin typeface="Gill Sans MT"/>
                <a:cs typeface="Gill Sans MT"/>
              </a:rPr>
              <a:t> </a:t>
            </a:r>
            <a:r>
              <a:rPr sz="1667" spc="112" dirty="0">
                <a:solidFill>
                  <a:srgbClr val="384652"/>
                </a:solidFill>
                <a:latin typeface="Gill Sans MT"/>
                <a:cs typeface="Gill Sans MT"/>
              </a:rPr>
              <a:t>la</a:t>
            </a:r>
            <a:r>
              <a:rPr sz="1667" spc="-42" dirty="0">
                <a:solidFill>
                  <a:srgbClr val="384652"/>
                </a:solidFill>
                <a:latin typeface="Gill Sans MT"/>
                <a:cs typeface="Gill Sans MT"/>
              </a:rPr>
              <a:t> </a:t>
            </a:r>
            <a:r>
              <a:rPr sz="1667" spc="79" dirty="0">
                <a:solidFill>
                  <a:srgbClr val="384652"/>
                </a:solidFill>
                <a:latin typeface="Gill Sans MT"/>
                <a:cs typeface="Gill Sans MT"/>
              </a:rPr>
              <a:t>jornada</a:t>
            </a:r>
            <a:r>
              <a:rPr sz="1667" spc="-62" dirty="0">
                <a:solidFill>
                  <a:srgbClr val="384652"/>
                </a:solidFill>
                <a:latin typeface="Gill Sans MT"/>
                <a:cs typeface="Gill Sans MT"/>
              </a:rPr>
              <a:t> </a:t>
            </a:r>
            <a:r>
              <a:rPr sz="1667" spc="133" dirty="0">
                <a:solidFill>
                  <a:srgbClr val="384652"/>
                </a:solidFill>
                <a:latin typeface="Gill Sans MT"/>
                <a:cs typeface="Gill Sans MT"/>
              </a:rPr>
              <a:t>semanal</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54" dirty="0">
                <a:solidFill>
                  <a:srgbClr val="384652"/>
                </a:solidFill>
                <a:latin typeface="Gill Sans MT"/>
                <a:cs typeface="Gill Sans MT"/>
              </a:rPr>
              <a:t>el</a:t>
            </a:r>
            <a:r>
              <a:rPr sz="1667" spc="-37" dirty="0">
                <a:solidFill>
                  <a:srgbClr val="384652"/>
                </a:solidFill>
                <a:latin typeface="Gill Sans MT"/>
                <a:cs typeface="Gill Sans MT"/>
              </a:rPr>
              <a:t> </a:t>
            </a:r>
            <a:r>
              <a:rPr sz="1667" spc="58" dirty="0">
                <a:solidFill>
                  <a:srgbClr val="384652"/>
                </a:solidFill>
                <a:latin typeface="Gill Sans MT"/>
                <a:cs typeface="Gill Sans MT"/>
              </a:rPr>
              <a:t>límite</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42" dirty="0">
                <a:solidFill>
                  <a:srgbClr val="384652"/>
                </a:solidFill>
                <a:latin typeface="Gill Sans MT"/>
                <a:cs typeface="Gill Sans MT"/>
              </a:rPr>
              <a:t> </a:t>
            </a:r>
            <a:r>
              <a:rPr sz="1667" spc="79" dirty="0">
                <a:solidFill>
                  <a:srgbClr val="384652"/>
                </a:solidFill>
                <a:latin typeface="Gill Sans MT"/>
                <a:cs typeface="Gill Sans MT"/>
              </a:rPr>
              <a:t>horas</a:t>
            </a:r>
            <a:r>
              <a:rPr sz="1667" spc="-58" dirty="0">
                <a:solidFill>
                  <a:srgbClr val="384652"/>
                </a:solidFill>
                <a:latin typeface="Gill Sans MT"/>
                <a:cs typeface="Gill Sans MT"/>
              </a:rPr>
              <a:t> </a:t>
            </a:r>
            <a:r>
              <a:rPr sz="1667" spc="54" dirty="0">
                <a:solidFill>
                  <a:srgbClr val="384652"/>
                </a:solidFill>
                <a:latin typeface="Gill Sans MT"/>
                <a:cs typeface="Gill Sans MT"/>
              </a:rPr>
              <a:t>extras.</a:t>
            </a:r>
            <a:endParaRPr sz="1667">
              <a:latin typeface="Gill Sans MT"/>
              <a:cs typeface="Gill Sans MT"/>
            </a:endParaRPr>
          </a:p>
        </p:txBody>
      </p:sp>
      <p:grpSp>
        <p:nvGrpSpPr>
          <p:cNvPr id="4" name="object 4"/>
          <p:cNvGrpSpPr/>
          <p:nvPr/>
        </p:nvGrpSpPr>
        <p:grpSpPr>
          <a:xfrm>
            <a:off x="597196" y="2117089"/>
            <a:ext cx="3570288" cy="1784350"/>
            <a:chOff x="716635" y="2540507"/>
            <a:chExt cx="4284345" cy="2141220"/>
          </a:xfrm>
        </p:grpSpPr>
        <p:sp>
          <p:nvSpPr>
            <p:cNvPr id="5" name="object 5"/>
            <p:cNvSpPr/>
            <p:nvPr/>
          </p:nvSpPr>
          <p:spPr>
            <a:xfrm>
              <a:off x="720445" y="2544317"/>
              <a:ext cx="4276725" cy="2133600"/>
            </a:xfrm>
            <a:custGeom>
              <a:avLst/>
              <a:gdLst/>
              <a:ahLst/>
              <a:cxnLst/>
              <a:rect l="l" t="t" r="r" b="b"/>
              <a:pathLst>
                <a:path w="4276725" h="2133600">
                  <a:moveTo>
                    <a:pt x="4200804" y="0"/>
                  </a:moveTo>
                  <a:lnTo>
                    <a:pt x="75641" y="0"/>
                  </a:lnTo>
                  <a:lnTo>
                    <a:pt x="46200" y="5951"/>
                  </a:lnTo>
                  <a:lnTo>
                    <a:pt x="22156" y="22177"/>
                  </a:lnTo>
                  <a:lnTo>
                    <a:pt x="5944" y="46237"/>
                  </a:lnTo>
                  <a:lnTo>
                    <a:pt x="0" y="75692"/>
                  </a:lnTo>
                  <a:lnTo>
                    <a:pt x="0" y="2057654"/>
                  </a:lnTo>
                  <a:lnTo>
                    <a:pt x="5944" y="2087108"/>
                  </a:lnTo>
                  <a:lnTo>
                    <a:pt x="22156" y="2111168"/>
                  </a:lnTo>
                  <a:lnTo>
                    <a:pt x="46200" y="2127394"/>
                  </a:lnTo>
                  <a:lnTo>
                    <a:pt x="75641" y="2133346"/>
                  </a:lnTo>
                  <a:lnTo>
                    <a:pt x="4200804" y="2133346"/>
                  </a:lnTo>
                  <a:lnTo>
                    <a:pt x="4230258" y="2127394"/>
                  </a:lnTo>
                  <a:lnTo>
                    <a:pt x="4254319" y="2111168"/>
                  </a:lnTo>
                  <a:lnTo>
                    <a:pt x="4270545" y="2087108"/>
                  </a:lnTo>
                  <a:lnTo>
                    <a:pt x="4276496" y="2057654"/>
                  </a:lnTo>
                  <a:lnTo>
                    <a:pt x="4276496" y="75692"/>
                  </a:lnTo>
                  <a:lnTo>
                    <a:pt x="4270545" y="46237"/>
                  </a:lnTo>
                  <a:lnTo>
                    <a:pt x="4254319" y="22177"/>
                  </a:lnTo>
                  <a:lnTo>
                    <a:pt x="4230258" y="5951"/>
                  </a:lnTo>
                  <a:lnTo>
                    <a:pt x="4200804"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20445" y="2544317"/>
              <a:ext cx="4276725" cy="2133600"/>
            </a:xfrm>
            <a:custGeom>
              <a:avLst/>
              <a:gdLst/>
              <a:ahLst/>
              <a:cxnLst/>
              <a:rect l="l" t="t" r="r" b="b"/>
              <a:pathLst>
                <a:path w="4276725" h="2133600">
                  <a:moveTo>
                    <a:pt x="0" y="75692"/>
                  </a:moveTo>
                  <a:lnTo>
                    <a:pt x="5944" y="46237"/>
                  </a:lnTo>
                  <a:lnTo>
                    <a:pt x="22156" y="22177"/>
                  </a:lnTo>
                  <a:lnTo>
                    <a:pt x="46200" y="5951"/>
                  </a:lnTo>
                  <a:lnTo>
                    <a:pt x="75641" y="0"/>
                  </a:lnTo>
                  <a:lnTo>
                    <a:pt x="4200804" y="0"/>
                  </a:lnTo>
                  <a:lnTo>
                    <a:pt x="4230258" y="5951"/>
                  </a:lnTo>
                  <a:lnTo>
                    <a:pt x="4254319" y="22177"/>
                  </a:lnTo>
                  <a:lnTo>
                    <a:pt x="4270545" y="46237"/>
                  </a:lnTo>
                  <a:lnTo>
                    <a:pt x="4276496" y="75692"/>
                  </a:lnTo>
                  <a:lnTo>
                    <a:pt x="4276496" y="2057654"/>
                  </a:lnTo>
                  <a:lnTo>
                    <a:pt x="4270545" y="2087108"/>
                  </a:lnTo>
                  <a:lnTo>
                    <a:pt x="4254319" y="2111168"/>
                  </a:lnTo>
                  <a:lnTo>
                    <a:pt x="4230258" y="2127394"/>
                  </a:lnTo>
                  <a:lnTo>
                    <a:pt x="4200804" y="2133346"/>
                  </a:lnTo>
                  <a:lnTo>
                    <a:pt x="75641" y="2133346"/>
                  </a:lnTo>
                  <a:lnTo>
                    <a:pt x="46200" y="2127394"/>
                  </a:lnTo>
                  <a:lnTo>
                    <a:pt x="22156" y="2111168"/>
                  </a:lnTo>
                  <a:lnTo>
                    <a:pt x="5944" y="2087108"/>
                  </a:lnTo>
                  <a:lnTo>
                    <a:pt x="0" y="2057654"/>
                  </a:lnTo>
                  <a:lnTo>
                    <a:pt x="0" y="75692"/>
                  </a:lnTo>
                  <a:close/>
                </a:path>
              </a:pathLst>
            </a:custGeom>
            <a:ln w="7620">
              <a:solidFill>
                <a:srgbClr val="BED2D7"/>
              </a:solidFill>
            </a:ln>
          </p:spPr>
          <p:txBody>
            <a:bodyPr wrap="square" lIns="0" tIns="0" rIns="0" bIns="0" rtlCol="0"/>
            <a:lstStyle/>
            <a:p>
              <a:pPr defTabSz="761970"/>
              <a:endParaRPr sz="1500"/>
            </a:p>
          </p:txBody>
        </p:sp>
        <p:pic>
          <p:nvPicPr>
            <p:cNvPr id="7" name="object 7"/>
            <p:cNvPicPr/>
            <p:nvPr/>
          </p:nvPicPr>
          <p:blipFill>
            <a:blip r:embed="rId2" cstate="print"/>
            <a:stretch>
              <a:fillRect/>
            </a:stretch>
          </p:blipFill>
          <p:spPr>
            <a:xfrm>
              <a:off x="908088" y="2731973"/>
              <a:ext cx="540308" cy="540308"/>
            </a:xfrm>
            <a:prstGeom prst="rect">
              <a:avLst/>
            </a:prstGeom>
          </p:spPr>
        </p:pic>
        <p:pic>
          <p:nvPicPr>
            <p:cNvPr id="8" name="object 8"/>
            <p:cNvPicPr/>
            <p:nvPr/>
          </p:nvPicPr>
          <p:blipFill>
            <a:blip r:embed="rId3" cstate="print"/>
            <a:stretch>
              <a:fillRect/>
            </a:stretch>
          </p:blipFill>
          <p:spPr>
            <a:xfrm>
              <a:off x="1069436" y="2885531"/>
              <a:ext cx="217682" cy="233134"/>
            </a:xfrm>
            <a:prstGeom prst="rect">
              <a:avLst/>
            </a:prstGeom>
          </p:spPr>
        </p:pic>
      </p:grpSp>
      <p:sp>
        <p:nvSpPr>
          <p:cNvPr id="9" name="object 9"/>
          <p:cNvSpPr txBox="1"/>
          <p:nvPr/>
        </p:nvSpPr>
        <p:spPr>
          <a:xfrm>
            <a:off x="746336" y="2746228"/>
            <a:ext cx="2093383"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2026</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48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58" dirty="0">
                <a:solidFill>
                  <a:srgbClr val="384652"/>
                </a:solidFill>
                <a:latin typeface="Gill Sans MT"/>
                <a:cs typeface="Gill Sans MT"/>
              </a:rPr>
              <a:t>9</a:t>
            </a:r>
            <a:endParaRPr sz="1667">
              <a:latin typeface="Gill Sans MT"/>
              <a:cs typeface="Gill Sans MT"/>
            </a:endParaRPr>
          </a:p>
        </p:txBody>
      </p:sp>
      <p:grpSp>
        <p:nvGrpSpPr>
          <p:cNvPr id="10" name="object 10"/>
          <p:cNvGrpSpPr/>
          <p:nvPr/>
        </p:nvGrpSpPr>
        <p:grpSpPr>
          <a:xfrm>
            <a:off x="4310909" y="2117089"/>
            <a:ext cx="3570288" cy="1784350"/>
            <a:chOff x="5173090" y="2540507"/>
            <a:chExt cx="4284345" cy="2141220"/>
          </a:xfrm>
        </p:grpSpPr>
        <p:sp>
          <p:nvSpPr>
            <p:cNvPr id="11" name="object 11"/>
            <p:cNvSpPr/>
            <p:nvPr/>
          </p:nvSpPr>
          <p:spPr>
            <a:xfrm>
              <a:off x="5176900" y="2544317"/>
              <a:ext cx="4276725" cy="2133600"/>
            </a:xfrm>
            <a:custGeom>
              <a:avLst/>
              <a:gdLst/>
              <a:ahLst/>
              <a:cxnLst/>
              <a:rect l="l" t="t" r="r" b="b"/>
              <a:pathLst>
                <a:path w="4276725" h="2133600">
                  <a:moveTo>
                    <a:pt x="4200906" y="0"/>
                  </a:moveTo>
                  <a:lnTo>
                    <a:pt x="75691" y="0"/>
                  </a:lnTo>
                  <a:lnTo>
                    <a:pt x="46237" y="5951"/>
                  </a:lnTo>
                  <a:lnTo>
                    <a:pt x="22177" y="22177"/>
                  </a:lnTo>
                  <a:lnTo>
                    <a:pt x="5951" y="46237"/>
                  </a:lnTo>
                  <a:lnTo>
                    <a:pt x="0" y="75692"/>
                  </a:lnTo>
                  <a:lnTo>
                    <a:pt x="0" y="2057654"/>
                  </a:lnTo>
                  <a:lnTo>
                    <a:pt x="5951" y="2087108"/>
                  </a:lnTo>
                  <a:lnTo>
                    <a:pt x="22177" y="2111168"/>
                  </a:lnTo>
                  <a:lnTo>
                    <a:pt x="46237" y="2127394"/>
                  </a:lnTo>
                  <a:lnTo>
                    <a:pt x="75691" y="2133346"/>
                  </a:lnTo>
                  <a:lnTo>
                    <a:pt x="4200906" y="2133346"/>
                  </a:lnTo>
                  <a:lnTo>
                    <a:pt x="4230360" y="2127394"/>
                  </a:lnTo>
                  <a:lnTo>
                    <a:pt x="4254420" y="2111168"/>
                  </a:lnTo>
                  <a:lnTo>
                    <a:pt x="4270646" y="2087108"/>
                  </a:lnTo>
                  <a:lnTo>
                    <a:pt x="4276598" y="2057654"/>
                  </a:lnTo>
                  <a:lnTo>
                    <a:pt x="4276598" y="75692"/>
                  </a:lnTo>
                  <a:lnTo>
                    <a:pt x="4270646" y="46237"/>
                  </a:lnTo>
                  <a:lnTo>
                    <a:pt x="4254420" y="22177"/>
                  </a:lnTo>
                  <a:lnTo>
                    <a:pt x="4230360" y="5951"/>
                  </a:lnTo>
                  <a:lnTo>
                    <a:pt x="4200906" y="0"/>
                  </a:lnTo>
                  <a:close/>
                </a:path>
              </a:pathLst>
            </a:custGeom>
            <a:solidFill>
              <a:srgbClr val="D9ECF1"/>
            </a:solidFill>
          </p:spPr>
          <p:txBody>
            <a:bodyPr wrap="square" lIns="0" tIns="0" rIns="0" bIns="0" rtlCol="0"/>
            <a:lstStyle/>
            <a:p>
              <a:pPr defTabSz="761970"/>
              <a:endParaRPr sz="1500"/>
            </a:p>
          </p:txBody>
        </p:sp>
        <p:sp>
          <p:nvSpPr>
            <p:cNvPr id="12" name="object 12"/>
            <p:cNvSpPr/>
            <p:nvPr/>
          </p:nvSpPr>
          <p:spPr>
            <a:xfrm>
              <a:off x="5176900" y="2544317"/>
              <a:ext cx="4276725" cy="2133600"/>
            </a:xfrm>
            <a:custGeom>
              <a:avLst/>
              <a:gdLst/>
              <a:ahLst/>
              <a:cxnLst/>
              <a:rect l="l" t="t" r="r" b="b"/>
              <a:pathLst>
                <a:path w="4276725" h="2133600">
                  <a:moveTo>
                    <a:pt x="0" y="75692"/>
                  </a:moveTo>
                  <a:lnTo>
                    <a:pt x="5951" y="46237"/>
                  </a:lnTo>
                  <a:lnTo>
                    <a:pt x="22177" y="22177"/>
                  </a:lnTo>
                  <a:lnTo>
                    <a:pt x="46237" y="5951"/>
                  </a:lnTo>
                  <a:lnTo>
                    <a:pt x="75691" y="0"/>
                  </a:lnTo>
                  <a:lnTo>
                    <a:pt x="4200906" y="0"/>
                  </a:lnTo>
                  <a:lnTo>
                    <a:pt x="4230360" y="5951"/>
                  </a:lnTo>
                  <a:lnTo>
                    <a:pt x="4254420" y="22177"/>
                  </a:lnTo>
                  <a:lnTo>
                    <a:pt x="4270646" y="46237"/>
                  </a:lnTo>
                  <a:lnTo>
                    <a:pt x="4276598" y="75692"/>
                  </a:lnTo>
                  <a:lnTo>
                    <a:pt x="4276598" y="2057654"/>
                  </a:lnTo>
                  <a:lnTo>
                    <a:pt x="4270646" y="2087108"/>
                  </a:lnTo>
                  <a:lnTo>
                    <a:pt x="4254420" y="2111168"/>
                  </a:lnTo>
                  <a:lnTo>
                    <a:pt x="4230360" y="2127394"/>
                  </a:lnTo>
                  <a:lnTo>
                    <a:pt x="4200906" y="2133346"/>
                  </a:lnTo>
                  <a:lnTo>
                    <a:pt x="75691" y="2133346"/>
                  </a:lnTo>
                  <a:lnTo>
                    <a:pt x="46237" y="2127394"/>
                  </a:lnTo>
                  <a:lnTo>
                    <a:pt x="22177" y="2111168"/>
                  </a:lnTo>
                  <a:lnTo>
                    <a:pt x="5951" y="2087108"/>
                  </a:lnTo>
                  <a:lnTo>
                    <a:pt x="0" y="2057654"/>
                  </a:lnTo>
                  <a:lnTo>
                    <a:pt x="0" y="75692"/>
                  </a:lnTo>
                  <a:close/>
                </a:path>
              </a:pathLst>
            </a:custGeom>
            <a:ln w="7620">
              <a:solidFill>
                <a:srgbClr val="BED2D7"/>
              </a:solidFill>
            </a:ln>
          </p:spPr>
          <p:txBody>
            <a:bodyPr wrap="square" lIns="0" tIns="0" rIns="0" bIns="0" rtlCol="0"/>
            <a:lstStyle/>
            <a:p>
              <a:pPr defTabSz="761970"/>
              <a:endParaRPr sz="1500"/>
            </a:p>
          </p:txBody>
        </p:sp>
        <p:pic>
          <p:nvPicPr>
            <p:cNvPr id="13" name="object 13"/>
            <p:cNvPicPr/>
            <p:nvPr/>
          </p:nvPicPr>
          <p:blipFill>
            <a:blip r:embed="rId4" cstate="print"/>
            <a:stretch>
              <a:fillRect/>
            </a:stretch>
          </p:blipFill>
          <p:spPr>
            <a:xfrm>
              <a:off x="5364606" y="2731973"/>
              <a:ext cx="540308" cy="540308"/>
            </a:xfrm>
            <a:prstGeom prst="rect">
              <a:avLst/>
            </a:prstGeom>
          </p:spPr>
        </p:pic>
        <p:pic>
          <p:nvPicPr>
            <p:cNvPr id="14" name="object 14"/>
            <p:cNvPicPr/>
            <p:nvPr/>
          </p:nvPicPr>
          <p:blipFill>
            <a:blip r:embed="rId5" cstate="print"/>
            <a:stretch>
              <a:fillRect/>
            </a:stretch>
          </p:blipFill>
          <p:spPr>
            <a:xfrm>
              <a:off x="5525283" y="2885673"/>
              <a:ext cx="219022" cy="232996"/>
            </a:xfrm>
            <a:prstGeom prst="rect">
              <a:avLst/>
            </a:prstGeom>
          </p:spPr>
        </p:pic>
      </p:grpSp>
      <p:sp>
        <p:nvSpPr>
          <p:cNvPr id="15" name="object 15"/>
          <p:cNvSpPr txBox="1"/>
          <p:nvPr/>
        </p:nvSpPr>
        <p:spPr>
          <a:xfrm>
            <a:off x="4460346" y="2746228"/>
            <a:ext cx="2093383"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2027</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46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58" dirty="0">
                <a:solidFill>
                  <a:srgbClr val="384652"/>
                </a:solidFill>
                <a:latin typeface="Gill Sans MT"/>
                <a:cs typeface="Gill Sans MT"/>
              </a:rPr>
              <a:t>9</a:t>
            </a:r>
            <a:endParaRPr sz="1667">
              <a:latin typeface="Gill Sans MT"/>
              <a:cs typeface="Gill Sans MT"/>
            </a:endParaRPr>
          </a:p>
        </p:txBody>
      </p:sp>
      <p:grpSp>
        <p:nvGrpSpPr>
          <p:cNvPr id="16" name="object 16"/>
          <p:cNvGrpSpPr/>
          <p:nvPr/>
        </p:nvGrpSpPr>
        <p:grpSpPr>
          <a:xfrm>
            <a:off x="8024706" y="2117089"/>
            <a:ext cx="3570288" cy="1784350"/>
            <a:chOff x="9629647" y="2540507"/>
            <a:chExt cx="4284345" cy="2141220"/>
          </a:xfrm>
        </p:grpSpPr>
        <p:sp>
          <p:nvSpPr>
            <p:cNvPr id="17" name="object 17"/>
            <p:cNvSpPr/>
            <p:nvPr/>
          </p:nvSpPr>
          <p:spPr>
            <a:xfrm>
              <a:off x="9633457" y="2544317"/>
              <a:ext cx="4276725" cy="2133600"/>
            </a:xfrm>
            <a:custGeom>
              <a:avLst/>
              <a:gdLst/>
              <a:ahLst/>
              <a:cxnLst/>
              <a:rect l="l" t="t" r="r" b="b"/>
              <a:pathLst>
                <a:path w="4276725" h="2133600">
                  <a:moveTo>
                    <a:pt x="4200906" y="0"/>
                  </a:moveTo>
                  <a:lnTo>
                    <a:pt x="75692" y="0"/>
                  </a:lnTo>
                  <a:lnTo>
                    <a:pt x="46237" y="5951"/>
                  </a:lnTo>
                  <a:lnTo>
                    <a:pt x="22177" y="22177"/>
                  </a:lnTo>
                  <a:lnTo>
                    <a:pt x="5951" y="46237"/>
                  </a:lnTo>
                  <a:lnTo>
                    <a:pt x="0" y="75692"/>
                  </a:lnTo>
                  <a:lnTo>
                    <a:pt x="0" y="2057654"/>
                  </a:lnTo>
                  <a:lnTo>
                    <a:pt x="5951" y="2087108"/>
                  </a:lnTo>
                  <a:lnTo>
                    <a:pt x="22177" y="2111168"/>
                  </a:lnTo>
                  <a:lnTo>
                    <a:pt x="46237" y="2127394"/>
                  </a:lnTo>
                  <a:lnTo>
                    <a:pt x="75692" y="2133346"/>
                  </a:lnTo>
                  <a:lnTo>
                    <a:pt x="4200906" y="2133346"/>
                  </a:lnTo>
                  <a:lnTo>
                    <a:pt x="4230340" y="2127394"/>
                  </a:lnTo>
                  <a:lnTo>
                    <a:pt x="4254357" y="2111168"/>
                  </a:lnTo>
                  <a:lnTo>
                    <a:pt x="4270539" y="2087108"/>
                  </a:lnTo>
                  <a:lnTo>
                    <a:pt x="4276471" y="2057654"/>
                  </a:lnTo>
                  <a:lnTo>
                    <a:pt x="4276471" y="75692"/>
                  </a:lnTo>
                  <a:lnTo>
                    <a:pt x="4270539" y="46237"/>
                  </a:lnTo>
                  <a:lnTo>
                    <a:pt x="4254357" y="22177"/>
                  </a:lnTo>
                  <a:lnTo>
                    <a:pt x="4230340" y="5951"/>
                  </a:lnTo>
                  <a:lnTo>
                    <a:pt x="4200906" y="0"/>
                  </a:lnTo>
                  <a:close/>
                </a:path>
              </a:pathLst>
            </a:custGeom>
            <a:solidFill>
              <a:srgbClr val="D9ECF1"/>
            </a:solidFill>
          </p:spPr>
          <p:txBody>
            <a:bodyPr wrap="square" lIns="0" tIns="0" rIns="0" bIns="0" rtlCol="0"/>
            <a:lstStyle/>
            <a:p>
              <a:pPr defTabSz="761970"/>
              <a:endParaRPr sz="1500"/>
            </a:p>
          </p:txBody>
        </p:sp>
        <p:sp>
          <p:nvSpPr>
            <p:cNvPr id="18" name="object 18"/>
            <p:cNvSpPr/>
            <p:nvPr/>
          </p:nvSpPr>
          <p:spPr>
            <a:xfrm>
              <a:off x="9633457" y="2544317"/>
              <a:ext cx="4276725" cy="2133600"/>
            </a:xfrm>
            <a:custGeom>
              <a:avLst/>
              <a:gdLst/>
              <a:ahLst/>
              <a:cxnLst/>
              <a:rect l="l" t="t" r="r" b="b"/>
              <a:pathLst>
                <a:path w="4276725" h="2133600">
                  <a:moveTo>
                    <a:pt x="0" y="75692"/>
                  </a:moveTo>
                  <a:lnTo>
                    <a:pt x="5951" y="46237"/>
                  </a:lnTo>
                  <a:lnTo>
                    <a:pt x="22177" y="22177"/>
                  </a:lnTo>
                  <a:lnTo>
                    <a:pt x="46237" y="5951"/>
                  </a:lnTo>
                  <a:lnTo>
                    <a:pt x="75692" y="0"/>
                  </a:lnTo>
                  <a:lnTo>
                    <a:pt x="4200906" y="0"/>
                  </a:lnTo>
                  <a:lnTo>
                    <a:pt x="4230340" y="5951"/>
                  </a:lnTo>
                  <a:lnTo>
                    <a:pt x="4254357" y="22177"/>
                  </a:lnTo>
                  <a:lnTo>
                    <a:pt x="4270539" y="46237"/>
                  </a:lnTo>
                  <a:lnTo>
                    <a:pt x="4276471" y="75692"/>
                  </a:lnTo>
                  <a:lnTo>
                    <a:pt x="4276471" y="2057654"/>
                  </a:lnTo>
                  <a:lnTo>
                    <a:pt x="4270539" y="2087108"/>
                  </a:lnTo>
                  <a:lnTo>
                    <a:pt x="4254357" y="2111168"/>
                  </a:lnTo>
                  <a:lnTo>
                    <a:pt x="4230340" y="2127394"/>
                  </a:lnTo>
                  <a:lnTo>
                    <a:pt x="4200906" y="2133346"/>
                  </a:lnTo>
                  <a:lnTo>
                    <a:pt x="75692" y="2133346"/>
                  </a:lnTo>
                  <a:lnTo>
                    <a:pt x="46237" y="2127394"/>
                  </a:lnTo>
                  <a:lnTo>
                    <a:pt x="22177" y="2111168"/>
                  </a:lnTo>
                  <a:lnTo>
                    <a:pt x="5951" y="2087108"/>
                  </a:lnTo>
                  <a:lnTo>
                    <a:pt x="0" y="2057654"/>
                  </a:lnTo>
                  <a:lnTo>
                    <a:pt x="0" y="75692"/>
                  </a:lnTo>
                  <a:close/>
                </a:path>
              </a:pathLst>
            </a:custGeom>
            <a:ln w="7619">
              <a:solidFill>
                <a:srgbClr val="BED2D7"/>
              </a:solidFill>
            </a:ln>
          </p:spPr>
          <p:txBody>
            <a:bodyPr wrap="square" lIns="0" tIns="0" rIns="0" bIns="0" rtlCol="0"/>
            <a:lstStyle/>
            <a:p>
              <a:pPr defTabSz="761970"/>
              <a:endParaRPr sz="1500"/>
            </a:p>
          </p:txBody>
        </p:sp>
        <p:pic>
          <p:nvPicPr>
            <p:cNvPr id="19" name="object 19"/>
            <p:cNvPicPr/>
            <p:nvPr/>
          </p:nvPicPr>
          <p:blipFill>
            <a:blip r:embed="rId6" cstate="print"/>
            <a:stretch>
              <a:fillRect/>
            </a:stretch>
          </p:blipFill>
          <p:spPr>
            <a:xfrm>
              <a:off x="9821163" y="2731973"/>
              <a:ext cx="540308" cy="540308"/>
            </a:xfrm>
            <a:prstGeom prst="rect">
              <a:avLst/>
            </a:prstGeom>
          </p:spPr>
        </p:pic>
        <p:pic>
          <p:nvPicPr>
            <p:cNvPr id="20" name="object 20"/>
            <p:cNvPicPr/>
            <p:nvPr/>
          </p:nvPicPr>
          <p:blipFill>
            <a:blip r:embed="rId7" cstate="print"/>
            <a:stretch>
              <a:fillRect/>
            </a:stretch>
          </p:blipFill>
          <p:spPr>
            <a:xfrm>
              <a:off x="9983321" y="2885671"/>
              <a:ext cx="216051" cy="232996"/>
            </a:xfrm>
            <a:prstGeom prst="rect">
              <a:avLst/>
            </a:prstGeom>
          </p:spPr>
        </p:pic>
      </p:grpSp>
      <p:sp>
        <p:nvSpPr>
          <p:cNvPr id="21" name="object 21"/>
          <p:cNvSpPr txBox="1"/>
          <p:nvPr/>
        </p:nvSpPr>
        <p:spPr>
          <a:xfrm>
            <a:off x="8174567" y="2746228"/>
            <a:ext cx="2212446"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2028</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44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79" dirty="0">
                <a:solidFill>
                  <a:srgbClr val="384652"/>
                </a:solidFill>
                <a:latin typeface="Gill Sans MT"/>
                <a:cs typeface="Gill Sans MT"/>
              </a:rPr>
              <a:t>10</a:t>
            </a:r>
            <a:endParaRPr sz="1667">
              <a:latin typeface="Gill Sans MT"/>
              <a:cs typeface="Gill Sans MT"/>
            </a:endParaRPr>
          </a:p>
        </p:txBody>
      </p:sp>
      <p:grpSp>
        <p:nvGrpSpPr>
          <p:cNvPr id="22" name="object 22"/>
          <p:cNvGrpSpPr/>
          <p:nvPr/>
        </p:nvGrpSpPr>
        <p:grpSpPr>
          <a:xfrm>
            <a:off x="597196" y="4044844"/>
            <a:ext cx="5427133" cy="1784350"/>
            <a:chOff x="716635" y="4853813"/>
            <a:chExt cx="6512559" cy="2141220"/>
          </a:xfrm>
        </p:grpSpPr>
        <p:sp>
          <p:nvSpPr>
            <p:cNvPr id="23" name="object 23"/>
            <p:cNvSpPr/>
            <p:nvPr/>
          </p:nvSpPr>
          <p:spPr>
            <a:xfrm>
              <a:off x="720445" y="4857623"/>
              <a:ext cx="6504940" cy="2133600"/>
            </a:xfrm>
            <a:custGeom>
              <a:avLst/>
              <a:gdLst/>
              <a:ahLst/>
              <a:cxnLst/>
              <a:rect l="l" t="t" r="r" b="b"/>
              <a:pathLst>
                <a:path w="6504940" h="2133600">
                  <a:moveTo>
                    <a:pt x="6429146" y="0"/>
                  </a:moveTo>
                  <a:lnTo>
                    <a:pt x="75653" y="0"/>
                  </a:lnTo>
                  <a:lnTo>
                    <a:pt x="46205" y="5951"/>
                  </a:lnTo>
                  <a:lnTo>
                    <a:pt x="22158" y="22177"/>
                  </a:lnTo>
                  <a:lnTo>
                    <a:pt x="5945" y="46237"/>
                  </a:lnTo>
                  <a:lnTo>
                    <a:pt x="0" y="75691"/>
                  </a:lnTo>
                  <a:lnTo>
                    <a:pt x="0" y="2057653"/>
                  </a:lnTo>
                  <a:lnTo>
                    <a:pt x="5945" y="2087092"/>
                  </a:lnTo>
                  <a:lnTo>
                    <a:pt x="22158" y="2111117"/>
                  </a:lnTo>
                  <a:lnTo>
                    <a:pt x="46205" y="2127309"/>
                  </a:lnTo>
                  <a:lnTo>
                    <a:pt x="75653" y="2133244"/>
                  </a:lnTo>
                  <a:lnTo>
                    <a:pt x="6429146" y="2133244"/>
                  </a:lnTo>
                  <a:lnTo>
                    <a:pt x="6458580" y="2127309"/>
                  </a:lnTo>
                  <a:lnTo>
                    <a:pt x="6482597" y="2111117"/>
                  </a:lnTo>
                  <a:lnTo>
                    <a:pt x="6498780" y="2087092"/>
                  </a:lnTo>
                  <a:lnTo>
                    <a:pt x="6504711" y="2057653"/>
                  </a:lnTo>
                  <a:lnTo>
                    <a:pt x="6504711" y="75691"/>
                  </a:lnTo>
                  <a:lnTo>
                    <a:pt x="6498780" y="46237"/>
                  </a:lnTo>
                  <a:lnTo>
                    <a:pt x="6482597" y="22177"/>
                  </a:lnTo>
                  <a:lnTo>
                    <a:pt x="6458580" y="5951"/>
                  </a:lnTo>
                  <a:lnTo>
                    <a:pt x="6429146" y="0"/>
                  </a:lnTo>
                  <a:close/>
                </a:path>
              </a:pathLst>
            </a:custGeom>
            <a:solidFill>
              <a:srgbClr val="D9ECF1"/>
            </a:solidFill>
          </p:spPr>
          <p:txBody>
            <a:bodyPr wrap="square" lIns="0" tIns="0" rIns="0" bIns="0" rtlCol="0"/>
            <a:lstStyle/>
            <a:p>
              <a:pPr defTabSz="761970"/>
              <a:endParaRPr sz="1500"/>
            </a:p>
          </p:txBody>
        </p:sp>
        <p:sp>
          <p:nvSpPr>
            <p:cNvPr id="24" name="object 24"/>
            <p:cNvSpPr/>
            <p:nvPr/>
          </p:nvSpPr>
          <p:spPr>
            <a:xfrm>
              <a:off x="720445" y="4857623"/>
              <a:ext cx="6504940" cy="2133600"/>
            </a:xfrm>
            <a:custGeom>
              <a:avLst/>
              <a:gdLst/>
              <a:ahLst/>
              <a:cxnLst/>
              <a:rect l="l" t="t" r="r" b="b"/>
              <a:pathLst>
                <a:path w="6504940" h="2133600">
                  <a:moveTo>
                    <a:pt x="0" y="75691"/>
                  </a:moveTo>
                  <a:lnTo>
                    <a:pt x="5945" y="46237"/>
                  </a:lnTo>
                  <a:lnTo>
                    <a:pt x="22158" y="22177"/>
                  </a:lnTo>
                  <a:lnTo>
                    <a:pt x="46205" y="5951"/>
                  </a:lnTo>
                  <a:lnTo>
                    <a:pt x="75653" y="0"/>
                  </a:lnTo>
                  <a:lnTo>
                    <a:pt x="6429146" y="0"/>
                  </a:lnTo>
                  <a:lnTo>
                    <a:pt x="6458580" y="5951"/>
                  </a:lnTo>
                  <a:lnTo>
                    <a:pt x="6482597" y="22177"/>
                  </a:lnTo>
                  <a:lnTo>
                    <a:pt x="6498780" y="46237"/>
                  </a:lnTo>
                  <a:lnTo>
                    <a:pt x="6504711" y="75691"/>
                  </a:lnTo>
                  <a:lnTo>
                    <a:pt x="6504711" y="2057653"/>
                  </a:lnTo>
                  <a:lnTo>
                    <a:pt x="6498780" y="2087092"/>
                  </a:lnTo>
                  <a:lnTo>
                    <a:pt x="6482597" y="2111117"/>
                  </a:lnTo>
                  <a:lnTo>
                    <a:pt x="6458580" y="2127309"/>
                  </a:lnTo>
                  <a:lnTo>
                    <a:pt x="6429146" y="2133244"/>
                  </a:lnTo>
                  <a:lnTo>
                    <a:pt x="75653" y="2133244"/>
                  </a:lnTo>
                  <a:lnTo>
                    <a:pt x="46205" y="2127309"/>
                  </a:lnTo>
                  <a:lnTo>
                    <a:pt x="22158" y="2111117"/>
                  </a:lnTo>
                  <a:lnTo>
                    <a:pt x="5945" y="2087092"/>
                  </a:lnTo>
                  <a:lnTo>
                    <a:pt x="0" y="2057653"/>
                  </a:lnTo>
                  <a:lnTo>
                    <a:pt x="0" y="75691"/>
                  </a:lnTo>
                  <a:close/>
                </a:path>
              </a:pathLst>
            </a:custGeom>
            <a:ln w="7620">
              <a:solidFill>
                <a:srgbClr val="BED2D7"/>
              </a:solidFill>
            </a:ln>
          </p:spPr>
          <p:txBody>
            <a:bodyPr wrap="square" lIns="0" tIns="0" rIns="0" bIns="0" rtlCol="0"/>
            <a:lstStyle/>
            <a:p>
              <a:pPr defTabSz="761970"/>
              <a:endParaRPr sz="1500"/>
            </a:p>
          </p:txBody>
        </p:sp>
        <p:pic>
          <p:nvPicPr>
            <p:cNvPr id="25" name="object 25"/>
            <p:cNvPicPr/>
            <p:nvPr/>
          </p:nvPicPr>
          <p:blipFill>
            <a:blip r:embed="rId8" cstate="print"/>
            <a:stretch>
              <a:fillRect/>
            </a:stretch>
          </p:blipFill>
          <p:spPr>
            <a:xfrm>
              <a:off x="908088" y="5045278"/>
              <a:ext cx="540308" cy="540308"/>
            </a:xfrm>
            <a:prstGeom prst="rect">
              <a:avLst/>
            </a:prstGeom>
          </p:spPr>
        </p:pic>
        <p:pic>
          <p:nvPicPr>
            <p:cNvPr id="26" name="object 26"/>
            <p:cNvPicPr/>
            <p:nvPr/>
          </p:nvPicPr>
          <p:blipFill>
            <a:blip r:embed="rId9" cstate="print"/>
            <a:stretch>
              <a:fillRect/>
            </a:stretch>
          </p:blipFill>
          <p:spPr>
            <a:xfrm>
              <a:off x="1066254" y="5198796"/>
              <a:ext cx="224047" cy="233174"/>
            </a:xfrm>
            <a:prstGeom prst="rect">
              <a:avLst/>
            </a:prstGeom>
          </p:spPr>
        </p:pic>
      </p:grpSp>
      <p:sp>
        <p:nvSpPr>
          <p:cNvPr id="27" name="object 27"/>
          <p:cNvSpPr txBox="1"/>
          <p:nvPr/>
        </p:nvSpPr>
        <p:spPr>
          <a:xfrm>
            <a:off x="746336" y="4674184"/>
            <a:ext cx="2212446"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2029</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42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79" dirty="0">
                <a:solidFill>
                  <a:srgbClr val="384652"/>
                </a:solidFill>
                <a:latin typeface="Gill Sans MT"/>
                <a:cs typeface="Gill Sans MT"/>
              </a:rPr>
              <a:t>11</a:t>
            </a:r>
            <a:endParaRPr sz="1667">
              <a:latin typeface="Gill Sans MT"/>
              <a:cs typeface="Gill Sans MT"/>
            </a:endParaRPr>
          </a:p>
        </p:txBody>
      </p:sp>
      <p:grpSp>
        <p:nvGrpSpPr>
          <p:cNvPr id="28" name="object 28"/>
          <p:cNvGrpSpPr/>
          <p:nvPr/>
        </p:nvGrpSpPr>
        <p:grpSpPr>
          <a:xfrm>
            <a:off x="6167860" y="4044844"/>
            <a:ext cx="5427133" cy="1784350"/>
            <a:chOff x="7401432" y="4853813"/>
            <a:chExt cx="6512559" cy="2141220"/>
          </a:xfrm>
        </p:grpSpPr>
        <p:sp>
          <p:nvSpPr>
            <p:cNvPr id="29" name="object 29"/>
            <p:cNvSpPr/>
            <p:nvPr/>
          </p:nvSpPr>
          <p:spPr>
            <a:xfrm>
              <a:off x="7405242" y="4857623"/>
              <a:ext cx="6504940" cy="2133600"/>
            </a:xfrm>
            <a:custGeom>
              <a:avLst/>
              <a:gdLst/>
              <a:ahLst/>
              <a:cxnLst/>
              <a:rect l="l" t="t" r="r" b="b"/>
              <a:pathLst>
                <a:path w="6504940" h="2133600">
                  <a:moveTo>
                    <a:pt x="6429120" y="0"/>
                  </a:moveTo>
                  <a:lnTo>
                    <a:pt x="75564" y="0"/>
                  </a:lnTo>
                  <a:lnTo>
                    <a:pt x="46130" y="5951"/>
                  </a:lnTo>
                  <a:lnTo>
                    <a:pt x="22113" y="22177"/>
                  </a:lnTo>
                  <a:lnTo>
                    <a:pt x="5931" y="46237"/>
                  </a:lnTo>
                  <a:lnTo>
                    <a:pt x="0" y="75691"/>
                  </a:lnTo>
                  <a:lnTo>
                    <a:pt x="0" y="2057653"/>
                  </a:lnTo>
                  <a:lnTo>
                    <a:pt x="5931" y="2087092"/>
                  </a:lnTo>
                  <a:lnTo>
                    <a:pt x="22113" y="2111117"/>
                  </a:lnTo>
                  <a:lnTo>
                    <a:pt x="46130" y="2127309"/>
                  </a:lnTo>
                  <a:lnTo>
                    <a:pt x="75564" y="2133244"/>
                  </a:lnTo>
                  <a:lnTo>
                    <a:pt x="6429120" y="2133244"/>
                  </a:lnTo>
                  <a:lnTo>
                    <a:pt x="6458501" y="2127309"/>
                  </a:lnTo>
                  <a:lnTo>
                    <a:pt x="6482524" y="2111117"/>
                  </a:lnTo>
                  <a:lnTo>
                    <a:pt x="6498736" y="2087092"/>
                  </a:lnTo>
                  <a:lnTo>
                    <a:pt x="6504685" y="2057653"/>
                  </a:lnTo>
                  <a:lnTo>
                    <a:pt x="6504685" y="75691"/>
                  </a:lnTo>
                  <a:lnTo>
                    <a:pt x="6498736" y="46237"/>
                  </a:lnTo>
                  <a:lnTo>
                    <a:pt x="6482524" y="22177"/>
                  </a:lnTo>
                  <a:lnTo>
                    <a:pt x="6458501" y="5951"/>
                  </a:lnTo>
                  <a:lnTo>
                    <a:pt x="6429120" y="0"/>
                  </a:lnTo>
                  <a:close/>
                </a:path>
              </a:pathLst>
            </a:custGeom>
            <a:solidFill>
              <a:srgbClr val="D9ECF1"/>
            </a:solidFill>
          </p:spPr>
          <p:txBody>
            <a:bodyPr wrap="square" lIns="0" tIns="0" rIns="0" bIns="0" rtlCol="0"/>
            <a:lstStyle/>
            <a:p>
              <a:pPr defTabSz="761970"/>
              <a:endParaRPr sz="1500"/>
            </a:p>
          </p:txBody>
        </p:sp>
        <p:sp>
          <p:nvSpPr>
            <p:cNvPr id="30" name="object 30"/>
            <p:cNvSpPr/>
            <p:nvPr/>
          </p:nvSpPr>
          <p:spPr>
            <a:xfrm>
              <a:off x="7405242" y="4857623"/>
              <a:ext cx="6504940" cy="2133600"/>
            </a:xfrm>
            <a:custGeom>
              <a:avLst/>
              <a:gdLst/>
              <a:ahLst/>
              <a:cxnLst/>
              <a:rect l="l" t="t" r="r" b="b"/>
              <a:pathLst>
                <a:path w="6504940" h="2133600">
                  <a:moveTo>
                    <a:pt x="0" y="75691"/>
                  </a:moveTo>
                  <a:lnTo>
                    <a:pt x="5931" y="46237"/>
                  </a:lnTo>
                  <a:lnTo>
                    <a:pt x="22113" y="22177"/>
                  </a:lnTo>
                  <a:lnTo>
                    <a:pt x="46130" y="5951"/>
                  </a:lnTo>
                  <a:lnTo>
                    <a:pt x="75564" y="0"/>
                  </a:lnTo>
                  <a:lnTo>
                    <a:pt x="6429120" y="0"/>
                  </a:lnTo>
                  <a:lnTo>
                    <a:pt x="6458501" y="5951"/>
                  </a:lnTo>
                  <a:lnTo>
                    <a:pt x="6482524" y="22177"/>
                  </a:lnTo>
                  <a:lnTo>
                    <a:pt x="6498736" y="46237"/>
                  </a:lnTo>
                  <a:lnTo>
                    <a:pt x="6504685" y="75691"/>
                  </a:lnTo>
                  <a:lnTo>
                    <a:pt x="6504685" y="2057653"/>
                  </a:lnTo>
                  <a:lnTo>
                    <a:pt x="6498736" y="2087092"/>
                  </a:lnTo>
                  <a:lnTo>
                    <a:pt x="6482524" y="2111117"/>
                  </a:lnTo>
                  <a:lnTo>
                    <a:pt x="6458501" y="2127309"/>
                  </a:lnTo>
                  <a:lnTo>
                    <a:pt x="6429120" y="2133244"/>
                  </a:lnTo>
                  <a:lnTo>
                    <a:pt x="75564" y="2133244"/>
                  </a:lnTo>
                  <a:lnTo>
                    <a:pt x="46130" y="2127309"/>
                  </a:lnTo>
                  <a:lnTo>
                    <a:pt x="22113" y="2111117"/>
                  </a:lnTo>
                  <a:lnTo>
                    <a:pt x="5931" y="2087092"/>
                  </a:lnTo>
                  <a:lnTo>
                    <a:pt x="0" y="2057653"/>
                  </a:lnTo>
                  <a:lnTo>
                    <a:pt x="0" y="75691"/>
                  </a:lnTo>
                  <a:close/>
                </a:path>
              </a:pathLst>
            </a:custGeom>
            <a:ln w="7620">
              <a:solidFill>
                <a:srgbClr val="BED2D7"/>
              </a:solidFill>
            </a:ln>
          </p:spPr>
          <p:txBody>
            <a:bodyPr wrap="square" lIns="0" tIns="0" rIns="0" bIns="0" rtlCol="0"/>
            <a:lstStyle/>
            <a:p>
              <a:pPr defTabSz="761970"/>
              <a:endParaRPr sz="1500"/>
            </a:p>
          </p:txBody>
        </p:sp>
        <p:pic>
          <p:nvPicPr>
            <p:cNvPr id="31" name="object 31"/>
            <p:cNvPicPr/>
            <p:nvPr/>
          </p:nvPicPr>
          <p:blipFill>
            <a:blip r:embed="rId10" cstate="print"/>
            <a:stretch>
              <a:fillRect/>
            </a:stretch>
          </p:blipFill>
          <p:spPr>
            <a:xfrm>
              <a:off x="7592821" y="5045278"/>
              <a:ext cx="540308" cy="540308"/>
            </a:xfrm>
            <a:prstGeom prst="rect">
              <a:avLst/>
            </a:prstGeom>
          </p:spPr>
        </p:pic>
        <p:pic>
          <p:nvPicPr>
            <p:cNvPr id="32" name="object 32"/>
            <p:cNvPicPr/>
            <p:nvPr/>
          </p:nvPicPr>
          <p:blipFill>
            <a:blip r:embed="rId11" cstate="print"/>
            <a:stretch>
              <a:fillRect/>
            </a:stretch>
          </p:blipFill>
          <p:spPr>
            <a:xfrm>
              <a:off x="7750355" y="5203919"/>
              <a:ext cx="225300" cy="228054"/>
            </a:xfrm>
            <a:prstGeom prst="rect">
              <a:avLst/>
            </a:prstGeom>
          </p:spPr>
        </p:pic>
      </p:grpSp>
      <p:sp>
        <p:nvSpPr>
          <p:cNvPr id="33" name="object 33"/>
          <p:cNvSpPr txBox="1"/>
          <p:nvPr/>
        </p:nvSpPr>
        <p:spPr>
          <a:xfrm>
            <a:off x="6317297" y="4674184"/>
            <a:ext cx="2212446" cy="981187"/>
          </a:xfrm>
          <a:prstGeom prst="rect">
            <a:avLst/>
          </a:prstGeom>
        </p:spPr>
        <p:txBody>
          <a:bodyPr vert="horz" wrap="square" lIns="0" tIns="73554" rIns="0" bIns="0" rtlCol="0">
            <a:spAutoFit/>
          </a:bodyPr>
          <a:lstStyle/>
          <a:p>
            <a:pPr marL="10583" defTabSz="761970">
              <a:spcBef>
                <a:spcPts val="579"/>
              </a:spcBef>
            </a:pPr>
            <a:r>
              <a:rPr sz="1833" spc="-17" dirty="0">
                <a:solidFill>
                  <a:srgbClr val="384652"/>
                </a:solidFill>
                <a:latin typeface="Lucida Sans Unicode"/>
                <a:cs typeface="Lucida Sans Unicode"/>
              </a:rPr>
              <a:t>2030</a:t>
            </a:r>
            <a:endParaRPr sz="1833">
              <a:latin typeface="Lucida Sans Unicode"/>
              <a:cs typeface="Lucida Sans Unicode"/>
            </a:endParaRPr>
          </a:p>
          <a:p>
            <a:pPr marL="10583" marR="4233" defTabSz="761970">
              <a:lnSpc>
                <a:spcPts val="2483"/>
              </a:lnSpc>
              <a:spcBef>
                <a:spcPts val="62"/>
              </a:spcBef>
            </a:pPr>
            <a:r>
              <a:rPr sz="1667" spc="142" dirty="0">
                <a:solidFill>
                  <a:srgbClr val="384652"/>
                </a:solidFill>
                <a:latin typeface="Gill Sans MT"/>
                <a:cs typeface="Gill Sans MT"/>
              </a:rPr>
              <a:t>Jornada</a:t>
            </a:r>
            <a:r>
              <a:rPr sz="1667" spc="-50" dirty="0">
                <a:solidFill>
                  <a:srgbClr val="384652"/>
                </a:solidFill>
                <a:latin typeface="Gill Sans MT"/>
                <a:cs typeface="Gill Sans MT"/>
              </a:rPr>
              <a:t> </a:t>
            </a:r>
            <a:r>
              <a:rPr sz="1667" spc="125" dirty="0">
                <a:solidFill>
                  <a:srgbClr val="384652"/>
                </a:solidFill>
                <a:latin typeface="Gill Sans MT"/>
                <a:cs typeface="Gill Sans MT"/>
              </a:rPr>
              <a:t>Semanal:</a:t>
            </a:r>
            <a:r>
              <a:rPr sz="1667" spc="-50" dirty="0">
                <a:solidFill>
                  <a:srgbClr val="384652"/>
                </a:solidFill>
                <a:latin typeface="Gill Sans MT"/>
                <a:cs typeface="Gill Sans MT"/>
              </a:rPr>
              <a:t> </a:t>
            </a:r>
            <a:r>
              <a:rPr sz="1667" spc="79" dirty="0">
                <a:solidFill>
                  <a:srgbClr val="384652"/>
                </a:solidFill>
                <a:latin typeface="Gill Sans MT"/>
                <a:cs typeface="Gill Sans MT"/>
              </a:rPr>
              <a:t>40 </a:t>
            </a:r>
            <a:r>
              <a:rPr sz="1667" spc="62" dirty="0">
                <a:solidFill>
                  <a:srgbClr val="384652"/>
                </a:solidFill>
                <a:latin typeface="Gill Sans MT"/>
                <a:cs typeface="Gill Sans MT"/>
              </a:rPr>
              <a:t>Límite</a:t>
            </a:r>
            <a:r>
              <a:rPr sz="1667" spc="-46" dirty="0">
                <a:solidFill>
                  <a:srgbClr val="384652"/>
                </a:solidFill>
                <a:latin typeface="Gill Sans MT"/>
                <a:cs typeface="Gill Sans MT"/>
              </a:rPr>
              <a:t> </a:t>
            </a:r>
            <a:r>
              <a:rPr sz="1667" spc="62" dirty="0">
                <a:solidFill>
                  <a:srgbClr val="384652"/>
                </a:solidFill>
                <a:latin typeface="Gill Sans MT"/>
                <a:cs typeface="Gill Sans MT"/>
              </a:rPr>
              <a:t>Horas</a:t>
            </a:r>
            <a:r>
              <a:rPr sz="1667" spc="-33" dirty="0">
                <a:solidFill>
                  <a:srgbClr val="384652"/>
                </a:solidFill>
                <a:latin typeface="Gill Sans MT"/>
                <a:cs typeface="Gill Sans MT"/>
              </a:rPr>
              <a:t> </a:t>
            </a:r>
            <a:r>
              <a:rPr sz="1667" spc="58" dirty="0">
                <a:solidFill>
                  <a:srgbClr val="384652"/>
                </a:solidFill>
                <a:latin typeface="Gill Sans MT"/>
                <a:cs typeface="Gill Sans MT"/>
              </a:rPr>
              <a:t>Extras:</a:t>
            </a:r>
            <a:r>
              <a:rPr sz="1667" spc="-46" dirty="0">
                <a:solidFill>
                  <a:srgbClr val="384652"/>
                </a:solidFill>
                <a:latin typeface="Gill Sans MT"/>
                <a:cs typeface="Gill Sans MT"/>
              </a:rPr>
              <a:t> </a:t>
            </a:r>
            <a:r>
              <a:rPr sz="1667" spc="79" dirty="0">
                <a:solidFill>
                  <a:srgbClr val="384652"/>
                </a:solidFill>
                <a:latin typeface="Gill Sans MT"/>
                <a:cs typeface="Gill Sans MT"/>
              </a:rPr>
              <a:t>12</a:t>
            </a:r>
            <a:endParaRPr sz="1667">
              <a:latin typeface="Gill Sans MT"/>
              <a:cs typeface="Gill Sans MT"/>
            </a:endParaRPr>
          </a:p>
        </p:txBody>
      </p:sp>
      <p:sp>
        <p:nvSpPr>
          <p:cNvPr id="34" name="object 34"/>
          <p:cNvSpPr txBox="1"/>
          <p:nvPr/>
        </p:nvSpPr>
        <p:spPr>
          <a:xfrm>
            <a:off x="589873" y="5941907"/>
            <a:ext cx="11013016" cy="481969"/>
          </a:xfrm>
          <a:prstGeom prst="rect">
            <a:avLst/>
          </a:prstGeom>
        </p:spPr>
        <p:txBody>
          <a:bodyPr vert="horz" wrap="square" lIns="0" tIns="45508" rIns="0" bIns="0" rtlCol="0">
            <a:spAutoFit/>
          </a:bodyPr>
          <a:lstStyle/>
          <a:p>
            <a:pPr marL="10583" marR="4233" defTabSz="761970">
              <a:lnSpc>
                <a:spcPts val="1742"/>
              </a:lnSpc>
              <a:spcBef>
                <a:spcPts val="358"/>
              </a:spcBef>
            </a:pPr>
            <a:r>
              <a:rPr sz="1667" spc="95" dirty="0">
                <a:solidFill>
                  <a:srgbClr val="384652"/>
                </a:solidFill>
                <a:latin typeface="Gill Sans MT"/>
                <a:cs typeface="Gill Sans MT"/>
              </a:rPr>
              <a:t>Este</a:t>
            </a:r>
            <a:r>
              <a:rPr sz="1667" spc="246" dirty="0">
                <a:solidFill>
                  <a:srgbClr val="384652"/>
                </a:solidFill>
                <a:latin typeface="Gill Sans MT"/>
                <a:cs typeface="Gill Sans MT"/>
              </a:rPr>
              <a:t> </a:t>
            </a:r>
            <a:r>
              <a:rPr sz="1667" spc="95" dirty="0">
                <a:solidFill>
                  <a:srgbClr val="384652"/>
                </a:solidFill>
                <a:latin typeface="Gill Sans MT"/>
                <a:cs typeface="Gill Sans MT"/>
              </a:rPr>
              <a:t>plan</a:t>
            </a:r>
            <a:r>
              <a:rPr sz="1667" spc="250" dirty="0">
                <a:solidFill>
                  <a:srgbClr val="384652"/>
                </a:solidFill>
                <a:latin typeface="Gill Sans MT"/>
                <a:cs typeface="Gill Sans MT"/>
              </a:rPr>
              <a:t> </a:t>
            </a:r>
            <a:r>
              <a:rPr sz="1667" spc="79" dirty="0">
                <a:solidFill>
                  <a:srgbClr val="384652"/>
                </a:solidFill>
                <a:latin typeface="Gill Sans MT"/>
                <a:cs typeface="Gill Sans MT"/>
              </a:rPr>
              <a:t>de</a:t>
            </a:r>
            <a:r>
              <a:rPr sz="1667" spc="258" dirty="0">
                <a:solidFill>
                  <a:srgbClr val="384652"/>
                </a:solidFill>
                <a:latin typeface="Gill Sans MT"/>
                <a:cs typeface="Gill Sans MT"/>
              </a:rPr>
              <a:t> </a:t>
            </a:r>
            <a:r>
              <a:rPr sz="1667" spc="87" dirty="0">
                <a:solidFill>
                  <a:srgbClr val="384652"/>
                </a:solidFill>
                <a:latin typeface="Gill Sans MT"/>
                <a:cs typeface="Gill Sans MT"/>
              </a:rPr>
              <a:t>implementación</a:t>
            </a:r>
            <a:r>
              <a:rPr sz="1667" spc="242" dirty="0">
                <a:solidFill>
                  <a:srgbClr val="384652"/>
                </a:solidFill>
                <a:latin typeface="Gill Sans MT"/>
                <a:cs typeface="Gill Sans MT"/>
              </a:rPr>
              <a:t> </a:t>
            </a:r>
            <a:r>
              <a:rPr sz="1667" spc="129" dirty="0">
                <a:solidFill>
                  <a:srgbClr val="384652"/>
                </a:solidFill>
                <a:latin typeface="Gill Sans MT"/>
                <a:cs typeface="Gill Sans MT"/>
              </a:rPr>
              <a:t>asegura</a:t>
            </a:r>
            <a:r>
              <a:rPr sz="1667" spc="237" dirty="0">
                <a:solidFill>
                  <a:srgbClr val="384652"/>
                </a:solidFill>
                <a:latin typeface="Gill Sans MT"/>
                <a:cs typeface="Gill Sans MT"/>
              </a:rPr>
              <a:t> </a:t>
            </a:r>
            <a:r>
              <a:rPr sz="1667" spc="87" dirty="0">
                <a:solidFill>
                  <a:srgbClr val="384652"/>
                </a:solidFill>
                <a:latin typeface="Gill Sans MT"/>
                <a:cs typeface="Gill Sans MT"/>
              </a:rPr>
              <a:t>que</a:t>
            </a:r>
            <a:r>
              <a:rPr sz="1667" spc="258" dirty="0">
                <a:solidFill>
                  <a:srgbClr val="384652"/>
                </a:solidFill>
                <a:latin typeface="Gill Sans MT"/>
                <a:cs typeface="Gill Sans MT"/>
              </a:rPr>
              <a:t> </a:t>
            </a:r>
            <a:r>
              <a:rPr sz="1667" spc="146" dirty="0">
                <a:solidFill>
                  <a:srgbClr val="384652"/>
                </a:solidFill>
                <a:latin typeface="Gill Sans MT"/>
                <a:cs typeface="Gill Sans MT"/>
              </a:rPr>
              <a:t>las</a:t>
            </a:r>
            <a:r>
              <a:rPr sz="1667" spc="258" dirty="0">
                <a:solidFill>
                  <a:srgbClr val="384652"/>
                </a:solidFill>
                <a:latin typeface="Gill Sans MT"/>
                <a:cs typeface="Gill Sans MT"/>
              </a:rPr>
              <a:t> </a:t>
            </a:r>
            <a:r>
              <a:rPr sz="1667" spc="112" dirty="0">
                <a:solidFill>
                  <a:srgbClr val="384652"/>
                </a:solidFill>
                <a:latin typeface="Gill Sans MT"/>
                <a:cs typeface="Gill Sans MT"/>
              </a:rPr>
              <a:t>empresas</a:t>
            </a:r>
            <a:r>
              <a:rPr sz="1667" spc="254" dirty="0">
                <a:solidFill>
                  <a:srgbClr val="384652"/>
                </a:solidFill>
                <a:latin typeface="Gill Sans MT"/>
                <a:cs typeface="Gill Sans MT"/>
              </a:rPr>
              <a:t> </a:t>
            </a:r>
            <a:r>
              <a:rPr sz="1667" spc="104" dirty="0">
                <a:solidFill>
                  <a:srgbClr val="384652"/>
                </a:solidFill>
                <a:latin typeface="Gill Sans MT"/>
                <a:cs typeface="Gill Sans MT"/>
              </a:rPr>
              <a:t>tengan</a:t>
            </a:r>
            <a:r>
              <a:rPr sz="1667" spc="250" dirty="0">
                <a:solidFill>
                  <a:srgbClr val="384652"/>
                </a:solidFill>
                <a:latin typeface="Gill Sans MT"/>
                <a:cs typeface="Gill Sans MT"/>
              </a:rPr>
              <a:t> </a:t>
            </a:r>
            <a:r>
              <a:rPr sz="1667" spc="67" dirty="0">
                <a:solidFill>
                  <a:srgbClr val="384652"/>
                </a:solidFill>
                <a:latin typeface="Gill Sans MT"/>
                <a:cs typeface="Gill Sans MT"/>
              </a:rPr>
              <a:t>tiempo</a:t>
            </a:r>
            <a:r>
              <a:rPr sz="1667" spc="250" dirty="0">
                <a:solidFill>
                  <a:srgbClr val="384652"/>
                </a:solidFill>
                <a:latin typeface="Gill Sans MT"/>
                <a:cs typeface="Gill Sans MT"/>
              </a:rPr>
              <a:t> </a:t>
            </a:r>
            <a:r>
              <a:rPr sz="1667" spc="83" dirty="0">
                <a:solidFill>
                  <a:srgbClr val="384652"/>
                </a:solidFill>
                <a:latin typeface="Gill Sans MT"/>
                <a:cs typeface="Gill Sans MT"/>
              </a:rPr>
              <a:t>suficiente</a:t>
            </a:r>
            <a:r>
              <a:rPr sz="1667" spc="258" dirty="0">
                <a:solidFill>
                  <a:srgbClr val="384652"/>
                </a:solidFill>
                <a:latin typeface="Gill Sans MT"/>
                <a:cs typeface="Gill Sans MT"/>
              </a:rPr>
              <a:t> </a:t>
            </a:r>
            <a:r>
              <a:rPr sz="1667" spc="92" dirty="0">
                <a:solidFill>
                  <a:srgbClr val="384652"/>
                </a:solidFill>
                <a:latin typeface="Gill Sans MT"/>
                <a:cs typeface="Gill Sans MT"/>
              </a:rPr>
              <a:t>para</a:t>
            </a:r>
            <a:r>
              <a:rPr sz="1667" spc="254" dirty="0">
                <a:solidFill>
                  <a:srgbClr val="384652"/>
                </a:solidFill>
                <a:latin typeface="Gill Sans MT"/>
                <a:cs typeface="Gill Sans MT"/>
              </a:rPr>
              <a:t> </a:t>
            </a:r>
            <a:r>
              <a:rPr sz="1667" spc="83" dirty="0">
                <a:solidFill>
                  <a:srgbClr val="384652"/>
                </a:solidFill>
                <a:latin typeface="Gill Sans MT"/>
                <a:cs typeface="Gill Sans MT"/>
              </a:rPr>
              <a:t>ajustar</a:t>
            </a:r>
            <a:r>
              <a:rPr sz="1667" spc="250" dirty="0">
                <a:solidFill>
                  <a:srgbClr val="384652"/>
                </a:solidFill>
                <a:latin typeface="Gill Sans MT"/>
                <a:cs typeface="Gill Sans MT"/>
              </a:rPr>
              <a:t> </a:t>
            </a:r>
            <a:r>
              <a:rPr sz="1667" spc="167" dirty="0">
                <a:solidFill>
                  <a:srgbClr val="384652"/>
                </a:solidFill>
                <a:latin typeface="Gill Sans MT"/>
                <a:cs typeface="Gill Sans MT"/>
              </a:rPr>
              <a:t>sus</a:t>
            </a:r>
            <a:r>
              <a:rPr sz="1667" spc="250" dirty="0">
                <a:solidFill>
                  <a:srgbClr val="384652"/>
                </a:solidFill>
                <a:latin typeface="Gill Sans MT"/>
                <a:cs typeface="Gill Sans MT"/>
              </a:rPr>
              <a:t> </a:t>
            </a:r>
            <a:r>
              <a:rPr sz="1667" spc="58" dirty="0">
                <a:solidFill>
                  <a:srgbClr val="384652"/>
                </a:solidFill>
                <a:latin typeface="Gill Sans MT"/>
                <a:cs typeface="Gill Sans MT"/>
              </a:rPr>
              <a:t>operaciones, </a:t>
            </a:r>
            <a:r>
              <a:rPr sz="1667" spc="83" dirty="0">
                <a:solidFill>
                  <a:srgbClr val="384652"/>
                </a:solidFill>
                <a:latin typeface="Gill Sans MT"/>
                <a:cs typeface="Gill Sans MT"/>
              </a:rPr>
              <a:t>mientras</a:t>
            </a:r>
            <a:r>
              <a:rPr sz="1667" spc="-54" dirty="0">
                <a:solidFill>
                  <a:srgbClr val="384652"/>
                </a:solidFill>
                <a:latin typeface="Gill Sans MT"/>
                <a:cs typeface="Gill Sans MT"/>
              </a:rPr>
              <a:t> </a:t>
            </a:r>
            <a:r>
              <a:rPr sz="1667" spc="92" dirty="0">
                <a:solidFill>
                  <a:srgbClr val="384652"/>
                </a:solidFill>
                <a:latin typeface="Gill Sans MT"/>
                <a:cs typeface="Gill Sans MT"/>
              </a:rPr>
              <a:t>los</a:t>
            </a:r>
            <a:r>
              <a:rPr sz="1667" spc="-46" dirty="0">
                <a:solidFill>
                  <a:srgbClr val="384652"/>
                </a:solidFill>
                <a:latin typeface="Gill Sans MT"/>
                <a:cs typeface="Gill Sans MT"/>
              </a:rPr>
              <a:t> </a:t>
            </a:r>
            <a:r>
              <a:rPr sz="1667" spc="75" dirty="0">
                <a:solidFill>
                  <a:srgbClr val="384652"/>
                </a:solidFill>
                <a:latin typeface="Gill Sans MT"/>
                <a:cs typeface="Gill Sans MT"/>
              </a:rPr>
              <a:t>trabajadores</a:t>
            </a:r>
            <a:r>
              <a:rPr sz="1667" spc="-62" dirty="0">
                <a:solidFill>
                  <a:srgbClr val="384652"/>
                </a:solidFill>
                <a:latin typeface="Gill Sans MT"/>
                <a:cs typeface="Gill Sans MT"/>
              </a:rPr>
              <a:t> </a:t>
            </a:r>
            <a:r>
              <a:rPr sz="1667" spc="75" dirty="0">
                <a:solidFill>
                  <a:srgbClr val="384652"/>
                </a:solidFill>
                <a:latin typeface="Gill Sans MT"/>
                <a:cs typeface="Gill Sans MT"/>
              </a:rPr>
              <a:t>ven</a:t>
            </a:r>
            <a:r>
              <a:rPr sz="1667" spc="-29" dirty="0">
                <a:solidFill>
                  <a:srgbClr val="384652"/>
                </a:solidFill>
                <a:latin typeface="Gill Sans MT"/>
                <a:cs typeface="Gill Sans MT"/>
              </a:rPr>
              <a:t> </a:t>
            </a:r>
            <a:r>
              <a:rPr sz="1667" spc="167" dirty="0">
                <a:solidFill>
                  <a:srgbClr val="384652"/>
                </a:solidFill>
                <a:latin typeface="Gill Sans MT"/>
                <a:cs typeface="Gill Sans MT"/>
              </a:rPr>
              <a:t>sus</a:t>
            </a:r>
            <a:r>
              <a:rPr sz="1667" spc="-42" dirty="0">
                <a:solidFill>
                  <a:srgbClr val="384652"/>
                </a:solidFill>
                <a:latin typeface="Gill Sans MT"/>
                <a:cs typeface="Gill Sans MT"/>
              </a:rPr>
              <a:t> </a:t>
            </a:r>
            <a:r>
              <a:rPr sz="1667" spc="71" dirty="0">
                <a:solidFill>
                  <a:srgbClr val="384652"/>
                </a:solidFill>
                <a:latin typeface="Gill Sans MT"/>
                <a:cs typeface="Gill Sans MT"/>
              </a:rPr>
              <a:t>derechos</a:t>
            </a:r>
            <a:r>
              <a:rPr sz="1667" spc="-54" dirty="0">
                <a:solidFill>
                  <a:srgbClr val="384652"/>
                </a:solidFill>
                <a:latin typeface="Gill Sans MT"/>
                <a:cs typeface="Gill Sans MT"/>
              </a:rPr>
              <a:t> </a:t>
            </a:r>
            <a:r>
              <a:rPr sz="1667" spc="83" dirty="0">
                <a:solidFill>
                  <a:srgbClr val="384652"/>
                </a:solidFill>
                <a:latin typeface="Gill Sans MT"/>
                <a:cs typeface="Gill Sans MT"/>
              </a:rPr>
              <a:t>mejorados</a:t>
            </a:r>
            <a:r>
              <a:rPr sz="1667" spc="-67" dirty="0">
                <a:solidFill>
                  <a:srgbClr val="384652"/>
                </a:solidFill>
                <a:latin typeface="Gill Sans MT"/>
                <a:cs typeface="Gill Sans MT"/>
              </a:rPr>
              <a:t> </a:t>
            </a:r>
            <a:r>
              <a:rPr sz="1667" spc="67" dirty="0">
                <a:solidFill>
                  <a:srgbClr val="384652"/>
                </a:solidFill>
                <a:latin typeface="Gill Sans MT"/>
                <a:cs typeface="Gill Sans MT"/>
              </a:rPr>
              <a:t>progresivamente.</a:t>
            </a:r>
            <a:endParaRPr sz="1667">
              <a:latin typeface="Gill Sans MT"/>
              <a:cs typeface="Gill Sans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8426" y="630427"/>
            <a:ext cx="8325484" cy="744435"/>
          </a:xfrm>
          <a:prstGeom prst="rect">
            <a:avLst/>
          </a:prstGeom>
        </p:spPr>
        <p:txBody>
          <a:bodyPr vert="horz" wrap="square" lIns="0" tIns="13335" rIns="0" bIns="0" rtlCol="0">
            <a:spAutoFit/>
          </a:bodyPr>
          <a:lstStyle/>
          <a:p>
            <a:pPr marL="12701">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2701">
              <a:lnSpc>
                <a:spcPts val="1850"/>
              </a:lnSpc>
            </a:pPr>
            <a:r>
              <a:rPr sz="1600" dirty="0"/>
              <a:t>Artículo</a:t>
            </a:r>
            <a:r>
              <a:rPr sz="1600" spc="-20" dirty="0"/>
              <a:t> </a:t>
            </a:r>
            <a:r>
              <a:rPr sz="1600" dirty="0"/>
              <a:t>Primero</a:t>
            </a:r>
            <a:r>
              <a:rPr sz="1600" spc="-20" dirty="0"/>
              <a:t> </a:t>
            </a:r>
            <a:r>
              <a:rPr sz="1600" dirty="0"/>
              <a:t>Decreto</a:t>
            </a:r>
            <a:r>
              <a:rPr sz="1600" spc="-20" dirty="0"/>
              <a:t> </a:t>
            </a:r>
            <a:r>
              <a:rPr sz="1600" dirty="0"/>
              <a:t>1</a:t>
            </a:r>
            <a:r>
              <a:rPr sz="1600" spc="-30" dirty="0"/>
              <a:t> </a:t>
            </a:r>
            <a:r>
              <a:rPr sz="1600" dirty="0"/>
              <a:t>de</a:t>
            </a:r>
            <a:r>
              <a:rPr sz="1600" spc="-20" dirty="0"/>
              <a:t> </a:t>
            </a:r>
            <a:r>
              <a:rPr sz="1600" dirty="0"/>
              <a:t>mayo</a:t>
            </a:r>
            <a:r>
              <a:rPr sz="1600" spc="-10" dirty="0"/>
              <a:t> </a:t>
            </a:r>
            <a:r>
              <a:rPr sz="1600" dirty="0"/>
              <a:t>de</a:t>
            </a:r>
            <a:r>
              <a:rPr sz="1600" spc="-15" dirty="0"/>
              <a:t> </a:t>
            </a:r>
            <a:r>
              <a:rPr sz="1600" dirty="0"/>
              <a:t>2024</a:t>
            </a:r>
            <a:r>
              <a:rPr sz="1600" spc="-30" dirty="0"/>
              <a:t> </a:t>
            </a:r>
            <a:r>
              <a:rPr sz="1600" dirty="0"/>
              <a:t>DOF</a:t>
            </a:r>
            <a:r>
              <a:rPr sz="1600" spc="-15" dirty="0"/>
              <a:t> </a:t>
            </a:r>
            <a:r>
              <a:rPr sz="1600" dirty="0"/>
              <a:t>|</a:t>
            </a:r>
            <a:r>
              <a:rPr sz="1600" spc="-25" dirty="0"/>
              <a:t> </a:t>
            </a:r>
            <a:r>
              <a:rPr sz="1600" dirty="0"/>
              <a:t>Modificado</a:t>
            </a:r>
            <a:r>
              <a:rPr sz="1600" spc="-45" dirty="0"/>
              <a:t> </a:t>
            </a:r>
            <a:r>
              <a:rPr sz="1600" dirty="0"/>
              <a:t>31</a:t>
            </a:r>
            <a:r>
              <a:rPr sz="1600" spc="-30" dirty="0"/>
              <a:t> </a:t>
            </a:r>
            <a:r>
              <a:rPr sz="1600" dirty="0"/>
              <a:t>de</a:t>
            </a:r>
            <a:r>
              <a:rPr sz="1600" spc="-20" dirty="0"/>
              <a:t> </a:t>
            </a:r>
            <a:r>
              <a:rPr sz="1600" dirty="0"/>
              <a:t>diciembre</a:t>
            </a:r>
            <a:r>
              <a:rPr sz="1600" spc="-40" dirty="0"/>
              <a:t> </a:t>
            </a:r>
            <a:r>
              <a:rPr sz="1600" dirty="0"/>
              <a:t>de</a:t>
            </a:r>
            <a:r>
              <a:rPr sz="1600" spc="15" dirty="0"/>
              <a:t> </a:t>
            </a:r>
            <a:r>
              <a:rPr sz="1600" spc="-20" dirty="0"/>
              <a:t>2025</a:t>
            </a:r>
            <a:endParaRPr sz="1600"/>
          </a:p>
        </p:txBody>
      </p:sp>
      <p:sp>
        <p:nvSpPr>
          <p:cNvPr id="3" name="object 3"/>
          <p:cNvSpPr txBox="1"/>
          <p:nvPr/>
        </p:nvSpPr>
        <p:spPr>
          <a:xfrm>
            <a:off x="7748397" y="1755013"/>
            <a:ext cx="997585" cy="192360"/>
          </a:xfrm>
          <a:prstGeom prst="rect">
            <a:avLst/>
          </a:prstGeom>
          <a:solidFill>
            <a:srgbClr val="FFFFFF"/>
          </a:solidFill>
        </p:spPr>
        <p:txBody>
          <a:bodyPr vert="horz" wrap="square" lIns="0" tIns="0" rIns="0" bIns="0" rtlCol="0">
            <a:spAutoFit/>
          </a:bodyPr>
          <a:lstStyle/>
          <a:p>
            <a:pPr marL="635" algn="l" defTabSz="914446" rtl="0">
              <a:lnSpc>
                <a:spcPts val="1530"/>
              </a:lnSpc>
            </a:pPr>
            <a:r>
              <a:rPr sz="1400" spc="-10" dirty="0">
                <a:solidFill>
                  <a:srgbClr val="2E2E2E"/>
                </a:solidFill>
                <a:latin typeface="Arial MT"/>
                <a:ea typeface="+mn-ea"/>
                <a:cs typeface="Arial MT"/>
              </a:rPr>
              <a:t>trabajadores</a:t>
            </a:r>
            <a:endParaRPr sz="1400">
              <a:latin typeface="Arial MT"/>
              <a:ea typeface="+mn-ea"/>
              <a:cs typeface="Arial MT"/>
            </a:endParaRPr>
          </a:p>
        </p:txBody>
      </p:sp>
      <p:sp>
        <p:nvSpPr>
          <p:cNvPr id="4" name="object 4"/>
          <p:cNvSpPr txBox="1"/>
          <p:nvPr/>
        </p:nvSpPr>
        <p:spPr>
          <a:xfrm>
            <a:off x="1638427" y="1722882"/>
            <a:ext cx="7268845" cy="228909"/>
          </a:xfrm>
          <a:prstGeom prst="rect">
            <a:avLst/>
          </a:prstGeom>
        </p:spPr>
        <p:txBody>
          <a:bodyPr vert="horz" wrap="square" lIns="0" tIns="13335" rIns="0" bIns="0" rtlCol="0">
            <a:spAutoFit/>
          </a:bodyPr>
          <a:lstStyle/>
          <a:p>
            <a:pPr marL="12701" algn="l" defTabSz="914446" rtl="0">
              <a:spcBef>
                <a:spcPts val="105"/>
              </a:spcBef>
              <a:tabLst>
                <a:tab pos="7156808" algn="l"/>
              </a:tabLst>
            </a:pPr>
            <a:r>
              <a:rPr sz="1400" b="1" dirty="0">
                <a:solidFill>
                  <a:srgbClr val="2E2E2E"/>
                </a:solidFill>
                <a:latin typeface="Arial"/>
                <a:ea typeface="+mn-ea"/>
                <a:cs typeface="Arial"/>
              </a:rPr>
              <a:t>Artículo</a:t>
            </a:r>
            <a:r>
              <a:rPr sz="1400" b="1" spc="45" dirty="0">
                <a:solidFill>
                  <a:srgbClr val="2E2E2E"/>
                </a:solidFill>
                <a:latin typeface="Arial"/>
                <a:ea typeface="+mn-ea"/>
                <a:cs typeface="Arial"/>
              </a:rPr>
              <a:t> </a:t>
            </a:r>
            <a:r>
              <a:rPr sz="1400" b="1" dirty="0">
                <a:solidFill>
                  <a:srgbClr val="2E2E2E"/>
                </a:solidFill>
                <a:latin typeface="Arial"/>
                <a:ea typeface="+mn-ea"/>
                <a:cs typeface="Arial"/>
              </a:rPr>
              <a:t>Segundo.</a:t>
            </a:r>
            <a:r>
              <a:rPr sz="1400" b="1" spc="55" dirty="0">
                <a:solidFill>
                  <a:srgbClr val="2E2E2E"/>
                </a:solidFill>
                <a:latin typeface="Arial"/>
                <a:ea typeface="+mn-ea"/>
                <a:cs typeface="Arial"/>
              </a:rPr>
              <a:t> </a:t>
            </a:r>
            <a:r>
              <a:rPr sz="1400" dirty="0">
                <a:solidFill>
                  <a:srgbClr val="2E2E2E"/>
                </a:solidFill>
                <a:latin typeface="Arial MT"/>
                <a:ea typeface="+mn-ea"/>
                <a:cs typeface="Arial MT"/>
              </a:rPr>
              <a:t>Se</a:t>
            </a:r>
            <a:r>
              <a:rPr sz="1400" spc="55" dirty="0">
                <a:solidFill>
                  <a:srgbClr val="2E2E2E"/>
                </a:solidFill>
                <a:latin typeface="Arial MT"/>
                <a:ea typeface="+mn-ea"/>
                <a:cs typeface="Arial MT"/>
              </a:rPr>
              <a:t> </a:t>
            </a:r>
            <a:r>
              <a:rPr sz="1400" b="1" dirty="0">
                <a:solidFill>
                  <a:srgbClr val="2E2E2E"/>
                </a:solidFill>
                <a:latin typeface="Arial"/>
                <a:ea typeface="+mn-ea"/>
                <a:cs typeface="Arial"/>
              </a:rPr>
              <a:t>otorga</a:t>
            </a:r>
            <a:r>
              <a:rPr sz="1400" b="1" spc="60" dirty="0">
                <a:solidFill>
                  <a:srgbClr val="2E2E2E"/>
                </a:solidFill>
                <a:latin typeface="Arial"/>
                <a:ea typeface="+mn-ea"/>
                <a:cs typeface="Arial"/>
              </a:rPr>
              <a:t> </a:t>
            </a:r>
            <a:r>
              <a:rPr sz="1400" b="1" dirty="0">
                <a:solidFill>
                  <a:srgbClr val="2E2E2E"/>
                </a:solidFill>
                <a:latin typeface="Arial"/>
                <a:ea typeface="+mn-ea"/>
                <a:cs typeface="Arial"/>
              </a:rPr>
              <a:t>un</a:t>
            </a:r>
            <a:r>
              <a:rPr sz="1400" b="1" spc="40" dirty="0">
                <a:solidFill>
                  <a:srgbClr val="2E2E2E"/>
                </a:solidFill>
                <a:latin typeface="Arial"/>
                <a:ea typeface="+mn-ea"/>
                <a:cs typeface="Arial"/>
              </a:rPr>
              <a:t> </a:t>
            </a:r>
            <a:r>
              <a:rPr sz="1400" b="1" dirty="0">
                <a:solidFill>
                  <a:srgbClr val="2E2E2E"/>
                </a:solidFill>
                <a:latin typeface="Arial"/>
                <a:ea typeface="+mn-ea"/>
                <a:cs typeface="Arial"/>
              </a:rPr>
              <a:t>subsidio</a:t>
            </a:r>
            <a:r>
              <a:rPr sz="1400" b="1" spc="45" dirty="0">
                <a:solidFill>
                  <a:srgbClr val="2E2E2E"/>
                </a:solidFill>
                <a:latin typeface="Arial"/>
                <a:ea typeface="+mn-ea"/>
                <a:cs typeface="Arial"/>
              </a:rPr>
              <a:t> </a:t>
            </a:r>
            <a:r>
              <a:rPr sz="1400" b="1" dirty="0">
                <a:solidFill>
                  <a:srgbClr val="2E2E2E"/>
                </a:solidFill>
                <a:latin typeface="Arial"/>
                <a:ea typeface="+mn-ea"/>
                <a:cs typeface="Arial"/>
              </a:rPr>
              <a:t>para</a:t>
            </a:r>
            <a:r>
              <a:rPr sz="1400" b="1" spc="50" dirty="0">
                <a:solidFill>
                  <a:srgbClr val="2E2E2E"/>
                </a:solidFill>
                <a:latin typeface="Arial"/>
                <a:ea typeface="+mn-ea"/>
                <a:cs typeface="Arial"/>
              </a:rPr>
              <a:t> </a:t>
            </a:r>
            <a:r>
              <a:rPr sz="1400" b="1" dirty="0">
                <a:solidFill>
                  <a:srgbClr val="2E2E2E"/>
                </a:solidFill>
                <a:latin typeface="Arial"/>
                <a:ea typeface="+mn-ea"/>
                <a:cs typeface="Arial"/>
              </a:rPr>
              <a:t>el</a:t>
            </a:r>
            <a:r>
              <a:rPr sz="1400" b="1" spc="50" dirty="0">
                <a:solidFill>
                  <a:srgbClr val="2E2E2E"/>
                </a:solidFill>
                <a:latin typeface="Arial"/>
                <a:ea typeface="+mn-ea"/>
                <a:cs typeface="Arial"/>
              </a:rPr>
              <a:t> </a:t>
            </a:r>
            <a:r>
              <a:rPr sz="1400" b="1" dirty="0">
                <a:solidFill>
                  <a:srgbClr val="2E2E2E"/>
                </a:solidFill>
                <a:latin typeface="Arial"/>
                <a:ea typeface="+mn-ea"/>
                <a:cs typeface="Arial"/>
              </a:rPr>
              <a:t>empleo</a:t>
            </a:r>
            <a:r>
              <a:rPr sz="1400" b="1" spc="50" dirty="0">
                <a:solidFill>
                  <a:srgbClr val="2E2E2E"/>
                </a:solidFill>
                <a:latin typeface="Arial"/>
                <a:ea typeface="+mn-ea"/>
                <a:cs typeface="Arial"/>
              </a:rPr>
              <a:t> </a:t>
            </a:r>
            <a:r>
              <a:rPr sz="1400" b="1" dirty="0">
                <a:solidFill>
                  <a:srgbClr val="2E2E2E"/>
                </a:solidFill>
                <a:latin typeface="Arial"/>
                <a:ea typeface="+mn-ea"/>
                <a:cs typeface="Arial"/>
              </a:rPr>
              <a:t>mensual</a:t>
            </a:r>
            <a:r>
              <a:rPr sz="1400" b="1" spc="50" dirty="0">
                <a:solidFill>
                  <a:srgbClr val="2E2E2E"/>
                </a:solidFill>
                <a:latin typeface="Arial"/>
                <a:ea typeface="+mn-ea"/>
                <a:cs typeface="Arial"/>
              </a:rPr>
              <a:t> </a:t>
            </a:r>
            <a:r>
              <a:rPr sz="1400" dirty="0">
                <a:solidFill>
                  <a:srgbClr val="2E2E2E"/>
                </a:solidFill>
                <a:latin typeface="Arial MT"/>
                <a:ea typeface="+mn-ea"/>
                <a:cs typeface="Arial MT"/>
              </a:rPr>
              <a:t>a</a:t>
            </a:r>
            <a:r>
              <a:rPr sz="1400" spc="60" dirty="0">
                <a:solidFill>
                  <a:srgbClr val="2E2E2E"/>
                </a:solidFill>
                <a:latin typeface="Arial MT"/>
                <a:ea typeface="+mn-ea"/>
                <a:cs typeface="Arial MT"/>
              </a:rPr>
              <a:t> </a:t>
            </a:r>
            <a:r>
              <a:rPr sz="1400" spc="-25" dirty="0">
                <a:solidFill>
                  <a:srgbClr val="2E2E2E"/>
                </a:solidFill>
                <a:latin typeface="Arial MT"/>
                <a:ea typeface="+mn-ea"/>
                <a:cs typeface="Arial MT"/>
              </a:rPr>
              <a:t>los</a:t>
            </a:r>
            <a:r>
              <a:rPr sz="1400" dirty="0">
                <a:solidFill>
                  <a:srgbClr val="2E2E2E"/>
                </a:solidFill>
                <a:latin typeface="Arial MT"/>
                <a:ea typeface="+mn-ea"/>
                <a:cs typeface="Arial MT"/>
              </a:rPr>
              <a:t>	</a:t>
            </a:r>
            <a:r>
              <a:rPr sz="1400" spc="-50" dirty="0">
                <a:solidFill>
                  <a:srgbClr val="2E2E2E"/>
                </a:solidFill>
                <a:latin typeface="Arial MT"/>
                <a:ea typeface="+mn-ea"/>
                <a:cs typeface="Arial MT"/>
              </a:rPr>
              <a:t>a</a:t>
            </a:r>
            <a:endParaRPr sz="1400">
              <a:latin typeface="Arial MT"/>
              <a:ea typeface="+mn-ea"/>
              <a:cs typeface="Arial MT"/>
            </a:endParaRPr>
          </a:p>
        </p:txBody>
      </p:sp>
      <p:sp>
        <p:nvSpPr>
          <p:cNvPr id="5" name="object 5"/>
          <p:cNvSpPr txBox="1"/>
          <p:nvPr/>
        </p:nvSpPr>
        <p:spPr>
          <a:xfrm>
            <a:off x="8952357" y="1755013"/>
            <a:ext cx="753745" cy="192360"/>
          </a:xfrm>
          <a:prstGeom prst="rect">
            <a:avLst/>
          </a:prstGeom>
          <a:solidFill>
            <a:srgbClr val="FFFFFF"/>
          </a:solidFill>
        </p:spPr>
        <p:txBody>
          <a:bodyPr vert="horz" wrap="square" lIns="0" tIns="0" rIns="0" bIns="0" rtlCol="0">
            <a:spAutoFit/>
          </a:bodyPr>
          <a:lstStyle/>
          <a:p>
            <a:pPr marL="635" algn="l" defTabSz="914446" rtl="0">
              <a:lnSpc>
                <a:spcPts val="1530"/>
              </a:lnSpc>
            </a:pPr>
            <a:r>
              <a:rPr sz="1400" dirty="0">
                <a:solidFill>
                  <a:srgbClr val="2E2E2E"/>
                </a:solidFill>
                <a:latin typeface="Arial MT"/>
                <a:ea typeface="+mn-ea"/>
                <a:cs typeface="Arial MT"/>
              </a:rPr>
              <a:t>que</a:t>
            </a:r>
            <a:r>
              <a:rPr sz="1400" spc="45" dirty="0">
                <a:solidFill>
                  <a:srgbClr val="2E2E2E"/>
                </a:solidFill>
                <a:latin typeface="Arial MT"/>
                <a:ea typeface="+mn-ea"/>
                <a:cs typeface="Arial MT"/>
              </a:rPr>
              <a:t> </a:t>
            </a:r>
            <a:r>
              <a:rPr sz="1400" spc="-20" dirty="0">
                <a:solidFill>
                  <a:srgbClr val="2E2E2E"/>
                </a:solidFill>
                <a:latin typeface="Arial MT"/>
                <a:ea typeface="+mn-ea"/>
                <a:cs typeface="Arial MT"/>
              </a:rPr>
              <a:t>hace</a:t>
            </a:r>
            <a:endParaRPr sz="1400">
              <a:latin typeface="Arial MT"/>
              <a:ea typeface="+mn-ea"/>
              <a:cs typeface="Arial MT"/>
            </a:endParaRPr>
          </a:p>
        </p:txBody>
      </p:sp>
      <p:sp>
        <p:nvSpPr>
          <p:cNvPr id="6" name="object 6"/>
          <p:cNvSpPr txBox="1"/>
          <p:nvPr/>
        </p:nvSpPr>
        <p:spPr>
          <a:xfrm>
            <a:off x="9745219" y="1755013"/>
            <a:ext cx="843915" cy="192360"/>
          </a:xfrm>
          <a:prstGeom prst="rect">
            <a:avLst/>
          </a:prstGeom>
          <a:solidFill>
            <a:srgbClr val="FFFFFF"/>
          </a:solidFill>
        </p:spPr>
        <p:txBody>
          <a:bodyPr vert="horz" wrap="square" lIns="0" tIns="0" rIns="0" bIns="0" rtlCol="0">
            <a:spAutoFit/>
          </a:bodyPr>
          <a:lstStyle/>
          <a:p>
            <a:pPr marL="8256" algn="l" defTabSz="914446" rtl="0">
              <a:lnSpc>
                <a:spcPts val="1530"/>
              </a:lnSpc>
            </a:pPr>
            <a:r>
              <a:rPr sz="1400" spc="-10" dirty="0">
                <a:solidFill>
                  <a:srgbClr val="2E2E2E"/>
                </a:solidFill>
                <a:latin typeface="Arial MT"/>
                <a:ea typeface="+mn-ea"/>
                <a:cs typeface="Arial MT"/>
              </a:rPr>
              <a:t>referencia</a:t>
            </a:r>
            <a:endParaRPr sz="1400">
              <a:latin typeface="Arial MT"/>
              <a:ea typeface="+mn-ea"/>
              <a:cs typeface="Arial MT"/>
            </a:endParaRPr>
          </a:p>
        </p:txBody>
      </p:sp>
      <p:sp>
        <p:nvSpPr>
          <p:cNvPr id="7" name="object 7"/>
          <p:cNvSpPr txBox="1"/>
          <p:nvPr/>
        </p:nvSpPr>
        <p:spPr>
          <a:xfrm>
            <a:off x="1638426" y="1936495"/>
            <a:ext cx="7250430" cy="228909"/>
          </a:xfrm>
          <a:prstGeom prst="rect">
            <a:avLst/>
          </a:prstGeom>
        </p:spPr>
        <p:txBody>
          <a:bodyPr vert="horz" wrap="square" lIns="0" tIns="13335" rIns="0" bIns="0" rtlCol="0">
            <a:spAutoFit/>
          </a:bodyPr>
          <a:lstStyle/>
          <a:p>
            <a:pPr marL="12701" algn="l" defTabSz="914446" rtl="0">
              <a:spcBef>
                <a:spcPts val="105"/>
              </a:spcBef>
            </a:pPr>
            <a:r>
              <a:rPr sz="1400" dirty="0">
                <a:solidFill>
                  <a:srgbClr val="2E2E2E"/>
                </a:solidFill>
                <a:latin typeface="Arial MT"/>
                <a:ea typeface="+mn-ea"/>
                <a:cs typeface="Arial MT"/>
              </a:rPr>
              <a:t>el</a:t>
            </a:r>
            <a:r>
              <a:rPr sz="1400" spc="100" dirty="0">
                <a:solidFill>
                  <a:srgbClr val="2E2E2E"/>
                </a:solidFill>
                <a:latin typeface="Arial MT"/>
                <a:ea typeface="+mn-ea"/>
                <a:cs typeface="Arial MT"/>
              </a:rPr>
              <a:t> </a:t>
            </a:r>
            <a:r>
              <a:rPr sz="1400" dirty="0">
                <a:solidFill>
                  <a:srgbClr val="2E2E2E"/>
                </a:solidFill>
                <a:latin typeface="Arial MT"/>
                <a:ea typeface="+mn-ea"/>
                <a:cs typeface="Arial MT"/>
              </a:rPr>
              <a:t>artículo</a:t>
            </a:r>
            <a:r>
              <a:rPr sz="1400" spc="105" dirty="0">
                <a:solidFill>
                  <a:srgbClr val="2E2E2E"/>
                </a:solidFill>
                <a:latin typeface="Arial MT"/>
                <a:ea typeface="+mn-ea"/>
                <a:cs typeface="Arial MT"/>
              </a:rPr>
              <a:t> </a:t>
            </a:r>
            <a:r>
              <a:rPr sz="1400" dirty="0">
                <a:solidFill>
                  <a:srgbClr val="2E2E2E"/>
                </a:solidFill>
                <a:latin typeface="Arial MT"/>
                <a:ea typeface="+mn-ea"/>
                <a:cs typeface="Arial MT"/>
              </a:rPr>
              <a:t>primero</a:t>
            </a:r>
            <a:r>
              <a:rPr sz="1400" spc="7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90" dirty="0">
                <a:solidFill>
                  <a:srgbClr val="2E2E2E"/>
                </a:solidFill>
                <a:latin typeface="Arial MT"/>
                <a:ea typeface="+mn-ea"/>
                <a:cs typeface="Arial MT"/>
              </a:rPr>
              <a:t> </a:t>
            </a:r>
            <a:r>
              <a:rPr sz="1400" dirty="0">
                <a:solidFill>
                  <a:srgbClr val="2E2E2E"/>
                </a:solidFill>
                <a:latin typeface="Arial MT"/>
                <a:ea typeface="+mn-ea"/>
                <a:cs typeface="Arial MT"/>
              </a:rPr>
              <a:t>este</a:t>
            </a:r>
            <a:r>
              <a:rPr sz="1400" spc="105" dirty="0">
                <a:solidFill>
                  <a:srgbClr val="2E2E2E"/>
                </a:solidFill>
                <a:latin typeface="Arial MT"/>
                <a:ea typeface="+mn-ea"/>
                <a:cs typeface="Arial MT"/>
              </a:rPr>
              <a:t> </a:t>
            </a:r>
            <a:r>
              <a:rPr sz="1400" dirty="0">
                <a:solidFill>
                  <a:srgbClr val="2E2E2E"/>
                </a:solidFill>
                <a:latin typeface="Arial MT"/>
                <a:ea typeface="+mn-ea"/>
                <a:cs typeface="Arial MT"/>
              </a:rPr>
              <a:t>decreto,</a:t>
            </a:r>
            <a:r>
              <a:rPr sz="1400" spc="100" dirty="0">
                <a:solidFill>
                  <a:srgbClr val="2E2E2E"/>
                </a:solidFill>
                <a:latin typeface="Arial MT"/>
                <a:ea typeface="+mn-ea"/>
                <a:cs typeface="Arial MT"/>
              </a:rPr>
              <a:t> </a:t>
            </a:r>
            <a:r>
              <a:rPr sz="1400" b="1" dirty="0">
                <a:solidFill>
                  <a:srgbClr val="2E2E2E"/>
                </a:solidFill>
                <a:latin typeface="Arial"/>
                <a:ea typeface="+mn-ea"/>
                <a:cs typeface="Arial"/>
              </a:rPr>
              <a:t>cuyos</a:t>
            </a:r>
            <a:r>
              <a:rPr sz="1400" b="1" spc="105" dirty="0">
                <a:solidFill>
                  <a:srgbClr val="2E2E2E"/>
                </a:solidFill>
                <a:latin typeface="Arial"/>
                <a:ea typeface="+mn-ea"/>
                <a:cs typeface="Arial"/>
              </a:rPr>
              <a:t> </a:t>
            </a:r>
            <a:r>
              <a:rPr sz="1400" b="1" dirty="0">
                <a:solidFill>
                  <a:srgbClr val="2E2E2E"/>
                </a:solidFill>
                <a:latin typeface="Arial"/>
                <a:ea typeface="+mn-ea"/>
                <a:cs typeface="Arial"/>
              </a:rPr>
              <a:t>ingresos</a:t>
            </a:r>
            <a:r>
              <a:rPr sz="1400" b="1" spc="90" dirty="0">
                <a:solidFill>
                  <a:srgbClr val="2E2E2E"/>
                </a:solidFill>
                <a:latin typeface="Arial"/>
                <a:ea typeface="+mn-ea"/>
                <a:cs typeface="Arial"/>
              </a:rPr>
              <a:t> </a:t>
            </a:r>
            <a:r>
              <a:rPr sz="1400" b="1" dirty="0">
                <a:solidFill>
                  <a:srgbClr val="2E2E2E"/>
                </a:solidFill>
                <a:latin typeface="Arial"/>
                <a:ea typeface="+mn-ea"/>
                <a:cs typeface="Arial"/>
              </a:rPr>
              <a:t>mensuales</a:t>
            </a:r>
            <a:r>
              <a:rPr sz="1400" b="1" spc="90" dirty="0">
                <a:solidFill>
                  <a:srgbClr val="2E2E2E"/>
                </a:solidFill>
                <a:latin typeface="Arial"/>
                <a:ea typeface="+mn-ea"/>
                <a:cs typeface="Arial"/>
              </a:rPr>
              <a:t> </a:t>
            </a:r>
            <a:r>
              <a:rPr sz="1400" dirty="0">
                <a:solidFill>
                  <a:srgbClr val="2E2E2E"/>
                </a:solidFill>
                <a:latin typeface="Arial MT"/>
                <a:ea typeface="+mn-ea"/>
                <a:cs typeface="Arial MT"/>
              </a:rPr>
              <a:t>que</a:t>
            </a:r>
            <a:r>
              <a:rPr sz="1400" spc="85" dirty="0">
                <a:solidFill>
                  <a:srgbClr val="2E2E2E"/>
                </a:solidFill>
                <a:latin typeface="Arial MT"/>
                <a:ea typeface="+mn-ea"/>
                <a:cs typeface="Arial MT"/>
              </a:rPr>
              <a:t> </a:t>
            </a:r>
            <a:r>
              <a:rPr sz="1400" dirty="0">
                <a:solidFill>
                  <a:srgbClr val="2E2E2E"/>
                </a:solidFill>
                <a:latin typeface="Arial MT"/>
                <a:ea typeface="+mn-ea"/>
                <a:cs typeface="Arial MT"/>
              </a:rPr>
              <a:t>sirvan</a:t>
            </a:r>
            <a:r>
              <a:rPr sz="1400" spc="100"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90" dirty="0">
                <a:solidFill>
                  <a:srgbClr val="2E2E2E"/>
                </a:solidFill>
                <a:latin typeface="Arial MT"/>
                <a:ea typeface="+mn-ea"/>
                <a:cs typeface="Arial MT"/>
              </a:rPr>
              <a:t> </a:t>
            </a:r>
            <a:r>
              <a:rPr sz="1400" dirty="0">
                <a:solidFill>
                  <a:srgbClr val="2E2E2E"/>
                </a:solidFill>
                <a:latin typeface="Arial MT"/>
                <a:ea typeface="+mn-ea"/>
                <a:cs typeface="Arial MT"/>
              </a:rPr>
              <a:t>base</a:t>
            </a:r>
            <a:r>
              <a:rPr sz="1400" spc="90" dirty="0">
                <a:solidFill>
                  <a:srgbClr val="2E2E2E"/>
                </a:solidFill>
                <a:latin typeface="Arial MT"/>
                <a:ea typeface="+mn-ea"/>
                <a:cs typeface="Arial MT"/>
              </a:rPr>
              <a:t> </a:t>
            </a:r>
            <a:r>
              <a:rPr sz="1400" spc="-20" dirty="0">
                <a:solidFill>
                  <a:srgbClr val="2E2E2E"/>
                </a:solidFill>
                <a:latin typeface="Arial MT"/>
                <a:ea typeface="+mn-ea"/>
                <a:cs typeface="Arial MT"/>
              </a:rPr>
              <a:t>para</a:t>
            </a:r>
            <a:endParaRPr sz="1400">
              <a:latin typeface="Arial MT"/>
              <a:ea typeface="+mn-ea"/>
              <a:cs typeface="Arial MT"/>
            </a:endParaRPr>
          </a:p>
        </p:txBody>
      </p:sp>
      <p:sp>
        <p:nvSpPr>
          <p:cNvPr id="8" name="object 8"/>
          <p:cNvSpPr txBox="1"/>
          <p:nvPr/>
        </p:nvSpPr>
        <p:spPr>
          <a:xfrm>
            <a:off x="8940166" y="1968373"/>
            <a:ext cx="676910" cy="192360"/>
          </a:xfrm>
          <a:prstGeom prst="rect">
            <a:avLst/>
          </a:prstGeom>
          <a:solidFill>
            <a:srgbClr val="FFFFFF"/>
          </a:solidFill>
        </p:spPr>
        <p:txBody>
          <a:bodyPr vert="horz" wrap="square" lIns="0" tIns="0" rIns="0" bIns="0" rtlCol="0">
            <a:spAutoFit/>
          </a:bodyPr>
          <a:lstStyle/>
          <a:p>
            <a:pPr marL="635" algn="l" defTabSz="914446" rtl="0">
              <a:lnSpc>
                <a:spcPts val="1535"/>
              </a:lnSpc>
            </a:pPr>
            <a:r>
              <a:rPr sz="1400" spc="-10" dirty="0">
                <a:solidFill>
                  <a:srgbClr val="2E2E2E"/>
                </a:solidFill>
                <a:latin typeface="Arial MT"/>
                <a:ea typeface="+mn-ea"/>
                <a:cs typeface="Arial MT"/>
              </a:rPr>
              <a:t>calcular</a:t>
            </a:r>
            <a:endParaRPr sz="1400">
              <a:latin typeface="Arial MT"/>
              <a:ea typeface="+mn-ea"/>
              <a:cs typeface="Arial MT"/>
            </a:endParaRPr>
          </a:p>
        </p:txBody>
      </p:sp>
      <p:sp>
        <p:nvSpPr>
          <p:cNvPr id="9" name="object 9"/>
          <p:cNvSpPr txBox="1"/>
          <p:nvPr/>
        </p:nvSpPr>
        <p:spPr>
          <a:xfrm>
            <a:off x="9618218" y="1936495"/>
            <a:ext cx="204470" cy="228909"/>
          </a:xfrm>
          <a:prstGeom prst="rect">
            <a:avLst/>
          </a:prstGeom>
        </p:spPr>
        <p:txBody>
          <a:bodyPr vert="horz" wrap="square" lIns="0" tIns="13335" rIns="0" bIns="0" rtlCol="0">
            <a:spAutoFit/>
          </a:bodyPr>
          <a:lstStyle/>
          <a:p>
            <a:pPr algn="l" defTabSz="914446" rtl="0">
              <a:spcBef>
                <a:spcPts val="105"/>
              </a:spcBef>
            </a:pPr>
            <a:r>
              <a:rPr sz="1400" spc="-25" dirty="0">
                <a:solidFill>
                  <a:srgbClr val="2E2E2E"/>
                </a:solidFill>
                <a:latin typeface="Arial MT"/>
                <a:ea typeface="+mn-ea"/>
                <a:cs typeface="Arial MT"/>
              </a:rPr>
              <a:t>el</a:t>
            </a:r>
            <a:endParaRPr sz="1400">
              <a:latin typeface="Arial MT"/>
              <a:ea typeface="+mn-ea"/>
              <a:cs typeface="Arial MT"/>
            </a:endParaRPr>
          </a:p>
        </p:txBody>
      </p:sp>
      <p:sp>
        <p:nvSpPr>
          <p:cNvPr id="10" name="object 10"/>
          <p:cNvSpPr txBox="1"/>
          <p:nvPr/>
        </p:nvSpPr>
        <p:spPr>
          <a:xfrm>
            <a:off x="9822560" y="1968373"/>
            <a:ext cx="767080" cy="192360"/>
          </a:xfrm>
          <a:prstGeom prst="rect">
            <a:avLst/>
          </a:prstGeom>
          <a:solidFill>
            <a:srgbClr val="FFFFFF"/>
          </a:solidFill>
        </p:spPr>
        <p:txBody>
          <a:bodyPr vert="horz" wrap="square" lIns="0" tIns="0" rIns="0" bIns="0" rtlCol="0">
            <a:spAutoFit/>
          </a:bodyPr>
          <a:lstStyle/>
          <a:p>
            <a:pPr marL="1270" algn="l" defTabSz="914446" rtl="0">
              <a:lnSpc>
                <a:spcPts val="1535"/>
              </a:lnSpc>
            </a:pPr>
            <a:r>
              <a:rPr sz="1400" spc="-10" dirty="0">
                <a:solidFill>
                  <a:srgbClr val="2E2E2E"/>
                </a:solidFill>
                <a:latin typeface="Arial MT"/>
                <a:ea typeface="+mn-ea"/>
                <a:cs typeface="Arial MT"/>
              </a:rPr>
              <a:t>impuesto</a:t>
            </a:r>
            <a:endParaRPr sz="1400">
              <a:latin typeface="Arial MT"/>
              <a:ea typeface="+mn-ea"/>
              <a:cs typeface="Arial MT"/>
            </a:endParaRPr>
          </a:p>
        </p:txBody>
      </p:sp>
      <p:sp>
        <p:nvSpPr>
          <p:cNvPr id="11" name="object 11"/>
          <p:cNvSpPr txBox="1"/>
          <p:nvPr/>
        </p:nvSpPr>
        <p:spPr>
          <a:xfrm>
            <a:off x="1638426" y="2149856"/>
            <a:ext cx="7886700" cy="228909"/>
          </a:xfrm>
          <a:prstGeom prst="rect">
            <a:avLst/>
          </a:prstGeom>
        </p:spPr>
        <p:txBody>
          <a:bodyPr vert="horz" wrap="square" lIns="0" tIns="13335" rIns="0" bIns="0" rtlCol="0">
            <a:spAutoFit/>
          </a:bodyPr>
          <a:lstStyle/>
          <a:p>
            <a:pPr marL="12701" algn="l" defTabSz="914446" rtl="0">
              <a:spcBef>
                <a:spcPts val="105"/>
              </a:spcBef>
            </a:pPr>
            <a:r>
              <a:rPr sz="1400" dirty="0">
                <a:solidFill>
                  <a:srgbClr val="2E2E2E"/>
                </a:solidFill>
                <a:latin typeface="Arial MT"/>
                <a:ea typeface="+mn-ea"/>
                <a:cs typeface="Arial MT"/>
              </a:rPr>
              <a:t>sobre</a:t>
            </a:r>
            <a:r>
              <a:rPr sz="1400" spc="210" dirty="0">
                <a:solidFill>
                  <a:srgbClr val="2E2E2E"/>
                </a:solidFill>
                <a:latin typeface="Arial MT"/>
                <a:ea typeface="+mn-ea"/>
                <a:cs typeface="Arial MT"/>
              </a:rPr>
              <a:t> </a:t>
            </a:r>
            <a:r>
              <a:rPr sz="1400" dirty="0">
                <a:solidFill>
                  <a:srgbClr val="2E2E2E"/>
                </a:solidFill>
                <a:latin typeface="Arial MT"/>
                <a:ea typeface="+mn-ea"/>
                <a:cs typeface="Arial MT"/>
              </a:rPr>
              <a:t>la</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renta</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correspondiente</a:t>
            </a:r>
            <a:r>
              <a:rPr sz="1400" spc="229" dirty="0">
                <a:solidFill>
                  <a:srgbClr val="2E2E2E"/>
                </a:solidFill>
                <a:latin typeface="Arial MT"/>
                <a:ea typeface="+mn-ea"/>
                <a:cs typeface="Arial MT"/>
              </a:rPr>
              <a:t> </a:t>
            </a:r>
            <a:r>
              <a:rPr sz="1400" dirty="0">
                <a:solidFill>
                  <a:srgbClr val="2E2E2E"/>
                </a:solidFill>
                <a:latin typeface="Arial MT"/>
                <a:ea typeface="+mn-ea"/>
                <a:cs typeface="Arial MT"/>
              </a:rPr>
              <a:t>al</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mes</a:t>
            </a:r>
            <a:r>
              <a:rPr sz="1400" spc="23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10" dirty="0">
                <a:solidFill>
                  <a:srgbClr val="2E2E2E"/>
                </a:solidFill>
                <a:latin typeface="Arial MT"/>
                <a:ea typeface="+mn-ea"/>
                <a:cs typeface="Arial MT"/>
              </a:rPr>
              <a:t> </a:t>
            </a:r>
            <a:r>
              <a:rPr sz="1400" dirty="0">
                <a:solidFill>
                  <a:srgbClr val="2E2E2E"/>
                </a:solidFill>
                <a:latin typeface="Arial MT"/>
                <a:ea typeface="+mn-ea"/>
                <a:cs typeface="Arial MT"/>
              </a:rPr>
              <a:t>calendario</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se</a:t>
            </a:r>
            <a:r>
              <a:rPr sz="1400" spc="215" dirty="0">
                <a:solidFill>
                  <a:srgbClr val="2E2E2E"/>
                </a:solidFill>
                <a:latin typeface="Arial MT"/>
                <a:ea typeface="+mn-ea"/>
                <a:cs typeface="Arial MT"/>
              </a:rPr>
              <a:t> </a:t>
            </a:r>
            <a:r>
              <a:rPr sz="1400" dirty="0">
                <a:solidFill>
                  <a:srgbClr val="2E2E2E"/>
                </a:solidFill>
                <a:latin typeface="Arial MT"/>
                <a:ea typeface="+mn-ea"/>
                <a:cs typeface="Arial MT"/>
              </a:rPr>
              <a:t>trate,</a:t>
            </a:r>
            <a:r>
              <a:rPr sz="1400" spc="235" dirty="0">
                <a:solidFill>
                  <a:srgbClr val="2E2E2E"/>
                </a:solidFill>
                <a:latin typeface="Arial MT"/>
                <a:ea typeface="+mn-ea"/>
                <a:cs typeface="Arial MT"/>
              </a:rPr>
              <a:t> </a:t>
            </a:r>
            <a:r>
              <a:rPr sz="1400" b="1" dirty="0">
                <a:solidFill>
                  <a:srgbClr val="FF0000"/>
                </a:solidFill>
                <a:latin typeface="Arial"/>
                <a:ea typeface="+mn-ea"/>
                <a:cs typeface="Arial"/>
              </a:rPr>
              <a:t>no</a:t>
            </a:r>
            <a:r>
              <a:rPr sz="1400" b="1" spc="210" dirty="0">
                <a:solidFill>
                  <a:srgbClr val="FF0000"/>
                </a:solidFill>
                <a:latin typeface="Arial"/>
                <a:ea typeface="+mn-ea"/>
                <a:cs typeface="Arial"/>
              </a:rPr>
              <a:t> </a:t>
            </a:r>
            <a:r>
              <a:rPr sz="1400" b="1" dirty="0">
                <a:solidFill>
                  <a:srgbClr val="FF0000"/>
                </a:solidFill>
                <a:latin typeface="Arial"/>
                <a:ea typeface="+mn-ea"/>
                <a:cs typeface="Arial"/>
              </a:rPr>
              <a:t>excedan</a:t>
            </a:r>
            <a:r>
              <a:rPr sz="1400" b="1" spc="204" dirty="0">
                <a:solidFill>
                  <a:srgbClr val="FF0000"/>
                </a:solidFill>
                <a:latin typeface="Arial"/>
                <a:ea typeface="+mn-ea"/>
                <a:cs typeface="Arial"/>
              </a:rPr>
              <a:t> </a:t>
            </a:r>
            <a:r>
              <a:rPr sz="1400" b="1" dirty="0">
                <a:solidFill>
                  <a:srgbClr val="FF0000"/>
                </a:solidFill>
                <a:latin typeface="Arial"/>
                <a:ea typeface="+mn-ea"/>
                <a:cs typeface="Arial"/>
              </a:rPr>
              <a:t>de</a:t>
            </a:r>
            <a:r>
              <a:rPr sz="1400" b="1" spc="215" dirty="0">
                <a:solidFill>
                  <a:srgbClr val="FF0000"/>
                </a:solidFill>
                <a:latin typeface="Arial"/>
                <a:ea typeface="+mn-ea"/>
                <a:cs typeface="Arial"/>
              </a:rPr>
              <a:t> </a:t>
            </a:r>
            <a:r>
              <a:rPr sz="1400" b="1" spc="-10" dirty="0">
                <a:solidFill>
                  <a:srgbClr val="FF0000"/>
                </a:solidFill>
                <a:latin typeface="Arial"/>
                <a:ea typeface="+mn-ea"/>
                <a:cs typeface="Arial"/>
              </a:rPr>
              <a:t>$11,492.</a:t>
            </a:r>
            <a:endParaRPr sz="1400">
              <a:latin typeface="Arial"/>
              <a:ea typeface="+mn-ea"/>
              <a:cs typeface="Arial"/>
            </a:endParaRPr>
          </a:p>
        </p:txBody>
      </p:sp>
      <p:sp>
        <p:nvSpPr>
          <p:cNvPr id="12" name="object 12"/>
          <p:cNvSpPr txBox="1"/>
          <p:nvPr/>
        </p:nvSpPr>
        <p:spPr>
          <a:xfrm>
            <a:off x="9511666" y="2181733"/>
            <a:ext cx="209550" cy="192360"/>
          </a:xfrm>
          <a:prstGeom prst="rect">
            <a:avLst/>
          </a:prstGeom>
          <a:solidFill>
            <a:srgbClr val="FFFFFF"/>
          </a:solidFill>
        </p:spPr>
        <p:txBody>
          <a:bodyPr vert="horz" wrap="square" lIns="0" tIns="0" rIns="0" bIns="0" rtlCol="0">
            <a:spAutoFit/>
          </a:bodyPr>
          <a:lstStyle/>
          <a:p>
            <a:pPr marL="635" algn="l" defTabSz="914446" rtl="0">
              <a:lnSpc>
                <a:spcPts val="1535"/>
              </a:lnSpc>
            </a:pPr>
            <a:r>
              <a:rPr sz="1400" b="1" spc="-25" dirty="0">
                <a:solidFill>
                  <a:srgbClr val="FF0000"/>
                </a:solidFill>
                <a:latin typeface="Arial"/>
                <a:ea typeface="+mn-ea"/>
                <a:cs typeface="Arial"/>
              </a:rPr>
              <a:t>66</a:t>
            </a:r>
            <a:endParaRPr sz="1400">
              <a:latin typeface="Arial"/>
              <a:ea typeface="+mn-ea"/>
              <a:cs typeface="Arial"/>
            </a:endParaRPr>
          </a:p>
        </p:txBody>
      </p:sp>
      <p:sp>
        <p:nvSpPr>
          <p:cNvPr id="13" name="object 13"/>
          <p:cNvSpPr txBox="1"/>
          <p:nvPr/>
        </p:nvSpPr>
        <p:spPr>
          <a:xfrm>
            <a:off x="9715501" y="2149856"/>
            <a:ext cx="520065" cy="228909"/>
          </a:xfrm>
          <a:prstGeom prst="rect">
            <a:avLst/>
          </a:prstGeom>
        </p:spPr>
        <p:txBody>
          <a:bodyPr vert="horz" wrap="square" lIns="0" tIns="13335" rIns="0" bIns="0" rtlCol="0">
            <a:spAutoFit/>
          </a:bodyPr>
          <a:lstStyle/>
          <a:p>
            <a:pPr marL="76204" algn="l" defTabSz="914446" rtl="0">
              <a:spcBef>
                <a:spcPts val="105"/>
              </a:spcBef>
            </a:pPr>
            <a:r>
              <a:rPr sz="1400" spc="-10" dirty="0">
                <a:solidFill>
                  <a:srgbClr val="2E2E2E"/>
                </a:solidFill>
                <a:latin typeface="Arial MT"/>
                <a:ea typeface="+mn-ea"/>
                <a:cs typeface="Arial MT"/>
              </a:rPr>
              <a:t>(once</a:t>
            </a:r>
            <a:endParaRPr sz="1400">
              <a:latin typeface="Arial MT"/>
              <a:ea typeface="+mn-ea"/>
              <a:cs typeface="Arial MT"/>
            </a:endParaRPr>
          </a:p>
        </p:txBody>
      </p:sp>
      <p:sp>
        <p:nvSpPr>
          <p:cNvPr id="14" name="object 14"/>
          <p:cNvSpPr txBox="1"/>
          <p:nvPr/>
        </p:nvSpPr>
        <p:spPr>
          <a:xfrm>
            <a:off x="10232518" y="2181733"/>
            <a:ext cx="356870" cy="192360"/>
          </a:xfrm>
          <a:prstGeom prst="rect">
            <a:avLst/>
          </a:prstGeom>
          <a:solidFill>
            <a:srgbClr val="FFFFFF"/>
          </a:solidFill>
        </p:spPr>
        <p:txBody>
          <a:bodyPr vert="horz" wrap="square" lIns="0" tIns="0" rIns="0" bIns="0" rtlCol="0">
            <a:spAutoFit/>
          </a:bodyPr>
          <a:lstStyle/>
          <a:p>
            <a:pPr marL="83189" algn="l" defTabSz="914446" rtl="0">
              <a:lnSpc>
                <a:spcPts val="1535"/>
              </a:lnSpc>
            </a:pPr>
            <a:r>
              <a:rPr sz="1400" spc="-25" dirty="0">
                <a:solidFill>
                  <a:srgbClr val="2E2E2E"/>
                </a:solidFill>
                <a:latin typeface="Arial MT"/>
                <a:ea typeface="+mn-ea"/>
                <a:cs typeface="Arial MT"/>
              </a:rPr>
              <a:t>mil</a:t>
            </a:r>
            <a:endParaRPr sz="1400">
              <a:latin typeface="Arial MT"/>
              <a:ea typeface="+mn-ea"/>
              <a:cs typeface="Arial MT"/>
            </a:endParaRPr>
          </a:p>
        </p:txBody>
      </p:sp>
      <p:sp>
        <p:nvSpPr>
          <p:cNvPr id="15" name="object 15"/>
          <p:cNvSpPr txBox="1"/>
          <p:nvPr/>
        </p:nvSpPr>
        <p:spPr>
          <a:xfrm>
            <a:off x="1638426" y="2363216"/>
            <a:ext cx="7918450" cy="228909"/>
          </a:xfrm>
          <a:prstGeom prst="rect">
            <a:avLst/>
          </a:prstGeom>
        </p:spPr>
        <p:txBody>
          <a:bodyPr vert="horz" wrap="square" lIns="0" tIns="13335" rIns="0" bIns="0" rtlCol="0">
            <a:spAutoFit/>
          </a:bodyPr>
          <a:lstStyle/>
          <a:p>
            <a:pPr marL="12701" algn="l" defTabSz="914446" rtl="0">
              <a:spcBef>
                <a:spcPts val="105"/>
              </a:spcBef>
            </a:pPr>
            <a:r>
              <a:rPr sz="1400" dirty="0">
                <a:solidFill>
                  <a:srgbClr val="2E2E2E"/>
                </a:solidFill>
                <a:latin typeface="Arial MT"/>
                <a:ea typeface="+mn-ea"/>
                <a:cs typeface="Arial MT"/>
              </a:rPr>
              <a:t>cuatrocientos</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noventa</a:t>
            </a:r>
            <a:r>
              <a:rPr sz="1400" spc="385" dirty="0">
                <a:solidFill>
                  <a:srgbClr val="2E2E2E"/>
                </a:solidFill>
                <a:latin typeface="Arial MT"/>
                <a:ea typeface="+mn-ea"/>
                <a:cs typeface="Arial MT"/>
              </a:rPr>
              <a:t> </a:t>
            </a:r>
            <a:r>
              <a:rPr sz="1400" dirty="0">
                <a:solidFill>
                  <a:srgbClr val="2E2E2E"/>
                </a:solidFill>
                <a:latin typeface="Arial MT"/>
                <a:ea typeface="+mn-ea"/>
                <a:cs typeface="Arial MT"/>
              </a:rPr>
              <a:t>y</a:t>
            </a:r>
            <a:r>
              <a:rPr sz="1400" spc="375" dirty="0">
                <a:solidFill>
                  <a:srgbClr val="2E2E2E"/>
                </a:solidFill>
                <a:latin typeface="Arial MT"/>
                <a:ea typeface="+mn-ea"/>
                <a:cs typeface="Arial MT"/>
              </a:rPr>
              <a:t> </a:t>
            </a:r>
            <a:r>
              <a:rPr sz="1400" dirty="0">
                <a:solidFill>
                  <a:srgbClr val="2E2E2E"/>
                </a:solidFill>
                <a:latin typeface="Arial MT"/>
                <a:ea typeface="+mn-ea"/>
                <a:cs typeface="Arial MT"/>
              </a:rPr>
              <a:t>dos</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pesos</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66/100</a:t>
            </a:r>
            <a:r>
              <a:rPr sz="1400" spc="380" dirty="0">
                <a:solidFill>
                  <a:srgbClr val="2E2E2E"/>
                </a:solidFill>
                <a:latin typeface="Arial MT"/>
                <a:ea typeface="+mn-ea"/>
                <a:cs typeface="Arial MT"/>
              </a:rPr>
              <a:t> </a:t>
            </a:r>
            <a:r>
              <a:rPr sz="1400" dirty="0">
                <a:solidFill>
                  <a:srgbClr val="2E2E2E"/>
                </a:solidFill>
                <a:latin typeface="Arial MT"/>
                <a:ea typeface="+mn-ea"/>
                <a:cs typeface="Arial MT"/>
              </a:rPr>
              <a:t>M.N.),</a:t>
            </a:r>
            <a:r>
              <a:rPr sz="1400" spc="380" dirty="0">
                <a:solidFill>
                  <a:srgbClr val="2E2E2E"/>
                </a:solidFill>
                <a:latin typeface="Arial MT"/>
                <a:ea typeface="+mn-ea"/>
                <a:cs typeface="Arial MT"/>
              </a:rPr>
              <a:t> </a:t>
            </a:r>
            <a:r>
              <a:rPr sz="1400" b="1" dirty="0">
                <a:solidFill>
                  <a:srgbClr val="2E2E2E"/>
                </a:solidFill>
                <a:latin typeface="Arial"/>
                <a:ea typeface="+mn-ea"/>
                <a:cs typeface="Arial"/>
              </a:rPr>
              <a:t>excepto</a:t>
            </a:r>
            <a:r>
              <a:rPr sz="1400" b="1" spc="370" dirty="0">
                <a:solidFill>
                  <a:srgbClr val="2E2E2E"/>
                </a:solidFill>
                <a:latin typeface="Arial"/>
                <a:ea typeface="+mn-ea"/>
                <a:cs typeface="Arial"/>
              </a:rPr>
              <a:t> </a:t>
            </a:r>
            <a:r>
              <a:rPr sz="1400" b="1" dirty="0">
                <a:solidFill>
                  <a:srgbClr val="2E2E2E"/>
                </a:solidFill>
                <a:latin typeface="Arial"/>
                <a:ea typeface="+mn-ea"/>
                <a:cs typeface="Arial"/>
              </a:rPr>
              <a:t>los</a:t>
            </a:r>
            <a:r>
              <a:rPr sz="1400" b="1" spc="380" dirty="0">
                <a:solidFill>
                  <a:srgbClr val="2E2E2E"/>
                </a:solidFill>
                <a:latin typeface="Arial"/>
                <a:ea typeface="+mn-ea"/>
                <a:cs typeface="Arial"/>
              </a:rPr>
              <a:t> </a:t>
            </a:r>
            <a:r>
              <a:rPr sz="1400" b="1" dirty="0">
                <a:solidFill>
                  <a:srgbClr val="2E2E2E"/>
                </a:solidFill>
                <a:latin typeface="Arial"/>
                <a:ea typeface="+mn-ea"/>
                <a:cs typeface="Arial"/>
              </a:rPr>
              <a:t>percibidos</a:t>
            </a:r>
            <a:r>
              <a:rPr sz="1400" b="1" spc="375" dirty="0">
                <a:solidFill>
                  <a:srgbClr val="2E2E2E"/>
                </a:solidFill>
                <a:latin typeface="Arial"/>
                <a:ea typeface="+mn-ea"/>
                <a:cs typeface="Arial"/>
              </a:rPr>
              <a:t> </a:t>
            </a:r>
            <a:r>
              <a:rPr sz="1400" b="1" dirty="0">
                <a:solidFill>
                  <a:srgbClr val="2E2E2E"/>
                </a:solidFill>
                <a:latin typeface="Arial"/>
                <a:ea typeface="+mn-ea"/>
                <a:cs typeface="Arial"/>
              </a:rPr>
              <a:t>por</a:t>
            </a:r>
            <a:r>
              <a:rPr sz="1400" b="1" spc="380" dirty="0">
                <a:solidFill>
                  <a:srgbClr val="2E2E2E"/>
                </a:solidFill>
                <a:latin typeface="Arial"/>
                <a:ea typeface="+mn-ea"/>
                <a:cs typeface="Arial"/>
              </a:rPr>
              <a:t> </a:t>
            </a:r>
            <a:r>
              <a:rPr sz="1400" b="1" dirty="0">
                <a:solidFill>
                  <a:srgbClr val="2E2E2E"/>
                </a:solidFill>
                <a:latin typeface="Arial"/>
                <a:ea typeface="+mn-ea"/>
                <a:cs typeface="Arial"/>
              </a:rPr>
              <a:t>concepto</a:t>
            </a:r>
            <a:r>
              <a:rPr sz="1400" b="1" spc="375" dirty="0">
                <a:solidFill>
                  <a:srgbClr val="2E2E2E"/>
                </a:solidFill>
                <a:latin typeface="Arial"/>
                <a:ea typeface="+mn-ea"/>
                <a:cs typeface="Arial"/>
              </a:rPr>
              <a:t> </a:t>
            </a:r>
            <a:r>
              <a:rPr sz="1400" b="1" spc="-25" dirty="0">
                <a:solidFill>
                  <a:srgbClr val="2E2E2E"/>
                </a:solidFill>
                <a:latin typeface="Arial"/>
                <a:ea typeface="+mn-ea"/>
                <a:cs typeface="Arial"/>
              </a:rPr>
              <a:t>de</a:t>
            </a:r>
            <a:endParaRPr sz="1400">
              <a:latin typeface="Arial"/>
              <a:ea typeface="+mn-ea"/>
              <a:cs typeface="Arial"/>
            </a:endParaRPr>
          </a:p>
        </p:txBody>
      </p:sp>
      <p:sp>
        <p:nvSpPr>
          <p:cNvPr id="16" name="object 16"/>
          <p:cNvSpPr txBox="1"/>
          <p:nvPr/>
        </p:nvSpPr>
        <p:spPr>
          <a:xfrm>
            <a:off x="9648826" y="2395093"/>
            <a:ext cx="940435" cy="192360"/>
          </a:xfrm>
          <a:prstGeom prst="rect">
            <a:avLst/>
          </a:prstGeom>
          <a:solidFill>
            <a:srgbClr val="FFFFFF"/>
          </a:solidFill>
        </p:spPr>
        <p:txBody>
          <a:bodyPr vert="horz" wrap="square" lIns="0" tIns="0" rIns="0" bIns="0" rtlCol="0">
            <a:spAutoFit/>
          </a:bodyPr>
          <a:lstStyle/>
          <a:p>
            <a:pPr marL="1270" algn="l" defTabSz="914446" rtl="0">
              <a:lnSpc>
                <a:spcPts val="1535"/>
              </a:lnSpc>
            </a:pPr>
            <a:r>
              <a:rPr sz="1400" b="1" dirty="0">
                <a:solidFill>
                  <a:srgbClr val="2E2E2E"/>
                </a:solidFill>
                <a:latin typeface="Arial"/>
                <a:ea typeface="+mn-ea"/>
                <a:cs typeface="Arial"/>
              </a:rPr>
              <a:t>primas</a:t>
            </a:r>
            <a:r>
              <a:rPr sz="1400" b="1" spc="370" dirty="0">
                <a:solidFill>
                  <a:srgbClr val="2E2E2E"/>
                </a:solidFill>
                <a:latin typeface="Arial"/>
                <a:ea typeface="+mn-ea"/>
                <a:cs typeface="Arial"/>
              </a:rPr>
              <a:t> </a:t>
            </a:r>
            <a:r>
              <a:rPr sz="1400" b="1" spc="-25" dirty="0">
                <a:solidFill>
                  <a:srgbClr val="2E2E2E"/>
                </a:solidFill>
                <a:latin typeface="Arial"/>
                <a:ea typeface="+mn-ea"/>
                <a:cs typeface="Arial"/>
              </a:rPr>
              <a:t>de</a:t>
            </a:r>
            <a:endParaRPr sz="1400">
              <a:latin typeface="Arial"/>
              <a:ea typeface="+mn-ea"/>
              <a:cs typeface="Arial"/>
            </a:endParaRPr>
          </a:p>
        </p:txBody>
      </p:sp>
      <p:sp>
        <p:nvSpPr>
          <p:cNvPr id="17" name="object 17"/>
          <p:cNvSpPr txBox="1"/>
          <p:nvPr/>
        </p:nvSpPr>
        <p:spPr>
          <a:xfrm>
            <a:off x="5038726" y="2608453"/>
            <a:ext cx="1434465" cy="192360"/>
          </a:xfrm>
          <a:prstGeom prst="rect">
            <a:avLst/>
          </a:prstGeom>
          <a:solidFill>
            <a:srgbClr val="FFFFFF"/>
          </a:solidFill>
        </p:spPr>
        <p:txBody>
          <a:bodyPr vert="horz" wrap="square" lIns="0" tIns="0" rIns="0" bIns="0" rtlCol="0">
            <a:spAutoFit/>
          </a:bodyPr>
          <a:lstStyle/>
          <a:p>
            <a:pPr marL="635" algn="l" defTabSz="914446" rtl="0">
              <a:lnSpc>
                <a:spcPts val="1535"/>
              </a:lnSpc>
            </a:pPr>
            <a:r>
              <a:rPr sz="1400" b="1" dirty="0">
                <a:solidFill>
                  <a:srgbClr val="2E2E2E"/>
                </a:solidFill>
                <a:latin typeface="Arial"/>
                <a:ea typeface="+mn-ea"/>
                <a:cs typeface="Arial"/>
              </a:rPr>
              <a:t>otros</a:t>
            </a:r>
            <a:r>
              <a:rPr sz="1400" b="1" spc="45" dirty="0">
                <a:solidFill>
                  <a:srgbClr val="2E2E2E"/>
                </a:solidFill>
                <a:latin typeface="Arial"/>
                <a:ea typeface="+mn-ea"/>
                <a:cs typeface="Arial"/>
              </a:rPr>
              <a:t> </a:t>
            </a:r>
            <a:r>
              <a:rPr sz="1400" b="1" dirty="0">
                <a:solidFill>
                  <a:srgbClr val="2E2E2E"/>
                </a:solidFill>
                <a:latin typeface="Arial"/>
                <a:ea typeface="+mn-ea"/>
                <a:cs typeface="Arial"/>
              </a:rPr>
              <a:t>pagos</a:t>
            </a:r>
            <a:r>
              <a:rPr sz="1400" b="1" spc="60" dirty="0">
                <a:solidFill>
                  <a:srgbClr val="2E2E2E"/>
                </a:solidFill>
                <a:latin typeface="Arial"/>
                <a:ea typeface="+mn-ea"/>
                <a:cs typeface="Arial"/>
              </a:rPr>
              <a:t> </a:t>
            </a:r>
            <a:r>
              <a:rPr sz="1400" b="1" spc="-25" dirty="0">
                <a:solidFill>
                  <a:srgbClr val="2E2E2E"/>
                </a:solidFill>
                <a:latin typeface="Arial"/>
                <a:ea typeface="+mn-ea"/>
                <a:cs typeface="Arial"/>
              </a:rPr>
              <a:t>por</a:t>
            </a:r>
            <a:endParaRPr sz="1400">
              <a:latin typeface="Arial"/>
              <a:ea typeface="+mn-ea"/>
              <a:cs typeface="Arial"/>
            </a:endParaRPr>
          </a:p>
        </p:txBody>
      </p:sp>
      <p:sp>
        <p:nvSpPr>
          <p:cNvPr id="18" name="object 18"/>
          <p:cNvSpPr txBox="1"/>
          <p:nvPr/>
        </p:nvSpPr>
        <p:spPr>
          <a:xfrm>
            <a:off x="1638426" y="2576577"/>
            <a:ext cx="8649970" cy="228909"/>
          </a:xfrm>
          <a:prstGeom prst="rect">
            <a:avLst/>
          </a:prstGeom>
        </p:spPr>
        <p:txBody>
          <a:bodyPr vert="horz" wrap="square" lIns="0" tIns="13335" rIns="0" bIns="0" rtlCol="0">
            <a:spAutoFit/>
          </a:bodyPr>
          <a:lstStyle/>
          <a:p>
            <a:pPr marL="12701" algn="l" defTabSz="914446" rtl="0">
              <a:spcBef>
                <a:spcPts val="105"/>
              </a:spcBef>
              <a:tabLst>
                <a:tab pos="4835132" algn="l"/>
              </a:tabLst>
            </a:pPr>
            <a:r>
              <a:rPr sz="1400" b="1" dirty="0">
                <a:solidFill>
                  <a:srgbClr val="2E2E2E"/>
                </a:solidFill>
                <a:latin typeface="Arial"/>
                <a:ea typeface="+mn-ea"/>
                <a:cs typeface="Arial"/>
              </a:rPr>
              <a:t>antigüedad,</a:t>
            </a:r>
            <a:r>
              <a:rPr sz="1400" b="1" spc="35" dirty="0">
                <a:solidFill>
                  <a:srgbClr val="2E2E2E"/>
                </a:solidFill>
                <a:latin typeface="Arial"/>
                <a:ea typeface="+mn-ea"/>
                <a:cs typeface="Arial"/>
              </a:rPr>
              <a:t> </a:t>
            </a:r>
            <a:r>
              <a:rPr sz="1400" b="1" dirty="0">
                <a:solidFill>
                  <a:srgbClr val="2E2E2E"/>
                </a:solidFill>
                <a:latin typeface="Arial"/>
                <a:ea typeface="+mn-ea"/>
                <a:cs typeface="Arial"/>
              </a:rPr>
              <a:t>retiro</a:t>
            </a:r>
            <a:r>
              <a:rPr sz="1400" b="1" spc="30" dirty="0">
                <a:solidFill>
                  <a:srgbClr val="2E2E2E"/>
                </a:solidFill>
                <a:latin typeface="Arial"/>
                <a:ea typeface="+mn-ea"/>
                <a:cs typeface="Arial"/>
              </a:rPr>
              <a:t> </a:t>
            </a:r>
            <a:r>
              <a:rPr sz="1400" b="1" dirty="0">
                <a:solidFill>
                  <a:srgbClr val="2E2E2E"/>
                </a:solidFill>
                <a:latin typeface="Arial"/>
                <a:ea typeface="+mn-ea"/>
                <a:cs typeface="Arial"/>
              </a:rPr>
              <a:t>e</a:t>
            </a:r>
            <a:r>
              <a:rPr sz="1400" b="1" spc="20" dirty="0">
                <a:solidFill>
                  <a:srgbClr val="2E2E2E"/>
                </a:solidFill>
                <a:latin typeface="Arial"/>
                <a:ea typeface="+mn-ea"/>
                <a:cs typeface="Arial"/>
              </a:rPr>
              <a:t> </a:t>
            </a:r>
            <a:r>
              <a:rPr sz="1400" b="1" dirty="0">
                <a:solidFill>
                  <a:srgbClr val="2E2E2E"/>
                </a:solidFill>
                <a:latin typeface="Arial"/>
                <a:ea typeface="+mn-ea"/>
                <a:cs typeface="Arial"/>
              </a:rPr>
              <a:t>indemnizaciones</a:t>
            </a:r>
            <a:r>
              <a:rPr sz="1400" b="1" spc="45" dirty="0">
                <a:solidFill>
                  <a:srgbClr val="2E2E2E"/>
                </a:solidFill>
                <a:latin typeface="Arial"/>
                <a:ea typeface="+mn-ea"/>
                <a:cs typeface="Arial"/>
              </a:rPr>
              <a:t> </a:t>
            </a:r>
            <a:r>
              <a:rPr sz="1400" b="1" spc="-50" dirty="0">
                <a:solidFill>
                  <a:srgbClr val="2E2E2E"/>
                </a:solidFill>
                <a:latin typeface="Arial"/>
                <a:ea typeface="+mn-ea"/>
                <a:cs typeface="Arial"/>
              </a:rPr>
              <a:t>u</a:t>
            </a:r>
            <a:r>
              <a:rPr sz="1400" b="1" dirty="0">
                <a:solidFill>
                  <a:srgbClr val="2E2E2E"/>
                </a:solidFill>
                <a:latin typeface="Arial"/>
                <a:ea typeface="+mn-ea"/>
                <a:cs typeface="Arial"/>
              </a:rPr>
              <a:t>	separación</a:t>
            </a:r>
            <a:r>
              <a:rPr sz="1400" dirty="0">
                <a:solidFill>
                  <a:srgbClr val="2E2E2E"/>
                </a:solidFill>
                <a:latin typeface="Arial MT"/>
                <a:ea typeface="+mn-ea"/>
                <a:cs typeface="Arial MT"/>
              </a:rPr>
              <a:t>,</a:t>
            </a:r>
            <a:r>
              <a:rPr sz="1400" spc="55" dirty="0">
                <a:solidFill>
                  <a:srgbClr val="2E2E2E"/>
                </a:solidFill>
                <a:latin typeface="Arial MT"/>
                <a:ea typeface="+mn-ea"/>
                <a:cs typeface="Arial MT"/>
              </a:rPr>
              <a:t> </a:t>
            </a:r>
            <a:r>
              <a:rPr sz="1400" dirty="0">
                <a:solidFill>
                  <a:srgbClr val="2E2E2E"/>
                </a:solidFill>
                <a:latin typeface="Arial MT"/>
                <a:ea typeface="+mn-ea"/>
                <a:cs typeface="Arial MT"/>
              </a:rPr>
              <a:t>hasta</a:t>
            </a:r>
            <a:r>
              <a:rPr sz="1400" spc="50" dirty="0">
                <a:solidFill>
                  <a:srgbClr val="2E2E2E"/>
                </a:solidFill>
                <a:latin typeface="Arial MT"/>
                <a:ea typeface="+mn-ea"/>
                <a:cs typeface="Arial MT"/>
              </a:rPr>
              <a:t> </a:t>
            </a:r>
            <a:r>
              <a:rPr sz="1400" dirty="0">
                <a:solidFill>
                  <a:srgbClr val="2E2E2E"/>
                </a:solidFill>
                <a:latin typeface="Arial MT"/>
                <a:ea typeface="+mn-ea"/>
                <a:cs typeface="Arial MT"/>
              </a:rPr>
              <a:t>por</a:t>
            </a:r>
            <a:r>
              <a:rPr sz="1400" spc="50" dirty="0">
                <a:solidFill>
                  <a:srgbClr val="2E2E2E"/>
                </a:solidFill>
                <a:latin typeface="Arial MT"/>
                <a:ea typeface="+mn-ea"/>
                <a:cs typeface="Arial MT"/>
              </a:rPr>
              <a:t> </a:t>
            </a:r>
            <a:r>
              <a:rPr sz="1400" dirty="0">
                <a:solidFill>
                  <a:srgbClr val="2E2E2E"/>
                </a:solidFill>
                <a:latin typeface="Arial MT"/>
                <a:ea typeface="+mn-ea"/>
                <a:cs typeface="Arial MT"/>
              </a:rPr>
              <a:t>la</a:t>
            </a:r>
            <a:r>
              <a:rPr sz="1400" spc="55" dirty="0">
                <a:solidFill>
                  <a:srgbClr val="2E2E2E"/>
                </a:solidFill>
                <a:latin typeface="Arial MT"/>
                <a:ea typeface="+mn-ea"/>
                <a:cs typeface="Arial MT"/>
              </a:rPr>
              <a:t> </a:t>
            </a:r>
            <a:r>
              <a:rPr sz="1400" b="1" dirty="0">
                <a:solidFill>
                  <a:srgbClr val="FF0000"/>
                </a:solidFill>
                <a:latin typeface="Arial"/>
                <a:ea typeface="+mn-ea"/>
                <a:cs typeface="Arial"/>
              </a:rPr>
              <a:t>cantidad</a:t>
            </a:r>
            <a:r>
              <a:rPr sz="1400" b="1" spc="45" dirty="0">
                <a:solidFill>
                  <a:srgbClr val="FF0000"/>
                </a:solidFill>
                <a:latin typeface="Arial"/>
                <a:ea typeface="+mn-ea"/>
                <a:cs typeface="Arial"/>
              </a:rPr>
              <a:t> </a:t>
            </a:r>
            <a:r>
              <a:rPr sz="1400" b="1" dirty="0">
                <a:solidFill>
                  <a:srgbClr val="FF0000"/>
                </a:solidFill>
                <a:latin typeface="Arial"/>
                <a:ea typeface="+mn-ea"/>
                <a:cs typeface="Arial"/>
              </a:rPr>
              <a:t>que</a:t>
            </a:r>
            <a:r>
              <a:rPr sz="1400" b="1" spc="50" dirty="0">
                <a:solidFill>
                  <a:srgbClr val="FF0000"/>
                </a:solidFill>
                <a:latin typeface="Arial"/>
                <a:ea typeface="+mn-ea"/>
                <a:cs typeface="Arial"/>
              </a:rPr>
              <a:t> </a:t>
            </a:r>
            <a:r>
              <a:rPr sz="1400" b="1" spc="-10" dirty="0">
                <a:solidFill>
                  <a:srgbClr val="FF0000"/>
                </a:solidFill>
                <a:latin typeface="Arial"/>
                <a:ea typeface="+mn-ea"/>
                <a:cs typeface="Arial"/>
              </a:rPr>
              <a:t>resulte</a:t>
            </a:r>
            <a:endParaRPr sz="1400">
              <a:latin typeface="Arial"/>
              <a:ea typeface="+mn-ea"/>
              <a:cs typeface="Arial"/>
            </a:endParaRPr>
          </a:p>
        </p:txBody>
      </p:sp>
      <p:sp>
        <p:nvSpPr>
          <p:cNvPr id="19" name="object 19"/>
          <p:cNvSpPr txBox="1"/>
          <p:nvPr/>
        </p:nvSpPr>
        <p:spPr>
          <a:xfrm>
            <a:off x="10334626" y="2608453"/>
            <a:ext cx="254635" cy="192360"/>
          </a:xfrm>
          <a:prstGeom prst="rect">
            <a:avLst/>
          </a:prstGeom>
          <a:solidFill>
            <a:srgbClr val="FFFFFF"/>
          </a:solidFill>
        </p:spPr>
        <p:txBody>
          <a:bodyPr vert="horz" wrap="square" lIns="0" tIns="0" rIns="0" bIns="0" rtlCol="0">
            <a:spAutoFit/>
          </a:bodyPr>
          <a:lstStyle/>
          <a:p>
            <a:pPr marL="1270" algn="l" defTabSz="914446" rtl="0">
              <a:lnSpc>
                <a:spcPts val="1535"/>
              </a:lnSpc>
            </a:pPr>
            <a:r>
              <a:rPr sz="1400" b="1" spc="-25" dirty="0">
                <a:solidFill>
                  <a:srgbClr val="FF0000"/>
                </a:solidFill>
                <a:latin typeface="Arial"/>
                <a:ea typeface="+mn-ea"/>
                <a:cs typeface="Arial"/>
              </a:rPr>
              <a:t>de</a:t>
            </a:r>
            <a:endParaRPr sz="1400">
              <a:latin typeface="Arial"/>
              <a:ea typeface="+mn-ea"/>
              <a:cs typeface="Arial"/>
            </a:endParaRPr>
          </a:p>
        </p:txBody>
      </p:sp>
      <p:sp>
        <p:nvSpPr>
          <p:cNvPr id="20" name="object 20"/>
          <p:cNvSpPr txBox="1"/>
          <p:nvPr/>
        </p:nvSpPr>
        <p:spPr>
          <a:xfrm>
            <a:off x="1638427" y="2789936"/>
            <a:ext cx="3719829" cy="228909"/>
          </a:xfrm>
          <a:prstGeom prst="rect">
            <a:avLst/>
          </a:prstGeom>
        </p:spPr>
        <p:txBody>
          <a:bodyPr vert="horz" wrap="square" lIns="0" tIns="13335" rIns="0" bIns="0" rtlCol="0">
            <a:spAutoFit/>
          </a:bodyPr>
          <a:lstStyle/>
          <a:p>
            <a:pPr marL="12701" algn="l" defTabSz="914446" rtl="0">
              <a:spcBef>
                <a:spcPts val="105"/>
              </a:spcBef>
            </a:pPr>
            <a:r>
              <a:rPr sz="1400" b="1" dirty="0">
                <a:solidFill>
                  <a:srgbClr val="FF0000"/>
                </a:solidFill>
                <a:latin typeface="Arial"/>
                <a:ea typeface="+mn-ea"/>
                <a:cs typeface="Arial"/>
              </a:rPr>
              <a:t>multiplicar</a:t>
            </a:r>
            <a:r>
              <a:rPr sz="1400" b="1" spc="-50" dirty="0">
                <a:solidFill>
                  <a:srgbClr val="FF0000"/>
                </a:solidFill>
                <a:latin typeface="Arial"/>
                <a:ea typeface="+mn-ea"/>
                <a:cs typeface="Arial"/>
              </a:rPr>
              <a:t> </a:t>
            </a:r>
            <a:r>
              <a:rPr sz="1400" b="1" dirty="0">
                <a:solidFill>
                  <a:srgbClr val="FF0000"/>
                </a:solidFill>
                <a:latin typeface="Arial"/>
                <a:ea typeface="+mn-ea"/>
                <a:cs typeface="Arial"/>
              </a:rPr>
              <a:t>el</a:t>
            </a:r>
            <a:r>
              <a:rPr sz="1400" b="1" spc="-35" dirty="0">
                <a:solidFill>
                  <a:srgbClr val="FF0000"/>
                </a:solidFill>
                <a:latin typeface="Arial"/>
                <a:ea typeface="+mn-ea"/>
                <a:cs typeface="Arial"/>
              </a:rPr>
              <a:t> </a:t>
            </a:r>
            <a:r>
              <a:rPr sz="1400" b="1" dirty="0">
                <a:solidFill>
                  <a:srgbClr val="FF0000"/>
                </a:solidFill>
                <a:latin typeface="Arial"/>
                <a:ea typeface="+mn-ea"/>
                <a:cs typeface="Arial"/>
              </a:rPr>
              <a:t>valor</a:t>
            </a:r>
            <a:r>
              <a:rPr sz="1400" b="1" spc="-35" dirty="0">
                <a:solidFill>
                  <a:srgbClr val="FF0000"/>
                </a:solidFill>
                <a:latin typeface="Arial"/>
                <a:ea typeface="+mn-ea"/>
                <a:cs typeface="Arial"/>
              </a:rPr>
              <a:t> </a:t>
            </a:r>
            <a:r>
              <a:rPr sz="1400" b="1" dirty="0">
                <a:solidFill>
                  <a:srgbClr val="FF0000"/>
                </a:solidFill>
                <a:latin typeface="Arial"/>
                <a:ea typeface="+mn-ea"/>
                <a:cs typeface="Arial"/>
              </a:rPr>
              <a:t>mensual</a:t>
            </a:r>
            <a:r>
              <a:rPr sz="1400" b="1" spc="-30" dirty="0">
                <a:solidFill>
                  <a:srgbClr val="FF0000"/>
                </a:solidFill>
                <a:latin typeface="Arial"/>
                <a:ea typeface="+mn-ea"/>
                <a:cs typeface="Arial"/>
              </a:rPr>
              <a:t> </a:t>
            </a:r>
            <a:r>
              <a:rPr sz="1400" b="1" dirty="0">
                <a:solidFill>
                  <a:srgbClr val="FF0000"/>
                </a:solidFill>
                <a:latin typeface="Arial"/>
                <a:ea typeface="+mn-ea"/>
                <a:cs typeface="Arial"/>
              </a:rPr>
              <a:t>de</a:t>
            </a:r>
            <a:r>
              <a:rPr sz="1400" b="1" spc="-40" dirty="0">
                <a:solidFill>
                  <a:srgbClr val="FF0000"/>
                </a:solidFill>
                <a:latin typeface="Arial"/>
                <a:ea typeface="+mn-ea"/>
                <a:cs typeface="Arial"/>
              </a:rPr>
              <a:t> </a:t>
            </a:r>
            <a:r>
              <a:rPr sz="1400" b="1" dirty="0">
                <a:solidFill>
                  <a:srgbClr val="FF0000"/>
                </a:solidFill>
                <a:latin typeface="Arial"/>
                <a:ea typeface="+mn-ea"/>
                <a:cs typeface="Arial"/>
              </a:rPr>
              <a:t>la</a:t>
            </a:r>
            <a:r>
              <a:rPr sz="1400" b="1" spc="-40" dirty="0">
                <a:solidFill>
                  <a:srgbClr val="FF0000"/>
                </a:solidFill>
                <a:latin typeface="Arial"/>
                <a:ea typeface="+mn-ea"/>
                <a:cs typeface="Arial"/>
              </a:rPr>
              <a:t> </a:t>
            </a:r>
            <a:r>
              <a:rPr sz="1400" b="1" dirty="0">
                <a:solidFill>
                  <a:srgbClr val="FF0000"/>
                </a:solidFill>
                <a:latin typeface="Arial"/>
                <a:ea typeface="+mn-ea"/>
                <a:cs typeface="Arial"/>
              </a:rPr>
              <a:t>Unidad</a:t>
            </a:r>
            <a:r>
              <a:rPr sz="1400" b="1" spc="-30" dirty="0">
                <a:solidFill>
                  <a:srgbClr val="FF0000"/>
                </a:solidFill>
                <a:latin typeface="Arial"/>
                <a:ea typeface="+mn-ea"/>
                <a:cs typeface="Arial"/>
              </a:rPr>
              <a:t> </a:t>
            </a:r>
            <a:r>
              <a:rPr sz="1400" b="1" spc="-25" dirty="0">
                <a:solidFill>
                  <a:srgbClr val="FF0000"/>
                </a:solidFill>
                <a:latin typeface="Arial"/>
                <a:ea typeface="+mn-ea"/>
                <a:cs typeface="Arial"/>
              </a:rPr>
              <a:t>de</a:t>
            </a:r>
            <a:endParaRPr sz="1400">
              <a:latin typeface="Arial"/>
              <a:ea typeface="+mn-ea"/>
              <a:cs typeface="Arial"/>
            </a:endParaRPr>
          </a:p>
        </p:txBody>
      </p:sp>
      <p:sp>
        <p:nvSpPr>
          <p:cNvPr id="21" name="object 21"/>
          <p:cNvSpPr txBox="1"/>
          <p:nvPr/>
        </p:nvSpPr>
        <p:spPr>
          <a:xfrm>
            <a:off x="5345049" y="2821813"/>
            <a:ext cx="2004695" cy="192360"/>
          </a:xfrm>
          <a:prstGeom prst="rect">
            <a:avLst/>
          </a:prstGeom>
          <a:solidFill>
            <a:srgbClr val="FFFFFF"/>
          </a:solidFill>
        </p:spPr>
        <p:txBody>
          <a:bodyPr vert="horz" wrap="square" lIns="0" tIns="0" rIns="0" bIns="0" rtlCol="0">
            <a:spAutoFit/>
          </a:bodyPr>
          <a:lstStyle/>
          <a:p>
            <a:pPr marL="47628" algn="l" defTabSz="914446" rtl="0">
              <a:lnSpc>
                <a:spcPts val="1535"/>
              </a:lnSpc>
            </a:pPr>
            <a:r>
              <a:rPr sz="1400" b="1" dirty="0">
                <a:solidFill>
                  <a:srgbClr val="FF0000"/>
                </a:solidFill>
                <a:latin typeface="Arial"/>
                <a:ea typeface="+mn-ea"/>
                <a:cs typeface="Arial"/>
              </a:rPr>
              <a:t>Medida</a:t>
            </a:r>
            <a:r>
              <a:rPr sz="1400" b="1" spc="-45" dirty="0">
                <a:solidFill>
                  <a:srgbClr val="FF0000"/>
                </a:solidFill>
                <a:latin typeface="Arial"/>
                <a:ea typeface="+mn-ea"/>
                <a:cs typeface="Arial"/>
              </a:rPr>
              <a:t> </a:t>
            </a:r>
            <a:r>
              <a:rPr sz="1400" b="1" dirty="0">
                <a:solidFill>
                  <a:srgbClr val="FF0000"/>
                </a:solidFill>
                <a:latin typeface="Arial"/>
                <a:ea typeface="+mn-ea"/>
                <a:cs typeface="Arial"/>
              </a:rPr>
              <a:t>y</a:t>
            </a:r>
            <a:r>
              <a:rPr sz="1400" b="1" spc="-70" dirty="0">
                <a:solidFill>
                  <a:srgbClr val="FF0000"/>
                </a:solidFill>
                <a:latin typeface="Arial"/>
                <a:ea typeface="+mn-ea"/>
                <a:cs typeface="Arial"/>
              </a:rPr>
              <a:t> </a:t>
            </a:r>
            <a:r>
              <a:rPr sz="1400" b="1" spc="-10" dirty="0">
                <a:solidFill>
                  <a:srgbClr val="FF0000"/>
                </a:solidFill>
                <a:latin typeface="Arial"/>
                <a:ea typeface="+mn-ea"/>
                <a:cs typeface="Arial"/>
              </a:rPr>
              <a:t>Actualización</a:t>
            </a:r>
            <a:endParaRPr sz="1400">
              <a:latin typeface="Arial"/>
              <a:ea typeface="+mn-ea"/>
              <a:cs typeface="Arial"/>
            </a:endParaRPr>
          </a:p>
        </p:txBody>
      </p:sp>
      <p:sp>
        <p:nvSpPr>
          <p:cNvPr id="22" name="object 22"/>
          <p:cNvSpPr txBox="1"/>
          <p:nvPr/>
        </p:nvSpPr>
        <p:spPr>
          <a:xfrm>
            <a:off x="7371080" y="2789936"/>
            <a:ext cx="1007744" cy="228909"/>
          </a:xfrm>
          <a:prstGeom prst="rect">
            <a:avLst/>
          </a:prstGeom>
        </p:spPr>
        <p:txBody>
          <a:bodyPr vert="horz" wrap="square" lIns="0" tIns="13335" rIns="0" bIns="0" rtlCol="0">
            <a:spAutoFit/>
          </a:bodyPr>
          <a:lstStyle/>
          <a:p>
            <a:pPr marL="12701" algn="l" defTabSz="914446" rtl="0">
              <a:spcBef>
                <a:spcPts val="105"/>
              </a:spcBef>
            </a:pPr>
            <a:r>
              <a:rPr sz="1400" b="1" dirty="0">
                <a:solidFill>
                  <a:srgbClr val="FF0000"/>
                </a:solidFill>
                <a:latin typeface="Arial"/>
                <a:ea typeface="+mn-ea"/>
                <a:cs typeface="Arial"/>
              </a:rPr>
              <a:t>por</a:t>
            </a:r>
            <a:r>
              <a:rPr sz="1400" b="1" spc="-20" dirty="0">
                <a:solidFill>
                  <a:srgbClr val="FF0000"/>
                </a:solidFill>
                <a:latin typeface="Arial"/>
                <a:ea typeface="+mn-ea"/>
                <a:cs typeface="Arial"/>
              </a:rPr>
              <a:t> </a:t>
            </a:r>
            <a:r>
              <a:rPr sz="1400" b="1" spc="-10" dirty="0">
                <a:solidFill>
                  <a:srgbClr val="FF0000"/>
                </a:solidFill>
                <a:latin typeface="Arial"/>
                <a:ea typeface="+mn-ea"/>
                <a:cs typeface="Arial"/>
              </a:rPr>
              <a:t>15.02%</a:t>
            </a:r>
            <a:r>
              <a:rPr sz="1400" spc="-10" dirty="0">
                <a:solidFill>
                  <a:srgbClr val="2E2E2E"/>
                </a:solidFill>
                <a:latin typeface="Arial MT"/>
                <a:ea typeface="+mn-ea"/>
                <a:cs typeface="Arial MT"/>
              </a:rPr>
              <a:t>.</a:t>
            </a:r>
            <a:endParaRPr sz="1400">
              <a:latin typeface="Arial MT"/>
              <a:ea typeface="+mn-ea"/>
              <a:cs typeface="Arial MT"/>
            </a:endParaRPr>
          </a:p>
        </p:txBody>
      </p:sp>
      <p:graphicFrame>
        <p:nvGraphicFramePr>
          <p:cNvPr id="23" name="object 23"/>
          <p:cNvGraphicFramePr>
            <a:graphicFrameLocks noGrp="1"/>
          </p:cNvGraphicFramePr>
          <p:nvPr/>
        </p:nvGraphicFramePr>
        <p:xfrm>
          <a:off x="5331586" y="3282316"/>
          <a:ext cx="4926330" cy="91376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579120">
                <a:tc>
                  <a:txBody>
                    <a:bodyPr/>
                    <a:lstStyle/>
                    <a:p>
                      <a:pPr marL="594995" marR="145415" indent="-440690">
                        <a:lnSpc>
                          <a:spcPct val="100000"/>
                        </a:lnSpc>
                        <a:spcBef>
                          <a:spcPts val="325"/>
                        </a:spcBef>
                      </a:pPr>
                      <a:r>
                        <a:rPr sz="1600" b="1" dirty="0">
                          <a:solidFill>
                            <a:srgbClr val="FFFFFF"/>
                          </a:solidFill>
                          <a:latin typeface="Arial"/>
                          <a:cs typeface="Arial"/>
                        </a:rPr>
                        <a:t>UMA</a:t>
                      </a:r>
                      <a:r>
                        <a:rPr sz="1600" b="1" spc="-100" dirty="0">
                          <a:solidFill>
                            <a:srgbClr val="FFFFFF"/>
                          </a:solidFill>
                          <a:latin typeface="Arial"/>
                          <a:cs typeface="Arial"/>
                        </a:rPr>
                        <a:t> </a:t>
                      </a:r>
                      <a:r>
                        <a:rPr sz="1600" b="1" spc="-10" dirty="0">
                          <a:solidFill>
                            <a:srgbClr val="FFFFFF"/>
                          </a:solidFill>
                          <a:latin typeface="Arial"/>
                          <a:cs typeface="Arial"/>
                        </a:rPr>
                        <a:t>mensual </a:t>
                      </a:r>
                      <a:r>
                        <a:rPr sz="1600" b="1" spc="-20" dirty="0">
                          <a:solidFill>
                            <a:srgbClr val="FFFFFF"/>
                          </a:solidFill>
                          <a:latin typeface="Arial"/>
                          <a:cs typeface="Arial"/>
                        </a:rPr>
                        <a:t>2025</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0"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280035" marR="271145" indent="4445">
                        <a:lnSpc>
                          <a:spcPct val="100000"/>
                        </a:lnSpc>
                        <a:spcBef>
                          <a:spcPts val="325"/>
                        </a:spcBef>
                      </a:pPr>
                      <a:r>
                        <a:rPr sz="1600" b="1" dirty="0">
                          <a:solidFill>
                            <a:srgbClr val="FFFFFF"/>
                          </a:solidFill>
                          <a:latin typeface="Arial"/>
                          <a:cs typeface="Arial"/>
                        </a:rPr>
                        <a:t>Monto</a:t>
                      </a:r>
                      <a:r>
                        <a:rPr sz="1600" b="1" spc="-45" dirty="0">
                          <a:solidFill>
                            <a:srgbClr val="FFFFFF"/>
                          </a:solidFill>
                          <a:latin typeface="Arial"/>
                          <a:cs typeface="Arial"/>
                        </a:rPr>
                        <a:t> </a:t>
                      </a:r>
                      <a:r>
                        <a:rPr sz="1600" b="1" spc="-25" dirty="0">
                          <a:solidFill>
                            <a:srgbClr val="FFFFFF"/>
                          </a:solidFill>
                          <a:latin typeface="Arial"/>
                          <a:cs typeface="Arial"/>
                        </a:rPr>
                        <a:t>SPE </a:t>
                      </a:r>
                      <a:r>
                        <a:rPr sz="1600" b="1" dirty="0">
                          <a:solidFill>
                            <a:srgbClr val="FFFFFF"/>
                          </a:solidFill>
                          <a:latin typeface="Arial"/>
                          <a:cs typeface="Arial"/>
                        </a:rPr>
                        <a:t>Enero</a:t>
                      </a:r>
                      <a:r>
                        <a:rPr sz="1600" b="1" spc="-40" dirty="0">
                          <a:solidFill>
                            <a:srgbClr val="FFFFFF"/>
                          </a:solidFill>
                          <a:latin typeface="Arial"/>
                          <a:cs typeface="Arial"/>
                        </a:rPr>
                        <a:t> </a:t>
                      </a:r>
                      <a:r>
                        <a:rPr sz="1600" b="1" spc="-20" dirty="0">
                          <a:solidFill>
                            <a:srgbClr val="FFFFFF"/>
                          </a:solidFill>
                          <a:latin typeface="Arial"/>
                          <a:cs typeface="Arial"/>
                        </a:rPr>
                        <a:t>2025</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4645">
                <a:tc>
                  <a:txBody>
                    <a:bodyPr/>
                    <a:lstStyle/>
                    <a:p>
                      <a:pPr marL="369570">
                        <a:lnSpc>
                          <a:spcPct val="100000"/>
                        </a:lnSpc>
                        <a:spcBef>
                          <a:spcPts val="325"/>
                        </a:spcBef>
                      </a:pPr>
                      <a:r>
                        <a:rPr sz="1600" spc="-10" dirty="0">
                          <a:latin typeface="Arial MT"/>
                          <a:cs typeface="Arial MT"/>
                        </a:rPr>
                        <a:t>$3,439.46</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25"/>
                        </a:spcBef>
                      </a:pPr>
                      <a:r>
                        <a:rPr sz="1600" dirty="0">
                          <a:latin typeface="Arial MT"/>
                          <a:cs typeface="Arial MT"/>
                        </a:rPr>
                        <a:t>15.59%</a:t>
                      </a:r>
                      <a:r>
                        <a:rPr sz="1600" spc="-35" dirty="0">
                          <a:latin typeface="Arial MT"/>
                          <a:cs typeface="Arial MT"/>
                        </a:rPr>
                        <a:t> </a:t>
                      </a:r>
                      <a:r>
                        <a:rPr sz="1600" spc="-25" dirty="0">
                          <a:solidFill>
                            <a:srgbClr val="FF0000"/>
                          </a:solidFill>
                          <a:latin typeface="Arial MT"/>
                          <a:cs typeface="Arial MT"/>
                        </a:rPr>
                        <a:t>**</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455295">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grpSp>
        <p:nvGrpSpPr>
          <p:cNvPr id="24" name="object 24"/>
          <p:cNvGrpSpPr/>
          <p:nvPr/>
        </p:nvGrpSpPr>
        <p:grpSpPr>
          <a:xfrm>
            <a:off x="5331586" y="5511673"/>
            <a:ext cx="1534160" cy="504825"/>
            <a:chOff x="5331586" y="5511672"/>
            <a:chExt cx="1534160" cy="504825"/>
          </a:xfrm>
        </p:grpSpPr>
        <p:sp>
          <p:nvSpPr>
            <p:cNvPr id="25" name="object 25"/>
            <p:cNvSpPr/>
            <p:nvPr/>
          </p:nvSpPr>
          <p:spPr>
            <a:xfrm>
              <a:off x="5337936" y="5518022"/>
              <a:ext cx="1521460" cy="492125"/>
            </a:xfrm>
            <a:custGeom>
              <a:avLst/>
              <a:gdLst/>
              <a:ahLst/>
              <a:cxnLst/>
              <a:rect l="l" t="t" r="r" b="b"/>
              <a:pathLst>
                <a:path w="1521459" h="492125">
                  <a:moveTo>
                    <a:pt x="1439290" y="0"/>
                  </a:moveTo>
                  <a:lnTo>
                    <a:pt x="81914" y="0"/>
                  </a:lnTo>
                  <a:lnTo>
                    <a:pt x="50041" y="6442"/>
                  </a:lnTo>
                  <a:lnTo>
                    <a:pt x="24002" y="24010"/>
                  </a:lnTo>
                  <a:lnTo>
                    <a:pt x="6441" y="50068"/>
                  </a:lnTo>
                  <a:lnTo>
                    <a:pt x="0" y="81978"/>
                  </a:lnTo>
                  <a:lnTo>
                    <a:pt x="0" y="409981"/>
                  </a:lnTo>
                  <a:lnTo>
                    <a:pt x="6441" y="441907"/>
                  </a:lnTo>
                  <a:lnTo>
                    <a:pt x="24002" y="467977"/>
                  </a:lnTo>
                  <a:lnTo>
                    <a:pt x="50041" y="485553"/>
                  </a:lnTo>
                  <a:lnTo>
                    <a:pt x="81914" y="491997"/>
                  </a:lnTo>
                  <a:lnTo>
                    <a:pt x="1439290" y="491997"/>
                  </a:lnTo>
                  <a:lnTo>
                    <a:pt x="1471164" y="485553"/>
                  </a:lnTo>
                  <a:lnTo>
                    <a:pt x="1497203" y="467977"/>
                  </a:lnTo>
                  <a:lnTo>
                    <a:pt x="1514764" y="441907"/>
                  </a:lnTo>
                  <a:lnTo>
                    <a:pt x="1521206" y="409981"/>
                  </a:lnTo>
                  <a:lnTo>
                    <a:pt x="1521206" y="81978"/>
                  </a:lnTo>
                  <a:lnTo>
                    <a:pt x="1514764" y="50068"/>
                  </a:lnTo>
                  <a:lnTo>
                    <a:pt x="1497203" y="24010"/>
                  </a:lnTo>
                  <a:lnTo>
                    <a:pt x="1471164" y="6442"/>
                  </a:lnTo>
                  <a:lnTo>
                    <a:pt x="1439290" y="0"/>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26" name="object 26"/>
            <p:cNvSpPr/>
            <p:nvPr/>
          </p:nvSpPr>
          <p:spPr>
            <a:xfrm>
              <a:off x="5337936" y="5518022"/>
              <a:ext cx="1521460" cy="492125"/>
            </a:xfrm>
            <a:custGeom>
              <a:avLst/>
              <a:gdLst/>
              <a:ahLst/>
              <a:cxnLst/>
              <a:rect l="l" t="t" r="r" b="b"/>
              <a:pathLst>
                <a:path w="1521459" h="492125">
                  <a:moveTo>
                    <a:pt x="0" y="81978"/>
                  </a:moveTo>
                  <a:lnTo>
                    <a:pt x="6441" y="50068"/>
                  </a:lnTo>
                  <a:lnTo>
                    <a:pt x="24002" y="24010"/>
                  </a:lnTo>
                  <a:lnTo>
                    <a:pt x="50041" y="6442"/>
                  </a:lnTo>
                  <a:lnTo>
                    <a:pt x="81914" y="0"/>
                  </a:lnTo>
                  <a:lnTo>
                    <a:pt x="1439290" y="0"/>
                  </a:lnTo>
                  <a:lnTo>
                    <a:pt x="1471164" y="6442"/>
                  </a:lnTo>
                  <a:lnTo>
                    <a:pt x="1497203" y="24010"/>
                  </a:lnTo>
                  <a:lnTo>
                    <a:pt x="1514764" y="50068"/>
                  </a:lnTo>
                  <a:lnTo>
                    <a:pt x="1521206" y="81978"/>
                  </a:lnTo>
                  <a:lnTo>
                    <a:pt x="1521206" y="409981"/>
                  </a:lnTo>
                  <a:lnTo>
                    <a:pt x="1514764" y="441907"/>
                  </a:lnTo>
                  <a:lnTo>
                    <a:pt x="1497203" y="467977"/>
                  </a:lnTo>
                  <a:lnTo>
                    <a:pt x="1471164" y="485553"/>
                  </a:lnTo>
                  <a:lnTo>
                    <a:pt x="1439290" y="491997"/>
                  </a:lnTo>
                  <a:lnTo>
                    <a:pt x="81914" y="491997"/>
                  </a:lnTo>
                  <a:lnTo>
                    <a:pt x="50041" y="485553"/>
                  </a:lnTo>
                  <a:lnTo>
                    <a:pt x="24002" y="467977"/>
                  </a:lnTo>
                  <a:lnTo>
                    <a:pt x="6441" y="441907"/>
                  </a:lnTo>
                  <a:lnTo>
                    <a:pt x="0" y="409981"/>
                  </a:lnTo>
                  <a:lnTo>
                    <a:pt x="0" y="81978"/>
                  </a:lnTo>
                  <a:close/>
                </a:path>
              </a:pathLst>
            </a:custGeom>
            <a:ln w="12700">
              <a:solidFill>
                <a:srgbClr val="000723"/>
              </a:solidFill>
            </a:ln>
          </p:spPr>
          <p:txBody>
            <a:bodyPr wrap="square" lIns="0" tIns="0" rIns="0" bIns="0" rtlCol="0"/>
            <a:lstStyle/>
            <a:p>
              <a:pPr algn="l" defTabSz="914446" rtl="0"/>
              <a:endParaRPr>
                <a:latin typeface="Calibri"/>
                <a:ea typeface="+mn-ea"/>
                <a:cs typeface="+mn-cs"/>
              </a:endParaRPr>
            </a:p>
          </p:txBody>
        </p:sp>
      </p:grpSp>
      <p:sp>
        <p:nvSpPr>
          <p:cNvPr id="27" name="object 27"/>
          <p:cNvSpPr txBox="1"/>
          <p:nvPr/>
        </p:nvSpPr>
        <p:spPr>
          <a:xfrm>
            <a:off x="5496815" y="5564530"/>
            <a:ext cx="1203325" cy="382156"/>
          </a:xfrm>
          <a:prstGeom prst="rect">
            <a:avLst/>
          </a:prstGeom>
        </p:spPr>
        <p:txBody>
          <a:bodyPr vert="horz" wrap="square" lIns="0" tIns="12700" rIns="0" bIns="0" rtlCol="0">
            <a:spAutoFit/>
          </a:bodyPr>
          <a:lstStyle/>
          <a:p>
            <a:pPr marL="12701" algn="l" defTabSz="914446" rtl="0">
              <a:spcBef>
                <a:spcPts val="100"/>
              </a:spcBef>
            </a:pPr>
            <a:r>
              <a:rPr sz="1200" b="1" dirty="0">
                <a:solidFill>
                  <a:srgbClr val="FFFFFF"/>
                </a:solidFill>
                <a:latin typeface="Arial"/>
                <a:ea typeface="+mn-ea"/>
                <a:cs typeface="Arial"/>
              </a:rPr>
              <a:t>Conceptos</a:t>
            </a:r>
            <a:r>
              <a:rPr sz="1200" b="1" spc="-30" dirty="0">
                <a:solidFill>
                  <a:srgbClr val="FFFFFF"/>
                </a:solidFill>
                <a:latin typeface="Arial"/>
                <a:ea typeface="+mn-ea"/>
                <a:cs typeface="Arial"/>
              </a:rPr>
              <a:t> </a:t>
            </a:r>
            <a:r>
              <a:rPr sz="1200" b="1" dirty="0">
                <a:solidFill>
                  <a:srgbClr val="FFFFFF"/>
                </a:solidFill>
                <a:latin typeface="Arial"/>
                <a:ea typeface="+mn-ea"/>
                <a:cs typeface="Arial"/>
              </a:rPr>
              <a:t>a</a:t>
            </a:r>
            <a:r>
              <a:rPr sz="1200" b="1" spc="-35" dirty="0">
                <a:solidFill>
                  <a:srgbClr val="FFFFFF"/>
                </a:solidFill>
                <a:latin typeface="Arial"/>
                <a:ea typeface="+mn-ea"/>
                <a:cs typeface="Arial"/>
              </a:rPr>
              <a:t> </a:t>
            </a:r>
            <a:r>
              <a:rPr sz="1200" b="1" spc="-25" dirty="0">
                <a:solidFill>
                  <a:srgbClr val="FFFFFF"/>
                </a:solidFill>
                <a:latin typeface="Arial"/>
                <a:ea typeface="+mn-ea"/>
                <a:cs typeface="Arial"/>
              </a:rPr>
              <a:t>los</a:t>
            </a:r>
            <a:endParaRPr sz="1200">
              <a:latin typeface="Arial"/>
              <a:ea typeface="+mn-ea"/>
              <a:cs typeface="Arial"/>
            </a:endParaRPr>
          </a:p>
          <a:p>
            <a:pPr marL="91445" algn="l" defTabSz="914446" rtl="0">
              <a:spcBef>
                <a:spcPts val="5"/>
              </a:spcBef>
            </a:pPr>
            <a:r>
              <a:rPr sz="1200" b="1" dirty="0">
                <a:solidFill>
                  <a:srgbClr val="FFFFFF"/>
                </a:solidFill>
                <a:latin typeface="Arial"/>
                <a:ea typeface="+mn-ea"/>
                <a:cs typeface="Arial"/>
              </a:rPr>
              <a:t>que</a:t>
            </a:r>
            <a:r>
              <a:rPr sz="1200" b="1" spc="-20" dirty="0">
                <a:solidFill>
                  <a:srgbClr val="FFFFFF"/>
                </a:solidFill>
                <a:latin typeface="Arial"/>
                <a:ea typeface="+mn-ea"/>
                <a:cs typeface="Arial"/>
              </a:rPr>
              <a:t> </a:t>
            </a:r>
            <a:r>
              <a:rPr sz="1200" b="1" dirty="0">
                <a:solidFill>
                  <a:srgbClr val="FFFFFF"/>
                </a:solidFill>
                <a:latin typeface="Arial"/>
                <a:ea typeface="+mn-ea"/>
                <a:cs typeface="Arial"/>
              </a:rPr>
              <a:t>NO</a:t>
            </a:r>
            <a:r>
              <a:rPr sz="1200" b="1" spc="-15" dirty="0">
                <a:solidFill>
                  <a:srgbClr val="FFFFFF"/>
                </a:solidFill>
                <a:latin typeface="Arial"/>
                <a:ea typeface="+mn-ea"/>
                <a:cs typeface="Arial"/>
              </a:rPr>
              <a:t> </a:t>
            </a:r>
            <a:r>
              <a:rPr sz="1200" b="1" spc="-10" dirty="0">
                <a:solidFill>
                  <a:srgbClr val="FFFFFF"/>
                </a:solidFill>
                <a:latin typeface="Arial"/>
                <a:ea typeface="+mn-ea"/>
                <a:cs typeface="Arial"/>
              </a:rPr>
              <a:t>aplica</a:t>
            </a:r>
            <a:endParaRPr sz="1200">
              <a:latin typeface="Arial"/>
              <a:ea typeface="+mn-ea"/>
              <a:cs typeface="Arial"/>
            </a:endParaRPr>
          </a:p>
        </p:txBody>
      </p:sp>
      <p:sp>
        <p:nvSpPr>
          <p:cNvPr id="28" name="object 28"/>
          <p:cNvSpPr txBox="1"/>
          <p:nvPr/>
        </p:nvSpPr>
        <p:spPr>
          <a:xfrm>
            <a:off x="7231506" y="5361814"/>
            <a:ext cx="2821940" cy="750847"/>
          </a:xfrm>
          <a:prstGeom prst="rect">
            <a:avLst/>
          </a:prstGeom>
        </p:spPr>
        <p:txBody>
          <a:bodyPr vert="horz" wrap="square" lIns="0" tIns="12065" rIns="0" bIns="0" rtlCol="0">
            <a:spAutoFit/>
          </a:bodyPr>
          <a:lstStyle/>
          <a:p>
            <a:pPr marL="298465" indent="-285764" algn="l" defTabSz="914446" rtl="0">
              <a:spcBef>
                <a:spcPts val="95"/>
              </a:spcBef>
              <a:buFont typeface="Wingdings"/>
              <a:buChar char=""/>
              <a:tabLst>
                <a:tab pos="298465" algn="l"/>
              </a:tabLst>
            </a:pPr>
            <a:r>
              <a:rPr sz="1600" dirty="0">
                <a:latin typeface="Arial MT"/>
                <a:ea typeface="+mn-ea"/>
                <a:cs typeface="Arial MT"/>
              </a:rPr>
              <a:t>Primas</a:t>
            </a:r>
            <a:r>
              <a:rPr sz="1600" spc="-20" dirty="0">
                <a:latin typeface="Arial MT"/>
                <a:ea typeface="+mn-ea"/>
                <a:cs typeface="Arial MT"/>
              </a:rPr>
              <a:t> </a:t>
            </a:r>
            <a:r>
              <a:rPr sz="1600" dirty="0">
                <a:latin typeface="Arial MT"/>
                <a:ea typeface="+mn-ea"/>
                <a:cs typeface="Arial MT"/>
              </a:rPr>
              <a:t>de</a:t>
            </a:r>
            <a:r>
              <a:rPr sz="1600" spc="-25" dirty="0">
                <a:latin typeface="Arial MT"/>
                <a:ea typeface="+mn-ea"/>
                <a:cs typeface="Arial MT"/>
              </a:rPr>
              <a:t> </a:t>
            </a:r>
            <a:r>
              <a:rPr sz="1600" spc="-10" dirty="0">
                <a:latin typeface="Arial MT"/>
                <a:ea typeface="+mn-ea"/>
                <a:cs typeface="Arial MT"/>
              </a:rPr>
              <a:t>antigüedad</a:t>
            </a:r>
            <a:endParaRPr sz="1600">
              <a:latin typeface="Arial MT"/>
              <a:ea typeface="+mn-ea"/>
              <a:cs typeface="Arial MT"/>
            </a:endParaRPr>
          </a:p>
          <a:p>
            <a:pPr marL="298465" indent="-285764" algn="l" defTabSz="914446" rtl="0">
              <a:buFont typeface="Wingdings"/>
              <a:buChar char=""/>
              <a:tabLst>
                <a:tab pos="298465" algn="l"/>
              </a:tabLst>
            </a:pPr>
            <a:r>
              <a:rPr sz="1600" dirty="0">
                <a:latin typeface="Arial MT"/>
                <a:ea typeface="+mn-ea"/>
                <a:cs typeface="Arial MT"/>
              </a:rPr>
              <a:t>Retiro</a:t>
            </a:r>
            <a:r>
              <a:rPr sz="1600" spc="-10" dirty="0">
                <a:latin typeface="Arial MT"/>
                <a:ea typeface="+mn-ea"/>
                <a:cs typeface="Arial MT"/>
              </a:rPr>
              <a:t> </a:t>
            </a:r>
            <a:r>
              <a:rPr sz="1600" dirty="0">
                <a:latin typeface="Arial MT"/>
                <a:ea typeface="+mn-ea"/>
                <a:cs typeface="Arial MT"/>
              </a:rPr>
              <a:t>e</a:t>
            </a:r>
            <a:r>
              <a:rPr sz="1600" spc="-20" dirty="0">
                <a:latin typeface="Arial MT"/>
                <a:ea typeface="+mn-ea"/>
                <a:cs typeface="Arial MT"/>
              </a:rPr>
              <a:t> </a:t>
            </a:r>
            <a:r>
              <a:rPr sz="1600" spc="-10" dirty="0">
                <a:latin typeface="Arial MT"/>
                <a:ea typeface="+mn-ea"/>
                <a:cs typeface="Arial MT"/>
              </a:rPr>
              <a:t>indemnizaciones</a:t>
            </a:r>
            <a:endParaRPr sz="1600">
              <a:latin typeface="Arial MT"/>
              <a:ea typeface="+mn-ea"/>
              <a:cs typeface="Arial MT"/>
            </a:endParaRPr>
          </a:p>
          <a:p>
            <a:pPr marL="298465" indent="-285764" algn="l" defTabSz="914446" rtl="0">
              <a:buFont typeface="Wingdings"/>
              <a:buChar char=""/>
              <a:tabLst>
                <a:tab pos="298465" algn="l"/>
              </a:tabLst>
            </a:pPr>
            <a:r>
              <a:rPr sz="1600" dirty="0">
                <a:latin typeface="Arial MT"/>
                <a:ea typeface="+mn-ea"/>
                <a:cs typeface="Arial MT"/>
              </a:rPr>
              <a:t>Otros</a:t>
            </a:r>
            <a:r>
              <a:rPr sz="1600" spc="-10" dirty="0">
                <a:latin typeface="Arial MT"/>
                <a:ea typeface="+mn-ea"/>
                <a:cs typeface="Arial MT"/>
              </a:rPr>
              <a:t> </a:t>
            </a:r>
            <a:r>
              <a:rPr sz="1600" dirty="0">
                <a:latin typeface="Arial MT"/>
                <a:ea typeface="+mn-ea"/>
                <a:cs typeface="Arial MT"/>
              </a:rPr>
              <a:t>pagos</a:t>
            </a:r>
            <a:r>
              <a:rPr sz="1600" spc="-30" dirty="0">
                <a:latin typeface="Arial MT"/>
                <a:ea typeface="+mn-ea"/>
                <a:cs typeface="Arial MT"/>
              </a:rPr>
              <a:t> </a:t>
            </a:r>
            <a:r>
              <a:rPr sz="1600" dirty="0">
                <a:latin typeface="Arial MT"/>
                <a:ea typeface="+mn-ea"/>
                <a:cs typeface="Arial MT"/>
              </a:rPr>
              <a:t>por</a:t>
            </a:r>
            <a:r>
              <a:rPr sz="1600" spc="-35" dirty="0">
                <a:latin typeface="Arial MT"/>
                <a:ea typeface="+mn-ea"/>
                <a:cs typeface="Arial MT"/>
              </a:rPr>
              <a:t> </a:t>
            </a:r>
            <a:r>
              <a:rPr sz="1600" spc="-10" dirty="0">
                <a:latin typeface="Arial MT"/>
                <a:ea typeface="+mn-ea"/>
                <a:cs typeface="Arial MT"/>
              </a:rPr>
              <a:t>separación</a:t>
            </a:r>
            <a:endParaRPr sz="1600">
              <a:latin typeface="Arial MT"/>
              <a:ea typeface="+mn-ea"/>
              <a:cs typeface="Arial MT"/>
            </a:endParaRPr>
          </a:p>
        </p:txBody>
      </p:sp>
      <p:sp>
        <p:nvSpPr>
          <p:cNvPr id="29" name="object 29"/>
          <p:cNvSpPr/>
          <p:nvPr/>
        </p:nvSpPr>
        <p:spPr>
          <a:xfrm>
            <a:off x="7018020" y="5348479"/>
            <a:ext cx="133985" cy="831215"/>
          </a:xfrm>
          <a:custGeom>
            <a:avLst/>
            <a:gdLst/>
            <a:ahLst/>
            <a:cxnLst/>
            <a:rect l="l" t="t" r="r" b="b"/>
            <a:pathLst>
              <a:path w="133984" h="831214">
                <a:moveTo>
                  <a:pt x="133857" y="831024"/>
                </a:moveTo>
                <a:lnTo>
                  <a:pt x="107809" y="830148"/>
                </a:lnTo>
                <a:lnTo>
                  <a:pt x="86534" y="827759"/>
                </a:lnTo>
                <a:lnTo>
                  <a:pt x="72189" y="824214"/>
                </a:lnTo>
                <a:lnTo>
                  <a:pt x="66928" y="819873"/>
                </a:lnTo>
                <a:lnTo>
                  <a:pt x="66928" y="426669"/>
                </a:lnTo>
                <a:lnTo>
                  <a:pt x="61668" y="422333"/>
                </a:lnTo>
                <a:lnTo>
                  <a:pt x="47323" y="418788"/>
                </a:lnTo>
                <a:lnTo>
                  <a:pt x="26048" y="416396"/>
                </a:lnTo>
                <a:lnTo>
                  <a:pt x="0" y="415518"/>
                </a:lnTo>
                <a:lnTo>
                  <a:pt x="26048" y="414642"/>
                </a:lnTo>
                <a:lnTo>
                  <a:pt x="47323" y="412253"/>
                </a:lnTo>
                <a:lnTo>
                  <a:pt x="61668" y="408708"/>
                </a:lnTo>
                <a:lnTo>
                  <a:pt x="66928" y="404368"/>
                </a:lnTo>
                <a:lnTo>
                  <a:pt x="66928" y="11176"/>
                </a:lnTo>
                <a:lnTo>
                  <a:pt x="72189" y="6858"/>
                </a:lnTo>
                <a:lnTo>
                  <a:pt x="86534" y="3302"/>
                </a:lnTo>
                <a:lnTo>
                  <a:pt x="107809" y="889"/>
                </a:lnTo>
                <a:lnTo>
                  <a:pt x="133857" y="0"/>
                </a:lnTo>
              </a:path>
            </a:pathLst>
          </a:custGeom>
          <a:ln w="6350">
            <a:solidFill>
              <a:srgbClr val="001F5F"/>
            </a:solidFill>
          </a:ln>
        </p:spPr>
        <p:txBody>
          <a:bodyPr wrap="square" lIns="0" tIns="0" rIns="0" bIns="0" rtlCol="0"/>
          <a:lstStyle/>
          <a:p>
            <a:pPr algn="l" defTabSz="914446" rtl="0"/>
            <a:endParaRPr>
              <a:latin typeface="Calibri"/>
              <a:ea typeface="+mn-ea"/>
              <a:cs typeface="+mn-cs"/>
            </a:endParaRPr>
          </a:p>
        </p:txBody>
      </p:sp>
      <p:graphicFrame>
        <p:nvGraphicFramePr>
          <p:cNvPr id="30" name="object 30"/>
          <p:cNvGraphicFramePr>
            <a:graphicFrameLocks noGrp="1"/>
          </p:cNvGraphicFramePr>
          <p:nvPr/>
        </p:nvGraphicFramePr>
        <p:xfrm>
          <a:off x="5331586" y="4313174"/>
          <a:ext cx="4926330" cy="91376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578485">
                <a:tc>
                  <a:txBody>
                    <a:bodyPr/>
                    <a:lstStyle/>
                    <a:p>
                      <a:pPr marL="594995" marR="145415" indent="-440690">
                        <a:lnSpc>
                          <a:spcPct val="100000"/>
                        </a:lnSpc>
                        <a:spcBef>
                          <a:spcPts val="325"/>
                        </a:spcBef>
                      </a:pPr>
                      <a:r>
                        <a:rPr sz="1600" b="1" dirty="0">
                          <a:solidFill>
                            <a:srgbClr val="FFFFFF"/>
                          </a:solidFill>
                          <a:latin typeface="Arial"/>
                          <a:cs typeface="Arial"/>
                        </a:rPr>
                        <a:t>UMA</a:t>
                      </a:r>
                      <a:r>
                        <a:rPr sz="1600" b="1" spc="-100" dirty="0">
                          <a:solidFill>
                            <a:srgbClr val="FFFFFF"/>
                          </a:solidFill>
                          <a:latin typeface="Arial"/>
                          <a:cs typeface="Arial"/>
                        </a:rPr>
                        <a:t> </a:t>
                      </a:r>
                      <a:r>
                        <a:rPr sz="1600" b="1" spc="-10" dirty="0">
                          <a:solidFill>
                            <a:srgbClr val="FFFFFF"/>
                          </a:solidFill>
                          <a:latin typeface="Arial"/>
                          <a:cs typeface="Arial"/>
                        </a:rPr>
                        <a:t>mensual </a:t>
                      </a:r>
                      <a:r>
                        <a:rPr sz="1600" b="1" spc="-20" dirty="0">
                          <a:solidFill>
                            <a:srgbClr val="FFFFFF"/>
                          </a:solidFill>
                          <a:latin typeface="Arial"/>
                          <a:cs typeface="Arial"/>
                        </a:rPr>
                        <a:t>2026</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0"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194310" marR="187325" indent="89535">
                        <a:lnSpc>
                          <a:spcPct val="100000"/>
                        </a:lnSpc>
                        <a:spcBef>
                          <a:spcPts val="325"/>
                        </a:spcBef>
                      </a:pPr>
                      <a:r>
                        <a:rPr sz="1600" b="1" dirty="0">
                          <a:solidFill>
                            <a:srgbClr val="FFFFFF"/>
                          </a:solidFill>
                          <a:latin typeface="Arial"/>
                          <a:cs typeface="Arial"/>
                        </a:rPr>
                        <a:t>Monto</a:t>
                      </a:r>
                      <a:r>
                        <a:rPr sz="1600" b="1" spc="-45" dirty="0">
                          <a:solidFill>
                            <a:srgbClr val="FFFFFF"/>
                          </a:solidFill>
                          <a:latin typeface="Arial"/>
                          <a:cs typeface="Arial"/>
                        </a:rPr>
                        <a:t> </a:t>
                      </a:r>
                      <a:r>
                        <a:rPr sz="1600" b="1" spc="-25" dirty="0">
                          <a:solidFill>
                            <a:srgbClr val="FFFFFF"/>
                          </a:solidFill>
                          <a:latin typeface="Arial"/>
                          <a:cs typeface="Arial"/>
                        </a:rPr>
                        <a:t>SPE </a:t>
                      </a:r>
                      <a:r>
                        <a:rPr sz="1600" b="1" spc="-20" dirty="0">
                          <a:solidFill>
                            <a:srgbClr val="FFFFFF"/>
                          </a:solidFill>
                          <a:latin typeface="Arial"/>
                          <a:cs typeface="Arial"/>
                        </a:rPr>
                        <a:t>Feb-</a:t>
                      </a:r>
                      <a:r>
                        <a:rPr sz="1600" b="1" dirty="0">
                          <a:solidFill>
                            <a:srgbClr val="FFFFFF"/>
                          </a:solidFill>
                          <a:latin typeface="Arial"/>
                          <a:cs typeface="Arial"/>
                        </a:rPr>
                        <a:t>Dic</a:t>
                      </a:r>
                      <a:r>
                        <a:rPr sz="1600" b="1" spc="10" dirty="0">
                          <a:solidFill>
                            <a:srgbClr val="FFFFFF"/>
                          </a:solidFill>
                          <a:latin typeface="Arial"/>
                          <a:cs typeface="Arial"/>
                        </a:rPr>
                        <a:t> </a:t>
                      </a:r>
                      <a:r>
                        <a:rPr sz="1600" b="1" spc="-20" dirty="0">
                          <a:solidFill>
                            <a:srgbClr val="FFFFFF"/>
                          </a:solidFill>
                          <a:latin typeface="Arial"/>
                          <a:cs typeface="Arial"/>
                        </a:rPr>
                        <a:t>2025</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25"/>
                        </a:spcBef>
                      </a:pPr>
                      <a:r>
                        <a:rPr sz="1600" dirty="0">
                          <a:latin typeface="Arial MT"/>
                          <a:cs typeface="Arial MT"/>
                        </a:rPr>
                        <a:t>$</a:t>
                      </a:r>
                      <a:r>
                        <a:rPr sz="1600" spc="-5" dirty="0">
                          <a:latin typeface="Arial MT"/>
                          <a:cs typeface="Arial MT"/>
                        </a:rPr>
                        <a:t> </a:t>
                      </a:r>
                      <a:r>
                        <a:rPr sz="1600" spc="-25" dirty="0">
                          <a:latin typeface="Arial MT"/>
                          <a:cs typeface="Arial MT"/>
                        </a:rPr>
                        <a:t>¿?</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905" algn="ctr">
                        <a:lnSpc>
                          <a:spcPct val="100000"/>
                        </a:lnSpc>
                        <a:spcBef>
                          <a:spcPts val="325"/>
                        </a:spcBef>
                      </a:pPr>
                      <a:r>
                        <a:rPr sz="1600" spc="-10" dirty="0">
                          <a:latin typeface="Arial MT"/>
                          <a:cs typeface="Arial MT"/>
                        </a:rPr>
                        <a:t>15.02%</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455295">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31" name="object 31"/>
          <p:cNvSpPr txBox="1"/>
          <p:nvPr/>
        </p:nvSpPr>
        <p:spPr>
          <a:xfrm>
            <a:off x="2008124" y="5760821"/>
            <a:ext cx="2423795" cy="197490"/>
          </a:xfrm>
          <a:prstGeom prst="rect">
            <a:avLst/>
          </a:prstGeom>
        </p:spPr>
        <p:txBody>
          <a:bodyPr vert="horz" wrap="square" lIns="0" tIns="12700" rIns="0" bIns="0" rtlCol="0">
            <a:spAutoFit/>
          </a:bodyPr>
          <a:lstStyle/>
          <a:p>
            <a:pPr marL="12701" algn="l" defTabSz="914446" rtl="0">
              <a:spcBef>
                <a:spcPts val="100"/>
              </a:spcBef>
            </a:pPr>
            <a:r>
              <a:rPr sz="1200" spc="-10" dirty="0">
                <a:solidFill>
                  <a:srgbClr val="FF0000"/>
                </a:solidFill>
                <a:latin typeface="Arial MT"/>
                <a:ea typeface="+mn-ea"/>
                <a:cs typeface="Arial MT"/>
              </a:rPr>
              <a:t>**Segundo</a:t>
            </a:r>
            <a:r>
              <a:rPr sz="1200" spc="-40" dirty="0">
                <a:solidFill>
                  <a:srgbClr val="FF0000"/>
                </a:solidFill>
                <a:latin typeface="Arial MT"/>
                <a:ea typeface="+mn-ea"/>
                <a:cs typeface="Arial MT"/>
              </a:rPr>
              <a:t> </a:t>
            </a:r>
            <a:r>
              <a:rPr sz="1200" spc="-10" dirty="0">
                <a:solidFill>
                  <a:srgbClr val="FF0000"/>
                </a:solidFill>
                <a:latin typeface="Arial MT"/>
                <a:ea typeface="+mn-ea"/>
                <a:cs typeface="Arial MT"/>
              </a:rPr>
              <a:t>Transitorio</a:t>
            </a:r>
            <a:r>
              <a:rPr sz="1200" spc="15" dirty="0">
                <a:solidFill>
                  <a:srgbClr val="FF0000"/>
                </a:solidFill>
                <a:latin typeface="Arial MT"/>
                <a:ea typeface="+mn-ea"/>
                <a:cs typeface="Arial MT"/>
              </a:rPr>
              <a:t> </a:t>
            </a:r>
            <a:r>
              <a:rPr sz="1200" dirty="0">
                <a:solidFill>
                  <a:srgbClr val="FF0000"/>
                </a:solidFill>
                <a:latin typeface="Arial MT"/>
                <a:ea typeface="+mn-ea"/>
                <a:cs typeface="Arial MT"/>
              </a:rPr>
              <a:t>Decreto</a:t>
            </a:r>
            <a:r>
              <a:rPr sz="1200" spc="15" dirty="0">
                <a:solidFill>
                  <a:srgbClr val="FF0000"/>
                </a:solidFill>
                <a:latin typeface="Arial MT"/>
                <a:ea typeface="+mn-ea"/>
                <a:cs typeface="Arial MT"/>
              </a:rPr>
              <a:t> </a:t>
            </a:r>
            <a:r>
              <a:rPr sz="1200" spc="-25" dirty="0">
                <a:solidFill>
                  <a:srgbClr val="FF0000"/>
                </a:solidFill>
                <a:latin typeface="Arial MT"/>
                <a:ea typeface="+mn-ea"/>
                <a:cs typeface="Arial MT"/>
              </a:rPr>
              <a:t>SPE</a:t>
            </a:r>
            <a:endParaRPr sz="1200">
              <a:latin typeface="Arial MT"/>
              <a:ea typeface="+mn-ea"/>
              <a:cs typeface="Arial MT"/>
            </a:endParaRPr>
          </a:p>
        </p:txBody>
      </p:sp>
      <p:graphicFrame>
        <p:nvGraphicFramePr>
          <p:cNvPr id="32" name="object 32"/>
          <p:cNvGraphicFramePr>
            <a:graphicFrameLocks noGrp="1"/>
          </p:cNvGraphicFramePr>
          <p:nvPr/>
        </p:nvGraphicFramePr>
        <p:xfrm>
          <a:off x="2067624" y="3470591"/>
          <a:ext cx="2519677" cy="1635760"/>
        </p:xfrm>
        <a:graphic>
          <a:graphicData uri="http://schemas.openxmlformats.org/drawingml/2006/table">
            <a:tbl>
              <a:tblPr firstRow="1" bandRow="1">
                <a:tableStyleId>{2D5ABB26-0587-4C30-8999-92F81FD0307C}</a:tableStyleId>
              </a:tblPr>
              <a:tblGrid>
                <a:gridCol w="966469">
                  <a:extLst>
                    <a:ext uri="{9D8B030D-6E8A-4147-A177-3AD203B41FA5}">
                      <a16:colId xmlns:a16="http://schemas.microsoft.com/office/drawing/2014/main" val="20000"/>
                    </a:ext>
                  </a:extLst>
                </a:gridCol>
                <a:gridCol w="731519">
                  <a:extLst>
                    <a:ext uri="{9D8B030D-6E8A-4147-A177-3AD203B41FA5}">
                      <a16:colId xmlns:a16="http://schemas.microsoft.com/office/drawing/2014/main" val="20001"/>
                    </a:ext>
                  </a:extLst>
                </a:gridCol>
                <a:gridCol w="821689">
                  <a:extLst>
                    <a:ext uri="{9D8B030D-6E8A-4147-A177-3AD203B41FA5}">
                      <a16:colId xmlns:a16="http://schemas.microsoft.com/office/drawing/2014/main" val="20002"/>
                    </a:ext>
                  </a:extLst>
                </a:gridCol>
              </a:tblGrid>
              <a:tr h="1085850">
                <a:tc grid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9"/>
                        </a:spcBef>
                      </a:pPr>
                      <a:endParaRPr sz="800">
                        <a:latin typeface="Times New Roman"/>
                        <a:cs typeface="Times New Roman"/>
                      </a:endParaRPr>
                    </a:p>
                    <a:p>
                      <a:pPr marL="353695" marR="44450" indent="-306070">
                        <a:lnSpc>
                          <a:spcPct val="117700"/>
                        </a:lnSpc>
                        <a:tabLst>
                          <a:tab pos="1194435" algn="l"/>
                        </a:tabLst>
                      </a:pPr>
                      <a:r>
                        <a:rPr sz="800" b="1" dirty="0">
                          <a:solidFill>
                            <a:srgbClr val="FFFFFF"/>
                          </a:solidFill>
                          <a:latin typeface="Arial"/>
                          <a:cs typeface="Arial"/>
                        </a:rPr>
                        <a:t>Para</a:t>
                      </a:r>
                      <a:r>
                        <a:rPr sz="800" b="1" spc="75" dirty="0">
                          <a:solidFill>
                            <a:srgbClr val="FFFFFF"/>
                          </a:solidFill>
                          <a:latin typeface="Arial"/>
                          <a:cs typeface="Arial"/>
                        </a:rPr>
                        <a:t> </a:t>
                      </a:r>
                      <a:r>
                        <a:rPr sz="800" b="1" dirty="0">
                          <a:solidFill>
                            <a:srgbClr val="FFFFFF"/>
                          </a:solidFill>
                          <a:latin typeface="Arial"/>
                          <a:cs typeface="Arial"/>
                        </a:rPr>
                        <a:t>Ingresos</a:t>
                      </a:r>
                      <a:r>
                        <a:rPr sz="800" b="1" spc="240" dirty="0">
                          <a:solidFill>
                            <a:srgbClr val="FFFFFF"/>
                          </a:solidFill>
                          <a:latin typeface="Arial"/>
                          <a:cs typeface="Arial"/>
                        </a:rPr>
                        <a:t>  </a:t>
                      </a:r>
                      <a:r>
                        <a:rPr sz="800" b="1" dirty="0">
                          <a:solidFill>
                            <a:srgbClr val="FFFFFF"/>
                          </a:solidFill>
                          <a:latin typeface="Arial"/>
                          <a:cs typeface="Arial"/>
                        </a:rPr>
                        <a:t>Hasta</a:t>
                      </a:r>
                      <a:r>
                        <a:rPr sz="800" b="1" spc="85" dirty="0">
                          <a:solidFill>
                            <a:srgbClr val="FFFFFF"/>
                          </a:solidFill>
                          <a:latin typeface="Arial"/>
                          <a:cs typeface="Arial"/>
                        </a:rPr>
                        <a:t> </a:t>
                      </a:r>
                      <a:r>
                        <a:rPr sz="800" b="1" spc="-10" dirty="0">
                          <a:solidFill>
                            <a:srgbClr val="FFFFFF"/>
                          </a:solidFill>
                          <a:latin typeface="Arial"/>
                          <a:cs typeface="Arial"/>
                        </a:rPr>
                        <a:t>Ingresos </a:t>
                      </a:r>
                      <a:r>
                        <a:rPr sz="800" b="1" spc="-25" dirty="0">
                          <a:solidFill>
                            <a:srgbClr val="FFFFFF"/>
                          </a:solidFill>
                          <a:latin typeface="Arial"/>
                          <a:cs typeface="Arial"/>
                        </a:rPr>
                        <a:t>de</a:t>
                      </a:r>
                      <a:r>
                        <a:rPr sz="800" b="1" dirty="0">
                          <a:solidFill>
                            <a:srgbClr val="FFFFFF"/>
                          </a:solidFill>
                          <a:latin typeface="Arial"/>
                          <a:cs typeface="Arial"/>
                        </a:rPr>
                        <a:t>	</a:t>
                      </a:r>
                      <a:r>
                        <a:rPr sz="800" b="1" spc="-25" dirty="0">
                          <a:solidFill>
                            <a:srgbClr val="FFFFFF"/>
                          </a:solidFill>
                          <a:latin typeface="Arial"/>
                          <a:cs typeface="Arial"/>
                        </a:rPr>
                        <a:t>de</a:t>
                      </a:r>
                      <a:endParaRPr sz="800">
                        <a:latin typeface="Arial"/>
                        <a:cs typeface="Arial"/>
                      </a:endParaRPr>
                    </a:p>
                  </a:txBody>
                  <a:tcPr marL="0" marR="0" marT="0" marB="0">
                    <a:lnT w="9525">
                      <a:solidFill>
                        <a:srgbClr val="000000"/>
                      </a:solidFill>
                      <a:prstDash val="solid"/>
                    </a:lnT>
                    <a:solidFill>
                      <a:srgbClr val="001F5F"/>
                    </a:solidFill>
                  </a:tcPr>
                </a:tc>
                <a:tc hMerge="1">
                  <a:txBody>
                    <a:bodyPr/>
                    <a:lstStyle/>
                    <a:p>
                      <a:endParaRPr/>
                    </a:p>
                  </a:txBody>
                  <a:tcPr marL="0" marR="0" marT="0" marB="0"/>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95"/>
                        </a:spcBef>
                      </a:pPr>
                      <a:endParaRPr sz="800">
                        <a:latin typeface="Times New Roman"/>
                        <a:cs typeface="Times New Roman"/>
                      </a:endParaRPr>
                    </a:p>
                    <a:p>
                      <a:pPr marL="41910" marR="53340" indent="47625">
                        <a:lnSpc>
                          <a:spcPct val="118000"/>
                        </a:lnSpc>
                      </a:pPr>
                      <a:r>
                        <a:rPr sz="800" b="1" dirty="0">
                          <a:solidFill>
                            <a:srgbClr val="FFFFFF"/>
                          </a:solidFill>
                          <a:latin typeface="Arial"/>
                          <a:cs typeface="Arial"/>
                        </a:rPr>
                        <a:t>Cantidad</a:t>
                      </a:r>
                      <a:r>
                        <a:rPr sz="800" b="1" spc="165" dirty="0">
                          <a:solidFill>
                            <a:srgbClr val="FFFFFF"/>
                          </a:solidFill>
                          <a:latin typeface="Arial"/>
                          <a:cs typeface="Arial"/>
                        </a:rPr>
                        <a:t> </a:t>
                      </a:r>
                      <a:r>
                        <a:rPr sz="800" b="1" spc="-25" dirty="0">
                          <a:solidFill>
                            <a:srgbClr val="FFFFFF"/>
                          </a:solidFill>
                          <a:latin typeface="Arial"/>
                          <a:cs typeface="Arial"/>
                        </a:rPr>
                        <a:t>de</a:t>
                      </a:r>
                      <a:r>
                        <a:rPr sz="800" b="1" spc="10" dirty="0">
                          <a:solidFill>
                            <a:srgbClr val="FFFFFF"/>
                          </a:solidFill>
                          <a:latin typeface="Arial"/>
                          <a:cs typeface="Arial"/>
                        </a:rPr>
                        <a:t> subsidio</a:t>
                      </a:r>
                      <a:r>
                        <a:rPr sz="800" b="1" spc="204" dirty="0">
                          <a:solidFill>
                            <a:srgbClr val="FFFFFF"/>
                          </a:solidFill>
                          <a:latin typeface="Arial"/>
                          <a:cs typeface="Arial"/>
                        </a:rPr>
                        <a:t> </a:t>
                      </a:r>
                      <a:r>
                        <a:rPr sz="800" b="1" spc="-20" dirty="0">
                          <a:solidFill>
                            <a:srgbClr val="FFFFFF"/>
                          </a:solidFill>
                          <a:latin typeface="Arial"/>
                          <a:cs typeface="Arial"/>
                        </a:rPr>
                        <a:t>para</a:t>
                      </a:r>
                      <a:endParaRPr sz="800">
                        <a:latin typeface="Arial"/>
                        <a:cs typeface="Arial"/>
                      </a:endParaRPr>
                    </a:p>
                    <a:p>
                      <a:pPr marL="175895" marR="153035" indent="-38100">
                        <a:lnSpc>
                          <a:spcPct val="117700"/>
                        </a:lnSpc>
                      </a:pPr>
                      <a:r>
                        <a:rPr sz="800" b="1" dirty="0">
                          <a:solidFill>
                            <a:srgbClr val="FFFFFF"/>
                          </a:solidFill>
                          <a:latin typeface="Arial"/>
                          <a:cs typeface="Arial"/>
                        </a:rPr>
                        <a:t>el</a:t>
                      </a:r>
                      <a:r>
                        <a:rPr sz="800" b="1" spc="70" dirty="0">
                          <a:solidFill>
                            <a:srgbClr val="FFFFFF"/>
                          </a:solidFill>
                          <a:latin typeface="Arial"/>
                          <a:cs typeface="Arial"/>
                        </a:rPr>
                        <a:t> </a:t>
                      </a:r>
                      <a:r>
                        <a:rPr sz="800" b="1" spc="40" dirty="0">
                          <a:solidFill>
                            <a:srgbClr val="FFFFFF"/>
                          </a:solidFill>
                          <a:latin typeface="Arial"/>
                          <a:cs typeface="Arial"/>
                        </a:rPr>
                        <a:t>empleo </a:t>
                      </a:r>
                      <a:r>
                        <a:rPr sz="800" b="1" spc="35" dirty="0">
                          <a:solidFill>
                            <a:srgbClr val="FFFFFF"/>
                          </a:solidFill>
                          <a:latin typeface="Arial"/>
                          <a:cs typeface="Arial"/>
                        </a:rPr>
                        <a:t>mensual</a:t>
                      </a:r>
                      <a:endParaRPr sz="800">
                        <a:latin typeface="Arial"/>
                        <a:cs typeface="Arial"/>
                      </a:endParaRPr>
                    </a:p>
                  </a:txBody>
                  <a:tcPr marL="0" marR="0" marT="0" marB="0">
                    <a:lnR w="9525">
                      <a:solidFill>
                        <a:srgbClr val="FFFFFF"/>
                      </a:solidFill>
                      <a:prstDash val="solid"/>
                    </a:lnR>
                    <a:lnT w="9525">
                      <a:solidFill>
                        <a:srgbClr val="000000"/>
                      </a:solidFill>
                      <a:prstDash val="solid"/>
                    </a:lnT>
                    <a:solidFill>
                      <a:srgbClr val="001F5F"/>
                    </a:solidFill>
                  </a:tcPr>
                </a:tc>
                <a:extLst>
                  <a:ext uri="{0D108BD9-81ED-4DB2-BD59-A6C34878D82A}">
                    <a16:rowId xmlns:a16="http://schemas.microsoft.com/office/drawing/2014/main" val="10000"/>
                  </a:ext>
                </a:extLst>
              </a:tr>
              <a:tr h="181610">
                <a:tc gridSpan="2">
                  <a:txBody>
                    <a:bodyPr/>
                    <a:lstStyle/>
                    <a:p>
                      <a:pPr marL="382270">
                        <a:lnSpc>
                          <a:spcPct val="100000"/>
                        </a:lnSpc>
                        <a:spcBef>
                          <a:spcPts val="254"/>
                        </a:spcBef>
                        <a:tabLst>
                          <a:tab pos="1223645" algn="l"/>
                        </a:tabLst>
                      </a:pPr>
                      <a:r>
                        <a:rPr sz="800" b="1" spc="-50" dirty="0">
                          <a:solidFill>
                            <a:srgbClr val="FFFFFF"/>
                          </a:solidFill>
                          <a:latin typeface="Arial"/>
                          <a:cs typeface="Arial"/>
                        </a:rPr>
                        <a:t>$</a:t>
                      </a:r>
                      <a:r>
                        <a:rPr sz="800" b="1" dirty="0">
                          <a:solidFill>
                            <a:srgbClr val="FFFFFF"/>
                          </a:solidFill>
                          <a:latin typeface="Arial"/>
                          <a:cs typeface="Arial"/>
                        </a:rPr>
                        <a:t>	</a:t>
                      </a:r>
                      <a:r>
                        <a:rPr sz="800" b="1" spc="-50" dirty="0">
                          <a:solidFill>
                            <a:srgbClr val="FFFFFF"/>
                          </a:solidFill>
                          <a:latin typeface="Arial"/>
                          <a:cs typeface="Arial"/>
                        </a:rPr>
                        <a:t>$</a:t>
                      </a:r>
                      <a:endParaRPr sz="800">
                        <a:latin typeface="Arial"/>
                        <a:cs typeface="Arial"/>
                      </a:endParaRPr>
                    </a:p>
                  </a:txBody>
                  <a:tcPr marL="0" marR="0" marT="32384" marB="0">
                    <a:solidFill>
                      <a:srgbClr val="BCD6ED"/>
                    </a:solidFill>
                  </a:tcPr>
                </a:tc>
                <a:tc hMerge="1">
                  <a:txBody>
                    <a:bodyPr/>
                    <a:lstStyle/>
                    <a:p>
                      <a:endParaRPr/>
                    </a:p>
                  </a:txBody>
                  <a:tcPr marL="0" marR="0" marT="0" marB="0"/>
                </a:tc>
                <a:tc>
                  <a:txBody>
                    <a:bodyPr/>
                    <a:lstStyle/>
                    <a:p>
                      <a:pPr marR="19685" algn="ctr">
                        <a:lnSpc>
                          <a:spcPct val="100000"/>
                        </a:lnSpc>
                        <a:spcBef>
                          <a:spcPts val="254"/>
                        </a:spcBef>
                      </a:pPr>
                      <a:r>
                        <a:rPr sz="800" b="1" spc="-50" dirty="0">
                          <a:solidFill>
                            <a:srgbClr val="FFFFFF"/>
                          </a:solidFill>
                          <a:latin typeface="Arial"/>
                          <a:cs typeface="Arial"/>
                        </a:rPr>
                        <a:t>$</a:t>
                      </a:r>
                      <a:endParaRPr sz="800">
                        <a:latin typeface="Arial"/>
                        <a:cs typeface="Arial"/>
                      </a:endParaRPr>
                    </a:p>
                  </a:txBody>
                  <a:tcPr marL="0" marR="0" marT="32384" marB="0">
                    <a:lnR w="9525">
                      <a:solidFill>
                        <a:srgbClr val="FFFFFF"/>
                      </a:solidFill>
                      <a:prstDash val="solid"/>
                    </a:lnR>
                    <a:solidFill>
                      <a:srgbClr val="BCD6ED"/>
                    </a:solidFill>
                  </a:tcPr>
                </a:tc>
                <a:extLst>
                  <a:ext uri="{0D108BD9-81ED-4DB2-BD59-A6C34878D82A}">
                    <a16:rowId xmlns:a16="http://schemas.microsoft.com/office/drawing/2014/main" val="10001"/>
                  </a:ext>
                </a:extLst>
              </a:tr>
              <a:tr h="181610">
                <a:tc>
                  <a:txBody>
                    <a:bodyPr/>
                    <a:lstStyle/>
                    <a:p>
                      <a:pPr marR="144780" algn="r">
                        <a:lnSpc>
                          <a:spcPct val="100000"/>
                        </a:lnSpc>
                        <a:spcBef>
                          <a:spcPts val="254"/>
                        </a:spcBef>
                      </a:pPr>
                      <a:r>
                        <a:rPr sz="800" spc="-20" dirty="0">
                          <a:latin typeface="Arial MT"/>
                          <a:cs typeface="Arial MT"/>
                        </a:rPr>
                        <a:t>0.01</a:t>
                      </a:r>
                      <a:endParaRPr sz="800">
                        <a:latin typeface="Arial MT"/>
                        <a:cs typeface="Arial MT"/>
                      </a:endParaRPr>
                    </a:p>
                  </a:txBody>
                  <a:tcPr marL="0" marR="0" marT="32384" marB="0">
                    <a:solidFill>
                      <a:srgbClr val="D9D9D9"/>
                    </a:solidFill>
                  </a:tcPr>
                </a:tc>
                <a:tc>
                  <a:txBody>
                    <a:bodyPr/>
                    <a:lstStyle/>
                    <a:p>
                      <a:pPr marR="34290" algn="r">
                        <a:lnSpc>
                          <a:spcPct val="100000"/>
                        </a:lnSpc>
                        <a:spcBef>
                          <a:spcPts val="254"/>
                        </a:spcBef>
                      </a:pPr>
                      <a:r>
                        <a:rPr sz="800" spc="-10" dirty="0">
                          <a:latin typeface="Arial MT"/>
                          <a:cs typeface="Arial MT"/>
                        </a:rPr>
                        <a:t>11,492.66</a:t>
                      </a:r>
                      <a:endParaRPr sz="800">
                        <a:latin typeface="Arial MT"/>
                        <a:cs typeface="Arial MT"/>
                      </a:endParaRPr>
                    </a:p>
                  </a:txBody>
                  <a:tcPr marL="0" marR="0" marT="32384" marB="0">
                    <a:solidFill>
                      <a:srgbClr val="D9D9D9"/>
                    </a:solidFill>
                  </a:tcPr>
                </a:tc>
                <a:tc>
                  <a:txBody>
                    <a:bodyPr/>
                    <a:lstStyle/>
                    <a:p>
                      <a:pPr marR="14604" algn="r">
                        <a:lnSpc>
                          <a:spcPct val="100000"/>
                        </a:lnSpc>
                        <a:spcBef>
                          <a:spcPts val="254"/>
                        </a:spcBef>
                      </a:pPr>
                      <a:r>
                        <a:rPr sz="800" spc="-10" dirty="0">
                          <a:latin typeface="Arial MT"/>
                          <a:cs typeface="Arial MT"/>
                        </a:rPr>
                        <a:t>536.21</a:t>
                      </a:r>
                      <a:endParaRPr sz="800">
                        <a:latin typeface="Arial MT"/>
                        <a:cs typeface="Arial MT"/>
                      </a:endParaRPr>
                    </a:p>
                  </a:txBody>
                  <a:tcPr marL="0" marR="0" marT="32384" marB="0">
                    <a:lnR w="9525">
                      <a:solidFill>
                        <a:srgbClr val="FFFFFF"/>
                      </a:solidFill>
                      <a:prstDash val="solid"/>
                    </a:lnR>
                    <a:solidFill>
                      <a:srgbClr val="D9D9D9"/>
                    </a:solidFill>
                  </a:tcPr>
                </a:tc>
                <a:extLst>
                  <a:ext uri="{0D108BD9-81ED-4DB2-BD59-A6C34878D82A}">
                    <a16:rowId xmlns:a16="http://schemas.microsoft.com/office/drawing/2014/main" val="10002"/>
                  </a:ext>
                </a:extLst>
              </a:tr>
              <a:tr h="186690">
                <a:tc>
                  <a:txBody>
                    <a:bodyPr/>
                    <a:lstStyle/>
                    <a:p>
                      <a:pPr marR="144145" algn="r">
                        <a:lnSpc>
                          <a:spcPct val="100000"/>
                        </a:lnSpc>
                        <a:spcBef>
                          <a:spcPts val="254"/>
                        </a:spcBef>
                      </a:pPr>
                      <a:r>
                        <a:rPr sz="800" spc="-10" dirty="0">
                          <a:latin typeface="Arial MT"/>
                          <a:cs typeface="Arial MT"/>
                        </a:rPr>
                        <a:t>11,492.67</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34290" algn="r">
                        <a:lnSpc>
                          <a:spcPct val="100000"/>
                        </a:lnSpc>
                        <a:spcBef>
                          <a:spcPts val="254"/>
                        </a:spcBef>
                      </a:pPr>
                      <a:r>
                        <a:rPr sz="800" spc="-45" dirty="0">
                          <a:latin typeface="Arial MT"/>
                          <a:cs typeface="Arial MT"/>
                        </a:rPr>
                        <a:t>En</a:t>
                      </a:r>
                      <a:r>
                        <a:rPr sz="800" spc="-10" dirty="0">
                          <a:latin typeface="Arial MT"/>
                          <a:cs typeface="Arial MT"/>
                        </a:rPr>
                        <a:t> adelante</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14604" algn="r">
                        <a:lnSpc>
                          <a:spcPct val="100000"/>
                        </a:lnSpc>
                        <a:spcBef>
                          <a:spcPts val="254"/>
                        </a:spcBef>
                      </a:pPr>
                      <a:r>
                        <a:rPr sz="800" spc="-50" dirty="0">
                          <a:latin typeface="Arial MT"/>
                          <a:cs typeface="Arial MT"/>
                        </a:rPr>
                        <a:t>0</a:t>
                      </a:r>
                      <a:endParaRPr sz="800">
                        <a:latin typeface="Arial MT"/>
                        <a:cs typeface="Arial MT"/>
                      </a:endParaRPr>
                    </a:p>
                  </a:txBody>
                  <a:tcPr marL="0" marR="0" marT="32384" marB="0">
                    <a:lnR w="9525">
                      <a:solidFill>
                        <a:srgbClr val="FFFFFF"/>
                      </a:solidFill>
                      <a:prstDash val="solid"/>
                    </a:lnR>
                    <a:lnB w="9525">
                      <a:solidFill>
                        <a:srgbClr val="000000"/>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3" name="object 33"/>
          <p:cNvSpPr txBox="1"/>
          <p:nvPr/>
        </p:nvSpPr>
        <p:spPr>
          <a:xfrm>
            <a:off x="2671515" y="3266438"/>
            <a:ext cx="1325245"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0000"/>
                </a:solidFill>
                <a:latin typeface="Arial"/>
                <a:ea typeface="+mn-ea"/>
                <a:cs typeface="Arial"/>
              </a:rPr>
              <a:t>Tabla</a:t>
            </a:r>
            <a:r>
              <a:rPr sz="1100" b="1" spc="-30" dirty="0">
                <a:solidFill>
                  <a:srgbClr val="FF0000"/>
                </a:solidFill>
                <a:latin typeface="Arial"/>
                <a:ea typeface="+mn-ea"/>
                <a:cs typeface="Arial"/>
              </a:rPr>
              <a:t> </a:t>
            </a:r>
            <a:r>
              <a:rPr sz="1100" b="1" dirty="0">
                <a:solidFill>
                  <a:srgbClr val="FF0000"/>
                </a:solidFill>
                <a:latin typeface="Arial"/>
                <a:ea typeface="+mn-ea"/>
                <a:cs typeface="Arial"/>
              </a:rPr>
              <a:t>mensual</a:t>
            </a:r>
            <a:r>
              <a:rPr sz="1100" b="1" spc="-15" dirty="0">
                <a:solidFill>
                  <a:srgbClr val="FF0000"/>
                </a:solidFill>
                <a:latin typeface="Arial"/>
                <a:ea typeface="+mn-ea"/>
                <a:cs typeface="Arial"/>
              </a:rPr>
              <a:t> </a:t>
            </a:r>
            <a:r>
              <a:rPr sz="1100" b="1" spc="-25" dirty="0">
                <a:solidFill>
                  <a:srgbClr val="FF0000"/>
                </a:solidFill>
                <a:latin typeface="Arial"/>
                <a:ea typeface="+mn-ea"/>
                <a:cs typeface="Arial"/>
              </a:rPr>
              <a:t>SPE</a:t>
            </a:r>
            <a:endParaRPr sz="1100">
              <a:latin typeface="Arial"/>
              <a:ea typeface="+mn-ea"/>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8282" y="668198"/>
            <a:ext cx="13326618" cy="917353"/>
          </a:xfrm>
          <a:prstGeom prst="rect">
            <a:avLst/>
          </a:prstGeom>
        </p:spPr>
        <p:txBody>
          <a:bodyPr vert="horz" wrap="square" lIns="0" tIns="184581" rIns="0" bIns="0" rtlCol="0">
            <a:spAutoFit/>
          </a:bodyPr>
          <a:lstStyle/>
          <a:p>
            <a:pPr marL="12701">
              <a:lnSpc>
                <a:spcPts val="3770"/>
              </a:lnSpc>
              <a:spcBef>
                <a:spcPts val="105"/>
              </a:spcBef>
            </a:pPr>
            <a:r>
              <a:rPr dirty="0"/>
              <a:t>Decreto</a:t>
            </a:r>
            <a:r>
              <a:rPr spc="-50" dirty="0"/>
              <a:t> </a:t>
            </a:r>
            <a:r>
              <a:rPr dirty="0"/>
              <a:t>que</a:t>
            </a:r>
            <a:r>
              <a:rPr spc="-35" dirty="0"/>
              <a:t> </a:t>
            </a:r>
            <a:r>
              <a:rPr dirty="0"/>
              <a:t>otorga</a:t>
            </a:r>
            <a:r>
              <a:rPr spc="-40" dirty="0"/>
              <a:t> </a:t>
            </a:r>
            <a:r>
              <a:rPr dirty="0"/>
              <a:t>el</a:t>
            </a:r>
            <a:r>
              <a:rPr spc="-20" dirty="0"/>
              <a:t> </a:t>
            </a:r>
            <a:r>
              <a:rPr dirty="0"/>
              <a:t>subsidio</a:t>
            </a:r>
            <a:r>
              <a:rPr spc="-40" dirty="0"/>
              <a:t> </a:t>
            </a:r>
            <a:r>
              <a:rPr dirty="0"/>
              <a:t>para</a:t>
            </a:r>
            <a:r>
              <a:rPr spc="-30" dirty="0"/>
              <a:t> </a:t>
            </a:r>
            <a:r>
              <a:rPr dirty="0"/>
              <a:t>el</a:t>
            </a:r>
            <a:r>
              <a:rPr spc="-20" dirty="0"/>
              <a:t> </a:t>
            </a:r>
            <a:r>
              <a:rPr spc="-10" dirty="0"/>
              <a:t>empleo</a:t>
            </a:r>
          </a:p>
          <a:p>
            <a:pPr marL="12701">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txBox="1"/>
          <p:nvPr/>
        </p:nvSpPr>
        <p:spPr>
          <a:xfrm>
            <a:off x="11219181" y="6431076"/>
            <a:ext cx="196215" cy="197490"/>
          </a:xfrm>
          <a:prstGeom prst="rect">
            <a:avLst/>
          </a:prstGeom>
        </p:spPr>
        <p:txBody>
          <a:bodyPr vert="horz" wrap="square" lIns="0" tIns="12700" rIns="0" bIns="0" rtlCol="0">
            <a:spAutoFit/>
          </a:bodyPr>
          <a:lstStyle/>
          <a:p>
            <a:pPr marL="12701" algn="l" defTabSz="914446" rtl="0">
              <a:spcBef>
                <a:spcPts val="100"/>
              </a:spcBef>
            </a:pPr>
            <a:r>
              <a:rPr sz="1200" b="1" spc="-25" dirty="0">
                <a:solidFill>
                  <a:srgbClr val="001F5F"/>
                </a:solidFill>
                <a:latin typeface="Arial"/>
                <a:ea typeface="+mn-ea"/>
                <a:cs typeface="Arial"/>
              </a:rPr>
              <a:t>20</a:t>
            </a:r>
            <a:endParaRPr sz="1200">
              <a:latin typeface="Arial"/>
              <a:ea typeface="+mn-ea"/>
              <a:cs typeface="Arial"/>
            </a:endParaRPr>
          </a:p>
        </p:txBody>
      </p:sp>
      <p:grpSp>
        <p:nvGrpSpPr>
          <p:cNvPr id="4" name="object 4"/>
          <p:cNvGrpSpPr/>
          <p:nvPr/>
        </p:nvGrpSpPr>
        <p:grpSpPr>
          <a:xfrm>
            <a:off x="2318004" y="2244851"/>
            <a:ext cx="7952740" cy="784860"/>
            <a:chOff x="2318004" y="2244851"/>
            <a:chExt cx="7952740" cy="784860"/>
          </a:xfrm>
        </p:grpSpPr>
        <p:sp>
          <p:nvSpPr>
            <p:cNvPr id="5" name="object 5"/>
            <p:cNvSpPr/>
            <p:nvPr/>
          </p:nvSpPr>
          <p:spPr>
            <a:xfrm>
              <a:off x="2324354" y="2251201"/>
              <a:ext cx="7940040" cy="772160"/>
            </a:xfrm>
            <a:custGeom>
              <a:avLst/>
              <a:gdLst/>
              <a:ahLst/>
              <a:cxnLst/>
              <a:rect l="l" t="t" r="r" b="b"/>
              <a:pathLst>
                <a:path w="7940040" h="772160">
                  <a:moveTo>
                    <a:pt x="7811135" y="0"/>
                  </a:moveTo>
                  <a:lnTo>
                    <a:pt x="128650" y="0"/>
                  </a:lnTo>
                  <a:lnTo>
                    <a:pt x="78599" y="10100"/>
                  </a:lnTo>
                  <a:lnTo>
                    <a:pt x="37703" y="37655"/>
                  </a:lnTo>
                  <a:lnTo>
                    <a:pt x="10118" y="78545"/>
                  </a:lnTo>
                  <a:lnTo>
                    <a:pt x="0" y="128650"/>
                  </a:lnTo>
                  <a:lnTo>
                    <a:pt x="0" y="643382"/>
                  </a:lnTo>
                  <a:lnTo>
                    <a:pt x="10118" y="693507"/>
                  </a:lnTo>
                  <a:lnTo>
                    <a:pt x="37703" y="734440"/>
                  </a:lnTo>
                  <a:lnTo>
                    <a:pt x="78599" y="762039"/>
                  </a:lnTo>
                  <a:lnTo>
                    <a:pt x="128650" y="772160"/>
                  </a:lnTo>
                  <a:lnTo>
                    <a:pt x="7811135" y="772160"/>
                  </a:lnTo>
                  <a:lnTo>
                    <a:pt x="7861260" y="762039"/>
                  </a:lnTo>
                  <a:lnTo>
                    <a:pt x="7902194" y="734440"/>
                  </a:lnTo>
                  <a:lnTo>
                    <a:pt x="7929792" y="693507"/>
                  </a:lnTo>
                  <a:lnTo>
                    <a:pt x="7939913" y="643382"/>
                  </a:lnTo>
                  <a:lnTo>
                    <a:pt x="7939913" y="128650"/>
                  </a:lnTo>
                  <a:lnTo>
                    <a:pt x="7929792" y="78545"/>
                  </a:lnTo>
                  <a:lnTo>
                    <a:pt x="7902194" y="37655"/>
                  </a:lnTo>
                  <a:lnTo>
                    <a:pt x="7861260" y="10100"/>
                  </a:lnTo>
                  <a:lnTo>
                    <a:pt x="7811135" y="0"/>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6" name="object 6"/>
            <p:cNvSpPr/>
            <p:nvPr/>
          </p:nvSpPr>
          <p:spPr>
            <a:xfrm>
              <a:off x="2324354" y="2251201"/>
              <a:ext cx="7940040" cy="772160"/>
            </a:xfrm>
            <a:custGeom>
              <a:avLst/>
              <a:gdLst/>
              <a:ahLst/>
              <a:cxnLst/>
              <a:rect l="l" t="t" r="r" b="b"/>
              <a:pathLst>
                <a:path w="7940040" h="772160">
                  <a:moveTo>
                    <a:pt x="0" y="128650"/>
                  </a:moveTo>
                  <a:lnTo>
                    <a:pt x="10118" y="78545"/>
                  </a:lnTo>
                  <a:lnTo>
                    <a:pt x="37703" y="37655"/>
                  </a:lnTo>
                  <a:lnTo>
                    <a:pt x="78599" y="10100"/>
                  </a:lnTo>
                  <a:lnTo>
                    <a:pt x="128650" y="0"/>
                  </a:lnTo>
                  <a:lnTo>
                    <a:pt x="7811135" y="0"/>
                  </a:lnTo>
                  <a:lnTo>
                    <a:pt x="7861260" y="10100"/>
                  </a:lnTo>
                  <a:lnTo>
                    <a:pt x="7902194" y="37655"/>
                  </a:lnTo>
                  <a:lnTo>
                    <a:pt x="7929792" y="78545"/>
                  </a:lnTo>
                  <a:lnTo>
                    <a:pt x="7939913" y="128650"/>
                  </a:lnTo>
                  <a:lnTo>
                    <a:pt x="7939913" y="643382"/>
                  </a:lnTo>
                  <a:lnTo>
                    <a:pt x="7929792" y="693507"/>
                  </a:lnTo>
                  <a:lnTo>
                    <a:pt x="7902194" y="734440"/>
                  </a:lnTo>
                  <a:lnTo>
                    <a:pt x="7861260" y="762039"/>
                  </a:lnTo>
                  <a:lnTo>
                    <a:pt x="7811135" y="772160"/>
                  </a:lnTo>
                  <a:lnTo>
                    <a:pt x="128650" y="772160"/>
                  </a:lnTo>
                  <a:lnTo>
                    <a:pt x="78599" y="762039"/>
                  </a:lnTo>
                  <a:lnTo>
                    <a:pt x="37703" y="734440"/>
                  </a:lnTo>
                  <a:lnTo>
                    <a:pt x="10118" y="693507"/>
                  </a:lnTo>
                  <a:lnTo>
                    <a:pt x="0" y="643382"/>
                  </a:lnTo>
                  <a:lnTo>
                    <a:pt x="0" y="128650"/>
                  </a:lnTo>
                  <a:close/>
                </a:path>
              </a:pathLst>
            </a:custGeom>
            <a:ln w="12700">
              <a:solidFill>
                <a:srgbClr val="FFFFFF"/>
              </a:solidFill>
            </a:ln>
          </p:spPr>
          <p:txBody>
            <a:bodyPr wrap="square" lIns="0" tIns="0" rIns="0" bIns="0" rtlCol="0"/>
            <a:lstStyle/>
            <a:p>
              <a:pPr algn="l" defTabSz="914446" rtl="0"/>
              <a:endParaRPr>
                <a:latin typeface="Calibri"/>
                <a:ea typeface="+mn-ea"/>
                <a:cs typeface="+mn-cs"/>
              </a:endParaRPr>
            </a:p>
          </p:txBody>
        </p:sp>
      </p:grpSp>
      <p:grpSp>
        <p:nvGrpSpPr>
          <p:cNvPr id="7" name="object 7"/>
          <p:cNvGrpSpPr/>
          <p:nvPr/>
        </p:nvGrpSpPr>
        <p:grpSpPr>
          <a:xfrm>
            <a:off x="2318004" y="3563492"/>
            <a:ext cx="7952740" cy="1725930"/>
            <a:chOff x="2318004" y="3563492"/>
            <a:chExt cx="7952740" cy="1725930"/>
          </a:xfrm>
        </p:grpSpPr>
        <p:sp>
          <p:nvSpPr>
            <p:cNvPr id="8" name="object 8"/>
            <p:cNvSpPr/>
            <p:nvPr/>
          </p:nvSpPr>
          <p:spPr>
            <a:xfrm>
              <a:off x="2324354" y="3569842"/>
              <a:ext cx="7940040" cy="772160"/>
            </a:xfrm>
            <a:custGeom>
              <a:avLst/>
              <a:gdLst/>
              <a:ahLst/>
              <a:cxnLst/>
              <a:rect l="l" t="t" r="r" b="b"/>
              <a:pathLst>
                <a:path w="7940040" h="772160">
                  <a:moveTo>
                    <a:pt x="7811135" y="0"/>
                  </a:moveTo>
                  <a:lnTo>
                    <a:pt x="128650" y="0"/>
                  </a:lnTo>
                  <a:lnTo>
                    <a:pt x="78599" y="10118"/>
                  </a:lnTo>
                  <a:lnTo>
                    <a:pt x="37703" y="37703"/>
                  </a:lnTo>
                  <a:lnTo>
                    <a:pt x="10118" y="78599"/>
                  </a:lnTo>
                  <a:lnTo>
                    <a:pt x="0" y="128651"/>
                  </a:lnTo>
                  <a:lnTo>
                    <a:pt x="0" y="643509"/>
                  </a:lnTo>
                  <a:lnTo>
                    <a:pt x="10118" y="693560"/>
                  </a:lnTo>
                  <a:lnTo>
                    <a:pt x="37703" y="734456"/>
                  </a:lnTo>
                  <a:lnTo>
                    <a:pt x="78599" y="762041"/>
                  </a:lnTo>
                  <a:lnTo>
                    <a:pt x="128650" y="772160"/>
                  </a:lnTo>
                  <a:lnTo>
                    <a:pt x="7811135" y="772160"/>
                  </a:lnTo>
                  <a:lnTo>
                    <a:pt x="7861260" y="762041"/>
                  </a:lnTo>
                  <a:lnTo>
                    <a:pt x="7902194" y="734456"/>
                  </a:lnTo>
                  <a:lnTo>
                    <a:pt x="7929792" y="693560"/>
                  </a:lnTo>
                  <a:lnTo>
                    <a:pt x="7939913" y="643509"/>
                  </a:lnTo>
                  <a:lnTo>
                    <a:pt x="7939913" y="128651"/>
                  </a:lnTo>
                  <a:lnTo>
                    <a:pt x="7929792" y="78599"/>
                  </a:lnTo>
                  <a:lnTo>
                    <a:pt x="7902194" y="37703"/>
                  </a:lnTo>
                  <a:lnTo>
                    <a:pt x="7861260" y="10118"/>
                  </a:lnTo>
                  <a:lnTo>
                    <a:pt x="7811135" y="0"/>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9" name="object 9"/>
            <p:cNvSpPr/>
            <p:nvPr/>
          </p:nvSpPr>
          <p:spPr>
            <a:xfrm>
              <a:off x="2324354" y="3569842"/>
              <a:ext cx="7940040" cy="772160"/>
            </a:xfrm>
            <a:custGeom>
              <a:avLst/>
              <a:gdLst/>
              <a:ahLst/>
              <a:cxnLst/>
              <a:rect l="l" t="t" r="r" b="b"/>
              <a:pathLst>
                <a:path w="7940040" h="772160">
                  <a:moveTo>
                    <a:pt x="0" y="128651"/>
                  </a:moveTo>
                  <a:lnTo>
                    <a:pt x="10118" y="78599"/>
                  </a:lnTo>
                  <a:lnTo>
                    <a:pt x="37703" y="37703"/>
                  </a:lnTo>
                  <a:lnTo>
                    <a:pt x="78599" y="10118"/>
                  </a:lnTo>
                  <a:lnTo>
                    <a:pt x="128650" y="0"/>
                  </a:lnTo>
                  <a:lnTo>
                    <a:pt x="7811135" y="0"/>
                  </a:lnTo>
                  <a:lnTo>
                    <a:pt x="7861260" y="10118"/>
                  </a:lnTo>
                  <a:lnTo>
                    <a:pt x="7902194" y="37703"/>
                  </a:lnTo>
                  <a:lnTo>
                    <a:pt x="7929792" y="78599"/>
                  </a:lnTo>
                  <a:lnTo>
                    <a:pt x="7939913" y="128651"/>
                  </a:lnTo>
                  <a:lnTo>
                    <a:pt x="7939913" y="643509"/>
                  </a:lnTo>
                  <a:lnTo>
                    <a:pt x="7929792" y="693560"/>
                  </a:lnTo>
                  <a:lnTo>
                    <a:pt x="7902194" y="734456"/>
                  </a:lnTo>
                  <a:lnTo>
                    <a:pt x="7861260" y="762041"/>
                  </a:lnTo>
                  <a:lnTo>
                    <a:pt x="7811135" y="772160"/>
                  </a:lnTo>
                  <a:lnTo>
                    <a:pt x="128650" y="772160"/>
                  </a:lnTo>
                  <a:lnTo>
                    <a:pt x="78599" y="762041"/>
                  </a:lnTo>
                  <a:lnTo>
                    <a:pt x="37703" y="734456"/>
                  </a:lnTo>
                  <a:lnTo>
                    <a:pt x="10118" y="693560"/>
                  </a:lnTo>
                  <a:lnTo>
                    <a:pt x="0" y="643509"/>
                  </a:lnTo>
                  <a:lnTo>
                    <a:pt x="0" y="128651"/>
                  </a:lnTo>
                  <a:close/>
                </a:path>
              </a:pathLst>
            </a:custGeom>
            <a:ln w="12700">
              <a:solidFill>
                <a:srgbClr val="FFFFFF"/>
              </a:solidFill>
            </a:ln>
          </p:spPr>
          <p:txBody>
            <a:bodyPr wrap="square" lIns="0" tIns="0" rIns="0" bIns="0" rtlCol="0"/>
            <a:lstStyle/>
            <a:p>
              <a:pPr algn="l" defTabSz="914446" rtl="0"/>
              <a:endParaRPr>
                <a:latin typeface="Calibri"/>
                <a:ea typeface="+mn-ea"/>
                <a:cs typeface="+mn-cs"/>
              </a:endParaRPr>
            </a:p>
          </p:txBody>
        </p:sp>
        <p:pic>
          <p:nvPicPr>
            <p:cNvPr id="10" name="object 10"/>
            <p:cNvPicPr/>
            <p:nvPr/>
          </p:nvPicPr>
          <p:blipFill>
            <a:blip r:embed="rId2" cstate="print"/>
            <a:stretch>
              <a:fillRect/>
            </a:stretch>
          </p:blipFill>
          <p:spPr>
            <a:xfrm>
              <a:off x="4334255" y="4244339"/>
              <a:ext cx="4437126" cy="701801"/>
            </a:xfrm>
            <a:prstGeom prst="rect">
              <a:avLst/>
            </a:prstGeom>
          </p:spPr>
        </p:pic>
        <p:pic>
          <p:nvPicPr>
            <p:cNvPr id="11" name="object 11"/>
            <p:cNvPicPr/>
            <p:nvPr/>
          </p:nvPicPr>
          <p:blipFill>
            <a:blip r:embed="rId3" cstate="print"/>
            <a:stretch>
              <a:fillRect/>
            </a:stretch>
          </p:blipFill>
          <p:spPr>
            <a:xfrm>
              <a:off x="2609088" y="4587239"/>
              <a:ext cx="2073402" cy="701802"/>
            </a:xfrm>
            <a:prstGeom prst="rect">
              <a:avLst/>
            </a:prstGeom>
          </p:spPr>
        </p:pic>
      </p:grpSp>
      <p:sp>
        <p:nvSpPr>
          <p:cNvPr id="12" name="object 12"/>
          <p:cNvSpPr txBox="1"/>
          <p:nvPr/>
        </p:nvSpPr>
        <p:spPr>
          <a:xfrm>
            <a:off x="2475358" y="2134215"/>
            <a:ext cx="7552055" cy="2963632"/>
          </a:xfrm>
          <a:prstGeom prst="rect">
            <a:avLst/>
          </a:prstGeom>
        </p:spPr>
        <p:txBody>
          <a:bodyPr vert="horz" wrap="square" lIns="0" tIns="212090" rIns="0" bIns="0" rtlCol="0">
            <a:spAutoFit/>
          </a:bodyPr>
          <a:lstStyle/>
          <a:p>
            <a:pPr marL="12701" algn="l" defTabSz="914446" rtl="0">
              <a:spcBef>
                <a:spcPts val="1670"/>
              </a:spcBef>
            </a:pPr>
            <a:r>
              <a:rPr sz="3300" dirty="0">
                <a:solidFill>
                  <a:srgbClr val="FFFFFF"/>
                </a:solidFill>
                <a:latin typeface="Arial MT"/>
                <a:ea typeface="+mn-ea"/>
                <a:cs typeface="Arial MT"/>
              </a:rPr>
              <a:t>Máximo</a:t>
            </a:r>
            <a:r>
              <a:rPr sz="3300" spc="-145" dirty="0">
                <a:solidFill>
                  <a:srgbClr val="FFFFFF"/>
                </a:solidFill>
                <a:latin typeface="Arial MT"/>
                <a:ea typeface="+mn-ea"/>
                <a:cs typeface="Arial MT"/>
              </a:rPr>
              <a:t> </a:t>
            </a:r>
            <a:r>
              <a:rPr sz="3300" dirty="0">
                <a:solidFill>
                  <a:srgbClr val="FFFFFF"/>
                </a:solidFill>
                <a:latin typeface="Arial MT"/>
                <a:ea typeface="+mn-ea"/>
                <a:cs typeface="Arial MT"/>
              </a:rPr>
              <a:t>mensual</a:t>
            </a:r>
            <a:r>
              <a:rPr sz="3300" spc="-145" dirty="0">
                <a:solidFill>
                  <a:srgbClr val="FFFFFF"/>
                </a:solidFill>
                <a:latin typeface="Arial MT"/>
                <a:ea typeface="+mn-ea"/>
                <a:cs typeface="Arial MT"/>
              </a:rPr>
              <a:t> </a:t>
            </a:r>
            <a:r>
              <a:rPr sz="3300" spc="-10" dirty="0">
                <a:solidFill>
                  <a:srgbClr val="FFFFFF"/>
                </a:solidFill>
                <a:latin typeface="Arial MT"/>
                <a:ea typeface="+mn-ea"/>
                <a:cs typeface="Arial MT"/>
              </a:rPr>
              <a:t>aplicable</a:t>
            </a:r>
            <a:endParaRPr sz="3300">
              <a:latin typeface="Arial MT"/>
              <a:ea typeface="+mn-ea"/>
              <a:cs typeface="Arial MT"/>
            </a:endParaRPr>
          </a:p>
          <a:p>
            <a:pPr marL="329582" indent="-228611" algn="l" defTabSz="914446" rtl="0">
              <a:spcBef>
                <a:spcPts val="1240"/>
              </a:spcBef>
              <a:buFontTx/>
              <a:buChar char="•"/>
              <a:tabLst>
                <a:tab pos="329582" algn="l"/>
              </a:tabLst>
            </a:pPr>
            <a:r>
              <a:rPr sz="2600" spc="-10" dirty="0">
                <a:latin typeface="Arial MT"/>
                <a:ea typeface="+mn-ea"/>
                <a:cs typeface="Arial MT"/>
              </a:rPr>
              <a:t>$628.00</a:t>
            </a:r>
            <a:endParaRPr sz="2600">
              <a:latin typeface="Arial MT"/>
              <a:ea typeface="+mn-ea"/>
              <a:cs typeface="Arial MT"/>
            </a:endParaRPr>
          </a:p>
          <a:p>
            <a:pPr marL="12701" algn="l" defTabSz="914446" rtl="0">
              <a:spcBef>
                <a:spcPts val="2065"/>
              </a:spcBef>
            </a:pPr>
            <a:r>
              <a:rPr sz="3300" dirty="0">
                <a:solidFill>
                  <a:srgbClr val="FFFFFF"/>
                </a:solidFill>
                <a:latin typeface="Arial MT"/>
                <a:ea typeface="+mn-ea"/>
                <a:cs typeface="Arial MT"/>
              </a:rPr>
              <a:t>Máximo</a:t>
            </a:r>
            <a:r>
              <a:rPr sz="3300" spc="-65" dirty="0">
                <a:solidFill>
                  <a:srgbClr val="FFFFFF"/>
                </a:solidFill>
                <a:latin typeface="Arial MT"/>
                <a:ea typeface="+mn-ea"/>
                <a:cs typeface="Arial MT"/>
              </a:rPr>
              <a:t> </a:t>
            </a:r>
            <a:r>
              <a:rPr sz="3300" dirty="0">
                <a:solidFill>
                  <a:srgbClr val="FFFFFF"/>
                </a:solidFill>
                <a:latin typeface="Arial MT"/>
                <a:ea typeface="+mn-ea"/>
                <a:cs typeface="Arial MT"/>
              </a:rPr>
              <a:t>de</a:t>
            </a:r>
            <a:r>
              <a:rPr sz="3300" spc="-60" dirty="0">
                <a:solidFill>
                  <a:srgbClr val="FFFFFF"/>
                </a:solidFill>
                <a:latin typeface="Arial MT"/>
                <a:ea typeface="+mn-ea"/>
                <a:cs typeface="Arial MT"/>
              </a:rPr>
              <a:t> </a:t>
            </a:r>
            <a:r>
              <a:rPr sz="3300" dirty="0">
                <a:solidFill>
                  <a:srgbClr val="FFFFFF"/>
                </a:solidFill>
                <a:latin typeface="Arial MT"/>
                <a:ea typeface="+mn-ea"/>
                <a:cs typeface="Arial MT"/>
              </a:rPr>
              <a:t>días</a:t>
            </a:r>
            <a:r>
              <a:rPr sz="3300" spc="-65" dirty="0">
                <a:solidFill>
                  <a:srgbClr val="FFFFFF"/>
                </a:solidFill>
                <a:latin typeface="Arial MT"/>
                <a:ea typeface="+mn-ea"/>
                <a:cs typeface="Arial MT"/>
              </a:rPr>
              <a:t> </a:t>
            </a:r>
            <a:r>
              <a:rPr sz="3300" dirty="0">
                <a:solidFill>
                  <a:srgbClr val="FFFFFF"/>
                </a:solidFill>
                <a:latin typeface="Arial MT"/>
                <a:ea typeface="+mn-ea"/>
                <a:cs typeface="Arial MT"/>
              </a:rPr>
              <a:t>de</a:t>
            </a:r>
            <a:r>
              <a:rPr sz="3300" spc="-60" dirty="0">
                <a:solidFill>
                  <a:srgbClr val="FFFFFF"/>
                </a:solidFill>
                <a:latin typeface="Arial MT"/>
                <a:ea typeface="+mn-ea"/>
                <a:cs typeface="Arial MT"/>
              </a:rPr>
              <a:t> </a:t>
            </a:r>
            <a:r>
              <a:rPr sz="3300" dirty="0">
                <a:solidFill>
                  <a:srgbClr val="FFFFFF"/>
                </a:solidFill>
                <a:latin typeface="Arial MT"/>
                <a:ea typeface="+mn-ea"/>
                <a:cs typeface="Arial MT"/>
              </a:rPr>
              <a:t>pago</a:t>
            </a:r>
            <a:r>
              <a:rPr sz="3300" spc="-65" dirty="0">
                <a:solidFill>
                  <a:srgbClr val="FFFFFF"/>
                </a:solidFill>
                <a:latin typeface="Arial MT"/>
                <a:ea typeface="+mn-ea"/>
                <a:cs typeface="Arial MT"/>
              </a:rPr>
              <a:t> </a:t>
            </a:r>
            <a:r>
              <a:rPr sz="3300" dirty="0">
                <a:solidFill>
                  <a:srgbClr val="FFFFFF"/>
                </a:solidFill>
                <a:latin typeface="Arial MT"/>
                <a:ea typeface="+mn-ea"/>
                <a:cs typeface="Arial MT"/>
              </a:rPr>
              <a:t>para</a:t>
            </a:r>
            <a:r>
              <a:rPr sz="3300" spc="-60" dirty="0">
                <a:solidFill>
                  <a:srgbClr val="FFFFFF"/>
                </a:solidFill>
                <a:latin typeface="Arial MT"/>
                <a:ea typeface="+mn-ea"/>
                <a:cs typeface="Arial MT"/>
              </a:rPr>
              <a:t> </a:t>
            </a:r>
            <a:r>
              <a:rPr sz="3300" spc="-10" dirty="0">
                <a:solidFill>
                  <a:srgbClr val="FFFFFF"/>
                </a:solidFill>
                <a:latin typeface="Arial MT"/>
                <a:ea typeface="+mn-ea"/>
                <a:cs typeface="Arial MT"/>
              </a:rPr>
              <a:t>aplicación</a:t>
            </a:r>
            <a:endParaRPr sz="3300">
              <a:latin typeface="Arial MT"/>
              <a:ea typeface="+mn-ea"/>
              <a:cs typeface="Arial MT"/>
            </a:endParaRPr>
          </a:p>
          <a:p>
            <a:pPr marL="329582" marR="1560273" indent="-228611" algn="l" defTabSz="914446" rtl="0">
              <a:lnSpc>
                <a:spcPts val="2700"/>
              </a:lnSpc>
              <a:spcBef>
                <a:spcPts val="1680"/>
              </a:spcBef>
              <a:buFontTx/>
              <a:buChar char="•"/>
              <a:tabLst>
                <a:tab pos="329582" algn="l"/>
              </a:tabLst>
            </a:pPr>
            <a:r>
              <a:rPr sz="2600" dirty="0">
                <a:latin typeface="Arial MT"/>
                <a:ea typeface="+mn-ea"/>
                <a:cs typeface="Arial MT"/>
              </a:rPr>
              <a:t>31</a:t>
            </a:r>
            <a:r>
              <a:rPr sz="2600" spc="-50" dirty="0">
                <a:latin typeface="Arial MT"/>
                <a:ea typeface="+mn-ea"/>
                <a:cs typeface="Arial MT"/>
              </a:rPr>
              <a:t> </a:t>
            </a:r>
            <a:r>
              <a:rPr sz="2600" dirty="0">
                <a:latin typeface="Arial MT"/>
                <a:ea typeface="+mn-ea"/>
                <a:cs typeface="Arial MT"/>
              </a:rPr>
              <a:t>días.</a:t>
            </a:r>
            <a:r>
              <a:rPr sz="2600" spc="-60" dirty="0">
                <a:latin typeface="Arial MT"/>
                <a:ea typeface="+mn-ea"/>
                <a:cs typeface="Arial MT"/>
              </a:rPr>
              <a:t> </a:t>
            </a:r>
            <a:r>
              <a:rPr sz="2600" dirty="0">
                <a:latin typeface="Arial MT"/>
                <a:ea typeface="+mn-ea"/>
                <a:cs typeface="Arial MT"/>
              </a:rPr>
              <a:t>La</a:t>
            </a:r>
            <a:r>
              <a:rPr sz="2600" spc="-35" dirty="0">
                <a:latin typeface="Arial MT"/>
                <a:ea typeface="+mn-ea"/>
                <a:cs typeface="Arial MT"/>
              </a:rPr>
              <a:t> </a:t>
            </a:r>
            <a:r>
              <a:rPr sz="2600" b="1" dirty="0">
                <a:latin typeface="Arial"/>
                <a:ea typeface="+mn-ea"/>
                <a:cs typeface="Arial"/>
              </a:rPr>
              <a:t>aplicación</a:t>
            </a:r>
            <a:r>
              <a:rPr sz="2600" b="1" spc="-70" dirty="0">
                <a:latin typeface="Arial"/>
                <a:ea typeface="+mn-ea"/>
                <a:cs typeface="Arial"/>
              </a:rPr>
              <a:t> </a:t>
            </a:r>
            <a:r>
              <a:rPr sz="2600" b="1" dirty="0">
                <a:latin typeface="Arial"/>
                <a:ea typeface="+mn-ea"/>
                <a:cs typeface="Arial"/>
              </a:rPr>
              <a:t>es</a:t>
            </a:r>
            <a:r>
              <a:rPr sz="2600" b="1" spc="-45" dirty="0">
                <a:latin typeface="Arial"/>
                <a:ea typeface="+mn-ea"/>
                <a:cs typeface="Arial"/>
              </a:rPr>
              <a:t> </a:t>
            </a:r>
            <a:r>
              <a:rPr sz="2600" b="1" dirty="0">
                <a:latin typeface="Arial"/>
                <a:ea typeface="+mn-ea"/>
                <a:cs typeface="Arial"/>
              </a:rPr>
              <a:t>por</a:t>
            </a:r>
            <a:r>
              <a:rPr sz="2600" b="1" spc="-50" dirty="0">
                <a:latin typeface="Arial"/>
                <a:ea typeface="+mn-ea"/>
                <a:cs typeface="Arial"/>
              </a:rPr>
              <a:t> </a:t>
            </a:r>
            <a:r>
              <a:rPr sz="2600" b="1" dirty="0">
                <a:latin typeface="Arial"/>
                <a:ea typeface="+mn-ea"/>
                <a:cs typeface="Arial"/>
              </a:rPr>
              <a:t>mes</a:t>
            </a:r>
            <a:r>
              <a:rPr sz="2600" b="1" spc="-45" dirty="0">
                <a:latin typeface="Arial"/>
                <a:ea typeface="+mn-ea"/>
                <a:cs typeface="Arial"/>
              </a:rPr>
              <a:t> </a:t>
            </a:r>
            <a:r>
              <a:rPr sz="2600" b="1" spc="-25" dirty="0">
                <a:latin typeface="Arial"/>
                <a:ea typeface="+mn-ea"/>
                <a:cs typeface="Arial"/>
              </a:rPr>
              <a:t>de </a:t>
            </a:r>
            <a:r>
              <a:rPr sz="2600" b="1" spc="-10" dirty="0">
                <a:latin typeface="Arial"/>
                <a:ea typeface="+mn-ea"/>
                <a:cs typeface="Arial"/>
              </a:rPr>
              <a:t>calendario</a:t>
            </a:r>
            <a:endParaRPr sz="2600">
              <a:latin typeface="Arial"/>
              <a:ea typeface="+mn-ea"/>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8426" y="630427"/>
            <a:ext cx="8325484" cy="744435"/>
          </a:xfrm>
          <a:prstGeom prst="rect">
            <a:avLst/>
          </a:prstGeom>
        </p:spPr>
        <p:txBody>
          <a:bodyPr vert="horz" wrap="square" lIns="0" tIns="13335" rIns="0" bIns="0" rtlCol="0">
            <a:spAutoFit/>
          </a:bodyPr>
          <a:lstStyle/>
          <a:p>
            <a:pPr marL="12701">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2701">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0" dirty="0"/>
              <a:t> </a:t>
            </a:r>
            <a:r>
              <a:rPr sz="1600" dirty="0"/>
              <a:t>|</a:t>
            </a:r>
            <a:r>
              <a:rPr sz="1600" spc="-30"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5" dirty="0"/>
              <a:t> </a:t>
            </a:r>
            <a:r>
              <a:rPr sz="1600" spc="-20" dirty="0"/>
              <a:t>2025</a:t>
            </a:r>
            <a:endParaRPr sz="1600"/>
          </a:p>
        </p:txBody>
      </p:sp>
      <p:sp>
        <p:nvSpPr>
          <p:cNvPr id="3" name="object 3"/>
          <p:cNvSpPr/>
          <p:nvPr/>
        </p:nvSpPr>
        <p:spPr>
          <a:xfrm>
            <a:off x="8243698" y="1755012"/>
            <a:ext cx="2345690" cy="413384"/>
          </a:xfrm>
          <a:custGeom>
            <a:avLst/>
            <a:gdLst/>
            <a:ahLst/>
            <a:cxnLst/>
            <a:rect l="l" t="t" r="r" b="b"/>
            <a:pathLst>
              <a:path w="2345690" h="413385">
                <a:moveTo>
                  <a:pt x="1386840" y="0"/>
                </a:moveTo>
                <a:lnTo>
                  <a:pt x="0" y="0"/>
                </a:lnTo>
                <a:lnTo>
                  <a:pt x="0" y="199644"/>
                </a:lnTo>
                <a:lnTo>
                  <a:pt x="1386840" y="199644"/>
                </a:lnTo>
                <a:lnTo>
                  <a:pt x="1386840" y="0"/>
                </a:lnTo>
                <a:close/>
              </a:path>
              <a:path w="2345690" h="413385">
                <a:moveTo>
                  <a:pt x="1595628" y="213360"/>
                </a:moveTo>
                <a:lnTo>
                  <a:pt x="1013460" y="213360"/>
                </a:lnTo>
                <a:lnTo>
                  <a:pt x="1013460" y="413004"/>
                </a:lnTo>
                <a:lnTo>
                  <a:pt x="1595628" y="413004"/>
                </a:lnTo>
                <a:lnTo>
                  <a:pt x="1595628" y="213360"/>
                </a:lnTo>
                <a:close/>
              </a:path>
              <a:path w="2345690" h="413385">
                <a:moveTo>
                  <a:pt x="1906511" y="213360"/>
                </a:moveTo>
                <a:lnTo>
                  <a:pt x="1848612" y="213360"/>
                </a:lnTo>
                <a:lnTo>
                  <a:pt x="1848612" y="413004"/>
                </a:lnTo>
                <a:lnTo>
                  <a:pt x="1906511" y="413004"/>
                </a:lnTo>
                <a:lnTo>
                  <a:pt x="1906511" y="213360"/>
                </a:lnTo>
                <a:close/>
              </a:path>
              <a:path w="2345690" h="413385">
                <a:moveTo>
                  <a:pt x="2296655" y="213360"/>
                </a:moveTo>
                <a:lnTo>
                  <a:pt x="2161032" y="213360"/>
                </a:lnTo>
                <a:lnTo>
                  <a:pt x="2103120" y="213360"/>
                </a:lnTo>
                <a:lnTo>
                  <a:pt x="1906524" y="213360"/>
                </a:lnTo>
                <a:lnTo>
                  <a:pt x="1906524" y="413004"/>
                </a:lnTo>
                <a:lnTo>
                  <a:pt x="2103120" y="413004"/>
                </a:lnTo>
                <a:lnTo>
                  <a:pt x="2161032" y="413004"/>
                </a:lnTo>
                <a:lnTo>
                  <a:pt x="2296655" y="413004"/>
                </a:lnTo>
                <a:lnTo>
                  <a:pt x="2296655" y="213360"/>
                </a:lnTo>
                <a:close/>
              </a:path>
              <a:path w="2345690" h="413385">
                <a:moveTo>
                  <a:pt x="2345436" y="213360"/>
                </a:moveTo>
                <a:lnTo>
                  <a:pt x="2296668" y="213360"/>
                </a:lnTo>
                <a:lnTo>
                  <a:pt x="2296668" y="413004"/>
                </a:lnTo>
                <a:lnTo>
                  <a:pt x="2345436" y="413004"/>
                </a:lnTo>
                <a:lnTo>
                  <a:pt x="2345436" y="213360"/>
                </a:lnTo>
                <a:close/>
              </a:path>
              <a:path w="2345690" h="413385">
                <a:moveTo>
                  <a:pt x="2345436" y="0"/>
                </a:moveTo>
                <a:lnTo>
                  <a:pt x="2345436" y="0"/>
                </a:lnTo>
                <a:lnTo>
                  <a:pt x="1601724" y="0"/>
                </a:lnTo>
                <a:lnTo>
                  <a:pt x="1601724" y="199644"/>
                </a:lnTo>
                <a:lnTo>
                  <a:pt x="2345436" y="199644"/>
                </a:lnTo>
                <a:lnTo>
                  <a:pt x="2345436"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4" name="object 4"/>
          <p:cNvSpPr txBox="1"/>
          <p:nvPr/>
        </p:nvSpPr>
        <p:spPr>
          <a:xfrm>
            <a:off x="1638426" y="1722883"/>
            <a:ext cx="8916670" cy="659796"/>
          </a:xfrm>
          <a:prstGeom prst="rect">
            <a:avLst/>
          </a:prstGeom>
        </p:spPr>
        <p:txBody>
          <a:bodyPr vert="horz" wrap="square" lIns="0" tIns="13335" rIns="0" bIns="0" rtlCol="0">
            <a:spAutoFit/>
          </a:bodyPr>
          <a:lstStyle/>
          <a:p>
            <a:pPr marL="12701" marR="5080" algn="just" defTabSz="914446" rtl="0">
              <a:spcBef>
                <a:spcPts val="105"/>
              </a:spcBef>
            </a:pPr>
            <a:r>
              <a:rPr sz="1400" dirty="0">
                <a:solidFill>
                  <a:srgbClr val="2E2E2E"/>
                </a:solidFill>
                <a:latin typeface="Arial MT"/>
                <a:ea typeface="+mn-ea"/>
                <a:cs typeface="Arial MT"/>
              </a:rPr>
              <a:t>Dicho</a:t>
            </a:r>
            <a:r>
              <a:rPr sz="1400" spc="90" dirty="0">
                <a:solidFill>
                  <a:srgbClr val="2E2E2E"/>
                </a:solidFill>
                <a:latin typeface="Arial MT"/>
                <a:ea typeface="+mn-ea"/>
                <a:cs typeface="Arial MT"/>
              </a:rPr>
              <a:t> </a:t>
            </a:r>
            <a:r>
              <a:rPr sz="1400" b="1" dirty="0">
                <a:solidFill>
                  <a:srgbClr val="2E2E2E"/>
                </a:solidFill>
                <a:latin typeface="Arial"/>
                <a:ea typeface="+mn-ea"/>
                <a:cs typeface="Arial"/>
              </a:rPr>
              <a:t>subsidio</a:t>
            </a:r>
            <a:r>
              <a:rPr sz="1400" b="1" spc="90" dirty="0">
                <a:solidFill>
                  <a:srgbClr val="2E2E2E"/>
                </a:solidFill>
                <a:latin typeface="Arial"/>
                <a:ea typeface="+mn-ea"/>
                <a:cs typeface="Arial"/>
              </a:rPr>
              <a:t> </a:t>
            </a:r>
            <a:r>
              <a:rPr sz="1400" b="1" dirty="0">
                <a:solidFill>
                  <a:srgbClr val="2E2E2E"/>
                </a:solidFill>
                <a:latin typeface="Arial"/>
                <a:ea typeface="+mn-ea"/>
                <a:cs typeface="Arial"/>
              </a:rPr>
              <a:t>para</a:t>
            </a:r>
            <a:r>
              <a:rPr sz="1400" b="1" spc="105" dirty="0">
                <a:solidFill>
                  <a:srgbClr val="2E2E2E"/>
                </a:solidFill>
                <a:latin typeface="Arial"/>
                <a:ea typeface="+mn-ea"/>
                <a:cs typeface="Arial"/>
              </a:rPr>
              <a:t> </a:t>
            </a:r>
            <a:r>
              <a:rPr sz="1400" b="1" dirty="0">
                <a:solidFill>
                  <a:srgbClr val="2E2E2E"/>
                </a:solidFill>
                <a:latin typeface="Arial"/>
                <a:ea typeface="+mn-ea"/>
                <a:cs typeface="Arial"/>
              </a:rPr>
              <a:t>el</a:t>
            </a:r>
            <a:r>
              <a:rPr sz="1400" b="1" spc="100" dirty="0">
                <a:solidFill>
                  <a:srgbClr val="2E2E2E"/>
                </a:solidFill>
                <a:latin typeface="Arial"/>
                <a:ea typeface="+mn-ea"/>
                <a:cs typeface="Arial"/>
              </a:rPr>
              <a:t> </a:t>
            </a:r>
            <a:r>
              <a:rPr sz="1400" b="1" dirty="0">
                <a:solidFill>
                  <a:srgbClr val="2E2E2E"/>
                </a:solidFill>
                <a:latin typeface="Arial"/>
                <a:ea typeface="+mn-ea"/>
                <a:cs typeface="Arial"/>
              </a:rPr>
              <a:t>empleo</a:t>
            </a:r>
            <a:r>
              <a:rPr sz="1400" b="1" spc="85" dirty="0">
                <a:solidFill>
                  <a:srgbClr val="2E2E2E"/>
                </a:solidFill>
                <a:latin typeface="Arial"/>
                <a:ea typeface="+mn-ea"/>
                <a:cs typeface="Arial"/>
              </a:rPr>
              <a:t> </a:t>
            </a:r>
            <a:r>
              <a:rPr sz="1400" b="1" dirty="0">
                <a:solidFill>
                  <a:srgbClr val="FF0000"/>
                </a:solidFill>
                <a:latin typeface="Arial"/>
                <a:ea typeface="+mn-ea"/>
                <a:cs typeface="Arial"/>
              </a:rPr>
              <a:t>se</a:t>
            </a:r>
            <a:r>
              <a:rPr sz="1400" b="1" spc="95" dirty="0">
                <a:solidFill>
                  <a:srgbClr val="FF0000"/>
                </a:solidFill>
                <a:latin typeface="Arial"/>
                <a:ea typeface="+mn-ea"/>
                <a:cs typeface="Arial"/>
              </a:rPr>
              <a:t> </a:t>
            </a:r>
            <a:r>
              <a:rPr sz="1400" b="1" dirty="0">
                <a:solidFill>
                  <a:srgbClr val="FF0000"/>
                </a:solidFill>
                <a:latin typeface="Arial"/>
                <a:ea typeface="+mn-ea"/>
                <a:cs typeface="Arial"/>
              </a:rPr>
              <a:t>aplicará</a:t>
            </a:r>
            <a:r>
              <a:rPr sz="1400" b="1" spc="100" dirty="0">
                <a:solidFill>
                  <a:srgbClr val="FF0000"/>
                </a:solidFill>
                <a:latin typeface="Arial"/>
                <a:ea typeface="+mn-ea"/>
                <a:cs typeface="Arial"/>
              </a:rPr>
              <a:t> </a:t>
            </a:r>
            <a:r>
              <a:rPr sz="1400" b="1" dirty="0">
                <a:solidFill>
                  <a:srgbClr val="FF0000"/>
                </a:solidFill>
                <a:latin typeface="Arial"/>
                <a:ea typeface="+mn-ea"/>
                <a:cs typeface="Arial"/>
              </a:rPr>
              <a:t>contra</a:t>
            </a:r>
            <a:r>
              <a:rPr sz="1400" b="1" spc="90" dirty="0">
                <a:solidFill>
                  <a:srgbClr val="FF0000"/>
                </a:solidFill>
                <a:latin typeface="Arial"/>
                <a:ea typeface="+mn-ea"/>
                <a:cs typeface="Arial"/>
              </a:rPr>
              <a:t> </a:t>
            </a:r>
            <a:r>
              <a:rPr sz="1400" b="1" dirty="0">
                <a:solidFill>
                  <a:srgbClr val="FF0000"/>
                </a:solidFill>
                <a:latin typeface="Arial"/>
                <a:ea typeface="+mn-ea"/>
                <a:cs typeface="Arial"/>
              </a:rPr>
              <a:t>el</a:t>
            </a:r>
            <a:r>
              <a:rPr sz="1400" b="1" spc="100" dirty="0">
                <a:solidFill>
                  <a:srgbClr val="FF0000"/>
                </a:solidFill>
                <a:latin typeface="Arial"/>
                <a:ea typeface="+mn-ea"/>
                <a:cs typeface="Arial"/>
              </a:rPr>
              <a:t> </a:t>
            </a:r>
            <a:r>
              <a:rPr sz="1400" b="1" dirty="0">
                <a:solidFill>
                  <a:srgbClr val="FF0000"/>
                </a:solidFill>
                <a:latin typeface="Arial"/>
                <a:ea typeface="+mn-ea"/>
                <a:cs typeface="Arial"/>
              </a:rPr>
              <a:t>impuesto</a:t>
            </a:r>
            <a:r>
              <a:rPr sz="1400" b="1" spc="80" dirty="0">
                <a:solidFill>
                  <a:srgbClr val="FF0000"/>
                </a:solidFill>
                <a:latin typeface="Arial"/>
                <a:ea typeface="+mn-ea"/>
                <a:cs typeface="Arial"/>
              </a:rPr>
              <a:t> </a:t>
            </a:r>
            <a:r>
              <a:rPr sz="1400" b="1" dirty="0">
                <a:solidFill>
                  <a:srgbClr val="FF0000"/>
                </a:solidFill>
                <a:latin typeface="Arial"/>
                <a:ea typeface="+mn-ea"/>
                <a:cs typeface="Arial"/>
              </a:rPr>
              <a:t>sobre</a:t>
            </a:r>
            <a:r>
              <a:rPr sz="1400" b="1" spc="85" dirty="0">
                <a:solidFill>
                  <a:srgbClr val="FF0000"/>
                </a:solidFill>
                <a:latin typeface="Arial"/>
                <a:ea typeface="+mn-ea"/>
                <a:cs typeface="Arial"/>
              </a:rPr>
              <a:t> </a:t>
            </a:r>
            <a:r>
              <a:rPr sz="1400" b="1" dirty="0">
                <a:solidFill>
                  <a:srgbClr val="FF0000"/>
                </a:solidFill>
                <a:latin typeface="Arial"/>
                <a:ea typeface="+mn-ea"/>
                <a:cs typeface="Arial"/>
              </a:rPr>
              <a:t>la</a:t>
            </a:r>
            <a:r>
              <a:rPr sz="1400" b="1" spc="95" dirty="0">
                <a:solidFill>
                  <a:srgbClr val="FF0000"/>
                </a:solidFill>
                <a:latin typeface="Arial"/>
                <a:ea typeface="+mn-ea"/>
                <a:cs typeface="Arial"/>
              </a:rPr>
              <a:t> </a:t>
            </a:r>
            <a:r>
              <a:rPr sz="1400" b="1" dirty="0">
                <a:solidFill>
                  <a:srgbClr val="FF0000"/>
                </a:solidFill>
                <a:latin typeface="Arial"/>
                <a:ea typeface="+mn-ea"/>
                <a:cs typeface="Arial"/>
              </a:rPr>
              <a:t>renta</a:t>
            </a:r>
            <a:r>
              <a:rPr sz="1400" b="1" spc="90" dirty="0">
                <a:solidFill>
                  <a:srgbClr val="FF0000"/>
                </a:solidFill>
                <a:latin typeface="Arial"/>
                <a:ea typeface="+mn-ea"/>
                <a:cs typeface="Arial"/>
              </a:rPr>
              <a:t> </a:t>
            </a:r>
            <a:r>
              <a:rPr sz="1400" b="1" dirty="0">
                <a:solidFill>
                  <a:srgbClr val="2E2E2E"/>
                </a:solidFill>
                <a:latin typeface="Arial"/>
                <a:ea typeface="+mn-ea"/>
                <a:cs typeface="Arial"/>
              </a:rPr>
              <a:t>correspondiente</a:t>
            </a:r>
            <a:r>
              <a:rPr sz="1400" b="1" spc="100" dirty="0">
                <a:solidFill>
                  <a:srgbClr val="2E2E2E"/>
                </a:solidFill>
                <a:latin typeface="Arial"/>
                <a:ea typeface="+mn-ea"/>
                <a:cs typeface="Arial"/>
              </a:rPr>
              <a:t> </a:t>
            </a:r>
            <a:r>
              <a:rPr sz="1400" b="1" dirty="0">
                <a:solidFill>
                  <a:srgbClr val="2E2E2E"/>
                </a:solidFill>
                <a:latin typeface="Arial"/>
                <a:ea typeface="+mn-ea"/>
                <a:cs typeface="Arial"/>
              </a:rPr>
              <a:t>al</a:t>
            </a:r>
            <a:r>
              <a:rPr sz="1400" b="1" spc="105" dirty="0">
                <a:solidFill>
                  <a:srgbClr val="2E2E2E"/>
                </a:solidFill>
                <a:latin typeface="Arial"/>
                <a:ea typeface="+mn-ea"/>
                <a:cs typeface="Arial"/>
              </a:rPr>
              <a:t> </a:t>
            </a:r>
            <a:r>
              <a:rPr sz="1400" b="1" dirty="0">
                <a:solidFill>
                  <a:srgbClr val="2E2E2E"/>
                </a:solidFill>
                <a:latin typeface="Arial"/>
                <a:ea typeface="+mn-ea"/>
                <a:cs typeface="Arial"/>
              </a:rPr>
              <a:t>mes</a:t>
            </a:r>
            <a:r>
              <a:rPr sz="1400" b="1" spc="105" dirty="0">
                <a:solidFill>
                  <a:srgbClr val="2E2E2E"/>
                </a:solidFill>
                <a:latin typeface="Arial"/>
                <a:ea typeface="+mn-ea"/>
                <a:cs typeface="Arial"/>
              </a:rPr>
              <a:t> </a:t>
            </a:r>
            <a:r>
              <a:rPr sz="1400" b="1" spc="-25" dirty="0">
                <a:solidFill>
                  <a:srgbClr val="2E2E2E"/>
                </a:solidFill>
                <a:latin typeface="Arial"/>
                <a:ea typeface="+mn-ea"/>
                <a:cs typeface="Arial"/>
              </a:rPr>
              <a:t>de </a:t>
            </a:r>
            <a:r>
              <a:rPr sz="1400" b="1" dirty="0">
                <a:solidFill>
                  <a:srgbClr val="2E2E2E"/>
                </a:solidFill>
                <a:latin typeface="Arial"/>
                <a:ea typeface="+mn-ea"/>
                <a:cs typeface="Arial"/>
              </a:rPr>
              <a:t>calendario</a:t>
            </a:r>
            <a:r>
              <a:rPr sz="1400" b="1" spc="20" dirty="0">
                <a:solidFill>
                  <a:srgbClr val="2E2E2E"/>
                </a:solidFill>
                <a:latin typeface="Arial"/>
                <a:ea typeface="+mn-ea"/>
                <a:cs typeface="Arial"/>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15" dirty="0">
                <a:solidFill>
                  <a:srgbClr val="2E2E2E"/>
                </a:solidFill>
                <a:latin typeface="Arial MT"/>
                <a:ea typeface="+mn-ea"/>
                <a:cs typeface="Arial MT"/>
              </a:rPr>
              <a:t> </a:t>
            </a:r>
            <a:r>
              <a:rPr sz="1400" dirty="0">
                <a:solidFill>
                  <a:srgbClr val="2E2E2E"/>
                </a:solidFill>
                <a:latin typeface="Arial MT"/>
                <a:ea typeface="+mn-ea"/>
                <a:cs typeface="Arial MT"/>
              </a:rPr>
              <a:t>se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trate</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y</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resulte</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a</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cargo</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los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referidos</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trabajadores,</a:t>
            </a:r>
            <a:r>
              <a:rPr sz="1400" spc="40" dirty="0">
                <a:solidFill>
                  <a:srgbClr val="2E2E2E"/>
                </a:solidFill>
                <a:latin typeface="Arial MT"/>
                <a:ea typeface="+mn-ea"/>
                <a:cs typeface="Arial MT"/>
              </a:rPr>
              <a:t> </a:t>
            </a:r>
            <a:r>
              <a:rPr sz="1400" dirty="0">
                <a:solidFill>
                  <a:srgbClr val="2E2E2E"/>
                </a:solidFill>
                <a:latin typeface="Arial MT"/>
                <a:ea typeface="+mn-ea"/>
                <a:cs typeface="Arial MT"/>
              </a:rPr>
              <a:t>en</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términos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del</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artículo</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96</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35" dirty="0">
                <a:solidFill>
                  <a:srgbClr val="2E2E2E"/>
                </a:solidFill>
                <a:latin typeface="Arial MT"/>
                <a:ea typeface="+mn-ea"/>
                <a:cs typeface="Arial MT"/>
              </a:rPr>
              <a:t> </a:t>
            </a:r>
            <a:r>
              <a:rPr sz="1400" spc="-25" dirty="0">
                <a:solidFill>
                  <a:srgbClr val="2E2E2E"/>
                </a:solidFill>
                <a:latin typeface="Arial MT"/>
                <a:ea typeface="+mn-ea"/>
                <a:cs typeface="Arial MT"/>
              </a:rPr>
              <a:t>la </a:t>
            </a:r>
            <a:r>
              <a:rPr sz="1400" dirty="0">
                <a:solidFill>
                  <a:srgbClr val="2E2E2E"/>
                </a:solidFill>
                <a:latin typeface="Arial MT"/>
                <a:ea typeface="+mn-ea"/>
                <a:cs typeface="Arial MT"/>
              </a:rPr>
              <a:t>misma</a:t>
            </a:r>
            <a:r>
              <a:rPr sz="1400" spc="-40" dirty="0">
                <a:solidFill>
                  <a:srgbClr val="2E2E2E"/>
                </a:solidFill>
                <a:latin typeface="Arial MT"/>
                <a:ea typeface="+mn-ea"/>
                <a:cs typeface="Arial MT"/>
              </a:rPr>
              <a:t> </a:t>
            </a:r>
            <a:r>
              <a:rPr sz="1400" spc="-20" dirty="0">
                <a:solidFill>
                  <a:srgbClr val="2E2E2E"/>
                </a:solidFill>
                <a:latin typeface="Arial MT"/>
                <a:ea typeface="+mn-ea"/>
                <a:cs typeface="Arial MT"/>
              </a:rPr>
              <a:t>ley.</a:t>
            </a:r>
            <a:endParaRPr sz="1400">
              <a:latin typeface="Arial MT"/>
              <a:ea typeface="+mn-ea"/>
              <a:cs typeface="Arial MT"/>
            </a:endParaRPr>
          </a:p>
        </p:txBody>
      </p:sp>
      <p:graphicFrame>
        <p:nvGraphicFramePr>
          <p:cNvPr id="5" name="object 5"/>
          <p:cNvGraphicFramePr>
            <a:graphicFrameLocks noGrp="1"/>
          </p:cNvGraphicFramePr>
          <p:nvPr/>
        </p:nvGraphicFramePr>
        <p:xfrm>
          <a:off x="3626484" y="2346198"/>
          <a:ext cx="4926330" cy="609600"/>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04800">
                <a:tc>
                  <a:txBody>
                    <a:bodyPr/>
                    <a:lstStyle/>
                    <a:p>
                      <a:pPr algn="ctr">
                        <a:lnSpc>
                          <a:spcPct val="100000"/>
                        </a:lnSpc>
                        <a:spcBef>
                          <a:spcPts val="320"/>
                        </a:spcBef>
                      </a:pPr>
                      <a:r>
                        <a:rPr sz="1400" b="1" spc="-25" dirty="0">
                          <a:solidFill>
                            <a:srgbClr val="FFFFFF"/>
                          </a:solidFill>
                          <a:latin typeface="Arial"/>
                          <a:cs typeface="Arial"/>
                        </a:rPr>
                        <a:t>SD</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20"/>
                        </a:spcBef>
                      </a:pPr>
                      <a:r>
                        <a:rPr sz="1400" b="1" spc="-20" dirty="0">
                          <a:solidFill>
                            <a:srgbClr val="FFFFFF"/>
                          </a:solidFill>
                          <a:latin typeface="Arial"/>
                          <a:cs typeface="Arial"/>
                        </a:rPr>
                        <a:t>Días</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0"/>
                        </a:spcBef>
                      </a:pPr>
                      <a:r>
                        <a:rPr sz="1400" b="1" dirty="0">
                          <a:solidFill>
                            <a:srgbClr val="FFFFFF"/>
                          </a:solidFill>
                          <a:latin typeface="Arial"/>
                          <a:cs typeface="Arial"/>
                        </a:rPr>
                        <a:t>Salario</a:t>
                      </a:r>
                      <a:r>
                        <a:rPr sz="1400" b="1" spc="-40" dirty="0">
                          <a:solidFill>
                            <a:srgbClr val="FFFFFF"/>
                          </a:solidFill>
                          <a:latin typeface="Arial"/>
                          <a:cs typeface="Arial"/>
                        </a:rPr>
                        <a:t> </a:t>
                      </a:r>
                      <a:r>
                        <a:rPr sz="1400" b="1" spc="-10" dirty="0">
                          <a:solidFill>
                            <a:srgbClr val="FFFFFF"/>
                          </a:solidFill>
                          <a:latin typeface="Arial"/>
                          <a:cs typeface="Arial"/>
                        </a:rPr>
                        <a:t>mensual</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04800">
                <a:tc>
                  <a:txBody>
                    <a:bodyPr/>
                    <a:lstStyle/>
                    <a:p>
                      <a:pPr algn="ctr">
                        <a:lnSpc>
                          <a:spcPct val="100000"/>
                        </a:lnSpc>
                        <a:spcBef>
                          <a:spcPts val="320"/>
                        </a:spcBef>
                      </a:pPr>
                      <a:r>
                        <a:rPr sz="1400" spc="-10" dirty="0">
                          <a:latin typeface="Arial MT"/>
                          <a:cs typeface="Arial MT"/>
                        </a:rPr>
                        <a:t>$315.04</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algn="ctr">
                        <a:lnSpc>
                          <a:spcPct val="100000"/>
                        </a:lnSpc>
                        <a:spcBef>
                          <a:spcPts val="320"/>
                        </a:spcBef>
                      </a:pPr>
                      <a:r>
                        <a:rPr sz="1400" spc="-25" dirty="0">
                          <a:latin typeface="Arial MT"/>
                          <a:cs typeface="Arial MT"/>
                        </a:rPr>
                        <a:t>30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FFFF"/>
                    </a:solidFill>
                  </a:tcPr>
                </a:tc>
                <a:tc>
                  <a:txBody>
                    <a:bodyPr/>
                    <a:lstStyle/>
                    <a:p>
                      <a:pPr algn="ctr">
                        <a:lnSpc>
                          <a:spcPct val="100000"/>
                        </a:lnSpc>
                        <a:spcBef>
                          <a:spcPts val="320"/>
                        </a:spcBef>
                      </a:pPr>
                      <a:r>
                        <a:rPr sz="1400" spc="-10" dirty="0">
                          <a:latin typeface="Arial MT"/>
                          <a:cs typeface="Arial MT"/>
                        </a:rPr>
                        <a:t>$9,451.20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pic>
        <p:nvPicPr>
          <p:cNvPr id="6" name="object 6"/>
          <p:cNvPicPr/>
          <p:nvPr/>
        </p:nvPicPr>
        <p:blipFill>
          <a:blip r:embed="rId2" cstate="print"/>
          <a:stretch>
            <a:fillRect/>
          </a:stretch>
        </p:blipFill>
        <p:spPr>
          <a:xfrm>
            <a:off x="418846" y="3237839"/>
            <a:ext cx="3371850" cy="2370836"/>
          </a:xfrm>
          <a:prstGeom prst="rect">
            <a:avLst/>
          </a:prstGeom>
        </p:spPr>
      </p:pic>
      <p:pic>
        <p:nvPicPr>
          <p:cNvPr id="7" name="object 7"/>
          <p:cNvPicPr/>
          <p:nvPr/>
        </p:nvPicPr>
        <p:blipFill>
          <a:blip r:embed="rId3" cstate="print"/>
          <a:stretch>
            <a:fillRect/>
          </a:stretch>
        </p:blipFill>
        <p:spPr>
          <a:xfrm>
            <a:off x="4633341" y="3237865"/>
            <a:ext cx="2925317" cy="2793111"/>
          </a:xfrm>
          <a:prstGeom prst="rect">
            <a:avLst/>
          </a:prstGeom>
        </p:spPr>
      </p:pic>
      <p:graphicFrame>
        <p:nvGraphicFramePr>
          <p:cNvPr id="8" name="object 8"/>
          <p:cNvGraphicFramePr>
            <a:graphicFrameLocks noGrp="1"/>
          </p:cNvGraphicFramePr>
          <p:nvPr/>
        </p:nvGraphicFramePr>
        <p:xfrm>
          <a:off x="8678482" y="3193604"/>
          <a:ext cx="2519678" cy="1812291"/>
        </p:xfrm>
        <a:graphic>
          <a:graphicData uri="http://schemas.openxmlformats.org/drawingml/2006/table">
            <a:tbl>
              <a:tblPr firstRow="1" bandRow="1">
                <a:tableStyleId>{2D5ABB26-0587-4C30-8999-92F81FD0307C}</a:tableStyleId>
              </a:tblPr>
              <a:tblGrid>
                <a:gridCol w="966469">
                  <a:extLst>
                    <a:ext uri="{9D8B030D-6E8A-4147-A177-3AD203B41FA5}">
                      <a16:colId xmlns:a16="http://schemas.microsoft.com/office/drawing/2014/main" val="20000"/>
                    </a:ext>
                  </a:extLst>
                </a:gridCol>
                <a:gridCol w="731519">
                  <a:extLst>
                    <a:ext uri="{9D8B030D-6E8A-4147-A177-3AD203B41FA5}">
                      <a16:colId xmlns:a16="http://schemas.microsoft.com/office/drawing/2014/main" val="20001"/>
                    </a:ext>
                  </a:extLst>
                </a:gridCol>
                <a:gridCol w="821689">
                  <a:extLst>
                    <a:ext uri="{9D8B030D-6E8A-4147-A177-3AD203B41FA5}">
                      <a16:colId xmlns:a16="http://schemas.microsoft.com/office/drawing/2014/main" val="20002"/>
                    </a:ext>
                  </a:extLst>
                </a:gridCol>
              </a:tblGrid>
              <a:tr h="177165">
                <a:tc gridSpan="3">
                  <a:txBody>
                    <a:bodyPr/>
                    <a:lstStyle/>
                    <a:p>
                      <a:pPr marL="611505">
                        <a:lnSpc>
                          <a:spcPts val="1200"/>
                        </a:lnSpc>
                      </a:pPr>
                      <a:r>
                        <a:rPr sz="1100" b="1" dirty="0">
                          <a:solidFill>
                            <a:srgbClr val="FF0000"/>
                          </a:solidFill>
                          <a:latin typeface="Arial"/>
                          <a:cs typeface="Arial"/>
                        </a:rPr>
                        <a:t>Tabla</a:t>
                      </a:r>
                      <a:r>
                        <a:rPr sz="1100" b="1" spc="-30" dirty="0">
                          <a:solidFill>
                            <a:srgbClr val="FF0000"/>
                          </a:solidFill>
                          <a:latin typeface="Arial"/>
                          <a:cs typeface="Arial"/>
                        </a:rPr>
                        <a:t> </a:t>
                      </a:r>
                      <a:r>
                        <a:rPr sz="1100" b="1" dirty="0">
                          <a:solidFill>
                            <a:srgbClr val="FF0000"/>
                          </a:solidFill>
                          <a:latin typeface="Arial"/>
                          <a:cs typeface="Arial"/>
                        </a:rPr>
                        <a:t>mensual</a:t>
                      </a:r>
                      <a:r>
                        <a:rPr sz="1100" b="1" spc="-15" dirty="0">
                          <a:solidFill>
                            <a:srgbClr val="FF0000"/>
                          </a:solidFill>
                          <a:latin typeface="Arial"/>
                          <a:cs typeface="Arial"/>
                        </a:rPr>
                        <a:t> </a:t>
                      </a:r>
                      <a:r>
                        <a:rPr sz="1100" b="1" spc="-25" dirty="0">
                          <a:solidFill>
                            <a:srgbClr val="FF0000"/>
                          </a:solidFill>
                          <a:latin typeface="Arial"/>
                          <a:cs typeface="Arial"/>
                        </a:rPr>
                        <a:t>SPE</a:t>
                      </a:r>
                      <a:endParaRPr sz="1100">
                        <a:latin typeface="Arial"/>
                        <a:cs typeface="Arial"/>
                      </a:endParaRPr>
                    </a:p>
                  </a:txBody>
                  <a:tcPr marL="0" marR="0" marT="0" marB="0">
                    <a:lnB w="9525">
                      <a:solidFill>
                        <a:srgbClr val="000000"/>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85850">
                <a:tc grid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9"/>
                        </a:spcBef>
                      </a:pPr>
                      <a:endParaRPr sz="800">
                        <a:latin typeface="Times New Roman"/>
                        <a:cs typeface="Times New Roman"/>
                      </a:endParaRPr>
                    </a:p>
                    <a:p>
                      <a:pPr marL="353695" marR="44450" indent="-306070">
                        <a:lnSpc>
                          <a:spcPct val="117700"/>
                        </a:lnSpc>
                        <a:tabLst>
                          <a:tab pos="1194435" algn="l"/>
                        </a:tabLst>
                      </a:pPr>
                      <a:r>
                        <a:rPr sz="800" b="1" dirty="0">
                          <a:solidFill>
                            <a:srgbClr val="FFFFFF"/>
                          </a:solidFill>
                          <a:latin typeface="Arial"/>
                          <a:cs typeface="Arial"/>
                        </a:rPr>
                        <a:t>Para</a:t>
                      </a:r>
                      <a:r>
                        <a:rPr sz="800" b="1" spc="75" dirty="0">
                          <a:solidFill>
                            <a:srgbClr val="FFFFFF"/>
                          </a:solidFill>
                          <a:latin typeface="Arial"/>
                          <a:cs typeface="Arial"/>
                        </a:rPr>
                        <a:t> </a:t>
                      </a:r>
                      <a:r>
                        <a:rPr sz="800" b="1" dirty="0">
                          <a:solidFill>
                            <a:srgbClr val="FFFFFF"/>
                          </a:solidFill>
                          <a:latin typeface="Arial"/>
                          <a:cs typeface="Arial"/>
                        </a:rPr>
                        <a:t>Ingresos</a:t>
                      </a:r>
                      <a:r>
                        <a:rPr sz="800" b="1" spc="240" dirty="0">
                          <a:solidFill>
                            <a:srgbClr val="FFFFFF"/>
                          </a:solidFill>
                          <a:latin typeface="Arial"/>
                          <a:cs typeface="Arial"/>
                        </a:rPr>
                        <a:t>  </a:t>
                      </a:r>
                      <a:r>
                        <a:rPr sz="800" b="1" dirty="0">
                          <a:solidFill>
                            <a:srgbClr val="FFFFFF"/>
                          </a:solidFill>
                          <a:latin typeface="Arial"/>
                          <a:cs typeface="Arial"/>
                        </a:rPr>
                        <a:t>Hasta</a:t>
                      </a:r>
                      <a:r>
                        <a:rPr sz="800" b="1" spc="85" dirty="0">
                          <a:solidFill>
                            <a:srgbClr val="FFFFFF"/>
                          </a:solidFill>
                          <a:latin typeface="Arial"/>
                          <a:cs typeface="Arial"/>
                        </a:rPr>
                        <a:t> </a:t>
                      </a:r>
                      <a:r>
                        <a:rPr sz="800" b="1" spc="-10" dirty="0">
                          <a:solidFill>
                            <a:srgbClr val="FFFFFF"/>
                          </a:solidFill>
                          <a:latin typeface="Arial"/>
                          <a:cs typeface="Arial"/>
                        </a:rPr>
                        <a:t>Ingresos </a:t>
                      </a:r>
                      <a:r>
                        <a:rPr sz="800" b="1" spc="-25" dirty="0">
                          <a:solidFill>
                            <a:srgbClr val="FFFFFF"/>
                          </a:solidFill>
                          <a:latin typeface="Arial"/>
                          <a:cs typeface="Arial"/>
                        </a:rPr>
                        <a:t>de</a:t>
                      </a:r>
                      <a:r>
                        <a:rPr sz="800" b="1" dirty="0">
                          <a:solidFill>
                            <a:srgbClr val="FFFFFF"/>
                          </a:solidFill>
                          <a:latin typeface="Arial"/>
                          <a:cs typeface="Arial"/>
                        </a:rPr>
                        <a:t>	</a:t>
                      </a:r>
                      <a:r>
                        <a:rPr sz="800" b="1" spc="-25" dirty="0">
                          <a:solidFill>
                            <a:srgbClr val="FFFFFF"/>
                          </a:solidFill>
                          <a:latin typeface="Arial"/>
                          <a:cs typeface="Arial"/>
                        </a:rPr>
                        <a:t>de</a:t>
                      </a:r>
                      <a:endParaRPr sz="800">
                        <a:latin typeface="Arial"/>
                        <a:cs typeface="Arial"/>
                      </a:endParaRPr>
                    </a:p>
                  </a:txBody>
                  <a:tcPr marL="0" marR="0" marT="0" marB="0">
                    <a:lnT w="9525">
                      <a:solidFill>
                        <a:srgbClr val="000000"/>
                      </a:solidFill>
                      <a:prstDash val="solid"/>
                    </a:lnT>
                    <a:solidFill>
                      <a:srgbClr val="001F5F"/>
                    </a:solidFill>
                  </a:tcPr>
                </a:tc>
                <a:tc hMerge="1">
                  <a:txBody>
                    <a:bodyPr/>
                    <a:lstStyle/>
                    <a:p>
                      <a:endParaRPr/>
                    </a:p>
                  </a:txBody>
                  <a:tcPr marL="0" marR="0" marT="0" marB="0"/>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95"/>
                        </a:spcBef>
                      </a:pPr>
                      <a:endParaRPr sz="800">
                        <a:latin typeface="Times New Roman"/>
                        <a:cs typeface="Times New Roman"/>
                      </a:endParaRPr>
                    </a:p>
                    <a:p>
                      <a:pPr marL="41910" marR="53340" indent="47625">
                        <a:lnSpc>
                          <a:spcPct val="118000"/>
                        </a:lnSpc>
                      </a:pPr>
                      <a:r>
                        <a:rPr sz="800" b="1" dirty="0">
                          <a:solidFill>
                            <a:srgbClr val="FFFFFF"/>
                          </a:solidFill>
                          <a:latin typeface="Arial"/>
                          <a:cs typeface="Arial"/>
                        </a:rPr>
                        <a:t>Cantidad</a:t>
                      </a:r>
                      <a:r>
                        <a:rPr sz="800" b="1" spc="165" dirty="0">
                          <a:solidFill>
                            <a:srgbClr val="FFFFFF"/>
                          </a:solidFill>
                          <a:latin typeface="Arial"/>
                          <a:cs typeface="Arial"/>
                        </a:rPr>
                        <a:t> </a:t>
                      </a:r>
                      <a:r>
                        <a:rPr sz="800" b="1" spc="-25" dirty="0">
                          <a:solidFill>
                            <a:srgbClr val="FFFFFF"/>
                          </a:solidFill>
                          <a:latin typeface="Arial"/>
                          <a:cs typeface="Arial"/>
                        </a:rPr>
                        <a:t>de</a:t>
                      </a:r>
                      <a:r>
                        <a:rPr sz="800" b="1" spc="10" dirty="0">
                          <a:solidFill>
                            <a:srgbClr val="FFFFFF"/>
                          </a:solidFill>
                          <a:latin typeface="Arial"/>
                          <a:cs typeface="Arial"/>
                        </a:rPr>
                        <a:t> subsidio</a:t>
                      </a:r>
                      <a:r>
                        <a:rPr sz="800" b="1" spc="204" dirty="0">
                          <a:solidFill>
                            <a:srgbClr val="FFFFFF"/>
                          </a:solidFill>
                          <a:latin typeface="Arial"/>
                          <a:cs typeface="Arial"/>
                        </a:rPr>
                        <a:t> </a:t>
                      </a:r>
                      <a:r>
                        <a:rPr sz="800" b="1" spc="-20" dirty="0">
                          <a:solidFill>
                            <a:srgbClr val="FFFFFF"/>
                          </a:solidFill>
                          <a:latin typeface="Arial"/>
                          <a:cs typeface="Arial"/>
                        </a:rPr>
                        <a:t>para</a:t>
                      </a:r>
                      <a:endParaRPr sz="800">
                        <a:latin typeface="Arial"/>
                        <a:cs typeface="Arial"/>
                      </a:endParaRPr>
                    </a:p>
                    <a:p>
                      <a:pPr marL="175895" marR="153035" indent="-38100">
                        <a:lnSpc>
                          <a:spcPct val="117700"/>
                        </a:lnSpc>
                      </a:pPr>
                      <a:r>
                        <a:rPr sz="800" b="1" dirty="0">
                          <a:solidFill>
                            <a:srgbClr val="FFFFFF"/>
                          </a:solidFill>
                          <a:latin typeface="Arial"/>
                          <a:cs typeface="Arial"/>
                        </a:rPr>
                        <a:t>el</a:t>
                      </a:r>
                      <a:r>
                        <a:rPr sz="800" b="1" spc="70" dirty="0">
                          <a:solidFill>
                            <a:srgbClr val="FFFFFF"/>
                          </a:solidFill>
                          <a:latin typeface="Arial"/>
                          <a:cs typeface="Arial"/>
                        </a:rPr>
                        <a:t> </a:t>
                      </a:r>
                      <a:r>
                        <a:rPr sz="800" b="1" spc="40" dirty="0">
                          <a:solidFill>
                            <a:srgbClr val="FFFFFF"/>
                          </a:solidFill>
                          <a:latin typeface="Arial"/>
                          <a:cs typeface="Arial"/>
                        </a:rPr>
                        <a:t>empleo </a:t>
                      </a:r>
                      <a:r>
                        <a:rPr sz="800" b="1" spc="35" dirty="0">
                          <a:solidFill>
                            <a:srgbClr val="FFFFFF"/>
                          </a:solidFill>
                          <a:latin typeface="Arial"/>
                          <a:cs typeface="Arial"/>
                        </a:rPr>
                        <a:t>mensual</a:t>
                      </a:r>
                      <a:endParaRPr sz="800">
                        <a:latin typeface="Arial"/>
                        <a:cs typeface="Arial"/>
                      </a:endParaRPr>
                    </a:p>
                  </a:txBody>
                  <a:tcPr marL="0" marR="0" marT="0" marB="0">
                    <a:lnR w="9525">
                      <a:solidFill>
                        <a:srgbClr val="FFFFFF"/>
                      </a:solidFill>
                      <a:prstDash val="solid"/>
                    </a:lnR>
                    <a:lnT w="9525">
                      <a:solidFill>
                        <a:srgbClr val="000000"/>
                      </a:solidFill>
                      <a:prstDash val="solid"/>
                    </a:lnT>
                    <a:solidFill>
                      <a:srgbClr val="001F5F"/>
                    </a:solidFill>
                  </a:tcPr>
                </a:tc>
                <a:extLst>
                  <a:ext uri="{0D108BD9-81ED-4DB2-BD59-A6C34878D82A}">
                    <a16:rowId xmlns:a16="http://schemas.microsoft.com/office/drawing/2014/main" val="10001"/>
                  </a:ext>
                </a:extLst>
              </a:tr>
              <a:tr h="181610">
                <a:tc gridSpan="2">
                  <a:txBody>
                    <a:bodyPr/>
                    <a:lstStyle/>
                    <a:p>
                      <a:pPr marL="382270">
                        <a:lnSpc>
                          <a:spcPct val="100000"/>
                        </a:lnSpc>
                        <a:spcBef>
                          <a:spcPts val="254"/>
                        </a:spcBef>
                        <a:tabLst>
                          <a:tab pos="1223645" algn="l"/>
                        </a:tabLst>
                      </a:pPr>
                      <a:r>
                        <a:rPr sz="800" b="1" spc="-50" dirty="0">
                          <a:solidFill>
                            <a:srgbClr val="FFFFFF"/>
                          </a:solidFill>
                          <a:latin typeface="Arial"/>
                          <a:cs typeface="Arial"/>
                        </a:rPr>
                        <a:t>$</a:t>
                      </a:r>
                      <a:r>
                        <a:rPr sz="800" b="1" dirty="0">
                          <a:solidFill>
                            <a:srgbClr val="FFFFFF"/>
                          </a:solidFill>
                          <a:latin typeface="Arial"/>
                          <a:cs typeface="Arial"/>
                        </a:rPr>
                        <a:t>	</a:t>
                      </a:r>
                      <a:r>
                        <a:rPr sz="800" b="1" spc="-50" dirty="0">
                          <a:solidFill>
                            <a:srgbClr val="FFFFFF"/>
                          </a:solidFill>
                          <a:latin typeface="Arial"/>
                          <a:cs typeface="Arial"/>
                        </a:rPr>
                        <a:t>$</a:t>
                      </a:r>
                      <a:endParaRPr sz="800">
                        <a:latin typeface="Arial"/>
                        <a:cs typeface="Arial"/>
                      </a:endParaRPr>
                    </a:p>
                  </a:txBody>
                  <a:tcPr marL="0" marR="0" marT="32384" marB="0">
                    <a:solidFill>
                      <a:srgbClr val="BCD6ED"/>
                    </a:solidFill>
                  </a:tcPr>
                </a:tc>
                <a:tc hMerge="1">
                  <a:txBody>
                    <a:bodyPr/>
                    <a:lstStyle/>
                    <a:p>
                      <a:endParaRPr/>
                    </a:p>
                  </a:txBody>
                  <a:tcPr marL="0" marR="0" marT="0" marB="0"/>
                </a:tc>
                <a:tc>
                  <a:txBody>
                    <a:bodyPr/>
                    <a:lstStyle/>
                    <a:p>
                      <a:pPr marR="19685" algn="ctr">
                        <a:lnSpc>
                          <a:spcPct val="100000"/>
                        </a:lnSpc>
                        <a:spcBef>
                          <a:spcPts val="254"/>
                        </a:spcBef>
                      </a:pPr>
                      <a:r>
                        <a:rPr sz="800" b="1" spc="-50" dirty="0">
                          <a:solidFill>
                            <a:srgbClr val="FFFFFF"/>
                          </a:solidFill>
                          <a:latin typeface="Arial"/>
                          <a:cs typeface="Arial"/>
                        </a:rPr>
                        <a:t>$</a:t>
                      </a:r>
                      <a:endParaRPr sz="800">
                        <a:latin typeface="Arial"/>
                        <a:cs typeface="Arial"/>
                      </a:endParaRPr>
                    </a:p>
                  </a:txBody>
                  <a:tcPr marL="0" marR="0" marT="32384" marB="0">
                    <a:lnR w="9525">
                      <a:solidFill>
                        <a:srgbClr val="FFFFFF"/>
                      </a:solidFill>
                      <a:prstDash val="solid"/>
                    </a:lnR>
                    <a:solidFill>
                      <a:srgbClr val="BCD6ED"/>
                    </a:solidFill>
                  </a:tcPr>
                </a:tc>
                <a:extLst>
                  <a:ext uri="{0D108BD9-81ED-4DB2-BD59-A6C34878D82A}">
                    <a16:rowId xmlns:a16="http://schemas.microsoft.com/office/drawing/2014/main" val="10002"/>
                  </a:ext>
                </a:extLst>
              </a:tr>
              <a:tr h="181610">
                <a:tc>
                  <a:txBody>
                    <a:bodyPr/>
                    <a:lstStyle/>
                    <a:p>
                      <a:pPr marR="144780" algn="r">
                        <a:lnSpc>
                          <a:spcPct val="100000"/>
                        </a:lnSpc>
                        <a:spcBef>
                          <a:spcPts val="254"/>
                        </a:spcBef>
                      </a:pPr>
                      <a:r>
                        <a:rPr sz="800" spc="-20" dirty="0">
                          <a:latin typeface="Arial MT"/>
                          <a:cs typeface="Arial MT"/>
                        </a:rPr>
                        <a:t>0.01</a:t>
                      </a:r>
                      <a:endParaRPr sz="800">
                        <a:latin typeface="Arial MT"/>
                        <a:cs typeface="Arial MT"/>
                      </a:endParaRPr>
                    </a:p>
                  </a:txBody>
                  <a:tcPr marL="0" marR="0" marT="32384" marB="0">
                    <a:solidFill>
                      <a:srgbClr val="D9D9D9"/>
                    </a:solidFill>
                  </a:tcPr>
                </a:tc>
                <a:tc>
                  <a:txBody>
                    <a:bodyPr/>
                    <a:lstStyle/>
                    <a:p>
                      <a:pPr marR="34290" algn="r">
                        <a:lnSpc>
                          <a:spcPct val="100000"/>
                        </a:lnSpc>
                        <a:spcBef>
                          <a:spcPts val="254"/>
                        </a:spcBef>
                      </a:pPr>
                      <a:r>
                        <a:rPr sz="800" spc="-10" dirty="0">
                          <a:latin typeface="Arial MT"/>
                          <a:cs typeface="Arial MT"/>
                        </a:rPr>
                        <a:t>11,492.66</a:t>
                      </a:r>
                      <a:endParaRPr sz="800">
                        <a:latin typeface="Arial MT"/>
                        <a:cs typeface="Arial MT"/>
                      </a:endParaRPr>
                    </a:p>
                  </a:txBody>
                  <a:tcPr marL="0" marR="0" marT="32384" marB="0">
                    <a:solidFill>
                      <a:srgbClr val="D9D9D9"/>
                    </a:solidFill>
                  </a:tcPr>
                </a:tc>
                <a:tc>
                  <a:txBody>
                    <a:bodyPr/>
                    <a:lstStyle/>
                    <a:p>
                      <a:pPr marR="14604" algn="r">
                        <a:lnSpc>
                          <a:spcPct val="100000"/>
                        </a:lnSpc>
                        <a:spcBef>
                          <a:spcPts val="254"/>
                        </a:spcBef>
                      </a:pPr>
                      <a:r>
                        <a:rPr sz="800" spc="-10" dirty="0">
                          <a:latin typeface="Arial MT"/>
                          <a:cs typeface="Arial MT"/>
                        </a:rPr>
                        <a:t>536.21</a:t>
                      </a:r>
                      <a:endParaRPr sz="800">
                        <a:latin typeface="Arial MT"/>
                        <a:cs typeface="Arial MT"/>
                      </a:endParaRPr>
                    </a:p>
                  </a:txBody>
                  <a:tcPr marL="0" marR="0" marT="32384" marB="0">
                    <a:lnR w="9525">
                      <a:solidFill>
                        <a:srgbClr val="FFFFFF"/>
                      </a:solidFill>
                      <a:prstDash val="solid"/>
                    </a:lnR>
                    <a:solidFill>
                      <a:srgbClr val="D9D9D9"/>
                    </a:solidFill>
                  </a:tcPr>
                </a:tc>
                <a:extLst>
                  <a:ext uri="{0D108BD9-81ED-4DB2-BD59-A6C34878D82A}">
                    <a16:rowId xmlns:a16="http://schemas.microsoft.com/office/drawing/2014/main" val="10003"/>
                  </a:ext>
                </a:extLst>
              </a:tr>
              <a:tr h="186055">
                <a:tc>
                  <a:txBody>
                    <a:bodyPr/>
                    <a:lstStyle/>
                    <a:p>
                      <a:pPr marR="144145" algn="r">
                        <a:lnSpc>
                          <a:spcPct val="100000"/>
                        </a:lnSpc>
                        <a:spcBef>
                          <a:spcPts val="254"/>
                        </a:spcBef>
                      </a:pPr>
                      <a:r>
                        <a:rPr sz="800" spc="-10" dirty="0">
                          <a:latin typeface="Arial MT"/>
                          <a:cs typeface="Arial MT"/>
                        </a:rPr>
                        <a:t>11,492.67</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34290" algn="r">
                        <a:lnSpc>
                          <a:spcPct val="100000"/>
                        </a:lnSpc>
                        <a:spcBef>
                          <a:spcPts val="254"/>
                        </a:spcBef>
                      </a:pPr>
                      <a:r>
                        <a:rPr sz="800" spc="-45" dirty="0">
                          <a:latin typeface="Arial MT"/>
                          <a:cs typeface="Arial MT"/>
                        </a:rPr>
                        <a:t>En</a:t>
                      </a:r>
                      <a:r>
                        <a:rPr sz="800" spc="-10" dirty="0">
                          <a:latin typeface="Arial MT"/>
                          <a:cs typeface="Arial MT"/>
                        </a:rPr>
                        <a:t> adelante</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14604" algn="r">
                        <a:lnSpc>
                          <a:spcPct val="100000"/>
                        </a:lnSpc>
                        <a:spcBef>
                          <a:spcPts val="254"/>
                        </a:spcBef>
                      </a:pPr>
                      <a:r>
                        <a:rPr sz="800" spc="-50" dirty="0">
                          <a:latin typeface="Arial MT"/>
                          <a:cs typeface="Arial MT"/>
                        </a:rPr>
                        <a:t>0</a:t>
                      </a:r>
                      <a:endParaRPr sz="800">
                        <a:latin typeface="Arial MT"/>
                        <a:cs typeface="Arial MT"/>
                      </a:endParaRPr>
                    </a:p>
                  </a:txBody>
                  <a:tcPr marL="0" marR="0" marT="32384" marB="0">
                    <a:lnR w="9525">
                      <a:solidFill>
                        <a:srgbClr val="FFFFFF"/>
                      </a:solidFill>
                      <a:prstDash val="solid"/>
                    </a:lnR>
                    <a:lnB w="9525">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38426" y="630427"/>
            <a:ext cx="8325484" cy="744435"/>
          </a:xfrm>
          <a:prstGeom prst="rect">
            <a:avLst/>
          </a:prstGeom>
        </p:spPr>
        <p:txBody>
          <a:bodyPr vert="horz" wrap="square" lIns="0" tIns="13335" rIns="0" bIns="0" rtlCol="0">
            <a:spAutoFit/>
          </a:bodyPr>
          <a:lstStyle/>
          <a:p>
            <a:pPr marL="12701">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2701">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0" dirty="0"/>
              <a:t> </a:t>
            </a:r>
            <a:r>
              <a:rPr sz="1600" dirty="0"/>
              <a:t>|</a:t>
            </a:r>
            <a:r>
              <a:rPr sz="1600" spc="-30"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5" dirty="0"/>
              <a:t> </a:t>
            </a:r>
            <a:r>
              <a:rPr sz="1600" spc="-20" dirty="0"/>
              <a:t>2025</a:t>
            </a:r>
            <a:endParaRPr sz="1600"/>
          </a:p>
        </p:txBody>
      </p:sp>
      <p:sp>
        <p:nvSpPr>
          <p:cNvPr id="3" name="object 3"/>
          <p:cNvSpPr/>
          <p:nvPr/>
        </p:nvSpPr>
        <p:spPr>
          <a:xfrm>
            <a:off x="8243698" y="1755012"/>
            <a:ext cx="2345690" cy="413384"/>
          </a:xfrm>
          <a:custGeom>
            <a:avLst/>
            <a:gdLst/>
            <a:ahLst/>
            <a:cxnLst/>
            <a:rect l="l" t="t" r="r" b="b"/>
            <a:pathLst>
              <a:path w="2345690" h="413385">
                <a:moveTo>
                  <a:pt x="1386840" y="0"/>
                </a:moveTo>
                <a:lnTo>
                  <a:pt x="0" y="0"/>
                </a:lnTo>
                <a:lnTo>
                  <a:pt x="0" y="199644"/>
                </a:lnTo>
                <a:lnTo>
                  <a:pt x="1386840" y="199644"/>
                </a:lnTo>
                <a:lnTo>
                  <a:pt x="1386840" y="0"/>
                </a:lnTo>
                <a:close/>
              </a:path>
              <a:path w="2345690" h="413385">
                <a:moveTo>
                  <a:pt x="1595628" y="213360"/>
                </a:moveTo>
                <a:lnTo>
                  <a:pt x="1013460" y="213360"/>
                </a:lnTo>
                <a:lnTo>
                  <a:pt x="1013460" y="413004"/>
                </a:lnTo>
                <a:lnTo>
                  <a:pt x="1595628" y="413004"/>
                </a:lnTo>
                <a:lnTo>
                  <a:pt x="1595628" y="213360"/>
                </a:lnTo>
                <a:close/>
              </a:path>
              <a:path w="2345690" h="413385">
                <a:moveTo>
                  <a:pt x="1906511" y="213360"/>
                </a:moveTo>
                <a:lnTo>
                  <a:pt x="1848612" y="213360"/>
                </a:lnTo>
                <a:lnTo>
                  <a:pt x="1848612" y="413004"/>
                </a:lnTo>
                <a:lnTo>
                  <a:pt x="1906511" y="413004"/>
                </a:lnTo>
                <a:lnTo>
                  <a:pt x="1906511" y="213360"/>
                </a:lnTo>
                <a:close/>
              </a:path>
              <a:path w="2345690" h="413385">
                <a:moveTo>
                  <a:pt x="2296655" y="213360"/>
                </a:moveTo>
                <a:lnTo>
                  <a:pt x="2161032" y="213360"/>
                </a:lnTo>
                <a:lnTo>
                  <a:pt x="2103120" y="213360"/>
                </a:lnTo>
                <a:lnTo>
                  <a:pt x="1906524" y="213360"/>
                </a:lnTo>
                <a:lnTo>
                  <a:pt x="1906524" y="413004"/>
                </a:lnTo>
                <a:lnTo>
                  <a:pt x="2103120" y="413004"/>
                </a:lnTo>
                <a:lnTo>
                  <a:pt x="2161032" y="413004"/>
                </a:lnTo>
                <a:lnTo>
                  <a:pt x="2296655" y="413004"/>
                </a:lnTo>
                <a:lnTo>
                  <a:pt x="2296655" y="213360"/>
                </a:lnTo>
                <a:close/>
              </a:path>
              <a:path w="2345690" h="413385">
                <a:moveTo>
                  <a:pt x="2345436" y="213360"/>
                </a:moveTo>
                <a:lnTo>
                  <a:pt x="2296668" y="213360"/>
                </a:lnTo>
                <a:lnTo>
                  <a:pt x="2296668" y="413004"/>
                </a:lnTo>
                <a:lnTo>
                  <a:pt x="2345436" y="413004"/>
                </a:lnTo>
                <a:lnTo>
                  <a:pt x="2345436" y="213360"/>
                </a:lnTo>
                <a:close/>
              </a:path>
              <a:path w="2345690" h="413385">
                <a:moveTo>
                  <a:pt x="2345436" y="0"/>
                </a:moveTo>
                <a:lnTo>
                  <a:pt x="2345436" y="0"/>
                </a:lnTo>
                <a:lnTo>
                  <a:pt x="1601724" y="0"/>
                </a:lnTo>
                <a:lnTo>
                  <a:pt x="1601724" y="199644"/>
                </a:lnTo>
                <a:lnTo>
                  <a:pt x="2345436" y="199644"/>
                </a:lnTo>
                <a:lnTo>
                  <a:pt x="2345436"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4" name="object 4"/>
          <p:cNvSpPr txBox="1"/>
          <p:nvPr/>
        </p:nvSpPr>
        <p:spPr>
          <a:xfrm>
            <a:off x="1638426" y="1722883"/>
            <a:ext cx="8916670" cy="659796"/>
          </a:xfrm>
          <a:prstGeom prst="rect">
            <a:avLst/>
          </a:prstGeom>
        </p:spPr>
        <p:txBody>
          <a:bodyPr vert="horz" wrap="square" lIns="0" tIns="13335" rIns="0" bIns="0" rtlCol="0">
            <a:spAutoFit/>
          </a:bodyPr>
          <a:lstStyle/>
          <a:p>
            <a:pPr marL="12701" marR="5080" algn="just" defTabSz="914446" rtl="0">
              <a:spcBef>
                <a:spcPts val="105"/>
              </a:spcBef>
            </a:pPr>
            <a:r>
              <a:rPr sz="1400" dirty="0">
                <a:solidFill>
                  <a:srgbClr val="2E2E2E"/>
                </a:solidFill>
                <a:latin typeface="Arial MT"/>
                <a:ea typeface="+mn-ea"/>
                <a:cs typeface="Arial MT"/>
              </a:rPr>
              <a:t>Dicho</a:t>
            </a:r>
            <a:r>
              <a:rPr sz="1400" spc="90" dirty="0">
                <a:solidFill>
                  <a:srgbClr val="2E2E2E"/>
                </a:solidFill>
                <a:latin typeface="Arial MT"/>
                <a:ea typeface="+mn-ea"/>
                <a:cs typeface="Arial MT"/>
              </a:rPr>
              <a:t> </a:t>
            </a:r>
            <a:r>
              <a:rPr sz="1400" b="1" dirty="0">
                <a:solidFill>
                  <a:srgbClr val="2E2E2E"/>
                </a:solidFill>
                <a:latin typeface="Arial"/>
                <a:ea typeface="+mn-ea"/>
                <a:cs typeface="Arial"/>
              </a:rPr>
              <a:t>subsidio</a:t>
            </a:r>
            <a:r>
              <a:rPr sz="1400" b="1" spc="90" dirty="0">
                <a:solidFill>
                  <a:srgbClr val="2E2E2E"/>
                </a:solidFill>
                <a:latin typeface="Arial"/>
                <a:ea typeface="+mn-ea"/>
                <a:cs typeface="Arial"/>
              </a:rPr>
              <a:t> </a:t>
            </a:r>
            <a:r>
              <a:rPr sz="1400" b="1" dirty="0">
                <a:solidFill>
                  <a:srgbClr val="2E2E2E"/>
                </a:solidFill>
                <a:latin typeface="Arial"/>
                <a:ea typeface="+mn-ea"/>
                <a:cs typeface="Arial"/>
              </a:rPr>
              <a:t>para</a:t>
            </a:r>
            <a:r>
              <a:rPr sz="1400" b="1" spc="105" dirty="0">
                <a:solidFill>
                  <a:srgbClr val="2E2E2E"/>
                </a:solidFill>
                <a:latin typeface="Arial"/>
                <a:ea typeface="+mn-ea"/>
                <a:cs typeface="Arial"/>
              </a:rPr>
              <a:t> </a:t>
            </a:r>
            <a:r>
              <a:rPr sz="1400" b="1" dirty="0">
                <a:solidFill>
                  <a:srgbClr val="2E2E2E"/>
                </a:solidFill>
                <a:latin typeface="Arial"/>
                <a:ea typeface="+mn-ea"/>
                <a:cs typeface="Arial"/>
              </a:rPr>
              <a:t>el</a:t>
            </a:r>
            <a:r>
              <a:rPr sz="1400" b="1" spc="100" dirty="0">
                <a:solidFill>
                  <a:srgbClr val="2E2E2E"/>
                </a:solidFill>
                <a:latin typeface="Arial"/>
                <a:ea typeface="+mn-ea"/>
                <a:cs typeface="Arial"/>
              </a:rPr>
              <a:t> </a:t>
            </a:r>
            <a:r>
              <a:rPr sz="1400" b="1" dirty="0">
                <a:solidFill>
                  <a:srgbClr val="2E2E2E"/>
                </a:solidFill>
                <a:latin typeface="Arial"/>
                <a:ea typeface="+mn-ea"/>
                <a:cs typeface="Arial"/>
              </a:rPr>
              <a:t>empleo</a:t>
            </a:r>
            <a:r>
              <a:rPr sz="1400" b="1" spc="85" dirty="0">
                <a:solidFill>
                  <a:srgbClr val="2E2E2E"/>
                </a:solidFill>
                <a:latin typeface="Arial"/>
                <a:ea typeface="+mn-ea"/>
                <a:cs typeface="Arial"/>
              </a:rPr>
              <a:t> </a:t>
            </a:r>
            <a:r>
              <a:rPr sz="1400" b="1" dirty="0">
                <a:solidFill>
                  <a:srgbClr val="FF0000"/>
                </a:solidFill>
                <a:latin typeface="Arial"/>
                <a:ea typeface="+mn-ea"/>
                <a:cs typeface="Arial"/>
              </a:rPr>
              <a:t>se</a:t>
            </a:r>
            <a:r>
              <a:rPr sz="1400" b="1" spc="95" dirty="0">
                <a:solidFill>
                  <a:srgbClr val="FF0000"/>
                </a:solidFill>
                <a:latin typeface="Arial"/>
                <a:ea typeface="+mn-ea"/>
                <a:cs typeface="Arial"/>
              </a:rPr>
              <a:t> </a:t>
            </a:r>
            <a:r>
              <a:rPr sz="1400" b="1" dirty="0">
                <a:solidFill>
                  <a:srgbClr val="FF0000"/>
                </a:solidFill>
                <a:latin typeface="Arial"/>
                <a:ea typeface="+mn-ea"/>
                <a:cs typeface="Arial"/>
              </a:rPr>
              <a:t>aplicará</a:t>
            </a:r>
            <a:r>
              <a:rPr sz="1400" b="1" spc="100" dirty="0">
                <a:solidFill>
                  <a:srgbClr val="FF0000"/>
                </a:solidFill>
                <a:latin typeface="Arial"/>
                <a:ea typeface="+mn-ea"/>
                <a:cs typeface="Arial"/>
              </a:rPr>
              <a:t> </a:t>
            </a:r>
            <a:r>
              <a:rPr sz="1400" b="1" dirty="0">
                <a:solidFill>
                  <a:srgbClr val="FF0000"/>
                </a:solidFill>
                <a:latin typeface="Arial"/>
                <a:ea typeface="+mn-ea"/>
                <a:cs typeface="Arial"/>
              </a:rPr>
              <a:t>contra</a:t>
            </a:r>
            <a:r>
              <a:rPr sz="1400" b="1" spc="90" dirty="0">
                <a:solidFill>
                  <a:srgbClr val="FF0000"/>
                </a:solidFill>
                <a:latin typeface="Arial"/>
                <a:ea typeface="+mn-ea"/>
                <a:cs typeface="Arial"/>
              </a:rPr>
              <a:t> </a:t>
            </a:r>
            <a:r>
              <a:rPr sz="1400" b="1" dirty="0">
                <a:solidFill>
                  <a:srgbClr val="FF0000"/>
                </a:solidFill>
                <a:latin typeface="Arial"/>
                <a:ea typeface="+mn-ea"/>
                <a:cs typeface="Arial"/>
              </a:rPr>
              <a:t>el</a:t>
            </a:r>
            <a:r>
              <a:rPr sz="1400" b="1" spc="100" dirty="0">
                <a:solidFill>
                  <a:srgbClr val="FF0000"/>
                </a:solidFill>
                <a:latin typeface="Arial"/>
                <a:ea typeface="+mn-ea"/>
                <a:cs typeface="Arial"/>
              </a:rPr>
              <a:t> </a:t>
            </a:r>
            <a:r>
              <a:rPr sz="1400" b="1" dirty="0">
                <a:solidFill>
                  <a:srgbClr val="FF0000"/>
                </a:solidFill>
                <a:latin typeface="Arial"/>
                <a:ea typeface="+mn-ea"/>
                <a:cs typeface="Arial"/>
              </a:rPr>
              <a:t>impuesto</a:t>
            </a:r>
            <a:r>
              <a:rPr sz="1400" b="1" spc="80" dirty="0">
                <a:solidFill>
                  <a:srgbClr val="FF0000"/>
                </a:solidFill>
                <a:latin typeface="Arial"/>
                <a:ea typeface="+mn-ea"/>
                <a:cs typeface="Arial"/>
              </a:rPr>
              <a:t> </a:t>
            </a:r>
            <a:r>
              <a:rPr sz="1400" b="1" dirty="0">
                <a:solidFill>
                  <a:srgbClr val="FF0000"/>
                </a:solidFill>
                <a:latin typeface="Arial"/>
                <a:ea typeface="+mn-ea"/>
                <a:cs typeface="Arial"/>
              </a:rPr>
              <a:t>sobre</a:t>
            </a:r>
            <a:r>
              <a:rPr sz="1400" b="1" spc="85" dirty="0">
                <a:solidFill>
                  <a:srgbClr val="FF0000"/>
                </a:solidFill>
                <a:latin typeface="Arial"/>
                <a:ea typeface="+mn-ea"/>
                <a:cs typeface="Arial"/>
              </a:rPr>
              <a:t> </a:t>
            </a:r>
            <a:r>
              <a:rPr sz="1400" b="1" dirty="0">
                <a:solidFill>
                  <a:srgbClr val="FF0000"/>
                </a:solidFill>
                <a:latin typeface="Arial"/>
                <a:ea typeface="+mn-ea"/>
                <a:cs typeface="Arial"/>
              </a:rPr>
              <a:t>la</a:t>
            </a:r>
            <a:r>
              <a:rPr sz="1400" b="1" spc="95" dirty="0">
                <a:solidFill>
                  <a:srgbClr val="FF0000"/>
                </a:solidFill>
                <a:latin typeface="Arial"/>
                <a:ea typeface="+mn-ea"/>
                <a:cs typeface="Arial"/>
              </a:rPr>
              <a:t> </a:t>
            </a:r>
            <a:r>
              <a:rPr sz="1400" b="1" dirty="0">
                <a:solidFill>
                  <a:srgbClr val="FF0000"/>
                </a:solidFill>
                <a:latin typeface="Arial"/>
                <a:ea typeface="+mn-ea"/>
                <a:cs typeface="Arial"/>
              </a:rPr>
              <a:t>renta</a:t>
            </a:r>
            <a:r>
              <a:rPr sz="1400" b="1" spc="90" dirty="0">
                <a:solidFill>
                  <a:srgbClr val="FF0000"/>
                </a:solidFill>
                <a:latin typeface="Arial"/>
                <a:ea typeface="+mn-ea"/>
                <a:cs typeface="Arial"/>
              </a:rPr>
              <a:t> </a:t>
            </a:r>
            <a:r>
              <a:rPr sz="1400" b="1" dirty="0">
                <a:solidFill>
                  <a:srgbClr val="2E2E2E"/>
                </a:solidFill>
                <a:latin typeface="Arial"/>
                <a:ea typeface="+mn-ea"/>
                <a:cs typeface="Arial"/>
              </a:rPr>
              <a:t>correspondiente</a:t>
            </a:r>
            <a:r>
              <a:rPr sz="1400" b="1" spc="100" dirty="0">
                <a:solidFill>
                  <a:srgbClr val="2E2E2E"/>
                </a:solidFill>
                <a:latin typeface="Arial"/>
                <a:ea typeface="+mn-ea"/>
                <a:cs typeface="Arial"/>
              </a:rPr>
              <a:t> </a:t>
            </a:r>
            <a:r>
              <a:rPr sz="1400" b="1" dirty="0">
                <a:solidFill>
                  <a:srgbClr val="2E2E2E"/>
                </a:solidFill>
                <a:latin typeface="Arial"/>
                <a:ea typeface="+mn-ea"/>
                <a:cs typeface="Arial"/>
              </a:rPr>
              <a:t>al</a:t>
            </a:r>
            <a:r>
              <a:rPr sz="1400" b="1" spc="105" dirty="0">
                <a:solidFill>
                  <a:srgbClr val="2E2E2E"/>
                </a:solidFill>
                <a:latin typeface="Arial"/>
                <a:ea typeface="+mn-ea"/>
                <a:cs typeface="Arial"/>
              </a:rPr>
              <a:t> </a:t>
            </a:r>
            <a:r>
              <a:rPr sz="1400" b="1" dirty="0">
                <a:solidFill>
                  <a:srgbClr val="2E2E2E"/>
                </a:solidFill>
                <a:latin typeface="Arial"/>
                <a:ea typeface="+mn-ea"/>
                <a:cs typeface="Arial"/>
              </a:rPr>
              <a:t>mes</a:t>
            </a:r>
            <a:r>
              <a:rPr sz="1400" b="1" spc="105" dirty="0">
                <a:solidFill>
                  <a:srgbClr val="2E2E2E"/>
                </a:solidFill>
                <a:latin typeface="Arial"/>
                <a:ea typeface="+mn-ea"/>
                <a:cs typeface="Arial"/>
              </a:rPr>
              <a:t> </a:t>
            </a:r>
            <a:r>
              <a:rPr sz="1400" b="1" spc="-25" dirty="0">
                <a:solidFill>
                  <a:srgbClr val="2E2E2E"/>
                </a:solidFill>
                <a:latin typeface="Arial"/>
                <a:ea typeface="+mn-ea"/>
                <a:cs typeface="Arial"/>
              </a:rPr>
              <a:t>de </a:t>
            </a:r>
            <a:r>
              <a:rPr sz="1400" b="1" dirty="0">
                <a:solidFill>
                  <a:srgbClr val="2E2E2E"/>
                </a:solidFill>
                <a:latin typeface="Arial"/>
                <a:ea typeface="+mn-ea"/>
                <a:cs typeface="Arial"/>
              </a:rPr>
              <a:t>calendario</a:t>
            </a:r>
            <a:r>
              <a:rPr sz="1400" b="1" spc="20" dirty="0">
                <a:solidFill>
                  <a:srgbClr val="2E2E2E"/>
                </a:solidFill>
                <a:latin typeface="Arial"/>
                <a:ea typeface="+mn-ea"/>
                <a:cs typeface="Arial"/>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15" dirty="0">
                <a:solidFill>
                  <a:srgbClr val="2E2E2E"/>
                </a:solidFill>
                <a:latin typeface="Arial MT"/>
                <a:ea typeface="+mn-ea"/>
                <a:cs typeface="Arial MT"/>
              </a:rPr>
              <a:t> </a:t>
            </a:r>
            <a:r>
              <a:rPr sz="1400" dirty="0">
                <a:solidFill>
                  <a:srgbClr val="2E2E2E"/>
                </a:solidFill>
                <a:latin typeface="Arial MT"/>
                <a:ea typeface="+mn-ea"/>
                <a:cs typeface="Arial MT"/>
              </a:rPr>
              <a:t>se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trate</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y</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que</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resulte</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a</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cargo</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los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referidos</a:t>
            </a:r>
            <a:r>
              <a:rPr sz="1400" spc="30" dirty="0">
                <a:solidFill>
                  <a:srgbClr val="2E2E2E"/>
                </a:solidFill>
                <a:latin typeface="Arial MT"/>
                <a:ea typeface="+mn-ea"/>
                <a:cs typeface="Arial MT"/>
              </a:rPr>
              <a:t> </a:t>
            </a:r>
            <a:r>
              <a:rPr sz="1400" dirty="0">
                <a:solidFill>
                  <a:srgbClr val="2E2E2E"/>
                </a:solidFill>
                <a:latin typeface="Arial MT"/>
                <a:ea typeface="+mn-ea"/>
                <a:cs typeface="Arial MT"/>
              </a:rPr>
              <a:t>trabajadores,</a:t>
            </a:r>
            <a:r>
              <a:rPr sz="1400" spc="40" dirty="0">
                <a:solidFill>
                  <a:srgbClr val="2E2E2E"/>
                </a:solidFill>
                <a:latin typeface="Arial MT"/>
                <a:ea typeface="+mn-ea"/>
                <a:cs typeface="Arial MT"/>
              </a:rPr>
              <a:t> </a:t>
            </a:r>
            <a:r>
              <a:rPr sz="1400" dirty="0">
                <a:solidFill>
                  <a:srgbClr val="2E2E2E"/>
                </a:solidFill>
                <a:latin typeface="Arial MT"/>
                <a:ea typeface="+mn-ea"/>
                <a:cs typeface="Arial MT"/>
              </a:rPr>
              <a:t>en</a:t>
            </a:r>
            <a:r>
              <a:rPr sz="1400" spc="20" dirty="0">
                <a:solidFill>
                  <a:srgbClr val="2E2E2E"/>
                </a:solidFill>
                <a:latin typeface="Arial MT"/>
                <a:ea typeface="+mn-ea"/>
                <a:cs typeface="Arial MT"/>
              </a:rPr>
              <a:t> </a:t>
            </a:r>
            <a:r>
              <a:rPr sz="1400" dirty="0">
                <a:solidFill>
                  <a:srgbClr val="2E2E2E"/>
                </a:solidFill>
                <a:latin typeface="Arial MT"/>
                <a:ea typeface="+mn-ea"/>
                <a:cs typeface="Arial MT"/>
              </a:rPr>
              <a:t>términos</a:t>
            </a:r>
            <a:r>
              <a:rPr sz="1400" spc="35" dirty="0">
                <a:solidFill>
                  <a:srgbClr val="2E2E2E"/>
                </a:solidFill>
                <a:latin typeface="Arial MT"/>
                <a:ea typeface="+mn-ea"/>
                <a:cs typeface="Arial MT"/>
              </a:rPr>
              <a:t> </a:t>
            </a:r>
            <a:r>
              <a:rPr sz="1400" dirty="0">
                <a:solidFill>
                  <a:srgbClr val="2E2E2E"/>
                </a:solidFill>
                <a:latin typeface="Arial MT"/>
                <a:ea typeface="+mn-ea"/>
                <a:cs typeface="Arial MT"/>
              </a:rPr>
              <a:t>del</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artículo</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96</a:t>
            </a:r>
            <a:r>
              <a:rPr sz="1400" spc="25" dirty="0">
                <a:solidFill>
                  <a:srgbClr val="2E2E2E"/>
                </a:solidFill>
                <a:latin typeface="Arial MT"/>
                <a:ea typeface="+mn-ea"/>
                <a:cs typeface="Arial MT"/>
              </a:rPr>
              <a:t> </a:t>
            </a:r>
            <a:r>
              <a:rPr sz="1400" dirty="0">
                <a:solidFill>
                  <a:srgbClr val="2E2E2E"/>
                </a:solidFill>
                <a:latin typeface="Arial MT"/>
                <a:ea typeface="+mn-ea"/>
                <a:cs typeface="Arial MT"/>
              </a:rPr>
              <a:t>de</a:t>
            </a:r>
            <a:r>
              <a:rPr sz="1400" spc="35" dirty="0">
                <a:solidFill>
                  <a:srgbClr val="2E2E2E"/>
                </a:solidFill>
                <a:latin typeface="Arial MT"/>
                <a:ea typeface="+mn-ea"/>
                <a:cs typeface="Arial MT"/>
              </a:rPr>
              <a:t> </a:t>
            </a:r>
            <a:r>
              <a:rPr sz="1400" spc="-25" dirty="0">
                <a:solidFill>
                  <a:srgbClr val="2E2E2E"/>
                </a:solidFill>
                <a:latin typeface="Arial MT"/>
                <a:ea typeface="+mn-ea"/>
                <a:cs typeface="Arial MT"/>
              </a:rPr>
              <a:t>la </a:t>
            </a:r>
            <a:r>
              <a:rPr sz="1400" dirty="0">
                <a:solidFill>
                  <a:srgbClr val="2E2E2E"/>
                </a:solidFill>
                <a:latin typeface="Arial MT"/>
                <a:ea typeface="+mn-ea"/>
                <a:cs typeface="Arial MT"/>
              </a:rPr>
              <a:t>misma</a:t>
            </a:r>
            <a:r>
              <a:rPr sz="1400" spc="-40" dirty="0">
                <a:solidFill>
                  <a:srgbClr val="2E2E2E"/>
                </a:solidFill>
                <a:latin typeface="Arial MT"/>
                <a:ea typeface="+mn-ea"/>
                <a:cs typeface="Arial MT"/>
              </a:rPr>
              <a:t> </a:t>
            </a:r>
            <a:r>
              <a:rPr sz="1400" spc="-20" dirty="0">
                <a:solidFill>
                  <a:srgbClr val="2E2E2E"/>
                </a:solidFill>
                <a:latin typeface="Arial MT"/>
                <a:ea typeface="+mn-ea"/>
                <a:cs typeface="Arial MT"/>
              </a:rPr>
              <a:t>ley.</a:t>
            </a:r>
            <a:endParaRPr sz="1400">
              <a:latin typeface="Arial MT"/>
              <a:ea typeface="+mn-ea"/>
              <a:cs typeface="Arial MT"/>
            </a:endParaRPr>
          </a:p>
        </p:txBody>
      </p:sp>
      <p:graphicFrame>
        <p:nvGraphicFramePr>
          <p:cNvPr id="5" name="object 5"/>
          <p:cNvGraphicFramePr>
            <a:graphicFrameLocks noGrp="1"/>
          </p:cNvGraphicFramePr>
          <p:nvPr/>
        </p:nvGraphicFramePr>
        <p:xfrm>
          <a:off x="3626484" y="2346198"/>
          <a:ext cx="4926330" cy="609600"/>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04800">
                <a:tc>
                  <a:txBody>
                    <a:bodyPr/>
                    <a:lstStyle/>
                    <a:p>
                      <a:pPr algn="ctr">
                        <a:lnSpc>
                          <a:spcPct val="100000"/>
                        </a:lnSpc>
                        <a:spcBef>
                          <a:spcPts val="320"/>
                        </a:spcBef>
                      </a:pPr>
                      <a:r>
                        <a:rPr sz="1400" b="1" spc="-25" dirty="0">
                          <a:solidFill>
                            <a:srgbClr val="FFFFFF"/>
                          </a:solidFill>
                          <a:latin typeface="Arial"/>
                          <a:cs typeface="Arial"/>
                        </a:rPr>
                        <a:t>SD</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20"/>
                        </a:spcBef>
                      </a:pPr>
                      <a:r>
                        <a:rPr sz="1400" b="1" spc="-20" dirty="0">
                          <a:solidFill>
                            <a:srgbClr val="FFFFFF"/>
                          </a:solidFill>
                          <a:latin typeface="Arial"/>
                          <a:cs typeface="Arial"/>
                        </a:rPr>
                        <a:t>Días</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0"/>
                        </a:spcBef>
                      </a:pPr>
                      <a:r>
                        <a:rPr sz="1400" b="1" dirty="0">
                          <a:solidFill>
                            <a:srgbClr val="FFFFFF"/>
                          </a:solidFill>
                          <a:latin typeface="Arial"/>
                          <a:cs typeface="Arial"/>
                        </a:rPr>
                        <a:t>Salario</a:t>
                      </a:r>
                      <a:r>
                        <a:rPr sz="1400" b="1" spc="-40" dirty="0">
                          <a:solidFill>
                            <a:srgbClr val="FFFFFF"/>
                          </a:solidFill>
                          <a:latin typeface="Arial"/>
                          <a:cs typeface="Arial"/>
                        </a:rPr>
                        <a:t> </a:t>
                      </a:r>
                      <a:r>
                        <a:rPr sz="1400" b="1" spc="-10" dirty="0">
                          <a:solidFill>
                            <a:srgbClr val="FFFFFF"/>
                          </a:solidFill>
                          <a:latin typeface="Arial"/>
                          <a:cs typeface="Arial"/>
                        </a:rPr>
                        <a:t>mensual</a:t>
                      </a:r>
                      <a:endParaRPr sz="1400">
                        <a:latin typeface="Arial"/>
                        <a:cs typeface="Arial"/>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04800">
                <a:tc>
                  <a:txBody>
                    <a:bodyPr/>
                    <a:lstStyle/>
                    <a:p>
                      <a:pPr algn="ctr">
                        <a:lnSpc>
                          <a:spcPct val="100000"/>
                        </a:lnSpc>
                        <a:spcBef>
                          <a:spcPts val="320"/>
                        </a:spcBef>
                      </a:pPr>
                      <a:r>
                        <a:rPr sz="1400" spc="-10" dirty="0">
                          <a:latin typeface="Arial MT"/>
                          <a:cs typeface="Arial MT"/>
                        </a:rPr>
                        <a:t>$315.33</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algn="ctr">
                        <a:lnSpc>
                          <a:spcPct val="100000"/>
                        </a:lnSpc>
                        <a:spcBef>
                          <a:spcPts val="320"/>
                        </a:spcBef>
                      </a:pPr>
                      <a:r>
                        <a:rPr sz="1400" spc="-25" dirty="0">
                          <a:latin typeface="Arial MT"/>
                          <a:cs typeface="Arial MT"/>
                        </a:rPr>
                        <a:t>30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FFFF"/>
                    </a:solidFill>
                  </a:tcPr>
                </a:tc>
                <a:tc>
                  <a:txBody>
                    <a:bodyPr/>
                    <a:lstStyle/>
                    <a:p>
                      <a:pPr algn="ctr">
                        <a:lnSpc>
                          <a:spcPct val="100000"/>
                        </a:lnSpc>
                        <a:spcBef>
                          <a:spcPts val="320"/>
                        </a:spcBef>
                      </a:pPr>
                      <a:r>
                        <a:rPr sz="1400" spc="-10" dirty="0">
                          <a:latin typeface="Arial MT"/>
                          <a:cs typeface="Arial MT"/>
                        </a:rPr>
                        <a:t>$9,460.00</a:t>
                      </a:r>
                      <a:endParaRPr sz="1400">
                        <a:latin typeface="Arial MT"/>
                        <a:cs typeface="Arial MT"/>
                      </a:endParaRPr>
                    </a:p>
                  </a:txBody>
                  <a:tcPr marL="0" marR="0" marT="406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pic>
        <p:nvPicPr>
          <p:cNvPr id="6" name="object 6"/>
          <p:cNvPicPr/>
          <p:nvPr/>
        </p:nvPicPr>
        <p:blipFill>
          <a:blip r:embed="rId2" cstate="print"/>
          <a:stretch>
            <a:fillRect/>
          </a:stretch>
        </p:blipFill>
        <p:spPr>
          <a:xfrm>
            <a:off x="4633341" y="3237865"/>
            <a:ext cx="2925317" cy="2793111"/>
          </a:xfrm>
          <a:prstGeom prst="rect">
            <a:avLst/>
          </a:prstGeom>
        </p:spPr>
      </p:pic>
      <p:graphicFrame>
        <p:nvGraphicFramePr>
          <p:cNvPr id="7" name="object 7"/>
          <p:cNvGraphicFramePr>
            <a:graphicFrameLocks noGrp="1"/>
          </p:cNvGraphicFramePr>
          <p:nvPr/>
        </p:nvGraphicFramePr>
        <p:xfrm>
          <a:off x="8678482" y="3193604"/>
          <a:ext cx="2519678" cy="1812291"/>
        </p:xfrm>
        <a:graphic>
          <a:graphicData uri="http://schemas.openxmlformats.org/drawingml/2006/table">
            <a:tbl>
              <a:tblPr firstRow="1" bandRow="1">
                <a:tableStyleId>{2D5ABB26-0587-4C30-8999-92F81FD0307C}</a:tableStyleId>
              </a:tblPr>
              <a:tblGrid>
                <a:gridCol w="966469">
                  <a:extLst>
                    <a:ext uri="{9D8B030D-6E8A-4147-A177-3AD203B41FA5}">
                      <a16:colId xmlns:a16="http://schemas.microsoft.com/office/drawing/2014/main" val="20000"/>
                    </a:ext>
                  </a:extLst>
                </a:gridCol>
                <a:gridCol w="731519">
                  <a:extLst>
                    <a:ext uri="{9D8B030D-6E8A-4147-A177-3AD203B41FA5}">
                      <a16:colId xmlns:a16="http://schemas.microsoft.com/office/drawing/2014/main" val="20001"/>
                    </a:ext>
                  </a:extLst>
                </a:gridCol>
                <a:gridCol w="821689">
                  <a:extLst>
                    <a:ext uri="{9D8B030D-6E8A-4147-A177-3AD203B41FA5}">
                      <a16:colId xmlns:a16="http://schemas.microsoft.com/office/drawing/2014/main" val="20002"/>
                    </a:ext>
                  </a:extLst>
                </a:gridCol>
              </a:tblGrid>
              <a:tr h="177165">
                <a:tc gridSpan="3">
                  <a:txBody>
                    <a:bodyPr/>
                    <a:lstStyle/>
                    <a:p>
                      <a:pPr marL="611505">
                        <a:lnSpc>
                          <a:spcPts val="1200"/>
                        </a:lnSpc>
                      </a:pPr>
                      <a:r>
                        <a:rPr sz="1100" b="1" dirty="0">
                          <a:solidFill>
                            <a:srgbClr val="FF0000"/>
                          </a:solidFill>
                          <a:latin typeface="Arial"/>
                          <a:cs typeface="Arial"/>
                        </a:rPr>
                        <a:t>Tabla</a:t>
                      </a:r>
                      <a:r>
                        <a:rPr sz="1100" b="1" spc="-30" dirty="0">
                          <a:solidFill>
                            <a:srgbClr val="FF0000"/>
                          </a:solidFill>
                          <a:latin typeface="Arial"/>
                          <a:cs typeface="Arial"/>
                        </a:rPr>
                        <a:t> </a:t>
                      </a:r>
                      <a:r>
                        <a:rPr sz="1100" b="1" dirty="0">
                          <a:solidFill>
                            <a:srgbClr val="FF0000"/>
                          </a:solidFill>
                          <a:latin typeface="Arial"/>
                          <a:cs typeface="Arial"/>
                        </a:rPr>
                        <a:t>mensual</a:t>
                      </a:r>
                      <a:r>
                        <a:rPr sz="1100" b="1" spc="-15" dirty="0">
                          <a:solidFill>
                            <a:srgbClr val="FF0000"/>
                          </a:solidFill>
                          <a:latin typeface="Arial"/>
                          <a:cs typeface="Arial"/>
                        </a:rPr>
                        <a:t> </a:t>
                      </a:r>
                      <a:r>
                        <a:rPr sz="1100" b="1" spc="-25" dirty="0">
                          <a:solidFill>
                            <a:srgbClr val="FF0000"/>
                          </a:solidFill>
                          <a:latin typeface="Arial"/>
                          <a:cs typeface="Arial"/>
                        </a:rPr>
                        <a:t>SPE</a:t>
                      </a:r>
                      <a:endParaRPr sz="1100">
                        <a:latin typeface="Arial"/>
                        <a:cs typeface="Arial"/>
                      </a:endParaRPr>
                    </a:p>
                  </a:txBody>
                  <a:tcPr marL="0" marR="0" marT="0" marB="0">
                    <a:lnB w="9525">
                      <a:solidFill>
                        <a:srgbClr val="000000"/>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085850">
                <a:tc grid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9"/>
                        </a:spcBef>
                      </a:pPr>
                      <a:endParaRPr sz="800">
                        <a:latin typeface="Times New Roman"/>
                        <a:cs typeface="Times New Roman"/>
                      </a:endParaRPr>
                    </a:p>
                    <a:p>
                      <a:pPr marL="353695" marR="44450" indent="-306070">
                        <a:lnSpc>
                          <a:spcPct val="117700"/>
                        </a:lnSpc>
                        <a:tabLst>
                          <a:tab pos="1194435" algn="l"/>
                        </a:tabLst>
                      </a:pPr>
                      <a:r>
                        <a:rPr sz="800" b="1" dirty="0">
                          <a:solidFill>
                            <a:srgbClr val="FFFFFF"/>
                          </a:solidFill>
                          <a:latin typeface="Arial"/>
                          <a:cs typeface="Arial"/>
                        </a:rPr>
                        <a:t>Para</a:t>
                      </a:r>
                      <a:r>
                        <a:rPr sz="800" b="1" spc="75" dirty="0">
                          <a:solidFill>
                            <a:srgbClr val="FFFFFF"/>
                          </a:solidFill>
                          <a:latin typeface="Arial"/>
                          <a:cs typeface="Arial"/>
                        </a:rPr>
                        <a:t> </a:t>
                      </a:r>
                      <a:r>
                        <a:rPr sz="800" b="1" dirty="0">
                          <a:solidFill>
                            <a:srgbClr val="FFFFFF"/>
                          </a:solidFill>
                          <a:latin typeface="Arial"/>
                          <a:cs typeface="Arial"/>
                        </a:rPr>
                        <a:t>Ingresos</a:t>
                      </a:r>
                      <a:r>
                        <a:rPr sz="800" b="1" spc="240" dirty="0">
                          <a:solidFill>
                            <a:srgbClr val="FFFFFF"/>
                          </a:solidFill>
                          <a:latin typeface="Arial"/>
                          <a:cs typeface="Arial"/>
                        </a:rPr>
                        <a:t>  </a:t>
                      </a:r>
                      <a:r>
                        <a:rPr sz="800" b="1" dirty="0">
                          <a:solidFill>
                            <a:srgbClr val="FFFFFF"/>
                          </a:solidFill>
                          <a:latin typeface="Arial"/>
                          <a:cs typeface="Arial"/>
                        </a:rPr>
                        <a:t>Hasta</a:t>
                      </a:r>
                      <a:r>
                        <a:rPr sz="800" b="1" spc="85" dirty="0">
                          <a:solidFill>
                            <a:srgbClr val="FFFFFF"/>
                          </a:solidFill>
                          <a:latin typeface="Arial"/>
                          <a:cs typeface="Arial"/>
                        </a:rPr>
                        <a:t> </a:t>
                      </a:r>
                      <a:r>
                        <a:rPr sz="800" b="1" spc="-10" dirty="0">
                          <a:solidFill>
                            <a:srgbClr val="FFFFFF"/>
                          </a:solidFill>
                          <a:latin typeface="Arial"/>
                          <a:cs typeface="Arial"/>
                        </a:rPr>
                        <a:t>Ingresos </a:t>
                      </a:r>
                      <a:r>
                        <a:rPr sz="800" b="1" spc="-25" dirty="0">
                          <a:solidFill>
                            <a:srgbClr val="FFFFFF"/>
                          </a:solidFill>
                          <a:latin typeface="Arial"/>
                          <a:cs typeface="Arial"/>
                        </a:rPr>
                        <a:t>de</a:t>
                      </a:r>
                      <a:r>
                        <a:rPr sz="800" b="1" dirty="0">
                          <a:solidFill>
                            <a:srgbClr val="FFFFFF"/>
                          </a:solidFill>
                          <a:latin typeface="Arial"/>
                          <a:cs typeface="Arial"/>
                        </a:rPr>
                        <a:t>	</a:t>
                      </a:r>
                      <a:r>
                        <a:rPr sz="800" b="1" spc="-25" dirty="0">
                          <a:solidFill>
                            <a:srgbClr val="FFFFFF"/>
                          </a:solidFill>
                          <a:latin typeface="Arial"/>
                          <a:cs typeface="Arial"/>
                        </a:rPr>
                        <a:t>de</a:t>
                      </a:r>
                      <a:endParaRPr sz="800">
                        <a:latin typeface="Arial"/>
                        <a:cs typeface="Arial"/>
                      </a:endParaRPr>
                    </a:p>
                  </a:txBody>
                  <a:tcPr marL="0" marR="0" marT="0" marB="0">
                    <a:lnT w="9525">
                      <a:solidFill>
                        <a:srgbClr val="000000"/>
                      </a:solidFill>
                      <a:prstDash val="solid"/>
                    </a:lnT>
                    <a:solidFill>
                      <a:srgbClr val="001F5F"/>
                    </a:solidFill>
                  </a:tcPr>
                </a:tc>
                <a:tc hMerge="1">
                  <a:txBody>
                    <a:bodyPr/>
                    <a:lstStyle/>
                    <a:p>
                      <a:endParaRPr/>
                    </a:p>
                  </a:txBody>
                  <a:tcPr marL="0" marR="0" marT="0" marB="0"/>
                </a:tc>
                <a:tc>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95"/>
                        </a:spcBef>
                      </a:pPr>
                      <a:endParaRPr sz="800">
                        <a:latin typeface="Times New Roman"/>
                        <a:cs typeface="Times New Roman"/>
                      </a:endParaRPr>
                    </a:p>
                    <a:p>
                      <a:pPr marL="41910" marR="53340" indent="47625">
                        <a:lnSpc>
                          <a:spcPct val="118000"/>
                        </a:lnSpc>
                      </a:pPr>
                      <a:r>
                        <a:rPr sz="800" b="1" dirty="0">
                          <a:solidFill>
                            <a:srgbClr val="FFFFFF"/>
                          </a:solidFill>
                          <a:latin typeface="Arial"/>
                          <a:cs typeface="Arial"/>
                        </a:rPr>
                        <a:t>Cantidad</a:t>
                      </a:r>
                      <a:r>
                        <a:rPr sz="800" b="1" spc="165" dirty="0">
                          <a:solidFill>
                            <a:srgbClr val="FFFFFF"/>
                          </a:solidFill>
                          <a:latin typeface="Arial"/>
                          <a:cs typeface="Arial"/>
                        </a:rPr>
                        <a:t> </a:t>
                      </a:r>
                      <a:r>
                        <a:rPr sz="800" b="1" spc="-25" dirty="0">
                          <a:solidFill>
                            <a:srgbClr val="FFFFFF"/>
                          </a:solidFill>
                          <a:latin typeface="Arial"/>
                          <a:cs typeface="Arial"/>
                        </a:rPr>
                        <a:t>de</a:t>
                      </a:r>
                      <a:r>
                        <a:rPr sz="800" b="1" spc="10" dirty="0">
                          <a:solidFill>
                            <a:srgbClr val="FFFFFF"/>
                          </a:solidFill>
                          <a:latin typeface="Arial"/>
                          <a:cs typeface="Arial"/>
                        </a:rPr>
                        <a:t> subsidio</a:t>
                      </a:r>
                      <a:r>
                        <a:rPr sz="800" b="1" spc="204" dirty="0">
                          <a:solidFill>
                            <a:srgbClr val="FFFFFF"/>
                          </a:solidFill>
                          <a:latin typeface="Arial"/>
                          <a:cs typeface="Arial"/>
                        </a:rPr>
                        <a:t> </a:t>
                      </a:r>
                      <a:r>
                        <a:rPr sz="800" b="1" spc="-20" dirty="0">
                          <a:solidFill>
                            <a:srgbClr val="FFFFFF"/>
                          </a:solidFill>
                          <a:latin typeface="Arial"/>
                          <a:cs typeface="Arial"/>
                        </a:rPr>
                        <a:t>para</a:t>
                      </a:r>
                      <a:endParaRPr sz="800">
                        <a:latin typeface="Arial"/>
                        <a:cs typeface="Arial"/>
                      </a:endParaRPr>
                    </a:p>
                    <a:p>
                      <a:pPr marL="175895" marR="153035" indent="-38100">
                        <a:lnSpc>
                          <a:spcPct val="117700"/>
                        </a:lnSpc>
                      </a:pPr>
                      <a:r>
                        <a:rPr sz="800" b="1" dirty="0">
                          <a:solidFill>
                            <a:srgbClr val="FFFFFF"/>
                          </a:solidFill>
                          <a:latin typeface="Arial"/>
                          <a:cs typeface="Arial"/>
                        </a:rPr>
                        <a:t>el</a:t>
                      </a:r>
                      <a:r>
                        <a:rPr sz="800" b="1" spc="70" dirty="0">
                          <a:solidFill>
                            <a:srgbClr val="FFFFFF"/>
                          </a:solidFill>
                          <a:latin typeface="Arial"/>
                          <a:cs typeface="Arial"/>
                        </a:rPr>
                        <a:t> </a:t>
                      </a:r>
                      <a:r>
                        <a:rPr sz="800" b="1" spc="40" dirty="0">
                          <a:solidFill>
                            <a:srgbClr val="FFFFFF"/>
                          </a:solidFill>
                          <a:latin typeface="Arial"/>
                          <a:cs typeface="Arial"/>
                        </a:rPr>
                        <a:t>empleo </a:t>
                      </a:r>
                      <a:r>
                        <a:rPr sz="800" b="1" spc="35" dirty="0">
                          <a:solidFill>
                            <a:srgbClr val="FFFFFF"/>
                          </a:solidFill>
                          <a:latin typeface="Arial"/>
                          <a:cs typeface="Arial"/>
                        </a:rPr>
                        <a:t>mensual</a:t>
                      </a:r>
                      <a:endParaRPr sz="800">
                        <a:latin typeface="Arial"/>
                        <a:cs typeface="Arial"/>
                      </a:endParaRPr>
                    </a:p>
                  </a:txBody>
                  <a:tcPr marL="0" marR="0" marT="0" marB="0">
                    <a:lnR w="9525">
                      <a:solidFill>
                        <a:srgbClr val="FFFFFF"/>
                      </a:solidFill>
                      <a:prstDash val="solid"/>
                    </a:lnR>
                    <a:lnT w="9525">
                      <a:solidFill>
                        <a:srgbClr val="000000"/>
                      </a:solidFill>
                      <a:prstDash val="solid"/>
                    </a:lnT>
                    <a:solidFill>
                      <a:srgbClr val="001F5F"/>
                    </a:solidFill>
                  </a:tcPr>
                </a:tc>
                <a:extLst>
                  <a:ext uri="{0D108BD9-81ED-4DB2-BD59-A6C34878D82A}">
                    <a16:rowId xmlns:a16="http://schemas.microsoft.com/office/drawing/2014/main" val="10001"/>
                  </a:ext>
                </a:extLst>
              </a:tr>
              <a:tr h="181610">
                <a:tc gridSpan="2">
                  <a:txBody>
                    <a:bodyPr/>
                    <a:lstStyle/>
                    <a:p>
                      <a:pPr marL="382270">
                        <a:lnSpc>
                          <a:spcPct val="100000"/>
                        </a:lnSpc>
                        <a:spcBef>
                          <a:spcPts val="254"/>
                        </a:spcBef>
                        <a:tabLst>
                          <a:tab pos="1223645" algn="l"/>
                        </a:tabLst>
                      </a:pPr>
                      <a:r>
                        <a:rPr sz="800" b="1" spc="-50" dirty="0">
                          <a:solidFill>
                            <a:srgbClr val="FFFFFF"/>
                          </a:solidFill>
                          <a:latin typeface="Arial"/>
                          <a:cs typeface="Arial"/>
                        </a:rPr>
                        <a:t>$</a:t>
                      </a:r>
                      <a:r>
                        <a:rPr sz="800" b="1" dirty="0">
                          <a:solidFill>
                            <a:srgbClr val="FFFFFF"/>
                          </a:solidFill>
                          <a:latin typeface="Arial"/>
                          <a:cs typeface="Arial"/>
                        </a:rPr>
                        <a:t>	</a:t>
                      </a:r>
                      <a:r>
                        <a:rPr sz="800" b="1" spc="-50" dirty="0">
                          <a:solidFill>
                            <a:srgbClr val="FFFFFF"/>
                          </a:solidFill>
                          <a:latin typeface="Arial"/>
                          <a:cs typeface="Arial"/>
                        </a:rPr>
                        <a:t>$</a:t>
                      </a:r>
                      <a:endParaRPr sz="800">
                        <a:latin typeface="Arial"/>
                        <a:cs typeface="Arial"/>
                      </a:endParaRPr>
                    </a:p>
                  </a:txBody>
                  <a:tcPr marL="0" marR="0" marT="32384" marB="0">
                    <a:solidFill>
                      <a:srgbClr val="BCD6ED"/>
                    </a:solidFill>
                  </a:tcPr>
                </a:tc>
                <a:tc hMerge="1">
                  <a:txBody>
                    <a:bodyPr/>
                    <a:lstStyle/>
                    <a:p>
                      <a:endParaRPr/>
                    </a:p>
                  </a:txBody>
                  <a:tcPr marL="0" marR="0" marT="0" marB="0"/>
                </a:tc>
                <a:tc>
                  <a:txBody>
                    <a:bodyPr/>
                    <a:lstStyle/>
                    <a:p>
                      <a:pPr marR="19685" algn="ctr">
                        <a:lnSpc>
                          <a:spcPct val="100000"/>
                        </a:lnSpc>
                        <a:spcBef>
                          <a:spcPts val="254"/>
                        </a:spcBef>
                      </a:pPr>
                      <a:r>
                        <a:rPr sz="800" b="1" spc="-50" dirty="0">
                          <a:solidFill>
                            <a:srgbClr val="FFFFFF"/>
                          </a:solidFill>
                          <a:latin typeface="Arial"/>
                          <a:cs typeface="Arial"/>
                        </a:rPr>
                        <a:t>$</a:t>
                      </a:r>
                      <a:endParaRPr sz="800">
                        <a:latin typeface="Arial"/>
                        <a:cs typeface="Arial"/>
                      </a:endParaRPr>
                    </a:p>
                  </a:txBody>
                  <a:tcPr marL="0" marR="0" marT="32384" marB="0">
                    <a:lnR w="9525">
                      <a:solidFill>
                        <a:srgbClr val="FFFFFF"/>
                      </a:solidFill>
                      <a:prstDash val="solid"/>
                    </a:lnR>
                    <a:solidFill>
                      <a:srgbClr val="BCD6ED"/>
                    </a:solidFill>
                  </a:tcPr>
                </a:tc>
                <a:extLst>
                  <a:ext uri="{0D108BD9-81ED-4DB2-BD59-A6C34878D82A}">
                    <a16:rowId xmlns:a16="http://schemas.microsoft.com/office/drawing/2014/main" val="10002"/>
                  </a:ext>
                </a:extLst>
              </a:tr>
              <a:tr h="181610">
                <a:tc>
                  <a:txBody>
                    <a:bodyPr/>
                    <a:lstStyle/>
                    <a:p>
                      <a:pPr marR="144780" algn="r">
                        <a:lnSpc>
                          <a:spcPct val="100000"/>
                        </a:lnSpc>
                        <a:spcBef>
                          <a:spcPts val="254"/>
                        </a:spcBef>
                      </a:pPr>
                      <a:r>
                        <a:rPr sz="800" spc="-20" dirty="0">
                          <a:latin typeface="Arial MT"/>
                          <a:cs typeface="Arial MT"/>
                        </a:rPr>
                        <a:t>0.01</a:t>
                      </a:r>
                      <a:endParaRPr sz="800">
                        <a:latin typeface="Arial MT"/>
                        <a:cs typeface="Arial MT"/>
                      </a:endParaRPr>
                    </a:p>
                  </a:txBody>
                  <a:tcPr marL="0" marR="0" marT="32384" marB="0">
                    <a:solidFill>
                      <a:srgbClr val="D9D9D9"/>
                    </a:solidFill>
                  </a:tcPr>
                </a:tc>
                <a:tc>
                  <a:txBody>
                    <a:bodyPr/>
                    <a:lstStyle/>
                    <a:p>
                      <a:pPr marR="34290" algn="r">
                        <a:lnSpc>
                          <a:spcPct val="100000"/>
                        </a:lnSpc>
                        <a:spcBef>
                          <a:spcPts val="254"/>
                        </a:spcBef>
                      </a:pPr>
                      <a:r>
                        <a:rPr sz="800" spc="-10" dirty="0">
                          <a:latin typeface="Arial MT"/>
                          <a:cs typeface="Arial MT"/>
                        </a:rPr>
                        <a:t>11,492.66</a:t>
                      </a:r>
                      <a:endParaRPr sz="800">
                        <a:latin typeface="Arial MT"/>
                        <a:cs typeface="Arial MT"/>
                      </a:endParaRPr>
                    </a:p>
                  </a:txBody>
                  <a:tcPr marL="0" marR="0" marT="32384" marB="0">
                    <a:solidFill>
                      <a:srgbClr val="D9D9D9"/>
                    </a:solidFill>
                  </a:tcPr>
                </a:tc>
                <a:tc>
                  <a:txBody>
                    <a:bodyPr/>
                    <a:lstStyle/>
                    <a:p>
                      <a:pPr marR="14604" algn="r">
                        <a:lnSpc>
                          <a:spcPct val="100000"/>
                        </a:lnSpc>
                        <a:spcBef>
                          <a:spcPts val="254"/>
                        </a:spcBef>
                      </a:pPr>
                      <a:r>
                        <a:rPr sz="800" spc="-10" dirty="0">
                          <a:latin typeface="Arial MT"/>
                          <a:cs typeface="Arial MT"/>
                        </a:rPr>
                        <a:t>536.21</a:t>
                      </a:r>
                      <a:endParaRPr sz="800">
                        <a:latin typeface="Arial MT"/>
                        <a:cs typeface="Arial MT"/>
                      </a:endParaRPr>
                    </a:p>
                  </a:txBody>
                  <a:tcPr marL="0" marR="0" marT="32384" marB="0">
                    <a:lnR w="9525">
                      <a:solidFill>
                        <a:srgbClr val="FFFFFF"/>
                      </a:solidFill>
                      <a:prstDash val="solid"/>
                    </a:lnR>
                    <a:solidFill>
                      <a:srgbClr val="D9D9D9"/>
                    </a:solidFill>
                  </a:tcPr>
                </a:tc>
                <a:extLst>
                  <a:ext uri="{0D108BD9-81ED-4DB2-BD59-A6C34878D82A}">
                    <a16:rowId xmlns:a16="http://schemas.microsoft.com/office/drawing/2014/main" val="10003"/>
                  </a:ext>
                </a:extLst>
              </a:tr>
              <a:tr h="186055">
                <a:tc>
                  <a:txBody>
                    <a:bodyPr/>
                    <a:lstStyle/>
                    <a:p>
                      <a:pPr marR="144145" algn="r">
                        <a:lnSpc>
                          <a:spcPct val="100000"/>
                        </a:lnSpc>
                        <a:spcBef>
                          <a:spcPts val="254"/>
                        </a:spcBef>
                      </a:pPr>
                      <a:r>
                        <a:rPr sz="800" spc="-10" dirty="0">
                          <a:latin typeface="Arial MT"/>
                          <a:cs typeface="Arial MT"/>
                        </a:rPr>
                        <a:t>11,492.67</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34290" algn="r">
                        <a:lnSpc>
                          <a:spcPct val="100000"/>
                        </a:lnSpc>
                        <a:spcBef>
                          <a:spcPts val="254"/>
                        </a:spcBef>
                      </a:pPr>
                      <a:r>
                        <a:rPr sz="800" spc="-45" dirty="0">
                          <a:latin typeface="Arial MT"/>
                          <a:cs typeface="Arial MT"/>
                        </a:rPr>
                        <a:t>En</a:t>
                      </a:r>
                      <a:r>
                        <a:rPr sz="800" spc="-10" dirty="0">
                          <a:latin typeface="Arial MT"/>
                          <a:cs typeface="Arial MT"/>
                        </a:rPr>
                        <a:t> adelante</a:t>
                      </a:r>
                      <a:endParaRPr sz="800">
                        <a:latin typeface="Arial MT"/>
                        <a:cs typeface="Arial MT"/>
                      </a:endParaRPr>
                    </a:p>
                  </a:txBody>
                  <a:tcPr marL="0" marR="0" marT="32384" marB="0">
                    <a:lnB w="9525">
                      <a:solidFill>
                        <a:srgbClr val="000000"/>
                      </a:solidFill>
                      <a:prstDash val="solid"/>
                    </a:lnB>
                    <a:solidFill>
                      <a:srgbClr val="FFFFFF"/>
                    </a:solidFill>
                  </a:tcPr>
                </a:tc>
                <a:tc>
                  <a:txBody>
                    <a:bodyPr/>
                    <a:lstStyle/>
                    <a:p>
                      <a:pPr marR="14604" algn="r">
                        <a:lnSpc>
                          <a:spcPct val="100000"/>
                        </a:lnSpc>
                        <a:spcBef>
                          <a:spcPts val="254"/>
                        </a:spcBef>
                      </a:pPr>
                      <a:r>
                        <a:rPr sz="800" spc="-50" dirty="0">
                          <a:latin typeface="Arial MT"/>
                          <a:cs typeface="Arial MT"/>
                        </a:rPr>
                        <a:t>0</a:t>
                      </a:r>
                      <a:endParaRPr sz="800">
                        <a:latin typeface="Arial MT"/>
                        <a:cs typeface="Arial MT"/>
                      </a:endParaRPr>
                    </a:p>
                  </a:txBody>
                  <a:tcPr marL="0" marR="0" marT="32384" marB="0">
                    <a:lnR w="9525">
                      <a:solidFill>
                        <a:srgbClr val="FFFFFF"/>
                      </a:solidFill>
                      <a:prstDash val="solid"/>
                    </a:lnR>
                    <a:lnB w="9525">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8" name="object 8"/>
          <p:cNvSpPr/>
          <p:nvPr/>
        </p:nvSpPr>
        <p:spPr>
          <a:xfrm>
            <a:off x="1544339" y="3237884"/>
            <a:ext cx="2531745" cy="181610"/>
          </a:xfrm>
          <a:custGeom>
            <a:avLst/>
            <a:gdLst/>
            <a:ahLst/>
            <a:cxnLst/>
            <a:rect l="l" t="t" r="r" b="b"/>
            <a:pathLst>
              <a:path w="2531745" h="181610">
                <a:moveTo>
                  <a:pt x="0" y="181606"/>
                </a:moveTo>
                <a:lnTo>
                  <a:pt x="2531447" y="181606"/>
                </a:lnTo>
                <a:lnTo>
                  <a:pt x="2531447" y="0"/>
                </a:lnTo>
                <a:lnTo>
                  <a:pt x="0" y="0"/>
                </a:lnTo>
                <a:lnTo>
                  <a:pt x="0" y="181606"/>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graphicFrame>
        <p:nvGraphicFramePr>
          <p:cNvPr id="9" name="object 9"/>
          <p:cNvGraphicFramePr>
            <a:graphicFrameLocks noGrp="1"/>
          </p:cNvGraphicFramePr>
          <p:nvPr/>
        </p:nvGraphicFramePr>
        <p:xfrm>
          <a:off x="1312251" y="3237884"/>
          <a:ext cx="2764155" cy="2170431"/>
        </p:xfrm>
        <a:graphic>
          <a:graphicData uri="http://schemas.openxmlformats.org/drawingml/2006/table">
            <a:tbl>
              <a:tblPr firstRow="1" bandRow="1">
                <a:tableStyleId>{2D5ABB26-0587-4C30-8999-92F81FD0307C}</a:tableStyleId>
              </a:tblPr>
              <a:tblGrid>
                <a:gridCol w="1833880">
                  <a:extLst>
                    <a:ext uri="{9D8B030D-6E8A-4147-A177-3AD203B41FA5}">
                      <a16:colId xmlns:a16="http://schemas.microsoft.com/office/drawing/2014/main" val="20000"/>
                    </a:ext>
                  </a:extLst>
                </a:gridCol>
                <a:gridCol w="930275">
                  <a:extLst>
                    <a:ext uri="{9D8B030D-6E8A-4147-A177-3AD203B41FA5}">
                      <a16:colId xmlns:a16="http://schemas.microsoft.com/office/drawing/2014/main" val="20001"/>
                    </a:ext>
                  </a:extLst>
                </a:gridCol>
              </a:tblGrid>
              <a:tr h="180975">
                <a:tc>
                  <a:txBody>
                    <a:bodyPr/>
                    <a:lstStyle/>
                    <a:p>
                      <a:pPr marL="775970">
                        <a:lnSpc>
                          <a:spcPts val="13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tc>
                <a:tc>
                  <a:txBody>
                    <a:bodyPr/>
                    <a:lstStyle/>
                    <a:p>
                      <a:pPr marL="232410">
                        <a:lnSpc>
                          <a:spcPts val="1300"/>
                        </a:lnSpc>
                        <a:spcBef>
                          <a:spcPts val="30"/>
                        </a:spcBef>
                      </a:pPr>
                      <a:r>
                        <a:rPr sz="1100" b="1" spc="-10" dirty="0">
                          <a:solidFill>
                            <a:srgbClr val="FFFFFF"/>
                          </a:solidFill>
                          <a:latin typeface="Arial"/>
                          <a:cs typeface="Arial"/>
                        </a:rPr>
                        <a:t>Importes</a:t>
                      </a:r>
                      <a:endParaRPr sz="1100">
                        <a:latin typeface="Arial"/>
                        <a:cs typeface="Arial"/>
                      </a:endParaRPr>
                    </a:p>
                  </a:txBody>
                  <a:tcPr marL="0" marR="0" marT="3810" marB="0"/>
                </a:tc>
                <a:extLst>
                  <a:ext uri="{0D108BD9-81ED-4DB2-BD59-A6C34878D82A}">
                    <a16:rowId xmlns:a16="http://schemas.microsoft.com/office/drawing/2014/main" val="10000"/>
                  </a:ext>
                </a:extLst>
              </a:tr>
              <a:tr h="184150">
                <a:tc>
                  <a:txBody>
                    <a:bodyPr/>
                    <a:lstStyle/>
                    <a:p>
                      <a:pPr marL="260350">
                        <a:lnSpc>
                          <a:spcPct val="100000"/>
                        </a:lnSpc>
                        <a:spcBef>
                          <a:spcPts val="30"/>
                        </a:spcBef>
                      </a:pPr>
                      <a:r>
                        <a:rPr sz="1100" spc="-10" dirty="0">
                          <a:latin typeface="Arial MT"/>
                          <a:cs typeface="Arial MT"/>
                        </a:rPr>
                        <a:t>Salario</a:t>
                      </a:r>
                      <a:r>
                        <a:rPr sz="1100" spc="-35" dirty="0">
                          <a:latin typeface="Arial MT"/>
                          <a:cs typeface="Arial MT"/>
                        </a:rPr>
                        <a:t> </a:t>
                      </a:r>
                      <a:r>
                        <a:rPr sz="1100" spc="-10" dirty="0">
                          <a:latin typeface="Arial MT"/>
                          <a:cs typeface="Arial MT"/>
                        </a:rPr>
                        <a:t>mensual</a:t>
                      </a:r>
                      <a:endParaRPr sz="1100">
                        <a:latin typeface="Arial MT"/>
                        <a:cs typeface="Arial MT"/>
                      </a:endParaRPr>
                    </a:p>
                  </a:txBody>
                  <a:tcPr marL="0" marR="0" marT="3810" marB="0"/>
                </a:tc>
                <a:tc>
                  <a:txBody>
                    <a:bodyPr/>
                    <a:lstStyle/>
                    <a:p>
                      <a:pPr marL="318135">
                        <a:lnSpc>
                          <a:spcPct val="100000"/>
                        </a:lnSpc>
                        <a:spcBef>
                          <a:spcPts val="30"/>
                        </a:spcBef>
                      </a:pPr>
                      <a:r>
                        <a:rPr sz="1100" spc="-10" dirty="0">
                          <a:latin typeface="Arial MT"/>
                          <a:cs typeface="Arial MT"/>
                        </a:rPr>
                        <a:t>9,460.00</a:t>
                      </a:r>
                      <a:endParaRPr sz="1100">
                        <a:latin typeface="Arial MT"/>
                        <a:cs typeface="Arial MT"/>
                      </a:endParaRPr>
                    </a:p>
                  </a:txBody>
                  <a:tcPr marL="0" marR="0" marT="3810" marB="0"/>
                </a:tc>
                <a:extLst>
                  <a:ext uri="{0D108BD9-81ED-4DB2-BD59-A6C34878D82A}">
                    <a16:rowId xmlns:a16="http://schemas.microsoft.com/office/drawing/2014/main" val="10001"/>
                  </a:ext>
                </a:extLst>
              </a:tr>
              <a:tr h="181610">
                <a:tc>
                  <a:txBody>
                    <a:bodyPr/>
                    <a:lstStyle/>
                    <a:p>
                      <a:pPr marL="31750">
                        <a:lnSpc>
                          <a:spcPct val="100000"/>
                        </a:lnSpc>
                        <a:spcBef>
                          <a:spcPts val="5"/>
                        </a:spcBef>
                      </a:pPr>
                      <a:r>
                        <a:rPr sz="1100" dirty="0">
                          <a:latin typeface="Arial MT"/>
                          <a:cs typeface="Arial MT"/>
                        </a:rPr>
                        <a:t>(+)</a:t>
                      </a:r>
                      <a:r>
                        <a:rPr sz="1100" spc="120" dirty="0">
                          <a:latin typeface="Arial MT"/>
                          <a:cs typeface="Arial MT"/>
                        </a:rPr>
                        <a:t> </a:t>
                      </a:r>
                      <a:r>
                        <a:rPr sz="1100" dirty="0">
                          <a:latin typeface="Arial MT"/>
                          <a:cs typeface="Arial MT"/>
                        </a:rPr>
                        <a:t>Otras</a:t>
                      </a:r>
                      <a:r>
                        <a:rPr sz="1100" spc="75" dirty="0">
                          <a:latin typeface="Arial MT"/>
                          <a:cs typeface="Arial MT"/>
                        </a:rPr>
                        <a:t> </a:t>
                      </a:r>
                      <a:r>
                        <a:rPr sz="1100" spc="-10" dirty="0">
                          <a:latin typeface="Arial MT"/>
                          <a:cs typeface="Arial MT"/>
                        </a:rPr>
                        <a:t>percepciones</a:t>
                      </a:r>
                      <a:endParaRPr sz="1100">
                        <a:latin typeface="Arial MT"/>
                        <a:cs typeface="Arial MT"/>
                      </a:endParaRPr>
                    </a:p>
                  </a:txBody>
                  <a:tcPr marL="0" marR="0" marT="635" marB="0"/>
                </a:tc>
                <a:tc>
                  <a:txBody>
                    <a:bodyPr/>
                    <a:lstStyle/>
                    <a:p>
                      <a:pPr algn="r">
                        <a:lnSpc>
                          <a:spcPct val="100000"/>
                        </a:lnSpc>
                        <a:spcBef>
                          <a:spcPts val="5"/>
                        </a:spcBef>
                        <a:tabLst>
                          <a:tab pos="572770" algn="l"/>
                          <a:tab pos="850265" algn="l"/>
                        </a:tabLst>
                      </a:pPr>
                      <a:r>
                        <a:rPr sz="1100" u="sng" dirty="0">
                          <a:uFill>
                            <a:solidFill>
                              <a:srgbClr val="000000"/>
                            </a:solidFill>
                          </a:uFill>
                          <a:latin typeface="Arial MT"/>
                          <a:cs typeface="Arial MT"/>
                        </a:rPr>
                        <a:t>	</a:t>
                      </a:r>
                      <a:r>
                        <a:rPr sz="1100" u="sng" spc="-50" dirty="0">
                          <a:uFill>
                            <a:solidFill>
                              <a:srgbClr val="000000"/>
                            </a:solidFill>
                          </a:uFill>
                          <a:latin typeface="Arial MT"/>
                          <a:cs typeface="Arial MT"/>
                        </a:rPr>
                        <a:t>-</a:t>
                      </a:r>
                      <a:r>
                        <a:rPr sz="1100" u="sng"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02"/>
                  </a:ext>
                </a:extLst>
              </a:tr>
              <a:tr h="181610">
                <a:tc>
                  <a:txBody>
                    <a:bodyPr/>
                    <a:lstStyle/>
                    <a:p>
                      <a:pPr marL="31750">
                        <a:lnSpc>
                          <a:spcPct val="100000"/>
                        </a:lnSpc>
                        <a:spcBef>
                          <a:spcPts val="5"/>
                        </a:spcBef>
                      </a:pPr>
                      <a:r>
                        <a:rPr sz="1100" b="1" dirty="0">
                          <a:latin typeface="Arial"/>
                          <a:cs typeface="Arial"/>
                        </a:rPr>
                        <a:t>(=)</a:t>
                      </a:r>
                      <a:r>
                        <a:rPr sz="1100" b="1" spc="95" dirty="0">
                          <a:latin typeface="Arial"/>
                          <a:cs typeface="Arial"/>
                        </a:rPr>
                        <a:t> </a:t>
                      </a:r>
                      <a:r>
                        <a:rPr sz="1100" b="1" dirty="0">
                          <a:latin typeface="Arial"/>
                          <a:cs typeface="Arial"/>
                        </a:rPr>
                        <a:t>Base</a:t>
                      </a:r>
                      <a:r>
                        <a:rPr sz="1100" b="1" spc="65" dirty="0">
                          <a:latin typeface="Arial"/>
                          <a:cs typeface="Arial"/>
                        </a:rPr>
                        <a:t> </a:t>
                      </a:r>
                      <a:r>
                        <a:rPr sz="1100" b="1" spc="-10" dirty="0">
                          <a:latin typeface="Arial"/>
                          <a:cs typeface="Arial"/>
                        </a:rPr>
                        <a:t>gravable</a:t>
                      </a:r>
                      <a:endParaRPr sz="1100">
                        <a:latin typeface="Arial"/>
                        <a:cs typeface="Arial"/>
                      </a:endParaRPr>
                    </a:p>
                  </a:txBody>
                  <a:tcPr marL="0" marR="0" marT="635" marB="0"/>
                </a:tc>
                <a:tc>
                  <a:txBody>
                    <a:bodyPr/>
                    <a:lstStyle/>
                    <a:p>
                      <a:pPr marL="318135">
                        <a:lnSpc>
                          <a:spcPct val="100000"/>
                        </a:lnSpc>
                        <a:spcBef>
                          <a:spcPts val="5"/>
                        </a:spcBef>
                      </a:pPr>
                      <a:r>
                        <a:rPr sz="1100" b="1" spc="-10" dirty="0">
                          <a:latin typeface="Arial"/>
                          <a:cs typeface="Arial"/>
                        </a:rPr>
                        <a:t>9,460.00</a:t>
                      </a:r>
                      <a:endParaRPr sz="1100">
                        <a:latin typeface="Arial"/>
                        <a:cs typeface="Arial"/>
                      </a:endParaRPr>
                    </a:p>
                  </a:txBody>
                  <a:tcPr marL="0" marR="0" marT="635" marB="0"/>
                </a:tc>
                <a:extLst>
                  <a:ext uri="{0D108BD9-81ED-4DB2-BD59-A6C34878D82A}">
                    <a16:rowId xmlns:a16="http://schemas.microsoft.com/office/drawing/2014/main" val="10003"/>
                  </a:ext>
                </a:extLst>
              </a:tr>
              <a:tr h="181610">
                <a:tc>
                  <a:txBody>
                    <a:bodyPr/>
                    <a:lstStyle/>
                    <a:p>
                      <a:pPr marL="69215">
                        <a:lnSpc>
                          <a:spcPct val="100000"/>
                        </a:lnSpc>
                        <a:spcBef>
                          <a:spcPts val="5"/>
                        </a:spcBef>
                      </a:pPr>
                      <a:r>
                        <a:rPr sz="1100" dirty="0">
                          <a:latin typeface="Arial MT"/>
                          <a:cs typeface="Arial MT"/>
                        </a:rPr>
                        <a:t>(-)</a:t>
                      </a:r>
                      <a:r>
                        <a:rPr sz="1100" spc="85"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tc>
                <a:tc>
                  <a:txBody>
                    <a:bodyPr/>
                    <a:lstStyle/>
                    <a:p>
                      <a:pPr algn="r">
                        <a:lnSpc>
                          <a:spcPct val="100000"/>
                        </a:lnSpc>
                        <a:spcBef>
                          <a:spcPts val="5"/>
                        </a:spcBef>
                        <a:tabLst>
                          <a:tab pos="238125"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7,168.52</a:t>
                      </a:r>
                      <a:r>
                        <a:rPr sz="1100" u="sng" spc="500"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04"/>
                  </a:ext>
                </a:extLst>
              </a:tr>
              <a:tr h="181610">
                <a:tc>
                  <a:txBody>
                    <a:bodyPr/>
                    <a:lstStyle/>
                    <a:p>
                      <a:pPr marL="31750">
                        <a:lnSpc>
                          <a:spcPct val="100000"/>
                        </a:lnSpc>
                        <a:spcBef>
                          <a:spcPts val="5"/>
                        </a:spcBef>
                      </a:pPr>
                      <a:r>
                        <a:rPr sz="1100" dirty="0">
                          <a:latin typeface="Arial MT"/>
                          <a:cs typeface="Arial MT"/>
                        </a:rPr>
                        <a:t>(=)</a:t>
                      </a:r>
                      <a:r>
                        <a:rPr sz="1100" spc="120"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tc>
                <a:tc>
                  <a:txBody>
                    <a:bodyPr/>
                    <a:lstStyle/>
                    <a:p>
                      <a:pPr marL="318135">
                        <a:lnSpc>
                          <a:spcPct val="100000"/>
                        </a:lnSpc>
                        <a:spcBef>
                          <a:spcPts val="5"/>
                        </a:spcBef>
                      </a:pPr>
                      <a:r>
                        <a:rPr sz="1100" spc="-10" dirty="0">
                          <a:latin typeface="Arial MT"/>
                          <a:cs typeface="Arial MT"/>
                        </a:rPr>
                        <a:t>2,291.48</a:t>
                      </a:r>
                      <a:endParaRPr sz="1100">
                        <a:latin typeface="Arial MT"/>
                        <a:cs typeface="Arial MT"/>
                      </a:endParaRPr>
                    </a:p>
                  </a:txBody>
                  <a:tcPr marL="0" marR="0" marT="635" marB="0"/>
                </a:tc>
                <a:extLst>
                  <a:ext uri="{0D108BD9-81ED-4DB2-BD59-A6C34878D82A}">
                    <a16:rowId xmlns:a16="http://schemas.microsoft.com/office/drawing/2014/main" val="10005"/>
                  </a:ext>
                </a:extLst>
              </a:tr>
              <a:tr h="181610">
                <a:tc>
                  <a:txBody>
                    <a:bodyPr/>
                    <a:lstStyle/>
                    <a:p>
                      <a:pPr marL="50165">
                        <a:lnSpc>
                          <a:spcPct val="100000"/>
                        </a:lnSpc>
                        <a:spcBef>
                          <a:spcPts val="5"/>
                        </a:spcBef>
                      </a:pPr>
                      <a:r>
                        <a:rPr sz="1100" dirty="0">
                          <a:latin typeface="Arial MT"/>
                          <a:cs typeface="Arial MT"/>
                        </a:rPr>
                        <a:t>(x)</a:t>
                      </a:r>
                      <a:r>
                        <a:rPr sz="1100" spc="95" dirty="0">
                          <a:latin typeface="Arial MT"/>
                          <a:cs typeface="Arial MT"/>
                        </a:rPr>
                        <a:t> </a:t>
                      </a:r>
                      <a:r>
                        <a:rPr sz="1100" dirty="0">
                          <a:latin typeface="Arial MT"/>
                          <a:cs typeface="Arial MT"/>
                        </a:rPr>
                        <a:t>%</a:t>
                      </a:r>
                      <a:r>
                        <a:rPr sz="1100" spc="-20" dirty="0">
                          <a:latin typeface="Arial MT"/>
                          <a:cs typeface="Arial MT"/>
                        </a:rPr>
                        <a:t> </a:t>
                      </a:r>
                      <a:r>
                        <a:rPr sz="1100" dirty="0">
                          <a:latin typeface="Arial MT"/>
                          <a:cs typeface="Arial MT"/>
                        </a:rPr>
                        <a:t>sobre</a:t>
                      </a:r>
                      <a:r>
                        <a:rPr sz="1100" spc="-1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tc>
                <a:tc>
                  <a:txBody>
                    <a:bodyPr/>
                    <a:lstStyle/>
                    <a:p>
                      <a:pPr marR="17145" algn="r">
                        <a:lnSpc>
                          <a:spcPct val="100000"/>
                        </a:lnSpc>
                        <a:spcBef>
                          <a:spcPts val="5"/>
                        </a:spcBef>
                        <a:tabLst>
                          <a:tab pos="353060"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10.88%</a:t>
                      </a:r>
                      <a:endParaRPr sz="1100">
                        <a:latin typeface="Arial MT"/>
                        <a:cs typeface="Arial MT"/>
                      </a:endParaRPr>
                    </a:p>
                  </a:txBody>
                  <a:tcPr marL="0" marR="0" marT="635" marB="0"/>
                </a:tc>
                <a:extLst>
                  <a:ext uri="{0D108BD9-81ED-4DB2-BD59-A6C34878D82A}">
                    <a16:rowId xmlns:a16="http://schemas.microsoft.com/office/drawing/2014/main" val="10006"/>
                  </a:ext>
                </a:extLst>
              </a:tr>
              <a:tr h="181610">
                <a:tc>
                  <a:txBody>
                    <a:bodyPr/>
                    <a:lstStyle/>
                    <a:p>
                      <a:pPr marL="31750">
                        <a:lnSpc>
                          <a:spcPct val="100000"/>
                        </a:lnSpc>
                        <a:spcBef>
                          <a:spcPts val="5"/>
                        </a:spcBef>
                      </a:pPr>
                      <a:r>
                        <a:rPr sz="1100" dirty="0">
                          <a:latin typeface="Arial MT"/>
                          <a:cs typeface="Arial MT"/>
                        </a:rPr>
                        <a:t>(=)</a:t>
                      </a:r>
                      <a:r>
                        <a:rPr sz="1100" spc="90" dirty="0">
                          <a:latin typeface="Arial MT"/>
                          <a:cs typeface="Arial MT"/>
                        </a:rPr>
                        <a:t> </a:t>
                      </a:r>
                      <a:r>
                        <a:rPr sz="1100" dirty="0">
                          <a:latin typeface="Arial MT"/>
                          <a:cs typeface="Arial MT"/>
                        </a:rPr>
                        <a:t>Impuesto</a:t>
                      </a:r>
                      <a:r>
                        <a:rPr sz="1100" spc="-20" dirty="0">
                          <a:latin typeface="Arial MT"/>
                          <a:cs typeface="Arial MT"/>
                        </a:rPr>
                        <a:t> </a:t>
                      </a:r>
                      <a:r>
                        <a:rPr sz="1100" spc="-10" dirty="0">
                          <a:latin typeface="Arial MT"/>
                          <a:cs typeface="Arial MT"/>
                        </a:rPr>
                        <a:t>marginal</a:t>
                      </a:r>
                      <a:endParaRPr sz="1100">
                        <a:latin typeface="Arial MT"/>
                        <a:cs typeface="Arial MT"/>
                      </a:endParaRPr>
                    </a:p>
                  </a:txBody>
                  <a:tcPr marL="0" marR="0" marT="635" marB="0"/>
                </a:tc>
                <a:tc>
                  <a:txBody>
                    <a:bodyPr/>
                    <a:lstStyle/>
                    <a:p>
                      <a:pPr marL="432434">
                        <a:lnSpc>
                          <a:spcPct val="100000"/>
                        </a:lnSpc>
                        <a:spcBef>
                          <a:spcPts val="5"/>
                        </a:spcBef>
                      </a:pPr>
                      <a:r>
                        <a:rPr sz="1100" spc="-10" dirty="0">
                          <a:latin typeface="Arial MT"/>
                          <a:cs typeface="Arial MT"/>
                        </a:rPr>
                        <a:t>249.31</a:t>
                      </a:r>
                      <a:endParaRPr sz="1100">
                        <a:latin typeface="Arial MT"/>
                        <a:cs typeface="Arial MT"/>
                      </a:endParaRPr>
                    </a:p>
                  </a:txBody>
                  <a:tcPr marL="0" marR="0" marT="635" marB="0"/>
                </a:tc>
                <a:extLst>
                  <a:ext uri="{0D108BD9-81ED-4DB2-BD59-A6C34878D82A}">
                    <a16:rowId xmlns:a16="http://schemas.microsoft.com/office/drawing/2014/main" val="10007"/>
                  </a:ext>
                </a:extLst>
              </a:tr>
              <a:tr h="181610">
                <a:tc>
                  <a:txBody>
                    <a:bodyPr/>
                    <a:lstStyle/>
                    <a:p>
                      <a:pPr marL="31750">
                        <a:lnSpc>
                          <a:spcPct val="100000"/>
                        </a:lnSpc>
                        <a:spcBef>
                          <a:spcPts val="5"/>
                        </a:spcBef>
                      </a:pPr>
                      <a:r>
                        <a:rPr sz="1100" dirty="0">
                          <a:latin typeface="Arial MT"/>
                          <a:cs typeface="Arial MT"/>
                        </a:rPr>
                        <a:t>(+)</a:t>
                      </a:r>
                      <a:r>
                        <a:rPr sz="1100" spc="95" dirty="0">
                          <a:latin typeface="Arial MT"/>
                          <a:cs typeface="Arial MT"/>
                        </a:rPr>
                        <a:t> </a:t>
                      </a:r>
                      <a:r>
                        <a:rPr sz="1100" dirty="0">
                          <a:latin typeface="Arial MT"/>
                          <a:cs typeface="Arial MT"/>
                        </a:rPr>
                        <a:t>Cuota</a:t>
                      </a:r>
                      <a:r>
                        <a:rPr sz="1100" spc="-10" dirty="0">
                          <a:latin typeface="Arial MT"/>
                          <a:cs typeface="Arial MT"/>
                        </a:rPr>
                        <a:t> </a:t>
                      </a:r>
                      <a:r>
                        <a:rPr sz="1100" spc="-20" dirty="0">
                          <a:latin typeface="Arial MT"/>
                          <a:cs typeface="Arial MT"/>
                        </a:rPr>
                        <a:t>fija</a:t>
                      </a:r>
                      <a:endParaRPr sz="1100">
                        <a:latin typeface="Arial MT"/>
                        <a:cs typeface="Arial MT"/>
                      </a:endParaRPr>
                    </a:p>
                  </a:txBody>
                  <a:tcPr marL="0" marR="0" marT="635" marB="0"/>
                </a:tc>
                <a:tc>
                  <a:txBody>
                    <a:bodyPr/>
                    <a:lstStyle/>
                    <a:p>
                      <a:pPr algn="r">
                        <a:lnSpc>
                          <a:spcPct val="100000"/>
                        </a:lnSpc>
                        <a:spcBef>
                          <a:spcPts val="5"/>
                        </a:spcBef>
                        <a:tabLst>
                          <a:tab pos="353060"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420.95</a:t>
                      </a:r>
                      <a:r>
                        <a:rPr sz="1100" u="sng" spc="500"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08"/>
                  </a:ext>
                </a:extLst>
              </a:tr>
              <a:tr h="181610">
                <a:tc>
                  <a:txBody>
                    <a:bodyPr/>
                    <a:lstStyle/>
                    <a:p>
                      <a:pPr marL="31750">
                        <a:lnSpc>
                          <a:spcPct val="100000"/>
                        </a:lnSpc>
                        <a:spcBef>
                          <a:spcPts val="5"/>
                        </a:spcBef>
                      </a:pPr>
                      <a:r>
                        <a:rPr sz="1100" b="1" dirty="0">
                          <a:latin typeface="Arial"/>
                          <a:cs typeface="Arial"/>
                        </a:rPr>
                        <a:t>(=)</a:t>
                      </a:r>
                      <a:r>
                        <a:rPr sz="1100" b="1" spc="110"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635" marB="0"/>
                </a:tc>
                <a:tc>
                  <a:txBody>
                    <a:bodyPr/>
                    <a:lstStyle/>
                    <a:p>
                      <a:pPr marL="432434">
                        <a:lnSpc>
                          <a:spcPct val="100000"/>
                        </a:lnSpc>
                        <a:spcBef>
                          <a:spcPts val="5"/>
                        </a:spcBef>
                      </a:pPr>
                      <a:r>
                        <a:rPr sz="1100" b="1" spc="-10" dirty="0">
                          <a:latin typeface="Arial"/>
                          <a:cs typeface="Arial"/>
                        </a:rPr>
                        <a:t>670.26</a:t>
                      </a:r>
                      <a:endParaRPr sz="1100">
                        <a:latin typeface="Arial"/>
                        <a:cs typeface="Arial"/>
                      </a:endParaRPr>
                    </a:p>
                  </a:txBody>
                  <a:tcPr marL="0" marR="0" marT="635" marB="0"/>
                </a:tc>
                <a:extLst>
                  <a:ext uri="{0D108BD9-81ED-4DB2-BD59-A6C34878D82A}">
                    <a16:rowId xmlns:a16="http://schemas.microsoft.com/office/drawing/2014/main" val="10009"/>
                  </a:ext>
                </a:extLst>
              </a:tr>
              <a:tr h="181610">
                <a:tc>
                  <a:txBody>
                    <a:bodyPr/>
                    <a:lstStyle/>
                    <a:p>
                      <a:pPr marL="69215">
                        <a:lnSpc>
                          <a:spcPct val="100000"/>
                        </a:lnSpc>
                        <a:spcBef>
                          <a:spcPts val="5"/>
                        </a:spcBef>
                      </a:pPr>
                      <a:r>
                        <a:rPr sz="1100" dirty="0">
                          <a:latin typeface="Arial MT"/>
                          <a:cs typeface="Arial MT"/>
                        </a:rPr>
                        <a:t>(-)</a:t>
                      </a:r>
                      <a:r>
                        <a:rPr sz="1100" spc="75" dirty="0">
                          <a:latin typeface="Arial MT"/>
                          <a:cs typeface="Arial MT"/>
                        </a:rPr>
                        <a:t> </a:t>
                      </a:r>
                      <a:r>
                        <a:rPr sz="1100" spc="-10" dirty="0">
                          <a:latin typeface="Arial MT"/>
                          <a:cs typeface="Arial MT"/>
                        </a:rPr>
                        <a:t>Subsidio</a:t>
                      </a:r>
                      <a:r>
                        <a:rPr sz="1100" spc="-25" dirty="0">
                          <a:latin typeface="Arial MT"/>
                          <a:cs typeface="Arial MT"/>
                        </a:rPr>
                        <a:t> </a:t>
                      </a:r>
                      <a:r>
                        <a:rPr sz="1100" dirty="0">
                          <a:latin typeface="Arial MT"/>
                          <a:cs typeface="Arial MT"/>
                        </a:rPr>
                        <a:t>para</a:t>
                      </a:r>
                      <a:r>
                        <a:rPr sz="1100" spc="-30"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635" marB="0"/>
                </a:tc>
                <a:tc>
                  <a:txBody>
                    <a:bodyPr/>
                    <a:lstStyle/>
                    <a:p>
                      <a:pPr algn="r">
                        <a:lnSpc>
                          <a:spcPct val="100000"/>
                        </a:lnSpc>
                        <a:spcBef>
                          <a:spcPts val="5"/>
                        </a:spcBef>
                        <a:tabLst>
                          <a:tab pos="353060" algn="l"/>
                        </a:tabLst>
                      </a:pPr>
                      <a:r>
                        <a:rPr sz="1100" u="sng" dirty="0">
                          <a:uFill>
                            <a:solidFill>
                              <a:srgbClr val="000000"/>
                            </a:solidFill>
                          </a:uFill>
                          <a:latin typeface="Arial MT"/>
                          <a:cs typeface="Arial MT"/>
                        </a:rPr>
                        <a:t>	</a:t>
                      </a:r>
                      <a:r>
                        <a:rPr sz="1100" u="sng" spc="-10" dirty="0">
                          <a:uFill>
                            <a:solidFill>
                              <a:srgbClr val="000000"/>
                            </a:solidFill>
                          </a:uFill>
                          <a:latin typeface="Arial MT"/>
                          <a:cs typeface="Arial MT"/>
                        </a:rPr>
                        <a:t>536.21</a:t>
                      </a:r>
                      <a:r>
                        <a:rPr sz="1100" u="sng" spc="500" dirty="0">
                          <a:uFill>
                            <a:solidFill>
                              <a:srgbClr val="000000"/>
                            </a:solidFill>
                          </a:uFill>
                          <a:latin typeface="Arial MT"/>
                          <a:cs typeface="Arial MT"/>
                        </a:rPr>
                        <a:t> </a:t>
                      </a:r>
                      <a:endParaRPr sz="1100">
                        <a:latin typeface="Arial MT"/>
                        <a:cs typeface="Arial MT"/>
                      </a:endParaRPr>
                    </a:p>
                  </a:txBody>
                  <a:tcPr marL="0" marR="0" marT="635" marB="0"/>
                </a:tc>
                <a:extLst>
                  <a:ext uri="{0D108BD9-81ED-4DB2-BD59-A6C34878D82A}">
                    <a16:rowId xmlns:a16="http://schemas.microsoft.com/office/drawing/2014/main" val="10010"/>
                  </a:ext>
                </a:extLst>
              </a:tr>
              <a:tr h="170815">
                <a:tc>
                  <a:txBody>
                    <a:bodyPr/>
                    <a:lstStyle/>
                    <a:p>
                      <a:pPr marL="31750">
                        <a:lnSpc>
                          <a:spcPts val="1240"/>
                        </a:lnSpc>
                        <a:spcBef>
                          <a:spcPts val="5"/>
                        </a:spcBef>
                      </a:pPr>
                      <a:r>
                        <a:rPr sz="1100" b="1" dirty="0">
                          <a:latin typeface="Arial"/>
                          <a:cs typeface="Arial"/>
                        </a:rPr>
                        <a:t>(=)</a:t>
                      </a:r>
                      <a:r>
                        <a:rPr sz="1100" b="1" spc="100" dirty="0">
                          <a:latin typeface="Arial"/>
                          <a:cs typeface="Arial"/>
                        </a:rPr>
                        <a:t> </a:t>
                      </a:r>
                      <a:r>
                        <a:rPr sz="1100" b="1" dirty="0">
                          <a:latin typeface="Arial"/>
                          <a:cs typeface="Arial"/>
                        </a:rPr>
                        <a:t>ISR</a:t>
                      </a:r>
                      <a:r>
                        <a:rPr sz="1100" b="1" spc="30" dirty="0">
                          <a:latin typeface="Arial"/>
                          <a:cs typeface="Arial"/>
                        </a:rPr>
                        <a:t> </a:t>
                      </a:r>
                      <a:r>
                        <a:rPr sz="1100" b="1" dirty="0">
                          <a:latin typeface="Arial"/>
                          <a:cs typeface="Arial"/>
                        </a:rPr>
                        <a:t>a</a:t>
                      </a:r>
                      <a:r>
                        <a:rPr sz="1100" b="1" spc="-10" dirty="0">
                          <a:latin typeface="Arial"/>
                          <a:cs typeface="Arial"/>
                        </a:rPr>
                        <a:t> retener</a:t>
                      </a:r>
                      <a:endParaRPr sz="1100">
                        <a:latin typeface="Arial"/>
                        <a:cs typeface="Arial"/>
                      </a:endParaRPr>
                    </a:p>
                  </a:txBody>
                  <a:tcPr marL="0" marR="0" marT="635" marB="0"/>
                </a:tc>
                <a:tc>
                  <a:txBody>
                    <a:bodyPr/>
                    <a:lstStyle/>
                    <a:p>
                      <a:pPr marL="432434">
                        <a:lnSpc>
                          <a:spcPts val="1240"/>
                        </a:lnSpc>
                        <a:spcBef>
                          <a:spcPts val="5"/>
                        </a:spcBef>
                      </a:pPr>
                      <a:r>
                        <a:rPr sz="1100" b="1" spc="-10" dirty="0">
                          <a:latin typeface="Arial"/>
                          <a:cs typeface="Arial"/>
                        </a:rPr>
                        <a:t>134.05</a:t>
                      </a:r>
                      <a:endParaRPr sz="1100">
                        <a:latin typeface="Arial"/>
                        <a:cs typeface="Arial"/>
                      </a:endParaRPr>
                    </a:p>
                  </a:txBody>
                  <a:tcPr marL="0" marR="0" marT="635" marB="0"/>
                </a:tc>
                <a:extLst>
                  <a:ext uri="{0D108BD9-81ED-4DB2-BD59-A6C34878D82A}">
                    <a16:rowId xmlns:a16="http://schemas.microsoft.com/office/drawing/2014/main" val="1001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txBox="1"/>
          <p:nvPr/>
        </p:nvSpPr>
        <p:spPr>
          <a:xfrm>
            <a:off x="1638426" y="1888362"/>
            <a:ext cx="7625080" cy="504625"/>
          </a:xfrm>
          <a:prstGeom prst="rect">
            <a:avLst/>
          </a:prstGeom>
        </p:spPr>
        <p:txBody>
          <a:bodyPr vert="horz" wrap="square" lIns="0" tIns="12065" rIns="0" bIns="0" rtlCol="0">
            <a:spAutoFit/>
          </a:bodyPr>
          <a:lstStyle/>
          <a:p>
            <a:pPr marL="12701" algn="l" defTabSz="914446" rtl="0">
              <a:spcBef>
                <a:spcPts val="95"/>
              </a:spcBef>
            </a:pPr>
            <a:r>
              <a:rPr sz="1600" dirty="0">
                <a:solidFill>
                  <a:srgbClr val="2E2E2E"/>
                </a:solidFill>
                <a:latin typeface="Arial MT"/>
                <a:ea typeface="+mn-ea"/>
                <a:cs typeface="Arial MT"/>
              </a:rPr>
              <a:t>Quienes</a:t>
            </a:r>
            <a:r>
              <a:rPr sz="1600" spc="145" dirty="0">
                <a:solidFill>
                  <a:srgbClr val="2E2E2E"/>
                </a:solidFill>
                <a:latin typeface="Arial MT"/>
                <a:ea typeface="+mn-ea"/>
                <a:cs typeface="Arial MT"/>
              </a:rPr>
              <a:t> </a:t>
            </a:r>
            <a:r>
              <a:rPr sz="1600" dirty="0">
                <a:solidFill>
                  <a:srgbClr val="2E2E2E"/>
                </a:solidFill>
                <a:latin typeface="Arial MT"/>
                <a:ea typeface="+mn-ea"/>
                <a:cs typeface="Arial MT"/>
              </a:rPr>
              <a:t>realicen</a:t>
            </a:r>
            <a:r>
              <a:rPr sz="1600" spc="135" dirty="0">
                <a:solidFill>
                  <a:srgbClr val="2E2E2E"/>
                </a:solidFill>
                <a:latin typeface="Arial MT"/>
                <a:ea typeface="+mn-ea"/>
                <a:cs typeface="Arial MT"/>
              </a:rPr>
              <a:t> </a:t>
            </a:r>
            <a:r>
              <a:rPr sz="1600" b="1" dirty="0">
                <a:solidFill>
                  <a:srgbClr val="2E2E2E"/>
                </a:solidFill>
                <a:latin typeface="Arial"/>
                <a:ea typeface="+mn-ea"/>
                <a:cs typeface="Arial"/>
              </a:rPr>
              <a:t>pagos</a:t>
            </a:r>
            <a:r>
              <a:rPr sz="1600" b="1" spc="150" dirty="0">
                <a:solidFill>
                  <a:srgbClr val="2E2E2E"/>
                </a:solidFill>
                <a:latin typeface="Arial"/>
                <a:ea typeface="+mn-ea"/>
                <a:cs typeface="Arial"/>
              </a:rPr>
              <a:t> </a:t>
            </a:r>
            <a:r>
              <a:rPr sz="1600" b="1" dirty="0">
                <a:solidFill>
                  <a:srgbClr val="2E2E2E"/>
                </a:solidFill>
                <a:latin typeface="Arial"/>
                <a:ea typeface="+mn-ea"/>
                <a:cs typeface="Arial"/>
              </a:rPr>
              <a:t>por</a:t>
            </a:r>
            <a:r>
              <a:rPr sz="1600" b="1" spc="140" dirty="0">
                <a:solidFill>
                  <a:srgbClr val="2E2E2E"/>
                </a:solidFill>
                <a:latin typeface="Arial"/>
                <a:ea typeface="+mn-ea"/>
                <a:cs typeface="Arial"/>
              </a:rPr>
              <a:t> </a:t>
            </a:r>
            <a:r>
              <a:rPr sz="1600" b="1" dirty="0">
                <a:solidFill>
                  <a:srgbClr val="2E2E2E"/>
                </a:solidFill>
                <a:latin typeface="Arial"/>
                <a:ea typeface="+mn-ea"/>
                <a:cs typeface="Arial"/>
              </a:rPr>
              <a:t>salarios</a:t>
            </a:r>
            <a:r>
              <a:rPr sz="1600" b="1" spc="150" dirty="0">
                <a:solidFill>
                  <a:srgbClr val="2E2E2E"/>
                </a:solidFill>
                <a:latin typeface="Arial"/>
                <a:ea typeface="+mn-ea"/>
                <a:cs typeface="Arial"/>
              </a:rPr>
              <a:t> </a:t>
            </a:r>
            <a:r>
              <a:rPr sz="1600" b="1" dirty="0">
                <a:solidFill>
                  <a:srgbClr val="2E2E2E"/>
                </a:solidFill>
                <a:latin typeface="Arial"/>
                <a:ea typeface="+mn-ea"/>
                <a:cs typeface="Arial"/>
              </a:rPr>
              <a:t>correspondientes</a:t>
            </a:r>
            <a:r>
              <a:rPr sz="1600" b="1" spc="140" dirty="0">
                <a:solidFill>
                  <a:srgbClr val="2E2E2E"/>
                </a:solidFill>
                <a:latin typeface="Arial"/>
                <a:ea typeface="+mn-ea"/>
                <a:cs typeface="Arial"/>
              </a:rPr>
              <a:t> </a:t>
            </a:r>
            <a:r>
              <a:rPr sz="1600" b="1" dirty="0">
                <a:solidFill>
                  <a:srgbClr val="2E2E2E"/>
                </a:solidFill>
                <a:latin typeface="Arial"/>
                <a:ea typeface="+mn-ea"/>
                <a:cs typeface="Arial"/>
              </a:rPr>
              <a:t>a</a:t>
            </a:r>
            <a:r>
              <a:rPr sz="1600" b="1" spc="155" dirty="0">
                <a:solidFill>
                  <a:srgbClr val="2E2E2E"/>
                </a:solidFill>
                <a:latin typeface="Arial"/>
                <a:ea typeface="+mn-ea"/>
                <a:cs typeface="Arial"/>
              </a:rPr>
              <a:t> </a:t>
            </a:r>
            <a:r>
              <a:rPr sz="1600" b="1" dirty="0">
                <a:solidFill>
                  <a:srgbClr val="2E2E2E"/>
                </a:solidFill>
                <a:latin typeface="Arial"/>
                <a:ea typeface="+mn-ea"/>
                <a:cs typeface="Arial"/>
              </a:rPr>
              <a:t>periodos</a:t>
            </a:r>
            <a:r>
              <a:rPr sz="1600" b="1" spc="155" dirty="0">
                <a:solidFill>
                  <a:srgbClr val="2E2E2E"/>
                </a:solidFill>
                <a:latin typeface="Arial"/>
                <a:ea typeface="+mn-ea"/>
                <a:cs typeface="Arial"/>
              </a:rPr>
              <a:t> </a:t>
            </a:r>
            <a:r>
              <a:rPr sz="1600" b="1" dirty="0">
                <a:solidFill>
                  <a:srgbClr val="2E2E2E"/>
                </a:solidFill>
                <a:latin typeface="Arial"/>
                <a:ea typeface="+mn-ea"/>
                <a:cs typeface="Arial"/>
              </a:rPr>
              <a:t>menores</a:t>
            </a:r>
            <a:r>
              <a:rPr sz="1600" b="1" spc="150" dirty="0">
                <a:solidFill>
                  <a:srgbClr val="2E2E2E"/>
                </a:solidFill>
                <a:latin typeface="Arial"/>
                <a:ea typeface="+mn-ea"/>
                <a:cs typeface="Arial"/>
              </a:rPr>
              <a:t> </a:t>
            </a:r>
            <a:r>
              <a:rPr sz="1600" b="1" spc="-50" dirty="0">
                <a:solidFill>
                  <a:srgbClr val="2E2E2E"/>
                </a:solidFill>
                <a:latin typeface="Arial"/>
                <a:ea typeface="+mn-ea"/>
                <a:cs typeface="Arial"/>
              </a:rPr>
              <a:t>a</a:t>
            </a:r>
            <a:endParaRPr sz="1600">
              <a:latin typeface="Arial"/>
              <a:ea typeface="+mn-ea"/>
              <a:cs typeface="Arial"/>
            </a:endParaRPr>
          </a:p>
          <a:p>
            <a:pPr marL="12701" algn="l" defTabSz="914446" rtl="0"/>
            <a:r>
              <a:rPr sz="1600" dirty="0">
                <a:solidFill>
                  <a:srgbClr val="2E2E2E"/>
                </a:solidFill>
                <a:latin typeface="Arial MT"/>
                <a:ea typeface="+mn-ea"/>
                <a:cs typeface="Arial MT"/>
              </a:rPr>
              <a:t>calcular</a:t>
            </a:r>
            <a:r>
              <a:rPr sz="1600" spc="-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5" dirty="0">
                <a:solidFill>
                  <a:srgbClr val="2E2E2E"/>
                </a:solidFill>
                <a:latin typeface="Arial MT"/>
                <a:ea typeface="+mn-ea"/>
                <a:cs typeface="Arial MT"/>
              </a:rPr>
              <a:t> </a:t>
            </a:r>
            <a:r>
              <a:rPr sz="1600" dirty="0">
                <a:solidFill>
                  <a:srgbClr val="2E2E2E"/>
                </a:solidFill>
                <a:latin typeface="Arial MT"/>
                <a:ea typeface="+mn-ea"/>
                <a:cs typeface="Arial MT"/>
              </a:rPr>
              <a:t>subsidio</a:t>
            </a:r>
            <a:r>
              <a:rPr sz="1600" spc="-15" dirty="0">
                <a:solidFill>
                  <a:srgbClr val="2E2E2E"/>
                </a:solidFill>
                <a:latin typeface="Arial MT"/>
                <a:ea typeface="+mn-ea"/>
                <a:cs typeface="Arial MT"/>
              </a:rPr>
              <a:t> </a:t>
            </a:r>
            <a:r>
              <a:rPr sz="1600" dirty="0">
                <a:solidFill>
                  <a:srgbClr val="2E2E2E"/>
                </a:solidFill>
                <a:latin typeface="Arial MT"/>
                <a:ea typeface="+mn-ea"/>
                <a:cs typeface="Arial MT"/>
              </a:rPr>
              <a:t>para</a:t>
            </a:r>
            <a:r>
              <a:rPr sz="1600" spc="-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10" dirty="0">
                <a:solidFill>
                  <a:srgbClr val="2E2E2E"/>
                </a:solidFill>
                <a:latin typeface="Arial MT"/>
                <a:ea typeface="+mn-ea"/>
                <a:cs typeface="Arial MT"/>
              </a:rPr>
              <a:t> </a:t>
            </a:r>
            <a:r>
              <a:rPr sz="1600" dirty="0">
                <a:solidFill>
                  <a:srgbClr val="2E2E2E"/>
                </a:solidFill>
                <a:latin typeface="Arial MT"/>
                <a:ea typeface="+mn-ea"/>
                <a:cs typeface="Arial MT"/>
              </a:rPr>
              <a:t>empleo</a:t>
            </a:r>
            <a:r>
              <a:rPr sz="1600" spc="-5" dirty="0">
                <a:solidFill>
                  <a:srgbClr val="2E2E2E"/>
                </a:solidFill>
                <a:latin typeface="Arial MT"/>
                <a:ea typeface="+mn-ea"/>
                <a:cs typeface="Arial MT"/>
              </a:rPr>
              <a:t> </a:t>
            </a:r>
            <a:r>
              <a:rPr sz="1600" spc="-10" dirty="0">
                <a:solidFill>
                  <a:srgbClr val="2E2E2E"/>
                </a:solidFill>
                <a:latin typeface="Arial MT"/>
                <a:ea typeface="+mn-ea"/>
                <a:cs typeface="Arial MT"/>
              </a:rPr>
              <a:t>correspondiente </a:t>
            </a:r>
            <a:r>
              <a:rPr sz="1600" dirty="0">
                <a:solidFill>
                  <a:srgbClr val="2E2E2E"/>
                </a:solidFill>
                <a:latin typeface="Arial MT"/>
                <a:ea typeface="+mn-ea"/>
                <a:cs typeface="Arial MT"/>
              </a:rPr>
              <a:t>a</a:t>
            </a:r>
            <a:r>
              <a:rPr sz="1600" spc="-10" dirty="0">
                <a:solidFill>
                  <a:srgbClr val="2E2E2E"/>
                </a:solidFill>
                <a:latin typeface="Arial MT"/>
                <a:ea typeface="+mn-ea"/>
                <a:cs typeface="Arial MT"/>
              </a:rPr>
              <a:t> </a:t>
            </a:r>
            <a:r>
              <a:rPr sz="1600" dirty="0">
                <a:solidFill>
                  <a:srgbClr val="2E2E2E"/>
                </a:solidFill>
                <a:latin typeface="Arial MT"/>
                <a:ea typeface="+mn-ea"/>
                <a:cs typeface="Arial MT"/>
              </a:rPr>
              <a:t>cada pago,</a:t>
            </a:r>
            <a:r>
              <a:rPr sz="1600" spc="-10" dirty="0">
                <a:solidFill>
                  <a:srgbClr val="2E2E2E"/>
                </a:solidFill>
                <a:latin typeface="Arial MT"/>
                <a:ea typeface="+mn-ea"/>
                <a:cs typeface="Arial MT"/>
              </a:rPr>
              <a:t> </a:t>
            </a:r>
            <a:r>
              <a:rPr sz="1600" b="1" dirty="0">
                <a:solidFill>
                  <a:srgbClr val="FF0000"/>
                </a:solidFill>
                <a:latin typeface="Arial"/>
                <a:ea typeface="+mn-ea"/>
                <a:cs typeface="Arial"/>
              </a:rPr>
              <a:t>dividirán </a:t>
            </a:r>
            <a:r>
              <a:rPr sz="1600" dirty="0">
                <a:solidFill>
                  <a:srgbClr val="2E2E2E"/>
                </a:solidFill>
                <a:latin typeface="Arial MT"/>
                <a:ea typeface="+mn-ea"/>
                <a:cs typeface="Arial MT"/>
              </a:rPr>
              <a:t>la</a:t>
            </a:r>
            <a:r>
              <a:rPr sz="1600" spc="-10" dirty="0">
                <a:solidFill>
                  <a:srgbClr val="2E2E2E"/>
                </a:solidFill>
                <a:latin typeface="Arial MT"/>
                <a:ea typeface="+mn-ea"/>
                <a:cs typeface="Arial MT"/>
              </a:rPr>
              <a:t> cantid</a:t>
            </a:r>
            <a:endParaRPr sz="1600">
              <a:latin typeface="Arial MT"/>
              <a:ea typeface="+mn-ea"/>
              <a:cs typeface="Arial MT"/>
            </a:endParaRPr>
          </a:p>
        </p:txBody>
      </p:sp>
      <p:sp>
        <p:nvSpPr>
          <p:cNvPr id="4" name="object 4"/>
          <p:cNvSpPr txBox="1"/>
          <p:nvPr/>
        </p:nvSpPr>
        <p:spPr>
          <a:xfrm>
            <a:off x="5073777" y="2409445"/>
            <a:ext cx="1041400" cy="230832"/>
          </a:xfrm>
          <a:prstGeom prst="rect">
            <a:avLst/>
          </a:prstGeom>
          <a:solidFill>
            <a:srgbClr val="FFFFFF"/>
          </a:solidFill>
        </p:spPr>
        <p:txBody>
          <a:bodyPr vert="horz" wrap="square" lIns="0" tIns="0" rIns="0" bIns="0" rtlCol="0">
            <a:spAutoFit/>
          </a:bodyPr>
          <a:lstStyle/>
          <a:p>
            <a:pPr marL="635" algn="l" defTabSz="914446" rtl="0">
              <a:lnSpc>
                <a:spcPts val="1755"/>
              </a:lnSpc>
            </a:pPr>
            <a:r>
              <a:rPr sz="1600" b="1" dirty="0">
                <a:solidFill>
                  <a:srgbClr val="FF0000"/>
                </a:solidFill>
                <a:latin typeface="Arial"/>
                <a:ea typeface="+mn-ea"/>
                <a:cs typeface="Arial"/>
              </a:rPr>
              <a:t>Unidad</a:t>
            </a:r>
            <a:r>
              <a:rPr sz="1600" b="1" spc="-25" dirty="0">
                <a:solidFill>
                  <a:srgbClr val="FF0000"/>
                </a:solidFill>
                <a:latin typeface="Arial"/>
                <a:ea typeface="+mn-ea"/>
                <a:cs typeface="Arial"/>
              </a:rPr>
              <a:t> </a:t>
            </a:r>
            <a:r>
              <a:rPr sz="1600" b="1" spc="-35" dirty="0">
                <a:solidFill>
                  <a:srgbClr val="FF0000"/>
                </a:solidFill>
                <a:latin typeface="Arial"/>
                <a:ea typeface="+mn-ea"/>
                <a:cs typeface="Arial"/>
              </a:rPr>
              <a:t>de</a:t>
            </a:r>
            <a:endParaRPr sz="1600">
              <a:latin typeface="Arial"/>
              <a:ea typeface="+mn-ea"/>
              <a:cs typeface="Arial"/>
            </a:endParaRPr>
          </a:p>
        </p:txBody>
      </p:sp>
      <p:sp>
        <p:nvSpPr>
          <p:cNvPr id="5" name="object 5"/>
          <p:cNvSpPr txBox="1"/>
          <p:nvPr/>
        </p:nvSpPr>
        <p:spPr>
          <a:xfrm>
            <a:off x="1638426" y="2376042"/>
            <a:ext cx="7562850" cy="258404"/>
          </a:xfrm>
          <a:prstGeom prst="rect">
            <a:avLst/>
          </a:prstGeom>
        </p:spPr>
        <p:txBody>
          <a:bodyPr vert="horz" wrap="square" lIns="0" tIns="12065" rIns="0" bIns="0" rtlCol="0">
            <a:spAutoFit/>
          </a:bodyPr>
          <a:lstStyle/>
          <a:p>
            <a:pPr marL="12701" algn="l" defTabSz="914446" rtl="0">
              <a:spcBef>
                <a:spcPts val="95"/>
              </a:spcBef>
              <a:tabLst>
                <a:tab pos="4476974" algn="l"/>
              </a:tabLst>
            </a:pPr>
            <a:r>
              <a:rPr sz="1600" dirty="0">
                <a:solidFill>
                  <a:srgbClr val="2E2E2E"/>
                </a:solidFill>
                <a:latin typeface="Arial MT"/>
                <a:ea typeface="+mn-ea"/>
                <a:cs typeface="Arial MT"/>
              </a:rPr>
              <a:t>de</a:t>
            </a:r>
            <a:r>
              <a:rPr sz="1600" spc="-35" dirty="0">
                <a:solidFill>
                  <a:srgbClr val="2E2E2E"/>
                </a:solidFill>
                <a:latin typeface="Arial MT"/>
                <a:ea typeface="+mn-ea"/>
                <a:cs typeface="Arial MT"/>
              </a:rPr>
              <a:t> </a:t>
            </a:r>
            <a:r>
              <a:rPr sz="1600" dirty="0">
                <a:solidFill>
                  <a:srgbClr val="2E2E2E"/>
                </a:solidFill>
                <a:latin typeface="Arial MT"/>
                <a:ea typeface="+mn-ea"/>
                <a:cs typeface="Arial MT"/>
              </a:rPr>
              <a:t>multiplicar</a:t>
            </a:r>
            <a:r>
              <a:rPr sz="1600" spc="-30" dirty="0">
                <a:solidFill>
                  <a:srgbClr val="2E2E2E"/>
                </a:solidFill>
                <a:latin typeface="Arial MT"/>
                <a:ea typeface="+mn-ea"/>
                <a:cs typeface="Arial MT"/>
              </a:rPr>
              <a:t> </a:t>
            </a:r>
            <a:r>
              <a:rPr sz="1600" b="1" dirty="0">
                <a:solidFill>
                  <a:srgbClr val="FF0000"/>
                </a:solidFill>
                <a:latin typeface="Arial"/>
                <a:ea typeface="+mn-ea"/>
                <a:cs typeface="Arial"/>
              </a:rPr>
              <a:t>el</a:t>
            </a:r>
            <a:r>
              <a:rPr sz="1600" b="1" spc="-20" dirty="0">
                <a:solidFill>
                  <a:srgbClr val="FF0000"/>
                </a:solidFill>
                <a:latin typeface="Arial"/>
                <a:ea typeface="+mn-ea"/>
                <a:cs typeface="Arial"/>
              </a:rPr>
              <a:t> </a:t>
            </a:r>
            <a:r>
              <a:rPr sz="1600" b="1" dirty="0">
                <a:solidFill>
                  <a:srgbClr val="FF0000"/>
                </a:solidFill>
                <a:latin typeface="Arial"/>
                <a:ea typeface="+mn-ea"/>
                <a:cs typeface="Arial"/>
              </a:rPr>
              <a:t>valor</a:t>
            </a:r>
            <a:r>
              <a:rPr sz="1600" b="1" spc="-20" dirty="0">
                <a:solidFill>
                  <a:srgbClr val="FF0000"/>
                </a:solidFill>
                <a:latin typeface="Arial"/>
                <a:ea typeface="+mn-ea"/>
                <a:cs typeface="Arial"/>
              </a:rPr>
              <a:t> </a:t>
            </a:r>
            <a:r>
              <a:rPr sz="1600" b="1" dirty="0">
                <a:solidFill>
                  <a:srgbClr val="FF0000"/>
                </a:solidFill>
                <a:latin typeface="Arial"/>
                <a:ea typeface="+mn-ea"/>
                <a:cs typeface="Arial"/>
              </a:rPr>
              <a:t>mensual</a:t>
            </a:r>
            <a:r>
              <a:rPr sz="1600" b="1" spc="-15" dirty="0">
                <a:solidFill>
                  <a:srgbClr val="FF0000"/>
                </a:solidFill>
                <a:latin typeface="Arial"/>
                <a:ea typeface="+mn-ea"/>
                <a:cs typeface="Arial"/>
              </a:rPr>
              <a:t> </a:t>
            </a:r>
            <a:r>
              <a:rPr sz="1600" b="1" dirty="0">
                <a:solidFill>
                  <a:srgbClr val="FF0000"/>
                </a:solidFill>
                <a:latin typeface="Arial"/>
                <a:ea typeface="+mn-ea"/>
                <a:cs typeface="Arial"/>
              </a:rPr>
              <a:t>de</a:t>
            </a:r>
            <a:r>
              <a:rPr sz="1600" b="1" spc="-30" dirty="0">
                <a:solidFill>
                  <a:srgbClr val="FF0000"/>
                </a:solidFill>
                <a:latin typeface="Arial"/>
                <a:ea typeface="+mn-ea"/>
                <a:cs typeface="Arial"/>
              </a:rPr>
              <a:t> </a:t>
            </a:r>
            <a:r>
              <a:rPr sz="1600" b="1" spc="-25" dirty="0">
                <a:solidFill>
                  <a:srgbClr val="FF0000"/>
                </a:solidFill>
                <a:latin typeface="Arial"/>
                <a:ea typeface="+mn-ea"/>
                <a:cs typeface="Arial"/>
              </a:rPr>
              <a:t>la</a:t>
            </a:r>
            <a:r>
              <a:rPr sz="1600" b="1" dirty="0">
                <a:solidFill>
                  <a:srgbClr val="FF0000"/>
                </a:solidFill>
                <a:latin typeface="Arial"/>
                <a:ea typeface="+mn-ea"/>
                <a:cs typeface="Arial"/>
              </a:rPr>
              <a:t>	Medida</a:t>
            </a:r>
            <a:r>
              <a:rPr sz="1600" b="1" spc="-25" dirty="0">
                <a:solidFill>
                  <a:srgbClr val="FF0000"/>
                </a:solidFill>
                <a:latin typeface="Arial"/>
                <a:ea typeface="+mn-ea"/>
                <a:cs typeface="Arial"/>
              </a:rPr>
              <a:t> </a:t>
            </a:r>
            <a:r>
              <a:rPr sz="1600" b="1" dirty="0">
                <a:solidFill>
                  <a:srgbClr val="FF0000"/>
                </a:solidFill>
                <a:latin typeface="Arial"/>
                <a:ea typeface="+mn-ea"/>
                <a:cs typeface="Arial"/>
              </a:rPr>
              <a:t>y</a:t>
            </a:r>
            <a:r>
              <a:rPr sz="1600" b="1" spc="-50" dirty="0">
                <a:solidFill>
                  <a:srgbClr val="FF0000"/>
                </a:solidFill>
                <a:latin typeface="Arial"/>
                <a:ea typeface="+mn-ea"/>
                <a:cs typeface="Arial"/>
              </a:rPr>
              <a:t> </a:t>
            </a:r>
            <a:r>
              <a:rPr sz="1600" b="1" dirty="0">
                <a:solidFill>
                  <a:srgbClr val="FF0000"/>
                </a:solidFill>
                <a:latin typeface="Arial"/>
                <a:ea typeface="+mn-ea"/>
                <a:cs typeface="Arial"/>
              </a:rPr>
              <a:t>Actualización</a:t>
            </a:r>
            <a:r>
              <a:rPr sz="1600" b="1" spc="-50" dirty="0">
                <a:solidFill>
                  <a:srgbClr val="FF0000"/>
                </a:solidFill>
                <a:latin typeface="Arial"/>
                <a:ea typeface="+mn-ea"/>
                <a:cs typeface="Arial"/>
              </a:rPr>
              <a:t> </a:t>
            </a:r>
            <a:r>
              <a:rPr sz="1600" b="1" dirty="0">
                <a:solidFill>
                  <a:srgbClr val="FF0000"/>
                </a:solidFill>
                <a:latin typeface="Arial"/>
                <a:ea typeface="+mn-ea"/>
                <a:cs typeface="Arial"/>
              </a:rPr>
              <a:t>por</a:t>
            </a:r>
            <a:r>
              <a:rPr sz="1600" b="1" spc="-35" dirty="0">
                <a:solidFill>
                  <a:srgbClr val="FF0000"/>
                </a:solidFill>
                <a:latin typeface="Arial"/>
                <a:ea typeface="+mn-ea"/>
                <a:cs typeface="Arial"/>
              </a:rPr>
              <a:t> </a:t>
            </a:r>
            <a:r>
              <a:rPr sz="1600" b="1" spc="-20" dirty="0">
                <a:solidFill>
                  <a:srgbClr val="FF0000"/>
                </a:solidFill>
                <a:latin typeface="Arial"/>
                <a:ea typeface="+mn-ea"/>
                <a:cs typeface="Arial"/>
              </a:rPr>
              <a:t>15.0</a:t>
            </a:r>
            <a:endParaRPr sz="1600">
              <a:latin typeface="Arial"/>
              <a:ea typeface="+mn-ea"/>
              <a:cs typeface="Arial"/>
            </a:endParaRPr>
          </a:p>
        </p:txBody>
      </p:sp>
      <p:sp>
        <p:nvSpPr>
          <p:cNvPr id="6" name="object 6"/>
          <p:cNvSpPr txBox="1"/>
          <p:nvPr/>
        </p:nvSpPr>
        <p:spPr>
          <a:xfrm>
            <a:off x="4636390" y="2653283"/>
            <a:ext cx="1863089" cy="230832"/>
          </a:xfrm>
          <a:prstGeom prst="rect">
            <a:avLst/>
          </a:prstGeom>
          <a:solidFill>
            <a:srgbClr val="FFFFFF"/>
          </a:solidFill>
        </p:spPr>
        <p:txBody>
          <a:bodyPr vert="horz" wrap="square" lIns="0" tIns="0" rIns="0" bIns="0" rtlCol="0">
            <a:spAutoFit/>
          </a:bodyPr>
          <a:lstStyle/>
          <a:p>
            <a:pPr algn="l" defTabSz="914446" rtl="0">
              <a:lnSpc>
                <a:spcPts val="1755"/>
              </a:lnSpc>
            </a:pPr>
            <a:r>
              <a:rPr sz="1600" b="1" dirty="0">
                <a:solidFill>
                  <a:srgbClr val="2E2E2E"/>
                </a:solidFill>
                <a:latin typeface="Arial"/>
                <a:ea typeface="+mn-ea"/>
                <a:cs typeface="Arial"/>
              </a:rPr>
              <a:t>multiplicará</a:t>
            </a:r>
            <a:r>
              <a:rPr sz="1600" b="1" spc="335" dirty="0">
                <a:solidFill>
                  <a:srgbClr val="2E2E2E"/>
                </a:solidFill>
                <a:latin typeface="Arial"/>
                <a:ea typeface="+mn-ea"/>
                <a:cs typeface="Arial"/>
              </a:rPr>
              <a:t> </a:t>
            </a:r>
            <a:r>
              <a:rPr sz="1600" b="1" dirty="0">
                <a:solidFill>
                  <a:srgbClr val="2E2E2E"/>
                </a:solidFill>
                <a:latin typeface="Arial"/>
                <a:ea typeface="+mn-ea"/>
                <a:cs typeface="Arial"/>
              </a:rPr>
              <a:t>por</a:t>
            </a:r>
            <a:r>
              <a:rPr sz="1600" b="1" spc="330" dirty="0">
                <a:solidFill>
                  <a:srgbClr val="2E2E2E"/>
                </a:solidFill>
                <a:latin typeface="Arial"/>
                <a:ea typeface="+mn-ea"/>
                <a:cs typeface="Arial"/>
              </a:rPr>
              <a:t> </a:t>
            </a:r>
            <a:r>
              <a:rPr sz="1600" b="1" spc="-25" dirty="0">
                <a:solidFill>
                  <a:srgbClr val="2E2E2E"/>
                </a:solidFill>
                <a:latin typeface="Arial"/>
                <a:ea typeface="+mn-ea"/>
                <a:cs typeface="Arial"/>
              </a:rPr>
              <a:t>el</a:t>
            </a:r>
            <a:endParaRPr sz="1600">
              <a:latin typeface="Arial"/>
              <a:ea typeface="+mn-ea"/>
              <a:cs typeface="Arial"/>
            </a:endParaRPr>
          </a:p>
        </p:txBody>
      </p:sp>
      <p:sp>
        <p:nvSpPr>
          <p:cNvPr id="7" name="object 7"/>
          <p:cNvSpPr txBox="1"/>
          <p:nvPr/>
        </p:nvSpPr>
        <p:spPr>
          <a:xfrm>
            <a:off x="1638427" y="2619883"/>
            <a:ext cx="8640445" cy="258404"/>
          </a:xfrm>
          <a:prstGeom prst="rect">
            <a:avLst/>
          </a:prstGeom>
        </p:spPr>
        <p:txBody>
          <a:bodyPr vert="horz" wrap="square" lIns="0" tIns="12065" rIns="0" bIns="0" rtlCol="0">
            <a:spAutoFit/>
          </a:bodyPr>
          <a:lstStyle/>
          <a:p>
            <a:pPr marL="12701" algn="l" defTabSz="914446" rtl="0">
              <a:spcBef>
                <a:spcPts val="95"/>
              </a:spcBef>
              <a:tabLst>
                <a:tab pos="4953883" algn="l"/>
              </a:tabLst>
            </a:pPr>
            <a:r>
              <a:rPr sz="1600" dirty="0">
                <a:solidFill>
                  <a:srgbClr val="2E2E2E"/>
                </a:solidFill>
                <a:latin typeface="Arial MT"/>
                <a:ea typeface="+mn-ea"/>
                <a:cs typeface="Arial MT"/>
              </a:rPr>
              <a:t>El</a:t>
            </a:r>
            <a:r>
              <a:rPr sz="1600" spc="355" dirty="0">
                <a:solidFill>
                  <a:srgbClr val="2E2E2E"/>
                </a:solidFill>
                <a:latin typeface="Arial MT"/>
                <a:ea typeface="+mn-ea"/>
                <a:cs typeface="Arial MT"/>
              </a:rPr>
              <a:t> </a:t>
            </a:r>
            <a:r>
              <a:rPr sz="1600" b="1" dirty="0">
                <a:solidFill>
                  <a:srgbClr val="2E2E2E"/>
                </a:solidFill>
                <a:latin typeface="Arial"/>
                <a:ea typeface="+mn-ea"/>
                <a:cs typeface="Arial"/>
              </a:rPr>
              <a:t>resultado</a:t>
            </a:r>
            <a:r>
              <a:rPr sz="1600" b="1" spc="345" dirty="0">
                <a:solidFill>
                  <a:srgbClr val="2E2E2E"/>
                </a:solidFill>
                <a:latin typeface="Arial"/>
                <a:ea typeface="+mn-ea"/>
                <a:cs typeface="Arial"/>
              </a:rPr>
              <a:t> </a:t>
            </a:r>
            <a:r>
              <a:rPr sz="1600" b="1" dirty="0">
                <a:solidFill>
                  <a:srgbClr val="2E2E2E"/>
                </a:solidFill>
                <a:latin typeface="Arial"/>
                <a:ea typeface="+mn-ea"/>
                <a:cs typeface="Arial"/>
              </a:rPr>
              <a:t>así</a:t>
            </a:r>
            <a:r>
              <a:rPr sz="1600" b="1" spc="355" dirty="0">
                <a:solidFill>
                  <a:srgbClr val="2E2E2E"/>
                </a:solidFill>
                <a:latin typeface="Arial"/>
                <a:ea typeface="+mn-ea"/>
                <a:cs typeface="Arial"/>
              </a:rPr>
              <a:t> </a:t>
            </a:r>
            <a:r>
              <a:rPr sz="1600" b="1" dirty="0">
                <a:solidFill>
                  <a:srgbClr val="2E2E2E"/>
                </a:solidFill>
                <a:latin typeface="Arial"/>
                <a:ea typeface="+mn-ea"/>
                <a:cs typeface="Arial"/>
              </a:rPr>
              <a:t>obtenido</a:t>
            </a:r>
            <a:r>
              <a:rPr sz="1600" b="1" spc="350" dirty="0">
                <a:solidFill>
                  <a:srgbClr val="2E2E2E"/>
                </a:solidFill>
                <a:latin typeface="Arial"/>
                <a:ea typeface="+mn-ea"/>
                <a:cs typeface="Arial"/>
              </a:rPr>
              <a:t> </a:t>
            </a:r>
            <a:r>
              <a:rPr sz="1600" b="1" spc="-25" dirty="0">
                <a:solidFill>
                  <a:srgbClr val="2E2E2E"/>
                </a:solidFill>
                <a:latin typeface="Arial"/>
                <a:ea typeface="+mn-ea"/>
                <a:cs typeface="Arial"/>
              </a:rPr>
              <a:t>se</a:t>
            </a:r>
            <a:r>
              <a:rPr sz="1600" b="1" dirty="0">
                <a:solidFill>
                  <a:srgbClr val="2E2E2E"/>
                </a:solidFill>
                <a:latin typeface="Arial"/>
                <a:ea typeface="+mn-ea"/>
                <a:cs typeface="Arial"/>
              </a:rPr>
              <a:t>	número</a:t>
            </a:r>
            <a:r>
              <a:rPr sz="1600" b="1" spc="370" dirty="0">
                <a:solidFill>
                  <a:srgbClr val="2E2E2E"/>
                </a:solidFill>
                <a:latin typeface="Arial"/>
                <a:ea typeface="+mn-ea"/>
                <a:cs typeface="Arial"/>
              </a:rPr>
              <a:t> </a:t>
            </a:r>
            <a:r>
              <a:rPr sz="1600" b="1" dirty="0">
                <a:solidFill>
                  <a:srgbClr val="2E2E2E"/>
                </a:solidFill>
                <a:latin typeface="Arial"/>
                <a:ea typeface="+mn-ea"/>
                <a:cs typeface="Arial"/>
              </a:rPr>
              <a:t>de</a:t>
            </a:r>
            <a:r>
              <a:rPr sz="1600" b="1" spc="375" dirty="0">
                <a:solidFill>
                  <a:srgbClr val="2E2E2E"/>
                </a:solidFill>
                <a:latin typeface="Arial"/>
                <a:ea typeface="+mn-ea"/>
                <a:cs typeface="Arial"/>
              </a:rPr>
              <a:t> </a:t>
            </a:r>
            <a:r>
              <a:rPr sz="1600" b="1" dirty="0">
                <a:solidFill>
                  <a:srgbClr val="2E2E2E"/>
                </a:solidFill>
                <a:latin typeface="Arial"/>
                <a:ea typeface="+mn-ea"/>
                <a:cs typeface="Arial"/>
              </a:rPr>
              <a:t>días</a:t>
            </a:r>
            <a:r>
              <a:rPr sz="1600" b="1" spc="360" dirty="0">
                <a:solidFill>
                  <a:srgbClr val="2E2E2E"/>
                </a:solidFill>
                <a:latin typeface="Arial"/>
                <a:ea typeface="+mn-ea"/>
                <a:cs typeface="Arial"/>
              </a:rPr>
              <a:t> </a:t>
            </a:r>
            <a:r>
              <a:rPr sz="1600" b="1" dirty="0">
                <a:solidFill>
                  <a:srgbClr val="2E2E2E"/>
                </a:solidFill>
                <a:latin typeface="Arial"/>
                <a:ea typeface="+mn-ea"/>
                <a:cs typeface="Arial"/>
              </a:rPr>
              <a:t>al</a:t>
            </a:r>
            <a:r>
              <a:rPr sz="1600" b="1" spc="375" dirty="0">
                <a:solidFill>
                  <a:srgbClr val="2E2E2E"/>
                </a:solidFill>
                <a:latin typeface="Arial"/>
                <a:ea typeface="+mn-ea"/>
                <a:cs typeface="Arial"/>
              </a:rPr>
              <a:t> </a:t>
            </a:r>
            <a:r>
              <a:rPr sz="1600" b="1" dirty="0">
                <a:solidFill>
                  <a:srgbClr val="2E2E2E"/>
                </a:solidFill>
                <a:latin typeface="Arial"/>
                <a:ea typeface="+mn-ea"/>
                <a:cs typeface="Arial"/>
              </a:rPr>
              <a:t>que</a:t>
            </a:r>
            <a:r>
              <a:rPr sz="1600" b="1" spc="365" dirty="0">
                <a:solidFill>
                  <a:srgbClr val="2E2E2E"/>
                </a:solidFill>
                <a:latin typeface="Arial"/>
                <a:ea typeface="+mn-ea"/>
                <a:cs typeface="Arial"/>
              </a:rPr>
              <a:t> </a:t>
            </a:r>
            <a:r>
              <a:rPr sz="1600" b="1" spc="-10" dirty="0">
                <a:solidFill>
                  <a:srgbClr val="2E2E2E"/>
                </a:solidFill>
                <a:latin typeface="Arial"/>
                <a:ea typeface="+mn-ea"/>
                <a:cs typeface="Arial"/>
              </a:rPr>
              <a:t>corresponda</a:t>
            </a:r>
            <a:endParaRPr sz="1600">
              <a:latin typeface="Arial"/>
              <a:ea typeface="+mn-ea"/>
              <a:cs typeface="Arial"/>
            </a:endParaRPr>
          </a:p>
        </p:txBody>
      </p:sp>
      <p:graphicFrame>
        <p:nvGraphicFramePr>
          <p:cNvPr id="8" name="object 8"/>
          <p:cNvGraphicFramePr>
            <a:graphicFrameLocks noGrp="1"/>
          </p:cNvGraphicFramePr>
          <p:nvPr/>
        </p:nvGraphicFramePr>
        <p:xfrm>
          <a:off x="9257157" y="1921764"/>
          <a:ext cx="1348106" cy="1170304"/>
        </p:xfrm>
        <a:graphic>
          <a:graphicData uri="http://schemas.openxmlformats.org/drawingml/2006/table">
            <a:tbl>
              <a:tblPr firstRow="1" bandRow="1">
                <a:tableStyleId>{2D5ABB26-0587-4C30-8999-92F81FD0307C}</a:tableStyleId>
              </a:tblPr>
              <a:tblGrid>
                <a:gridCol w="275590">
                  <a:extLst>
                    <a:ext uri="{9D8B030D-6E8A-4147-A177-3AD203B41FA5}">
                      <a16:colId xmlns:a16="http://schemas.microsoft.com/office/drawing/2014/main" val="20000"/>
                    </a:ext>
                  </a:extLst>
                </a:gridCol>
                <a:gridCol w="367665">
                  <a:extLst>
                    <a:ext uri="{9D8B030D-6E8A-4147-A177-3AD203B41FA5}">
                      <a16:colId xmlns:a16="http://schemas.microsoft.com/office/drawing/2014/main" val="20001"/>
                    </a:ext>
                  </a:extLst>
                </a:gridCol>
                <a:gridCol w="424180">
                  <a:extLst>
                    <a:ext uri="{9D8B030D-6E8A-4147-A177-3AD203B41FA5}">
                      <a16:colId xmlns:a16="http://schemas.microsoft.com/office/drawing/2014/main" val="20002"/>
                    </a:ext>
                  </a:extLst>
                </a:gridCol>
                <a:gridCol w="52705">
                  <a:extLst>
                    <a:ext uri="{9D8B030D-6E8A-4147-A177-3AD203B41FA5}">
                      <a16:colId xmlns:a16="http://schemas.microsoft.com/office/drawing/2014/main" val="20003"/>
                    </a:ext>
                  </a:extLst>
                </a:gridCol>
                <a:gridCol w="227965">
                  <a:extLst>
                    <a:ext uri="{9D8B030D-6E8A-4147-A177-3AD203B41FA5}">
                      <a16:colId xmlns:a16="http://schemas.microsoft.com/office/drawing/2014/main" val="20004"/>
                    </a:ext>
                  </a:extLst>
                </a:gridCol>
              </a:tblGrid>
              <a:tr h="234950">
                <a:tc gridSpan="5">
                  <a:txBody>
                    <a:bodyPr/>
                    <a:lstStyle/>
                    <a:p>
                      <a:pPr marL="635">
                        <a:lnSpc>
                          <a:spcPts val="1755"/>
                        </a:lnSpc>
                      </a:pPr>
                      <a:r>
                        <a:rPr sz="1600" b="1" dirty="0">
                          <a:solidFill>
                            <a:srgbClr val="2E2E2E"/>
                          </a:solidFill>
                          <a:latin typeface="Arial"/>
                          <a:cs typeface="Arial"/>
                        </a:rPr>
                        <a:t>un</a:t>
                      </a:r>
                      <a:r>
                        <a:rPr sz="1600" b="1" spc="165" dirty="0">
                          <a:solidFill>
                            <a:srgbClr val="2E2E2E"/>
                          </a:solidFill>
                          <a:latin typeface="Arial"/>
                          <a:cs typeface="Arial"/>
                        </a:rPr>
                        <a:t> </a:t>
                      </a:r>
                      <a:r>
                        <a:rPr sz="1600" b="1" dirty="0">
                          <a:solidFill>
                            <a:srgbClr val="2E2E2E"/>
                          </a:solidFill>
                          <a:latin typeface="Arial"/>
                          <a:cs typeface="Arial"/>
                        </a:rPr>
                        <a:t>mes</a:t>
                      </a:r>
                      <a:r>
                        <a:rPr sz="1600" dirty="0">
                          <a:solidFill>
                            <a:srgbClr val="2E2E2E"/>
                          </a:solidFill>
                          <a:latin typeface="Arial MT"/>
                          <a:cs typeface="Arial MT"/>
                        </a:rPr>
                        <a:t>,</a:t>
                      </a:r>
                      <a:r>
                        <a:rPr sz="1600" spc="160" dirty="0">
                          <a:solidFill>
                            <a:srgbClr val="2E2E2E"/>
                          </a:solidFill>
                          <a:latin typeface="Arial MT"/>
                          <a:cs typeface="Arial MT"/>
                        </a:rPr>
                        <a:t> </a:t>
                      </a:r>
                      <a:r>
                        <a:rPr sz="1600" spc="-20" dirty="0">
                          <a:solidFill>
                            <a:srgbClr val="2E2E2E"/>
                          </a:solidFill>
                          <a:latin typeface="Arial MT"/>
                          <a:cs typeface="Arial MT"/>
                        </a:rPr>
                        <a:t>para</a:t>
                      </a:r>
                      <a:endParaRPr sz="1600">
                        <a:latin typeface="Arial MT"/>
                        <a:cs typeface="Arial MT"/>
                      </a:endParaRPr>
                    </a:p>
                  </a:txBody>
                  <a:tcPr marL="0" marR="0" marT="0" marB="0">
                    <a:lnB w="19050">
                      <a:solidFill>
                        <a:srgbClr val="FFFFFF"/>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3204">
                <a:tc>
                  <a:txBody>
                    <a:bodyPr/>
                    <a:lstStyle/>
                    <a:p>
                      <a:pPr>
                        <a:lnSpc>
                          <a:spcPts val="1820"/>
                        </a:lnSpc>
                      </a:pPr>
                      <a:r>
                        <a:rPr sz="1600" spc="-25" dirty="0">
                          <a:solidFill>
                            <a:srgbClr val="2E2E2E"/>
                          </a:solidFill>
                          <a:latin typeface="Arial MT"/>
                          <a:cs typeface="Arial MT"/>
                        </a:rPr>
                        <a:t>ad</a:t>
                      </a:r>
                      <a:endParaRPr sz="1600">
                        <a:latin typeface="Arial MT"/>
                        <a:cs typeface="Arial MT"/>
                      </a:endParaRPr>
                    </a:p>
                  </a:txBody>
                  <a:tcPr marL="0" marR="0" marT="0" marB="0">
                    <a:lnT w="19050">
                      <a:solidFill>
                        <a:srgbClr val="FFFFFF"/>
                      </a:solidFill>
                      <a:prstDash val="solid"/>
                    </a:lnT>
                    <a:lnB w="19050">
                      <a:solidFill>
                        <a:srgbClr val="FFFFFF"/>
                      </a:solidFill>
                      <a:prstDash val="solid"/>
                    </a:lnB>
                  </a:tcPr>
                </a:tc>
                <a:tc>
                  <a:txBody>
                    <a:bodyPr/>
                    <a:lstStyle/>
                    <a:p>
                      <a:pPr marL="1270">
                        <a:lnSpc>
                          <a:spcPts val="1820"/>
                        </a:lnSpc>
                      </a:pPr>
                      <a:r>
                        <a:rPr sz="1600" spc="-25" dirty="0">
                          <a:solidFill>
                            <a:srgbClr val="2E2E2E"/>
                          </a:solidFill>
                          <a:latin typeface="Arial MT"/>
                          <a:cs typeface="Arial MT"/>
                        </a:rPr>
                        <a:t>que</a:t>
                      </a:r>
                      <a:endParaRPr sz="1600">
                        <a:latin typeface="Arial MT"/>
                        <a:cs typeface="Arial MT"/>
                      </a:endParaRPr>
                    </a:p>
                  </a:txBody>
                  <a:tcPr marL="0" marR="0" marT="0" marB="0">
                    <a:lnR w="76200">
                      <a:solidFill>
                        <a:srgbClr val="FFFFFF"/>
                      </a:solidFill>
                      <a:prstDash val="solid"/>
                    </a:lnR>
                    <a:lnT w="19050">
                      <a:solidFill>
                        <a:srgbClr val="FFFFFF"/>
                      </a:solidFill>
                      <a:prstDash val="solid"/>
                    </a:lnT>
                    <a:lnB w="19050">
                      <a:solidFill>
                        <a:srgbClr val="FFFFFF"/>
                      </a:solidFill>
                      <a:prstDash val="solid"/>
                    </a:lnB>
                    <a:solidFill>
                      <a:srgbClr val="FFFFFF"/>
                    </a:solidFill>
                  </a:tcPr>
                </a:tc>
                <a:tc gridSpan="3">
                  <a:txBody>
                    <a:bodyPr/>
                    <a:lstStyle/>
                    <a:p>
                      <a:pPr marL="30480">
                        <a:lnSpc>
                          <a:spcPts val="1820"/>
                        </a:lnSpc>
                      </a:pPr>
                      <a:r>
                        <a:rPr sz="1600" spc="-10" dirty="0">
                          <a:solidFill>
                            <a:srgbClr val="2E2E2E"/>
                          </a:solidFill>
                          <a:latin typeface="Arial MT"/>
                          <a:cs typeface="Arial MT"/>
                        </a:rPr>
                        <a:t>resulte</a:t>
                      </a:r>
                      <a:endParaRPr sz="1600">
                        <a:latin typeface="Arial MT"/>
                        <a:cs typeface="Arial MT"/>
                      </a:endParaRPr>
                    </a:p>
                  </a:txBody>
                  <a:tcPr marL="0" marR="0" marT="0" marB="0">
                    <a:lnL w="76200">
                      <a:solidFill>
                        <a:srgbClr val="FFFFFF"/>
                      </a:solidFill>
                      <a:prstDash val="solid"/>
                    </a:lnL>
                    <a:lnT w="19050">
                      <a:solidFill>
                        <a:srgbClr val="FFFFFF"/>
                      </a:solidFill>
                      <a:prstDash val="solid"/>
                    </a:lnT>
                    <a:lnB w="19050">
                      <a:solidFill>
                        <a:srgbClr val="FFFFFF"/>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457200">
                <a:tc gridSpan="3">
                  <a:txBody>
                    <a:bodyPr/>
                    <a:lstStyle/>
                    <a:p>
                      <a:pPr>
                        <a:lnSpc>
                          <a:spcPts val="1820"/>
                        </a:lnSpc>
                      </a:pPr>
                      <a:r>
                        <a:rPr sz="1600" b="1" dirty="0">
                          <a:solidFill>
                            <a:srgbClr val="FF0000"/>
                          </a:solidFill>
                          <a:latin typeface="Arial"/>
                          <a:cs typeface="Arial"/>
                        </a:rPr>
                        <a:t>2%</a:t>
                      </a:r>
                      <a:r>
                        <a:rPr sz="1600" b="1" spc="-40" dirty="0">
                          <a:solidFill>
                            <a:srgbClr val="FF0000"/>
                          </a:solidFill>
                          <a:latin typeface="Arial"/>
                          <a:cs typeface="Arial"/>
                        </a:rPr>
                        <a:t> </a:t>
                      </a:r>
                      <a:r>
                        <a:rPr sz="1600" b="1" dirty="0">
                          <a:solidFill>
                            <a:srgbClr val="FF0000"/>
                          </a:solidFill>
                          <a:latin typeface="Arial"/>
                          <a:cs typeface="Arial"/>
                        </a:rPr>
                        <a:t>entre </a:t>
                      </a:r>
                      <a:r>
                        <a:rPr sz="1600" b="1" spc="-25" dirty="0">
                          <a:solidFill>
                            <a:srgbClr val="FF0000"/>
                          </a:solidFill>
                          <a:latin typeface="Arial"/>
                          <a:cs typeface="Arial"/>
                        </a:rPr>
                        <a:t>30</a:t>
                      </a:r>
                      <a:endParaRPr sz="1600">
                        <a:latin typeface="Arial"/>
                        <a:cs typeface="Arial"/>
                      </a:endParaRPr>
                    </a:p>
                  </a:txBody>
                  <a:tcPr marL="0" marR="0" marT="0" marB="0">
                    <a:lnT w="19050">
                      <a:solidFill>
                        <a:srgbClr val="FFFFFF"/>
                      </a:solidFill>
                      <a:prstDash val="solid"/>
                    </a:lnT>
                    <a:lnB w="19050">
                      <a:solidFill>
                        <a:srgbClr val="FFFFFF"/>
                      </a:solidFill>
                      <a:prstDash val="solid"/>
                    </a:lnB>
                  </a:tcPr>
                </a:tc>
                <a:tc hMerge="1">
                  <a:txBody>
                    <a:bodyPr/>
                    <a:lstStyle/>
                    <a:p>
                      <a:endParaRPr/>
                    </a:p>
                  </a:txBody>
                  <a:tcPr marL="0" marR="0" marT="0" marB="0"/>
                </a:tc>
                <a:tc hMerge="1">
                  <a:txBody>
                    <a:bodyPr/>
                    <a:lstStyle/>
                    <a:p>
                      <a:endParaRPr/>
                    </a:p>
                  </a:txBody>
                  <a:tcPr marL="0" marR="0" marT="0" marB="0"/>
                </a:tc>
                <a:tc gridSpan="2">
                  <a:txBody>
                    <a:bodyPr/>
                    <a:lstStyle/>
                    <a:p>
                      <a:pPr marL="1270">
                        <a:lnSpc>
                          <a:spcPts val="1820"/>
                        </a:lnSpc>
                      </a:pPr>
                      <a:r>
                        <a:rPr sz="1600" b="1" spc="-25" dirty="0">
                          <a:solidFill>
                            <a:srgbClr val="FF0000"/>
                          </a:solidFill>
                          <a:latin typeface="Arial"/>
                          <a:cs typeface="Arial"/>
                        </a:rPr>
                        <a:t>.4.</a:t>
                      </a:r>
                      <a:endParaRPr sz="1600">
                        <a:latin typeface="Arial"/>
                        <a:cs typeface="Arial"/>
                      </a:endParaRPr>
                    </a:p>
                  </a:txBody>
                  <a:tcPr marL="0" marR="0" marT="0" marB="0">
                    <a:lnT w="19050">
                      <a:solidFill>
                        <a:srgbClr val="FFFFFF"/>
                      </a:solidFill>
                      <a:prstDash val="solid"/>
                    </a:lnT>
                    <a:lnB w="19050">
                      <a:solidFill>
                        <a:srgbClr val="FFFFFF"/>
                      </a:solidFill>
                      <a:prstDash val="solid"/>
                    </a:lnB>
                    <a:solidFill>
                      <a:srgbClr val="FFFFFF"/>
                    </a:solidFill>
                  </a:tcPr>
                </a:tc>
                <a:tc hMerge="1">
                  <a:txBody>
                    <a:bodyPr/>
                    <a:lstStyle/>
                    <a:p>
                      <a:endParaRPr/>
                    </a:p>
                  </a:txBody>
                  <a:tcPr marL="0" marR="0" marT="0" marB="0"/>
                </a:tc>
                <a:extLst>
                  <a:ext uri="{0D108BD9-81ED-4DB2-BD59-A6C34878D82A}">
                    <a16:rowId xmlns:a16="http://schemas.microsoft.com/office/drawing/2014/main" val="10002"/>
                  </a:ext>
                </a:extLst>
              </a:tr>
              <a:tr h="234950">
                <a:tc gridSpan="4">
                  <a:txBody>
                    <a:bodyPr/>
                    <a:lstStyle/>
                    <a:p>
                      <a:pPr>
                        <a:lnSpc>
                          <a:spcPct val="100000"/>
                        </a:lnSpc>
                      </a:pPr>
                      <a:endParaRPr sz="1400">
                        <a:latin typeface="Times New Roman"/>
                        <a:cs typeface="Times New Roman"/>
                      </a:endParaRPr>
                    </a:p>
                  </a:txBody>
                  <a:tcPr marL="0" marR="0" marT="0" marB="0">
                    <a:lnT w="19050">
                      <a:solidFill>
                        <a:srgbClr val="FFFFFF"/>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1270">
                        <a:lnSpc>
                          <a:spcPts val="1755"/>
                        </a:lnSpc>
                      </a:pPr>
                      <a:r>
                        <a:rPr sz="1600" b="1" spc="-25" dirty="0">
                          <a:solidFill>
                            <a:srgbClr val="2E2E2E"/>
                          </a:solidFill>
                          <a:latin typeface="Arial"/>
                          <a:cs typeface="Arial"/>
                        </a:rPr>
                        <a:t>el</a:t>
                      </a:r>
                      <a:endParaRPr sz="1600">
                        <a:latin typeface="Arial"/>
                        <a:cs typeface="Arial"/>
                      </a:endParaRPr>
                    </a:p>
                  </a:txBody>
                  <a:tcPr marL="0" marR="0" marT="0" marB="0">
                    <a:lnT w="19050">
                      <a:solidFill>
                        <a:srgbClr val="FFFFFF"/>
                      </a:solidFill>
                      <a:prstDash val="solid"/>
                    </a:lnT>
                    <a:solidFill>
                      <a:srgbClr val="FFFFFF"/>
                    </a:solidFill>
                  </a:tcPr>
                </a:tc>
                <a:extLst>
                  <a:ext uri="{0D108BD9-81ED-4DB2-BD59-A6C34878D82A}">
                    <a16:rowId xmlns:a16="http://schemas.microsoft.com/office/drawing/2014/main" val="10003"/>
                  </a:ext>
                </a:extLst>
              </a:tr>
            </a:tbl>
          </a:graphicData>
        </a:graphic>
      </p:graphicFrame>
      <p:sp>
        <p:nvSpPr>
          <p:cNvPr id="9" name="object 9"/>
          <p:cNvSpPr txBox="1"/>
          <p:nvPr/>
        </p:nvSpPr>
        <p:spPr>
          <a:xfrm>
            <a:off x="1638426" y="2863723"/>
            <a:ext cx="4110354" cy="258404"/>
          </a:xfrm>
          <a:prstGeom prst="rect">
            <a:avLst/>
          </a:prstGeom>
        </p:spPr>
        <p:txBody>
          <a:bodyPr vert="horz" wrap="square" lIns="0" tIns="12065" rIns="0" bIns="0" rtlCol="0">
            <a:spAutoFit/>
          </a:bodyPr>
          <a:lstStyle/>
          <a:p>
            <a:pPr marL="12701" algn="l" defTabSz="914446" rtl="0">
              <a:spcBef>
                <a:spcPts val="95"/>
              </a:spcBef>
            </a:pPr>
            <a:r>
              <a:rPr sz="1600" b="1" dirty="0">
                <a:solidFill>
                  <a:srgbClr val="2E2E2E"/>
                </a:solidFill>
                <a:latin typeface="Arial"/>
                <a:ea typeface="+mn-ea"/>
                <a:cs typeface="Arial"/>
              </a:rPr>
              <a:t>periodo</a:t>
            </a:r>
            <a:r>
              <a:rPr sz="1600" b="1" spc="210" dirty="0">
                <a:solidFill>
                  <a:srgbClr val="2E2E2E"/>
                </a:solidFill>
                <a:latin typeface="Arial"/>
                <a:ea typeface="+mn-ea"/>
                <a:cs typeface="Arial"/>
              </a:rPr>
              <a:t> </a:t>
            </a:r>
            <a:r>
              <a:rPr sz="1600" b="1" dirty="0">
                <a:solidFill>
                  <a:srgbClr val="2E2E2E"/>
                </a:solidFill>
                <a:latin typeface="Arial"/>
                <a:ea typeface="+mn-ea"/>
                <a:cs typeface="Arial"/>
              </a:rPr>
              <a:t>de</a:t>
            </a:r>
            <a:r>
              <a:rPr sz="1600" b="1" spc="215" dirty="0">
                <a:solidFill>
                  <a:srgbClr val="2E2E2E"/>
                </a:solidFill>
                <a:latin typeface="Arial"/>
                <a:ea typeface="+mn-ea"/>
                <a:cs typeface="Arial"/>
              </a:rPr>
              <a:t> </a:t>
            </a:r>
            <a:r>
              <a:rPr sz="1600" b="1" dirty="0">
                <a:solidFill>
                  <a:srgbClr val="2E2E2E"/>
                </a:solidFill>
                <a:latin typeface="Arial"/>
                <a:ea typeface="+mn-ea"/>
                <a:cs typeface="Arial"/>
              </a:rPr>
              <a:t>pago</a:t>
            </a:r>
            <a:r>
              <a:rPr sz="1600" b="1" spc="200" dirty="0">
                <a:solidFill>
                  <a:srgbClr val="2E2E2E"/>
                </a:solidFill>
                <a:latin typeface="Arial"/>
                <a:ea typeface="+mn-ea"/>
                <a:cs typeface="Arial"/>
              </a:rPr>
              <a:t> </a:t>
            </a:r>
            <a:r>
              <a:rPr sz="1600" dirty="0">
                <a:solidFill>
                  <a:srgbClr val="2E2E2E"/>
                </a:solidFill>
                <a:latin typeface="Arial MT"/>
                <a:ea typeface="+mn-ea"/>
                <a:cs typeface="Arial MT"/>
              </a:rPr>
              <a:t>para</a:t>
            </a:r>
            <a:r>
              <a:rPr sz="1600" spc="210" dirty="0">
                <a:solidFill>
                  <a:srgbClr val="2E2E2E"/>
                </a:solidFill>
                <a:latin typeface="Arial MT"/>
                <a:ea typeface="+mn-ea"/>
                <a:cs typeface="Arial MT"/>
              </a:rPr>
              <a:t> </a:t>
            </a:r>
            <a:r>
              <a:rPr sz="1600" dirty="0">
                <a:solidFill>
                  <a:srgbClr val="2E2E2E"/>
                </a:solidFill>
                <a:latin typeface="Arial MT"/>
                <a:ea typeface="+mn-ea"/>
                <a:cs typeface="Arial MT"/>
              </a:rPr>
              <a:t>determinar</a:t>
            </a:r>
            <a:r>
              <a:rPr sz="1600" spc="2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210" dirty="0">
                <a:solidFill>
                  <a:srgbClr val="2E2E2E"/>
                </a:solidFill>
                <a:latin typeface="Arial MT"/>
                <a:ea typeface="+mn-ea"/>
                <a:cs typeface="Arial MT"/>
              </a:rPr>
              <a:t> </a:t>
            </a:r>
            <a:r>
              <a:rPr sz="1600" spc="-10" dirty="0">
                <a:solidFill>
                  <a:srgbClr val="2E2E2E"/>
                </a:solidFill>
                <a:latin typeface="Arial MT"/>
                <a:ea typeface="+mn-ea"/>
                <a:cs typeface="Arial MT"/>
              </a:rPr>
              <a:t>monto</a:t>
            </a:r>
            <a:endParaRPr sz="1600">
              <a:latin typeface="Arial MT"/>
              <a:ea typeface="+mn-ea"/>
              <a:cs typeface="Arial MT"/>
            </a:endParaRPr>
          </a:p>
        </p:txBody>
      </p:sp>
      <p:sp>
        <p:nvSpPr>
          <p:cNvPr id="10" name="object 10"/>
          <p:cNvSpPr txBox="1"/>
          <p:nvPr/>
        </p:nvSpPr>
        <p:spPr>
          <a:xfrm>
            <a:off x="5736716" y="2897123"/>
            <a:ext cx="1200150" cy="230832"/>
          </a:xfrm>
          <a:prstGeom prst="rect">
            <a:avLst/>
          </a:prstGeom>
          <a:solidFill>
            <a:srgbClr val="FFFFFF"/>
          </a:solidFill>
        </p:spPr>
        <p:txBody>
          <a:bodyPr vert="horz" wrap="square" lIns="0" tIns="0" rIns="0" bIns="0" rtlCol="0">
            <a:spAutoFit/>
          </a:bodyPr>
          <a:lstStyle/>
          <a:p>
            <a:pPr marL="85730" algn="l" defTabSz="914446" rtl="0">
              <a:lnSpc>
                <a:spcPts val="1755"/>
              </a:lnSpc>
            </a:pPr>
            <a:r>
              <a:rPr sz="1600" dirty="0">
                <a:solidFill>
                  <a:srgbClr val="2E2E2E"/>
                </a:solidFill>
                <a:latin typeface="Arial MT"/>
                <a:ea typeface="+mn-ea"/>
                <a:cs typeface="Arial MT"/>
              </a:rPr>
              <a:t>del</a:t>
            </a:r>
            <a:r>
              <a:rPr sz="1600" spc="250" dirty="0">
                <a:solidFill>
                  <a:srgbClr val="2E2E2E"/>
                </a:solidFill>
                <a:latin typeface="Arial MT"/>
                <a:ea typeface="+mn-ea"/>
                <a:cs typeface="Arial MT"/>
              </a:rPr>
              <a:t> </a:t>
            </a:r>
            <a:r>
              <a:rPr sz="1600" spc="-10" dirty="0">
                <a:solidFill>
                  <a:srgbClr val="2E2E2E"/>
                </a:solidFill>
                <a:latin typeface="Arial MT"/>
                <a:ea typeface="+mn-ea"/>
                <a:cs typeface="Arial MT"/>
              </a:rPr>
              <a:t>subsidio</a:t>
            </a:r>
            <a:endParaRPr sz="1600">
              <a:latin typeface="Arial MT"/>
              <a:ea typeface="+mn-ea"/>
              <a:cs typeface="Arial MT"/>
            </a:endParaRPr>
          </a:p>
        </p:txBody>
      </p:sp>
      <p:sp>
        <p:nvSpPr>
          <p:cNvPr id="11" name="object 11"/>
          <p:cNvSpPr txBox="1"/>
          <p:nvPr/>
        </p:nvSpPr>
        <p:spPr>
          <a:xfrm>
            <a:off x="6997446" y="2863723"/>
            <a:ext cx="3556635" cy="258404"/>
          </a:xfrm>
          <a:prstGeom prst="rect">
            <a:avLst/>
          </a:prstGeom>
        </p:spPr>
        <p:txBody>
          <a:bodyPr vert="horz" wrap="square" lIns="0" tIns="12065" rIns="0" bIns="0" rtlCol="0">
            <a:spAutoFit/>
          </a:bodyPr>
          <a:lstStyle/>
          <a:p>
            <a:pPr marL="12701" algn="l" defTabSz="914446" rtl="0">
              <a:spcBef>
                <a:spcPts val="95"/>
              </a:spcBef>
            </a:pPr>
            <a:r>
              <a:rPr sz="1600" dirty="0">
                <a:solidFill>
                  <a:srgbClr val="2E2E2E"/>
                </a:solidFill>
                <a:latin typeface="Arial MT"/>
                <a:ea typeface="+mn-ea"/>
                <a:cs typeface="Arial MT"/>
              </a:rPr>
              <a:t>para</a:t>
            </a:r>
            <a:r>
              <a:rPr sz="1600" spc="215" dirty="0">
                <a:solidFill>
                  <a:srgbClr val="2E2E2E"/>
                </a:solidFill>
                <a:latin typeface="Arial MT"/>
                <a:ea typeface="+mn-ea"/>
                <a:cs typeface="Arial MT"/>
              </a:rPr>
              <a:t> </a:t>
            </a:r>
            <a:r>
              <a:rPr sz="1600" dirty="0">
                <a:solidFill>
                  <a:srgbClr val="2E2E2E"/>
                </a:solidFill>
                <a:latin typeface="Arial MT"/>
                <a:ea typeface="+mn-ea"/>
                <a:cs typeface="Arial MT"/>
              </a:rPr>
              <a:t>el</a:t>
            </a:r>
            <a:r>
              <a:rPr sz="1600" spc="210" dirty="0">
                <a:solidFill>
                  <a:srgbClr val="2E2E2E"/>
                </a:solidFill>
                <a:latin typeface="Arial MT"/>
                <a:ea typeface="+mn-ea"/>
                <a:cs typeface="Arial MT"/>
              </a:rPr>
              <a:t> </a:t>
            </a:r>
            <a:r>
              <a:rPr sz="1600" dirty="0">
                <a:solidFill>
                  <a:srgbClr val="2E2E2E"/>
                </a:solidFill>
                <a:latin typeface="Arial MT"/>
                <a:ea typeface="+mn-ea"/>
                <a:cs typeface="Arial MT"/>
              </a:rPr>
              <a:t>empleo</a:t>
            </a:r>
            <a:r>
              <a:rPr sz="1600" spc="210" dirty="0">
                <a:solidFill>
                  <a:srgbClr val="2E2E2E"/>
                </a:solidFill>
                <a:latin typeface="Arial MT"/>
                <a:ea typeface="+mn-ea"/>
                <a:cs typeface="Arial MT"/>
              </a:rPr>
              <a:t> </a:t>
            </a:r>
            <a:r>
              <a:rPr sz="1600" dirty="0">
                <a:solidFill>
                  <a:srgbClr val="2E2E2E"/>
                </a:solidFill>
                <a:latin typeface="Arial MT"/>
                <a:ea typeface="+mn-ea"/>
                <a:cs typeface="Arial MT"/>
              </a:rPr>
              <a:t>que</a:t>
            </a:r>
            <a:r>
              <a:rPr sz="1600" spc="220" dirty="0">
                <a:solidFill>
                  <a:srgbClr val="2E2E2E"/>
                </a:solidFill>
                <a:latin typeface="Arial MT"/>
                <a:ea typeface="+mn-ea"/>
                <a:cs typeface="Arial MT"/>
              </a:rPr>
              <a:t> </a:t>
            </a:r>
            <a:r>
              <a:rPr sz="1600" dirty="0">
                <a:solidFill>
                  <a:srgbClr val="2E2E2E"/>
                </a:solidFill>
                <a:latin typeface="Arial MT"/>
                <a:ea typeface="+mn-ea"/>
                <a:cs typeface="Arial MT"/>
              </a:rPr>
              <a:t>le</a:t>
            </a:r>
            <a:r>
              <a:rPr sz="1600" spc="225" dirty="0">
                <a:solidFill>
                  <a:srgbClr val="2E2E2E"/>
                </a:solidFill>
                <a:latin typeface="Arial MT"/>
                <a:ea typeface="+mn-ea"/>
                <a:cs typeface="Arial MT"/>
              </a:rPr>
              <a:t> </a:t>
            </a:r>
            <a:r>
              <a:rPr sz="1600" dirty="0">
                <a:solidFill>
                  <a:srgbClr val="2E2E2E"/>
                </a:solidFill>
                <a:latin typeface="Arial MT"/>
                <a:ea typeface="+mn-ea"/>
                <a:cs typeface="Arial MT"/>
              </a:rPr>
              <a:t>corresponde</a:t>
            </a:r>
            <a:r>
              <a:rPr sz="1600" spc="225" dirty="0">
                <a:solidFill>
                  <a:srgbClr val="2E2E2E"/>
                </a:solidFill>
                <a:latin typeface="Arial MT"/>
                <a:ea typeface="+mn-ea"/>
                <a:cs typeface="Arial MT"/>
              </a:rPr>
              <a:t> </a:t>
            </a:r>
            <a:r>
              <a:rPr sz="1600" spc="-25" dirty="0">
                <a:solidFill>
                  <a:srgbClr val="2E2E2E"/>
                </a:solidFill>
                <a:latin typeface="Arial MT"/>
                <a:ea typeface="+mn-ea"/>
                <a:cs typeface="Arial MT"/>
              </a:rPr>
              <a:t>al</a:t>
            </a:r>
            <a:endParaRPr sz="1600">
              <a:latin typeface="Arial MT"/>
              <a:ea typeface="+mn-ea"/>
              <a:cs typeface="Arial MT"/>
            </a:endParaRPr>
          </a:p>
        </p:txBody>
      </p:sp>
      <p:sp>
        <p:nvSpPr>
          <p:cNvPr id="12" name="object 12"/>
          <p:cNvSpPr txBox="1"/>
          <p:nvPr/>
        </p:nvSpPr>
        <p:spPr>
          <a:xfrm>
            <a:off x="1638427" y="3107563"/>
            <a:ext cx="2601595" cy="258404"/>
          </a:xfrm>
          <a:prstGeom prst="rect">
            <a:avLst/>
          </a:prstGeom>
        </p:spPr>
        <p:txBody>
          <a:bodyPr vert="horz" wrap="square" lIns="0" tIns="12065" rIns="0" bIns="0" rtlCol="0">
            <a:spAutoFit/>
          </a:bodyPr>
          <a:lstStyle/>
          <a:p>
            <a:pPr marL="12701" algn="l" defTabSz="914446" rtl="0">
              <a:spcBef>
                <a:spcPts val="95"/>
              </a:spcBef>
            </a:pPr>
            <a:r>
              <a:rPr sz="1600" dirty="0">
                <a:solidFill>
                  <a:srgbClr val="2E2E2E"/>
                </a:solidFill>
                <a:latin typeface="Arial MT"/>
                <a:ea typeface="+mn-ea"/>
                <a:cs typeface="Arial MT"/>
              </a:rPr>
              <a:t>trabajador</a:t>
            </a:r>
            <a:r>
              <a:rPr sz="1600" spc="-45" dirty="0">
                <a:solidFill>
                  <a:srgbClr val="2E2E2E"/>
                </a:solidFill>
                <a:latin typeface="Arial MT"/>
                <a:ea typeface="+mn-ea"/>
                <a:cs typeface="Arial MT"/>
              </a:rPr>
              <a:t> </a:t>
            </a:r>
            <a:r>
              <a:rPr sz="1600" dirty="0">
                <a:solidFill>
                  <a:srgbClr val="2E2E2E"/>
                </a:solidFill>
                <a:latin typeface="Arial MT"/>
                <a:ea typeface="+mn-ea"/>
                <a:cs typeface="Arial MT"/>
              </a:rPr>
              <a:t>por</a:t>
            </a:r>
            <a:r>
              <a:rPr sz="1600" spc="-45" dirty="0">
                <a:solidFill>
                  <a:srgbClr val="2E2E2E"/>
                </a:solidFill>
                <a:latin typeface="Arial MT"/>
                <a:ea typeface="+mn-ea"/>
                <a:cs typeface="Arial MT"/>
              </a:rPr>
              <a:t> </a:t>
            </a:r>
            <a:r>
              <a:rPr sz="1600" dirty="0">
                <a:solidFill>
                  <a:srgbClr val="2E2E2E"/>
                </a:solidFill>
                <a:latin typeface="Arial MT"/>
                <a:ea typeface="+mn-ea"/>
                <a:cs typeface="Arial MT"/>
              </a:rPr>
              <a:t>dichos</a:t>
            </a:r>
            <a:r>
              <a:rPr sz="1600" spc="-55" dirty="0">
                <a:solidFill>
                  <a:srgbClr val="2E2E2E"/>
                </a:solidFill>
                <a:latin typeface="Arial MT"/>
                <a:ea typeface="+mn-ea"/>
                <a:cs typeface="Arial MT"/>
              </a:rPr>
              <a:t> </a:t>
            </a:r>
            <a:r>
              <a:rPr sz="1600" spc="-10" dirty="0">
                <a:solidFill>
                  <a:srgbClr val="2E2E2E"/>
                </a:solidFill>
                <a:latin typeface="Arial MT"/>
                <a:ea typeface="+mn-ea"/>
                <a:cs typeface="Arial MT"/>
              </a:rPr>
              <a:t>pagos.</a:t>
            </a:r>
            <a:endParaRPr sz="1600">
              <a:latin typeface="Arial MT"/>
              <a:ea typeface="+mn-ea"/>
              <a:cs typeface="Arial MT"/>
            </a:endParaRPr>
          </a:p>
        </p:txBody>
      </p:sp>
      <p:graphicFrame>
        <p:nvGraphicFramePr>
          <p:cNvPr id="13" name="object 13"/>
          <p:cNvGraphicFramePr>
            <a:graphicFrameLocks noGrp="1"/>
          </p:cNvGraphicFramePr>
          <p:nvPr/>
        </p:nvGraphicFramePr>
        <p:xfrm>
          <a:off x="3626484" y="3514852"/>
          <a:ext cx="4926330" cy="670560"/>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5280">
                <a:tc>
                  <a:txBody>
                    <a:bodyPr/>
                    <a:lstStyle/>
                    <a:p>
                      <a:pPr marL="635" algn="ctr">
                        <a:lnSpc>
                          <a:spcPct val="100000"/>
                        </a:lnSpc>
                        <a:spcBef>
                          <a:spcPts val="325"/>
                        </a:spcBef>
                      </a:pPr>
                      <a:r>
                        <a:rPr sz="1600" b="1" dirty="0">
                          <a:solidFill>
                            <a:srgbClr val="FFFFFF"/>
                          </a:solidFill>
                          <a:latin typeface="Arial"/>
                          <a:cs typeface="Arial"/>
                        </a:rPr>
                        <a:t>UMA</a:t>
                      </a:r>
                      <a:r>
                        <a:rPr sz="1600" b="1" spc="-100"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45"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25"/>
                        </a:spcBef>
                      </a:pPr>
                      <a:r>
                        <a:rPr sz="1600" spc="-10" dirty="0">
                          <a:latin typeface="Arial MT"/>
                          <a:cs typeface="Arial MT"/>
                        </a:rPr>
                        <a:t>$3,439.46</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25"/>
                        </a:spcBef>
                      </a:pPr>
                      <a:r>
                        <a:rPr sz="1600" spc="-10" dirty="0">
                          <a:latin typeface="Arial MT"/>
                          <a:cs typeface="Arial MT"/>
                        </a:rPr>
                        <a:t>15.59%</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graphicFrame>
        <p:nvGraphicFramePr>
          <p:cNvPr id="14" name="object 14"/>
          <p:cNvGraphicFramePr>
            <a:graphicFrameLocks noGrp="1"/>
          </p:cNvGraphicFramePr>
          <p:nvPr/>
        </p:nvGraphicFramePr>
        <p:xfrm>
          <a:off x="2893567" y="4377436"/>
          <a:ext cx="6393180" cy="669925"/>
        </p:xfrm>
        <a:graphic>
          <a:graphicData uri="http://schemas.openxmlformats.org/drawingml/2006/table">
            <a:tbl>
              <a:tblPr firstRow="1" bandRow="1">
                <a:tableStyleId>{2D5ABB26-0587-4C30-8999-92F81FD0307C}</a:tableStyleId>
              </a:tblPr>
              <a:tblGrid>
                <a:gridCol w="1598295">
                  <a:extLst>
                    <a:ext uri="{9D8B030D-6E8A-4147-A177-3AD203B41FA5}">
                      <a16:colId xmlns:a16="http://schemas.microsoft.com/office/drawing/2014/main" val="20000"/>
                    </a:ext>
                  </a:extLst>
                </a:gridCol>
                <a:gridCol w="1598295">
                  <a:extLst>
                    <a:ext uri="{9D8B030D-6E8A-4147-A177-3AD203B41FA5}">
                      <a16:colId xmlns:a16="http://schemas.microsoft.com/office/drawing/2014/main" val="20001"/>
                    </a:ext>
                  </a:extLst>
                </a:gridCol>
                <a:gridCol w="1598294">
                  <a:extLst>
                    <a:ext uri="{9D8B030D-6E8A-4147-A177-3AD203B41FA5}">
                      <a16:colId xmlns:a16="http://schemas.microsoft.com/office/drawing/2014/main" val="20002"/>
                    </a:ext>
                  </a:extLst>
                </a:gridCol>
                <a:gridCol w="1598295">
                  <a:extLst>
                    <a:ext uri="{9D8B030D-6E8A-4147-A177-3AD203B41FA5}">
                      <a16:colId xmlns:a16="http://schemas.microsoft.com/office/drawing/2014/main" val="20003"/>
                    </a:ext>
                  </a:extLst>
                </a:gridCol>
              </a:tblGrid>
              <a:tr h="335280">
                <a:tc>
                  <a:txBody>
                    <a:bodyPr/>
                    <a:lstStyle/>
                    <a:p>
                      <a:pPr marL="635" algn="ctr">
                        <a:lnSpc>
                          <a:spcPct val="100000"/>
                        </a:lnSpc>
                        <a:spcBef>
                          <a:spcPts val="325"/>
                        </a:spcBef>
                      </a:pPr>
                      <a:r>
                        <a:rPr sz="1600" b="1" dirty="0">
                          <a:solidFill>
                            <a:srgbClr val="FFFFFF"/>
                          </a:solidFill>
                          <a:latin typeface="Arial"/>
                          <a:cs typeface="Arial"/>
                        </a:rPr>
                        <a:t>SPE</a:t>
                      </a:r>
                      <a:r>
                        <a:rPr sz="1600" b="1" spc="-10" dirty="0">
                          <a:solidFill>
                            <a:srgbClr val="FFFFFF"/>
                          </a:solidFill>
                          <a:latin typeface="Arial"/>
                          <a:cs typeface="Arial"/>
                        </a:rPr>
                        <a:t> 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Entre</a:t>
                      </a:r>
                      <a:r>
                        <a:rPr sz="1600" b="1" spc="-55" dirty="0">
                          <a:solidFill>
                            <a:srgbClr val="FFFFFF"/>
                          </a:solidFill>
                          <a:latin typeface="Arial"/>
                          <a:cs typeface="Arial"/>
                        </a:rPr>
                        <a:t> </a:t>
                      </a:r>
                      <a:r>
                        <a:rPr sz="1600" b="1" spc="-20" dirty="0">
                          <a:solidFill>
                            <a:srgbClr val="FFFFFF"/>
                          </a:solidFill>
                          <a:latin typeface="Arial"/>
                          <a:cs typeface="Arial"/>
                        </a:rPr>
                        <a:t>30.4</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25"/>
                        </a:spcBef>
                      </a:pPr>
                      <a:r>
                        <a:rPr sz="1600" b="1" dirty="0">
                          <a:solidFill>
                            <a:srgbClr val="FFFFFF"/>
                          </a:solidFill>
                          <a:latin typeface="Arial"/>
                          <a:cs typeface="Arial"/>
                        </a:rPr>
                        <a:t>Por</a:t>
                      </a:r>
                      <a:r>
                        <a:rPr sz="1600" b="1" spc="-45" dirty="0">
                          <a:solidFill>
                            <a:srgbClr val="FFFFFF"/>
                          </a:solidFill>
                          <a:latin typeface="Arial"/>
                          <a:cs typeface="Arial"/>
                        </a:rPr>
                        <a:t> </a:t>
                      </a:r>
                      <a:r>
                        <a:rPr sz="1600" b="1" spc="-20" dirty="0">
                          <a:solidFill>
                            <a:srgbClr val="FFFFFF"/>
                          </a:solidFill>
                          <a:latin typeface="Arial"/>
                          <a:cs typeface="Arial"/>
                        </a:rPr>
                        <a:t>Días</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SPE</a:t>
                      </a:r>
                      <a:r>
                        <a:rPr sz="1600" b="1" spc="-10" dirty="0">
                          <a:solidFill>
                            <a:srgbClr val="FFFFFF"/>
                          </a:solidFill>
                          <a:latin typeface="Arial"/>
                          <a:cs typeface="Arial"/>
                        </a:rPr>
                        <a:t> quincenal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4645">
                <a:tc>
                  <a:txBody>
                    <a:bodyPr/>
                    <a:lstStyle/>
                    <a:p>
                      <a:pPr algn="ctr">
                        <a:lnSpc>
                          <a:spcPct val="100000"/>
                        </a:lnSpc>
                        <a:spcBef>
                          <a:spcPts val="325"/>
                        </a:spcBef>
                      </a:pPr>
                      <a:r>
                        <a:rPr sz="1600" spc="-10" dirty="0">
                          <a:latin typeface="Arial MT"/>
                          <a:cs typeface="Arial MT"/>
                        </a:rPr>
                        <a:t>$536.21</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25"/>
                        </a:spcBef>
                      </a:pPr>
                      <a:r>
                        <a:rPr sz="1600" spc="-10" dirty="0">
                          <a:latin typeface="Arial MT"/>
                          <a:cs typeface="Arial MT"/>
                        </a:rPr>
                        <a:t>17.64</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25"/>
                        </a:spcBef>
                      </a:pPr>
                      <a:r>
                        <a:rPr sz="1600" spc="-25" dirty="0">
                          <a:latin typeface="Arial MT"/>
                          <a:cs typeface="Arial MT"/>
                        </a:rPr>
                        <a:t>15</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25"/>
                        </a:spcBef>
                      </a:pPr>
                      <a:r>
                        <a:rPr sz="1600" spc="-10" dirty="0">
                          <a:latin typeface="Arial MT"/>
                          <a:cs typeface="Arial MT"/>
                        </a:rPr>
                        <a:t>$264.58</a:t>
                      </a:r>
                      <a:endParaRPr sz="1600">
                        <a:latin typeface="Arial MT"/>
                        <a:cs typeface="Arial MT"/>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graphicFrame>
        <p:nvGraphicFramePr>
          <p:cNvPr id="15" name="object 15"/>
          <p:cNvGraphicFramePr>
            <a:graphicFrameLocks noGrp="1"/>
          </p:cNvGraphicFramePr>
          <p:nvPr/>
        </p:nvGraphicFramePr>
        <p:xfrm>
          <a:off x="2893567" y="5258815"/>
          <a:ext cx="6393180" cy="670560"/>
        </p:xfrm>
        <a:graphic>
          <a:graphicData uri="http://schemas.openxmlformats.org/drawingml/2006/table">
            <a:tbl>
              <a:tblPr firstRow="1" bandRow="1">
                <a:tableStyleId>{2D5ABB26-0587-4C30-8999-92F81FD0307C}</a:tableStyleId>
              </a:tblPr>
              <a:tblGrid>
                <a:gridCol w="1598295">
                  <a:extLst>
                    <a:ext uri="{9D8B030D-6E8A-4147-A177-3AD203B41FA5}">
                      <a16:colId xmlns:a16="http://schemas.microsoft.com/office/drawing/2014/main" val="20000"/>
                    </a:ext>
                  </a:extLst>
                </a:gridCol>
                <a:gridCol w="1598295">
                  <a:extLst>
                    <a:ext uri="{9D8B030D-6E8A-4147-A177-3AD203B41FA5}">
                      <a16:colId xmlns:a16="http://schemas.microsoft.com/office/drawing/2014/main" val="20001"/>
                    </a:ext>
                  </a:extLst>
                </a:gridCol>
                <a:gridCol w="1598294">
                  <a:extLst>
                    <a:ext uri="{9D8B030D-6E8A-4147-A177-3AD203B41FA5}">
                      <a16:colId xmlns:a16="http://schemas.microsoft.com/office/drawing/2014/main" val="20002"/>
                    </a:ext>
                  </a:extLst>
                </a:gridCol>
                <a:gridCol w="1598295">
                  <a:extLst>
                    <a:ext uri="{9D8B030D-6E8A-4147-A177-3AD203B41FA5}">
                      <a16:colId xmlns:a16="http://schemas.microsoft.com/office/drawing/2014/main" val="20003"/>
                    </a:ext>
                  </a:extLst>
                </a:gridCol>
              </a:tblGrid>
              <a:tr h="335280">
                <a:tc>
                  <a:txBody>
                    <a:bodyPr/>
                    <a:lstStyle/>
                    <a:p>
                      <a:pPr marL="635" algn="ctr">
                        <a:lnSpc>
                          <a:spcPct val="100000"/>
                        </a:lnSpc>
                        <a:spcBef>
                          <a:spcPts val="330"/>
                        </a:spcBef>
                      </a:pPr>
                      <a:r>
                        <a:rPr sz="1600" b="1" dirty="0">
                          <a:solidFill>
                            <a:srgbClr val="FFFFFF"/>
                          </a:solidFill>
                          <a:latin typeface="Arial"/>
                          <a:cs typeface="Arial"/>
                        </a:rPr>
                        <a:t>SPE</a:t>
                      </a:r>
                      <a:r>
                        <a:rPr sz="1600" b="1" spc="-10" dirty="0">
                          <a:solidFill>
                            <a:srgbClr val="FFFFFF"/>
                          </a:solidFill>
                          <a:latin typeface="Arial"/>
                          <a:cs typeface="Arial"/>
                        </a:rPr>
                        <a:t> mensual</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30"/>
                        </a:spcBef>
                      </a:pPr>
                      <a:r>
                        <a:rPr sz="1600" b="1" dirty="0">
                          <a:solidFill>
                            <a:srgbClr val="FFFFFF"/>
                          </a:solidFill>
                          <a:latin typeface="Arial"/>
                          <a:cs typeface="Arial"/>
                        </a:rPr>
                        <a:t>Entre</a:t>
                      </a:r>
                      <a:r>
                        <a:rPr sz="1600" b="1" spc="-55" dirty="0">
                          <a:solidFill>
                            <a:srgbClr val="FFFFFF"/>
                          </a:solidFill>
                          <a:latin typeface="Arial"/>
                          <a:cs typeface="Arial"/>
                        </a:rPr>
                        <a:t> </a:t>
                      </a:r>
                      <a:r>
                        <a:rPr sz="1600" b="1" spc="-20" dirty="0">
                          <a:solidFill>
                            <a:srgbClr val="FFFFFF"/>
                          </a:solidFill>
                          <a:latin typeface="Arial"/>
                          <a:cs typeface="Arial"/>
                        </a:rPr>
                        <a:t>30.4</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635" algn="ctr">
                        <a:lnSpc>
                          <a:spcPct val="100000"/>
                        </a:lnSpc>
                        <a:spcBef>
                          <a:spcPts val="330"/>
                        </a:spcBef>
                      </a:pPr>
                      <a:r>
                        <a:rPr sz="1600" b="1" dirty="0">
                          <a:solidFill>
                            <a:srgbClr val="FFFFFF"/>
                          </a:solidFill>
                          <a:latin typeface="Arial"/>
                          <a:cs typeface="Arial"/>
                        </a:rPr>
                        <a:t>Por</a:t>
                      </a:r>
                      <a:r>
                        <a:rPr sz="1600" b="1" spc="-45" dirty="0">
                          <a:solidFill>
                            <a:srgbClr val="FFFFFF"/>
                          </a:solidFill>
                          <a:latin typeface="Arial"/>
                          <a:cs typeface="Arial"/>
                        </a:rPr>
                        <a:t> </a:t>
                      </a:r>
                      <a:r>
                        <a:rPr sz="1600" b="1" spc="-20" dirty="0">
                          <a:solidFill>
                            <a:srgbClr val="FFFFFF"/>
                          </a:solidFill>
                          <a:latin typeface="Arial"/>
                          <a:cs typeface="Arial"/>
                        </a:rPr>
                        <a:t>Días</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30"/>
                        </a:spcBef>
                      </a:pPr>
                      <a:r>
                        <a:rPr sz="1600" b="1" dirty="0">
                          <a:solidFill>
                            <a:srgbClr val="FFFFFF"/>
                          </a:solidFill>
                          <a:latin typeface="Arial"/>
                          <a:cs typeface="Arial"/>
                        </a:rPr>
                        <a:t>SPE</a:t>
                      </a:r>
                      <a:r>
                        <a:rPr sz="1600" b="1" spc="-10" dirty="0">
                          <a:solidFill>
                            <a:srgbClr val="FFFFFF"/>
                          </a:solidFill>
                          <a:latin typeface="Arial"/>
                          <a:cs typeface="Arial"/>
                        </a:rPr>
                        <a:t> semanal</a:t>
                      </a:r>
                      <a:endParaRPr sz="1600">
                        <a:latin typeface="Arial"/>
                        <a:cs typeface="Arial"/>
                      </a:endParaRPr>
                    </a:p>
                  </a:txBody>
                  <a:tcPr marL="0" marR="0" marT="419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$536.21</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30"/>
                        </a:spcBef>
                      </a:pPr>
                      <a:r>
                        <a:rPr sz="1600" spc="-10" dirty="0">
                          <a:latin typeface="Arial MT"/>
                          <a:cs typeface="Arial MT"/>
                        </a:rPr>
                        <a:t>17.64</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50" dirty="0">
                          <a:latin typeface="Arial MT"/>
                          <a:cs typeface="Arial MT"/>
                        </a:rPr>
                        <a:t>7</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algn="ctr">
                        <a:lnSpc>
                          <a:spcPct val="100000"/>
                        </a:lnSpc>
                        <a:spcBef>
                          <a:spcPts val="330"/>
                        </a:spcBef>
                      </a:pPr>
                      <a:r>
                        <a:rPr sz="1600" spc="-10" dirty="0">
                          <a:latin typeface="Arial MT"/>
                          <a:cs typeface="Arial MT"/>
                        </a:rPr>
                        <a:t>$123.47</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object 6"/>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p:nvPr/>
        </p:nvSpPr>
        <p:spPr>
          <a:xfrm>
            <a:off x="2048497" y="2556574"/>
            <a:ext cx="7677784" cy="2008505"/>
          </a:xfrm>
          <a:custGeom>
            <a:avLst/>
            <a:gdLst/>
            <a:ahLst/>
            <a:cxnLst/>
            <a:rect l="l" t="t" r="r" b="b"/>
            <a:pathLst>
              <a:path w="7677784" h="2008504">
                <a:moveTo>
                  <a:pt x="7677163" y="0"/>
                </a:moveTo>
                <a:lnTo>
                  <a:pt x="0" y="0"/>
                </a:lnTo>
                <a:lnTo>
                  <a:pt x="12" y="1645081"/>
                </a:lnTo>
                <a:lnTo>
                  <a:pt x="12" y="1817166"/>
                </a:lnTo>
                <a:lnTo>
                  <a:pt x="12" y="1826691"/>
                </a:lnTo>
                <a:lnTo>
                  <a:pt x="12" y="2008314"/>
                </a:lnTo>
                <a:lnTo>
                  <a:pt x="7677163" y="2008314"/>
                </a:lnTo>
                <a:lnTo>
                  <a:pt x="7677163" y="1817166"/>
                </a:lnTo>
                <a:lnTo>
                  <a:pt x="5998857" y="1817166"/>
                </a:lnTo>
                <a:lnTo>
                  <a:pt x="5998857" y="1645081"/>
                </a:lnTo>
                <a:lnTo>
                  <a:pt x="7677163" y="1645081"/>
                </a:lnTo>
                <a:lnTo>
                  <a:pt x="7677163"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graphicFrame>
        <p:nvGraphicFramePr>
          <p:cNvPr id="4" name="object 4"/>
          <p:cNvGraphicFramePr>
            <a:graphicFrameLocks noGrp="1"/>
          </p:cNvGraphicFramePr>
          <p:nvPr/>
        </p:nvGraphicFramePr>
        <p:xfrm>
          <a:off x="2646363" y="2206694"/>
          <a:ext cx="6231888" cy="2353947"/>
        </p:xfrm>
        <a:graphic>
          <a:graphicData uri="http://schemas.openxmlformats.org/drawingml/2006/table">
            <a:tbl>
              <a:tblPr firstRow="1" bandRow="1">
                <a:tableStyleId>{2D5ABB26-0587-4C30-8999-92F81FD0307C}</a:tableStyleId>
              </a:tblPr>
              <a:tblGrid>
                <a:gridCol w="1910714">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930275">
                  <a:extLst>
                    <a:ext uri="{9D8B030D-6E8A-4147-A177-3AD203B41FA5}">
                      <a16:colId xmlns:a16="http://schemas.microsoft.com/office/drawing/2014/main" val="20002"/>
                    </a:ext>
                  </a:extLst>
                </a:gridCol>
                <a:gridCol w="839469">
                  <a:extLst>
                    <a:ext uri="{9D8B030D-6E8A-4147-A177-3AD203B41FA5}">
                      <a16:colId xmlns:a16="http://schemas.microsoft.com/office/drawing/2014/main" val="20003"/>
                    </a:ext>
                  </a:extLst>
                </a:gridCol>
                <a:gridCol w="794385">
                  <a:extLst>
                    <a:ext uri="{9D8B030D-6E8A-4147-A177-3AD203B41FA5}">
                      <a16:colId xmlns:a16="http://schemas.microsoft.com/office/drawing/2014/main" val="20004"/>
                    </a:ext>
                  </a:extLst>
                </a:gridCol>
                <a:gridCol w="829944">
                  <a:extLst>
                    <a:ext uri="{9D8B030D-6E8A-4147-A177-3AD203B41FA5}">
                      <a16:colId xmlns:a16="http://schemas.microsoft.com/office/drawing/2014/main" val="20005"/>
                    </a:ext>
                  </a:extLst>
                </a:gridCol>
              </a:tblGrid>
              <a:tr h="167640">
                <a:tc gridSpan="6">
                  <a:txBody>
                    <a:bodyPr/>
                    <a:lstStyle/>
                    <a:p>
                      <a:pPr marL="307975">
                        <a:lnSpc>
                          <a:spcPts val="1220"/>
                        </a:lnSpc>
                      </a:pPr>
                      <a:r>
                        <a:rPr sz="1100" b="1" dirty="0">
                          <a:solidFill>
                            <a:srgbClr val="FF0000"/>
                          </a:solidFill>
                          <a:latin typeface="Arial"/>
                          <a:cs typeface="Arial"/>
                        </a:rPr>
                        <a:t>II.</a:t>
                      </a:r>
                      <a:r>
                        <a:rPr sz="1100" b="1" spc="-10" dirty="0">
                          <a:solidFill>
                            <a:srgbClr val="FF0000"/>
                          </a:solidFill>
                          <a:latin typeface="Arial"/>
                          <a:cs typeface="Arial"/>
                        </a:rPr>
                        <a:t> </a:t>
                      </a:r>
                      <a:r>
                        <a:rPr sz="1100" b="1" dirty="0">
                          <a:solidFill>
                            <a:srgbClr val="FF0000"/>
                          </a:solidFill>
                          <a:latin typeface="Arial"/>
                          <a:cs typeface="Arial"/>
                        </a:rPr>
                        <a:t>Cálculo</a:t>
                      </a:r>
                      <a:r>
                        <a:rPr sz="1100" b="1" spc="-10" dirty="0">
                          <a:solidFill>
                            <a:srgbClr val="FF0000"/>
                          </a:solidFill>
                          <a:latin typeface="Arial"/>
                          <a:cs typeface="Arial"/>
                        </a:rPr>
                        <a:t> </a:t>
                      </a:r>
                      <a:r>
                        <a:rPr sz="1100" b="1" dirty="0">
                          <a:solidFill>
                            <a:srgbClr val="FF0000"/>
                          </a:solidFill>
                          <a:latin typeface="Arial"/>
                          <a:cs typeface="Arial"/>
                        </a:rPr>
                        <a:t>de</a:t>
                      </a:r>
                      <a:r>
                        <a:rPr sz="1100" b="1" spc="55" dirty="0">
                          <a:solidFill>
                            <a:srgbClr val="FF0000"/>
                          </a:solidFill>
                          <a:latin typeface="Arial"/>
                          <a:cs typeface="Arial"/>
                        </a:rPr>
                        <a:t> </a:t>
                      </a:r>
                      <a:r>
                        <a:rPr sz="1100" b="1" dirty="0">
                          <a:solidFill>
                            <a:srgbClr val="FF0000"/>
                          </a:solidFill>
                          <a:latin typeface="Arial"/>
                          <a:cs typeface="Arial"/>
                        </a:rPr>
                        <a:t>ISR</a:t>
                      </a:r>
                      <a:r>
                        <a:rPr sz="1100" b="1" spc="15" dirty="0">
                          <a:solidFill>
                            <a:srgbClr val="FF0000"/>
                          </a:solidFill>
                          <a:latin typeface="Arial"/>
                          <a:cs typeface="Arial"/>
                        </a:rPr>
                        <a:t> </a:t>
                      </a:r>
                      <a:r>
                        <a:rPr sz="1100" b="1" dirty="0">
                          <a:solidFill>
                            <a:srgbClr val="FF0000"/>
                          </a:solidFill>
                          <a:latin typeface="Arial"/>
                          <a:cs typeface="Arial"/>
                        </a:rPr>
                        <a:t>del</a:t>
                      </a:r>
                      <a:r>
                        <a:rPr sz="1100" b="1" spc="-10" dirty="0">
                          <a:solidFill>
                            <a:srgbClr val="FF0000"/>
                          </a:solidFill>
                          <a:latin typeface="Arial"/>
                          <a:cs typeface="Arial"/>
                        </a:rPr>
                        <a:t> </a:t>
                      </a:r>
                      <a:r>
                        <a:rPr sz="1100" b="1" spc="-25" dirty="0">
                          <a:solidFill>
                            <a:srgbClr val="FF0000"/>
                          </a:solidFill>
                          <a:latin typeface="Arial"/>
                          <a:cs typeface="Arial"/>
                        </a:rPr>
                        <a:t>mes</a:t>
                      </a:r>
                      <a:endParaRPr sz="1100">
                        <a:latin typeface="Arial"/>
                        <a:cs typeface="Arial"/>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1610">
                <a:tc>
                  <a:txBody>
                    <a:bodyPr/>
                    <a:lstStyle/>
                    <a:p>
                      <a:pPr marL="774700">
                        <a:lnSpc>
                          <a:spcPts val="13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solidFill>
                      <a:srgbClr val="001F5F"/>
                    </a:solidFill>
                  </a:tcPr>
                </a:tc>
                <a:tc>
                  <a:txBody>
                    <a:bodyPr/>
                    <a:lstStyle/>
                    <a:p>
                      <a:pPr marL="12382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3810" marB="0">
                    <a:solidFill>
                      <a:srgbClr val="001F5F"/>
                    </a:solidFill>
                  </a:tcPr>
                </a:tc>
                <a:tc>
                  <a:txBody>
                    <a:bodyPr/>
                    <a:lstStyle/>
                    <a:p>
                      <a:pPr marL="10287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3810" marB="0">
                    <a:solidFill>
                      <a:srgbClr val="001F5F"/>
                    </a:solidFill>
                  </a:tcPr>
                </a:tc>
                <a:tc>
                  <a:txBody>
                    <a:bodyPr/>
                    <a:lstStyle/>
                    <a:p>
                      <a:pPr marL="6921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3</a:t>
                      </a:r>
                      <a:endParaRPr sz="1100">
                        <a:latin typeface="Arial"/>
                        <a:cs typeface="Arial"/>
                      </a:endParaRPr>
                    </a:p>
                  </a:txBody>
                  <a:tcPr marL="0" marR="0" marT="3810" marB="0">
                    <a:solidFill>
                      <a:srgbClr val="001F5F"/>
                    </a:solidFill>
                  </a:tcPr>
                </a:tc>
                <a:tc>
                  <a:txBody>
                    <a:bodyPr/>
                    <a:lstStyle/>
                    <a:p>
                      <a:pPr marL="6985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4</a:t>
                      </a:r>
                      <a:endParaRPr sz="1100">
                        <a:latin typeface="Arial"/>
                        <a:cs typeface="Arial"/>
                      </a:endParaRPr>
                    </a:p>
                  </a:txBody>
                  <a:tcPr marL="0" marR="0" marT="3810" marB="0">
                    <a:solidFill>
                      <a:srgbClr val="001F5F"/>
                    </a:solidFill>
                  </a:tcPr>
                </a:tc>
                <a:tc>
                  <a:txBody>
                    <a:bodyPr/>
                    <a:lstStyle/>
                    <a:p>
                      <a:pPr marL="161925">
                        <a:lnSpc>
                          <a:spcPts val="1300"/>
                        </a:lnSpc>
                        <a:spcBef>
                          <a:spcPts val="30"/>
                        </a:spcBef>
                      </a:pPr>
                      <a:r>
                        <a:rPr sz="1100" b="1" spc="-10" dirty="0">
                          <a:solidFill>
                            <a:srgbClr val="FFFFFF"/>
                          </a:solidFill>
                          <a:latin typeface="Arial"/>
                          <a:cs typeface="Arial"/>
                        </a:rPr>
                        <a:t>Totales</a:t>
                      </a:r>
                      <a:endParaRPr sz="1100">
                        <a:latin typeface="Arial"/>
                        <a:cs typeface="Arial"/>
                      </a:endParaRPr>
                    </a:p>
                  </a:txBody>
                  <a:tcPr marL="0" marR="0" marT="3810" marB="0">
                    <a:solidFill>
                      <a:srgbClr val="001F5F"/>
                    </a:solidFill>
                  </a:tcPr>
                </a:tc>
                <a:extLst>
                  <a:ext uri="{0D108BD9-81ED-4DB2-BD59-A6C34878D82A}">
                    <a16:rowId xmlns:a16="http://schemas.microsoft.com/office/drawing/2014/main" val="10001"/>
                  </a:ext>
                </a:extLst>
              </a:tr>
              <a:tr h="354965">
                <a:tc>
                  <a:txBody>
                    <a:bodyPr/>
                    <a:lstStyle/>
                    <a:p>
                      <a:pPr marL="260350">
                        <a:lnSpc>
                          <a:spcPct val="100000"/>
                        </a:lnSpc>
                        <a:spcBef>
                          <a:spcPts val="30"/>
                        </a:spcBef>
                      </a:pPr>
                      <a:r>
                        <a:rPr sz="1100" dirty="0">
                          <a:latin typeface="Arial MT"/>
                          <a:cs typeface="Arial MT"/>
                        </a:rPr>
                        <a:t>Base</a:t>
                      </a:r>
                      <a:r>
                        <a:rPr sz="1100" spc="10" dirty="0">
                          <a:latin typeface="Arial MT"/>
                          <a:cs typeface="Arial MT"/>
                        </a:rPr>
                        <a:t> </a:t>
                      </a:r>
                      <a:r>
                        <a:rPr sz="1100" spc="-10" dirty="0">
                          <a:latin typeface="Arial MT"/>
                          <a:cs typeface="Arial MT"/>
                        </a:rPr>
                        <a:t>semanal</a:t>
                      </a:r>
                      <a:endParaRPr sz="1100">
                        <a:latin typeface="Arial MT"/>
                        <a:cs typeface="Arial MT"/>
                      </a:endParaRPr>
                    </a:p>
                    <a:p>
                      <a:pPr marL="31115">
                        <a:lnSpc>
                          <a:spcPts val="1240"/>
                        </a:lnSpc>
                        <a:spcBef>
                          <a:spcPts val="110"/>
                        </a:spcBef>
                      </a:pPr>
                      <a:r>
                        <a:rPr sz="1100" dirty="0">
                          <a:latin typeface="Arial MT"/>
                          <a:cs typeface="Arial MT"/>
                        </a:rPr>
                        <a:t>(+)</a:t>
                      </a:r>
                      <a:r>
                        <a:rPr sz="1100" spc="110" dirty="0">
                          <a:latin typeface="Arial MT"/>
                          <a:cs typeface="Arial MT"/>
                        </a:rPr>
                        <a:t> </a:t>
                      </a:r>
                      <a:r>
                        <a:rPr sz="1100" dirty="0">
                          <a:latin typeface="Arial MT"/>
                          <a:cs typeface="Arial MT"/>
                        </a:rPr>
                        <a:t>Otras</a:t>
                      </a:r>
                      <a:r>
                        <a:rPr sz="1100" spc="70" dirty="0">
                          <a:latin typeface="Arial MT"/>
                          <a:cs typeface="Arial MT"/>
                        </a:rPr>
                        <a:t> </a:t>
                      </a:r>
                      <a:r>
                        <a:rPr sz="1100" spc="-10" dirty="0">
                          <a:latin typeface="Arial MT"/>
                          <a:cs typeface="Arial MT"/>
                        </a:rPr>
                        <a:t>percepciones</a:t>
                      </a:r>
                      <a:endParaRPr sz="1100">
                        <a:latin typeface="Arial MT"/>
                        <a:cs typeface="Arial MT"/>
                      </a:endParaRPr>
                    </a:p>
                  </a:txBody>
                  <a:tcPr marL="0" marR="0" marT="3810" marB="0">
                    <a:solidFill>
                      <a:srgbClr val="FFFFFF"/>
                    </a:solidFill>
                  </a:tcPr>
                </a:tc>
                <a:tc>
                  <a:txBody>
                    <a:bodyPr/>
                    <a:lstStyle/>
                    <a:p>
                      <a:pPr marL="238125">
                        <a:lnSpc>
                          <a:spcPct val="100000"/>
                        </a:lnSpc>
                        <a:spcBef>
                          <a:spcPts val="30"/>
                        </a:spcBef>
                      </a:pPr>
                      <a:r>
                        <a:rPr sz="1100" spc="-10" dirty="0">
                          <a:latin typeface="Arial MT"/>
                          <a:cs typeface="Arial MT"/>
                        </a:rPr>
                        <a:t>1,934.21</a:t>
                      </a:r>
                      <a:endParaRPr sz="1100">
                        <a:latin typeface="Arial MT"/>
                        <a:cs typeface="Arial MT"/>
                      </a:endParaRPr>
                    </a:p>
                    <a:p>
                      <a:pPr marL="57213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274955">
                        <a:lnSpc>
                          <a:spcPct val="100000"/>
                        </a:lnSpc>
                        <a:spcBef>
                          <a:spcPts val="30"/>
                        </a:spcBef>
                      </a:pPr>
                      <a:r>
                        <a:rPr sz="1100" spc="-10" dirty="0">
                          <a:latin typeface="Arial MT"/>
                          <a:cs typeface="Arial MT"/>
                        </a:rPr>
                        <a:t>1,934.21</a:t>
                      </a:r>
                      <a:endParaRPr sz="1100">
                        <a:latin typeface="Arial MT"/>
                        <a:cs typeface="Arial MT"/>
                      </a:endParaRPr>
                    </a:p>
                    <a:p>
                      <a:pPr marL="608330">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752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8159">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R="55880" algn="r">
                        <a:lnSpc>
                          <a:spcPct val="100000"/>
                        </a:lnSpc>
                        <a:spcBef>
                          <a:spcPts val="30"/>
                        </a:spcBef>
                      </a:pPr>
                      <a:r>
                        <a:rPr sz="1100" b="1" spc="-10" dirty="0">
                          <a:latin typeface="Arial"/>
                          <a:cs typeface="Arial"/>
                        </a:rPr>
                        <a:t>7,736.84</a:t>
                      </a:r>
                      <a:endParaRPr sz="1100">
                        <a:latin typeface="Arial"/>
                        <a:cs typeface="Arial"/>
                      </a:endParaRPr>
                    </a:p>
                  </a:txBody>
                  <a:tcPr marL="0" marR="0" marT="3810" marB="0">
                    <a:solidFill>
                      <a:srgbClr val="FFFFFF"/>
                    </a:solidFill>
                  </a:tcPr>
                </a:tc>
                <a:extLst>
                  <a:ext uri="{0D108BD9-81ED-4DB2-BD59-A6C34878D82A}">
                    <a16:rowId xmlns:a16="http://schemas.microsoft.com/office/drawing/2014/main" val="10002"/>
                  </a:ext>
                </a:extLst>
              </a:tr>
              <a:tr h="191770">
                <a:tc>
                  <a:txBody>
                    <a:bodyPr/>
                    <a:lstStyle/>
                    <a:p>
                      <a:pPr marL="31750">
                        <a:lnSpc>
                          <a:spcPts val="1310"/>
                        </a:lnSpc>
                      </a:pPr>
                      <a:r>
                        <a:rPr sz="1100" b="1" dirty="0">
                          <a:latin typeface="Arial"/>
                          <a:cs typeface="Arial"/>
                        </a:rPr>
                        <a:t>(=)</a:t>
                      </a:r>
                      <a:r>
                        <a:rPr sz="1100" b="1" spc="90" dirty="0">
                          <a:latin typeface="Arial"/>
                          <a:cs typeface="Arial"/>
                        </a:rPr>
                        <a:t> </a:t>
                      </a:r>
                      <a:r>
                        <a:rPr sz="1100" b="1" dirty="0">
                          <a:latin typeface="Arial"/>
                          <a:cs typeface="Arial"/>
                        </a:rPr>
                        <a:t>Base</a:t>
                      </a:r>
                      <a:r>
                        <a:rPr sz="1100" b="1" spc="55" dirty="0">
                          <a:latin typeface="Arial"/>
                          <a:cs typeface="Arial"/>
                        </a:rPr>
                        <a:t> </a:t>
                      </a:r>
                      <a:r>
                        <a:rPr sz="1100" b="1" spc="-10" dirty="0">
                          <a:latin typeface="Arial"/>
                          <a:cs typeface="Arial"/>
                        </a:rPr>
                        <a:t>gravable</a:t>
                      </a:r>
                      <a:endParaRPr sz="1100">
                        <a:latin typeface="Arial"/>
                        <a:cs typeface="Arial"/>
                      </a:endParaRPr>
                    </a:p>
                  </a:txBody>
                  <a:tcPr marL="0" marR="0" marT="0" marB="0">
                    <a:solidFill>
                      <a:srgbClr val="FFFFFF"/>
                    </a:solidFill>
                  </a:tcPr>
                </a:tc>
                <a:tc>
                  <a:txBody>
                    <a:bodyPr/>
                    <a:lstStyle/>
                    <a:p>
                      <a:pPr marL="238125">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274955">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3"/>
                  </a:ext>
                </a:extLst>
              </a:tr>
              <a:tr h="183515">
                <a:tc>
                  <a:txBody>
                    <a:bodyPr/>
                    <a:lstStyle/>
                    <a:p>
                      <a:pPr marL="69850">
                        <a:lnSpc>
                          <a:spcPct val="100000"/>
                        </a:lnSpc>
                        <a:spcBef>
                          <a:spcPts val="5"/>
                        </a:spcBef>
                      </a:pPr>
                      <a:r>
                        <a:rPr sz="1100" dirty="0">
                          <a:latin typeface="Arial MT"/>
                          <a:cs typeface="Arial MT"/>
                        </a:rPr>
                        <a:t>(-)</a:t>
                      </a:r>
                      <a:r>
                        <a:rPr sz="1100" spc="80"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solidFill>
                      <a:srgbClr val="FFFFFF"/>
                    </a:solidFill>
                  </a:tcPr>
                </a:tc>
                <a:tc>
                  <a:txBody>
                    <a:bodyPr/>
                    <a:lstStyle/>
                    <a:p>
                      <a:pPr marL="238125">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274955">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179705">
                <a:tc>
                  <a:txBody>
                    <a:bodyPr/>
                    <a:lstStyle/>
                    <a:p>
                      <a:pPr marL="31750">
                        <a:lnSpc>
                          <a:spcPts val="1315"/>
                        </a:lnSpc>
                      </a:pPr>
                      <a:r>
                        <a:rPr sz="1100" dirty="0">
                          <a:latin typeface="Arial MT"/>
                          <a:cs typeface="Arial MT"/>
                        </a:rPr>
                        <a:t>(=)</a:t>
                      </a:r>
                      <a:r>
                        <a:rPr sz="1100" spc="114" dirty="0">
                          <a:latin typeface="Arial MT"/>
                          <a:cs typeface="Arial MT"/>
                        </a:rPr>
                        <a:t> </a:t>
                      </a:r>
                      <a:r>
                        <a:rPr sz="1100" spc="-10" dirty="0">
                          <a:latin typeface="Arial MT"/>
                          <a:cs typeface="Arial MT"/>
                        </a:rPr>
                        <a:t>Excedente</a:t>
                      </a:r>
                      <a:endParaRPr sz="1100">
                        <a:latin typeface="Arial MT"/>
                        <a:cs typeface="Arial MT"/>
                      </a:endParaRPr>
                    </a:p>
                  </a:txBody>
                  <a:tcPr marL="0" marR="0" marT="0" marB="0">
                    <a:solidFill>
                      <a:srgbClr val="FFFFFF"/>
                    </a:solidFill>
                  </a:tcPr>
                </a:tc>
                <a:tc>
                  <a:txBody>
                    <a:bodyPr/>
                    <a:lstStyle/>
                    <a:p>
                      <a:pPr marR="143510"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L="298450">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5"/>
                  </a:ext>
                </a:extLst>
              </a:tr>
              <a:tr h="183515">
                <a:tc>
                  <a:txBody>
                    <a:bodyPr/>
                    <a:lstStyle/>
                    <a:p>
                      <a:pPr marL="50800">
                        <a:lnSpc>
                          <a:spcPct val="100000"/>
                        </a:lnSpc>
                        <a:spcBef>
                          <a:spcPts val="5"/>
                        </a:spcBef>
                      </a:pPr>
                      <a:r>
                        <a:rPr sz="1100" dirty="0">
                          <a:latin typeface="Arial MT"/>
                          <a:cs typeface="Arial MT"/>
                        </a:rPr>
                        <a:t>(x)</a:t>
                      </a:r>
                      <a:r>
                        <a:rPr sz="1100" spc="85" dirty="0">
                          <a:latin typeface="Arial MT"/>
                          <a:cs typeface="Arial MT"/>
                        </a:rPr>
                        <a:t> </a:t>
                      </a:r>
                      <a:r>
                        <a:rPr sz="1100" dirty="0">
                          <a:latin typeface="Arial MT"/>
                          <a:cs typeface="Arial MT"/>
                        </a:rPr>
                        <a:t>%</a:t>
                      </a:r>
                      <a:r>
                        <a:rPr sz="1100" spc="-20" dirty="0">
                          <a:latin typeface="Arial MT"/>
                          <a:cs typeface="Arial MT"/>
                        </a:rPr>
                        <a:t> </a:t>
                      </a:r>
                      <a:r>
                        <a:rPr sz="1100" dirty="0">
                          <a:latin typeface="Arial MT"/>
                          <a:cs typeface="Arial MT"/>
                        </a:rPr>
                        <a:t>sobre</a:t>
                      </a:r>
                      <a:r>
                        <a:rPr sz="1100" spc="-2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9525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1594"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7145"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179070">
                <a:tc>
                  <a:txBody>
                    <a:bodyPr/>
                    <a:lstStyle/>
                    <a:p>
                      <a:pPr marL="31750">
                        <a:lnSpc>
                          <a:spcPts val="1310"/>
                        </a:lnSpc>
                      </a:pPr>
                      <a:r>
                        <a:rPr sz="1100" dirty="0">
                          <a:latin typeface="Arial MT"/>
                          <a:cs typeface="Arial MT"/>
                        </a:rPr>
                        <a:t>(=)</a:t>
                      </a:r>
                      <a:r>
                        <a:rPr sz="1100" spc="80" dirty="0">
                          <a:latin typeface="Arial MT"/>
                          <a:cs typeface="Arial MT"/>
                        </a:rPr>
                        <a:t> </a:t>
                      </a:r>
                      <a:r>
                        <a:rPr sz="1100" dirty="0">
                          <a:latin typeface="Arial MT"/>
                          <a:cs typeface="Arial MT"/>
                        </a:rPr>
                        <a:t>Impuesto</a:t>
                      </a:r>
                      <a:r>
                        <a:rPr sz="1100" spc="-20" dirty="0">
                          <a:latin typeface="Arial MT"/>
                          <a:cs typeface="Arial MT"/>
                        </a:rPr>
                        <a:t> </a:t>
                      </a:r>
                      <a:r>
                        <a:rPr sz="1100" spc="-10" dirty="0">
                          <a:latin typeface="Arial MT"/>
                          <a:cs typeface="Arial MT"/>
                        </a:rPr>
                        <a:t>marginal</a:t>
                      </a:r>
                      <a:endParaRPr sz="1100">
                        <a:latin typeface="Arial MT"/>
                        <a:cs typeface="Arial MT"/>
                      </a:endParaRPr>
                    </a:p>
                  </a:txBody>
                  <a:tcPr marL="0" marR="0" marT="0" marB="0">
                    <a:solidFill>
                      <a:srgbClr val="FFFFFF"/>
                    </a:solidFill>
                  </a:tcPr>
                </a:tc>
                <a:tc>
                  <a:txBody>
                    <a:bodyPr/>
                    <a:lstStyle/>
                    <a:p>
                      <a:pPr marR="14287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7"/>
                  </a:ext>
                </a:extLst>
              </a:tr>
              <a:tr h="182880">
                <a:tc>
                  <a:txBody>
                    <a:bodyPr/>
                    <a:lstStyle/>
                    <a:p>
                      <a:pPr marL="31750">
                        <a:lnSpc>
                          <a:spcPct val="100000"/>
                        </a:lnSpc>
                        <a:spcBef>
                          <a:spcPts val="5"/>
                        </a:spcBef>
                      </a:pPr>
                      <a:r>
                        <a:rPr sz="1100" dirty="0">
                          <a:latin typeface="Arial MT"/>
                          <a:cs typeface="Arial MT"/>
                        </a:rPr>
                        <a:t>(+)</a:t>
                      </a:r>
                      <a:r>
                        <a:rPr sz="1100" spc="90" dirty="0">
                          <a:latin typeface="Arial MT"/>
                          <a:cs typeface="Arial MT"/>
                        </a:rPr>
                        <a:t> </a:t>
                      </a:r>
                      <a:r>
                        <a:rPr sz="1100" dirty="0">
                          <a:latin typeface="Arial MT"/>
                          <a:cs typeface="Arial MT"/>
                        </a:rPr>
                        <a:t>Cuota</a:t>
                      </a:r>
                      <a:r>
                        <a:rPr sz="1100" spc="-15" dirty="0">
                          <a:latin typeface="Arial MT"/>
                          <a:cs typeface="Arial MT"/>
                        </a:rPr>
                        <a:t> </a:t>
                      </a:r>
                      <a:r>
                        <a:rPr sz="1100" spc="-20" dirty="0">
                          <a:latin typeface="Arial MT"/>
                          <a:cs typeface="Arial MT"/>
                        </a:rPr>
                        <a:t>fija</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4769"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8"/>
                  </a:ext>
                </a:extLst>
              </a:tr>
              <a:tr h="177165">
                <a:tc>
                  <a:txBody>
                    <a:bodyPr/>
                    <a:lstStyle/>
                    <a:p>
                      <a:pPr marL="31750">
                        <a:lnSpc>
                          <a:spcPts val="1240"/>
                        </a:lnSpc>
                      </a:pPr>
                      <a:r>
                        <a:rPr sz="1100" b="1" dirty="0">
                          <a:latin typeface="Arial"/>
                          <a:cs typeface="Arial"/>
                        </a:rPr>
                        <a:t>(=)</a:t>
                      </a:r>
                      <a:r>
                        <a:rPr sz="1100" b="1" spc="105"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0" marB="0">
                    <a:solidFill>
                      <a:srgbClr val="FFFFFF"/>
                    </a:solidFill>
                  </a:tcPr>
                </a:tc>
                <a:tc>
                  <a:txBody>
                    <a:bodyPr/>
                    <a:lstStyle/>
                    <a:p>
                      <a:pPr marR="143510"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L="298450">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64769"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lnB w="28575">
                      <a:solidFill>
                        <a:srgbClr val="000000"/>
                      </a:solidFill>
                      <a:prstDash val="solid"/>
                    </a:lnB>
                    <a:solidFill>
                      <a:srgbClr val="FFFFFF"/>
                    </a:solidFill>
                  </a:tcPr>
                </a:tc>
                <a:extLst>
                  <a:ext uri="{0D108BD9-81ED-4DB2-BD59-A6C34878D82A}">
                    <a16:rowId xmlns:a16="http://schemas.microsoft.com/office/drawing/2014/main" val="10009"/>
                  </a:ext>
                </a:extLst>
              </a:tr>
              <a:tr h="186055">
                <a:tc>
                  <a:txBody>
                    <a:bodyPr/>
                    <a:lstStyle/>
                    <a:p>
                      <a:pPr marL="69850">
                        <a:lnSpc>
                          <a:spcPts val="1275"/>
                        </a:lnSpc>
                      </a:pPr>
                      <a:r>
                        <a:rPr sz="1100" dirty="0">
                          <a:latin typeface="Arial MT"/>
                          <a:cs typeface="Arial MT"/>
                        </a:rPr>
                        <a:t>(-)</a:t>
                      </a:r>
                      <a:r>
                        <a:rPr sz="1100" spc="70" dirty="0">
                          <a:latin typeface="Arial MT"/>
                          <a:cs typeface="Arial MT"/>
                        </a:rPr>
                        <a:t> </a:t>
                      </a:r>
                      <a:r>
                        <a:rPr sz="1100" spc="-10" dirty="0">
                          <a:latin typeface="Arial MT"/>
                          <a:cs typeface="Arial MT"/>
                        </a:rPr>
                        <a:t>Subsidio</a:t>
                      </a:r>
                      <a:r>
                        <a:rPr sz="1100" spc="-30" dirty="0">
                          <a:latin typeface="Arial MT"/>
                          <a:cs typeface="Arial MT"/>
                        </a:rPr>
                        <a:t> </a:t>
                      </a:r>
                      <a:r>
                        <a:rPr sz="1100" dirty="0">
                          <a:latin typeface="Arial MT"/>
                          <a:cs typeface="Arial MT"/>
                        </a:rPr>
                        <a:t>para</a:t>
                      </a:r>
                      <a:r>
                        <a:rPr sz="1100" spc="-35"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0" marB="0">
                    <a:solidFill>
                      <a:srgbClr val="FFFFFF"/>
                    </a:solidFill>
                  </a:tcPr>
                </a:tc>
                <a:tc>
                  <a:txBody>
                    <a:bodyPr/>
                    <a:lstStyle/>
                    <a:p>
                      <a:pPr marR="143510"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solidFill>
                      <a:srgbClr val="FFFFFF"/>
                    </a:solidFill>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solidFill>
                      <a:srgbClr val="FFFFFF"/>
                    </a:solidFill>
                  </a:tcPr>
                </a:tc>
                <a:tc>
                  <a:txBody>
                    <a:bodyPr/>
                    <a:lstStyle/>
                    <a:p>
                      <a:pPr marL="298450">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solidFill>
                      <a:srgbClr val="FFFFFF"/>
                    </a:solidFill>
                  </a:tcPr>
                </a:tc>
                <a:tc>
                  <a:txBody>
                    <a:bodyPr/>
                    <a:lstStyle/>
                    <a:p>
                      <a:pPr marR="64769" algn="r">
                        <a:lnSpc>
                          <a:spcPts val="1275"/>
                        </a:lnSpc>
                      </a:pPr>
                      <a:r>
                        <a:rPr sz="1100" spc="-10" dirty="0">
                          <a:latin typeface="Arial MT"/>
                          <a:cs typeface="Arial MT"/>
                        </a:rPr>
                        <a:t>109.29</a:t>
                      </a:r>
                      <a:endParaRPr sz="1100">
                        <a:latin typeface="Arial MT"/>
                        <a:cs typeface="Arial MT"/>
                      </a:endParaRPr>
                    </a:p>
                  </a:txBody>
                  <a:tcPr marL="0" marR="0" marT="0" marB="0">
                    <a:lnR w="19050">
                      <a:solidFill>
                        <a:srgbClr val="000000"/>
                      </a:solidFill>
                      <a:prstDash val="solid"/>
                    </a:lnR>
                    <a:lnB w="9525">
                      <a:solidFill>
                        <a:srgbClr val="000000"/>
                      </a:solidFill>
                      <a:prstDash val="solid"/>
                    </a:lnB>
                    <a:solidFill>
                      <a:srgbClr val="FFFFFF"/>
                    </a:solidFill>
                  </a:tcPr>
                </a:tc>
                <a:tc>
                  <a:txBody>
                    <a:bodyPr/>
                    <a:lstStyle/>
                    <a:p>
                      <a:pPr marR="55880" algn="r">
                        <a:lnSpc>
                          <a:spcPts val="1275"/>
                        </a:lnSpc>
                        <a:tabLst>
                          <a:tab pos="276225" algn="l"/>
                        </a:tabLst>
                      </a:pPr>
                      <a:r>
                        <a:rPr sz="1100" b="1" spc="-50" dirty="0">
                          <a:latin typeface="Arial"/>
                          <a:cs typeface="Arial"/>
                        </a:rPr>
                        <a:t>$</a:t>
                      </a:r>
                      <a:r>
                        <a:rPr sz="1100" b="1" dirty="0">
                          <a:latin typeface="Arial"/>
                          <a:cs typeface="Arial"/>
                        </a:rPr>
                        <a:t>	</a:t>
                      </a:r>
                      <a:r>
                        <a:rPr sz="1100" b="1" spc="-10" dirty="0">
                          <a:latin typeface="Arial"/>
                          <a:cs typeface="Arial"/>
                        </a:rPr>
                        <a:t>437.16</a:t>
                      </a:r>
                      <a:endParaRPr sz="1100">
                        <a:latin typeface="Arial"/>
                        <a:cs typeface="Arial"/>
                      </a:endParaRPr>
                    </a:p>
                  </a:txBody>
                  <a:tcPr marL="0" marR="0" marT="0"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D9D9D9"/>
                    </a:solidFill>
                  </a:tcPr>
                </a:tc>
                <a:extLst>
                  <a:ext uri="{0D108BD9-81ED-4DB2-BD59-A6C34878D82A}">
                    <a16:rowId xmlns:a16="http://schemas.microsoft.com/office/drawing/2014/main" val="10010"/>
                  </a:ext>
                </a:extLst>
              </a:tr>
              <a:tr h="186055">
                <a:tc>
                  <a:txBody>
                    <a:bodyPr/>
                    <a:lstStyle/>
                    <a:p>
                      <a:pPr marL="31750">
                        <a:lnSpc>
                          <a:spcPts val="1315"/>
                        </a:lnSpc>
                      </a:pPr>
                      <a:r>
                        <a:rPr sz="1100" b="1" dirty="0">
                          <a:latin typeface="Arial"/>
                          <a:cs typeface="Arial"/>
                        </a:rPr>
                        <a:t>(=)</a:t>
                      </a:r>
                      <a:r>
                        <a:rPr sz="1100" b="1" spc="95" dirty="0">
                          <a:latin typeface="Arial"/>
                          <a:cs typeface="Arial"/>
                        </a:rPr>
                        <a:t> </a:t>
                      </a:r>
                      <a:r>
                        <a:rPr sz="1100" b="1" dirty="0">
                          <a:latin typeface="Arial"/>
                          <a:cs typeface="Arial"/>
                        </a:rPr>
                        <a:t>ISR</a:t>
                      </a:r>
                      <a:r>
                        <a:rPr sz="1100" b="1" spc="30" dirty="0">
                          <a:latin typeface="Arial"/>
                          <a:cs typeface="Arial"/>
                        </a:rPr>
                        <a:t> </a:t>
                      </a:r>
                      <a:r>
                        <a:rPr sz="1100" b="1" dirty="0">
                          <a:latin typeface="Arial"/>
                          <a:cs typeface="Arial"/>
                        </a:rPr>
                        <a:t>a</a:t>
                      </a:r>
                      <a:r>
                        <a:rPr sz="1100" b="1" spc="-10" dirty="0">
                          <a:latin typeface="Arial"/>
                          <a:cs typeface="Arial"/>
                        </a:rPr>
                        <a:t> retener</a:t>
                      </a:r>
                      <a:endParaRPr sz="1100">
                        <a:latin typeface="Arial"/>
                        <a:cs typeface="Arial"/>
                      </a:endParaRPr>
                    </a:p>
                  </a:txBody>
                  <a:tcPr marL="0" marR="0" marT="0" marB="0">
                    <a:solidFill>
                      <a:srgbClr val="FFFFFF"/>
                    </a:solidFill>
                  </a:tcPr>
                </a:tc>
                <a:tc>
                  <a:txBody>
                    <a:bodyPr/>
                    <a:lstStyle/>
                    <a:p>
                      <a:pPr marR="143510"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64769"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55880" algn="r">
                        <a:lnSpc>
                          <a:spcPts val="1315"/>
                        </a:lnSpc>
                      </a:pPr>
                      <a:r>
                        <a:rPr sz="1100" b="1" spc="-10" dirty="0">
                          <a:latin typeface="Arial"/>
                          <a:cs typeface="Arial"/>
                        </a:rPr>
                        <a:t>112.51</a:t>
                      </a:r>
                      <a:endParaRPr sz="1100">
                        <a:latin typeface="Arial"/>
                        <a:cs typeface="Arial"/>
                      </a:endParaRPr>
                    </a:p>
                  </a:txBody>
                  <a:tcPr marL="0" marR="0" marT="0" marB="0">
                    <a:lnT w="19050">
                      <a:solidFill>
                        <a:srgbClr val="000000"/>
                      </a:solidFill>
                      <a:prstDash val="solid"/>
                    </a:lnT>
                    <a:solidFill>
                      <a:srgbClr val="FFFFFF"/>
                    </a:solidFill>
                  </a:tcPr>
                </a:tc>
                <a:extLst>
                  <a:ext uri="{0D108BD9-81ED-4DB2-BD59-A6C34878D82A}">
                    <a16:rowId xmlns:a16="http://schemas.microsoft.com/office/drawing/2014/main" val="10011"/>
                  </a:ext>
                </a:extLst>
              </a:tr>
            </a:tbl>
          </a:graphicData>
        </a:graphic>
      </p:graphicFrame>
      <p:pic>
        <p:nvPicPr>
          <p:cNvPr id="5" name="object 5"/>
          <p:cNvPicPr/>
          <p:nvPr/>
        </p:nvPicPr>
        <p:blipFill>
          <a:blip r:embed="rId2" cstate="print"/>
          <a:stretch>
            <a:fillRect/>
          </a:stretch>
        </p:blipFill>
        <p:spPr>
          <a:xfrm>
            <a:off x="8945881" y="3916909"/>
            <a:ext cx="803935" cy="8039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object 7"/>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p:nvPr/>
        </p:nvSpPr>
        <p:spPr>
          <a:xfrm>
            <a:off x="2106548" y="2616515"/>
            <a:ext cx="7677784" cy="1645285"/>
          </a:xfrm>
          <a:custGeom>
            <a:avLst/>
            <a:gdLst/>
            <a:ahLst/>
            <a:cxnLst/>
            <a:rect l="l" t="t" r="r" b="b"/>
            <a:pathLst>
              <a:path w="7677784" h="1645285">
                <a:moveTo>
                  <a:pt x="0" y="0"/>
                </a:moveTo>
                <a:lnTo>
                  <a:pt x="0" y="1645075"/>
                </a:lnTo>
                <a:lnTo>
                  <a:pt x="7677162" y="1645075"/>
                </a:lnTo>
                <a:lnTo>
                  <a:pt x="7677161" y="0"/>
                </a:lnTo>
                <a:lnTo>
                  <a:pt x="0"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4" name="object 4"/>
          <p:cNvSpPr txBox="1"/>
          <p:nvPr/>
        </p:nvSpPr>
        <p:spPr>
          <a:xfrm>
            <a:off x="2106548" y="4433679"/>
            <a:ext cx="7677784" cy="173124"/>
          </a:xfrm>
          <a:prstGeom prst="rect">
            <a:avLst/>
          </a:prstGeom>
          <a:solidFill>
            <a:srgbClr val="FFFFFF"/>
          </a:solidFill>
        </p:spPr>
        <p:txBody>
          <a:bodyPr vert="horz" wrap="square" lIns="0" tIns="3810" rIns="0" bIns="0" rtlCol="0">
            <a:spAutoFit/>
          </a:bodyPr>
          <a:lstStyle/>
          <a:p>
            <a:pPr marL="629317" algn="l" defTabSz="914446" rtl="0">
              <a:spcBef>
                <a:spcPts val="30"/>
              </a:spcBef>
              <a:tabLst>
                <a:tab pos="2937022" algn="l"/>
                <a:tab pos="3900365" algn="l"/>
                <a:tab pos="4739877" algn="l"/>
                <a:tab pos="5569228" algn="l"/>
                <a:tab pos="6418266" algn="l"/>
              </a:tabLst>
            </a:pPr>
            <a:r>
              <a:rPr sz="1100" b="1" dirty="0">
                <a:latin typeface="Arial"/>
                <a:ea typeface="+mn-ea"/>
                <a:cs typeface="Arial"/>
              </a:rPr>
              <a:t>(=)</a:t>
            </a:r>
            <a:r>
              <a:rPr sz="1100" b="1" spc="95" dirty="0">
                <a:latin typeface="Arial"/>
                <a:ea typeface="+mn-ea"/>
                <a:cs typeface="Arial"/>
              </a:rPr>
              <a:t> </a:t>
            </a:r>
            <a:r>
              <a:rPr sz="1100" b="1" dirty="0">
                <a:latin typeface="Arial"/>
                <a:ea typeface="+mn-ea"/>
                <a:cs typeface="Arial"/>
              </a:rPr>
              <a:t>ISR</a:t>
            </a:r>
            <a:r>
              <a:rPr sz="1100" b="1" spc="30" dirty="0">
                <a:latin typeface="Arial"/>
                <a:ea typeface="+mn-ea"/>
                <a:cs typeface="Arial"/>
              </a:rPr>
              <a:t> </a:t>
            </a:r>
            <a:r>
              <a:rPr sz="1100" b="1" dirty="0">
                <a:latin typeface="Arial"/>
                <a:ea typeface="+mn-ea"/>
                <a:cs typeface="Arial"/>
              </a:rPr>
              <a:t>a</a:t>
            </a:r>
            <a:r>
              <a:rPr sz="1100" b="1" spc="-10" dirty="0">
                <a:latin typeface="Arial"/>
                <a:ea typeface="+mn-ea"/>
                <a:cs typeface="Arial"/>
              </a:rPr>
              <a:t> retener</a:t>
            </a:r>
            <a:r>
              <a:rPr sz="1100" b="1" dirty="0">
                <a:latin typeface="Arial"/>
                <a:ea typeface="+mn-ea"/>
                <a:cs typeface="Arial"/>
              </a:rPr>
              <a:t>	</a:t>
            </a:r>
            <a:r>
              <a:rPr sz="1100" b="1" spc="-2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dirty="0">
                <a:solidFill>
                  <a:srgbClr val="FF0000"/>
                </a:solidFill>
                <a:latin typeface="Arial"/>
                <a:ea typeface="+mn-ea"/>
                <a:cs typeface="Arial"/>
              </a:rPr>
              <a:t>( </a:t>
            </a:r>
            <a:r>
              <a:rPr sz="1100" b="1" spc="-10" dirty="0">
                <a:solidFill>
                  <a:srgbClr val="FF0000"/>
                </a:solidFill>
                <a:latin typeface="Arial"/>
                <a:ea typeface="+mn-ea"/>
                <a:cs typeface="Arial"/>
              </a:rPr>
              <a:t>9.36)</a:t>
            </a:r>
            <a:r>
              <a:rPr sz="1100" b="1" dirty="0">
                <a:solidFill>
                  <a:srgbClr val="FF0000"/>
                </a:solidFill>
                <a:latin typeface="Arial"/>
                <a:ea typeface="+mn-ea"/>
                <a:cs typeface="Arial"/>
              </a:rPr>
              <a:t>	</a:t>
            </a:r>
            <a:r>
              <a:rPr sz="1100" b="1" spc="-10" dirty="0">
                <a:latin typeface="Arial"/>
                <a:ea typeface="+mn-ea"/>
                <a:cs typeface="Arial"/>
              </a:rPr>
              <a:t>75.02</a:t>
            </a:r>
            <a:endParaRPr sz="1100">
              <a:latin typeface="Arial"/>
              <a:ea typeface="+mn-ea"/>
              <a:cs typeface="Arial"/>
            </a:endParaRPr>
          </a:p>
        </p:txBody>
      </p:sp>
      <p:graphicFrame>
        <p:nvGraphicFramePr>
          <p:cNvPr id="5" name="object 5"/>
          <p:cNvGraphicFramePr>
            <a:graphicFrameLocks noGrp="1"/>
          </p:cNvGraphicFramePr>
          <p:nvPr/>
        </p:nvGraphicFramePr>
        <p:xfrm>
          <a:off x="2704403" y="2266637"/>
          <a:ext cx="6231888" cy="2168527"/>
        </p:xfrm>
        <a:graphic>
          <a:graphicData uri="http://schemas.openxmlformats.org/drawingml/2006/table">
            <a:tbl>
              <a:tblPr firstRow="1" bandRow="1">
                <a:tableStyleId>{2D5ABB26-0587-4C30-8999-92F81FD0307C}</a:tableStyleId>
              </a:tblPr>
              <a:tblGrid>
                <a:gridCol w="1910714">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930275">
                  <a:extLst>
                    <a:ext uri="{9D8B030D-6E8A-4147-A177-3AD203B41FA5}">
                      <a16:colId xmlns:a16="http://schemas.microsoft.com/office/drawing/2014/main" val="20002"/>
                    </a:ext>
                  </a:extLst>
                </a:gridCol>
                <a:gridCol w="839469">
                  <a:extLst>
                    <a:ext uri="{9D8B030D-6E8A-4147-A177-3AD203B41FA5}">
                      <a16:colId xmlns:a16="http://schemas.microsoft.com/office/drawing/2014/main" val="20003"/>
                    </a:ext>
                  </a:extLst>
                </a:gridCol>
                <a:gridCol w="794385">
                  <a:extLst>
                    <a:ext uri="{9D8B030D-6E8A-4147-A177-3AD203B41FA5}">
                      <a16:colId xmlns:a16="http://schemas.microsoft.com/office/drawing/2014/main" val="20004"/>
                    </a:ext>
                  </a:extLst>
                </a:gridCol>
                <a:gridCol w="829944">
                  <a:extLst>
                    <a:ext uri="{9D8B030D-6E8A-4147-A177-3AD203B41FA5}">
                      <a16:colId xmlns:a16="http://schemas.microsoft.com/office/drawing/2014/main" val="20005"/>
                    </a:ext>
                  </a:extLst>
                </a:gridCol>
              </a:tblGrid>
              <a:tr h="167640">
                <a:tc gridSpan="6">
                  <a:txBody>
                    <a:bodyPr/>
                    <a:lstStyle/>
                    <a:p>
                      <a:pPr marL="307975">
                        <a:lnSpc>
                          <a:spcPts val="1220"/>
                        </a:lnSpc>
                      </a:pPr>
                      <a:r>
                        <a:rPr sz="1100" b="1" dirty="0">
                          <a:solidFill>
                            <a:srgbClr val="FF0000"/>
                          </a:solidFill>
                          <a:latin typeface="Arial"/>
                          <a:cs typeface="Arial"/>
                        </a:rPr>
                        <a:t>II.</a:t>
                      </a:r>
                      <a:r>
                        <a:rPr sz="1100" b="1" spc="-10" dirty="0">
                          <a:solidFill>
                            <a:srgbClr val="FF0000"/>
                          </a:solidFill>
                          <a:latin typeface="Arial"/>
                          <a:cs typeface="Arial"/>
                        </a:rPr>
                        <a:t> </a:t>
                      </a:r>
                      <a:r>
                        <a:rPr sz="1100" b="1" dirty="0">
                          <a:solidFill>
                            <a:srgbClr val="FF0000"/>
                          </a:solidFill>
                          <a:latin typeface="Arial"/>
                          <a:cs typeface="Arial"/>
                        </a:rPr>
                        <a:t>Cálculo</a:t>
                      </a:r>
                      <a:r>
                        <a:rPr sz="1100" b="1" spc="-10" dirty="0">
                          <a:solidFill>
                            <a:srgbClr val="FF0000"/>
                          </a:solidFill>
                          <a:latin typeface="Arial"/>
                          <a:cs typeface="Arial"/>
                        </a:rPr>
                        <a:t> </a:t>
                      </a:r>
                      <a:r>
                        <a:rPr sz="1100" b="1" dirty="0">
                          <a:solidFill>
                            <a:srgbClr val="FF0000"/>
                          </a:solidFill>
                          <a:latin typeface="Arial"/>
                          <a:cs typeface="Arial"/>
                        </a:rPr>
                        <a:t>de</a:t>
                      </a:r>
                      <a:r>
                        <a:rPr sz="1100" b="1" spc="55" dirty="0">
                          <a:solidFill>
                            <a:srgbClr val="FF0000"/>
                          </a:solidFill>
                          <a:latin typeface="Arial"/>
                          <a:cs typeface="Arial"/>
                        </a:rPr>
                        <a:t> </a:t>
                      </a:r>
                      <a:r>
                        <a:rPr sz="1100" b="1" dirty="0">
                          <a:solidFill>
                            <a:srgbClr val="FF0000"/>
                          </a:solidFill>
                          <a:latin typeface="Arial"/>
                          <a:cs typeface="Arial"/>
                        </a:rPr>
                        <a:t>ISR</a:t>
                      </a:r>
                      <a:r>
                        <a:rPr sz="1100" b="1" spc="15" dirty="0">
                          <a:solidFill>
                            <a:srgbClr val="FF0000"/>
                          </a:solidFill>
                          <a:latin typeface="Arial"/>
                          <a:cs typeface="Arial"/>
                        </a:rPr>
                        <a:t> </a:t>
                      </a:r>
                      <a:r>
                        <a:rPr sz="1100" b="1" dirty="0">
                          <a:solidFill>
                            <a:srgbClr val="FF0000"/>
                          </a:solidFill>
                          <a:latin typeface="Arial"/>
                          <a:cs typeface="Arial"/>
                        </a:rPr>
                        <a:t>del</a:t>
                      </a:r>
                      <a:r>
                        <a:rPr sz="1100" b="1" spc="-10" dirty="0">
                          <a:solidFill>
                            <a:srgbClr val="FF0000"/>
                          </a:solidFill>
                          <a:latin typeface="Arial"/>
                          <a:cs typeface="Arial"/>
                        </a:rPr>
                        <a:t> </a:t>
                      </a:r>
                      <a:r>
                        <a:rPr sz="1100" b="1" spc="-25" dirty="0">
                          <a:solidFill>
                            <a:srgbClr val="FF0000"/>
                          </a:solidFill>
                          <a:latin typeface="Arial"/>
                          <a:cs typeface="Arial"/>
                        </a:rPr>
                        <a:t>mes</a:t>
                      </a:r>
                      <a:endParaRPr sz="1100">
                        <a:latin typeface="Arial"/>
                        <a:cs typeface="Arial"/>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81610">
                <a:tc>
                  <a:txBody>
                    <a:bodyPr/>
                    <a:lstStyle/>
                    <a:p>
                      <a:pPr marL="774700">
                        <a:lnSpc>
                          <a:spcPts val="13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solidFill>
                      <a:srgbClr val="001F5F"/>
                    </a:solidFill>
                  </a:tcPr>
                </a:tc>
                <a:tc>
                  <a:txBody>
                    <a:bodyPr/>
                    <a:lstStyle/>
                    <a:p>
                      <a:pPr marL="12382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3810" marB="0">
                    <a:solidFill>
                      <a:srgbClr val="001F5F"/>
                    </a:solidFill>
                  </a:tcPr>
                </a:tc>
                <a:tc>
                  <a:txBody>
                    <a:bodyPr/>
                    <a:lstStyle/>
                    <a:p>
                      <a:pPr marL="10287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3810" marB="0">
                    <a:solidFill>
                      <a:srgbClr val="001F5F"/>
                    </a:solidFill>
                  </a:tcPr>
                </a:tc>
                <a:tc>
                  <a:txBody>
                    <a:bodyPr/>
                    <a:lstStyle/>
                    <a:p>
                      <a:pPr marL="69215">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3</a:t>
                      </a:r>
                      <a:endParaRPr sz="1100">
                        <a:latin typeface="Arial"/>
                        <a:cs typeface="Arial"/>
                      </a:endParaRPr>
                    </a:p>
                  </a:txBody>
                  <a:tcPr marL="0" marR="0" marT="3810" marB="0">
                    <a:solidFill>
                      <a:srgbClr val="001F5F"/>
                    </a:solidFill>
                  </a:tcPr>
                </a:tc>
                <a:tc>
                  <a:txBody>
                    <a:bodyPr/>
                    <a:lstStyle/>
                    <a:p>
                      <a:pPr marL="69850">
                        <a:lnSpc>
                          <a:spcPts val="13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4</a:t>
                      </a:r>
                      <a:endParaRPr sz="1100">
                        <a:latin typeface="Arial"/>
                        <a:cs typeface="Arial"/>
                      </a:endParaRPr>
                    </a:p>
                  </a:txBody>
                  <a:tcPr marL="0" marR="0" marT="3810" marB="0">
                    <a:solidFill>
                      <a:srgbClr val="001F5F"/>
                    </a:solidFill>
                  </a:tcPr>
                </a:tc>
                <a:tc>
                  <a:txBody>
                    <a:bodyPr/>
                    <a:lstStyle/>
                    <a:p>
                      <a:pPr marL="161925">
                        <a:lnSpc>
                          <a:spcPts val="1300"/>
                        </a:lnSpc>
                        <a:spcBef>
                          <a:spcPts val="30"/>
                        </a:spcBef>
                      </a:pPr>
                      <a:r>
                        <a:rPr sz="1100" b="1" spc="-10" dirty="0">
                          <a:solidFill>
                            <a:srgbClr val="FFFFFF"/>
                          </a:solidFill>
                          <a:latin typeface="Arial"/>
                          <a:cs typeface="Arial"/>
                        </a:rPr>
                        <a:t>Totales</a:t>
                      </a:r>
                      <a:endParaRPr sz="1100">
                        <a:latin typeface="Arial"/>
                        <a:cs typeface="Arial"/>
                      </a:endParaRPr>
                    </a:p>
                  </a:txBody>
                  <a:tcPr marL="0" marR="0" marT="3810" marB="0">
                    <a:solidFill>
                      <a:srgbClr val="001F5F"/>
                    </a:solidFill>
                  </a:tcPr>
                </a:tc>
                <a:extLst>
                  <a:ext uri="{0D108BD9-81ED-4DB2-BD59-A6C34878D82A}">
                    <a16:rowId xmlns:a16="http://schemas.microsoft.com/office/drawing/2014/main" val="10001"/>
                  </a:ext>
                </a:extLst>
              </a:tr>
              <a:tr h="354965">
                <a:tc>
                  <a:txBody>
                    <a:bodyPr/>
                    <a:lstStyle/>
                    <a:p>
                      <a:pPr marL="260350">
                        <a:lnSpc>
                          <a:spcPct val="100000"/>
                        </a:lnSpc>
                        <a:spcBef>
                          <a:spcPts val="30"/>
                        </a:spcBef>
                      </a:pPr>
                      <a:r>
                        <a:rPr sz="1100" dirty="0">
                          <a:latin typeface="Arial MT"/>
                          <a:cs typeface="Arial MT"/>
                        </a:rPr>
                        <a:t>Base</a:t>
                      </a:r>
                      <a:r>
                        <a:rPr sz="1100" spc="10" dirty="0">
                          <a:latin typeface="Arial MT"/>
                          <a:cs typeface="Arial MT"/>
                        </a:rPr>
                        <a:t> </a:t>
                      </a:r>
                      <a:r>
                        <a:rPr sz="1100" spc="-10" dirty="0">
                          <a:latin typeface="Arial MT"/>
                          <a:cs typeface="Arial MT"/>
                        </a:rPr>
                        <a:t>semanal</a:t>
                      </a:r>
                      <a:endParaRPr sz="1100">
                        <a:latin typeface="Arial MT"/>
                        <a:cs typeface="Arial MT"/>
                      </a:endParaRPr>
                    </a:p>
                    <a:p>
                      <a:pPr marL="31115">
                        <a:lnSpc>
                          <a:spcPts val="1240"/>
                        </a:lnSpc>
                        <a:spcBef>
                          <a:spcPts val="110"/>
                        </a:spcBef>
                      </a:pPr>
                      <a:r>
                        <a:rPr sz="1100" dirty="0">
                          <a:latin typeface="Arial MT"/>
                          <a:cs typeface="Arial MT"/>
                        </a:rPr>
                        <a:t>(+)</a:t>
                      </a:r>
                      <a:r>
                        <a:rPr sz="1100" spc="110" dirty="0">
                          <a:latin typeface="Arial MT"/>
                          <a:cs typeface="Arial MT"/>
                        </a:rPr>
                        <a:t> </a:t>
                      </a:r>
                      <a:r>
                        <a:rPr sz="1100" dirty="0">
                          <a:latin typeface="Arial MT"/>
                          <a:cs typeface="Arial MT"/>
                        </a:rPr>
                        <a:t>Otras</a:t>
                      </a:r>
                      <a:r>
                        <a:rPr sz="1100" spc="70" dirty="0">
                          <a:latin typeface="Arial MT"/>
                          <a:cs typeface="Arial MT"/>
                        </a:rPr>
                        <a:t> </a:t>
                      </a:r>
                      <a:r>
                        <a:rPr sz="1100" spc="-10" dirty="0">
                          <a:latin typeface="Arial MT"/>
                          <a:cs typeface="Arial MT"/>
                        </a:rPr>
                        <a:t>percepciones</a:t>
                      </a:r>
                      <a:endParaRPr sz="1100">
                        <a:latin typeface="Arial MT"/>
                        <a:cs typeface="Arial MT"/>
                      </a:endParaRPr>
                    </a:p>
                  </a:txBody>
                  <a:tcPr marL="0" marR="0" marT="3810" marB="0">
                    <a:solidFill>
                      <a:srgbClr val="FFFFFF"/>
                    </a:solidFill>
                  </a:tcPr>
                </a:tc>
                <a:tc>
                  <a:txBody>
                    <a:bodyPr/>
                    <a:lstStyle/>
                    <a:p>
                      <a:pPr marL="238125">
                        <a:lnSpc>
                          <a:spcPct val="100000"/>
                        </a:lnSpc>
                        <a:spcBef>
                          <a:spcPts val="30"/>
                        </a:spcBef>
                      </a:pPr>
                      <a:r>
                        <a:rPr sz="1100" spc="-10" dirty="0">
                          <a:latin typeface="Arial MT"/>
                          <a:cs typeface="Arial MT"/>
                        </a:rPr>
                        <a:t>1,934.21</a:t>
                      </a:r>
                      <a:endParaRPr sz="1100">
                        <a:latin typeface="Arial MT"/>
                        <a:cs typeface="Arial MT"/>
                      </a:endParaRPr>
                    </a:p>
                    <a:p>
                      <a:pPr marL="57213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274955">
                        <a:lnSpc>
                          <a:spcPct val="100000"/>
                        </a:lnSpc>
                        <a:spcBef>
                          <a:spcPts val="30"/>
                        </a:spcBef>
                      </a:pPr>
                      <a:r>
                        <a:rPr sz="1100" spc="-10" dirty="0">
                          <a:latin typeface="Arial MT"/>
                          <a:cs typeface="Arial MT"/>
                        </a:rPr>
                        <a:t>1,934.21</a:t>
                      </a:r>
                      <a:endParaRPr sz="1100">
                        <a:latin typeface="Arial MT"/>
                        <a:cs typeface="Arial MT"/>
                      </a:endParaRPr>
                    </a:p>
                    <a:p>
                      <a:pPr marL="608330">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7525">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L="184150">
                        <a:lnSpc>
                          <a:spcPct val="100000"/>
                        </a:lnSpc>
                        <a:spcBef>
                          <a:spcPts val="30"/>
                        </a:spcBef>
                      </a:pPr>
                      <a:r>
                        <a:rPr sz="1100" spc="-10" dirty="0">
                          <a:latin typeface="Arial MT"/>
                          <a:cs typeface="Arial MT"/>
                        </a:rPr>
                        <a:t>1,934.21</a:t>
                      </a:r>
                      <a:endParaRPr sz="1100">
                        <a:latin typeface="Arial MT"/>
                        <a:cs typeface="Arial MT"/>
                      </a:endParaRPr>
                    </a:p>
                    <a:p>
                      <a:pPr marL="518159">
                        <a:lnSpc>
                          <a:spcPts val="1240"/>
                        </a:lnSpc>
                        <a:spcBef>
                          <a:spcPts val="110"/>
                        </a:spcBef>
                      </a:pPr>
                      <a:r>
                        <a:rPr sz="1100" spc="-50" dirty="0">
                          <a:latin typeface="Arial MT"/>
                          <a:cs typeface="Arial MT"/>
                        </a:rPr>
                        <a:t>-</a:t>
                      </a:r>
                      <a:endParaRPr sz="1100">
                        <a:latin typeface="Arial MT"/>
                        <a:cs typeface="Arial MT"/>
                      </a:endParaRPr>
                    </a:p>
                  </a:txBody>
                  <a:tcPr marL="0" marR="0" marT="3810" marB="0">
                    <a:solidFill>
                      <a:srgbClr val="FFFFFF"/>
                    </a:solidFill>
                  </a:tcPr>
                </a:tc>
                <a:tc>
                  <a:txBody>
                    <a:bodyPr/>
                    <a:lstStyle/>
                    <a:p>
                      <a:pPr marR="55880" algn="r">
                        <a:lnSpc>
                          <a:spcPct val="100000"/>
                        </a:lnSpc>
                        <a:spcBef>
                          <a:spcPts val="30"/>
                        </a:spcBef>
                      </a:pPr>
                      <a:r>
                        <a:rPr sz="1100" b="1" spc="-10" dirty="0">
                          <a:latin typeface="Arial"/>
                          <a:cs typeface="Arial"/>
                        </a:rPr>
                        <a:t>7,736.84</a:t>
                      </a:r>
                      <a:endParaRPr sz="1100">
                        <a:latin typeface="Arial"/>
                        <a:cs typeface="Arial"/>
                      </a:endParaRPr>
                    </a:p>
                  </a:txBody>
                  <a:tcPr marL="0" marR="0" marT="3810" marB="0">
                    <a:solidFill>
                      <a:srgbClr val="FFFFFF"/>
                    </a:solidFill>
                  </a:tcPr>
                </a:tc>
                <a:extLst>
                  <a:ext uri="{0D108BD9-81ED-4DB2-BD59-A6C34878D82A}">
                    <a16:rowId xmlns:a16="http://schemas.microsoft.com/office/drawing/2014/main" val="10002"/>
                  </a:ext>
                </a:extLst>
              </a:tr>
              <a:tr h="191770">
                <a:tc>
                  <a:txBody>
                    <a:bodyPr/>
                    <a:lstStyle/>
                    <a:p>
                      <a:pPr marL="31750">
                        <a:lnSpc>
                          <a:spcPts val="1310"/>
                        </a:lnSpc>
                      </a:pPr>
                      <a:r>
                        <a:rPr sz="1100" b="1" dirty="0">
                          <a:latin typeface="Arial"/>
                          <a:cs typeface="Arial"/>
                        </a:rPr>
                        <a:t>(=)</a:t>
                      </a:r>
                      <a:r>
                        <a:rPr sz="1100" b="1" spc="90" dirty="0">
                          <a:latin typeface="Arial"/>
                          <a:cs typeface="Arial"/>
                        </a:rPr>
                        <a:t> </a:t>
                      </a:r>
                      <a:r>
                        <a:rPr sz="1100" b="1" dirty="0">
                          <a:latin typeface="Arial"/>
                          <a:cs typeface="Arial"/>
                        </a:rPr>
                        <a:t>Base</a:t>
                      </a:r>
                      <a:r>
                        <a:rPr sz="1100" b="1" spc="55" dirty="0">
                          <a:latin typeface="Arial"/>
                          <a:cs typeface="Arial"/>
                        </a:rPr>
                        <a:t> </a:t>
                      </a:r>
                      <a:r>
                        <a:rPr sz="1100" b="1" spc="-10" dirty="0">
                          <a:latin typeface="Arial"/>
                          <a:cs typeface="Arial"/>
                        </a:rPr>
                        <a:t>gravable</a:t>
                      </a:r>
                      <a:endParaRPr sz="1100">
                        <a:latin typeface="Arial"/>
                        <a:cs typeface="Arial"/>
                      </a:endParaRPr>
                    </a:p>
                  </a:txBody>
                  <a:tcPr marL="0" marR="0" marT="0" marB="0">
                    <a:solidFill>
                      <a:srgbClr val="FFFFFF"/>
                    </a:solidFill>
                  </a:tcPr>
                </a:tc>
                <a:tc>
                  <a:txBody>
                    <a:bodyPr/>
                    <a:lstStyle/>
                    <a:p>
                      <a:pPr marL="238125">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R="109855" algn="r">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marL="184150">
                        <a:lnSpc>
                          <a:spcPts val="1310"/>
                        </a:lnSpc>
                      </a:pPr>
                      <a:r>
                        <a:rPr sz="1100" b="1" spc="-10" dirty="0">
                          <a:latin typeface="Arial"/>
                          <a:cs typeface="Arial"/>
                        </a:rPr>
                        <a:t>1,934.21</a:t>
                      </a:r>
                      <a:endParaRPr sz="1100">
                        <a:latin typeface="Arial"/>
                        <a:cs typeface="Arial"/>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3"/>
                  </a:ext>
                </a:extLst>
              </a:tr>
              <a:tr h="183515">
                <a:tc>
                  <a:txBody>
                    <a:bodyPr/>
                    <a:lstStyle/>
                    <a:p>
                      <a:pPr marL="69850">
                        <a:lnSpc>
                          <a:spcPct val="100000"/>
                        </a:lnSpc>
                        <a:spcBef>
                          <a:spcPts val="5"/>
                        </a:spcBef>
                      </a:pPr>
                      <a:r>
                        <a:rPr sz="1100" dirty="0">
                          <a:latin typeface="Arial MT"/>
                          <a:cs typeface="Arial MT"/>
                        </a:rPr>
                        <a:t>(-)</a:t>
                      </a:r>
                      <a:r>
                        <a:rPr sz="1100" spc="80"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solidFill>
                      <a:srgbClr val="FFFFFF"/>
                    </a:solidFill>
                  </a:tcPr>
                </a:tc>
                <a:tc>
                  <a:txBody>
                    <a:bodyPr/>
                    <a:lstStyle/>
                    <a:p>
                      <a:pPr marL="238125">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179705">
                <a:tc>
                  <a:txBody>
                    <a:bodyPr/>
                    <a:lstStyle/>
                    <a:p>
                      <a:pPr marL="31750">
                        <a:lnSpc>
                          <a:spcPts val="1315"/>
                        </a:lnSpc>
                      </a:pPr>
                      <a:r>
                        <a:rPr sz="1100" dirty="0">
                          <a:latin typeface="Arial MT"/>
                          <a:cs typeface="Arial MT"/>
                        </a:rPr>
                        <a:t>(=)</a:t>
                      </a:r>
                      <a:r>
                        <a:rPr sz="1100" spc="114" dirty="0">
                          <a:latin typeface="Arial MT"/>
                          <a:cs typeface="Arial MT"/>
                        </a:rPr>
                        <a:t> </a:t>
                      </a:r>
                      <a:r>
                        <a:rPr sz="1100" spc="-10" dirty="0">
                          <a:latin typeface="Arial MT"/>
                          <a:cs typeface="Arial MT"/>
                        </a:rPr>
                        <a:t>Excedente</a:t>
                      </a:r>
                      <a:endParaRPr sz="1100">
                        <a:latin typeface="Arial MT"/>
                        <a:cs typeface="Arial MT"/>
                      </a:endParaRPr>
                    </a:p>
                  </a:txBody>
                  <a:tcPr marL="0" marR="0" marT="0" marB="0">
                    <a:solidFill>
                      <a:srgbClr val="FFFFFF"/>
                    </a:solidFill>
                  </a:tcPr>
                </a:tc>
                <a:tc>
                  <a:txBody>
                    <a:bodyPr/>
                    <a:lstStyle/>
                    <a:p>
                      <a:pPr marR="143510"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5"/>
                        </a:lnSpc>
                      </a:pPr>
                      <a:r>
                        <a:rPr sz="1100" spc="-10" dirty="0">
                          <a:latin typeface="Arial MT"/>
                          <a:cs typeface="Arial MT"/>
                        </a:rPr>
                        <a:t>476.17</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5"/>
                  </a:ext>
                </a:extLst>
              </a:tr>
              <a:tr h="183515">
                <a:tc>
                  <a:txBody>
                    <a:bodyPr/>
                    <a:lstStyle/>
                    <a:p>
                      <a:pPr marL="50800">
                        <a:lnSpc>
                          <a:spcPct val="100000"/>
                        </a:lnSpc>
                        <a:spcBef>
                          <a:spcPts val="5"/>
                        </a:spcBef>
                      </a:pPr>
                      <a:r>
                        <a:rPr sz="1100" dirty="0">
                          <a:latin typeface="Arial MT"/>
                          <a:cs typeface="Arial MT"/>
                        </a:rPr>
                        <a:t>(x)</a:t>
                      </a:r>
                      <a:r>
                        <a:rPr sz="1100" spc="85" dirty="0">
                          <a:latin typeface="Arial MT"/>
                          <a:cs typeface="Arial MT"/>
                        </a:rPr>
                        <a:t> </a:t>
                      </a:r>
                      <a:r>
                        <a:rPr sz="1100" dirty="0">
                          <a:latin typeface="Arial MT"/>
                          <a:cs typeface="Arial MT"/>
                        </a:rPr>
                        <a:t>%</a:t>
                      </a:r>
                      <a:r>
                        <a:rPr sz="1100" spc="-20" dirty="0">
                          <a:latin typeface="Arial MT"/>
                          <a:cs typeface="Arial MT"/>
                        </a:rPr>
                        <a:t> </a:t>
                      </a:r>
                      <a:r>
                        <a:rPr sz="1100" dirty="0">
                          <a:latin typeface="Arial MT"/>
                          <a:cs typeface="Arial MT"/>
                        </a:rPr>
                        <a:t>sobre</a:t>
                      </a:r>
                      <a:r>
                        <a:rPr sz="1100" spc="-2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9525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1594"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7145"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179070">
                <a:tc>
                  <a:txBody>
                    <a:bodyPr/>
                    <a:lstStyle/>
                    <a:p>
                      <a:pPr marL="31750">
                        <a:lnSpc>
                          <a:spcPts val="1310"/>
                        </a:lnSpc>
                      </a:pPr>
                      <a:r>
                        <a:rPr sz="1100" dirty="0">
                          <a:latin typeface="Arial MT"/>
                          <a:cs typeface="Arial MT"/>
                        </a:rPr>
                        <a:t>(=)</a:t>
                      </a:r>
                      <a:r>
                        <a:rPr sz="1100" spc="80" dirty="0">
                          <a:latin typeface="Arial MT"/>
                          <a:cs typeface="Arial MT"/>
                        </a:rPr>
                        <a:t> </a:t>
                      </a:r>
                      <a:r>
                        <a:rPr sz="1100" dirty="0">
                          <a:latin typeface="Arial MT"/>
                          <a:cs typeface="Arial MT"/>
                        </a:rPr>
                        <a:t>Impuesto</a:t>
                      </a:r>
                      <a:r>
                        <a:rPr sz="1100" spc="-20" dirty="0">
                          <a:latin typeface="Arial MT"/>
                          <a:cs typeface="Arial MT"/>
                        </a:rPr>
                        <a:t> </a:t>
                      </a:r>
                      <a:r>
                        <a:rPr sz="1100" spc="-10" dirty="0">
                          <a:latin typeface="Arial MT"/>
                          <a:cs typeface="Arial MT"/>
                        </a:rPr>
                        <a:t>marginal</a:t>
                      </a:r>
                      <a:endParaRPr sz="1100">
                        <a:latin typeface="Arial MT"/>
                        <a:cs typeface="Arial MT"/>
                      </a:endParaRPr>
                    </a:p>
                  </a:txBody>
                  <a:tcPr marL="0" marR="0" marT="0" marB="0">
                    <a:solidFill>
                      <a:srgbClr val="FFFFFF"/>
                    </a:solidFill>
                  </a:tcPr>
                </a:tc>
                <a:tc>
                  <a:txBody>
                    <a:bodyPr/>
                    <a:lstStyle/>
                    <a:p>
                      <a:pPr marR="14287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109855"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marR="64769" algn="r">
                        <a:lnSpc>
                          <a:spcPts val="1310"/>
                        </a:lnSpc>
                      </a:pPr>
                      <a:r>
                        <a:rPr sz="1100" spc="-10" dirty="0">
                          <a:latin typeface="Arial MT"/>
                          <a:cs typeface="Arial MT"/>
                        </a:rPr>
                        <a:t>51.81</a:t>
                      </a:r>
                      <a:endParaRPr sz="1100">
                        <a:latin typeface="Arial MT"/>
                        <a:cs typeface="Arial MT"/>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7"/>
                  </a:ext>
                </a:extLst>
              </a:tr>
              <a:tr h="182880">
                <a:tc>
                  <a:txBody>
                    <a:bodyPr/>
                    <a:lstStyle/>
                    <a:p>
                      <a:pPr marL="31750">
                        <a:lnSpc>
                          <a:spcPct val="100000"/>
                        </a:lnSpc>
                        <a:spcBef>
                          <a:spcPts val="5"/>
                        </a:spcBef>
                      </a:pPr>
                      <a:r>
                        <a:rPr sz="1100" dirty="0">
                          <a:latin typeface="Arial MT"/>
                          <a:cs typeface="Arial MT"/>
                        </a:rPr>
                        <a:t>(+)</a:t>
                      </a:r>
                      <a:r>
                        <a:rPr sz="1100" spc="90" dirty="0">
                          <a:latin typeface="Arial MT"/>
                          <a:cs typeface="Arial MT"/>
                        </a:rPr>
                        <a:t> </a:t>
                      </a:r>
                      <a:r>
                        <a:rPr sz="1100" dirty="0">
                          <a:latin typeface="Arial MT"/>
                          <a:cs typeface="Arial MT"/>
                        </a:rPr>
                        <a:t>Cuota</a:t>
                      </a:r>
                      <a:r>
                        <a:rPr sz="1100" spc="-15" dirty="0">
                          <a:latin typeface="Arial MT"/>
                          <a:cs typeface="Arial MT"/>
                        </a:rPr>
                        <a:t> </a:t>
                      </a:r>
                      <a:r>
                        <a:rPr sz="1100" spc="-20" dirty="0">
                          <a:latin typeface="Arial MT"/>
                          <a:cs typeface="Arial MT"/>
                        </a:rPr>
                        <a:t>fija</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109855"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marR="64769" algn="r">
                        <a:lnSpc>
                          <a:spcPct val="100000"/>
                        </a:lnSpc>
                        <a:spcBef>
                          <a:spcPts val="5"/>
                        </a:spcBef>
                      </a:pPr>
                      <a:r>
                        <a:rPr sz="1100" spc="-10" dirty="0">
                          <a:latin typeface="Arial MT"/>
                          <a:cs typeface="Arial MT"/>
                        </a:rPr>
                        <a:t>85.61</a:t>
                      </a:r>
                      <a:endParaRPr sz="1100">
                        <a:latin typeface="Arial MT"/>
                        <a:cs typeface="Arial MT"/>
                      </a:endParaRPr>
                    </a:p>
                  </a:txBody>
                  <a:tcPr marL="0" marR="0" marT="635" marB="0">
                    <a:lnB w="9525">
                      <a:solidFill>
                        <a:srgbClr val="000000"/>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8"/>
                  </a:ext>
                </a:extLst>
              </a:tr>
              <a:tr h="181610">
                <a:tc>
                  <a:txBody>
                    <a:bodyPr/>
                    <a:lstStyle/>
                    <a:p>
                      <a:pPr marL="31750">
                        <a:lnSpc>
                          <a:spcPts val="1240"/>
                        </a:lnSpc>
                      </a:pPr>
                      <a:r>
                        <a:rPr sz="1100" b="1" dirty="0">
                          <a:latin typeface="Arial"/>
                          <a:cs typeface="Arial"/>
                        </a:rPr>
                        <a:t>(=)</a:t>
                      </a:r>
                      <a:r>
                        <a:rPr sz="1100" b="1" spc="105"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0" marB="0">
                    <a:solidFill>
                      <a:srgbClr val="FFFFFF"/>
                    </a:solidFill>
                  </a:tcPr>
                </a:tc>
                <a:tc>
                  <a:txBody>
                    <a:bodyPr/>
                    <a:lstStyle/>
                    <a:p>
                      <a:pPr marR="143510"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109855"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marR="64769" algn="r">
                        <a:lnSpc>
                          <a:spcPts val="1240"/>
                        </a:lnSpc>
                      </a:pPr>
                      <a:r>
                        <a:rPr sz="1100" b="1" spc="-10" dirty="0">
                          <a:latin typeface="Arial"/>
                          <a:cs typeface="Arial"/>
                        </a:rPr>
                        <a:t>137.42</a:t>
                      </a:r>
                      <a:endParaRPr sz="1100">
                        <a:latin typeface="Arial"/>
                        <a:cs typeface="Arial"/>
                      </a:endParaRPr>
                    </a:p>
                  </a:txBody>
                  <a:tcPr marL="0" marR="0" marT="0" marB="0">
                    <a:lnT w="9525">
                      <a:solidFill>
                        <a:srgbClr val="000000"/>
                      </a:solidFill>
                      <a:prstDash val="solid"/>
                    </a:lnT>
                    <a:solidFill>
                      <a:srgbClr val="FFFFFF"/>
                    </a:solidFill>
                  </a:tcPr>
                </a:tc>
                <a:tc>
                  <a:txBody>
                    <a:bodyPr/>
                    <a:lstStyle/>
                    <a:p>
                      <a:pPr>
                        <a:lnSpc>
                          <a:spcPct val="100000"/>
                        </a:lnSpc>
                      </a:pPr>
                      <a:endParaRPr sz="1000">
                        <a:latin typeface="Times New Roman"/>
                        <a:cs typeface="Times New Roman"/>
                      </a:endParaRPr>
                    </a:p>
                  </a:txBody>
                  <a:tcPr marL="0" marR="0" marT="0" marB="0">
                    <a:lnB w="28575">
                      <a:solidFill>
                        <a:srgbClr val="000000"/>
                      </a:solidFill>
                      <a:prstDash val="solid"/>
                    </a:lnB>
                    <a:solidFill>
                      <a:srgbClr val="FFFFFF"/>
                    </a:solidFill>
                  </a:tcPr>
                </a:tc>
                <a:extLst>
                  <a:ext uri="{0D108BD9-81ED-4DB2-BD59-A6C34878D82A}">
                    <a16:rowId xmlns:a16="http://schemas.microsoft.com/office/drawing/2014/main" val="10009"/>
                  </a:ext>
                </a:extLst>
              </a:tr>
              <a:tr h="182245">
                <a:tc>
                  <a:txBody>
                    <a:bodyPr/>
                    <a:lstStyle/>
                    <a:p>
                      <a:pPr marL="69850">
                        <a:lnSpc>
                          <a:spcPts val="1275"/>
                        </a:lnSpc>
                      </a:pPr>
                      <a:r>
                        <a:rPr sz="1100" dirty="0">
                          <a:latin typeface="Arial MT"/>
                          <a:cs typeface="Arial MT"/>
                        </a:rPr>
                        <a:t>(-)</a:t>
                      </a:r>
                      <a:r>
                        <a:rPr sz="1100" spc="70" dirty="0">
                          <a:latin typeface="Arial MT"/>
                          <a:cs typeface="Arial MT"/>
                        </a:rPr>
                        <a:t> </a:t>
                      </a:r>
                      <a:r>
                        <a:rPr sz="1100" spc="-10" dirty="0">
                          <a:latin typeface="Arial MT"/>
                          <a:cs typeface="Arial MT"/>
                        </a:rPr>
                        <a:t>Subsidio</a:t>
                      </a:r>
                      <a:r>
                        <a:rPr sz="1100" spc="-30" dirty="0">
                          <a:latin typeface="Arial MT"/>
                          <a:cs typeface="Arial MT"/>
                        </a:rPr>
                        <a:t> </a:t>
                      </a:r>
                      <a:r>
                        <a:rPr sz="1100" dirty="0">
                          <a:latin typeface="Arial MT"/>
                          <a:cs typeface="Arial MT"/>
                        </a:rPr>
                        <a:t>para</a:t>
                      </a:r>
                      <a:r>
                        <a:rPr sz="1100" spc="-35"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0" marB="0"/>
                </a:tc>
                <a:tc>
                  <a:txBody>
                    <a:bodyPr/>
                    <a:lstStyle/>
                    <a:p>
                      <a:pPr marR="143510"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64769" algn="r">
                        <a:lnSpc>
                          <a:spcPts val="1275"/>
                        </a:lnSpc>
                      </a:pPr>
                      <a:r>
                        <a:rPr sz="1100" spc="-10" dirty="0">
                          <a:latin typeface="Arial MT"/>
                          <a:cs typeface="Arial MT"/>
                        </a:rPr>
                        <a:t>146.78</a:t>
                      </a:r>
                      <a:endParaRPr sz="1100">
                        <a:latin typeface="Arial MT"/>
                        <a:cs typeface="Arial MT"/>
                      </a:endParaRPr>
                    </a:p>
                  </a:txBody>
                  <a:tcPr marL="0" marR="0" marT="0" marB="0">
                    <a:lnR w="19050">
                      <a:solidFill>
                        <a:srgbClr val="000000"/>
                      </a:solidFill>
                      <a:prstDash val="solid"/>
                    </a:lnR>
                    <a:lnB w="9525">
                      <a:solidFill>
                        <a:srgbClr val="000000"/>
                      </a:solidFill>
                      <a:prstDash val="solid"/>
                    </a:lnB>
                  </a:tcPr>
                </a:tc>
                <a:tc>
                  <a:txBody>
                    <a:bodyPr/>
                    <a:lstStyle/>
                    <a:p>
                      <a:pPr marR="55880" algn="r">
                        <a:lnSpc>
                          <a:spcPts val="1275"/>
                        </a:lnSpc>
                        <a:tabLst>
                          <a:tab pos="276225" algn="l"/>
                        </a:tabLst>
                      </a:pPr>
                      <a:r>
                        <a:rPr sz="1100" b="1" spc="-50" dirty="0">
                          <a:latin typeface="Arial"/>
                          <a:cs typeface="Arial"/>
                        </a:rPr>
                        <a:t>$</a:t>
                      </a:r>
                      <a:r>
                        <a:rPr sz="1100" b="1" dirty="0">
                          <a:latin typeface="Arial"/>
                          <a:cs typeface="Arial"/>
                        </a:rPr>
                        <a:t>	</a:t>
                      </a:r>
                      <a:r>
                        <a:rPr sz="1100" b="1" spc="-10" dirty="0">
                          <a:latin typeface="Arial"/>
                          <a:cs typeface="Arial"/>
                        </a:rPr>
                        <a:t>474.65</a:t>
                      </a:r>
                      <a:endParaRPr sz="1100">
                        <a:latin typeface="Arial"/>
                        <a:cs typeface="Arial"/>
                      </a:endParaRPr>
                    </a:p>
                  </a:txBody>
                  <a:tcPr marL="0" marR="0" marT="0"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D9D9D9"/>
                    </a:solidFill>
                  </a:tcPr>
                </a:tc>
                <a:extLst>
                  <a:ext uri="{0D108BD9-81ED-4DB2-BD59-A6C34878D82A}">
                    <a16:rowId xmlns:a16="http://schemas.microsoft.com/office/drawing/2014/main" val="10010"/>
                  </a:ext>
                </a:extLst>
              </a:tr>
            </a:tbl>
          </a:graphicData>
        </a:graphic>
      </p:graphicFrame>
      <p:pic>
        <p:nvPicPr>
          <p:cNvPr id="6" name="object 6"/>
          <p:cNvPicPr/>
          <p:nvPr/>
        </p:nvPicPr>
        <p:blipFill>
          <a:blip r:embed="rId2" cstate="print"/>
          <a:stretch>
            <a:fillRect/>
          </a:stretch>
        </p:blipFill>
        <p:spPr>
          <a:xfrm>
            <a:off x="9140064" y="3722522"/>
            <a:ext cx="954938" cy="7048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3" name="object 53"/>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grpSp>
        <p:nvGrpSpPr>
          <p:cNvPr id="3" name="object 3"/>
          <p:cNvGrpSpPr/>
          <p:nvPr/>
        </p:nvGrpSpPr>
        <p:grpSpPr>
          <a:xfrm>
            <a:off x="1677670" y="2344004"/>
            <a:ext cx="8496300" cy="2371725"/>
            <a:chOff x="1677670" y="2344003"/>
            <a:chExt cx="8496300" cy="2371725"/>
          </a:xfrm>
        </p:grpSpPr>
        <p:sp>
          <p:nvSpPr>
            <p:cNvPr id="4" name="object 4"/>
            <p:cNvSpPr/>
            <p:nvPr/>
          </p:nvSpPr>
          <p:spPr>
            <a:xfrm>
              <a:off x="2516799" y="2344003"/>
              <a:ext cx="6846570" cy="181610"/>
            </a:xfrm>
            <a:custGeom>
              <a:avLst/>
              <a:gdLst/>
              <a:ahLst/>
              <a:cxnLst/>
              <a:rect l="l" t="t" r="r" b="b"/>
              <a:pathLst>
                <a:path w="6846570" h="181610">
                  <a:moveTo>
                    <a:pt x="0" y="181612"/>
                  </a:moveTo>
                  <a:lnTo>
                    <a:pt x="6846383" y="181612"/>
                  </a:lnTo>
                  <a:lnTo>
                    <a:pt x="6846383" y="0"/>
                  </a:lnTo>
                  <a:lnTo>
                    <a:pt x="0" y="0"/>
                  </a:lnTo>
                  <a:lnTo>
                    <a:pt x="0" y="181612"/>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5" name="object 5"/>
            <p:cNvSpPr/>
            <p:nvPr/>
          </p:nvSpPr>
          <p:spPr>
            <a:xfrm>
              <a:off x="1677670" y="2344013"/>
              <a:ext cx="8496300" cy="2371725"/>
            </a:xfrm>
            <a:custGeom>
              <a:avLst/>
              <a:gdLst/>
              <a:ahLst/>
              <a:cxnLst/>
              <a:rect l="l" t="t" r="r" b="b"/>
              <a:pathLst>
                <a:path w="8496300" h="2371725">
                  <a:moveTo>
                    <a:pt x="8496300" y="0"/>
                  </a:moveTo>
                  <a:lnTo>
                    <a:pt x="7675918" y="0"/>
                  </a:lnTo>
                  <a:lnTo>
                    <a:pt x="7675918" y="181610"/>
                  </a:lnTo>
                  <a:lnTo>
                    <a:pt x="0" y="181610"/>
                  </a:lnTo>
                  <a:lnTo>
                    <a:pt x="0" y="2371115"/>
                  </a:lnTo>
                  <a:lnTo>
                    <a:pt x="8496300" y="2371115"/>
                  </a:lnTo>
                  <a:lnTo>
                    <a:pt x="8496300" y="191135"/>
                  </a:lnTo>
                  <a:lnTo>
                    <a:pt x="8496300" y="181610"/>
                  </a:lnTo>
                  <a:lnTo>
                    <a:pt x="8496300"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grpSp>
      <p:sp>
        <p:nvSpPr>
          <p:cNvPr id="6" name="object 6"/>
          <p:cNvSpPr txBox="1"/>
          <p:nvPr/>
        </p:nvSpPr>
        <p:spPr>
          <a:xfrm>
            <a:off x="2580297" y="2149691"/>
            <a:ext cx="173228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0000"/>
                </a:solidFill>
                <a:latin typeface="Arial"/>
                <a:ea typeface="+mn-ea"/>
                <a:cs typeface="Arial"/>
              </a:rPr>
              <a:t>II.</a:t>
            </a:r>
            <a:r>
              <a:rPr sz="1100" b="1" spc="-10" dirty="0">
                <a:solidFill>
                  <a:srgbClr val="FF0000"/>
                </a:solidFill>
                <a:latin typeface="Arial"/>
                <a:ea typeface="+mn-ea"/>
                <a:cs typeface="Arial"/>
              </a:rPr>
              <a:t> </a:t>
            </a:r>
            <a:r>
              <a:rPr sz="1100" b="1" dirty="0">
                <a:solidFill>
                  <a:srgbClr val="FF0000"/>
                </a:solidFill>
                <a:latin typeface="Arial"/>
                <a:ea typeface="+mn-ea"/>
                <a:cs typeface="Arial"/>
              </a:rPr>
              <a:t>Cálculo</a:t>
            </a:r>
            <a:r>
              <a:rPr sz="1100" b="1" spc="-10" dirty="0">
                <a:solidFill>
                  <a:srgbClr val="FF0000"/>
                </a:solidFill>
                <a:latin typeface="Arial"/>
                <a:ea typeface="+mn-ea"/>
                <a:cs typeface="Arial"/>
              </a:rPr>
              <a:t> </a:t>
            </a:r>
            <a:r>
              <a:rPr sz="1100" b="1" dirty="0">
                <a:solidFill>
                  <a:srgbClr val="FF0000"/>
                </a:solidFill>
                <a:latin typeface="Arial"/>
                <a:ea typeface="+mn-ea"/>
                <a:cs typeface="Arial"/>
              </a:rPr>
              <a:t>de</a:t>
            </a:r>
            <a:r>
              <a:rPr sz="1100" b="1" spc="55" dirty="0">
                <a:solidFill>
                  <a:srgbClr val="FF0000"/>
                </a:solidFill>
                <a:latin typeface="Arial"/>
                <a:ea typeface="+mn-ea"/>
                <a:cs typeface="Arial"/>
              </a:rPr>
              <a:t> </a:t>
            </a:r>
            <a:r>
              <a:rPr sz="1100" b="1" dirty="0">
                <a:solidFill>
                  <a:srgbClr val="FF0000"/>
                </a:solidFill>
                <a:latin typeface="Arial"/>
                <a:ea typeface="+mn-ea"/>
                <a:cs typeface="Arial"/>
              </a:rPr>
              <a:t>ISR</a:t>
            </a:r>
            <a:r>
              <a:rPr sz="1100" b="1" spc="15" dirty="0">
                <a:solidFill>
                  <a:srgbClr val="FF0000"/>
                </a:solidFill>
                <a:latin typeface="Arial"/>
                <a:ea typeface="+mn-ea"/>
                <a:cs typeface="Arial"/>
              </a:rPr>
              <a:t> </a:t>
            </a:r>
            <a:r>
              <a:rPr sz="1100" b="1" dirty="0">
                <a:solidFill>
                  <a:srgbClr val="FF0000"/>
                </a:solidFill>
                <a:latin typeface="Arial"/>
                <a:ea typeface="+mn-ea"/>
                <a:cs typeface="Arial"/>
              </a:rPr>
              <a:t>del</a:t>
            </a:r>
            <a:r>
              <a:rPr sz="1100" b="1" spc="-10" dirty="0">
                <a:solidFill>
                  <a:srgbClr val="FF0000"/>
                </a:solidFill>
                <a:latin typeface="Arial"/>
                <a:ea typeface="+mn-ea"/>
                <a:cs typeface="Arial"/>
              </a:rPr>
              <a:t> </a:t>
            </a:r>
            <a:r>
              <a:rPr sz="1100" b="1" spc="-25" dirty="0">
                <a:solidFill>
                  <a:srgbClr val="FF0000"/>
                </a:solidFill>
                <a:latin typeface="Arial"/>
                <a:ea typeface="+mn-ea"/>
                <a:cs typeface="Arial"/>
              </a:rPr>
              <a:t>mes</a:t>
            </a:r>
            <a:endParaRPr sz="1100">
              <a:latin typeface="Arial"/>
              <a:ea typeface="+mn-ea"/>
              <a:cs typeface="Arial"/>
            </a:endParaRPr>
          </a:p>
        </p:txBody>
      </p:sp>
      <p:sp>
        <p:nvSpPr>
          <p:cNvPr id="7" name="object 7"/>
          <p:cNvSpPr txBox="1"/>
          <p:nvPr/>
        </p:nvSpPr>
        <p:spPr>
          <a:xfrm>
            <a:off x="430624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1</a:t>
            </a:r>
            <a:endParaRPr sz="1100">
              <a:latin typeface="Arial"/>
              <a:ea typeface="+mn-ea"/>
              <a:cs typeface="Arial"/>
            </a:endParaRPr>
          </a:p>
        </p:txBody>
      </p:sp>
      <p:sp>
        <p:nvSpPr>
          <p:cNvPr id="8" name="object 8"/>
          <p:cNvSpPr txBox="1"/>
          <p:nvPr/>
        </p:nvSpPr>
        <p:spPr>
          <a:xfrm>
            <a:off x="521198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2</a:t>
            </a:r>
            <a:endParaRPr sz="1100">
              <a:latin typeface="Arial"/>
              <a:ea typeface="+mn-ea"/>
              <a:cs typeface="Arial"/>
            </a:endParaRPr>
          </a:p>
        </p:txBody>
      </p:sp>
      <p:sp>
        <p:nvSpPr>
          <p:cNvPr id="9" name="object 9"/>
          <p:cNvSpPr txBox="1"/>
          <p:nvPr/>
        </p:nvSpPr>
        <p:spPr>
          <a:xfrm>
            <a:off x="610832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3</a:t>
            </a:r>
            <a:endParaRPr sz="1100">
              <a:latin typeface="Arial"/>
              <a:ea typeface="+mn-ea"/>
              <a:cs typeface="Arial"/>
            </a:endParaRPr>
          </a:p>
        </p:txBody>
      </p:sp>
      <p:sp>
        <p:nvSpPr>
          <p:cNvPr id="10" name="object 10"/>
          <p:cNvSpPr txBox="1"/>
          <p:nvPr/>
        </p:nvSpPr>
        <p:spPr>
          <a:xfrm>
            <a:off x="6947392"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4</a:t>
            </a:r>
            <a:endParaRPr sz="1100">
              <a:latin typeface="Arial"/>
              <a:ea typeface="+mn-ea"/>
              <a:cs typeface="Arial"/>
            </a:endParaRPr>
          </a:p>
        </p:txBody>
      </p:sp>
      <p:sp>
        <p:nvSpPr>
          <p:cNvPr id="11" name="object 11"/>
          <p:cNvSpPr txBox="1"/>
          <p:nvPr/>
        </p:nvSpPr>
        <p:spPr>
          <a:xfrm>
            <a:off x="7786584" y="2331303"/>
            <a:ext cx="67691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FFFF"/>
                </a:solidFill>
                <a:latin typeface="Arial"/>
                <a:ea typeface="+mn-ea"/>
                <a:cs typeface="Arial"/>
              </a:rPr>
              <a:t>Semana</a:t>
            </a:r>
            <a:r>
              <a:rPr sz="1100" b="1" spc="-65" dirty="0">
                <a:solidFill>
                  <a:srgbClr val="FFFFFF"/>
                </a:solidFill>
                <a:latin typeface="Arial"/>
                <a:ea typeface="+mn-ea"/>
                <a:cs typeface="Arial"/>
              </a:rPr>
              <a:t> </a:t>
            </a:r>
            <a:r>
              <a:rPr sz="1100" b="1" spc="-50" dirty="0">
                <a:solidFill>
                  <a:srgbClr val="FFFFFF"/>
                </a:solidFill>
                <a:latin typeface="Arial"/>
                <a:ea typeface="+mn-ea"/>
                <a:cs typeface="Arial"/>
              </a:rPr>
              <a:t>5</a:t>
            </a:r>
            <a:endParaRPr sz="1100">
              <a:latin typeface="Arial"/>
              <a:ea typeface="+mn-ea"/>
              <a:cs typeface="Arial"/>
            </a:endParaRPr>
          </a:p>
        </p:txBody>
      </p:sp>
      <p:sp>
        <p:nvSpPr>
          <p:cNvPr id="12" name="object 12"/>
          <p:cNvSpPr txBox="1"/>
          <p:nvPr/>
        </p:nvSpPr>
        <p:spPr>
          <a:xfrm>
            <a:off x="8673275" y="2331303"/>
            <a:ext cx="534035" cy="185948"/>
          </a:xfrm>
          <a:prstGeom prst="rect">
            <a:avLst/>
          </a:prstGeom>
        </p:spPr>
        <p:txBody>
          <a:bodyPr vert="horz" wrap="square" lIns="0" tIns="16510" rIns="0" bIns="0" rtlCol="0">
            <a:spAutoFit/>
          </a:bodyPr>
          <a:lstStyle/>
          <a:p>
            <a:pPr marL="12701" algn="l" defTabSz="914446" rtl="0">
              <a:spcBef>
                <a:spcPts val="130"/>
              </a:spcBef>
            </a:pPr>
            <a:r>
              <a:rPr sz="1100" b="1" spc="-10" dirty="0">
                <a:solidFill>
                  <a:srgbClr val="FFFFFF"/>
                </a:solidFill>
                <a:latin typeface="Arial"/>
                <a:ea typeface="+mn-ea"/>
                <a:cs typeface="Arial"/>
              </a:rPr>
              <a:t>Totales</a:t>
            </a:r>
            <a:endParaRPr sz="1100">
              <a:latin typeface="Arial"/>
              <a:ea typeface="+mn-ea"/>
              <a:cs typeface="Arial"/>
            </a:endParaRPr>
          </a:p>
        </p:txBody>
      </p:sp>
      <p:sp>
        <p:nvSpPr>
          <p:cNvPr id="13" name="object 13"/>
          <p:cNvSpPr txBox="1"/>
          <p:nvPr/>
        </p:nvSpPr>
        <p:spPr>
          <a:xfrm>
            <a:off x="4433494"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4" name="object 14"/>
          <p:cNvSpPr txBox="1"/>
          <p:nvPr/>
        </p:nvSpPr>
        <p:spPr>
          <a:xfrm>
            <a:off x="5396382"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5" name="object 15"/>
          <p:cNvSpPr txBox="1"/>
          <p:nvPr/>
        </p:nvSpPr>
        <p:spPr>
          <a:xfrm>
            <a:off x="6235576"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6" name="object 16"/>
          <p:cNvSpPr txBox="1"/>
          <p:nvPr/>
        </p:nvSpPr>
        <p:spPr>
          <a:xfrm>
            <a:off x="7074768"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7" name="object 17"/>
          <p:cNvSpPr txBox="1"/>
          <p:nvPr/>
        </p:nvSpPr>
        <p:spPr>
          <a:xfrm>
            <a:off x="7913834" y="2512917"/>
            <a:ext cx="537210" cy="185948"/>
          </a:xfrm>
          <a:prstGeom prst="rect">
            <a:avLst/>
          </a:prstGeom>
        </p:spPr>
        <p:txBody>
          <a:bodyPr vert="horz" wrap="square" lIns="0" tIns="16510" rIns="0" bIns="0" rtlCol="0">
            <a:spAutoFit/>
          </a:bodyPr>
          <a:lstStyle/>
          <a:p>
            <a:pPr algn="l" defTabSz="914446" rtl="0">
              <a:spcBef>
                <a:spcPts val="130"/>
              </a:spcBef>
            </a:pPr>
            <a:r>
              <a:rPr sz="1100" spc="-20" dirty="0">
                <a:latin typeface="Arial MT"/>
                <a:ea typeface="+mn-ea"/>
                <a:cs typeface="Arial MT"/>
              </a:rPr>
              <a:t>1,934.21</a:t>
            </a:r>
            <a:endParaRPr sz="1100">
              <a:latin typeface="Arial MT"/>
              <a:ea typeface="+mn-ea"/>
              <a:cs typeface="Arial MT"/>
            </a:endParaRPr>
          </a:p>
        </p:txBody>
      </p:sp>
      <p:sp>
        <p:nvSpPr>
          <p:cNvPr id="18" name="object 18"/>
          <p:cNvSpPr txBox="1"/>
          <p:nvPr/>
        </p:nvSpPr>
        <p:spPr>
          <a:xfrm>
            <a:off x="8740328" y="2512917"/>
            <a:ext cx="562610" cy="185948"/>
          </a:xfrm>
          <a:prstGeom prst="rect">
            <a:avLst/>
          </a:prstGeom>
        </p:spPr>
        <p:txBody>
          <a:bodyPr vert="horz" wrap="square" lIns="0" tIns="16510" rIns="0" bIns="0" rtlCol="0">
            <a:spAutoFit/>
          </a:bodyPr>
          <a:lstStyle/>
          <a:p>
            <a:pPr marL="12701" algn="l" defTabSz="914446" rtl="0">
              <a:spcBef>
                <a:spcPts val="130"/>
              </a:spcBef>
            </a:pPr>
            <a:r>
              <a:rPr sz="1100" b="1" spc="-10" dirty="0">
                <a:latin typeface="Arial"/>
                <a:ea typeface="+mn-ea"/>
                <a:cs typeface="Arial"/>
              </a:rPr>
              <a:t>9,671.05</a:t>
            </a:r>
            <a:endParaRPr sz="1100">
              <a:latin typeface="Arial"/>
              <a:ea typeface="+mn-ea"/>
              <a:cs typeface="Arial"/>
            </a:endParaRPr>
          </a:p>
        </p:txBody>
      </p:sp>
      <p:sp>
        <p:nvSpPr>
          <p:cNvPr id="19" name="object 19"/>
          <p:cNvSpPr txBox="1"/>
          <p:nvPr/>
        </p:nvSpPr>
        <p:spPr>
          <a:xfrm>
            <a:off x="4767114"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0" name="object 20"/>
          <p:cNvSpPr txBox="1"/>
          <p:nvPr/>
        </p:nvSpPr>
        <p:spPr>
          <a:xfrm>
            <a:off x="5730129"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1" name="object 21"/>
          <p:cNvSpPr txBox="1"/>
          <p:nvPr/>
        </p:nvSpPr>
        <p:spPr>
          <a:xfrm>
            <a:off x="6569195"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2" name="object 22"/>
          <p:cNvSpPr txBox="1"/>
          <p:nvPr/>
        </p:nvSpPr>
        <p:spPr>
          <a:xfrm>
            <a:off x="7408388"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3" name="object 23"/>
          <p:cNvSpPr txBox="1"/>
          <p:nvPr/>
        </p:nvSpPr>
        <p:spPr>
          <a:xfrm>
            <a:off x="8247581" y="2694529"/>
            <a:ext cx="48260" cy="185948"/>
          </a:xfrm>
          <a:prstGeom prst="rect">
            <a:avLst/>
          </a:prstGeom>
        </p:spPr>
        <p:txBody>
          <a:bodyPr vert="horz" wrap="square" lIns="0" tIns="16510" rIns="0" bIns="0" rtlCol="0">
            <a:spAutoFit/>
          </a:bodyPr>
          <a:lstStyle/>
          <a:p>
            <a:pPr algn="l" defTabSz="914446" rtl="0">
              <a:spcBef>
                <a:spcPts val="130"/>
              </a:spcBef>
            </a:pPr>
            <a:r>
              <a:rPr sz="1100" spc="-50" dirty="0">
                <a:latin typeface="Arial MT"/>
                <a:ea typeface="+mn-ea"/>
                <a:cs typeface="Arial MT"/>
              </a:rPr>
              <a:t>-</a:t>
            </a:r>
            <a:endParaRPr sz="1100">
              <a:latin typeface="Arial MT"/>
              <a:ea typeface="+mn-ea"/>
              <a:cs typeface="Arial MT"/>
            </a:endParaRPr>
          </a:p>
        </p:txBody>
      </p:sp>
      <p:sp>
        <p:nvSpPr>
          <p:cNvPr id="24" name="object 24"/>
          <p:cNvSpPr txBox="1"/>
          <p:nvPr/>
        </p:nvSpPr>
        <p:spPr>
          <a:xfrm>
            <a:off x="4420794" y="2866745"/>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5" name="object 25"/>
          <p:cNvSpPr txBox="1"/>
          <p:nvPr/>
        </p:nvSpPr>
        <p:spPr>
          <a:xfrm>
            <a:off x="5383682" y="2866745"/>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6" name="object 26"/>
          <p:cNvSpPr txBox="1"/>
          <p:nvPr/>
        </p:nvSpPr>
        <p:spPr>
          <a:xfrm>
            <a:off x="6222876" y="2866745"/>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7" name="object 27"/>
          <p:cNvSpPr txBox="1"/>
          <p:nvPr/>
        </p:nvSpPr>
        <p:spPr>
          <a:xfrm>
            <a:off x="7062068" y="2866744"/>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8" name="object 28"/>
          <p:cNvSpPr txBox="1"/>
          <p:nvPr/>
        </p:nvSpPr>
        <p:spPr>
          <a:xfrm>
            <a:off x="7901134" y="2866744"/>
            <a:ext cx="562610" cy="377666"/>
          </a:xfrm>
          <a:prstGeom prst="rect">
            <a:avLst/>
          </a:prstGeom>
        </p:spPr>
        <p:txBody>
          <a:bodyPr vert="horz" wrap="square" lIns="0" tIns="26034" rIns="0" bIns="0" rtlCol="0">
            <a:spAutoFit/>
          </a:bodyPr>
          <a:lstStyle/>
          <a:p>
            <a:pPr marL="12701" algn="l" defTabSz="914446" rtl="0">
              <a:spcBef>
                <a:spcPts val="204"/>
              </a:spcBef>
            </a:pPr>
            <a:r>
              <a:rPr sz="1100" b="1" spc="-10" dirty="0">
                <a:latin typeface="Arial"/>
                <a:ea typeface="+mn-ea"/>
                <a:cs typeface="Arial"/>
              </a:rPr>
              <a:t>1,934.21</a:t>
            </a:r>
            <a:endParaRPr sz="1100">
              <a:latin typeface="Arial"/>
              <a:ea typeface="+mn-ea"/>
              <a:cs typeface="Arial"/>
            </a:endParaRPr>
          </a:p>
          <a:p>
            <a:pPr marL="12701" algn="l" defTabSz="914446" rtl="0">
              <a:spcBef>
                <a:spcPts val="110"/>
              </a:spcBef>
            </a:pPr>
            <a:r>
              <a:rPr sz="1100" spc="-10" dirty="0">
                <a:latin typeface="Arial MT"/>
                <a:ea typeface="+mn-ea"/>
                <a:cs typeface="Arial MT"/>
              </a:rPr>
              <a:t>1,458.04</a:t>
            </a:r>
            <a:endParaRPr sz="1100">
              <a:latin typeface="Arial MT"/>
              <a:ea typeface="+mn-ea"/>
              <a:cs typeface="Arial MT"/>
            </a:endParaRPr>
          </a:p>
        </p:txBody>
      </p:sp>
      <p:sp>
        <p:nvSpPr>
          <p:cNvPr id="29" name="object 29"/>
          <p:cNvSpPr txBox="1"/>
          <p:nvPr/>
        </p:nvSpPr>
        <p:spPr>
          <a:xfrm>
            <a:off x="4535092"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0" name="object 30"/>
          <p:cNvSpPr txBox="1"/>
          <p:nvPr/>
        </p:nvSpPr>
        <p:spPr>
          <a:xfrm>
            <a:off x="5497980"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1" name="object 31"/>
          <p:cNvSpPr txBox="1"/>
          <p:nvPr/>
        </p:nvSpPr>
        <p:spPr>
          <a:xfrm>
            <a:off x="6337172"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2" name="object 32"/>
          <p:cNvSpPr txBox="1"/>
          <p:nvPr/>
        </p:nvSpPr>
        <p:spPr>
          <a:xfrm>
            <a:off x="7176366" y="3230415"/>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3" name="object 33"/>
          <p:cNvSpPr txBox="1"/>
          <p:nvPr/>
        </p:nvSpPr>
        <p:spPr>
          <a:xfrm>
            <a:off x="8015432" y="3230413"/>
            <a:ext cx="495934" cy="377026"/>
          </a:xfrm>
          <a:prstGeom prst="rect">
            <a:avLst/>
          </a:prstGeom>
        </p:spPr>
        <p:txBody>
          <a:bodyPr vert="horz" wrap="square" lIns="0" tIns="25400" rIns="0" bIns="0" rtlCol="0">
            <a:spAutoFit/>
          </a:bodyPr>
          <a:lstStyle/>
          <a:p>
            <a:pPr marL="12701" algn="l" defTabSz="914446" rtl="0">
              <a:spcBef>
                <a:spcPts val="200"/>
              </a:spcBef>
            </a:pPr>
            <a:r>
              <a:rPr sz="1100" spc="-10" dirty="0">
                <a:latin typeface="Arial MT"/>
                <a:ea typeface="+mn-ea"/>
                <a:cs typeface="Arial MT"/>
              </a:rPr>
              <a:t>476.17</a:t>
            </a:r>
            <a:endParaRPr sz="1100">
              <a:latin typeface="Arial MT"/>
              <a:ea typeface="+mn-ea"/>
              <a:cs typeface="Arial MT"/>
            </a:endParaRPr>
          </a:p>
          <a:p>
            <a:pPr marL="12701" algn="l" defTabSz="914446" rtl="0">
              <a:spcBef>
                <a:spcPts val="110"/>
              </a:spcBef>
            </a:pPr>
            <a:r>
              <a:rPr sz="1100" spc="-10" dirty="0">
                <a:latin typeface="Arial MT"/>
                <a:ea typeface="+mn-ea"/>
                <a:cs typeface="Arial MT"/>
              </a:rPr>
              <a:t>10.88%</a:t>
            </a:r>
            <a:endParaRPr sz="1100">
              <a:latin typeface="Arial MT"/>
              <a:ea typeface="+mn-ea"/>
              <a:cs typeface="Arial MT"/>
            </a:endParaRPr>
          </a:p>
        </p:txBody>
      </p:sp>
      <p:sp>
        <p:nvSpPr>
          <p:cNvPr id="34" name="object 34"/>
          <p:cNvSpPr txBox="1"/>
          <p:nvPr/>
        </p:nvSpPr>
        <p:spPr>
          <a:xfrm>
            <a:off x="4611290"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5" name="object 35"/>
          <p:cNvSpPr txBox="1"/>
          <p:nvPr/>
        </p:nvSpPr>
        <p:spPr>
          <a:xfrm>
            <a:off x="5574558"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6" name="object 36"/>
          <p:cNvSpPr txBox="1"/>
          <p:nvPr/>
        </p:nvSpPr>
        <p:spPr>
          <a:xfrm>
            <a:off x="6413624"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7" name="object 37"/>
          <p:cNvSpPr txBox="1"/>
          <p:nvPr/>
        </p:nvSpPr>
        <p:spPr>
          <a:xfrm>
            <a:off x="7252564"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8" name="object 38"/>
          <p:cNvSpPr txBox="1"/>
          <p:nvPr/>
        </p:nvSpPr>
        <p:spPr>
          <a:xfrm>
            <a:off x="8091630" y="3593513"/>
            <a:ext cx="372110" cy="377666"/>
          </a:xfrm>
          <a:prstGeom prst="rect">
            <a:avLst/>
          </a:prstGeom>
        </p:spPr>
        <p:txBody>
          <a:bodyPr vert="horz" wrap="square" lIns="0" tIns="26034" rIns="0" bIns="0" rtlCol="0">
            <a:spAutoFit/>
          </a:bodyPr>
          <a:lstStyle/>
          <a:p>
            <a:pPr marL="12701" algn="l" defTabSz="914446" rtl="0">
              <a:spcBef>
                <a:spcPts val="204"/>
              </a:spcBef>
            </a:pPr>
            <a:r>
              <a:rPr sz="1100" spc="-10" dirty="0">
                <a:latin typeface="Arial MT"/>
                <a:ea typeface="+mn-ea"/>
                <a:cs typeface="Arial MT"/>
              </a:rPr>
              <a:t>51.81</a:t>
            </a:r>
            <a:endParaRPr sz="1100">
              <a:latin typeface="Arial MT"/>
              <a:ea typeface="+mn-ea"/>
              <a:cs typeface="Arial MT"/>
            </a:endParaRPr>
          </a:p>
          <a:p>
            <a:pPr marL="12701" algn="l" defTabSz="914446" rtl="0">
              <a:spcBef>
                <a:spcPts val="110"/>
              </a:spcBef>
            </a:pPr>
            <a:r>
              <a:rPr sz="1100" spc="-10" dirty="0">
                <a:latin typeface="Arial MT"/>
                <a:ea typeface="+mn-ea"/>
                <a:cs typeface="Arial MT"/>
              </a:rPr>
              <a:t>85.61</a:t>
            </a:r>
            <a:endParaRPr sz="1100">
              <a:latin typeface="Arial MT"/>
              <a:ea typeface="+mn-ea"/>
              <a:cs typeface="Arial MT"/>
            </a:endParaRPr>
          </a:p>
        </p:txBody>
      </p:sp>
      <p:sp>
        <p:nvSpPr>
          <p:cNvPr id="39" name="object 39"/>
          <p:cNvSpPr txBox="1"/>
          <p:nvPr/>
        </p:nvSpPr>
        <p:spPr>
          <a:xfrm>
            <a:off x="4182423" y="3956738"/>
            <a:ext cx="5193665" cy="377666"/>
          </a:xfrm>
          <a:prstGeom prst="rect">
            <a:avLst/>
          </a:prstGeom>
        </p:spPr>
        <p:txBody>
          <a:bodyPr vert="horz" wrap="square" lIns="0" tIns="26034" rIns="0" bIns="0" rtlCol="0">
            <a:spAutoFit/>
          </a:bodyPr>
          <a:lstStyle/>
          <a:p>
            <a:pPr marL="365144" algn="l" defTabSz="914446" rtl="0">
              <a:spcBef>
                <a:spcPts val="204"/>
              </a:spcBef>
              <a:tabLst>
                <a:tab pos="1327852" algn="l"/>
                <a:tab pos="2167364" algn="l"/>
                <a:tab pos="3006240" algn="l"/>
                <a:tab pos="3845752" algn="l"/>
              </a:tabLst>
            </a:pP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r>
              <a:rPr sz="1100" b="1" dirty="0">
                <a:latin typeface="Arial"/>
                <a:ea typeface="+mn-ea"/>
                <a:cs typeface="Arial"/>
              </a:rPr>
              <a:t>	</a:t>
            </a:r>
            <a:r>
              <a:rPr sz="1100" b="1" spc="-10" dirty="0">
                <a:latin typeface="Arial"/>
                <a:ea typeface="+mn-ea"/>
                <a:cs typeface="Arial"/>
              </a:rPr>
              <a:t>137.42</a:t>
            </a:r>
            <a:endParaRPr sz="1100">
              <a:latin typeface="Arial"/>
              <a:ea typeface="+mn-ea"/>
              <a:cs typeface="Arial"/>
            </a:endParaRPr>
          </a:p>
          <a:p>
            <a:pPr marL="12701" algn="l" defTabSz="914446" rtl="0">
              <a:spcBef>
                <a:spcPts val="110"/>
              </a:spcBef>
              <a:tabLst>
                <a:tab pos="365144" algn="l"/>
                <a:tab pos="1327852" algn="l"/>
                <a:tab pos="2167364" algn="l"/>
                <a:tab pos="3006240" algn="l"/>
                <a:tab pos="3845752" algn="l"/>
                <a:tab pos="4684630" algn="l"/>
              </a:tabLst>
            </a:pP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u="sng" spc="-10" dirty="0">
                <a:uFill>
                  <a:solidFill>
                    <a:srgbClr val="000000"/>
                  </a:solidFill>
                </a:uFill>
                <a:latin typeface="Arial MT"/>
                <a:ea typeface="+mn-ea"/>
                <a:cs typeface="Arial MT"/>
              </a:rPr>
              <a:t>109.29</a:t>
            </a:r>
            <a:r>
              <a:rPr sz="1100" u="sng" dirty="0">
                <a:uFill>
                  <a:solidFill>
                    <a:srgbClr val="000000"/>
                  </a:solidFill>
                </a:uFill>
                <a:latin typeface="Arial MT"/>
                <a:ea typeface="+mn-ea"/>
                <a:cs typeface="Arial MT"/>
              </a:rPr>
              <a:t>	</a:t>
            </a:r>
            <a:r>
              <a:rPr sz="1100" b="1" u="sng" spc="-10" dirty="0">
                <a:uFill>
                  <a:solidFill>
                    <a:srgbClr val="000000"/>
                  </a:solidFill>
                </a:uFill>
                <a:latin typeface="Arial"/>
                <a:ea typeface="+mn-ea"/>
                <a:cs typeface="Arial"/>
              </a:rPr>
              <a:t>546.45</a:t>
            </a:r>
            <a:r>
              <a:rPr sz="1100" b="1" u="sng" spc="500" dirty="0">
                <a:uFill>
                  <a:solidFill>
                    <a:srgbClr val="000000"/>
                  </a:solidFill>
                </a:uFill>
                <a:latin typeface="Arial"/>
                <a:ea typeface="+mn-ea"/>
                <a:cs typeface="Arial"/>
              </a:rPr>
              <a:t> </a:t>
            </a:r>
            <a:endParaRPr sz="1100">
              <a:latin typeface="Arial"/>
              <a:ea typeface="+mn-ea"/>
              <a:cs typeface="Arial"/>
            </a:endParaRPr>
          </a:p>
        </p:txBody>
      </p:sp>
      <p:sp>
        <p:nvSpPr>
          <p:cNvPr id="40" name="object 40"/>
          <p:cNvSpPr txBox="1"/>
          <p:nvPr/>
        </p:nvSpPr>
        <p:spPr>
          <a:xfrm>
            <a:off x="2303762" y="2503519"/>
            <a:ext cx="1743710" cy="2020809"/>
          </a:xfrm>
          <a:prstGeom prst="rect">
            <a:avLst/>
          </a:prstGeom>
        </p:spPr>
        <p:txBody>
          <a:bodyPr vert="horz" wrap="square" lIns="0" tIns="26034" rIns="0" bIns="0" rtlCol="0">
            <a:spAutoFit/>
          </a:bodyPr>
          <a:lstStyle/>
          <a:p>
            <a:pPr marL="241312" algn="l" defTabSz="914446" rtl="0">
              <a:spcBef>
                <a:spcPts val="204"/>
              </a:spcBef>
            </a:pPr>
            <a:r>
              <a:rPr sz="1100" dirty="0">
                <a:latin typeface="Arial MT"/>
                <a:ea typeface="+mn-ea"/>
                <a:cs typeface="Arial MT"/>
              </a:rPr>
              <a:t>Base</a:t>
            </a:r>
            <a:r>
              <a:rPr sz="1100" spc="10" dirty="0">
                <a:latin typeface="Arial MT"/>
                <a:ea typeface="+mn-ea"/>
                <a:cs typeface="Arial MT"/>
              </a:rPr>
              <a:t> </a:t>
            </a:r>
            <a:r>
              <a:rPr sz="1100" spc="-10" dirty="0">
                <a:latin typeface="Arial MT"/>
                <a:ea typeface="+mn-ea"/>
                <a:cs typeface="Arial MT"/>
              </a:rPr>
              <a:t>semanal</a:t>
            </a:r>
            <a:endParaRPr sz="1100">
              <a:latin typeface="Arial MT"/>
              <a:ea typeface="+mn-ea"/>
              <a:cs typeface="Arial MT"/>
            </a:endParaRPr>
          </a:p>
          <a:p>
            <a:pPr marL="12701" algn="l" defTabSz="914446" rtl="0">
              <a:spcBef>
                <a:spcPts val="110"/>
              </a:spcBef>
            </a:pPr>
            <a:r>
              <a:rPr sz="1100" dirty="0">
                <a:latin typeface="Arial MT"/>
                <a:ea typeface="+mn-ea"/>
                <a:cs typeface="Arial MT"/>
              </a:rPr>
              <a:t>(+)</a:t>
            </a:r>
            <a:r>
              <a:rPr sz="1100" spc="114" dirty="0">
                <a:latin typeface="Arial MT"/>
                <a:ea typeface="+mn-ea"/>
                <a:cs typeface="Arial MT"/>
              </a:rPr>
              <a:t> </a:t>
            </a:r>
            <a:r>
              <a:rPr sz="1100" dirty="0">
                <a:latin typeface="Arial MT"/>
                <a:ea typeface="+mn-ea"/>
                <a:cs typeface="Arial MT"/>
              </a:rPr>
              <a:t>Otras</a:t>
            </a:r>
            <a:r>
              <a:rPr sz="1100" spc="70" dirty="0">
                <a:latin typeface="Arial MT"/>
                <a:ea typeface="+mn-ea"/>
                <a:cs typeface="Arial MT"/>
              </a:rPr>
              <a:t> </a:t>
            </a:r>
            <a:r>
              <a:rPr sz="1100" spc="-10" dirty="0">
                <a:latin typeface="Arial MT"/>
                <a:ea typeface="+mn-ea"/>
                <a:cs typeface="Arial MT"/>
              </a:rPr>
              <a:t>percepciones</a:t>
            </a:r>
            <a:endParaRPr sz="1100">
              <a:latin typeface="Arial MT"/>
              <a:ea typeface="+mn-ea"/>
              <a:cs typeface="Arial MT"/>
            </a:endParaRPr>
          </a:p>
          <a:p>
            <a:pPr marL="12701" marR="528982" algn="l" defTabSz="914446" rtl="0">
              <a:lnSpc>
                <a:spcPct val="108400"/>
              </a:lnSpc>
            </a:pPr>
            <a:r>
              <a:rPr sz="1100" b="1" dirty="0">
                <a:latin typeface="Arial"/>
                <a:ea typeface="+mn-ea"/>
                <a:cs typeface="Arial"/>
              </a:rPr>
              <a:t>(=)</a:t>
            </a:r>
            <a:r>
              <a:rPr sz="1100" b="1" spc="95" dirty="0">
                <a:latin typeface="Arial"/>
                <a:ea typeface="+mn-ea"/>
                <a:cs typeface="Arial"/>
              </a:rPr>
              <a:t> </a:t>
            </a:r>
            <a:r>
              <a:rPr sz="1100" b="1" dirty="0">
                <a:latin typeface="Arial"/>
                <a:ea typeface="+mn-ea"/>
                <a:cs typeface="Arial"/>
              </a:rPr>
              <a:t>Base</a:t>
            </a:r>
            <a:r>
              <a:rPr sz="1100" b="1" spc="55" dirty="0">
                <a:latin typeface="Arial"/>
                <a:ea typeface="+mn-ea"/>
                <a:cs typeface="Arial"/>
              </a:rPr>
              <a:t> </a:t>
            </a:r>
            <a:r>
              <a:rPr sz="1100" b="1" spc="-10" dirty="0">
                <a:latin typeface="Arial"/>
                <a:ea typeface="+mn-ea"/>
                <a:cs typeface="Arial"/>
              </a:rPr>
              <a:t>gravable </a:t>
            </a:r>
            <a:r>
              <a:rPr sz="1100" dirty="0">
                <a:latin typeface="Arial MT"/>
                <a:ea typeface="+mn-ea"/>
                <a:cs typeface="Arial MT"/>
              </a:rPr>
              <a:t>(-)</a:t>
            </a:r>
            <a:r>
              <a:rPr sz="1100" spc="80" dirty="0">
                <a:latin typeface="Arial MT"/>
                <a:ea typeface="+mn-ea"/>
                <a:cs typeface="Arial MT"/>
              </a:rPr>
              <a:t> </a:t>
            </a:r>
            <a:r>
              <a:rPr sz="1100" spc="-10" dirty="0">
                <a:latin typeface="Arial MT"/>
                <a:ea typeface="+mn-ea"/>
                <a:cs typeface="Arial MT"/>
              </a:rPr>
              <a:t>Límite</a:t>
            </a:r>
            <a:r>
              <a:rPr sz="1100" spc="-25" dirty="0">
                <a:latin typeface="Arial MT"/>
                <a:ea typeface="+mn-ea"/>
                <a:cs typeface="Arial MT"/>
              </a:rPr>
              <a:t> </a:t>
            </a:r>
            <a:r>
              <a:rPr sz="1100" spc="-10" dirty="0">
                <a:latin typeface="Arial MT"/>
                <a:ea typeface="+mn-ea"/>
                <a:cs typeface="Arial MT"/>
              </a:rPr>
              <a:t>inferior</a:t>
            </a:r>
            <a:r>
              <a:rPr sz="1100" dirty="0">
                <a:latin typeface="Arial MT"/>
                <a:ea typeface="+mn-ea"/>
                <a:cs typeface="Arial MT"/>
              </a:rPr>
              <a:t> (=)</a:t>
            </a:r>
            <a:r>
              <a:rPr sz="1100" spc="120" dirty="0">
                <a:latin typeface="Arial MT"/>
                <a:ea typeface="+mn-ea"/>
                <a:cs typeface="Arial MT"/>
              </a:rPr>
              <a:t> </a:t>
            </a:r>
            <a:r>
              <a:rPr sz="1100" spc="-10" dirty="0">
                <a:latin typeface="Arial MT"/>
                <a:ea typeface="+mn-ea"/>
                <a:cs typeface="Arial MT"/>
              </a:rPr>
              <a:t>Excedente</a:t>
            </a:r>
            <a:endParaRPr sz="1100">
              <a:latin typeface="Arial MT"/>
              <a:ea typeface="+mn-ea"/>
              <a:cs typeface="Arial MT"/>
            </a:endParaRPr>
          </a:p>
          <a:p>
            <a:pPr marL="12701" marR="299735" indent="19051" algn="l" defTabSz="914446" rtl="0">
              <a:lnSpc>
                <a:spcPct val="108300"/>
              </a:lnSpc>
            </a:pPr>
            <a:r>
              <a:rPr sz="1100" dirty="0">
                <a:latin typeface="Arial MT"/>
                <a:ea typeface="+mn-ea"/>
                <a:cs typeface="Arial MT"/>
              </a:rPr>
              <a:t>(x)</a:t>
            </a:r>
            <a:r>
              <a:rPr sz="1100" spc="90" dirty="0">
                <a:latin typeface="Arial MT"/>
                <a:ea typeface="+mn-ea"/>
                <a:cs typeface="Arial MT"/>
              </a:rPr>
              <a:t> </a:t>
            </a:r>
            <a:r>
              <a:rPr sz="1100" dirty="0">
                <a:latin typeface="Arial MT"/>
                <a:ea typeface="+mn-ea"/>
                <a:cs typeface="Arial MT"/>
              </a:rPr>
              <a:t>%</a:t>
            </a:r>
            <a:r>
              <a:rPr sz="1100" spc="-25" dirty="0">
                <a:latin typeface="Arial MT"/>
                <a:ea typeface="+mn-ea"/>
                <a:cs typeface="Arial MT"/>
              </a:rPr>
              <a:t> </a:t>
            </a:r>
            <a:r>
              <a:rPr sz="1100" dirty="0">
                <a:latin typeface="Arial MT"/>
                <a:ea typeface="+mn-ea"/>
                <a:cs typeface="Arial MT"/>
              </a:rPr>
              <a:t>sobre</a:t>
            </a:r>
            <a:r>
              <a:rPr sz="1100" spc="-25" dirty="0">
                <a:latin typeface="Arial MT"/>
                <a:ea typeface="+mn-ea"/>
                <a:cs typeface="Arial MT"/>
              </a:rPr>
              <a:t> </a:t>
            </a:r>
            <a:r>
              <a:rPr sz="1100" spc="-10" dirty="0">
                <a:latin typeface="Arial MT"/>
                <a:ea typeface="+mn-ea"/>
                <a:cs typeface="Arial MT"/>
              </a:rPr>
              <a:t>excedente </a:t>
            </a:r>
            <a:r>
              <a:rPr sz="1100" dirty="0">
                <a:latin typeface="Arial MT"/>
                <a:ea typeface="+mn-ea"/>
                <a:cs typeface="Arial MT"/>
              </a:rPr>
              <a:t>(=)</a:t>
            </a:r>
            <a:r>
              <a:rPr sz="1100" spc="85" dirty="0">
                <a:latin typeface="Arial MT"/>
                <a:ea typeface="+mn-ea"/>
                <a:cs typeface="Arial MT"/>
              </a:rPr>
              <a:t> </a:t>
            </a:r>
            <a:r>
              <a:rPr sz="1100" dirty="0">
                <a:latin typeface="Arial MT"/>
                <a:ea typeface="+mn-ea"/>
                <a:cs typeface="Arial MT"/>
              </a:rPr>
              <a:t>Impuesto</a:t>
            </a:r>
            <a:r>
              <a:rPr sz="1100" spc="-25" dirty="0">
                <a:latin typeface="Arial MT"/>
                <a:ea typeface="+mn-ea"/>
                <a:cs typeface="Arial MT"/>
              </a:rPr>
              <a:t> </a:t>
            </a:r>
            <a:r>
              <a:rPr sz="1100" spc="-10" dirty="0">
                <a:latin typeface="Arial MT"/>
                <a:ea typeface="+mn-ea"/>
                <a:cs typeface="Arial MT"/>
              </a:rPr>
              <a:t>marginal </a:t>
            </a:r>
            <a:r>
              <a:rPr sz="1100" dirty="0">
                <a:latin typeface="Arial MT"/>
                <a:ea typeface="+mn-ea"/>
                <a:cs typeface="Arial MT"/>
              </a:rPr>
              <a:t>(+)</a:t>
            </a:r>
            <a:r>
              <a:rPr sz="1100" spc="95" dirty="0">
                <a:latin typeface="Arial MT"/>
                <a:ea typeface="+mn-ea"/>
                <a:cs typeface="Arial MT"/>
              </a:rPr>
              <a:t> </a:t>
            </a:r>
            <a:r>
              <a:rPr sz="1100" dirty="0">
                <a:latin typeface="Arial MT"/>
                <a:ea typeface="+mn-ea"/>
                <a:cs typeface="Arial MT"/>
              </a:rPr>
              <a:t>Cuota</a:t>
            </a:r>
            <a:r>
              <a:rPr sz="1100" spc="-15" dirty="0">
                <a:latin typeface="Arial MT"/>
                <a:ea typeface="+mn-ea"/>
                <a:cs typeface="Arial MT"/>
              </a:rPr>
              <a:t> </a:t>
            </a:r>
            <a:r>
              <a:rPr sz="1100" spc="-20" dirty="0">
                <a:latin typeface="Arial MT"/>
                <a:ea typeface="+mn-ea"/>
                <a:cs typeface="Arial MT"/>
              </a:rPr>
              <a:t>fija</a:t>
            </a:r>
            <a:endParaRPr sz="1100">
              <a:latin typeface="Arial MT"/>
              <a:ea typeface="+mn-ea"/>
              <a:cs typeface="Arial MT"/>
            </a:endParaRPr>
          </a:p>
          <a:p>
            <a:pPr marL="12701" algn="l" defTabSz="914446" rtl="0">
              <a:spcBef>
                <a:spcPts val="105"/>
              </a:spcBef>
            </a:pPr>
            <a:r>
              <a:rPr sz="1100" b="1" dirty="0">
                <a:latin typeface="Arial"/>
                <a:ea typeface="+mn-ea"/>
                <a:cs typeface="Arial"/>
              </a:rPr>
              <a:t>(=)</a:t>
            </a:r>
            <a:r>
              <a:rPr sz="1100" b="1" spc="110" dirty="0">
                <a:latin typeface="Arial"/>
                <a:ea typeface="+mn-ea"/>
                <a:cs typeface="Arial"/>
              </a:rPr>
              <a:t> </a:t>
            </a:r>
            <a:r>
              <a:rPr sz="1100" b="1" dirty="0">
                <a:latin typeface="Arial"/>
                <a:ea typeface="+mn-ea"/>
                <a:cs typeface="Arial"/>
              </a:rPr>
              <a:t>ISR</a:t>
            </a:r>
            <a:r>
              <a:rPr sz="1100" b="1" spc="30" dirty="0">
                <a:latin typeface="Arial"/>
                <a:ea typeface="+mn-ea"/>
                <a:cs typeface="Arial"/>
              </a:rPr>
              <a:t> </a:t>
            </a:r>
            <a:r>
              <a:rPr sz="1100" b="1" spc="-10" dirty="0">
                <a:latin typeface="Arial"/>
                <a:ea typeface="+mn-ea"/>
                <a:cs typeface="Arial"/>
              </a:rPr>
              <a:t>determinado</a:t>
            </a:r>
            <a:endParaRPr sz="1100">
              <a:latin typeface="Arial"/>
              <a:ea typeface="+mn-ea"/>
              <a:cs typeface="Arial"/>
            </a:endParaRPr>
          </a:p>
          <a:p>
            <a:pPr marL="50168" algn="l" defTabSz="914446" rtl="0">
              <a:spcBef>
                <a:spcPts val="110"/>
              </a:spcBef>
            </a:pPr>
            <a:r>
              <a:rPr sz="1100" dirty="0">
                <a:latin typeface="Arial MT"/>
                <a:ea typeface="+mn-ea"/>
                <a:cs typeface="Arial MT"/>
              </a:rPr>
              <a:t>(-)</a:t>
            </a:r>
            <a:r>
              <a:rPr sz="1100" spc="75" dirty="0">
                <a:latin typeface="Arial MT"/>
                <a:ea typeface="+mn-ea"/>
                <a:cs typeface="Arial MT"/>
              </a:rPr>
              <a:t> </a:t>
            </a:r>
            <a:r>
              <a:rPr sz="1100" spc="-10" dirty="0">
                <a:latin typeface="Arial MT"/>
                <a:ea typeface="+mn-ea"/>
                <a:cs typeface="Arial MT"/>
              </a:rPr>
              <a:t>Subsidio</a:t>
            </a:r>
            <a:r>
              <a:rPr sz="1100" spc="-30" dirty="0">
                <a:latin typeface="Arial MT"/>
                <a:ea typeface="+mn-ea"/>
                <a:cs typeface="Arial MT"/>
              </a:rPr>
              <a:t> </a:t>
            </a:r>
            <a:r>
              <a:rPr sz="1100" dirty="0">
                <a:latin typeface="Arial MT"/>
                <a:ea typeface="+mn-ea"/>
                <a:cs typeface="Arial MT"/>
              </a:rPr>
              <a:t>para</a:t>
            </a:r>
            <a:r>
              <a:rPr sz="1100" spc="-35" dirty="0">
                <a:latin typeface="Arial MT"/>
                <a:ea typeface="+mn-ea"/>
                <a:cs typeface="Arial MT"/>
              </a:rPr>
              <a:t> </a:t>
            </a:r>
            <a:r>
              <a:rPr sz="1100" dirty="0">
                <a:latin typeface="Arial MT"/>
                <a:ea typeface="+mn-ea"/>
                <a:cs typeface="Arial MT"/>
              </a:rPr>
              <a:t>el</a:t>
            </a:r>
            <a:r>
              <a:rPr sz="1100" spc="-30" dirty="0">
                <a:latin typeface="Arial MT"/>
                <a:ea typeface="+mn-ea"/>
                <a:cs typeface="Arial MT"/>
              </a:rPr>
              <a:t> </a:t>
            </a:r>
            <a:r>
              <a:rPr sz="1100" spc="-10" dirty="0">
                <a:latin typeface="Arial MT"/>
                <a:ea typeface="+mn-ea"/>
                <a:cs typeface="Arial MT"/>
              </a:rPr>
              <a:t>empleo</a:t>
            </a:r>
            <a:endParaRPr sz="1100">
              <a:latin typeface="Arial MT"/>
              <a:ea typeface="+mn-ea"/>
              <a:cs typeface="Arial MT"/>
            </a:endParaRPr>
          </a:p>
          <a:p>
            <a:pPr marL="12701" algn="l" defTabSz="914446" rtl="0">
              <a:spcBef>
                <a:spcPts val="110"/>
              </a:spcBef>
            </a:pPr>
            <a:r>
              <a:rPr sz="1100" b="1" dirty="0">
                <a:latin typeface="Arial"/>
                <a:ea typeface="+mn-ea"/>
                <a:cs typeface="Arial"/>
              </a:rPr>
              <a:t>(=)</a:t>
            </a:r>
            <a:r>
              <a:rPr sz="1100" b="1" spc="100" dirty="0">
                <a:latin typeface="Arial"/>
                <a:ea typeface="+mn-ea"/>
                <a:cs typeface="Arial"/>
              </a:rPr>
              <a:t> </a:t>
            </a:r>
            <a:r>
              <a:rPr sz="1100" b="1" dirty="0">
                <a:latin typeface="Arial"/>
                <a:ea typeface="+mn-ea"/>
                <a:cs typeface="Arial"/>
              </a:rPr>
              <a:t>ISR</a:t>
            </a:r>
            <a:r>
              <a:rPr sz="1100" b="1" spc="30" dirty="0">
                <a:latin typeface="Arial"/>
                <a:ea typeface="+mn-ea"/>
                <a:cs typeface="Arial"/>
              </a:rPr>
              <a:t> </a:t>
            </a:r>
            <a:r>
              <a:rPr sz="1100" b="1" dirty="0">
                <a:latin typeface="Arial"/>
                <a:ea typeface="+mn-ea"/>
                <a:cs typeface="Arial"/>
              </a:rPr>
              <a:t>a</a:t>
            </a:r>
            <a:r>
              <a:rPr sz="1100" b="1" spc="-10" dirty="0">
                <a:latin typeface="Arial"/>
                <a:ea typeface="+mn-ea"/>
                <a:cs typeface="Arial"/>
              </a:rPr>
              <a:t> retener</a:t>
            </a:r>
            <a:endParaRPr sz="1100">
              <a:latin typeface="Arial"/>
              <a:ea typeface="+mn-ea"/>
              <a:cs typeface="Arial"/>
            </a:endParaRPr>
          </a:p>
        </p:txBody>
      </p:sp>
      <p:sp>
        <p:nvSpPr>
          <p:cNvPr id="41" name="object 41"/>
          <p:cNvSpPr txBox="1"/>
          <p:nvPr/>
        </p:nvSpPr>
        <p:spPr>
          <a:xfrm>
            <a:off x="4611221" y="4329361"/>
            <a:ext cx="4692015" cy="185948"/>
          </a:xfrm>
          <a:prstGeom prst="rect">
            <a:avLst/>
          </a:prstGeom>
        </p:spPr>
        <p:txBody>
          <a:bodyPr vert="horz" wrap="square" lIns="0" tIns="16510" rIns="0" bIns="0" rtlCol="0">
            <a:spAutoFit/>
          </a:bodyPr>
          <a:lstStyle/>
          <a:p>
            <a:pPr marL="12701" algn="l" defTabSz="914446" rtl="0">
              <a:spcBef>
                <a:spcPts val="130"/>
              </a:spcBef>
              <a:tabLst>
                <a:tab pos="975409" algn="l"/>
                <a:tab pos="1814286" algn="l"/>
                <a:tab pos="2653798" algn="l"/>
                <a:tab pos="3492675" algn="l"/>
                <a:tab pos="4255983" algn="l"/>
              </a:tabLst>
            </a:pPr>
            <a:r>
              <a:rPr sz="1100" b="1" spc="-10" dirty="0">
                <a:latin typeface="Arial"/>
                <a:ea typeface="+mn-ea"/>
                <a:cs typeface="Arial"/>
              </a:rPr>
              <a:t>28.13</a:t>
            </a:r>
            <a:r>
              <a:rPr sz="1100" b="1" dirty="0">
                <a:latin typeface="Arial"/>
                <a:ea typeface="+mn-ea"/>
                <a:cs typeface="Arial"/>
              </a:rPr>
              <a:t>	</a:t>
            </a:r>
            <a:r>
              <a:rPr sz="1100" b="1" spc="-2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spc="-20" dirty="0">
                <a:latin typeface="Arial"/>
                <a:ea typeface="+mn-ea"/>
                <a:cs typeface="Arial"/>
              </a:rPr>
              <a:t>28.13</a:t>
            </a:r>
            <a:r>
              <a:rPr sz="1100" b="1" dirty="0">
                <a:latin typeface="Arial"/>
                <a:ea typeface="+mn-ea"/>
                <a:cs typeface="Arial"/>
              </a:rPr>
              <a:t>	</a:t>
            </a:r>
            <a:r>
              <a:rPr sz="1100" b="1" spc="-10" dirty="0">
                <a:latin typeface="Arial"/>
                <a:ea typeface="+mn-ea"/>
                <a:cs typeface="Arial"/>
              </a:rPr>
              <a:t>28.13</a:t>
            </a:r>
            <a:r>
              <a:rPr sz="1100" b="1" dirty="0">
                <a:latin typeface="Arial"/>
                <a:ea typeface="+mn-ea"/>
                <a:cs typeface="Arial"/>
              </a:rPr>
              <a:t>	</a:t>
            </a:r>
            <a:r>
              <a:rPr sz="1100" b="1" spc="-10" dirty="0">
                <a:latin typeface="Arial"/>
                <a:ea typeface="+mn-ea"/>
                <a:cs typeface="Arial"/>
              </a:rPr>
              <a:t>140.64</a:t>
            </a:r>
            <a:endParaRPr sz="1100">
              <a:latin typeface="Arial"/>
              <a:ea typeface="+mn-ea"/>
              <a:cs typeface="Arial"/>
            </a:endParaRPr>
          </a:p>
        </p:txBody>
      </p:sp>
      <p:sp>
        <p:nvSpPr>
          <p:cNvPr id="42" name="object 42"/>
          <p:cNvSpPr txBox="1"/>
          <p:nvPr/>
        </p:nvSpPr>
        <p:spPr>
          <a:xfrm>
            <a:off x="3047582" y="2331303"/>
            <a:ext cx="684530" cy="185948"/>
          </a:xfrm>
          <a:prstGeom prst="rect">
            <a:avLst/>
          </a:prstGeom>
        </p:spPr>
        <p:txBody>
          <a:bodyPr vert="horz" wrap="square" lIns="0" tIns="16510" rIns="0" bIns="0" rtlCol="0">
            <a:spAutoFit/>
          </a:bodyPr>
          <a:lstStyle/>
          <a:p>
            <a:pPr marL="12701" algn="l" defTabSz="914446" rtl="0">
              <a:spcBef>
                <a:spcPts val="130"/>
              </a:spcBef>
            </a:pPr>
            <a:r>
              <a:rPr sz="1100" b="1" spc="-10" dirty="0">
                <a:solidFill>
                  <a:srgbClr val="FFFFFF"/>
                </a:solidFill>
                <a:latin typeface="Arial"/>
                <a:ea typeface="+mn-ea"/>
                <a:cs typeface="Arial"/>
              </a:rPr>
              <a:t>Concepto</a:t>
            </a:r>
            <a:endParaRPr sz="1100">
              <a:latin typeface="Arial"/>
              <a:ea typeface="+mn-ea"/>
              <a:cs typeface="Arial"/>
            </a:endParaRPr>
          </a:p>
        </p:txBody>
      </p:sp>
      <p:grpSp>
        <p:nvGrpSpPr>
          <p:cNvPr id="43" name="object 43"/>
          <p:cNvGrpSpPr/>
          <p:nvPr/>
        </p:nvGrpSpPr>
        <p:grpSpPr>
          <a:xfrm>
            <a:off x="4195122" y="2889160"/>
            <a:ext cx="6069330" cy="1586865"/>
            <a:chOff x="4195122" y="2889159"/>
            <a:chExt cx="6069330" cy="1586865"/>
          </a:xfrm>
        </p:grpSpPr>
        <p:sp>
          <p:nvSpPr>
            <p:cNvPr id="44" name="object 44"/>
            <p:cNvSpPr/>
            <p:nvPr/>
          </p:nvSpPr>
          <p:spPr>
            <a:xfrm>
              <a:off x="4199821" y="2893921"/>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45" name="object 45"/>
            <p:cNvSpPr/>
            <p:nvPr/>
          </p:nvSpPr>
          <p:spPr>
            <a:xfrm>
              <a:off x="4195122" y="2889222"/>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sp>
          <p:nvSpPr>
            <p:cNvPr id="46" name="object 46"/>
            <p:cNvSpPr/>
            <p:nvPr/>
          </p:nvSpPr>
          <p:spPr>
            <a:xfrm>
              <a:off x="4199821" y="3257147"/>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47" name="object 47"/>
            <p:cNvSpPr/>
            <p:nvPr/>
          </p:nvSpPr>
          <p:spPr>
            <a:xfrm>
              <a:off x="4195122" y="3252448"/>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sp>
          <p:nvSpPr>
            <p:cNvPr id="48" name="object 48"/>
            <p:cNvSpPr/>
            <p:nvPr/>
          </p:nvSpPr>
          <p:spPr>
            <a:xfrm>
              <a:off x="4199821" y="3620372"/>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49" name="object 49"/>
            <p:cNvSpPr/>
            <p:nvPr/>
          </p:nvSpPr>
          <p:spPr>
            <a:xfrm>
              <a:off x="4195122" y="3615610"/>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sp>
          <p:nvSpPr>
            <p:cNvPr id="50" name="object 50"/>
            <p:cNvSpPr/>
            <p:nvPr/>
          </p:nvSpPr>
          <p:spPr>
            <a:xfrm>
              <a:off x="4199821" y="3983598"/>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51" name="object 51"/>
            <p:cNvSpPr/>
            <p:nvPr/>
          </p:nvSpPr>
          <p:spPr>
            <a:xfrm>
              <a:off x="4195122" y="3978835"/>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pic>
          <p:nvPicPr>
            <p:cNvPr id="52" name="object 52"/>
            <p:cNvPicPr/>
            <p:nvPr/>
          </p:nvPicPr>
          <p:blipFill>
            <a:blip r:embed="rId2" cstate="print"/>
            <a:stretch>
              <a:fillRect/>
            </a:stretch>
          </p:blipFill>
          <p:spPr>
            <a:xfrm>
              <a:off x="9460357" y="3671544"/>
              <a:ext cx="803935" cy="803935"/>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0" name="object 20"/>
          <p:cNvGraphicFramePr>
            <a:graphicFrameLocks noGrp="1"/>
          </p:cNvGraphicFramePr>
          <p:nvPr/>
        </p:nvGraphicFramePr>
        <p:xfrm>
          <a:off x="3632834" y="5085842"/>
          <a:ext cx="4926330" cy="669925"/>
        </p:xfrm>
        <a:graphic>
          <a:graphicData uri="http://schemas.openxmlformats.org/drawingml/2006/table">
            <a:tbl>
              <a:tblPr firstRow="1" bandRow="1">
                <a:tableStyleId>{2D5ABB26-0587-4C30-8999-92F81FD0307C}</a:tableStyleId>
              </a:tblPr>
              <a:tblGrid>
                <a:gridCol w="1642110">
                  <a:extLst>
                    <a:ext uri="{9D8B030D-6E8A-4147-A177-3AD203B41FA5}">
                      <a16:colId xmlns:a16="http://schemas.microsoft.com/office/drawing/2014/main" val="20000"/>
                    </a:ext>
                  </a:extLst>
                </a:gridCol>
                <a:gridCol w="1642110">
                  <a:extLst>
                    <a:ext uri="{9D8B030D-6E8A-4147-A177-3AD203B41FA5}">
                      <a16:colId xmlns:a16="http://schemas.microsoft.com/office/drawing/2014/main" val="20001"/>
                    </a:ext>
                  </a:extLst>
                </a:gridCol>
                <a:gridCol w="1642110">
                  <a:extLst>
                    <a:ext uri="{9D8B030D-6E8A-4147-A177-3AD203B41FA5}">
                      <a16:colId xmlns:a16="http://schemas.microsoft.com/office/drawing/2014/main" val="20002"/>
                    </a:ext>
                  </a:extLst>
                </a:gridCol>
              </a:tblGrid>
              <a:tr h="334645">
                <a:tc>
                  <a:txBody>
                    <a:bodyPr/>
                    <a:lstStyle/>
                    <a:p>
                      <a:pPr marL="635" algn="ctr">
                        <a:lnSpc>
                          <a:spcPct val="100000"/>
                        </a:lnSpc>
                        <a:spcBef>
                          <a:spcPts val="325"/>
                        </a:spcBef>
                      </a:pPr>
                      <a:r>
                        <a:rPr sz="1600" b="1" dirty="0">
                          <a:solidFill>
                            <a:srgbClr val="FFFFFF"/>
                          </a:solidFill>
                          <a:latin typeface="Arial"/>
                          <a:cs typeface="Arial"/>
                        </a:rPr>
                        <a:t>UMA</a:t>
                      </a:r>
                      <a:r>
                        <a:rPr sz="1600" b="1" spc="-65" dirty="0">
                          <a:solidFill>
                            <a:srgbClr val="FFFFFF"/>
                          </a:solidFill>
                          <a:latin typeface="Arial"/>
                          <a:cs typeface="Arial"/>
                        </a:rPr>
                        <a:t> </a:t>
                      </a:r>
                      <a:r>
                        <a:rPr sz="1600" b="1" spc="-10" dirty="0">
                          <a:solidFill>
                            <a:srgbClr val="FFFFFF"/>
                          </a:solidFill>
                          <a:latin typeface="Arial"/>
                          <a:cs typeface="Arial"/>
                        </a:rPr>
                        <a:t>mensual</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marL="5715" algn="ctr">
                        <a:lnSpc>
                          <a:spcPct val="100000"/>
                        </a:lnSpc>
                        <a:spcBef>
                          <a:spcPts val="325"/>
                        </a:spcBef>
                      </a:pPr>
                      <a:r>
                        <a:rPr sz="1600" b="1" spc="-50" dirty="0">
                          <a:solidFill>
                            <a:srgbClr val="FFFFFF"/>
                          </a:solidFill>
                          <a:latin typeface="Arial"/>
                          <a:cs typeface="Arial"/>
                        </a:rPr>
                        <a:t>%</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tc>
                  <a:txBody>
                    <a:bodyPr/>
                    <a:lstStyle/>
                    <a:p>
                      <a:pPr algn="ctr">
                        <a:lnSpc>
                          <a:spcPct val="100000"/>
                        </a:lnSpc>
                        <a:spcBef>
                          <a:spcPts val="325"/>
                        </a:spcBef>
                      </a:pPr>
                      <a:r>
                        <a:rPr sz="1600" b="1" dirty="0">
                          <a:solidFill>
                            <a:srgbClr val="FFFFFF"/>
                          </a:solidFill>
                          <a:latin typeface="Arial"/>
                          <a:cs typeface="Arial"/>
                        </a:rPr>
                        <a:t>Monto</a:t>
                      </a:r>
                      <a:r>
                        <a:rPr sz="1600" b="1" spc="-50" dirty="0">
                          <a:solidFill>
                            <a:srgbClr val="FFFFFF"/>
                          </a:solidFill>
                          <a:latin typeface="Arial"/>
                          <a:cs typeface="Arial"/>
                        </a:rPr>
                        <a:t> </a:t>
                      </a:r>
                      <a:r>
                        <a:rPr sz="1600" b="1" spc="-25" dirty="0">
                          <a:solidFill>
                            <a:srgbClr val="FFFFFF"/>
                          </a:solidFill>
                          <a:latin typeface="Arial"/>
                          <a:cs typeface="Arial"/>
                        </a:rPr>
                        <a:t>SPE</a:t>
                      </a:r>
                      <a:endParaRPr sz="16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1F5F"/>
                    </a:solidFill>
                  </a:tcPr>
                </a:tc>
                <a:extLst>
                  <a:ext uri="{0D108BD9-81ED-4DB2-BD59-A6C34878D82A}">
                    <a16:rowId xmlns:a16="http://schemas.microsoft.com/office/drawing/2014/main" val="10000"/>
                  </a:ext>
                </a:extLst>
              </a:tr>
              <a:tr h="335280">
                <a:tc>
                  <a:txBody>
                    <a:bodyPr/>
                    <a:lstStyle/>
                    <a:p>
                      <a:pPr algn="ctr">
                        <a:lnSpc>
                          <a:spcPct val="100000"/>
                        </a:lnSpc>
                        <a:spcBef>
                          <a:spcPts val="330"/>
                        </a:spcBef>
                      </a:pPr>
                      <a:r>
                        <a:rPr sz="1600" spc="-10" dirty="0">
                          <a:latin typeface="Arial MT"/>
                          <a:cs typeface="Arial MT"/>
                        </a:rPr>
                        <a:t>$3,439.46</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13.8%</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tc>
                  <a:txBody>
                    <a:bodyPr/>
                    <a:lstStyle/>
                    <a:p>
                      <a:pPr marL="1270" algn="ctr">
                        <a:lnSpc>
                          <a:spcPct val="100000"/>
                        </a:lnSpc>
                        <a:spcBef>
                          <a:spcPts val="330"/>
                        </a:spcBef>
                      </a:pPr>
                      <a:r>
                        <a:rPr sz="1600" spc="-10" dirty="0">
                          <a:latin typeface="Arial MT"/>
                          <a:cs typeface="Arial MT"/>
                        </a:rPr>
                        <a:t>$474.65</a:t>
                      </a:r>
                      <a:endParaRPr sz="1600">
                        <a:latin typeface="Arial MT"/>
                        <a:cs typeface="Arial MT"/>
                      </a:endParaRPr>
                    </a:p>
                  </a:txBody>
                  <a:tcPr marL="0" marR="0" marT="419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CD2"/>
                    </a:solid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268282" y="668199"/>
            <a:ext cx="13326618" cy="931203"/>
          </a:xfrm>
          <a:prstGeom prst="rect">
            <a:avLst/>
          </a:prstGeom>
        </p:spPr>
        <p:txBody>
          <a:bodyPr vert="horz" wrap="square" lIns="0" tIns="198297" rIns="0" bIns="0" rtlCol="0">
            <a:spAutoFit/>
          </a:bodyPr>
          <a:lstStyle/>
          <a:p>
            <a:pPr marL="138437">
              <a:lnSpc>
                <a:spcPts val="3770"/>
              </a:lnSpc>
              <a:spcBef>
                <a:spcPts val="105"/>
              </a:spcBef>
            </a:pPr>
            <a:r>
              <a:rPr dirty="0"/>
              <a:t>Decreto</a:t>
            </a:r>
            <a:r>
              <a:rPr spc="-65" dirty="0"/>
              <a:t> </a:t>
            </a:r>
            <a:r>
              <a:rPr dirty="0"/>
              <a:t>que</a:t>
            </a:r>
            <a:r>
              <a:rPr spc="-25" dirty="0"/>
              <a:t> </a:t>
            </a:r>
            <a:r>
              <a:rPr dirty="0"/>
              <a:t>otorga</a:t>
            </a:r>
            <a:r>
              <a:rPr spc="-50" dirty="0"/>
              <a:t> </a:t>
            </a:r>
            <a:r>
              <a:rPr dirty="0"/>
              <a:t>el</a:t>
            </a:r>
            <a:r>
              <a:rPr spc="-40" dirty="0"/>
              <a:t> </a:t>
            </a:r>
            <a:r>
              <a:rPr dirty="0"/>
              <a:t>subsidio</a:t>
            </a:r>
            <a:r>
              <a:rPr spc="-50" dirty="0"/>
              <a:t> </a:t>
            </a:r>
            <a:r>
              <a:rPr dirty="0"/>
              <a:t>para</a:t>
            </a:r>
            <a:r>
              <a:rPr spc="-25" dirty="0"/>
              <a:t> </a:t>
            </a:r>
            <a:r>
              <a:rPr dirty="0"/>
              <a:t>el</a:t>
            </a:r>
            <a:r>
              <a:rPr spc="-30" dirty="0"/>
              <a:t> </a:t>
            </a:r>
            <a:r>
              <a:rPr spc="-10" dirty="0"/>
              <a:t>empleo</a:t>
            </a:r>
          </a:p>
          <a:p>
            <a:pPr marL="138437">
              <a:lnSpc>
                <a:spcPts val="1850"/>
              </a:lnSpc>
            </a:pPr>
            <a:r>
              <a:rPr sz="1600" dirty="0"/>
              <a:t>Artículo</a:t>
            </a:r>
            <a:r>
              <a:rPr sz="1600" spc="-20" dirty="0"/>
              <a:t> </a:t>
            </a:r>
            <a:r>
              <a:rPr sz="1600" dirty="0"/>
              <a:t>Segundo</a:t>
            </a:r>
            <a:r>
              <a:rPr sz="1600" spc="-40" dirty="0"/>
              <a:t> </a:t>
            </a:r>
            <a:r>
              <a:rPr sz="1600" dirty="0"/>
              <a:t>Decreto</a:t>
            </a:r>
            <a:r>
              <a:rPr sz="1600" spc="-10" dirty="0"/>
              <a:t> </a:t>
            </a:r>
            <a:r>
              <a:rPr sz="1600" dirty="0"/>
              <a:t>1</a:t>
            </a:r>
            <a:r>
              <a:rPr sz="1600" spc="-30" dirty="0"/>
              <a:t> </a:t>
            </a:r>
            <a:r>
              <a:rPr sz="1600" dirty="0"/>
              <a:t>de</a:t>
            </a:r>
            <a:r>
              <a:rPr sz="1600" spc="-30" dirty="0"/>
              <a:t> </a:t>
            </a:r>
            <a:r>
              <a:rPr sz="1600" dirty="0"/>
              <a:t>mayo de</a:t>
            </a:r>
            <a:r>
              <a:rPr sz="1600" spc="-30" dirty="0"/>
              <a:t> </a:t>
            </a:r>
            <a:r>
              <a:rPr sz="1600" dirty="0"/>
              <a:t>2024</a:t>
            </a:r>
            <a:r>
              <a:rPr sz="1600" spc="-15" dirty="0"/>
              <a:t> </a:t>
            </a:r>
            <a:r>
              <a:rPr sz="1600" dirty="0"/>
              <a:t>DOF</a:t>
            </a:r>
            <a:r>
              <a:rPr sz="1600" spc="-25" dirty="0"/>
              <a:t> </a:t>
            </a:r>
            <a:r>
              <a:rPr sz="1600" dirty="0"/>
              <a:t>|</a:t>
            </a:r>
            <a:r>
              <a:rPr sz="1600" spc="-25" dirty="0"/>
              <a:t> </a:t>
            </a:r>
            <a:r>
              <a:rPr sz="1600" dirty="0"/>
              <a:t>Modificado</a:t>
            </a:r>
            <a:r>
              <a:rPr sz="1600" spc="-30" dirty="0"/>
              <a:t> </a:t>
            </a:r>
            <a:r>
              <a:rPr sz="1600" dirty="0"/>
              <a:t>31</a:t>
            </a:r>
            <a:r>
              <a:rPr sz="1600" spc="-30" dirty="0"/>
              <a:t> </a:t>
            </a:r>
            <a:r>
              <a:rPr sz="1600" dirty="0"/>
              <a:t>de</a:t>
            </a:r>
            <a:r>
              <a:rPr sz="1600" spc="-25" dirty="0"/>
              <a:t> </a:t>
            </a:r>
            <a:r>
              <a:rPr sz="1600" dirty="0"/>
              <a:t>diciembre</a:t>
            </a:r>
            <a:r>
              <a:rPr sz="1600" spc="-30" dirty="0"/>
              <a:t> </a:t>
            </a:r>
            <a:r>
              <a:rPr sz="1600" dirty="0"/>
              <a:t>de</a:t>
            </a:r>
            <a:r>
              <a:rPr sz="1600" spc="-35" dirty="0"/>
              <a:t> </a:t>
            </a:r>
            <a:r>
              <a:rPr sz="1600" spc="-20" dirty="0"/>
              <a:t>2024</a:t>
            </a:r>
            <a:endParaRPr sz="1600"/>
          </a:p>
        </p:txBody>
      </p:sp>
      <p:sp>
        <p:nvSpPr>
          <p:cNvPr id="3" name="object 3"/>
          <p:cNvSpPr/>
          <p:nvPr/>
        </p:nvSpPr>
        <p:spPr>
          <a:xfrm>
            <a:off x="2686980" y="2424689"/>
            <a:ext cx="6846570" cy="182245"/>
          </a:xfrm>
          <a:custGeom>
            <a:avLst/>
            <a:gdLst/>
            <a:ahLst/>
            <a:cxnLst/>
            <a:rect l="l" t="t" r="r" b="b"/>
            <a:pathLst>
              <a:path w="6846570" h="182244">
                <a:moveTo>
                  <a:pt x="0" y="181919"/>
                </a:moveTo>
                <a:lnTo>
                  <a:pt x="6846383" y="181919"/>
                </a:lnTo>
                <a:lnTo>
                  <a:pt x="6846383" y="0"/>
                </a:lnTo>
                <a:lnTo>
                  <a:pt x="0" y="0"/>
                </a:lnTo>
                <a:lnTo>
                  <a:pt x="0" y="181919"/>
                </a:lnTo>
                <a:close/>
              </a:path>
            </a:pathLst>
          </a:custGeom>
          <a:solidFill>
            <a:srgbClr val="001F5F"/>
          </a:solidFill>
        </p:spPr>
        <p:txBody>
          <a:bodyPr wrap="square" lIns="0" tIns="0" rIns="0" bIns="0" rtlCol="0"/>
          <a:lstStyle/>
          <a:p>
            <a:pPr algn="l" defTabSz="914446" rtl="0"/>
            <a:endParaRPr>
              <a:latin typeface="Calibri"/>
              <a:ea typeface="+mn-ea"/>
              <a:cs typeface="+mn-cs"/>
            </a:endParaRPr>
          </a:p>
        </p:txBody>
      </p:sp>
      <p:sp>
        <p:nvSpPr>
          <p:cNvPr id="4" name="object 4"/>
          <p:cNvSpPr/>
          <p:nvPr/>
        </p:nvSpPr>
        <p:spPr>
          <a:xfrm>
            <a:off x="1857375" y="4423774"/>
            <a:ext cx="8486775" cy="191135"/>
          </a:xfrm>
          <a:custGeom>
            <a:avLst/>
            <a:gdLst/>
            <a:ahLst/>
            <a:cxnLst/>
            <a:rect l="l" t="t" r="r" b="b"/>
            <a:pathLst>
              <a:path w="8486775" h="191135">
                <a:moveTo>
                  <a:pt x="8486544" y="0"/>
                </a:moveTo>
                <a:lnTo>
                  <a:pt x="0" y="0"/>
                </a:lnTo>
                <a:lnTo>
                  <a:pt x="0" y="191141"/>
                </a:lnTo>
                <a:lnTo>
                  <a:pt x="8486544" y="191141"/>
                </a:lnTo>
                <a:lnTo>
                  <a:pt x="8486544" y="0"/>
                </a:lnTo>
                <a:close/>
              </a:path>
            </a:pathLst>
          </a:custGeom>
          <a:solidFill>
            <a:srgbClr val="FFFFFF"/>
          </a:solidFill>
        </p:spPr>
        <p:txBody>
          <a:bodyPr wrap="square" lIns="0" tIns="0" rIns="0" bIns="0" rtlCol="0"/>
          <a:lstStyle/>
          <a:p>
            <a:pPr algn="l" defTabSz="914446" rtl="0"/>
            <a:endParaRPr>
              <a:latin typeface="Calibri"/>
              <a:ea typeface="+mn-ea"/>
              <a:cs typeface="+mn-cs"/>
            </a:endParaRPr>
          </a:p>
        </p:txBody>
      </p:sp>
      <p:sp>
        <p:nvSpPr>
          <p:cNvPr id="5" name="object 5"/>
          <p:cNvSpPr txBox="1"/>
          <p:nvPr/>
        </p:nvSpPr>
        <p:spPr>
          <a:xfrm>
            <a:off x="2750477" y="2230437"/>
            <a:ext cx="1732280" cy="185948"/>
          </a:xfrm>
          <a:prstGeom prst="rect">
            <a:avLst/>
          </a:prstGeom>
        </p:spPr>
        <p:txBody>
          <a:bodyPr vert="horz" wrap="square" lIns="0" tIns="16510" rIns="0" bIns="0" rtlCol="0">
            <a:spAutoFit/>
          </a:bodyPr>
          <a:lstStyle/>
          <a:p>
            <a:pPr marL="12701" algn="l" defTabSz="914446" rtl="0">
              <a:spcBef>
                <a:spcPts val="130"/>
              </a:spcBef>
            </a:pPr>
            <a:r>
              <a:rPr sz="1100" b="1" dirty="0">
                <a:solidFill>
                  <a:srgbClr val="FF0000"/>
                </a:solidFill>
                <a:latin typeface="Arial"/>
                <a:ea typeface="+mn-ea"/>
                <a:cs typeface="Arial"/>
              </a:rPr>
              <a:t>II.</a:t>
            </a:r>
            <a:r>
              <a:rPr sz="1100" b="1" spc="-10" dirty="0">
                <a:solidFill>
                  <a:srgbClr val="FF0000"/>
                </a:solidFill>
                <a:latin typeface="Arial"/>
                <a:ea typeface="+mn-ea"/>
                <a:cs typeface="Arial"/>
              </a:rPr>
              <a:t> </a:t>
            </a:r>
            <a:r>
              <a:rPr sz="1100" b="1" dirty="0">
                <a:solidFill>
                  <a:srgbClr val="FF0000"/>
                </a:solidFill>
                <a:latin typeface="Arial"/>
                <a:ea typeface="+mn-ea"/>
                <a:cs typeface="Arial"/>
              </a:rPr>
              <a:t>Cálculo</a:t>
            </a:r>
            <a:r>
              <a:rPr sz="1100" b="1" spc="-10" dirty="0">
                <a:solidFill>
                  <a:srgbClr val="FF0000"/>
                </a:solidFill>
                <a:latin typeface="Arial"/>
                <a:ea typeface="+mn-ea"/>
                <a:cs typeface="Arial"/>
              </a:rPr>
              <a:t> </a:t>
            </a:r>
            <a:r>
              <a:rPr sz="1100" b="1" dirty="0">
                <a:solidFill>
                  <a:srgbClr val="FF0000"/>
                </a:solidFill>
                <a:latin typeface="Arial"/>
                <a:ea typeface="+mn-ea"/>
                <a:cs typeface="Arial"/>
              </a:rPr>
              <a:t>de</a:t>
            </a:r>
            <a:r>
              <a:rPr sz="1100" b="1" spc="55" dirty="0">
                <a:solidFill>
                  <a:srgbClr val="FF0000"/>
                </a:solidFill>
                <a:latin typeface="Arial"/>
                <a:ea typeface="+mn-ea"/>
                <a:cs typeface="Arial"/>
              </a:rPr>
              <a:t> </a:t>
            </a:r>
            <a:r>
              <a:rPr sz="1100" b="1" dirty="0">
                <a:solidFill>
                  <a:srgbClr val="FF0000"/>
                </a:solidFill>
                <a:latin typeface="Arial"/>
                <a:ea typeface="+mn-ea"/>
                <a:cs typeface="Arial"/>
              </a:rPr>
              <a:t>ISR</a:t>
            </a:r>
            <a:r>
              <a:rPr sz="1100" b="1" spc="15" dirty="0">
                <a:solidFill>
                  <a:srgbClr val="FF0000"/>
                </a:solidFill>
                <a:latin typeface="Arial"/>
                <a:ea typeface="+mn-ea"/>
                <a:cs typeface="Arial"/>
              </a:rPr>
              <a:t> </a:t>
            </a:r>
            <a:r>
              <a:rPr sz="1100" b="1" dirty="0">
                <a:solidFill>
                  <a:srgbClr val="FF0000"/>
                </a:solidFill>
                <a:latin typeface="Arial"/>
                <a:ea typeface="+mn-ea"/>
                <a:cs typeface="Arial"/>
              </a:rPr>
              <a:t>del</a:t>
            </a:r>
            <a:r>
              <a:rPr sz="1100" b="1" spc="-10" dirty="0">
                <a:solidFill>
                  <a:srgbClr val="FF0000"/>
                </a:solidFill>
                <a:latin typeface="Arial"/>
                <a:ea typeface="+mn-ea"/>
                <a:cs typeface="Arial"/>
              </a:rPr>
              <a:t> </a:t>
            </a:r>
            <a:r>
              <a:rPr sz="1100" b="1" spc="-25" dirty="0">
                <a:solidFill>
                  <a:srgbClr val="FF0000"/>
                </a:solidFill>
                <a:latin typeface="Arial"/>
                <a:ea typeface="+mn-ea"/>
                <a:cs typeface="Arial"/>
              </a:rPr>
              <a:t>mes</a:t>
            </a:r>
            <a:endParaRPr sz="1100">
              <a:latin typeface="Arial"/>
              <a:ea typeface="+mn-ea"/>
              <a:cs typeface="Arial"/>
            </a:endParaRPr>
          </a:p>
        </p:txBody>
      </p:sp>
      <p:graphicFrame>
        <p:nvGraphicFramePr>
          <p:cNvPr id="6" name="object 6"/>
          <p:cNvGraphicFramePr>
            <a:graphicFrameLocks noGrp="1"/>
          </p:cNvGraphicFramePr>
          <p:nvPr/>
        </p:nvGraphicFramePr>
        <p:xfrm>
          <a:off x="1857374" y="2424689"/>
          <a:ext cx="8483597" cy="2187577"/>
        </p:xfrm>
        <a:graphic>
          <a:graphicData uri="http://schemas.openxmlformats.org/drawingml/2006/table">
            <a:tbl>
              <a:tblPr firstRow="1" bandRow="1">
                <a:tableStyleId>{2D5ABB26-0587-4C30-8999-92F81FD0307C}</a:tableStyleId>
              </a:tblPr>
              <a:tblGrid>
                <a:gridCol w="2489200">
                  <a:extLst>
                    <a:ext uri="{9D8B030D-6E8A-4147-A177-3AD203B41FA5}">
                      <a16:colId xmlns:a16="http://schemas.microsoft.com/office/drawing/2014/main" val="20000"/>
                    </a:ext>
                  </a:extLst>
                </a:gridCol>
                <a:gridCol w="944245">
                  <a:extLst>
                    <a:ext uri="{9D8B030D-6E8A-4147-A177-3AD203B41FA5}">
                      <a16:colId xmlns:a16="http://schemas.microsoft.com/office/drawing/2014/main" val="20001"/>
                    </a:ext>
                  </a:extLst>
                </a:gridCol>
                <a:gridCol w="929004">
                  <a:extLst>
                    <a:ext uri="{9D8B030D-6E8A-4147-A177-3AD203B41FA5}">
                      <a16:colId xmlns:a16="http://schemas.microsoft.com/office/drawing/2014/main" val="20002"/>
                    </a:ext>
                  </a:extLst>
                </a:gridCol>
                <a:gridCol w="838835">
                  <a:extLst>
                    <a:ext uri="{9D8B030D-6E8A-4147-A177-3AD203B41FA5}">
                      <a16:colId xmlns:a16="http://schemas.microsoft.com/office/drawing/2014/main" val="20003"/>
                    </a:ext>
                  </a:extLst>
                </a:gridCol>
                <a:gridCol w="784860">
                  <a:extLst>
                    <a:ext uri="{9D8B030D-6E8A-4147-A177-3AD203B41FA5}">
                      <a16:colId xmlns:a16="http://schemas.microsoft.com/office/drawing/2014/main" val="20004"/>
                    </a:ext>
                  </a:extLst>
                </a:gridCol>
                <a:gridCol w="838834">
                  <a:extLst>
                    <a:ext uri="{9D8B030D-6E8A-4147-A177-3AD203B41FA5}">
                      <a16:colId xmlns:a16="http://schemas.microsoft.com/office/drawing/2014/main" val="20005"/>
                    </a:ext>
                  </a:extLst>
                </a:gridCol>
                <a:gridCol w="838834">
                  <a:extLst>
                    <a:ext uri="{9D8B030D-6E8A-4147-A177-3AD203B41FA5}">
                      <a16:colId xmlns:a16="http://schemas.microsoft.com/office/drawing/2014/main" val="20006"/>
                    </a:ext>
                  </a:extLst>
                </a:gridCol>
                <a:gridCol w="819784">
                  <a:extLst>
                    <a:ext uri="{9D8B030D-6E8A-4147-A177-3AD203B41FA5}">
                      <a16:colId xmlns:a16="http://schemas.microsoft.com/office/drawing/2014/main" val="20007"/>
                    </a:ext>
                  </a:extLst>
                </a:gridCol>
              </a:tblGrid>
              <a:tr h="191135">
                <a:tc>
                  <a:txBody>
                    <a:bodyPr/>
                    <a:lstStyle/>
                    <a:p>
                      <a:pPr marL="1372870">
                        <a:lnSpc>
                          <a:spcPct val="100000"/>
                        </a:lnSpc>
                        <a:spcBef>
                          <a:spcPts val="30"/>
                        </a:spcBef>
                      </a:pPr>
                      <a:r>
                        <a:rPr sz="1100" b="1" spc="-10" dirty="0">
                          <a:solidFill>
                            <a:srgbClr val="FFFFFF"/>
                          </a:solidFill>
                          <a:latin typeface="Arial"/>
                          <a:cs typeface="Arial"/>
                        </a:rPr>
                        <a:t>Concepto</a:t>
                      </a:r>
                      <a:endParaRPr sz="1100">
                        <a:latin typeface="Arial"/>
                        <a:cs typeface="Arial"/>
                      </a:endParaRPr>
                    </a:p>
                  </a:txBody>
                  <a:tcPr marL="0" marR="0" marT="3810" marB="0">
                    <a:solidFill>
                      <a:srgbClr val="001F5F"/>
                    </a:solidFill>
                  </a:tcPr>
                </a:tc>
                <a:tc>
                  <a:txBody>
                    <a:bodyPr/>
                    <a:lstStyle/>
                    <a:p>
                      <a:pPr marL="14224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3810" marB="0">
                    <a:solidFill>
                      <a:srgbClr val="001F5F"/>
                    </a:solidFill>
                  </a:tcPr>
                </a:tc>
                <a:tc>
                  <a:txBody>
                    <a:bodyPr/>
                    <a:lstStyle/>
                    <a:p>
                      <a:pPr marL="10287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3810" marB="0">
                    <a:solidFill>
                      <a:srgbClr val="001F5F"/>
                    </a:solidFill>
                  </a:tcPr>
                </a:tc>
                <a:tc>
                  <a:txBody>
                    <a:bodyPr/>
                    <a:lstStyle/>
                    <a:p>
                      <a:pPr marL="6985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3</a:t>
                      </a:r>
                      <a:endParaRPr sz="1100">
                        <a:latin typeface="Arial"/>
                        <a:cs typeface="Arial"/>
                      </a:endParaRPr>
                    </a:p>
                  </a:txBody>
                  <a:tcPr marL="0" marR="0" marT="3810" marB="0">
                    <a:solidFill>
                      <a:srgbClr val="001F5F"/>
                    </a:solidFill>
                  </a:tcPr>
                </a:tc>
                <a:tc>
                  <a:txBody>
                    <a:bodyPr/>
                    <a:lstStyle/>
                    <a:p>
                      <a:pPr marL="69850">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4</a:t>
                      </a:r>
                      <a:endParaRPr sz="1100">
                        <a:latin typeface="Arial"/>
                        <a:cs typeface="Arial"/>
                      </a:endParaRPr>
                    </a:p>
                  </a:txBody>
                  <a:tcPr marL="0" marR="0" marT="3810" marB="0">
                    <a:solidFill>
                      <a:srgbClr val="001F5F"/>
                    </a:solidFill>
                  </a:tcPr>
                </a:tc>
                <a:tc>
                  <a:txBody>
                    <a:bodyPr/>
                    <a:lstStyle/>
                    <a:p>
                      <a:pPr marL="123825">
                        <a:lnSpc>
                          <a:spcPct val="100000"/>
                        </a:lnSpc>
                        <a:spcBef>
                          <a:spcPts val="30"/>
                        </a:spcBef>
                      </a:pPr>
                      <a:r>
                        <a:rPr sz="1100" b="1" dirty="0">
                          <a:solidFill>
                            <a:srgbClr val="FFFFFF"/>
                          </a:solidFill>
                          <a:latin typeface="Arial"/>
                          <a:cs typeface="Arial"/>
                        </a:rPr>
                        <a:t>Semana</a:t>
                      </a:r>
                      <a:r>
                        <a:rPr sz="1100" b="1" spc="-65" dirty="0">
                          <a:solidFill>
                            <a:srgbClr val="FFFFFF"/>
                          </a:solidFill>
                          <a:latin typeface="Arial"/>
                          <a:cs typeface="Arial"/>
                        </a:rPr>
                        <a:t> </a:t>
                      </a:r>
                      <a:r>
                        <a:rPr sz="1100" b="1" spc="-50" dirty="0">
                          <a:solidFill>
                            <a:srgbClr val="FFFFFF"/>
                          </a:solidFill>
                          <a:latin typeface="Arial"/>
                          <a:cs typeface="Arial"/>
                        </a:rPr>
                        <a:t>5</a:t>
                      </a:r>
                      <a:endParaRPr sz="1100">
                        <a:latin typeface="Arial"/>
                        <a:cs typeface="Arial"/>
                      </a:endParaRPr>
                    </a:p>
                  </a:txBody>
                  <a:tcPr marL="0" marR="0" marT="3810" marB="0">
                    <a:solidFill>
                      <a:srgbClr val="001F5F"/>
                    </a:solidFill>
                  </a:tcPr>
                </a:tc>
                <a:tc>
                  <a:txBody>
                    <a:bodyPr/>
                    <a:lstStyle/>
                    <a:p>
                      <a:pPr marL="170815">
                        <a:lnSpc>
                          <a:spcPct val="100000"/>
                        </a:lnSpc>
                        <a:spcBef>
                          <a:spcPts val="30"/>
                        </a:spcBef>
                      </a:pPr>
                      <a:r>
                        <a:rPr sz="1100" b="1" spc="-10" dirty="0">
                          <a:solidFill>
                            <a:srgbClr val="FFFFFF"/>
                          </a:solidFill>
                          <a:latin typeface="Arial"/>
                          <a:cs typeface="Arial"/>
                        </a:rPr>
                        <a:t>Totales</a:t>
                      </a:r>
                      <a:endParaRPr sz="1100">
                        <a:latin typeface="Arial"/>
                        <a:cs typeface="Arial"/>
                      </a:endParaRPr>
                    </a:p>
                  </a:txBody>
                  <a:tcPr marL="0" marR="0" marT="3810" marB="0">
                    <a:solidFill>
                      <a:srgbClr val="001F5F"/>
                    </a:solidFill>
                  </a:tcPr>
                </a:tc>
                <a:tc>
                  <a:txBody>
                    <a:bodyPr/>
                    <a:lstStyle/>
                    <a:p>
                      <a:pPr>
                        <a:lnSpc>
                          <a:spcPct val="100000"/>
                        </a:lnSpc>
                      </a:pPr>
                      <a:endParaRPr sz="1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0"/>
                  </a:ext>
                </a:extLst>
              </a:tr>
              <a:tr h="174625">
                <a:tc>
                  <a:txBody>
                    <a:bodyPr/>
                    <a:lstStyle/>
                    <a:p>
                      <a:pPr marL="857885">
                        <a:lnSpc>
                          <a:spcPts val="1275"/>
                        </a:lnSpc>
                      </a:pPr>
                      <a:r>
                        <a:rPr sz="1100" dirty="0">
                          <a:latin typeface="Arial MT"/>
                          <a:cs typeface="Arial MT"/>
                        </a:rPr>
                        <a:t>Base</a:t>
                      </a:r>
                      <a:r>
                        <a:rPr sz="1100" spc="10" dirty="0">
                          <a:latin typeface="Arial MT"/>
                          <a:cs typeface="Arial MT"/>
                        </a:rPr>
                        <a:t> </a:t>
                      </a:r>
                      <a:r>
                        <a:rPr sz="1100" spc="-10" dirty="0">
                          <a:latin typeface="Arial MT"/>
                          <a:cs typeface="Arial MT"/>
                        </a:rPr>
                        <a:t>semanal</a:t>
                      </a:r>
                      <a:endParaRPr sz="1100">
                        <a:latin typeface="Arial MT"/>
                        <a:cs typeface="Arial MT"/>
                      </a:endParaRPr>
                    </a:p>
                  </a:txBody>
                  <a:tcPr marL="0" marR="0" marT="0" marB="0">
                    <a:solidFill>
                      <a:srgbClr val="FFFFFF"/>
                    </a:solidFill>
                  </a:tcPr>
                </a:tc>
                <a:tc>
                  <a:txBody>
                    <a:bodyPr/>
                    <a:lstStyle/>
                    <a:p>
                      <a:pPr marL="256540">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R="109855" algn="r">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L="184150">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L="184150">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R="55880" algn="r">
                        <a:lnSpc>
                          <a:spcPts val="1275"/>
                        </a:lnSpc>
                      </a:pPr>
                      <a:r>
                        <a:rPr sz="1100" spc="-10" dirty="0">
                          <a:latin typeface="Arial MT"/>
                          <a:cs typeface="Arial MT"/>
                        </a:rPr>
                        <a:t>1,934.21</a:t>
                      </a:r>
                      <a:endParaRPr sz="1100">
                        <a:latin typeface="Arial MT"/>
                        <a:cs typeface="Arial MT"/>
                      </a:endParaRPr>
                    </a:p>
                  </a:txBody>
                  <a:tcPr marL="0" marR="0" marT="0" marB="0">
                    <a:solidFill>
                      <a:srgbClr val="FFFFFF"/>
                    </a:solidFill>
                  </a:tcPr>
                </a:tc>
                <a:tc>
                  <a:txBody>
                    <a:bodyPr/>
                    <a:lstStyle/>
                    <a:p>
                      <a:pPr marR="55880" algn="r">
                        <a:lnSpc>
                          <a:spcPts val="1275"/>
                        </a:lnSpc>
                      </a:pPr>
                      <a:r>
                        <a:rPr sz="1100" b="1" spc="-10" dirty="0">
                          <a:latin typeface="Arial"/>
                          <a:cs typeface="Arial"/>
                        </a:rPr>
                        <a:t>9,671.05</a:t>
                      </a:r>
                      <a:endParaRPr sz="1100">
                        <a:latin typeface="Arial"/>
                        <a:cs typeface="Arial"/>
                      </a:endParaRPr>
                    </a:p>
                  </a:txBody>
                  <a:tcPr marL="0" marR="0" marT="0" marB="0">
                    <a:solidFill>
                      <a:srgbClr val="FFFFFF"/>
                    </a:solidFill>
                  </a:tcPr>
                </a:tc>
                <a:tc rowSpan="9">
                  <a:txBody>
                    <a:bodyPr/>
                    <a:lstStyle/>
                    <a:p>
                      <a:pPr>
                        <a:lnSpc>
                          <a:spcPct val="100000"/>
                        </a:lnSpc>
                      </a:pPr>
                      <a:endParaRPr sz="13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1"/>
                  </a:ext>
                </a:extLst>
              </a:tr>
              <a:tr h="181610">
                <a:tc>
                  <a:txBody>
                    <a:bodyPr/>
                    <a:lstStyle/>
                    <a:p>
                      <a:pPr marL="628650">
                        <a:lnSpc>
                          <a:spcPct val="100000"/>
                        </a:lnSpc>
                        <a:spcBef>
                          <a:spcPts val="5"/>
                        </a:spcBef>
                      </a:pPr>
                      <a:r>
                        <a:rPr sz="1100" dirty="0">
                          <a:latin typeface="Arial MT"/>
                          <a:cs typeface="Arial MT"/>
                        </a:rPr>
                        <a:t>(+)</a:t>
                      </a:r>
                      <a:r>
                        <a:rPr sz="1100" spc="114" dirty="0">
                          <a:latin typeface="Arial MT"/>
                          <a:cs typeface="Arial MT"/>
                        </a:rPr>
                        <a:t> </a:t>
                      </a:r>
                      <a:r>
                        <a:rPr sz="1100" dirty="0">
                          <a:latin typeface="Arial MT"/>
                          <a:cs typeface="Arial MT"/>
                        </a:rPr>
                        <a:t>Otras</a:t>
                      </a:r>
                      <a:r>
                        <a:rPr sz="1100" spc="70" dirty="0">
                          <a:latin typeface="Arial MT"/>
                          <a:cs typeface="Arial MT"/>
                        </a:rPr>
                        <a:t> </a:t>
                      </a:r>
                      <a:r>
                        <a:rPr sz="1100" spc="-10" dirty="0">
                          <a:latin typeface="Arial MT"/>
                          <a:cs typeface="Arial MT"/>
                        </a:rPr>
                        <a:t>percepciones</a:t>
                      </a:r>
                      <a:endParaRPr sz="1100">
                        <a:latin typeface="Arial MT"/>
                        <a:cs typeface="Arial MT"/>
                      </a:endParaRPr>
                    </a:p>
                  </a:txBody>
                  <a:tcPr marL="0" marR="0" marT="635" marB="0">
                    <a:solidFill>
                      <a:srgbClr val="FFFFFF"/>
                    </a:solidFill>
                  </a:tcPr>
                </a:tc>
                <a:tc>
                  <a:txBody>
                    <a:bodyPr/>
                    <a:lstStyle/>
                    <a:p>
                      <a:pPr marL="589915">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L="608330">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L="517525">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L="518159">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marR="211454" algn="r">
                        <a:lnSpc>
                          <a:spcPct val="100000"/>
                        </a:lnSpc>
                        <a:spcBef>
                          <a:spcPts val="5"/>
                        </a:spcBef>
                      </a:pPr>
                      <a:r>
                        <a:rPr sz="1100" spc="-50" dirty="0">
                          <a:latin typeface="Arial MT"/>
                          <a:cs typeface="Arial MT"/>
                        </a:rPr>
                        <a:t>-</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2"/>
                  </a:ext>
                </a:extLst>
              </a:tr>
              <a:tr h="181610">
                <a:tc>
                  <a:txBody>
                    <a:bodyPr/>
                    <a:lstStyle/>
                    <a:p>
                      <a:pPr marL="628650">
                        <a:lnSpc>
                          <a:spcPct val="100000"/>
                        </a:lnSpc>
                        <a:spcBef>
                          <a:spcPts val="5"/>
                        </a:spcBef>
                      </a:pPr>
                      <a:r>
                        <a:rPr sz="1100" b="1" dirty="0">
                          <a:latin typeface="Arial"/>
                          <a:cs typeface="Arial"/>
                        </a:rPr>
                        <a:t>(=)</a:t>
                      </a:r>
                      <a:r>
                        <a:rPr sz="1100" b="1" spc="95" dirty="0">
                          <a:latin typeface="Arial"/>
                          <a:cs typeface="Arial"/>
                        </a:rPr>
                        <a:t> </a:t>
                      </a:r>
                      <a:r>
                        <a:rPr sz="1100" b="1" dirty="0">
                          <a:latin typeface="Arial"/>
                          <a:cs typeface="Arial"/>
                        </a:rPr>
                        <a:t>Base</a:t>
                      </a:r>
                      <a:r>
                        <a:rPr sz="1100" b="1" spc="55" dirty="0">
                          <a:latin typeface="Arial"/>
                          <a:cs typeface="Arial"/>
                        </a:rPr>
                        <a:t> </a:t>
                      </a:r>
                      <a:r>
                        <a:rPr sz="1100" b="1" spc="-10" dirty="0">
                          <a:latin typeface="Arial"/>
                          <a:cs typeface="Arial"/>
                        </a:rPr>
                        <a:t>gravable</a:t>
                      </a:r>
                      <a:endParaRPr sz="1100">
                        <a:latin typeface="Arial"/>
                        <a:cs typeface="Arial"/>
                      </a:endParaRPr>
                    </a:p>
                  </a:txBody>
                  <a:tcPr marL="0" marR="0" marT="635" marB="0">
                    <a:solidFill>
                      <a:srgbClr val="FFFFFF"/>
                    </a:solidFill>
                  </a:tcPr>
                </a:tc>
                <a:tc>
                  <a:txBody>
                    <a:bodyPr/>
                    <a:lstStyle/>
                    <a:p>
                      <a:pPr marL="256540">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R="109855" algn="r">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L="184150">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L="184150">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marR="55880" algn="r">
                        <a:lnSpc>
                          <a:spcPct val="100000"/>
                        </a:lnSpc>
                        <a:spcBef>
                          <a:spcPts val="5"/>
                        </a:spcBef>
                      </a:pPr>
                      <a:r>
                        <a:rPr sz="1100" b="1" spc="-10" dirty="0">
                          <a:latin typeface="Arial"/>
                          <a:cs typeface="Arial"/>
                        </a:rPr>
                        <a:t>1,934.21</a:t>
                      </a:r>
                      <a:endParaRPr sz="1100">
                        <a:latin typeface="Arial"/>
                        <a:cs typeface="Arial"/>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3"/>
                  </a:ext>
                </a:extLst>
              </a:tr>
              <a:tr h="181610">
                <a:tc>
                  <a:txBody>
                    <a:bodyPr/>
                    <a:lstStyle/>
                    <a:p>
                      <a:pPr marL="666750">
                        <a:lnSpc>
                          <a:spcPct val="100000"/>
                        </a:lnSpc>
                        <a:spcBef>
                          <a:spcPts val="5"/>
                        </a:spcBef>
                      </a:pPr>
                      <a:r>
                        <a:rPr sz="1100" dirty="0">
                          <a:latin typeface="Arial MT"/>
                          <a:cs typeface="Arial MT"/>
                        </a:rPr>
                        <a:t>(-)</a:t>
                      </a:r>
                      <a:r>
                        <a:rPr sz="1100" spc="80" dirty="0">
                          <a:latin typeface="Arial MT"/>
                          <a:cs typeface="Arial MT"/>
                        </a:rPr>
                        <a:t> </a:t>
                      </a:r>
                      <a:r>
                        <a:rPr sz="1100" spc="-10" dirty="0">
                          <a:latin typeface="Arial MT"/>
                          <a:cs typeface="Arial MT"/>
                        </a:rPr>
                        <a:t>Límite</a:t>
                      </a:r>
                      <a:r>
                        <a:rPr sz="1100" spc="-25" dirty="0">
                          <a:latin typeface="Arial MT"/>
                          <a:cs typeface="Arial MT"/>
                        </a:rPr>
                        <a:t> </a:t>
                      </a:r>
                      <a:r>
                        <a:rPr sz="1100" spc="-10" dirty="0">
                          <a:latin typeface="Arial MT"/>
                          <a:cs typeface="Arial MT"/>
                        </a:rPr>
                        <a:t>inferior</a:t>
                      </a:r>
                      <a:endParaRPr sz="1100">
                        <a:latin typeface="Arial MT"/>
                        <a:cs typeface="Arial MT"/>
                      </a:endParaRPr>
                    </a:p>
                  </a:txBody>
                  <a:tcPr marL="0" marR="0" marT="635" marB="0">
                    <a:solidFill>
                      <a:srgbClr val="FFFFFF"/>
                    </a:solidFill>
                  </a:tcPr>
                </a:tc>
                <a:tc>
                  <a:txBody>
                    <a:bodyPr/>
                    <a:lstStyle/>
                    <a:p>
                      <a:pPr marL="25654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R="109855" algn="r">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L="184150">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1,458.04</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4"/>
                  </a:ext>
                </a:extLst>
              </a:tr>
              <a:tr h="181610">
                <a:tc>
                  <a:txBody>
                    <a:bodyPr/>
                    <a:lstStyle/>
                    <a:p>
                      <a:pPr marL="628650">
                        <a:lnSpc>
                          <a:spcPct val="100000"/>
                        </a:lnSpc>
                        <a:spcBef>
                          <a:spcPts val="5"/>
                        </a:spcBef>
                      </a:pPr>
                      <a:r>
                        <a:rPr sz="1100" dirty="0">
                          <a:latin typeface="Arial MT"/>
                          <a:cs typeface="Arial MT"/>
                        </a:rPr>
                        <a:t>(=)</a:t>
                      </a:r>
                      <a:r>
                        <a:rPr sz="1100" spc="120"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109855"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109855"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476.17</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5"/>
                  </a:ext>
                </a:extLst>
              </a:tr>
              <a:tr h="181610">
                <a:tc>
                  <a:txBody>
                    <a:bodyPr/>
                    <a:lstStyle/>
                    <a:p>
                      <a:pPr marL="647700">
                        <a:lnSpc>
                          <a:spcPct val="100000"/>
                        </a:lnSpc>
                        <a:spcBef>
                          <a:spcPts val="5"/>
                        </a:spcBef>
                      </a:pPr>
                      <a:r>
                        <a:rPr sz="1100" dirty="0">
                          <a:latin typeface="Arial MT"/>
                          <a:cs typeface="Arial MT"/>
                        </a:rPr>
                        <a:t>(x)</a:t>
                      </a:r>
                      <a:r>
                        <a:rPr sz="1100" spc="90" dirty="0">
                          <a:latin typeface="Arial MT"/>
                          <a:cs typeface="Arial MT"/>
                        </a:rPr>
                        <a:t> </a:t>
                      </a:r>
                      <a:r>
                        <a:rPr sz="1100" dirty="0">
                          <a:latin typeface="Arial MT"/>
                          <a:cs typeface="Arial MT"/>
                        </a:rPr>
                        <a:t>%</a:t>
                      </a:r>
                      <a:r>
                        <a:rPr sz="1100" spc="-25" dirty="0">
                          <a:latin typeface="Arial MT"/>
                          <a:cs typeface="Arial MT"/>
                        </a:rPr>
                        <a:t> </a:t>
                      </a:r>
                      <a:r>
                        <a:rPr sz="1100" dirty="0">
                          <a:latin typeface="Arial MT"/>
                          <a:cs typeface="Arial MT"/>
                        </a:rPr>
                        <a:t>sobre</a:t>
                      </a:r>
                      <a:r>
                        <a:rPr sz="1100" spc="-25" dirty="0">
                          <a:latin typeface="Arial MT"/>
                          <a:cs typeface="Arial MT"/>
                        </a:rPr>
                        <a:t> </a:t>
                      </a:r>
                      <a:r>
                        <a:rPr sz="1100" spc="-10" dirty="0">
                          <a:latin typeface="Arial MT"/>
                          <a:cs typeface="Arial MT"/>
                        </a:rPr>
                        <a:t>excedente</a:t>
                      </a:r>
                      <a:endParaRPr sz="1100">
                        <a:latin typeface="Arial MT"/>
                        <a:cs typeface="Arial MT"/>
                      </a:endParaRPr>
                    </a:p>
                  </a:txBody>
                  <a:tcPr marL="0" marR="0" marT="635" marB="0">
                    <a:solidFill>
                      <a:srgbClr val="FFFFFF"/>
                    </a:solidFill>
                  </a:tcPr>
                </a:tc>
                <a:tc>
                  <a:txBody>
                    <a:bodyPr/>
                    <a:lstStyle/>
                    <a:p>
                      <a:pPr marR="9525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6223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7620"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marR="8255" algn="r">
                        <a:lnSpc>
                          <a:spcPct val="100000"/>
                        </a:lnSpc>
                        <a:spcBef>
                          <a:spcPts val="5"/>
                        </a:spcBef>
                      </a:pPr>
                      <a:r>
                        <a:rPr sz="1100" spc="-10" dirty="0">
                          <a:latin typeface="Arial MT"/>
                          <a:cs typeface="Arial MT"/>
                        </a:rPr>
                        <a:t>10.88%</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6"/>
                  </a:ext>
                </a:extLst>
              </a:tr>
              <a:tr h="181610">
                <a:tc>
                  <a:txBody>
                    <a:bodyPr/>
                    <a:lstStyle/>
                    <a:p>
                      <a:pPr marL="628650">
                        <a:lnSpc>
                          <a:spcPct val="100000"/>
                        </a:lnSpc>
                        <a:spcBef>
                          <a:spcPts val="5"/>
                        </a:spcBef>
                      </a:pPr>
                      <a:r>
                        <a:rPr sz="1100" dirty="0">
                          <a:latin typeface="Arial MT"/>
                          <a:cs typeface="Arial MT"/>
                        </a:rPr>
                        <a:t>(=)</a:t>
                      </a:r>
                      <a:r>
                        <a:rPr sz="1100" spc="85" dirty="0">
                          <a:latin typeface="Arial MT"/>
                          <a:cs typeface="Arial MT"/>
                        </a:rPr>
                        <a:t> </a:t>
                      </a:r>
                      <a:r>
                        <a:rPr sz="1100" dirty="0">
                          <a:latin typeface="Arial MT"/>
                          <a:cs typeface="Arial MT"/>
                        </a:rPr>
                        <a:t>Impuesto</a:t>
                      </a:r>
                      <a:r>
                        <a:rPr sz="1100" spc="-25" dirty="0">
                          <a:latin typeface="Arial MT"/>
                          <a:cs typeface="Arial MT"/>
                        </a:rPr>
                        <a:t> </a:t>
                      </a:r>
                      <a:r>
                        <a:rPr sz="1100" spc="-10" dirty="0">
                          <a:latin typeface="Arial MT"/>
                          <a:cs typeface="Arial MT"/>
                        </a:rPr>
                        <a:t>marginal</a:t>
                      </a:r>
                      <a:endParaRPr sz="1100">
                        <a:latin typeface="Arial MT"/>
                        <a:cs typeface="Arial MT"/>
                      </a:endParaRPr>
                    </a:p>
                  </a:txBody>
                  <a:tcPr marL="0" marR="0" marT="635" marB="0">
                    <a:solidFill>
                      <a:srgbClr val="FFFFFF"/>
                    </a:solidFill>
                  </a:tcPr>
                </a:tc>
                <a:tc>
                  <a:txBody>
                    <a:bodyPr/>
                    <a:lstStyle/>
                    <a:p>
                      <a:pPr marR="142875"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10922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10922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marR="55880" algn="r">
                        <a:lnSpc>
                          <a:spcPct val="100000"/>
                        </a:lnSpc>
                        <a:spcBef>
                          <a:spcPts val="5"/>
                        </a:spcBef>
                      </a:pPr>
                      <a:r>
                        <a:rPr sz="1100" spc="-10" dirty="0">
                          <a:latin typeface="Arial MT"/>
                          <a:cs typeface="Arial MT"/>
                        </a:rPr>
                        <a:t>51.81</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7"/>
                  </a:ext>
                </a:extLst>
              </a:tr>
              <a:tr h="176530">
                <a:tc>
                  <a:txBody>
                    <a:bodyPr/>
                    <a:lstStyle/>
                    <a:p>
                      <a:pPr marL="628650">
                        <a:lnSpc>
                          <a:spcPts val="1285"/>
                        </a:lnSpc>
                        <a:spcBef>
                          <a:spcPts val="5"/>
                        </a:spcBef>
                      </a:pPr>
                      <a:r>
                        <a:rPr sz="1100" dirty="0">
                          <a:latin typeface="Arial MT"/>
                          <a:cs typeface="Arial MT"/>
                        </a:rPr>
                        <a:t>(+)</a:t>
                      </a:r>
                      <a:r>
                        <a:rPr sz="1100" spc="95" dirty="0">
                          <a:latin typeface="Arial MT"/>
                          <a:cs typeface="Arial MT"/>
                        </a:rPr>
                        <a:t> </a:t>
                      </a:r>
                      <a:r>
                        <a:rPr sz="1100" dirty="0">
                          <a:latin typeface="Arial MT"/>
                          <a:cs typeface="Arial MT"/>
                        </a:rPr>
                        <a:t>Cuota</a:t>
                      </a:r>
                      <a:r>
                        <a:rPr sz="1100" spc="-15" dirty="0">
                          <a:latin typeface="Arial MT"/>
                          <a:cs typeface="Arial MT"/>
                        </a:rPr>
                        <a:t> </a:t>
                      </a:r>
                      <a:r>
                        <a:rPr sz="1100" spc="-20" dirty="0">
                          <a:latin typeface="Arial MT"/>
                          <a:cs typeface="Arial MT"/>
                        </a:rPr>
                        <a:t>fija</a:t>
                      </a:r>
                      <a:endParaRPr sz="1100">
                        <a:latin typeface="Arial MT"/>
                        <a:cs typeface="Arial MT"/>
                      </a:endParaRPr>
                    </a:p>
                  </a:txBody>
                  <a:tcPr marL="0" marR="0" marT="635" marB="0">
                    <a:solidFill>
                      <a:srgbClr val="FFFFFF"/>
                    </a:solidFill>
                  </a:tcPr>
                </a:tc>
                <a:tc>
                  <a:txBody>
                    <a:bodyPr/>
                    <a:lstStyle/>
                    <a:p>
                      <a:pPr marR="142875"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10922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10922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5588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marR="55880" algn="r">
                        <a:lnSpc>
                          <a:spcPts val="1285"/>
                        </a:lnSpc>
                        <a:spcBef>
                          <a:spcPts val="5"/>
                        </a:spcBef>
                      </a:pPr>
                      <a:r>
                        <a:rPr sz="1100" spc="-10" dirty="0">
                          <a:latin typeface="Arial MT"/>
                          <a:cs typeface="Arial MT"/>
                        </a:rPr>
                        <a:t>85.61</a:t>
                      </a:r>
                      <a:endParaRPr sz="1100">
                        <a:latin typeface="Arial MT"/>
                        <a:cs typeface="Arial MT"/>
                      </a:endParaRPr>
                    </a:p>
                  </a:txBody>
                  <a:tcPr marL="0" marR="0" marT="635" marB="0">
                    <a:solidFill>
                      <a:srgbClr val="FFFFFF"/>
                    </a:solidFill>
                  </a:tcPr>
                </a:tc>
                <a:tc>
                  <a:txBody>
                    <a:bodyPr/>
                    <a:lstStyle/>
                    <a:p>
                      <a:pPr>
                        <a:lnSpc>
                          <a:spcPct val="100000"/>
                        </a:lnSpc>
                      </a:pPr>
                      <a:endParaRPr sz="1000">
                        <a:latin typeface="Times New Roman"/>
                        <a:cs typeface="Times New Roman"/>
                      </a:endParaRPr>
                    </a:p>
                  </a:txBody>
                  <a:tcPr marL="0" marR="0" marT="0" marB="0">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8"/>
                  </a:ext>
                </a:extLst>
              </a:tr>
              <a:tr h="183515">
                <a:tc>
                  <a:txBody>
                    <a:bodyPr/>
                    <a:lstStyle/>
                    <a:p>
                      <a:pPr marL="628650">
                        <a:lnSpc>
                          <a:spcPts val="1290"/>
                        </a:lnSpc>
                      </a:pPr>
                      <a:r>
                        <a:rPr sz="1100" b="1" dirty="0">
                          <a:latin typeface="Arial"/>
                          <a:cs typeface="Arial"/>
                        </a:rPr>
                        <a:t>(=)</a:t>
                      </a:r>
                      <a:r>
                        <a:rPr sz="1100" b="1" spc="110" dirty="0">
                          <a:latin typeface="Arial"/>
                          <a:cs typeface="Arial"/>
                        </a:rPr>
                        <a:t> </a:t>
                      </a:r>
                      <a:r>
                        <a:rPr sz="1100" b="1" dirty="0">
                          <a:latin typeface="Arial"/>
                          <a:cs typeface="Arial"/>
                        </a:rPr>
                        <a:t>ISR</a:t>
                      </a:r>
                      <a:r>
                        <a:rPr sz="1100" b="1" spc="30" dirty="0">
                          <a:latin typeface="Arial"/>
                          <a:cs typeface="Arial"/>
                        </a:rPr>
                        <a:t> </a:t>
                      </a:r>
                      <a:r>
                        <a:rPr sz="1100" b="1" spc="-10" dirty="0">
                          <a:latin typeface="Arial"/>
                          <a:cs typeface="Arial"/>
                        </a:rPr>
                        <a:t>determinado</a:t>
                      </a:r>
                      <a:endParaRPr sz="1100">
                        <a:latin typeface="Arial"/>
                        <a:cs typeface="Arial"/>
                      </a:endParaRPr>
                    </a:p>
                  </a:txBody>
                  <a:tcPr marL="0" marR="0" marT="0" marB="0">
                    <a:solidFill>
                      <a:srgbClr val="FFFFFF"/>
                    </a:solidFill>
                  </a:tcPr>
                </a:tc>
                <a:tc>
                  <a:txBody>
                    <a:bodyPr/>
                    <a:lstStyle/>
                    <a:p>
                      <a:pPr marR="142875"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109855"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109855"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55880"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marR="55880" algn="r">
                        <a:lnSpc>
                          <a:spcPts val="1290"/>
                        </a:lnSpc>
                      </a:pPr>
                      <a:r>
                        <a:rPr sz="1100" b="1" spc="-10" dirty="0">
                          <a:latin typeface="Arial"/>
                          <a:cs typeface="Arial"/>
                        </a:rPr>
                        <a:t>137.42</a:t>
                      </a:r>
                      <a:endParaRPr sz="1100">
                        <a:latin typeface="Arial"/>
                        <a:cs typeface="Arial"/>
                      </a:endParaRPr>
                    </a:p>
                  </a:txBody>
                  <a:tcPr marL="0" marR="0" marT="0" marB="0">
                    <a:solidFill>
                      <a:srgbClr val="FFFFFF"/>
                    </a:solidFill>
                  </a:tcPr>
                </a:tc>
                <a:tc>
                  <a:txBody>
                    <a:bodyPr/>
                    <a:lstStyle/>
                    <a:p>
                      <a:pPr>
                        <a:lnSpc>
                          <a:spcPct val="100000"/>
                        </a:lnSpc>
                      </a:pPr>
                      <a:endParaRPr sz="1000">
                        <a:latin typeface="Times New Roman"/>
                        <a:cs typeface="Times New Roman"/>
                      </a:endParaRPr>
                    </a:p>
                  </a:txBody>
                  <a:tcPr marL="0" marR="0" marT="0" marB="0">
                    <a:lnB w="28575">
                      <a:solidFill>
                        <a:srgbClr val="000000"/>
                      </a:solidFill>
                      <a:prstDash val="solid"/>
                    </a:lnB>
                    <a:solidFill>
                      <a:srgbClr val="FFFFFF"/>
                    </a:solidFill>
                  </a:tcPr>
                </a:tc>
                <a:tc vMerge="1">
                  <a:txBody>
                    <a:bodyPr/>
                    <a:lstStyle/>
                    <a:p>
                      <a:endParaRPr/>
                    </a:p>
                  </a:txBody>
                  <a:tcPr marL="0" marR="0" marT="0" marB="0">
                    <a:solidFill>
                      <a:srgbClr val="FFFFFF"/>
                    </a:solidFill>
                  </a:tcPr>
                </a:tc>
                <a:extLst>
                  <a:ext uri="{0D108BD9-81ED-4DB2-BD59-A6C34878D82A}">
                    <a16:rowId xmlns:a16="http://schemas.microsoft.com/office/drawing/2014/main" val="10009"/>
                  </a:ext>
                </a:extLst>
              </a:tr>
              <a:tr h="186055">
                <a:tc>
                  <a:txBody>
                    <a:bodyPr/>
                    <a:lstStyle/>
                    <a:p>
                      <a:pPr marL="666750">
                        <a:lnSpc>
                          <a:spcPts val="1275"/>
                        </a:lnSpc>
                      </a:pPr>
                      <a:r>
                        <a:rPr sz="1100" dirty="0">
                          <a:latin typeface="Arial MT"/>
                          <a:cs typeface="Arial MT"/>
                        </a:rPr>
                        <a:t>(-)</a:t>
                      </a:r>
                      <a:r>
                        <a:rPr sz="1100" spc="75" dirty="0">
                          <a:latin typeface="Arial MT"/>
                          <a:cs typeface="Arial MT"/>
                        </a:rPr>
                        <a:t> </a:t>
                      </a:r>
                      <a:r>
                        <a:rPr sz="1100" spc="-10" dirty="0">
                          <a:latin typeface="Arial MT"/>
                          <a:cs typeface="Arial MT"/>
                        </a:rPr>
                        <a:t>Subsidio</a:t>
                      </a:r>
                      <a:r>
                        <a:rPr sz="1100" spc="-30" dirty="0">
                          <a:latin typeface="Arial MT"/>
                          <a:cs typeface="Arial MT"/>
                        </a:rPr>
                        <a:t> </a:t>
                      </a:r>
                      <a:r>
                        <a:rPr sz="1100" dirty="0">
                          <a:latin typeface="Arial MT"/>
                          <a:cs typeface="Arial MT"/>
                        </a:rPr>
                        <a:t>para</a:t>
                      </a:r>
                      <a:r>
                        <a:rPr sz="1100" spc="-35" dirty="0">
                          <a:latin typeface="Arial MT"/>
                          <a:cs typeface="Arial MT"/>
                        </a:rPr>
                        <a:t> </a:t>
                      </a:r>
                      <a:r>
                        <a:rPr sz="1100" dirty="0">
                          <a:latin typeface="Arial MT"/>
                          <a:cs typeface="Arial MT"/>
                        </a:rPr>
                        <a:t>el</a:t>
                      </a:r>
                      <a:r>
                        <a:rPr sz="1100" spc="-30" dirty="0">
                          <a:latin typeface="Arial MT"/>
                          <a:cs typeface="Arial MT"/>
                        </a:rPr>
                        <a:t> </a:t>
                      </a:r>
                      <a:r>
                        <a:rPr sz="1100" spc="-10" dirty="0">
                          <a:latin typeface="Arial MT"/>
                          <a:cs typeface="Arial MT"/>
                        </a:rPr>
                        <a:t>empleo</a:t>
                      </a:r>
                      <a:endParaRPr sz="1100">
                        <a:latin typeface="Arial MT"/>
                        <a:cs typeface="Arial MT"/>
                      </a:endParaRPr>
                    </a:p>
                  </a:txBody>
                  <a:tcPr marL="0" marR="0" marT="0" marB="0"/>
                </a:tc>
                <a:tc>
                  <a:txBody>
                    <a:bodyPr/>
                    <a:lstStyle/>
                    <a:p>
                      <a:pPr marR="14287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109855"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55880" algn="r">
                        <a:lnSpc>
                          <a:spcPts val="1275"/>
                        </a:lnSpc>
                      </a:pPr>
                      <a:r>
                        <a:rPr sz="1100" spc="-10" dirty="0">
                          <a:latin typeface="Arial MT"/>
                          <a:cs typeface="Arial MT"/>
                        </a:rPr>
                        <a:t>109.29</a:t>
                      </a:r>
                      <a:endParaRPr sz="1100">
                        <a:latin typeface="Arial MT"/>
                        <a:cs typeface="Arial MT"/>
                      </a:endParaRPr>
                    </a:p>
                  </a:txBody>
                  <a:tcPr marL="0" marR="0" marT="0" marB="0">
                    <a:lnB w="9525">
                      <a:solidFill>
                        <a:srgbClr val="000000"/>
                      </a:solidFill>
                      <a:prstDash val="solid"/>
                    </a:lnB>
                  </a:tcPr>
                </a:tc>
                <a:tc>
                  <a:txBody>
                    <a:bodyPr/>
                    <a:lstStyle/>
                    <a:p>
                      <a:pPr marR="55880" algn="r">
                        <a:lnSpc>
                          <a:spcPts val="1275"/>
                        </a:lnSpc>
                      </a:pPr>
                      <a:r>
                        <a:rPr sz="1100" b="1" spc="-10" dirty="0">
                          <a:latin typeface="Arial"/>
                          <a:cs typeface="Arial"/>
                        </a:rPr>
                        <a:t>37.49</a:t>
                      </a:r>
                      <a:endParaRPr sz="1100">
                        <a:latin typeface="Arial"/>
                        <a:cs typeface="Arial"/>
                      </a:endParaRPr>
                    </a:p>
                  </a:txBody>
                  <a:tcPr marL="0" marR="0" marT="0" marB="0">
                    <a:lnR w="19050">
                      <a:solidFill>
                        <a:srgbClr val="000000"/>
                      </a:solidFill>
                      <a:prstDash val="solid"/>
                    </a:lnR>
                    <a:lnB w="9525">
                      <a:solidFill>
                        <a:srgbClr val="000000"/>
                      </a:solidFill>
                      <a:prstDash val="solid"/>
                    </a:lnB>
                    <a:solidFill>
                      <a:srgbClr val="FFF1CC"/>
                    </a:solidFill>
                  </a:tcPr>
                </a:tc>
                <a:tc>
                  <a:txBody>
                    <a:bodyPr/>
                    <a:lstStyle/>
                    <a:p>
                      <a:pPr marR="55880" algn="r">
                        <a:lnSpc>
                          <a:spcPts val="1275"/>
                        </a:lnSpc>
                        <a:tabLst>
                          <a:tab pos="276225" algn="l"/>
                        </a:tabLst>
                      </a:pPr>
                      <a:r>
                        <a:rPr sz="1100" b="1" spc="-50" dirty="0">
                          <a:latin typeface="Arial"/>
                          <a:cs typeface="Arial"/>
                        </a:rPr>
                        <a:t>$</a:t>
                      </a:r>
                      <a:r>
                        <a:rPr sz="1100" b="1" dirty="0">
                          <a:latin typeface="Arial"/>
                          <a:cs typeface="Arial"/>
                        </a:rPr>
                        <a:t>	</a:t>
                      </a:r>
                      <a:r>
                        <a:rPr sz="1100" b="1" spc="-10" dirty="0">
                          <a:latin typeface="Arial"/>
                          <a:cs typeface="Arial"/>
                        </a:rPr>
                        <a:t>474.65</a:t>
                      </a:r>
                      <a:endParaRPr sz="1100">
                        <a:latin typeface="Arial"/>
                        <a:cs typeface="Arial"/>
                      </a:endParaRPr>
                    </a:p>
                  </a:txBody>
                  <a:tcPr marL="0" marR="0" marT="0"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D9D9D9"/>
                    </a:solidFill>
                  </a:tcPr>
                </a:tc>
                <a:tc>
                  <a:txBody>
                    <a:bodyPr/>
                    <a:lstStyle/>
                    <a:p>
                      <a:pPr>
                        <a:lnSpc>
                          <a:spcPct val="100000"/>
                        </a:lnSpc>
                      </a:pPr>
                      <a:endParaRPr sz="1100">
                        <a:latin typeface="Times New Roman"/>
                        <a:cs typeface="Times New Roman"/>
                      </a:endParaRPr>
                    </a:p>
                  </a:txBody>
                  <a:tcPr marL="0" marR="0" marT="0" marB="0">
                    <a:lnL w="19050">
                      <a:solidFill>
                        <a:srgbClr val="000000"/>
                      </a:solidFill>
                      <a:prstDash val="solid"/>
                    </a:lnL>
                  </a:tcPr>
                </a:tc>
                <a:extLst>
                  <a:ext uri="{0D108BD9-81ED-4DB2-BD59-A6C34878D82A}">
                    <a16:rowId xmlns:a16="http://schemas.microsoft.com/office/drawing/2014/main" val="10010"/>
                  </a:ext>
                </a:extLst>
              </a:tr>
              <a:tr h="186055">
                <a:tc>
                  <a:txBody>
                    <a:bodyPr/>
                    <a:lstStyle/>
                    <a:p>
                      <a:pPr marL="628650">
                        <a:lnSpc>
                          <a:spcPts val="1315"/>
                        </a:lnSpc>
                      </a:pPr>
                      <a:r>
                        <a:rPr sz="1100" b="1" dirty="0">
                          <a:latin typeface="Arial"/>
                          <a:cs typeface="Arial"/>
                        </a:rPr>
                        <a:t>(=)</a:t>
                      </a:r>
                      <a:r>
                        <a:rPr sz="1100" b="1" spc="100" dirty="0">
                          <a:latin typeface="Arial"/>
                          <a:cs typeface="Arial"/>
                        </a:rPr>
                        <a:t> </a:t>
                      </a:r>
                      <a:r>
                        <a:rPr sz="1100" b="1" dirty="0">
                          <a:latin typeface="Arial"/>
                          <a:cs typeface="Arial"/>
                        </a:rPr>
                        <a:t>ISR</a:t>
                      </a:r>
                      <a:r>
                        <a:rPr sz="1100" b="1" spc="30" dirty="0">
                          <a:latin typeface="Arial"/>
                          <a:cs typeface="Arial"/>
                        </a:rPr>
                        <a:t> </a:t>
                      </a:r>
                      <a:r>
                        <a:rPr sz="1100" b="1" dirty="0">
                          <a:latin typeface="Arial"/>
                          <a:cs typeface="Arial"/>
                        </a:rPr>
                        <a:t>a</a:t>
                      </a:r>
                      <a:r>
                        <a:rPr sz="1100" b="1" spc="-10" dirty="0">
                          <a:latin typeface="Arial"/>
                          <a:cs typeface="Arial"/>
                        </a:rPr>
                        <a:t> retener</a:t>
                      </a:r>
                      <a:endParaRPr sz="1100">
                        <a:latin typeface="Arial"/>
                        <a:cs typeface="Arial"/>
                      </a:endParaRPr>
                    </a:p>
                  </a:txBody>
                  <a:tcPr marL="0" marR="0" marT="0" marB="0"/>
                </a:tc>
                <a:tc>
                  <a:txBody>
                    <a:bodyPr/>
                    <a:lstStyle/>
                    <a:p>
                      <a:pPr marR="14287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109855"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55880" algn="r">
                        <a:lnSpc>
                          <a:spcPts val="1315"/>
                        </a:lnSpc>
                      </a:pPr>
                      <a:r>
                        <a:rPr sz="1100" b="1" spc="-10" dirty="0">
                          <a:latin typeface="Arial"/>
                          <a:cs typeface="Arial"/>
                        </a:rPr>
                        <a:t>28.13</a:t>
                      </a:r>
                      <a:endParaRPr sz="1100">
                        <a:latin typeface="Arial"/>
                        <a:cs typeface="Arial"/>
                      </a:endParaRPr>
                    </a:p>
                  </a:txBody>
                  <a:tcPr marL="0" marR="0" marT="0" marB="0">
                    <a:lnT w="9525">
                      <a:solidFill>
                        <a:srgbClr val="000000"/>
                      </a:solidFill>
                      <a:prstDash val="solid"/>
                    </a:lnT>
                  </a:tcPr>
                </a:tc>
                <a:tc>
                  <a:txBody>
                    <a:bodyPr/>
                    <a:lstStyle/>
                    <a:p>
                      <a:pPr marR="55880" algn="r">
                        <a:lnSpc>
                          <a:spcPts val="1315"/>
                        </a:lnSpc>
                      </a:pPr>
                      <a:r>
                        <a:rPr sz="1100" b="1" spc="-10" dirty="0">
                          <a:latin typeface="Arial"/>
                          <a:cs typeface="Arial"/>
                        </a:rPr>
                        <a:t>99.93</a:t>
                      </a:r>
                      <a:endParaRPr sz="1100">
                        <a:latin typeface="Arial"/>
                        <a:cs typeface="Arial"/>
                      </a:endParaRPr>
                    </a:p>
                  </a:txBody>
                  <a:tcPr marL="0" marR="0" marT="0" marB="0">
                    <a:lnT w="9525">
                      <a:solidFill>
                        <a:srgbClr val="000000"/>
                      </a:solidFill>
                      <a:prstDash val="solid"/>
                    </a:lnT>
                  </a:tcPr>
                </a:tc>
                <a:tc>
                  <a:txBody>
                    <a:bodyPr/>
                    <a:lstStyle/>
                    <a:p>
                      <a:pPr marR="55880" algn="r">
                        <a:lnSpc>
                          <a:spcPts val="1315"/>
                        </a:lnSpc>
                      </a:pPr>
                      <a:r>
                        <a:rPr sz="1100" b="1" spc="-10" dirty="0">
                          <a:latin typeface="Arial"/>
                          <a:cs typeface="Arial"/>
                        </a:rPr>
                        <a:t>212.44</a:t>
                      </a:r>
                      <a:endParaRPr sz="1100">
                        <a:latin typeface="Arial"/>
                        <a:cs typeface="Arial"/>
                      </a:endParaRPr>
                    </a:p>
                  </a:txBody>
                  <a:tcPr marL="0" marR="0" marT="0" marB="0">
                    <a:lnT w="19050">
                      <a:solidFill>
                        <a:srgbClr val="000000"/>
                      </a:solidFill>
                      <a:prstDash val="solid"/>
                    </a:lnT>
                  </a:tcPr>
                </a:tc>
                <a:tc>
                  <a:txBody>
                    <a:bodyPr/>
                    <a:lstStyle/>
                    <a:p>
                      <a:pPr>
                        <a:lnSpc>
                          <a:spcPct val="100000"/>
                        </a:lnSpc>
                      </a:pPr>
                      <a:endParaRPr sz="1100">
                        <a:latin typeface="Times New Roman"/>
                        <a:cs typeface="Times New Roman"/>
                      </a:endParaRPr>
                    </a:p>
                  </a:txBody>
                  <a:tcPr marL="0" marR="0" marT="0" marB="0"/>
                </a:tc>
                <a:extLst>
                  <a:ext uri="{0D108BD9-81ED-4DB2-BD59-A6C34878D82A}">
                    <a16:rowId xmlns:a16="http://schemas.microsoft.com/office/drawing/2014/main" val="10011"/>
                  </a:ext>
                </a:extLst>
              </a:tr>
            </a:tbl>
          </a:graphicData>
        </a:graphic>
      </p:graphicFrame>
      <p:grpSp>
        <p:nvGrpSpPr>
          <p:cNvPr id="7" name="object 7"/>
          <p:cNvGrpSpPr/>
          <p:nvPr/>
        </p:nvGrpSpPr>
        <p:grpSpPr>
          <a:xfrm>
            <a:off x="4365302" y="2969850"/>
            <a:ext cx="4329430" cy="10160"/>
            <a:chOff x="4365302" y="2969850"/>
            <a:chExt cx="4329430" cy="10160"/>
          </a:xfrm>
        </p:grpSpPr>
        <p:sp>
          <p:nvSpPr>
            <p:cNvPr id="8" name="object 8"/>
            <p:cNvSpPr/>
            <p:nvPr/>
          </p:nvSpPr>
          <p:spPr>
            <a:xfrm>
              <a:off x="4370001" y="2974676"/>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9" name="object 9"/>
            <p:cNvSpPr/>
            <p:nvPr/>
          </p:nvSpPr>
          <p:spPr>
            <a:xfrm>
              <a:off x="4365302" y="2969850"/>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grpSp>
        <p:nvGrpSpPr>
          <p:cNvPr id="10" name="object 10"/>
          <p:cNvGrpSpPr/>
          <p:nvPr/>
        </p:nvGrpSpPr>
        <p:grpSpPr>
          <a:xfrm>
            <a:off x="4365302" y="3333398"/>
            <a:ext cx="4329430" cy="10160"/>
            <a:chOff x="4365302" y="3333398"/>
            <a:chExt cx="4329430" cy="10160"/>
          </a:xfrm>
        </p:grpSpPr>
        <p:sp>
          <p:nvSpPr>
            <p:cNvPr id="11" name="object 11"/>
            <p:cNvSpPr/>
            <p:nvPr/>
          </p:nvSpPr>
          <p:spPr>
            <a:xfrm>
              <a:off x="4370001" y="3338160"/>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12" name="object 12"/>
            <p:cNvSpPr/>
            <p:nvPr/>
          </p:nvSpPr>
          <p:spPr>
            <a:xfrm>
              <a:off x="4365302" y="3333461"/>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grpSp>
        <p:nvGrpSpPr>
          <p:cNvPr id="13" name="object 13"/>
          <p:cNvGrpSpPr/>
          <p:nvPr/>
        </p:nvGrpSpPr>
        <p:grpSpPr>
          <a:xfrm>
            <a:off x="4365302" y="3696997"/>
            <a:ext cx="4329430" cy="9525"/>
            <a:chOff x="4365302" y="3696996"/>
            <a:chExt cx="4329430" cy="9525"/>
          </a:xfrm>
        </p:grpSpPr>
        <p:sp>
          <p:nvSpPr>
            <p:cNvPr id="14" name="object 14"/>
            <p:cNvSpPr/>
            <p:nvPr/>
          </p:nvSpPr>
          <p:spPr>
            <a:xfrm>
              <a:off x="4370001" y="3701758"/>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15" name="object 15"/>
            <p:cNvSpPr/>
            <p:nvPr/>
          </p:nvSpPr>
          <p:spPr>
            <a:xfrm>
              <a:off x="4365302" y="3696996"/>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grpSp>
        <p:nvGrpSpPr>
          <p:cNvPr id="16" name="object 16"/>
          <p:cNvGrpSpPr/>
          <p:nvPr/>
        </p:nvGrpSpPr>
        <p:grpSpPr>
          <a:xfrm>
            <a:off x="4365302" y="4060226"/>
            <a:ext cx="4329430" cy="9525"/>
            <a:chOff x="4365302" y="4060225"/>
            <a:chExt cx="4329430" cy="9525"/>
          </a:xfrm>
        </p:grpSpPr>
        <p:sp>
          <p:nvSpPr>
            <p:cNvPr id="17" name="object 17"/>
            <p:cNvSpPr/>
            <p:nvPr/>
          </p:nvSpPr>
          <p:spPr>
            <a:xfrm>
              <a:off x="4370001" y="4064988"/>
              <a:ext cx="4319905" cy="0"/>
            </a:xfrm>
            <a:custGeom>
              <a:avLst/>
              <a:gdLst/>
              <a:ahLst/>
              <a:cxnLst/>
              <a:rect l="l" t="t" r="r" b="b"/>
              <a:pathLst>
                <a:path w="4319905">
                  <a:moveTo>
                    <a:pt x="0" y="0"/>
                  </a:moveTo>
                  <a:lnTo>
                    <a:pt x="4319533" y="0"/>
                  </a:lnTo>
                </a:path>
              </a:pathLst>
            </a:custGeom>
            <a:ln w="9525">
              <a:solidFill>
                <a:srgbClr val="000000"/>
              </a:solidFill>
            </a:ln>
          </p:spPr>
          <p:txBody>
            <a:bodyPr wrap="square" lIns="0" tIns="0" rIns="0" bIns="0" rtlCol="0"/>
            <a:lstStyle/>
            <a:p>
              <a:pPr algn="l" defTabSz="914446" rtl="0"/>
              <a:endParaRPr>
                <a:latin typeface="Calibri"/>
                <a:ea typeface="+mn-ea"/>
                <a:cs typeface="+mn-cs"/>
              </a:endParaRPr>
            </a:p>
          </p:txBody>
        </p:sp>
        <p:sp>
          <p:nvSpPr>
            <p:cNvPr id="18" name="object 18"/>
            <p:cNvSpPr/>
            <p:nvPr/>
          </p:nvSpPr>
          <p:spPr>
            <a:xfrm>
              <a:off x="4365302" y="4060225"/>
              <a:ext cx="4329430" cy="9525"/>
            </a:xfrm>
            <a:custGeom>
              <a:avLst/>
              <a:gdLst/>
              <a:ahLst/>
              <a:cxnLst/>
              <a:rect l="l" t="t" r="r" b="b"/>
              <a:pathLst>
                <a:path w="4329430" h="9525">
                  <a:moveTo>
                    <a:pt x="4329058" y="0"/>
                  </a:moveTo>
                  <a:lnTo>
                    <a:pt x="0" y="0"/>
                  </a:lnTo>
                  <a:lnTo>
                    <a:pt x="0" y="9525"/>
                  </a:lnTo>
                  <a:lnTo>
                    <a:pt x="4329058" y="9525"/>
                  </a:lnTo>
                  <a:lnTo>
                    <a:pt x="4329058" y="0"/>
                  </a:lnTo>
                  <a:close/>
                </a:path>
              </a:pathLst>
            </a:custGeom>
            <a:solidFill>
              <a:srgbClr val="000000"/>
            </a:solidFill>
          </p:spPr>
          <p:txBody>
            <a:bodyPr wrap="square" lIns="0" tIns="0" rIns="0" bIns="0" rtlCol="0"/>
            <a:lstStyle/>
            <a:p>
              <a:pPr algn="l" defTabSz="914446" rtl="0"/>
              <a:endParaRPr>
                <a:latin typeface="Calibri"/>
                <a:ea typeface="+mn-ea"/>
                <a:cs typeface="+mn-cs"/>
              </a:endParaRPr>
            </a:p>
          </p:txBody>
        </p:sp>
      </p:grpSp>
      <p:pic>
        <p:nvPicPr>
          <p:cNvPr id="19" name="object 19"/>
          <p:cNvPicPr/>
          <p:nvPr/>
        </p:nvPicPr>
        <p:blipFill>
          <a:blip r:embed="rId2" cstate="print"/>
          <a:stretch>
            <a:fillRect/>
          </a:stretch>
        </p:blipFill>
        <p:spPr>
          <a:xfrm>
            <a:off x="9534398" y="3721633"/>
            <a:ext cx="954938" cy="7048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91400" y="0"/>
            <a:ext cx="4800600" cy="6857999"/>
          </a:xfrm>
          <a:prstGeom prst="rect">
            <a:avLst/>
          </a:prstGeom>
        </p:spPr>
      </p:pic>
      <p:sp>
        <p:nvSpPr>
          <p:cNvPr id="3" name="object 3"/>
          <p:cNvSpPr txBox="1">
            <a:spLocks noGrp="1"/>
          </p:cNvSpPr>
          <p:nvPr>
            <p:ph type="title"/>
          </p:nvPr>
        </p:nvSpPr>
        <p:spPr>
          <a:xfrm>
            <a:off x="651087" y="2397865"/>
            <a:ext cx="4097867" cy="1291080"/>
          </a:xfrm>
          <a:prstGeom prst="rect">
            <a:avLst/>
          </a:prstGeom>
        </p:spPr>
        <p:txBody>
          <a:bodyPr vert="horz" wrap="square" lIns="0" tIns="8467" rIns="0" bIns="0" rtlCol="0">
            <a:spAutoFit/>
          </a:bodyPr>
          <a:lstStyle/>
          <a:p>
            <a:pPr marL="10583" marR="4233">
              <a:lnSpc>
                <a:spcPct val="100400"/>
              </a:lnSpc>
              <a:spcBef>
                <a:spcPts val="67"/>
              </a:spcBef>
            </a:pPr>
            <a:r>
              <a:rPr sz="4167" dirty="0"/>
              <a:t>ASPECTOS</a:t>
            </a:r>
            <a:r>
              <a:rPr sz="4167" spc="-262" dirty="0"/>
              <a:t> </a:t>
            </a:r>
            <a:r>
              <a:rPr sz="4167" spc="-21" dirty="0"/>
              <a:t>DE </a:t>
            </a:r>
            <a:r>
              <a:rPr sz="4167" dirty="0"/>
              <a:t>SEGURO</a:t>
            </a:r>
            <a:r>
              <a:rPr sz="4167" spc="-146" dirty="0"/>
              <a:t> </a:t>
            </a:r>
            <a:r>
              <a:rPr sz="4167" spc="-8" dirty="0"/>
              <a:t>SOCIAL</a:t>
            </a:r>
            <a:endParaRPr sz="4167"/>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8856" y="224854"/>
            <a:ext cx="6129338" cy="587767"/>
          </a:xfrm>
          <a:prstGeom prst="rect">
            <a:avLst/>
          </a:prstGeom>
        </p:spPr>
        <p:txBody>
          <a:bodyPr vert="horz" wrap="square" lIns="0" tIns="10583" rIns="0" bIns="0" rtlCol="0">
            <a:spAutoFit/>
          </a:bodyPr>
          <a:lstStyle/>
          <a:p>
            <a:pPr marL="10583">
              <a:spcBef>
                <a:spcPts val="83"/>
              </a:spcBef>
            </a:pPr>
            <a:r>
              <a:rPr sz="3750" spc="-104" dirty="0"/>
              <a:t>Cobertura</a:t>
            </a:r>
            <a:r>
              <a:rPr sz="3750" spc="-170" dirty="0"/>
              <a:t> </a:t>
            </a:r>
            <a:r>
              <a:rPr sz="3750" spc="-100" dirty="0"/>
              <a:t>del</a:t>
            </a:r>
            <a:r>
              <a:rPr sz="3750" spc="-179" dirty="0"/>
              <a:t> </a:t>
            </a:r>
            <a:r>
              <a:rPr sz="3750" spc="-75" dirty="0"/>
              <a:t>Seguro</a:t>
            </a:r>
            <a:r>
              <a:rPr sz="3750" spc="-183" dirty="0"/>
              <a:t> </a:t>
            </a:r>
            <a:r>
              <a:rPr sz="3750" spc="-17" dirty="0"/>
              <a:t>Social</a:t>
            </a:r>
            <a:endParaRPr sz="3750"/>
          </a:p>
        </p:txBody>
      </p:sp>
      <p:sp>
        <p:nvSpPr>
          <p:cNvPr id="3" name="object 3"/>
          <p:cNvSpPr txBox="1"/>
          <p:nvPr/>
        </p:nvSpPr>
        <p:spPr>
          <a:xfrm>
            <a:off x="588856" y="997796"/>
            <a:ext cx="10629900" cy="571140"/>
          </a:xfrm>
          <a:prstGeom prst="rect">
            <a:avLst/>
          </a:prstGeom>
        </p:spPr>
        <p:txBody>
          <a:bodyPr vert="horz" wrap="square" lIns="0" tIns="21167" rIns="0" bIns="0" rtlCol="0">
            <a:spAutoFit/>
          </a:bodyPr>
          <a:lstStyle/>
          <a:p>
            <a:pPr marL="10583" marR="4233" defTabSz="761970">
              <a:lnSpc>
                <a:spcPts val="2183"/>
              </a:lnSpc>
              <a:spcBef>
                <a:spcPts val="167"/>
              </a:spcBef>
            </a:pPr>
            <a:r>
              <a:rPr sz="1833" spc="142" dirty="0">
                <a:solidFill>
                  <a:srgbClr val="384652"/>
                </a:solidFill>
                <a:latin typeface="Gill Sans MT"/>
                <a:cs typeface="Gill Sans MT"/>
              </a:rPr>
              <a:t>Según</a:t>
            </a:r>
            <a:r>
              <a:rPr sz="1833" spc="-25" dirty="0">
                <a:solidFill>
                  <a:srgbClr val="384652"/>
                </a:solidFill>
                <a:latin typeface="Gill Sans MT"/>
                <a:cs typeface="Gill Sans MT"/>
              </a:rPr>
              <a:t> </a:t>
            </a:r>
            <a:r>
              <a:rPr sz="1833" spc="58" dirty="0">
                <a:solidFill>
                  <a:srgbClr val="384652"/>
                </a:solidFill>
                <a:latin typeface="Gill Sans MT"/>
                <a:cs typeface="Gill Sans MT"/>
              </a:rPr>
              <a:t>el</a:t>
            </a:r>
            <a:r>
              <a:rPr sz="1833" spc="-25" dirty="0">
                <a:solidFill>
                  <a:srgbClr val="384652"/>
                </a:solidFill>
                <a:latin typeface="Gill Sans MT"/>
                <a:cs typeface="Gill Sans MT"/>
              </a:rPr>
              <a:t> </a:t>
            </a:r>
            <a:r>
              <a:rPr sz="1833" dirty="0">
                <a:solidFill>
                  <a:srgbClr val="384652"/>
                </a:solidFill>
                <a:latin typeface="Gill Sans MT"/>
                <a:cs typeface="Gill Sans MT"/>
              </a:rPr>
              <a:t>Artículo</a:t>
            </a:r>
            <a:r>
              <a:rPr sz="1833" spc="-8" dirty="0">
                <a:solidFill>
                  <a:srgbClr val="384652"/>
                </a:solidFill>
                <a:latin typeface="Gill Sans MT"/>
                <a:cs typeface="Gill Sans MT"/>
              </a:rPr>
              <a:t> </a:t>
            </a:r>
            <a:r>
              <a:rPr sz="1833" spc="108" dirty="0">
                <a:solidFill>
                  <a:srgbClr val="384652"/>
                </a:solidFill>
                <a:latin typeface="Gill Sans MT"/>
                <a:cs typeface="Gill Sans MT"/>
              </a:rPr>
              <a:t>11</a:t>
            </a:r>
            <a:r>
              <a:rPr sz="1833" spc="-29" dirty="0">
                <a:solidFill>
                  <a:srgbClr val="384652"/>
                </a:solidFill>
                <a:latin typeface="Gill Sans MT"/>
                <a:cs typeface="Gill Sans MT"/>
              </a:rPr>
              <a:t> </a:t>
            </a:r>
            <a:r>
              <a:rPr sz="1833" spc="87" dirty="0">
                <a:solidFill>
                  <a:srgbClr val="384652"/>
                </a:solidFill>
                <a:latin typeface="Gill Sans MT"/>
                <a:cs typeface="Gill Sans MT"/>
              </a:rPr>
              <a:t>de</a:t>
            </a:r>
            <a:r>
              <a:rPr sz="1833" spc="-29" dirty="0">
                <a:solidFill>
                  <a:srgbClr val="384652"/>
                </a:solidFill>
                <a:latin typeface="Gill Sans MT"/>
                <a:cs typeface="Gill Sans MT"/>
              </a:rPr>
              <a:t> </a:t>
            </a:r>
            <a:r>
              <a:rPr sz="1833" spc="117" dirty="0">
                <a:solidFill>
                  <a:srgbClr val="384652"/>
                </a:solidFill>
                <a:latin typeface="Gill Sans MT"/>
                <a:cs typeface="Gill Sans MT"/>
              </a:rPr>
              <a:t>la</a:t>
            </a:r>
            <a:r>
              <a:rPr sz="1833" spc="-21" dirty="0">
                <a:solidFill>
                  <a:srgbClr val="384652"/>
                </a:solidFill>
                <a:latin typeface="Gill Sans MT"/>
                <a:cs typeface="Gill Sans MT"/>
              </a:rPr>
              <a:t> </a:t>
            </a:r>
            <a:r>
              <a:rPr sz="1833" spc="71" dirty="0">
                <a:solidFill>
                  <a:srgbClr val="384652"/>
                </a:solidFill>
                <a:latin typeface="Gill Sans MT"/>
                <a:cs typeface="Gill Sans MT"/>
              </a:rPr>
              <a:t>Ley</a:t>
            </a:r>
            <a:r>
              <a:rPr sz="1833" spc="-33" dirty="0">
                <a:solidFill>
                  <a:srgbClr val="384652"/>
                </a:solidFill>
                <a:latin typeface="Gill Sans MT"/>
                <a:cs typeface="Gill Sans MT"/>
              </a:rPr>
              <a:t> </a:t>
            </a:r>
            <a:r>
              <a:rPr sz="1833" spc="71" dirty="0">
                <a:solidFill>
                  <a:srgbClr val="384652"/>
                </a:solidFill>
                <a:latin typeface="Gill Sans MT"/>
                <a:cs typeface="Gill Sans MT"/>
              </a:rPr>
              <a:t>del</a:t>
            </a:r>
            <a:r>
              <a:rPr sz="1833" spc="-42" dirty="0">
                <a:solidFill>
                  <a:srgbClr val="384652"/>
                </a:solidFill>
                <a:latin typeface="Gill Sans MT"/>
                <a:cs typeface="Gill Sans MT"/>
              </a:rPr>
              <a:t> </a:t>
            </a:r>
            <a:r>
              <a:rPr sz="1833" spc="87" dirty="0">
                <a:solidFill>
                  <a:srgbClr val="384652"/>
                </a:solidFill>
                <a:latin typeface="Gill Sans MT"/>
                <a:cs typeface="Gill Sans MT"/>
              </a:rPr>
              <a:t>Seguro</a:t>
            </a:r>
            <a:r>
              <a:rPr sz="1833" spc="-12" dirty="0">
                <a:solidFill>
                  <a:srgbClr val="384652"/>
                </a:solidFill>
                <a:latin typeface="Gill Sans MT"/>
                <a:cs typeface="Gill Sans MT"/>
              </a:rPr>
              <a:t> </a:t>
            </a:r>
            <a:r>
              <a:rPr sz="1833" spc="92" dirty="0">
                <a:solidFill>
                  <a:srgbClr val="384652"/>
                </a:solidFill>
                <a:latin typeface="Gill Sans MT"/>
                <a:cs typeface="Gill Sans MT"/>
              </a:rPr>
              <a:t>Social,</a:t>
            </a:r>
            <a:r>
              <a:rPr sz="1833" spc="-21" dirty="0">
                <a:solidFill>
                  <a:srgbClr val="384652"/>
                </a:solidFill>
                <a:latin typeface="Gill Sans MT"/>
                <a:cs typeface="Gill Sans MT"/>
              </a:rPr>
              <a:t> </a:t>
            </a:r>
            <a:r>
              <a:rPr sz="1833" spc="58" dirty="0">
                <a:solidFill>
                  <a:srgbClr val="384652"/>
                </a:solidFill>
                <a:latin typeface="Gill Sans MT"/>
                <a:cs typeface="Gill Sans MT"/>
              </a:rPr>
              <a:t>el</a:t>
            </a:r>
            <a:r>
              <a:rPr sz="1833" spc="-25" dirty="0">
                <a:solidFill>
                  <a:srgbClr val="384652"/>
                </a:solidFill>
                <a:latin typeface="Gill Sans MT"/>
                <a:cs typeface="Gill Sans MT"/>
              </a:rPr>
              <a:t> </a:t>
            </a:r>
            <a:r>
              <a:rPr sz="1833" spc="79" dirty="0">
                <a:solidFill>
                  <a:srgbClr val="384652"/>
                </a:solidFill>
                <a:latin typeface="Gill Sans MT"/>
                <a:cs typeface="Gill Sans MT"/>
              </a:rPr>
              <a:t>régimen</a:t>
            </a:r>
            <a:r>
              <a:rPr sz="1833" spc="-25" dirty="0">
                <a:solidFill>
                  <a:srgbClr val="384652"/>
                </a:solidFill>
                <a:latin typeface="Gill Sans MT"/>
                <a:cs typeface="Gill Sans MT"/>
              </a:rPr>
              <a:t> </a:t>
            </a:r>
            <a:r>
              <a:rPr sz="1833" spc="54" dirty="0">
                <a:solidFill>
                  <a:srgbClr val="384652"/>
                </a:solidFill>
                <a:latin typeface="Gill Sans MT"/>
                <a:cs typeface="Gill Sans MT"/>
              </a:rPr>
              <a:t>obligatorio</a:t>
            </a:r>
            <a:r>
              <a:rPr sz="1833" spc="-4" dirty="0">
                <a:solidFill>
                  <a:srgbClr val="384652"/>
                </a:solidFill>
                <a:latin typeface="Gill Sans MT"/>
                <a:cs typeface="Gill Sans MT"/>
              </a:rPr>
              <a:t> </a:t>
            </a:r>
            <a:r>
              <a:rPr sz="1833" spc="100" dirty="0">
                <a:solidFill>
                  <a:srgbClr val="384652"/>
                </a:solidFill>
                <a:latin typeface="Gill Sans MT"/>
                <a:cs typeface="Gill Sans MT"/>
              </a:rPr>
              <a:t>establece</a:t>
            </a:r>
            <a:r>
              <a:rPr sz="1833" spc="-8" dirty="0">
                <a:solidFill>
                  <a:srgbClr val="384652"/>
                </a:solidFill>
                <a:latin typeface="Gill Sans MT"/>
                <a:cs typeface="Gill Sans MT"/>
              </a:rPr>
              <a:t> </a:t>
            </a:r>
            <a:r>
              <a:rPr sz="1833" spc="117" dirty="0">
                <a:solidFill>
                  <a:srgbClr val="384652"/>
                </a:solidFill>
                <a:latin typeface="Gill Sans MT"/>
                <a:cs typeface="Gill Sans MT"/>
              </a:rPr>
              <a:t>la</a:t>
            </a:r>
            <a:r>
              <a:rPr sz="1833" spc="-25" dirty="0">
                <a:solidFill>
                  <a:srgbClr val="384652"/>
                </a:solidFill>
                <a:latin typeface="Gill Sans MT"/>
                <a:cs typeface="Gill Sans MT"/>
              </a:rPr>
              <a:t> </a:t>
            </a:r>
            <a:r>
              <a:rPr sz="1833" spc="50" dirty="0">
                <a:solidFill>
                  <a:srgbClr val="384652"/>
                </a:solidFill>
                <a:latin typeface="Gill Sans MT"/>
                <a:cs typeface="Gill Sans MT"/>
              </a:rPr>
              <a:t>protección</a:t>
            </a:r>
            <a:r>
              <a:rPr sz="1833" spc="-4" dirty="0">
                <a:solidFill>
                  <a:srgbClr val="384652"/>
                </a:solidFill>
                <a:latin typeface="Gill Sans MT"/>
                <a:cs typeface="Gill Sans MT"/>
              </a:rPr>
              <a:t> </a:t>
            </a:r>
            <a:r>
              <a:rPr sz="1833" spc="104" dirty="0">
                <a:solidFill>
                  <a:srgbClr val="384652"/>
                </a:solidFill>
                <a:latin typeface="Gill Sans MT"/>
                <a:cs typeface="Gill Sans MT"/>
              </a:rPr>
              <a:t>para</a:t>
            </a:r>
            <a:r>
              <a:rPr sz="1833" spc="-25" dirty="0">
                <a:solidFill>
                  <a:srgbClr val="384652"/>
                </a:solidFill>
                <a:latin typeface="Gill Sans MT"/>
                <a:cs typeface="Gill Sans MT"/>
              </a:rPr>
              <a:t> </a:t>
            </a:r>
            <a:r>
              <a:rPr sz="1833" spc="71" dirty="0">
                <a:solidFill>
                  <a:srgbClr val="384652"/>
                </a:solidFill>
                <a:latin typeface="Gill Sans MT"/>
                <a:cs typeface="Gill Sans MT"/>
              </a:rPr>
              <a:t>los trabajadores</a:t>
            </a:r>
            <a:r>
              <a:rPr sz="1833" spc="-8" dirty="0">
                <a:solidFill>
                  <a:srgbClr val="384652"/>
                </a:solidFill>
                <a:latin typeface="Gill Sans MT"/>
                <a:cs typeface="Gill Sans MT"/>
              </a:rPr>
              <a:t> </a:t>
            </a:r>
            <a:r>
              <a:rPr sz="1833" spc="108" dirty="0">
                <a:solidFill>
                  <a:srgbClr val="384652"/>
                </a:solidFill>
                <a:latin typeface="Gill Sans MT"/>
                <a:cs typeface="Gill Sans MT"/>
              </a:rPr>
              <a:t>mexicanos</a:t>
            </a:r>
            <a:r>
              <a:rPr sz="1833" spc="-37" dirty="0">
                <a:solidFill>
                  <a:srgbClr val="384652"/>
                </a:solidFill>
                <a:latin typeface="Gill Sans MT"/>
                <a:cs typeface="Gill Sans MT"/>
              </a:rPr>
              <a:t> </a:t>
            </a:r>
            <a:r>
              <a:rPr sz="1833" spc="208" dirty="0">
                <a:solidFill>
                  <a:srgbClr val="384652"/>
                </a:solidFill>
                <a:latin typeface="Gill Sans MT"/>
                <a:cs typeface="Gill Sans MT"/>
              </a:rPr>
              <a:t>a</a:t>
            </a:r>
            <a:r>
              <a:rPr sz="1833" spc="-37" dirty="0">
                <a:solidFill>
                  <a:srgbClr val="384652"/>
                </a:solidFill>
                <a:latin typeface="Gill Sans MT"/>
                <a:cs typeface="Gill Sans MT"/>
              </a:rPr>
              <a:t> </a:t>
            </a:r>
            <a:r>
              <a:rPr sz="1833" spc="79" dirty="0">
                <a:solidFill>
                  <a:srgbClr val="384652"/>
                </a:solidFill>
                <a:latin typeface="Gill Sans MT"/>
                <a:cs typeface="Gill Sans MT"/>
              </a:rPr>
              <a:t>través</a:t>
            </a:r>
            <a:r>
              <a:rPr sz="1833" spc="-25" dirty="0">
                <a:solidFill>
                  <a:srgbClr val="384652"/>
                </a:solidFill>
                <a:latin typeface="Gill Sans MT"/>
                <a:cs typeface="Gill Sans MT"/>
              </a:rPr>
              <a:t> </a:t>
            </a:r>
            <a:r>
              <a:rPr sz="1833" spc="87" dirty="0">
                <a:solidFill>
                  <a:srgbClr val="384652"/>
                </a:solidFill>
                <a:latin typeface="Gill Sans MT"/>
                <a:cs typeface="Gill Sans MT"/>
              </a:rPr>
              <a:t>de</a:t>
            </a:r>
            <a:r>
              <a:rPr sz="1833" spc="-42" dirty="0">
                <a:solidFill>
                  <a:srgbClr val="384652"/>
                </a:solidFill>
                <a:latin typeface="Gill Sans MT"/>
                <a:cs typeface="Gill Sans MT"/>
              </a:rPr>
              <a:t> </a:t>
            </a:r>
            <a:r>
              <a:rPr sz="1833" spc="154" dirty="0">
                <a:solidFill>
                  <a:srgbClr val="384652"/>
                </a:solidFill>
                <a:latin typeface="Gill Sans MT"/>
                <a:cs typeface="Gill Sans MT"/>
              </a:rPr>
              <a:t>las</a:t>
            </a:r>
            <a:r>
              <a:rPr sz="1833" spc="-21" dirty="0">
                <a:solidFill>
                  <a:srgbClr val="384652"/>
                </a:solidFill>
                <a:latin typeface="Gill Sans MT"/>
                <a:cs typeface="Gill Sans MT"/>
              </a:rPr>
              <a:t> </a:t>
            </a:r>
            <a:r>
              <a:rPr sz="1833" spc="108" dirty="0">
                <a:solidFill>
                  <a:srgbClr val="384652"/>
                </a:solidFill>
                <a:latin typeface="Gill Sans MT"/>
                <a:cs typeface="Gill Sans MT"/>
              </a:rPr>
              <a:t>siguientes</a:t>
            </a:r>
            <a:r>
              <a:rPr sz="1833" spc="-25" dirty="0">
                <a:solidFill>
                  <a:srgbClr val="384652"/>
                </a:solidFill>
                <a:latin typeface="Gill Sans MT"/>
                <a:cs typeface="Gill Sans MT"/>
              </a:rPr>
              <a:t> </a:t>
            </a:r>
            <a:r>
              <a:rPr sz="1833" spc="50" dirty="0">
                <a:solidFill>
                  <a:srgbClr val="384652"/>
                </a:solidFill>
                <a:latin typeface="Gill Sans MT"/>
                <a:cs typeface="Gill Sans MT"/>
              </a:rPr>
              <a:t>coberturas:</a:t>
            </a:r>
            <a:endParaRPr sz="1833">
              <a:latin typeface="Gill Sans MT"/>
              <a:cs typeface="Gill Sans MT"/>
            </a:endParaRPr>
          </a:p>
        </p:txBody>
      </p:sp>
      <p:grpSp>
        <p:nvGrpSpPr>
          <p:cNvPr id="4" name="object 4"/>
          <p:cNvGrpSpPr/>
          <p:nvPr/>
        </p:nvGrpSpPr>
        <p:grpSpPr>
          <a:xfrm>
            <a:off x="596201" y="1906481"/>
            <a:ext cx="343958" cy="343958"/>
            <a:chOff x="715441" y="2287777"/>
            <a:chExt cx="412750" cy="412750"/>
          </a:xfrm>
        </p:grpSpPr>
        <p:sp>
          <p:nvSpPr>
            <p:cNvPr id="5" name="object 5"/>
            <p:cNvSpPr/>
            <p:nvPr/>
          </p:nvSpPr>
          <p:spPr>
            <a:xfrm>
              <a:off x="719251" y="2291587"/>
              <a:ext cx="405130" cy="405130"/>
            </a:xfrm>
            <a:custGeom>
              <a:avLst/>
              <a:gdLst/>
              <a:ahLst/>
              <a:cxnLst/>
              <a:rect l="l" t="t" r="r" b="b"/>
              <a:pathLst>
                <a:path w="405130" h="405130">
                  <a:moveTo>
                    <a:pt x="329056" y="0"/>
                  </a:moveTo>
                  <a:lnTo>
                    <a:pt x="75526" y="0"/>
                  </a:lnTo>
                  <a:lnTo>
                    <a:pt x="46130" y="5931"/>
                  </a:lnTo>
                  <a:lnTo>
                    <a:pt x="22123" y="22113"/>
                  </a:lnTo>
                  <a:lnTo>
                    <a:pt x="5936" y="46130"/>
                  </a:lnTo>
                  <a:lnTo>
                    <a:pt x="0" y="75564"/>
                  </a:lnTo>
                  <a:lnTo>
                    <a:pt x="0" y="329057"/>
                  </a:lnTo>
                  <a:lnTo>
                    <a:pt x="5936" y="358437"/>
                  </a:lnTo>
                  <a:lnTo>
                    <a:pt x="22123" y="382460"/>
                  </a:lnTo>
                  <a:lnTo>
                    <a:pt x="46130" y="398672"/>
                  </a:lnTo>
                  <a:lnTo>
                    <a:pt x="75526" y="404622"/>
                  </a:lnTo>
                  <a:lnTo>
                    <a:pt x="329056" y="404622"/>
                  </a:lnTo>
                  <a:lnTo>
                    <a:pt x="358453" y="398672"/>
                  </a:lnTo>
                  <a:lnTo>
                    <a:pt x="382460" y="382460"/>
                  </a:lnTo>
                  <a:lnTo>
                    <a:pt x="398647" y="358437"/>
                  </a:lnTo>
                  <a:lnTo>
                    <a:pt x="404583" y="329057"/>
                  </a:lnTo>
                  <a:lnTo>
                    <a:pt x="404583" y="75564"/>
                  </a:lnTo>
                  <a:lnTo>
                    <a:pt x="398647" y="46130"/>
                  </a:lnTo>
                  <a:lnTo>
                    <a:pt x="382460" y="22113"/>
                  </a:lnTo>
                  <a:lnTo>
                    <a:pt x="358453" y="5931"/>
                  </a:lnTo>
                  <a:lnTo>
                    <a:pt x="329056"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19251" y="2291587"/>
              <a:ext cx="405130" cy="405130"/>
            </a:xfrm>
            <a:custGeom>
              <a:avLst/>
              <a:gdLst/>
              <a:ahLst/>
              <a:cxnLst/>
              <a:rect l="l" t="t" r="r" b="b"/>
              <a:pathLst>
                <a:path w="405130" h="405130">
                  <a:moveTo>
                    <a:pt x="0" y="75564"/>
                  </a:moveTo>
                  <a:lnTo>
                    <a:pt x="5936" y="46130"/>
                  </a:lnTo>
                  <a:lnTo>
                    <a:pt x="22123" y="22113"/>
                  </a:lnTo>
                  <a:lnTo>
                    <a:pt x="46130" y="5931"/>
                  </a:lnTo>
                  <a:lnTo>
                    <a:pt x="75526" y="0"/>
                  </a:lnTo>
                  <a:lnTo>
                    <a:pt x="329056" y="0"/>
                  </a:lnTo>
                  <a:lnTo>
                    <a:pt x="358453" y="5931"/>
                  </a:lnTo>
                  <a:lnTo>
                    <a:pt x="382460" y="22113"/>
                  </a:lnTo>
                  <a:lnTo>
                    <a:pt x="398647" y="46130"/>
                  </a:lnTo>
                  <a:lnTo>
                    <a:pt x="404583" y="75564"/>
                  </a:lnTo>
                  <a:lnTo>
                    <a:pt x="404583" y="329057"/>
                  </a:lnTo>
                  <a:lnTo>
                    <a:pt x="398647" y="358437"/>
                  </a:lnTo>
                  <a:lnTo>
                    <a:pt x="382460" y="382460"/>
                  </a:lnTo>
                  <a:lnTo>
                    <a:pt x="358453" y="398672"/>
                  </a:lnTo>
                  <a:lnTo>
                    <a:pt x="329056" y="404622"/>
                  </a:lnTo>
                  <a:lnTo>
                    <a:pt x="75526" y="404622"/>
                  </a:lnTo>
                  <a:lnTo>
                    <a:pt x="46130" y="398672"/>
                  </a:lnTo>
                  <a:lnTo>
                    <a:pt x="22123" y="382460"/>
                  </a:lnTo>
                  <a:lnTo>
                    <a:pt x="5936" y="358437"/>
                  </a:lnTo>
                  <a:lnTo>
                    <a:pt x="0" y="329057"/>
                  </a:lnTo>
                  <a:lnTo>
                    <a:pt x="0" y="75564"/>
                  </a:lnTo>
                  <a:close/>
                </a:path>
              </a:pathLst>
            </a:custGeom>
            <a:ln w="7620">
              <a:solidFill>
                <a:srgbClr val="BED2D7"/>
              </a:solidFill>
            </a:ln>
          </p:spPr>
          <p:txBody>
            <a:bodyPr wrap="square" lIns="0" tIns="0" rIns="0" bIns="0" rtlCol="0"/>
            <a:lstStyle/>
            <a:p>
              <a:pPr defTabSz="761970"/>
              <a:endParaRPr sz="1500"/>
            </a:p>
          </p:txBody>
        </p:sp>
      </p:grpSp>
      <p:sp>
        <p:nvSpPr>
          <p:cNvPr id="7" name="object 7"/>
          <p:cNvSpPr txBox="1"/>
          <p:nvPr/>
        </p:nvSpPr>
        <p:spPr>
          <a:xfrm>
            <a:off x="730843" y="1871768"/>
            <a:ext cx="73554" cy="279991"/>
          </a:xfrm>
          <a:prstGeom prst="rect">
            <a:avLst/>
          </a:prstGeom>
        </p:spPr>
        <p:txBody>
          <a:bodyPr vert="horz" wrap="square" lIns="0" tIns="10583" rIns="0" bIns="0" rtlCol="0">
            <a:spAutoFit/>
          </a:bodyPr>
          <a:lstStyle/>
          <a:p>
            <a:pPr marL="10583" defTabSz="761970">
              <a:spcBef>
                <a:spcPts val="83"/>
              </a:spcBef>
            </a:pPr>
            <a:r>
              <a:rPr sz="1750" spc="-46" dirty="0">
                <a:solidFill>
                  <a:srgbClr val="384652"/>
                </a:solidFill>
                <a:latin typeface="Lucida Sans Unicode"/>
                <a:cs typeface="Lucida Sans Unicode"/>
              </a:rPr>
              <a:t>I</a:t>
            </a:r>
            <a:endParaRPr sz="1750">
              <a:latin typeface="Lucida Sans Unicode"/>
              <a:cs typeface="Lucida Sans Unicode"/>
            </a:endParaRPr>
          </a:p>
        </p:txBody>
      </p:sp>
      <p:grpSp>
        <p:nvGrpSpPr>
          <p:cNvPr id="8" name="object 8"/>
          <p:cNvGrpSpPr/>
          <p:nvPr/>
        </p:nvGrpSpPr>
        <p:grpSpPr>
          <a:xfrm>
            <a:off x="596201" y="2806383"/>
            <a:ext cx="343958" cy="343958"/>
            <a:chOff x="715441" y="3367659"/>
            <a:chExt cx="412750" cy="412750"/>
          </a:xfrm>
        </p:grpSpPr>
        <p:sp>
          <p:nvSpPr>
            <p:cNvPr id="9" name="object 9"/>
            <p:cNvSpPr/>
            <p:nvPr/>
          </p:nvSpPr>
          <p:spPr>
            <a:xfrm>
              <a:off x="719251" y="3371469"/>
              <a:ext cx="405130" cy="405130"/>
            </a:xfrm>
            <a:custGeom>
              <a:avLst/>
              <a:gdLst/>
              <a:ahLst/>
              <a:cxnLst/>
              <a:rect l="l" t="t" r="r" b="b"/>
              <a:pathLst>
                <a:path w="405130" h="405129">
                  <a:moveTo>
                    <a:pt x="329056" y="0"/>
                  </a:moveTo>
                  <a:lnTo>
                    <a:pt x="75526" y="0"/>
                  </a:lnTo>
                  <a:lnTo>
                    <a:pt x="46130" y="5931"/>
                  </a:lnTo>
                  <a:lnTo>
                    <a:pt x="22123" y="22113"/>
                  </a:lnTo>
                  <a:lnTo>
                    <a:pt x="5936" y="46130"/>
                  </a:lnTo>
                  <a:lnTo>
                    <a:pt x="0" y="75564"/>
                  </a:lnTo>
                  <a:lnTo>
                    <a:pt x="0" y="329056"/>
                  </a:lnTo>
                  <a:lnTo>
                    <a:pt x="5936" y="358491"/>
                  </a:lnTo>
                  <a:lnTo>
                    <a:pt x="22123" y="382508"/>
                  </a:lnTo>
                  <a:lnTo>
                    <a:pt x="46130" y="398690"/>
                  </a:lnTo>
                  <a:lnTo>
                    <a:pt x="75526" y="404621"/>
                  </a:lnTo>
                  <a:lnTo>
                    <a:pt x="329056" y="404621"/>
                  </a:lnTo>
                  <a:lnTo>
                    <a:pt x="358453" y="398690"/>
                  </a:lnTo>
                  <a:lnTo>
                    <a:pt x="382460" y="382508"/>
                  </a:lnTo>
                  <a:lnTo>
                    <a:pt x="398647" y="358491"/>
                  </a:lnTo>
                  <a:lnTo>
                    <a:pt x="404583" y="329056"/>
                  </a:lnTo>
                  <a:lnTo>
                    <a:pt x="404583" y="75564"/>
                  </a:lnTo>
                  <a:lnTo>
                    <a:pt x="398647" y="46130"/>
                  </a:lnTo>
                  <a:lnTo>
                    <a:pt x="382460" y="22113"/>
                  </a:lnTo>
                  <a:lnTo>
                    <a:pt x="358453" y="5931"/>
                  </a:lnTo>
                  <a:lnTo>
                    <a:pt x="329056" y="0"/>
                  </a:lnTo>
                  <a:close/>
                </a:path>
              </a:pathLst>
            </a:custGeom>
            <a:solidFill>
              <a:srgbClr val="D9ECF1"/>
            </a:solidFill>
          </p:spPr>
          <p:txBody>
            <a:bodyPr wrap="square" lIns="0" tIns="0" rIns="0" bIns="0" rtlCol="0"/>
            <a:lstStyle/>
            <a:p>
              <a:pPr defTabSz="761970"/>
              <a:endParaRPr sz="1500"/>
            </a:p>
          </p:txBody>
        </p:sp>
        <p:sp>
          <p:nvSpPr>
            <p:cNvPr id="10" name="object 10"/>
            <p:cNvSpPr/>
            <p:nvPr/>
          </p:nvSpPr>
          <p:spPr>
            <a:xfrm>
              <a:off x="719251" y="3371469"/>
              <a:ext cx="405130" cy="405130"/>
            </a:xfrm>
            <a:custGeom>
              <a:avLst/>
              <a:gdLst/>
              <a:ahLst/>
              <a:cxnLst/>
              <a:rect l="l" t="t" r="r" b="b"/>
              <a:pathLst>
                <a:path w="405130" h="405129">
                  <a:moveTo>
                    <a:pt x="0" y="75564"/>
                  </a:moveTo>
                  <a:lnTo>
                    <a:pt x="5936" y="46130"/>
                  </a:lnTo>
                  <a:lnTo>
                    <a:pt x="22123" y="22113"/>
                  </a:lnTo>
                  <a:lnTo>
                    <a:pt x="46130" y="5931"/>
                  </a:lnTo>
                  <a:lnTo>
                    <a:pt x="75526" y="0"/>
                  </a:lnTo>
                  <a:lnTo>
                    <a:pt x="329056" y="0"/>
                  </a:lnTo>
                  <a:lnTo>
                    <a:pt x="358453" y="5931"/>
                  </a:lnTo>
                  <a:lnTo>
                    <a:pt x="382460" y="22113"/>
                  </a:lnTo>
                  <a:lnTo>
                    <a:pt x="398647" y="46130"/>
                  </a:lnTo>
                  <a:lnTo>
                    <a:pt x="404583" y="75564"/>
                  </a:lnTo>
                  <a:lnTo>
                    <a:pt x="404583" y="329056"/>
                  </a:lnTo>
                  <a:lnTo>
                    <a:pt x="398647" y="358491"/>
                  </a:lnTo>
                  <a:lnTo>
                    <a:pt x="382460" y="382508"/>
                  </a:lnTo>
                  <a:lnTo>
                    <a:pt x="358453" y="398690"/>
                  </a:lnTo>
                  <a:lnTo>
                    <a:pt x="329056" y="404621"/>
                  </a:lnTo>
                  <a:lnTo>
                    <a:pt x="75526" y="404621"/>
                  </a:lnTo>
                  <a:lnTo>
                    <a:pt x="46130" y="398690"/>
                  </a:lnTo>
                  <a:lnTo>
                    <a:pt x="22123" y="382508"/>
                  </a:lnTo>
                  <a:lnTo>
                    <a:pt x="5936" y="358491"/>
                  </a:lnTo>
                  <a:lnTo>
                    <a:pt x="0" y="329056"/>
                  </a:lnTo>
                  <a:lnTo>
                    <a:pt x="0" y="75564"/>
                  </a:lnTo>
                  <a:close/>
                </a:path>
              </a:pathLst>
            </a:custGeom>
            <a:ln w="7620">
              <a:solidFill>
                <a:srgbClr val="BED2D7"/>
              </a:solidFill>
            </a:ln>
          </p:spPr>
          <p:txBody>
            <a:bodyPr wrap="square" lIns="0" tIns="0" rIns="0" bIns="0" rtlCol="0"/>
            <a:lstStyle/>
            <a:p>
              <a:pPr defTabSz="761970"/>
              <a:endParaRPr sz="1500"/>
            </a:p>
          </p:txBody>
        </p:sp>
      </p:grpSp>
      <p:sp>
        <p:nvSpPr>
          <p:cNvPr id="11" name="object 11"/>
          <p:cNvSpPr txBox="1"/>
          <p:nvPr/>
        </p:nvSpPr>
        <p:spPr>
          <a:xfrm>
            <a:off x="705443" y="2771774"/>
            <a:ext cx="125413" cy="279991"/>
          </a:xfrm>
          <a:prstGeom prst="rect">
            <a:avLst/>
          </a:prstGeom>
        </p:spPr>
        <p:txBody>
          <a:bodyPr vert="horz" wrap="square" lIns="0" tIns="10583" rIns="0" bIns="0" rtlCol="0">
            <a:spAutoFit/>
          </a:bodyPr>
          <a:lstStyle/>
          <a:p>
            <a:pPr marL="10583" defTabSz="761970">
              <a:spcBef>
                <a:spcPts val="83"/>
              </a:spcBef>
            </a:pPr>
            <a:r>
              <a:rPr sz="1750" spc="-75" dirty="0">
                <a:solidFill>
                  <a:srgbClr val="384652"/>
                </a:solidFill>
                <a:latin typeface="Lucida Sans Unicode"/>
                <a:cs typeface="Lucida Sans Unicode"/>
              </a:rPr>
              <a:t>II</a:t>
            </a:r>
            <a:endParaRPr sz="1750">
              <a:latin typeface="Lucida Sans Unicode"/>
              <a:cs typeface="Lucida Sans Unicode"/>
            </a:endParaRPr>
          </a:p>
        </p:txBody>
      </p:sp>
      <p:grpSp>
        <p:nvGrpSpPr>
          <p:cNvPr id="12" name="object 12"/>
          <p:cNvGrpSpPr/>
          <p:nvPr/>
        </p:nvGrpSpPr>
        <p:grpSpPr>
          <a:xfrm>
            <a:off x="596201" y="3706284"/>
            <a:ext cx="343958" cy="343958"/>
            <a:chOff x="715441" y="4447540"/>
            <a:chExt cx="412750" cy="412750"/>
          </a:xfrm>
        </p:grpSpPr>
        <p:sp>
          <p:nvSpPr>
            <p:cNvPr id="13" name="object 13"/>
            <p:cNvSpPr/>
            <p:nvPr/>
          </p:nvSpPr>
          <p:spPr>
            <a:xfrm>
              <a:off x="719251" y="4451350"/>
              <a:ext cx="405130" cy="405130"/>
            </a:xfrm>
            <a:custGeom>
              <a:avLst/>
              <a:gdLst/>
              <a:ahLst/>
              <a:cxnLst/>
              <a:rect l="l" t="t" r="r" b="b"/>
              <a:pathLst>
                <a:path w="405130" h="405129">
                  <a:moveTo>
                    <a:pt x="329056" y="0"/>
                  </a:moveTo>
                  <a:lnTo>
                    <a:pt x="75526" y="0"/>
                  </a:lnTo>
                  <a:lnTo>
                    <a:pt x="46130" y="5949"/>
                  </a:lnTo>
                  <a:lnTo>
                    <a:pt x="22123" y="22161"/>
                  </a:lnTo>
                  <a:lnTo>
                    <a:pt x="5936" y="46184"/>
                  </a:lnTo>
                  <a:lnTo>
                    <a:pt x="0" y="75564"/>
                  </a:lnTo>
                  <a:lnTo>
                    <a:pt x="0" y="329057"/>
                  </a:lnTo>
                  <a:lnTo>
                    <a:pt x="5936" y="358491"/>
                  </a:lnTo>
                  <a:lnTo>
                    <a:pt x="22123" y="382508"/>
                  </a:lnTo>
                  <a:lnTo>
                    <a:pt x="46130" y="398690"/>
                  </a:lnTo>
                  <a:lnTo>
                    <a:pt x="75526" y="404622"/>
                  </a:lnTo>
                  <a:lnTo>
                    <a:pt x="329056" y="404622"/>
                  </a:lnTo>
                  <a:lnTo>
                    <a:pt x="358453" y="398690"/>
                  </a:lnTo>
                  <a:lnTo>
                    <a:pt x="382460" y="382508"/>
                  </a:lnTo>
                  <a:lnTo>
                    <a:pt x="398647" y="358491"/>
                  </a:lnTo>
                  <a:lnTo>
                    <a:pt x="404583" y="329057"/>
                  </a:lnTo>
                  <a:lnTo>
                    <a:pt x="404583" y="75564"/>
                  </a:lnTo>
                  <a:lnTo>
                    <a:pt x="398647" y="46184"/>
                  </a:lnTo>
                  <a:lnTo>
                    <a:pt x="382460" y="22161"/>
                  </a:lnTo>
                  <a:lnTo>
                    <a:pt x="358453" y="5949"/>
                  </a:lnTo>
                  <a:lnTo>
                    <a:pt x="329056" y="0"/>
                  </a:lnTo>
                  <a:close/>
                </a:path>
              </a:pathLst>
            </a:custGeom>
            <a:solidFill>
              <a:srgbClr val="D9ECF1"/>
            </a:solidFill>
          </p:spPr>
          <p:txBody>
            <a:bodyPr wrap="square" lIns="0" tIns="0" rIns="0" bIns="0" rtlCol="0"/>
            <a:lstStyle/>
            <a:p>
              <a:pPr defTabSz="761970"/>
              <a:endParaRPr sz="1500"/>
            </a:p>
          </p:txBody>
        </p:sp>
        <p:sp>
          <p:nvSpPr>
            <p:cNvPr id="14" name="object 14"/>
            <p:cNvSpPr/>
            <p:nvPr/>
          </p:nvSpPr>
          <p:spPr>
            <a:xfrm>
              <a:off x="719251" y="4451350"/>
              <a:ext cx="405130" cy="405130"/>
            </a:xfrm>
            <a:custGeom>
              <a:avLst/>
              <a:gdLst/>
              <a:ahLst/>
              <a:cxnLst/>
              <a:rect l="l" t="t" r="r" b="b"/>
              <a:pathLst>
                <a:path w="405130" h="405129">
                  <a:moveTo>
                    <a:pt x="0" y="75564"/>
                  </a:moveTo>
                  <a:lnTo>
                    <a:pt x="5936" y="46184"/>
                  </a:lnTo>
                  <a:lnTo>
                    <a:pt x="22123" y="22161"/>
                  </a:lnTo>
                  <a:lnTo>
                    <a:pt x="46130" y="5949"/>
                  </a:lnTo>
                  <a:lnTo>
                    <a:pt x="75526" y="0"/>
                  </a:lnTo>
                  <a:lnTo>
                    <a:pt x="329056" y="0"/>
                  </a:lnTo>
                  <a:lnTo>
                    <a:pt x="358453" y="5949"/>
                  </a:lnTo>
                  <a:lnTo>
                    <a:pt x="382460" y="22161"/>
                  </a:lnTo>
                  <a:lnTo>
                    <a:pt x="398647" y="46184"/>
                  </a:lnTo>
                  <a:lnTo>
                    <a:pt x="404583" y="75564"/>
                  </a:lnTo>
                  <a:lnTo>
                    <a:pt x="404583" y="329057"/>
                  </a:lnTo>
                  <a:lnTo>
                    <a:pt x="398647" y="358491"/>
                  </a:lnTo>
                  <a:lnTo>
                    <a:pt x="382460" y="382508"/>
                  </a:lnTo>
                  <a:lnTo>
                    <a:pt x="358453" y="398690"/>
                  </a:lnTo>
                  <a:lnTo>
                    <a:pt x="329056" y="404622"/>
                  </a:lnTo>
                  <a:lnTo>
                    <a:pt x="75526" y="404622"/>
                  </a:lnTo>
                  <a:lnTo>
                    <a:pt x="46130" y="398690"/>
                  </a:lnTo>
                  <a:lnTo>
                    <a:pt x="22123" y="382508"/>
                  </a:lnTo>
                  <a:lnTo>
                    <a:pt x="5936" y="358491"/>
                  </a:lnTo>
                  <a:lnTo>
                    <a:pt x="0" y="329057"/>
                  </a:lnTo>
                  <a:lnTo>
                    <a:pt x="0" y="75564"/>
                  </a:lnTo>
                  <a:close/>
                </a:path>
              </a:pathLst>
            </a:custGeom>
            <a:ln w="7620">
              <a:solidFill>
                <a:srgbClr val="BED2D7"/>
              </a:solidFill>
            </a:ln>
          </p:spPr>
          <p:txBody>
            <a:bodyPr wrap="square" lIns="0" tIns="0" rIns="0" bIns="0" rtlCol="0"/>
            <a:lstStyle/>
            <a:p>
              <a:pPr defTabSz="761970"/>
              <a:endParaRPr sz="1500"/>
            </a:p>
          </p:txBody>
        </p:sp>
      </p:grpSp>
      <p:sp>
        <p:nvSpPr>
          <p:cNvPr id="15" name="object 15"/>
          <p:cNvSpPr txBox="1"/>
          <p:nvPr/>
        </p:nvSpPr>
        <p:spPr>
          <a:xfrm>
            <a:off x="678773" y="3671888"/>
            <a:ext cx="177800" cy="279991"/>
          </a:xfrm>
          <a:prstGeom prst="rect">
            <a:avLst/>
          </a:prstGeom>
        </p:spPr>
        <p:txBody>
          <a:bodyPr vert="horz" wrap="square" lIns="0" tIns="10583" rIns="0" bIns="0" rtlCol="0">
            <a:spAutoFit/>
          </a:bodyPr>
          <a:lstStyle/>
          <a:p>
            <a:pPr marL="10583" defTabSz="761970">
              <a:spcBef>
                <a:spcPts val="83"/>
              </a:spcBef>
            </a:pPr>
            <a:r>
              <a:rPr sz="1750" spc="-75" dirty="0">
                <a:solidFill>
                  <a:srgbClr val="384652"/>
                </a:solidFill>
                <a:latin typeface="Lucida Sans Unicode"/>
                <a:cs typeface="Lucida Sans Unicode"/>
              </a:rPr>
              <a:t>III</a:t>
            </a:r>
            <a:endParaRPr sz="1750">
              <a:latin typeface="Lucida Sans Unicode"/>
              <a:cs typeface="Lucida Sans Unicode"/>
            </a:endParaRPr>
          </a:p>
        </p:txBody>
      </p:sp>
      <p:grpSp>
        <p:nvGrpSpPr>
          <p:cNvPr id="16" name="object 16"/>
          <p:cNvGrpSpPr/>
          <p:nvPr/>
        </p:nvGrpSpPr>
        <p:grpSpPr>
          <a:xfrm>
            <a:off x="596201" y="4606184"/>
            <a:ext cx="343958" cy="343958"/>
            <a:chOff x="715441" y="5527421"/>
            <a:chExt cx="412750" cy="412750"/>
          </a:xfrm>
        </p:grpSpPr>
        <p:sp>
          <p:nvSpPr>
            <p:cNvPr id="17" name="object 17"/>
            <p:cNvSpPr/>
            <p:nvPr/>
          </p:nvSpPr>
          <p:spPr>
            <a:xfrm>
              <a:off x="719251" y="5531231"/>
              <a:ext cx="405130" cy="405130"/>
            </a:xfrm>
            <a:custGeom>
              <a:avLst/>
              <a:gdLst/>
              <a:ahLst/>
              <a:cxnLst/>
              <a:rect l="l" t="t" r="r" b="b"/>
              <a:pathLst>
                <a:path w="405130" h="405129">
                  <a:moveTo>
                    <a:pt x="329056" y="0"/>
                  </a:moveTo>
                  <a:lnTo>
                    <a:pt x="75526" y="0"/>
                  </a:lnTo>
                  <a:lnTo>
                    <a:pt x="46130" y="5949"/>
                  </a:lnTo>
                  <a:lnTo>
                    <a:pt x="22123" y="22161"/>
                  </a:lnTo>
                  <a:lnTo>
                    <a:pt x="5936" y="46184"/>
                  </a:lnTo>
                  <a:lnTo>
                    <a:pt x="0" y="75565"/>
                  </a:lnTo>
                  <a:lnTo>
                    <a:pt x="0" y="329057"/>
                  </a:lnTo>
                  <a:lnTo>
                    <a:pt x="5936" y="358491"/>
                  </a:lnTo>
                  <a:lnTo>
                    <a:pt x="22123" y="382508"/>
                  </a:lnTo>
                  <a:lnTo>
                    <a:pt x="46130" y="398690"/>
                  </a:lnTo>
                  <a:lnTo>
                    <a:pt x="75526" y="404622"/>
                  </a:lnTo>
                  <a:lnTo>
                    <a:pt x="329056" y="404622"/>
                  </a:lnTo>
                  <a:lnTo>
                    <a:pt x="358453" y="398690"/>
                  </a:lnTo>
                  <a:lnTo>
                    <a:pt x="382460" y="382508"/>
                  </a:lnTo>
                  <a:lnTo>
                    <a:pt x="398647" y="358491"/>
                  </a:lnTo>
                  <a:lnTo>
                    <a:pt x="404583" y="329057"/>
                  </a:lnTo>
                  <a:lnTo>
                    <a:pt x="404583" y="75565"/>
                  </a:lnTo>
                  <a:lnTo>
                    <a:pt x="398647" y="46184"/>
                  </a:lnTo>
                  <a:lnTo>
                    <a:pt x="382460" y="22161"/>
                  </a:lnTo>
                  <a:lnTo>
                    <a:pt x="358453" y="5949"/>
                  </a:lnTo>
                  <a:lnTo>
                    <a:pt x="329056" y="0"/>
                  </a:lnTo>
                  <a:close/>
                </a:path>
              </a:pathLst>
            </a:custGeom>
            <a:solidFill>
              <a:srgbClr val="D9ECF1"/>
            </a:solidFill>
          </p:spPr>
          <p:txBody>
            <a:bodyPr wrap="square" lIns="0" tIns="0" rIns="0" bIns="0" rtlCol="0"/>
            <a:lstStyle/>
            <a:p>
              <a:pPr defTabSz="761970"/>
              <a:endParaRPr sz="1500"/>
            </a:p>
          </p:txBody>
        </p:sp>
        <p:sp>
          <p:nvSpPr>
            <p:cNvPr id="18" name="object 18"/>
            <p:cNvSpPr/>
            <p:nvPr/>
          </p:nvSpPr>
          <p:spPr>
            <a:xfrm>
              <a:off x="719251" y="5531231"/>
              <a:ext cx="405130" cy="405130"/>
            </a:xfrm>
            <a:custGeom>
              <a:avLst/>
              <a:gdLst/>
              <a:ahLst/>
              <a:cxnLst/>
              <a:rect l="l" t="t" r="r" b="b"/>
              <a:pathLst>
                <a:path w="405130" h="405129">
                  <a:moveTo>
                    <a:pt x="0" y="75565"/>
                  </a:moveTo>
                  <a:lnTo>
                    <a:pt x="5936" y="46184"/>
                  </a:lnTo>
                  <a:lnTo>
                    <a:pt x="22123" y="22161"/>
                  </a:lnTo>
                  <a:lnTo>
                    <a:pt x="46130" y="5949"/>
                  </a:lnTo>
                  <a:lnTo>
                    <a:pt x="75526" y="0"/>
                  </a:lnTo>
                  <a:lnTo>
                    <a:pt x="329056" y="0"/>
                  </a:lnTo>
                  <a:lnTo>
                    <a:pt x="358453" y="5949"/>
                  </a:lnTo>
                  <a:lnTo>
                    <a:pt x="382460" y="22161"/>
                  </a:lnTo>
                  <a:lnTo>
                    <a:pt x="398647" y="46184"/>
                  </a:lnTo>
                  <a:lnTo>
                    <a:pt x="404583" y="75565"/>
                  </a:lnTo>
                  <a:lnTo>
                    <a:pt x="404583" y="329057"/>
                  </a:lnTo>
                  <a:lnTo>
                    <a:pt x="398647" y="358491"/>
                  </a:lnTo>
                  <a:lnTo>
                    <a:pt x="382460" y="382508"/>
                  </a:lnTo>
                  <a:lnTo>
                    <a:pt x="358453" y="398690"/>
                  </a:lnTo>
                  <a:lnTo>
                    <a:pt x="329056" y="404622"/>
                  </a:lnTo>
                  <a:lnTo>
                    <a:pt x="75526" y="404622"/>
                  </a:lnTo>
                  <a:lnTo>
                    <a:pt x="46130" y="398690"/>
                  </a:lnTo>
                  <a:lnTo>
                    <a:pt x="22123" y="382508"/>
                  </a:lnTo>
                  <a:lnTo>
                    <a:pt x="5936" y="358491"/>
                  </a:lnTo>
                  <a:lnTo>
                    <a:pt x="0" y="329057"/>
                  </a:lnTo>
                  <a:lnTo>
                    <a:pt x="0" y="75565"/>
                  </a:lnTo>
                  <a:close/>
                </a:path>
              </a:pathLst>
            </a:custGeom>
            <a:ln w="7620">
              <a:solidFill>
                <a:srgbClr val="BED2D7"/>
              </a:solidFill>
            </a:ln>
          </p:spPr>
          <p:txBody>
            <a:bodyPr wrap="square" lIns="0" tIns="0" rIns="0" bIns="0" rtlCol="0"/>
            <a:lstStyle/>
            <a:p>
              <a:pPr defTabSz="761970"/>
              <a:endParaRPr sz="1500"/>
            </a:p>
          </p:txBody>
        </p:sp>
      </p:grpSp>
      <p:sp>
        <p:nvSpPr>
          <p:cNvPr id="19" name="object 19"/>
          <p:cNvSpPr txBox="1"/>
          <p:nvPr/>
        </p:nvSpPr>
        <p:spPr>
          <a:xfrm>
            <a:off x="652103" y="4571534"/>
            <a:ext cx="231246" cy="279991"/>
          </a:xfrm>
          <a:prstGeom prst="rect">
            <a:avLst/>
          </a:prstGeom>
        </p:spPr>
        <p:txBody>
          <a:bodyPr vert="horz" wrap="square" lIns="0" tIns="10583" rIns="0" bIns="0" rtlCol="0">
            <a:spAutoFit/>
          </a:bodyPr>
          <a:lstStyle/>
          <a:p>
            <a:pPr marL="10583" defTabSz="761970">
              <a:spcBef>
                <a:spcPts val="83"/>
              </a:spcBef>
            </a:pPr>
            <a:r>
              <a:rPr sz="1750" spc="-21" dirty="0">
                <a:solidFill>
                  <a:srgbClr val="384652"/>
                </a:solidFill>
                <a:latin typeface="Lucida Sans Unicode"/>
                <a:cs typeface="Lucida Sans Unicode"/>
              </a:rPr>
              <a:t>IV</a:t>
            </a:r>
            <a:endParaRPr sz="1750">
              <a:latin typeface="Lucida Sans Unicode"/>
              <a:cs typeface="Lucida Sans Unicode"/>
            </a:endParaRPr>
          </a:p>
        </p:txBody>
      </p:sp>
      <p:grpSp>
        <p:nvGrpSpPr>
          <p:cNvPr id="20" name="object 20"/>
          <p:cNvGrpSpPr/>
          <p:nvPr/>
        </p:nvGrpSpPr>
        <p:grpSpPr>
          <a:xfrm>
            <a:off x="596201" y="5506191"/>
            <a:ext cx="343958" cy="343958"/>
            <a:chOff x="715441" y="6607429"/>
            <a:chExt cx="412750" cy="412750"/>
          </a:xfrm>
        </p:grpSpPr>
        <p:sp>
          <p:nvSpPr>
            <p:cNvPr id="21" name="object 21"/>
            <p:cNvSpPr/>
            <p:nvPr/>
          </p:nvSpPr>
          <p:spPr>
            <a:xfrm>
              <a:off x="719251" y="6611239"/>
              <a:ext cx="405130" cy="405130"/>
            </a:xfrm>
            <a:custGeom>
              <a:avLst/>
              <a:gdLst/>
              <a:ahLst/>
              <a:cxnLst/>
              <a:rect l="l" t="t" r="r" b="b"/>
              <a:pathLst>
                <a:path w="405130" h="405129">
                  <a:moveTo>
                    <a:pt x="329056" y="0"/>
                  </a:moveTo>
                  <a:lnTo>
                    <a:pt x="75526" y="0"/>
                  </a:lnTo>
                  <a:lnTo>
                    <a:pt x="46130" y="5929"/>
                  </a:lnTo>
                  <a:lnTo>
                    <a:pt x="22123" y="22098"/>
                  </a:lnTo>
                  <a:lnTo>
                    <a:pt x="5936" y="46077"/>
                  </a:lnTo>
                  <a:lnTo>
                    <a:pt x="0" y="75438"/>
                  </a:lnTo>
                  <a:lnTo>
                    <a:pt x="0" y="328930"/>
                  </a:lnTo>
                  <a:lnTo>
                    <a:pt x="5936" y="358362"/>
                  </a:lnTo>
                  <a:lnTo>
                    <a:pt x="22123" y="382389"/>
                  </a:lnTo>
                  <a:lnTo>
                    <a:pt x="46130" y="398583"/>
                  </a:lnTo>
                  <a:lnTo>
                    <a:pt x="75526" y="404520"/>
                  </a:lnTo>
                  <a:lnTo>
                    <a:pt x="329056" y="404520"/>
                  </a:lnTo>
                  <a:lnTo>
                    <a:pt x="358453" y="398583"/>
                  </a:lnTo>
                  <a:lnTo>
                    <a:pt x="382460" y="382389"/>
                  </a:lnTo>
                  <a:lnTo>
                    <a:pt x="398647" y="358362"/>
                  </a:lnTo>
                  <a:lnTo>
                    <a:pt x="404583" y="328930"/>
                  </a:lnTo>
                  <a:lnTo>
                    <a:pt x="404583" y="75438"/>
                  </a:lnTo>
                  <a:lnTo>
                    <a:pt x="398647" y="46077"/>
                  </a:lnTo>
                  <a:lnTo>
                    <a:pt x="382460" y="22098"/>
                  </a:lnTo>
                  <a:lnTo>
                    <a:pt x="358453" y="5929"/>
                  </a:lnTo>
                  <a:lnTo>
                    <a:pt x="329056" y="0"/>
                  </a:lnTo>
                  <a:close/>
                </a:path>
              </a:pathLst>
            </a:custGeom>
            <a:solidFill>
              <a:srgbClr val="D9ECF1"/>
            </a:solidFill>
          </p:spPr>
          <p:txBody>
            <a:bodyPr wrap="square" lIns="0" tIns="0" rIns="0" bIns="0" rtlCol="0"/>
            <a:lstStyle/>
            <a:p>
              <a:pPr defTabSz="761970"/>
              <a:endParaRPr sz="1500"/>
            </a:p>
          </p:txBody>
        </p:sp>
        <p:sp>
          <p:nvSpPr>
            <p:cNvPr id="22" name="object 22"/>
            <p:cNvSpPr/>
            <p:nvPr/>
          </p:nvSpPr>
          <p:spPr>
            <a:xfrm>
              <a:off x="719251" y="6611239"/>
              <a:ext cx="405130" cy="405130"/>
            </a:xfrm>
            <a:custGeom>
              <a:avLst/>
              <a:gdLst/>
              <a:ahLst/>
              <a:cxnLst/>
              <a:rect l="l" t="t" r="r" b="b"/>
              <a:pathLst>
                <a:path w="405130" h="405129">
                  <a:moveTo>
                    <a:pt x="0" y="75438"/>
                  </a:moveTo>
                  <a:lnTo>
                    <a:pt x="5936" y="46077"/>
                  </a:lnTo>
                  <a:lnTo>
                    <a:pt x="22123" y="22098"/>
                  </a:lnTo>
                  <a:lnTo>
                    <a:pt x="46130" y="5929"/>
                  </a:lnTo>
                  <a:lnTo>
                    <a:pt x="75526" y="0"/>
                  </a:lnTo>
                  <a:lnTo>
                    <a:pt x="329056" y="0"/>
                  </a:lnTo>
                  <a:lnTo>
                    <a:pt x="358453" y="5929"/>
                  </a:lnTo>
                  <a:lnTo>
                    <a:pt x="382460" y="22098"/>
                  </a:lnTo>
                  <a:lnTo>
                    <a:pt x="398647" y="46077"/>
                  </a:lnTo>
                  <a:lnTo>
                    <a:pt x="404583" y="75438"/>
                  </a:lnTo>
                  <a:lnTo>
                    <a:pt x="404583" y="328930"/>
                  </a:lnTo>
                  <a:lnTo>
                    <a:pt x="398647" y="358362"/>
                  </a:lnTo>
                  <a:lnTo>
                    <a:pt x="382460" y="382389"/>
                  </a:lnTo>
                  <a:lnTo>
                    <a:pt x="358453" y="398583"/>
                  </a:lnTo>
                  <a:lnTo>
                    <a:pt x="329056" y="404520"/>
                  </a:lnTo>
                  <a:lnTo>
                    <a:pt x="75526" y="404520"/>
                  </a:lnTo>
                  <a:lnTo>
                    <a:pt x="46130" y="398583"/>
                  </a:lnTo>
                  <a:lnTo>
                    <a:pt x="22123" y="382389"/>
                  </a:lnTo>
                  <a:lnTo>
                    <a:pt x="5936" y="358362"/>
                  </a:lnTo>
                  <a:lnTo>
                    <a:pt x="0" y="328930"/>
                  </a:lnTo>
                  <a:lnTo>
                    <a:pt x="0" y="75438"/>
                  </a:lnTo>
                  <a:close/>
                </a:path>
              </a:pathLst>
            </a:custGeom>
            <a:ln w="7620">
              <a:solidFill>
                <a:srgbClr val="BED2D7"/>
              </a:solidFill>
            </a:ln>
          </p:spPr>
          <p:txBody>
            <a:bodyPr wrap="square" lIns="0" tIns="0" rIns="0" bIns="0" rtlCol="0"/>
            <a:lstStyle/>
            <a:p>
              <a:pPr defTabSz="761970"/>
              <a:endParaRPr sz="1500"/>
            </a:p>
          </p:txBody>
        </p:sp>
      </p:grpSp>
      <p:sp>
        <p:nvSpPr>
          <p:cNvPr id="23" name="object 23"/>
          <p:cNvSpPr txBox="1"/>
          <p:nvPr/>
        </p:nvSpPr>
        <p:spPr>
          <a:xfrm>
            <a:off x="678773" y="5472006"/>
            <a:ext cx="179388" cy="279991"/>
          </a:xfrm>
          <a:prstGeom prst="rect">
            <a:avLst/>
          </a:prstGeom>
        </p:spPr>
        <p:txBody>
          <a:bodyPr vert="horz" wrap="square" lIns="0" tIns="10583" rIns="0" bIns="0" rtlCol="0">
            <a:spAutoFit/>
          </a:bodyPr>
          <a:lstStyle/>
          <a:p>
            <a:pPr marL="10583" defTabSz="761970">
              <a:spcBef>
                <a:spcPts val="83"/>
              </a:spcBef>
            </a:pPr>
            <a:r>
              <a:rPr sz="1750" spc="50" dirty="0">
                <a:solidFill>
                  <a:srgbClr val="384652"/>
                </a:solidFill>
                <a:latin typeface="Lucida Sans Unicode"/>
                <a:cs typeface="Lucida Sans Unicode"/>
              </a:rPr>
              <a:t>V</a:t>
            </a:r>
            <a:endParaRPr sz="1750">
              <a:latin typeface="Lucida Sans Unicode"/>
              <a:cs typeface="Lucida Sans Unicode"/>
            </a:endParaRPr>
          </a:p>
        </p:txBody>
      </p:sp>
      <p:sp>
        <p:nvSpPr>
          <p:cNvPr id="24" name="object 24"/>
          <p:cNvSpPr txBox="1"/>
          <p:nvPr/>
        </p:nvSpPr>
        <p:spPr>
          <a:xfrm>
            <a:off x="1075796" y="1761363"/>
            <a:ext cx="10365317" cy="4586513"/>
          </a:xfrm>
          <a:prstGeom prst="rect">
            <a:avLst/>
          </a:prstGeom>
        </p:spPr>
        <p:txBody>
          <a:bodyPr vert="horz" wrap="square" lIns="0" tIns="71438" rIns="0" bIns="0" rtlCol="0">
            <a:spAutoFit/>
          </a:bodyPr>
          <a:lstStyle/>
          <a:p>
            <a:pPr marL="10583" defTabSz="761970">
              <a:spcBef>
                <a:spcPts val="562"/>
              </a:spcBef>
            </a:pPr>
            <a:r>
              <a:rPr sz="1667" spc="-46" dirty="0">
                <a:solidFill>
                  <a:srgbClr val="384652"/>
                </a:solidFill>
                <a:latin typeface="Lucida Sans Unicode"/>
                <a:cs typeface="Lucida Sans Unicode"/>
              </a:rPr>
              <a:t>Riesgos</a:t>
            </a:r>
            <a:r>
              <a:rPr sz="1667" spc="-87" dirty="0">
                <a:solidFill>
                  <a:srgbClr val="384652"/>
                </a:solidFill>
                <a:latin typeface="Lucida Sans Unicode"/>
                <a:cs typeface="Lucida Sans Unicode"/>
              </a:rPr>
              <a:t> </a:t>
            </a:r>
            <a:r>
              <a:rPr sz="1667" dirty="0">
                <a:solidFill>
                  <a:srgbClr val="384652"/>
                </a:solidFill>
                <a:latin typeface="Lucida Sans Unicode"/>
                <a:cs typeface="Lucida Sans Unicode"/>
              </a:rPr>
              <a:t>de</a:t>
            </a:r>
            <a:r>
              <a:rPr sz="1667" spc="-87" dirty="0">
                <a:solidFill>
                  <a:srgbClr val="384652"/>
                </a:solidFill>
                <a:latin typeface="Lucida Sans Unicode"/>
                <a:cs typeface="Lucida Sans Unicode"/>
              </a:rPr>
              <a:t> </a:t>
            </a:r>
            <a:r>
              <a:rPr sz="1667" spc="-8" dirty="0">
                <a:solidFill>
                  <a:srgbClr val="384652"/>
                </a:solidFill>
                <a:latin typeface="Lucida Sans Unicode"/>
                <a:cs typeface="Lucida Sans Unicode"/>
              </a:rPr>
              <a:t>Trabajo</a:t>
            </a:r>
            <a:endParaRPr sz="1667">
              <a:latin typeface="Lucida Sans Unicode"/>
              <a:cs typeface="Lucida Sans Unicode"/>
            </a:endParaRPr>
          </a:p>
          <a:p>
            <a:pPr marL="10583" marR="4233" defTabSz="761970">
              <a:lnSpc>
                <a:spcPts val="1992"/>
              </a:lnSpc>
              <a:spcBef>
                <a:spcPts val="554"/>
              </a:spcBef>
            </a:pPr>
            <a:r>
              <a:rPr sz="1667" spc="83" dirty="0">
                <a:solidFill>
                  <a:srgbClr val="384652"/>
                </a:solidFill>
                <a:latin typeface="Gill Sans MT"/>
                <a:cs typeface="Gill Sans MT"/>
              </a:rPr>
              <a:t>Abarca</a:t>
            </a:r>
            <a:r>
              <a:rPr sz="1667" spc="-46" dirty="0">
                <a:solidFill>
                  <a:srgbClr val="384652"/>
                </a:solidFill>
                <a:latin typeface="Gill Sans MT"/>
                <a:cs typeface="Gill Sans MT"/>
              </a:rPr>
              <a:t> </a:t>
            </a:r>
            <a:r>
              <a:rPr sz="1667" spc="92" dirty="0">
                <a:solidFill>
                  <a:srgbClr val="384652"/>
                </a:solidFill>
                <a:latin typeface="Gill Sans MT"/>
                <a:cs typeface="Gill Sans MT"/>
              </a:rPr>
              <a:t>los</a:t>
            </a:r>
            <a:r>
              <a:rPr sz="1667" spc="-46" dirty="0">
                <a:solidFill>
                  <a:srgbClr val="384652"/>
                </a:solidFill>
                <a:latin typeface="Gill Sans MT"/>
                <a:cs typeface="Gill Sans MT"/>
              </a:rPr>
              <a:t> </a:t>
            </a:r>
            <a:r>
              <a:rPr sz="1667" spc="100" dirty="0">
                <a:solidFill>
                  <a:srgbClr val="384652"/>
                </a:solidFill>
                <a:latin typeface="Gill Sans MT"/>
                <a:cs typeface="Gill Sans MT"/>
              </a:rPr>
              <a:t>accidentes</a:t>
            </a:r>
            <a:r>
              <a:rPr sz="1667" spc="-46" dirty="0">
                <a:solidFill>
                  <a:srgbClr val="384652"/>
                </a:solidFill>
                <a:latin typeface="Gill Sans MT"/>
                <a:cs typeface="Gill Sans MT"/>
              </a:rPr>
              <a:t> </a:t>
            </a:r>
            <a:r>
              <a:rPr sz="1667" spc="58" dirty="0">
                <a:solidFill>
                  <a:srgbClr val="384652"/>
                </a:solidFill>
                <a:latin typeface="Gill Sans MT"/>
                <a:cs typeface="Gill Sans MT"/>
              </a:rPr>
              <a:t>y</a:t>
            </a:r>
            <a:r>
              <a:rPr sz="1667" spc="-33" dirty="0">
                <a:solidFill>
                  <a:srgbClr val="384652"/>
                </a:solidFill>
                <a:latin typeface="Gill Sans MT"/>
                <a:cs typeface="Gill Sans MT"/>
              </a:rPr>
              <a:t> </a:t>
            </a:r>
            <a:r>
              <a:rPr sz="1667" spc="95" dirty="0">
                <a:solidFill>
                  <a:srgbClr val="384652"/>
                </a:solidFill>
                <a:latin typeface="Gill Sans MT"/>
                <a:cs typeface="Gill Sans MT"/>
              </a:rPr>
              <a:t>enfermedades</a:t>
            </a:r>
            <a:r>
              <a:rPr sz="1667" spc="-54" dirty="0">
                <a:solidFill>
                  <a:srgbClr val="384652"/>
                </a:solidFill>
                <a:latin typeface="Gill Sans MT"/>
                <a:cs typeface="Gill Sans MT"/>
              </a:rPr>
              <a:t> </a:t>
            </a:r>
            <a:r>
              <a:rPr sz="1667" spc="196" dirty="0">
                <a:solidFill>
                  <a:srgbClr val="384652"/>
                </a:solidFill>
                <a:latin typeface="Gill Sans MT"/>
                <a:cs typeface="Gill Sans MT"/>
              </a:rPr>
              <a:t>a</a:t>
            </a:r>
            <a:r>
              <a:rPr sz="1667" spc="-33" dirty="0">
                <a:solidFill>
                  <a:srgbClr val="384652"/>
                </a:solidFill>
                <a:latin typeface="Gill Sans MT"/>
                <a:cs typeface="Gill Sans MT"/>
              </a:rPr>
              <a:t> </a:t>
            </a:r>
            <a:r>
              <a:rPr sz="1667" spc="92" dirty="0">
                <a:solidFill>
                  <a:srgbClr val="384652"/>
                </a:solidFill>
                <a:latin typeface="Gill Sans MT"/>
                <a:cs typeface="Gill Sans MT"/>
              </a:rPr>
              <a:t>los</a:t>
            </a:r>
            <a:r>
              <a:rPr sz="1667" spc="-37" dirty="0">
                <a:solidFill>
                  <a:srgbClr val="384652"/>
                </a:solidFill>
                <a:latin typeface="Gill Sans MT"/>
                <a:cs typeface="Gill Sans MT"/>
              </a:rPr>
              <a:t> </a:t>
            </a:r>
            <a:r>
              <a:rPr sz="1667" spc="87" dirty="0">
                <a:solidFill>
                  <a:srgbClr val="384652"/>
                </a:solidFill>
                <a:latin typeface="Gill Sans MT"/>
                <a:cs typeface="Gill Sans MT"/>
              </a:rPr>
              <a:t>que</a:t>
            </a:r>
            <a:r>
              <a:rPr sz="1667" spc="-46" dirty="0">
                <a:solidFill>
                  <a:srgbClr val="384652"/>
                </a:solidFill>
                <a:latin typeface="Gill Sans MT"/>
                <a:cs typeface="Gill Sans MT"/>
              </a:rPr>
              <a:t> </a:t>
            </a:r>
            <a:r>
              <a:rPr sz="1667" spc="104" dirty="0">
                <a:solidFill>
                  <a:srgbClr val="384652"/>
                </a:solidFill>
                <a:latin typeface="Gill Sans MT"/>
                <a:cs typeface="Gill Sans MT"/>
              </a:rPr>
              <a:t>están</a:t>
            </a:r>
            <a:r>
              <a:rPr sz="1667" spc="-33" dirty="0">
                <a:solidFill>
                  <a:srgbClr val="384652"/>
                </a:solidFill>
                <a:latin typeface="Gill Sans MT"/>
                <a:cs typeface="Gill Sans MT"/>
              </a:rPr>
              <a:t> </a:t>
            </a:r>
            <a:r>
              <a:rPr sz="1667" spc="83" dirty="0">
                <a:solidFill>
                  <a:srgbClr val="384652"/>
                </a:solidFill>
                <a:latin typeface="Gill Sans MT"/>
                <a:cs typeface="Gill Sans MT"/>
              </a:rPr>
              <a:t>expuestos</a:t>
            </a:r>
            <a:r>
              <a:rPr sz="1667" spc="-46" dirty="0">
                <a:solidFill>
                  <a:srgbClr val="384652"/>
                </a:solidFill>
                <a:latin typeface="Gill Sans MT"/>
                <a:cs typeface="Gill Sans MT"/>
              </a:rPr>
              <a:t> </a:t>
            </a:r>
            <a:r>
              <a:rPr sz="1667" spc="92" dirty="0">
                <a:solidFill>
                  <a:srgbClr val="384652"/>
                </a:solidFill>
                <a:latin typeface="Gill Sans MT"/>
                <a:cs typeface="Gill Sans MT"/>
              </a:rPr>
              <a:t>los</a:t>
            </a:r>
            <a:r>
              <a:rPr sz="1667" spc="-33" dirty="0">
                <a:solidFill>
                  <a:srgbClr val="384652"/>
                </a:solidFill>
                <a:latin typeface="Gill Sans MT"/>
                <a:cs typeface="Gill Sans MT"/>
              </a:rPr>
              <a:t> </a:t>
            </a:r>
            <a:r>
              <a:rPr sz="1667" spc="71" dirty="0">
                <a:solidFill>
                  <a:srgbClr val="384652"/>
                </a:solidFill>
                <a:latin typeface="Gill Sans MT"/>
                <a:cs typeface="Gill Sans MT"/>
              </a:rPr>
              <a:t>trabajadores</a:t>
            </a:r>
            <a:r>
              <a:rPr sz="1667" spc="-58" dirty="0">
                <a:solidFill>
                  <a:srgbClr val="384652"/>
                </a:solidFill>
                <a:latin typeface="Gill Sans MT"/>
                <a:cs typeface="Gill Sans MT"/>
              </a:rPr>
              <a:t> </a:t>
            </a:r>
            <a:r>
              <a:rPr sz="1667" spc="79" dirty="0">
                <a:solidFill>
                  <a:srgbClr val="384652"/>
                </a:solidFill>
                <a:latin typeface="Gill Sans MT"/>
                <a:cs typeface="Gill Sans MT"/>
              </a:rPr>
              <a:t>en</a:t>
            </a:r>
            <a:r>
              <a:rPr sz="1667" spc="-37" dirty="0">
                <a:solidFill>
                  <a:srgbClr val="384652"/>
                </a:solidFill>
                <a:latin typeface="Gill Sans MT"/>
                <a:cs typeface="Gill Sans MT"/>
              </a:rPr>
              <a:t> </a:t>
            </a:r>
            <a:r>
              <a:rPr sz="1667" spc="54" dirty="0">
                <a:solidFill>
                  <a:srgbClr val="384652"/>
                </a:solidFill>
                <a:latin typeface="Gill Sans MT"/>
                <a:cs typeface="Gill Sans MT"/>
              </a:rPr>
              <a:t>el</a:t>
            </a:r>
            <a:r>
              <a:rPr sz="1667" spc="-29" dirty="0">
                <a:solidFill>
                  <a:srgbClr val="384652"/>
                </a:solidFill>
                <a:latin typeface="Gill Sans MT"/>
                <a:cs typeface="Gill Sans MT"/>
              </a:rPr>
              <a:t> </a:t>
            </a:r>
            <a:r>
              <a:rPr sz="1667" spc="50" dirty="0">
                <a:solidFill>
                  <a:srgbClr val="384652"/>
                </a:solidFill>
                <a:latin typeface="Gill Sans MT"/>
                <a:cs typeface="Gill Sans MT"/>
              </a:rPr>
              <a:t>ejercicio</a:t>
            </a:r>
            <a:r>
              <a:rPr sz="1667" spc="-37" dirty="0">
                <a:solidFill>
                  <a:srgbClr val="384652"/>
                </a:solidFill>
                <a:latin typeface="Gill Sans MT"/>
                <a:cs typeface="Gill Sans MT"/>
              </a:rPr>
              <a:t> </a:t>
            </a:r>
            <a:r>
              <a:rPr sz="1667" dirty="0">
                <a:solidFill>
                  <a:srgbClr val="384652"/>
                </a:solidFill>
                <a:latin typeface="Gill Sans MT"/>
                <a:cs typeface="Gill Sans MT"/>
              </a:rPr>
              <a:t>o</a:t>
            </a:r>
            <a:r>
              <a:rPr sz="1667" spc="-50" dirty="0">
                <a:solidFill>
                  <a:srgbClr val="384652"/>
                </a:solidFill>
                <a:latin typeface="Gill Sans MT"/>
                <a:cs typeface="Gill Sans MT"/>
              </a:rPr>
              <a:t> </a:t>
            </a:r>
            <a:r>
              <a:rPr sz="1667" spc="83" dirty="0">
                <a:solidFill>
                  <a:srgbClr val="384652"/>
                </a:solidFill>
                <a:latin typeface="Gill Sans MT"/>
                <a:cs typeface="Gill Sans MT"/>
              </a:rPr>
              <a:t>con</a:t>
            </a:r>
            <a:r>
              <a:rPr sz="1667" spc="-42" dirty="0">
                <a:solidFill>
                  <a:srgbClr val="384652"/>
                </a:solidFill>
                <a:latin typeface="Gill Sans MT"/>
                <a:cs typeface="Gill Sans MT"/>
              </a:rPr>
              <a:t> </a:t>
            </a:r>
            <a:r>
              <a:rPr sz="1667" spc="50" dirty="0">
                <a:solidFill>
                  <a:srgbClr val="384652"/>
                </a:solidFill>
                <a:latin typeface="Gill Sans MT"/>
                <a:cs typeface="Gill Sans MT"/>
              </a:rPr>
              <a:t>motive </a:t>
            </a:r>
            <a:r>
              <a:rPr sz="1667" spc="79" dirty="0">
                <a:solidFill>
                  <a:srgbClr val="384652"/>
                </a:solidFill>
                <a:latin typeface="Gill Sans MT"/>
                <a:cs typeface="Gill Sans MT"/>
              </a:rPr>
              <a:t>de</a:t>
            </a:r>
            <a:r>
              <a:rPr sz="1667" spc="-50" dirty="0">
                <a:solidFill>
                  <a:srgbClr val="384652"/>
                </a:solidFill>
                <a:latin typeface="Gill Sans MT"/>
                <a:cs typeface="Gill Sans MT"/>
              </a:rPr>
              <a:t> </a:t>
            </a:r>
            <a:r>
              <a:rPr sz="1667" spc="146" dirty="0">
                <a:solidFill>
                  <a:srgbClr val="384652"/>
                </a:solidFill>
                <a:latin typeface="Gill Sans MT"/>
                <a:cs typeface="Gill Sans MT"/>
              </a:rPr>
              <a:t>su</a:t>
            </a:r>
            <a:r>
              <a:rPr sz="1667" spc="-50" dirty="0">
                <a:solidFill>
                  <a:srgbClr val="384652"/>
                </a:solidFill>
                <a:latin typeface="Gill Sans MT"/>
                <a:cs typeface="Gill Sans MT"/>
              </a:rPr>
              <a:t> </a:t>
            </a:r>
            <a:r>
              <a:rPr sz="1667" spc="46" dirty="0">
                <a:solidFill>
                  <a:srgbClr val="384652"/>
                </a:solidFill>
                <a:latin typeface="Gill Sans MT"/>
                <a:cs typeface="Gill Sans MT"/>
              </a:rPr>
              <a:t>labor.</a:t>
            </a:r>
            <a:endParaRPr sz="1667">
              <a:latin typeface="Gill Sans MT"/>
              <a:cs typeface="Gill Sans MT"/>
            </a:endParaRPr>
          </a:p>
          <a:p>
            <a:pPr marL="10583" defTabSz="761970">
              <a:spcBef>
                <a:spcPts val="550"/>
              </a:spcBef>
            </a:pPr>
            <a:r>
              <a:rPr sz="1667" spc="-42" dirty="0">
                <a:solidFill>
                  <a:srgbClr val="384652"/>
                </a:solidFill>
                <a:latin typeface="Lucida Sans Unicode"/>
                <a:cs typeface="Lucida Sans Unicode"/>
              </a:rPr>
              <a:t>Enfermedades</a:t>
            </a:r>
            <a:r>
              <a:rPr sz="1667" spc="-54"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spc="-33" dirty="0">
                <a:solidFill>
                  <a:srgbClr val="384652"/>
                </a:solidFill>
                <a:latin typeface="Lucida Sans Unicode"/>
                <a:cs typeface="Lucida Sans Unicode"/>
              </a:rPr>
              <a:t> </a:t>
            </a:r>
            <a:r>
              <a:rPr sz="1667" spc="-8" dirty="0">
                <a:solidFill>
                  <a:srgbClr val="384652"/>
                </a:solidFill>
                <a:latin typeface="Lucida Sans Unicode"/>
                <a:cs typeface="Lucida Sans Unicode"/>
              </a:rPr>
              <a:t>Maternidad</a:t>
            </a:r>
            <a:endParaRPr sz="1667">
              <a:latin typeface="Lucida Sans Unicode"/>
              <a:cs typeface="Lucida Sans Unicode"/>
            </a:endParaRPr>
          </a:p>
          <a:p>
            <a:pPr marL="10583" defTabSz="761970">
              <a:lnSpc>
                <a:spcPts val="1996"/>
              </a:lnSpc>
              <a:spcBef>
                <a:spcPts val="479"/>
              </a:spcBef>
            </a:pPr>
            <a:r>
              <a:rPr sz="1667" spc="58" dirty="0">
                <a:solidFill>
                  <a:srgbClr val="384652"/>
                </a:solidFill>
                <a:latin typeface="Gill Sans MT"/>
                <a:cs typeface="Gill Sans MT"/>
              </a:rPr>
              <a:t>Proporciona</a:t>
            </a:r>
            <a:r>
              <a:rPr sz="1667" spc="-58" dirty="0">
                <a:solidFill>
                  <a:srgbClr val="384652"/>
                </a:solidFill>
                <a:latin typeface="Gill Sans MT"/>
                <a:cs typeface="Gill Sans MT"/>
              </a:rPr>
              <a:t> </a:t>
            </a:r>
            <a:r>
              <a:rPr sz="1667" spc="75" dirty="0">
                <a:solidFill>
                  <a:srgbClr val="384652"/>
                </a:solidFill>
                <a:latin typeface="Gill Sans MT"/>
                <a:cs typeface="Gill Sans MT"/>
              </a:rPr>
              <a:t>servicios</a:t>
            </a:r>
            <a:r>
              <a:rPr sz="1667" spc="-37" dirty="0">
                <a:solidFill>
                  <a:srgbClr val="384652"/>
                </a:solidFill>
                <a:latin typeface="Gill Sans MT"/>
                <a:cs typeface="Gill Sans MT"/>
              </a:rPr>
              <a:t> </a:t>
            </a:r>
            <a:r>
              <a:rPr sz="1667" spc="87" dirty="0">
                <a:solidFill>
                  <a:srgbClr val="384652"/>
                </a:solidFill>
                <a:latin typeface="Gill Sans MT"/>
                <a:cs typeface="Gill Sans MT"/>
              </a:rPr>
              <a:t>médicos,</a:t>
            </a:r>
            <a:r>
              <a:rPr sz="1667" spc="-50" dirty="0">
                <a:solidFill>
                  <a:srgbClr val="384652"/>
                </a:solidFill>
                <a:latin typeface="Gill Sans MT"/>
                <a:cs typeface="Gill Sans MT"/>
              </a:rPr>
              <a:t> </a:t>
            </a:r>
            <a:r>
              <a:rPr sz="1667" spc="71" dirty="0">
                <a:solidFill>
                  <a:srgbClr val="384652"/>
                </a:solidFill>
                <a:latin typeface="Gill Sans MT"/>
                <a:cs typeface="Gill Sans MT"/>
              </a:rPr>
              <a:t>hospitalarios,</a:t>
            </a:r>
            <a:r>
              <a:rPr sz="1667" spc="-50" dirty="0">
                <a:solidFill>
                  <a:srgbClr val="384652"/>
                </a:solidFill>
                <a:latin typeface="Gill Sans MT"/>
                <a:cs typeface="Gill Sans MT"/>
              </a:rPr>
              <a:t> </a:t>
            </a:r>
            <a:r>
              <a:rPr sz="1667" spc="95" dirty="0">
                <a:solidFill>
                  <a:srgbClr val="384652"/>
                </a:solidFill>
                <a:latin typeface="Gill Sans MT"/>
                <a:cs typeface="Gill Sans MT"/>
              </a:rPr>
              <a:t>farmacéuticos</a:t>
            </a:r>
            <a:r>
              <a:rPr sz="1667" spc="-50" dirty="0">
                <a:solidFill>
                  <a:srgbClr val="384652"/>
                </a:solidFill>
                <a:latin typeface="Gill Sans MT"/>
                <a:cs typeface="Gill Sans MT"/>
              </a:rPr>
              <a:t> </a:t>
            </a:r>
            <a:r>
              <a:rPr sz="1667" spc="58" dirty="0">
                <a:solidFill>
                  <a:srgbClr val="384652"/>
                </a:solidFill>
                <a:latin typeface="Gill Sans MT"/>
                <a:cs typeface="Gill Sans MT"/>
              </a:rPr>
              <a:t>y</a:t>
            </a:r>
            <a:r>
              <a:rPr sz="1667" spc="-29" dirty="0">
                <a:solidFill>
                  <a:srgbClr val="384652"/>
                </a:solidFill>
                <a:latin typeface="Gill Sans MT"/>
                <a:cs typeface="Gill Sans MT"/>
              </a:rPr>
              <a:t> </a:t>
            </a:r>
            <a:r>
              <a:rPr sz="1667" spc="71" dirty="0">
                <a:solidFill>
                  <a:srgbClr val="384652"/>
                </a:solidFill>
                <a:latin typeface="Gill Sans MT"/>
                <a:cs typeface="Gill Sans MT"/>
              </a:rPr>
              <a:t>apoyo</a:t>
            </a:r>
            <a:r>
              <a:rPr sz="1667" spc="-25" dirty="0">
                <a:solidFill>
                  <a:srgbClr val="384652"/>
                </a:solidFill>
                <a:latin typeface="Gill Sans MT"/>
                <a:cs typeface="Gill Sans MT"/>
              </a:rPr>
              <a:t> </a:t>
            </a:r>
            <a:r>
              <a:rPr sz="1667" spc="79" dirty="0">
                <a:solidFill>
                  <a:srgbClr val="384652"/>
                </a:solidFill>
                <a:latin typeface="Gill Sans MT"/>
                <a:cs typeface="Gill Sans MT"/>
              </a:rPr>
              <a:t>económico</a:t>
            </a:r>
            <a:r>
              <a:rPr sz="1667" spc="-50" dirty="0">
                <a:solidFill>
                  <a:srgbClr val="384652"/>
                </a:solidFill>
                <a:latin typeface="Gill Sans MT"/>
                <a:cs typeface="Gill Sans MT"/>
              </a:rPr>
              <a:t> </a:t>
            </a:r>
            <a:r>
              <a:rPr sz="1667" spc="54" dirty="0">
                <a:solidFill>
                  <a:srgbClr val="384652"/>
                </a:solidFill>
                <a:latin typeface="Gill Sans MT"/>
                <a:cs typeface="Gill Sans MT"/>
              </a:rPr>
              <a:t>durante</a:t>
            </a:r>
            <a:r>
              <a:rPr sz="1667" spc="-58" dirty="0">
                <a:solidFill>
                  <a:srgbClr val="384652"/>
                </a:solidFill>
                <a:latin typeface="Gill Sans MT"/>
                <a:cs typeface="Gill Sans MT"/>
              </a:rPr>
              <a:t> </a:t>
            </a:r>
            <a:r>
              <a:rPr sz="1667" spc="117" dirty="0">
                <a:solidFill>
                  <a:srgbClr val="384652"/>
                </a:solidFill>
                <a:latin typeface="Gill Sans MT"/>
                <a:cs typeface="Gill Sans MT"/>
              </a:rPr>
              <a:t>la</a:t>
            </a:r>
            <a:r>
              <a:rPr sz="1667" spc="-25" dirty="0">
                <a:solidFill>
                  <a:srgbClr val="384652"/>
                </a:solidFill>
                <a:latin typeface="Gill Sans MT"/>
                <a:cs typeface="Gill Sans MT"/>
              </a:rPr>
              <a:t> </a:t>
            </a:r>
            <a:r>
              <a:rPr sz="1667" spc="117" dirty="0">
                <a:solidFill>
                  <a:srgbClr val="384652"/>
                </a:solidFill>
                <a:latin typeface="Gill Sans MT"/>
                <a:cs typeface="Gill Sans MT"/>
              </a:rPr>
              <a:t>incapacidad</a:t>
            </a:r>
            <a:r>
              <a:rPr sz="1667" spc="-17" dirty="0">
                <a:solidFill>
                  <a:srgbClr val="384652"/>
                </a:solidFill>
                <a:latin typeface="Gill Sans MT"/>
                <a:cs typeface="Gill Sans MT"/>
              </a:rPr>
              <a:t> </a:t>
            </a:r>
            <a:r>
              <a:rPr sz="1667" spc="-21" dirty="0">
                <a:solidFill>
                  <a:srgbClr val="384652"/>
                </a:solidFill>
                <a:latin typeface="Gill Sans MT"/>
                <a:cs typeface="Gill Sans MT"/>
              </a:rPr>
              <a:t>por</a:t>
            </a:r>
            <a:endParaRPr sz="1667">
              <a:latin typeface="Gill Sans MT"/>
              <a:cs typeface="Gill Sans MT"/>
            </a:endParaRPr>
          </a:p>
          <a:p>
            <a:pPr marL="10583" defTabSz="761970">
              <a:lnSpc>
                <a:spcPts val="1996"/>
              </a:lnSpc>
            </a:pPr>
            <a:r>
              <a:rPr sz="1667" spc="87" dirty="0">
                <a:solidFill>
                  <a:srgbClr val="384652"/>
                </a:solidFill>
                <a:latin typeface="Gill Sans MT"/>
                <a:cs typeface="Gill Sans MT"/>
              </a:rPr>
              <a:t>enfermedad</a:t>
            </a:r>
            <a:r>
              <a:rPr sz="1667" spc="-50" dirty="0">
                <a:solidFill>
                  <a:srgbClr val="384652"/>
                </a:solidFill>
                <a:latin typeface="Gill Sans MT"/>
                <a:cs typeface="Gill Sans MT"/>
              </a:rPr>
              <a:t> </a:t>
            </a:r>
            <a:r>
              <a:rPr sz="1667" dirty="0">
                <a:solidFill>
                  <a:srgbClr val="384652"/>
                </a:solidFill>
                <a:latin typeface="Gill Sans MT"/>
                <a:cs typeface="Gill Sans MT"/>
              </a:rPr>
              <a:t>o</a:t>
            </a:r>
            <a:r>
              <a:rPr sz="1667" spc="-17" dirty="0">
                <a:solidFill>
                  <a:srgbClr val="384652"/>
                </a:solidFill>
                <a:latin typeface="Gill Sans MT"/>
                <a:cs typeface="Gill Sans MT"/>
              </a:rPr>
              <a:t> </a:t>
            </a:r>
            <a:r>
              <a:rPr sz="1667" dirty="0">
                <a:solidFill>
                  <a:srgbClr val="384652"/>
                </a:solidFill>
                <a:latin typeface="Gill Sans MT"/>
                <a:cs typeface="Gill Sans MT"/>
              </a:rPr>
              <a:t>por</a:t>
            </a:r>
            <a:r>
              <a:rPr sz="1667" spc="-25" dirty="0">
                <a:solidFill>
                  <a:srgbClr val="384652"/>
                </a:solidFill>
                <a:latin typeface="Gill Sans MT"/>
                <a:cs typeface="Gill Sans MT"/>
              </a:rPr>
              <a:t> </a:t>
            </a:r>
            <a:r>
              <a:rPr sz="1667" spc="71" dirty="0">
                <a:solidFill>
                  <a:srgbClr val="384652"/>
                </a:solidFill>
                <a:latin typeface="Gill Sans MT"/>
                <a:cs typeface="Gill Sans MT"/>
              </a:rPr>
              <a:t>maternidad.</a:t>
            </a:r>
            <a:endParaRPr sz="1667">
              <a:latin typeface="Gill Sans MT"/>
              <a:cs typeface="Gill Sans MT"/>
            </a:endParaRPr>
          </a:p>
          <a:p>
            <a:pPr marL="10583" defTabSz="761970">
              <a:spcBef>
                <a:spcPts val="617"/>
              </a:spcBef>
            </a:pPr>
            <a:r>
              <a:rPr sz="1667" spc="-87" dirty="0">
                <a:solidFill>
                  <a:srgbClr val="384652"/>
                </a:solidFill>
                <a:latin typeface="Lucida Sans Unicode"/>
                <a:cs typeface="Lucida Sans Unicode"/>
              </a:rPr>
              <a:t>Invalidez</a:t>
            </a:r>
            <a:r>
              <a:rPr sz="1667" spc="-21"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dirty="0">
                <a:solidFill>
                  <a:srgbClr val="384652"/>
                </a:solidFill>
                <a:latin typeface="Lucida Sans Unicode"/>
                <a:cs typeface="Lucida Sans Unicode"/>
              </a:rPr>
              <a:t> </a:t>
            </a:r>
            <a:r>
              <a:rPr sz="1667" spc="-17" dirty="0">
                <a:solidFill>
                  <a:srgbClr val="384652"/>
                </a:solidFill>
                <a:latin typeface="Lucida Sans Unicode"/>
                <a:cs typeface="Lucida Sans Unicode"/>
              </a:rPr>
              <a:t>Vida</a:t>
            </a:r>
            <a:endParaRPr sz="1667">
              <a:latin typeface="Lucida Sans Unicode"/>
              <a:cs typeface="Lucida Sans Unicode"/>
            </a:endParaRPr>
          </a:p>
          <a:p>
            <a:pPr marL="10583" marR="500572" defTabSz="761970">
              <a:lnSpc>
                <a:spcPts val="1992"/>
              </a:lnSpc>
              <a:spcBef>
                <a:spcPts val="554"/>
              </a:spcBef>
            </a:pPr>
            <a:r>
              <a:rPr sz="1667" dirty="0">
                <a:solidFill>
                  <a:srgbClr val="384652"/>
                </a:solidFill>
                <a:latin typeface="Gill Sans MT"/>
                <a:cs typeface="Gill Sans MT"/>
              </a:rPr>
              <a:t>Ofrece</a:t>
            </a:r>
            <a:r>
              <a:rPr sz="1667" spc="-42" dirty="0">
                <a:solidFill>
                  <a:srgbClr val="384652"/>
                </a:solidFill>
                <a:latin typeface="Gill Sans MT"/>
                <a:cs typeface="Gill Sans MT"/>
              </a:rPr>
              <a:t> </a:t>
            </a:r>
            <a:r>
              <a:rPr sz="1667" spc="100" dirty="0">
                <a:solidFill>
                  <a:srgbClr val="384652"/>
                </a:solidFill>
                <a:latin typeface="Gill Sans MT"/>
                <a:cs typeface="Gill Sans MT"/>
              </a:rPr>
              <a:t>pensiones</a:t>
            </a:r>
            <a:r>
              <a:rPr sz="1667" spc="-33" dirty="0">
                <a:solidFill>
                  <a:srgbClr val="384652"/>
                </a:solidFill>
                <a:latin typeface="Gill Sans MT"/>
                <a:cs typeface="Gill Sans MT"/>
              </a:rPr>
              <a:t> </a:t>
            </a:r>
            <a:r>
              <a:rPr sz="1667" spc="79" dirty="0">
                <a:solidFill>
                  <a:srgbClr val="384652"/>
                </a:solidFill>
                <a:latin typeface="Gill Sans MT"/>
                <a:cs typeface="Gill Sans MT"/>
              </a:rPr>
              <a:t>en</a:t>
            </a:r>
            <a:r>
              <a:rPr sz="1667" spc="-50" dirty="0">
                <a:solidFill>
                  <a:srgbClr val="384652"/>
                </a:solidFill>
                <a:latin typeface="Gill Sans MT"/>
                <a:cs typeface="Gill Sans MT"/>
              </a:rPr>
              <a:t> </a:t>
            </a:r>
            <a:r>
              <a:rPr sz="1667" spc="137" dirty="0">
                <a:solidFill>
                  <a:srgbClr val="384652"/>
                </a:solidFill>
                <a:latin typeface="Gill Sans MT"/>
                <a:cs typeface="Gill Sans MT"/>
              </a:rPr>
              <a:t>caso</a:t>
            </a:r>
            <a:r>
              <a:rPr sz="1667" spc="-21"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79" dirty="0">
                <a:solidFill>
                  <a:srgbClr val="384652"/>
                </a:solidFill>
                <a:latin typeface="Gill Sans MT"/>
                <a:cs typeface="Gill Sans MT"/>
              </a:rPr>
              <a:t>invalidez</a:t>
            </a:r>
            <a:r>
              <a:rPr sz="1667" spc="-50" dirty="0">
                <a:solidFill>
                  <a:srgbClr val="384652"/>
                </a:solidFill>
                <a:latin typeface="Gill Sans MT"/>
                <a:cs typeface="Gill Sans MT"/>
              </a:rPr>
              <a:t> </a:t>
            </a:r>
            <a:r>
              <a:rPr sz="1667" spc="87" dirty="0">
                <a:solidFill>
                  <a:srgbClr val="384652"/>
                </a:solidFill>
                <a:latin typeface="Gill Sans MT"/>
                <a:cs typeface="Gill Sans MT"/>
              </a:rPr>
              <a:t>que</a:t>
            </a:r>
            <a:r>
              <a:rPr sz="1667" spc="-29" dirty="0">
                <a:solidFill>
                  <a:srgbClr val="384652"/>
                </a:solidFill>
                <a:latin typeface="Gill Sans MT"/>
                <a:cs typeface="Gill Sans MT"/>
              </a:rPr>
              <a:t> </a:t>
            </a:r>
            <a:r>
              <a:rPr sz="1667" spc="100" dirty="0">
                <a:solidFill>
                  <a:srgbClr val="384652"/>
                </a:solidFill>
                <a:latin typeface="Gill Sans MT"/>
                <a:cs typeface="Gill Sans MT"/>
              </a:rPr>
              <a:t>impida</a:t>
            </a:r>
            <a:r>
              <a:rPr sz="1667" spc="-42" dirty="0">
                <a:solidFill>
                  <a:srgbClr val="384652"/>
                </a:solidFill>
                <a:latin typeface="Gill Sans MT"/>
                <a:cs typeface="Gill Sans MT"/>
              </a:rPr>
              <a:t> </a:t>
            </a:r>
            <a:r>
              <a:rPr sz="1667" spc="112" dirty="0">
                <a:solidFill>
                  <a:srgbClr val="384652"/>
                </a:solidFill>
                <a:latin typeface="Gill Sans MT"/>
                <a:cs typeface="Gill Sans MT"/>
              </a:rPr>
              <a:t>al</a:t>
            </a:r>
            <a:r>
              <a:rPr sz="1667" spc="-25" dirty="0">
                <a:solidFill>
                  <a:srgbClr val="384652"/>
                </a:solidFill>
                <a:latin typeface="Gill Sans MT"/>
                <a:cs typeface="Gill Sans MT"/>
              </a:rPr>
              <a:t> </a:t>
            </a:r>
            <a:r>
              <a:rPr sz="1667" spc="62" dirty="0">
                <a:solidFill>
                  <a:srgbClr val="384652"/>
                </a:solidFill>
                <a:latin typeface="Gill Sans MT"/>
                <a:cs typeface="Gill Sans MT"/>
              </a:rPr>
              <a:t>trabajador</a:t>
            </a:r>
            <a:r>
              <a:rPr sz="1667" spc="-37" dirty="0">
                <a:solidFill>
                  <a:srgbClr val="384652"/>
                </a:solidFill>
                <a:latin typeface="Gill Sans MT"/>
                <a:cs typeface="Gill Sans MT"/>
              </a:rPr>
              <a:t> </a:t>
            </a:r>
            <a:r>
              <a:rPr sz="1667" spc="54" dirty="0">
                <a:solidFill>
                  <a:srgbClr val="384652"/>
                </a:solidFill>
                <a:latin typeface="Gill Sans MT"/>
                <a:cs typeface="Gill Sans MT"/>
              </a:rPr>
              <a:t>continuar</a:t>
            </a:r>
            <a:r>
              <a:rPr sz="1667" spc="-62" dirty="0">
                <a:solidFill>
                  <a:srgbClr val="384652"/>
                </a:solidFill>
                <a:latin typeface="Gill Sans MT"/>
                <a:cs typeface="Gill Sans MT"/>
              </a:rPr>
              <a:t> </a:t>
            </a:r>
            <a:r>
              <a:rPr sz="1667" spc="58" dirty="0">
                <a:solidFill>
                  <a:srgbClr val="384652"/>
                </a:solidFill>
                <a:latin typeface="Gill Sans MT"/>
                <a:cs typeface="Gill Sans MT"/>
              </a:rPr>
              <a:t>laborando,</a:t>
            </a:r>
            <a:r>
              <a:rPr sz="1667" spc="-58" dirty="0">
                <a:solidFill>
                  <a:srgbClr val="384652"/>
                </a:solidFill>
                <a:latin typeface="Gill Sans MT"/>
                <a:cs typeface="Gill Sans MT"/>
              </a:rPr>
              <a:t> </a:t>
            </a:r>
            <a:r>
              <a:rPr sz="1667" spc="58" dirty="0">
                <a:solidFill>
                  <a:srgbClr val="384652"/>
                </a:solidFill>
                <a:latin typeface="Gill Sans MT"/>
                <a:cs typeface="Gill Sans MT"/>
              </a:rPr>
              <a:t>y</a:t>
            </a:r>
            <a:r>
              <a:rPr sz="1667" spc="-29" dirty="0">
                <a:solidFill>
                  <a:srgbClr val="384652"/>
                </a:solidFill>
                <a:latin typeface="Gill Sans MT"/>
                <a:cs typeface="Gill Sans MT"/>
              </a:rPr>
              <a:t> </a:t>
            </a:r>
            <a:r>
              <a:rPr sz="1667" spc="87" dirty="0">
                <a:solidFill>
                  <a:srgbClr val="384652"/>
                </a:solidFill>
                <a:latin typeface="Gill Sans MT"/>
                <a:cs typeface="Gill Sans MT"/>
              </a:rPr>
              <a:t>prestaciones</a:t>
            </a:r>
            <a:r>
              <a:rPr sz="1667" spc="-50" dirty="0">
                <a:solidFill>
                  <a:srgbClr val="384652"/>
                </a:solidFill>
                <a:latin typeface="Gill Sans MT"/>
                <a:cs typeface="Gill Sans MT"/>
              </a:rPr>
              <a:t> </a:t>
            </a:r>
            <a:r>
              <a:rPr sz="1667" spc="196" dirty="0">
                <a:solidFill>
                  <a:srgbClr val="384652"/>
                </a:solidFill>
                <a:latin typeface="Gill Sans MT"/>
                <a:cs typeface="Gill Sans MT"/>
              </a:rPr>
              <a:t>a</a:t>
            </a:r>
            <a:r>
              <a:rPr sz="1667" spc="-17" dirty="0">
                <a:solidFill>
                  <a:srgbClr val="384652"/>
                </a:solidFill>
                <a:latin typeface="Gill Sans MT"/>
                <a:cs typeface="Gill Sans MT"/>
              </a:rPr>
              <a:t> </a:t>
            </a:r>
            <a:r>
              <a:rPr sz="1667" spc="71" dirty="0">
                <a:solidFill>
                  <a:srgbClr val="384652"/>
                </a:solidFill>
                <a:latin typeface="Gill Sans MT"/>
                <a:cs typeface="Gill Sans MT"/>
              </a:rPr>
              <a:t>los </a:t>
            </a:r>
            <a:r>
              <a:rPr sz="1667" spc="79" dirty="0">
                <a:solidFill>
                  <a:srgbClr val="384652"/>
                </a:solidFill>
                <a:latin typeface="Gill Sans MT"/>
                <a:cs typeface="Gill Sans MT"/>
              </a:rPr>
              <a:t>beneficiarios</a:t>
            </a:r>
            <a:r>
              <a:rPr sz="1667" spc="-50" dirty="0">
                <a:solidFill>
                  <a:srgbClr val="384652"/>
                </a:solidFill>
                <a:latin typeface="Gill Sans MT"/>
                <a:cs typeface="Gill Sans MT"/>
              </a:rPr>
              <a:t> </a:t>
            </a:r>
            <a:r>
              <a:rPr sz="1667" spc="79" dirty="0">
                <a:solidFill>
                  <a:srgbClr val="384652"/>
                </a:solidFill>
                <a:latin typeface="Gill Sans MT"/>
                <a:cs typeface="Gill Sans MT"/>
              </a:rPr>
              <a:t>en</a:t>
            </a:r>
            <a:r>
              <a:rPr sz="1667" spc="-42" dirty="0">
                <a:solidFill>
                  <a:srgbClr val="384652"/>
                </a:solidFill>
                <a:latin typeface="Gill Sans MT"/>
                <a:cs typeface="Gill Sans MT"/>
              </a:rPr>
              <a:t> </a:t>
            </a:r>
            <a:r>
              <a:rPr sz="1667" spc="142" dirty="0">
                <a:solidFill>
                  <a:srgbClr val="384652"/>
                </a:solidFill>
                <a:latin typeface="Gill Sans MT"/>
                <a:cs typeface="Gill Sans MT"/>
              </a:rPr>
              <a:t>caso</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46" dirty="0">
                <a:solidFill>
                  <a:srgbClr val="384652"/>
                </a:solidFill>
                <a:latin typeface="Gill Sans MT"/>
                <a:cs typeface="Gill Sans MT"/>
              </a:rPr>
              <a:t> </a:t>
            </a:r>
            <a:r>
              <a:rPr sz="1667" spc="71" dirty="0">
                <a:solidFill>
                  <a:srgbClr val="384652"/>
                </a:solidFill>
                <a:latin typeface="Gill Sans MT"/>
                <a:cs typeface="Gill Sans MT"/>
              </a:rPr>
              <a:t>fallecimiento.</a:t>
            </a:r>
            <a:endParaRPr sz="1667">
              <a:latin typeface="Gill Sans MT"/>
              <a:cs typeface="Gill Sans MT"/>
            </a:endParaRPr>
          </a:p>
          <a:p>
            <a:pPr marL="10583" defTabSz="761970">
              <a:spcBef>
                <a:spcPts val="550"/>
              </a:spcBef>
            </a:pPr>
            <a:r>
              <a:rPr sz="1667" spc="-83" dirty="0">
                <a:solidFill>
                  <a:srgbClr val="384652"/>
                </a:solidFill>
                <a:latin typeface="Lucida Sans Unicode"/>
                <a:cs typeface="Lucida Sans Unicode"/>
              </a:rPr>
              <a:t>Retiro,</a:t>
            </a:r>
            <a:r>
              <a:rPr sz="1667" spc="-50" dirty="0">
                <a:solidFill>
                  <a:srgbClr val="384652"/>
                </a:solidFill>
                <a:latin typeface="Lucida Sans Unicode"/>
                <a:cs typeface="Lucida Sans Unicode"/>
              </a:rPr>
              <a:t> </a:t>
            </a:r>
            <a:r>
              <a:rPr sz="1667" spc="-42" dirty="0">
                <a:solidFill>
                  <a:srgbClr val="384652"/>
                </a:solidFill>
                <a:latin typeface="Lucida Sans Unicode"/>
                <a:cs typeface="Lucida Sans Unicode"/>
              </a:rPr>
              <a:t>Cesantía</a:t>
            </a:r>
            <a:r>
              <a:rPr sz="1667" spc="-58" dirty="0">
                <a:solidFill>
                  <a:srgbClr val="384652"/>
                </a:solidFill>
                <a:latin typeface="Lucida Sans Unicode"/>
                <a:cs typeface="Lucida Sans Unicode"/>
              </a:rPr>
              <a:t> </a:t>
            </a:r>
            <a:r>
              <a:rPr sz="1667" dirty="0">
                <a:solidFill>
                  <a:srgbClr val="384652"/>
                </a:solidFill>
                <a:latin typeface="Lucida Sans Unicode"/>
                <a:cs typeface="Lucida Sans Unicode"/>
              </a:rPr>
              <a:t>en</a:t>
            </a:r>
            <a:r>
              <a:rPr sz="1667" spc="-46" dirty="0">
                <a:solidFill>
                  <a:srgbClr val="384652"/>
                </a:solidFill>
                <a:latin typeface="Lucida Sans Unicode"/>
                <a:cs typeface="Lucida Sans Unicode"/>
              </a:rPr>
              <a:t> </a:t>
            </a:r>
            <a:r>
              <a:rPr sz="1667" spc="-25" dirty="0">
                <a:solidFill>
                  <a:srgbClr val="384652"/>
                </a:solidFill>
                <a:latin typeface="Lucida Sans Unicode"/>
                <a:cs typeface="Lucida Sans Unicode"/>
              </a:rPr>
              <a:t>Edad</a:t>
            </a:r>
            <a:r>
              <a:rPr sz="1667" spc="-54" dirty="0">
                <a:solidFill>
                  <a:srgbClr val="384652"/>
                </a:solidFill>
                <a:latin typeface="Lucida Sans Unicode"/>
                <a:cs typeface="Lucida Sans Unicode"/>
              </a:rPr>
              <a:t> </a:t>
            </a:r>
            <a:r>
              <a:rPr sz="1667" spc="-71" dirty="0">
                <a:solidFill>
                  <a:srgbClr val="384652"/>
                </a:solidFill>
                <a:latin typeface="Lucida Sans Unicode"/>
                <a:cs typeface="Lucida Sans Unicode"/>
              </a:rPr>
              <a:t>Avanzada</a:t>
            </a:r>
            <a:r>
              <a:rPr sz="1667" spc="-58"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spc="-54" dirty="0">
                <a:solidFill>
                  <a:srgbClr val="384652"/>
                </a:solidFill>
                <a:latin typeface="Lucida Sans Unicode"/>
                <a:cs typeface="Lucida Sans Unicode"/>
              </a:rPr>
              <a:t> </a:t>
            </a:r>
            <a:r>
              <a:rPr sz="1667" spc="-8" dirty="0">
                <a:solidFill>
                  <a:srgbClr val="384652"/>
                </a:solidFill>
                <a:latin typeface="Lucida Sans Unicode"/>
                <a:cs typeface="Lucida Sans Unicode"/>
              </a:rPr>
              <a:t>Vejez</a:t>
            </a:r>
            <a:endParaRPr sz="1667">
              <a:latin typeface="Lucida Sans Unicode"/>
              <a:cs typeface="Lucida Sans Unicode"/>
            </a:endParaRPr>
          </a:p>
          <a:p>
            <a:pPr marL="10583" defTabSz="761970">
              <a:lnSpc>
                <a:spcPts val="1996"/>
              </a:lnSpc>
              <a:spcBef>
                <a:spcPts val="479"/>
              </a:spcBef>
            </a:pPr>
            <a:r>
              <a:rPr sz="1667" spc="67" dirty="0">
                <a:solidFill>
                  <a:srgbClr val="384652"/>
                </a:solidFill>
                <a:latin typeface="Gill Sans MT"/>
                <a:cs typeface="Gill Sans MT"/>
              </a:rPr>
              <a:t>Garantiza</a:t>
            </a:r>
            <a:r>
              <a:rPr sz="1667" spc="-67" dirty="0">
                <a:solidFill>
                  <a:srgbClr val="384652"/>
                </a:solidFill>
                <a:latin typeface="Gill Sans MT"/>
                <a:cs typeface="Gill Sans MT"/>
              </a:rPr>
              <a:t> </a:t>
            </a:r>
            <a:r>
              <a:rPr sz="1667" spc="79" dirty="0">
                <a:solidFill>
                  <a:srgbClr val="384652"/>
                </a:solidFill>
                <a:latin typeface="Gill Sans MT"/>
                <a:cs typeface="Gill Sans MT"/>
              </a:rPr>
              <a:t>un</a:t>
            </a:r>
            <a:r>
              <a:rPr sz="1667" spc="-42" dirty="0">
                <a:solidFill>
                  <a:srgbClr val="384652"/>
                </a:solidFill>
                <a:latin typeface="Gill Sans MT"/>
                <a:cs typeface="Gill Sans MT"/>
              </a:rPr>
              <a:t> </a:t>
            </a:r>
            <a:r>
              <a:rPr sz="1667" spc="75" dirty="0">
                <a:solidFill>
                  <a:srgbClr val="384652"/>
                </a:solidFill>
                <a:latin typeface="Gill Sans MT"/>
                <a:cs typeface="Gill Sans MT"/>
              </a:rPr>
              <a:t>fondo</a:t>
            </a:r>
            <a:r>
              <a:rPr sz="1667" spc="-58"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dirty="0">
                <a:solidFill>
                  <a:srgbClr val="384652"/>
                </a:solidFill>
                <a:latin typeface="Gill Sans MT"/>
                <a:cs typeface="Gill Sans MT"/>
              </a:rPr>
              <a:t>ahorro</a:t>
            </a:r>
            <a:r>
              <a:rPr sz="1667" spc="-50" dirty="0">
                <a:solidFill>
                  <a:srgbClr val="384652"/>
                </a:solidFill>
                <a:latin typeface="Gill Sans MT"/>
                <a:cs typeface="Gill Sans MT"/>
              </a:rPr>
              <a:t> </a:t>
            </a:r>
            <a:r>
              <a:rPr sz="1667" spc="95" dirty="0">
                <a:solidFill>
                  <a:srgbClr val="384652"/>
                </a:solidFill>
                <a:latin typeface="Gill Sans MT"/>
                <a:cs typeface="Gill Sans MT"/>
              </a:rPr>
              <a:t>para</a:t>
            </a:r>
            <a:r>
              <a:rPr sz="1667" spc="-37" dirty="0">
                <a:solidFill>
                  <a:srgbClr val="384652"/>
                </a:solidFill>
                <a:latin typeface="Gill Sans MT"/>
                <a:cs typeface="Gill Sans MT"/>
              </a:rPr>
              <a:t> </a:t>
            </a:r>
            <a:r>
              <a:rPr sz="1667" spc="54" dirty="0">
                <a:solidFill>
                  <a:srgbClr val="384652"/>
                </a:solidFill>
                <a:latin typeface="Gill Sans MT"/>
                <a:cs typeface="Gill Sans MT"/>
              </a:rPr>
              <a:t>el</a:t>
            </a:r>
            <a:r>
              <a:rPr sz="1667" spc="-33" dirty="0">
                <a:solidFill>
                  <a:srgbClr val="384652"/>
                </a:solidFill>
                <a:latin typeface="Gill Sans MT"/>
                <a:cs typeface="Gill Sans MT"/>
              </a:rPr>
              <a:t> </a:t>
            </a:r>
            <a:r>
              <a:rPr sz="1667" spc="-8" dirty="0">
                <a:solidFill>
                  <a:srgbClr val="384652"/>
                </a:solidFill>
                <a:latin typeface="Gill Sans MT"/>
                <a:cs typeface="Gill Sans MT"/>
              </a:rPr>
              <a:t>retiro</a:t>
            </a:r>
            <a:r>
              <a:rPr sz="1667" spc="-54" dirty="0">
                <a:solidFill>
                  <a:srgbClr val="384652"/>
                </a:solidFill>
                <a:latin typeface="Gill Sans MT"/>
                <a:cs typeface="Gill Sans MT"/>
              </a:rPr>
              <a:t> </a:t>
            </a:r>
            <a:r>
              <a:rPr sz="1667" spc="58" dirty="0">
                <a:solidFill>
                  <a:srgbClr val="384652"/>
                </a:solidFill>
                <a:latin typeface="Gill Sans MT"/>
                <a:cs typeface="Gill Sans MT"/>
              </a:rPr>
              <a:t>y</a:t>
            </a:r>
            <a:r>
              <a:rPr sz="1667" spc="-37" dirty="0">
                <a:solidFill>
                  <a:srgbClr val="384652"/>
                </a:solidFill>
                <a:latin typeface="Gill Sans MT"/>
                <a:cs typeface="Gill Sans MT"/>
              </a:rPr>
              <a:t> </a:t>
            </a:r>
            <a:r>
              <a:rPr sz="1667" spc="117" dirty="0">
                <a:solidFill>
                  <a:srgbClr val="384652"/>
                </a:solidFill>
                <a:latin typeface="Gill Sans MT"/>
                <a:cs typeface="Gill Sans MT"/>
              </a:rPr>
              <a:t>una</a:t>
            </a:r>
            <a:r>
              <a:rPr sz="1667" spc="-33" dirty="0">
                <a:solidFill>
                  <a:srgbClr val="384652"/>
                </a:solidFill>
                <a:latin typeface="Gill Sans MT"/>
                <a:cs typeface="Gill Sans MT"/>
              </a:rPr>
              <a:t> </a:t>
            </a:r>
            <a:r>
              <a:rPr sz="1667" spc="83" dirty="0">
                <a:solidFill>
                  <a:srgbClr val="384652"/>
                </a:solidFill>
                <a:latin typeface="Gill Sans MT"/>
                <a:cs typeface="Gill Sans MT"/>
              </a:rPr>
              <a:t>pensión</a:t>
            </a:r>
            <a:r>
              <a:rPr sz="1667" spc="-50" dirty="0">
                <a:solidFill>
                  <a:srgbClr val="384652"/>
                </a:solidFill>
                <a:latin typeface="Gill Sans MT"/>
                <a:cs typeface="Gill Sans MT"/>
              </a:rPr>
              <a:t> </a:t>
            </a:r>
            <a:r>
              <a:rPr sz="1667" spc="112" dirty="0">
                <a:solidFill>
                  <a:srgbClr val="384652"/>
                </a:solidFill>
                <a:latin typeface="Gill Sans MT"/>
                <a:cs typeface="Gill Sans MT"/>
              </a:rPr>
              <a:t>al</a:t>
            </a:r>
            <a:r>
              <a:rPr sz="1667" spc="-37" dirty="0">
                <a:solidFill>
                  <a:srgbClr val="384652"/>
                </a:solidFill>
                <a:latin typeface="Gill Sans MT"/>
                <a:cs typeface="Gill Sans MT"/>
              </a:rPr>
              <a:t> </a:t>
            </a:r>
            <a:r>
              <a:rPr sz="1667" spc="67" dirty="0">
                <a:solidFill>
                  <a:srgbClr val="384652"/>
                </a:solidFill>
                <a:latin typeface="Gill Sans MT"/>
                <a:cs typeface="Gill Sans MT"/>
              </a:rPr>
              <a:t>cumplir</a:t>
            </a:r>
            <a:r>
              <a:rPr sz="1667" spc="-37" dirty="0">
                <a:solidFill>
                  <a:srgbClr val="384652"/>
                </a:solidFill>
                <a:latin typeface="Gill Sans MT"/>
                <a:cs typeface="Gill Sans MT"/>
              </a:rPr>
              <a:t> </a:t>
            </a:r>
            <a:r>
              <a:rPr sz="1667" spc="117" dirty="0">
                <a:solidFill>
                  <a:srgbClr val="384652"/>
                </a:solidFill>
                <a:latin typeface="Gill Sans MT"/>
                <a:cs typeface="Gill Sans MT"/>
              </a:rPr>
              <a:t>la</a:t>
            </a:r>
            <a:r>
              <a:rPr sz="1667" spc="-33" dirty="0">
                <a:solidFill>
                  <a:srgbClr val="384652"/>
                </a:solidFill>
                <a:latin typeface="Gill Sans MT"/>
                <a:cs typeface="Gill Sans MT"/>
              </a:rPr>
              <a:t> </a:t>
            </a:r>
            <a:r>
              <a:rPr sz="1667" spc="112" dirty="0">
                <a:solidFill>
                  <a:srgbClr val="384652"/>
                </a:solidFill>
                <a:latin typeface="Gill Sans MT"/>
                <a:cs typeface="Gill Sans MT"/>
              </a:rPr>
              <a:t>edad</a:t>
            </a:r>
            <a:r>
              <a:rPr sz="1667" spc="-54" dirty="0">
                <a:solidFill>
                  <a:srgbClr val="384652"/>
                </a:solidFill>
                <a:latin typeface="Gill Sans MT"/>
                <a:cs typeface="Gill Sans MT"/>
              </a:rPr>
              <a:t> </a:t>
            </a:r>
            <a:r>
              <a:rPr sz="1667" spc="79" dirty="0">
                <a:solidFill>
                  <a:srgbClr val="384652"/>
                </a:solidFill>
                <a:latin typeface="Gill Sans MT"/>
                <a:cs typeface="Gill Sans MT"/>
              </a:rPr>
              <a:t>de</a:t>
            </a:r>
            <a:r>
              <a:rPr sz="1667" spc="-42" dirty="0">
                <a:solidFill>
                  <a:srgbClr val="384652"/>
                </a:solidFill>
                <a:latin typeface="Gill Sans MT"/>
                <a:cs typeface="Gill Sans MT"/>
              </a:rPr>
              <a:t> </a:t>
            </a:r>
            <a:r>
              <a:rPr sz="1667" spc="112" dirty="0">
                <a:solidFill>
                  <a:srgbClr val="384652"/>
                </a:solidFill>
                <a:latin typeface="Gill Sans MT"/>
                <a:cs typeface="Gill Sans MT"/>
              </a:rPr>
              <a:t>cesantía</a:t>
            </a:r>
            <a:r>
              <a:rPr sz="1667" spc="-37" dirty="0">
                <a:solidFill>
                  <a:srgbClr val="384652"/>
                </a:solidFill>
                <a:latin typeface="Gill Sans MT"/>
                <a:cs typeface="Gill Sans MT"/>
              </a:rPr>
              <a:t> </a:t>
            </a:r>
            <a:r>
              <a:rPr sz="1667" dirty="0">
                <a:solidFill>
                  <a:srgbClr val="384652"/>
                </a:solidFill>
                <a:latin typeface="Gill Sans MT"/>
                <a:cs typeface="Gill Sans MT"/>
              </a:rPr>
              <a:t>o</a:t>
            </a:r>
            <a:r>
              <a:rPr sz="1667" spc="-42" dirty="0">
                <a:solidFill>
                  <a:srgbClr val="384652"/>
                </a:solidFill>
                <a:latin typeface="Gill Sans MT"/>
                <a:cs typeface="Gill Sans MT"/>
              </a:rPr>
              <a:t> </a:t>
            </a:r>
            <a:r>
              <a:rPr sz="1667" spc="54" dirty="0">
                <a:solidFill>
                  <a:srgbClr val="384652"/>
                </a:solidFill>
                <a:latin typeface="Gill Sans MT"/>
                <a:cs typeface="Gill Sans MT"/>
              </a:rPr>
              <a:t>vejez,</a:t>
            </a:r>
            <a:r>
              <a:rPr sz="1667" spc="-33" dirty="0">
                <a:solidFill>
                  <a:srgbClr val="384652"/>
                </a:solidFill>
                <a:latin typeface="Gill Sans MT"/>
                <a:cs typeface="Gill Sans MT"/>
              </a:rPr>
              <a:t> </a:t>
            </a:r>
            <a:r>
              <a:rPr sz="1667" spc="46" dirty="0">
                <a:solidFill>
                  <a:srgbClr val="384652"/>
                </a:solidFill>
                <a:latin typeface="Gill Sans MT"/>
                <a:cs typeface="Gill Sans MT"/>
              </a:rPr>
              <a:t>promoviendo</a:t>
            </a:r>
            <a:endParaRPr sz="1667">
              <a:latin typeface="Gill Sans MT"/>
              <a:cs typeface="Gill Sans MT"/>
            </a:endParaRPr>
          </a:p>
          <a:p>
            <a:pPr marL="10583" defTabSz="761970">
              <a:lnSpc>
                <a:spcPts val="1996"/>
              </a:lnSpc>
            </a:pPr>
            <a:r>
              <a:rPr sz="1667" spc="117" dirty="0">
                <a:solidFill>
                  <a:srgbClr val="384652"/>
                </a:solidFill>
                <a:latin typeface="Gill Sans MT"/>
                <a:cs typeface="Gill Sans MT"/>
              </a:rPr>
              <a:t>la</a:t>
            </a:r>
            <a:r>
              <a:rPr sz="1667" spc="-46" dirty="0">
                <a:solidFill>
                  <a:srgbClr val="384652"/>
                </a:solidFill>
                <a:latin typeface="Gill Sans MT"/>
                <a:cs typeface="Gill Sans MT"/>
              </a:rPr>
              <a:t> </a:t>
            </a:r>
            <a:r>
              <a:rPr sz="1667" spc="100" dirty="0">
                <a:solidFill>
                  <a:srgbClr val="384652"/>
                </a:solidFill>
                <a:latin typeface="Gill Sans MT"/>
                <a:cs typeface="Gill Sans MT"/>
              </a:rPr>
              <a:t>seguridad</a:t>
            </a:r>
            <a:r>
              <a:rPr sz="1667" spc="-58" dirty="0">
                <a:solidFill>
                  <a:srgbClr val="384652"/>
                </a:solidFill>
                <a:latin typeface="Gill Sans MT"/>
                <a:cs typeface="Gill Sans MT"/>
              </a:rPr>
              <a:t> </a:t>
            </a:r>
            <a:r>
              <a:rPr sz="1667" spc="87" dirty="0">
                <a:solidFill>
                  <a:srgbClr val="384652"/>
                </a:solidFill>
                <a:latin typeface="Gill Sans MT"/>
                <a:cs typeface="Gill Sans MT"/>
              </a:rPr>
              <a:t>financiera</a:t>
            </a:r>
            <a:r>
              <a:rPr sz="1667" spc="-58" dirty="0">
                <a:solidFill>
                  <a:srgbClr val="384652"/>
                </a:solidFill>
                <a:latin typeface="Gill Sans MT"/>
                <a:cs typeface="Gill Sans MT"/>
              </a:rPr>
              <a:t> </a:t>
            </a:r>
            <a:r>
              <a:rPr sz="1667" spc="54" dirty="0">
                <a:solidFill>
                  <a:srgbClr val="384652"/>
                </a:solidFill>
                <a:latin typeface="Gill Sans MT"/>
                <a:cs typeface="Gill Sans MT"/>
              </a:rPr>
              <a:t>futura.</a:t>
            </a:r>
            <a:endParaRPr sz="1667">
              <a:latin typeface="Gill Sans MT"/>
              <a:cs typeface="Gill Sans MT"/>
            </a:endParaRPr>
          </a:p>
          <a:p>
            <a:pPr marL="10583" defTabSz="761970">
              <a:spcBef>
                <a:spcPts val="617"/>
              </a:spcBef>
            </a:pPr>
            <a:r>
              <a:rPr sz="1667" spc="-46" dirty="0">
                <a:solidFill>
                  <a:srgbClr val="384652"/>
                </a:solidFill>
                <a:latin typeface="Lucida Sans Unicode"/>
                <a:cs typeface="Lucida Sans Unicode"/>
              </a:rPr>
              <a:t>Guarderías</a:t>
            </a:r>
            <a:r>
              <a:rPr sz="1667" spc="-67" dirty="0">
                <a:solidFill>
                  <a:srgbClr val="384652"/>
                </a:solidFill>
                <a:latin typeface="Lucida Sans Unicode"/>
                <a:cs typeface="Lucida Sans Unicode"/>
              </a:rPr>
              <a:t> </a:t>
            </a:r>
            <a:r>
              <a:rPr sz="1667" spc="104" dirty="0">
                <a:solidFill>
                  <a:srgbClr val="384652"/>
                </a:solidFill>
                <a:latin typeface="Lucida Sans Unicode"/>
                <a:cs typeface="Lucida Sans Unicode"/>
              </a:rPr>
              <a:t>y</a:t>
            </a:r>
            <a:r>
              <a:rPr sz="1667" spc="-46" dirty="0">
                <a:solidFill>
                  <a:srgbClr val="384652"/>
                </a:solidFill>
                <a:latin typeface="Lucida Sans Unicode"/>
                <a:cs typeface="Lucida Sans Unicode"/>
              </a:rPr>
              <a:t> Prestaciones</a:t>
            </a:r>
            <a:r>
              <a:rPr sz="1667" spc="-79" dirty="0">
                <a:solidFill>
                  <a:srgbClr val="384652"/>
                </a:solidFill>
                <a:latin typeface="Lucida Sans Unicode"/>
                <a:cs typeface="Lucida Sans Unicode"/>
              </a:rPr>
              <a:t> </a:t>
            </a:r>
            <a:r>
              <a:rPr sz="1667" spc="-8" dirty="0">
                <a:solidFill>
                  <a:srgbClr val="384652"/>
                </a:solidFill>
                <a:latin typeface="Lucida Sans Unicode"/>
                <a:cs typeface="Lucida Sans Unicode"/>
              </a:rPr>
              <a:t>Sociales</a:t>
            </a:r>
            <a:endParaRPr sz="1667">
              <a:latin typeface="Lucida Sans Unicode"/>
              <a:cs typeface="Lucida Sans Unicode"/>
            </a:endParaRPr>
          </a:p>
          <a:p>
            <a:pPr marL="10583" marR="169856" defTabSz="761970">
              <a:lnSpc>
                <a:spcPts val="1992"/>
              </a:lnSpc>
              <a:spcBef>
                <a:spcPts val="550"/>
              </a:spcBef>
            </a:pPr>
            <a:r>
              <a:rPr sz="1667" spc="67" dirty="0">
                <a:solidFill>
                  <a:srgbClr val="384652"/>
                </a:solidFill>
                <a:latin typeface="Gill Sans MT"/>
                <a:cs typeface="Gill Sans MT"/>
              </a:rPr>
              <a:t>Incluye</a:t>
            </a:r>
            <a:r>
              <a:rPr sz="1667" spc="-42" dirty="0">
                <a:solidFill>
                  <a:srgbClr val="384652"/>
                </a:solidFill>
                <a:latin typeface="Gill Sans MT"/>
                <a:cs typeface="Gill Sans MT"/>
              </a:rPr>
              <a:t> </a:t>
            </a:r>
            <a:r>
              <a:rPr sz="1667" spc="54" dirty="0">
                <a:solidFill>
                  <a:srgbClr val="384652"/>
                </a:solidFill>
                <a:latin typeface="Gill Sans MT"/>
                <a:cs typeface="Gill Sans MT"/>
              </a:rPr>
              <a:t>el</a:t>
            </a:r>
            <a:r>
              <a:rPr sz="1667" spc="-37" dirty="0">
                <a:solidFill>
                  <a:srgbClr val="384652"/>
                </a:solidFill>
                <a:latin typeface="Gill Sans MT"/>
                <a:cs typeface="Gill Sans MT"/>
              </a:rPr>
              <a:t> </a:t>
            </a:r>
            <a:r>
              <a:rPr sz="1667" spc="62" dirty="0">
                <a:solidFill>
                  <a:srgbClr val="384652"/>
                </a:solidFill>
                <a:latin typeface="Gill Sans MT"/>
                <a:cs typeface="Gill Sans MT"/>
              </a:rPr>
              <a:t>servicio</a:t>
            </a:r>
            <a:r>
              <a:rPr sz="1667" spc="-37" dirty="0">
                <a:solidFill>
                  <a:srgbClr val="384652"/>
                </a:solidFill>
                <a:latin typeface="Gill Sans MT"/>
                <a:cs typeface="Gill Sans MT"/>
              </a:rPr>
              <a:t> </a:t>
            </a:r>
            <a:r>
              <a:rPr sz="1667" spc="79" dirty="0">
                <a:solidFill>
                  <a:srgbClr val="384652"/>
                </a:solidFill>
                <a:latin typeface="Gill Sans MT"/>
                <a:cs typeface="Gill Sans MT"/>
              </a:rPr>
              <a:t>de</a:t>
            </a:r>
            <a:r>
              <a:rPr sz="1667" spc="-33" dirty="0">
                <a:solidFill>
                  <a:srgbClr val="384652"/>
                </a:solidFill>
                <a:latin typeface="Gill Sans MT"/>
                <a:cs typeface="Gill Sans MT"/>
              </a:rPr>
              <a:t> </a:t>
            </a:r>
            <a:r>
              <a:rPr sz="1667" spc="92" dirty="0">
                <a:solidFill>
                  <a:srgbClr val="384652"/>
                </a:solidFill>
                <a:latin typeface="Gill Sans MT"/>
                <a:cs typeface="Gill Sans MT"/>
              </a:rPr>
              <a:t>guarderías</a:t>
            </a:r>
            <a:r>
              <a:rPr sz="1667" spc="-58" dirty="0">
                <a:solidFill>
                  <a:srgbClr val="384652"/>
                </a:solidFill>
                <a:latin typeface="Gill Sans MT"/>
                <a:cs typeface="Gill Sans MT"/>
              </a:rPr>
              <a:t> </a:t>
            </a:r>
            <a:r>
              <a:rPr sz="1667" spc="100" dirty="0">
                <a:solidFill>
                  <a:srgbClr val="384652"/>
                </a:solidFill>
                <a:latin typeface="Gill Sans MT"/>
                <a:cs typeface="Gill Sans MT"/>
              </a:rPr>
              <a:t>para</a:t>
            </a:r>
            <a:r>
              <a:rPr sz="1667" spc="-46" dirty="0">
                <a:solidFill>
                  <a:srgbClr val="384652"/>
                </a:solidFill>
                <a:latin typeface="Gill Sans MT"/>
                <a:cs typeface="Gill Sans MT"/>
              </a:rPr>
              <a:t> </a:t>
            </a:r>
            <a:r>
              <a:rPr sz="1667" spc="75" dirty="0">
                <a:solidFill>
                  <a:srgbClr val="384652"/>
                </a:solidFill>
                <a:latin typeface="Gill Sans MT"/>
                <a:cs typeface="Gill Sans MT"/>
              </a:rPr>
              <a:t>hijos</a:t>
            </a:r>
            <a:r>
              <a:rPr sz="1667" spc="-46"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75" dirty="0">
                <a:solidFill>
                  <a:srgbClr val="384652"/>
                </a:solidFill>
                <a:latin typeface="Gill Sans MT"/>
                <a:cs typeface="Gill Sans MT"/>
              </a:rPr>
              <a:t>trabajadores</a:t>
            </a:r>
            <a:r>
              <a:rPr sz="1667" spc="-71" dirty="0">
                <a:solidFill>
                  <a:srgbClr val="384652"/>
                </a:solidFill>
                <a:latin typeface="Gill Sans MT"/>
                <a:cs typeface="Gill Sans MT"/>
              </a:rPr>
              <a:t> </a:t>
            </a:r>
            <a:r>
              <a:rPr sz="1667" spc="112" dirty="0">
                <a:solidFill>
                  <a:srgbClr val="384652"/>
                </a:solidFill>
                <a:latin typeface="Gill Sans MT"/>
                <a:cs typeface="Gill Sans MT"/>
              </a:rPr>
              <a:t>asegurados</a:t>
            </a:r>
            <a:r>
              <a:rPr sz="1667" spc="-46" dirty="0">
                <a:solidFill>
                  <a:srgbClr val="384652"/>
                </a:solidFill>
                <a:latin typeface="Gill Sans MT"/>
                <a:cs typeface="Gill Sans MT"/>
              </a:rPr>
              <a:t> </a:t>
            </a:r>
            <a:r>
              <a:rPr sz="1667" spc="58" dirty="0">
                <a:solidFill>
                  <a:srgbClr val="384652"/>
                </a:solidFill>
                <a:latin typeface="Gill Sans MT"/>
                <a:cs typeface="Gill Sans MT"/>
              </a:rPr>
              <a:t>y</a:t>
            </a:r>
            <a:r>
              <a:rPr sz="1667" spc="-33" dirty="0">
                <a:solidFill>
                  <a:srgbClr val="384652"/>
                </a:solidFill>
                <a:latin typeface="Gill Sans MT"/>
                <a:cs typeface="Gill Sans MT"/>
              </a:rPr>
              <a:t> </a:t>
            </a:r>
            <a:r>
              <a:rPr sz="1667" spc="95" dirty="0">
                <a:solidFill>
                  <a:srgbClr val="384652"/>
                </a:solidFill>
                <a:latin typeface="Gill Sans MT"/>
                <a:cs typeface="Gill Sans MT"/>
              </a:rPr>
              <a:t>diversas</a:t>
            </a:r>
            <a:r>
              <a:rPr sz="1667" spc="-54" dirty="0">
                <a:solidFill>
                  <a:srgbClr val="384652"/>
                </a:solidFill>
                <a:latin typeface="Gill Sans MT"/>
                <a:cs typeface="Gill Sans MT"/>
              </a:rPr>
              <a:t> </a:t>
            </a:r>
            <a:r>
              <a:rPr sz="1667" spc="87" dirty="0">
                <a:solidFill>
                  <a:srgbClr val="384652"/>
                </a:solidFill>
                <a:latin typeface="Gill Sans MT"/>
                <a:cs typeface="Gill Sans MT"/>
              </a:rPr>
              <a:t>prestaciones</a:t>
            </a:r>
            <a:r>
              <a:rPr sz="1667" spc="-50" dirty="0">
                <a:solidFill>
                  <a:srgbClr val="384652"/>
                </a:solidFill>
                <a:latin typeface="Gill Sans MT"/>
                <a:cs typeface="Gill Sans MT"/>
              </a:rPr>
              <a:t> </a:t>
            </a:r>
            <a:r>
              <a:rPr sz="1667" spc="117" dirty="0">
                <a:solidFill>
                  <a:srgbClr val="384652"/>
                </a:solidFill>
                <a:latin typeface="Gill Sans MT"/>
                <a:cs typeface="Gill Sans MT"/>
              </a:rPr>
              <a:t>sociales</a:t>
            </a:r>
            <a:r>
              <a:rPr sz="1667" spc="8" dirty="0">
                <a:solidFill>
                  <a:srgbClr val="384652"/>
                </a:solidFill>
                <a:latin typeface="Gill Sans MT"/>
                <a:cs typeface="Gill Sans MT"/>
              </a:rPr>
              <a:t> </a:t>
            </a:r>
            <a:r>
              <a:rPr sz="1667" spc="62" dirty="0">
                <a:solidFill>
                  <a:srgbClr val="384652"/>
                </a:solidFill>
                <a:latin typeface="Gill Sans MT"/>
                <a:cs typeface="Gill Sans MT"/>
              </a:rPr>
              <a:t>que </a:t>
            </a:r>
            <a:r>
              <a:rPr sz="1667" spc="50" dirty="0">
                <a:solidFill>
                  <a:srgbClr val="384652"/>
                </a:solidFill>
                <a:latin typeface="Gill Sans MT"/>
                <a:cs typeface="Gill Sans MT"/>
              </a:rPr>
              <a:t>contribuyen</a:t>
            </a:r>
            <a:r>
              <a:rPr sz="1667" spc="-67" dirty="0">
                <a:solidFill>
                  <a:srgbClr val="384652"/>
                </a:solidFill>
                <a:latin typeface="Gill Sans MT"/>
                <a:cs typeface="Gill Sans MT"/>
              </a:rPr>
              <a:t> </a:t>
            </a:r>
            <a:r>
              <a:rPr sz="1667" spc="112" dirty="0">
                <a:solidFill>
                  <a:srgbClr val="384652"/>
                </a:solidFill>
                <a:latin typeface="Gill Sans MT"/>
                <a:cs typeface="Gill Sans MT"/>
              </a:rPr>
              <a:t>al</a:t>
            </a:r>
            <a:r>
              <a:rPr sz="1667" spc="-42" dirty="0">
                <a:solidFill>
                  <a:srgbClr val="384652"/>
                </a:solidFill>
                <a:latin typeface="Gill Sans MT"/>
                <a:cs typeface="Gill Sans MT"/>
              </a:rPr>
              <a:t> </a:t>
            </a:r>
            <a:r>
              <a:rPr sz="1667" spc="75" dirty="0">
                <a:solidFill>
                  <a:srgbClr val="384652"/>
                </a:solidFill>
                <a:latin typeface="Gill Sans MT"/>
                <a:cs typeface="Gill Sans MT"/>
              </a:rPr>
              <a:t>bienestar</a:t>
            </a:r>
            <a:r>
              <a:rPr sz="1667" spc="-42" dirty="0">
                <a:solidFill>
                  <a:srgbClr val="384652"/>
                </a:solidFill>
                <a:latin typeface="Gill Sans MT"/>
                <a:cs typeface="Gill Sans MT"/>
              </a:rPr>
              <a:t> </a:t>
            </a:r>
            <a:r>
              <a:rPr sz="1667" spc="79" dirty="0">
                <a:solidFill>
                  <a:srgbClr val="384652"/>
                </a:solidFill>
                <a:latin typeface="Gill Sans MT"/>
                <a:cs typeface="Gill Sans MT"/>
              </a:rPr>
              <a:t>familiar.</a:t>
            </a:r>
            <a:endParaRPr sz="1667">
              <a:latin typeface="Gill Sans MT"/>
              <a:cs typeface="Gill Sans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1253808"/>
            <a:ext cx="7767638" cy="510823"/>
          </a:xfrm>
          <a:prstGeom prst="rect">
            <a:avLst/>
          </a:prstGeom>
        </p:spPr>
        <p:txBody>
          <a:bodyPr vert="horz" wrap="square" lIns="0" tIns="10583" rIns="0" bIns="0" rtlCol="0">
            <a:spAutoFit/>
          </a:bodyPr>
          <a:lstStyle/>
          <a:p>
            <a:pPr marL="10583">
              <a:spcBef>
                <a:spcPts val="83"/>
              </a:spcBef>
            </a:pPr>
            <a:r>
              <a:rPr sz="3250" dirty="0"/>
              <a:t>EL</a:t>
            </a:r>
            <a:r>
              <a:rPr sz="3250" spc="-108" dirty="0"/>
              <a:t> </a:t>
            </a:r>
            <a:r>
              <a:rPr sz="3250" dirty="0"/>
              <a:t>SALARIO</a:t>
            </a:r>
            <a:r>
              <a:rPr sz="3250" spc="-108" dirty="0"/>
              <a:t> </a:t>
            </a:r>
            <a:r>
              <a:rPr sz="3250" dirty="0"/>
              <a:t>BASE</a:t>
            </a:r>
            <a:r>
              <a:rPr sz="3250" spc="-112" dirty="0"/>
              <a:t> </a:t>
            </a:r>
            <a:r>
              <a:rPr sz="3250" spc="-37" dirty="0"/>
              <a:t>DE</a:t>
            </a:r>
            <a:r>
              <a:rPr sz="3250" spc="-117" dirty="0"/>
              <a:t> </a:t>
            </a:r>
            <a:r>
              <a:rPr sz="3250" spc="-133" dirty="0"/>
              <a:t>COTIZACIÓN</a:t>
            </a:r>
            <a:r>
              <a:rPr sz="3250" spc="-112" dirty="0"/>
              <a:t> </a:t>
            </a:r>
            <a:r>
              <a:rPr sz="3250" spc="121" dirty="0"/>
              <a:t>(SBC)</a:t>
            </a:r>
            <a:endParaRPr sz="3250"/>
          </a:p>
        </p:txBody>
      </p:sp>
      <p:sp>
        <p:nvSpPr>
          <p:cNvPr id="3" name="object 3"/>
          <p:cNvSpPr txBox="1"/>
          <p:nvPr/>
        </p:nvSpPr>
        <p:spPr>
          <a:xfrm>
            <a:off x="647023" y="2289915"/>
            <a:ext cx="10888133" cy="538609"/>
          </a:xfrm>
          <a:prstGeom prst="rect">
            <a:avLst/>
          </a:prstGeom>
        </p:spPr>
        <p:txBody>
          <a:bodyPr vert="horz" wrap="square" lIns="0" tIns="50800" rIns="0" bIns="0" rtlCol="0">
            <a:spAutoFit/>
          </a:bodyPr>
          <a:lstStyle/>
          <a:p>
            <a:pPr marL="10583" marR="4233" defTabSz="761970">
              <a:lnSpc>
                <a:spcPts val="1892"/>
              </a:lnSpc>
              <a:spcBef>
                <a:spcPts val="400"/>
              </a:spcBef>
            </a:pPr>
            <a:r>
              <a:rPr sz="1833" spc="79" dirty="0">
                <a:solidFill>
                  <a:srgbClr val="384652"/>
                </a:solidFill>
                <a:latin typeface="Gill Sans MT"/>
                <a:cs typeface="Gill Sans MT"/>
              </a:rPr>
              <a:t>El</a:t>
            </a:r>
            <a:r>
              <a:rPr sz="1833" spc="46" dirty="0">
                <a:solidFill>
                  <a:srgbClr val="384652"/>
                </a:solidFill>
                <a:latin typeface="Gill Sans MT"/>
                <a:cs typeface="Gill Sans MT"/>
              </a:rPr>
              <a:t> </a:t>
            </a:r>
            <a:r>
              <a:rPr sz="1833" spc="92" dirty="0">
                <a:solidFill>
                  <a:srgbClr val="384652"/>
                </a:solidFill>
                <a:latin typeface="Gill Sans MT"/>
                <a:cs typeface="Gill Sans MT"/>
              </a:rPr>
              <a:t>Salario</a:t>
            </a:r>
            <a:r>
              <a:rPr sz="1833" spc="67" dirty="0">
                <a:solidFill>
                  <a:srgbClr val="384652"/>
                </a:solidFill>
                <a:latin typeface="Gill Sans MT"/>
                <a:cs typeface="Gill Sans MT"/>
              </a:rPr>
              <a:t> </a:t>
            </a:r>
            <a:r>
              <a:rPr sz="1833" spc="158" dirty="0">
                <a:solidFill>
                  <a:srgbClr val="384652"/>
                </a:solidFill>
                <a:latin typeface="Gill Sans MT"/>
                <a:cs typeface="Gill Sans MT"/>
              </a:rPr>
              <a:t>Base</a:t>
            </a:r>
            <a:r>
              <a:rPr sz="1833" spc="50" dirty="0">
                <a:solidFill>
                  <a:srgbClr val="384652"/>
                </a:solidFill>
                <a:latin typeface="Gill Sans MT"/>
                <a:cs typeface="Gill Sans MT"/>
              </a:rPr>
              <a:t> </a:t>
            </a:r>
            <a:r>
              <a:rPr sz="1833" spc="87" dirty="0">
                <a:solidFill>
                  <a:srgbClr val="384652"/>
                </a:solidFill>
                <a:latin typeface="Gill Sans MT"/>
                <a:cs typeface="Gill Sans MT"/>
              </a:rPr>
              <a:t>de</a:t>
            </a:r>
            <a:r>
              <a:rPr sz="1833" spc="58" dirty="0">
                <a:solidFill>
                  <a:srgbClr val="384652"/>
                </a:solidFill>
                <a:latin typeface="Gill Sans MT"/>
                <a:cs typeface="Gill Sans MT"/>
              </a:rPr>
              <a:t> Cotización</a:t>
            </a:r>
            <a:r>
              <a:rPr sz="1833" spc="42" dirty="0">
                <a:solidFill>
                  <a:srgbClr val="384652"/>
                </a:solidFill>
                <a:latin typeface="Gill Sans MT"/>
                <a:cs typeface="Gill Sans MT"/>
              </a:rPr>
              <a:t> </a:t>
            </a:r>
            <a:r>
              <a:rPr sz="1833" spc="58" dirty="0">
                <a:solidFill>
                  <a:srgbClr val="384652"/>
                </a:solidFill>
                <a:latin typeface="Gill Sans MT"/>
                <a:cs typeface="Gill Sans MT"/>
              </a:rPr>
              <a:t>(SBC)</a:t>
            </a:r>
            <a:r>
              <a:rPr sz="1833" spc="50" dirty="0">
                <a:solidFill>
                  <a:srgbClr val="384652"/>
                </a:solidFill>
                <a:latin typeface="Gill Sans MT"/>
                <a:cs typeface="Gill Sans MT"/>
              </a:rPr>
              <a:t> </a:t>
            </a:r>
            <a:r>
              <a:rPr sz="1833" spc="162" dirty="0">
                <a:solidFill>
                  <a:srgbClr val="384652"/>
                </a:solidFill>
                <a:latin typeface="Gill Sans MT"/>
                <a:cs typeface="Gill Sans MT"/>
              </a:rPr>
              <a:t>es</a:t>
            </a:r>
            <a:r>
              <a:rPr sz="1833" spc="37" dirty="0">
                <a:solidFill>
                  <a:srgbClr val="384652"/>
                </a:solidFill>
                <a:latin typeface="Gill Sans MT"/>
                <a:cs typeface="Gill Sans MT"/>
              </a:rPr>
              <a:t> </a:t>
            </a:r>
            <a:r>
              <a:rPr sz="1833" spc="92" dirty="0">
                <a:solidFill>
                  <a:srgbClr val="384652"/>
                </a:solidFill>
                <a:latin typeface="Gill Sans MT"/>
                <a:cs typeface="Gill Sans MT"/>
              </a:rPr>
              <a:t>un</a:t>
            </a:r>
            <a:r>
              <a:rPr sz="1833" spc="46" dirty="0">
                <a:solidFill>
                  <a:srgbClr val="384652"/>
                </a:solidFill>
                <a:latin typeface="Gill Sans MT"/>
                <a:cs typeface="Gill Sans MT"/>
              </a:rPr>
              <a:t> </a:t>
            </a:r>
            <a:r>
              <a:rPr sz="1833" spc="75" dirty="0">
                <a:solidFill>
                  <a:srgbClr val="384652"/>
                </a:solidFill>
                <a:latin typeface="Gill Sans MT"/>
                <a:cs typeface="Gill Sans MT"/>
              </a:rPr>
              <a:t>concepto</a:t>
            </a:r>
            <a:r>
              <a:rPr sz="1833" spc="50" dirty="0">
                <a:solidFill>
                  <a:srgbClr val="384652"/>
                </a:solidFill>
                <a:latin typeface="Gill Sans MT"/>
                <a:cs typeface="Gill Sans MT"/>
              </a:rPr>
              <a:t> </a:t>
            </a:r>
            <a:r>
              <a:rPr sz="1833" spc="79" dirty="0">
                <a:solidFill>
                  <a:srgbClr val="384652"/>
                </a:solidFill>
                <a:latin typeface="Gill Sans MT"/>
                <a:cs typeface="Gill Sans MT"/>
              </a:rPr>
              <a:t>crucial</a:t>
            </a:r>
            <a:r>
              <a:rPr sz="1833" spc="58" dirty="0">
                <a:solidFill>
                  <a:srgbClr val="384652"/>
                </a:solidFill>
                <a:latin typeface="Gill Sans MT"/>
                <a:cs typeface="Gill Sans MT"/>
              </a:rPr>
              <a:t> </a:t>
            </a:r>
            <a:r>
              <a:rPr sz="1833" spc="87" dirty="0">
                <a:solidFill>
                  <a:srgbClr val="384652"/>
                </a:solidFill>
                <a:latin typeface="Gill Sans MT"/>
                <a:cs typeface="Gill Sans MT"/>
              </a:rPr>
              <a:t>en</a:t>
            </a:r>
            <a:r>
              <a:rPr sz="1833" spc="46" dirty="0">
                <a:solidFill>
                  <a:srgbClr val="384652"/>
                </a:solidFill>
                <a:latin typeface="Gill Sans MT"/>
                <a:cs typeface="Gill Sans MT"/>
              </a:rPr>
              <a:t> </a:t>
            </a:r>
            <a:r>
              <a:rPr sz="1833" spc="117" dirty="0">
                <a:solidFill>
                  <a:srgbClr val="384652"/>
                </a:solidFill>
                <a:latin typeface="Gill Sans MT"/>
                <a:cs typeface="Gill Sans MT"/>
              </a:rPr>
              <a:t>la</a:t>
            </a:r>
            <a:r>
              <a:rPr sz="1833" spc="62" dirty="0">
                <a:solidFill>
                  <a:srgbClr val="384652"/>
                </a:solidFill>
                <a:latin typeface="Gill Sans MT"/>
                <a:cs typeface="Gill Sans MT"/>
              </a:rPr>
              <a:t> </a:t>
            </a:r>
            <a:r>
              <a:rPr sz="1833" spc="104" dirty="0">
                <a:solidFill>
                  <a:srgbClr val="384652"/>
                </a:solidFill>
                <a:latin typeface="Gill Sans MT"/>
                <a:cs typeface="Gill Sans MT"/>
              </a:rPr>
              <a:t>seguridad</a:t>
            </a:r>
            <a:r>
              <a:rPr sz="1833" spc="58" dirty="0">
                <a:solidFill>
                  <a:srgbClr val="384652"/>
                </a:solidFill>
                <a:latin typeface="Gill Sans MT"/>
                <a:cs typeface="Gill Sans MT"/>
              </a:rPr>
              <a:t> </a:t>
            </a:r>
            <a:r>
              <a:rPr sz="1833" spc="87" dirty="0">
                <a:solidFill>
                  <a:srgbClr val="384652"/>
                </a:solidFill>
                <a:latin typeface="Gill Sans MT"/>
                <a:cs typeface="Gill Sans MT"/>
              </a:rPr>
              <a:t>social,</a:t>
            </a:r>
            <a:r>
              <a:rPr sz="1833" spc="54" dirty="0">
                <a:solidFill>
                  <a:srgbClr val="384652"/>
                </a:solidFill>
                <a:latin typeface="Gill Sans MT"/>
                <a:cs typeface="Gill Sans MT"/>
              </a:rPr>
              <a:t> </a:t>
            </a:r>
            <a:r>
              <a:rPr sz="1833" spc="133" dirty="0">
                <a:solidFill>
                  <a:srgbClr val="384652"/>
                </a:solidFill>
                <a:latin typeface="Gill Sans MT"/>
                <a:cs typeface="Gill Sans MT"/>
              </a:rPr>
              <a:t>ya</a:t>
            </a:r>
            <a:r>
              <a:rPr sz="1833" spc="42" dirty="0">
                <a:solidFill>
                  <a:srgbClr val="384652"/>
                </a:solidFill>
                <a:latin typeface="Gill Sans MT"/>
                <a:cs typeface="Gill Sans MT"/>
              </a:rPr>
              <a:t> </a:t>
            </a:r>
            <a:r>
              <a:rPr sz="1833" spc="95" dirty="0">
                <a:solidFill>
                  <a:srgbClr val="384652"/>
                </a:solidFill>
                <a:latin typeface="Gill Sans MT"/>
                <a:cs typeface="Gill Sans MT"/>
              </a:rPr>
              <a:t>que</a:t>
            </a:r>
            <a:r>
              <a:rPr sz="1833" spc="50" dirty="0">
                <a:solidFill>
                  <a:srgbClr val="384652"/>
                </a:solidFill>
                <a:latin typeface="Gill Sans MT"/>
                <a:cs typeface="Gill Sans MT"/>
              </a:rPr>
              <a:t> </a:t>
            </a:r>
            <a:r>
              <a:rPr sz="1833" spc="87" dirty="0">
                <a:solidFill>
                  <a:srgbClr val="384652"/>
                </a:solidFill>
                <a:latin typeface="Gill Sans MT"/>
                <a:cs typeface="Gill Sans MT"/>
              </a:rPr>
              <a:t>define</a:t>
            </a:r>
            <a:r>
              <a:rPr sz="1833" spc="50" dirty="0">
                <a:solidFill>
                  <a:srgbClr val="384652"/>
                </a:solidFill>
                <a:latin typeface="Gill Sans MT"/>
                <a:cs typeface="Gill Sans MT"/>
              </a:rPr>
              <a:t> </a:t>
            </a:r>
            <a:r>
              <a:rPr sz="1833" spc="117" dirty="0">
                <a:solidFill>
                  <a:srgbClr val="384652"/>
                </a:solidFill>
                <a:latin typeface="Gill Sans MT"/>
                <a:cs typeface="Gill Sans MT"/>
              </a:rPr>
              <a:t>la</a:t>
            </a:r>
            <a:r>
              <a:rPr sz="1833" spc="50" dirty="0">
                <a:solidFill>
                  <a:srgbClr val="384652"/>
                </a:solidFill>
                <a:latin typeface="Gill Sans MT"/>
                <a:cs typeface="Gill Sans MT"/>
              </a:rPr>
              <a:t> </a:t>
            </a:r>
            <a:r>
              <a:rPr sz="1833" spc="142" dirty="0">
                <a:solidFill>
                  <a:srgbClr val="384652"/>
                </a:solidFill>
                <a:latin typeface="Gill Sans MT"/>
                <a:cs typeface="Gill Sans MT"/>
              </a:rPr>
              <a:t>base </a:t>
            </a:r>
            <a:r>
              <a:rPr sz="1833" spc="104" dirty="0">
                <a:solidFill>
                  <a:srgbClr val="384652"/>
                </a:solidFill>
                <a:latin typeface="Gill Sans MT"/>
                <a:cs typeface="Gill Sans MT"/>
              </a:rPr>
              <a:t>para</a:t>
            </a:r>
            <a:r>
              <a:rPr sz="1833" spc="-29" dirty="0">
                <a:solidFill>
                  <a:srgbClr val="384652"/>
                </a:solidFill>
                <a:latin typeface="Gill Sans MT"/>
                <a:cs typeface="Gill Sans MT"/>
              </a:rPr>
              <a:t> </a:t>
            </a:r>
            <a:r>
              <a:rPr sz="1833" spc="100" dirty="0">
                <a:solidFill>
                  <a:srgbClr val="384652"/>
                </a:solidFill>
                <a:latin typeface="Gill Sans MT"/>
                <a:cs typeface="Gill Sans MT"/>
              </a:rPr>
              <a:t>diversas</a:t>
            </a:r>
            <a:r>
              <a:rPr sz="1833" spc="-21" dirty="0">
                <a:solidFill>
                  <a:srgbClr val="384652"/>
                </a:solidFill>
                <a:latin typeface="Gill Sans MT"/>
                <a:cs typeface="Gill Sans MT"/>
              </a:rPr>
              <a:t> </a:t>
            </a:r>
            <a:r>
              <a:rPr sz="1833" spc="100" dirty="0">
                <a:solidFill>
                  <a:srgbClr val="384652"/>
                </a:solidFill>
                <a:latin typeface="Gill Sans MT"/>
                <a:cs typeface="Gill Sans MT"/>
              </a:rPr>
              <a:t>obligaciones</a:t>
            </a:r>
            <a:r>
              <a:rPr sz="1833" spc="-21" dirty="0">
                <a:solidFill>
                  <a:srgbClr val="384652"/>
                </a:solidFill>
                <a:latin typeface="Gill Sans MT"/>
                <a:cs typeface="Gill Sans MT"/>
              </a:rPr>
              <a:t> </a:t>
            </a:r>
            <a:r>
              <a:rPr sz="1833" spc="79" dirty="0">
                <a:solidFill>
                  <a:srgbClr val="384652"/>
                </a:solidFill>
                <a:latin typeface="Gill Sans MT"/>
                <a:cs typeface="Gill Sans MT"/>
              </a:rPr>
              <a:t>patronales</a:t>
            </a:r>
            <a:r>
              <a:rPr sz="1833" spc="-4" dirty="0">
                <a:solidFill>
                  <a:srgbClr val="384652"/>
                </a:solidFill>
                <a:latin typeface="Gill Sans MT"/>
                <a:cs typeface="Gill Sans MT"/>
              </a:rPr>
              <a:t> </a:t>
            </a:r>
            <a:r>
              <a:rPr sz="1833" spc="54" dirty="0">
                <a:solidFill>
                  <a:srgbClr val="384652"/>
                </a:solidFill>
                <a:latin typeface="Gill Sans MT"/>
                <a:cs typeface="Gill Sans MT"/>
              </a:rPr>
              <a:t>y</a:t>
            </a:r>
            <a:r>
              <a:rPr sz="1833" spc="-42" dirty="0">
                <a:solidFill>
                  <a:srgbClr val="384652"/>
                </a:solidFill>
                <a:latin typeface="Gill Sans MT"/>
                <a:cs typeface="Gill Sans MT"/>
              </a:rPr>
              <a:t> </a:t>
            </a:r>
            <a:r>
              <a:rPr sz="1833" spc="79" dirty="0">
                <a:solidFill>
                  <a:srgbClr val="384652"/>
                </a:solidFill>
                <a:latin typeface="Gill Sans MT"/>
                <a:cs typeface="Gill Sans MT"/>
              </a:rPr>
              <a:t>derechos</a:t>
            </a:r>
            <a:r>
              <a:rPr sz="1833" spc="-29" dirty="0">
                <a:solidFill>
                  <a:srgbClr val="384652"/>
                </a:solidFill>
                <a:latin typeface="Gill Sans MT"/>
                <a:cs typeface="Gill Sans MT"/>
              </a:rPr>
              <a:t> </a:t>
            </a:r>
            <a:r>
              <a:rPr sz="1833" spc="79" dirty="0">
                <a:solidFill>
                  <a:srgbClr val="384652"/>
                </a:solidFill>
                <a:latin typeface="Gill Sans MT"/>
                <a:cs typeface="Gill Sans MT"/>
              </a:rPr>
              <a:t>laborales.</a:t>
            </a:r>
            <a:endParaRPr sz="1833">
              <a:latin typeface="Gill Sans MT"/>
              <a:cs typeface="Gill Sans MT"/>
            </a:endParaRPr>
          </a:p>
        </p:txBody>
      </p:sp>
      <p:grpSp>
        <p:nvGrpSpPr>
          <p:cNvPr id="4" name="object 4"/>
          <p:cNvGrpSpPr/>
          <p:nvPr/>
        </p:nvGrpSpPr>
        <p:grpSpPr>
          <a:xfrm>
            <a:off x="651965" y="3324966"/>
            <a:ext cx="5371042" cy="2254779"/>
            <a:chOff x="782358" y="3989959"/>
            <a:chExt cx="6445250" cy="2705735"/>
          </a:xfrm>
        </p:grpSpPr>
        <p:sp>
          <p:nvSpPr>
            <p:cNvPr id="5" name="object 5"/>
            <p:cNvSpPr/>
            <p:nvPr/>
          </p:nvSpPr>
          <p:spPr>
            <a:xfrm>
              <a:off x="793788" y="4001389"/>
              <a:ext cx="6422390" cy="2682875"/>
            </a:xfrm>
            <a:custGeom>
              <a:avLst/>
              <a:gdLst/>
              <a:ahLst/>
              <a:cxnLst/>
              <a:rect l="l" t="t" r="r" b="b"/>
              <a:pathLst>
                <a:path w="6422390" h="2682875">
                  <a:moveTo>
                    <a:pt x="6313766" y="0"/>
                  </a:moveTo>
                  <a:lnTo>
                    <a:pt x="108432" y="0"/>
                  </a:lnTo>
                  <a:lnTo>
                    <a:pt x="66227" y="8514"/>
                  </a:lnTo>
                  <a:lnTo>
                    <a:pt x="31761" y="31734"/>
                  </a:lnTo>
                  <a:lnTo>
                    <a:pt x="8521" y="66168"/>
                  </a:lnTo>
                  <a:lnTo>
                    <a:pt x="0" y="108331"/>
                  </a:lnTo>
                  <a:lnTo>
                    <a:pt x="0" y="2574036"/>
                  </a:lnTo>
                  <a:lnTo>
                    <a:pt x="8521" y="2616198"/>
                  </a:lnTo>
                  <a:lnTo>
                    <a:pt x="31761" y="2650632"/>
                  </a:lnTo>
                  <a:lnTo>
                    <a:pt x="66227" y="2673852"/>
                  </a:lnTo>
                  <a:lnTo>
                    <a:pt x="108432" y="2682367"/>
                  </a:lnTo>
                  <a:lnTo>
                    <a:pt x="6313766" y="2682367"/>
                  </a:lnTo>
                  <a:lnTo>
                    <a:pt x="6356002" y="2673852"/>
                  </a:lnTo>
                  <a:lnTo>
                    <a:pt x="6390474" y="2650632"/>
                  </a:lnTo>
                  <a:lnTo>
                    <a:pt x="6413707" y="2616198"/>
                  </a:lnTo>
                  <a:lnTo>
                    <a:pt x="6422224" y="2574036"/>
                  </a:lnTo>
                  <a:lnTo>
                    <a:pt x="6422224" y="108331"/>
                  </a:lnTo>
                  <a:lnTo>
                    <a:pt x="6413707" y="66168"/>
                  </a:lnTo>
                  <a:lnTo>
                    <a:pt x="6390474" y="31734"/>
                  </a:lnTo>
                  <a:lnTo>
                    <a:pt x="6356002" y="8514"/>
                  </a:lnTo>
                  <a:lnTo>
                    <a:pt x="6313766" y="0"/>
                  </a:lnTo>
                  <a:close/>
                </a:path>
              </a:pathLst>
            </a:custGeom>
            <a:solidFill>
              <a:srgbClr val="F9F8F5"/>
            </a:solidFill>
          </p:spPr>
          <p:txBody>
            <a:bodyPr wrap="square" lIns="0" tIns="0" rIns="0" bIns="0" rtlCol="0"/>
            <a:lstStyle/>
            <a:p>
              <a:pPr defTabSz="761970"/>
              <a:endParaRPr sz="1500"/>
            </a:p>
          </p:txBody>
        </p:sp>
        <p:sp>
          <p:nvSpPr>
            <p:cNvPr id="6" name="object 6"/>
            <p:cNvSpPr/>
            <p:nvPr/>
          </p:nvSpPr>
          <p:spPr>
            <a:xfrm>
              <a:off x="793788" y="4001389"/>
              <a:ext cx="6422390" cy="2682875"/>
            </a:xfrm>
            <a:custGeom>
              <a:avLst/>
              <a:gdLst/>
              <a:ahLst/>
              <a:cxnLst/>
              <a:rect l="l" t="t" r="r" b="b"/>
              <a:pathLst>
                <a:path w="6422390" h="2682875">
                  <a:moveTo>
                    <a:pt x="0" y="108331"/>
                  </a:moveTo>
                  <a:lnTo>
                    <a:pt x="8521" y="66168"/>
                  </a:lnTo>
                  <a:lnTo>
                    <a:pt x="31761" y="31734"/>
                  </a:lnTo>
                  <a:lnTo>
                    <a:pt x="66227" y="8514"/>
                  </a:lnTo>
                  <a:lnTo>
                    <a:pt x="108432" y="0"/>
                  </a:lnTo>
                  <a:lnTo>
                    <a:pt x="6313766" y="0"/>
                  </a:lnTo>
                  <a:lnTo>
                    <a:pt x="6356002" y="8514"/>
                  </a:lnTo>
                  <a:lnTo>
                    <a:pt x="6390474" y="31734"/>
                  </a:lnTo>
                  <a:lnTo>
                    <a:pt x="6413707" y="66168"/>
                  </a:lnTo>
                  <a:lnTo>
                    <a:pt x="6422224" y="108331"/>
                  </a:lnTo>
                  <a:lnTo>
                    <a:pt x="6422224" y="2574036"/>
                  </a:lnTo>
                  <a:lnTo>
                    <a:pt x="6413707" y="2616198"/>
                  </a:lnTo>
                  <a:lnTo>
                    <a:pt x="6390474" y="2650632"/>
                  </a:lnTo>
                  <a:lnTo>
                    <a:pt x="6356002" y="2673852"/>
                  </a:lnTo>
                  <a:lnTo>
                    <a:pt x="6313766" y="2682367"/>
                  </a:lnTo>
                  <a:lnTo>
                    <a:pt x="108432" y="2682367"/>
                  </a:lnTo>
                  <a:lnTo>
                    <a:pt x="66227" y="2673852"/>
                  </a:lnTo>
                  <a:lnTo>
                    <a:pt x="31761" y="2650632"/>
                  </a:lnTo>
                  <a:lnTo>
                    <a:pt x="8521" y="2616198"/>
                  </a:lnTo>
                  <a:lnTo>
                    <a:pt x="0" y="2574036"/>
                  </a:lnTo>
                  <a:lnTo>
                    <a:pt x="0" y="108331"/>
                  </a:lnTo>
                  <a:close/>
                </a:path>
              </a:pathLst>
            </a:custGeom>
            <a:ln w="22860">
              <a:solidFill>
                <a:srgbClr val="BED2D7"/>
              </a:solidFill>
            </a:ln>
          </p:spPr>
          <p:txBody>
            <a:bodyPr wrap="square" lIns="0" tIns="0" rIns="0" bIns="0" rtlCol="0"/>
            <a:lstStyle/>
            <a:p>
              <a:pPr defTabSz="761970"/>
              <a:endParaRPr sz="1500"/>
            </a:p>
          </p:txBody>
        </p:sp>
      </p:grpSp>
      <p:sp>
        <p:nvSpPr>
          <p:cNvPr id="7" name="object 7"/>
          <p:cNvSpPr txBox="1"/>
          <p:nvPr/>
        </p:nvSpPr>
        <p:spPr>
          <a:xfrm>
            <a:off x="835236" y="3435138"/>
            <a:ext cx="2963863" cy="330689"/>
          </a:xfrm>
          <a:prstGeom prst="rect">
            <a:avLst/>
          </a:prstGeom>
        </p:spPr>
        <p:txBody>
          <a:bodyPr vert="horz" wrap="square" lIns="0" tIns="10054" rIns="0" bIns="0" rtlCol="0">
            <a:spAutoFit/>
          </a:bodyPr>
          <a:lstStyle/>
          <a:p>
            <a:pPr marL="10583" defTabSz="761970">
              <a:spcBef>
                <a:spcPts val="79"/>
              </a:spcBef>
            </a:pPr>
            <a:r>
              <a:rPr sz="2083" spc="-83" dirty="0">
                <a:solidFill>
                  <a:srgbClr val="384652"/>
                </a:solidFill>
                <a:latin typeface="Lucida Sans Unicode"/>
                <a:cs typeface="Lucida Sans Unicode"/>
              </a:rPr>
              <a:t>Determinante</a:t>
            </a:r>
            <a:r>
              <a:rPr sz="2083" spc="-50" dirty="0">
                <a:solidFill>
                  <a:srgbClr val="384652"/>
                </a:solidFill>
                <a:latin typeface="Lucida Sans Unicode"/>
                <a:cs typeface="Lucida Sans Unicode"/>
              </a:rPr>
              <a:t> </a:t>
            </a:r>
            <a:r>
              <a:rPr sz="2083" dirty="0">
                <a:solidFill>
                  <a:srgbClr val="384652"/>
                </a:solidFill>
                <a:latin typeface="Lucida Sans Unicode"/>
                <a:cs typeface="Lucida Sans Unicode"/>
              </a:rPr>
              <a:t>de</a:t>
            </a:r>
            <a:r>
              <a:rPr sz="2083" spc="-62" dirty="0">
                <a:solidFill>
                  <a:srgbClr val="384652"/>
                </a:solidFill>
                <a:latin typeface="Lucida Sans Unicode"/>
                <a:cs typeface="Lucida Sans Unicode"/>
              </a:rPr>
              <a:t> </a:t>
            </a:r>
            <a:r>
              <a:rPr sz="2083" spc="-37" dirty="0">
                <a:solidFill>
                  <a:srgbClr val="384652"/>
                </a:solidFill>
                <a:latin typeface="Lucida Sans Unicode"/>
                <a:cs typeface="Lucida Sans Unicode"/>
              </a:rPr>
              <a:t>Cuotas</a:t>
            </a:r>
            <a:endParaRPr sz="2083">
              <a:latin typeface="Lucida Sans Unicode"/>
              <a:cs typeface="Lucida Sans Unicode"/>
            </a:endParaRPr>
          </a:p>
        </p:txBody>
      </p:sp>
      <p:sp>
        <p:nvSpPr>
          <p:cNvPr id="8" name="object 8"/>
          <p:cNvSpPr txBox="1"/>
          <p:nvPr/>
        </p:nvSpPr>
        <p:spPr>
          <a:xfrm>
            <a:off x="835236" y="3819737"/>
            <a:ext cx="5002213" cy="292217"/>
          </a:xfrm>
          <a:prstGeom prst="rect">
            <a:avLst/>
          </a:prstGeom>
        </p:spPr>
        <p:txBody>
          <a:bodyPr vert="horz" wrap="square" lIns="0" tIns="10054" rIns="0" bIns="0" rtlCol="0">
            <a:spAutoFit/>
          </a:bodyPr>
          <a:lstStyle/>
          <a:p>
            <a:pPr marL="10583" defTabSz="761970">
              <a:spcBef>
                <a:spcPts val="79"/>
              </a:spcBef>
              <a:tabLst>
                <a:tab pos="369873" algn="l"/>
                <a:tab pos="979448" algn="l"/>
                <a:tab pos="1393240" algn="l"/>
                <a:tab pos="2183254" algn="l"/>
                <a:tab pos="2818758" algn="l"/>
                <a:tab pos="3810377" algn="l"/>
                <a:tab pos="4285549" algn="l"/>
              </a:tabLst>
            </a:pPr>
            <a:r>
              <a:rPr sz="1833" spc="58" dirty="0">
                <a:solidFill>
                  <a:srgbClr val="384652"/>
                </a:solidFill>
                <a:latin typeface="Gill Sans MT"/>
                <a:cs typeface="Gill Sans MT"/>
              </a:rPr>
              <a:t>El</a:t>
            </a:r>
            <a:r>
              <a:rPr sz="1833" dirty="0">
                <a:solidFill>
                  <a:srgbClr val="384652"/>
                </a:solidFill>
                <a:latin typeface="Gill Sans MT"/>
                <a:cs typeface="Gill Sans MT"/>
              </a:rPr>
              <a:t>	</a:t>
            </a:r>
            <a:r>
              <a:rPr sz="1833" spc="54" dirty="0">
                <a:solidFill>
                  <a:srgbClr val="384652"/>
                </a:solidFill>
                <a:latin typeface="Gill Sans MT"/>
                <a:cs typeface="Gill Sans MT"/>
              </a:rPr>
              <a:t>SBC</a:t>
            </a:r>
            <a:r>
              <a:rPr sz="1833" dirty="0">
                <a:solidFill>
                  <a:srgbClr val="384652"/>
                </a:solidFill>
                <a:latin typeface="Gill Sans MT"/>
                <a:cs typeface="Gill Sans MT"/>
              </a:rPr>
              <a:t>	</a:t>
            </a:r>
            <a:r>
              <a:rPr sz="1833" spc="133" dirty="0">
                <a:solidFill>
                  <a:srgbClr val="384652"/>
                </a:solidFill>
                <a:latin typeface="Gill Sans MT"/>
                <a:cs typeface="Gill Sans MT"/>
              </a:rPr>
              <a:t>se</a:t>
            </a:r>
            <a:r>
              <a:rPr sz="1833" dirty="0">
                <a:solidFill>
                  <a:srgbClr val="384652"/>
                </a:solidFill>
                <a:latin typeface="Gill Sans MT"/>
                <a:cs typeface="Gill Sans MT"/>
              </a:rPr>
              <a:t>	</a:t>
            </a:r>
            <a:r>
              <a:rPr sz="1833" spc="67" dirty="0">
                <a:solidFill>
                  <a:srgbClr val="384652"/>
                </a:solidFill>
                <a:latin typeface="Gill Sans MT"/>
                <a:cs typeface="Gill Sans MT"/>
              </a:rPr>
              <a:t>utiliza</a:t>
            </a:r>
            <a:r>
              <a:rPr sz="1833" dirty="0">
                <a:solidFill>
                  <a:srgbClr val="384652"/>
                </a:solidFill>
                <a:latin typeface="Gill Sans MT"/>
                <a:cs typeface="Gill Sans MT"/>
              </a:rPr>
              <a:t>	</a:t>
            </a:r>
            <a:r>
              <a:rPr sz="1833" spc="87" dirty="0">
                <a:solidFill>
                  <a:srgbClr val="384652"/>
                </a:solidFill>
                <a:latin typeface="Gill Sans MT"/>
                <a:cs typeface="Gill Sans MT"/>
              </a:rPr>
              <a:t>para</a:t>
            </a:r>
            <a:r>
              <a:rPr sz="1833" dirty="0">
                <a:solidFill>
                  <a:srgbClr val="384652"/>
                </a:solidFill>
                <a:latin typeface="Gill Sans MT"/>
                <a:cs typeface="Gill Sans MT"/>
              </a:rPr>
              <a:t>	</a:t>
            </a:r>
            <a:r>
              <a:rPr sz="1833" spc="87" dirty="0">
                <a:solidFill>
                  <a:srgbClr val="384652"/>
                </a:solidFill>
                <a:latin typeface="Gill Sans MT"/>
                <a:cs typeface="Gill Sans MT"/>
              </a:rPr>
              <a:t>calcular</a:t>
            </a:r>
            <a:r>
              <a:rPr sz="1833" dirty="0">
                <a:solidFill>
                  <a:srgbClr val="384652"/>
                </a:solidFill>
                <a:latin typeface="Gill Sans MT"/>
                <a:cs typeface="Gill Sans MT"/>
              </a:rPr>
              <a:t>	</a:t>
            </a:r>
            <a:r>
              <a:rPr sz="1833" spc="137" dirty="0">
                <a:solidFill>
                  <a:srgbClr val="384652"/>
                </a:solidFill>
                <a:latin typeface="Gill Sans MT"/>
                <a:cs typeface="Gill Sans MT"/>
              </a:rPr>
              <a:t>las</a:t>
            </a:r>
            <a:r>
              <a:rPr sz="1833" dirty="0">
                <a:solidFill>
                  <a:srgbClr val="384652"/>
                </a:solidFill>
                <a:latin typeface="Gill Sans MT"/>
                <a:cs typeface="Gill Sans MT"/>
              </a:rPr>
              <a:t>	</a:t>
            </a:r>
            <a:r>
              <a:rPr sz="1833" spc="100" dirty="0">
                <a:solidFill>
                  <a:srgbClr val="384652"/>
                </a:solidFill>
                <a:latin typeface="Gill Sans MT"/>
                <a:cs typeface="Gill Sans MT"/>
              </a:rPr>
              <a:t>cuotas</a:t>
            </a:r>
            <a:endParaRPr sz="1833">
              <a:latin typeface="Gill Sans MT"/>
              <a:cs typeface="Gill Sans MT"/>
            </a:endParaRPr>
          </a:p>
        </p:txBody>
      </p:sp>
      <p:sp>
        <p:nvSpPr>
          <p:cNvPr id="9" name="object 9"/>
          <p:cNvSpPr txBox="1"/>
          <p:nvPr/>
        </p:nvSpPr>
        <p:spPr>
          <a:xfrm>
            <a:off x="835236" y="4063576"/>
            <a:ext cx="5005388" cy="292217"/>
          </a:xfrm>
          <a:prstGeom prst="rect">
            <a:avLst/>
          </a:prstGeom>
        </p:spPr>
        <p:txBody>
          <a:bodyPr vert="horz" wrap="square" lIns="0" tIns="10054" rIns="0" bIns="0" rtlCol="0">
            <a:spAutoFit/>
          </a:bodyPr>
          <a:lstStyle/>
          <a:p>
            <a:pPr marL="10583" defTabSz="761970">
              <a:spcBef>
                <a:spcPts val="79"/>
              </a:spcBef>
              <a:tabLst>
                <a:tab pos="2127694" algn="l"/>
                <a:tab pos="2785422" algn="l"/>
                <a:tab pos="3696081" algn="l"/>
                <a:tab pos="4807287" algn="l"/>
              </a:tabLst>
            </a:pPr>
            <a:r>
              <a:rPr sz="1833" spc="-8" dirty="0">
                <a:solidFill>
                  <a:srgbClr val="384652"/>
                </a:solidFill>
                <a:latin typeface="Gill Sans MT"/>
                <a:cs typeface="Gill Sans MT"/>
              </a:rPr>
              <a:t>obrero-</a:t>
            </a:r>
            <a:r>
              <a:rPr sz="1833" spc="79" dirty="0">
                <a:solidFill>
                  <a:srgbClr val="384652"/>
                </a:solidFill>
                <a:latin typeface="Gill Sans MT"/>
                <a:cs typeface="Gill Sans MT"/>
              </a:rPr>
              <a:t>patronales</a:t>
            </a:r>
            <a:r>
              <a:rPr sz="1833" dirty="0">
                <a:solidFill>
                  <a:srgbClr val="384652"/>
                </a:solidFill>
                <a:latin typeface="Gill Sans MT"/>
                <a:cs typeface="Gill Sans MT"/>
              </a:rPr>
              <a:t>	</a:t>
            </a:r>
            <a:r>
              <a:rPr sz="1833" spc="75" dirty="0">
                <a:solidFill>
                  <a:srgbClr val="384652"/>
                </a:solidFill>
                <a:latin typeface="Gill Sans MT"/>
                <a:cs typeface="Gill Sans MT"/>
              </a:rPr>
              <a:t>que</a:t>
            </a:r>
            <a:r>
              <a:rPr sz="1833" dirty="0">
                <a:solidFill>
                  <a:srgbClr val="384652"/>
                </a:solidFill>
                <a:latin typeface="Gill Sans MT"/>
                <a:cs typeface="Gill Sans MT"/>
              </a:rPr>
              <a:t>	</a:t>
            </a:r>
            <a:r>
              <a:rPr sz="1833" spc="67" dirty="0">
                <a:solidFill>
                  <a:srgbClr val="384652"/>
                </a:solidFill>
                <a:latin typeface="Gill Sans MT"/>
                <a:cs typeface="Gill Sans MT"/>
              </a:rPr>
              <a:t>deben</a:t>
            </a:r>
            <a:r>
              <a:rPr sz="1833" dirty="0">
                <a:solidFill>
                  <a:srgbClr val="384652"/>
                </a:solidFill>
                <a:latin typeface="Gill Sans MT"/>
                <a:cs typeface="Gill Sans MT"/>
              </a:rPr>
              <a:t>	</a:t>
            </a:r>
            <a:r>
              <a:rPr sz="1833" spc="133" dirty="0">
                <a:solidFill>
                  <a:srgbClr val="384652"/>
                </a:solidFill>
                <a:latin typeface="Gill Sans MT"/>
                <a:cs typeface="Gill Sans MT"/>
              </a:rPr>
              <a:t>pagarse</a:t>
            </a:r>
            <a:r>
              <a:rPr sz="1833" dirty="0">
                <a:solidFill>
                  <a:srgbClr val="384652"/>
                </a:solidFill>
                <a:latin typeface="Gill Sans MT"/>
                <a:cs typeface="Gill Sans MT"/>
              </a:rPr>
              <a:t>	</a:t>
            </a:r>
            <a:r>
              <a:rPr sz="1833" spc="112" dirty="0">
                <a:solidFill>
                  <a:srgbClr val="384652"/>
                </a:solidFill>
                <a:latin typeface="Gill Sans MT"/>
                <a:cs typeface="Gill Sans MT"/>
              </a:rPr>
              <a:t>al</a:t>
            </a:r>
            <a:endParaRPr sz="1833">
              <a:latin typeface="Gill Sans MT"/>
              <a:cs typeface="Gill Sans MT"/>
            </a:endParaRPr>
          </a:p>
        </p:txBody>
      </p:sp>
      <p:sp>
        <p:nvSpPr>
          <p:cNvPr id="10" name="object 10"/>
          <p:cNvSpPr txBox="1"/>
          <p:nvPr/>
        </p:nvSpPr>
        <p:spPr>
          <a:xfrm>
            <a:off x="835236" y="4306147"/>
            <a:ext cx="5003800" cy="535937"/>
          </a:xfrm>
          <a:prstGeom prst="rect">
            <a:avLst/>
          </a:prstGeom>
        </p:spPr>
        <p:txBody>
          <a:bodyPr vert="horz" wrap="square" lIns="0" tIns="48154" rIns="0" bIns="0" rtlCol="0">
            <a:spAutoFit/>
          </a:bodyPr>
          <a:lstStyle/>
          <a:p>
            <a:pPr marL="10583" marR="4233" defTabSz="761970">
              <a:lnSpc>
                <a:spcPts val="1917"/>
              </a:lnSpc>
              <a:spcBef>
                <a:spcPts val="379"/>
              </a:spcBef>
            </a:pPr>
            <a:r>
              <a:rPr sz="1833" spc="50" dirty="0">
                <a:solidFill>
                  <a:srgbClr val="384652"/>
                </a:solidFill>
                <a:latin typeface="Gill Sans MT"/>
                <a:cs typeface="Gill Sans MT"/>
              </a:rPr>
              <a:t>Instituto</a:t>
            </a:r>
            <a:r>
              <a:rPr sz="1833" spc="321" dirty="0">
                <a:solidFill>
                  <a:srgbClr val="384652"/>
                </a:solidFill>
                <a:latin typeface="Gill Sans MT"/>
                <a:cs typeface="Gill Sans MT"/>
              </a:rPr>
              <a:t> </a:t>
            </a:r>
            <a:r>
              <a:rPr sz="1833" spc="87" dirty="0">
                <a:solidFill>
                  <a:srgbClr val="384652"/>
                </a:solidFill>
                <a:latin typeface="Gill Sans MT"/>
                <a:cs typeface="Gill Sans MT"/>
              </a:rPr>
              <a:t>Mexicano</a:t>
            </a:r>
            <a:r>
              <a:rPr sz="1833" spc="312" dirty="0">
                <a:solidFill>
                  <a:srgbClr val="384652"/>
                </a:solidFill>
                <a:latin typeface="Gill Sans MT"/>
                <a:cs typeface="Gill Sans MT"/>
              </a:rPr>
              <a:t> </a:t>
            </a:r>
            <a:r>
              <a:rPr sz="1833" spc="71" dirty="0">
                <a:solidFill>
                  <a:srgbClr val="384652"/>
                </a:solidFill>
                <a:latin typeface="Gill Sans MT"/>
                <a:cs typeface="Gill Sans MT"/>
              </a:rPr>
              <a:t>del</a:t>
            </a:r>
            <a:r>
              <a:rPr sz="1833" spc="333" dirty="0">
                <a:solidFill>
                  <a:srgbClr val="384652"/>
                </a:solidFill>
                <a:latin typeface="Gill Sans MT"/>
                <a:cs typeface="Gill Sans MT"/>
              </a:rPr>
              <a:t> </a:t>
            </a:r>
            <a:r>
              <a:rPr sz="1833" spc="87" dirty="0">
                <a:solidFill>
                  <a:srgbClr val="384652"/>
                </a:solidFill>
                <a:latin typeface="Gill Sans MT"/>
                <a:cs typeface="Gill Sans MT"/>
              </a:rPr>
              <a:t>Seguro</a:t>
            </a:r>
            <a:r>
              <a:rPr sz="1833" spc="325" dirty="0">
                <a:solidFill>
                  <a:srgbClr val="384652"/>
                </a:solidFill>
                <a:latin typeface="Gill Sans MT"/>
                <a:cs typeface="Gill Sans MT"/>
              </a:rPr>
              <a:t> </a:t>
            </a:r>
            <a:r>
              <a:rPr sz="1833" spc="117" dirty="0">
                <a:solidFill>
                  <a:srgbClr val="384652"/>
                </a:solidFill>
                <a:latin typeface="Gill Sans MT"/>
                <a:cs typeface="Gill Sans MT"/>
              </a:rPr>
              <a:t>Social</a:t>
            </a:r>
            <a:r>
              <a:rPr sz="1833" spc="321" dirty="0">
                <a:solidFill>
                  <a:srgbClr val="384652"/>
                </a:solidFill>
                <a:latin typeface="Gill Sans MT"/>
                <a:cs typeface="Gill Sans MT"/>
              </a:rPr>
              <a:t> </a:t>
            </a:r>
            <a:r>
              <a:rPr sz="1833" spc="121" dirty="0">
                <a:solidFill>
                  <a:srgbClr val="384652"/>
                </a:solidFill>
                <a:latin typeface="Gill Sans MT"/>
                <a:cs typeface="Gill Sans MT"/>
              </a:rPr>
              <a:t>(IMSS)</a:t>
            </a:r>
            <a:r>
              <a:rPr sz="1833" spc="321" dirty="0">
                <a:solidFill>
                  <a:srgbClr val="384652"/>
                </a:solidFill>
                <a:latin typeface="Gill Sans MT"/>
                <a:cs typeface="Gill Sans MT"/>
              </a:rPr>
              <a:t> </a:t>
            </a:r>
            <a:r>
              <a:rPr sz="1833" spc="12" dirty="0">
                <a:solidFill>
                  <a:srgbClr val="384652"/>
                </a:solidFill>
                <a:latin typeface="Gill Sans MT"/>
                <a:cs typeface="Gill Sans MT"/>
              </a:rPr>
              <a:t>y </a:t>
            </a:r>
            <a:r>
              <a:rPr sz="1833" spc="158" dirty="0">
                <a:solidFill>
                  <a:srgbClr val="384652"/>
                </a:solidFill>
                <a:latin typeface="Gill Sans MT"/>
                <a:cs typeface="Gill Sans MT"/>
              </a:rPr>
              <a:t>las</a:t>
            </a:r>
            <a:r>
              <a:rPr sz="1833" spc="17" dirty="0">
                <a:solidFill>
                  <a:srgbClr val="384652"/>
                </a:solidFill>
                <a:latin typeface="Gill Sans MT"/>
                <a:cs typeface="Gill Sans MT"/>
              </a:rPr>
              <a:t> </a:t>
            </a:r>
            <a:r>
              <a:rPr sz="1833" spc="87" dirty="0">
                <a:solidFill>
                  <a:srgbClr val="384652"/>
                </a:solidFill>
                <a:latin typeface="Gill Sans MT"/>
                <a:cs typeface="Gill Sans MT"/>
              </a:rPr>
              <a:t>aportaciones</a:t>
            </a:r>
            <a:r>
              <a:rPr sz="1833" spc="17" dirty="0">
                <a:solidFill>
                  <a:srgbClr val="384652"/>
                </a:solidFill>
                <a:latin typeface="Gill Sans MT"/>
                <a:cs typeface="Gill Sans MT"/>
              </a:rPr>
              <a:t> </a:t>
            </a:r>
            <a:r>
              <a:rPr sz="1833" spc="129" dirty="0">
                <a:solidFill>
                  <a:srgbClr val="384652"/>
                </a:solidFill>
                <a:latin typeface="Gill Sans MT"/>
                <a:cs typeface="Gill Sans MT"/>
              </a:rPr>
              <a:t>al</a:t>
            </a:r>
            <a:r>
              <a:rPr sz="1833" spc="17" dirty="0">
                <a:solidFill>
                  <a:srgbClr val="384652"/>
                </a:solidFill>
                <a:latin typeface="Gill Sans MT"/>
                <a:cs typeface="Gill Sans MT"/>
              </a:rPr>
              <a:t> </a:t>
            </a:r>
            <a:r>
              <a:rPr sz="1833" spc="46" dirty="0">
                <a:solidFill>
                  <a:srgbClr val="384652"/>
                </a:solidFill>
                <a:latin typeface="Gill Sans MT"/>
                <a:cs typeface="Gill Sans MT"/>
              </a:rPr>
              <a:t>Instituto</a:t>
            </a:r>
            <a:r>
              <a:rPr sz="1833" spc="29" dirty="0">
                <a:solidFill>
                  <a:srgbClr val="384652"/>
                </a:solidFill>
                <a:latin typeface="Gill Sans MT"/>
                <a:cs typeface="Gill Sans MT"/>
              </a:rPr>
              <a:t> </a:t>
            </a:r>
            <a:r>
              <a:rPr sz="1833" spc="71" dirty="0">
                <a:solidFill>
                  <a:srgbClr val="384652"/>
                </a:solidFill>
                <a:latin typeface="Gill Sans MT"/>
                <a:cs typeface="Gill Sans MT"/>
              </a:rPr>
              <a:t>del</a:t>
            </a:r>
            <a:r>
              <a:rPr sz="1833" spc="21" dirty="0">
                <a:solidFill>
                  <a:srgbClr val="384652"/>
                </a:solidFill>
                <a:latin typeface="Gill Sans MT"/>
                <a:cs typeface="Gill Sans MT"/>
              </a:rPr>
              <a:t> </a:t>
            </a:r>
            <a:r>
              <a:rPr sz="1833" spc="71" dirty="0">
                <a:solidFill>
                  <a:srgbClr val="384652"/>
                </a:solidFill>
                <a:latin typeface="Gill Sans MT"/>
                <a:cs typeface="Gill Sans MT"/>
              </a:rPr>
              <a:t>Fondo</a:t>
            </a:r>
            <a:r>
              <a:rPr sz="1833" spc="17" dirty="0">
                <a:solidFill>
                  <a:srgbClr val="384652"/>
                </a:solidFill>
                <a:latin typeface="Gill Sans MT"/>
                <a:cs typeface="Gill Sans MT"/>
              </a:rPr>
              <a:t> </a:t>
            </a:r>
            <a:r>
              <a:rPr sz="1833" spc="67" dirty="0">
                <a:solidFill>
                  <a:srgbClr val="384652"/>
                </a:solidFill>
                <a:latin typeface="Gill Sans MT"/>
                <a:cs typeface="Gill Sans MT"/>
              </a:rPr>
              <a:t>Nacional</a:t>
            </a:r>
            <a:endParaRPr sz="1833">
              <a:latin typeface="Gill Sans MT"/>
              <a:cs typeface="Gill Sans MT"/>
            </a:endParaRPr>
          </a:p>
        </p:txBody>
      </p:sp>
      <p:sp>
        <p:nvSpPr>
          <p:cNvPr id="11" name="object 11"/>
          <p:cNvSpPr txBox="1"/>
          <p:nvPr/>
        </p:nvSpPr>
        <p:spPr>
          <a:xfrm>
            <a:off x="835236" y="4793572"/>
            <a:ext cx="5002742" cy="292217"/>
          </a:xfrm>
          <a:prstGeom prst="rect">
            <a:avLst/>
          </a:prstGeom>
        </p:spPr>
        <p:txBody>
          <a:bodyPr vert="horz" wrap="square" lIns="0" tIns="10054" rIns="0" bIns="0" rtlCol="0">
            <a:spAutoFit/>
          </a:bodyPr>
          <a:lstStyle/>
          <a:p>
            <a:pPr marL="10583" defTabSz="761970">
              <a:spcBef>
                <a:spcPts val="79"/>
              </a:spcBef>
              <a:tabLst>
                <a:tab pos="566715" algn="l"/>
                <a:tab pos="1053000" algn="l"/>
                <a:tab pos="2239344" algn="l"/>
                <a:tab pos="3007663" algn="l"/>
                <a:tab pos="3619884" algn="l"/>
              </a:tabLst>
            </a:pP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95" dirty="0">
                <a:solidFill>
                  <a:srgbClr val="384652"/>
                </a:solidFill>
                <a:latin typeface="Gill Sans MT"/>
                <a:cs typeface="Gill Sans MT"/>
              </a:rPr>
              <a:t>la</a:t>
            </a:r>
            <a:r>
              <a:rPr sz="1833" dirty="0">
                <a:solidFill>
                  <a:srgbClr val="384652"/>
                </a:solidFill>
                <a:latin typeface="Gill Sans MT"/>
                <a:cs typeface="Gill Sans MT"/>
              </a:rPr>
              <a:t>	</a:t>
            </a:r>
            <a:r>
              <a:rPr sz="1833" spc="75" dirty="0">
                <a:solidFill>
                  <a:srgbClr val="384652"/>
                </a:solidFill>
                <a:latin typeface="Gill Sans MT"/>
                <a:cs typeface="Gill Sans MT"/>
              </a:rPr>
              <a:t>Vivienda</a:t>
            </a:r>
            <a:r>
              <a:rPr sz="1833" dirty="0">
                <a:solidFill>
                  <a:srgbClr val="384652"/>
                </a:solidFill>
                <a:latin typeface="Gill Sans MT"/>
                <a:cs typeface="Gill Sans MT"/>
              </a:rPr>
              <a:t>	</a:t>
            </a:r>
            <a:r>
              <a:rPr sz="1833" spc="92" dirty="0">
                <a:solidFill>
                  <a:srgbClr val="384652"/>
                </a:solidFill>
                <a:latin typeface="Gill Sans MT"/>
                <a:cs typeface="Gill Sans MT"/>
              </a:rPr>
              <a:t>para</a:t>
            </a:r>
            <a:r>
              <a:rPr sz="1833" dirty="0">
                <a:solidFill>
                  <a:srgbClr val="384652"/>
                </a:solidFill>
                <a:latin typeface="Gill Sans MT"/>
                <a:cs typeface="Gill Sans MT"/>
              </a:rPr>
              <a:t>	</a:t>
            </a:r>
            <a:r>
              <a:rPr sz="1833" spc="75" dirty="0">
                <a:solidFill>
                  <a:srgbClr val="384652"/>
                </a:solidFill>
                <a:latin typeface="Gill Sans MT"/>
                <a:cs typeface="Gill Sans MT"/>
              </a:rPr>
              <a:t>los</a:t>
            </a:r>
            <a:r>
              <a:rPr sz="1833" dirty="0">
                <a:solidFill>
                  <a:srgbClr val="384652"/>
                </a:solidFill>
                <a:latin typeface="Gill Sans MT"/>
                <a:cs typeface="Gill Sans MT"/>
              </a:rPr>
              <a:t>	</a:t>
            </a:r>
            <a:r>
              <a:rPr sz="1833" spc="71" dirty="0">
                <a:solidFill>
                  <a:srgbClr val="384652"/>
                </a:solidFill>
                <a:latin typeface="Gill Sans MT"/>
                <a:cs typeface="Gill Sans MT"/>
              </a:rPr>
              <a:t>Trabajadores</a:t>
            </a:r>
            <a:endParaRPr sz="1833">
              <a:latin typeface="Gill Sans MT"/>
              <a:cs typeface="Gill Sans MT"/>
            </a:endParaRPr>
          </a:p>
        </p:txBody>
      </p:sp>
      <p:sp>
        <p:nvSpPr>
          <p:cNvPr id="12" name="object 12"/>
          <p:cNvSpPr txBox="1"/>
          <p:nvPr/>
        </p:nvSpPr>
        <p:spPr>
          <a:xfrm>
            <a:off x="835236" y="5034068"/>
            <a:ext cx="1427692" cy="292217"/>
          </a:xfrm>
          <a:prstGeom prst="rect">
            <a:avLst/>
          </a:prstGeom>
        </p:spPr>
        <p:txBody>
          <a:bodyPr vert="horz" wrap="square" lIns="0" tIns="10054" rIns="0" bIns="0" rtlCol="0">
            <a:spAutoFit/>
          </a:bodyPr>
          <a:lstStyle/>
          <a:p>
            <a:pPr marL="10583" defTabSz="761970">
              <a:spcBef>
                <a:spcPts val="79"/>
              </a:spcBef>
            </a:pPr>
            <a:r>
              <a:rPr sz="1833" spc="-8" dirty="0">
                <a:solidFill>
                  <a:srgbClr val="384652"/>
                </a:solidFill>
                <a:latin typeface="Gill Sans MT"/>
                <a:cs typeface="Gill Sans MT"/>
              </a:rPr>
              <a:t>(INFONAVIT).</a:t>
            </a:r>
            <a:endParaRPr sz="1833">
              <a:latin typeface="Gill Sans MT"/>
              <a:cs typeface="Gill Sans MT"/>
            </a:endParaRPr>
          </a:p>
        </p:txBody>
      </p:sp>
      <p:grpSp>
        <p:nvGrpSpPr>
          <p:cNvPr id="13" name="object 13"/>
          <p:cNvGrpSpPr/>
          <p:nvPr/>
        </p:nvGrpSpPr>
        <p:grpSpPr>
          <a:xfrm>
            <a:off x="6169130" y="3324966"/>
            <a:ext cx="5371042" cy="2254779"/>
            <a:chOff x="7402956" y="3989959"/>
            <a:chExt cx="6445250" cy="2705735"/>
          </a:xfrm>
        </p:grpSpPr>
        <p:sp>
          <p:nvSpPr>
            <p:cNvPr id="14" name="object 14"/>
            <p:cNvSpPr/>
            <p:nvPr/>
          </p:nvSpPr>
          <p:spPr>
            <a:xfrm>
              <a:off x="7414386" y="4001389"/>
              <a:ext cx="6422390" cy="2682875"/>
            </a:xfrm>
            <a:custGeom>
              <a:avLst/>
              <a:gdLst/>
              <a:ahLst/>
              <a:cxnLst/>
              <a:rect l="l" t="t" r="r" b="b"/>
              <a:pathLst>
                <a:path w="6422390" h="2682875">
                  <a:moveTo>
                    <a:pt x="6313805" y="0"/>
                  </a:moveTo>
                  <a:lnTo>
                    <a:pt x="108458" y="0"/>
                  </a:lnTo>
                  <a:lnTo>
                    <a:pt x="66222" y="8514"/>
                  </a:lnTo>
                  <a:lnTo>
                    <a:pt x="31750" y="31734"/>
                  </a:lnTo>
                  <a:lnTo>
                    <a:pt x="8516" y="66168"/>
                  </a:lnTo>
                  <a:lnTo>
                    <a:pt x="0" y="108331"/>
                  </a:lnTo>
                  <a:lnTo>
                    <a:pt x="0" y="2574036"/>
                  </a:lnTo>
                  <a:lnTo>
                    <a:pt x="8516" y="2616198"/>
                  </a:lnTo>
                  <a:lnTo>
                    <a:pt x="31750" y="2650632"/>
                  </a:lnTo>
                  <a:lnTo>
                    <a:pt x="66222" y="2673852"/>
                  </a:lnTo>
                  <a:lnTo>
                    <a:pt x="108458" y="2682367"/>
                  </a:lnTo>
                  <a:lnTo>
                    <a:pt x="6313805" y="2682367"/>
                  </a:lnTo>
                  <a:lnTo>
                    <a:pt x="6355986" y="2673852"/>
                  </a:lnTo>
                  <a:lnTo>
                    <a:pt x="6390465" y="2650632"/>
                  </a:lnTo>
                  <a:lnTo>
                    <a:pt x="6413728" y="2616198"/>
                  </a:lnTo>
                  <a:lnTo>
                    <a:pt x="6422263" y="2574036"/>
                  </a:lnTo>
                  <a:lnTo>
                    <a:pt x="6422263" y="108331"/>
                  </a:lnTo>
                  <a:lnTo>
                    <a:pt x="6413728" y="66168"/>
                  </a:lnTo>
                  <a:lnTo>
                    <a:pt x="6390465" y="31734"/>
                  </a:lnTo>
                  <a:lnTo>
                    <a:pt x="6355986" y="8514"/>
                  </a:lnTo>
                  <a:lnTo>
                    <a:pt x="6313805" y="0"/>
                  </a:lnTo>
                  <a:close/>
                </a:path>
              </a:pathLst>
            </a:custGeom>
            <a:solidFill>
              <a:srgbClr val="F9F8F5"/>
            </a:solidFill>
          </p:spPr>
          <p:txBody>
            <a:bodyPr wrap="square" lIns="0" tIns="0" rIns="0" bIns="0" rtlCol="0"/>
            <a:lstStyle/>
            <a:p>
              <a:pPr defTabSz="761970"/>
              <a:endParaRPr sz="1500"/>
            </a:p>
          </p:txBody>
        </p:sp>
        <p:sp>
          <p:nvSpPr>
            <p:cNvPr id="15" name="object 15"/>
            <p:cNvSpPr/>
            <p:nvPr/>
          </p:nvSpPr>
          <p:spPr>
            <a:xfrm>
              <a:off x="7414386" y="4001389"/>
              <a:ext cx="6422390" cy="2682875"/>
            </a:xfrm>
            <a:custGeom>
              <a:avLst/>
              <a:gdLst/>
              <a:ahLst/>
              <a:cxnLst/>
              <a:rect l="l" t="t" r="r" b="b"/>
              <a:pathLst>
                <a:path w="6422390" h="2682875">
                  <a:moveTo>
                    <a:pt x="0" y="108331"/>
                  </a:moveTo>
                  <a:lnTo>
                    <a:pt x="8516" y="66168"/>
                  </a:lnTo>
                  <a:lnTo>
                    <a:pt x="31750" y="31734"/>
                  </a:lnTo>
                  <a:lnTo>
                    <a:pt x="66222" y="8514"/>
                  </a:lnTo>
                  <a:lnTo>
                    <a:pt x="108458" y="0"/>
                  </a:lnTo>
                  <a:lnTo>
                    <a:pt x="6313805" y="0"/>
                  </a:lnTo>
                  <a:lnTo>
                    <a:pt x="6355986" y="8514"/>
                  </a:lnTo>
                  <a:lnTo>
                    <a:pt x="6390465" y="31734"/>
                  </a:lnTo>
                  <a:lnTo>
                    <a:pt x="6413728" y="66168"/>
                  </a:lnTo>
                  <a:lnTo>
                    <a:pt x="6422263" y="108331"/>
                  </a:lnTo>
                  <a:lnTo>
                    <a:pt x="6422263" y="2574036"/>
                  </a:lnTo>
                  <a:lnTo>
                    <a:pt x="6413728" y="2616198"/>
                  </a:lnTo>
                  <a:lnTo>
                    <a:pt x="6390465" y="2650632"/>
                  </a:lnTo>
                  <a:lnTo>
                    <a:pt x="6355986" y="2673852"/>
                  </a:lnTo>
                  <a:lnTo>
                    <a:pt x="6313805" y="2682367"/>
                  </a:lnTo>
                  <a:lnTo>
                    <a:pt x="108458" y="2682367"/>
                  </a:lnTo>
                  <a:lnTo>
                    <a:pt x="66222" y="2673852"/>
                  </a:lnTo>
                  <a:lnTo>
                    <a:pt x="31750" y="2650632"/>
                  </a:lnTo>
                  <a:lnTo>
                    <a:pt x="8516" y="2616198"/>
                  </a:lnTo>
                  <a:lnTo>
                    <a:pt x="0" y="2574036"/>
                  </a:lnTo>
                  <a:lnTo>
                    <a:pt x="0" y="108331"/>
                  </a:lnTo>
                  <a:close/>
                </a:path>
              </a:pathLst>
            </a:custGeom>
            <a:ln w="22860">
              <a:solidFill>
                <a:srgbClr val="BED2D7"/>
              </a:solidFill>
            </a:ln>
          </p:spPr>
          <p:txBody>
            <a:bodyPr wrap="square" lIns="0" tIns="0" rIns="0" bIns="0" rtlCol="0"/>
            <a:lstStyle/>
            <a:p>
              <a:pPr defTabSz="761970"/>
              <a:endParaRPr sz="1500"/>
            </a:p>
          </p:txBody>
        </p:sp>
      </p:grpSp>
      <p:sp>
        <p:nvSpPr>
          <p:cNvPr id="16" name="object 16"/>
          <p:cNvSpPr txBox="1"/>
          <p:nvPr/>
        </p:nvSpPr>
        <p:spPr>
          <a:xfrm>
            <a:off x="6353174" y="3358296"/>
            <a:ext cx="5002213" cy="998073"/>
          </a:xfrm>
          <a:prstGeom prst="rect">
            <a:avLst/>
          </a:prstGeom>
        </p:spPr>
        <p:txBody>
          <a:bodyPr vert="horz" wrap="square" lIns="0" tIns="86783" rIns="0" bIns="0" rtlCol="0">
            <a:spAutoFit/>
          </a:bodyPr>
          <a:lstStyle/>
          <a:p>
            <a:pPr marL="10583" defTabSz="761970">
              <a:spcBef>
                <a:spcPts val="682"/>
              </a:spcBef>
            </a:pPr>
            <a:r>
              <a:rPr sz="2083" spc="-67" dirty="0">
                <a:solidFill>
                  <a:srgbClr val="384652"/>
                </a:solidFill>
                <a:latin typeface="Lucida Sans Unicode"/>
                <a:cs typeface="Lucida Sans Unicode"/>
              </a:rPr>
              <a:t>Integración</a:t>
            </a:r>
            <a:r>
              <a:rPr sz="2083" spc="-87" dirty="0">
                <a:solidFill>
                  <a:srgbClr val="384652"/>
                </a:solidFill>
                <a:latin typeface="Lucida Sans Unicode"/>
                <a:cs typeface="Lucida Sans Unicode"/>
              </a:rPr>
              <a:t> </a:t>
            </a:r>
            <a:r>
              <a:rPr sz="2083" dirty="0">
                <a:solidFill>
                  <a:srgbClr val="384652"/>
                </a:solidFill>
                <a:latin typeface="Lucida Sans Unicode"/>
                <a:cs typeface="Lucida Sans Unicode"/>
              </a:rPr>
              <a:t>de</a:t>
            </a:r>
            <a:r>
              <a:rPr sz="2083" spc="-100" dirty="0">
                <a:solidFill>
                  <a:srgbClr val="384652"/>
                </a:solidFill>
                <a:latin typeface="Lucida Sans Unicode"/>
                <a:cs typeface="Lucida Sans Unicode"/>
              </a:rPr>
              <a:t> </a:t>
            </a:r>
            <a:r>
              <a:rPr sz="2083" spc="-8" dirty="0">
                <a:solidFill>
                  <a:srgbClr val="384652"/>
                </a:solidFill>
                <a:latin typeface="Lucida Sans Unicode"/>
                <a:cs typeface="Lucida Sans Unicode"/>
              </a:rPr>
              <a:t>Beneficios</a:t>
            </a:r>
            <a:endParaRPr sz="2083">
              <a:latin typeface="Lucida Sans Unicode"/>
              <a:cs typeface="Lucida Sans Unicode"/>
            </a:endParaRPr>
          </a:p>
          <a:p>
            <a:pPr marL="10583" marR="4233" defTabSz="761970">
              <a:lnSpc>
                <a:spcPts val="1917"/>
              </a:lnSpc>
              <a:spcBef>
                <a:spcPts val="828"/>
              </a:spcBef>
            </a:pPr>
            <a:r>
              <a:rPr sz="1833" dirty="0">
                <a:solidFill>
                  <a:srgbClr val="384652"/>
                </a:solidFill>
                <a:latin typeface="Gill Sans MT"/>
                <a:cs typeface="Gill Sans MT"/>
              </a:rPr>
              <a:t>Al</a:t>
            </a:r>
            <a:r>
              <a:rPr sz="1833" spc="29" dirty="0">
                <a:solidFill>
                  <a:srgbClr val="384652"/>
                </a:solidFill>
                <a:latin typeface="Gill Sans MT"/>
                <a:cs typeface="Gill Sans MT"/>
              </a:rPr>
              <a:t> </a:t>
            </a:r>
            <a:r>
              <a:rPr sz="1833" spc="50" dirty="0">
                <a:solidFill>
                  <a:srgbClr val="384652"/>
                </a:solidFill>
                <a:latin typeface="Gill Sans MT"/>
                <a:cs typeface="Gill Sans MT"/>
              </a:rPr>
              <a:t>registrar</a:t>
            </a:r>
            <a:r>
              <a:rPr sz="1833" spc="42" dirty="0">
                <a:solidFill>
                  <a:srgbClr val="384652"/>
                </a:solidFill>
                <a:latin typeface="Gill Sans MT"/>
                <a:cs typeface="Gill Sans MT"/>
              </a:rPr>
              <a:t> </a:t>
            </a:r>
            <a:r>
              <a:rPr sz="1833" spc="208" dirty="0">
                <a:solidFill>
                  <a:srgbClr val="384652"/>
                </a:solidFill>
                <a:latin typeface="Gill Sans MT"/>
                <a:cs typeface="Gill Sans MT"/>
              </a:rPr>
              <a:t>a</a:t>
            </a:r>
            <a:r>
              <a:rPr sz="1833" spc="17" dirty="0">
                <a:solidFill>
                  <a:srgbClr val="384652"/>
                </a:solidFill>
                <a:latin typeface="Gill Sans MT"/>
                <a:cs typeface="Gill Sans MT"/>
              </a:rPr>
              <a:t> </a:t>
            </a:r>
            <a:r>
              <a:rPr sz="1833" spc="92" dirty="0">
                <a:solidFill>
                  <a:srgbClr val="384652"/>
                </a:solidFill>
                <a:latin typeface="Gill Sans MT"/>
                <a:cs typeface="Gill Sans MT"/>
              </a:rPr>
              <a:t>un</a:t>
            </a:r>
            <a:r>
              <a:rPr sz="1833" spc="37" dirty="0">
                <a:solidFill>
                  <a:srgbClr val="384652"/>
                </a:solidFill>
                <a:latin typeface="Gill Sans MT"/>
                <a:cs typeface="Gill Sans MT"/>
              </a:rPr>
              <a:t> </a:t>
            </a:r>
            <a:r>
              <a:rPr sz="1833" spc="62" dirty="0">
                <a:solidFill>
                  <a:srgbClr val="384652"/>
                </a:solidFill>
                <a:latin typeface="Gill Sans MT"/>
                <a:cs typeface="Gill Sans MT"/>
              </a:rPr>
              <a:t>trabajador</a:t>
            </a:r>
            <a:r>
              <a:rPr sz="1833" spc="25" dirty="0">
                <a:solidFill>
                  <a:srgbClr val="384652"/>
                </a:solidFill>
                <a:latin typeface="Gill Sans MT"/>
                <a:cs typeface="Gill Sans MT"/>
              </a:rPr>
              <a:t> </a:t>
            </a:r>
            <a:r>
              <a:rPr sz="1833" spc="87" dirty="0">
                <a:solidFill>
                  <a:srgbClr val="384652"/>
                </a:solidFill>
                <a:latin typeface="Gill Sans MT"/>
                <a:cs typeface="Gill Sans MT"/>
              </a:rPr>
              <a:t>ante</a:t>
            </a:r>
            <a:r>
              <a:rPr sz="1833" spc="33" dirty="0">
                <a:solidFill>
                  <a:srgbClr val="384652"/>
                </a:solidFill>
                <a:latin typeface="Gill Sans MT"/>
                <a:cs typeface="Gill Sans MT"/>
              </a:rPr>
              <a:t> </a:t>
            </a:r>
            <a:r>
              <a:rPr sz="1833" spc="58" dirty="0">
                <a:solidFill>
                  <a:srgbClr val="384652"/>
                </a:solidFill>
                <a:latin typeface="Gill Sans MT"/>
                <a:cs typeface="Gill Sans MT"/>
              </a:rPr>
              <a:t>el</a:t>
            </a:r>
            <a:r>
              <a:rPr sz="1833" spc="33" dirty="0">
                <a:solidFill>
                  <a:srgbClr val="384652"/>
                </a:solidFill>
                <a:latin typeface="Gill Sans MT"/>
                <a:cs typeface="Gill Sans MT"/>
              </a:rPr>
              <a:t> </a:t>
            </a:r>
            <a:r>
              <a:rPr sz="1833" spc="125" dirty="0">
                <a:solidFill>
                  <a:srgbClr val="384652"/>
                </a:solidFill>
                <a:latin typeface="Gill Sans MT"/>
                <a:cs typeface="Gill Sans MT"/>
              </a:rPr>
              <a:t>IMSS,</a:t>
            </a:r>
            <a:r>
              <a:rPr sz="1833" spc="29" dirty="0">
                <a:solidFill>
                  <a:srgbClr val="384652"/>
                </a:solidFill>
                <a:latin typeface="Gill Sans MT"/>
                <a:cs typeface="Gill Sans MT"/>
              </a:rPr>
              <a:t> </a:t>
            </a:r>
            <a:r>
              <a:rPr sz="1833" spc="58" dirty="0">
                <a:solidFill>
                  <a:srgbClr val="384652"/>
                </a:solidFill>
                <a:latin typeface="Gill Sans MT"/>
                <a:cs typeface="Gill Sans MT"/>
              </a:rPr>
              <a:t>el</a:t>
            </a:r>
            <a:r>
              <a:rPr sz="1833" spc="33" dirty="0">
                <a:solidFill>
                  <a:srgbClr val="384652"/>
                </a:solidFill>
                <a:latin typeface="Gill Sans MT"/>
                <a:cs typeface="Gill Sans MT"/>
              </a:rPr>
              <a:t> </a:t>
            </a:r>
            <a:r>
              <a:rPr sz="1833" spc="50" dirty="0">
                <a:solidFill>
                  <a:srgbClr val="384652"/>
                </a:solidFill>
                <a:latin typeface="Gill Sans MT"/>
                <a:cs typeface="Gill Sans MT"/>
              </a:rPr>
              <a:t>SBC </a:t>
            </a:r>
            <a:r>
              <a:rPr sz="1833" dirty="0">
                <a:solidFill>
                  <a:srgbClr val="384652"/>
                </a:solidFill>
                <a:latin typeface="Gill Sans MT"/>
                <a:cs typeface="Gill Sans MT"/>
              </a:rPr>
              <a:t>reportado</a:t>
            </a:r>
            <a:r>
              <a:rPr sz="1833" spc="287" dirty="0">
                <a:solidFill>
                  <a:srgbClr val="384652"/>
                </a:solidFill>
                <a:latin typeface="Gill Sans MT"/>
                <a:cs typeface="Gill Sans MT"/>
              </a:rPr>
              <a:t> </a:t>
            </a:r>
            <a:r>
              <a:rPr sz="1833" spc="92" dirty="0">
                <a:solidFill>
                  <a:srgbClr val="384652"/>
                </a:solidFill>
                <a:latin typeface="Gill Sans MT"/>
                <a:cs typeface="Gill Sans MT"/>
              </a:rPr>
              <a:t>debe</a:t>
            </a:r>
            <a:r>
              <a:rPr sz="1833" spc="292" dirty="0">
                <a:solidFill>
                  <a:srgbClr val="384652"/>
                </a:solidFill>
                <a:latin typeface="Gill Sans MT"/>
                <a:cs typeface="Gill Sans MT"/>
              </a:rPr>
              <a:t> </a:t>
            </a:r>
            <a:r>
              <a:rPr sz="1833" spc="42" dirty="0">
                <a:solidFill>
                  <a:srgbClr val="384652"/>
                </a:solidFill>
                <a:latin typeface="Gill Sans MT"/>
                <a:cs typeface="Gill Sans MT"/>
              </a:rPr>
              <a:t>incluir</a:t>
            </a:r>
            <a:r>
              <a:rPr sz="1833" spc="304" dirty="0">
                <a:solidFill>
                  <a:srgbClr val="384652"/>
                </a:solidFill>
                <a:latin typeface="Gill Sans MT"/>
                <a:cs typeface="Gill Sans MT"/>
              </a:rPr>
              <a:t> </a:t>
            </a:r>
            <a:r>
              <a:rPr sz="1833" spc="54" dirty="0">
                <a:solidFill>
                  <a:srgbClr val="384652"/>
                </a:solidFill>
                <a:latin typeface="Gill Sans MT"/>
                <a:cs typeface="Gill Sans MT"/>
              </a:rPr>
              <a:t>no</a:t>
            </a:r>
            <a:r>
              <a:rPr sz="1833" spc="283" dirty="0">
                <a:solidFill>
                  <a:srgbClr val="384652"/>
                </a:solidFill>
                <a:latin typeface="Gill Sans MT"/>
                <a:cs typeface="Gill Sans MT"/>
              </a:rPr>
              <a:t> </a:t>
            </a:r>
            <a:r>
              <a:rPr sz="1833" spc="75" dirty="0">
                <a:solidFill>
                  <a:srgbClr val="384652"/>
                </a:solidFill>
                <a:latin typeface="Gill Sans MT"/>
                <a:cs typeface="Gill Sans MT"/>
              </a:rPr>
              <a:t>solo</a:t>
            </a:r>
            <a:r>
              <a:rPr sz="1833" spc="283" dirty="0">
                <a:solidFill>
                  <a:srgbClr val="384652"/>
                </a:solidFill>
                <a:latin typeface="Gill Sans MT"/>
                <a:cs typeface="Gill Sans MT"/>
              </a:rPr>
              <a:t> </a:t>
            </a:r>
            <a:r>
              <a:rPr sz="1833" spc="58" dirty="0">
                <a:solidFill>
                  <a:srgbClr val="384652"/>
                </a:solidFill>
                <a:latin typeface="Gill Sans MT"/>
                <a:cs typeface="Gill Sans MT"/>
              </a:rPr>
              <a:t>el</a:t>
            </a:r>
            <a:r>
              <a:rPr sz="1833" spc="308" dirty="0">
                <a:solidFill>
                  <a:srgbClr val="384652"/>
                </a:solidFill>
                <a:latin typeface="Gill Sans MT"/>
                <a:cs typeface="Gill Sans MT"/>
              </a:rPr>
              <a:t> </a:t>
            </a:r>
            <a:r>
              <a:rPr sz="1833" spc="87" dirty="0">
                <a:solidFill>
                  <a:srgbClr val="384652"/>
                </a:solidFill>
                <a:latin typeface="Gill Sans MT"/>
                <a:cs typeface="Gill Sans MT"/>
              </a:rPr>
              <a:t>salario</a:t>
            </a:r>
            <a:r>
              <a:rPr sz="1833" spc="300" dirty="0">
                <a:solidFill>
                  <a:srgbClr val="384652"/>
                </a:solidFill>
                <a:latin typeface="Gill Sans MT"/>
                <a:cs typeface="Gill Sans MT"/>
              </a:rPr>
              <a:t> </a:t>
            </a:r>
            <a:r>
              <a:rPr sz="1833" spc="37" dirty="0">
                <a:solidFill>
                  <a:srgbClr val="384652"/>
                </a:solidFill>
                <a:latin typeface="Gill Sans MT"/>
                <a:cs typeface="Gill Sans MT"/>
              </a:rPr>
              <a:t>diario</a:t>
            </a:r>
            <a:endParaRPr sz="1833">
              <a:latin typeface="Gill Sans MT"/>
              <a:cs typeface="Gill Sans MT"/>
            </a:endParaRPr>
          </a:p>
        </p:txBody>
      </p:sp>
      <p:sp>
        <p:nvSpPr>
          <p:cNvPr id="17" name="object 17"/>
          <p:cNvSpPr txBox="1"/>
          <p:nvPr/>
        </p:nvSpPr>
        <p:spPr>
          <a:xfrm>
            <a:off x="6353175" y="4306147"/>
            <a:ext cx="5003271" cy="292217"/>
          </a:xfrm>
          <a:prstGeom prst="rect">
            <a:avLst/>
          </a:prstGeom>
        </p:spPr>
        <p:txBody>
          <a:bodyPr vert="horz" wrap="square" lIns="0" tIns="10054" rIns="0" bIns="0" rtlCol="0">
            <a:spAutoFit/>
          </a:bodyPr>
          <a:lstStyle/>
          <a:p>
            <a:pPr marL="10583" defTabSz="761970">
              <a:spcBef>
                <a:spcPts val="79"/>
              </a:spcBef>
              <a:tabLst>
                <a:tab pos="596876" algn="l"/>
                <a:tab pos="1807032" algn="l"/>
                <a:tab pos="2582230" algn="l"/>
                <a:tab pos="3764341" algn="l"/>
                <a:tab pos="4688758" algn="l"/>
              </a:tabLst>
            </a:pPr>
            <a:r>
              <a:rPr sz="1833" spc="67" dirty="0">
                <a:solidFill>
                  <a:srgbClr val="384652"/>
                </a:solidFill>
                <a:latin typeface="Gill Sans MT"/>
                <a:cs typeface="Gill Sans MT"/>
              </a:rPr>
              <a:t>en</a:t>
            </a:r>
            <a:r>
              <a:rPr sz="1833" dirty="0">
                <a:solidFill>
                  <a:srgbClr val="384652"/>
                </a:solidFill>
                <a:latin typeface="Gill Sans MT"/>
                <a:cs typeface="Gill Sans MT"/>
              </a:rPr>
              <a:t>	</a:t>
            </a:r>
            <a:r>
              <a:rPr sz="1833" spc="54" dirty="0">
                <a:solidFill>
                  <a:srgbClr val="384652"/>
                </a:solidFill>
                <a:latin typeface="Gill Sans MT"/>
                <a:cs typeface="Gill Sans MT"/>
              </a:rPr>
              <a:t>efectivo,</a:t>
            </a:r>
            <a:r>
              <a:rPr sz="1833" dirty="0">
                <a:solidFill>
                  <a:srgbClr val="384652"/>
                </a:solidFill>
                <a:latin typeface="Gill Sans MT"/>
                <a:cs typeface="Gill Sans MT"/>
              </a:rPr>
              <a:t>	</a:t>
            </a:r>
            <a:r>
              <a:rPr sz="1833" spc="75" dirty="0">
                <a:solidFill>
                  <a:srgbClr val="384652"/>
                </a:solidFill>
                <a:latin typeface="Gill Sans MT"/>
                <a:cs typeface="Gill Sans MT"/>
              </a:rPr>
              <a:t>sino</a:t>
            </a:r>
            <a:r>
              <a:rPr sz="1833" dirty="0">
                <a:solidFill>
                  <a:srgbClr val="384652"/>
                </a:solidFill>
                <a:latin typeface="Gill Sans MT"/>
                <a:cs typeface="Gill Sans MT"/>
              </a:rPr>
              <a:t>	</a:t>
            </a:r>
            <a:r>
              <a:rPr sz="1833" spc="92" dirty="0">
                <a:solidFill>
                  <a:srgbClr val="384652"/>
                </a:solidFill>
                <a:latin typeface="Gill Sans MT"/>
                <a:cs typeface="Gill Sans MT"/>
              </a:rPr>
              <a:t>también</a:t>
            </a:r>
            <a:r>
              <a:rPr sz="1833" dirty="0">
                <a:solidFill>
                  <a:srgbClr val="384652"/>
                </a:solidFill>
                <a:latin typeface="Gill Sans MT"/>
                <a:cs typeface="Gill Sans MT"/>
              </a:rPr>
              <a:t>	</a:t>
            </a:r>
            <a:r>
              <a:rPr sz="1833" spc="95" dirty="0">
                <a:solidFill>
                  <a:srgbClr val="384652"/>
                </a:solidFill>
                <a:latin typeface="Gill Sans MT"/>
                <a:cs typeface="Gill Sans MT"/>
              </a:rPr>
              <a:t>todas</a:t>
            </a:r>
            <a:r>
              <a:rPr sz="1833" dirty="0">
                <a:solidFill>
                  <a:srgbClr val="384652"/>
                </a:solidFill>
                <a:latin typeface="Gill Sans MT"/>
                <a:cs typeface="Gill Sans MT"/>
              </a:rPr>
              <a:t>	</a:t>
            </a:r>
            <a:r>
              <a:rPr sz="1833" spc="129" dirty="0">
                <a:solidFill>
                  <a:srgbClr val="384652"/>
                </a:solidFill>
                <a:latin typeface="Gill Sans MT"/>
                <a:cs typeface="Gill Sans MT"/>
              </a:rPr>
              <a:t>las</a:t>
            </a:r>
            <a:endParaRPr sz="1833">
              <a:latin typeface="Gill Sans MT"/>
              <a:cs typeface="Gill Sans MT"/>
            </a:endParaRPr>
          </a:p>
        </p:txBody>
      </p:sp>
      <p:sp>
        <p:nvSpPr>
          <p:cNvPr id="18" name="object 18"/>
          <p:cNvSpPr txBox="1"/>
          <p:nvPr/>
        </p:nvSpPr>
        <p:spPr>
          <a:xfrm>
            <a:off x="6353174" y="4549987"/>
            <a:ext cx="5001683" cy="523113"/>
          </a:xfrm>
          <a:prstGeom prst="rect">
            <a:avLst/>
          </a:prstGeom>
        </p:spPr>
        <p:txBody>
          <a:bodyPr vert="horz" wrap="square" lIns="0" tIns="10054" rIns="0" bIns="0" rtlCol="0">
            <a:spAutoFit/>
          </a:bodyPr>
          <a:lstStyle/>
          <a:p>
            <a:pPr marL="10583" defTabSz="761970">
              <a:lnSpc>
                <a:spcPts val="2046"/>
              </a:lnSpc>
              <a:spcBef>
                <a:spcPts val="79"/>
              </a:spcBef>
            </a:pPr>
            <a:r>
              <a:rPr sz="1833" spc="92" dirty="0">
                <a:solidFill>
                  <a:srgbClr val="384652"/>
                </a:solidFill>
                <a:latin typeface="Gill Sans MT"/>
                <a:cs typeface="Gill Sans MT"/>
              </a:rPr>
              <a:t>prestaciones</a:t>
            </a:r>
            <a:r>
              <a:rPr sz="1833" spc="287" dirty="0">
                <a:solidFill>
                  <a:srgbClr val="384652"/>
                </a:solidFill>
                <a:latin typeface="Gill Sans MT"/>
                <a:cs typeface="Gill Sans MT"/>
              </a:rPr>
              <a:t> </a:t>
            </a:r>
            <a:r>
              <a:rPr sz="1833" spc="75" dirty="0">
                <a:solidFill>
                  <a:srgbClr val="384652"/>
                </a:solidFill>
                <a:latin typeface="Gill Sans MT"/>
                <a:cs typeface="Gill Sans MT"/>
              </a:rPr>
              <a:t>recibidas,</a:t>
            </a:r>
            <a:r>
              <a:rPr sz="1833" spc="296" dirty="0">
                <a:solidFill>
                  <a:srgbClr val="384652"/>
                </a:solidFill>
                <a:latin typeface="Gill Sans MT"/>
                <a:cs typeface="Gill Sans MT"/>
              </a:rPr>
              <a:t> </a:t>
            </a:r>
            <a:r>
              <a:rPr sz="1833" spc="92" dirty="0">
                <a:solidFill>
                  <a:srgbClr val="384652"/>
                </a:solidFill>
                <a:latin typeface="Gill Sans MT"/>
                <a:cs typeface="Gill Sans MT"/>
              </a:rPr>
              <a:t>como</a:t>
            </a:r>
            <a:r>
              <a:rPr sz="1833" spc="283" dirty="0">
                <a:solidFill>
                  <a:srgbClr val="384652"/>
                </a:solidFill>
                <a:latin typeface="Gill Sans MT"/>
                <a:cs typeface="Gill Sans MT"/>
              </a:rPr>
              <a:t> </a:t>
            </a:r>
            <a:r>
              <a:rPr sz="1833" spc="95" dirty="0">
                <a:solidFill>
                  <a:srgbClr val="384652"/>
                </a:solidFill>
                <a:latin typeface="Gill Sans MT"/>
                <a:cs typeface="Gill Sans MT"/>
              </a:rPr>
              <a:t>aguinaldo,</a:t>
            </a:r>
            <a:r>
              <a:rPr sz="1833" spc="296" dirty="0">
                <a:solidFill>
                  <a:srgbClr val="384652"/>
                </a:solidFill>
                <a:latin typeface="Gill Sans MT"/>
                <a:cs typeface="Gill Sans MT"/>
              </a:rPr>
              <a:t> </a:t>
            </a:r>
            <a:r>
              <a:rPr sz="1833" spc="75" dirty="0">
                <a:solidFill>
                  <a:srgbClr val="384652"/>
                </a:solidFill>
                <a:latin typeface="Gill Sans MT"/>
                <a:cs typeface="Gill Sans MT"/>
              </a:rPr>
              <a:t>prima</a:t>
            </a:r>
            <a:endParaRPr sz="1833">
              <a:latin typeface="Gill Sans MT"/>
              <a:cs typeface="Gill Sans MT"/>
            </a:endParaRPr>
          </a:p>
          <a:p>
            <a:pPr marL="10583" defTabSz="761970">
              <a:lnSpc>
                <a:spcPts val="2046"/>
              </a:lnSpc>
            </a:pPr>
            <a:r>
              <a:rPr sz="1833" spc="117" dirty="0">
                <a:solidFill>
                  <a:srgbClr val="384652"/>
                </a:solidFill>
                <a:latin typeface="Gill Sans MT"/>
                <a:cs typeface="Gill Sans MT"/>
              </a:rPr>
              <a:t>vacacional</a:t>
            </a:r>
            <a:r>
              <a:rPr sz="1833" spc="-29" dirty="0">
                <a:solidFill>
                  <a:srgbClr val="384652"/>
                </a:solidFill>
                <a:latin typeface="Gill Sans MT"/>
                <a:cs typeface="Gill Sans MT"/>
              </a:rPr>
              <a:t> </a:t>
            </a:r>
            <a:r>
              <a:rPr sz="1833" spc="62" dirty="0">
                <a:solidFill>
                  <a:srgbClr val="384652"/>
                </a:solidFill>
                <a:latin typeface="Gill Sans MT"/>
                <a:cs typeface="Gill Sans MT"/>
              </a:rPr>
              <a:t>y</a:t>
            </a:r>
            <a:r>
              <a:rPr sz="1833" spc="-54" dirty="0">
                <a:solidFill>
                  <a:srgbClr val="384652"/>
                </a:solidFill>
                <a:latin typeface="Gill Sans MT"/>
                <a:cs typeface="Gill Sans MT"/>
              </a:rPr>
              <a:t> </a:t>
            </a:r>
            <a:r>
              <a:rPr sz="1833" spc="54" dirty="0">
                <a:solidFill>
                  <a:srgbClr val="384652"/>
                </a:solidFill>
                <a:latin typeface="Gill Sans MT"/>
                <a:cs typeface="Gill Sans MT"/>
              </a:rPr>
              <a:t>otras.</a:t>
            </a:r>
            <a:endParaRPr sz="1833">
              <a:latin typeface="Gill Sans MT"/>
              <a:cs typeface="Gill Sans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133211"/>
          </a:xfrm>
          <a:prstGeom prst="rect">
            <a:avLst/>
          </a:prstGeom>
        </p:spPr>
        <p:txBody>
          <a:bodyPr vert="horz" wrap="square" lIns="0" tIns="166577" rIns="0" bIns="0" rtlCol="0">
            <a:spAutoFit/>
          </a:bodyPr>
          <a:lstStyle/>
          <a:p>
            <a:pPr marL="192079" marR="4233">
              <a:lnSpc>
                <a:spcPct val="105600"/>
              </a:lnSpc>
              <a:spcBef>
                <a:spcPts val="79"/>
              </a:spcBef>
            </a:pPr>
            <a:r>
              <a:rPr sz="2958" spc="-112" dirty="0"/>
              <a:t>Tipos</a:t>
            </a:r>
            <a:r>
              <a:rPr sz="2958" spc="-95" dirty="0"/>
              <a:t> </a:t>
            </a:r>
            <a:r>
              <a:rPr sz="2958" dirty="0"/>
              <a:t>de</a:t>
            </a:r>
            <a:r>
              <a:rPr sz="2958" spc="-104" dirty="0"/>
              <a:t> </a:t>
            </a:r>
            <a:r>
              <a:rPr sz="2958" spc="-54" dirty="0"/>
              <a:t>Salario</a:t>
            </a:r>
            <a:r>
              <a:rPr sz="2958" spc="-100" dirty="0"/>
              <a:t> </a:t>
            </a:r>
            <a:r>
              <a:rPr sz="2958" dirty="0"/>
              <a:t>Base</a:t>
            </a:r>
            <a:r>
              <a:rPr sz="2958" spc="-104" dirty="0"/>
              <a:t> </a:t>
            </a:r>
            <a:r>
              <a:rPr sz="2958" dirty="0"/>
              <a:t>de</a:t>
            </a:r>
            <a:r>
              <a:rPr sz="2958" spc="-100" dirty="0"/>
              <a:t> </a:t>
            </a:r>
            <a:r>
              <a:rPr sz="2958" spc="-117" dirty="0"/>
              <a:t>Cotización</a:t>
            </a:r>
            <a:r>
              <a:rPr sz="2958" spc="-92" dirty="0"/>
              <a:t> </a:t>
            </a:r>
            <a:r>
              <a:rPr sz="2958" spc="121" dirty="0"/>
              <a:t>(SBC)</a:t>
            </a:r>
            <a:r>
              <a:rPr sz="2958" spc="-121" dirty="0"/>
              <a:t> </a:t>
            </a:r>
            <a:r>
              <a:rPr sz="2958" spc="200" dirty="0"/>
              <a:t>y</a:t>
            </a:r>
            <a:r>
              <a:rPr sz="2958" spc="-104" dirty="0"/>
              <a:t> </a:t>
            </a:r>
            <a:r>
              <a:rPr sz="2958" spc="-95" dirty="0"/>
              <a:t>Plazos</a:t>
            </a:r>
            <a:r>
              <a:rPr sz="2958" spc="-100" dirty="0"/>
              <a:t> </a:t>
            </a:r>
            <a:r>
              <a:rPr sz="2958" spc="-21" dirty="0"/>
              <a:t>de </a:t>
            </a:r>
            <a:r>
              <a:rPr sz="2958" spc="-37" dirty="0"/>
              <a:t>Notificación</a:t>
            </a:r>
            <a:endParaRPr sz="2958"/>
          </a:p>
        </p:txBody>
      </p:sp>
      <p:grpSp>
        <p:nvGrpSpPr>
          <p:cNvPr id="3" name="object 3"/>
          <p:cNvGrpSpPr/>
          <p:nvPr/>
        </p:nvGrpSpPr>
        <p:grpSpPr>
          <a:xfrm>
            <a:off x="596995" y="2188951"/>
            <a:ext cx="5323946" cy="1203854"/>
            <a:chOff x="716394" y="2626741"/>
            <a:chExt cx="6388735" cy="1444625"/>
          </a:xfrm>
        </p:grpSpPr>
        <p:sp>
          <p:nvSpPr>
            <p:cNvPr id="4" name="object 4"/>
            <p:cNvSpPr/>
            <p:nvPr/>
          </p:nvSpPr>
          <p:spPr>
            <a:xfrm>
              <a:off x="727824" y="2638171"/>
              <a:ext cx="6365875" cy="1421765"/>
            </a:xfrm>
            <a:custGeom>
              <a:avLst/>
              <a:gdLst/>
              <a:ahLst/>
              <a:cxnLst/>
              <a:rect l="l" t="t" r="r" b="b"/>
              <a:pathLst>
                <a:path w="6365875" h="1421764">
                  <a:moveTo>
                    <a:pt x="6289052" y="0"/>
                  </a:moveTo>
                  <a:lnTo>
                    <a:pt x="76428" y="0"/>
                  </a:lnTo>
                  <a:lnTo>
                    <a:pt x="46677" y="6016"/>
                  </a:lnTo>
                  <a:lnTo>
                    <a:pt x="22383" y="22415"/>
                  </a:lnTo>
                  <a:lnTo>
                    <a:pt x="6005" y="46720"/>
                  </a:lnTo>
                  <a:lnTo>
                    <a:pt x="0" y="76453"/>
                  </a:lnTo>
                  <a:lnTo>
                    <a:pt x="0" y="1345056"/>
                  </a:lnTo>
                  <a:lnTo>
                    <a:pt x="6005" y="1374844"/>
                  </a:lnTo>
                  <a:lnTo>
                    <a:pt x="22383" y="1399143"/>
                  </a:lnTo>
                  <a:lnTo>
                    <a:pt x="46677" y="1415512"/>
                  </a:lnTo>
                  <a:lnTo>
                    <a:pt x="76428" y="1421511"/>
                  </a:lnTo>
                  <a:lnTo>
                    <a:pt x="6289052" y="1421511"/>
                  </a:lnTo>
                  <a:lnTo>
                    <a:pt x="6318766" y="1415512"/>
                  </a:lnTo>
                  <a:lnTo>
                    <a:pt x="6343027" y="1399143"/>
                  </a:lnTo>
                  <a:lnTo>
                    <a:pt x="6359382" y="1374844"/>
                  </a:lnTo>
                  <a:lnTo>
                    <a:pt x="6365379" y="1345056"/>
                  </a:lnTo>
                  <a:lnTo>
                    <a:pt x="6365379" y="76453"/>
                  </a:lnTo>
                  <a:lnTo>
                    <a:pt x="6359382" y="46720"/>
                  </a:lnTo>
                  <a:lnTo>
                    <a:pt x="6343027" y="22415"/>
                  </a:lnTo>
                  <a:lnTo>
                    <a:pt x="6318766" y="6016"/>
                  </a:lnTo>
                  <a:lnTo>
                    <a:pt x="6289052" y="0"/>
                  </a:lnTo>
                  <a:close/>
                </a:path>
              </a:pathLst>
            </a:custGeom>
            <a:solidFill>
              <a:srgbClr val="F9F8F5"/>
            </a:solidFill>
          </p:spPr>
          <p:txBody>
            <a:bodyPr wrap="square" lIns="0" tIns="0" rIns="0" bIns="0" rtlCol="0"/>
            <a:lstStyle/>
            <a:p>
              <a:pPr defTabSz="761970"/>
              <a:endParaRPr sz="1500"/>
            </a:p>
          </p:txBody>
        </p:sp>
        <p:sp>
          <p:nvSpPr>
            <p:cNvPr id="5" name="object 5"/>
            <p:cNvSpPr/>
            <p:nvPr/>
          </p:nvSpPr>
          <p:spPr>
            <a:xfrm>
              <a:off x="727824" y="2638171"/>
              <a:ext cx="6365875" cy="1421765"/>
            </a:xfrm>
            <a:custGeom>
              <a:avLst/>
              <a:gdLst/>
              <a:ahLst/>
              <a:cxnLst/>
              <a:rect l="l" t="t" r="r" b="b"/>
              <a:pathLst>
                <a:path w="6365875" h="1421764">
                  <a:moveTo>
                    <a:pt x="0" y="76453"/>
                  </a:moveTo>
                  <a:lnTo>
                    <a:pt x="6005" y="46720"/>
                  </a:lnTo>
                  <a:lnTo>
                    <a:pt x="22383" y="22415"/>
                  </a:lnTo>
                  <a:lnTo>
                    <a:pt x="46677" y="6016"/>
                  </a:lnTo>
                  <a:lnTo>
                    <a:pt x="76428" y="0"/>
                  </a:lnTo>
                  <a:lnTo>
                    <a:pt x="6289052" y="0"/>
                  </a:lnTo>
                  <a:lnTo>
                    <a:pt x="6318766" y="6016"/>
                  </a:lnTo>
                  <a:lnTo>
                    <a:pt x="6343027" y="22415"/>
                  </a:lnTo>
                  <a:lnTo>
                    <a:pt x="6359382" y="46720"/>
                  </a:lnTo>
                  <a:lnTo>
                    <a:pt x="6365379" y="76453"/>
                  </a:lnTo>
                  <a:lnTo>
                    <a:pt x="6365379" y="1345056"/>
                  </a:lnTo>
                  <a:lnTo>
                    <a:pt x="6359382" y="1374844"/>
                  </a:lnTo>
                  <a:lnTo>
                    <a:pt x="6343027" y="1399143"/>
                  </a:lnTo>
                  <a:lnTo>
                    <a:pt x="6318766" y="1415512"/>
                  </a:lnTo>
                  <a:lnTo>
                    <a:pt x="6289052" y="1421511"/>
                  </a:lnTo>
                  <a:lnTo>
                    <a:pt x="76428" y="1421511"/>
                  </a:lnTo>
                  <a:lnTo>
                    <a:pt x="46677" y="1415512"/>
                  </a:lnTo>
                  <a:lnTo>
                    <a:pt x="22383" y="1399143"/>
                  </a:lnTo>
                  <a:lnTo>
                    <a:pt x="6005" y="1374844"/>
                  </a:lnTo>
                  <a:lnTo>
                    <a:pt x="0" y="1345056"/>
                  </a:lnTo>
                  <a:lnTo>
                    <a:pt x="0" y="76453"/>
                  </a:lnTo>
                  <a:close/>
                </a:path>
              </a:pathLst>
            </a:custGeom>
            <a:ln w="22859">
              <a:solidFill>
                <a:srgbClr val="BED2D7"/>
              </a:solidFill>
            </a:ln>
          </p:spPr>
          <p:txBody>
            <a:bodyPr wrap="square" lIns="0" tIns="0" rIns="0" bIns="0" rtlCol="0"/>
            <a:lstStyle/>
            <a:p>
              <a:pPr defTabSz="761970"/>
              <a:endParaRPr sz="1500"/>
            </a:p>
          </p:txBody>
        </p:sp>
      </p:grpSp>
      <p:grpSp>
        <p:nvGrpSpPr>
          <p:cNvPr id="6" name="object 6"/>
          <p:cNvGrpSpPr/>
          <p:nvPr/>
        </p:nvGrpSpPr>
        <p:grpSpPr>
          <a:xfrm>
            <a:off x="596995" y="3525096"/>
            <a:ext cx="5323946" cy="1431396"/>
            <a:chOff x="716394" y="4230115"/>
            <a:chExt cx="6388735" cy="1717675"/>
          </a:xfrm>
        </p:grpSpPr>
        <p:sp>
          <p:nvSpPr>
            <p:cNvPr id="7" name="object 7"/>
            <p:cNvSpPr/>
            <p:nvPr/>
          </p:nvSpPr>
          <p:spPr>
            <a:xfrm>
              <a:off x="727824" y="4241545"/>
              <a:ext cx="6365875" cy="1694814"/>
            </a:xfrm>
            <a:custGeom>
              <a:avLst/>
              <a:gdLst/>
              <a:ahLst/>
              <a:cxnLst/>
              <a:rect l="l" t="t" r="r" b="b"/>
              <a:pathLst>
                <a:path w="6365875" h="1694814">
                  <a:moveTo>
                    <a:pt x="6289052" y="0"/>
                  </a:moveTo>
                  <a:lnTo>
                    <a:pt x="76415" y="0"/>
                  </a:lnTo>
                  <a:lnTo>
                    <a:pt x="46671" y="6016"/>
                  </a:lnTo>
                  <a:lnTo>
                    <a:pt x="22382" y="22415"/>
                  </a:lnTo>
                  <a:lnTo>
                    <a:pt x="6005" y="46720"/>
                  </a:lnTo>
                  <a:lnTo>
                    <a:pt x="0" y="76453"/>
                  </a:lnTo>
                  <a:lnTo>
                    <a:pt x="0" y="1617979"/>
                  </a:lnTo>
                  <a:lnTo>
                    <a:pt x="6005" y="1647767"/>
                  </a:lnTo>
                  <a:lnTo>
                    <a:pt x="22382" y="1672066"/>
                  </a:lnTo>
                  <a:lnTo>
                    <a:pt x="46671" y="1688435"/>
                  </a:lnTo>
                  <a:lnTo>
                    <a:pt x="76415" y="1694433"/>
                  </a:lnTo>
                  <a:lnTo>
                    <a:pt x="6289052" y="1694433"/>
                  </a:lnTo>
                  <a:lnTo>
                    <a:pt x="6318766" y="1688435"/>
                  </a:lnTo>
                  <a:lnTo>
                    <a:pt x="6343027" y="1672066"/>
                  </a:lnTo>
                  <a:lnTo>
                    <a:pt x="6359382" y="1647767"/>
                  </a:lnTo>
                  <a:lnTo>
                    <a:pt x="6365379" y="1617979"/>
                  </a:lnTo>
                  <a:lnTo>
                    <a:pt x="6365379" y="76453"/>
                  </a:lnTo>
                  <a:lnTo>
                    <a:pt x="6359382" y="46720"/>
                  </a:lnTo>
                  <a:lnTo>
                    <a:pt x="6343027" y="22415"/>
                  </a:lnTo>
                  <a:lnTo>
                    <a:pt x="6318766" y="6016"/>
                  </a:lnTo>
                  <a:lnTo>
                    <a:pt x="6289052" y="0"/>
                  </a:lnTo>
                  <a:close/>
                </a:path>
              </a:pathLst>
            </a:custGeom>
            <a:solidFill>
              <a:srgbClr val="F9F8F5"/>
            </a:solidFill>
          </p:spPr>
          <p:txBody>
            <a:bodyPr wrap="square" lIns="0" tIns="0" rIns="0" bIns="0" rtlCol="0"/>
            <a:lstStyle/>
            <a:p>
              <a:pPr defTabSz="761970"/>
              <a:endParaRPr sz="1500"/>
            </a:p>
          </p:txBody>
        </p:sp>
        <p:sp>
          <p:nvSpPr>
            <p:cNvPr id="8" name="object 8"/>
            <p:cNvSpPr/>
            <p:nvPr/>
          </p:nvSpPr>
          <p:spPr>
            <a:xfrm>
              <a:off x="727824" y="4241545"/>
              <a:ext cx="6365875" cy="1694814"/>
            </a:xfrm>
            <a:custGeom>
              <a:avLst/>
              <a:gdLst/>
              <a:ahLst/>
              <a:cxnLst/>
              <a:rect l="l" t="t" r="r" b="b"/>
              <a:pathLst>
                <a:path w="6365875" h="1694814">
                  <a:moveTo>
                    <a:pt x="0" y="76453"/>
                  </a:moveTo>
                  <a:lnTo>
                    <a:pt x="6005" y="46720"/>
                  </a:lnTo>
                  <a:lnTo>
                    <a:pt x="22382" y="22415"/>
                  </a:lnTo>
                  <a:lnTo>
                    <a:pt x="46671" y="6016"/>
                  </a:lnTo>
                  <a:lnTo>
                    <a:pt x="76415" y="0"/>
                  </a:lnTo>
                  <a:lnTo>
                    <a:pt x="6289052" y="0"/>
                  </a:lnTo>
                  <a:lnTo>
                    <a:pt x="6318766" y="6016"/>
                  </a:lnTo>
                  <a:lnTo>
                    <a:pt x="6343027" y="22415"/>
                  </a:lnTo>
                  <a:lnTo>
                    <a:pt x="6359382" y="46720"/>
                  </a:lnTo>
                  <a:lnTo>
                    <a:pt x="6365379" y="76453"/>
                  </a:lnTo>
                  <a:lnTo>
                    <a:pt x="6365379" y="1617979"/>
                  </a:lnTo>
                  <a:lnTo>
                    <a:pt x="6359382" y="1647767"/>
                  </a:lnTo>
                  <a:lnTo>
                    <a:pt x="6343027" y="1672066"/>
                  </a:lnTo>
                  <a:lnTo>
                    <a:pt x="6318766" y="1688435"/>
                  </a:lnTo>
                  <a:lnTo>
                    <a:pt x="6289052" y="1694433"/>
                  </a:lnTo>
                  <a:lnTo>
                    <a:pt x="76415" y="1694433"/>
                  </a:lnTo>
                  <a:lnTo>
                    <a:pt x="46671" y="1688435"/>
                  </a:lnTo>
                  <a:lnTo>
                    <a:pt x="22382" y="1672066"/>
                  </a:lnTo>
                  <a:lnTo>
                    <a:pt x="6005" y="1647767"/>
                  </a:lnTo>
                  <a:lnTo>
                    <a:pt x="0" y="1617979"/>
                  </a:lnTo>
                  <a:lnTo>
                    <a:pt x="0" y="76453"/>
                  </a:lnTo>
                  <a:close/>
                </a:path>
              </a:pathLst>
            </a:custGeom>
            <a:ln w="22860">
              <a:solidFill>
                <a:srgbClr val="BED2D7"/>
              </a:solidFill>
            </a:ln>
          </p:spPr>
          <p:txBody>
            <a:bodyPr wrap="square" lIns="0" tIns="0" rIns="0" bIns="0" rtlCol="0"/>
            <a:lstStyle/>
            <a:p>
              <a:pPr defTabSz="761970"/>
              <a:endParaRPr sz="1500"/>
            </a:p>
          </p:txBody>
        </p:sp>
      </p:grpSp>
      <p:grpSp>
        <p:nvGrpSpPr>
          <p:cNvPr id="9" name="object 9"/>
          <p:cNvGrpSpPr/>
          <p:nvPr/>
        </p:nvGrpSpPr>
        <p:grpSpPr>
          <a:xfrm>
            <a:off x="596995" y="5088784"/>
            <a:ext cx="5323946" cy="1203854"/>
            <a:chOff x="716394" y="6106540"/>
            <a:chExt cx="6388735" cy="1444625"/>
          </a:xfrm>
        </p:grpSpPr>
        <p:sp>
          <p:nvSpPr>
            <p:cNvPr id="10" name="object 10"/>
            <p:cNvSpPr/>
            <p:nvPr/>
          </p:nvSpPr>
          <p:spPr>
            <a:xfrm>
              <a:off x="727824" y="6117970"/>
              <a:ext cx="6365875" cy="1421765"/>
            </a:xfrm>
            <a:custGeom>
              <a:avLst/>
              <a:gdLst/>
              <a:ahLst/>
              <a:cxnLst/>
              <a:rect l="l" t="t" r="r" b="b"/>
              <a:pathLst>
                <a:path w="6365875" h="1421765">
                  <a:moveTo>
                    <a:pt x="6289052" y="0"/>
                  </a:moveTo>
                  <a:lnTo>
                    <a:pt x="76428" y="0"/>
                  </a:lnTo>
                  <a:lnTo>
                    <a:pt x="46677" y="5996"/>
                  </a:lnTo>
                  <a:lnTo>
                    <a:pt x="22383" y="22351"/>
                  </a:lnTo>
                  <a:lnTo>
                    <a:pt x="6005" y="46612"/>
                  </a:lnTo>
                  <a:lnTo>
                    <a:pt x="0" y="76326"/>
                  </a:lnTo>
                  <a:lnTo>
                    <a:pt x="0" y="1345006"/>
                  </a:lnTo>
                  <a:lnTo>
                    <a:pt x="6005" y="1374750"/>
                  </a:lnTo>
                  <a:lnTo>
                    <a:pt x="22383" y="1399039"/>
                  </a:lnTo>
                  <a:lnTo>
                    <a:pt x="46677" y="1415416"/>
                  </a:lnTo>
                  <a:lnTo>
                    <a:pt x="76428" y="1421422"/>
                  </a:lnTo>
                  <a:lnTo>
                    <a:pt x="6289052" y="1421422"/>
                  </a:lnTo>
                  <a:lnTo>
                    <a:pt x="6318766" y="1415416"/>
                  </a:lnTo>
                  <a:lnTo>
                    <a:pt x="6343027" y="1399039"/>
                  </a:lnTo>
                  <a:lnTo>
                    <a:pt x="6359382" y="1374750"/>
                  </a:lnTo>
                  <a:lnTo>
                    <a:pt x="6365379" y="1345006"/>
                  </a:lnTo>
                  <a:lnTo>
                    <a:pt x="6365379" y="76326"/>
                  </a:lnTo>
                  <a:lnTo>
                    <a:pt x="6359382" y="46612"/>
                  </a:lnTo>
                  <a:lnTo>
                    <a:pt x="6343027" y="22351"/>
                  </a:lnTo>
                  <a:lnTo>
                    <a:pt x="6318766" y="5996"/>
                  </a:lnTo>
                  <a:lnTo>
                    <a:pt x="6289052" y="0"/>
                  </a:lnTo>
                  <a:close/>
                </a:path>
              </a:pathLst>
            </a:custGeom>
            <a:solidFill>
              <a:srgbClr val="F9F8F5"/>
            </a:solidFill>
          </p:spPr>
          <p:txBody>
            <a:bodyPr wrap="square" lIns="0" tIns="0" rIns="0" bIns="0" rtlCol="0"/>
            <a:lstStyle/>
            <a:p>
              <a:pPr defTabSz="761970"/>
              <a:endParaRPr sz="1500"/>
            </a:p>
          </p:txBody>
        </p:sp>
        <p:sp>
          <p:nvSpPr>
            <p:cNvPr id="11" name="object 11"/>
            <p:cNvSpPr/>
            <p:nvPr/>
          </p:nvSpPr>
          <p:spPr>
            <a:xfrm>
              <a:off x="727824" y="6117970"/>
              <a:ext cx="6365875" cy="1421765"/>
            </a:xfrm>
            <a:custGeom>
              <a:avLst/>
              <a:gdLst/>
              <a:ahLst/>
              <a:cxnLst/>
              <a:rect l="l" t="t" r="r" b="b"/>
              <a:pathLst>
                <a:path w="6365875" h="1421765">
                  <a:moveTo>
                    <a:pt x="0" y="76326"/>
                  </a:moveTo>
                  <a:lnTo>
                    <a:pt x="6005" y="46612"/>
                  </a:lnTo>
                  <a:lnTo>
                    <a:pt x="22383" y="22351"/>
                  </a:lnTo>
                  <a:lnTo>
                    <a:pt x="46677" y="5996"/>
                  </a:lnTo>
                  <a:lnTo>
                    <a:pt x="76428" y="0"/>
                  </a:lnTo>
                  <a:lnTo>
                    <a:pt x="6289052" y="0"/>
                  </a:lnTo>
                  <a:lnTo>
                    <a:pt x="6318766" y="5996"/>
                  </a:lnTo>
                  <a:lnTo>
                    <a:pt x="6343027" y="22351"/>
                  </a:lnTo>
                  <a:lnTo>
                    <a:pt x="6359382" y="46612"/>
                  </a:lnTo>
                  <a:lnTo>
                    <a:pt x="6365379" y="76326"/>
                  </a:lnTo>
                  <a:lnTo>
                    <a:pt x="6365379" y="1345006"/>
                  </a:lnTo>
                  <a:lnTo>
                    <a:pt x="6359382" y="1374750"/>
                  </a:lnTo>
                  <a:lnTo>
                    <a:pt x="6343027" y="1399039"/>
                  </a:lnTo>
                  <a:lnTo>
                    <a:pt x="6318766" y="1415416"/>
                  </a:lnTo>
                  <a:lnTo>
                    <a:pt x="6289052" y="1421422"/>
                  </a:lnTo>
                  <a:lnTo>
                    <a:pt x="76428" y="1421422"/>
                  </a:lnTo>
                  <a:lnTo>
                    <a:pt x="46677" y="1415416"/>
                  </a:lnTo>
                  <a:lnTo>
                    <a:pt x="22383" y="1399039"/>
                  </a:lnTo>
                  <a:lnTo>
                    <a:pt x="6005" y="1374750"/>
                  </a:lnTo>
                  <a:lnTo>
                    <a:pt x="0" y="1345006"/>
                  </a:lnTo>
                  <a:lnTo>
                    <a:pt x="0" y="76326"/>
                  </a:lnTo>
                  <a:close/>
                </a:path>
              </a:pathLst>
            </a:custGeom>
            <a:ln w="22859">
              <a:solidFill>
                <a:srgbClr val="BED2D7"/>
              </a:solidFill>
            </a:ln>
          </p:spPr>
          <p:txBody>
            <a:bodyPr wrap="square" lIns="0" tIns="0" rIns="0" bIns="0" rtlCol="0"/>
            <a:lstStyle/>
            <a:p>
              <a:pPr defTabSz="761970"/>
              <a:endParaRPr sz="1500"/>
            </a:p>
          </p:txBody>
        </p:sp>
      </p:grpSp>
      <p:sp>
        <p:nvSpPr>
          <p:cNvPr id="12" name="object 12"/>
          <p:cNvSpPr txBox="1">
            <a:spLocks noGrp="1"/>
          </p:cNvSpPr>
          <p:nvPr>
            <p:ph sz="half" idx="2"/>
          </p:nvPr>
        </p:nvSpPr>
        <p:spPr>
          <a:xfrm>
            <a:off x="496641" y="1411639"/>
            <a:ext cx="4296393" cy="5033408"/>
          </a:xfrm>
          <a:prstGeom prst="rect">
            <a:avLst/>
          </a:prstGeom>
        </p:spPr>
        <p:txBody>
          <a:bodyPr vert="horz" wrap="square" lIns="0" tIns="10583" rIns="0" bIns="0" rtlCol="0">
            <a:spAutoFit/>
          </a:bodyPr>
          <a:lstStyle/>
          <a:p>
            <a:pPr marL="10583">
              <a:spcBef>
                <a:spcPts val="83"/>
              </a:spcBef>
            </a:pPr>
            <a:r>
              <a:rPr spc="-79" dirty="0"/>
              <a:t>Tipos</a:t>
            </a:r>
            <a:r>
              <a:rPr spc="-71" dirty="0"/>
              <a:t> </a:t>
            </a:r>
            <a:r>
              <a:rPr dirty="0"/>
              <a:t>de</a:t>
            </a:r>
            <a:r>
              <a:rPr spc="-75" dirty="0"/>
              <a:t> </a:t>
            </a:r>
            <a:r>
              <a:rPr spc="-46" dirty="0"/>
              <a:t>Salario</a:t>
            </a:r>
            <a:r>
              <a:rPr spc="-79" dirty="0"/>
              <a:t> </a:t>
            </a:r>
            <a:r>
              <a:rPr dirty="0"/>
              <a:t>Base</a:t>
            </a:r>
            <a:r>
              <a:rPr spc="-71" dirty="0"/>
              <a:t> </a:t>
            </a:r>
            <a:r>
              <a:rPr dirty="0"/>
              <a:t>de</a:t>
            </a:r>
            <a:r>
              <a:rPr spc="-75" dirty="0"/>
              <a:t> </a:t>
            </a:r>
            <a:r>
              <a:rPr spc="-8" dirty="0"/>
              <a:t>Cotización</a:t>
            </a:r>
          </a:p>
          <a:p>
            <a:pPr marL="180968">
              <a:spcBef>
                <a:spcPts val="2383"/>
              </a:spcBef>
            </a:pPr>
            <a:r>
              <a:rPr sz="1833" spc="-37" dirty="0">
                <a:solidFill>
                  <a:srgbClr val="384652"/>
                </a:solidFill>
              </a:rPr>
              <a:t>Salario</a:t>
            </a:r>
            <a:r>
              <a:rPr sz="1833" spc="-92" dirty="0">
                <a:solidFill>
                  <a:srgbClr val="384652"/>
                </a:solidFill>
              </a:rPr>
              <a:t> </a:t>
            </a:r>
            <a:r>
              <a:rPr sz="1833" spc="-17" dirty="0">
                <a:solidFill>
                  <a:srgbClr val="384652"/>
                </a:solidFill>
              </a:rPr>
              <a:t>Fijo</a:t>
            </a:r>
            <a:endParaRPr sz="1833"/>
          </a:p>
          <a:p>
            <a:pPr marL="180968" marR="4233" algn="just">
              <a:lnSpc>
                <a:spcPts val="1733"/>
              </a:lnSpc>
              <a:spcBef>
                <a:spcPts val="1304"/>
              </a:spcBef>
            </a:pPr>
            <a:r>
              <a:rPr sz="1500" spc="50" dirty="0">
                <a:solidFill>
                  <a:srgbClr val="384652"/>
                </a:solidFill>
                <a:latin typeface="Gill Sans MT"/>
                <a:cs typeface="Gill Sans MT"/>
              </a:rPr>
              <a:t>Conformado</a:t>
            </a:r>
            <a:r>
              <a:rPr sz="1500" spc="-25" dirty="0">
                <a:solidFill>
                  <a:srgbClr val="384652"/>
                </a:solidFill>
                <a:latin typeface="Gill Sans MT"/>
                <a:cs typeface="Gill Sans MT"/>
              </a:rPr>
              <a:t> </a:t>
            </a:r>
            <a:r>
              <a:rPr sz="1500" dirty="0">
                <a:solidFill>
                  <a:srgbClr val="384652"/>
                </a:solidFill>
                <a:latin typeface="Gill Sans MT"/>
                <a:cs typeface="Gill Sans MT"/>
              </a:rPr>
              <a:t>por</a:t>
            </a:r>
            <a:r>
              <a:rPr sz="1500" spc="-29" dirty="0">
                <a:solidFill>
                  <a:srgbClr val="384652"/>
                </a:solidFill>
                <a:latin typeface="Gill Sans MT"/>
                <a:cs typeface="Gill Sans MT"/>
              </a:rPr>
              <a:t> </a:t>
            </a:r>
            <a:r>
              <a:rPr sz="1500" spc="71" dirty="0">
                <a:solidFill>
                  <a:srgbClr val="384652"/>
                </a:solidFill>
                <a:latin typeface="Gill Sans MT"/>
                <a:cs typeface="Gill Sans MT"/>
              </a:rPr>
              <a:t>elementos</a:t>
            </a:r>
            <a:r>
              <a:rPr sz="1500" spc="-21" dirty="0">
                <a:solidFill>
                  <a:srgbClr val="384652"/>
                </a:solidFill>
                <a:latin typeface="Gill Sans MT"/>
                <a:cs typeface="Gill Sans MT"/>
              </a:rPr>
              <a:t> </a:t>
            </a:r>
            <a:r>
              <a:rPr sz="1500" spc="79" dirty="0">
                <a:solidFill>
                  <a:srgbClr val="384652"/>
                </a:solidFill>
                <a:latin typeface="Gill Sans MT"/>
                <a:cs typeface="Gill Sans MT"/>
              </a:rPr>
              <a:t>fijos</a:t>
            </a:r>
            <a:r>
              <a:rPr sz="1500" spc="-42" dirty="0">
                <a:solidFill>
                  <a:srgbClr val="384652"/>
                </a:solidFill>
                <a:latin typeface="Gill Sans MT"/>
                <a:cs typeface="Gill Sans MT"/>
              </a:rPr>
              <a:t> </a:t>
            </a:r>
            <a:r>
              <a:rPr sz="1500" spc="50" dirty="0">
                <a:solidFill>
                  <a:srgbClr val="384652"/>
                </a:solidFill>
                <a:latin typeface="Gill Sans MT"/>
                <a:cs typeface="Gill Sans MT"/>
              </a:rPr>
              <a:t>y</a:t>
            </a:r>
            <a:r>
              <a:rPr sz="1500" spc="-33" dirty="0">
                <a:solidFill>
                  <a:srgbClr val="384652"/>
                </a:solidFill>
                <a:latin typeface="Gill Sans MT"/>
                <a:cs typeface="Gill Sans MT"/>
              </a:rPr>
              <a:t> </a:t>
            </a:r>
            <a:r>
              <a:rPr sz="1500" spc="37" dirty="0">
                <a:solidFill>
                  <a:srgbClr val="384652"/>
                </a:solidFill>
                <a:latin typeface="Gill Sans MT"/>
                <a:cs typeface="Gill Sans MT"/>
              </a:rPr>
              <a:t>retribuciones</a:t>
            </a:r>
            <a:r>
              <a:rPr sz="1500" spc="-29" dirty="0">
                <a:solidFill>
                  <a:srgbClr val="384652"/>
                </a:solidFill>
                <a:latin typeface="Gill Sans MT"/>
                <a:cs typeface="Gill Sans MT"/>
              </a:rPr>
              <a:t> </a:t>
            </a:r>
            <a:r>
              <a:rPr sz="1500" spc="58" dirty="0">
                <a:solidFill>
                  <a:srgbClr val="384652"/>
                </a:solidFill>
                <a:latin typeface="Gill Sans MT"/>
                <a:cs typeface="Gill Sans MT"/>
              </a:rPr>
              <a:t>periódicas </a:t>
            </a:r>
            <a:r>
              <a:rPr sz="1500" spc="62" dirty="0">
                <a:solidFill>
                  <a:srgbClr val="384652"/>
                </a:solidFill>
                <a:latin typeface="Gill Sans MT"/>
                <a:cs typeface="Gill Sans MT"/>
              </a:rPr>
              <a:t>cuyo</a:t>
            </a:r>
            <a:r>
              <a:rPr sz="1500" spc="-46" dirty="0">
                <a:solidFill>
                  <a:srgbClr val="384652"/>
                </a:solidFill>
                <a:latin typeface="Gill Sans MT"/>
                <a:cs typeface="Gill Sans MT"/>
              </a:rPr>
              <a:t> </a:t>
            </a:r>
            <a:r>
              <a:rPr sz="1500" spc="46" dirty="0">
                <a:solidFill>
                  <a:srgbClr val="384652"/>
                </a:solidFill>
                <a:latin typeface="Gill Sans MT"/>
                <a:cs typeface="Gill Sans MT"/>
              </a:rPr>
              <a:t>monto</a:t>
            </a:r>
            <a:r>
              <a:rPr sz="1500" spc="-29" dirty="0">
                <a:solidFill>
                  <a:srgbClr val="384652"/>
                </a:solidFill>
                <a:latin typeface="Gill Sans MT"/>
                <a:cs typeface="Gill Sans MT"/>
              </a:rPr>
              <a:t> </a:t>
            </a:r>
            <a:r>
              <a:rPr sz="1500" spc="129" dirty="0">
                <a:solidFill>
                  <a:srgbClr val="384652"/>
                </a:solidFill>
                <a:latin typeface="Gill Sans MT"/>
                <a:cs typeface="Gill Sans MT"/>
              </a:rPr>
              <a:t>se</a:t>
            </a:r>
            <a:r>
              <a:rPr sz="1500" spc="-37" dirty="0">
                <a:solidFill>
                  <a:srgbClr val="384652"/>
                </a:solidFill>
                <a:latin typeface="Gill Sans MT"/>
                <a:cs typeface="Gill Sans MT"/>
              </a:rPr>
              <a:t> </a:t>
            </a:r>
            <a:r>
              <a:rPr sz="1500" spc="67" dirty="0">
                <a:solidFill>
                  <a:srgbClr val="384652"/>
                </a:solidFill>
                <a:latin typeface="Gill Sans MT"/>
                <a:cs typeface="Gill Sans MT"/>
              </a:rPr>
              <a:t>conoce</a:t>
            </a:r>
            <a:r>
              <a:rPr sz="1500" spc="-42" dirty="0">
                <a:solidFill>
                  <a:srgbClr val="384652"/>
                </a:solidFill>
                <a:latin typeface="Gill Sans MT"/>
                <a:cs typeface="Gill Sans MT"/>
              </a:rPr>
              <a:t> </a:t>
            </a:r>
            <a:r>
              <a:rPr sz="1500" spc="58" dirty="0">
                <a:solidFill>
                  <a:srgbClr val="384652"/>
                </a:solidFill>
                <a:latin typeface="Gill Sans MT"/>
                <a:cs typeface="Gill Sans MT"/>
              </a:rPr>
              <a:t>previamente.</a:t>
            </a:r>
            <a:r>
              <a:rPr sz="1500" spc="-42" dirty="0">
                <a:solidFill>
                  <a:srgbClr val="384652"/>
                </a:solidFill>
                <a:latin typeface="Gill Sans MT"/>
                <a:cs typeface="Gill Sans MT"/>
              </a:rPr>
              <a:t> </a:t>
            </a:r>
            <a:r>
              <a:rPr sz="1500" spc="129" dirty="0">
                <a:solidFill>
                  <a:srgbClr val="384652"/>
                </a:solidFill>
                <a:latin typeface="Gill Sans MT"/>
                <a:cs typeface="Gill Sans MT"/>
              </a:rPr>
              <a:t>Se</a:t>
            </a:r>
            <a:r>
              <a:rPr sz="1500" spc="-33" dirty="0">
                <a:solidFill>
                  <a:srgbClr val="384652"/>
                </a:solidFill>
                <a:latin typeface="Gill Sans MT"/>
                <a:cs typeface="Gill Sans MT"/>
              </a:rPr>
              <a:t> </a:t>
            </a:r>
            <a:r>
              <a:rPr sz="1500" spc="75" dirty="0">
                <a:solidFill>
                  <a:srgbClr val="384652"/>
                </a:solidFill>
                <a:latin typeface="Gill Sans MT"/>
                <a:cs typeface="Gill Sans MT"/>
              </a:rPr>
              <a:t>mantiene</a:t>
            </a:r>
            <a:r>
              <a:rPr sz="1500" spc="-25" dirty="0">
                <a:solidFill>
                  <a:srgbClr val="384652"/>
                </a:solidFill>
                <a:latin typeface="Gill Sans MT"/>
                <a:cs typeface="Gill Sans MT"/>
              </a:rPr>
              <a:t> </a:t>
            </a:r>
            <a:r>
              <a:rPr sz="1500" spc="71" dirty="0">
                <a:solidFill>
                  <a:srgbClr val="384652"/>
                </a:solidFill>
                <a:latin typeface="Gill Sans MT"/>
                <a:cs typeface="Gill Sans MT"/>
              </a:rPr>
              <a:t>estable.</a:t>
            </a:r>
            <a:endParaRPr sz="1500">
              <a:latin typeface="Gill Sans MT"/>
              <a:cs typeface="Gill Sans MT"/>
            </a:endParaRPr>
          </a:p>
          <a:p>
            <a:pPr>
              <a:lnSpc>
                <a:spcPct val="100000"/>
              </a:lnSpc>
            </a:pPr>
            <a:endParaRPr sz="1500">
              <a:latin typeface="Gill Sans MT"/>
              <a:cs typeface="Gill Sans MT"/>
            </a:endParaRPr>
          </a:p>
          <a:p>
            <a:pPr>
              <a:spcBef>
                <a:spcPts val="71"/>
              </a:spcBef>
            </a:pPr>
            <a:endParaRPr sz="1500">
              <a:latin typeface="Gill Sans MT"/>
              <a:cs typeface="Gill Sans MT"/>
            </a:endParaRPr>
          </a:p>
          <a:p>
            <a:pPr marL="180968"/>
            <a:r>
              <a:rPr sz="1833" spc="-37" dirty="0">
                <a:solidFill>
                  <a:srgbClr val="384652"/>
                </a:solidFill>
              </a:rPr>
              <a:t>Salario</a:t>
            </a:r>
            <a:r>
              <a:rPr sz="1833" spc="-92" dirty="0">
                <a:solidFill>
                  <a:srgbClr val="384652"/>
                </a:solidFill>
              </a:rPr>
              <a:t> </a:t>
            </a:r>
            <a:r>
              <a:rPr sz="1833" spc="-8" dirty="0">
                <a:solidFill>
                  <a:srgbClr val="384652"/>
                </a:solidFill>
              </a:rPr>
              <a:t>Variable</a:t>
            </a:r>
            <a:endParaRPr sz="1833"/>
          </a:p>
          <a:p>
            <a:pPr marL="180968" marR="4233" algn="just">
              <a:lnSpc>
                <a:spcPct val="96900"/>
              </a:lnSpc>
              <a:spcBef>
                <a:spcPts val="429"/>
              </a:spcBef>
            </a:pPr>
            <a:r>
              <a:rPr sz="1500" spc="129" dirty="0">
                <a:solidFill>
                  <a:srgbClr val="384652"/>
                </a:solidFill>
                <a:latin typeface="Gill Sans MT"/>
                <a:cs typeface="Gill Sans MT"/>
              </a:rPr>
              <a:t>Se</a:t>
            </a:r>
            <a:r>
              <a:rPr sz="1500" spc="296" dirty="0">
                <a:solidFill>
                  <a:srgbClr val="384652"/>
                </a:solidFill>
                <a:latin typeface="Gill Sans MT"/>
                <a:cs typeface="Gill Sans MT"/>
              </a:rPr>
              <a:t>  </a:t>
            </a:r>
            <a:r>
              <a:rPr sz="1500" spc="100" dirty="0">
                <a:solidFill>
                  <a:srgbClr val="384652"/>
                </a:solidFill>
                <a:latin typeface="Gill Sans MT"/>
                <a:cs typeface="Gill Sans MT"/>
              </a:rPr>
              <a:t>calcula</a:t>
            </a:r>
            <a:r>
              <a:rPr sz="1500" spc="300" dirty="0">
                <a:solidFill>
                  <a:srgbClr val="384652"/>
                </a:solidFill>
                <a:latin typeface="Gill Sans MT"/>
                <a:cs typeface="Gill Sans MT"/>
              </a:rPr>
              <a:t>  </a:t>
            </a:r>
            <a:r>
              <a:rPr sz="1500" spc="62" dirty="0">
                <a:solidFill>
                  <a:srgbClr val="384652"/>
                </a:solidFill>
                <a:latin typeface="Gill Sans MT"/>
                <a:cs typeface="Gill Sans MT"/>
              </a:rPr>
              <a:t>promediando</a:t>
            </a:r>
            <a:r>
              <a:rPr sz="1500" spc="300" dirty="0">
                <a:solidFill>
                  <a:srgbClr val="384652"/>
                </a:solidFill>
                <a:latin typeface="Gill Sans MT"/>
                <a:cs typeface="Gill Sans MT"/>
              </a:rPr>
              <a:t>  </a:t>
            </a:r>
            <a:r>
              <a:rPr sz="1500" spc="95" dirty="0">
                <a:solidFill>
                  <a:srgbClr val="384652"/>
                </a:solidFill>
                <a:latin typeface="Gill Sans MT"/>
                <a:cs typeface="Gill Sans MT"/>
              </a:rPr>
              <a:t>la</a:t>
            </a:r>
            <a:r>
              <a:rPr sz="1500" spc="296" dirty="0">
                <a:solidFill>
                  <a:srgbClr val="384652"/>
                </a:solidFill>
                <a:latin typeface="Gill Sans MT"/>
                <a:cs typeface="Gill Sans MT"/>
              </a:rPr>
              <a:t>  </a:t>
            </a:r>
            <a:r>
              <a:rPr sz="1500" spc="146" dirty="0">
                <a:solidFill>
                  <a:srgbClr val="384652"/>
                </a:solidFill>
                <a:latin typeface="Gill Sans MT"/>
                <a:cs typeface="Gill Sans MT"/>
              </a:rPr>
              <a:t>suma</a:t>
            </a:r>
            <a:r>
              <a:rPr sz="1500" spc="296" dirty="0">
                <a:solidFill>
                  <a:srgbClr val="384652"/>
                </a:solidFill>
                <a:latin typeface="Gill Sans MT"/>
                <a:cs typeface="Gill Sans MT"/>
              </a:rPr>
              <a:t>  </a:t>
            </a:r>
            <a:r>
              <a:rPr sz="1500" spc="71" dirty="0">
                <a:solidFill>
                  <a:srgbClr val="384652"/>
                </a:solidFill>
                <a:latin typeface="Gill Sans MT"/>
                <a:cs typeface="Gill Sans MT"/>
              </a:rPr>
              <a:t>de</a:t>
            </a:r>
            <a:r>
              <a:rPr sz="1500" spc="287" dirty="0">
                <a:solidFill>
                  <a:srgbClr val="384652"/>
                </a:solidFill>
                <a:latin typeface="Gill Sans MT"/>
                <a:cs typeface="Gill Sans MT"/>
              </a:rPr>
              <a:t>  </a:t>
            </a:r>
            <a:r>
              <a:rPr sz="1500" spc="79" dirty="0">
                <a:solidFill>
                  <a:srgbClr val="384652"/>
                </a:solidFill>
                <a:latin typeface="Gill Sans MT"/>
                <a:cs typeface="Gill Sans MT"/>
              </a:rPr>
              <a:t>los</a:t>
            </a:r>
            <a:r>
              <a:rPr sz="1500" spc="300" dirty="0">
                <a:solidFill>
                  <a:srgbClr val="384652"/>
                </a:solidFill>
                <a:latin typeface="Gill Sans MT"/>
                <a:cs typeface="Gill Sans MT"/>
              </a:rPr>
              <a:t>  </a:t>
            </a:r>
            <a:r>
              <a:rPr sz="1500" spc="79" dirty="0">
                <a:solidFill>
                  <a:srgbClr val="384652"/>
                </a:solidFill>
                <a:latin typeface="Gill Sans MT"/>
                <a:cs typeface="Gill Sans MT"/>
              </a:rPr>
              <a:t>salarios </a:t>
            </a:r>
            <a:r>
              <a:rPr sz="1500" spc="104" dirty="0">
                <a:solidFill>
                  <a:srgbClr val="384652"/>
                </a:solidFill>
                <a:latin typeface="Gill Sans MT"/>
                <a:cs typeface="Gill Sans MT"/>
              </a:rPr>
              <a:t>devengados</a:t>
            </a:r>
            <a:r>
              <a:rPr sz="1500" spc="-12" dirty="0">
                <a:solidFill>
                  <a:srgbClr val="384652"/>
                </a:solidFill>
                <a:latin typeface="Gill Sans MT"/>
                <a:cs typeface="Gill Sans MT"/>
              </a:rPr>
              <a:t> </a:t>
            </a:r>
            <a:r>
              <a:rPr sz="1500" spc="75" dirty="0">
                <a:solidFill>
                  <a:srgbClr val="384652"/>
                </a:solidFill>
                <a:latin typeface="Gill Sans MT"/>
                <a:cs typeface="Gill Sans MT"/>
              </a:rPr>
              <a:t>en</a:t>
            </a:r>
            <a:r>
              <a:rPr sz="1500" spc="-17" dirty="0">
                <a:solidFill>
                  <a:srgbClr val="384652"/>
                </a:solidFill>
                <a:latin typeface="Gill Sans MT"/>
                <a:cs typeface="Gill Sans MT"/>
              </a:rPr>
              <a:t> </a:t>
            </a:r>
            <a:r>
              <a:rPr sz="1500" spc="79" dirty="0">
                <a:solidFill>
                  <a:srgbClr val="384652"/>
                </a:solidFill>
                <a:latin typeface="Gill Sans MT"/>
                <a:cs typeface="Gill Sans MT"/>
              </a:rPr>
              <a:t>los</a:t>
            </a:r>
            <a:r>
              <a:rPr sz="1500" spc="-8" dirty="0">
                <a:solidFill>
                  <a:srgbClr val="384652"/>
                </a:solidFill>
                <a:latin typeface="Gill Sans MT"/>
                <a:cs typeface="Gill Sans MT"/>
              </a:rPr>
              <a:t> </a:t>
            </a:r>
            <a:r>
              <a:rPr sz="1500" spc="95" dirty="0">
                <a:solidFill>
                  <a:srgbClr val="384652"/>
                </a:solidFill>
                <a:latin typeface="Gill Sans MT"/>
                <a:cs typeface="Gill Sans MT"/>
              </a:rPr>
              <a:t>dos</a:t>
            </a:r>
            <a:r>
              <a:rPr sz="1500" spc="-17" dirty="0">
                <a:solidFill>
                  <a:srgbClr val="384652"/>
                </a:solidFill>
                <a:latin typeface="Gill Sans MT"/>
                <a:cs typeface="Gill Sans MT"/>
              </a:rPr>
              <a:t> </a:t>
            </a:r>
            <a:r>
              <a:rPr sz="1500" spc="133" dirty="0">
                <a:solidFill>
                  <a:srgbClr val="384652"/>
                </a:solidFill>
                <a:latin typeface="Gill Sans MT"/>
                <a:cs typeface="Gill Sans MT"/>
              </a:rPr>
              <a:t>meses</a:t>
            </a:r>
            <a:r>
              <a:rPr sz="1500" spc="-29" dirty="0">
                <a:solidFill>
                  <a:srgbClr val="384652"/>
                </a:solidFill>
                <a:latin typeface="Gill Sans MT"/>
                <a:cs typeface="Gill Sans MT"/>
              </a:rPr>
              <a:t> </a:t>
            </a:r>
            <a:r>
              <a:rPr sz="1500" spc="79" dirty="0">
                <a:solidFill>
                  <a:srgbClr val="384652"/>
                </a:solidFill>
                <a:latin typeface="Gill Sans MT"/>
                <a:cs typeface="Gill Sans MT"/>
              </a:rPr>
              <a:t>inmediatos</a:t>
            </a:r>
            <a:r>
              <a:rPr sz="1500" spc="-17" dirty="0">
                <a:solidFill>
                  <a:srgbClr val="384652"/>
                </a:solidFill>
                <a:latin typeface="Gill Sans MT"/>
                <a:cs typeface="Gill Sans MT"/>
              </a:rPr>
              <a:t> </a:t>
            </a:r>
            <a:r>
              <a:rPr sz="1500" spc="46" dirty="0">
                <a:solidFill>
                  <a:srgbClr val="384652"/>
                </a:solidFill>
                <a:latin typeface="Gill Sans MT"/>
                <a:cs typeface="Gill Sans MT"/>
              </a:rPr>
              <a:t>anteriores.</a:t>
            </a:r>
            <a:r>
              <a:rPr sz="1500" spc="-17" dirty="0">
                <a:solidFill>
                  <a:srgbClr val="384652"/>
                </a:solidFill>
                <a:latin typeface="Gill Sans MT"/>
                <a:cs typeface="Gill Sans MT"/>
              </a:rPr>
              <a:t> </a:t>
            </a:r>
            <a:r>
              <a:rPr sz="1500" spc="92" dirty="0">
                <a:solidFill>
                  <a:srgbClr val="384652"/>
                </a:solidFill>
                <a:latin typeface="Gill Sans MT"/>
                <a:cs typeface="Gill Sans MT"/>
              </a:rPr>
              <a:t>Para </a:t>
            </a:r>
            <a:r>
              <a:rPr sz="1500" spc="83" dirty="0">
                <a:solidFill>
                  <a:srgbClr val="384652"/>
                </a:solidFill>
                <a:latin typeface="Gill Sans MT"/>
                <a:cs typeface="Gill Sans MT"/>
              </a:rPr>
              <a:t>nuevos</a:t>
            </a:r>
            <a:r>
              <a:rPr sz="1500" spc="233" dirty="0">
                <a:solidFill>
                  <a:srgbClr val="384652"/>
                </a:solidFill>
                <a:latin typeface="Gill Sans MT"/>
                <a:cs typeface="Gill Sans MT"/>
              </a:rPr>
              <a:t> </a:t>
            </a:r>
            <a:r>
              <a:rPr sz="1500" spc="71" dirty="0">
                <a:solidFill>
                  <a:srgbClr val="384652"/>
                </a:solidFill>
                <a:latin typeface="Gill Sans MT"/>
                <a:cs typeface="Gill Sans MT"/>
              </a:rPr>
              <a:t>ingresos,</a:t>
            </a:r>
            <a:r>
              <a:rPr sz="1500" spc="233" dirty="0">
                <a:solidFill>
                  <a:srgbClr val="384652"/>
                </a:solidFill>
                <a:latin typeface="Gill Sans MT"/>
                <a:cs typeface="Gill Sans MT"/>
              </a:rPr>
              <a:t> </a:t>
            </a:r>
            <a:r>
              <a:rPr sz="1500" spc="125" dirty="0">
                <a:solidFill>
                  <a:srgbClr val="384652"/>
                </a:solidFill>
                <a:latin typeface="Gill Sans MT"/>
                <a:cs typeface="Gill Sans MT"/>
              </a:rPr>
              <a:t>se</a:t>
            </a:r>
            <a:r>
              <a:rPr sz="1500" spc="237" dirty="0">
                <a:solidFill>
                  <a:srgbClr val="384652"/>
                </a:solidFill>
                <a:latin typeface="Gill Sans MT"/>
                <a:cs typeface="Gill Sans MT"/>
              </a:rPr>
              <a:t> </a:t>
            </a:r>
            <a:r>
              <a:rPr sz="1500" spc="95" dirty="0">
                <a:solidFill>
                  <a:srgbClr val="384652"/>
                </a:solidFill>
                <a:latin typeface="Gill Sans MT"/>
                <a:cs typeface="Gill Sans MT"/>
              </a:rPr>
              <a:t>estima</a:t>
            </a:r>
            <a:r>
              <a:rPr sz="1500" spc="225" dirty="0">
                <a:solidFill>
                  <a:srgbClr val="384652"/>
                </a:solidFill>
                <a:latin typeface="Gill Sans MT"/>
                <a:cs typeface="Gill Sans MT"/>
              </a:rPr>
              <a:t> </a:t>
            </a:r>
            <a:r>
              <a:rPr sz="1500" spc="75" dirty="0">
                <a:solidFill>
                  <a:srgbClr val="384652"/>
                </a:solidFill>
                <a:latin typeface="Gill Sans MT"/>
                <a:cs typeface="Gill Sans MT"/>
              </a:rPr>
              <a:t>un</a:t>
            </a:r>
            <a:r>
              <a:rPr sz="1500" spc="233" dirty="0">
                <a:solidFill>
                  <a:srgbClr val="384652"/>
                </a:solidFill>
                <a:latin typeface="Gill Sans MT"/>
                <a:cs typeface="Gill Sans MT"/>
              </a:rPr>
              <a:t> </a:t>
            </a:r>
            <a:r>
              <a:rPr sz="1500" spc="75" dirty="0">
                <a:solidFill>
                  <a:srgbClr val="384652"/>
                </a:solidFill>
                <a:latin typeface="Gill Sans MT"/>
                <a:cs typeface="Gill Sans MT"/>
              </a:rPr>
              <a:t>salario</a:t>
            </a:r>
            <a:r>
              <a:rPr sz="1500" spc="233" dirty="0">
                <a:solidFill>
                  <a:srgbClr val="384652"/>
                </a:solidFill>
                <a:latin typeface="Gill Sans MT"/>
                <a:cs typeface="Gill Sans MT"/>
              </a:rPr>
              <a:t> </a:t>
            </a:r>
            <a:r>
              <a:rPr sz="1500" spc="54" dirty="0">
                <a:solidFill>
                  <a:srgbClr val="384652"/>
                </a:solidFill>
                <a:latin typeface="Gill Sans MT"/>
                <a:cs typeface="Gill Sans MT"/>
              </a:rPr>
              <a:t>probable</a:t>
            </a:r>
            <a:r>
              <a:rPr sz="1500" spc="237" dirty="0">
                <a:solidFill>
                  <a:srgbClr val="384652"/>
                </a:solidFill>
                <a:latin typeface="Gill Sans MT"/>
                <a:cs typeface="Gill Sans MT"/>
              </a:rPr>
              <a:t> </a:t>
            </a:r>
            <a:r>
              <a:rPr sz="1500" spc="87" dirty="0">
                <a:solidFill>
                  <a:srgbClr val="384652"/>
                </a:solidFill>
                <a:latin typeface="Gill Sans MT"/>
                <a:cs typeface="Gill Sans MT"/>
              </a:rPr>
              <a:t>para</a:t>
            </a:r>
            <a:r>
              <a:rPr sz="1500" spc="225" dirty="0">
                <a:solidFill>
                  <a:srgbClr val="384652"/>
                </a:solidFill>
                <a:latin typeface="Gill Sans MT"/>
                <a:cs typeface="Gill Sans MT"/>
              </a:rPr>
              <a:t> </a:t>
            </a:r>
            <a:r>
              <a:rPr sz="1500" spc="54" dirty="0">
                <a:solidFill>
                  <a:srgbClr val="384652"/>
                </a:solidFill>
                <a:latin typeface="Gill Sans MT"/>
                <a:cs typeface="Gill Sans MT"/>
              </a:rPr>
              <a:t>los </a:t>
            </a:r>
            <a:r>
              <a:rPr sz="1500" spc="46" dirty="0">
                <a:solidFill>
                  <a:srgbClr val="384652"/>
                </a:solidFill>
                <a:latin typeface="Gill Sans MT"/>
                <a:cs typeface="Gill Sans MT"/>
              </a:rPr>
              <a:t>próximos</a:t>
            </a:r>
            <a:r>
              <a:rPr sz="1500" spc="-50" dirty="0">
                <a:solidFill>
                  <a:srgbClr val="384652"/>
                </a:solidFill>
                <a:latin typeface="Gill Sans MT"/>
                <a:cs typeface="Gill Sans MT"/>
              </a:rPr>
              <a:t> </a:t>
            </a:r>
            <a:r>
              <a:rPr sz="1500" spc="95" dirty="0">
                <a:solidFill>
                  <a:srgbClr val="384652"/>
                </a:solidFill>
                <a:latin typeface="Gill Sans MT"/>
                <a:cs typeface="Gill Sans MT"/>
              </a:rPr>
              <a:t>dos</a:t>
            </a:r>
            <a:r>
              <a:rPr sz="1500" spc="-29" dirty="0">
                <a:solidFill>
                  <a:srgbClr val="384652"/>
                </a:solidFill>
                <a:latin typeface="Gill Sans MT"/>
                <a:cs typeface="Gill Sans MT"/>
              </a:rPr>
              <a:t> </a:t>
            </a:r>
            <a:r>
              <a:rPr sz="1500" spc="112" dirty="0">
                <a:solidFill>
                  <a:srgbClr val="384652"/>
                </a:solidFill>
                <a:latin typeface="Gill Sans MT"/>
                <a:cs typeface="Gill Sans MT"/>
              </a:rPr>
              <a:t>meses.</a:t>
            </a:r>
            <a:endParaRPr sz="1500">
              <a:latin typeface="Gill Sans MT"/>
              <a:cs typeface="Gill Sans MT"/>
            </a:endParaRPr>
          </a:p>
          <a:p>
            <a:pPr>
              <a:spcBef>
                <a:spcPts val="971"/>
              </a:spcBef>
            </a:pPr>
            <a:endParaRPr sz="1500">
              <a:latin typeface="Gill Sans MT"/>
              <a:cs typeface="Gill Sans MT"/>
            </a:endParaRPr>
          </a:p>
          <a:p>
            <a:pPr marL="180968"/>
            <a:r>
              <a:rPr sz="1833" spc="-37" dirty="0">
                <a:solidFill>
                  <a:srgbClr val="384652"/>
                </a:solidFill>
              </a:rPr>
              <a:t>Salario</a:t>
            </a:r>
            <a:r>
              <a:rPr sz="1833" spc="-92" dirty="0">
                <a:solidFill>
                  <a:srgbClr val="384652"/>
                </a:solidFill>
              </a:rPr>
              <a:t> </a:t>
            </a:r>
            <a:r>
              <a:rPr sz="1833" spc="-8" dirty="0">
                <a:solidFill>
                  <a:srgbClr val="384652"/>
                </a:solidFill>
              </a:rPr>
              <a:t>Mixto</a:t>
            </a:r>
            <a:endParaRPr sz="1833"/>
          </a:p>
          <a:p>
            <a:pPr marL="180968" marR="4233" algn="just">
              <a:lnSpc>
                <a:spcPct val="96700"/>
              </a:lnSpc>
              <a:spcBef>
                <a:spcPts val="462"/>
              </a:spcBef>
            </a:pPr>
            <a:r>
              <a:rPr sz="1500" spc="58" dirty="0">
                <a:solidFill>
                  <a:srgbClr val="384652"/>
                </a:solidFill>
                <a:latin typeface="Gill Sans MT"/>
                <a:cs typeface="Gill Sans MT"/>
              </a:rPr>
              <a:t>Combina</a:t>
            </a:r>
            <a:r>
              <a:rPr sz="1500" spc="71" dirty="0">
                <a:solidFill>
                  <a:srgbClr val="384652"/>
                </a:solidFill>
                <a:latin typeface="Gill Sans MT"/>
                <a:cs typeface="Gill Sans MT"/>
              </a:rPr>
              <a:t> </a:t>
            </a:r>
            <a:r>
              <a:rPr sz="1500" spc="108" dirty="0">
                <a:solidFill>
                  <a:srgbClr val="384652"/>
                </a:solidFill>
                <a:latin typeface="Gill Sans MT"/>
                <a:cs typeface="Gill Sans MT"/>
              </a:rPr>
              <a:t>una</a:t>
            </a:r>
            <a:r>
              <a:rPr sz="1500" spc="62" dirty="0">
                <a:solidFill>
                  <a:srgbClr val="384652"/>
                </a:solidFill>
                <a:latin typeface="Gill Sans MT"/>
                <a:cs typeface="Gill Sans MT"/>
              </a:rPr>
              <a:t> </a:t>
            </a:r>
            <a:r>
              <a:rPr sz="1500" dirty="0">
                <a:solidFill>
                  <a:srgbClr val="384652"/>
                </a:solidFill>
                <a:latin typeface="Gill Sans MT"/>
                <a:cs typeface="Gill Sans MT"/>
              </a:rPr>
              <a:t>parte</a:t>
            </a:r>
            <a:r>
              <a:rPr sz="1500" spc="62" dirty="0">
                <a:solidFill>
                  <a:srgbClr val="384652"/>
                </a:solidFill>
                <a:latin typeface="Gill Sans MT"/>
                <a:cs typeface="Gill Sans MT"/>
              </a:rPr>
              <a:t> </a:t>
            </a:r>
            <a:r>
              <a:rPr sz="1500" spc="92" dirty="0">
                <a:solidFill>
                  <a:srgbClr val="384652"/>
                </a:solidFill>
                <a:latin typeface="Gill Sans MT"/>
                <a:cs typeface="Gill Sans MT"/>
              </a:rPr>
              <a:t>fija</a:t>
            </a:r>
            <a:r>
              <a:rPr sz="1500" spc="62" dirty="0">
                <a:solidFill>
                  <a:srgbClr val="384652"/>
                </a:solidFill>
                <a:latin typeface="Gill Sans MT"/>
                <a:cs typeface="Gill Sans MT"/>
              </a:rPr>
              <a:t> </a:t>
            </a:r>
            <a:r>
              <a:rPr sz="1500" spc="71" dirty="0">
                <a:solidFill>
                  <a:srgbClr val="384652"/>
                </a:solidFill>
                <a:latin typeface="Gill Sans MT"/>
                <a:cs typeface="Gill Sans MT"/>
              </a:rPr>
              <a:t>con</a:t>
            </a:r>
            <a:r>
              <a:rPr sz="1500" spc="67" dirty="0">
                <a:solidFill>
                  <a:srgbClr val="384652"/>
                </a:solidFill>
                <a:latin typeface="Gill Sans MT"/>
                <a:cs typeface="Gill Sans MT"/>
              </a:rPr>
              <a:t> </a:t>
            </a:r>
            <a:r>
              <a:rPr sz="1500" spc="104" dirty="0">
                <a:solidFill>
                  <a:srgbClr val="384652"/>
                </a:solidFill>
                <a:latin typeface="Gill Sans MT"/>
                <a:cs typeface="Gill Sans MT"/>
              </a:rPr>
              <a:t>una</a:t>
            </a:r>
            <a:r>
              <a:rPr sz="1500" spc="54" dirty="0">
                <a:solidFill>
                  <a:srgbClr val="384652"/>
                </a:solidFill>
                <a:latin typeface="Gill Sans MT"/>
                <a:cs typeface="Gill Sans MT"/>
              </a:rPr>
              <a:t> </a:t>
            </a:r>
            <a:r>
              <a:rPr sz="1500" dirty="0">
                <a:solidFill>
                  <a:srgbClr val="384652"/>
                </a:solidFill>
                <a:latin typeface="Gill Sans MT"/>
                <a:cs typeface="Gill Sans MT"/>
              </a:rPr>
              <a:t>parte</a:t>
            </a:r>
            <a:r>
              <a:rPr sz="1500" spc="62" dirty="0">
                <a:solidFill>
                  <a:srgbClr val="384652"/>
                </a:solidFill>
                <a:latin typeface="Gill Sans MT"/>
                <a:cs typeface="Gill Sans MT"/>
              </a:rPr>
              <a:t> </a:t>
            </a:r>
            <a:r>
              <a:rPr sz="1500" spc="50" dirty="0">
                <a:solidFill>
                  <a:srgbClr val="384652"/>
                </a:solidFill>
                <a:latin typeface="Gill Sans MT"/>
                <a:cs typeface="Gill Sans MT"/>
              </a:rPr>
              <a:t>variable,</a:t>
            </a:r>
            <a:r>
              <a:rPr sz="1500" spc="71" dirty="0">
                <a:solidFill>
                  <a:srgbClr val="384652"/>
                </a:solidFill>
                <a:latin typeface="Gill Sans MT"/>
                <a:cs typeface="Gill Sans MT"/>
              </a:rPr>
              <a:t> </a:t>
            </a:r>
            <a:r>
              <a:rPr sz="1500" spc="75" dirty="0">
                <a:solidFill>
                  <a:srgbClr val="384652"/>
                </a:solidFill>
                <a:latin typeface="Gill Sans MT"/>
                <a:cs typeface="Gill Sans MT"/>
              </a:rPr>
              <a:t>siendo</a:t>
            </a:r>
            <a:r>
              <a:rPr sz="1500" spc="54" dirty="0">
                <a:solidFill>
                  <a:srgbClr val="384652"/>
                </a:solidFill>
                <a:latin typeface="Gill Sans MT"/>
                <a:cs typeface="Gill Sans MT"/>
              </a:rPr>
              <a:t> </a:t>
            </a:r>
            <a:r>
              <a:rPr sz="1500" spc="87" dirty="0">
                <a:solidFill>
                  <a:srgbClr val="384652"/>
                </a:solidFill>
                <a:latin typeface="Gill Sans MT"/>
                <a:cs typeface="Gill Sans MT"/>
              </a:rPr>
              <a:t>esta </a:t>
            </a:r>
            <a:r>
              <a:rPr sz="1500" spc="71" dirty="0">
                <a:solidFill>
                  <a:srgbClr val="384652"/>
                </a:solidFill>
                <a:latin typeface="Gill Sans MT"/>
                <a:cs typeface="Gill Sans MT"/>
              </a:rPr>
              <a:t>última</a:t>
            </a:r>
            <a:r>
              <a:rPr sz="1500" spc="112" dirty="0">
                <a:solidFill>
                  <a:srgbClr val="384652"/>
                </a:solidFill>
                <a:latin typeface="Gill Sans MT"/>
                <a:cs typeface="Gill Sans MT"/>
              </a:rPr>
              <a:t>  </a:t>
            </a:r>
            <a:r>
              <a:rPr sz="1500" spc="104" dirty="0">
                <a:solidFill>
                  <a:srgbClr val="384652"/>
                </a:solidFill>
                <a:latin typeface="Gill Sans MT"/>
                <a:cs typeface="Gill Sans MT"/>
              </a:rPr>
              <a:t>calculada</a:t>
            </a:r>
            <a:r>
              <a:rPr sz="1500" spc="117" dirty="0">
                <a:solidFill>
                  <a:srgbClr val="384652"/>
                </a:solidFill>
                <a:latin typeface="Gill Sans MT"/>
                <a:cs typeface="Gill Sans MT"/>
              </a:rPr>
              <a:t>  </a:t>
            </a:r>
            <a:r>
              <a:rPr sz="1500" spc="71" dirty="0">
                <a:solidFill>
                  <a:srgbClr val="384652"/>
                </a:solidFill>
                <a:latin typeface="Gill Sans MT"/>
                <a:cs typeface="Gill Sans MT"/>
              </a:rPr>
              <a:t>de</a:t>
            </a:r>
            <a:r>
              <a:rPr sz="1500" spc="112" dirty="0">
                <a:solidFill>
                  <a:srgbClr val="384652"/>
                </a:solidFill>
                <a:latin typeface="Gill Sans MT"/>
                <a:cs typeface="Gill Sans MT"/>
              </a:rPr>
              <a:t>  </a:t>
            </a:r>
            <a:r>
              <a:rPr sz="1500" spc="67" dirty="0">
                <a:solidFill>
                  <a:srgbClr val="384652"/>
                </a:solidFill>
                <a:latin typeface="Gill Sans MT"/>
                <a:cs typeface="Gill Sans MT"/>
              </a:rPr>
              <a:t>acuerdo</a:t>
            </a:r>
            <a:r>
              <a:rPr sz="1500" spc="112" dirty="0">
                <a:solidFill>
                  <a:srgbClr val="384652"/>
                </a:solidFill>
                <a:latin typeface="Gill Sans MT"/>
                <a:cs typeface="Gill Sans MT"/>
              </a:rPr>
              <a:t>  </a:t>
            </a:r>
            <a:r>
              <a:rPr sz="1500" spc="71" dirty="0">
                <a:solidFill>
                  <a:srgbClr val="384652"/>
                </a:solidFill>
                <a:latin typeface="Gill Sans MT"/>
                <a:cs typeface="Gill Sans MT"/>
              </a:rPr>
              <a:t>con</a:t>
            </a:r>
            <a:r>
              <a:rPr sz="1500" spc="125" dirty="0">
                <a:solidFill>
                  <a:srgbClr val="384652"/>
                </a:solidFill>
                <a:latin typeface="Gill Sans MT"/>
                <a:cs typeface="Gill Sans MT"/>
              </a:rPr>
              <a:t>  </a:t>
            </a:r>
            <a:r>
              <a:rPr sz="1500" spc="95" dirty="0">
                <a:solidFill>
                  <a:srgbClr val="384652"/>
                </a:solidFill>
                <a:latin typeface="Gill Sans MT"/>
                <a:cs typeface="Gill Sans MT"/>
              </a:rPr>
              <a:t>la</a:t>
            </a:r>
            <a:r>
              <a:rPr sz="1500" spc="117" dirty="0">
                <a:solidFill>
                  <a:srgbClr val="384652"/>
                </a:solidFill>
                <a:latin typeface="Gill Sans MT"/>
                <a:cs typeface="Gill Sans MT"/>
              </a:rPr>
              <a:t>  </a:t>
            </a:r>
            <a:r>
              <a:rPr sz="1500" spc="71" dirty="0">
                <a:solidFill>
                  <a:srgbClr val="384652"/>
                </a:solidFill>
                <a:latin typeface="Gill Sans MT"/>
                <a:cs typeface="Gill Sans MT"/>
              </a:rPr>
              <a:t>metodología</a:t>
            </a:r>
            <a:r>
              <a:rPr sz="1500" spc="112" dirty="0">
                <a:solidFill>
                  <a:srgbClr val="384652"/>
                </a:solidFill>
                <a:latin typeface="Gill Sans MT"/>
                <a:cs typeface="Gill Sans MT"/>
              </a:rPr>
              <a:t>  </a:t>
            </a:r>
            <a:r>
              <a:rPr sz="1500" spc="33" dirty="0">
                <a:solidFill>
                  <a:srgbClr val="384652"/>
                </a:solidFill>
                <a:latin typeface="Gill Sans MT"/>
                <a:cs typeface="Gill Sans MT"/>
              </a:rPr>
              <a:t>del </a:t>
            </a:r>
            <a:r>
              <a:rPr sz="1500" spc="75" dirty="0">
                <a:solidFill>
                  <a:srgbClr val="384652"/>
                </a:solidFill>
                <a:latin typeface="Gill Sans MT"/>
                <a:cs typeface="Gill Sans MT"/>
              </a:rPr>
              <a:t>salario</a:t>
            </a:r>
            <a:r>
              <a:rPr sz="1500" spc="-46" dirty="0">
                <a:solidFill>
                  <a:srgbClr val="384652"/>
                </a:solidFill>
                <a:latin typeface="Gill Sans MT"/>
                <a:cs typeface="Gill Sans MT"/>
              </a:rPr>
              <a:t> </a:t>
            </a:r>
            <a:r>
              <a:rPr sz="1500" spc="58" dirty="0">
                <a:solidFill>
                  <a:srgbClr val="384652"/>
                </a:solidFill>
                <a:latin typeface="Gill Sans MT"/>
                <a:cs typeface="Gill Sans MT"/>
              </a:rPr>
              <a:t>variable.</a:t>
            </a:r>
            <a:endParaRPr sz="1500">
              <a:latin typeface="Gill Sans MT"/>
              <a:cs typeface="Gill Sans MT"/>
            </a:endParaRPr>
          </a:p>
        </p:txBody>
      </p:sp>
      <p:sp>
        <p:nvSpPr>
          <p:cNvPr id="13" name="object 13"/>
          <p:cNvSpPr/>
          <p:nvPr/>
        </p:nvSpPr>
        <p:spPr>
          <a:xfrm>
            <a:off x="6345040" y="2809587"/>
            <a:ext cx="227013" cy="227542"/>
          </a:xfrm>
          <a:custGeom>
            <a:avLst/>
            <a:gdLst/>
            <a:ahLst/>
            <a:cxnLst/>
            <a:rect l="l" t="t" r="r" b="b"/>
            <a:pathLst>
              <a:path w="272415" h="273050">
                <a:moveTo>
                  <a:pt x="157998" y="0"/>
                </a:moveTo>
                <a:lnTo>
                  <a:pt x="151821" y="0"/>
                </a:lnTo>
                <a:lnTo>
                  <a:pt x="144319" y="8743"/>
                </a:lnTo>
                <a:lnTo>
                  <a:pt x="144319" y="15936"/>
                </a:lnTo>
                <a:lnTo>
                  <a:pt x="238051" y="125177"/>
                </a:lnTo>
                <a:lnTo>
                  <a:pt x="4357" y="125177"/>
                </a:lnTo>
                <a:lnTo>
                  <a:pt x="0" y="130254"/>
                </a:lnTo>
                <a:lnTo>
                  <a:pt x="0" y="142664"/>
                </a:lnTo>
                <a:lnTo>
                  <a:pt x="4357" y="147742"/>
                </a:lnTo>
                <a:lnTo>
                  <a:pt x="238051" y="147742"/>
                </a:lnTo>
                <a:lnTo>
                  <a:pt x="144319" y="256985"/>
                </a:lnTo>
                <a:lnTo>
                  <a:pt x="144319" y="264179"/>
                </a:lnTo>
                <a:lnTo>
                  <a:pt x="151822" y="272924"/>
                </a:lnTo>
                <a:lnTo>
                  <a:pt x="157998" y="272924"/>
                </a:lnTo>
                <a:lnTo>
                  <a:pt x="268248" y="144427"/>
                </a:lnTo>
                <a:lnTo>
                  <a:pt x="272000" y="140055"/>
                </a:lnTo>
                <a:lnTo>
                  <a:pt x="272000" y="132863"/>
                </a:lnTo>
                <a:lnTo>
                  <a:pt x="157998" y="0"/>
                </a:lnTo>
                <a:close/>
              </a:path>
            </a:pathLst>
          </a:custGeom>
          <a:solidFill>
            <a:srgbClr val="384652"/>
          </a:solidFill>
        </p:spPr>
        <p:txBody>
          <a:bodyPr wrap="square" lIns="0" tIns="0" rIns="0" bIns="0" rtlCol="0"/>
          <a:lstStyle/>
          <a:p>
            <a:pPr defTabSz="761970"/>
            <a:endParaRPr sz="1500"/>
          </a:p>
        </p:txBody>
      </p:sp>
      <p:sp>
        <p:nvSpPr>
          <p:cNvPr id="14" name="object 14"/>
          <p:cNvSpPr/>
          <p:nvPr/>
        </p:nvSpPr>
        <p:spPr>
          <a:xfrm>
            <a:off x="6345040" y="3956079"/>
            <a:ext cx="227013" cy="227542"/>
          </a:xfrm>
          <a:custGeom>
            <a:avLst/>
            <a:gdLst/>
            <a:ahLst/>
            <a:cxnLst/>
            <a:rect l="l" t="t" r="r" b="b"/>
            <a:pathLst>
              <a:path w="272415" h="273050">
                <a:moveTo>
                  <a:pt x="157998" y="0"/>
                </a:moveTo>
                <a:lnTo>
                  <a:pt x="151821" y="0"/>
                </a:lnTo>
                <a:lnTo>
                  <a:pt x="144319" y="8743"/>
                </a:lnTo>
                <a:lnTo>
                  <a:pt x="144319" y="15936"/>
                </a:lnTo>
                <a:lnTo>
                  <a:pt x="238051" y="125177"/>
                </a:lnTo>
                <a:lnTo>
                  <a:pt x="4357" y="125177"/>
                </a:lnTo>
                <a:lnTo>
                  <a:pt x="0" y="130254"/>
                </a:lnTo>
                <a:lnTo>
                  <a:pt x="0" y="142664"/>
                </a:lnTo>
                <a:lnTo>
                  <a:pt x="4357" y="147742"/>
                </a:lnTo>
                <a:lnTo>
                  <a:pt x="238051" y="147742"/>
                </a:lnTo>
                <a:lnTo>
                  <a:pt x="144319" y="256985"/>
                </a:lnTo>
                <a:lnTo>
                  <a:pt x="144319" y="264179"/>
                </a:lnTo>
                <a:lnTo>
                  <a:pt x="151822" y="272924"/>
                </a:lnTo>
                <a:lnTo>
                  <a:pt x="157998" y="272924"/>
                </a:lnTo>
                <a:lnTo>
                  <a:pt x="268248" y="144427"/>
                </a:lnTo>
                <a:lnTo>
                  <a:pt x="272000" y="140055"/>
                </a:lnTo>
                <a:lnTo>
                  <a:pt x="272000" y="132863"/>
                </a:lnTo>
                <a:lnTo>
                  <a:pt x="157998" y="0"/>
                </a:lnTo>
                <a:close/>
              </a:path>
            </a:pathLst>
          </a:custGeom>
          <a:solidFill>
            <a:srgbClr val="384652"/>
          </a:solidFill>
        </p:spPr>
        <p:txBody>
          <a:bodyPr wrap="square" lIns="0" tIns="0" rIns="0" bIns="0" rtlCol="0"/>
          <a:lstStyle/>
          <a:p>
            <a:pPr defTabSz="761970"/>
            <a:endParaRPr sz="1500"/>
          </a:p>
        </p:txBody>
      </p:sp>
      <p:sp>
        <p:nvSpPr>
          <p:cNvPr id="15" name="object 15"/>
          <p:cNvSpPr/>
          <p:nvPr/>
        </p:nvSpPr>
        <p:spPr>
          <a:xfrm>
            <a:off x="6345040" y="5329902"/>
            <a:ext cx="227013" cy="227542"/>
          </a:xfrm>
          <a:custGeom>
            <a:avLst/>
            <a:gdLst/>
            <a:ahLst/>
            <a:cxnLst/>
            <a:rect l="l" t="t" r="r" b="b"/>
            <a:pathLst>
              <a:path w="272415" h="273050">
                <a:moveTo>
                  <a:pt x="157998" y="0"/>
                </a:moveTo>
                <a:lnTo>
                  <a:pt x="151821" y="0"/>
                </a:lnTo>
                <a:lnTo>
                  <a:pt x="144319" y="8743"/>
                </a:lnTo>
                <a:lnTo>
                  <a:pt x="144319" y="15936"/>
                </a:lnTo>
                <a:lnTo>
                  <a:pt x="238051" y="125177"/>
                </a:lnTo>
                <a:lnTo>
                  <a:pt x="4357" y="125177"/>
                </a:lnTo>
                <a:lnTo>
                  <a:pt x="0" y="130254"/>
                </a:lnTo>
                <a:lnTo>
                  <a:pt x="0" y="142664"/>
                </a:lnTo>
                <a:lnTo>
                  <a:pt x="4357" y="147742"/>
                </a:lnTo>
                <a:lnTo>
                  <a:pt x="238051" y="147742"/>
                </a:lnTo>
                <a:lnTo>
                  <a:pt x="144319" y="256985"/>
                </a:lnTo>
                <a:lnTo>
                  <a:pt x="144319" y="264179"/>
                </a:lnTo>
                <a:lnTo>
                  <a:pt x="151822" y="272924"/>
                </a:lnTo>
                <a:lnTo>
                  <a:pt x="157998" y="272924"/>
                </a:lnTo>
                <a:lnTo>
                  <a:pt x="268248" y="144427"/>
                </a:lnTo>
                <a:lnTo>
                  <a:pt x="272000" y="140055"/>
                </a:lnTo>
                <a:lnTo>
                  <a:pt x="272000" y="132863"/>
                </a:lnTo>
                <a:lnTo>
                  <a:pt x="157998" y="0"/>
                </a:lnTo>
                <a:close/>
              </a:path>
            </a:pathLst>
          </a:custGeom>
          <a:solidFill>
            <a:srgbClr val="384652"/>
          </a:solidFill>
        </p:spPr>
        <p:txBody>
          <a:bodyPr wrap="square" lIns="0" tIns="0" rIns="0" bIns="0" rtlCol="0"/>
          <a:lstStyle/>
          <a:p>
            <a:pPr defTabSz="761970"/>
            <a:endParaRPr sz="1500"/>
          </a:p>
        </p:txBody>
      </p:sp>
      <p:sp>
        <p:nvSpPr>
          <p:cNvPr id="16" name="object 16"/>
          <p:cNvSpPr txBox="1">
            <a:spLocks noGrp="1"/>
          </p:cNvSpPr>
          <p:nvPr>
            <p:ph sz="half" idx="3"/>
          </p:nvPr>
        </p:nvSpPr>
        <p:spPr>
          <a:xfrm>
            <a:off x="5231166" y="1411640"/>
            <a:ext cx="4563622" cy="5458653"/>
          </a:xfrm>
          <a:prstGeom prst="rect">
            <a:avLst/>
          </a:prstGeom>
        </p:spPr>
        <p:txBody>
          <a:bodyPr vert="horz" wrap="square" lIns="0" tIns="10583" rIns="0" bIns="0" rtlCol="0">
            <a:spAutoFit/>
          </a:bodyPr>
          <a:lstStyle/>
          <a:p>
            <a:pPr marL="10583">
              <a:spcBef>
                <a:spcPts val="83"/>
              </a:spcBef>
            </a:pPr>
            <a:r>
              <a:rPr spc="-71" dirty="0"/>
              <a:t>Plazos</a:t>
            </a:r>
            <a:r>
              <a:rPr spc="-92" dirty="0"/>
              <a:t> </a:t>
            </a:r>
            <a:r>
              <a:rPr spc="-17" dirty="0"/>
              <a:t>para</a:t>
            </a:r>
            <a:r>
              <a:rPr spc="-108" dirty="0"/>
              <a:t> </a:t>
            </a:r>
            <a:r>
              <a:rPr spc="-67" dirty="0"/>
              <a:t>Notificar</a:t>
            </a:r>
            <a:r>
              <a:rPr spc="-92" dirty="0"/>
              <a:t> </a:t>
            </a:r>
            <a:r>
              <a:rPr spc="-62" dirty="0"/>
              <a:t>Modificaciones</a:t>
            </a:r>
            <a:r>
              <a:rPr spc="-87" dirty="0"/>
              <a:t> </a:t>
            </a:r>
            <a:r>
              <a:rPr dirty="0"/>
              <a:t>de</a:t>
            </a:r>
            <a:r>
              <a:rPr spc="-95" dirty="0"/>
              <a:t> </a:t>
            </a:r>
            <a:r>
              <a:rPr spc="33" dirty="0"/>
              <a:t>SBC</a:t>
            </a:r>
          </a:p>
          <a:p>
            <a:pPr marL="10583" marR="598993">
              <a:lnSpc>
                <a:spcPts val="1733"/>
              </a:lnSpc>
              <a:spcBef>
                <a:spcPts val="1337"/>
              </a:spcBef>
            </a:pPr>
            <a:r>
              <a:rPr sz="1500" spc="121" dirty="0">
                <a:solidFill>
                  <a:srgbClr val="384652"/>
                </a:solidFill>
                <a:latin typeface="Gill Sans MT"/>
                <a:cs typeface="Gill Sans MT"/>
              </a:rPr>
              <a:t>Según</a:t>
            </a:r>
            <a:r>
              <a:rPr sz="1500" spc="-33" dirty="0">
                <a:solidFill>
                  <a:srgbClr val="384652"/>
                </a:solidFill>
                <a:latin typeface="Gill Sans MT"/>
                <a:cs typeface="Gill Sans MT"/>
              </a:rPr>
              <a:t> </a:t>
            </a:r>
            <a:r>
              <a:rPr sz="1500" spc="46" dirty="0">
                <a:solidFill>
                  <a:srgbClr val="384652"/>
                </a:solidFill>
                <a:latin typeface="Gill Sans MT"/>
                <a:cs typeface="Gill Sans MT"/>
              </a:rPr>
              <a:t>el</a:t>
            </a:r>
            <a:r>
              <a:rPr sz="1500" spc="-21" dirty="0">
                <a:solidFill>
                  <a:srgbClr val="384652"/>
                </a:solidFill>
                <a:latin typeface="Gill Sans MT"/>
                <a:cs typeface="Gill Sans MT"/>
              </a:rPr>
              <a:t> </a:t>
            </a:r>
            <a:r>
              <a:rPr sz="1500" dirty="0">
                <a:solidFill>
                  <a:srgbClr val="384652"/>
                </a:solidFill>
                <a:latin typeface="Gill Sans MT"/>
                <a:cs typeface="Gill Sans MT"/>
              </a:rPr>
              <a:t>Artículo</a:t>
            </a:r>
            <a:r>
              <a:rPr sz="1500" spc="-21" dirty="0">
                <a:solidFill>
                  <a:srgbClr val="384652"/>
                </a:solidFill>
                <a:latin typeface="Gill Sans MT"/>
                <a:cs typeface="Gill Sans MT"/>
              </a:rPr>
              <a:t> </a:t>
            </a:r>
            <a:r>
              <a:rPr sz="1500" spc="87" dirty="0">
                <a:solidFill>
                  <a:srgbClr val="384652"/>
                </a:solidFill>
                <a:latin typeface="Gill Sans MT"/>
                <a:cs typeface="Gill Sans MT"/>
              </a:rPr>
              <a:t>34</a:t>
            </a:r>
            <a:r>
              <a:rPr sz="1500" spc="-25" dirty="0">
                <a:solidFill>
                  <a:srgbClr val="384652"/>
                </a:solidFill>
                <a:latin typeface="Gill Sans MT"/>
                <a:cs typeface="Gill Sans MT"/>
              </a:rPr>
              <a:t> </a:t>
            </a:r>
            <a:r>
              <a:rPr sz="1500" spc="79" dirty="0">
                <a:solidFill>
                  <a:srgbClr val="384652"/>
                </a:solidFill>
                <a:latin typeface="Gill Sans MT"/>
                <a:cs typeface="Gill Sans MT"/>
              </a:rPr>
              <a:t>de</a:t>
            </a:r>
            <a:r>
              <a:rPr sz="1500" spc="-29" dirty="0">
                <a:solidFill>
                  <a:srgbClr val="384652"/>
                </a:solidFill>
                <a:latin typeface="Gill Sans MT"/>
                <a:cs typeface="Gill Sans MT"/>
              </a:rPr>
              <a:t> </a:t>
            </a:r>
            <a:r>
              <a:rPr sz="1500" spc="100" dirty="0">
                <a:solidFill>
                  <a:srgbClr val="384652"/>
                </a:solidFill>
                <a:latin typeface="Gill Sans MT"/>
                <a:cs typeface="Gill Sans MT"/>
              </a:rPr>
              <a:t>la</a:t>
            </a:r>
            <a:r>
              <a:rPr sz="1500" spc="-33" dirty="0">
                <a:solidFill>
                  <a:srgbClr val="384652"/>
                </a:solidFill>
                <a:latin typeface="Gill Sans MT"/>
                <a:cs typeface="Gill Sans MT"/>
              </a:rPr>
              <a:t> </a:t>
            </a:r>
            <a:r>
              <a:rPr sz="1500" spc="104" dirty="0">
                <a:solidFill>
                  <a:srgbClr val="384652"/>
                </a:solidFill>
                <a:latin typeface="Gill Sans MT"/>
                <a:cs typeface="Gill Sans MT"/>
              </a:rPr>
              <a:t>LSS,</a:t>
            </a:r>
            <a:r>
              <a:rPr sz="1500" spc="-17" dirty="0">
                <a:solidFill>
                  <a:srgbClr val="384652"/>
                </a:solidFill>
                <a:latin typeface="Gill Sans MT"/>
                <a:cs typeface="Gill Sans MT"/>
              </a:rPr>
              <a:t> </a:t>
            </a:r>
            <a:r>
              <a:rPr sz="1500" spc="83" dirty="0">
                <a:solidFill>
                  <a:srgbClr val="384652"/>
                </a:solidFill>
                <a:latin typeface="Gill Sans MT"/>
                <a:cs typeface="Gill Sans MT"/>
              </a:rPr>
              <a:t>los</a:t>
            </a:r>
            <a:r>
              <a:rPr sz="1500" spc="-25" dirty="0">
                <a:solidFill>
                  <a:srgbClr val="384652"/>
                </a:solidFill>
                <a:latin typeface="Gill Sans MT"/>
                <a:cs typeface="Gill Sans MT"/>
              </a:rPr>
              <a:t> </a:t>
            </a:r>
            <a:r>
              <a:rPr sz="1500" spc="112" dirty="0">
                <a:solidFill>
                  <a:srgbClr val="384652"/>
                </a:solidFill>
                <a:latin typeface="Gill Sans MT"/>
                <a:cs typeface="Gill Sans MT"/>
              </a:rPr>
              <a:t>avisos</a:t>
            </a:r>
            <a:r>
              <a:rPr sz="1500" spc="-42" dirty="0">
                <a:solidFill>
                  <a:srgbClr val="384652"/>
                </a:solidFill>
                <a:latin typeface="Gill Sans MT"/>
                <a:cs typeface="Gill Sans MT"/>
              </a:rPr>
              <a:t> </a:t>
            </a:r>
            <a:r>
              <a:rPr sz="1500" spc="71" dirty="0">
                <a:solidFill>
                  <a:srgbClr val="384652"/>
                </a:solidFill>
                <a:latin typeface="Gill Sans MT"/>
                <a:cs typeface="Gill Sans MT"/>
              </a:rPr>
              <a:t>de</a:t>
            </a:r>
            <a:r>
              <a:rPr sz="1500" spc="-29" dirty="0">
                <a:solidFill>
                  <a:srgbClr val="384652"/>
                </a:solidFill>
                <a:latin typeface="Gill Sans MT"/>
                <a:cs typeface="Gill Sans MT"/>
              </a:rPr>
              <a:t> </a:t>
            </a:r>
            <a:r>
              <a:rPr sz="1500" spc="71" dirty="0">
                <a:solidFill>
                  <a:srgbClr val="384652"/>
                </a:solidFill>
                <a:latin typeface="Gill Sans MT"/>
                <a:cs typeface="Gill Sans MT"/>
              </a:rPr>
              <a:t>modificación </a:t>
            </a:r>
            <a:r>
              <a:rPr sz="1500" spc="83" dirty="0">
                <a:solidFill>
                  <a:srgbClr val="384652"/>
                </a:solidFill>
                <a:latin typeface="Gill Sans MT"/>
                <a:cs typeface="Gill Sans MT"/>
              </a:rPr>
              <a:t>salarial</a:t>
            </a:r>
            <a:r>
              <a:rPr sz="1500" spc="-37" dirty="0">
                <a:solidFill>
                  <a:srgbClr val="384652"/>
                </a:solidFill>
                <a:latin typeface="Gill Sans MT"/>
                <a:cs typeface="Gill Sans MT"/>
              </a:rPr>
              <a:t> </a:t>
            </a:r>
            <a:r>
              <a:rPr sz="1500" spc="75" dirty="0">
                <a:solidFill>
                  <a:srgbClr val="384652"/>
                </a:solidFill>
                <a:latin typeface="Gill Sans MT"/>
                <a:cs typeface="Gill Sans MT"/>
              </a:rPr>
              <a:t>deben</a:t>
            </a:r>
            <a:r>
              <a:rPr sz="1500" spc="-33" dirty="0">
                <a:solidFill>
                  <a:srgbClr val="384652"/>
                </a:solidFill>
                <a:latin typeface="Gill Sans MT"/>
                <a:cs typeface="Gill Sans MT"/>
              </a:rPr>
              <a:t> </a:t>
            </a:r>
            <a:r>
              <a:rPr sz="1500" spc="67" dirty="0">
                <a:solidFill>
                  <a:srgbClr val="384652"/>
                </a:solidFill>
                <a:latin typeface="Gill Sans MT"/>
                <a:cs typeface="Gill Sans MT"/>
              </a:rPr>
              <a:t>presentarse</a:t>
            </a:r>
            <a:r>
              <a:rPr sz="1500" spc="-37" dirty="0">
                <a:solidFill>
                  <a:srgbClr val="384652"/>
                </a:solidFill>
                <a:latin typeface="Gill Sans MT"/>
                <a:cs typeface="Gill Sans MT"/>
              </a:rPr>
              <a:t> </a:t>
            </a:r>
            <a:r>
              <a:rPr sz="1500" spc="67" dirty="0">
                <a:solidFill>
                  <a:srgbClr val="384652"/>
                </a:solidFill>
                <a:latin typeface="Gill Sans MT"/>
                <a:cs typeface="Gill Sans MT"/>
              </a:rPr>
              <a:t>en</a:t>
            </a:r>
            <a:r>
              <a:rPr sz="1500" spc="-29" dirty="0">
                <a:solidFill>
                  <a:srgbClr val="384652"/>
                </a:solidFill>
                <a:latin typeface="Gill Sans MT"/>
                <a:cs typeface="Gill Sans MT"/>
              </a:rPr>
              <a:t> </a:t>
            </a:r>
            <a:r>
              <a:rPr sz="1500" spc="83" dirty="0">
                <a:solidFill>
                  <a:srgbClr val="384652"/>
                </a:solidFill>
                <a:latin typeface="Gill Sans MT"/>
                <a:cs typeface="Gill Sans MT"/>
              </a:rPr>
              <a:t>los</a:t>
            </a:r>
            <a:r>
              <a:rPr sz="1500" spc="-42" dirty="0">
                <a:solidFill>
                  <a:srgbClr val="384652"/>
                </a:solidFill>
                <a:latin typeface="Gill Sans MT"/>
                <a:cs typeface="Gill Sans MT"/>
              </a:rPr>
              <a:t> </a:t>
            </a:r>
            <a:r>
              <a:rPr sz="1500" spc="92" dirty="0">
                <a:solidFill>
                  <a:srgbClr val="384652"/>
                </a:solidFill>
                <a:latin typeface="Gill Sans MT"/>
                <a:cs typeface="Gill Sans MT"/>
              </a:rPr>
              <a:t>siguientes</a:t>
            </a:r>
            <a:r>
              <a:rPr sz="1500" spc="-42" dirty="0">
                <a:solidFill>
                  <a:srgbClr val="384652"/>
                </a:solidFill>
                <a:latin typeface="Gill Sans MT"/>
                <a:cs typeface="Gill Sans MT"/>
              </a:rPr>
              <a:t> </a:t>
            </a:r>
            <a:r>
              <a:rPr sz="1500" spc="42" dirty="0">
                <a:solidFill>
                  <a:srgbClr val="384652"/>
                </a:solidFill>
                <a:latin typeface="Gill Sans MT"/>
                <a:cs typeface="Gill Sans MT"/>
              </a:rPr>
              <a:t>términos:</a:t>
            </a:r>
            <a:endParaRPr sz="1500">
              <a:latin typeface="Gill Sans MT"/>
              <a:cs typeface="Gill Sans MT"/>
            </a:endParaRPr>
          </a:p>
          <a:p>
            <a:pPr marL="503217">
              <a:spcBef>
                <a:spcPts val="1008"/>
              </a:spcBef>
            </a:pPr>
            <a:r>
              <a:rPr sz="1833" spc="-8" dirty="0">
                <a:solidFill>
                  <a:srgbClr val="384652"/>
                </a:solidFill>
              </a:rPr>
              <a:t>Parte</a:t>
            </a:r>
            <a:r>
              <a:rPr sz="1833" spc="-129" dirty="0">
                <a:solidFill>
                  <a:srgbClr val="384652"/>
                </a:solidFill>
              </a:rPr>
              <a:t> </a:t>
            </a:r>
            <a:r>
              <a:rPr sz="1833" spc="-83" dirty="0">
                <a:solidFill>
                  <a:srgbClr val="384652"/>
                </a:solidFill>
              </a:rPr>
              <a:t>Fija</a:t>
            </a:r>
            <a:r>
              <a:rPr sz="1833" spc="-62" dirty="0">
                <a:solidFill>
                  <a:srgbClr val="384652"/>
                </a:solidFill>
              </a:rPr>
              <a:t> </a:t>
            </a:r>
            <a:r>
              <a:rPr sz="1833" dirty="0">
                <a:solidFill>
                  <a:srgbClr val="384652"/>
                </a:solidFill>
              </a:rPr>
              <a:t>o</a:t>
            </a:r>
            <a:r>
              <a:rPr sz="1833" spc="-95" dirty="0">
                <a:solidFill>
                  <a:srgbClr val="384652"/>
                </a:solidFill>
              </a:rPr>
              <a:t> </a:t>
            </a:r>
            <a:r>
              <a:rPr sz="1833" spc="-37" dirty="0">
                <a:solidFill>
                  <a:srgbClr val="384652"/>
                </a:solidFill>
              </a:rPr>
              <a:t>Salario</a:t>
            </a:r>
            <a:r>
              <a:rPr sz="1833" spc="-92" dirty="0">
                <a:solidFill>
                  <a:srgbClr val="384652"/>
                </a:solidFill>
              </a:rPr>
              <a:t> </a:t>
            </a:r>
            <a:r>
              <a:rPr sz="1833" spc="-17" dirty="0">
                <a:solidFill>
                  <a:srgbClr val="384652"/>
                </a:solidFill>
              </a:rPr>
              <a:t>Fijo</a:t>
            </a:r>
            <a:endParaRPr sz="1833"/>
          </a:p>
          <a:p>
            <a:pPr marL="503217" marR="154510">
              <a:lnSpc>
                <a:spcPts val="1733"/>
              </a:lnSpc>
              <a:spcBef>
                <a:spcPts val="1308"/>
              </a:spcBef>
            </a:pPr>
            <a:r>
              <a:rPr sz="1500" dirty="0">
                <a:solidFill>
                  <a:srgbClr val="384652"/>
                </a:solidFill>
                <a:latin typeface="Gill Sans MT"/>
                <a:cs typeface="Gill Sans MT"/>
              </a:rPr>
              <a:t>Dentro</a:t>
            </a:r>
            <a:r>
              <a:rPr sz="1500" spc="8" dirty="0">
                <a:solidFill>
                  <a:srgbClr val="384652"/>
                </a:solidFill>
                <a:latin typeface="Gill Sans MT"/>
                <a:cs typeface="Gill Sans MT"/>
              </a:rPr>
              <a:t> </a:t>
            </a:r>
            <a:r>
              <a:rPr sz="1500" spc="71" dirty="0">
                <a:solidFill>
                  <a:srgbClr val="384652"/>
                </a:solidFill>
                <a:latin typeface="Gill Sans MT"/>
                <a:cs typeface="Gill Sans MT"/>
              </a:rPr>
              <a:t>de</a:t>
            </a:r>
            <a:r>
              <a:rPr sz="1500" spc="-4" dirty="0">
                <a:solidFill>
                  <a:srgbClr val="384652"/>
                </a:solidFill>
                <a:latin typeface="Gill Sans MT"/>
                <a:cs typeface="Gill Sans MT"/>
              </a:rPr>
              <a:t> </a:t>
            </a:r>
            <a:r>
              <a:rPr sz="1500" spc="79" dirty="0">
                <a:solidFill>
                  <a:srgbClr val="384652"/>
                </a:solidFill>
                <a:latin typeface="Gill Sans MT"/>
                <a:cs typeface="Gill Sans MT"/>
              </a:rPr>
              <a:t>los</a:t>
            </a:r>
            <a:r>
              <a:rPr sz="1500" spc="8" dirty="0">
                <a:solidFill>
                  <a:srgbClr val="384652"/>
                </a:solidFill>
                <a:latin typeface="Gill Sans MT"/>
                <a:cs typeface="Gill Sans MT"/>
              </a:rPr>
              <a:t> </a:t>
            </a:r>
            <a:r>
              <a:rPr sz="1500" b="1" dirty="0">
                <a:solidFill>
                  <a:srgbClr val="384652"/>
                </a:solidFill>
                <a:latin typeface="Gill Sans MT"/>
                <a:cs typeface="Gill Sans MT"/>
              </a:rPr>
              <a:t>cinco días hábiles</a:t>
            </a:r>
            <a:r>
              <a:rPr sz="1500" b="1" spc="-8" dirty="0">
                <a:solidFill>
                  <a:srgbClr val="384652"/>
                </a:solidFill>
                <a:latin typeface="Gill Sans MT"/>
                <a:cs typeface="Gill Sans MT"/>
              </a:rPr>
              <a:t> </a:t>
            </a:r>
            <a:r>
              <a:rPr sz="1500" spc="92" dirty="0">
                <a:solidFill>
                  <a:srgbClr val="384652"/>
                </a:solidFill>
                <a:latin typeface="Gill Sans MT"/>
                <a:cs typeface="Gill Sans MT"/>
              </a:rPr>
              <a:t>siguientes</a:t>
            </a:r>
            <a:r>
              <a:rPr sz="1500" spc="12" dirty="0">
                <a:solidFill>
                  <a:srgbClr val="384652"/>
                </a:solidFill>
                <a:latin typeface="Gill Sans MT"/>
                <a:cs typeface="Gill Sans MT"/>
              </a:rPr>
              <a:t> </a:t>
            </a:r>
            <a:r>
              <a:rPr sz="1500" spc="175" dirty="0">
                <a:solidFill>
                  <a:srgbClr val="384652"/>
                </a:solidFill>
                <a:latin typeface="Gill Sans MT"/>
                <a:cs typeface="Gill Sans MT"/>
              </a:rPr>
              <a:t>a</a:t>
            </a:r>
            <a:r>
              <a:rPr sz="1500" spc="-4" dirty="0">
                <a:solidFill>
                  <a:srgbClr val="384652"/>
                </a:solidFill>
                <a:latin typeface="Gill Sans MT"/>
                <a:cs typeface="Gill Sans MT"/>
              </a:rPr>
              <a:t> </a:t>
            </a:r>
            <a:r>
              <a:rPr sz="1500" spc="95" dirty="0">
                <a:solidFill>
                  <a:srgbClr val="384652"/>
                </a:solidFill>
                <a:latin typeface="Gill Sans MT"/>
                <a:cs typeface="Gill Sans MT"/>
              </a:rPr>
              <a:t>la</a:t>
            </a:r>
            <a:r>
              <a:rPr sz="1500" spc="4" dirty="0">
                <a:solidFill>
                  <a:srgbClr val="384652"/>
                </a:solidFill>
                <a:latin typeface="Gill Sans MT"/>
                <a:cs typeface="Gill Sans MT"/>
              </a:rPr>
              <a:t> </a:t>
            </a:r>
            <a:r>
              <a:rPr sz="1500" spc="117" dirty="0">
                <a:solidFill>
                  <a:srgbClr val="384652"/>
                </a:solidFill>
                <a:latin typeface="Gill Sans MT"/>
                <a:cs typeface="Gill Sans MT"/>
              </a:rPr>
              <a:t>fecha</a:t>
            </a:r>
            <a:r>
              <a:rPr sz="1500" spc="-4" dirty="0">
                <a:solidFill>
                  <a:srgbClr val="384652"/>
                </a:solidFill>
                <a:latin typeface="Gill Sans MT"/>
                <a:cs typeface="Gill Sans MT"/>
              </a:rPr>
              <a:t> </a:t>
            </a:r>
            <a:r>
              <a:rPr sz="1500" spc="54" dirty="0">
                <a:solidFill>
                  <a:srgbClr val="384652"/>
                </a:solidFill>
                <a:latin typeface="Gill Sans MT"/>
                <a:cs typeface="Gill Sans MT"/>
              </a:rPr>
              <a:t>en </a:t>
            </a:r>
            <a:r>
              <a:rPr sz="1500" spc="75" dirty="0">
                <a:solidFill>
                  <a:srgbClr val="384652"/>
                </a:solidFill>
                <a:latin typeface="Gill Sans MT"/>
                <a:cs typeface="Gill Sans MT"/>
              </a:rPr>
              <a:t>que</a:t>
            </a:r>
            <a:r>
              <a:rPr sz="1500" spc="-25" dirty="0">
                <a:solidFill>
                  <a:srgbClr val="384652"/>
                </a:solidFill>
                <a:latin typeface="Gill Sans MT"/>
                <a:cs typeface="Gill Sans MT"/>
              </a:rPr>
              <a:t> </a:t>
            </a:r>
            <a:r>
              <a:rPr sz="1500" dirty="0">
                <a:solidFill>
                  <a:srgbClr val="384652"/>
                </a:solidFill>
                <a:latin typeface="Gill Sans MT"/>
                <a:cs typeface="Gill Sans MT"/>
              </a:rPr>
              <a:t>ocurrió</a:t>
            </a:r>
            <a:r>
              <a:rPr sz="1500" spc="-4" dirty="0">
                <a:solidFill>
                  <a:srgbClr val="384652"/>
                </a:solidFill>
                <a:latin typeface="Gill Sans MT"/>
                <a:cs typeface="Gill Sans MT"/>
              </a:rPr>
              <a:t> </a:t>
            </a:r>
            <a:r>
              <a:rPr sz="1500" spc="54" dirty="0">
                <a:solidFill>
                  <a:srgbClr val="384652"/>
                </a:solidFill>
                <a:latin typeface="Gill Sans MT"/>
                <a:cs typeface="Gill Sans MT"/>
              </a:rPr>
              <a:t>el</a:t>
            </a:r>
            <a:r>
              <a:rPr sz="1500" spc="-21" dirty="0">
                <a:solidFill>
                  <a:srgbClr val="384652"/>
                </a:solidFill>
                <a:latin typeface="Gill Sans MT"/>
                <a:cs typeface="Gill Sans MT"/>
              </a:rPr>
              <a:t> </a:t>
            </a:r>
            <a:r>
              <a:rPr sz="1500" spc="79" dirty="0">
                <a:solidFill>
                  <a:srgbClr val="384652"/>
                </a:solidFill>
                <a:latin typeface="Gill Sans MT"/>
                <a:cs typeface="Gill Sans MT"/>
              </a:rPr>
              <a:t>cambio.</a:t>
            </a:r>
            <a:endParaRPr sz="1500">
              <a:latin typeface="Gill Sans MT"/>
              <a:cs typeface="Gill Sans MT"/>
            </a:endParaRPr>
          </a:p>
          <a:p>
            <a:pPr>
              <a:spcBef>
                <a:spcPts val="317"/>
              </a:spcBef>
            </a:pPr>
            <a:endParaRPr sz="1500">
              <a:latin typeface="Gill Sans MT"/>
              <a:cs typeface="Gill Sans MT"/>
            </a:endParaRPr>
          </a:p>
          <a:p>
            <a:pPr marL="503217"/>
            <a:r>
              <a:rPr sz="1833" spc="-8" dirty="0">
                <a:solidFill>
                  <a:srgbClr val="384652"/>
                </a:solidFill>
              </a:rPr>
              <a:t>Parte</a:t>
            </a:r>
            <a:r>
              <a:rPr sz="1833" spc="-95" dirty="0">
                <a:solidFill>
                  <a:srgbClr val="384652"/>
                </a:solidFill>
              </a:rPr>
              <a:t> </a:t>
            </a:r>
            <a:r>
              <a:rPr sz="1833" spc="-62" dirty="0">
                <a:solidFill>
                  <a:srgbClr val="384652"/>
                </a:solidFill>
              </a:rPr>
              <a:t>Variable</a:t>
            </a:r>
            <a:r>
              <a:rPr sz="1833" spc="-83" dirty="0">
                <a:solidFill>
                  <a:srgbClr val="384652"/>
                </a:solidFill>
              </a:rPr>
              <a:t> </a:t>
            </a:r>
            <a:r>
              <a:rPr sz="1833" dirty="0">
                <a:solidFill>
                  <a:srgbClr val="384652"/>
                </a:solidFill>
              </a:rPr>
              <a:t>o</a:t>
            </a:r>
            <a:r>
              <a:rPr sz="1833" spc="-87" dirty="0">
                <a:solidFill>
                  <a:srgbClr val="384652"/>
                </a:solidFill>
              </a:rPr>
              <a:t> </a:t>
            </a:r>
            <a:r>
              <a:rPr sz="1833" spc="-37" dirty="0">
                <a:solidFill>
                  <a:srgbClr val="384652"/>
                </a:solidFill>
              </a:rPr>
              <a:t>Salario</a:t>
            </a:r>
            <a:r>
              <a:rPr sz="1833" spc="-83" dirty="0">
                <a:solidFill>
                  <a:srgbClr val="384652"/>
                </a:solidFill>
              </a:rPr>
              <a:t> </a:t>
            </a:r>
            <a:r>
              <a:rPr sz="1833" spc="-8" dirty="0">
                <a:solidFill>
                  <a:srgbClr val="384652"/>
                </a:solidFill>
              </a:rPr>
              <a:t>Variable</a:t>
            </a:r>
            <a:endParaRPr sz="1833"/>
          </a:p>
          <a:p>
            <a:pPr marL="503217" marR="151336" algn="just">
              <a:lnSpc>
                <a:spcPct val="96700"/>
              </a:lnSpc>
              <a:spcBef>
                <a:spcPts val="1250"/>
              </a:spcBef>
            </a:pPr>
            <a:r>
              <a:rPr sz="1500" dirty="0">
                <a:solidFill>
                  <a:srgbClr val="384652"/>
                </a:solidFill>
                <a:latin typeface="Gill Sans MT"/>
                <a:cs typeface="Gill Sans MT"/>
              </a:rPr>
              <a:t>Durante</a:t>
            </a:r>
            <a:r>
              <a:rPr sz="1500" spc="17" dirty="0">
                <a:solidFill>
                  <a:srgbClr val="384652"/>
                </a:solidFill>
                <a:latin typeface="Gill Sans MT"/>
                <a:cs typeface="Gill Sans MT"/>
              </a:rPr>
              <a:t> </a:t>
            </a:r>
            <a:r>
              <a:rPr sz="1500" spc="79" dirty="0">
                <a:solidFill>
                  <a:srgbClr val="384652"/>
                </a:solidFill>
                <a:latin typeface="Gill Sans MT"/>
                <a:cs typeface="Gill Sans MT"/>
              </a:rPr>
              <a:t>los</a:t>
            </a:r>
            <a:r>
              <a:rPr sz="1500" spc="21" dirty="0">
                <a:solidFill>
                  <a:srgbClr val="384652"/>
                </a:solidFill>
                <a:latin typeface="Gill Sans MT"/>
                <a:cs typeface="Gill Sans MT"/>
              </a:rPr>
              <a:t> </a:t>
            </a:r>
            <a:r>
              <a:rPr sz="1500" spc="46" dirty="0">
                <a:solidFill>
                  <a:srgbClr val="384652"/>
                </a:solidFill>
                <a:latin typeface="Gill Sans MT"/>
                <a:cs typeface="Gill Sans MT"/>
              </a:rPr>
              <a:t>primeros</a:t>
            </a:r>
            <a:r>
              <a:rPr sz="1500" spc="8" dirty="0">
                <a:solidFill>
                  <a:srgbClr val="384652"/>
                </a:solidFill>
                <a:latin typeface="Gill Sans MT"/>
                <a:cs typeface="Gill Sans MT"/>
              </a:rPr>
              <a:t> </a:t>
            </a:r>
            <a:r>
              <a:rPr sz="1500" b="1" dirty="0">
                <a:solidFill>
                  <a:srgbClr val="384652"/>
                </a:solidFill>
                <a:latin typeface="Gill Sans MT"/>
                <a:cs typeface="Gill Sans MT"/>
              </a:rPr>
              <a:t>cinco</a:t>
            </a:r>
            <a:r>
              <a:rPr sz="1500" b="1" spc="12" dirty="0">
                <a:solidFill>
                  <a:srgbClr val="384652"/>
                </a:solidFill>
                <a:latin typeface="Gill Sans MT"/>
                <a:cs typeface="Gill Sans MT"/>
              </a:rPr>
              <a:t> </a:t>
            </a:r>
            <a:r>
              <a:rPr sz="1500" b="1" dirty="0">
                <a:solidFill>
                  <a:srgbClr val="384652"/>
                </a:solidFill>
                <a:latin typeface="Gill Sans MT"/>
                <a:cs typeface="Gill Sans MT"/>
              </a:rPr>
              <a:t>días</a:t>
            </a:r>
            <a:r>
              <a:rPr sz="1500" b="1" spc="12" dirty="0">
                <a:solidFill>
                  <a:srgbClr val="384652"/>
                </a:solidFill>
                <a:latin typeface="Gill Sans MT"/>
                <a:cs typeface="Gill Sans MT"/>
              </a:rPr>
              <a:t> </a:t>
            </a:r>
            <a:r>
              <a:rPr sz="1500" b="1" dirty="0">
                <a:solidFill>
                  <a:srgbClr val="384652"/>
                </a:solidFill>
                <a:latin typeface="Gill Sans MT"/>
                <a:cs typeface="Gill Sans MT"/>
              </a:rPr>
              <a:t>hábiles</a:t>
            </a:r>
            <a:r>
              <a:rPr sz="1500" b="1" spc="4" dirty="0">
                <a:solidFill>
                  <a:srgbClr val="384652"/>
                </a:solidFill>
                <a:latin typeface="Gill Sans MT"/>
                <a:cs typeface="Gill Sans MT"/>
              </a:rPr>
              <a:t> </a:t>
            </a:r>
            <a:r>
              <a:rPr sz="1500" spc="71" dirty="0">
                <a:solidFill>
                  <a:srgbClr val="384652"/>
                </a:solidFill>
                <a:latin typeface="Gill Sans MT"/>
                <a:cs typeface="Gill Sans MT"/>
              </a:rPr>
              <a:t>de</a:t>
            </a:r>
            <a:r>
              <a:rPr sz="1500" spc="17" dirty="0">
                <a:solidFill>
                  <a:srgbClr val="384652"/>
                </a:solidFill>
                <a:latin typeface="Gill Sans MT"/>
                <a:cs typeface="Gill Sans MT"/>
              </a:rPr>
              <a:t> </a:t>
            </a:r>
            <a:r>
              <a:rPr sz="1500" spc="87" dirty="0">
                <a:solidFill>
                  <a:srgbClr val="384652"/>
                </a:solidFill>
                <a:latin typeface="Gill Sans MT"/>
                <a:cs typeface="Gill Sans MT"/>
              </a:rPr>
              <a:t>los</a:t>
            </a:r>
            <a:r>
              <a:rPr sz="1500" spc="8" dirty="0">
                <a:solidFill>
                  <a:srgbClr val="384652"/>
                </a:solidFill>
                <a:latin typeface="Gill Sans MT"/>
                <a:cs typeface="Gill Sans MT"/>
              </a:rPr>
              <a:t> </a:t>
            </a:r>
            <a:r>
              <a:rPr sz="1500" spc="133" dirty="0">
                <a:solidFill>
                  <a:srgbClr val="384652"/>
                </a:solidFill>
                <a:latin typeface="Gill Sans MT"/>
                <a:cs typeface="Gill Sans MT"/>
              </a:rPr>
              <a:t>meses</a:t>
            </a:r>
            <a:r>
              <a:rPr sz="1500" spc="8" dirty="0">
                <a:solidFill>
                  <a:srgbClr val="384652"/>
                </a:solidFill>
                <a:latin typeface="Gill Sans MT"/>
                <a:cs typeface="Gill Sans MT"/>
              </a:rPr>
              <a:t> </a:t>
            </a:r>
            <a:r>
              <a:rPr sz="1500" spc="50" dirty="0">
                <a:solidFill>
                  <a:srgbClr val="384652"/>
                </a:solidFill>
                <a:latin typeface="Gill Sans MT"/>
                <a:cs typeface="Gill Sans MT"/>
              </a:rPr>
              <a:t>de </a:t>
            </a:r>
            <a:r>
              <a:rPr sz="1500" dirty="0">
                <a:solidFill>
                  <a:srgbClr val="384652"/>
                </a:solidFill>
                <a:latin typeface="Gill Sans MT"/>
                <a:cs typeface="Gill Sans MT"/>
              </a:rPr>
              <a:t>enero,</a:t>
            </a:r>
            <a:r>
              <a:rPr sz="1500" spc="162" dirty="0">
                <a:solidFill>
                  <a:srgbClr val="384652"/>
                </a:solidFill>
                <a:latin typeface="Gill Sans MT"/>
                <a:cs typeface="Gill Sans MT"/>
              </a:rPr>
              <a:t>  </a:t>
            </a:r>
            <a:r>
              <a:rPr sz="1500" spc="50" dirty="0">
                <a:solidFill>
                  <a:srgbClr val="384652"/>
                </a:solidFill>
                <a:latin typeface="Gill Sans MT"/>
                <a:cs typeface="Gill Sans MT"/>
              </a:rPr>
              <a:t>marzo,</a:t>
            </a:r>
            <a:r>
              <a:rPr sz="1500" spc="158" dirty="0">
                <a:solidFill>
                  <a:srgbClr val="384652"/>
                </a:solidFill>
                <a:latin typeface="Gill Sans MT"/>
                <a:cs typeface="Gill Sans MT"/>
              </a:rPr>
              <a:t>  </a:t>
            </a:r>
            <a:r>
              <a:rPr sz="1500" spc="71" dirty="0">
                <a:solidFill>
                  <a:srgbClr val="384652"/>
                </a:solidFill>
                <a:latin typeface="Gill Sans MT"/>
                <a:cs typeface="Gill Sans MT"/>
              </a:rPr>
              <a:t>mayo,</a:t>
            </a:r>
            <a:r>
              <a:rPr sz="1500" spc="162" dirty="0">
                <a:solidFill>
                  <a:srgbClr val="384652"/>
                </a:solidFill>
                <a:latin typeface="Gill Sans MT"/>
                <a:cs typeface="Gill Sans MT"/>
              </a:rPr>
              <a:t>  </a:t>
            </a:r>
            <a:r>
              <a:rPr sz="1500" dirty="0">
                <a:solidFill>
                  <a:srgbClr val="384652"/>
                </a:solidFill>
                <a:latin typeface="Gill Sans MT"/>
                <a:cs typeface="Gill Sans MT"/>
              </a:rPr>
              <a:t>julio,</a:t>
            </a:r>
            <a:r>
              <a:rPr sz="1500" spc="162" dirty="0">
                <a:solidFill>
                  <a:srgbClr val="384652"/>
                </a:solidFill>
                <a:latin typeface="Gill Sans MT"/>
                <a:cs typeface="Gill Sans MT"/>
              </a:rPr>
              <a:t>  </a:t>
            </a:r>
            <a:r>
              <a:rPr sz="1500" spc="62" dirty="0">
                <a:solidFill>
                  <a:srgbClr val="384652"/>
                </a:solidFill>
                <a:latin typeface="Gill Sans MT"/>
                <a:cs typeface="Gill Sans MT"/>
              </a:rPr>
              <a:t>septiembre</a:t>
            </a:r>
            <a:r>
              <a:rPr sz="1500" spc="167" dirty="0">
                <a:solidFill>
                  <a:srgbClr val="384652"/>
                </a:solidFill>
                <a:latin typeface="Gill Sans MT"/>
                <a:cs typeface="Gill Sans MT"/>
              </a:rPr>
              <a:t>  </a:t>
            </a:r>
            <a:r>
              <a:rPr sz="1500" spc="50" dirty="0">
                <a:solidFill>
                  <a:srgbClr val="384652"/>
                </a:solidFill>
                <a:latin typeface="Gill Sans MT"/>
                <a:cs typeface="Gill Sans MT"/>
              </a:rPr>
              <a:t>y</a:t>
            </a:r>
            <a:r>
              <a:rPr sz="1500" spc="162" dirty="0">
                <a:solidFill>
                  <a:srgbClr val="384652"/>
                </a:solidFill>
                <a:latin typeface="Gill Sans MT"/>
                <a:cs typeface="Gill Sans MT"/>
              </a:rPr>
              <a:t>  </a:t>
            </a:r>
            <a:r>
              <a:rPr sz="1500" spc="33" dirty="0">
                <a:solidFill>
                  <a:srgbClr val="384652"/>
                </a:solidFill>
                <a:latin typeface="Gill Sans MT"/>
                <a:cs typeface="Gill Sans MT"/>
              </a:rPr>
              <a:t>noviembre, </a:t>
            </a:r>
            <a:r>
              <a:rPr sz="1500" spc="67" dirty="0">
                <a:solidFill>
                  <a:srgbClr val="384652"/>
                </a:solidFill>
                <a:latin typeface="Gill Sans MT"/>
                <a:cs typeface="Gill Sans MT"/>
              </a:rPr>
              <a:t>informando</a:t>
            </a:r>
            <a:r>
              <a:rPr sz="1500" spc="-33" dirty="0">
                <a:solidFill>
                  <a:srgbClr val="384652"/>
                </a:solidFill>
                <a:latin typeface="Gill Sans MT"/>
                <a:cs typeface="Gill Sans MT"/>
              </a:rPr>
              <a:t> </a:t>
            </a:r>
            <a:r>
              <a:rPr sz="1500" spc="54" dirty="0">
                <a:solidFill>
                  <a:srgbClr val="384652"/>
                </a:solidFill>
                <a:latin typeface="Gill Sans MT"/>
                <a:cs typeface="Gill Sans MT"/>
              </a:rPr>
              <a:t>el</a:t>
            </a:r>
            <a:r>
              <a:rPr sz="1500" spc="-33" dirty="0">
                <a:solidFill>
                  <a:srgbClr val="384652"/>
                </a:solidFill>
                <a:latin typeface="Gill Sans MT"/>
                <a:cs typeface="Gill Sans MT"/>
              </a:rPr>
              <a:t> </a:t>
            </a:r>
            <a:r>
              <a:rPr sz="1500" spc="46" dirty="0">
                <a:solidFill>
                  <a:srgbClr val="384652"/>
                </a:solidFill>
                <a:latin typeface="Gill Sans MT"/>
                <a:cs typeface="Gill Sans MT"/>
              </a:rPr>
              <a:t>promedio</a:t>
            </a:r>
            <a:r>
              <a:rPr sz="1500" spc="-42" dirty="0">
                <a:solidFill>
                  <a:srgbClr val="384652"/>
                </a:solidFill>
                <a:latin typeface="Gill Sans MT"/>
                <a:cs typeface="Gill Sans MT"/>
              </a:rPr>
              <a:t> </a:t>
            </a:r>
            <a:r>
              <a:rPr sz="1500" spc="71" dirty="0">
                <a:solidFill>
                  <a:srgbClr val="384652"/>
                </a:solidFill>
                <a:latin typeface="Gill Sans MT"/>
                <a:cs typeface="Gill Sans MT"/>
              </a:rPr>
              <a:t>de</a:t>
            </a:r>
            <a:r>
              <a:rPr sz="1500" spc="-42" dirty="0">
                <a:solidFill>
                  <a:srgbClr val="384652"/>
                </a:solidFill>
                <a:latin typeface="Gill Sans MT"/>
                <a:cs typeface="Gill Sans MT"/>
              </a:rPr>
              <a:t> </a:t>
            </a:r>
            <a:r>
              <a:rPr sz="1500" spc="79" dirty="0">
                <a:solidFill>
                  <a:srgbClr val="384652"/>
                </a:solidFill>
                <a:latin typeface="Gill Sans MT"/>
                <a:cs typeface="Gill Sans MT"/>
              </a:rPr>
              <a:t>los</a:t>
            </a:r>
            <a:r>
              <a:rPr sz="1500" spc="-42" dirty="0">
                <a:solidFill>
                  <a:srgbClr val="384652"/>
                </a:solidFill>
                <a:latin typeface="Gill Sans MT"/>
                <a:cs typeface="Gill Sans MT"/>
              </a:rPr>
              <a:t> </a:t>
            </a:r>
            <a:r>
              <a:rPr sz="1500" spc="95" dirty="0">
                <a:solidFill>
                  <a:srgbClr val="384652"/>
                </a:solidFill>
                <a:latin typeface="Gill Sans MT"/>
                <a:cs typeface="Gill Sans MT"/>
              </a:rPr>
              <a:t>dos</a:t>
            </a:r>
            <a:r>
              <a:rPr sz="1500" spc="-42" dirty="0">
                <a:solidFill>
                  <a:srgbClr val="384652"/>
                </a:solidFill>
                <a:latin typeface="Gill Sans MT"/>
                <a:cs typeface="Gill Sans MT"/>
              </a:rPr>
              <a:t> </a:t>
            </a:r>
            <a:r>
              <a:rPr sz="1500" spc="133" dirty="0">
                <a:solidFill>
                  <a:srgbClr val="384652"/>
                </a:solidFill>
                <a:latin typeface="Gill Sans MT"/>
                <a:cs typeface="Gill Sans MT"/>
              </a:rPr>
              <a:t>meses</a:t>
            </a:r>
            <a:r>
              <a:rPr sz="1500" spc="-42" dirty="0">
                <a:solidFill>
                  <a:srgbClr val="384652"/>
                </a:solidFill>
                <a:latin typeface="Gill Sans MT"/>
                <a:cs typeface="Gill Sans MT"/>
              </a:rPr>
              <a:t> </a:t>
            </a:r>
            <a:r>
              <a:rPr sz="1500" spc="33" dirty="0">
                <a:solidFill>
                  <a:srgbClr val="384652"/>
                </a:solidFill>
                <a:latin typeface="Gill Sans MT"/>
                <a:cs typeface="Gill Sans MT"/>
              </a:rPr>
              <a:t>anteriores.</a:t>
            </a:r>
            <a:endParaRPr sz="1500">
              <a:latin typeface="Gill Sans MT"/>
              <a:cs typeface="Gill Sans MT"/>
            </a:endParaRPr>
          </a:p>
          <a:p>
            <a:pPr>
              <a:spcBef>
                <a:spcPts val="408"/>
              </a:spcBef>
            </a:pPr>
            <a:endParaRPr sz="1500">
              <a:latin typeface="Gill Sans MT"/>
              <a:cs typeface="Gill Sans MT"/>
            </a:endParaRPr>
          </a:p>
          <a:p>
            <a:pPr marL="503217"/>
            <a:r>
              <a:rPr sz="1833" spc="-37" dirty="0">
                <a:solidFill>
                  <a:srgbClr val="384652"/>
                </a:solidFill>
              </a:rPr>
              <a:t>Salario</a:t>
            </a:r>
            <a:r>
              <a:rPr sz="1833" spc="-92" dirty="0">
                <a:solidFill>
                  <a:srgbClr val="384652"/>
                </a:solidFill>
              </a:rPr>
              <a:t> </a:t>
            </a:r>
            <a:r>
              <a:rPr sz="1833" spc="-8" dirty="0">
                <a:solidFill>
                  <a:srgbClr val="384652"/>
                </a:solidFill>
              </a:rPr>
              <a:t>Mixto</a:t>
            </a:r>
            <a:endParaRPr sz="1833"/>
          </a:p>
          <a:p>
            <a:pPr marL="503217" marR="4233">
              <a:lnSpc>
                <a:spcPts val="1733"/>
              </a:lnSpc>
              <a:spcBef>
                <a:spcPts val="1304"/>
              </a:spcBef>
            </a:pPr>
            <a:r>
              <a:rPr sz="1500" spc="108" dirty="0">
                <a:solidFill>
                  <a:srgbClr val="384652"/>
                </a:solidFill>
                <a:latin typeface="Gill Sans MT"/>
                <a:cs typeface="Gill Sans MT"/>
              </a:rPr>
              <a:t>Si</a:t>
            </a:r>
            <a:r>
              <a:rPr sz="1500" spc="79" dirty="0">
                <a:solidFill>
                  <a:srgbClr val="384652"/>
                </a:solidFill>
                <a:latin typeface="Gill Sans MT"/>
                <a:cs typeface="Gill Sans MT"/>
              </a:rPr>
              <a:t> </a:t>
            </a:r>
            <a:r>
              <a:rPr sz="1500" spc="129" dirty="0">
                <a:solidFill>
                  <a:srgbClr val="384652"/>
                </a:solidFill>
                <a:latin typeface="Gill Sans MT"/>
                <a:cs typeface="Gill Sans MT"/>
              </a:rPr>
              <a:t>se</a:t>
            </a:r>
            <a:r>
              <a:rPr sz="1500" spc="79" dirty="0">
                <a:solidFill>
                  <a:srgbClr val="384652"/>
                </a:solidFill>
                <a:latin typeface="Gill Sans MT"/>
                <a:cs typeface="Gill Sans MT"/>
              </a:rPr>
              <a:t> </a:t>
            </a:r>
            <a:r>
              <a:rPr sz="1500" spc="87" dirty="0">
                <a:solidFill>
                  <a:srgbClr val="384652"/>
                </a:solidFill>
                <a:latin typeface="Gill Sans MT"/>
                <a:cs typeface="Gill Sans MT"/>
              </a:rPr>
              <a:t>modifica</a:t>
            </a:r>
            <a:r>
              <a:rPr sz="1500" spc="83" dirty="0">
                <a:solidFill>
                  <a:srgbClr val="384652"/>
                </a:solidFill>
                <a:latin typeface="Gill Sans MT"/>
                <a:cs typeface="Gill Sans MT"/>
              </a:rPr>
              <a:t> </a:t>
            </a:r>
            <a:r>
              <a:rPr sz="1500" spc="95" dirty="0">
                <a:solidFill>
                  <a:srgbClr val="384652"/>
                </a:solidFill>
                <a:latin typeface="Gill Sans MT"/>
                <a:cs typeface="Gill Sans MT"/>
              </a:rPr>
              <a:t>la</a:t>
            </a:r>
            <a:r>
              <a:rPr sz="1500" spc="79" dirty="0">
                <a:solidFill>
                  <a:srgbClr val="384652"/>
                </a:solidFill>
                <a:latin typeface="Gill Sans MT"/>
                <a:cs typeface="Gill Sans MT"/>
              </a:rPr>
              <a:t> </a:t>
            </a:r>
            <a:r>
              <a:rPr sz="1500" dirty="0">
                <a:solidFill>
                  <a:srgbClr val="384652"/>
                </a:solidFill>
                <a:latin typeface="Gill Sans MT"/>
                <a:cs typeface="Gill Sans MT"/>
              </a:rPr>
              <a:t>parte</a:t>
            </a:r>
            <a:r>
              <a:rPr sz="1500" spc="75" dirty="0">
                <a:solidFill>
                  <a:srgbClr val="384652"/>
                </a:solidFill>
                <a:latin typeface="Gill Sans MT"/>
                <a:cs typeface="Gill Sans MT"/>
              </a:rPr>
              <a:t> </a:t>
            </a:r>
            <a:r>
              <a:rPr sz="1500" spc="58" dirty="0">
                <a:solidFill>
                  <a:srgbClr val="384652"/>
                </a:solidFill>
                <a:latin typeface="Gill Sans MT"/>
                <a:cs typeface="Gill Sans MT"/>
              </a:rPr>
              <a:t>fija,</a:t>
            </a:r>
            <a:r>
              <a:rPr sz="1500" spc="87" dirty="0">
                <a:solidFill>
                  <a:srgbClr val="384652"/>
                </a:solidFill>
                <a:latin typeface="Gill Sans MT"/>
                <a:cs typeface="Gill Sans MT"/>
              </a:rPr>
              <a:t> </a:t>
            </a:r>
            <a:r>
              <a:rPr sz="1500" spc="100" dirty="0">
                <a:solidFill>
                  <a:srgbClr val="384652"/>
                </a:solidFill>
                <a:latin typeface="Gill Sans MT"/>
                <a:cs typeface="Gill Sans MT"/>
              </a:rPr>
              <a:t>aplica</a:t>
            </a:r>
            <a:r>
              <a:rPr sz="1500" spc="79" dirty="0">
                <a:solidFill>
                  <a:srgbClr val="384652"/>
                </a:solidFill>
                <a:latin typeface="Gill Sans MT"/>
                <a:cs typeface="Gill Sans MT"/>
              </a:rPr>
              <a:t> </a:t>
            </a:r>
            <a:r>
              <a:rPr sz="1500" spc="54" dirty="0">
                <a:solidFill>
                  <a:srgbClr val="384652"/>
                </a:solidFill>
                <a:latin typeface="Gill Sans MT"/>
                <a:cs typeface="Gill Sans MT"/>
              </a:rPr>
              <a:t>el</a:t>
            </a:r>
            <a:r>
              <a:rPr sz="1500" spc="71" dirty="0">
                <a:solidFill>
                  <a:srgbClr val="384652"/>
                </a:solidFill>
                <a:latin typeface="Gill Sans MT"/>
                <a:cs typeface="Gill Sans MT"/>
              </a:rPr>
              <a:t> </a:t>
            </a:r>
            <a:r>
              <a:rPr sz="1500" spc="83" dirty="0">
                <a:solidFill>
                  <a:srgbClr val="384652"/>
                </a:solidFill>
                <a:latin typeface="Gill Sans MT"/>
                <a:cs typeface="Gill Sans MT"/>
              </a:rPr>
              <a:t>plazo</a:t>
            </a:r>
            <a:r>
              <a:rPr sz="1500" spc="75" dirty="0">
                <a:solidFill>
                  <a:srgbClr val="384652"/>
                </a:solidFill>
                <a:latin typeface="Gill Sans MT"/>
                <a:cs typeface="Gill Sans MT"/>
              </a:rPr>
              <a:t> </a:t>
            </a:r>
            <a:r>
              <a:rPr sz="1500" spc="71" dirty="0">
                <a:solidFill>
                  <a:srgbClr val="384652"/>
                </a:solidFill>
                <a:latin typeface="Gill Sans MT"/>
                <a:cs typeface="Gill Sans MT"/>
              </a:rPr>
              <a:t>de</a:t>
            </a:r>
            <a:r>
              <a:rPr sz="1500" spc="58" dirty="0">
                <a:solidFill>
                  <a:srgbClr val="384652"/>
                </a:solidFill>
                <a:latin typeface="Gill Sans MT"/>
                <a:cs typeface="Gill Sans MT"/>
              </a:rPr>
              <a:t> </a:t>
            </a:r>
            <a:r>
              <a:rPr sz="1500" spc="95" dirty="0">
                <a:solidFill>
                  <a:srgbClr val="384652"/>
                </a:solidFill>
                <a:latin typeface="Gill Sans MT"/>
                <a:cs typeface="Gill Sans MT"/>
              </a:rPr>
              <a:t>la</a:t>
            </a:r>
            <a:r>
              <a:rPr sz="1500" spc="79" dirty="0">
                <a:solidFill>
                  <a:srgbClr val="384652"/>
                </a:solidFill>
                <a:latin typeface="Gill Sans MT"/>
                <a:cs typeface="Gill Sans MT"/>
              </a:rPr>
              <a:t> </a:t>
            </a:r>
            <a:r>
              <a:rPr sz="1500" spc="75" dirty="0">
                <a:solidFill>
                  <a:srgbClr val="384652"/>
                </a:solidFill>
                <a:latin typeface="Gill Sans MT"/>
                <a:cs typeface="Gill Sans MT"/>
              </a:rPr>
              <a:t>fracción </a:t>
            </a:r>
            <a:r>
              <a:rPr sz="1500" spc="-21" dirty="0">
                <a:solidFill>
                  <a:srgbClr val="384652"/>
                </a:solidFill>
                <a:latin typeface="Gill Sans MT"/>
                <a:cs typeface="Gill Sans MT"/>
              </a:rPr>
              <a:t>I; </a:t>
            </a:r>
            <a:r>
              <a:rPr sz="1500" spc="108" dirty="0">
                <a:solidFill>
                  <a:srgbClr val="384652"/>
                </a:solidFill>
                <a:latin typeface="Gill Sans MT"/>
                <a:cs typeface="Gill Sans MT"/>
              </a:rPr>
              <a:t>si</a:t>
            </a:r>
            <a:r>
              <a:rPr sz="1500" spc="-17" dirty="0">
                <a:solidFill>
                  <a:srgbClr val="384652"/>
                </a:solidFill>
                <a:latin typeface="Gill Sans MT"/>
                <a:cs typeface="Gill Sans MT"/>
              </a:rPr>
              <a:t> </a:t>
            </a:r>
            <a:r>
              <a:rPr sz="1500" spc="71" dirty="0">
                <a:solidFill>
                  <a:srgbClr val="384652"/>
                </a:solidFill>
                <a:latin typeface="Gill Sans MT"/>
                <a:cs typeface="Gill Sans MT"/>
              </a:rPr>
              <a:t>varía</a:t>
            </a:r>
            <a:r>
              <a:rPr sz="1500" spc="-21" dirty="0">
                <a:solidFill>
                  <a:srgbClr val="384652"/>
                </a:solidFill>
                <a:latin typeface="Gill Sans MT"/>
                <a:cs typeface="Gill Sans MT"/>
              </a:rPr>
              <a:t> </a:t>
            </a:r>
            <a:r>
              <a:rPr sz="1500" spc="95" dirty="0">
                <a:solidFill>
                  <a:srgbClr val="384652"/>
                </a:solidFill>
                <a:latin typeface="Gill Sans MT"/>
                <a:cs typeface="Gill Sans MT"/>
              </a:rPr>
              <a:t>la</a:t>
            </a:r>
            <a:r>
              <a:rPr sz="1500" spc="-8" dirty="0">
                <a:solidFill>
                  <a:srgbClr val="384652"/>
                </a:solidFill>
                <a:latin typeface="Gill Sans MT"/>
                <a:cs typeface="Gill Sans MT"/>
              </a:rPr>
              <a:t> </a:t>
            </a:r>
            <a:r>
              <a:rPr sz="1500" dirty="0">
                <a:solidFill>
                  <a:srgbClr val="384652"/>
                </a:solidFill>
                <a:latin typeface="Gill Sans MT"/>
                <a:cs typeface="Gill Sans MT"/>
              </a:rPr>
              <a:t>parte</a:t>
            </a:r>
            <a:r>
              <a:rPr sz="1500" spc="-25" dirty="0">
                <a:solidFill>
                  <a:srgbClr val="384652"/>
                </a:solidFill>
                <a:latin typeface="Gill Sans MT"/>
                <a:cs typeface="Gill Sans MT"/>
              </a:rPr>
              <a:t> </a:t>
            </a:r>
            <a:r>
              <a:rPr sz="1500" spc="50" dirty="0">
                <a:solidFill>
                  <a:srgbClr val="384652"/>
                </a:solidFill>
                <a:latin typeface="Gill Sans MT"/>
                <a:cs typeface="Gill Sans MT"/>
              </a:rPr>
              <a:t>variable,</a:t>
            </a:r>
            <a:r>
              <a:rPr sz="1500" spc="-21" dirty="0">
                <a:solidFill>
                  <a:srgbClr val="384652"/>
                </a:solidFill>
                <a:latin typeface="Gill Sans MT"/>
                <a:cs typeface="Gill Sans MT"/>
              </a:rPr>
              <a:t> </a:t>
            </a:r>
            <a:r>
              <a:rPr sz="1500" spc="129" dirty="0">
                <a:solidFill>
                  <a:srgbClr val="384652"/>
                </a:solidFill>
                <a:latin typeface="Gill Sans MT"/>
                <a:cs typeface="Gill Sans MT"/>
              </a:rPr>
              <a:t>se</a:t>
            </a:r>
            <a:r>
              <a:rPr sz="1500" spc="-25" dirty="0">
                <a:solidFill>
                  <a:srgbClr val="384652"/>
                </a:solidFill>
                <a:latin typeface="Gill Sans MT"/>
                <a:cs typeface="Gill Sans MT"/>
              </a:rPr>
              <a:t> </a:t>
            </a:r>
            <a:r>
              <a:rPr sz="1500" spc="108" dirty="0">
                <a:solidFill>
                  <a:srgbClr val="384652"/>
                </a:solidFill>
                <a:latin typeface="Gill Sans MT"/>
                <a:cs typeface="Gill Sans MT"/>
              </a:rPr>
              <a:t>sigue</a:t>
            </a:r>
            <a:r>
              <a:rPr sz="1500" spc="-25" dirty="0">
                <a:solidFill>
                  <a:srgbClr val="384652"/>
                </a:solidFill>
                <a:latin typeface="Gill Sans MT"/>
                <a:cs typeface="Gill Sans MT"/>
              </a:rPr>
              <a:t> </a:t>
            </a:r>
            <a:r>
              <a:rPr sz="1500" spc="54" dirty="0">
                <a:solidFill>
                  <a:srgbClr val="384652"/>
                </a:solidFill>
                <a:latin typeface="Gill Sans MT"/>
                <a:cs typeface="Gill Sans MT"/>
              </a:rPr>
              <a:t>el</a:t>
            </a:r>
            <a:r>
              <a:rPr sz="1500" spc="-29" dirty="0">
                <a:solidFill>
                  <a:srgbClr val="384652"/>
                </a:solidFill>
                <a:latin typeface="Gill Sans MT"/>
                <a:cs typeface="Gill Sans MT"/>
              </a:rPr>
              <a:t> </a:t>
            </a:r>
            <a:r>
              <a:rPr sz="1500" spc="83" dirty="0">
                <a:solidFill>
                  <a:srgbClr val="384652"/>
                </a:solidFill>
                <a:latin typeface="Gill Sans MT"/>
                <a:cs typeface="Gill Sans MT"/>
              </a:rPr>
              <a:t>plazo</a:t>
            </a:r>
            <a:r>
              <a:rPr sz="1500" spc="-25" dirty="0">
                <a:solidFill>
                  <a:srgbClr val="384652"/>
                </a:solidFill>
                <a:latin typeface="Gill Sans MT"/>
                <a:cs typeface="Gill Sans MT"/>
              </a:rPr>
              <a:t> </a:t>
            </a:r>
            <a:r>
              <a:rPr sz="1500" spc="71" dirty="0">
                <a:solidFill>
                  <a:srgbClr val="384652"/>
                </a:solidFill>
                <a:latin typeface="Gill Sans MT"/>
                <a:cs typeface="Gill Sans MT"/>
              </a:rPr>
              <a:t>de</a:t>
            </a:r>
            <a:r>
              <a:rPr sz="1500" spc="-29" dirty="0">
                <a:solidFill>
                  <a:srgbClr val="384652"/>
                </a:solidFill>
                <a:latin typeface="Gill Sans MT"/>
                <a:cs typeface="Gill Sans MT"/>
              </a:rPr>
              <a:t> </a:t>
            </a:r>
            <a:r>
              <a:rPr sz="1500" spc="95" dirty="0">
                <a:solidFill>
                  <a:srgbClr val="384652"/>
                </a:solidFill>
                <a:latin typeface="Gill Sans MT"/>
                <a:cs typeface="Gill Sans MT"/>
              </a:rPr>
              <a:t>la</a:t>
            </a:r>
            <a:r>
              <a:rPr sz="1500" spc="-8" dirty="0">
                <a:solidFill>
                  <a:srgbClr val="384652"/>
                </a:solidFill>
                <a:latin typeface="Gill Sans MT"/>
                <a:cs typeface="Gill Sans MT"/>
              </a:rPr>
              <a:t> </a:t>
            </a:r>
            <a:r>
              <a:rPr sz="1500" spc="75" dirty="0">
                <a:solidFill>
                  <a:srgbClr val="384652"/>
                </a:solidFill>
                <a:latin typeface="Gill Sans MT"/>
                <a:cs typeface="Gill Sans MT"/>
              </a:rPr>
              <a:t>fracción</a:t>
            </a:r>
            <a:r>
              <a:rPr sz="1500" spc="-25" dirty="0">
                <a:solidFill>
                  <a:srgbClr val="384652"/>
                </a:solidFill>
                <a:latin typeface="Gill Sans MT"/>
                <a:cs typeface="Gill Sans MT"/>
              </a:rPr>
              <a:t> </a:t>
            </a:r>
            <a:r>
              <a:rPr sz="1500" spc="-21" dirty="0">
                <a:solidFill>
                  <a:srgbClr val="384652"/>
                </a:solidFill>
                <a:latin typeface="Gill Sans MT"/>
                <a:cs typeface="Gill Sans MT"/>
              </a:rPr>
              <a:t>II.</a:t>
            </a:r>
            <a:endParaRPr sz="1500">
              <a:latin typeface="Gill Sans MT"/>
              <a:cs typeface="Gill Sans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472757"/>
            <a:ext cx="9413346" cy="1051570"/>
          </a:xfrm>
          <a:prstGeom prst="rect">
            <a:avLst/>
          </a:prstGeom>
        </p:spPr>
        <p:txBody>
          <a:bodyPr vert="horz" wrap="square" lIns="0" tIns="0" rIns="0" bIns="0" rtlCol="0">
            <a:spAutoFit/>
          </a:bodyPr>
          <a:lstStyle/>
          <a:p>
            <a:pPr marL="10583" marR="4233">
              <a:lnSpc>
                <a:spcPts val="4092"/>
              </a:lnSpc>
            </a:pPr>
            <a:r>
              <a:rPr sz="3250" spc="-108" dirty="0"/>
              <a:t>Integración</a:t>
            </a:r>
            <a:r>
              <a:rPr sz="3250" spc="-104" dirty="0"/>
              <a:t> </a:t>
            </a:r>
            <a:r>
              <a:rPr sz="3250" spc="-87" dirty="0"/>
              <a:t>del</a:t>
            </a:r>
            <a:r>
              <a:rPr sz="3250" spc="-121" dirty="0"/>
              <a:t> </a:t>
            </a:r>
            <a:r>
              <a:rPr sz="3250" dirty="0"/>
              <a:t>SBC:</a:t>
            </a:r>
            <a:r>
              <a:rPr sz="3250" spc="-121" dirty="0"/>
              <a:t> </a:t>
            </a:r>
            <a:r>
              <a:rPr sz="3250" spc="-92" dirty="0"/>
              <a:t>Prestaciones</a:t>
            </a:r>
            <a:r>
              <a:rPr sz="3250" spc="-121" dirty="0"/>
              <a:t> Mínimas </a:t>
            </a:r>
            <a:r>
              <a:rPr sz="3250" dirty="0"/>
              <a:t>de</a:t>
            </a:r>
            <a:r>
              <a:rPr sz="3250" spc="-125" dirty="0"/>
              <a:t> </a:t>
            </a:r>
            <a:r>
              <a:rPr sz="3250" spc="-21" dirty="0"/>
              <a:t>Ley </a:t>
            </a:r>
            <a:r>
              <a:rPr sz="3250" spc="-25" dirty="0"/>
              <a:t>(Primer</a:t>
            </a:r>
            <a:r>
              <a:rPr sz="3250" spc="-204" dirty="0"/>
              <a:t> </a:t>
            </a:r>
            <a:r>
              <a:rPr sz="3250" spc="-17" dirty="0"/>
              <a:t>Año)</a:t>
            </a:r>
            <a:endParaRPr sz="3250"/>
          </a:p>
        </p:txBody>
      </p:sp>
      <p:sp>
        <p:nvSpPr>
          <p:cNvPr id="3" name="object 3"/>
          <p:cNvSpPr txBox="1"/>
          <p:nvPr/>
        </p:nvSpPr>
        <p:spPr>
          <a:xfrm>
            <a:off x="644736" y="1669626"/>
            <a:ext cx="10889721" cy="1029107"/>
          </a:xfrm>
          <a:prstGeom prst="rect">
            <a:avLst/>
          </a:prstGeom>
        </p:spPr>
        <p:txBody>
          <a:bodyPr vert="horz" wrap="square" lIns="0" tIns="47096" rIns="0" bIns="0" rtlCol="0">
            <a:spAutoFit/>
          </a:bodyPr>
          <a:lstStyle/>
          <a:p>
            <a:pPr marL="10583" marR="4233" algn="just" defTabSz="761970">
              <a:lnSpc>
                <a:spcPct val="86800"/>
              </a:lnSpc>
              <a:spcBef>
                <a:spcPts val="371"/>
              </a:spcBef>
            </a:pPr>
            <a:r>
              <a:rPr sz="1833" spc="150" dirty="0">
                <a:solidFill>
                  <a:srgbClr val="384652"/>
                </a:solidFill>
                <a:latin typeface="Gill Sans MT"/>
                <a:cs typeface="Gill Sans MT"/>
              </a:rPr>
              <a:t>La</a:t>
            </a:r>
            <a:r>
              <a:rPr sz="1833" spc="237" dirty="0">
                <a:solidFill>
                  <a:srgbClr val="384652"/>
                </a:solidFill>
                <a:latin typeface="Gill Sans MT"/>
                <a:cs typeface="Gill Sans MT"/>
              </a:rPr>
              <a:t> </a:t>
            </a:r>
            <a:r>
              <a:rPr sz="1833" spc="75" dirty="0">
                <a:solidFill>
                  <a:srgbClr val="384652"/>
                </a:solidFill>
                <a:latin typeface="Gill Sans MT"/>
                <a:cs typeface="Gill Sans MT"/>
              </a:rPr>
              <a:t>integración</a:t>
            </a:r>
            <a:r>
              <a:rPr sz="1833" spc="246" dirty="0">
                <a:solidFill>
                  <a:srgbClr val="384652"/>
                </a:solidFill>
                <a:latin typeface="Gill Sans MT"/>
                <a:cs typeface="Gill Sans MT"/>
              </a:rPr>
              <a:t> </a:t>
            </a:r>
            <a:r>
              <a:rPr sz="1833" spc="71" dirty="0">
                <a:solidFill>
                  <a:srgbClr val="384652"/>
                </a:solidFill>
                <a:latin typeface="Gill Sans MT"/>
                <a:cs typeface="Gill Sans MT"/>
              </a:rPr>
              <a:t>del</a:t>
            </a:r>
            <a:r>
              <a:rPr sz="1833" spc="246" dirty="0">
                <a:solidFill>
                  <a:srgbClr val="384652"/>
                </a:solidFill>
                <a:latin typeface="Gill Sans MT"/>
                <a:cs typeface="Gill Sans MT"/>
              </a:rPr>
              <a:t> </a:t>
            </a:r>
            <a:r>
              <a:rPr sz="1833" spc="92" dirty="0">
                <a:solidFill>
                  <a:srgbClr val="384652"/>
                </a:solidFill>
                <a:latin typeface="Gill Sans MT"/>
                <a:cs typeface="Gill Sans MT"/>
              </a:rPr>
              <a:t>Salario</a:t>
            </a:r>
            <a:r>
              <a:rPr sz="1833" spc="246" dirty="0">
                <a:solidFill>
                  <a:srgbClr val="384652"/>
                </a:solidFill>
                <a:latin typeface="Gill Sans MT"/>
                <a:cs typeface="Gill Sans MT"/>
              </a:rPr>
              <a:t> </a:t>
            </a:r>
            <a:r>
              <a:rPr sz="1833" spc="154" dirty="0">
                <a:solidFill>
                  <a:srgbClr val="384652"/>
                </a:solidFill>
                <a:latin typeface="Gill Sans MT"/>
                <a:cs typeface="Gill Sans MT"/>
              </a:rPr>
              <a:t>Base</a:t>
            </a:r>
            <a:r>
              <a:rPr sz="1833" spc="237" dirty="0">
                <a:solidFill>
                  <a:srgbClr val="384652"/>
                </a:solidFill>
                <a:latin typeface="Gill Sans MT"/>
                <a:cs typeface="Gill Sans MT"/>
              </a:rPr>
              <a:t> </a:t>
            </a:r>
            <a:r>
              <a:rPr sz="1833" spc="87" dirty="0">
                <a:solidFill>
                  <a:srgbClr val="384652"/>
                </a:solidFill>
                <a:latin typeface="Gill Sans MT"/>
                <a:cs typeface="Gill Sans MT"/>
              </a:rPr>
              <a:t>de</a:t>
            </a:r>
            <a:r>
              <a:rPr sz="1833" spc="246" dirty="0">
                <a:solidFill>
                  <a:srgbClr val="384652"/>
                </a:solidFill>
                <a:latin typeface="Gill Sans MT"/>
                <a:cs typeface="Gill Sans MT"/>
              </a:rPr>
              <a:t> </a:t>
            </a:r>
            <a:r>
              <a:rPr sz="1833" spc="54" dirty="0">
                <a:solidFill>
                  <a:srgbClr val="384652"/>
                </a:solidFill>
                <a:latin typeface="Gill Sans MT"/>
                <a:cs typeface="Gill Sans MT"/>
              </a:rPr>
              <a:t>Cotización</a:t>
            </a:r>
            <a:r>
              <a:rPr sz="1833" spc="237" dirty="0">
                <a:solidFill>
                  <a:srgbClr val="384652"/>
                </a:solidFill>
                <a:latin typeface="Gill Sans MT"/>
                <a:cs typeface="Gill Sans MT"/>
              </a:rPr>
              <a:t> </a:t>
            </a:r>
            <a:r>
              <a:rPr sz="1833" spc="58" dirty="0">
                <a:solidFill>
                  <a:srgbClr val="384652"/>
                </a:solidFill>
                <a:latin typeface="Gill Sans MT"/>
                <a:cs typeface="Gill Sans MT"/>
              </a:rPr>
              <a:t>(SBC)</a:t>
            </a:r>
            <a:r>
              <a:rPr sz="1833" spc="237" dirty="0">
                <a:solidFill>
                  <a:srgbClr val="384652"/>
                </a:solidFill>
                <a:latin typeface="Gill Sans MT"/>
                <a:cs typeface="Gill Sans MT"/>
              </a:rPr>
              <a:t> </a:t>
            </a:r>
            <a:r>
              <a:rPr sz="1833" spc="162" dirty="0">
                <a:solidFill>
                  <a:srgbClr val="384652"/>
                </a:solidFill>
                <a:latin typeface="Gill Sans MT"/>
                <a:cs typeface="Gill Sans MT"/>
              </a:rPr>
              <a:t>es</a:t>
            </a:r>
            <a:r>
              <a:rPr sz="1833" spc="225" dirty="0">
                <a:solidFill>
                  <a:srgbClr val="384652"/>
                </a:solidFill>
                <a:latin typeface="Gill Sans MT"/>
                <a:cs typeface="Gill Sans MT"/>
              </a:rPr>
              <a:t> </a:t>
            </a:r>
            <a:r>
              <a:rPr sz="1833" spc="108" dirty="0">
                <a:solidFill>
                  <a:srgbClr val="384652"/>
                </a:solidFill>
                <a:latin typeface="Gill Sans MT"/>
                <a:cs typeface="Gill Sans MT"/>
              </a:rPr>
              <a:t>fundamental</a:t>
            </a:r>
            <a:r>
              <a:rPr sz="1833" spc="246" dirty="0">
                <a:solidFill>
                  <a:srgbClr val="384652"/>
                </a:solidFill>
                <a:latin typeface="Gill Sans MT"/>
                <a:cs typeface="Gill Sans MT"/>
              </a:rPr>
              <a:t> </a:t>
            </a:r>
            <a:r>
              <a:rPr sz="1833" spc="100" dirty="0">
                <a:solidFill>
                  <a:srgbClr val="384652"/>
                </a:solidFill>
                <a:latin typeface="Gill Sans MT"/>
                <a:cs typeface="Gill Sans MT"/>
              </a:rPr>
              <a:t>para</a:t>
            </a:r>
            <a:r>
              <a:rPr sz="1833" spc="250" dirty="0">
                <a:solidFill>
                  <a:srgbClr val="384652"/>
                </a:solidFill>
                <a:latin typeface="Gill Sans MT"/>
                <a:cs typeface="Gill Sans MT"/>
              </a:rPr>
              <a:t> </a:t>
            </a:r>
            <a:r>
              <a:rPr sz="1833" spc="58" dirty="0">
                <a:solidFill>
                  <a:srgbClr val="384652"/>
                </a:solidFill>
                <a:latin typeface="Gill Sans MT"/>
                <a:cs typeface="Gill Sans MT"/>
              </a:rPr>
              <a:t>el</a:t>
            </a:r>
            <a:r>
              <a:rPr sz="1833" spc="242" dirty="0">
                <a:solidFill>
                  <a:srgbClr val="384652"/>
                </a:solidFill>
                <a:latin typeface="Gill Sans MT"/>
                <a:cs typeface="Gill Sans MT"/>
              </a:rPr>
              <a:t> </a:t>
            </a:r>
            <a:r>
              <a:rPr sz="1833" spc="100" dirty="0">
                <a:solidFill>
                  <a:srgbClr val="384652"/>
                </a:solidFill>
                <a:latin typeface="Gill Sans MT"/>
                <a:cs typeface="Gill Sans MT"/>
              </a:rPr>
              <a:t>cálculo</a:t>
            </a:r>
            <a:r>
              <a:rPr sz="1833" spc="242" dirty="0">
                <a:solidFill>
                  <a:srgbClr val="384652"/>
                </a:solidFill>
                <a:latin typeface="Gill Sans MT"/>
                <a:cs typeface="Gill Sans MT"/>
              </a:rPr>
              <a:t> </a:t>
            </a:r>
            <a:r>
              <a:rPr sz="1833" spc="87" dirty="0">
                <a:solidFill>
                  <a:srgbClr val="384652"/>
                </a:solidFill>
                <a:latin typeface="Gill Sans MT"/>
                <a:cs typeface="Gill Sans MT"/>
              </a:rPr>
              <a:t>de</a:t>
            </a:r>
            <a:r>
              <a:rPr sz="1833" spc="246" dirty="0">
                <a:solidFill>
                  <a:srgbClr val="384652"/>
                </a:solidFill>
                <a:latin typeface="Gill Sans MT"/>
                <a:cs typeface="Gill Sans MT"/>
              </a:rPr>
              <a:t> </a:t>
            </a:r>
            <a:r>
              <a:rPr sz="1833" spc="158" dirty="0">
                <a:solidFill>
                  <a:srgbClr val="384652"/>
                </a:solidFill>
                <a:latin typeface="Gill Sans MT"/>
                <a:cs typeface="Gill Sans MT"/>
              </a:rPr>
              <a:t>las</a:t>
            </a:r>
            <a:r>
              <a:rPr sz="1833" spc="233" dirty="0">
                <a:solidFill>
                  <a:srgbClr val="384652"/>
                </a:solidFill>
                <a:latin typeface="Gill Sans MT"/>
                <a:cs typeface="Gill Sans MT"/>
              </a:rPr>
              <a:t> </a:t>
            </a:r>
            <a:r>
              <a:rPr sz="1833" spc="112" dirty="0">
                <a:solidFill>
                  <a:srgbClr val="384652"/>
                </a:solidFill>
                <a:latin typeface="Gill Sans MT"/>
                <a:cs typeface="Gill Sans MT"/>
              </a:rPr>
              <a:t>cuotas</a:t>
            </a:r>
            <a:r>
              <a:rPr sz="1833" spc="242" dirty="0">
                <a:solidFill>
                  <a:srgbClr val="384652"/>
                </a:solidFill>
                <a:latin typeface="Gill Sans MT"/>
                <a:cs typeface="Gill Sans MT"/>
              </a:rPr>
              <a:t> </a:t>
            </a:r>
            <a:r>
              <a:rPr sz="1833" spc="62" dirty="0">
                <a:solidFill>
                  <a:srgbClr val="384652"/>
                </a:solidFill>
                <a:latin typeface="Gill Sans MT"/>
                <a:cs typeface="Gill Sans MT"/>
              </a:rPr>
              <a:t>de </a:t>
            </a:r>
            <a:r>
              <a:rPr sz="1833" spc="104" dirty="0">
                <a:solidFill>
                  <a:srgbClr val="384652"/>
                </a:solidFill>
                <a:latin typeface="Gill Sans MT"/>
                <a:cs typeface="Gill Sans MT"/>
              </a:rPr>
              <a:t>seguridad</a:t>
            </a:r>
            <a:r>
              <a:rPr sz="1833" spc="62" dirty="0">
                <a:solidFill>
                  <a:srgbClr val="384652"/>
                </a:solidFill>
                <a:latin typeface="Gill Sans MT"/>
                <a:cs typeface="Gill Sans MT"/>
              </a:rPr>
              <a:t> </a:t>
            </a:r>
            <a:r>
              <a:rPr sz="1833" spc="108" dirty="0">
                <a:solidFill>
                  <a:srgbClr val="384652"/>
                </a:solidFill>
                <a:latin typeface="Gill Sans MT"/>
                <a:cs typeface="Gill Sans MT"/>
              </a:rPr>
              <a:t>social.</a:t>
            </a:r>
            <a:r>
              <a:rPr sz="1833" spc="50" dirty="0">
                <a:solidFill>
                  <a:srgbClr val="384652"/>
                </a:solidFill>
                <a:latin typeface="Gill Sans MT"/>
                <a:cs typeface="Gill Sans MT"/>
              </a:rPr>
              <a:t> </a:t>
            </a:r>
            <a:r>
              <a:rPr sz="1833" dirty="0">
                <a:solidFill>
                  <a:srgbClr val="384652"/>
                </a:solidFill>
                <a:latin typeface="Gill Sans MT"/>
                <a:cs typeface="Gill Sans MT"/>
              </a:rPr>
              <a:t>A</a:t>
            </a:r>
            <a:r>
              <a:rPr sz="1833" spc="50" dirty="0">
                <a:solidFill>
                  <a:srgbClr val="384652"/>
                </a:solidFill>
                <a:latin typeface="Gill Sans MT"/>
                <a:cs typeface="Gill Sans MT"/>
              </a:rPr>
              <a:t> </a:t>
            </a:r>
            <a:r>
              <a:rPr sz="1833" spc="71" dirty="0">
                <a:solidFill>
                  <a:srgbClr val="384652"/>
                </a:solidFill>
                <a:latin typeface="Gill Sans MT"/>
                <a:cs typeface="Gill Sans MT"/>
              </a:rPr>
              <a:t>continuación,</a:t>
            </a:r>
            <a:r>
              <a:rPr sz="1833" spc="62" dirty="0">
                <a:solidFill>
                  <a:srgbClr val="384652"/>
                </a:solidFill>
                <a:latin typeface="Gill Sans MT"/>
                <a:cs typeface="Gill Sans MT"/>
              </a:rPr>
              <a:t> </a:t>
            </a:r>
            <a:r>
              <a:rPr sz="1833" spc="158" dirty="0">
                <a:solidFill>
                  <a:srgbClr val="384652"/>
                </a:solidFill>
                <a:latin typeface="Gill Sans MT"/>
                <a:cs typeface="Gill Sans MT"/>
              </a:rPr>
              <a:t>se</a:t>
            </a:r>
            <a:r>
              <a:rPr sz="1833" spc="42" dirty="0">
                <a:solidFill>
                  <a:srgbClr val="384652"/>
                </a:solidFill>
                <a:latin typeface="Gill Sans MT"/>
                <a:cs typeface="Gill Sans MT"/>
              </a:rPr>
              <a:t> </a:t>
            </a:r>
            <a:r>
              <a:rPr sz="1833" spc="83" dirty="0">
                <a:solidFill>
                  <a:srgbClr val="384652"/>
                </a:solidFill>
                <a:latin typeface="Gill Sans MT"/>
                <a:cs typeface="Gill Sans MT"/>
              </a:rPr>
              <a:t>presenta</a:t>
            </a:r>
            <a:r>
              <a:rPr sz="1833" spc="58" dirty="0">
                <a:solidFill>
                  <a:srgbClr val="384652"/>
                </a:solidFill>
                <a:latin typeface="Gill Sans MT"/>
                <a:cs typeface="Gill Sans MT"/>
              </a:rPr>
              <a:t> </a:t>
            </a:r>
            <a:r>
              <a:rPr sz="1833" spc="95" dirty="0">
                <a:solidFill>
                  <a:srgbClr val="384652"/>
                </a:solidFill>
                <a:latin typeface="Gill Sans MT"/>
                <a:cs typeface="Gill Sans MT"/>
              </a:rPr>
              <a:t>cómo</a:t>
            </a:r>
            <a:r>
              <a:rPr sz="1833" spc="46" dirty="0">
                <a:solidFill>
                  <a:srgbClr val="384652"/>
                </a:solidFill>
                <a:latin typeface="Gill Sans MT"/>
                <a:cs typeface="Gill Sans MT"/>
              </a:rPr>
              <a:t> </a:t>
            </a:r>
            <a:r>
              <a:rPr sz="1833" spc="154" dirty="0">
                <a:solidFill>
                  <a:srgbClr val="384652"/>
                </a:solidFill>
                <a:latin typeface="Gill Sans MT"/>
                <a:cs typeface="Gill Sans MT"/>
              </a:rPr>
              <a:t>se</a:t>
            </a:r>
            <a:r>
              <a:rPr sz="1833" spc="54" dirty="0">
                <a:solidFill>
                  <a:srgbClr val="384652"/>
                </a:solidFill>
                <a:latin typeface="Gill Sans MT"/>
                <a:cs typeface="Gill Sans MT"/>
              </a:rPr>
              <a:t> </a:t>
            </a:r>
            <a:r>
              <a:rPr sz="1833" spc="79" dirty="0">
                <a:solidFill>
                  <a:srgbClr val="384652"/>
                </a:solidFill>
                <a:latin typeface="Gill Sans MT"/>
                <a:cs typeface="Gill Sans MT"/>
              </a:rPr>
              <a:t>integran</a:t>
            </a:r>
            <a:r>
              <a:rPr sz="1833" spc="62" dirty="0">
                <a:solidFill>
                  <a:srgbClr val="384652"/>
                </a:solidFill>
                <a:latin typeface="Gill Sans MT"/>
                <a:cs typeface="Gill Sans MT"/>
              </a:rPr>
              <a:t> </a:t>
            </a:r>
            <a:r>
              <a:rPr sz="1833" spc="158" dirty="0">
                <a:solidFill>
                  <a:srgbClr val="384652"/>
                </a:solidFill>
                <a:latin typeface="Gill Sans MT"/>
                <a:cs typeface="Gill Sans MT"/>
              </a:rPr>
              <a:t>las</a:t>
            </a:r>
            <a:r>
              <a:rPr sz="1833" spc="50" dirty="0">
                <a:solidFill>
                  <a:srgbClr val="384652"/>
                </a:solidFill>
                <a:latin typeface="Gill Sans MT"/>
                <a:cs typeface="Gill Sans MT"/>
              </a:rPr>
              <a:t> </a:t>
            </a:r>
            <a:r>
              <a:rPr sz="1833" spc="92" dirty="0">
                <a:solidFill>
                  <a:srgbClr val="384652"/>
                </a:solidFill>
                <a:latin typeface="Gill Sans MT"/>
                <a:cs typeface="Gill Sans MT"/>
              </a:rPr>
              <a:t>prestaciones</a:t>
            </a:r>
            <a:r>
              <a:rPr sz="1833" spc="67" dirty="0">
                <a:solidFill>
                  <a:srgbClr val="384652"/>
                </a:solidFill>
                <a:latin typeface="Gill Sans MT"/>
                <a:cs typeface="Gill Sans MT"/>
              </a:rPr>
              <a:t> </a:t>
            </a:r>
            <a:r>
              <a:rPr sz="1833" spc="137" dirty="0">
                <a:solidFill>
                  <a:srgbClr val="384652"/>
                </a:solidFill>
                <a:latin typeface="Gill Sans MT"/>
                <a:cs typeface="Gill Sans MT"/>
              </a:rPr>
              <a:t>mínimas</a:t>
            </a:r>
            <a:r>
              <a:rPr sz="1833" spc="58" dirty="0">
                <a:solidFill>
                  <a:srgbClr val="384652"/>
                </a:solidFill>
                <a:latin typeface="Gill Sans MT"/>
                <a:cs typeface="Gill Sans MT"/>
              </a:rPr>
              <a:t> </a:t>
            </a:r>
            <a:r>
              <a:rPr sz="1833" spc="87" dirty="0">
                <a:solidFill>
                  <a:srgbClr val="384652"/>
                </a:solidFill>
                <a:latin typeface="Gill Sans MT"/>
                <a:cs typeface="Gill Sans MT"/>
              </a:rPr>
              <a:t>de</a:t>
            </a:r>
            <a:r>
              <a:rPr sz="1833" spc="54" dirty="0">
                <a:solidFill>
                  <a:srgbClr val="384652"/>
                </a:solidFill>
                <a:latin typeface="Gill Sans MT"/>
                <a:cs typeface="Gill Sans MT"/>
              </a:rPr>
              <a:t> </a:t>
            </a:r>
            <a:r>
              <a:rPr sz="1833" spc="58" dirty="0">
                <a:solidFill>
                  <a:srgbClr val="384652"/>
                </a:solidFill>
                <a:latin typeface="Gill Sans MT"/>
                <a:cs typeface="Gill Sans MT"/>
              </a:rPr>
              <a:t>ley</a:t>
            </a:r>
            <a:r>
              <a:rPr sz="1833" spc="42" dirty="0">
                <a:solidFill>
                  <a:srgbClr val="384652"/>
                </a:solidFill>
                <a:latin typeface="Gill Sans MT"/>
                <a:cs typeface="Gill Sans MT"/>
              </a:rPr>
              <a:t> </a:t>
            </a:r>
            <a:r>
              <a:rPr sz="1833" spc="104" dirty="0">
                <a:solidFill>
                  <a:srgbClr val="384652"/>
                </a:solidFill>
                <a:latin typeface="Gill Sans MT"/>
                <a:cs typeface="Gill Sans MT"/>
              </a:rPr>
              <a:t>para</a:t>
            </a:r>
            <a:r>
              <a:rPr sz="1833" spc="50" dirty="0">
                <a:solidFill>
                  <a:srgbClr val="384652"/>
                </a:solidFill>
                <a:latin typeface="Gill Sans MT"/>
                <a:cs typeface="Gill Sans MT"/>
              </a:rPr>
              <a:t> </a:t>
            </a:r>
            <a:r>
              <a:rPr sz="1833" spc="21" dirty="0">
                <a:solidFill>
                  <a:srgbClr val="384652"/>
                </a:solidFill>
                <a:latin typeface="Gill Sans MT"/>
                <a:cs typeface="Gill Sans MT"/>
              </a:rPr>
              <a:t>el </a:t>
            </a:r>
            <a:r>
              <a:rPr sz="1833" dirty="0">
                <a:solidFill>
                  <a:srgbClr val="384652"/>
                </a:solidFill>
                <a:latin typeface="Gill Sans MT"/>
                <a:cs typeface="Gill Sans MT"/>
              </a:rPr>
              <a:t>primer</a:t>
            </a:r>
            <a:r>
              <a:rPr sz="1833" spc="296" dirty="0">
                <a:solidFill>
                  <a:srgbClr val="384652"/>
                </a:solidFill>
                <a:latin typeface="Gill Sans MT"/>
                <a:cs typeface="Gill Sans MT"/>
              </a:rPr>
              <a:t> </a:t>
            </a:r>
            <a:r>
              <a:rPr sz="1833" spc="112" dirty="0">
                <a:solidFill>
                  <a:srgbClr val="384652"/>
                </a:solidFill>
                <a:latin typeface="Gill Sans MT"/>
                <a:cs typeface="Gill Sans MT"/>
              </a:rPr>
              <a:t>año</a:t>
            </a:r>
            <a:r>
              <a:rPr sz="1833" spc="304" dirty="0">
                <a:solidFill>
                  <a:srgbClr val="384652"/>
                </a:solidFill>
                <a:latin typeface="Gill Sans MT"/>
                <a:cs typeface="Gill Sans MT"/>
              </a:rPr>
              <a:t> </a:t>
            </a:r>
            <a:r>
              <a:rPr sz="1833" spc="87" dirty="0">
                <a:solidFill>
                  <a:srgbClr val="384652"/>
                </a:solidFill>
                <a:latin typeface="Gill Sans MT"/>
                <a:cs typeface="Gill Sans MT"/>
              </a:rPr>
              <a:t>de</a:t>
            </a:r>
            <a:r>
              <a:rPr sz="1833" spc="292" dirty="0">
                <a:solidFill>
                  <a:srgbClr val="384652"/>
                </a:solidFill>
                <a:latin typeface="Gill Sans MT"/>
                <a:cs typeface="Gill Sans MT"/>
              </a:rPr>
              <a:t> </a:t>
            </a:r>
            <a:r>
              <a:rPr sz="1833" spc="67" dirty="0">
                <a:solidFill>
                  <a:srgbClr val="384652"/>
                </a:solidFill>
                <a:latin typeface="Gill Sans MT"/>
                <a:cs typeface="Gill Sans MT"/>
              </a:rPr>
              <a:t>servicio</a:t>
            </a:r>
            <a:r>
              <a:rPr sz="1833" spc="312" dirty="0">
                <a:solidFill>
                  <a:srgbClr val="384652"/>
                </a:solidFill>
                <a:latin typeface="Gill Sans MT"/>
                <a:cs typeface="Gill Sans MT"/>
              </a:rPr>
              <a:t> </a:t>
            </a:r>
            <a:r>
              <a:rPr sz="1833" spc="87" dirty="0">
                <a:solidFill>
                  <a:srgbClr val="384652"/>
                </a:solidFill>
                <a:latin typeface="Gill Sans MT"/>
                <a:cs typeface="Gill Sans MT"/>
              </a:rPr>
              <a:t>de</a:t>
            </a:r>
            <a:r>
              <a:rPr sz="1833" spc="283" dirty="0">
                <a:solidFill>
                  <a:srgbClr val="384652"/>
                </a:solidFill>
                <a:latin typeface="Gill Sans MT"/>
                <a:cs typeface="Gill Sans MT"/>
              </a:rPr>
              <a:t> </a:t>
            </a:r>
            <a:r>
              <a:rPr sz="1833" spc="92" dirty="0">
                <a:solidFill>
                  <a:srgbClr val="384652"/>
                </a:solidFill>
                <a:latin typeface="Gill Sans MT"/>
                <a:cs typeface="Gill Sans MT"/>
              </a:rPr>
              <a:t>un</a:t>
            </a:r>
            <a:r>
              <a:rPr sz="1833" spc="308" dirty="0">
                <a:solidFill>
                  <a:srgbClr val="384652"/>
                </a:solidFill>
                <a:latin typeface="Gill Sans MT"/>
                <a:cs typeface="Gill Sans MT"/>
              </a:rPr>
              <a:t> </a:t>
            </a:r>
            <a:r>
              <a:rPr sz="1833" spc="54" dirty="0">
                <a:solidFill>
                  <a:srgbClr val="384652"/>
                </a:solidFill>
                <a:latin typeface="Gill Sans MT"/>
                <a:cs typeface="Gill Sans MT"/>
              </a:rPr>
              <a:t>trabajador,</a:t>
            </a:r>
            <a:r>
              <a:rPr sz="1833" spc="300" dirty="0">
                <a:solidFill>
                  <a:srgbClr val="384652"/>
                </a:solidFill>
                <a:latin typeface="Gill Sans MT"/>
                <a:cs typeface="Gill Sans MT"/>
              </a:rPr>
              <a:t> </a:t>
            </a:r>
            <a:r>
              <a:rPr sz="1833" spc="95" dirty="0">
                <a:solidFill>
                  <a:srgbClr val="384652"/>
                </a:solidFill>
                <a:latin typeface="Gill Sans MT"/>
                <a:cs typeface="Gill Sans MT"/>
              </a:rPr>
              <a:t>que</a:t>
            </a:r>
            <a:r>
              <a:rPr sz="1833" spc="308" dirty="0">
                <a:solidFill>
                  <a:srgbClr val="384652"/>
                </a:solidFill>
                <a:latin typeface="Gill Sans MT"/>
                <a:cs typeface="Gill Sans MT"/>
              </a:rPr>
              <a:t> </a:t>
            </a:r>
            <a:r>
              <a:rPr sz="1833" spc="121" dirty="0">
                <a:solidFill>
                  <a:srgbClr val="384652"/>
                </a:solidFill>
                <a:latin typeface="Gill Sans MT"/>
                <a:cs typeface="Gill Sans MT"/>
              </a:rPr>
              <a:t>son</a:t>
            </a:r>
            <a:r>
              <a:rPr sz="1833" spc="283" dirty="0">
                <a:solidFill>
                  <a:srgbClr val="384652"/>
                </a:solidFill>
                <a:latin typeface="Gill Sans MT"/>
                <a:cs typeface="Gill Sans MT"/>
              </a:rPr>
              <a:t> </a:t>
            </a:r>
            <a:r>
              <a:rPr sz="1833" spc="58" dirty="0">
                <a:solidFill>
                  <a:srgbClr val="384652"/>
                </a:solidFill>
                <a:latin typeface="Gill Sans MT"/>
                <a:cs typeface="Gill Sans MT"/>
              </a:rPr>
              <a:t>el</a:t>
            </a:r>
            <a:r>
              <a:rPr sz="1833" spc="292" dirty="0">
                <a:solidFill>
                  <a:srgbClr val="384652"/>
                </a:solidFill>
                <a:latin typeface="Gill Sans MT"/>
                <a:cs typeface="Gill Sans MT"/>
              </a:rPr>
              <a:t> </a:t>
            </a:r>
            <a:r>
              <a:rPr sz="1833" spc="112" dirty="0">
                <a:solidFill>
                  <a:srgbClr val="384652"/>
                </a:solidFill>
                <a:latin typeface="Gill Sans MT"/>
                <a:cs typeface="Gill Sans MT"/>
              </a:rPr>
              <a:t>aguinaldo</a:t>
            </a:r>
            <a:r>
              <a:rPr sz="1833" spc="296" dirty="0">
                <a:solidFill>
                  <a:srgbClr val="384652"/>
                </a:solidFill>
                <a:latin typeface="Gill Sans MT"/>
                <a:cs typeface="Gill Sans MT"/>
              </a:rPr>
              <a:t> </a:t>
            </a:r>
            <a:r>
              <a:rPr sz="1833" spc="62" dirty="0">
                <a:solidFill>
                  <a:srgbClr val="384652"/>
                </a:solidFill>
                <a:latin typeface="Gill Sans MT"/>
                <a:cs typeface="Gill Sans MT"/>
              </a:rPr>
              <a:t>y</a:t>
            </a:r>
            <a:r>
              <a:rPr sz="1833" spc="312" dirty="0">
                <a:solidFill>
                  <a:srgbClr val="384652"/>
                </a:solidFill>
                <a:latin typeface="Gill Sans MT"/>
                <a:cs typeface="Gill Sans MT"/>
              </a:rPr>
              <a:t> </a:t>
            </a:r>
            <a:r>
              <a:rPr sz="1833" spc="117" dirty="0">
                <a:solidFill>
                  <a:srgbClr val="384652"/>
                </a:solidFill>
                <a:latin typeface="Gill Sans MT"/>
                <a:cs typeface="Gill Sans MT"/>
              </a:rPr>
              <a:t>la</a:t>
            </a:r>
            <a:r>
              <a:rPr sz="1833" spc="296" dirty="0">
                <a:solidFill>
                  <a:srgbClr val="384652"/>
                </a:solidFill>
                <a:latin typeface="Gill Sans MT"/>
                <a:cs typeface="Gill Sans MT"/>
              </a:rPr>
              <a:t> </a:t>
            </a:r>
            <a:r>
              <a:rPr sz="1833" spc="87" dirty="0">
                <a:solidFill>
                  <a:srgbClr val="384652"/>
                </a:solidFill>
                <a:latin typeface="Gill Sans MT"/>
                <a:cs typeface="Gill Sans MT"/>
              </a:rPr>
              <a:t>prima</a:t>
            </a:r>
            <a:r>
              <a:rPr sz="1833" spc="296" dirty="0">
                <a:solidFill>
                  <a:srgbClr val="384652"/>
                </a:solidFill>
                <a:latin typeface="Gill Sans MT"/>
                <a:cs typeface="Gill Sans MT"/>
              </a:rPr>
              <a:t> </a:t>
            </a:r>
            <a:r>
              <a:rPr sz="1833" spc="104" dirty="0">
                <a:solidFill>
                  <a:srgbClr val="384652"/>
                </a:solidFill>
                <a:latin typeface="Gill Sans MT"/>
                <a:cs typeface="Gill Sans MT"/>
              </a:rPr>
              <a:t>vacacional,</a:t>
            </a:r>
            <a:r>
              <a:rPr sz="1833" spc="296" dirty="0">
                <a:solidFill>
                  <a:srgbClr val="384652"/>
                </a:solidFill>
                <a:latin typeface="Gill Sans MT"/>
                <a:cs typeface="Gill Sans MT"/>
              </a:rPr>
              <a:t> </a:t>
            </a:r>
            <a:r>
              <a:rPr sz="1833" spc="87" dirty="0">
                <a:solidFill>
                  <a:srgbClr val="384652"/>
                </a:solidFill>
                <a:latin typeface="Gill Sans MT"/>
                <a:cs typeface="Gill Sans MT"/>
              </a:rPr>
              <a:t>en</a:t>
            </a:r>
            <a:r>
              <a:rPr sz="1833" spc="308" dirty="0">
                <a:solidFill>
                  <a:srgbClr val="384652"/>
                </a:solidFill>
                <a:latin typeface="Gill Sans MT"/>
                <a:cs typeface="Gill Sans MT"/>
              </a:rPr>
              <a:t> </a:t>
            </a:r>
            <a:r>
              <a:rPr sz="1833" spc="58" dirty="0">
                <a:solidFill>
                  <a:srgbClr val="384652"/>
                </a:solidFill>
                <a:latin typeface="Gill Sans MT"/>
                <a:cs typeface="Gill Sans MT"/>
              </a:rPr>
              <a:t>el</a:t>
            </a:r>
            <a:r>
              <a:rPr sz="1833" spc="304" dirty="0">
                <a:solidFill>
                  <a:srgbClr val="384652"/>
                </a:solidFill>
                <a:latin typeface="Gill Sans MT"/>
                <a:cs typeface="Gill Sans MT"/>
              </a:rPr>
              <a:t> </a:t>
            </a:r>
            <a:r>
              <a:rPr sz="1833" spc="71" dirty="0">
                <a:solidFill>
                  <a:srgbClr val="384652"/>
                </a:solidFill>
                <a:latin typeface="Gill Sans MT"/>
                <a:cs typeface="Gill Sans MT"/>
              </a:rPr>
              <a:t>factor</a:t>
            </a:r>
            <a:r>
              <a:rPr sz="1833" spc="296" dirty="0">
                <a:solidFill>
                  <a:srgbClr val="384652"/>
                </a:solidFill>
                <a:latin typeface="Gill Sans MT"/>
                <a:cs typeface="Gill Sans MT"/>
              </a:rPr>
              <a:t> </a:t>
            </a:r>
            <a:r>
              <a:rPr sz="1833" spc="62" dirty="0">
                <a:solidFill>
                  <a:srgbClr val="384652"/>
                </a:solidFill>
                <a:latin typeface="Gill Sans MT"/>
                <a:cs typeface="Gill Sans MT"/>
              </a:rPr>
              <a:t>de integración.</a:t>
            </a:r>
            <a:endParaRPr sz="1833">
              <a:latin typeface="Gill Sans MT"/>
              <a:cs typeface="Gill Sans MT"/>
            </a:endParaRPr>
          </a:p>
        </p:txBody>
      </p:sp>
      <p:graphicFrame>
        <p:nvGraphicFramePr>
          <p:cNvPr id="4" name="object 4"/>
          <p:cNvGraphicFramePr>
            <a:graphicFrameLocks noGrp="1"/>
          </p:cNvGraphicFramePr>
          <p:nvPr/>
        </p:nvGraphicFramePr>
        <p:xfrm>
          <a:off x="658315" y="3076384"/>
          <a:ext cx="10870141" cy="2306640"/>
        </p:xfrm>
        <a:graphic>
          <a:graphicData uri="http://schemas.openxmlformats.org/drawingml/2006/table">
            <a:tbl>
              <a:tblPr firstRow="1" bandRow="1">
                <a:tableStyleId>{2D5ABB26-0587-4C30-8999-92F81FD0307C}</a:tableStyleId>
              </a:tblPr>
              <a:tblGrid>
                <a:gridCol w="3359679">
                  <a:extLst>
                    <a:ext uri="{9D8B030D-6E8A-4147-A177-3AD203B41FA5}">
                      <a16:colId xmlns:a16="http://schemas.microsoft.com/office/drawing/2014/main" val="20000"/>
                    </a:ext>
                  </a:extLst>
                </a:gridCol>
                <a:gridCol w="3724804">
                  <a:extLst>
                    <a:ext uri="{9D8B030D-6E8A-4147-A177-3AD203B41FA5}">
                      <a16:colId xmlns:a16="http://schemas.microsoft.com/office/drawing/2014/main" val="20001"/>
                    </a:ext>
                  </a:extLst>
                </a:gridCol>
                <a:gridCol w="3785658">
                  <a:extLst>
                    <a:ext uri="{9D8B030D-6E8A-4147-A177-3AD203B41FA5}">
                      <a16:colId xmlns:a16="http://schemas.microsoft.com/office/drawing/2014/main" val="20002"/>
                    </a:ext>
                  </a:extLst>
                </a:gridCol>
              </a:tblGrid>
              <a:tr h="465138">
                <a:tc>
                  <a:txBody>
                    <a:bodyPr/>
                    <a:lstStyle/>
                    <a:p>
                      <a:pPr marL="205740">
                        <a:lnSpc>
                          <a:spcPct val="100000"/>
                        </a:lnSpc>
                        <a:spcBef>
                          <a:spcPts val="840"/>
                        </a:spcBef>
                      </a:pPr>
                      <a:r>
                        <a:rPr sz="1700" b="1" spc="-10" dirty="0">
                          <a:solidFill>
                            <a:srgbClr val="384652"/>
                          </a:solidFill>
                          <a:latin typeface="Gill Sans MT"/>
                          <a:cs typeface="Gill Sans MT"/>
                        </a:rPr>
                        <a:t>Aguinaldo</a:t>
                      </a:r>
                      <a:endParaRPr sz="1700">
                        <a:latin typeface="Gill Sans MT"/>
                        <a:cs typeface="Gill Sans MT"/>
                      </a:endParaRPr>
                    </a:p>
                  </a:txBody>
                  <a:tcPr marL="0" marR="0" marT="88900" marB="0">
                    <a:lnL w="9525">
                      <a:solidFill>
                        <a:srgbClr val="000000"/>
                      </a:solidFill>
                      <a:prstDash val="solid"/>
                    </a:lnL>
                    <a:lnT w="12700">
                      <a:solidFill>
                        <a:srgbClr val="000000"/>
                      </a:solidFill>
                      <a:prstDash val="solid"/>
                    </a:lnT>
                    <a:solidFill>
                      <a:srgbClr val="FFFFFF">
                        <a:alpha val="3921"/>
                      </a:srgbClr>
                    </a:solidFill>
                  </a:tcPr>
                </a:tc>
                <a:tc>
                  <a:txBody>
                    <a:bodyPr/>
                    <a:lstStyle/>
                    <a:p>
                      <a:pPr marL="738505">
                        <a:lnSpc>
                          <a:spcPct val="100000"/>
                        </a:lnSpc>
                        <a:spcBef>
                          <a:spcPts val="840"/>
                        </a:spcBef>
                      </a:pPr>
                      <a:r>
                        <a:rPr sz="1700" spc="120" dirty="0">
                          <a:solidFill>
                            <a:srgbClr val="384652"/>
                          </a:solidFill>
                          <a:latin typeface="Gill Sans MT"/>
                          <a:cs typeface="Gill Sans MT"/>
                        </a:rPr>
                        <a:t>15</a:t>
                      </a:r>
                      <a:r>
                        <a:rPr sz="1700" spc="-55" dirty="0">
                          <a:solidFill>
                            <a:srgbClr val="384652"/>
                          </a:solidFill>
                          <a:latin typeface="Gill Sans MT"/>
                          <a:cs typeface="Gill Sans MT"/>
                        </a:rPr>
                        <a:t> </a:t>
                      </a:r>
                      <a:r>
                        <a:rPr sz="1700" spc="155" dirty="0">
                          <a:solidFill>
                            <a:srgbClr val="384652"/>
                          </a:solidFill>
                          <a:latin typeface="Gill Sans MT"/>
                          <a:cs typeface="Gill Sans MT"/>
                        </a:rPr>
                        <a:t>días</a:t>
                      </a:r>
                      <a:r>
                        <a:rPr sz="1700" spc="-50" dirty="0">
                          <a:solidFill>
                            <a:srgbClr val="384652"/>
                          </a:solidFill>
                          <a:latin typeface="Gill Sans MT"/>
                          <a:cs typeface="Gill Sans MT"/>
                        </a:rPr>
                        <a:t> </a:t>
                      </a:r>
                      <a:r>
                        <a:rPr sz="1700" spc="254" dirty="0">
                          <a:solidFill>
                            <a:srgbClr val="384652"/>
                          </a:solidFill>
                          <a:latin typeface="Gill Sans MT"/>
                          <a:cs typeface="Gill Sans MT"/>
                        </a:rPr>
                        <a:t>/</a:t>
                      </a:r>
                      <a:r>
                        <a:rPr sz="1700" spc="-55" dirty="0">
                          <a:solidFill>
                            <a:srgbClr val="384652"/>
                          </a:solidFill>
                          <a:latin typeface="Gill Sans MT"/>
                          <a:cs typeface="Gill Sans MT"/>
                        </a:rPr>
                        <a:t> </a:t>
                      </a:r>
                      <a:r>
                        <a:rPr sz="1700" spc="120" dirty="0">
                          <a:solidFill>
                            <a:srgbClr val="384652"/>
                          </a:solidFill>
                          <a:latin typeface="Gill Sans MT"/>
                          <a:cs typeface="Gill Sans MT"/>
                        </a:rPr>
                        <a:t>365</a:t>
                      </a:r>
                      <a:r>
                        <a:rPr sz="1700" spc="-50" dirty="0">
                          <a:solidFill>
                            <a:srgbClr val="384652"/>
                          </a:solidFill>
                          <a:latin typeface="Gill Sans MT"/>
                          <a:cs typeface="Gill Sans MT"/>
                        </a:rPr>
                        <a:t> </a:t>
                      </a:r>
                      <a:r>
                        <a:rPr sz="1700" spc="135" dirty="0">
                          <a:solidFill>
                            <a:srgbClr val="384652"/>
                          </a:solidFill>
                          <a:latin typeface="Gill Sans MT"/>
                          <a:cs typeface="Gill Sans MT"/>
                        </a:rPr>
                        <a:t>días</a:t>
                      </a:r>
                      <a:endParaRPr sz="1700">
                        <a:latin typeface="Gill Sans MT"/>
                        <a:cs typeface="Gill Sans MT"/>
                      </a:endParaRPr>
                    </a:p>
                  </a:txBody>
                  <a:tcPr marL="0" marR="0" marT="88900" marB="0">
                    <a:lnT w="12700">
                      <a:solidFill>
                        <a:srgbClr val="000000"/>
                      </a:solidFill>
                      <a:prstDash val="solid"/>
                    </a:lnT>
                    <a:solidFill>
                      <a:srgbClr val="FFFFFF">
                        <a:alpha val="3921"/>
                      </a:srgbClr>
                    </a:solidFill>
                  </a:tcPr>
                </a:tc>
                <a:tc>
                  <a:txBody>
                    <a:bodyPr/>
                    <a:lstStyle/>
                    <a:p>
                      <a:pPr marL="829310">
                        <a:lnSpc>
                          <a:spcPct val="100000"/>
                        </a:lnSpc>
                        <a:spcBef>
                          <a:spcPts val="840"/>
                        </a:spcBef>
                      </a:pPr>
                      <a:r>
                        <a:rPr sz="1700" spc="105" dirty="0">
                          <a:solidFill>
                            <a:srgbClr val="384652"/>
                          </a:solidFill>
                          <a:latin typeface="Gill Sans MT"/>
                          <a:cs typeface="Gill Sans MT"/>
                        </a:rPr>
                        <a:t>0.04109</a:t>
                      </a:r>
                      <a:endParaRPr sz="1700">
                        <a:latin typeface="Gill Sans MT"/>
                        <a:cs typeface="Gill Sans MT"/>
                      </a:endParaRPr>
                    </a:p>
                  </a:txBody>
                  <a:tcPr marL="0" marR="0" marT="88900" marB="0">
                    <a:lnR w="9525">
                      <a:solidFill>
                        <a:srgbClr val="000000"/>
                      </a:solidFill>
                      <a:prstDash val="solid"/>
                    </a:lnR>
                    <a:lnT w="12700">
                      <a:solidFill>
                        <a:srgbClr val="000000"/>
                      </a:solidFill>
                      <a:prstDash val="solid"/>
                    </a:lnT>
                    <a:solidFill>
                      <a:srgbClr val="FFFFFF">
                        <a:alpha val="3921"/>
                      </a:srgbClr>
                    </a:solidFill>
                  </a:tcPr>
                </a:tc>
                <a:extLst>
                  <a:ext uri="{0D108BD9-81ED-4DB2-BD59-A6C34878D82A}">
                    <a16:rowId xmlns:a16="http://schemas.microsoft.com/office/drawing/2014/main" val="10000"/>
                  </a:ext>
                </a:extLst>
              </a:tr>
              <a:tr h="458788">
                <a:tc>
                  <a:txBody>
                    <a:bodyPr/>
                    <a:lstStyle/>
                    <a:p>
                      <a:pPr marL="205740">
                        <a:lnSpc>
                          <a:spcPct val="100000"/>
                        </a:lnSpc>
                        <a:spcBef>
                          <a:spcPts val="780"/>
                        </a:spcBef>
                      </a:pPr>
                      <a:r>
                        <a:rPr sz="1700" b="1" spc="-10" dirty="0">
                          <a:solidFill>
                            <a:srgbClr val="384652"/>
                          </a:solidFill>
                          <a:latin typeface="Gill Sans MT"/>
                          <a:cs typeface="Gill Sans MT"/>
                        </a:rPr>
                        <a:t>Vacaciones</a:t>
                      </a:r>
                      <a:endParaRPr sz="1700">
                        <a:latin typeface="Gill Sans MT"/>
                        <a:cs typeface="Gill Sans MT"/>
                      </a:endParaRPr>
                    </a:p>
                  </a:txBody>
                  <a:tcPr marL="0" marR="0" marT="82550" marB="0">
                    <a:lnL w="9525">
                      <a:solidFill>
                        <a:srgbClr val="000000"/>
                      </a:solidFill>
                      <a:prstDash val="solid"/>
                    </a:lnL>
                    <a:solidFill>
                      <a:srgbClr val="000000">
                        <a:alpha val="3921"/>
                      </a:srgbClr>
                    </a:solidFill>
                  </a:tcPr>
                </a:tc>
                <a:tc>
                  <a:txBody>
                    <a:bodyPr/>
                    <a:lstStyle/>
                    <a:p>
                      <a:pPr marL="738505">
                        <a:lnSpc>
                          <a:spcPct val="100000"/>
                        </a:lnSpc>
                        <a:spcBef>
                          <a:spcPts val="780"/>
                        </a:spcBef>
                      </a:pPr>
                      <a:r>
                        <a:rPr sz="1700" spc="120" dirty="0">
                          <a:solidFill>
                            <a:srgbClr val="384652"/>
                          </a:solidFill>
                          <a:latin typeface="Gill Sans MT"/>
                          <a:cs typeface="Gill Sans MT"/>
                        </a:rPr>
                        <a:t>12</a:t>
                      </a:r>
                      <a:r>
                        <a:rPr sz="1700" spc="-60" dirty="0">
                          <a:solidFill>
                            <a:srgbClr val="384652"/>
                          </a:solidFill>
                          <a:latin typeface="Gill Sans MT"/>
                          <a:cs typeface="Gill Sans MT"/>
                        </a:rPr>
                        <a:t> </a:t>
                      </a:r>
                      <a:r>
                        <a:rPr sz="1700" spc="135" dirty="0">
                          <a:solidFill>
                            <a:srgbClr val="384652"/>
                          </a:solidFill>
                          <a:latin typeface="Gill Sans MT"/>
                          <a:cs typeface="Gill Sans MT"/>
                        </a:rPr>
                        <a:t>días</a:t>
                      </a:r>
                      <a:endParaRPr sz="1700">
                        <a:latin typeface="Gill Sans MT"/>
                        <a:cs typeface="Gill Sans MT"/>
                      </a:endParaRPr>
                    </a:p>
                  </a:txBody>
                  <a:tcPr marL="0" marR="0" marT="82550" marB="0">
                    <a:solidFill>
                      <a:srgbClr val="000000">
                        <a:alpha val="3921"/>
                      </a:srgbClr>
                    </a:solidFill>
                  </a:tcPr>
                </a:tc>
                <a:tc>
                  <a:txBody>
                    <a:bodyPr/>
                    <a:lstStyle/>
                    <a:p>
                      <a:pPr marL="829310">
                        <a:lnSpc>
                          <a:spcPct val="100000"/>
                        </a:lnSpc>
                        <a:spcBef>
                          <a:spcPts val="780"/>
                        </a:spcBef>
                      </a:pPr>
                      <a:r>
                        <a:rPr sz="1700" spc="-50" dirty="0">
                          <a:solidFill>
                            <a:srgbClr val="384652"/>
                          </a:solidFill>
                          <a:latin typeface="Gill Sans MT"/>
                          <a:cs typeface="Gill Sans MT"/>
                        </a:rPr>
                        <a:t>No</a:t>
                      </a:r>
                      <a:r>
                        <a:rPr sz="1700" spc="-70" dirty="0">
                          <a:solidFill>
                            <a:srgbClr val="384652"/>
                          </a:solidFill>
                          <a:latin typeface="Gill Sans MT"/>
                          <a:cs typeface="Gill Sans MT"/>
                        </a:rPr>
                        <a:t> </a:t>
                      </a:r>
                      <a:r>
                        <a:rPr sz="1700" spc="85" dirty="0">
                          <a:solidFill>
                            <a:srgbClr val="384652"/>
                          </a:solidFill>
                          <a:latin typeface="Gill Sans MT"/>
                          <a:cs typeface="Gill Sans MT"/>
                        </a:rPr>
                        <a:t>Integra</a:t>
                      </a:r>
                      <a:r>
                        <a:rPr sz="1700" spc="-55" dirty="0">
                          <a:solidFill>
                            <a:srgbClr val="384652"/>
                          </a:solidFill>
                          <a:latin typeface="Gill Sans MT"/>
                          <a:cs typeface="Gill Sans MT"/>
                        </a:rPr>
                        <a:t> </a:t>
                      </a:r>
                      <a:r>
                        <a:rPr sz="1700" spc="70" dirty="0">
                          <a:solidFill>
                            <a:srgbClr val="384652"/>
                          </a:solidFill>
                          <a:latin typeface="Gill Sans MT"/>
                          <a:cs typeface="Gill Sans MT"/>
                        </a:rPr>
                        <a:t>directamente</a:t>
                      </a:r>
                      <a:endParaRPr sz="1700">
                        <a:latin typeface="Gill Sans MT"/>
                        <a:cs typeface="Gill Sans MT"/>
                      </a:endParaRPr>
                    </a:p>
                  </a:txBody>
                  <a:tcPr marL="0" marR="0" marT="82550" marB="0">
                    <a:lnR w="9525">
                      <a:solidFill>
                        <a:srgbClr val="000000"/>
                      </a:solidFill>
                      <a:prstDash val="solid"/>
                    </a:lnR>
                    <a:solidFill>
                      <a:srgbClr val="000000">
                        <a:alpha val="3921"/>
                      </a:srgbClr>
                    </a:solidFill>
                  </a:tcPr>
                </a:tc>
                <a:extLst>
                  <a:ext uri="{0D108BD9-81ED-4DB2-BD59-A6C34878D82A}">
                    <a16:rowId xmlns:a16="http://schemas.microsoft.com/office/drawing/2014/main" val="10001"/>
                  </a:ext>
                </a:extLst>
              </a:tr>
              <a:tr h="458788">
                <a:tc>
                  <a:txBody>
                    <a:bodyPr/>
                    <a:lstStyle/>
                    <a:p>
                      <a:pPr marL="205740">
                        <a:lnSpc>
                          <a:spcPct val="100000"/>
                        </a:lnSpc>
                        <a:spcBef>
                          <a:spcPts val="780"/>
                        </a:spcBef>
                      </a:pPr>
                      <a:r>
                        <a:rPr sz="1700" b="1" spc="-85" dirty="0">
                          <a:solidFill>
                            <a:srgbClr val="384652"/>
                          </a:solidFill>
                          <a:latin typeface="Gill Sans MT"/>
                          <a:cs typeface="Gill Sans MT"/>
                        </a:rPr>
                        <a:t>Prima</a:t>
                      </a:r>
                      <a:r>
                        <a:rPr sz="1700" b="1" spc="-40" dirty="0">
                          <a:solidFill>
                            <a:srgbClr val="384652"/>
                          </a:solidFill>
                          <a:latin typeface="Gill Sans MT"/>
                          <a:cs typeface="Gill Sans MT"/>
                        </a:rPr>
                        <a:t> </a:t>
                      </a:r>
                      <a:r>
                        <a:rPr sz="1700" b="1" spc="-10" dirty="0">
                          <a:solidFill>
                            <a:srgbClr val="384652"/>
                          </a:solidFill>
                          <a:latin typeface="Gill Sans MT"/>
                          <a:cs typeface="Gill Sans MT"/>
                        </a:rPr>
                        <a:t>Vacacional</a:t>
                      </a:r>
                      <a:endParaRPr sz="1700">
                        <a:latin typeface="Gill Sans MT"/>
                        <a:cs typeface="Gill Sans MT"/>
                      </a:endParaRPr>
                    </a:p>
                  </a:txBody>
                  <a:tcPr marL="0" marR="0" marT="82550" marB="0">
                    <a:lnL w="9525">
                      <a:solidFill>
                        <a:srgbClr val="000000"/>
                      </a:solidFill>
                      <a:prstDash val="solid"/>
                    </a:lnL>
                    <a:solidFill>
                      <a:srgbClr val="FFFFFF">
                        <a:alpha val="3921"/>
                      </a:srgbClr>
                    </a:solidFill>
                  </a:tcPr>
                </a:tc>
                <a:tc>
                  <a:txBody>
                    <a:bodyPr/>
                    <a:lstStyle/>
                    <a:p>
                      <a:pPr marL="738505">
                        <a:lnSpc>
                          <a:spcPct val="100000"/>
                        </a:lnSpc>
                        <a:spcBef>
                          <a:spcPts val="780"/>
                        </a:spcBef>
                      </a:pPr>
                      <a:r>
                        <a:rPr sz="1700" spc="114" dirty="0">
                          <a:solidFill>
                            <a:srgbClr val="384652"/>
                          </a:solidFill>
                          <a:latin typeface="Gill Sans MT"/>
                          <a:cs typeface="Gill Sans MT"/>
                        </a:rPr>
                        <a:t>25%</a:t>
                      </a:r>
                      <a:r>
                        <a:rPr sz="1700" spc="-55" dirty="0">
                          <a:solidFill>
                            <a:srgbClr val="384652"/>
                          </a:solidFill>
                          <a:latin typeface="Gill Sans MT"/>
                          <a:cs typeface="Gill Sans MT"/>
                        </a:rPr>
                        <a:t> </a:t>
                      </a:r>
                      <a:r>
                        <a:rPr sz="1700" spc="95" dirty="0">
                          <a:solidFill>
                            <a:srgbClr val="384652"/>
                          </a:solidFill>
                          <a:latin typeface="Gill Sans MT"/>
                          <a:cs typeface="Gill Sans MT"/>
                        </a:rPr>
                        <a:t>de</a:t>
                      </a:r>
                      <a:r>
                        <a:rPr sz="1700" spc="-55" dirty="0">
                          <a:solidFill>
                            <a:srgbClr val="384652"/>
                          </a:solidFill>
                          <a:latin typeface="Gill Sans MT"/>
                          <a:cs typeface="Gill Sans MT"/>
                        </a:rPr>
                        <a:t> </a:t>
                      </a:r>
                      <a:r>
                        <a:rPr sz="1700" spc="110" dirty="0">
                          <a:solidFill>
                            <a:srgbClr val="384652"/>
                          </a:solidFill>
                          <a:latin typeface="Gill Sans MT"/>
                          <a:cs typeface="Gill Sans MT"/>
                        </a:rPr>
                        <a:t>12</a:t>
                      </a:r>
                      <a:r>
                        <a:rPr sz="1700" spc="-50" dirty="0">
                          <a:solidFill>
                            <a:srgbClr val="384652"/>
                          </a:solidFill>
                          <a:latin typeface="Gill Sans MT"/>
                          <a:cs typeface="Gill Sans MT"/>
                        </a:rPr>
                        <a:t> </a:t>
                      </a:r>
                      <a:r>
                        <a:rPr sz="1700" spc="155" dirty="0">
                          <a:solidFill>
                            <a:srgbClr val="384652"/>
                          </a:solidFill>
                          <a:latin typeface="Gill Sans MT"/>
                          <a:cs typeface="Gill Sans MT"/>
                        </a:rPr>
                        <a:t>días</a:t>
                      </a:r>
                      <a:r>
                        <a:rPr sz="1700" spc="-50" dirty="0">
                          <a:solidFill>
                            <a:srgbClr val="384652"/>
                          </a:solidFill>
                          <a:latin typeface="Gill Sans MT"/>
                          <a:cs typeface="Gill Sans MT"/>
                        </a:rPr>
                        <a:t> </a:t>
                      </a:r>
                      <a:r>
                        <a:rPr sz="1700" spc="254" dirty="0">
                          <a:solidFill>
                            <a:srgbClr val="384652"/>
                          </a:solidFill>
                          <a:latin typeface="Gill Sans MT"/>
                          <a:cs typeface="Gill Sans MT"/>
                        </a:rPr>
                        <a:t>/</a:t>
                      </a:r>
                      <a:r>
                        <a:rPr sz="1700" spc="-50" dirty="0">
                          <a:solidFill>
                            <a:srgbClr val="384652"/>
                          </a:solidFill>
                          <a:latin typeface="Gill Sans MT"/>
                          <a:cs typeface="Gill Sans MT"/>
                        </a:rPr>
                        <a:t> </a:t>
                      </a:r>
                      <a:r>
                        <a:rPr sz="1700" spc="120" dirty="0">
                          <a:solidFill>
                            <a:srgbClr val="384652"/>
                          </a:solidFill>
                          <a:latin typeface="Gill Sans MT"/>
                          <a:cs typeface="Gill Sans MT"/>
                        </a:rPr>
                        <a:t>365</a:t>
                      </a:r>
                      <a:r>
                        <a:rPr sz="1700" spc="-55" dirty="0">
                          <a:solidFill>
                            <a:srgbClr val="384652"/>
                          </a:solidFill>
                          <a:latin typeface="Gill Sans MT"/>
                          <a:cs typeface="Gill Sans MT"/>
                        </a:rPr>
                        <a:t> </a:t>
                      </a:r>
                      <a:r>
                        <a:rPr sz="1700" spc="135" dirty="0">
                          <a:solidFill>
                            <a:srgbClr val="384652"/>
                          </a:solidFill>
                          <a:latin typeface="Gill Sans MT"/>
                          <a:cs typeface="Gill Sans MT"/>
                        </a:rPr>
                        <a:t>días</a:t>
                      </a:r>
                      <a:endParaRPr sz="1700">
                        <a:latin typeface="Gill Sans MT"/>
                        <a:cs typeface="Gill Sans MT"/>
                      </a:endParaRPr>
                    </a:p>
                  </a:txBody>
                  <a:tcPr marL="0" marR="0" marT="82550" marB="0">
                    <a:solidFill>
                      <a:srgbClr val="FFFFFF">
                        <a:alpha val="3921"/>
                      </a:srgbClr>
                    </a:solidFill>
                  </a:tcPr>
                </a:tc>
                <a:tc>
                  <a:txBody>
                    <a:bodyPr/>
                    <a:lstStyle/>
                    <a:p>
                      <a:pPr marL="829310">
                        <a:lnSpc>
                          <a:spcPct val="100000"/>
                        </a:lnSpc>
                        <a:spcBef>
                          <a:spcPts val="780"/>
                        </a:spcBef>
                      </a:pPr>
                      <a:r>
                        <a:rPr sz="1700" spc="105" dirty="0">
                          <a:solidFill>
                            <a:srgbClr val="384652"/>
                          </a:solidFill>
                          <a:latin typeface="Gill Sans MT"/>
                          <a:cs typeface="Gill Sans MT"/>
                        </a:rPr>
                        <a:t>0.00822</a:t>
                      </a:r>
                      <a:endParaRPr sz="1700">
                        <a:latin typeface="Gill Sans MT"/>
                        <a:cs typeface="Gill Sans MT"/>
                      </a:endParaRPr>
                    </a:p>
                  </a:txBody>
                  <a:tcPr marL="0" marR="0" marT="82550" marB="0">
                    <a:lnR w="9525">
                      <a:solidFill>
                        <a:srgbClr val="000000"/>
                      </a:solidFill>
                      <a:prstDash val="solid"/>
                    </a:lnR>
                    <a:solidFill>
                      <a:srgbClr val="FFFFFF">
                        <a:alpha val="3921"/>
                      </a:srgbClr>
                    </a:solidFill>
                  </a:tcPr>
                </a:tc>
                <a:extLst>
                  <a:ext uri="{0D108BD9-81ED-4DB2-BD59-A6C34878D82A}">
                    <a16:rowId xmlns:a16="http://schemas.microsoft.com/office/drawing/2014/main" val="10002"/>
                  </a:ext>
                </a:extLst>
              </a:tr>
              <a:tr h="458788">
                <a:tc>
                  <a:txBody>
                    <a:bodyPr/>
                    <a:lstStyle/>
                    <a:p>
                      <a:pPr marL="205740">
                        <a:lnSpc>
                          <a:spcPct val="100000"/>
                        </a:lnSpc>
                        <a:spcBef>
                          <a:spcPts val="780"/>
                        </a:spcBef>
                      </a:pPr>
                      <a:r>
                        <a:rPr sz="1700" b="1" spc="55" dirty="0">
                          <a:solidFill>
                            <a:srgbClr val="384652"/>
                          </a:solidFill>
                          <a:latin typeface="Gill Sans MT"/>
                          <a:cs typeface="Gill Sans MT"/>
                        </a:rPr>
                        <a:t>Más</a:t>
                      </a:r>
                      <a:r>
                        <a:rPr sz="1700" b="1" spc="-75" dirty="0">
                          <a:solidFill>
                            <a:srgbClr val="384652"/>
                          </a:solidFill>
                          <a:latin typeface="Gill Sans MT"/>
                          <a:cs typeface="Gill Sans MT"/>
                        </a:rPr>
                        <a:t> </a:t>
                      </a:r>
                      <a:r>
                        <a:rPr sz="1700" b="1" dirty="0">
                          <a:solidFill>
                            <a:srgbClr val="384652"/>
                          </a:solidFill>
                          <a:latin typeface="Gill Sans MT"/>
                          <a:cs typeface="Gill Sans MT"/>
                        </a:rPr>
                        <a:t>la</a:t>
                      </a:r>
                      <a:r>
                        <a:rPr sz="1700" b="1" spc="-80" dirty="0">
                          <a:solidFill>
                            <a:srgbClr val="384652"/>
                          </a:solidFill>
                          <a:latin typeface="Gill Sans MT"/>
                          <a:cs typeface="Gill Sans MT"/>
                        </a:rPr>
                        <a:t> </a:t>
                      </a:r>
                      <a:r>
                        <a:rPr sz="1700" b="1" spc="-10" dirty="0">
                          <a:solidFill>
                            <a:srgbClr val="384652"/>
                          </a:solidFill>
                          <a:latin typeface="Gill Sans MT"/>
                          <a:cs typeface="Gill Sans MT"/>
                        </a:rPr>
                        <a:t>Unidad</a:t>
                      </a:r>
                      <a:endParaRPr sz="1700">
                        <a:latin typeface="Gill Sans MT"/>
                        <a:cs typeface="Gill Sans MT"/>
                      </a:endParaRPr>
                    </a:p>
                  </a:txBody>
                  <a:tcPr marL="0" marR="0" marT="82550" marB="0">
                    <a:lnL w="9525">
                      <a:solidFill>
                        <a:srgbClr val="000000"/>
                      </a:solidFill>
                      <a:prstDash val="solid"/>
                    </a:lnL>
                    <a:solidFill>
                      <a:srgbClr val="000000">
                        <a:alpha val="3921"/>
                      </a:srgbClr>
                    </a:solidFill>
                  </a:tcPr>
                </a:tc>
                <a:tc>
                  <a:txBody>
                    <a:bodyPr/>
                    <a:lstStyle/>
                    <a:p>
                      <a:pPr marL="738505">
                        <a:lnSpc>
                          <a:spcPct val="100000"/>
                        </a:lnSpc>
                        <a:spcBef>
                          <a:spcPts val="780"/>
                        </a:spcBef>
                      </a:pPr>
                      <a:r>
                        <a:rPr sz="1700" spc="70" dirty="0">
                          <a:solidFill>
                            <a:srgbClr val="384652"/>
                          </a:solidFill>
                          <a:latin typeface="Gill Sans MT"/>
                          <a:cs typeface="Gill Sans MT"/>
                        </a:rPr>
                        <a:t>1</a:t>
                      </a:r>
                      <a:endParaRPr sz="1700">
                        <a:latin typeface="Gill Sans MT"/>
                        <a:cs typeface="Gill Sans MT"/>
                      </a:endParaRPr>
                    </a:p>
                  </a:txBody>
                  <a:tcPr marL="0" marR="0" marT="82550" marB="0">
                    <a:solidFill>
                      <a:srgbClr val="000000">
                        <a:alpha val="3921"/>
                      </a:srgbClr>
                    </a:solidFill>
                  </a:tcPr>
                </a:tc>
                <a:tc>
                  <a:txBody>
                    <a:bodyPr/>
                    <a:lstStyle/>
                    <a:p>
                      <a:pPr marL="829310">
                        <a:lnSpc>
                          <a:spcPct val="100000"/>
                        </a:lnSpc>
                        <a:spcBef>
                          <a:spcPts val="780"/>
                        </a:spcBef>
                      </a:pPr>
                      <a:r>
                        <a:rPr sz="1700" spc="70" dirty="0">
                          <a:solidFill>
                            <a:srgbClr val="384652"/>
                          </a:solidFill>
                          <a:latin typeface="Gill Sans MT"/>
                          <a:cs typeface="Gill Sans MT"/>
                        </a:rPr>
                        <a:t>1</a:t>
                      </a:r>
                      <a:endParaRPr sz="1700">
                        <a:latin typeface="Gill Sans MT"/>
                        <a:cs typeface="Gill Sans MT"/>
                      </a:endParaRPr>
                    </a:p>
                  </a:txBody>
                  <a:tcPr marL="0" marR="0" marT="82550" marB="0">
                    <a:lnR w="9525">
                      <a:solidFill>
                        <a:srgbClr val="000000"/>
                      </a:solidFill>
                      <a:prstDash val="solid"/>
                    </a:lnR>
                    <a:solidFill>
                      <a:srgbClr val="000000">
                        <a:alpha val="3921"/>
                      </a:srgbClr>
                    </a:solidFill>
                  </a:tcPr>
                </a:tc>
                <a:extLst>
                  <a:ext uri="{0D108BD9-81ED-4DB2-BD59-A6C34878D82A}">
                    <a16:rowId xmlns:a16="http://schemas.microsoft.com/office/drawing/2014/main" val="10003"/>
                  </a:ext>
                </a:extLst>
              </a:tr>
              <a:tr h="465138">
                <a:tc>
                  <a:txBody>
                    <a:bodyPr/>
                    <a:lstStyle/>
                    <a:p>
                      <a:pPr marL="205740">
                        <a:lnSpc>
                          <a:spcPct val="100000"/>
                        </a:lnSpc>
                        <a:spcBef>
                          <a:spcPts val="780"/>
                        </a:spcBef>
                      </a:pPr>
                      <a:r>
                        <a:rPr sz="1700" b="1" spc="-75" dirty="0">
                          <a:solidFill>
                            <a:srgbClr val="384652"/>
                          </a:solidFill>
                          <a:latin typeface="Gill Sans MT"/>
                          <a:cs typeface="Gill Sans MT"/>
                        </a:rPr>
                        <a:t>Factor</a:t>
                      </a:r>
                      <a:r>
                        <a:rPr sz="1700" b="1" spc="-65" dirty="0">
                          <a:solidFill>
                            <a:srgbClr val="384652"/>
                          </a:solidFill>
                          <a:latin typeface="Gill Sans MT"/>
                          <a:cs typeface="Gill Sans MT"/>
                        </a:rPr>
                        <a:t> </a:t>
                      </a:r>
                      <a:r>
                        <a:rPr sz="1700" b="1" dirty="0">
                          <a:solidFill>
                            <a:srgbClr val="384652"/>
                          </a:solidFill>
                          <a:latin typeface="Gill Sans MT"/>
                          <a:cs typeface="Gill Sans MT"/>
                        </a:rPr>
                        <a:t>de</a:t>
                      </a:r>
                      <a:r>
                        <a:rPr sz="1700" b="1" spc="-90" dirty="0">
                          <a:solidFill>
                            <a:srgbClr val="384652"/>
                          </a:solidFill>
                          <a:latin typeface="Gill Sans MT"/>
                          <a:cs typeface="Gill Sans MT"/>
                        </a:rPr>
                        <a:t> </a:t>
                      </a:r>
                      <a:r>
                        <a:rPr sz="1700" b="1" spc="-45" dirty="0">
                          <a:solidFill>
                            <a:srgbClr val="384652"/>
                          </a:solidFill>
                          <a:latin typeface="Gill Sans MT"/>
                          <a:cs typeface="Gill Sans MT"/>
                        </a:rPr>
                        <a:t>Integración</a:t>
                      </a:r>
                      <a:r>
                        <a:rPr sz="1700" b="1" spc="-90" dirty="0">
                          <a:solidFill>
                            <a:srgbClr val="384652"/>
                          </a:solidFill>
                          <a:latin typeface="Gill Sans MT"/>
                          <a:cs typeface="Gill Sans MT"/>
                        </a:rPr>
                        <a:t> </a:t>
                      </a:r>
                      <a:r>
                        <a:rPr sz="1700" b="1" spc="-20" dirty="0">
                          <a:solidFill>
                            <a:srgbClr val="384652"/>
                          </a:solidFill>
                          <a:latin typeface="Gill Sans MT"/>
                          <a:cs typeface="Gill Sans MT"/>
                        </a:rPr>
                        <a:t>Total</a:t>
                      </a:r>
                      <a:endParaRPr sz="1700">
                        <a:latin typeface="Gill Sans MT"/>
                        <a:cs typeface="Gill Sans MT"/>
                      </a:endParaRPr>
                    </a:p>
                  </a:txBody>
                  <a:tcPr marL="0" marR="0" marT="82550" marB="0">
                    <a:lnL w="9525">
                      <a:solidFill>
                        <a:srgbClr val="000000"/>
                      </a:solidFill>
                      <a:prstDash val="solid"/>
                    </a:lnL>
                    <a:lnB w="12700">
                      <a:solidFill>
                        <a:srgbClr val="000000"/>
                      </a:solidFill>
                      <a:prstDash val="solid"/>
                    </a:lnB>
                    <a:solidFill>
                      <a:srgbClr val="FFFFFF">
                        <a:alpha val="3921"/>
                      </a:srgbClr>
                    </a:solidFill>
                  </a:tcPr>
                </a:tc>
                <a:tc>
                  <a:txBody>
                    <a:bodyPr/>
                    <a:lstStyle/>
                    <a:p>
                      <a:pPr>
                        <a:lnSpc>
                          <a:spcPct val="100000"/>
                        </a:lnSpc>
                      </a:pPr>
                      <a:endParaRPr sz="1800">
                        <a:latin typeface="Times New Roman"/>
                        <a:cs typeface="Times New Roman"/>
                      </a:endParaRPr>
                    </a:p>
                  </a:txBody>
                  <a:tcPr marL="0" marR="0" marT="0" marB="0">
                    <a:lnB w="12700">
                      <a:solidFill>
                        <a:srgbClr val="000000"/>
                      </a:solidFill>
                      <a:prstDash val="solid"/>
                    </a:lnB>
                    <a:solidFill>
                      <a:srgbClr val="FFFFFF">
                        <a:alpha val="3921"/>
                      </a:srgbClr>
                    </a:solidFill>
                  </a:tcPr>
                </a:tc>
                <a:tc>
                  <a:txBody>
                    <a:bodyPr/>
                    <a:lstStyle/>
                    <a:p>
                      <a:pPr marL="829310">
                        <a:lnSpc>
                          <a:spcPct val="100000"/>
                        </a:lnSpc>
                        <a:spcBef>
                          <a:spcPts val="780"/>
                        </a:spcBef>
                      </a:pPr>
                      <a:r>
                        <a:rPr sz="1700" b="1" spc="-10" dirty="0">
                          <a:solidFill>
                            <a:srgbClr val="384652"/>
                          </a:solidFill>
                          <a:latin typeface="Gill Sans MT"/>
                          <a:cs typeface="Gill Sans MT"/>
                        </a:rPr>
                        <a:t>1.0493</a:t>
                      </a:r>
                      <a:endParaRPr sz="1700">
                        <a:latin typeface="Gill Sans MT"/>
                        <a:cs typeface="Gill Sans MT"/>
                      </a:endParaRPr>
                    </a:p>
                  </a:txBody>
                  <a:tcPr marL="0" marR="0" marT="82550" marB="0">
                    <a:lnR w="9525">
                      <a:solidFill>
                        <a:srgbClr val="000000"/>
                      </a:solidFill>
                      <a:prstDash val="solid"/>
                    </a:lnR>
                    <a:lnB w="12700">
                      <a:solidFill>
                        <a:srgbClr val="000000"/>
                      </a:solidFill>
                      <a:prstDash val="solid"/>
                    </a:lnB>
                    <a:solidFill>
                      <a:srgbClr val="FFFFFF">
                        <a:alpha val="3921"/>
                      </a:srgbClr>
                    </a:solidFill>
                  </a:tcPr>
                </a:tc>
                <a:extLst>
                  <a:ext uri="{0D108BD9-81ED-4DB2-BD59-A6C34878D82A}">
                    <a16:rowId xmlns:a16="http://schemas.microsoft.com/office/drawing/2014/main" val="10004"/>
                  </a:ext>
                </a:extLst>
              </a:tr>
            </a:tbl>
          </a:graphicData>
        </a:graphic>
      </p:graphicFrame>
      <p:sp>
        <p:nvSpPr>
          <p:cNvPr id="5" name="object 5"/>
          <p:cNvSpPr txBox="1"/>
          <p:nvPr/>
        </p:nvSpPr>
        <p:spPr>
          <a:xfrm>
            <a:off x="651087" y="5518996"/>
            <a:ext cx="10890250" cy="784254"/>
          </a:xfrm>
          <a:prstGeom prst="rect">
            <a:avLst/>
          </a:prstGeom>
        </p:spPr>
        <p:txBody>
          <a:bodyPr vert="horz" wrap="square" lIns="0" tIns="47625" rIns="0" bIns="0" rtlCol="0">
            <a:spAutoFit/>
          </a:bodyPr>
          <a:lstStyle/>
          <a:p>
            <a:pPr marL="10583" marR="4233" algn="just" defTabSz="761970">
              <a:lnSpc>
                <a:spcPct val="86600"/>
              </a:lnSpc>
              <a:spcBef>
                <a:spcPts val="375"/>
              </a:spcBef>
            </a:pPr>
            <a:r>
              <a:rPr sz="1833" spc="104" dirty="0">
                <a:solidFill>
                  <a:srgbClr val="384652"/>
                </a:solidFill>
                <a:latin typeface="Gill Sans MT"/>
                <a:cs typeface="Gill Sans MT"/>
              </a:rPr>
              <a:t>Este</a:t>
            </a:r>
            <a:r>
              <a:rPr sz="1833" spc="137" dirty="0">
                <a:solidFill>
                  <a:srgbClr val="384652"/>
                </a:solidFill>
                <a:latin typeface="Gill Sans MT"/>
                <a:cs typeface="Gill Sans MT"/>
              </a:rPr>
              <a:t> </a:t>
            </a:r>
            <a:r>
              <a:rPr sz="1833" spc="71" dirty="0">
                <a:solidFill>
                  <a:srgbClr val="384652"/>
                </a:solidFill>
                <a:latin typeface="Gill Sans MT"/>
                <a:cs typeface="Gill Sans MT"/>
              </a:rPr>
              <a:t>factor</a:t>
            </a:r>
            <a:r>
              <a:rPr sz="1833" spc="150" dirty="0">
                <a:solidFill>
                  <a:srgbClr val="384652"/>
                </a:solidFill>
                <a:latin typeface="Gill Sans MT"/>
                <a:cs typeface="Gill Sans MT"/>
              </a:rPr>
              <a:t> </a:t>
            </a:r>
            <a:r>
              <a:rPr sz="1833" spc="87" dirty="0">
                <a:solidFill>
                  <a:srgbClr val="384652"/>
                </a:solidFill>
                <a:latin typeface="Gill Sans MT"/>
                <a:cs typeface="Gill Sans MT"/>
              </a:rPr>
              <a:t>de</a:t>
            </a:r>
            <a:r>
              <a:rPr sz="1833" spc="137" dirty="0">
                <a:solidFill>
                  <a:srgbClr val="384652"/>
                </a:solidFill>
                <a:latin typeface="Gill Sans MT"/>
                <a:cs typeface="Gill Sans MT"/>
              </a:rPr>
              <a:t> </a:t>
            </a:r>
            <a:r>
              <a:rPr sz="1833" spc="75" dirty="0">
                <a:solidFill>
                  <a:srgbClr val="384652"/>
                </a:solidFill>
                <a:latin typeface="Gill Sans MT"/>
                <a:cs typeface="Gill Sans MT"/>
              </a:rPr>
              <a:t>integración</a:t>
            </a:r>
            <a:r>
              <a:rPr sz="1833" spc="142" dirty="0">
                <a:solidFill>
                  <a:srgbClr val="384652"/>
                </a:solidFill>
                <a:latin typeface="Gill Sans MT"/>
                <a:cs typeface="Gill Sans MT"/>
              </a:rPr>
              <a:t> </a:t>
            </a:r>
            <a:r>
              <a:rPr sz="1833" spc="162" dirty="0">
                <a:solidFill>
                  <a:srgbClr val="384652"/>
                </a:solidFill>
                <a:latin typeface="Gill Sans MT"/>
                <a:cs typeface="Gill Sans MT"/>
              </a:rPr>
              <a:t>es</a:t>
            </a:r>
            <a:r>
              <a:rPr sz="1833" spc="125" dirty="0">
                <a:solidFill>
                  <a:srgbClr val="384652"/>
                </a:solidFill>
                <a:latin typeface="Gill Sans MT"/>
                <a:cs typeface="Gill Sans MT"/>
              </a:rPr>
              <a:t> </a:t>
            </a:r>
            <a:r>
              <a:rPr sz="1833" spc="58" dirty="0">
                <a:solidFill>
                  <a:srgbClr val="384652"/>
                </a:solidFill>
                <a:latin typeface="Gill Sans MT"/>
                <a:cs typeface="Gill Sans MT"/>
              </a:rPr>
              <a:t>el</a:t>
            </a:r>
            <a:r>
              <a:rPr sz="1833" spc="150" dirty="0">
                <a:solidFill>
                  <a:srgbClr val="384652"/>
                </a:solidFill>
                <a:latin typeface="Gill Sans MT"/>
                <a:cs typeface="Gill Sans MT"/>
              </a:rPr>
              <a:t> </a:t>
            </a:r>
            <a:r>
              <a:rPr sz="1833" spc="67" dirty="0">
                <a:solidFill>
                  <a:srgbClr val="384652"/>
                </a:solidFill>
                <a:latin typeface="Gill Sans MT"/>
                <a:cs typeface="Gill Sans MT"/>
              </a:rPr>
              <a:t>resultado</a:t>
            </a:r>
            <a:r>
              <a:rPr sz="1833" spc="142" dirty="0">
                <a:solidFill>
                  <a:srgbClr val="384652"/>
                </a:solidFill>
                <a:latin typeface="Gill Sans MT"/>
                <a:cs typeface="Gill Sans MT"/>
              </a:rPr>
              <a:t> </a:t>
            </a:r>
            <a:r>
              <a:rPr sz="1833" spc="87" dirty="0">
                <a:solidFill>
                  <a:srgbClr val="384652"/>
                </a:solidFill>
                <a:latin typeface="Gill Sans MT"/>
                <a:cs typeface="Gill Sans MT"/>
              </a:rPr>
              <a:t>de</a:t>
            </a:r>
            <a:r>
              <a:rPr sz="1833" spc="150" dirty="0">
                <a:solidFill>
                  <a:srgbClr val="384652"/>
                </a:solidFill>
                <a:latin typeface="Gill Sans MT"/>
                <a:cs typeface="Gill Sans MT"/>
              </a:rPr>
              <a:t> </a:t>
            </a:r>
            <a:r>
              <a:rPr sz="1833" spc="121" dirty="0">
                <a:solidFill>
                  <a:srgbClr val="384652"/>
                </a:solidFill>
                <a:latin typeface="Gill Sans MT"/>
                <a:cs typeface="Gill Sans MT"/>
              </a:rPr>
              <a:t>sumar</a:t>
            </a:r>
            <a:r>
              <a:rPr sz="1833" spc="150" dirty="0">
                <a:solidFill>
                  <a:srgbClr val="384652"/>
                </a:solidFill>
                <a:latin typeface="Gill Sans MT"/>
                <a:cs typeface="Gill Sans MT"/>
              </a:rPr>
              <a:t> </a:t>
            </a:r>
            <a:r>
              <a:rPr sz="1833" spc="117" dirty="0">
                <a:solidFill>
                  <a:srgbClr val="384652"/>
                </a:solidFill>
                <a:latin typeface="Gill Sans MT"/>
                <a:cs typeface="Gill Sans MT"/>
              </a:rPr>
              <a:t>la</a:t>
            </a:r>
            <a:r>
              <a:rPr sz="1833" spc="146" dirty="0">
                <a:solidFill>
                  <a:srgbClr val="384652"/>
                </a:solidFill>
                <a:latin typeface="Gill Sans MT"/>
                <a:cs typeface="Gill Sans MT"/>
              </a:rPr>
              <a:t> </a:t>
            </a:r>
            <a:r>
              <a:rPr sz="1833" spc="100" dirty="0">
                <a:solidFill>
                  <a:srgbClr val="384652"/>
                </a:solidFill>
                <a:latin typeface="Gill Sans MT"/>
                <a:cs typeface="Gill Sans MT"/>
              </a:rPr>
              <a:t>unidad</a:t>
            </a:r>
            <a:r>
              <a:rPr sz="1833" spc="133" dirty="0">
                <a:solidFill>
                  <a:srgbClr val="384652"/>
                </a:solidFill>
                <a:latin typeface="Gill Sans MT"/>
                <a:cs typeface="Gill Sans MT"/>
              </a:rPr>
              <a:t> </a:t>
            </a:r>
            <a:r>
              <a:rPr sz="1833" spc="79" dirty="0">
                <a:solidFill>
                  <a:srgbClr val="384652"/>
                </a:solidFill>
                <a:latin typeface="Gill Sans MT"/>
                <a:cs typeface="Gill Sans MT"/>
              </a:rPr>
              <a:t>(que</a:t>
            </a:r>
            <a:r>
              <a:rPr sz="1833" spc="146" dirty="0">
                <a:solidFill>
                  <a:srgbClr val="384652"/>
                </a:solidFill>
                <a:latin typeface="Gill Sans MT"/>
                <a:cs typeface="Gill Sans MT"/>
              </a:rPr>
              <a:t> </a:t>
            </a:r>
            <a:r>
              <a:rPr sz="1833" spc="62" dirty="0">
                <a:solidFill>
                  <a:srgbClr val="384652"/>
                </a:solidFill>
                <a:latin typeface="Gill Sans MT"/>
                <a:cs typeface="Gill Sans MT"/>
              </a:rPr>
              <a:t>representa</a:t>
            </a:r>
            <a:r>
              <a:rPr sz="1833" spc="146" dirty="0">
                <a:solidFill>
                  <a:srgbClr val="384652"/>
                </a:solidFill>
                <a:latin typeface="Gill Sans MT"/>
                <a:cs typeface="Gill Sans MT"/>
              </a:rPr>
              <a:t> </a:t>
            </a:r>
            <a:r>
              <a:rPr sz="1833" spc="58" dirty="0">
                <a:solidFill>
                  <a:srgbClr val="384652"/>
                </a:solidFill>
                <a:latin typeface="Gill Sans MT"/>
                <a:cs typeface="Gill Sans MT"/>
              </a:rPr>
              <a:t>el</a:t>
            </a:r>
            <a:r>
              <a:rPr sz="1833" spc="158" dirty="0">
                <a:solidFill>
                  <a:srgbClr val="384652"/>
                </a:solidFill>
                <a:latin typeface="Gill Sans MT"/>
                <a:cs typeface="Gill Sans MT"/>
              </a:rPr>
              <a:t> </a:t>
            </a:r>
            <a:r>
              <a:rPr sz="1833" spc="87" dirty="0">
                <a:solidFill>
                  <a:srgbClr val="384652"/>
                </a:solidFill>
                <a:latin typeface="Gill Sans MT"/>
                <a:cs typeface="Gill Sans MT"/>
              </a:rPr>
              <a:t>salario</a:t>
            </a:r>
            <a:r>
              <a:rPr sz="1833" spc="146" dirty="0">
                <a:solidFill>
                  <a:srgbClr val="384652"/>
                </a:solidFill>
                <a:latin typeface="Gill Sans MT"/>
                <a:cs typeface="Gill Sans MT"/>
              </a:rPr>
              <a:t> </a:t>
            </a:r>
            <a:r>
              <a:rPr sz="1833" spc="42" dirty="0">
                <a:solidFill>
                  <a:srgbClr val="384652"/>
                </a:solidFill>
                <a:latin typeface="Gill Sans MT"/>
                <a:cs typeface="Gill Sans MT"/>
              </a:rPr>
              <a:t>diario)</a:t>
            </a:r>
            <a:r>
              <a:rPr sz="1833" spc="137" dirty="0">
                <a:solidFill>
                  <a:srgbClr val="384652"/>
                </a:solidFill>
                <a:latin typeface="Gill Sans MT"/>
                <a:cs typeface="Gill Sans MT"/>
              </a:rPr>
              <a:t> </a:t>
            </a:r>
            <a:r>
              <a:rPr sz="1833" spc="87" dirty="0">
                <a:solidFill>
                  <a:srgbClr val="384652"/>
                </a:solidFill>
                <a:latin typeface="Gill Sans MT"/>
                <a:cs typeface="Gill Sans MT"/>
              </a:rPr>
              <a:t>con</a:t>
            </a:r>
            <a:r>
              <a:rPr sz="1833" spc="146" dirty="0">
                <a:solidFill>
                  <a:srgbClr val="384652"/>
                </a:solidFill>
                <a:latin typeface="Gill Sans MT"/>
                <a:cs typeface="Gill Sans MT"/>
              </a:rPr>
              <a:t> </a:t>
            </a:r>
            <a:r>
              <a:rPr sz="1833" spc="75" dirty="0">
                <a:solidFill>
                  <a:srgbClr val="384652"/>
                </a:solidFill>
                <a:latin typeface="Gill Sans MT"/>
                <a:cs typeface="Gill Sans MT"/>
              </a:rPr>
              <a:t>los </a:t>
            </a:r>
            <a:r>
              <a:rPr sz="1833" spc="92" dirty="0">
                <a:solidFill>
                  <a:srgbClr val="384652"/>
                </a:solidFill>
                <a:latin typeface="Gill Sans MT"/>
                <a:cs typeface="Gill Sans MT"/>
              </a:rPr>
              <a:t>factores</a:t>
            </a:r>
            <a:r>
              <a:rPr sz="1833" spc="225" dirty="0">
                <a:solidFill>
                  <a:srgbClr val="384652"/>
                </a:solidFill>
                <a:latin typeface="Gill Sans MT"/>
                <a:cs typeface="Gill Sans MT"/>
              </a:rPr>
              <a:t> </a:t>
            </a:r>
            <a:r>
              <a:rPr sz="1833" spc="62" dirty="0">
                <a:solidFill>
                  <a:srgbClr val="384652"/>
                </a:solidFill>
                <a:latin typeface="Gill Sans MT"/>
                <a:cs typeface="Gill Sans MT"/>
              </a:rPr>
              <a:t>proporcionales</a:t>
            </a:r>
            <a:r>
              <a:rPr sz="1833" spc="233" dirty="0">
                <a:solidFill>
                  <a:srgbClr val="384652"/>
                </a:solidFill>
                <a:latin typeface="Gill Sans MT"/>
                <a:cs typeface="Gill Sans MT"/>
              </a:rPr>
              <a:t> </a:t>
            </a:r>
            <a:r>
              <a:rPr sz="1833" spc="71" dirty="0">
                <a:solidFill>
                  <a:srgbClr val="384652"/>
                </a:solidFill>
                <a:latin typeface="Gill Sans MT"/>
                <a:cs typeface="Gill Sans MT"/>
              </a:rPr>
              <a:t>del</a:t>
            </a:r>
            <a:r>
              <a:rPr sz="1833" spc="225" dirty="0">
                <a:solidFill>
                  <a:srgbClr val="384652"/>
                </a:solidFill>
                <a:latin typeface="Gill Sans MT"/>
                <a:cs typeface="Gill Sans MT"/>
              </a:rPr>
              <a:t> </a:t>
            </a:r>
            <a:r>
              <a:rPr sz="1833" spc="112" dirty="0">
                <a:solidFill>
                  <a:srgbClr val="384652"/>
                </a:solidFill>
                <a:latin typeface="Gill Sans MT"/>
                <a:cs typeface="Gill Sans MT"/>
              </a:rPr>
              <a:t>aguinaldo</a:t>
            </a:r>
            <a:r>
              <a:rPr sz="1833" spc="225" dirty="0">
                <a:solidFill>
                  <a:srgbClr val="384652"/>
                </a:solidFill>
                <a:latin typeface="Gill Sans MT"/>
                <a:cs typeface="Gill Sans MT"/>
              </a:rPr>
              <a:t> </a:t>
            </a:r>
            <a:r>
              <a:rPr sz="1833" spc="54" dirty="0">
                <a:solidFill>
                  <a:srgbClr val="384652"/>
                </a:solidFill>
                <a:latin typeface="Gill Sans MT"/>
                <a:cs typeface="Gill Sans MT"/>
              </a:rPr>
              <a:t>y</a:t>
            </a:r>
            <a:r>
              <a:rPr sz="1833" spc="225" dirty="0">
                <a:solidFill>
                  <a:srgbClr val="384652"/>
                </a:solidFill>
                <a:latin typeface="Gill Sans MT"/>
                <a:cs typeface="Gill Sans MT"/>
              </a:rPr>
              <a:t> </a:t>
            </a:r>
            <a:r>
              <a:rPr sz="1833" spc="117" dirty="0">
                <a:solidFill>
                  <a:srgbClr val="384652"/>
                </a:solidFill>
                <a:latin typeface="Gill Sans MT"/>
                <a:cs typeface="Gill Sans MT"/>
              </a:rPr>
              <a:t>la</a:t>
            </a:r>
            <a:r>
              <a:rPr sz="1833" spc="225" dirty="0">
                <a:solidFill>
                  <a:srgbClr val="384652"/>
                </a:solidFill>
                <a:latin typeface="Gill Sans MT"/>
                <a:cs typeface="Gill Sans MT"/>
              </a:rPr>
              <a:t> </a:t>
            </a:r>
            <a:r>
              <a:rPr sz="1833" spc="87" dirty="0">
                <a:solidFill>
                  <a:srgbClr val="384652"/>
                </a:solidFill>
                <a:latin typeface="Gill Sans MT"/>
                <a:cs typeface="Gill Sans MT"/>
              </a:rPr>
              <a:t>prima</a:t>
            </a:r>
            <a:r>
              <a:rPr sz="1833" spc="225" dirty="0">
                <a:solidFill>
                  <a:srgbClr val="384652"/>
                </a:solidFill>
                <a:latin typeface="Gill Sans MT"/>
                <a:cs typeface="Gill Sans MT"/>
              </a:rPr>
              <a:t> </a:t>
            </a:r>
            <a:r>
              <a:rPr sz="1833" spc="117" dirty="0">
                <a:solidFill>
                  <a:srgbClr val="384652"/>
                </a:solidFill>
                <a:latin typeface="Gill Sans MT"/>
                <a:cs typeface="Gill Sans MT"/>
              </a:rPr>
              <a:t>vacacional.</a:t>
            </a:r>
            <a:r>
              <a:rPr sz="1833" spc="217" dirty="0">
                <a:solidFill>
                  <a:srgbClr val="384652"/>
                </a:solidFill>
                <a:latin typeface="Gill Sans MT"/>
                <a:cs typeface="Gill Sans MT"/>
              </a:rPr>
              <a:t> </a:t>
            </a:r>
            <a:r>
              <a:rPr sz="1833" spc="179" dirty="0">
                <a:solidFill>
                  <a:srgbClr val="384652"/>
                </a:solidFill>
                <a:latin typeface="Gill Sans MT"/>
                <a:cs typeface="Gill Sans MT"/>
              </a:rPr>
              <a:t>Es</a:t>
            </a:r>
            <a:r>
              <a:rPr sz="1833" spc="217" dirty="0">
                <a:solidFill>
                  <a:srgbClr val="384652"/>
                </a:solidFill>
                <a:latin typeface="Gill Sans MT"/>
                <a:cs typeface="Gill Sans MT"/>
              </a:rPr>
              <a:t> </a:t>
            </a:r>
            <a:r>
              <a:rPr sz="1833" spc="79" dirty="0">
                <a:solidFill>
                  <a:srgbClr val="384652"/>
                </a:solidFill>
                <a:latin typeface="Gill Sans MT"/>
                <a:cs typeface="Gill Sans MT"/>
              </a:rPr>
              <a:t>crucial</a:t>
            </a:r>
            <a:r>
              <a:rPr sz="1833" spc="225" dirty="0">
                <a:solidFill>
                  <a:srgbClr val="384652"/>
                </a:solidFill>
                <a:latin typeface="Gill Sans MT"/>
                <a:cs typeface="Gill Sans MT"/>
              </a:rPr>
              <a:t> </a:t>
            </a:r>
            <a:r>
              <a:rPr sz="1833" spc="100" dirty="0">
                <a:solidFill>
                  <a:srgbClr val="384652"/>
                </a:solidFill>
                <a:latin typeface="Gill Sans MT"/>
                <a:cs typeface="Gill Sans MT"/>
              </a:rPr>
              <a:t>para</a:t>
            </a:r>
            <a:r>
              <a:rPr sz="1833" spc="237" dirty="0">
                <a:solidFill>
                  <a:srgbClr val="384652"/>
                </a:solidFill>
                <a:latin typeface="Gill Sans MT"/>
                <a:cs typeface="Gill Sans MT"/>
              </a:rPr>
              <a:t> </a:t>
            </a:r>
            <a:r>
              <a:rPr sz="1833" spc="54" dirty="0">
                <a:solidFill>
                  <a:srgbClr val="384652"/>
                </a:solidFill>
                <a:latin typeface="Gill Sans MT"/>
                <a:cs typeface="Gill Sans MT"/>
              </a:rPr>
              <a:t>determinar</a:t>
            </a:r>
            <a:r>
              <a:rPr sz="1833" spc="229" dirty="0">
                <a:solidFill>
                  <a:srgbClr val="384652"/>
                </a:solidFill>
                <a:latin typeface="Gill Sans MT"/>
                <a:cs typeface="Gill Sans MT"/>
              </a:rPr>
              <a:t> </a:t>
            </a:r>
            <a:r>
              <a:rPr sz="1833" spc="58" dirty="0">
                <a:solidFill>
                  <a:srgbClr val="384652"/>
                </a:solidFill>
                <a:latin typeface="Gill Sans MT"/>
                <a:cs typeface="Gill Sans MT"/>
              </a:rPr>
              <a:t>el</a:t>
            </a:r>
            <a:r>
              <a:rPr sz="1833" spc="237" dirty="0">
                <a:solidFill>
                  <a:srgbClr val="384652"/>
                </a:solidFill>
                <a:latin typeface="Gill Sans MT"/>
                <a:cs typeface="Gill Sans MT"/>
              </a:rPr>
              <a:t> </a:t>
            </a:r>
            <a:r>
              <a:rPr sz="1833" spc="54" dirty="0">
                <a:solidFill>
                  <a:srgbClr val="384652"/>
                </a:solidFill>
                <a:latin typeface="Gill Sans MT"/>
                <a:cs typeface="Gill Sans MT"/>
              </a:rPr>
              <a:t>monto</a:t>
            </a:r>
            <a:r>
              <a:rPr sz="1833" spc="225" dirty="0">
                <a:solidFill>
                  <a:srgbClr val="384652"/>
                </a:solidFill>
                <a:latin typeface="Gill Sans MT"/>
                <a:cs typeface="Gill Sans MT"/>
              </a:rPr>
              <a:t> </a:t>
            </a:r>
            <a:r>
              <a:rPr sz="1833" spc="42" dirty="0">
                <a:solidFill>
                  <a:srgbClr val="384652"/>
                </a:solidFill>
                <a:latin typeface="Gill Sans MT"/>
                <a:cs typeface="Gill Sans MT"/>
              </a:rPr>
              <a:t>real </a:t>
            </a:r>
            <a:r>
              <a:rPr sz="1833" spc="62" dirty="0">
                <a:solidFill>
                  <a:srgbClr val="384652"/>
                </a:solidFill>
                <a:latin typeface="Gill Sans MT"/>
                <a:cs typeface="Gill Sans MT"/>
              </a:rPr>
              <a:t>sobre</a:t>
            </a:r>
            <a:r>
              <a:rPr sz="1833" spc="-42" dirty="0">
                <a:solidFill>
                  <a:srgbClr val="384652"/>
                </a:solidFill>
                <a:latin typeface="Gill Sans MT"/>
                <a:cs typeface="Gill Sans MT"/>
              </a:rPr>
              <a:t> </a:t>
            </a:r>
            <a:r>
              <a:rPr sz="1833" spc="58" dirty="0">
                <a:solidFill>
                  <a:srgbClr val="384652"/>
                </a:solidFill>
                <a:latin typeface="Gill Sans MT"/>
                <a:cs typeface="Gill Sans MT"/>
              </a:rPr>
              <a:t>el</a:t>
            </a:r>
            <a:r>
              <a:rPr sz="1833" spc="-37" dirty="0">
                <a:solidFill>
                  <a:srgbClr val="384652"/>
                </a:solidFill>
                <a:latin typeface="Gill Sans MT"/>
                <a:cs typeface="Gill Sans MT"/>
              </a:rPr>
              <a:t> </a:t>
            </a:r>
            <a:r>
              <a:rPr sz="1833" spc="117" dirty="0">
                <a:solidFill>
                  <a:srgbClr val="384652"/>
                </a:solidFill>
                <a:latin typeface="Gill Sans MT"/>
                <a:cs typeface="Gill Sans MT"/>
              </a:rPr>
              <a:t>cual</a:t>
            </a:r>
            <a:r>
              <a:rPr sz="1833" spc="-37" dirty="0">
                <a:solidFill>
                  <a:srgbClr val="384652"/>
                </a:solidFill>
                <a:latin typeface="Gill Sans MT"/>
                <a:cs typeface="Gill Sans MT"/>
              </a:rPr>
              <a:t> </a:t>
            </a:r>
            <a:r>
              <a:rPr sz="1833" spc="154" dirty="0">
                <a:solidFill>
                  <a:srgbClr val="384652"/>
                </a:solidFill>
                <a:latin typeface="Gill Sans MT"/>
                <a:cs typeface="Gill Sans MT"/>
              </a:rPr>
              <a:t>se</a:t>
            </a:r>
            <a:r>
              <a:rPr sz="1833" spc="-33" dirty="0">
                <a:solidFill>
                  <a:srgbClr val="384652"/>
                </a:solidFill>
                <a:latin typeface="Gill Sans MT"/>
                <a:cs typeface="Gill Sans MT"/>
              </a:rPr>
              <a:t> </a:t>
            </a:r>
            <a:r>
              <a:rPr sz="1833" spc="117" dirty="0">
                <a:solidFill>
                  <a:srgbClr val="384652"/>
                </a:solidFill>
                <a:latin typeface="Gill Sans MT"/>
                <a:cs typeface="Gill Sans MT"/>
              </a:rPr>
              <a:t>calculan</a:t>
            </a:r>
            <a:r>
              <a:rPr sz="1833" spc="-25" dirty="0">
                <a:solidFill>
                  <a:srgbClr val="384652"/>
                </a:solidFill>
                <a:latin typeface="Gill Sans MT"/>
                <a:cs typeface="Gill Sans MT"/>
              </a:rPr>
              <a:t> </a:t>
            </a:r>
            <a:r>
              <a:rPr sz="1833" spc="154" dirty="0">
                <a:solidFill>
                  <a:srgbClr val="384652"/>
                </a:solidFill>
                <a:latin typeface="Gill Sans MT"/>
                <a:cs typeface="Gill Sans MT"/>
              </a:rPr>
              <a:t>las</a:t>
            </a:r>
            <a:r>
              <a:rPr sz="1833" spc="-37" dirty="0">
                <a:solidFill>
                  <a:srgbClr val="384652"/>
                </a:solidFill>
                <a:latin typeface="Gill Sans MT"/>
                <a:cs typeface="Gill Sans MT"/>
              </a:rPr>
              <a:t> </a:t>
            </a:r>
            <a:r>
              <a:rPr sz="1833" spc="83" dirty="0">
                <a:solidFill>
                  <a:srgbClr val="384652"/>
                </a:solidFill>
                <a:latin typeface="Gill Sans MT"/>
                <a:cs typeface="Gill Sans MT"/>
              </a:rPr>
              <a:t>aportaciones</a:t>
            </a:r>
            <a:r>
              <a:rPr sz="1833" spc="-12" dirty="0">
                <a:solidFill>
                  <a:srgbClr val="384652"/>
                </a:solidFill>
                <a:latin typeface="Gill Sans MT"/>
                <a:cs typeface="Gill Sans MT"/>
              </a:rPr>
              <a:t> </a:t>
            </a:r>
            <a:r>
              <a:rPr sz="1833" spc="125" dirty="0">
                <a:solidFill>
                  <a:srgbClr val="384652"/>
                </a:solidFill>
                <a:latin typeface="Gill Sans MT"/>
                <a:cs typeface="Gill Sans MT"/>
              </a:rPr>
              <a:t>al</a:t>
            </a:r>
            <a:r>
              <a:rPr sz="1833" spc="-37" dirty="0">
                <a:solidFill>
                  <a:srgbClr val="384652"/>
                </a:solidFill>
                <a:latin typeface="Gill Sans MT"/>
                <a:cs typeface="Gill Sans MT"/>
              </a:rPr>
              <a:t> </a:t>
            </a:r>
            <a:r>
              <a:rPr sz="1833" spc="167" dirty="0">
                <a:solidFill>
                  <a:srgbClr val="384652"/>
                </a:solidFill>
                <a:latin typeface="Gill Sans MT"/>
                <a:cs typeface="Gill Sans MT"/>
              </a:rPr>
              <a:t>IMSS</a:t>
            </a:r>
            <a:r>
              <a:rPr sz="1833" spc="-29" dirty="0">
                <a:solidFill>
                  <a:srgbClr val="384652"/>
                </a:solidFill>
                <a:latin typeface="Gill Sans MT"/>
                <a:cs typeface="Gill Sans MT"/>
              </a:rPr>
              <a:t> </a:t>
            </a:r>
            <a:r>
              <a:rPr sz="1833" spc="54" dirty="0">
                <a:solidFill>
                  <a:srgbClr val="384652"/>
                </a:solidFill>
                <a:latin typeface="Gill Sans MT"/>
                <a:cs typeface="Gill Sans MT"/>
              </a:rPr>
              <a:t>y</a:t>
            </a:r>
            <a:r>
              <a:rPr sz="1833" spc="-50" dirty="0">
                <a:solidFill>
                  <a:srgbClr val="384652"/>
                </a:solidFill>
                <a:latin typeface="Gill Sans MT"/>
                <a:cs typeface="Gill Sans MT"/>
              </a:rPr>
              <a:t> </a:t>
            </a:r>
            <a:r>
              <a:rPr sz="1833" spc="58" dirty="0">
                <a:solidFill>
                  <a:srgbClr val="384652"/>
                </a:solidFill>
                <a:latin typeface="Gill Sans MT"/>
                <a:cs typeface="Gill Sans MT"/>
              </a:rPr>
              <a:t>el</a:t>
            </a:r>
            <a:r>
              <a:rPr sz="1833" spc="-50" dirty="0">
                <a:solidFill>
                  <a:srgbClr val="384652"/>
                </a:solidFill>
                <a:latin typeface="Gill Sans MT"/>
                <a:cs typeface="Gill Sans MT"/>
              </a:rPr>
              <a:t> </a:t>
            </a:r>
            <a:r>
              <a:rPr sz="1833" spc="-8" dirty="0">
                <a:solidFill>
                  <a:srgbClr val="384652"/>
                </a:solidFill>
                <a:latin typeface="Gill Sans MT"/>
                <a:cs typeface="Gill Sans MT"/>
              </a:rPr>
              <a:t>INFONAVIT.</a:t>
            </a:r>
            <a:endParaRPr sz="1833">
              <a:latin typeface="Gill Sans MT"/>
              <a:cs typeface="Gill Sans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2552764"/>
            <a:ext cx="4093104" cy="652487"/>
          </a:xfrm>
          <a:prstGeom prst="rect">
            <a:avLst/>
          </a:prstGeom>
        </p:spPr>
        <p:txBody>
          <a:bodyPr vert="horz" wrap="square" lIns="0" tIns="11113" rIns="0" bIns="0" rtlCol="0">
            <a:spAutoFit/>
          </a:bodyPr>
          <a:lstStyle/>
          <a:p>
            <a:pPr marL="10583">
              <a:spcBef>
                <a:spcPts val="87"/>
              </a:spcBef>
            </a:pPr>
            <a:r>
              <a:rPr sz="4167" spc="-79" dirty="0"/>
              <a:t>Salarios</a:t>
            </a:r>
            <a:r>
              <a:rPr sz="4167" spc="-229" dirty="0"/>
              <a:t> </a:t>
            </a:r>
            <a:r>
              <a:rPr sz="4167" spc="-175" dirty="0"/>
              <a:t>Mínimos</a:t>
            </a:r>
            <a:endParaRPr sz="4167"/>
          </a:p>
        </p:txBody>
      </p:sp>
      <p:pic>
        <p:nvPicPr>
          <p:cNvPr id="3" name="object 3"/>
          <p:cNvPicPr/>
          <p:nvPr/>
        </p:nvPicPr>
        <p:blipFill>
          <a:blip r:embed="rId2" cstate="print"/>
          <a:stretch>
            <a:fillRect/>
          </a:stretch>
        </p:blipFill>
        <p:spPr>
          <a:xfrm>
            <a:off x="6096000" y="28"/>
            <a:ext cx="5434542" cy="68579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1087" y="642725"/>
            <a:ext cx="7054850" cy="510823"/>
          </a:xfrm>
          <a:prstGeom prst="rect">
            <a:avLst/>
          </a:prstGeom>
        </p:spPr>
        <p:txBody>
          <a:bodyPr vert="horz" wrap="square" lIns="0" tIns="10583" rIns="0" bIns="0" rtlCol="0">
            <a:spAutoFit/>
          </a:bodyPr>
          <a:lstStyle/>
          <a:p>
            <a:pPr marL="10583">
              <a:spcBef>
                <a:spcPts val="83"/>
              </a:spcBef>
            </a:pPr>
            <a:r>
              <a:rPr sz="3250" spc="-37" dirty="0"/>
              <a:t>LÍMITES</a:t>
            </a:r>
            <a:r>
              <a:rPr sz="3250" spc="-175" dirty="0"/>
              <a:t> </a:t>
            </a:r>
            <a:r>
              <a:rPr sz="3250" spc="-79" dirty="0"/>
              <a:t>MÍNIMO</a:t>
            </a:r>
            <a:r>
              <a:rPr sz="3250" spc="-158" dirty="0"/>
              <a:t> </a:t>
            </a:r>
            <a:r>
              <a:rPr sz="3250" spc="58" dirty="0"/>
              <a:t>Y</a:t>
            </a:r>
            <a:r>
              <a:rPr sz="3250" spc="-170" dirty="0"/>
              <a:t> </a:t>
            </a:r>
            <a:r>
              <a:rPr sz="3250" spc="-37" dirty="0"/>
              <a:t>MÁXIMO</a:t>
            </a:r>
            <a:r>
              <a:rPr sz="3250" spc="-175" dirty="0"/>
              <a:t> </a:t>
            </a:r>
            <a:r>
              <a:rPr sz="3250" spc="-33" dirty="0"/>
              <a:t>DEL</a:t>
            </a:r>
            <a:r>
              <a:rPr sz="3250" spc="-162" dirty="0"/>
              <a:t> </a:t>
            </a:r>
            <a:r>
              <a:rPr sz="3250" spc="71" dirty="0"/>
              <a:t>SBC</a:t>
            </a:r>
            <a:endParaRPr sz="3250"/>
          </a:p>
        </p:txBody>
      </p:sp>
      <p:sp>
        <p:nvSpPr>
          <p:cNvPr id="3" name="object 3"/>
          <p:cNvSpPr txBox="1"/>
          <p:nvPr/>
        </p:nvSpPr>
        <p:spPr>
          <a:xfrm>
            <a:off x="651087" y="1476057"/>
            <a:ext cx="10889721" cy="857415"/>
          </a:xfrm>
          <a:prstGeom prst="rect">
            <a:avLst/>
          </a:prstGeom>
        </p:spPr>
        <p:txBody>
          <a:bodyPr vert="horz" wrap="square" lIns="0" tIns="11113" rIns="0" bIns="0" rtlCol="0">
            <a:spAutoFit/>
          </a:bodyPr>
          <a:lstStyle/>
          <a:p>
            <a:pPr marL="10583" marR="4233" algn="just" defTabSz="761970">
              <a:lnSpc>
                <a:spcPct val="99600"/>
              </a:lnSpc>
              <a:spcBef>
                <a:spcPts val="87"/>
              </a:spcBef>
            </a:pPr>
            <a:r>
              <a:rPr sz="1833" dirty="0">
                <a:solidFill>
                  <a:srgbClr val="384652"/>
                </a:solidFill>
                <a:latin typeface="Gill Sans MT"/>
                <a:cs typeface="Gill Sans MT"/>
              </a:rPr>
              <a:t>De</a:t>
            </a:r>
            <a:r>
              <a:rPr sz="1833" spc="-21" dirty="0">
                <a:solidFill>
                  <a:srgbClr val="384652"/>
                </a:solidFill>
                <a:latin typeface="Gill Sans MT"/>
                <a:cs typeface="Gill Sans MT"/>
              </a:rPr>
              <a:t> </a:t>
            </a:r>
            <a:r>
              <a:rPr sz="1833" spc="75" dirty="0">
                <a:solidFill>
                  <a:srgbClr val="384652"/>
                </a:solidFill>
                <a:latin typeface="Gill Sans MT"/>
                <a:cs typeface="Gill Sans MT"/>
              </a:rPr>
              <a:t>acuerdo</a:t>
            </a:r>
            <a:r>
              <a:rPr sz="1833" spc="4" dirty="0">
                <a:solidFill>
                  <a:srgbClr val="384652"/>
                </a:solidFill>
                <a:latin typeface="Gill Sans MT"/>
                <a:cs typeface="Gill Sans MT"/>
              </a:rPr>
              <a:t> </a:t>
            </a:r>
            <a:r>
              <a:rPr sz="1833" spc="87" dirty="0">
                <a:solidFill>
                  <a:srgbClr val="384652"/>
                </a:solidFill>
                <a:latin typeface="Gill Sans MT"/>
                <a:cs typeface="Gill Sans MT"/>
              </a:rPr>
              <a:t>con</a:t>
            </a:r>
            <a:r>
              <a:rPr sz="1833" spc="-29" dirty="0">
                <a:solidFill>
                  <a:srgbClr val="384652"/>
                </a:solidFill>
                <a:latin typeface="Gill Sans MT"/>
                <a:cs typeface="Gill Sans MT"/>
              </a:rPr>
              <a:t> </a:t>
            </a:r>
            <a:r>
              <a:rPr sz="1833" spc="58" dirty="0">
                <a:solidFill>
                  <a:srgbClr val="384652"/>
                </a:solidFill>
                <a:latin typeface="Gill Sans MT"/>
                <a:cs typeface="Gill Sans MT"/>
              </a:rPr>
              <a:t>el</a:t>
            </a:r>
            <a:r>
              <a:rPr sz="1833" dirty="0">
                <a:solidFill>
                  <a:srgbClr val="384652"/>
                </a:solidFill>
                <a:latin typeface="Gill Sans MT"/>
                <a:cs typeface="Gill Sans MT"/>
              </a:rPr>
              <a:t> Artículo</a:t>
            </a:r>
            <a:r>
              <a:rPr sz="1833" spc="-29" dirty="0">
                <a:solidFill>
                  <a:srgbClr val="384652"/>
                </a:solidFill>
                <a:latin typeface="Gill Sans MT"/>
                <a:cs typeface="Gill Sans MT"/>
              </a:rPr>
              <a:t> </a:t>
            </a:r>
            <a:r>
              <a:rPr sz="1833" spc="108" dirty="0">
                <a:solidFill>
                  <a:srgbClr val="384652"/>
                </a:solidFill>
                <a:latin typeface="Gill Sans MT"/>
                <a:cs typeface="Gill Sans MT"/>
              </a:rPr>
              <a:t>28</a:t>
            </a:r>
            <a:r>
              <a:rPr sz="1833" spc="-4" dirty="0">
                <a:solidFill>
                  <a:srgbClr val="384652"/>
                </a:solidFill>
                <a:latin typeface="Gill Sans MT"/>
                <a:cs typeface="Gill Sans MT"/>
              </a:rPr>
              <a:t> </a:t>
            </a:r>
            <a:r>
              <a:rPr sz="1833" spc="87" dirty="0">
                <a:solidFill>
                  <a:srgbClr val="384652"/>
                </a:solidFill>
                <a:latin typeface="Gill Sans MT"/>
                <a:cs typeface="Gill Sans MT"/>
              </a:rPr>
              <a:t>de</a:t>
            </a:r>
            <a:r>
              <a:rPr sz="1833" spc="-4" dirty="0">
                <a:solidFill>
                  <a:srgbClr val="384652"/>
                </a:solidFill>
                <a:latin typeface="Gill Sans MT"/>
                <a:cs typeface="Gill Sans MT"/>
              </a:rPr>
              <a:t> </a:t>
            </a:r>
            <a:r>
              <a:rPr sz="1833" spc="117" dirty="0">
                <a:solidFill>
                  <a:srgbClr val="384652"/>
                </a:solidFill>
                <a:latin typeface="Gill Sans MT"/>
                <a:cs typeface="Gill Sans MT"/>
              </a:rPr>
              <a:t>la</a:t>
            </a:r>
            <a:r>
              <a:rPr sz="1833" spc="-4" dirty="0">
                <a:solidFill>
                  <a:srgbClr val="384652"/>
                </a:solidFill>
                <a:latin typeface="Gill Sans MT"/>
                <a:cs typeface="Gill Sans MT"/>
              </a:rPr>
              <a:t> </a:t>
            </a:r>
            <a:r>
              <a:rPr sz="1833" spc="71" dirty="0">
                <a:solidFill>
                  <a:srgbClr val="384652"/>
                </a:solidFill>
                <a:latin typeface="Gill Sans MT"/>
                <a:cs typeface="Gill Sans MT"/>
              </a:rPr>
              <a:t>Ley</a:t>
            </a:r>
            <a:r>
              <a:rPr sz="1833" spc="-17" dirty="0">
                <a:solidFill>
                  <a:srgbClr val="384652"/>
                </a:solidFill>
                <a:latin typeface="Gill Sans MT"/>
                <a:cs typeface="Gill Sans MT"/>
              </a:rPr>
              <a:t> </a:t>
            </a:r>
            <a:r>
              <a:rPr sz="1833" spc="71" dirty="0">
                <a:solidFill>
                  <a:srgbClr val="384652"/>
                </a:solidFill>
                <a:latin typeface="Gill Sans MT"/>
                <a:cs typeface="Gill Sans MT"/>
              </a:rPr>
              <a:t>del</a:t>
            </a:r>
            <a:r>
              <a:rPr sz="1833" spc="-12" dirty="0">
                <a:solidFill>
                  <a:srgbClr val="384652"/>
                </a:solidFill>
                <a:latin typeface="Gill Sans MT"/>
                <a:cs typeface="Gill Sans MT"/>
              </a:rPr>
              <a:t> </a:t>
            </a:r>
            <a:r>
              <a:rPr sz="1833" spc="92" dirty="0">
                <a:solidFill>
                  <a:srgbClr val="384652"/>
                </a:solidFill>
                <a:latin typeface="Gill Sans MT"/>
                <a:cs typeface="Gill Sans MT"/>
              </a:rPr>
              <a:t>Seguro</a:t>
            </a:r>
            <a:r>
              <a:rPr sz="1833" spc="-12" dirty="0">
                <a:solidFill>
                  <a:srgbClr val="384652"/>
                </a:solidFill>
                <a:latin typeface="Gill Sans MT"/>
                <a:cs typeface="Gill Sans MT"/>
              </a:rPr>
              <a:t> </a:t>
            </a:r>
            <a:r>
              <a:rPr sz="1833" spc="117" dirty="0">
                <a:solidFill>
                  <a:srgbClr val="384652"/>
                </a:solidFill>
                <a:latin typeface="Gill Sans MT"/>
                <a:cs typeface="Gill Sans MT"/>
              </a:rPr>
              <a:t>Social</a:t>
            </a:r>
            <a:r>
              <a:rPr sz="1833" spc="-12" dirty="0">
                <a:solidFill>
                  <a:srgbClr val="384652"/>
                </a:solidFill>
                <a:latin typeface="Gill Sans MT"/>
                <a:cs typeface="Gill Sans MT"/>
              </a:rPr>
              <a:t> </a:t>
            </a:r>
            <a:r>
              <a:rPr sz="1833" spc="95" dirty="0">
                <a:solidFill>
                  <a:srgbClr val="384652"/>
                </a:solidFill>
                <a:latin typeface="Gill Sans MT"/>
                <a:cs typeface="Gill Sans MT"/>
              </a:rPr>
              <a:t>(LSS),</a:t>
            </a:r>
            <a:r>
              <a:rPr sz="1833" spc="-12" dirty="0">
                <a:solidFill>
                  <a:srgbClr val="384652"/>
                </a:solidFill>
                <a:latin typeface="Gill Sans MT"/>
                <a:cs typeface="Gill Sans MT"/>
              </a:rPr>
              <a:t> </a:t>
            </a:r>
            <a:r>
              <a:rPr sz="1833" spc="58" dirty="0">
                <a:solidFill>
                  <a:srgbClr val="384652"/>
                </a:solidFill>
                <a:latin typeface="Gill Sans MT"/>
                <a:cs typeface="Gill Sans MT"/>
              </a:rPr>
              <a:t>el</a:t>
            </a:r>
            <a:r>
              <a:rPr sz="1833" spc="-8" dirty="0">
                <a:solidFill>
                  <a:srgbClr val="384652"/>
                </a:solidFill>
                <a:latin typeface="Gill Sans MT"/>
                <a:cs typeface="Gill Sans MT"/>
              </a:rPr>
              <a:t> </a:t>
            </a:r>
            <a:r>
              <a:rPr sz="1833" spc="92" dirty="0">
                <a:solidFill>
                  <a:srgbClr val="384652"/>
                </a:solidFill>
                <a:latin typeface="Gill Sans MT"/>
                <a:cs typeface="Gill Sans MT"/>
              </a:rPr>
              <a:t>Salario</a:t>
            </a:r>
            <a:r>
              <a:rPr sz="1833" spc="-8" dirty="0">
                <a:solidFill>
                  <a:srgbClr val="384652"/>
                </a:solidFill>
                <a:latin typeface="Gill Sans MT"/>
                <a:cs typeface="Gill Sans MT"/>
              </a:rPr>
              <a:t> </a:t>
            </a:r>
            <a:r>
              <a:rPr sz="1833" spc="154" dirty="0">
                <a:solidFill>
                  <a:srgbClr val="384652"/>
                </a:solidFill>
                <a:latin typeface="Gill Sans MT"/>
                <a:cs typeface="Gill Sans MT"/>
              </a:rPr>
              <a:t>Base</a:t>
            </a:r>
            <a:r>
              <a:rPr sz="1833" spc="-21" dirty="0">
                <a:solidFill>
                  <a:srgbClr val="384652"/>
                </a:solidFill>
                <a:latin typeface="Gill Sans MT"/>
                <a:cs typeface="Gill Sans MT"/>
              </a:rPr>
              <a:t> </a:t>
            </a:r>
            <a:r>
              <a:rPr sz="1833" spc="87" dirty="0">
                <a:solidFill>
                  <a:srgbClr val="384652"/>
                </a:solidFill>
                <a:latin typeface="Gill Sans MT"/>
                <a:cs typeface="Gill Sans MT"/>
              </a:rPr>
              <a:t>de</a:t>
            </a:r>
            <a:r>
              <a:rPr sz="1833" spc="-4" dirty="0">
                <a:solidFill>
                  <a:srgbClr val="384652"/>
                </a:solidFill>
                <a:latin typeface="Gill Sans MT"/>
                <a:cs typeface="Gill Sans MT"/>
              </a:rPr>
              <a:t> </a:t>
            </a:r>
            <a:r>
              <a:rPr sz="1833" spc="54" dirty="0">
                <a:solidFill>
                  <a:srgbClr val="384652"/>
                </a:solidFill>
                <a:latin typeface="Gill Sans MT"/>
                <a:cs typeface="Gill Sans MT"/>
              </a:rPr>
              <a:t>Cotización</a:t>
            </a:r>
            <a:r>
              <a:rPr sz="1833" spc="-8" dirty="0">
                <a:solidFill>
                  <a:srgbClr val="384652"/>
                </a:solidFill>
                <a:latin typeface="Gill Sans MT"/>
                <a:cs typeface="Gill Sans MT"/>
              </a:rPr>
              <a:t> </a:t>
            </a:r>
            <a:r>
              <a:rPr sz="1833" spc="58" dirty="0">
                <a:solidFill>
                  <a:srgbClr val="384652"/>
                </a:solidFill>
                <a:latin typeface="Gill Sans MT"/>
                <a:cs typeface="Gill Sans MT"/>
              </a:rPr>
              <a:t>(SBC)</a:t>
            </a:r>
            <a:r>
              <a:rPr sz="1833" spc="-12" dirty="0">
                <a:solidFill>
                  <a:srgbClr val="384652"/>
                </a:solidFill>
                <a:latin typeface="Gill Sans MT"/>
                <a:cs typeface="Gill Sans MT"/>
              </a:rPr>
              <a:t> </a:t>
            </a:r>
            <a:r>
              <a:rPr sz="1833" spc="67" dirty="0">
                <a:solidFill>
                  <a:srgbClr val="384652"/>
                </a:solidFill>
                <a:latin typeface="Gill Sans MT"/>
                <a:cs typeface="Gill Sans MT"/>
              </a:rPr>
              <a:t>debe </a:t>
            </a:r>
            <a:r>
              <a:rPr sz="1833" spc="104" dirty="0">
                <a:solidFill>
                  <a:srgbClr val="384652"/>
                </a:solidFill>
                <a:latin typeface="Gill Sans MT"/>
                <a:cs typeface="Gill Sans MT"/>
              </a:rPr>
              <a:t>ajustarse</a:t>
            </a:r>
            <a:r>
              <a:rPr sz="1833" spc="17" dirty="0">
                <a:solidFill>
                  <a:srgbClr val="384652"/>
                </a:solidFill>
                <a:latin typeface="Gill Sans MT"/>
                <a:cs typeface="Gill Sans MT"/>
              </a:rPr>
              <a:t> </a:t>
            </a:r>
            <a:r>
              <a:rPr sz="1833" spc="208" dirty="0">
                <a:solidFill>
                  <a:srgbClr val="384652"/>
                </a:solidFill>
                <a:latin typeface="Gill Sans MT"/>
                <a:cs typeface="Gill Sans MT"/>
              </a:rPr>
              <a:t>a</a:t>
            </a:r>
            <a:r>
              <a:rPr sz="1833" spc="25" dirty="0">
                <a:solidFill>
                  <a:srgbClr val="384652"/>
                </a:solidFill>
                <a:latin typeface="Gill Sans MT"/>
                <a:cs typeface="Gill Sans MT"/>
              </a:rPr>
              <a:t> </a:t>
            </a:r>
            <a:r>
              <a:rPr sz="1833" spc="83" dirty="0">
                <a:solidFill>
                  <a:srgbClr val="384652"/>
                </a:solidFill>
                <a:latin typeface="Gill Sans MT"/>
                <a:cs typeface="Gill Sans MT"/>
              </a:rPr>
              <a:t>límites</a:t>
            </a:r>
            <a:r>
              <a:rPr sz="1833" spc="12" dirty="0">
                <a:solidFill>
                  <a:srgbClr val="384652"/>
                </a:solidFill>
                <a:latin typeface="Gill Sans MT"/>
                <a:cs typeface="Gill Sans MT"/>
              </a:rPr>
              <a:t> </a:t>
            </a:r>
            <a:r>
              <a:rPr sz="1833" spc="104" dirty="0">
                <a:solidFill>
                  <a:srgbClr val="384652"/>
                </a:solidFill>
                <a:latin typeface="Gill Sans MT"/>
                <a:cs typeface="Gill Sans MT"/>
              </a:rPr>
              <a:t>establecidos</a:t>
            </a:r>
            <a:r>
              <a:rPr sz="1833" spc="21" dirty="0">
                <a:solidFill>
                  <a:srgbClr val="384652"/>
                </a:solidFill>
                <a:latin typeface="Gill Sans MT"/>
                <a:cs typeface="Gill Sans MT"/>
              </a:rPr>
              <a:t> </a:t>
            </a:r>
            <a:r>
              <a:rPr sz="1833" spc="125" dirty="0">
                <a:solidFill>
                  <a:srgbClr val="384652"/>
                </a:solidFill>
                <a:latin typeface="Gill Sans MT"/>
                <a:cs typeface="Gill Sans MT"/>
              </a:rPr>
              <a:t>al</a:t>
            </a:r>
            <a:r>
              <a:rPr sz="1833" spc="17" dirty="0">
                <a:solidFill>
                  <a:srgbClr val="384652"/>
                </a:solidFill>
                <a:latin typeface="Gill Sans MT"/>
                <a:cs typeface="Gill Sans MT"/>
              </a:rPr>
              <a:t> </a:t>
            </a:r>
            <a:r>
              <a:rPr sz="1833" spc="83" dirty="0">
                <a:solidFill>
                  <a:srgbClr val="384652"/>
                </a:solidFill>
                <a:latin typeface="Gill Sans MT"/>
                <a:cs typeface="Gill Sans MT"/>
              </a:rPr>
              <a:t>momento</a:t>
            </a:r>
            <a:r>
              <a:rPr sz="1833" spc="8" dirty="0">
                <a:solidFill>
                  <a:srgbClr val="384652"/>
                </a:solidFill>
                <a:latin typeface="Gill Sans MT"/>
                <a:cs typeface="Gill Sans MT"/>
              </a:rPr>
              <a:t> </a:t>
            </a:r>
            <a:r>
              <a:rPr sz="1833" spc="87" dirty="0">
                <a:solidFill>
                  <a:srgbClr val="384652"/>
                </a:solidFill>
                <a:latin typeface="Gill Sans MT"/>
                <a:cs typeface="Gill Sans MT"/>
              </a:rPr>
              <a:t>de</a:t>
            </a:r>
            <a:r>
              <a:rPr sz="1833" spc="25" dirty="0">
                <a:solidFill>
                  <a:srgbClr val="384652"/>
                </a:solidFill>
                <a:latin typeface="Gill Sans MT"/>
                <a:cs typeface="Gill Sans MT"/>
              </a:rPr>
              <a:t> </a:t>
            </a:r>
            <a:r>
              <a:rPr sz="1833" spc="125" dirty="0">
                <a:solidFill>
                  <a:srgbClr val="384652"/>
                </a:solidFill>
                <a:latin typeface="Gill Sans MT"/>
                <a:cs typeface="Gill Sans MT"/>
              </a:rPr>
              <a:t>la</a:t>
            </a:r>
            <a:r>
              <a:rPr sz="1833" spc="4" dirty="0">
                <a:solidFill>
                  <a:srgbClr val="384652"/>
                </a:solidFill>
                <a:latin typeface="Gill Sans MT"/>
                <a:cs typeface="Gill Sans MT"/>
              </a:rPr>
              <a:t> </a:t>
            </a:r>
            <a:r>
              <a:rPr sz="1833" spc="100" dirty="0">
                <a:solidFill>
                  <a:srgbClr val="384652"/>
                </a:solidFill>
                <a:latin typeface="Gill Sans MT"/>
                <a:cs typeface="Gill Sans MT"/>
              </a:rPr>
              <a:t>afiliación</a:t>
            </a:r>
            <a:r>
              <a:rPr sz="1833" spc="17" dirty="0">
                <a:solidFill>
                  <a:srgbClr val="384652"/>
                </a:solidFill>
                <a:latin typeface="Gill Sans MT"/>
                <a:cs typeface="Gill Sans MT"/>
              </a:rPr>
              <a:t> </a:t>
            </a:r>
            <a:r>
              <a:rPr sz="1833" spc="87" dirty="0">
                <a:solidFill>
                  <a:srgbClr val="384652"/>
                </a:solidFill>
                <a:latin typeface="Gill Sans MT"/>
                <a:cs typeface="Gill Sans MT"/>
              </a:rPr>
              <a:t>de</a:t>
            </a:r>
            <a:r>
              <a:rPr sz="1833" spc="17" dirty="0">
                <a:solidFill>
                  <a:srgbClr val="384652"/>
                </a:solidFill>
                <a:latin typeface="Gill Sans MT"/>
                <a:cs typeface="Gill Sans MT"/>
              </a:rPr>
              <a:t> </a:t>
            </a:r>
            <a:r>
              <a:rPr sz="1833" spc="95" dirty="0">
                <a:solidFill>
                  <a:srgbClr val="384652"/>
                </a:solidFill>
                <a:latin typeface="Gill Sans MT"/>
                <a:cs typeface="Gill Sans MT"/>
              </a:rPr>
              <a:t>los</a:t>
            </a:r>
            <a:r>
              <a:rPr sz="1833" spc="8" dirty="0">
                <a:solidFill>
                  <a:srgbClr val="384652"/>
                </a:solidFill>
                <a:latin typeface="Gill Sans MT"/>
                <a:cs typeface="Gill Sans MT"/>
              </a:rPr>
              <a:t> </a:t>
            </a:r>
            <a:r>
              <a:rPr sz="1833" spc="129" dirty="0">
                <a:solidFill>
                  <a:srgbClr val="384652"/>
                </a:solidFill>
                <a:latin typeface="Gill Sans MT"/>
                <a:cs typeface="Gill Sans MT"/>
              </a:rPr>
              <a:t>asegurados</a:t>
            </a:r>
            <a:r>
              <a:rPr sz="1833" spc="17" dirty="0">
                <a:solidFill>
                  <a:srgbClr val="384652"/>
                </a:solidFill>
                <a:latin typeface="Gill Sans MT"/>
                <a:cs typeface="Gill Sans MT"/>
              </a:rPr>
              <a:t> </a:t>
            </a:r>
            <a:r>
              <a:rPr sz="1833" spc="129" dirty="0">
                <a:solidFill>
                  <a:srgbClr val="384652"/>
                </a:solidFill>
                <a:latin typeface="Gill Sans MT"/>
                <a:cs typeface="Gill Sans MT"/>
              </a:rPr>
              <a:t>al</a:t>
            </a:r>
            <a:r>
              <a:rPr sz="1833" spc="8" dirty="0">
                <a:solidFill>
                  <a:srgbClr val="384652"/>
                </a:solidFill>
                <a:latin typeface="Gill Sans MT"/>
                <a:cs typeface="Gill Sans MT"/>
              </a:rPr>
              <a:t> </a:t>
            </a:r>
            <a:r>
              <a:rPr sz="1833" spc="125" dirty="0">
                <a:solidFill>
                  <a:srgbClr val="384652"/>
                </a:solidFill>
                <a:latin typeface="Gill Sans MT"/>
                <a:cs typeface="Gill Sans MT"/>
              </a:rPr>
              <a:t>IMSS,</a:t>
            </a:r>
            <a:r>
              <a:rPr sz="1833" spc="25" dirty="0">
                <a:solidFill>
                  <a:srgbClr val="384652"/>
                </a:solidFill>
                <a:latin typeface="Gill Sans MT"/>
                <a:cs typeface="Gill Sans MT"/>
              </a:rPr>
              <a:t> </a:t>
            </a:r>
            <a:r>
              <a:rPr sz="1833" spc="95" dirty="0">
                <a:solidFill>
                  <a:srgbClr val="384652"/>
                </a:solidFill>
                <a:latin typeface="Gill Sans MT"/>
                <a:cs typeface="Gill Sans MT"/>
              </a:rPr>
              <a:t>garantizando</a:t>
            </a:r>
            <a:r>
              <a:rPr sz="1833" spc="21" dirty="0">
                <a:solidFill>
                  <a:srgbClr val="384652"/>
                </a:solidFill>
                <a:latin typeface="Gill Sans MT"/>
                <a:cs typeface="Gill Sans MT"/>
              </a:rPr>
              <a:t> </a:t>
            </a:r>
            <a:r>
              <a:rPr sz="1833" spc="142" dirty="0">
                <a:solidFill>
                  <a:srgbClr val="384652"/>
                </a:solidFill>
                <a:latin typeface="Gill Sans MT"/>
                <a:cs typeface="Gill Sans MT"/>
              </a:rPr>
              <a:t>así </a:t>
            </a:r>
            <a:r>
              <a:rPr sz="1833" spc="92" dirty="0">
                <a:solidFill>
                  <a:srgbClr val="384652"/>
                </a:solidFill>
                <a:latin typeface="Gill Sans MT"/>
                <a:cs typeface="Gill Sans MT"/>
              </a:rPr>
              <a:t>un</a:t>
            </a:r>
            <a:r>
              <a:rPr sz="1833" spc="-46" dirty="0">
                <a:solidFill>
                  <a:srgbClr val="384652"/>
                </a:solidFill>
                <a:latin typeface="Gill Sans MT"/>
                <a:cs typeface="Gill Sans MT"/>
              </a:rPr>
              <a:t> </a:t>
            </a:r>
            <a:r>
              <a:rPr sz="1833" spc="100" dirty="0">
                <a:solidFill>
                  <a:srgbClr val="384652"/>
                </a:solidFill>
                <a:latin typeface="Gill Sans MT"/>
                <a:cs typeface="Gill Sans MT"/>
              </a:rPr>
              <a:t>cálculo</a:t>
            </a:r>
            <a:r>
              <a:rPr sz="1833" spc="-42" dirty="0">
                <a:solidFill>
                  <a:srgbClr val="384652"/>
                </a:solidFill>
                <a:latin typeface="Gill Sans MT"/>
                <a:cs typeface="Gill Sans MT"/>
              </a:rPr>
              <a:t> </a:t>
            </a:r>
            <a:r>
              <a:rPr sz="1833" spc="67" dirty="0">
                <a:solidFill>
                  <a:srgbClr val="384652"/>
                </a:solidFill>
                <a:latin typeface="Gill Sans MT"/>
                <a:cs typeface="Gill Sans MT"/>
              </a:rPr>
              <a:t>justo</a:t>
            </a:r>
            <a:r>
              <a:rPr sz="1833" spc="-37" dirty="0">
                <a:solidFill>
                  <a:srgbClr val="384652"/>
                </a:solidFill>
                <a:latin typeface="Gill Sans MT"/>
                <a:cs typeface="Gill Sans MT"/>
              </a:rPr>
              <a:t> </a:t>
            </a:r>
            <a:r>
              <a:rPr sz="1833" spc="87" dirty="0">
                <a:solidFill>
                  <a:srgbClr val="384652"/>
                </a:solidFill>
                <a:latin typeface="Gill Sans MT"/>
                <a:cs typeface="Gill Sans MT"/>
              </a:rPr>
              <a:t>de</a:t>
            </a:r>
            <a:r>
              <a:rPr sz="1833" spc="-46" dirty="0">
                <a:solidFill>
                  <a:srgbClr val="384652"/>
                </a:solidFill>
                <a:latin typeface="Gill Sans MT"/>
                <a:cs typeface="Gill Sans MT"/>
              </a:rPr>
              <a:t> </a:t>
            </a:r>
            <a:r>
              <a:rPr sz="1833" spc="154" dirty="0">
                <a:solidFill>
                  <a:srgbClr val="384652"/>
                </a:solidFill>
                <a:latin typeface="Gill Sans MT"/>
                <a:cs typeface="Gill Sans MT"/>
              </a:rPr>
              <a:t>las</a:t>
            </a:r>
            <a:r>
              <a:rPr sz="1833" spc="-42" dirty="0">
                <a:solidFill>
                  <a:srgbClr val="384652"/>
                </a:solidFill>
                <a:latin typeface="Gill Sans MT"/>
                <a:cs typeface="Gill Sans MT"/>
              </a:rPr>
              <a:t> </a:t>
            </a:r>
            <a:r>
              <a:rPr sz="1833" spc="100" dirty="0">
                <a:solidFill>
                  <a:srgbClr val="384652"/>
                </a:solidFill>
                <a:latin typeface="Gill Sans MT"/>
                <a:cs typeface="Gill Sans MT"/>
              </a:rPr>
              <a:t>cuotas.</a:t>
            </a:r>
            <a:endParaRPr sz="1833">
              <a:latin typeface="Gill Sans MT"/>
              <a:cs typeface="Gill Sans MT"/>
            </a:endParaRPr>
          </a:p>
        </p:txBody>
      </p:sp>
      <p:sp>
        <p:nvSpPr>
          <p:cNvPr id="4" name="object 4"/>
          <p:cNvSpPr txBox="1"/>
          <p:nvPr/>
        </p:nvSpPr>
        <p:spPr>
          <a:xfrm>
            <a:off x="651087" y="3045841"/>
            <a:ext cx="5255154" cy="1933884"/>
          </a:xfrm>
          <a:prstGeom prst="rect">
            <a:avLst/>
          </a:prstGeom>
        </p:spPr>
        <p:txBody>
          <a:bodyPr vert="horz" wrap="square" lIns="0" tIns="10054" rIns="0" bIns="0" rtlCol="0">
            <a:spAutoFit/>
          </a:bodyPr>
          <a:lstStyle/>
          <a:p>
            <a:pPr marL="10583" algn="just" defTabSz="761970">
              <a:spcBef>
                <a:spcPts val="79"/>
              </a:spcBef>
            </a:pPr>
            <a:r>
              <a:rPr sz="2083" spc="-87" dirty="0">
                <a:solidFill>
                  <a:srgbClr val="2D3B4E"/>
                </a:solidFill>
                <a:latin typeface="Lucida Sans Unicode"/>
                <a:cs typeface="Lucida Sans Unicode"/>
              </a:rPr>
              <a:t>Límite</a:t>
            </a:r>
            <a:r>
              <a:rPr sz="2083" spc="-58" dirty="0">
                <a:solidFill>
                  <a:srgbClr val="2D3B4E"/>
                </a:solidFill>
                <a:latin typeface="Lucida Sans Unicode"/>
                <a:cs typeface="Lucida Sans Unicode"/>
              </a:rPr>
              <a:t> </a:t>
            </a:r>
            <a:r>
              <a:rPr sz="2083" spc="-8" dirty="0">
                <a:solidFill>
                  <a:srgbClr val="2D3B4E"/>
                </a:solidFill>
                <a:latin typeface="Lucida Sans Unicode"/>
                <a:cs typeface="Lucida Sans Unicode"/>
              </a:rPr>
              <a:t>Superior</a:t>
            </a:r>
            <a:endParaRPr sz="2083">
              <a:latin typeface="Lucida Sans Unicode"/>
              <a:cs typeface="Lucida Sans Unicode"/>
            </a:endParaRPr>
          </a:p>
          <a:p>
            <a:pPr marL="10583" algn="just" defTabSz="761970">
              <a:lnSpc>
                <a:spcPts val="1996"/>
              </a:lnSpc>
              <a:spcBef>
                <a:spcPts val="1412"/>
              </a:spcBef>
            </a:pPr>
            <a:r>
              <a:rPr sz="1667" spc="75" dirty="0">
                <a:solidFill>
                  <a:srgbClr val="384652"/>
                </a:solidFill>
                <a:latin typeface="Gill Sans MT"/>
                <a:cs typeface="Gill Sans MT"/>
              </a:rPr>
              <a:t>El</a:t>
            </a:r>
            <a:r>
              <a:rPr sz="1667" spc="133" dirty="0">
                <a:solidFill>
                  <a:srgbClr val="384652"/>
                </a:solidFill>
                <a:latin typeface="Gill Sans MT"/>
                <a:cs typeface="Gill Sans MT"/>
              </a:rPr>
              <a:t> </a:t>
            </a:r>
            <a:r>
              <a:rPr sz="1667" spc="75" dirty="0">
                <a:solidFill>
                  <a:srgbClr val="384652"/>
                </a:solidFill>
                <a:latin typeface="Gill Sans MT"/>
                <a:cs typeface="Gill Sans MT"/>
              </a:rPr>
              <a:t>SBC</a:t>
            </a:r>
            <a:r>
              <a:rPr sz="1667" spc="133" dirty="0">
                <a:solidFill>
                  <a:srgbClr val="384652"/>
                </a:solidFill>
                <a:latin typeface="Gill Sans MT"/>
                <a:cs typeface="Gill Sans MT"/>
              </a:rPr>
              <a:t> </a:t>
            </a:r>
            <a:r>
              <a:rPr sz="1667" spc="95" dirty="0">
                <a:solidFill>
                  <a:srgbClr val="384652"/>
                </a:solidFill>
                <a:latin typeface="Gill Sans MT"/>
                <a:cs typeface="Gill Sans MT"/>
              </a:rPr>
              <a:t>máximo</a:t>
            </a:r>
            <a:r>
              <a:rPr sz="1667" spc="129" dirty="0">
                <a:solidFill>
                  <a:srgbClr val="384652"/>
                </a:solidFill>
                <a:latin typeface="Gill Sans MT"/>
                <a:cs typeface="Gill Sans MT"/>
              </a:rPr>
              <a:t> </a:t>
            </a:r>
            <a:r>
              <a:rPr sz="1667" spc="100" dirty="0">
                <a:solidFill>
                  <a:srgbClr val="384652"/>
                </a:solidFill>
                <a:latin typeface="Gill Sans MT"/>
                <a:cs typeface="Gill Sans MT"/>
              </a:rPr>
              <a:t>para</a:t>
            </a:r>
            <a:r>
              <a:rPr sz="1667" spc="133" dirty="0">
                <a:solidFill>
                  <a:srgbClr val="384652"/>
                </a:solidFill>
                <a:latin typeface="Gill Sans MT"/>
                <a:cs typeface="Gill Sans MT"/>
              </a:rPr>
              <a:t> </a:t>
            </a:r>
            <a:r>
              <a:rPr sz="1667" spc="79" dirty="0">
                <a:solidFill>
                  <a:srgbClr val="384652"/>
                </a:solidFill>
                <a:latin typeface="Gill Sans MT"/>
                <a:cs typeface="Gill Sans MT"/>
              </a:rPr>
              <a:t>cotización</a:t>
            </a:r>
            <a:r>
              <a:rPr sz="1667" spc="133" dirty="0">
                <a:solidFill>
                  <a:srgbClr val="384652"/>
                </a:solidFill>
                <a:latin typeface="Gill Sans MT"/>
                <a:cs typeface="Gill Sans MT"/>
              </a:rPr>
              <a:t> </a:t>
            </a:r>
            <a:r>
              <a:rPr sz="1667" spc="117" dirty="0">
                <a:solidFill>
                  <a:srgbClr val="384652"/>
                </a:solidFill>
                <a:latin typeface="Gill Sans MT"/>
                <a:cs typeface="Gill Sans MT"/>
              </a:rPr>
              <a:t>al</a:t>
            </a:r>
            <a:r>
              <a:rPr sz="1667" spc="137" dirty="0">
                <a:solidFill>
                  <a:srgbClr val="384652"/>
                </a:solidFill>
                <a:latin typeface="Gill Sans MT"/>
                <a:cs typeface="Gill Sans MT"/>
              </a:rPr>
              <a:t> </a:t>
            </a:r>
            <a:r>
              <a:rPr sz="1667" spc="158" dirty="0">
                <a:solidFill>
                  <a:srgbClr val="384652"/>
                </a:solidFill>
                <a:latin typeface="Gill Sans MT"/>
                <a:cs typeface="Gill Sans MT"/>
              </a:rPr>
              <a:t>IMSS</a:t>
            </a:r>
            <a:r>
              <a:rPr sz="1667" spc="137" dirty="0">
                <a:solidFill>
                  <a:srgbClr val="384652"/>
                </a:solidFill>
                <a:latin typeface="Gill Sans MT"/>
                <a:cs typeface="Gill Sans MT"/>
              </a:rPr>
              <a:t> </a:t>
            </a:r>
            <a:r>
              <a:rPr sz="1667" spc="121" dirty="0">
                <a:solidFill>
                  <a:srgbClr val="384652"/>
                </a:solidFill>
                <a:latin typeface="Gill Sans MT"/>
                <a:cs typeface="Gill Sans MT"/>
              </a:rPr>
              <a:t>está</a:t>
            </a:r>
            <a:r>
              <a:rPr sz="1667" spc="129" dirty="0">
                <a:solidFill>
                  <a:srgbClr val="384652"/>
                </a:solidFill>
                <a:latin typeface="Gill Sans MT"/>
                <a:cs typeface="Gill Sans MT"/>
              </a:rPr>
              <a:t> </a:t>
            </a:r>
            <a:r>
              <a:rPr sz="1667" spc="87" dirty="0">
                <a:solidFill>
                  <a:srgbClr val="384652"/>
                </a:solidFill>
                <a:latin typeface="Gill Sans MT"/>
                <a:cs typeface="Gill Sans MT"/>
              </a:rPr>
              <a:t>fijado</a:t>
            </a:r>
            <a:r>
              <a:rPr sz="1667" spc="133" dirty="0">
                <a:solidFill>
                  <a:srgbClr val="384652"/>
                </a:solidFill>
                <a:latin typeface="Gill Sans MT"/>
                <a:cs typeface="Gill Sans MT"/>
              </a:rPr>
              <a:t> </a:t>
            </a:r>
            <a:r>
              <a:rPr sz="1667" spc="62" dirty="0">
                <a:solidFill>
                  <a:srgbClr val="384652"/>
                </a:solidFill>
                <a:latin typeface="Gill Sans MT"/>
                <a:cs typeface="Gill Sans MT"/>
              </a:rPr>
              <a:t>en</a:t>
            </a:r>
            <a:endParaRPr sz="1667">
              <a:latin typeface="Gill Sans MT"/>
              <a:cs typeface="Gill Sans MT"/>
            </a:endParaRPr>
          </a:p>
          <a:p>
            <a:pPr marL="10583" algn="just" defTabSz="761970">
              <a:lnSpc>
                <a:spcPts val="1996"/>
              </a:lnSpc>
            </a:pPr>
            <a:r>
              <a:rPr sz="1667" b="1" dirty="0">
                <a:solidFill>
                  <a:srgbClr val="384652"/>
                </a:solidFill>
                <a:latin typeface="Gill Sans MT"/>
                <a:cs typeface="Gill Sans MT"/>
              </a:rPr>
              <a:t>25</a:t>
            </a:r>
            <a:r>
              <a:rPr sz="1667" b="1" spc="-21" dirty="0">
                <a:solidFill>
                  <a:srgbClr val="384652"/>
                </a:solidFill>
                <a:latin typeface="Gill Sans MT"/>
                <a:cs typeface="Gill Sans MT"/>
              </a:rPr>
              <a:t> </a:t>
            </a:r>
            <a:r>
              <a:rPr sz="1667" b="1" dirty="0">
                <a:solidFill>
                  <a:srgbClr val="384652"/>
                </a:solidFill>
                <a:latin typeface="Gill Sans MT"/>
                <a:cs typeface="Gill Sans MT"/>
              </a:rPr>
              <a:t>veces</a:t>
            </a:r>
            <a:r>
              <a:rPr sz="1667" b="1" spc="-67" dirty="0">
                <a:solidFill>
                  <a:srgbClr val="384652"/>
                </a:solidFill>
                <a:latin typeface="Gill Sans MT"/>
                <a:cs typeface="Gill Sans MT"/>
              </a:rPr>
              <a:t> </a:t>
            </a:r>
            <a:r>
              <a:rPr sz="1667" b="1" dirty="0">
                <a:solidFill>
                  <a:srgbClr val="384652"/>
                </a:solidFill>
                <a:latin typeface="Gill Sans MT"/>
                <a:cs typeface="Gill Sans MT"/>
              </a:rPr>
              <a:t>la</a:t>
            </a:r>
            <a:r>
              <a:rPr sz="1667" b="1" spc="-50" dirty="0">
                <a:solidFill>
                  <a:srgbClr val="384652"/>
                </a:solidFill>
                <a:latin typeface="Gill Sans MT"/>
                <a:cs typeface="Gill Sans MT"/>
              </a:rPr>
              <a:t> </a:t>
            </a:r>
            <a:r>
              <a:rPr sz="1667" b="1" spc="-75" dirty="0">
                <a:solidFill>
                  <a:srgbClr val="384652"/>
                </a:solidFill>
                <a:latin typeface="Gill Sans MT"/>
                <a:cs typeface="Gill Sans MT"/>
              </a:rPr>
              <a:t>Unidad</a:t>
            </a:r>
            <a:r>
              <a:rPr sz="1667" b="1" spc="-25" dirty="0">
                <a:solidFill>
                  <a:srgbClr val="384652"/>
                </a:solidFill>
                <a:latin typeface="Gill Sans MT"/>
                <a:cs typeface="Gill Sans MT"/>
              </a:rPr>
              <a:t> </a:t>
            </a:r>
            <a:r>
              <a:rPr sz="1667" b="1" dirty="0">
                <a:solidFill>
                  <a:srgbClr val="384652"/>
                </a:solidFill>
                <a:latin typeface="Gill Sans MT"/>
                <a:cs typeface="Gill Sans MT"/>
              </a:rPr>
              <a:t>de</a:t>
            </a:r>
            <a:r>
              <a:rPr sz="1667" b="1" spc="-29" dirty="0">
                <a:solidFill>
                  <a:srgbClr val="384652"/>
                </a:solidFill>
                <a:latin typeface="Gill Sans MT"/>
                <a:cs typeface="Gill Sans MT"/>
              </a:rPr>
              <a:t> </a:t>
            </a:r>
            <a:r>
              <a:rPr sz="1667" b="1" spc="-21" dirty="0">
                <a:solidFill>
                  <a:srgbClr val="384652"/>
                </a:solidFill>
                <a:latin typeface="Gill Sans MT"/>
                <a:cs typeface="Gill Sans MT"/>
              </a:rPr>
              <a:t>Medida</a:t>
            </a:r>
            <a:r>
              <a:rPr sz="1667" b="1" spc="-62" dirty="0">
                <a:solidFill>
                  <a:srgbClr val="384652"/>
                </a:solidFill>
                <a:latin typeface="Gill Sans MT"/>
                <a:cs typeface="Gill Sans MT"/>
              </a:rPr>
              <a:t> </a:t>
            </a:r>
            <a:r>
              <a:rPr sz="1667" b="1" dirty="0">
                <a:solidFill>
                  <a:srgbClr val="384652"/>
                </a:solidFill>
                <a:latin typeface="Gill Sans MT"/>
                <a:cs typeface="Gill Sans MT"/>
              </a:rPr>
              <a:t>y</a:t>
            </a:r>
            <a:r>
              <a:rPr sz="1667" b="1" spc="17" dirty="0">
                <a:solidFill>
                  <a:srgbClr val="384652"/>
                </a:solidFill>
                <a:latin typeface="Gill Sans MT"/>
                <a:cs typeface="Gill Sans MT"/>
              </a:rPr>
              <a:t> </a:t>
            </a:r>
            <a:r>
              <a:rPr sz="1667" b="1" spc="-37" dirty="0">
                <a:solidFill>
                  <a:srgbClr val="384652"/>
                </a:solidFill>
                <a:latin typeface="Gill Sans MT"/>
                <a:cs typeface="Gill Sans MT"/>
              </a:rPr>
              <a:t>Actualización</a:t>
            </a:r>
            <a:r>
              <a:rPr sz="1667" b="1" spc="-46" dirty="0">
                <a:solidFill>
                  <a:srgbClr val="384652"/>
                </a:solidFill>
                <a:latin typeface="Gill Sans MT"/>
                <a:cs typeface="Gill Sans MT"/>
              </a:rPr>
              <a:t> </a:t>
            </a:r>
            <a:r>
              <a:rPr sz="1667" b="1" spc="-8" dirty="0">
                <a:solidFill>
                  <a:srgbClr val="384652"/>
                </a:solidFill>
                <a:latin typeface="Gill Sans MT"/>
                <a:cs typeface="Gill Sans MT"/>
              </a:rPr>
              <a:t>(UMA)</a:t>
            </a:r>
            <a:r>
              <a:rPr sz="1667" spc="-8" dirty="0">
                <a:solidFill>
                  <a:srgbClr val="384652"/>
                </a:solidFill>
                <a:latin typeface="Gill Sans MT"/>
                <a:cs typeface="Gill Sans MT"/>
              </a:rPr>
              <a:t>.</a:t>
            </a:r>
            <a:endParaRPr sz="1667">
              <a:latin typeface="Gill Sans MT"/>
              <a:cs typeface="Gill Sans MT"/>
            </a:endParaRPr>
          </a:p>
          <a:p>
            <a:pPr marL="10583" marR="4233" algn="just" defTabSz="761970">
              <a:lnSpc>
                <a:spcPct val="99700"/>
              </a:lnSpc>
              <a:spcBef>
                <a:spcPts val="1096"/>
              </a:spcBef>
            </a:pPr>
            <a:r>
              <a:rPr sz="1667" spc="121" dirty="0">
                <a:solidFill>
                  <a:srgbClr val="384652"/>
                </a:solidFill>
                <a:latin typeface="Gill Sans MT"/>
                <a:cs typeface="Gill Sans MT"/>
              </a:rPr>
              <a:t>Para</a:t>
            </a:r>
            <a:r>
              <a:rPr sz="1667" spc="87" dirty="0">
                <a:solidFill>
                  <a:srgbClr val="384652"/>
                </a:solidFill>
                <a:latin typeface="Gill Sans MT"/>
                <a:cs typeface="Gill Sans MT"/>
              </a:rPr>
              <a:t> </a:t>
            </a:r>
            <a:r>
              <a:rPr sz="1667" spc="67" dirty="0">
                <a:solidFill>
                  <a:srgbClr val="384652"/>
                </a:solidFill>
                <a:latin typeface="Gill Sans MT"/>
                <a:cs typeface="Gill Sans MT"/>
              </a:rPr>
              <a:t>2025,</a:t>
            </a:r>
            <a:r>
              <a:rPr sz="1667" spc="83" dirty="0">
                <a:solidFill>
                  <a:srgbClr val="384652"/>
                </a:solidFill>
                <a:latin typeface="Gill Sans MT"/>
                <a:cs typeface="Gill Sans MT"/>
              </a:rPr>
              <a:t> </a:t>
            </a:r>
            <a:r>
              <a:rPr sz="1667" spc="75" dirty="0">
                <a:solidFill>
                  <a:srgbClr val="384652"/>
                </a:solidFill>
                <a:latin typeface="Gill Sans MT"/>
                <a:cs typeface="Gill Sans MT"/>
              </a:rPr>
              <a:t>con</a:t>
            </a:r>
            <a:r>
              <a:rPr sz="1667" spc="79" dirty="0">
                <a:solidFill>
                  <a:srgbClr val="384652"/>
                </a:solidFill>
                <a:latin typeface="Gill Sans MT"/>
                <a:cs typeface="Gill Sans MT"/>
              </a:rPr>
              <a:t> </a:t>
            </a:r>
            <a:r>
              <a:rPr sz="1667" spc="117" dirty="0">
                <a:solidFill>
                  <a:srgbClr val="384652"/>
                </a:solidFill>
                <a:latin typeface="Gill Sans MT"/>
                <a:cs typeface="Gill Sans MT"/>
              </a:rPr>
              <a:t>una</a:t>
            </a:r>
            <a:r>
              <a:rPr sz="1667" spc="83" dirty="0">
                <a:solidFill>
                  <a:srgbClr val="384652"/>
                </a:solidFill>
                <a:latin typeface="Gill Sans MT"/>
                <a:cs typeface="Gill Sans MT"/>
              </a:rPr>
              <a:t> </a:t>
            </a:r>
            <a:r>
              <a:rPr sz="1667" dirty="0">
                <a:solidFill>
                  <a:srgbClr val="384652"/>
                </a:solidFill>
                <a:latin typeface="Gill Sans MT"/>
                <a:cs typeface="Gill Sans MT"/>
              </a:rPr>
              <a:t>UMA</a:t>
            </a:r>
            <a:r>
              <a:rPr sz="1667" spc="75" dirty="0">
                <a:solidFill>
                  <a:srgbClr val="384652"/>
                </a:solidFill>
                <a:latin typeface="Gill Sans MT"/>
                <a:cs typeface="Gill Sans MT"/>
              </a:rPr>
              <a:t> </a:t>
            </a:r>
            <a:r>
              <a:rPr sz="1667" spc="79" dirty="0">
                <a:solidFill>
                  <a:srgbClr val="384652"/>
                </a:solidFill>
                <a:latin typeface="Gill Sans MT"/>
                <a:cs typeface="Gill Sans MT"/>
              </a:rPr>
              <a:t>de</a:t>
            </a:r>
            <a:r>
              <a:rPr sz="1667" spc="87" dirty="0">
                <a:solidFill>
                  <a:srgbClr val="384652"/>
                </a:solidFill>
                <a:latin typeface="Gill Sans MT"/>
                <a:cs typeface="Gill Sans MT"/>
              </a:rPr>
              <a:t> </a:t>
            </a:r>
            <a:r>
              <a:rPr sz="1667" spc="67" dirty="0">
                <a:solidFill>
                  <a:srgbClr val="384652"/>
                </a:solidFill>
                <a:latin typeface="Gill Sans MT"/>
                <a:cs typeface="Gill Sans MT"/>
              </a:rPr>
              <a:t>$113.14,</a:t>
            </a:r>
            <a:r>
              <a:rPr sz="1667" spc="83" dirty="0">
                <a:solidFill>
                  <a:srgbClr val="384652"/>
                </a:solidFill>
                <a:latin typeface="Gill Sans MT"/>
                <a:cs typeface="Gill Sans MT"/>
              </a:rPr>
              <a:t> </a:t>
            </a:r>
            <a:r>
              <a:rPr sz="1667" spc="54" dirty="0">
                <a:solidFill>
                  <a:srgbClr val="384652"/>
                </a:solidFill>
                <a:latin typeface="Gill Sans MT"/>
                <a:cs typeface="Gill Sans MT"/>
              </a:rPr>
              <a:t>el</a:t>
            </a:r>
            <a:r>
              <a:rPr sz="1667" spc="75" dirty="0">
                <a:solidFill>
                  <a:srgbClr val="384652"/>
                </a:solidFill>
                <a:latin typeface="Gill Sans MT"/>
                <a:cs typeface="Gill Sans MT"/>
              </a:rPr>
              <a:t> </a:t>
            </a:r>
            <a:r>
              <a:rPr sz="1667" spc="58" dirty="0">
                <a:solidFill>
                  <a:srgbClr val="384652"/>
                </a:solidFill>
                <a:latin typeface="Gill Sans MT"/>
                <a:cs typeface="Gill Sans MT"/>
              </a:rPr>
              <a:t>límite</a:t>
            </a:r>
            <a:r>
              <a:rPr sz="1667" spc="83" dirty="0">
                <a:solidFill>
                  <a:srgbClr val="384652"/>
                </a:solidFill>
                <a:latin typeface="Gill Sans MT"/>
                <a:cs typeface="Gill Sans MT"/>
              </a:rPr>
              <a:t> </a:t>
            </a:r>
            <a:r>
              <a:rPr sz="1667" spc="33" dirty="0">
                <a:solidFill>
                  <a:srgbClr val="384652"/>
                </a:solidFill>
                <a:latin typeface="Gill Sans MT"/>
                <a:cs typeface="Gill Sans MT"/>
              </a:rPr>
              <a:t>superior </a:t>
            </a:r>
            <a:r>
              <a:rPr sz="1667" spc="95" dirty="0">
                <a:solidFill>
                  <a:srgbClr val="384652"/>
                </a:solidFill>
                <a:latin typeface="Gill Sans MT"/>
                <a:cs typeface="Gill Sans MT"/>
              </a:rPr>
              <a:t>será</a:t>
            </a:r>
            <a:r>
              <a:rPr sz="1667" spc="12" dirty="0">
                <a:solidFill>
                  <a:srgbClr val="384652"/>
                </a:solidFill>
                <a:latin typeface="Gill Sans MT"/>
                <a:cs typeface="Gill Sans MT"/>
              </a:rPr>
              <a:t>  </a:t>
            </a:r>
            <a:r>
              <a:rPr sz="1667" spc="79" dirty="0">
                <a:solidFill>
                  <a:srgbClr val="384652"/>
                </a:solidFill>
                <a:latin typeface="Gill Sans MT"/>
                <a:cs typeface="Gill Sans MT"/>
              </a:rPr>
              <a:t>de</a:t>
            </a:r>
            <a:r>
              <a:rPr sz="1667" spc="21" dirty="0">
                <a:solidFill>
                  <a:srgbClr val="384652"/>
                </a:solidFill>
                <a:latin typeface="Gill Sans MT"/>
                <a:cs typeface="Gill Sans MT"/>
              </a:rPr>
              <a:t>  </a:t>
            </a:r>
            <a:r>
              <a:rPr sz="1667" b="1" dirty="0">
                <a:solidFill>
                  <a:srgbClr val="384652"/>
                </a:solidFill>
                <a:latin typeface="Gill Sans MT"/>
                <a:cs typeface="Gill Sans MT"/>
              </a:rPr>
              <a:t>$2,828.50</a:t>
            </a:r>
            <a:r>
              <a:rPr sz="1667" b="1" spc="33" dirty="0">
                <a:solidFill>
                  <a:srgbClr val="384652"/>
                </a:solidFill>
                <a:latin typeface="Gill Sans MT"/>
                <a:cs typeface="Gill Sans MT"/>
              </a:rPr>
              <a:t>  </a:t>
            </a:r>
            <a:r>
              <a:rPr sz="1667" spc="67" dirty="0">
                <a:solidFill>
                  <a:srgbClr val="384652"/>
                </a:solidFill>
                <a:latin typeface="Gill Sans MT"/>
                <a:cs typeface="Gill Sans MT"/>
              </a:rPr>
              <a:t>diarios</a:t>
            </a:r>
            <a:r>
              <a:rPr sz="1667" spc="17" dirty="0">
                <a:solidFill>
                  <a:srgbClr val="384652"/>
                </a:solidFill>
                <a:latin typeface="Gill Sans MT"/>
                <a:cs typeface="Gill Sans MT"/>
              </a:rPr>
              <a:t>  </a:t>
            </a:r>
            <a:r>
              <a:rPr sz="1667" spc="71" dirty="0">
                <a:solidFill>
                  <a:srgbClr val="384652"/>
                </a:solidFill>
                <a:latin typeface="Gill Sans MT"/>
                <a:cs typeface="Gill Sans MT"/>
              </a:rPr>
              <a:t>(vigente</a:t>
            </a:r>
            <a:r>
              <a:rPr sz="1667" spc="17" dirty="0">
                <a:solidFill>
                  <a:srgbClr val="384652"/>
                </a:solidFill>
                <a:latin typeface="Gill Sans MT"/>
                <a:cs typeface="Gill Sans MT"/>
              </a:rPr>
              <a:t>  </a:t>
            </a:r>
            <a:r>
              <a:rPr sz="1667" spc="137" dirty="0">
                <a:solidFill>
                  <a:srgbClr val="384652"/>
                </a:solidFill>
                <a:latin typeface="Gill Sans MT"/>
                <a:cs typeface="Gill Sans MT"/>
              </a:rPr>
              <a:t>hasta</a:t>
            </a:r>
            <a:r>
              <a:rPr sz="1667" spc="17" dirty="0">
                <a:solidFill>
                  <a:srgbClr val="384652"/>
                </a:solidFill>
                <a:latin typeface="Gill Sans MT"/>
                <a:cs typeface="Gill Sans MT"/>
              </a:rPr>
              <a:t>  </a:t>
            </a:r>
            <a:r>
              <a:rPr sz="1667" dirty="0">
                <a:solidFill>
                  <a:srgbClr val="384652"/>
                </a:solidFill>
                <a:latin typeface="Gill Sans MT"/>
                <a:cs typeface="Gill Sans MT"/>
              </a:rPr>
              <a:t>febrero</a:t>
            </a:r>
            <a:r>
              <a:rPr sz="1667" spc="17" dirty="0">
                <a:solidFill>
                  <a:srgbClr val="384652"/>
                </a:solidFill>
                <a:latin typeface="Gill Sans MT"/>
                <a:cs typeface="Gill Sans MT"/>
              </a:rPr>
              <a:t>  </a:t>
            </a:r>
            <a:r>
              <a:rPr sz="1667" spc="54" dirty="0">
                <a:solidFill>
                  <a:srgbClr val="384652"/>
                </a:solidFill>
                <a:latin typeface="Gill Sans MT"/>
                <a:cs typeface="Gill Sans MT"/>
              </a:rPr>
              <a:t>de </a:t>
            </a:r>
            <a:r>
              <a:rPr sz="1667" spc="71" dirty="0">
                <a:solidFill>
                  <a:srgbClr val="384652"/>
                </a:solidFill>
                <a:latin typeface="Gill Sans MT"/>
                <a:cs typeface="Gill Sans MT"/>
              </a:rPr>
              <a:t>2026).</a:t>
            </a:r>
            <a:endParaRPr sz="1667">
              <a:latin typeface="Gill Sans MT"/>
              <a:cs typeface="Gill Sans MT"/>
            </a:endParaRPr>
          </a:p>
        </p:txBody>
      </p:sp>
      <p:sp>
        <p:nvSpPr>
          <p:cNvPr id="5" name="object 5"/>
          <p:cNvSpPr txBox="1"/>
          <p:nvPr/>
        </p:nvSpPr>
        <p:spPr>
          <a:xfrm>
            <a:off x="6294225" y="3045841"/>
            <a:ext cx="5254625" cy="1664644"/>
          </a:xfrm>
          <a:prstGeom prst="rect">
            <a:avLst/>
          </a:prstGeom>
        </p:spPr>
        <p:txBody>
          <a:bodyPr vert="horz" wrap="square" lIns="0" tIns="10054" rIns="0" bIns="0" rtlCol="0">
            <a:spAutoFit/>
          </a:bodyPr>
          <a:lstStyle/>
          <a:p>
            <a:pPr marL="10583" algn="just" defTabSz="761970">
              <a:spcBef>
                <a:spcPts val="79"/>
              </a:spcBef>
            </a:pPr>
            <a:r>
              <a:rPr sz="2083" spc="-87" dirty="0">
                <a:solidFill>
                  <a:srgbClr val="2D3B4E"/>
                </a:solidFill>
                <a:latin typeface="Lucida Sans Unicode"/>
                <a:cs typeface="Lucida Sans Unicode"/>
              </a:rPr>
              <a:t>Límite</a:t>
            </a:r>
            <a:r>
              <a:rPr sz="2083" spc="-58" dirty="0">
                <a:solidFill>
                  <a:srgbClr val="2D3B4E"/>
                </a:solidFill>
                <a:latin typeface="Lucida Sans Unicode"/>
                <a:cs typeface="Lucida Sans Unicode"/>
              </a:rPr>
              <a:t> </a:t>
            </a:r>
            <a:r>
              <a:rPr sz="2083" spc="-8" dirty="0">
                <a:solidFill>
                  <a:srgbClr val="2D3B4E"/>
                </a:solidFill>
                <a:latin typeface="Lucida Sans Unicode"/>
                <a:cs typeface="Lucida Sans Unicode"/>
              </a:rPr>
              <a:t>Inferior</a:t>
            </a:r>
            <a:endParaRPr sz="2083">
              <a:latin typeface="Lucida Sans Unicode"/>
              <a:cs typeface="Lucida Sans Unicode"/>
            </a:endParaRPr>
          </a:p>
          <a:p>
            <a:pPr marL="10583" marR="4233" algn="just" defTabSz="761970">
              <a:spcBef>
                <a:spcPts val="1412"/>
              </a:spcBef>
            </a:pPr>
            <a:r>
              <a:rPr sz="1667" spc="75" dirty="0">
                <a:solidFill>
                  <a:srgbClr val="384652"/>
                </a:solidFill>
                <a:latin typeface="Gill Sans MT"/>
                <a:cs typeface="Gill Sans MT"/>
              </a:rPr>
              <a:t>El</a:t>
            </a:r>
            <a:r>
              <a:rPr sz="1667" spc="71" dirty="0">
                <a:solidFill>
                  <a:srgbClr val="384652"/>
                </a:solidFill>
                <a:latin typeface="Gill Sans MT"/>
                <a:cs typeface="Gill Sans MT"/>
              </a:rPr>
              <a:t> </a:t>
            </a:r>
            <a:r>
              <a:rPr sz="1667" spc="75" dirty="0">
                <a:solidFill>
                  <a:srgbClr val="384652"/>
                </a:solidFill>
                <a:latin typeface="Gill Sans MT"/>
                <a:cs typeface="Gill Sans MT"/>
              </a:rPr>
              <a:t>SBC</a:t>
            </a:r>
            <a:r>
              <a:rPr sz="1667" spc="71" dirty="0">
                <a:solidFill>
                  <a:srgbClr val="384652"/>
                </a:solidFill>
                <a:latin typeface="Gill Sans MT"/>
                <a:cs typeface="Gill Sans MT"/>
              </a:rPr>
              <a:t> </a:t>
            </a:r>
            <a:r>
              <a:rPr sz="1667" spc="58" dirty="0">
                <a:solidFill>
                  <a:srgbClr val="384652"/>
                </a:solidFill>
                <a:latin typeface="Gill Sans MT"/>
                <a:cs typeface="Gill Sans MT"/>
              </a:rPr>
              <a:t>no</a:t>
            </a:r>
            <a:r>
              <a:rPr sz="1667" spc="67" dirty="0">
                <a:solidFill>
                  <a:srgbClr val="384652"/>
                </a:solidFill>
                <a:latin typeface="Gill Sans MT"/>
                <a:cs typeface="Gill Sans MT"/>
              </a:rPr>
              <a:t> </a:t>
            </a:r>
            <a:r>
              <a:rPr sz="1667" spc="79" dirty="0">
                <a:solidFill>
                  <a:srgbClr val="384652"/>
                </a:solidFill>
                <a:latin typeface="Gill Sans MT"/>
                <a:cs typeface="Gill Sans MT"/>
              </a:rPr>
              <a:t>puede</a:t>
            </a:r>
            <a:r>
              <a:rPr sz="1667" spc="67" dirty="0">
                <a:solidFill>
                  <a:srgbClr val="384652"/>
                </a:solidFill>
                <a:latin typeface="Gill Sans MT"/>
                <a:cs typeface="Gill Sans MT"/>
              </a:rPr>
              <a:t> </a:t>
            </a:r>
            <a:r>
              <a:rPr sz="1667" spc="62" dirty="0">
                <a:solidFill>
                  <a:srgbClr val="384652"/>
                </a:solidFill>
                <a:latin typeface="Gill Sans MT"/>
                <a:cs typeface="Gill Sans MT"/>
              </a:rPr>
              <a:t>ser</a:t>
            </a:r>
            <a:r>
              <a:rPr sz="1667" spc="67" dirty="0">
                <a:solidFill>
                  <a:srgbClr val="384652"/>
                </a:solidFill>
                <a:latin typeface="Gill Sans MT"/>
                <a:cs typeface="Gill Sans MT"/>
              </a:rPr>
              <a:t> </a:t>
            </a:r>
            <a:r>
              <a:rPr sz="1667" spc="50" dirty="0">
                <a:solidFill>
                  <a:srgbClr val="384652"/>
                </a:solidFill>
                <a:latin typeface="Gill Sans MT"/>
                <a:cs typeface="Gill Sans MT"/>
              </a:rPr>
              <a:t>menor</a:t>
            </a:r>
            <a:r>
              <a:rPr sz="1667" spc="67" dirty="0">
                <a:solidFill>
                  <a:srgbClr val="384652"/>
                </a:solidFill>
                <a:latin typeface="Gill Sans MT"/>
                <a:cs typeface="Gill Sans MT"/>
              </a:rPr>
              <a:t> </a:t>
            </a:r>
            <a:r>
              <a:rPr sz="1667" spc="117" dirty="0">
                <a:solidFill>
                  <a:srgbClr val="384652"/>
                </a:solidFill>
                <a:latin typeface="Gill Sans MT"/>
                <a:cs typeface="Gill Sans MT"/>
              </a:rPr>
              <a:t>al</a:t>
            </a:r>
            <a:r>
              <a:rPr sz="1667" spc="67" dirty="0">
                <a:solidFill>
                  <a:srgbClr val="384652"/>
                </a:solidFill>
                <a:latin typeface="Gill Sans MT"/>
                <a:cs typeface="Gill Sans MT"/>
              </a:rPr>
              <a:t> </a:t>
            </a:r>
            <a:r>
              <a:rPr sz="1667" b="1" dirty="0">
                <a:solidFill>
                  <a:srgbClr val="384652"/>
                </a:solidFill>
                <a:latin typeface="Gill Sans MT"/>
                <a:cs typeface="Gill Sans MT"/>
              </a:rPr>
              <a:t>Salario</a:t>
            </a:r>
            <a:r>
              <a:rPr sz="1667" b="1" spc="75" dirty="0">
                <a:solidFill>
                  <a:srgbClr val="384652"/>
                </a:solidFill>
                <a:latin typeface="Gill Sans MT"/>
                <a:cs typeface="Gill Sans MT"/>
              </a:rPr>
              <a:t> </a:t>
            </a:r>
            <a:r>
              <a:rPr sz="1667" b="1" spc="-17" dirty="0">
                <a:solidFill>
                  <a:srgbClr val="384652"/>
                </a:solidFill>
                <a:latin typeface="Gill Sans MT"/>
                <a:cs typeface="Gill Sans MT"/>
              </a:rPr>
              <a:t>Mínimo</a:t>
            </a:r>
            <a:r>
              <a:rPr sz="1667" b="1" spc="58" dirty="0">
                <a:solidFill>
                  <a:srgbClr val="384652"/>
                </a:solidFill>
                <a:latin typeface="Gill Sans MT"/>
                <a:cs typeface="Gill Sans MT"/>
              </a:rPr>
              <a:t> </a:t>
            </a:r>
            <a:r>
              <a:rPr sz="1667" b="1" spc="-37" dirty="0">
                <a:solidFill>
                  <a:srgbClr val="384652"/>
                </a:solidFill>
                <a:latin typeface="Gill Sans MT"/>
                <a:cs typeface="Gill Sans MT"/>
              </a:rPr>
              <a:t>General </a:t>
            </a:r>
            <a:r>
              <a:rPr sz="1667" b="1" spc="-8" dirty="0">
                <a:solidFill>
                  <a:srgbClr val="384652"/>
                </a:solidFill>
                <a:latin typeface="Gill Sans MT"/>
                <a:cs typeface="Gill Sans MT"/>
              </a:rPr>
              <a:t>(SMG)</a:t>
            </a:r>
            <a:r>
              <a:rPr sz="1667" b="1" spc="170" dirty="0">
                <a:solidFill>
                  <a:srgbClr val="384652"/>
                </a:solidFill>
                <a:latin typeface="Gill Sans MT"/>
                <a:cs typeface="Gill Sans MT"/>
              </a:rPr>
              <a:t> </a:t>
            </a:r>
            <a:r>
              <a:rPr sz="1667" spc="62" dirty="0">
                <a:solidFill>
                  <a:srgbClr val="384652"/>
                </a:solidFill>
                <a:latin typeface="Gill Sans MT"/>
                <a:cs typeface="Gill Sans MT"/>
              </a:rPr>
              <a:t>del</a:t>
            </a:r>
            <a:r>
              <a:rPr sz="1667" spc="170" dirty="0">
                <a:solidFill>
                  <a:srgbClr val="384652"/>
                </a:solidFill>
                <a:latin typeface="Gill Sans MT"/>
                <a:cs typeface="Gill Sans MT"/>
              </a:rPr>
              <a:t> </a:t>
            </a:r>
            <a:r>
              <a:rPr sz="1667" spc="92" dirty="0">
                <a:solidFill>
                  <a:srgbClr val="384652"/>
                </a:solidFill>
                <a:latin typeface="Gill Sans MT"/>
                <a:cs typeface="Gill Sans MT"/>
              </a:rPr>
              <a:t>área</a:t>
            </a:r>
            <a:r>
              <a:rPr sz="1667" spc="170" dirty="0">
                <a:solidFill>
                  <a:srgbClr val="384652"/>
                </a:solidFill>
                <a:latin typeface="Gill Sans MT"/>
                <a:cs typeface="Gill Sans MT"/>
              </a:rPr>
              <a:t> </a:t>
            </a:r>
            <a:r>
              <a:rPr sz="1667" spc="117" dirty="0">
                <a:solidFill>
                  <a:srgbClr val="384652"/>
                </a:solidFill>
                <a:latin typeface="Gill Sans MT"/>
                <a:cs typeface="Gill Sans MT"/>
              </a:rPr>
              <a:t>geográfica</a:t>
            </a:r>
            <a:r>
              <a:rPr sz="1667" spc="179" dirty="0">
                <a:solidFill>
                  <a:srgbClr val="384652"/>
                </a:solidFill>
                <a:latin typeface="Gill Sans MT"/>
                <a:cs typeface="Gill Sans MT"/>
              </a:rPr>
              <a:t> </a:t>
            </a:r>
            <a:r>
              <a:rPr sz="1667" spc="46" dirty="0">
                <a:solidFill>
                  <a:srgbClr val="384652"/>
                </a:solidFill>
                <a:latin typeface="Gill Sans MT"/>
                <a:cs typeface="Gill Sans MT"/>
              </a:rPr>
              <a:t>correspondiente,</a:t>
            </a:r>
            <a:r>
              <a:rPr sz="1667" spc="170" dirty="0">
                <a:solidFill>
                  <a:srgbClr val="384652"/>
                </a:solidFill>
                <a:latin typeface="Gill Sans MT"/>
                <a:cs typeface="Gill Sans MT"/>
              </a:rPr>
              <a:t> </a:t>
            </a:r>
            <a:r>
              <a:rPr sz="1667" spc="54" dirty="0">
                <a:solidFill>
                  <a:srgbClr val="384652"/>
                </a:solidFill>
                <a:latin typeface="Gill Sans MT"/>
                <a:cs typeface="Gill Sans MT"/>
              </a:rPr>
              <a:t>integrado </a:t>
            </a:r>
            <a:r>
              <a:rPr sz="1667" spc="79" dirty="0">
                <a:solidFill>
                  <a:srgbClr val="384652"/>
                </a:solidFill>
                <a:latin typeface="Gill Sans MT"/>
                <a:cs typeface="Gill Sans MT"/>
              </a:rPr>
              <a:t>con</a:t>
            </a:r>
            <a:r>
              <a:rPr sz="1667" spc="-46" dirty="0">
                <a:solidFill>
                  <a:srgbClr val="384652"/>
                </a:solidFill>
                <a:latin typeface="Gill Sans MT"/>
                <a:cs typeface="Gill Sans MT"/>
              </a:rPr>
              <a:t> </a:t>
            </a:r>
            <a:r>
              <a:rPr sz="1667" spc="146" dirty="0">
                <a:solidFill>
                  <a:srgbClr val="384652"/>
                </a:solidFill>
                <a:latin typeface="Gill Sans MT"/>
                <a:cs typeface="Gill Sans MT"/>
              </a:rPr>
              <a:t>las</a:t>
            </a:r>
            <a:r>
              <a:rPr sz="1667" spc="-42" dirty="0">
                <a:solidFill>
                  <a:srgbClr val="384652"/>
                </a:solidFill>
                <a:latin typeface="Gill Sans MT"/>
                <a:cs typeface="Gill Sans MT"/>
              </a:rPr>
              <a:t> </a:t>
            </a:r>
            <a:r>
              <a:rPr sz="1667" spc="83" dirty="0">
                <a:solidFill>
                  <a:srgbClr val="384652"/>
                </a:solidFill>
                <a:latin typeface="Gill Sans MT"/>
                <a:cs typeface="Gill Sans MT"/>
              </a:rPr>
              <a:t>prestaciones</a:t>
            </a:r>
            <a:r>
              <a:rPr sz="1667" spc="-54" dirty="0">
                <a:solidFill>
                  <a:srgbClr val="384652"/>
                </a:solidFill>
                <a:latin typeface="Gill Sans MT"/>
                <a:cs typeface="Gill Sans MT"/>
              </a:rPr>
              <a:t> </a:t>
            </a:r>
            <a:r>
              <a:rPr sz="1667" spc="129" dirty="0">
                <a:solidFill>
                  <a:srgbClr val="384652"/>
                </a:solidFill>
                <a:latin typeface="Gill Sans MT"/>
                <a:cs typeface="Gill Sans MT"/>
              </a:rPr>
              <a:t>mínimas</a:t>
            </a:r>
            <a:r>
              <a:rPr sz="1667" spc="-54"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37" dirty="0">
                <a:solidFill>
                  <a:srgbClr val="384652"/>
                </a:solidFill>
                <a:latin typeface="Gill Sans MT"/>
                <a:cs typeface="Gill Sans MT"/>
              </a:rPr>
              <a:t>ley.</a:t>
            </a:r>
            <a:endParaRPr sz="1667">
              <a:latin typeface="Gill Sans MT"/>
              <a:cs typeface="Gill Sans MT"/>
            </a:endParaRPr>
          </a:p>
          <a:p>
            <a:pPr marL="10583" algn="just" defTabSz="761970">
              <a:spcBef>
                <a:spcPts val="1025"/>
              </a:spcBef>
            </a:pPr>
            <a:r>
              <a:rPr sz="1667" spc="58" dirty="0">
                <a:solidFill>
                  <a:srgbClr val="384652"/>
                </a:solidFill>
                <a:latin typeface="Gill Sans MT"/>
                <a:cs typeface="Gill Sans MT"/>
              </a:rPr>
              <a:t>Considerando</a:t>
            </a:r>
            <a:r>
              <a:rPr sz="1667" spc="-71" dirty="0">
                <a:solidFill>
                  <a:srgbClr val="384652"/>
                </a:solidFill>
                <a:latin typeface="Gill Sans MT"/>
                <a:cs typeface="Gill Sans MT"/>
              </a:rPr>
              <a:t> </a:t>
            </a:r>
            <a:r>
              <a:rPr sz="1667" spc="54" dirty="0">
                <a:solidFill>
                  <a:srgbClr val="384652"/>
                </a:solidFill>
                <a:latin typeface="Gill Sans MT"/>
                <a:cs typeface="Gill Sans MT"/>
              </a:rPr>
              <a:t>el</a:t>
            </a:r>
            <a:r>
              <a:rPr sz="1667" spc="-37" dirty="0">
                <a:solidFill>
                  <a:srgbClr val="384652"/>
                </a:solidFill>
                <a:latin typeface="Gill Sans MT"/>
                <a:cs typeface="Gill Sans MT"/>
              </a:rPr>
              <a:t> </a:t>
            </a:r>
            <a:r>
              <a:rPr sz="1667" spc="67" dirty="0">
                <a:solidFill>
                  <a:srgbClr val="384652"/>
                </a:solidFill>
                <a:latin typeface="Gill Sans MT"/>
                <a:cs typeface="Gill Sans MT"/>
              </a:rPr>
              <a:t>factor</a:t>
            </a:r>
            <a:r>
              <a:rPr sz="1667" spc="-50"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71" dirty="0">
                <a:solidFill>
                  <a:srgbClr val="384652"/>
                </a:solidFill>
                <a:latin typeface="Gill Sans MT"/>
                <a:cs typeface="Gill Sans MT"/>
              </a:rPr>
              <a:t>integración</a:t>
            </a:r>
            <a:r>
              <a:rPr sz="1667" spc="-71" dirty="0">
                <a:solidFill>
                  <a:srgbClr val="384652"/>
                </a:solidFill>
                <a:latin typeface="Gill Sans MT"/>
                <a:cs typeface="Gill Sans MT"/>
              </a:rPr>
              <a:t> </a:t>
            </a:r>
            <a:r>
              <a:rPr sz="1667" spc="79" dirty="0">
                <a:solidFill>
                  <a:srgbClr val="384652"/>
                </a:solidFill>
                <a:latin typeface="Gill Sans MT"/>
                <a:cs typeface="Gill Sans MT"/>
              </a:rPr>
              <a:t>de</a:t>
            </a:r>
            <a:r>
              <a:rPr sz="1667" spc="-37" dirty="0">
                <a:solidFill>
                  <a:srgbClr val="384652"/>
                </a:solidFill>
                <a:latin typeface="Gill Sans MT"/>
                <a:cs typeface="Gill Sans MT"/>
              </a:rPr>
              <a:t> </a:t>
            </a:r>
            <a:r>
              <a:rPr sz="1667" spc="79" dirty="0">
                <a:solidFill>
                  <a:srgbClr val="384652"/>
                </a:solidFill>
                <a:latin typeface="Gill Sans MT"/>
                <a:cs typeface="Gill Sans MT"/>
              </a:rPr>
              <a:t>1.04931:</a:t>
            </a:r>
            <a:endParaRPr sz="1667">
              <a:latin typeface="Gill Sans MT"/>
              <a:cs typeface="Gill Sans MT"/>
            </a:endParaRPr>
          </a:p>
        </p:txBody>
      </p:sp>
      <p:sp>
        <p:nvSpPr>
          <p:cNvPr id="6" name="object 6"/>
          <p:cNvSpPr txBox="1"/>
          <p:nvPr/>
        </p:nvSpPr>
        <p:spPr>
          <a:xfrm>
            <a:off x="6294226" y="4779094"/>
            <a:ext cx="5013854" cy="627437"/>
          </a:xfrm>
          <a:prstGeom prst="rect">
            <a:avLst/>
          </a:prstGeom>
        </p:spPr>
        <p:txBody>
          <a:bodyPr vert="horz" wrap="square" lIns="0" tIns="62442" rIns="0" bIns="0" rtlCol="0">
            <a:spAutoFit/>
          </a:bodyPr>
          <a:lstStyle/>
          <a:p>
            <a:pPr marL="295792" indent="-285209" defTabSz="761970">
              <a:spcBef>
                <a:spcPts val="492"/>
              </a:spcBef>
              <a:buFontTx/>
              <a:buChar char="•"/>
              <a:tabLst>
                <a:tab pos="295792" algn="l"/>
              </a:tabLst>
            </a:pPr>
            <a:r>
              <a:rPr sz="1667" spc="83" dirty="0">
                <a:solidFill>
                  <a:srgbClr val="384652"/>
                </a:solidFill>
                <a:latin typeface="Gill Sans MT"/>
                <a:cs typeface="Gill Sans MT"/>
              </a:rPr>
              <a:t>SMG</a:t>
            </a:r>
            <a:r>
              <a:rPr sz="1667" spc="54" dirty="0">
                <a:solidFill>
                  <a:srgbClr val="384652"/>
                </a:solidFill>
                <a:latin typeface="Gill Sans MT"/>
                <a:cs typeface="Gill Sans MT"/>
              </a:rPr>
              <a:t> </a:t>
            </a:r>
            <a:r>
              <a:rPr sz="1667" spc="100" dirty="0">
                <a:solidFill>
                  <a:srgbClr val="384652"/>
                </a:solidFill>
                <a:latin typeface="Gill Sans MT"/>
                <a:cs typeface="Gill Sans MT"/>
              </a:rPr>
              <a:t>2026</a:t>
            </a:r>
            <a:r>
              <a:rPr sz="1667" spc="54" dirty="0">
                <a:solidFill>
                  <a:srgbClr val="384652"/>
                </a:solidFill>
                <a:latin typeface="Gill Sans MT"/>
                <a:cs typeface="Gill Sans MT"/>
              </a:rPr>
              <a:t> </a:t>
            </a:r>
            <a:r>
              <a:rPr sz="1667" dirty="0">
                <a:solidFill>
                  <a:srgbClr val="384652"/>
                </a:solidFill>
                <a:latin typeface="Gill Sans MT"/>
                <a:cs typeface="Gill Sans MT"/>
              </a:rPr>
              <a:t>(General):</a:t>
            </a:r>
            <a:r>
              <a:rPr sz="1667" spc="42" dirty="0">
                <a:solidFill>
                  <a:srgbClr val="384652"/>
                </a:solidFill>
                <a:latin typeface="Gill Sans MT"/>
                <a:cs typeface="Gill Sans MT"/>
              </a:rPr>
              <a:t> </a:t>
            </a:r>
            <a:r>
              <a:rPr sz="1667" b="1" dirty="0">
                <a:solidFill>
                  <a:srgbClr val="384652"/>
                </a:solidFill>
                <a:latin typeface="Gill Sans MT"/>
                <a:cs typeface="Gill Sans MT"/>
              </a:rPr>
              <a:t>$315.04</a:t>
            </a:r>
            <a:r>
              <a:rPr sz="1667" b="1" spc="83" dirty="0">
                <a:solidFill>
                  <a:srgbClr val="384652"/>
                </a:solidFill>
                <a:latin typeface="Gill Sans MT"/>
                <a:cs typeface="Gill Sans MT"/>
              </a:rPr>
              <a:t> </a:t>
            </a:r>
            <a:r>
              <a:rPr sz="1667" b="1" spc="-92" dirty="0">
                <a:solidFill>
                  <a:srgbClr val="384652"/>
                </a:solidFill>
                <a:latin typeface="Gill Sans MT"/>
                <a:cs typeface="Gill Sans MT"/>
              </a:rPr>
              <a:t>x</a:t>
            </a:r>
            <a:r>
              <a:rPr sz="1667" b="1" spc="79" dirty="0">
                <a:solidFill>
                  <a:srgbClr val="384652"/>
                </a:solidFill>
                <a:latin typeface="Gill Sans MT"/>
                <a:cs typeface="Gill Sans MT"/>
              </a:rPr>
              <a:t> </a:t>
            </a:r>
            <a:r>
              <a:rPr sz="1667" b="1" dirty="0">
                <a:solidFill>
                  <a:srgbClr val="384652"/>
                </a:solidFill>
                <a:latin typeface="Gill Sans MT"/>
                <a:cs typeface="Gill Sans MT"/>
              </a:rPr>
              <a:t>1.0493</a:t>
            </a:r>
            <a:r>
              <a:rPr sz="1667" b="1" spc="79" dirty="0">
                <a:solidFill>
                  <a:srgbClr val="384652"/>
                </a:solidFill>
                <a:latin typeface="Gill Sans MT"/>
                <a:cs typeface="Gill Sans MT"/>
              </a:rPr>
              <a:t> </a:t>
            </a:r>
            <a:r>
              <a:rPr sz="1667" b="1" dirty="0">
                <a:solidFill>
                  <a:srgbClr val="384652"/>
                </a:solidFill>
                <a:latin typeface="Gill Sans MT"/>
                <a:cs typeface="Gill Sans MT"/>
              </a:rPr>
              <a:t>=</a:t>
            </a:r>
            <a:r>
              <a:rPr sz="1667" b="1" spc="108" dirty="0">
                <a:solidFill>
                  <a:srgbClr val="384652"/>
                </a:solidFill>
                <a:latin typeface="Gill Sans MT"/>
                <a:cs typeface="Gill Sans MT"/>
              </a:rPr>
              <a:t> </a:t>
            </a:r>
            <a:r>
              <a:rPr sz="1667" b="1" spc="-8" dirty="0">
                <a:solidFill>
                  <a:srgbClr val="384652"/>
                </a:solidFill>
                <a:latin typeface="Gill Sans MT"/>
                <a:cs typeface="Gill Sans MT"/>
              </a:rPr>
              <a:t>$330.57</a:t>
            </a:r>
            <a:endParaRPr sz="1667">
              <a:latin typeface="Gill Sans MT"/>
              <a:cs typeface="Gill Sans MT"/>
            </a:endParaRPr>
          </a:p>
          <a:p>
            <a:pPr marL="295792" indent="-285209" defTabSz="761970">
              <a:spcBef>
                <a:spcPts val="408"/>
              </a:spcBef>
              <a:buFontTx/>
              <a:buChar char="•"/>
              <a:tabLst>
                <a:tab pos="295792" algn="l"/>
                <a:tab pos="2303900" algn="l"/>
              </a:tabLst>
            </a:pPr>
            <a:r>
              <a:rPr sz="1667" spc="83" dirty="0">
                <a:solidFill>
                  <a:srgbClr val="384652"/>
                </a:solidFill>
                <a:latin typeface="Gill Sans MT"/>
                <a:cs typeface="Gill Sans MT"/>
              </a:rPr>
              <a:t>SMG</a:t>
            </a:r>
            <a:r>
              <a:rPr sz="1667" spc="-50" dirty="0">
                <a:solidFill>
                  <a:srgbClr val="384652"/>
                </a:solidFill>
                <a:latin typeface="Gill Sans MT"/>
                <a:cs typeface="Gill Sans MT"/>
              </a:rPr>
              <a:t> </a:t>
            </a:r>
            <a:r>
              <a:rPr sz="1667" spc="100" dirty="0">
                <a:solidFill>
                  <a:srgbClr val="384652"/>
                </a:solidFill>
                <a:latin typeface="Gill Sans MT"/>
                <a:cs typeface="Gill Sans MT"/>
              </a:rPr>
              <a:t>2026</a:t>
            </a:r>
            <a:r>
              <a:rPr sz="1667" spc="-46" dirty="0">
                <a:solidFill>
                  <a:srgbClr val="384652"/>
                </a:solidFill>
                <a:latin typeface="Gill Sans MT"/>
                <a:cs typeface="Gill Sans MT"/>
              </a:rPr>
              <a:t> </a:t>
            </a:r>
            <a:r>
              <a:rPr sz="1667" spc="-8" dirty="0">
                <a:solidFill>
                  <a:srgbClr val="384652"/>
                </a:solidFill>
                <a:latin typeface="Gill Sans MT"/>
                <a:cs typeface="Gill Sans MT"/>
              </a:rPr>
              <a:t>(ZLFN):</a:t>
            </a:r>
            <a:r>
              <a:rPr sz="1667" dirty="0">
                <a:solidFill>
                  <a:srgbClr val="384652"/>
                </a:solidFill>
                <a:latin typeface="Gill Sans MT"/>
                <a:cs typeface="Gill Sans MT"/>
              </a:rPr>
              <a:t>	</a:t>
            </a:r>
            <a:r>
              <a:rPr sz="1667" b="1" dirty="0">
                <a:solidFill>
                  <a:srgbClr val="384652"/>
                </a:solidFill>
                <a:latin typeface="Gill Sans MT"/>
                <a:cs typeface="Gill Sans MT"/>
              </a:rPr>
              <a:t>$440.87</a:t>
            </a:r>
            <a:r>
              <a:rPr sz="1667" b="1" spc="62" dirty="0">
                <a:solidFill>
                  <a:srgbClr val="384652"/>
                </a:solidFill>
                <a:latin typeface="Gill Sans MT"/>
                <a:cs typeface="Gill Sans MT"/>
              </a:rPr>
              <a:t> </a:t>
            </a:r>
            <a:r>
              <a:rPr sz="1667" b="1" spc="-92" dirty="0">
                <a:solidFill>
                  <a:srgbClr val="384652"/>
                </a:solidFill>
                <a:latin typeface="Gill Sans MT"/>
                <a:cs typeface="Gill Sans MT"/>
              </a:rPr>
              <a:t>x</a:t>
            </a:r>
            <a:r>
              <a:rPr sz="1667" b="1" spc="67" dirty="0">
                <a:solidFill>
                  <a:srgbClr val="384652"/>
                </a:solidFill>
                <a:latin typeface="Gill Sans MT"/>
                <a:cs typeface="Gill Sans MT"/>
              </a:rPr>
              <a:t> </a:t>
            </a:r>
            <a:r>
              <a:rPr sz="1667" b="1" dirty="0">
                <a:solidFill>
                  <a:srgbClr val="384652"/>
                </a:solidFill>
                <a:latin typeface="Gill Sans MT"/>
                <a:cs typeface="Gill Sans MT"/>
              </a:rPr>
              <a:t>1.0493</a:t>
            </a:r>
            <a:r>
              <a:rPr sz="1667" b="1" spc="62" dirty="0">
                <a:solidFill>
                  <a:srgbClr val="384652"/>
                </a:solidFill>
                <a:latin typeface="Gill Sans MT"/>
                <a:cs typeface="Gill Sans MT"/>
              </a:rPr>
              <a:t> </a:t>
            </a:r>
            <a:r>
              <a:rPr sz="1667" b="1" dirty="0">
                <a:solidFill>
                  <a:srgbClr val="384652"/>
                </a:solidFill>
                <a:latin typeface="Gill Sans MT"/>
                <a:cs typeface="Gill Sans MT"/>
              </a:rPr>
              <a:t>=</a:t>
            </a:r>
            <a:r>
              <a:rPr sz="1667" b="1" spc="92" dirty="0">
                <a:solidFill>
                  <a:srgbClr val="384652"/>
                </a:solidFill>
                <a:latin typeface="Gill Sans MT"/>
                <a:cs typeface="Gill Sans MT"/>
              </a:rPr>
              <a:t> </a:t>
            </a:r>
            <a:r>
              <a:rPr sz="1667" b="1" spc="-8" dirty="0">
                <a:solidFill>
                  <a:srgbClr val="384652"/>
                </a:solidFill>
                <a:latin typeface="Gill Sans MT"/>
                <a:cs typeface="Gill Sans MT"/>
              </a:rPr>
              <a:t>$462.60</a:t>
            </a:r>
            <a:endParaRPr sz="1667">
              <a:latin typeface="Gill Sans MT"/>
              <a:cs typeface="Gill Sans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1600459"/>
          </a:xfrm>
          <a:prstGeom prst="rect">
            <a:avLst/>
          </a:prstGeom>
        </p:spPr>
        <p:txBody>
          <a:bodyPr vert="horz" wrap="square" lIns="0" tIns="695854" rIns="0" bIns="0" rtlCol="0">
            <a:spAutoFit/>
          </a:bodyPr>
          <a:lstStyle/>
          <a:p>
            <a:pPr marL="247111">
              <a:spcBef>
                <a:spcPts val="83"/>
              </a:spcBef>
            </a:pPr>
            <a:r>
              <a:rPr spc="-83" dirty="0"/>
              <a:t>FACTORES</a:t>
            </a:r>
            <a:r>
              <a:rPr spc="-150" dirty="0"/>
              <a:t> </a:t>
            </a:r>
            <a:r>
              <a:rPr spc="-29" dirty="0"/>
              <a:t>DE</a:t>
            </a:r>
            <a:r>
              <a:rPr spc="-179" dirty="0"/>
              <a:t> </a:t>
            </a:r>
            <a:r>
              <a:rPr spc="-87" dirty="0"/>
              <a:t>INTEGRACIÓN</a:t>
            </a:r>
            <a:r>
              <a:rPr spc="-146" dirty="0"/>
              <a:t> </a:t>
            </a:r>
            <a:r>
              <a:rPr spc="-8" dirty="0"/>
              <a:t>CON</a:t>
            </a:r>
            <a:r>
              <a:rPr spc="-158" dirty="0"/>
              <a:t> </a:t>
            </a:r>
            <a:r>
              <a:rPr spc="-50" dirty="0"/>
              <a:t>PRESTACIONES</a:t>
            </a:r>
            <a:r>
              <a:rPr spc="-170" dirty="0"/>
              <a:t> </a:t>
            </a:r>
            <a:r>
              <a:rPr spc="-29" dirty="0"/>
              <a:t>DE</a:t>
            </a:r>
            <a:r>
              <a:rPr spc="-146" dirty="0"/>
              <a:t> </a:t>
            </a:r>
            <a:r>
              <a:rPr spc="-21" dirty="0"/>
              <a:t>LEY</a:t>
            </a:r>
          </a:p>
        </p:txBody>
      </p:sp>
      <p:pic>
        <p:nvPicPr>
          <p:cNvPr id="3" name="object 3"/>
          <p:cNvPicPr/>
          <p:nvPr/>
        </p:nvPicPr>
        <p:blipFill>
          <a:blip r:embed="rId2" cstate="print"/>
          <a:stretch>
            <a:fillRect/>
          </a:stretch>
        </p:blipFill>
        <p:spPr>
          <a:xfrm>
            <a:off x="661490" y="1754929"/>
            <a:ext cx="10715518" cy="397679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9543" y="655956"/>
            <a:ext cx="8077729" cy="421120"/>
          </a:xfrm>
          <a:prstGeom prst="rect">
            <a:avLst/>
          </a:prstGeom>
        </p:spPr>
        <p:txBody>
          <a:bodyPr vert="horz" wrap="square" lIns="0" tIns="10583" rIns="0" bIns="0" rtlCol="0">
            <a:spAutoFit/>
          </a:bodyPr>
          <a:lstStyle/>
          <a:p>
            <a:pPr marL="10583">
              <a:spcBef>
                <a:spcPts val="83"/>
              </a:spcBef>
            </a:pPr>
            <a:r>
              <a:rPr sz="2667" spc="-75" dirty="0"/>
              <a:t>CÁLCULO</a:t>
            </a:r>
            <a:r>
              <a:rPr sz="2667" spc="-129" dirty="0"/>
              <a:t> </a:t>
            </a:r>
            <a:r>
              <a:rPr sz="2667" spc="-29" dirty="0"/>
              <a:t>DE</a:t>
            </a:r>
            <a:r>
              <a:rPr sz="2667" spc="-108" dirty="0"/>
              <a:t> </a:t>
            </a:r>
            <a:r>
              <a:rPr sz="2667" spc="-95" dirty="0"/>
              <a:t>CUOTAS</a:t>
            </a:r>
            <a:r>
              <a:rPr sz="2667" spc="-117" dirty="0"/>
              <a:t> </a:t>
            </a:r>
            <a:r>
              <a:rPr sz="2667" spc="-54" dirty="0"/>
              <a:t>OBRERO-</a:t>
            </a:r>
            <a:r>
              <a:rPr sz="2667" spc="-62" dirty="0"/>
              <a:t>PATRONALES</a:t>
            </a:r>
            <a:r>
              <a:rPr sz="2667" spc="-133" dirty="0"/>
              <a:t> </a:t>
            </a:r>
            <a:r>
              <a:rPr sz="2667" spc="-17" dirty="0"/>
              <a:t>2026</a:t>
            </a:r>
            <a:endParaRPr sz="2667"/>
          </a:p>
        </p:txBody>
      </p:sp>
      <p:graphicFrame>
        <p:nvGraphicFramePr>
          <p:cNvPr id="3" name="object 3"/>
          <p:cNvGraphicFramePr>
            <a:graphicFrameLocks noGrp="1"/>
          </p:cNvGraphicFramePr>
          <p:nvPr/>
        </p:nvGraphicFramePr>
        <p:xfrm>
          <a:off x="371419" y="1427373"/>
          <a:ext cx="11321522" cy="4631056"/>
        </p:xfrm>
        <a:graphic>
          <a:graphicData uri="http://schemas.openxmlformats.org/drawingml/2006/table">
            <a:tbl>
              <a:tblPr firstRow="1" bandRow="1">
                <a:tableStyleId>{2D5ABB26-0587-4C30-8999-92F81FD0307C}</a:tableStyleId>
              </a:tblPr>
              <a:tblGrid>
                <a:gridCol w="116946">
                  <a:extLst>
                    <a:ext uri="{9D8B030D-6E8A-4147-A177-3AD203B41FA5}">
                      <a16:colId xmlns:a16="http://schemas.microsoft.com/office/drawing/2014/main" val="20000"/>
                    </a:ext>
                  </a:extLst>
                </a:gridCol>
                <a:gridCol w="2205567">
                  <a:extLst>
                    <a:ext uri="{9D8B030D-6E8A-4147-A177-3AD203B41FA5}">
                      <a16:colId xmlns:a16="http://schemas.microsoft.com/office/drawing/2014/main" val="20001"/>
                    </a:ext>
                  </a:extLst>
                </a:gridCol>
                <a:gridCol w="2643717">
                  <a:extLst>
                    <a:ext uri="{9D8B030D-6E8A-4147-A177-3AD203B41FA5}">
                      <a16:colId xmlns:a16="http://schemas.microsoft.com/office/drawing/2014/main" val="20002"/>
                    </a:ext>
                  </a:extLst>
                </a:gridCol>
                <a:gridCol w="1744663">
                  <a:extLst>
                    <a:ext uri="{9D8B030D-6E8A-4147-A177-3AD203B41FA5}">
                      <a16:colId xmlns:a16="http://schemas.microsoft.com/office/drawing/2014/main" val="20003"/>
                    </a:ext>
                  </a:extLst>
                </a:gridCol>
                <a:gridCol w="1911350">
                  <a:extLst>
                    <a:ext uri="{9D8B030D-6E8A-4147-A177-3AD203B41FA5}">
                      <a16:colId xmlns:a16="http://schemas.microsoft.com/office/drawing/2014/main" val="20004"/>
                    </a:ext>
                  </a:extLst>
                </a:gridCol>
                <a:gridCol w="2569633">
                  <a:extLst>
                    <a:ext uri="{9D8B030D-6E8A-4147-A177-3AD203B41FA5}">
                      <a16:colId xmlns:a16="http://schemas.microsoft.com/office/drawing/2014/main" val="20005"/>
                    </a:ext>
                  </a:extLst>
                </a:gridCol>
                <a:gridCol w="129646">
                  <a:extLst>
                    <a:ext uri="{9D8B030D-6E8A-4147-A177-3AD203B41FA5}">
                      <a16:colId xmlns:a16="http://schemas.microsoft.com/office/drawing/2014/main" val="20006"/>
                    </a:ext>
                  </a:extLst>
                </a:gridCol>
              </a:tblGrid>
              <a:tr h="490538">
                <a:tc rowSpan="8">
                  <a:txBody>
                    <a:bodyPr/>
                    <a:lstStyle/>
                    <a:p>
                      <a:pPr>
                        <a:lnSpc>
                          <a:spcPct val="100000"/>
                        </a:lnSpc>
                      </a:pPr>
                      <a:endParaRPr sz="1300">
                        <a:latin typeface="Times New Roman"/>
                        <a:cs typeface="Times New Roman"/>
                      </a:endParaRPr>
                    </a:p>
                  </a:txBody>
                  <a:tcPr marL="0" marR="0" marT="0" marB="0"/>
                </a:tc>
                <a:tc>
                  <a:txBody>
                    <a:bodyPr/>
                    <a:lstStyle/>
                    <a:p>
                      <a:pPr marL="155575">
                        <a:lnSpc>
                          <a:spcPct val="100000"/>
                        </a:lnSpc>
                        <a:spcBef>
                          <a:spcPts val="1814"/>
                        </a:spcBef>
                      </a:pPr>
                      <a:r>
                        <a:rPr sz="1300" b="1" spc="-75" dirty="0">
                          <a:solidFill>
                            <a:srgbClr val="384652"/>
                          </a:solidFill>
                          <a:latin typeface="Gill Sans MT"/>
                          <a:cs typeface="Gill Sans MT"/>
                        </a:rPr>
                        <a:t>Ramo</a:t>
                      </a:r>
                      <a:r>
                        <a:rPr sz="1300" b="1" spc="-50" dirty="0">
                          <a:solidFill>
                            <a:srgbClr val="384652"/>
                          </a:solidFill>
                          <a:latin typeface="Gill Sans MT"/>
                          <a:cs typeface="Gill Sans MT"/>
                        </a:rPr>
                        <a:t> </a:t>
                      </a:r>
                      <a:r>
                        <a:rPr sz="1300" b="1" spc="-10" dirty="0">
                          <a:solidFill>
                            <a:srgbClr val="384652"/>
                          </a:solidFill>
                          <a:latin typeface="Gill Sans MT"/>
                          <a:cs typeface="Gill Sans MT"/>
                        </a:rPr>
                        <a:t>de</a:t>
                      </a:r>
                      <a:r>
                        <a:rPr sz="1300" b="1" spc="-70" dirty="0">
                          <a:solidFill>
                            <a:srgbClr val="384652"/>
                          </a:solidFill>
                          <a:latin typeface="Gill Sans MT"/>
                          <a:cs typeface="Gill Sans MT"/>
                        </a:rPr>
                        <a:t> </a:t>
                      </a:r>
                      <a:r>
                        <a:rPr sz="1300" b="1" spc="-10" dirty="0">
                          <a:solidFill>
                            <a:srgbClr val="384652"/>
                          </a:solidFill>
                          <a:latin typeface="Gill Sans MT"/>
                          <a:cs typeface="Gill Sans MT"/>
                        </a:rPr>
                        <a:t>Seguro</a:t>
                      </a:r>
                      <a:endParaRPr sz="1300">
                        <a:latin typeface="Gill Sans MT"/>
                        <a:cs typeface="Gill Sans MT"/>
                      </a:endParaRPr>
                    </a:p>
                  </a:txBody>
                  <a:tcPr marL="0" marR="0" marT="192087" marB="0">
                    <a:solidFill>
                      <a:srgbClr val="FFFFFF">
                        <a:alpha val="3921"/>
                      </a:srgbClr>
                    </a:solidFill>
                  </a:tcPr>
                </a:tc>
                <a:tc>
                  <a:txBody>
                    <a:bodyPr/>
                    <a:lstStyle/>
                    <a:p>
                      <a:pPr marL="71755">
                        <a:lnSpc>
                          <a:spcPct val="100000"/>
                        </a:lnSpc>
                        <a:spcBef>
                          <a:spcPts val="1814"/>
                        </a:spcBef>
                      </a:pPr>
                      <a:r>
                        <a:rPr sz="1300" b="1" spc="-10" dirty="0">
                          <a:solidFill>
                            <a:srgbClr val="384652"/>
                          </a:solidFill>
                          <a:latin typeface="Gill Sans MT"/>
                          <a:cs typeface="Gill Sans MT"/>
                        </a:rPr>
                        <a:t>Concepto</a:t>
                      </a:r>
                      <a:endParaRPr sz="1300">
                        <a:latin typeface="Gill Sans MT"/>
                        <a:cs typeface="Gill Sans MT"/>
                      </a:endParaRPr>
                    </a:p>
                  </a:txBody>
                  <a:tcPr marL="0" marR="0" marT="192087" marB="0">
                    <a:solidFill>
                      <a:srgbClr val="FFFFFF">
                        <a:alpha val="3921"/>
                      </a:srgbClr>
                    </a:solidFill>
                  </a:tcPr>
                </a:tc>
                <a:tc>
                  <a:txBody>
                    <a:bodyPr/>
                    <a:lstStyle/>
                    <a:p>
                      <a:pPr marL="97155">
                        <a:lnSpc>
                          <a:spcPct val="100000"/>
                        </a:lnSpc>
                        <a:spcBef>
                          <a:spcPts val="1814"/>
                        </a:spcBef>
                      </a:pPr>
                      <a:r>
                        <a:rPr sz="1300" b="1" spc="-85" dirty="0">
                          <a:solidFill>
                            <a:srgbClr val="384652"/>
                          </a:solidFill>
                          <a:latin typeface="Gill Sans MT"/>
                          <a:cs typeface="Gill Sans MT"/>
                        </a:rPr>
                        <a:t>Cuota</a:t>
                      </a:r>
                      <a:r>
                        <a:rPr sz="1300" b="1" spc="-40" dirty="0">
                          <a:solidFill>
                            <a:srgbClr val="384652"/>
                          </a:solidFill>
                          <a:latin typeface="Gill Sans MT"/>
                          <a:cs typeface="Gill Sans MT"/>
                        </a:rPr>
                        <a:t> </a:t>
                      </a:r>
                      <a:r>
                        <a:rPr sz="1300" b="1" spc="-70" dirty="0">
                          <a:solidFill>
                            <a:srgbClr val="384652"/>
                          </a:solidFill>
                          <a:latin typeface="Gill Sans MT"/>
                          <a:cs typeface="Gill Sans MT"/>
                        </a:rPr>
                        <a:t>Patrón</a:t>
                      </a:r>
                      <a:r>
                        <a:rPr sz="1300" b="1" spc="15" dirty="0">
                          <a:solidFill>
                            <a:srgbClr val="384652"/>
                          </a:solidFill>
                          <a:latin typeface="Gill Sans MT"/>
                          <a:cs typeface="Gill Sans MT"/>
                        </a:rPr>
                        <a:t> </a:t>
                      </a:r>
                      <a:r>
                        <a:rPr sz="1300" b="1" spc="-25" dirty="0">
                          <a:solidFill>
                            <a:srgbClr val="384652"/>
                          </a:solidFill>
                          <a:latin typeface="Gill Sans MT"/>
                          <a:cs typeface="Gill Sans MT"/>
                        </a:rPr>
                        <a:t>(%)</a:t>
                      </a:r>
                      <a:endParaRPr sz="1300">
                        <a:latin typeface="Gill Sans MT"/>
                        <a:cs typeface="Gill Sans MT"/>
                      </a:endParaRPr>
                    </a:p>
                  </a:txBody>
                  <a:tcPr marL="0" marR="0" marT="192087" marB="0">
                    <a:solidFill>
                      <a:srgbClr val="FFFFFF">
                        <a:alpha val="3921"/>
                      </a:srgbClr>
                    </a:solidFill>
                  </a:tcPr>
                </a:tc>
                <a:tc>
                  <a:txBody>
                    <a:bodyPr/>
                    <a:lstStyle/>
                    <a:p>
                      <a:pPr marL="178435">
                        <a:lnSpc>
                          <a:spcPct val="100000"/>
                        </a:lnSpc>
                        <a:spcBef>
                          <a:spcPts val="1814"/>
                        </a:spcBef>
                      </a:pPr>
                      <a:r>
                        <a:rPr sz="1300" b="1" spc="-85" dirty="0">
                          <a:solidFill>
                            <a:srgbClr val="384652"/>
                          </a:solidFill>
                          <a:latin typeface="Gill Sans MT"/>
                          <a:cs typeface="Gill Sans MT"/>
                        </a:rPr>
                        <a:t>Cuota</a:t>
                      </a:r>
                      <a:r>
                        <a:rPr sz="1300" b="1" spc="-55" dirty="0">
                          <a:solidFill>
                            <a:srgbClr val="384652"/>
                          </a:solidFill>
                          <a:latin typeface="Gill Sans MT"/>
                          <a:cs typeface="Gill Sans MT"/>
                        </a:rPr>
                        <a:t> </a:t>
                      </a:r>
                      <a:r>
                        <a:rPr sz="1300" b="1" spc="-65" dirty="0">
                          <a:solidFill>
                            <a:srgbClr val="384652"/>
                          </a:solidFill>
                          <a:latin typeface="Gill Sans MT"/>
                          <a:cs typeface="Gill Sans MT"/>
                        </a:rPr>
                        <a:t>Trabajador</a:t>
                      </a:r>
                      <a:r>
                        <a:rPr sz="1300" b="1" spc="10" dirty="0">
                          <a:solidFill>
                            <a:srgbClr val="384652"/>
                          </a:solidFill>
                          <a:latin typeface="Gill Sans MT"/>
                          <a:cs typeface="Gill Sans MT"/>
                        </a:rPr>
                        <a:t> </a:t>
                      </a:r>
                      <a:r>
                        <a:rPr sz="1300" b="1" spc="-25" dirty="0">
                          <a:solidFill>
                            <a:srgbClr val="384652"/>
                          </a:solidFill>
                          <a:latin typeface="Gill Sans MT"/>
                          <a:cs typeface="Gill Sans MT"/>
                        </a:rPr>
                        <a:t>(%)</a:t>
                      </a:r>
                      <a:endParaRPr sz="1300">
                        <a:latin typeface="Gill Sans MT"/>
                        <a:cs typeface="Gill Sans MT"/>
                      </a:endParaRPr>
                    </a:p>
                  </a:txBody>
                  <a:tcPr marL="0" marR="0" marT="192087" marB="0">
                    <a:solidFill>
                      <a:srgbClr val="FFFFFF">
                        <a:alpha val="3921"/>
                      </a:srgbClr>
                    </a:solidFill>
                  </a:tcPr>
                </a:tc>
                <a:tc>
                  <a:txBody>
                    <a:bodyPr/>
                    <a:lstStyle/>
                    <a:p>
                      <a:pPr marL="186690">
                        <a:lnSpc>
                          <a:spcPct val="100000"/>
                        </a:lnSpc>
                        <a:spcBef>
                          <a:spcPts val="1814"/>
                        </a:spcBef>
                      </a:pPr>
                      <a:r>
                        <a:rPr sz="1300" b="1" dirty="0">
                          <a:solidFill>
                            <a:srgbClr val="384652"/>
                          </a:solidFill>
                          <a:latin typeface="Gill Sans MT"/>
                          <a:cs typeface="Gill Sans MT"/>
                        </a:rPr>
                        <a:t>Base</a:t>
                      </a:r>
                      <a:r>
                        <a:rPr sz="1300" b="1" spc="-55" dirty="0">
                          <a:solidFill>
                            <a:srgbClr val="384652"/>
                          </a:solidFill>
                          <a:latin typeface="Gill Sans MT"/>
                          <a:cs typeface="Gill Sans MT"/>
                        </a:rPr>
                        <a:t> </a:t>
                      </a:r>
                      <a:r>
                        <a:rPr sz="1300" b="1" spc="-10" dirty="0">
                          <a:solidFill>
                            <a:srgbClr val="384652"/>
                          </a:solidFill>
                          <a:latin typeface="Gill Sans MT"/>
                          <a:cs typeface="Gill Sans MT"/>
                        </a:rPr>
                        <a:t>de</a:t>
                      </a:r>
                      <a:r>
                        <a:rPr sz="1300" b="1" spc="-65" dirty="0">
                          <a:solidFill>
                            <a:srgbClr val="384652"/>
                          </a:solidFill>
                          <a:latin typeface="Gill Sans MT"/>
                          <a:cs typeface="Gill Sans MT"/>
                        </a:rPr>
                        <a:t> </a:t>
                      </a:r>
                      <a:r>
                        <a:rPr sz="1300" b="1" spc="-10" dirty="0">
                          <a:solidFill>
                            <a:srgbClr val="384652"/>
                          </a:solidFill>
                          <a:latin typeface="Gill Sans MT"/>
                          <a:cs typeface="Gill Sans MT"/>
                        </a:rPr>
                        <a:t>Cálculo</a:t>
                      </a:r>
                      <a:endParaRPr sz="1300">
                        <a:latin typeface="Gill Sans MT"/>
                        <a:cs typeface="Gill Sans MT"/>
                      </a:endParaRPr>
                    </a:p>
                  </a:txBody>
                  <a:tcPr marL="0" marR="0" marT="192087"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0"/>
                  </a:ext>
                </a:extLst>
              </a:tr>
              <a:tr h="345546">
                <a:tc vMerge="1">
                  <a:txBody>
                    <a:bodyPr/>
                    <a:lstStyle/>
                    <a:p>
                      <a:endParaRPr/>
                    </a:p>
                  </a:txBody>
                  <a:tcPr marL="0" marR="0" marT="0" marB="0"/>
                </a:tc>
                <a:tc>
                  <a:txBody>
                    <a:bodyPr/>
                    <a:lstStyle/>
                    <a:p>
                      <a:pPr marL="7620">
                        <a:lnSpc>
                          <a:spcPct val="100000"/>
                        </a:lnSpc>
                        <a:spcBef>
                          <a:spcPts val="445"/>
                        </a:spcBef>
                      </a:pPr>
                      <a:r>
                        <a:rPr sz="1300" b="1" dirty="0">
                          <a:solidFill>
                            <a:srgbClr val="384652"/>
                          </a:solidFill>
                          <a:latin typeface="Gill Sans MT"/>
                          <a:cs typeface="Gill Sans MT"/>
                        </a:rPr>
                        <a:t>Riesgos</a:t>
                      </a:r>
                      <a:r>
                        <a:rPr sz="1300" b="1" spc="-20" dirty="0">
                          <a:solidFill>
                            <a:srgbClr val="384652"/>
                          </a:solidFill>
                          <a:latin typeface="Gill Sans MT"/>
                          <a:cs typeface="Gill Sans MT"/>
                        </a:rPr>
                        <a:t> </a:t>
                      </a:r>
                      <a:r>
                        <a:rPr sz="1300" b="1" spc="-10" dirty="0">
                          <a:solidFill>
                            <a:srgbClr val="384652"/>
                          </a:solidFill>
                          <a:latin typeface="Gill Sans MT"/>
                          <a:cs typeface="Gill Sans MT"/>
                        </a:rPr>
                        <a:t>de</a:t>
                      </a:r>
                      <a:r>
                        <a:rPr sz="1300" b="1" spc="-15" dirty="0">
                          <a:solidFill>
                            <a:srgbClr val="384652"/>
                          </a:solidFill>
                          <a:latin typeface="Gill Sans MT"/>
                          <a:cs typeface="Gill Sans MT"/>
                        </a:rPr>
                        <a:t> </a:t>
                      </a:r>
                      <a:r>
                        <a:rPr sz="1300" b="1" spc="-10" dirty="0">
                          <a:solidFill>
                            <a:srgbClr val="384652"/>
                          </a:solidFill>
                          <a:latin typeface="Gill Sans MT"/>
                          <a:cs typeface="Gill Sans MT"/>
                        </a:rPr>
                        <a:t>Trabajo</a:t>
                      </a:r>
                      <a:endParaRPr sz="1300">
                        <a:latin typeface="Gill Sans MT"/>
                        <a:cs typeface="Gill Sans MT"/>
                      </a:endParaRPr>
                    </a:p>
                  </a:txBody>
                  <a:tcPr marL="0" marR="0" marT="47096" marB="0">
                    <a:lnL w="12700">
                      <a:solidFill>
                        <a:srgbClr val="000000"/>
                      </a:solidFill>
                      <a:prstDash val="solid"/>
                    </a:lnL>
                    <a:solidFill>
                      <a:srgbClr val="000000">
                        <a:alpha val="3921"/>
                      </a:srgbClr>
                    </a:solidFill>
                  </a:tcPr>
                </a:tc>
                <a:tc>
                  <a:txBody>
                    <a:bodyPr/>
                    <a:lstStyle/>
                    <a:p>
                      <a:pPr marL="71755">
                        <a:lnSpc>
                          <a:spcPct val="100000"/>
                        </a:lnSpc>
                        <a:spcBef>
                          <a:spcPts val="570"/>
                        </a:spcBef>
                      </a:pPr>
                      <a:r>
                        <a:rPr sz="1300" spc="80" dirty="0">
                          <a:solidFill>
                            <a:srgbClr val="384652"/>
                          </a:solidFill>
                          <a:latin typeface="Gill Sans MT"/>
                          <a:cs typeface="Gill Sans MT"/>
                        </a:rPr>
                        <a:t>Prima</a:t>
                      </a:r>
                      <a:r>
                        <a:rPr sz="1300" spc="-40" dirty="0">
                          <a:solidFill>
                            <a:srgbClr val="384652"/>
                          </a:solidFill>
                          <a:latin typeface="Gill Sans MT"/>
                          <a:cs typeface="Gill Sans MT"/>
                        </a:rPr>
                        <a:t> </a:t>
                      </a:r>
                      <a:r>
                        <a:rPr sz="1300" spc="75" dirty="0">
                          <a:solidFill>
                            <a:srgbClr val="384652"/>
                          </a:solidFill>
                          <a:latin typeface="Gill Sans MT"/>
                          <a:cs typeface="Gill Sans MT"/>
                        </a:rPr>
                        <a:t>de</a:t>
                      </a:r>
                      <a:r>
                        <a:rPr sz="1300" spc="-30" dirty="0">
                          <a:solidFill>
                            <a:srgbClr val="384652"/>
                          </a:solidFill>
                          <a:latin typeface="Gill Sans MT"/>
                          <a:cs typeface="Gill Sans MT"/>
                        </a:rPr>
                        <a:t> </a:t>
                      </a:r>
                      <a:r>
                        <a:rPr sz="1300" spc="90" dirty="0">
                          <a:solidFill>
                            <a:srgbClr val="384652"/>
                          </a:solidFill>
                          <a:latin typeface="Gill Sans MT"/>
                          <a:cs typeface="Gill Sans MT"/>
                        </a:rPr>
                        <a:t>Riesgo</a:t>
                      </a:r>
                      <a:r>
                        <a:rPr sz="1300" spc="-35" dirty="0">
                          <a:solidFill>
                            <a:srgbClr val="384652"/>
                          </a:solidFill>
                          <a:latin typeface="Gill Sans MT"/>
                          <a:cs typeface="Gill Sans MT"/>
                        </a:rPr>
                        <a:t> </a:t>
                      </a:r>
                      <a:r>
                        <a:rPr sz="1300" spc="45" dirty="0">
                          <a:solidFill>
                            <a:srgbClr val="384652"/>
                          </a:solidFill>
                          <a:latin typeface="Gill Sans MT"/>
                          <a:cs typeface="Gill Sans MT"/>
                        </a:rPr>
                        <a:t>(Variable)</a:t>
                      </a:r>
                      <a:endParaRPr sz="1300">
                        <a:latin typeface="Gill Sans MT"/>
                        <a:cs typeface="Gill Sans MT"/>
                      </a:endParaRPr>
                    </a:p>
                  </a:txBody>
                  <a:tcPr marL="0" marR="0" marT="60325" marB="0">
                    <a:solidFill>
                      <a:srgbClr val="000000">
                        <a:alpha val="3921"/>
                      </a:srgbClr>
                    </a:solidFill>
                  </a:tcPr>
                </a:tc>
                <a:tc>
                  <a:txBody>
                    <a:bodyPr/>
                    <a:lstStyle/>
                    <a:p>
                      <a:pPr marL="97155">
                        <a:lnSpc>
                          <a:spcPct val="100000"/>
                        </a:lnSpc>
                        <a:spcBef>
                          <a:spcPts val="445"/>
                        </a:spcBef>
                      </a:pPr>
                      <a:r>
                        <a:rPr sz="1300" spc="80" dirty="0">
                          <a:solidFill>
                            <a:srgbClr val="384652"/>
                          </a:solidFill>
                          <a:latin typeface="Gill Sans MT"/>
                          <a:cs typeface="Gill Sans MT"/>
                        </a:rPr>
                        <a:t>0.50%</a:t>
                      </a:r>
                      <a:r>
                        <a:rPr sz="1300" spc="-25" dirty="0">
                          <a:solidFill>
                            <a:srgbClr val="384652"/>
                          </a:solidFill>
                          <a:latin typeface="Gill Sans MT"/>
                          <a:cs typeface="Gill Sans MT"/>
                        </a:rPr>
                        <a:t> </a:t>
                      </a:r>
                      <a:r>
                        <a:rPr sz="1300" spc="175" dirty="0">
                          <a:solidFill>
                            <a:srgbClr val="384652"/>
                          </a:solidFill>
                          <a:latin typeface="Gill Sans MT"/>
                          <a:cs typeface="Gill Sans MT"/>
                        </a:rPr>
                        <a:t>a</a:t>
                      </a:r>
                      <a:r>
                        <a:rPr sz="1300" spc="-40" dirty="0">
                          <a:solidFill>
                            <a:srgbClr val="384652"/>
                          </a:solidFill>
                          <a:latin typeface="Gill Sans MT"/>
                          <a:cs typeface="Gill Sans MT"/>
                        </a:rPr>
                        <a:t> </a:t>
                      </a:r>
                      <a:r>
                        <a:rPr sz="1300" spc="65" dirty="0">
                          <a:solidFill>
                            <a:srgbClr val="384652"/>
                          </a:solidFill>
                          <a:latin typeface="Gill Sans MT"/>
                          <a:cs typeface="Gill Sans MT"/>
                        </a:rPr>
                        <a:t>15.00%*</a:t>
                      </a:r>
                      <a:endParaRPr sz="1300">
                        <a:latin typeface="Gill Sans MT"/>
                        <a:cs typeface="Gill Sans MT"/>
                      </a:endParaRPr>
                    </a:p>
                  </a:txBody>
                  <a:tcPr marL="0" marR="0" marT="47096" marB="0">
                    <a:solidFill>
                      <a:srgbClr val="000000">
                        <a:alpha val="3921"/>
                      </a:srgbClr>
                    </a:solidFill>
                  </a:tcPr>
                </a:tc>
                <a:tc>
                  <a:txBody>
                    <a:bodyPr/>
                    <a:lstStyle/>
                    <a:p>
                      <a:pPr marL="178435">
                        <a:lnSpc>
                          <a:spcPct val="100000"/>
                        </a:lnSpc>
                        <a:spcBef>
                          <a:spcPts val="445"/>
                        </a:spcBef>
                      </a:pPr>
                      <a:r>
                        <a:rPr sz="1300" spc="65" dirty="0">
                          <a:solidFill>
                            <a:srgbClr val="384652"/>
                          </a:solidFill>
                          <a:latin typeface="Gill Sans MT"/>
                          <a:cs typeface="Gill Sans MT"/>
                        </a:rPr>
                        <a:t>0.00%</a:t>
                      </a:r>
                      <a:endParaRPr sz="1300">
                        <a:latin typeface="Gill Sans MT"/>
                        <a:cs typeface="Gill Sans MT"/>
                      </a:endParaRPr>
                    </a:p>
                  </a:txBody>
                  <a:tcPr marL="0" marR="0" marT="47096" marB="0">
                    <a:solidFill>
                      <a:srgbClr val="000000">
                        <a:alpha val="3921"/>
                      </a:srgbClr>
                    </a:solidFill>
                  </a:tcPr>
                </a:tc>
                <a:tc>
                  <a:txBody>
                    <a:bodyPr/>
                    <a:lstStyle/>
                    <a:p>
                      <a:pPr marL="186690">
                        <a:lnSpc>
                          <a:spcPct val="100000"/>
                        </a:lnSpc>
                        <a:spcBef>
                          <a:spcPts val="445"/>
                        </a:spcBef>
                      </a:pPr>
                      <a:r>
                        <a:rPr sz="1300" spc="35" dirty="0">
                          <a:solidFill>
                            <a:srgbClr val="384652"/>
                          </a:solidFill>
                          <a:latin typeface="Gill Sans MT"/>
                          <a:cs typeface="Gill Sans MT"/>
                        </a:rPr>
                        <a:t>SBC</a:t>
                      </a:r>
                      <a:endParaRPr sz="1300">
                        <a:latin typeface="Gill Sans MT"/>
                        <a:cs typeface="Gill Sans MT"/>
                      </a:endParaRPr>
                    </a:p>
                  </a:txBody>
                  <a:tcPr marL="0" marR="0" marT="47096"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1"/>
                  </a:ext>
                </a:extLst>
              </a:tr>
              <a:tr h="345546">
                <a:tc vMerge="1">
                  <a:txBody>
                    <a:bodyPr/>
                    <a:lstStyle/>
                    <a:p>
                      <a:endParaRPr/>
                    </a:p>
                  </a:txBody>
                  <a:tcPr marL="0" marR="0" marT="0" marB="0"/>
                </a:tc>
                <a:tc>
                  <a:txBody>
                    <a:bodyPr/>
                    <a:lstStyle/>
                    <a:p>
                      <a:pPr marL="7620">
                        <a:lnSpc>
                          <a:spcPct val="100000"/>
                        </a:lnSpc>
                        <a:spcBef>
                          <a:spcPts val="445"/>
                        </a:spcBef>
                      </a:pPr>
                      <a:r>
                        <a:rPr sz="1300" b="1" spc="-35" dirty="0">
                          <a:solidFill>
                            <a:srgbClr val="384652"/>
                          </a:solidFill>
                          <a:latin typeface="Gill Sans MT"/>
                          <a:cs typeface="Gill Sans MT"/>
                        </a:rPr>
                        <a:t>Enfermedades</a:t>
                      </a:r>
                      <a:r>
                        <a:rPr sz="1300" b="1" spc="-60" dirty="0">
                          <a:solidFill>
                            <a:srgbClr val="384652"/>
                          </a:solidFill>
                          <a:latin typeface="Gill Sans MT"/>
                          <a:cs typeface="Gill Sans MT"/>
                        </a:rPr>
                        <a:t> </a:t>
                      </a:r>
                      <a:r>
                        <a:rPr sz="1300" b="1" dirty="0">
                          <a:solidFill>
                            <a:srgbClr val="384652"/>
                          </a:solidFill>
                          <a:latin typeface="Gill Sans MT"/>
                          <a:cs typeface="Gill Sans MT"/>
                        </a:rPr>
                        <a:t>y</a:t>
                      </a:r>
                      <a:r>
                        <a:rPr sz="1300" b="1" spc="-40" dirty="0">
                          <a:solidFill>
                            <a:srgbClr val="384652"/>
                          </a:solidFill>
                          <a:latin typeface="Gill Sans MT"/>
                          <a:cs typeface="Gill Sans MT"/>
                        </a:rPr>
                        <a:t> </a:t>
                      </a:r>
                      <a:r>
                        <a:rPr sz="1300" b="1" spc="-10" dirty="0">
                          <a:solidFill>
                            <a:srgbClr val="384652"/>
                          </a:solidFill>
                          <a:latin typeface="Gill Sans MT"/>
                          <a:cs typeface="Gill Sans MT"/>
                        </a:rPr>
                        <a:t>Maternidad</a:t>
                      </a:r>
                      <a:endParaRPr sz="1300">
                        <a:latin typeface="Gill Sans MT"/>
                        <a:cs typeface="Gill Sans MT"/>
                      </a:endParaRPr>
                    </a:p>
                  </a:txBody>
                  <a:tcPr marL="0" marR="0" marT="47096" marB="0">
                    <a:lnL w="12700">
                      <a:solidFill>
                        <a:srgbClr val="000000"/>
                      </a:solidFill>
                      <a:prstDash val="solid"/>
                    </a:lnL>
                    <a:solidFill>
                      <a:srgbClr val="FFFFFF">
                        <a:alpha val="3921"/>
                      </a:srgbClr>
                    </a:solidFill>
                  </a:tcPr>
                </a:tc>
                <a:tc>
                  <a:txBody>
                    <a:bodyPr/>
                    <a:lstStyle/>
                    <a:p>
                      <a:pPr marL="71755">
                        <a:lnSpc>
                          <a:spcPct val="100000"/>
                        </a:lnSpc>
                        <a:spcBef>
                          <a:spcPts val="570"/>
                        </a:spcBef>
                      </a:pPr>
                      <a:r>
                        <a:rPr sz="1300" dirty="0">
                          <a:solidFill>
                            <a:srgbClr val="384652"/>
                          </a:solidFill>
                          <a:latin typeface="Gill Sans MT"/>
                          <a:cs typeface="Gill Sans MT"/>
                        </a:rPr>
                        <a:t>Cuota</a:t>
                      </a:r>
                      <a:r>
                        <a:rPr sz="1300" spc="80" dirty="0">
                          <a:solidFill>
                            <a:srgbClr val="384652"/>
                          </a:solidFill>
                          <a:latin typeface="Gill Sans MT"/>
                          <a:cs typeface="Gill Sans MT"/>
                        </a:rPr>
                        <a:t> </a:t>
                      </a:r>
                      <a:r>
                        <a:rPr sz="1300" spc="70" dirty="0">
                          <a:solidFill>
                            <a:srgbClr val="384652"/>
                          </a:solidFill>
                          <a:latin typeface="Gill Sans MT"/>
                          <a:cs typeface="Gill Sans MT"/>
                        </a:rPr>
                        <a:t>Fija</a:t>
                      </a:r>
                      <a:endParaRPr sz="1300">
                        <a:latin typeface="Gill Sans MT"/>
                        <a:cs typeface="Gill Sans MT"/>
                      </a:endParaRPr>
                    </a:p>
                  </a:txBody>
                  <a:tcPr marL="0" marR="0" marT="60325" marB="0">
                    <a:solidFill>
                      <a:srgbClr val="FFFFFF">
                        <a:alpha val="3921"/>
                      </a:srgbClr>
                    </a:solidFill>
                  </a:tcPr>
                </a:tc>
                <a:tc>
                  <a:txBody>
                    <a:bodyPr/>
                    <a:lstStyle/>
                    <a:p>
                      <a:pPr marL="97155">
                        <a:lnSpc>
                          <a:spcPct val="100000"/>
                        </a:lnSpc>
                        <a:spcBef>
                          <a:spcPts val="445"/>
                        </a:spcBef>
                      </a:pPr>
                      <a:r>
                        <a:rPr sz="1300" spc="70" dirty="0">
                          <a:solidFill>
                            <a:srgbClr val="384652"/>
                          </a:solidFill>
                          <a:latin typeface="Gill Sans MT"/>
                          <a:cs typeface="Gill Sans MT"/>
                        </a:rPr>
                        <a:t>20.40%</a:t>
                      </a:r>
                      <a:endParaRPr sz="1300">
                        <a:latin typeface="Gill Sans MT"/>
                        <a:cs typeface="Gill Sans MT"/>
                      </a:endParaRPr>
                    </a:p>
                  </a:txBody>
                  <a:tcPr marL="0" marR="0" marT="47096" marB="0">
                    <a:solidFill>
                      <a:srgbClr val="FFFFFF">
                        <a:alpha val="3921"/>
                      </a:srgbClr>
                    </a:solidFill>
                  </a:tcPr>
                </a:tc>
                <a:tc>
                  <a:txBody>
                    <a:bodyPr/>
                    <a:lstStyle/>
                    <a:p>
                      <a:pPr marL="178435">
                        <a:lnSpc>
                          <a:spcPct val="100000"/>
                        </a:lnSpc>
                        <a:spcBef>
                          <a:spcPts val="445"/>
                        </a:spcBef>
                      </a:pPr>
                      <a:r>
                        <a:rPr sz="1300" spc="65" dirty="0">
                          <a:solidFill>
                            <a:srgbClr val="384652"/>
                          </a:solidFill>
                          <a:latin typeface="Gill Sans MT"/>
                          <a:cs typeface="Gill Sans MT"/>
                        </a:rPr>
                        <a:t>0.00%</a:t>
                      </a:r>
                      <a:endParaRPr sz="1300">
                        <a:latin typeface="Gill Sans MT"/>
                        <a:cs typeface="Gill Sans MT"/>
                      </a:endParaRPr>
                    </a:p>
                  </a:txBody>
                  <a:tcPr marL="0" marR="0" marT="47096" marB="0">
                    <a:solidFill>
                      <a:srgbClr val="FFFFFF">
                        <a:alpha val="3921"/>
                      </a:srgbClr>
                    </a:solidFill>
                  </a:tcPr>
                </a:tc>
                <a:tc>
                  <a:txBody>
                    <a:bodyPr/>
                    <a:lstStyle/>
                    <a:p>
                      <a:pPr marL="186690">
                        <a:lnSpc>
                          <a:spcPct val="100000"/>
                        </a:lnSpc>
                        <a:spcBef>
                          <a:spcPts val="445"/>
                        </a:spcBef>
                      </a:pPr>
                      <a:r>
                        <a:rPr sz="1300" spc="95" dirty="0">
                          <a:solidFill>
                            <a:srgbClr val="384652"/>
                          </a:solidFill>
                          <a:latin typeface="Gill Sans MT"/>
                          <a:cs typeface="Gill Sans MT"/>
                        </a:rPr>
                        <a:t>1</a:t>
                      </a:r>
                      <a:r>
                        <a:rPr sz="1300" spc="-55" dirty="0">
                          <a:solidFill>
                            <a:srgbClr val="384652"/>
                          </a:solidFill>
                          <a:latin typeface="Gill Sans MT"/>
                          <a:cs typeface="Gill Sans MT"/>
                        </a:rPr>
                        <a:t> </a:t>
                      </a:r>
                      <a:r>
                        <a:rPr sz="1300" dirty="0">
                          <a:solidFill>
                            <a:srgbClr val="384652"/>
                          </a:solidFill>
                          <a:latin typeface="Gill Sans MT"/>
                          <a:cs typeface="Gill Sans MT"/>
                        </a:rPr>
                        <a:t>UMA</a:t>
                      </a:r>
                      <a:r>
                        <a:rPr sz="1300" spc="-40" dirty="0">
                          <a:solidFill>
                            <a:srgbClr val="384652"/>
                          </a:solidFill>
                          <a:latin typeface="Gill Sans MT"/>
                          <a:cs typeface="Gill Sans MT"/>
                        </a:rPr>
                        <a:t> </a:t>
                      </a:r>
                      <a:r>
                        <a:rPr sz="1300" spc="60" dirty="0">
                          <a:solidFill>
                            <a:srgbClr val="384652"/>
                          </a:solidFill>
                          <a:latin typeface="Gill Sans MT"/>
                          <a:cs typeface="Gill Sans MT"/>
                        </a:rPr>
                        <a:t>diaria</a:t>
                      </a:r>
                      <a:endParaRPr sz="1300">
                        <a:latin typeface="Gill Sans MT"/>
                        <a:cs typeface="Gill Sans MT"/>
                      </a:endParaRPr>
                    </a:p>
                  </a:txBody>
                  <a:tcPr marL="0" marR="0" marT="47096"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2"/>
                  </a:ext>
                </a:extLst>
              </a:tr>
              <a:tr h="345546">
                <a:tc vMerge="1">
                  <a:txBody>
                    <a:bodyPr/>
                    <a:lstStyle/>
                    <a:p>
                      <a:endParaRPr/>
                    </a:p>
                  </a:txBody>
                  <a:tcPr marL="0" marR="0" marT="0" marB="0"/>
                </a:tc>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solidFill>
                      <a:srgbClr val="000000">
                        <a:alpha val="3921"/>
                      </a:srgbClr>
                    </a:solidFill>
                  </a:tcPr>
                </a:tc>
                <a:tc>
                  <a:txBody>
                    <a:bodyPr/>
                    <a:lstStyle/>
                    <a:p>
                      <a:pPr marL="67945">
                        <a:lnSpc>
                          <a:spcPct val="100000"/>
                        </a:lnSpc>
                        <a:spcBef>
                          <a:spcPts val="570"/>
                        </a:spcBef>
                      </a:pPr>
                      <a:r>
                        <a:rPr sz="1300" dirty="0">
                          <a:solidFill>
                            <a:srgbClr val="384652"/>
                          </a:solidFill>
                          <a:latin typeface="Gill Sans MT"/>
                          <a:cs typeface="Gill Sans MT"/>
                        </a:rPr>
                        <a:t>Cuota</a:t>
                      </a:r>
                      <a:r>
                        <a:rPr sz="1300" spc="80" dirty="0">
                          <a:solidFill>
                            <a:srgbClr val="384652"/>
                          </a:solidFill>
                          <a:latin typeface="Gill Sans MT"/>
                          <a:cs typeface="Gill Sans MT"/>
                        </a:rPr>
                        <a:t> </a:t>
                      </a:r>
                      <a:r>
                        <a:rPr sz="1300" spc="45" dirty="0">
                          <a:solidFill>
                            <a:srgbClr val="384652"/>
                          </a:solidFill>
                          <a:latin typeface="Gill Sans MT"/>
                          <a:cs typeface="Gill Sans MT"/>
                        </a:rPr>
                        <a:t>Adicional</a:t>
                      </a:r>
                      <a:endParaRPr sz="1300">
                        <a:latin typeface="Gill Sans MT"/>
                        <a:cs typeface="Gill Sans MT"/>
                      </a:endParaRPr>
                    </a:p>
                  </a:txBody>
                  <a:tcPr marL="0" marR="0" marT="60325" marB="0">
                    <a:solidFill>
                      <a:srgbClr val="000000">
                        <a:alpha val="3921"/>
                      </a:srgbClr>
                    </a:solidFill>
                  </a:tcPr>
                </a:tc>
                <a:tc>
                  <a:txBody>
                    <a:bodyPr/>
                    <a:lstStyle/>
                    <a:p>
                      <a:pPr marL="97155">
                        <a:lnSpc>
                          <a:spcPct val="100000"/>
                        </a:lnSpc>
                        <a:spcBef>
                          <a:spcPts val="445"/>
                        </a:spcBef>
                      </a:pPr>
                      <a:r>
                        <a:rPr sz="1300" spc="65" dirty="0">
                          <a:solidFill>
                            <a:srgbClr val="384652"/>
                          </a:solidFill>
                          <a:latin typeface="Gill Sans MT"/>
                          <a:cs typeface="Gill Sans MT"/>
                        </a:rPr>
                        <a:t>1.10%</a:t>
                      </a:r>
                      <a:endParaRPr sz="1300">
                        <a:latin typeface="Gill Sans MT"/>
                        <a:cs typeface="Gill Sans MT"/>
                      </a:endParaRPr>
                    </a:p>
                  </a:txBody>
                  <a:tcPr marL="0" marR="0" marT="47096" marB="0">
                    <a:solidFill>
                      <a:srgbClr val="000000">
                        <a:alpha val="3921"/>
                      </a:srgbClr>
                    </a:solidFill>
                  </a:tcPr>
                </a:tc>
                <a:tc>
                  <a:txBody>
                    <a:bodyPr/>
                    <a:lstStyle/>
                    <a:p>
                      <a:pPr marL="178435">
                        <a:lnSpc>
                          <a:spcPct val="100000"/>
                        </a:lnSpc>
                        <a:spcBef>
                          <a:spcPts val="445"/>
                        </a:spcBef>
                      </a:pPr>
                      <a:r>
                        <a:rPr sz="1300" spc="65" dirty="0">
                          <a:solidFill>
                            <a:srgbClr val="384652"/>
                          </a:solidFill>
                          <a:latin typeface="Gill Sans MT"/>
                          <a:cs typeface="Gill Sans MT"/>
                        </a:rPr>
                        <a:t>0.40%</a:t>
                      </a:r>
                      <a:endParaRPr sz="1300">
                        <a:latin typeface="Gill Sans MT"/>
                        <a:cs typeface="Gill Sans MT"/>
                      </a:endParaRPr>
                    </a:p>
                  </a:txBody>
                  <a:tcPr marL="0" marR="0" marT="47096" marB="0">
                    <a:solidFill>
                      <a:srgbClr val="000000">
                        <a:alpha val="3921"/>
                      </a:srgbClr>
                    </a:solidFill>
                  </a:tcPr>
                </a:tc>
                <a:tc>
                  <a:txBody>
                    <a:bodyPr/>
                    <a:lstStyle/>
                    <a:p>
                      <a:pPr marL="186690">
                        <a:lnSpc>
                          <a:spcPct val="100000"/>
                        </a:lnSpc>
                        <a:spcBef>
                          <a:spcPts val="445"/>
                        </a:spcBef>
                      </a:pPr>
                      <a:r>
                        <a:rPr sz="1300" spc="60" dirty="0">
                          <a:solidFill>
                            <a:srgbClr val="384652"/>
                          </a:solidFill>
                          <a:latin typeface="Gill Sans MT"/>
                          <a:cs typeface="Gill Sans MT"/>
                        </a:rPr>
                        <a:t>SBC</a:t>
                      </a:r>
                      <a:r>
                        <a:rPr sz="1300" spc="-45" dirty="0">
                          <a:solidFill>
                            <a:srgbClr val="384652"/>
                          </a:solidFill>
                          <a:latin typeface="Gill Sans MT"/>
                          <a:cs typeface="Gill Sans MT"/>
                        </a:rPr>
                        <a:t> </a:t>
                      </a:r>
                      <a:r>
                        <a:rPr sz="1300" spc="60" dirty="0">
                          <a:solidFill>
                            <a:srgbClr val="384652"/>
                          </a:solidFill>
                          <a:latin typeface="Gill Sans MT"/>
                          <a:cs typeface="Gill Sans MT"/>
                        </a:rPr>
                        <a:t>excedente</a:t>
                      </a:r>
                      <a:r>
                        <a:rPr sz="1300" spc="-20" dirty="0">
                          <a:solidFill>
                            <a:srgbClr val="384652"/>
                          </a:solidFill>
                          <a:latin typeface="Gill Sans MT"/>
                          <a:cs typeface="Gill Sans MT"/>
                        </a:rPr>
                        <a:t> </a:t>
                      </a:r>
                      <a:r>
                        <a:rPr sz="1300" spc="75" dirty="0">
                          <a:solidFill>
                            <a:srgbClr val="384652"/>
                          </a:solidFill>
                          <a:latin typeface="Gill Sans MT"/>
                          <a:cs typeface="Gill Sans MT"/>
                        </a:rPr>
                        <a:t>de</a:t>
                      </a:r>
                      <a:r>
                        <a:rPr sz="1300" spc="-40" dirty="0">
                          <a:solidFill>
                            <a:srgbClr val="384652"/>
                          </a:solidFill>
                          <a:latin typeface="Gill Sans MT"/>
                          <a:cs typeface="Gill Sans MT"/>
                        </a:rPr>
                        <a:t> </a:t>
                      </a:r>
                      <a:r>
                        <a:rPr sz="1300" spc="95" dirty="0">
                          <a:solidFill>
                            <a:srgbClr val="384652"/>
                          </a:solidFill>
                          <a:latin typeface="Gill Sans MT"/>
                          <a:cs typeface="Gill Sans MT"/>
                        </a:rPr>
                        <a:t>3</a:t>
                      </a:r>
                      <a:r>
                        <a:rPr sz="1300" spc="-30" dirty="0">
                          <a:solidFill>
                            <a:srgbClr val="384652"/>
                          </a:solidFill>
                          <a:latin typeface="Gill Sans MT"/>
                          <a:cs typeface="Gill Sans MT"/>
                        </a:rPr>
                        <a:t> </a:t>
                      </a:r>
                      <a:r>
                        <a:rPr sz="1300" spc="-20" dirty="0">
                          <a:solidFill>
                            <a:srgbClr val="384652"/>
                          </a:solidFill>
                          <a:latin typeface="Gill Sans MT"/>
                          <a:cs typeface="Gill Sans MT"/>
                        </a:rPr>
                        <a:t>UMAS</a:t>
                      </a:r>
                      <a:endParaRPr sz="1300">
                        <a:latin typeface="Gill Sans MT"/>
                        <a:cs typeface="Gill Sans MT"/>
                      </a:endParaRPr>
                    </a:p>
                  </a:txBody>
                  <a:tcPr marL="0" marR="0" marT="47096"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3"/>
                  </a:ext>
                </a:extLst>
              </a:tr>
              <a:tr h="530754">
                <a:tc vMerge="1">
                  <a:txBody>
                    <a:bodyPr/>
                    <a:lstStyle/>
                    <a:p>
                      <a:endParaRPr/>
                    </a:p>
                  </a:txBody>
                  <a:tcPr marL="0" marR="0" marT="0" marB="0"/>
                </a:tc>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solidFill>
                      <a:srgbClr val="FFFFFF">
                        <a:alpha val="3921"/>
                      </a:srgbClr>
                    </a:solidFill>
                  </a:tcPr>
                </a:tc>
                <a:tc>
                  <a:txBody>
                    <a:bodyPr/>
                    <a:lstStyle/>
                    <a:p>
                      <a:pPr marL="67945" marR="702945">
                        <a:lnSpc>
                          <a:spcPts val="1689"/>
                        </a:lnSpc>
                        <a:spcBef>
                          <a:spcPts val="730"/>
                        </a:spcBef>
                      </a:pPr>
                      <a:r>
                        <a:rPr sz="1300" spc="75" dirty="0">
                          <a:solidFill>
                            <a:srgbClr val="384652"/>
                          </a:solidFill>
                          <a:latin typeface="Gill Sans MT"/>
                          <a:cs typeface="Gill Sans MT"/>
                        </a:rPr>
                        <a:t>Gastos</a:t>
                      </a:r>
                      <a:r>
                        <a:rPr sz="1300" spc="-40" dirty="0">
                          <a:solidFill>
                            <a:srgbClr val="384652"/>
                          </a:solidFill>
                          <a:latin typeface="Gill Sans MT"/>
                          <a:cs typeface="Gill Sans MT"/>
                        </a:rPr>
                        <a:t> </a:t>
                      </a:r>
                      <a:r>
                        <a:rPr sz="1300" spc="90" dirty="0">
                          <a:solidFill>
                            <a:srgbClr val="384652"/>
                          </a:solidFill>
                          <a:latin typeface="Gill Sans MT"/>
                          <a:cs typeface="Gill Sans MT"/>
                        </a:rPr>
                        <a:t>Médicos</a:t>
                      </a:r>
                      <a:r>
                        <a:rPr sz="1300" spc="-25" dirty="0">
                          <a:solidFill>
                            <a:srgbClr val="384652"/>
                          </a:solidFill>
                          <a:latin typeface="Gill Sans MT"/>
                          <a:cs typeface="Gill Sans MT"/>
                        </a:rPr>
                        <a:t> </a:t>
                      </a:r>
                      <a:r>
                        <a:rPr sz="1300" spc="65" dirty="0">
                          <a:solidFill>
                            <a:srgbClr val="384652"/>
                          </a:solidFill>
                          <a:latin typeface="Gill Sans MT"/>
                          <a:cs typeface="Gill Sans MT"/>
                        </a:rPr>
                        <a:t>para </a:t>
                      </a:r>
                      <a:r>
                        <a:rPr sz="1300" spc="95" dirty="0">
                          <a:solidFill>
                            <a:srgbClr val="384652"/>
                          </a:solidFill>
                          <a:latin typeface="Gill Sans MT"/>
                          <a:cs typeface="Gill Sans MT"/>
                        </a:rPr>
                        <a:t>Pensionados</a:t>
                      </a:r>
                      <a:r>
                        <a:rPr sz="1300" spc="-20" dirty="0">
                          <a:solidFill>
                            <a:srgbClr val="384652"/>
                          </a:solidFill>
                          <a:latin typeface="Gill Sans MT"/>
                          <a:cs typeface="Gill Sans MT"/>
                        </a:rPr>
                        <a:t> </a:t>
                      </a:r>
                      <a:r>
                        <a:rPr sz="1300" dirty="0">
                          <a:solidFill>
                            <a:srgbClr val="384652"/>
                          </a:solidFill>
                          <a:latin typeface="Gill Sans MT"/>
                          <a:cs typeface="Gill Sans MT"/>
                        </a:rPr>
                        <a:t>y </a:t>
                      </a:r>
                      <a:r>
                        <a:rPr sz="1300" spc="60" dirty="0">
                          <a:solidFill>
                            <a:srgbClr val="384652"/>
                          </a:solidFill>
                          <a:latin typeface="Gill Sans MT"/>
                          <a:cs typeface="Gill Sans MT"/>
                        </a:rPr>
                        <a:t>Beneficiarios</a:t>
                      </a:r>
                      <a:endParaRPr sz="1300">
                        <a:latin typeface="Gill Sans MT"/>
                        <a:cs typeface="Gill Sans MT"/>
                      </a:endParaRPr>
                    </a:p>
                  </a:txBody>
                  <a:tcPr marL="0" marR="0" marT="77258" marB="0">
                    <a:solidFill>
                      <a:srgbClr val="FFFFFF">
                        <a:alpha val="3921"/>
                      </a:srgbClr>
                    </a:solidFill>
                  </a:tcPr>
                </a:tc>
                <a:tc>
                  <a:txBody>
                    <a:bodyPr/>
                    <a:lstStyle/>
                    <a:p>
                      <a:pPr marL="97155">
                        <a:lnSpc>
                          <a:spcPct val="100000"/>
                        </a:lnSpc>
                        <a:spcBef>
                          <a:spcPts val="445"/>
                        </a:spcBef>
                      </a:pPr>
                      <a:r>
                        <a:rPr sz="1300" spc="65" dirty="0">
                          <a:solidFill>
                            <a:srgbClr val="384652"/>
                          </a:solidFill>
                          <a:latin typeface="Gill Sans MT"/>
                          <a:cs typeface="Gill Sans MT"/>
                        </a:rPr>
                        <a:t>1.05%</a:t>
                      </a:r>
                      <a:endParaRPr sz="1300">
                        <a:latin typeface="Gill Sans MT"/>
                        <a:cs typeface="Gill Sans MT"/>
                      </a:endParaRPr>
                    </a:p>
                  </a:txBody>
                  <a:tcPr marL="0" marR="0" marT="47096" marB="0">
                    <a:solidFill>
                      <a:srgbClr val="FFFFFF">
                        <a:alpha val="3921"/>
                      </a:srgbClr>
                    </a:solidFill>
                  </a:tcPr>
                </a:tc>
                <a:tc>
                  <a:txBody>
                    <a:bodyPr/>
                    <a:lstStyle/>
                    <a:p>
                      <a:pPr marL="178435">
                        <a:lnSpc>
                          <a:spcPct val="100000"/>
                        </a:lnSpc>
                        <a:spcBef>
                          <a:spcPts val="445"/>
                        </a:spcBef>
                      </a:pPr>
                      <a:r>
                        <a:rPr sz="1300" spc="70" dirty="0">
                          <a:solidFill>
                            <a:srgbClr val="384652"/>
                          </a:solidFill>
                          <a:latin typeface="Gill Sans MT"/>
                          <a:cs typeface="Gill Sans MT"/>
                        </a:rPr>
                        <a:t>0.375%</a:t>
                      </a:r>
                      <a:endParaRPr sz="1300">
                        <a:latin typeface="Gill Sans MT"/>
                        <a:cs typeface="Gill Sans MT"/>
                      </a:endParaRPr>
                    </a:p>
                  </a:txBody>
                  <a:tcPr marL="0" marR="0" marT="47096" marB="0">
                    <a:solidFill>
                      <a:srgbClr val="FFFFFF">
                        <a:alpha val="3921"/>
                      </a:srgbClr>
                    </a:solidFill>
                  </a:tcPr>
                </a:tc>
                <a:tc>
                  <a:txBody>
                    <a:bodyPr/>
                    <a:lstStyle/>
                    <a:p>
                      <a:pPr marL="186690">
                        <a:lnSpc>
                          <a:spcPct val="100000"/>
                        </a:lnSpc>
                        <a:spcBef>
                          <a:spcPts val="445"/>
                        </a:spcBef>
                      </a:pPr>
                      <a:r>
                        <a:rPr sz="1300" spc="35" dirty="0">
                          <a:solidFill>
                            <a:srgbClr val="384652"/>
                          </a:solidFill>
                          <a:latin typeface="Gill Sans MT"/>
                          <a:cs typeface="Gill Sans MT"/>
                        </a:rPr>
                        <a:t>SBC</a:t>
                      </a:r>
                      <a:endParaRPr sz="1300">
                        <a:latin typeface="Gill Sans MT"/>
                        <a:cs typeface="Gill Sans MT"/>
                      </a:endParaRPr>
                    </a:p>
                  </a:txBody>
                  <a:tcPr marL="0" marR="0" marT="47096"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4"/>
                  </a:ext>
                </a:extLst>
              </a:tr>
              <a:tr h="345546">
                <a:tc vMerge="1">
                  <a:txBody>
                    <a:bodyPr/>
                    <a:lstStyle/>
                    <a:p>
                      <a:endParaRPr/>
                    </a:p>
                  </a:txBody>
                  <a:tcPr marL="0" marR="0" marT="0" marB="0"/>
                </a:tc>
                <a:tc>
                  <a:txBody>
                    <a:bodyPr/>
                    <a:lstStyle/>
                    <a:p>
                      <a:pPr marL="32384">
                        <a:lnSpc>
                          <a:spcPct val="100000"/>
                        </a:lnSpc>
                        <a:spcBef>
                          <a:spcPts val="335"/>
                        </a:spcBef>
                      </a:pPr>
                      <a:r>
                        <a:rPr sz="1300" b="1" spc="-30" dirty="0">
                          <a:solidFill>
                            <a:srgbClr val="384652"/>
                          </a:solidFill>
                          <a:latin typeface="Gill Sans MT"/>
                          <a:cs typeface="Gill Sans MT"/>
                        </a:rPr>
                        <a:t>Invalidez</a:t>
                      </a:r>
                      <a:r>
                        <a:rPr sz="1300" b="1" spc="-55" dirty="0">
                          <a:solidFill>
                            <a:srgbClr val="384652"/>
                          </a:solidFill>
                          <a:latin typeface="Gill Sans MT"/>
                          <a:cs typeface="Gill Sans MT"/>
                        </a:rPr>
                        <a:t> </a:t>
                      </a:r>
                      <a:r>
                        <a:rPr sz="1300" b="1" dirty="0">
                          <a:solidFill>
                            <a:srgbClr val="384652"/>
                          </a:solidFill>
                          <a:latin typeface="Gill Sans MT"/>
                          <a:cs typeface="Gill Sans MT"/>
                        </a:rPr>
                        <a:t>y</a:t>
                      </a:r>
                      <a:r>
                        <a:rPr sz="1300" b="1" spc="-45" dirty="0">
                          <a:solidFill>
                            <a:srgbClr val="384652"/>
                          </a:solidFill>
                          <a:latin typeface="Gill Sans MT"/>
                          <a:cs typeface="Gill Sans MT"/>
                        </a:rPr>
                        <a:t> </a:t>
                      </a:r>
                      <a:r>
                        <a:rPr sz="1300" b="1" spc="-20" dirty="0">
                          <a:solidFill>
                            <a:srgbClr val="384652"/>
                          </a:solidFill>
                          <a:latin typeface="Gill Sans MT"/>
                          <a:cs typeface="Gill Sans MT"/>
                        </a:rPr>
                        <a:t>Vida</a:t>
                      </a:r>
                      <a:endParaRPr sz="1300">
                        <a:latin typeface="Gill Sans MT"/>
                        <a:cs typeface="Gill Sans MT"/>
                      </a:endParaRPr>
                    </a:p>
                  </a:txBody>
                  <a:tcPr marL="0" marR="0" marT="35454" marB="0">
                    <a:lnL w="12700">
                      <a:solidFill>
                        <a:srgbClr val="000000"/>
                      </a:solidFill>
                      <a:prstDash val="solid"/>
                    </a:lnL>
                    <a:solidFill>
                      <a:srgbClr val="000000">
                        <a:alpha val="3921"/>
                      </a:srgbClr>
                    </a:solidFill>
                  </a:tcPr>
                </a:tc>
                <a:tc>
                  <a:txBody>
                    <a:bodyPr/>
                    <a:lstStyle/>
                    <a:p>
                      <a:pPr marL="71755">
                        <a:lnSpc>
                          <a:spcPct val="100000"/>
                        </a:lnSpc>
                        <a:spcBef>
                          <a:spcPts val="575"/>
                        </a:spcBef>
                      </a:pPr>
                      <a:r>
                        <a:rPr sz="1300" spc="85" dirty="0">
                          <a:solidFill>
                            <a:srgbClr val="384652"/>
                          </a:solidFill>
                          <a:latin typeface="Gill Sans MT"/>
                          <a:cs typeface="Gill Sans MT"/>
                        </a:rPr>
                        <a:t>En</a:t>
                      </a:r>
                      <a:r>
                        <a:rPr sz="1300" spc="-30" dirty="0">
                          <a:solidFill>
                            <a:srgbClr val="384652"/>
                          </a:solidFill>
                          <a:latin typeface="Gill Sans MT"/>
                          <a:cs typeface="Gill Sans MT"/>
                        </a:rPr>
                        <a:t> </a:t>
                      </a:r>
                      <a:r>
                        <a:rPr sz="1300" spc="105" dirty="0">
                          <a:solidFill>
                            <a:srgbClr val="384652"/>
                          </a:solidFill>
                          <a:latin typeface="Gill Sans MT"/>
                          <a:cs typeface="Gill Sans MT"/>
                        </a:rPr>
                        <a:t>Especia</a:t>
                      </a:r>
                      <a:r>
                        <a:rPr sz="1300" spc="-45" dirty="0">
                          <a:solidFill>
                            <a:srgbClr val="384652"/>
                          </a:solidFill>
                          <a:latin typeface="Gill Sans MT"/>
                          <a:cs typeface="Gill Sans MT"/>
                        </a:rPr>
                        <a:t> </a:t>
                      </a:r>
                      <a:r>
                        <a:rPr sz="1300" dirty="0">
                          <a:solidFill>
                            <a:srgbClr val="384652"/>
                          </a:solidFill>
                          <a:latin typeface="Gill Sans MT"/>
                          <a:cs typeface="Gill Sans MT"/>
                        </a:rPr>
                        <a:t>y</a:t>
                      </a:r>
                      <a:r>
                        <a:rPr sz="1300" spc="-15" dirty="0">
                          <a:solidFill>
                            <a:srgbClr val="384652"/>
                          </a:solidFill>
                          <a:latin typeface="Gill Sans MT"/>
                          <a:cs typeface="Gill Sans MT"/>
                        </a:rPr>
                        <a:t> </a:t>
                      </a:r>
                      <a:r>
                        <a:rPr sz="1300" spc="75" dirty="0">
                          <a:solidFill>
                            <a:srgbClr val="384652"/>
                          </a:solidFill>
                          <a:latin typeface="Gill Sans MT"/>
                          <a:cs typeface="Gill Sans MT"/>
                        </a:rPr>
                        <a:t>en</a:t>
                      </a:r>
                      <a:r>
                        <a:rPr sz="1300" spc="-15" dirty="0">
                          <a:solidFill>
                            <a:srgbClr val="384652"/>
                          </a:solidFill>
                          <a:latin typeface="Gill Sans MT"/>
                          <a:cs typeface="Gill Sans MT"/>
                        </a:rPr>
                        <a:t> </a:t>
                      </a:r>
                      <a:r>
                        <a:rPr sz="1300" spc="-10" dirty="0">
                          <a:solidFill>
                            <a:srgbClr val="384652"/>
                          </a:solidFill>
                          <a:latin typeface="Gill Sans MT"/>
                          <a:cs typeface="Gill Sans MT"/>
                        </a:rPr>
                        <a:t>Dinero</a:t>
                      </a:r>
                      <a:endParaRPr sz="1300">
                        <a:latin typeface="Gill Sans MT"/>
                        <a:cs typeface="Gill Sans MT"/>
                      </a:endParaRPr>
                    </a:p>
                  </a:txBody>
                  <a:tcPr marL="0" marR="0" marT="60854" marB="0">
                    <a:solidFill>
                      <a:srgbClr val="000000">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1.75%</a:t>
                      </a:r>
                      <a:endParaRPr sz="1300">
                        <a:latin typeface="Gill Sans MT"/>
                        <a:cs typeface="Gill Sans MT"/>
                      </a:endParaRPr>
                    </a:p>
                  </a:txBody>
                  <a:tcPr marL="0" marR="0" marT="47625" marB="0">
                    <a:solidFill>
                      <a:srgbClr val="000000">
                        <a:alpha val="3921"/>
                      </a:srgbClr>
                    </a:solidFill>
                  </a:tcPr>
                </a:tc>
                <a:tc>
                  <a:txBody>
                    <a:bodyPr/>
                    <a:lstStyle/>
                    <a:p>
                      <a:pPr marL="178435">
                        <a:lnSpc>
                          <a:spcPct val="100000"/>
                        </a:lnSpc>
                        <a:spcBef>
                          <a:spcPts val="450"/>
                        </a:spcBef>
                      </a:pPr>
                      <a:r>
                        <a:rPr sz="1300" spc="70" dirty="0">
                          <a:solidFill>
                            <a:srgbClr val="384652"/>
                          </a:solidFill>
                          <a:latin typeface="Gill Sans MT"/>
                          <a:cs typeface="Gill Sans MT"/>
                        </a:rPr>
                        <a:t>0.625%</a:t>
                      </a:r>
                      <a:endParaRPr sz="1300">
                        <a:latin typeface="Gill Sans MT"/>
                        <a:cs typeface="Gill Sans MT"/>
                      </a:endParaRPr>
                    </a:p>
                  </a:txBody>
                  <a:tcPr marL="0" marR="0" marT="47625" marB="0">
                    <a:solidFill>
                      <a:srgbClr val="000000">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5"/>
                  </a:ext>
                </a:extLst>
              </a:tr>
              <a:tr h="530754">
                <a:tc vMerge="1">
                  <a:txBody>
                    <a:bodyPr/>
                    <a:lstStyle/>
                    <a:p>
                      <a:endParaRPr/>
                    </a:p>
                  </a:txBody>
                  <a:tcPr marL="0" marR="0" marT="0" marB="0"/>
                </a:tc>
                <a:tc>
                  <a:txBody>
                    <a:bodyPr/>
                    <a:lstStyle/>
                    <a:p>
                      <a:pPr marL="32384" marR="375920">
                        <a:lnSpc>
                          <a:spcPts val="1689"/>
                        </a:lnSpc>
                        <a:spcBef>
                          <a:spcPts val="710"/>
                        </a:spcBef>
                      </a:pPr>
                      <a:r>
                        <a:rPr sz="1300" b="1" spc="-75" dirty="0">
                          <a:solidFill>
                            <a:srgbClr val="384652"/>
                          </a:solidFill>
                          <a:latin typeface="Gill Sans MT"/>
                          <a:cs typeface="Gill Sans MT"/>
                        </a:rPr>
                        <a:t>Retiro,</a:t>
                      </a:r>
                      <a:r>
                        <a:rPr sz="1300" b="1" spc="-20" dirty="0">
                          <a:solidFill>
                            <a:srgbClr val="384652"/>
                          </a:solidFill>
                          <a:latin typeface="Gill Sans MT"/>
                          <a:cs typeface="Gill Sans MT"/>
                        </a:rPr>
                        <a:t> </a:t>
                      </a:r>
                      <a:r>
                        <a:rPr sz="1300" b="1" spc="-30" dirty="0">
                          <a:solidFill>
                            <a:srgbClr val="384652"/>
                          </a:solidFill>
                          <a:latin typeface="Gill Sans MT"/>
                          <a:cs typeface="Gill Sans MT"/>
                        </a:rPr>
                        <a:t>Cesantía</a:t>
                      </a:r>
                      <a:r>
                        <a:rPr sz="1300" b="1" spc="-85" dirty="0">
                          <a:solidFill>
                            <a:srgbClr val="384652"/>
                          </a:solidFill>
                          <a:latin typeface="Gill Sans MT"/>
                          <a:cs typeface="Gill Sans MT"/>
                        </a:rPr>
                        <a:t> </a:t>
                      </a:r>
                      <a:r>
                        <a:rPr sz="1300" b="1" spc="-10" dirty="0">
                          <a:solidFill>
                            <a:srgbClr val="384652"/>
                          </a:solidFill>
                          <a:latin typeface="Gill Sans MT"/>
                          <a:cs typeface="Gill Sans MT"/>
                        </a:rPr>
                        <a:t>en</a:t>
                      </a:r>
                      <a:r>
                        <a:rPr sz="1300" b="1" spc="-60" dirty="0">
                          <a:solidFill>
                            <a:srgbClr val="384652"/>
                          </a:solidFill>
                          <a:latin typeface="Gill Sans MT"/>
                          <a:cs typeface="Gill Sans MT"/>
                        </a:rPr>
                        <a:t> </a:t>
                      </a:r>
                      <a:r>
                        <a:rPr sz="1300" b="1" spc="-45" dirty="0">
                          <a:solidFill>
                            <a:srgbClr val="384652"/>
                          </a:solidFill>
                          <a:latin typeface="Gill Sans MT"/>
                          <a:cs typeface="Gill Sans MT"/>
                        </a:rPr>
                        <a:t>Edad </a:t>
                      </a:r>
                      <a:r>
                        <a:rPr sz="1300" b="1" spc="-40" dirty="0">
                          <a:solidFill>
                            <a:srgbClr val="384652"/>
                          </a:solidFill>
                          <a:latin typeface="Gill Sans MT"/>
                          <a:cs typeface="Gill Sans MT"/>
                        </a:rPr>
                        <a:t>Avanzada</a:t>
                      </a:r>
                      <a:r>
                        <a:rPr sz="1300" b="1" spc="-75" dirty="0">
                          <a:solidFill>
                            <a:srgbClr val="384652"/>
                          </a:solidFill>
                          <a:latin typeface="Gill Sans MT"/>
                          <a:cs typeface="Gill Sans MT"/>
                        </a:rPr>
                        <a:t> </a:t>
                      </a:r>
                      <a:r>
                        <a:rPr sz="1300" b="1" dirty="0">
                          <a:solidFill>
                            <a:srgbClr val="384652"/>
                          </a:solidFill>
                          <a:latin typeface="Gill Sans MT"/>
                          <a:cs typeface="Gill Sans MT"/>
                        </a:rPr>
                        <a:t>y</a:t>
                      </a:r>
                      <a:r>
                        <a:rPr sz="1300" b="1" spc="-55" dirty="0">
                          <a:solidFill>
                            <a:srgbClr val="384652"/>
                          </a:solidFill>
                          <a:latin typeface="Gill Sans MT"/>
                          <a:cs typeface="Gill Sans MT"/>
                        </a:rPr>
                        <a:t> </a:t>
                      </a:r>
                      <a:r>
                        <a:rPr sz="1300" b="1" spc="-10" dirty="0">
                          <a:solidFill>
                            <a:srgbClr val="384652"/>
                          </a:solidFill>
                          <a:latin typeface="Gill Sans MT"/>
                          <a:cs typeface="Gill Sans MT"/>
                        </a:rPr>
                        <a:t>Vejez</a:t>
                      </a:r>
                      <a:endParaRPr sz="1300">
                        <a:latin typeface="Gill Sans MT"/>
                        <a:cs typeface="Gill Sans MT"/>
                      </a:endParaRPr>
                    </a:p>
                  </a:txBody>
                  <a:tcPr marL="0" marR="0" marT="75142" marB="0">
                    <a:lnL w="12700">
                      <a:solidFill>
                        <a:srgbClr val="000000"/>
                      </a:solidFill>
                      <a:prstDash val="solid"/>
                    </a:lnL>
                    <a:solidFill>
                      <a:srgbClr val="FFFFFF">
                        <a:alpha val="3921"/>
                      </a:srgbClr>
                    </a:solidFill>
                  </a:tcPr>
                </a:tc>
                <a:tc>
                  <a:txBody>
                    <a:bodyPr/>
                    <a:lstStyle/>
                    <a:p>
                      <a:pPr marL="71755">
                        <a:lnSpc>
                          <a:spcPct val="100000"/>
                        </a:lnSpc>
                        <a:spcBef>
                          <a:spcPts val="575"/>
                        </a:spcBef>
                      </a:pPr>
                      <a:r>
                        <a:rPr sz="1300" spc="-10" dirty="0">
                          <a:solidFill>
                            <a:srgbClr val="384652"/>
                          </a:solidFill>
                          <a:latin typeface="Gill Sans MT"/>
                          <a:cs typeface="Gill Sans MT"/>
                        </a:rPr>
                        <a:t>Retiro</a:t>
                      </a:r>
                      <a:endParaRPr sz="1300">
                        <a:latin typeface="Gill Sans MT"/>
                        <a:cs typeface="Gill Sans MT"/>
                      </a:endParaRPr>
                    </a:p>
                  </a:txBody>
                  <a:tcPr marL="0" marR="0" marT="60854" marB="0">
                    <a:solidFill>
                      <a:srgbClr val="FFFFFF">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2.00%</a:t>
                      </a:r>
                      <a:endParaRPr sz="1300">
                        <a:latin typeface="Gill Sans MT"/>
                        <a:cs typeface="Gill Sans MT"/>
                      </a:endParaRPr>
                    </a:p>
                  </a:txBody>
                  <a:tcPr marL="0" marR="0" marT="47625" marB="0">
                    <a:solidFill>
                      <a:srgbClr val="FFFFFF">
                        <a:alpha val="3921"/>
                      </a:srgbClr>
                    </a:solidFill>
                  </a:tcPr>
                </a:tc>
                <a:tc>
                  <a:txBody>
                    <a:bodyPr/>
                    <a:lstStyle/>
                    <a:p>
                      <a:pPr marL="178435">
                        <a:lnSpc>
                          <a:spcPct val="100000"/>
                        </a:lnSpc>
                        <a:spcBef>
                          <a:spcPts val="450"/>
                        </a:spcBef>
                      </a:pPr>
                      <a:r>
                        <a:rPr sz="1300" spc="65" dirty="0">
                          <a:solidFill>
                            <a:srgbClr val="384652"/>
                          </a:solidFill>
                          <a:latin typeface="Gill Sans MT"/>
                          <a:cs typeface="Gill Sans MT"/>
                        </a:rPr>
                        <a:t>0.00%</a:t>
                      </a:r>
                      <a:endParaRPr sz="1300">
                        <a:latin typeface="Gill Sans MT"/>
                        <a:cs typeface="Gill Sans MT"/>
                      </a:endParaRPr>
                    </a:p>
                  </a:txBody>
                  <a:tcPr marL="0" marR="0" marT="47625" marB="0">
                    <a:solidFill>
                      <a:srgbClr val="FFFFFF">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extLst>
                  <a:ext uri="{0D108BD9-81ED-4DB2-BD59-A6C34878D82A}">
                    <a16:rowId xmlns:a16="http://schemas.microsoft.com/office/drawing/2014/main" val="10006"/>
                  </a:ext>
                </a:extLst>
              </a:tr>
              <a:tr h="345546">
                <a:tc vMerge="1">
                  <a:txBody>
                    <a:bodyPr/>
                    <a:lstStyle/>
                    <a:p>
                      <a:endParaRPr/>
                    </a:p>
                  </a:txBody>
                  <a:tcPr marL="0" marR="0" marT="0" marB="0"/>
                </a:tc>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solidFill>
                      <a:srgbClr val="000000">
                        <a:alpha val="3921"/>
                      </a:srgbClr>
                    </a:solidFill>
                  </a:tcPr>
                </a:tc>
                <a:tc>
                  <a:txBody>
                    <a:bodyPr/>
                    <a:lstStyle/>
                    <a:p>
                      <a:pPr marL="71755">
                        <a:lnSpc>
                          <a:spcPct val="100000"/>
                        </a:lnSpc>
                        <a:spcBef>
                          <a:spcPts val="575"/>
                        </a:spcBef>
                      </a:pPr>
                      <a:r>
                        <a:rPr sz="1300" spc="75" dirty="0">
                          <a:solidFill>
                            <a:srgbClr val="384652"/>
                          </a:solidFill>
                          <a:latin typeface="Gill Sans MT"/>
                          <a:cs typeface="Gill Sans MT"/>
                        </a:rPr>
                        <a:t>Cesantía</a:t>
                      </a:r>
                      <a:r>
                        <a:rPr sz="1300" spc="-25" dirty="0">
                          <a:solidFill>
                            <a:srgbClr val="384652"/>
                          </a:solidFill>
                          <a:latin typeface="Gill Sans MT"/>
                          <a:cs typeface="Gill Sans MT"/>
                        </a:rPr>
                        <a:t> </a:t>
                      </a:r>
                      <a:r>
                        <a:rPr sz="1300" spc="75" dirty="0">
                          <a:solidFill>
                            <a:srgbClr val="384652"/>
                          </a:solidFill>
                          <a:latin typeface="Gill Sans MT"/>
                          <a:cs typeface="Gill Sans MT"/>
                        </a:rPr>
                        <a:t>en</a:t>
                      </a:r>
                      <a:r>
                        <a:rPr sz="1300" spc="-25" dirty="0">
                          <a:solidFill>
                            <a:srgbClr val="384652"/>
                          </a:solidFill>
                          <a:latin typeface="Gill Sans MT"/>
                          <a:cs typeface="Gill Sans MT"/>
                        </a:rPr>
                        <a:t> </a:t>
                      </a:r>
                      <a:r>
                        <a:rPr sz="1300" spc="105" dirty="0">
                          <a:solidFill>
                            <a:srgbClr val="384652"/>
                          </a:solidFill>
                          <a:latin typeface="Gill Sans MT"/>
                          <a:cs typeface="Gill Sans MT"/>
                        </a:rPr>
                        <a:t>Edad</a:t>
                      </a:r>
                      <a:r>
                        <a:rPr sz="1300" spc="-15" dirty="0">
                          <a:solidFill>
                            <a:srgbClr val="384652"/>
                          </a:solidFill>
                          <a:latin typeface="Gill Sans MT"/>
                          <a:cs typeface="Gill Sans MT"/>
                        </a:rPr>
                        <a:t> </a:t>
                      </a:r>
                      <a:r>
                        <a:rPr sz="1300" spc="95" dirty="0">
                          <a:solidFill>
                            <a:srgbClr val="384652"/>
                          </a:solidFill>
                          <a:latin typeface="Gill Sans MT"/>
                          <a:cs typeface="Gill Sans MT"/>
                        </a:rPr>
                        <a:t>Avanzada</a:t>
                      </a:r>
                      <a:r>
                        <a:rPr sz="1300" spc="-35" dirty="0">
                          <a:solidFill>
                            <a:srgbClr val="384652"/>
                          </a:solidFill>
                          <a:latin typeface="Gill Sans MT"/>
                          <a:cs typeface="Gill Sans MT"/>
                        </a:rPr>
                        <a:t> </a:t>
                      </a:r>
                      <a:r>
                        <a:rPr sz="1300" dirty="0">
                          <a:solidFill>
                            <a:srgbClr val="384652"/>
                          </a:solidFill>
                          <a:latin typeface="Gill Sans MT"/>
                          <a:cs typeface="Gill Sans MT"/>
                        </a:rPr>
                        <a:t>y</a:t>
                      </a:r>
                      <a:r>
                        <a:rPr sz="1300" spc="-15" dirty="0">
                          <a:solidFill>
                            <a:srgbClr val="384652"/>
                          </a:solidFill>
                          <a:latin typeface="Gill Sans MT"/>
                          <a:cs typeface="Gill Sans MT"/>
                        </a:rPr>
                        <a:t> </a:t>
                      </a:r>
                      <a:r>
                        <a:rPr sz="1300" spc="55" dirty="0">
                          <a:solidFill>
                            <a:srgbClr val="384652"/>
                          </a:solidFill>
                          <a:latin typeface="Gill Sans MT"/>
                          <a:cs typeface="Gill Sans MT"/>
                        </a:rPr>
                        <a:t>Vejez</a:t>
                      </a:r>
                      <a:endParaRPr sz="1300">
                        <a:latin typeface="Gill Sans MT"/>
                        <a:cs typeface="Gill Sans MT"/>
                      </a:endParaRPr>
                    </a:p>
                  </a:txBody>
                  <a:tcPr marL="0" marR="0" marT="60854" marB="0">
                    <a:solidFill>
                      <a:srgbClr val="000000">
                        <a:alpha val="3921"/>
                      </a:srgbClr>
                    </a:solidFill>
                  </a:tcPr>
                </a:tc>
                <a:tc>
                  <a:txBody>
                    <a:bodyPr/>
                    <a:lstStyle/>
                    <a:p>
                      <a:pPr marL="97155">
                        <a:lnSpc>
                          <a:spcPct val="100000"/>
                        </a:lnSpc>
                        <a:spcBef>
                          <a:spcPts val="450"/>
                        </a:spcBef>
                      </a:pPr>
                      <a:r>
                        <a:rPr sz="1300" spc="80" dirty="0">
                          <a:solidFill>
                            <a:srgbClr val="384652"/>
                          </a:solidFill>
                          <a:latin typeface="Gill Sans MT"/>
                          <a:cs typeface="Gill Sans MT"/>
                        </a:rPr>
                        <a:t>3.150%</a:t>
                      </a:r>
                      <a:r>
                        <a:rPr sz="1300" spc="-20" dirty="0">
                          <a:solidFill>
                            <a:srgbClr val="384652"/>
                          </a:solidFill>
                          <a:latin typeface="Gill Sans MT"/>
                          <a:cs typeface="Gill Sans MT"/>
                        </a:rPr>
                        <a:t> </a:t>
                      </a:r>
                      <a:r>
                        <a:rPr sz="1300" spc="175" dirty="0">
                          <a:solidFill>
                            <a:srgbClr val="384652"/>
                          </a:solidFill>
                          <a:latin typeface="Gill Sans MT"/>
                          <a:cs typeface="Gill Sans MT"/>
                        </a:rPr>
                        <a:t>a</a:t>
                      </a:r>
                      <a:r>
                        <a:rPr sz="1300" spc="-40" dirty="0">
                          <a:solidFill>
                            <a:srgbClr val="384652"/>
                          </a:solidFill>
                          <a:latin typeface="Gill Sans MT"/>
                          <a:cs typeface="Gill Sans MT"/>
                        </a:rPr>
                        <a:t> </a:t>
                      </a:r>
                      <a:r>
                        <a:rPr sz="1300" spc="60" dirty="0">
                          <a:solidFill>
                            <a:srgbClr val="384652"/>
                          </a:solidFill>
                          <a:latin typeface="Gill Sans MT"/>
                          <a:cs typeface="Gill Sans MT"/>
                        </a:rPr>
                        <a:t>11.875%**</a:t>
                      </a:r>
                      <a:endParaRPr sz="1300">
                        <a:latin typeface="Gill Sans MT"/>
                        <a:cs typeface="Gill Sans MT"/>
                      </a:endParaRPr>
                    </a:p>
                  </a:txBody>
                  <a:tcPr marL="0" marR="0" marT="47625" marB="0">
                    <a:solidFill>
                      <a:srgbClr val="000000">
                        <a:alpha val="3921"/>
                      </a:srgbClr>
                    </a:solidFill>
                  </a:tcPr>
                </a:tc>
                <a:tc>
                  <a:txBody>
                    <a:bodyPr/>
                    <a:lstStyle/>
                    <a:p>
                      <a:pPr marL="178435">
                        <a:lnSpc>
                          <a:spcPct val="100000"/>
                        </a:lnSpc>
                        <a:spcBef>
                          <a:spcPts val="450"/>
                        </a:spcBef>
                      </a:pPr>
                      <a:r>
                        <a:rPr sz="1300" spc="70" dirty="0">
                          <a:solidFill>
                            <a:srgbClr val="384652"/>
                          </a:solidFill>
                          <a:latin typeface="Gill Sans MT"/>
                          <a:cs typeface="Gill Sans MT"/>
                        </a:rPr>
                        <a:t>1.125%</a:t>
                      </a:r>
                      <a:endParaRPr sz="1300">
                        <a:latin typeface="Gill Sans MT"/>
                        <a:cs typeface="Gill Sans MT"/>
                      </a:endParaRPr>
                    </a:p>
                  </a:txBody>
                  <a:tcPr marL="0" marR="0" marT="47625" marB="0">
                    <a:solidFill>
                      <a:srgbClr val="000000">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000000">
                        <a:alpha val="3921"/>
                      </a:srgbClr>
                    </a:solidFill>
                  </a:tcPr>
                </a:tc>
                <a:extLst>
                  <a:ext uri="{0D108BD9-81ED-4DB2-BD59-A6C34878D82A}">
                    <a16:rowId xmlns:a16="http://schemas.microsoft.com/office/drawing/2014/main" val="10007"/>
                  </a:ext>
                </a:extLst>
              </a:tr>
              <a:tr h="530754">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solidFill>
                      <a:srgbClr val="FFFFFF">
                        <a:alpha val="3921"/>
                      </a:srgbClr>
                    </a:solidFill>
                  </a:tcPr>
                </a:tc>
                <a:tc>
                  <a:txBody>
                    <a:bodyPr/>
                    <a:lstStyle/>
                    <a:p>
                      <a:pPr marL="32384" marR="576580">
                        <a:lnSpc>
                          <a:spcPts val="1689"/>
                        </a:lnSpc>
                        <a:spcBef>
                          <a:spcPts val="710"/>
                        </a:spcBef>
                      </a:pPr>
                      <a:r>
                        <a:rPr sz="1300" b="1" spc="-45" dirty="0">
                          <a:solidFill>
                            <a:srgbClr val="384652"/>
                          </a:solidFill>
                          <a:latin typeface="Gill Sans MT"/>
                          <a:cs typeface="Gill Sans MT"/>
                        </a:rPr>
                        <a:t>Guarderías </a:t>
                      </a:r>
                      <a:r>
                        <a:rPr sz="1300" b="1" spc="-50" dirty="0">
                          <a:solidFill>
                            <a:srgbClr val="384652"/>
                          </a:solidFill>
                          <a:latin typeface="Gill Sans MT"/>
                          <a:cs typeface="Gill Sans MT"/>
                        </a:rPr>
                        <a:t>y </a:t>
                      </a:r>
                      <a:r>
                        <a:rPr sz="1300" b="1" spc="-10" dirty="0">
                          <a:solidFill>
                            <a:srgbClr val="384652"/>
                          </a:solidFill>
                          <a:latin typeface="Gill Sans MT"/>
                          <a:cs typeface="Gill Sans MT"/>
                        </a:rPr>
                        <a:t>Prestaciones</a:t>
                      </a:r>
                      <a:r>
                        <a:rPr sz="1300" b="1" spc="-80" dirty="0">
                          <a:solidFill>
                            <a:srgbClr val="384652"/>
                          </a:solidFill>
                          <a:latin typeface="Gill Sans MT"/>
                          <a:cs typeface="Gill Sans MT"/>
                        </a:rPr>
                        <a:t> </a:t>
                      </a:r>
                      <a:r>
                        <a:rPr sz="1300" b="1" spc="-10" dirty="0">
                          <a:solidFill>
                            <a:srgbClr val="384652"/>
                          </a:solidFill>
                          <a:latin typeface="Gill Sans MT"/>
                          <a:cs typeface="Gill Sans MT"/>
                        </a:rPr>
                        <a:t>Sociales</a:t>
                      </a:r>
                      <a:endParaRPr sz="1300">
                        <a:latin typeface="Gill Sans MT"/>
                        <a:cs typeface="Gill Sans MT"/>
                      </a:endParaRPr>
                    </a:p>
                  </a:txBody>
                  <a:tcPr marL="0" marR="0" marT="75142" marB="0">
                    <a:lnL w="12700">
                      <a:solidFill>
                        <a:srgbClr val="000000"/>
                      </a:solidFill>
                      <a:prstDash val="solid"/>
                    </a:lnL>
                    <a:solidFill>
                      <a:srgbClr val="FFFFFF">
                        <a:alpha val="3921"/>
                      </a:srgbClr>
                    </a:solidFill>
                  </a:tcPr>
                </a:tc>
                <a:tc>
                  <a:txBody>
                    <a:bodyPr/>
                    <a:lstStyle/>
                    <a:p>
                      <a:pPr marL="71755">
                        <a:lnSpc>
                          <a:spcPct val="100000"/>
                        </a:lnSpc>
                        <a:spcBef>
                          <a:spcPts val="575"/>
                        </a:spcBef>
                      </a:pPr>
                      <a:r>
                        <a:rPr sz="1300" spc="65" dirty="0">
                          <a:solidFill>
                            <a:srgbClr val="384652"/>
                          </a:solidFill>
                          <a:latin typeface="Gill Sans MT"/>
                          <a:cs typeface="Gill Sans MT"/>
                        </a:rPr>
                        <a:t>Servicios</a:t>
                      </a:r>
                      <a:r>
                        <a:rPr sz="1300" spc="-15" dirty="0">
                          <a:solidFill>
                            <a:srgbClr val="384652"/>
                          </a:solidFill>
                          <a:latin typeface="Gill Sans MT"/>
                          <a:cs typeface="Gill Sans MT"/>
                        </a:rPr>
                        <a:t> </a:t>
                      </a:r>
                      <a:r>
                        <a:rPr sz="1300" spc="95" dirty="0">
                          <a:solidFill>
                            <a:srgbClr val="384652"/>
                          </a:solidFill>
                          <a:latin typeface="Gill Sans MT"/>
                          <a:cs typeface="Gill Sans MT"/>
                        </a:rPr>
                        <a:t>Sociales</a:t>
                      </a:r>
                      <a:endParaRPr sz="1300">
                        <a:latin typeface="Gill Sans MT"/>
                        <a:cs typeface="Gill Sans MT"/>
                      </a:endParaRPr>
                    </a:p>
                  </a:txBody>
                  <a:tcPr marL="0" marR="0" marT="60854" marB="0">
                    <a:solidFill>
                      <a:srgbClr val="FFFFFF">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1.00%</a:t>
                      </a:r>
                      <a:endParaRPr sz="1300">
                        <a:latin typeface="Gill Sans MT"/>
                        <a:cs typeface="Gill Sans MT"/>
                      </a:endParaRPr>
                    </a:p>
                  </a:txBody>
                  <a:tcPr marL="0" marR="0" marT="47625" marB="0">
                    <a:solidFill>
                      <a:srgbClr val="FFFFFF">
                        <a:alpha val="3921"/>
                      </a:srgbClr>
                    </a:solidFill>
                  </a:tcPr>
                </a:tc>
                <a:tc>
                  <a:txBody>
                    <a:bodyPr/>
                    <a:lstStyle/>
                    <a:p>
                      <a:pPr marL="178435">
                        <a:lnSpc>
                          <a:spcPct val="100000"/>
                        </a:lnSpc>
                        <a:spcBef>
                          <a:spcPts val="450"/>
                        </a:spcBef>
                      </a:pPr>
                      <a:r>
                        <a:rPr sz="1300" spc="65" dirty="0">
                          <a:solidFill>
                            <a:srgbClr val="384652"/>
                          </a:solidFill>
                          <a:latin typeface="Gill Sans MT"/>
                          <a:cs typeface="Gill Sans MT"/>
                        </a:rPr>
                        <a:t>0.00%</a:t>
                      </a:r>
                      <a:endParaRPr sz="1300">
                        <a:latin typeface="Gill Sans MT"/>
                        <a:cs typeface="Gill Sans MT"/>
                      </a:endParaRPr>
                    </a:p>
                  </a:txBody>
                  <a:tcPr marL="0" marR="0" marT="47625" marB="0">
                    <a:solidFill>
                      <a:srgbClr val="FFFFFF">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solidFill>
                      <a:srgbClr val="FFFFFF">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tcPr>
                </a:tc>
                <a:extLst>
                  <a:ext uri="{0D108BD9-81ED-4DB2-BD59-A6C34878D82A}">
                    <a16:rowId xmlns:a16="http://schemas.microsoft.com/office/drawing/2014/main" val="10008"/>
                  </a:ext>
                </a:extLst>
              </a:tr>
              <a:tr h="351896">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tcPr>
                </a:tc>
                <a:tc>
                  <a:txBody>
                    <a:bodyPr/>
                    <a:lstStyle/>
                    <a:p>
                      <a:pPr marL="32384">
                        <a:lnSpc>
                          <a:spcPct val="100000"/>
                        </a:lnSpc>
                        <a:spcBef>
                          <a:spcPts val="245"/>
                        </a:spcBef>
                      </a:pPr>
                      <a:r>
                        <a:rPr sz="1300" b="1" spc="-70" dirty="0">
                          <a:solidFill>
                            <a:srgbClr val="384652"/>
                          </a:solidFill>
                          <a:latin typeface="Gill Sans MT"/>
                          <a:cs typeface="Gill Sans MT"/>
                        </a:rPr>
                        <a:t>INFONAVIT</a:t>
                      </a:r>
                      <a:endParaRPr sz="1300">
                        <a:latin typeface="Gill Sans MT"/>
                        <a:cs typeface="Gill Sans MT"/>
                      </a:endParaRPr>
                    </a:p>
                  </a:txBody>
                  <a:tcPr marL="0" marR="0" marT="25929" marB="0">
                    <a:lnL w="12700">
                      <a:solidFill>
                        <a:srgbClr val="000000"/>
                      </a:solidFill>
                      <a:prstDash val="solid"/>
                    </a:lnL>
                    <a:lnB w="9525">
                      <a:solidFill>
                        <a:srgbClr val="000000"/>
                      </a:solidFill>
                      <a:prstDash val="solid"/>
                    </a:lnB>
                    <a:solidFill>
                      <a:srgbClr val="000000">
                        <a:alpha val="3921"/>
                      </a:srgbClr>
                    </a:solidFill>
                  </a:tcPr>
                </a:tc>
                <a:tc>
                  <a:txBody>
                    <a:bodyPr/>
                    <a:lstStyle/>
                    <a:p>
                      <a:pPr marL="71755">
                        <a:lnSpc>
                          <a:spcPct val="100000"/>
                        </a:lnSpc>
                        <a:spcBef>
                          <a:spcPts val="575"/>
                        </a:spcBef>
                      </a:pPr>
                      <a:r>
                        <a:rPr sz="1300" spc="60" dirty="0">
                          <a:solidFill>
                            <a:srgbClr val="384652"/>
                          </a:solidFill>
                          <a:latin typeface="Gill Sans MT"/>
                          <a:cs typeface="Gill Sans MT"/>
                        </a:rPr>
                        <a:t>Fondo</a:t>
                      </a:r>
                      <a:r>
                        <a:rPr sz="1300" spc="-50" dirty="0">
                          <a:solidFill>
                            <a:srgbClr val="384652"/>
                          </a:solidFill>
                          <a:latin typeface="Gill Sans MT"/>
                          <a:cs typeface="Gill Sans MT"/>
                        </a:rPr>
                        <a:t> </a:t>
                      </a:r>
                      <a:r>
                        <a:rPr sz="1300" spc="60" dirty="0">
                          <a:solidFill>
                            <a:srgbClr val="384652"/>
                          </a:solidFill>
                          <a:latin typeface="Gill Sans MT"/>
                          <a:cs typeface="Gill Sans MT"/>
                        </a:rPr>
                        <a:t>Nacional</a:t>
                      </a:r>
                      <a:r>
                        <a:rPr sz="1300" spc="-50" dirty="0">
                          <a:solidFill>
                            <a:srgbClr val="384652"/>
                          </a:solidFill>
                          <a:latin typeface="Gill Sans MT"/>
                          <a:cs typeface="Gill Sans MT"/>
                        </a:rPr>
                        <a:t> </a:t>
                      </a:r>
                      <a:r>
                        <a:rPr sz="1300" spc="70" dirty="0">
                          <a:solidFill>
                            <a:srgbClr val="384652"/>
                          </a:solidFill>
                          <a:latin typeface="Gill Sans MT"/>
                          <a:cs typeface="Gill Sans MT"/>
                        </a:rPr>
                        <a:t>de</a:t>
                      </a:r>
                      <a:r>
                        <a:rPr sz="1300" spc="-10" dirty="0">
                          <a:solidFill>
                            <a:srgbClr val="384652"/>
                          </a:solidFill>
                          <a:latin typeface="Gill Sans MT"/>
                          <a:cs typeface="Gill Sans MT"/>
                        </a:rPr>
                        <a:t> </a:t>
                      </a:r>
                      <a:r>
                        <a:rPr sz="1300" spc="60" dirty="0">
                          <a:solidFill>
                            <a:srgbClr val="384652"/>
                          </a:solidFill>
                          <a:latin typeface="Gill Sans MT"/>
                          <a:cs typeface="Gill Sans MT"/>
                        </a:rPr>
                        <a:t>Vivienda</a:t>
                      </a:r>
                      <a:endParaRPr sz="1300">
                        <a:latin typeface="Gill Sans MT"/>
                        <a:cs typeface="Gill Sans MT"/>
                      </a:endParaRPr>
                    </a:p>
                  </a:txBody>
                  <a:tcPr marL="0" marR="0" marT="60854" marB="0">
                    <a:lnB w="9525">
                      <a:solidFill>
                        <a:srgbClr val="000000"/>
                      </a:solidFill>
                      <a:prstDash val="solid"/>
                    </a:lnB>
                    <a:solidFill>
                      <a:srgbClr val="000000">
                        <a:alpha val="3921"/>
                      </a:srgbClr>
                    </a:solidFill>
                  </a:tcPr>
                </a:tc>
                <a:tc>
                  <a:txBody>
                    <a:bodyPr/>
                    <a:lstStyle/>
                    <a:p>
                      <a:pPr marL="97155">
                        <a:lnSpc>
                          <a:spcPct val="100000"/>
                        </a:lnSpc>
                        <a:spcBef>
                          <a:spcPts val="450"/>
                        </a:spcBef>
                      </a:pPr>
                      <a:r>
                        <a:rPr sz="1300" spc="65" dirty="0">
                          <a:solidFill>
                            <a:srgbClr val="384652"/>
                          </a:solidFill>
                          <a:latin typeface="Gill Sans MT"/>
                          <a:cs typeface="Gill Sans MT"/>
                        </a:rPr>
                        <a:t>5.00%</a:t>
                      </a:r>
                      <a:endParaRPr sz="1300">
                        <a:latin typeface="Gill Sans MT"/>
                        <a:cs typeface="Gill Sans MT"/>
                      </a:endParaRPr>
                    </a:p>
                  </a:txBody>
                  <a:tcPr marL="0" marR="0" marT="47625" marB="0">
                    <a:lnB w="9525">
                      <a:solidFill>
                        <a:srgbClr val="000000"/>
                      </a:solidFill>
                      <a:prstDash val="solid"/>
                    </a:lnB>
                    <a:solidFill>
                      <a:srgbClr val="000000">
                        <a:alpha val="3921"/>
                      </a:srgbClr>
                    </a:solidFill>
                  </a:tcPr>
                </a:tc>
                <a:tc>
                  <a:txBody>
                    <a:bodyPr/>
                    <a:lstStyle/>
                    <a:p>
                      <a:pPr marL="178435">
                        <a:lnSpc>
                          <a:spcPct val="100000"/>
                        </a:lnSpc>
                        <a:spcBef>
                          <a:spcPts val="450"/>
                        </a:spcBef>
                      </a:pPr>
                      <a:r>
                        <a:rPr sz="1300" spc="65" dirty="0">
                          <a:solidFill>
                            <a:srgbClr val="384652"/>
                          </a:solidFill>
                          <a:latin typeface="Gill Sans MT"/>
                          <a:cs typeface="Gill Sans MT"/>
                        </a:rPr>
                        <a:t>0.00%</a:t>
                      </a:r>
                      <a:endParaRPr sz="1300">
                        <a:latin typeface="Gill Sans MT"/>
                        <a:cs typeface="Gill Sans MT"/>
                      </a:endParaRPr>
                    </a:p>
                  </a:txBody>
                  <a:tcPr marL="0" marR="0" marT="47625" marB="0">
                    <a:lnB w="9525">
                      <a:solidFill>
                        <a:srgbClr val="000000"/>
                      </a:solidFill>
                      <a:prstDash val="solid"/>
                    </a:lnB>
                    <a:solidFill>
                      <a:srgbClr val="000000">
                        <a:alpha val="3921"/>
                      </a:srgbClr>
                    </a:solidFill>
                  </a:tcPr>
                </a:tc>
                <a:tc>
                  <a:txBody>
                    <a:bodyPr/>
                    <a:lstStyle/>
                    <a:p>
                      <a:pPr marL="186690">
                        <a:lnSpc>
                          <a:spcPct val="100000"/>
                        </a:lnSpc>
                        <a:spcBef>
                          <a:spcPts val="450"/>
                        </a:spcBef>
                      </a:pPr>
                      <a:r>
                        <a:rPr sz="1300" spc="35" dirty="0">
                          <a:solidFill>
                            <a:srgbClr val="384652"/>
                          </a:solidFill>
                          <a:latin typeface="Gill Sans MT"/>
                          <a:cs typeface="Gill Sans MT"/>
                        </a:rPr>
                        <a:t>SBC</a:t>
                      </a:r>
                      <a:endParaRPr sz="1300">
                        <a:latin typeface="Gill Sans MT"/>
                        <a:cs typeface="Gill Sans MT"/>
                      </a:endParaRPr>
                    </a:p>
                  </a:txBody>
                  <a:tcPr marL="0" marR="0" marT="47625" marB="0">
                    <a:lnB w="9525">
                      <a:solidFill>
                        <a:srgbClr val="000000"/>
                      </a:solidFill>
                      <a:prstDash val="solid"/>
                    </a:lnB>
                    <a:solidFill>
                      <a:srgbClr val="000000">
                        <a:alpha val="3921"/>
                      </a:srgbClr>
                    </a:solidFill>
                  </a:tcPr>
                </a:tc>
                <a:tc>
                  <a:txBody>
                    <a:bodyPr/>
                    <a:lstStyle/>
                    <a:p>
                      <a:pPr>
                        <a:lnSpc>
                          <a:spcPct val="100000"/>
                        </a:lnSpc>
                      </a:pPr>
                      <a:endParaRPr sz="1300">
                        <a:latin typeface="Times New Roman"/>
                        <a:cs typeface="Times New Roman"/>
                      </a:endParaRPr>
                    </a:p>
                  </a:txBody>
                  <a:tcPr marL="0" marR="0" marT="0" marB="0">
                    <a:lnR w="12700">
                      <a:solidFill>
                        <a:srgbClr val="000000"/>
                      </a:solidFill>
                      <a:prstDash val="solid"/>
                    </a:lnR>
                    <a:lnB w="9525">
                      <a:solidFill>
                        <a:srgbClr val="000000"/>
                      </a:solidFill>
                      <a:prstDash val="solid"/>
                    </a:lnB>
                    <a:solidFill>
                      <a:srgbClr val="000000">
                        <a:alpha val="3921"/>
                      </a:srgbClr>
                    </a:solidFill>
                  </a:tcPr>
                </a:tc>
                <a:extLst>
                  <a:ext uri="{0D108BD9-81ED-4DB2-BD59-A6C34878D82A}">
                    <a16:rowId xmlns:a16="http://schemas.microsoft.com/office/drawing/2014/main" val="10009"/>
                  </a:ext>
                </a:extLst>
              </a:tr>
            </a:tbl>
          </a:graphicData>
        </a:graphic>
      </p:graphicFrame>
      <p:sp>
        <p:nvSpPr>
          <p:cNvPr id="4" name="object 4"/>
          <p:cNvSpPr txBox="1"/>
          <p:nvPr/>
        </p:nvSpPr>
        <p:spPr>
          <a:xfrm>
            <a:off x="489543" y="5736929"/>
            <a:ext cx="11227328" cy="897255"/>
          </a:xfrm>
          <a:prstGeom prst="rect">
            <a:avLst/>
          </a:prstGeom>
        </p:spPr>
        <p:txBody>
          <a:bodyPr vert="horz" wrap="square" lIns="0" tIns="8467" rIns="0" bIns="0" rtlCol="0">
            <a:spAutoFit/>
          </a:bodyPr>
          <a:lstStyle/>
          <a:p>
            <a:pPr marL="68260" marR="269335" indent="-37040" defTabSz="761970">
              <a:lnSpc>
                <a:spcPct val="101400"/>
              </a:lnSpc>
              <a:spcBef>
                <a:spcPts val="67"/>
              </a:spcBef>
            </a:pPr>
            <a:r>
              <a:rPr sz="1167" b="1" dirty="0">
                <a:solidFill>
                  <a:srgbClr val="384652"/>
                </a:solidFill>
                <a:latin typeface="Gill Sans MT"/>
                <a:cs typeface="Gill Sans MT"/>
              </a:rPr>
              <a:t>*Riesgos</a:t>
            </a:r>
            <a:r>
              <a:rPr sz="1167" b="1" spc="-17" dirty="0">
                <a:solidFill>
                  <a:srgbClr val="384652"/>
                </a:solidFill>
                <a:latin typeface="Gill Sans MT"/>
                <a:cs typeface="Gill Sans MT"/>
              </a:rPr>
              <a:t> </a:t>
            </a:r>
            <a:r>
              <a:rPr sz="1167" b="1" spc="-8" dirty="0">
                <a:solidFill>
                  <a:srgbClr val="384652"/>
                </a:solidFill>
                <a:latin typeface="Gill Sans MT"/>
                <a:cs typeface="Gill Sans MT"/>
              </a:rPr>
              <a:t>de</a:t>
            </a:r>
            <a:r>
              <a:rPr sz="1167" b="1" spc="-12" dirty="0">
                <a:solidFill>
                  <a:srgbClr val="384652"/>
                </a:solidFill>
                <a:latin typeface="Gill Sans MT"/>
                <a:cs typeface="Gill Sans MT"/>
              </a:rPr>
              <a:t> </a:t>
            </a:r>
            <a:r>
              <a:rPr sz="1167" b="1" spc="-42" dirty="0">
                <a:solidFill>
                  <a:srgbClr val="384652"/>
                </a:solidFill>
                <a:latin typeface="Gill Sans MT"/>
                <a:cs typeface="Gill Sans MT"/>
              </a:rPr>
              <a:t>Trabajo</a:t>
            </a:r>
            <a:r>
              <a:rPr sz="1167" b="1" spc="-25" dirty="0">
                <a:solidFill>
                  <a:srgbClr val="384652"/>
                </a:solidFill>
                <a:latin typeface="Gill Sans MT"/>
                <a:cs typeface="Gill Sans MT"/>
              </a:rPr>
              <a:t> </a:t>
            </a:r>
            <a:r>
              <a:rPr sz="1167" b="1" spc="-37" dirty="0">
                <a:solidFill>
                  <a:srgbClr val="384652"/>
                </a:solidFill>
                <a:latin typeface="Gill Sans MT"/>
                <a:cs typeface="Gill Sans MT"/>
              </a:rPr>
              <a:t>(Patrón):</a:t>
            </a:r>
            <a:r>
              <a:rPr sz="1167" b="1" spc="21" dirty="0">
                <a:solidFill>
                  <a:srgbClr val="384652"/>
                </a:solidFill>
                <a:latin typeface="Gill Sans MT"/>
                <a:cs typeface="Gill Sans MT"/>
              </a:rPr>
              <a:t> </a:t>
            </a:r>
            <a:r>
              <a:rPr sz="1167" spc="46" dirty="0">
                <a:solidFill>
                  <a:srgbClr val="384652"/>
                </a:solidFill>
                <a:latin typeface="Gill Sans MT"/>
                <a:cs typeface="Gill Sans MT"/>
              </a:rPr>
              <a:t>El</a:t>
            </a:r>
            <a:r>
              <a:rPr sz="1167" dirty="0">
                <a:solidFill>
                  <a:srgbClr val="384652"/>
                </a:solidFill>
                <a:latin typeface="Gill Sans MT"/>
                <a:cs typeface="Gill Sans MT"/>
              </a:rPr>
              <a:t> </a:t>
            </a:r>
            <a:r>
              <a:rPr sz="1167" spc="37" dirty="0">
                <a:solidFill>
                  <a:srgbClr val="384652"/>
                </a:solidFill>
                <a:latin typeface="Gill Sans MT"/>
                <a:cs typeface="Gill Sans MT"/>
              </a:rPr>
              <a:t>porcentaje</a:t>
            </a:r>
            <a:r>
              <a:rPr sz="1167" spc="-4" dirty="0">
                <a:solidFill>
                  <a:srgbClr val="384652"/>
                </a:solidFill>
                <a:latin typeface="Gill Sans MT"/>
                <a:cs typeface="Gill Sans MT"/>
              </a:rPr>
              <a:t> </a:t>
            </a:r>
            <a:r>
              <a:rPr sz="1167" spc="54" dirty="0">
                <a:solidFill>
                  <a:srgbClr val="384652"/>
                </a:solidFill>
                <a:latin typeface="Gill Sans MT"/>
                <a:cs typeface="Gill Sans MT"/>
              </a:rPr>
              <a:t>varía</a:t>
            </a:r>
            <a:r>
              <a:rPr sz="1167" spc="-8" dirty="0">
                <a:solidFill>
                  <a:srgbClr val="384652"/>
                </a:solidFill>
                <a:latin typeface="Gill Sans MT"/>
                <a:cs typeface="Gill Sans MT"/>
              </a:rPr>
              <a:t> </a:t>
            </a:r>
            <a:r>
              <a:rPr sz="1167" spc="92" dirty="0">
                <a:solidFill>
                  <a:srgbClr val="384652"/>
                </a:solidFill>
                <a:latin typeface="Gill Sans MT"/>
                <a:cs typeface="Gill Sans MT"/>
              </a:rPr>
              <a:t>según</a:t>
            </a:r>
            <a:r>
              <a:rPr sz="1167" spc="-17" dirty="0">
                <a:solidFill>
                  <a:srgbClr val="384652"/>
                </a:solidFill>
                <a:latin typeface="Gill Sans MT"/>
                <a:cs typeface="Gill Sans MT"/>
              </a:rPr>
              <a:t> </a:t>
            </a:r>
            <a:r>
              <a:rPr sz="1167" spc="75" dirty="0">
                <a:solidFill>
                  <a:srgbClr val="384652"/>
                </a:solidFill>
                <a:latin typeface="Gill Sans MT"/>
                <a:cs typeface="Gill Sans MT"/>
              </a:rPr>
              <a:t>la</a:t>
            </a:r>
            <a:r>
              <a:rPr sz="1167" spc="-4" dirty="0">
                <a:solidFill>
                  <a:srgbClr val="384652"/>
                </a:solidFill>
                <a:latin typeface="Gill Sans MT"/>
                <a:cs typeface="Gill Sans MT"/>
              </a:rPr>
              <a:t> </a:t>
            </a:r>
            <a:r>
              <a:rPr sz="1167" spc="92" dirty="0">
                <a:solidFill>
                  <a:srgbClr val="384652"/>
                </a:solidFill>
                <a:latin typeface="Gill Sans MT"/>
                <a:cs typeface="Gill Sans MT"/>
              </a:rPr>
              <a:t>clase</a:t>
            </a:r>
            <a:r>
              <a:rPr sz="1167" spc="-17" dirty="0">
                <a:solidFill>
                  <a:srgbClr val="384652"/>
                </a:solidFill>
                <a:latin typeface="Gill Sans MT"/>
                <a:cs typeface="Gill Sans MT"/>
              </a:rPr>
              <a:t> </a:t>
            </a:r>
            <a:r>
              <a:rPr sz="1167" spc="54" dirty="0">
                <a:solidFill>
                  <a:srgbClr val="384652"/>
                </a:solidFill>
                <a:latin typeface="Gill Sans MT"/>
                <a:cs typeface="Gill Sans MT"/>
              </a:rPr>
              <a:t>de</a:t>
            </a:r>
            <a:r>
              <a:rPr sz="1167" spc="-21" dirty="0">
                <a:solidFill>
                  <a:srgbClr val="384652"/>
                </a:solidFill>
                <a:latin typeface="Gill Sans MT"/>
                <a:cs typeface="Gill Sans MT"/>
              </a:rPr>
              <a:t> </a:t>
            </a:r>
            <a:r>
              <a:rPr sz="1167" spc="54" dirty="0">
                <a:solidFill>
                  <a:srgbClr val="384652"/>
                </a:solidFill>
                <a:latin typeface="Gill Sans MT"/>
                <a:cs typeface="Gill Sans MT"/>
              </a:rPr>
              <a:t>riesgo</a:t>
            </a:r>
            <a:r>
              <a:rPr sz="1167" spc="-17" dirty="0">
                <a:solidFill>
                  <a:srgbClr val="384652"/>
                </a:solidFill>
                <a:latin typeface="Gill Sans MT"/>
                <a:cs typeface="Gill Sans MT"/>
              </a:rPr>
              <a:t> </a:t>
            </a:r>
            <a:r>
              <a:rPr sz="1167" spc="54" dirty="0">
                <a:solidFill>
                  <a:srgbClr val="384652"/>
                </a:solidFill>
                <a:latin typeface="Gill Sans MT"/>
                <a:cs typeface="Gill Sans MT"/>
              </a:rPr>
              <a:t>de</a:t>
            </a:r>
            <a:r>
              <a:rPr sz="1167" spc="-17" dirty="0">
                <a:solidFill>
                  <a:srgbClr val="384652"/>
                </a:solidFill>
                <a:latin typeface="Gill Sans MT"/>
                <a:cs typeface="Gill Sans MT"/>
              </a:rPr>
              <a:t> </a:t>
            </a:r>
            <a:r>
              <a:rPr sz="1167" spc="75" dirty="0">
                <a:solidFill>
                  <a:srgbClr val="384652"/>
                </a:solidFill>
                <a:latin typeface="Gill Sans MT"/>
                <a:cs typeface="Gill Sans MT"/>
              </a:rPr>
              <a:t>la</a:t>
            </a:r>
            <a:r>
              <a:rPr sz="1167" spc="-4" dirty="0">
                <a:solidFill>
                  <a:srgbClr val="384652"/>
                </a:solidFill>
                <a:latin typeface="Gill Sans MT"/>
                <a:cs typeface="Gill Sans MT"/>
              </a:rPr>
              <a:t> </a:t>
            </a:r>
            <a:r>
              <a:rPr sz="1167" spc="71" dirty="0">
                <a:solidFill>
                  <a:srgbClr val="384652"/>
                </a:solidFill>
                <a:latin typeface="Gill Sans MT"/>
                <a:cs typeface="Gill Sans MT"/>
              </a:rPr>
              <a:t>empresa</a:t>
            </a:r>
            <a:r>
              <a:rPr sz="1167" spc="-29" dirty="0">
                <a:solidFill>
                  <a:srgbClr val="384652"/>
                </a:solidFill>
                <a:latin typeface="Gill Sans MT"/>
                <a:cs typeface="Gill Sans MT"/>
              </a:rPr>
              <a:t> </a:t>
            </a:r>
            <a:r>
              <a:rPr sz="1167" dirty="0">
                <a:solidFill>
                  <a:srgbClr val="384652"/>
                </a:solidFill>
                <a:latin typeface="Gill Sans MT"/>
                <a:cs typeface="Gill Sans MT"/>
              </a:rPr>
              <a:t>y </a:t>
            </a:r>
            <a:r>
              <a:rPr sz="1167" spc="75" dirty="0">
                <a:solidFill>
                  <a:srgbClr val="384652"/>
                </a:solidFill>
                <a:latin typeface="Gill Sans MT"/>
                <a:cs typeface="Gill Sans MT"/>
              </a:rPr>
              <a:t>la</a:t>
            </a:r>
            <a:r>
              <a:rPr sz="1167" spc="-8" dirty="0">
                <a:solidFill>
                  <a:srgbClr val="384652"/>
                </a:solidFill>
                <a:latin typeface="Gill Sans MT"/>
                <a:cs typeface="Gill Sans MT"/>
              </a:rPr>
              <a:t> </a:t>
            </a:r>
            <a:r>
              <a:rPr sz="1167" spc="58" dirty="0">
                <a:solidFill>
                  <a:srgbClr val="384652"/>
                </a:solidFill>
                <a:latin typeface="Gill Sans MT"/>
                <a:cs typeface="Gill Sans MT"/>
              </a:rPr>
              <a:t>siniestralidad</a:t>
            </a:r>
            <a:r>
              <a:rPr sz="1167" spc="-25" dirty="0">
                <a:solidFill>
                  <a:srgbClr val="384652"/>
                </a:solidFill>
                <a:latin typeface="Gill Sans MT"/>
                <a:cs typeface="Gill Sans MT"/>
              </a:rPr>
              <a:t> </a:t>
            </a:r>
            <a:r>
              <a:rPr sz="1167" spc="58" dirty="0">
                <a:solidFill>
                  <a:srgbClr val="384652"/>
                </a:solidFill>
                <a:latin typeface="Gill Sans MT"/>
                <a:cs typeface="Gill Sans MT"/>
              </a:rPr>
              <a:t>registrada</a:t>
            </a:r>
            <a:r>
              <a:rPr sz="1167" spc="-25" dirty="0">
                <a:solidFill>
                  <a:srgbClr val="384652"/>
                </a:solidFill>
                <a:latin typeface="Gill Sans MT"/>
                <a:cs typeface="Gill Sans MT"/>
              </a:rPr>
              <a:t> </a:t>
            </a:r>
            <a:r>
              <a:rPr sz="1167" spc="54" dirty="0">
                <a:solidFill>
                  <a:srgbClr val="384652"/>
                </a:solidFill>
                <a:latin typeface="Gill Sans MT"/>
                <a:cs typeface="Gill Sans MT"/>
              </a:rPr>
              <a:t>en</a:t>
            </a:r>
            <a:r>
              <a:rPr sz="1167" spc="-12" dirty="0">
                <a:solidFill>
                  <a:srgbClr val="384652"/>
                </a:solidFill>
                <a:latin typeface="Gill Sans MT"/>
                <a:cs typeface="Gill Sans MT"/>
              </a:rPr>
              <a:t> </a:t>
            </a:r>
            <a:r>
              <a:rPr sz="1167" dirty="0">
                <a:solidFill>
                  <a:srgbClr val="384652"/>
                </a:solidFill>
                <a:latin typeface="Gill Sans MT"/>
                <a:cs typeface="Gill Sans MT"/>
              </a:rPr>
              <a:t>el</a:t>
            </a:r>
            <a:r>
              <a:rPr sz="1167" spc="-17" dirty="0">
                <a:solidFill>
                  <a:srgbClr val="384652"/>
                </a:solidFill>
                <a:latin typeface="Gill Sans MT"/>
                <a:cs typeface="Gill Sans MT"/>
              </a:rPr>
              <a:t> </a:t>
            </a:r>
            <a:r>
              <a:rPr sz="1167" dirty="0">
                <a:solidFill>
                  <a:srgbClr val="384652"/>
                </a:solidFill>
                <a:latin typeface="Gill Sans MT"/>
                <a:cs typeface="Gill Sans MT"/>
              </a:rPr>
              <a:t>ejercicio</a:t>
            </a:r>
            <a:r>
              <a:rPr sz="1167" spc="-29" dirty="0">
                <a:solidFill>
                  <a:srgbClr val="384652"/>
                </a:solidFill>
                <a:latin typeface="Gill Sans MT"/>
                <a:cs typeface="Gill Sans MT"/>
              </a:rPr>
              <a:t> </a:t>
            </a:r>
            <a:r>
              <a:rPr sz="1167" dirty="0">
                <a:solidFill>
                  <a:srgbClr val="384652"/>
                </a:solidFill>
                <a:latin typeface="Gill Sans MT"/>
                <a:cs typeface="Gill Sans MT"/>
              </a:rPr>
              <a:t>anterior, </a:t>
            </a:r>
            <a:r>
              <a:rPr sz="1167" spc="54" dirty="0">
                <a:solidFill>
                  <a:srgbClr val="384652"/>
                </a:solidFill>
                <a:latin typeface="Gill Sans MT"/>
                <a:cs typeface="Gill Sans MT"/>
              </a:rPr>
              <a:t>con</a:t>
            </a:r>
            <a:r>
              <a:rPr sz="1167" spc="-17" dirty="0">
                <a:solidFill>
                  <a:srgbClr val="384652"/>
                </a:solidFill>
                <a:latin typeface="Gill Sans MT"/>
                <a:cs typeface="Gill Sans MT"/>
              </a:rPr>
              <a:t> </a:t>
            </a:r>
            <a:r>
              <a:rPr sz="1167" spc="54" dirty="0">
                <a:solidFill>
                  <a:srgbClr val="384652"/>
                </a:solidFill>
                <a:latin typeface="Gill Sans MT"/>
                <a:cs typeface="Gill Sans MT"/>
              </a:rPr>
              <a:t>un</a:t>
            </a:r>
            <a:r>
              <a:rPr sz="1167" spc="8" dirty="0">
                <a:solidFill>
                  <a:srgbClr val="384652"/>
                </a:solidFill>
                <a:latin typeface="Gill Sans MT"/>
                <a:cs typeface="Gill Sans MT"/>
              </a:rPr>
              <a:t> </a:t>
            </a:r>
            <a:r>
              <a:rPr sz="1167" spc="58" dirty="0">
                <a:solidFill>
                  <a:srgbClr val="384652"/>
                </a:solidFill>
                <a:latin typeface="Gill Sans MT"/>
                <a:cs typeface="Gill Sans MT"/>
              </a:rPr>
              <a:t>mínimo</a:t>
            </a:r>
            <a:r>
              <a:rPr sz="1167" spc="-17" dirty="0">
                <a:solidFill>
                  <a:srgbClr val="384652"/>
                </a:solidFill>
                <a:latin typeface="Gill Sans MT"/>
                <a:cs typeface="Gill Sans MT"/>
              </a:rPr>
              <a:t> </a:t>
            </a:r>
            <a:r>
              <a:rPr sz="1167" dirty="0">
                <a:solidFill>
                  <a:srgbClr val="384652"/>
                </a:solidFill>
                <a:latin typeface="Gill Sans MT"/>
                <a:cs typeface="Gill Sans MT"/>
              </a:rPr>
              <a:t>y</a:t>
            </a:r>
            <a:r>
              <a:rPr sz="1167" spc="-12" dirty="0">
                <a:solidFill>
                  <a:srgbClr val="384652"/>
                </a:solidFill>
                <a:latin typeface="Gill Sans MT"/>
                <a:cs typeface="Gill Sans MT"/>
              </a:rPr>
              <a:t> </a:t>
            </a:r>
            <a:r>
              <a:rPr sz="1167" spc="58" dirty="0">
                <a:solidFill>
                  <a:srgbClr val="384652"/>
                </a:solidFill>
                <a:latin typeface="Gill Sans MT"/>
                <a:cs typeface="Gill Sans MT"/>
              </a:rPr>
              <a:t>máximo </a:t>
            </a:r>
            <a:r>
              <a:rPr sz="1167" spc="67" dirty="0">
                <a:solidFill>
                  <a:srgbClr val="384652"/>
                </a:solidFill>
                <a:latin typeface="Gill Sans MT"/>
                <a:cs typeface="Gill Sans MT"/>
              </a:rPr>
              <a:t>establecidos</a:t>
            </a:r>
            <a:r>
              <a:rPr sz="1167" spc="-33" dirty="0">
                <a:solidFill>
                  <a:srgbClr val="384652"/>
                </a:solidFill>
                <a:latin typeface="Gill Sans MT"/>
                <a:cs typeface="Gill Sans MT"/>
              </a:rPr>
              <a:t> </a:t>
            </a:r>
            <a:r>
              <a:rPr sz="1167" dirty="0">
                <a:solidFill>
                  <a:srgbClr val="384652"/>
                </a:solidFill>
                <a:latin typeface="Gill Sans MT"/>
                <a:cs typeface="Gill Sans MT"/>
              </a:rPr>
              <a:t>por</a:t>
            </a:r>
            <a:r>
              <a:rPr sz="1167" spc="-17" dirty="0">
                <a:solidFill>
                  <a:srgbClr val="384652"/>
                </a:solidFill>
                <a:latin typeface="Gill Sans MT"/>
                <a:cs typeface="Gill Sans MT"/>
              </a:rPr>
              <a:t> ley.</a:t>
            </a:r>
            <a:endParaRPr sz="1167">
              <a:latin typeface="Gill Sans MT"/>
              <a:cs typeface="Gill Sans MT"/>
            </a:endParaRPr>
          </a:p>
          <a:p>
            <a:pPr marL="10583" defTabSz="761970">
              <a:spcBef>
                <a:spcPts val="1337"/>
              </a:spcBef>
            </a:pPr>
            <a:r>
              <a:rPr sz="1167" b="1" spc="-17" dirty="0">
                <a:solidFill>
                  <a:srgbClr val="384652"/>
                </a:solidFill>
                <a:latin typeface="Gill Sans MT"/>
                <a:cs typeface="Gill Sans MT"/>
              </a:rPr>
              <a:t>**Cesantía</a:t>
            </a:r>
            <a:r>
              <a:rPr sz="1167" b="1" dirty="0">
                <a:solidFill>
                  <a:srgbClr val="384652"/>
                </a:solidFill>
                <a:latin typeface="Gill Sans MT"/>
                <a:cs typeface="Gill Sans MT"/>
              </a:rPr>
              <a:t> en</a:t>
            </a:r>
            <a:r>
              <a:rPr sz="1167" b="1" spc="33" dirty="0">
                <a:solidFill>
                  <a:srgbClr val="384652"/>
                </a:solidFill>
                <a:latin typeface="Gill Sans MT"/>
                <a:cs typeface="Gill Sans MT"/>
              </a:rPr>
              <a:t> </a:t>
            </a:r>
            <a:r>
              <a:rPr sz="1167" b="1" spc="-17" dirty="0">
                <a:solidFill>
                  <a:srgbClr val="384652"/>
                </a:solidFill>
                <a:latin typeface="Gill Sans MT"/>
                <a:cs typeface="Gill Sans MT"/>
              </a:rPr>
              <a:t>Edad</a:t>
            </a:r>
            <a:r>
              <a:rPr sz="1167" b="1" spc="25" dirty="0">
                <a:solidFill>
                  <a:srgbClr val="384652"/>
                </a:solidFill>
                <a:latin typeface="Gill Sans MT"/>
                <a:cs typeface="Gill Sans MT"/>
              </a:rPr>
              <a:t> </a:t>
            </a:r>
            <a:r>
              <a:rPr sz="1167" b="1" spc="-17" dirty="0">
                <a:solidFill>
                  <a:srgbClr val="384652"/>
                </a:solidFill>
                <a:latin typeface="Gill Sans MT"/>
                <a:cs typeface="Gill Sans MT"/>
              </a:rPr>
              <a:t>Avanzada</a:t>
            </a:r>
            <a:r>
              <a:rPr sz="1167" b="1" spc="12" dirty="0">
                <a:solidFill>
                  <a:srgbClr val="384652"/>
                </a:solidFill>
                <a:latin typeface="Gill Sans MT"/>
                <a:cs typeface="Gill Sans MT"/>
              </a:rPr>
              <a:t> </a:t>
            </a:r>
            <a:r>
              <a:rPr sz="1167" b="1" dirty="0">
                <a:solidFill>
                  <a:srgbClr val="384652"/>
                </a:solidFill>
                <a:latin typeface="Gill Sans MT"/>
                <a:cs typeface="Gill Sans MT"/>
              </a:rPr>
              <a:t>y</a:t>
            </a:r>
            <a:r>
              <a:rPr sz="1167" b="1" spc="50" dirty="0">
                <a:solidFill>
                  <a:srgbClr val="384652"/>
                </a:solidFill>
                <a:latin typeface="Gill Sans MT"/>
                <a:cs typeface="Gill Sans MT"/>
              </a:rPr>
              <a:t> </a:t>
            </a:r>
            <a:r>
              <a:rPr sz="1167" b="1" spc="-21" dirty="0">
                <a:solidFill>
                  <a:srgbClr val="384652"/>
                </a:solidFill>
                <a:latin typeface="Gill Sans MT"/>
                <a:cs typeface="Gill Sans MT"/>
              </a:rPr>
              <a:t>Vejez</a:t>
            </a:r>
            <a:r>
              <a:rPr sz="1167" b="1" spc="37" dirty="0">
                <a:solidFill>
                  <a:srgbClr val="384652"/>
                </a:solidFill>
                <a:latin typeface="Gill Sans MT"/>
                <a:cs typeface="Gill Sans MT"/>
              </a:rPr>
              <a:t> </a:t>
            </a:r>
            <a:r>
              <a:rPr sz="1167" b="1" spc="-33" dirty="0">
                <a:solidFill>
                  <a:srgbClr val="384652"/>
                </a:solidFill>
                <a:latin typeface="Gill Sans MT"/>
                <a:cs typeface="Gill Sans MT"/>
              </a:rPr>
              <a:t>(Patrón):</a:t>
            </a:r>
            <a:r>
              <a:rPr sz="1167" b="1" spc="62" dirty="0">
                <a:solidFill>
                  <a:srgbClr val="384652"/>
                </a:solidFill>
                <a:latin typeface="Gill Sans MT"/>
                <a:cs typeface="Gill Sans MT"/>
              </a:rPr>
              <a:t> </a:t>
            </a:r>
            <a:r>
              <a:rPr sz="1167" spc="87" dirty="0">
                <a:solidFill>
                  <a:srgbClr val="384652"/>
                </a:solidFill>
                <a:latin typeface="Gill Sans MT"/>
                <a:cs typeface="Gill Sans MT"/>
              </a:rPr>
              <a:t>La</a:t>
            </a:r>
            <a:r>
              <a:rPr sz="1167" spc="21" dirty="0">
                <a:solidFill>
                  <a:srgbClr val="384652"/>
                </a:solidFill>
                <a:latin typeface="Gill Sans MT"/>
                <a:cs typeface="Gill Sans MT"/>
              </a:rPr>
              <a:t> </a:t>
            </a:r>
            <a:r>
              <a:rPr sz="1167" spc="54" dirty="0">
                <a:solidFill>
                  <a:srgbClr val="384652"/>
                </a:solidFill>
                <a:latin typeface="Gill Sans MT"/>
                <a:cs typeface="Gill Sans MT"/>
              </a:rPr>
              <a:t>cuota</a:t>
            </a:r>
            <a:r>
              <a:rPr sz="1167" spc="8" dirty="0">
                <a:solidFill>
                  <a:srgbClr val="384652"/>
                </a:solidFill>
                <a:latin typeface="Gill Sans MT"/>
                <a:cs typeface="Gill Sans MT"/>
              </a:rPr>
              <a:t> </a:t>
            </a:r>
            <a:r>
              <a:rPr sz="1167" spc="42" dirty="0">
                <a:solidFill>
                  <a:srgbClr val="384652"/>
                </a:solidFill>
                <a:latin typeface="Gill Sans MT"/>
                <a:cs typeface="Gill Sans MT"/>
              </a:rPr>
              <a:t>patronal</a:t>
            </a:r>
            <a:r>
              <a:rPr sz="1167" spc="21" dirty="0">
                <a:solidFill>
                  <a:srgbClr val="384652"/>
                </a:solidFill>
                <a:latin typeface="Gill Sans MT"/>
                <a:cs typeface="Gill Sans MT"/>
              </a:rPr>
              <a:t> </a:t>
            </a:r>
            <a:r>
              <a:rPr sz="1167" spc="62" dirty="0">
                <a:solidFill>
                  <a:srgbClr val="384652"/>
                </a:solidFill>
                <a:latin typeface="Gill Sans MT"/>
                <a:cs typeface="Gill Sans MT"/>
              </a:rPr>
              <a:t>para</a:t>
            </a:r>
            <a:r>
              <a:rPr sz="1167" spc="25" dirty="0">
                <a:solidFill>
                  <a:srgbClr val="384652"/>
                </a:solidFill>
                <a:latin typeface="Gill Sans MT"/>
                <a:cs typeface="Gill Sans MT"/>
              </a:rPr>
              <a:t> </a:t>
            </a:r>
            <a:r>
              <a:rPr sz="1167" spc="79" dirty="0">
                <a:solidFill>
                  <a:srgbClr val="384652"/>
                </a:solidFill>
                <a:latin typeface="Gill Sans MT"/>
                <a:cs typeface="Gill Sans MT"/>
              </a:rPr>
              <a:t>esta</a:t>
            </a:r>
            <a:r>
              <a:rPr sz="1167" spc="8" dirty="0">
                <a:solidFill>
                  <a:srgbClr val="384652"/>
                </a:solidFill>
                <a:latin typeface="Gill Sans MT"/>
                <a:cs typeface="Gill Sans MT"/>
              </a:rPr>
              <a:t> </a:t>
            </a:r>
            <a:r>
              <a:rPr sz="1167" spc="79" dirty="0">
                <a:solidFill>
                  <a:srgbClr val="384652"/>
                </a:solidFill>
                <a:latin typeface="Gill Sans MT"/>
                <a:cs typeface="Gill Sans MT"/>
              </a:rPr>
              <a:t>rama</a:t>
            </a:r>
            <a:r>
              <a:rPr sz="1167" spc="21" dirty="0">
                <a:solidFill>
                  <a:srgbClr val="384652"/>
                </a:solidFill>
                <a:latin typeface="Gill Sans MT"/>
                <a:cs typeface="Gill Sans MT"/>
              </a:rPr>
              <a:t> </a:t>
            </a:r>
            <a:r>
              <a:rPr sz="1167" spc="75" dirty="0">
                <a:solidFill>
                  <a:srgbClr val="384652"/>
                </a:solidFill>
                <a:latin typeface="Gill Sans MT"/>
                <a:cs typeface="Gill Sans MT"/>
              </a:rPr>
              <a:t>aumenta</a:t>
            </a:r>
            <a:r>
              <a:rPr sz="1167" spc="12" dirty="0">
                <a:solidFill>
                  <a:srgbClr val="384652"/>
                </a:solidFill>
                <a:latin typeface="Gill Sans MT"/>
                <a:cs typeface="Gill Sans MT"/>
              </a:rPr>
              <a:t> </a:t>
            </a:r>
            <a:r>
              <a:rPr sz="1167" spc="62" dirty="0">
                <a:solidFill>
                  <a:srgbClr val="384652"/>
                </a:solidFill>
                <a:latin typeface="Gill Sans MT"/>
                <a:cs typeface="Gill Sans MT"/>
              </a:rPr>
              <a:t>anualmente</a:t>
            </a:r>
            <a:r>
              <a:rPr sz="1167" spc="17" dirty="0">
                <a:solidFill>
                  <a:srgbClr val="384652"/>
                </a:solidFill>
                <a:latin typeface="Gill Sans MT"/>
                <a:cs typeface="Gill Sans MT"/>
              </a:rPr>
              <a:t> </a:t>
            </a:r>
            <a:r>
              <a:rPr sz="1167" spc="133" dirty="0">
                <a:solidFill>
                  <a:srgbClr val="384652"/>
                </a:solidFill>
                <a:latin typeface="Gill Sans MT"/>
                <a:cs typeface="Gill Sans MT"/>
              </a:rPr>
              <a:t>a</a:t>
            </a:r>
            <a:r>
              <a:rPr sz="1167" spc="12" dirty="0">
                <a:solidFill>
                  <a:srgbClr val="384652"/>
                </a:solidFill>
                <a:latin typeface="Gill Sans MT"/>
                <a:cs typeface="Gill Sans MT"/>
              </a:rPr>
              <a:t> </a:t>
            </a:r>
            <a:r>
              <a:rPr sz="1167" dirty="0">
                <a:solidFill>
                  <a:srgbClr val="384652"/>
                </a:solidFill>
                <a:latin typeface="Gill Sans MT"/>
                <a:cs typeface="Gill Sans MT"/>
              </a:rPr>
              <a:t>partir</a:t>
            </a:r>
            <a:r>
              <a:rPr sz="1167" spc="12" dirty="0">
                <a:solidFill>
                  <a:srgbClr val="384652"/>
                </a:solidFill>
                <a:latin typeface="Gill Sans MT"/>
                <a:cs typeface="Gill Sans MT"/>
              </a:rPr>
              <a:t> </a:t>
            </a:r>
            <a:r>
              <a:rPr sz="1167" spc="54" dirty="0">
                <a:solidFill>
                  <a:srgbClr val="384652"/>
                </a:solidFill>
                <a:latin typeface="Gill Sans MT"/>
                <a:cs typeface="Gill Sans MT"/>
              </a:rPr>
              <a:t>de</a:t>
            </a:r>
            <a:r>
              <a:rPr sz="1167" spc="12" dirty="0">
                <a:solidFill>
                  <a:srgbClr val="384652"/>
                </a:solidFill>
                <a:latin typeface="Gill Sans MT"/>
                <a:cs typeface="Gill Sans MT"/>
              </a:rPr>
              <a:t> </a:t>
            </a:r>
            <a:r>
              <a:rPr sz="1167" spc="46" dirty="0">
                <a:solidFill>
                  <a:srgbClr val="384652"/>
                </a:solidFill>
                <a:latin typeface="Gill Sans MT"/>
                <a:cs typeface="Gill Sans MT"/>
              </a:rPr>
              <a:t>2023,</a:t>
            </a:r>
            <a:r>
              <a:rPr sz="1167" spc="21" dirty="0">
                <a:solidFill>
                  <a:srgbClr val="384652"/>
                </a:solidFill>
                <a:latin typeface="Gill Sans MT"/>
                <a:cs typeface="Gill Sans MT"/>
              </a:rPr>
              <a:t> </a:t>
            </a:r>
            <a:r>
              <a:rPr sz="1167" spc="75" dirty="0">
                <a:solidFill>
                  <a:srgbClr val="384652"/>
                </a:solidFill>
                <a:latin typeface="Gill Sans MT"/>
                <a:cs typeface="Gill Sans MT"/>
              </a:rPr>
              <a:t>alcanzando</a:t>
            </a:r>
            <a:r>
              <a:rPr sz="1167" spc="25" dirty="0">
                <a:solidFill>
                  <a:srgbClr val="384652"/>
                </a:solidFill>
                <a:latin typeface="Gill Sans MT"/>
                <a:cs typeface="Gill Sans MT"/>
              </a:rPr>
              <a:t> </a:t>
            </a:r>
            <a:r>
              <a:rPr sz="1167" spc="100" dirty="0">
                <a:solidFill>
                  <a:srgbClr val="384652"/>
                </a:solidFill>
                <a:latin typeface="Gill Sans MT"/>
                <a:cs typeface="Gill Sans MT"/>
              </a:rPr>
              <a:t>su</a:t>
            </a:r>
            <a:r>
              <a:rPr sz="1167" spc="21" dirty="0">
                <a:solidFill>
                  <a:srgbClr val="384652"/>
                </a:solidFill>
                <a:latin typeface="Gill Sans MT"/>
                <a:cs typeface="Gill Sans MT"/>
              </a:rPr>
              <a:t> </a:t>
            </a:r>
            <a:r>
              <a:rPr sz="1167" spc="42" dirty="0">
                <a:solidFill>
                  <a:srgbClr val="384652"/>
                </a:solidFill>
                <a:latin typeface="Gill Sans MT"/>
                <a:cs typeface="Gill Sans MT"/>
              </a:rPr>
              <a:t>porcentaje</a:t>
            </a:r>
            <a:r>
              <a:rPr sz="1167" spc="8" dirty="0">
                <a:solidFill>
                  <a:srgbClr val="384652"/>
                </a:solidFill>
                <a:latin typeface="Gill Sans MT"/>
                <a:cs typeface="Gill Sans MT"/>
              </a:rPr>
              <a:t> </a:t>
            </a:r>
            <a:r>
              <a:rPr sz="1167" spc="67" dirty="0">
                <a:solidFill>
                  <a:srgbClr val="384652"/>
                </a:solidFill>
                <a:latin typeface="Gill Sans MT"/>
                <a:cs typeface="Gill Sans MT"/>
              </a:rPr>
              <a:t>máximo</a:t>
            </a:r>
            <a:r>
              <a:rPr sz="1167" spc="21" dirty="0">
                <a:solidFill>
                  <a:srgbClr val="384652"/>
                </a:solidFill>
                <a:latin typeface="Gill Sans MT"/>
                <a:cs typeface="Gill Sans MT"/>
              </a:rPr>
              <a:t> </a:t>
            </a:r>
            <a:r>
              <a:rPr sz="1167" spc="42" dirty="0">
                <a:solidFill>
                  <a:srgbClr val="384652"/>
                </a:solidFill>
                <a:latin typeface="Gill Sans MT"/>
                <a:cs typeface="Gill Sans MT"/>
              </a:rPr>
              <a:t>del</a:t>
            </a:r>
            <a:r>
              <a:rPr sz="1167" spc="12" dirty="0">
                <a:solidFill>
                  <a:srgbClr val="384652"/>
                </a:solidFill>
                <a:latin typeface="Gill Sans MT"/>
                <a:cs typeface="Gill Sans MT"/>
              </a:rPr>
              <a:t> </a:t>
            </a:r>
            <a:r>
              <a:rPr sz="1167" spc="54" dirty="0">
                <a:solidFill>
                  <a:srgbClr val="384652"/>
                </a:solidFill>
                <a:latin typeface="Gill Sans MT"/>
                <a:cs typeface="Gill Sans MT"/>
              </a:rPr>
              <a:t>11.875%</a:t>
            </a:r>
            <a:endParaRPr sz="1167">
              <a:latin typeface="Gill Sans MT"/>
              <a:cs typeface="Gill Sans MT"/>
            </a:endParaRPr>
          </a:p>
          <a:p>
            <a:pPr marL="10583" defTabSz="761970">
              <a:spcBef>
                <a:spcPts val="21"/>
              </a:spcBef>
            </a:pPr>
            <a:r>
              <a:rPr sz="1167" spc="54" dirty="0">
                <a:solidFill>
                  <a:srgbClr val="384652"/>
                </a:solidFill>
                <a:latin typeface="Gill Sans MT"/>
                <a:cs typeface="Gill Sans MT"/>
              </a:rPr>
              <a:t>en</a:t>
            </a:r>
            <a:r>
              <a:rPr sz="1167" spc="-37" dirty="0">
                <a:solidFill>
                  <a:srgbClr val="384652"/>
                </a:solidFill>
                <a:latin typeface="Gill Sans MT"/>
                <a:cs typeface="Gill Sans MT"/>
              </a:rPr>
              <a:t> </a:t>
            </a:r>
            <a:r>
              <a:rPr sz="1167" spc="46" dirty="0">
                <a:solidFill>
                  <a:srgbClr val="384652"/>
                </a:solidFill>
                <a:latin typeface="Gill Sans MT"/>
                <a:cs typeface="Gill Sans MT"/>
              </a:rPr>
              <a:t>2030,</a:t>
            </a:r>
            <a:r>
              <a:rPr sz="1167" spc="-29" dirty="0">
                <a:solidFill>
                  <a:srgbClr val="384652"/>
                </a:solidFill>
                <a:latin typeface="Gill Sans MT"/>
                <a:cs typeface="Gill Sans MT"/>
              </a:rPr>
              <a:t> </a:t>
            </a:r>
            <a:r>
              <a:rPr sz="1167" spc="92" dirty="0">
                <a:solidFill>
                  <a:srgbClr val="384652"/>
                </a:solidFill>
                <a:latin typeface="Gill Sans MT"/>
                <a:cs typeface="Gill Sans MT"/>
              </a:rPr>
              <a:t>según</a:t>
            </a:r>
            <a:r>
              <a:rPr sz="1167" spc="-33" dirty="0">
                <a:solidFill>
                  <a:srgbClr val="384652"/>
                </a:solidFill>
                <a:latin typeface="Gill Sans MT"/>
                <a:cs typeface="Gill Sans MT"/>
              </a:rPr>
              <a:t> </a:t>
            </a:r>
            <a:r>
              <a:rPr sz="1167" spc="100" dirty="0">
                <a:solidFill>
                  <a:srgbClr val="384652"/>
                </a:solidFill>
                <a:latin typeface="Gill Sans MT"/>
                <a:cs typeface="Gill Sans MT"/>
              </a:rPr>
              <a:t>las</a:t>
            </a:r>
            <a:r>
              <a:rPr sz="1167" spc="-29" dirty="0">
                <a:solidFill>
                  <a:srgbClr val="384652"/>
                </a:solidFill>
                <a:latin typeface="Gill Sans MT"/>
                <a:cs typeface="Gill Sans MT"/>
              </a:rPr>
              <a:t> </a:t>
            </a:r>
            <a:r>
              <a:rPr sz="1167" spc="58" dirty="0">
                <a:solidFill>
                  <a:srgbClr val="384652"/>
                </a:solidFill>
                <a:latin typeface="Gill Sans MT"/>
                <a:cs typeface="Gill Sans MT"/>
              </a:rPr>
              <a:t>reformas</a:t>
            </a:r>
            <a:r>
              <a:rPr sz="1167" spc="-46" dirty="0">
                <a:solidFill>
                  <a:srgbClr val="384652"/>
                </a:solidFill>
                <a:latin typeface="Gill Sans MT"/>
                <a:cs typeface="Gill Sans MT"/>
              </a:rPr>
              <a:t> </a:t>
            </a:r>
            <a:r>
              <a:rPr sz="1167" spc="133" dirty="0">
                <a:solidFill>
                  <a:srgbClr val="384652"/>
                </a:solidFill>
                <a:latin typeface="Gill Sans MT"/>
                <a:cs typeface="Gill Sans MT"/>
              </a:rPr>
              <a:t>a</a:t>
            </a:r>
            <a:r>
              <a:rPr sz="1167" spc="-25" dirty="0">
                <a:solidFill>
                  <a:srgbClr val="384652"/>
                </a:solidFill>
                <a:latin typeface="Gill Sans MT"/>
                <a:cs typeface="Gill Sans MT"/>
              </a:rPr>
              <a:t> </a:t>
            </a:r>
            <a:r>
              <a:rPr sz="1167" spc="75" dirty="0">
                <a:solidFill>
                  <a:srgbClr val="384652"/>
                </a:solidFill>
                <a:latin typeface="Gill Sans MT"/>
                <a:cs typeface="Gill Sans MT"/>
              </a:rPr>
              <a:t>la</a:t>
            </a:r>
            <a:r>
              <a:rPr sz="1167" spc="-25" dirty="0">
                <a:solidFill>
                  <a:srgbClr val="384652"/>
                </a:solidFill>
                <a:latin typeface="Gill Sans MT"/>
                <a:cs typeface="Gill Sans MT"/>
              </a:rPr>
              <a:t> </a:t>
            </a:r>
            <a:r>
              <a:rPr sz="1167" spc="46" dirty="0">
                <a:solidFill>
                  <a:srgbClr val="384652"/>
                </a:solidFill>
                <a:latin typeface="Gill Sans MT"/>
                <a:cs typeface="Gill Sans MT"/>
              </a:rPr>
              <a:t>Ley</a:t>
            </a:r>
            <a:r>
              <a:rPr sz="1167" spc="-42" dirty="0">
                <a:solidFill>
                  <a:srgbClr val="384652"/>
                </a:solidFill>
                <a:latin typeface="Gill Sans MT"/>
                <a:cs typeface="Gill Sans MT"/>
              </a:rPr>
              <a:t> </a:t>
            </a:r>
            <a:r>
              <a:rPr sz="1167" spc="42" dirty="0">
                <a:solidFill>
                  <a:srgbClr val="384652"/>
                </a:solidFill>
                <a:latin typeface="Gill Sans MT"/>
                <a:cs typeface="Gill Sans MT"/>
              </a:rPr>
              <a:t>del</a:t>
            </a:r>
            <a:r>
              <a:rPr sz="1167" spc="-42" dirty="0">
                <a:solidFill>
                  <a:srgbClr val="384652"/>
                </a:solidFill>
                <a:latin typeface="Gill Sans MT"/>
                <a:cs typeface="Gill Sans MT"/>
              </a:rPr>
              <a:t> </a:t>
            </a:r>
            <a:r>
              <a:rPr sz="1167" spc="58" dirty="0">
                <a:solidFill>
                  <a:srgbClr val="384652"/>
                </a:solidFill>
                <a:latin typeface="Gill Sans MT"/>
                <a:cs typeface="Gill Sans MT"/>
              </a:rPr>
              <a:t>Seguro</a:t>
            </a:r>
            <a:r>
              <a:rPr sz="1167" spc="-25" dirty="0">
                <a:solidFill>
                  <a:srgbClr val="384652"/>
                </a:solidFill>
                <a:latin typeface="Gill Sans MT"/>
                <a:cs typeface="Gill Sans MT"/>
              </a:rPr>
              <a:t> </a:t>
            </a:r>
            <a:r>
              <a:rPr sz="1167" spc="67" dirty="0">
                <a:solidFill>
                  <a:srgbClr val="384652"/>
                </a:solidFill>
                <a:latin typeface="Gill Sans MT"/>
                <a:cs typeface="Gill Sans MT"/>
              </a:rPr>
              <a:t>Social.</a:t>
            </a:r>
            <a:r>
              <a:rPr sz="1167" spc="-25" dirty="0">
                <a:solidFill>
                  <a:srgbClr val="384652"/>
                </a:solidFill>
                <a:latin typeface="Gill Sans MT"/>
                <a:cs typeface="Gill Sans MT"/>
              </a:rPr>
              <a:t> </a:t>
            </a:r>
            <a:r>
              <a:rPr sz="1167" spc="79" dirty="0">
                <a:solidFill>
                  <a:srgbClr val="384652"/>
                </a:solidFill>
                <a:latin typeface="Gill Sans MT"/>
                <a:cs typeface="Gill Sans MT"/>
              </a:rPr>
              <a:t>Para</a:t>
            </a:r>
            <a:r>
              <a:rPr sz="1167" spc="-21" dirty="0">
                <a:solidFill>
                  <a:srgbClr val="384652"/>
                </a:solidFill>
                <a:latin typeface="Gill Sans MT"/>
                <a:cs typeface="Gill Sans MT"/>
              </a:rPr>
              <a:t> </a:t>
            </a:r>
            <a:r>
              <a:rPr sz="1167" spc="46" dirty="0">
                <a:solidFill>
                  <a:srgbClr val="384652"/>
                </a:solidFill>
                <a:latin typeface="Gill Sans MT"/>
                <a:cs typeface="Gill Sans MT"/>
              </a:rPr>
              <a:t>2026,</a:t>
            </a:r>
            <a:r>
              <a:rPr sz="1167" spc="-29" dirty="0">
                <a:solidFill>
                  <a:srgbClr val="384652"/>
                </a:solidFill>
                <a:latin typeface="Gill Sans MT"/>
                <a:cs typeface="Gill Sans MT"/>
              </a:rPr>
              <a:t> </a:t>
            </a:r>
            <a:r>
              <a:rPr sz="1167" spc="75" dirty="0">
                <a:solidFill>
                  <a:srgbClr val="384652"/>
                </a:solidFill>
                <a:latin typeface="Gill Sans MT"/>
                <a:cs typeface="Gill Sans MT"/>
              </a:rPr>
              <a:t>la</a:t>
            </a:r>
            <a:r>
              <a:rPr sz="1167" spc="-33" dirty="0">
                <a:solidFill>
                  <a:srgbClr val="384652"/>
                </a:solidFill>
                <a:latin typeface="Gill Sans MT"/>
                <a:cs typeface="Gill Sans MT"/>
              </a:rPr>
              <a:t> </a:t>
            </a:r>
            <a:r>
              <a:rPr sz="1167" spc="104" dirty="0">
                <a:solidFill>
                  <a:srgbClr val="384652"/>
                </a:solidFill>
                <a:latin typeface="Gill Sans MT"/>
                <a:cs typeface="Gill Sans MT"/>
              </a:rPr>
              <a:t>tasa</a:t>
            </a:r>
            <a:r>
              <a:rPr sz="1167" spc="-12" dirty="0">
                <a:solidFill>
                  <a:srgbClr val="384652"/>
                </a:solidFill>
                <a:latin typeface="Gill Sans MT"/>
                <a:cs typeface="Gill Sans MT"/>
              </a:rPr>
              <a:t> </a:t>
            </a:r>
            <a:r>
              <a:rPr sz="1167" spc="67" dirty="0">
                <a:solidFill>
                  <a:srgbClr val="384652"/>
                </a:solidFill>
                <a:latin typeface="Gill Sans MT"/>
                <a:cs typeface="Gill Sans MT"/>
              </a:rPr>
              <a:t>seguirá</a:t>
            </a:r>
            <a:r>
              <a:rPr sz="1167" spc="-42" dirty="0">
                <a:solidFill>
                  <a:srgbClr val="384652"/>
                </a:solidFill>
                <a:latin typeface="Gill Sans MT"/>
                <a:cs typeface="Gill Sans MT"/>
              </a:rPr>
              <a:t> </a:t>
            </a:r>
            <a:r>
              <a:rPr sz="1167" spc="54" dirty="0">
                <a:solidFill>
                  <a:srgbClr val="384652"/>
                </a:solidFill>
                <a:latin typeface="Gill Sans MT"/>
                <a:cs typeface="Gill Sans MT"/>
              </a:rPr>
              <a:t>en</a:t>
            </a:r>
            <a:r>
              <a:rPr sz="1167" spc="-33" dirty="0">
                <a:solidFill>
                  <a:srgbClr val="384652"/>
                </a:solidFill>
                <a:latin typeface="Gill Sans MT"/>
                <a:cs typeface="Gill Sans MT"/>
              </a:rPr>
              <a:t> </a:t>
            </a:r>
            <a:r>
              <a:rPr sz="1167" spc="104" dirty="0">
                <a:solidFill>
                  <a:srgbClr val="384652"/>
                </a:solidFill>
                <a:latin typeface="Gill Sans MT"/>
                <a:cs typeface="Gill Sans MT"/>
              </a:rPr>
              <a:t>su</a:t>
            </a:r>
            <a:r>
              <a:rPr sz="1167" spc="-8" dirty="0">
                <a:solidFill>
                  <a:srgbClr val="384652"/>
                </a:solidFill>
                <a:latin typeface="Gill Sans MT"/>
                <a:cs typeface="Gill Sans MT"/>
              </a:rPr>
              <a:t> </a:t>
            </a:r>
            <a:r>
              <a:rPr sz="1167" spc="75" dirty="0">
                <a:solidFill>
                  <a:srgbClr val="384652"/>
                </a:solidFill>
                <a:latin typeface="Gill Sans MT"/>
                <a:cs typeface="Gill Sans MT"/>
              </a:rPr>
              <a:t>camino</a:t>
            </a:r>
            <a:r>
              <a:rPr sz="1167" spc="-50" dirty="0">
                <a:solidFill>
                  <a:srgbClr val="384652"/>
                </a:solidFill>
                <a:latin typeface="Gill Sans MT"/>
                <a:cs typeface="Gill Sans MT"/>
              </a:rPr>
              <a:t> </a:t>
            </a:r>
            <a:r>
              <a:rPr sz="1167" spc="58" dirty="0">
                <a:solidFill>
                  <a:srgbClr val="384652"/>
                </a:solidFill>
                <a:latin typeface="Gill Sans MT"/>
                <a:cs typeface="Gill Sans MT"/>
              </a:rPr>
              <a:t>ascendente.</a:t>
            </a:r>
            <a:endParaRPr sz="1167">
              <a:latin typeface="Gill Sans MT"/>
              <a:cs typeface="Gill Sans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151127"/>
          </a:xfrm>
          <a:prstGeom prst="rect">
            <a:avLst/>
          </a:prstGeom>
        </p:spPr>
        <p:txBody>
          <a:bodyPr vert="horz" wrap="square" lIns="0" tIns="504930" rIns="0" bIns="0" rtlCol="0">
            <a:spAutoFit/>
          </a:bodyPr>
          <a:lstStyle/>
          <a:p>
            <a:pPr marL="247111">
              <a:spcBef>
                <a:spcPts val="83"/>
              </a:spcBef>
            </a:pPr>
            <a:r>
              <a:rPr sz="4167" spc="-100" dirty="0"/>
              <a:t>Reforma</a:t>
            </a:r>
            <a:r>
              <a:rPr sz="4167" spc="-233" dirty="0"/>
              <a:t> </a:t>
            </a:r>
            <a:r>
              <a:rPr sz="4167" spc="-37" dirty="0"/>
              <a:t>al</a:t>
            </a:r>
            <a:r>
              <a:rPr sz="4167" spc="-233" dirty="0"/>
              <a:t> </a:t>
            </a:r>
            <a:r>
              <a:rPr sz="4167" spc="-50" dirty="0"/>
              <a:t>Sistema</a:t>
            </a:r>
            <a:r>
              <a:rPr sz="4167" spc="-233" dirty="0"/>
              <a:t> </a:t>
            </a:r>
            <a:r>
              <a:rPr sz="4167" dirty="0"/>
              <a:t>de</a:t>
            </a:r>
            <a:r>
              <a:rPr sz="4167" spc="-233" dirty="0"/>
              <a:t> </a:t>
            </a:r>
            <a:r>
              <a:rPr sz="4167" spc="-100" dirty="0"/>
              <a:t>Pensiones</a:t>
            </a:r>
            <a:endParaRPr sz="4167"/>
          </a:p>
        </p:txBody>
      </p:sp>
      <p:sp>
        <p:nvSpPr>
          <p:cNvPr id="3" name="object 3"/>
          <p:cNvSpPr txBox="1"/>
          <p:nvPr/>
        </p:nvSpPr>
        <p:spPr>
          <a:xfrm>
            <a:off x="603335" y="1650576"/>
            <a:ext cx="10889721" cy="543953"/>
          </a:xfrm>
          <a:prstGeom prst="rect">
            <a:avLst/>
          </a:prstGeom>
        </p:spPr>
        <p:txBody>
          <a:bodyPr vert="horz" wrap="square" lIns="0" tIns="56092" rIns="0" bIns="0" rtlCol="0">
            <a:spAutoFit/>
          </a:bodyPr>
          <a:lstStyle/>
          <a:p>
            <a:pPr marL="10583" marR="4233" defTabSz="761970">
              <a:lnSpc>
                <a:spcPts val="1900"/>
              </a:lnSpc>
              <a:spcBef>
                <a:spcPts val="442"/>
              </a:spcBef>
            </a:pPr>
            <a:r>
              <a:rPr sz="1875" spc="150" dirty="0">
                <a:solidFill>
                  <a:srgbClr val="384652"/>
                </a:solidFill>
                <a:latin typeface="Gill Sans MT"/>
                <a:cs typeface="Gill Sans MT"/>
              </a:rPr>
              <a:t>La</a:t>
            </a:r>
            <a:r>
              <a:rPr sz="1875" spc="133" dirty="0">
                <a:solidFill>
                  <a:srgbClr val="384652"/>
                </a:solidFill>
                <a:latin typeface="Gill Sans MT"/>
                <a:cs typeface="Gill Sans MT"/>
              </a:rPr>
              <a:t> </a:t>
            </a:r>
            <a:r>
              <a:rPr sz="1875" spc="67" dirty="0">
                <a:solidFill>
                  <a:srgbClr val="384652"/>
                </a:solidFill>
                <a:latin typeface="Gill Sans MT"/>
                <a:cs typeface="Gill Sans MT"/>
              </a:rPr>
              <a:t>reforma</a:t>
            </a:r>
            <a:r>
              <a:rPr sz="1875" spc="133" dirty="0">
                <a:solidFill>
                  <a:srgbClr val="384652"/>
                </a:solidFill>
                <a:latin typeface="Gill Sans MT"/>
                <a:cs typeface="Gill Sans MT"/>
              </a:rPr>
              <a:t> </a:t>
            </a:r>
            <a:r>
              <a:rPr sz="1875" spc="79" dirty="0">
                <a:solidFill>
                  <a:srgbClr val="384652"/>
                </a:solidFill>
                <a:latin typeface="Gill Sans MT"/>
                <a:cs typeface="Gill Sans MT"/>
              </a:rPr>
              <a:t>del</a:t>
            </a:r>
            <a:r>
              <a:rPr sz="1875" spc="133" dirty="0">
                <a:solidFill>
                  <a:srgbClr val="384652"/>
                </a:solidFill>
                <a:latin typeface="Gill Sans MT"/>
                <a:cs typeface="Gill Sans MT"/>
              </a:rPr>
              <a:t> </a:t>
            </a:r>
            <a:r>
              <a:rPr sz="1875" spc="146" dirty="0">
                <a:solidFill>
                  <a:srgbClr val="384652"/>
                </a:solidFill>
                <a:latin typeface="Gill Sans MT"/>
                <a:cs typeface="Gill Sans MT"/>
              </a:rPr>
              <a:t>sistema</a:t>
            </a:r>
            <a:r>
              <a:rPr sz="1875" spc="133" dirty="0">
                <a:solidFill>
                  <a:srgbClr val="384652"/>
                </a:solidFill>
                <a:latin typeface="Gill Sans MT"/>
                <a:cs typeface="Gill Sans MT"/>
              </a:rPr>
              <a:t> </a:t>
            </a:r>
            <a:r>
              <a:rPr sz="1875" spc="87" dirty="0">
                <a:solidFill>
                  <a:srgbClr val="384652"/>
                </a:solidFill>
                <a:latin typeface="Gill Sans MT"/>
                <a:cs typeface="Gill Sans MT"/>
              </a:rPr>
              <a:t>de</a:t>
            </a:r>
            <a:r>
              <a:rPr sz="1875" spc="121" dirty="0">
                <a:solidFill>
                  <a:srgbClr val="384652"/>
                </a:solidFill>
                <a:latin typeface="Gill Sans MT"/>
                <a:cs typeface="Gill Sans MT"/>
              </a:rPr>
              <a:t> </a:t>
            </a:r>
            <a:r>
              <a:rPr sz="1875" spc="95" dirty="0">
                <a:solidFill>
                  <a:srgbClr val="384652"/>
                </a:solidFill>
                <a:latin typeface="Gill Sans MT"/>
                <a:cs typeface="Gill Sans MT"/>
              </a:rPr>
              <a:t>pensiones,</a:t>
            </a:r>
            <a:r>
              <a:rPr sz="1875" spc="142" dirty="0">
                <a:solidFill>
                  <a:srgbClr val="384652"/>
                </a:solidFill>
                <a:latin typeface="Gill Sans MT"/>
                <a:cs typeface="Gill Sans MT"/>
              </a:rPr>
              <a:t> </a:t>
            </a:r>
            <a:r>
              <a:rPr sz="1875" spc="104" dirty="0">
                <a:solidFill>
                  <a:srgbClr val="384652"/>
                </a:solidFill>
                <a:latin typeface="Gill Sans MT"/>
                <a:cs typeface="Gill Sans MT"/>
              </a:rPr>
              <a:t>aprobada</a:t>
            </a:r>
            <a:r>
              <a:rPr sz="1875" spc="133" dirty="0">
                <a:solidFill>
                  <a:srgbClr val="384652"/>
                </a:solidFill>
                <a:latin typeface="Gill Sans MT"/>
                <a:cs typeface="Gill Sans MT"/>
              </a:rPr>
              <a:t> </a:t>
            </a:r>
            <a:r>
              <a:rPr sz="1875" spc="100" dirty="0">
                <a:solidFill>
                  <a:srgbClr val="384652"/>
                </a:solidFill>
                <a:latin typeface="Gill Sans MT"/>
                <a:cs typeface="Gill Sans MT"/>
              </a:rPr>
              <a:t>en</a:t>
            </a:r>
            <a:r>
              <a:rPr sz="1875" spc="125" dirty="0">
                <a:solidFill>
                  <a:srgbClr val="384652"/>
                </a:solidFill>
                <a:latin typeface="Gill Sans MT"/>
                <a:cs typeface="Gill Sans MT"/>
              </a:rPr>
              <a:t> </a:t>
            </a:r>
            <a:r>
              <a:rPr sz="1875" spc="75" dirty="0">
                <a:solidFill>
                  <a:srgbClr val="384652"/>
                </a:solidFill>
                <a:latin typeface="Gill Sans MT"/>
                <a:cs typeface="Gill Sans MT"/>
              </a:rPr>
              <a:t>diciembre</a:t>
            </a:r>
            <a:r>
              <a:rPr sz="1875" spc="121" dirty="0">
                <a:solidFill>
                  <a:srgbClr val="384652"/>
                </a:solidFill>
                <a:latin typeface="Gill Sans MT"/>
                <a:cs typeface="Gill Sans MT"/>
              </a:rPr>
              <a:t> </a:t>
            </a:r>
            <a:r>
              <a:rPr sz="1875" spc="83" dirty="0">
                <a:solidFill>
                  <a:srgbClr val="384652"/>
                </a:solidFill>
                <a:latin typeface="Gill Sans MT"/>
                <a:cs typeface="Gill Sans MT"/>
              </a:rPr>
              <a:t>de</a:t>
            </a:r>
            <a:r>
              <a:rPr sz="1875" spc="133" dirty="0">
                <a:solidFill>
                  <a:srgbClr val="384652"/>
                </a:solidFill>
                <a:latin typeface="Gill Sans MT"/>
                <a:cs typeface="Gill Sans MT"/>
              </a:rPr>
              <a:t> </a:t>
            </a:r>
            <a:r>
              <a:rPr sz="1875" spc="75" dirty="0">
                <a:solidFill>
                  <a:srgbClr val="384652"/>
                </a:solidFill>
                <a:latin typeface="Gill Sans MT"/>
                <a:cs typeface="Gill Sans MT"/>
              </a:rPr>
              <a:t>2020,</a:t>
            </a:r>
            <a:r>
              <a:rPr sz="1875" spc="125" dirty="0">
                <a:solidFill>
                  <a:srgbClr val="384652"/>
                </a:solidFill>
                <a:latin typeface="Gill Sans MT"/>
                <a:cs typeface="Gill Sans MT"/>
              </a:rPr>
              <a:t> </a:t>
            </a:r>
            <a:r>
              <a:rPr sz="1875" spc="162" dirty="0">
                <a:solidFill>
                  <a:srgbClr val="384652"/>
                </a:solidFill>
                <a:latin typeface="Gill Sans MT"/>
                <a:cs typeface="Gill Sans MT"/>
              </a:rPr>
              <a:t>busca</a:t>
            </a:r>
            <a:r>
              <a:rPr sz="1875" spc="133" dirty="0">
                <a:solidFill>
                  <a:srgbClr val="384652"/>
                </a:solidFill>
                <a:latin typeface="Gill Sans MT"/>
                <a:cs typeface="Gill Sans MT"/>
              </a:rPr>
              <a:t> </a:t>
            </a:r>
            <a:r>
              <a:rPr sz="1875" spc="54" dirty="0">
                <a:solidFill>
                  <a:srgbClr val="384652"/>
                </a:solidFill>
                <a:latin typeface="Gill Sans MT"/>
                <a:cs typeface="Gill Sans MT"/>
              </a:rPr>
              <a:t>fortalecer</a:t>
            </a:r>
            <a:r>
              <a:rPr sz="1875" spc="137" dirty="0">
                <a:solidFill>
                  <a:srgbClr val="384652"/>
                </a:solidFill>
                <a:latin typeface="Gill Sans MT"/>
                <a:cs typeface="Gill Sans MT"/>
              </a:rPr>
              <a:t> </a:t>
            </a:r>
            <a:r>
              <a:rPr sz="1875" spc="129" dirty="0">
                <a:solidFill>
                  <a:srgbClr val="384652"/>
                </a:solidFill>
                <a:latin typeface="Gill Sans MT"/>
                <a:cs typeface="Gill Sans MT"/>
              </a:rPr>
              <a:t>la</a:t>
            </a:r>
            <a:r>
              <a:rPr sz="1875" spc="121" dirty="0">
                <a:solidFill>
                  <a:srgbClr val="384652"/>
                </a:solidFill>
                <a:latin typeface="Gill Sans MT"/>
                <a:cs typeface="Gill Sans MT"/>
              </a:rPr>
              <a:t> </a:t>
            </a:r>
            <a:r>
              <a:rPr sz="1875" spc="100" dirty="0">
                <a:solidFill>
                  <a:srgbClr val="384652"/>
                </a:solidFill>
                <a:latin typeface="Gill Sans MT"/>
                <a:cs typeface="Gill Sans MT"/>
              </a:rPr>
              <a:t>seguridad </a:t>
            </a:r>
            <a:r>
              <a:rPr sz="1875" spc="121" dirty="0">
                <a:solidFill>
                  <a:srgbClr val="384652"/>
                </a:solidFill>
                <a:latin typeface="Gill Sans MT"/>
                <a:cs typeface="Gill Sans MT"/>
              </a:rPr>
              <a:t>social</a:t>
            </a:r>
            <a:r>
              <a:rPr sz="1875" spc="-42" dirty="0">
                <a:solidFill>
                  <a:srgbClr val="384652"/>
                </a:solidFill>
                <a:latin typeface="Gill Sans MT"/>
                <a:cs typeface="Gill Sans MT"/>
              </a:rPr>
              <a:t> </a:t>
            </a:r>
            <a:r>
              <a:rPr sz="1875" spc="87" dirty="0">
                <a:solidFill>
                  <a:srgbClr val="384652"/>
                </a:solidFill>
                <a:latin typeface="Gill Sans MT"/>
                <a:cs typeface="Gill Sans MT"/>
              </a:rPr>
              <a:t>de</a:t>
            </a:r>
            <a:r>
              <a:rPr sz="1875" spc="-46" dirty="0">
                <a:solidFill>
                  <a:srgbClr val="384652"/>
                </a:solidFill>
                <a:latin typeface="Gill Sans MT"/>
                <a:cs typeface="Gill Sans MT"/>
              </a:rPr>
              <a:t> </a:t>
            </a:r>
            <a:r>
              <a:rPr sz="1875" spc="104" dirty="0">
                <a:solidFill>
                  <a:srgbClr val="384652"/>
                </a:solidFill>
                <a:latin typeface="Gill Sans MT"/>
                <a:cs typeface="Gill Sans MT"/>
              </a:rPr>
              <a:t>los</a:t>
            </a:r>
            <a:r>
              <a:rPr sz="1875" spc="-37" dirty="0">
                <a:solidFill>
                  <a:srgbClr val="384652"/>
                </a:solidFill>
                <a:latin typeface="Gill Sans MT"/>
                <a:cs typeface="Gill Sans MT"/>
              </a:rPr>
              <a:t> </a:t>
            </a:r>
            <a:r>
              <a:rPr sz="1875" spc="79" dirty="0">
                <a:solidFill>
                  <a:srgbClr val="384652"/>
                </a:solidFill>
                <a:latin typeface="Gill Sans MT"/>
                <a:cs typeface="Gill Sans MT"/>
              </a:rPr>
              <a:t>trabajadores</a:t>
            </a:r>
            <a:r>
              <a:rPr sz="1875" spc="-58" dirty="0">
                <a:solidFill>
                  <a:srgbClr val="384652"/>
                </a:solidFill>
                <a:latin typeface="Gill Sans MT"/>
                <a:cs typeface="Gill Sans MT"/>
              </a:rPr>
              <a:t> </a:t>
            </a:r>
            <a:r>
              <a:rPr sz="1875" spc="100" dirty="0">
                <a:solidFill>
                  <a:srgbClr val="384652"/>
                </a:solidFill>
                <a:latin typeface="Gill Sans MT"/>
                <a:cs typeface="Gill Sans MT"/>
              </a:rPr>
              <a:t>mediante</a:t>
            </a:r>
            <a:r>
              <a:rPr sz="1875" spc="-67" dirty="0">
                <a:solidFill>
                  <a:srgbClr val="384652"/>
                </a:solidFill>
                <a:latin typeface="Gill Sans MT"/>
                <a:cs typeface="Gill Sans MT"/>
              </a:rPr>
              <a:t> </a:t>
            </a:r>
            <a:r>
              <a:rPr sz="1875" spc="125" dirty="0">
                <a:solidFill>
                  <a:srgbClr val="384652"/>
                </a:solidFill>
                <a:latin typeface="Gill Sans MT"/>
                <a:cs typeface="Gill Sans MT"/>
              </a:rPr>
              <a:t>ajustes</a:t>
            </a:r>
            <a:r>
              <a:rPr sz="1875" spc="-62" dirty="0">
                <a:solidFill>
                  <a:srgbClr val="384652"/>
                </a:solidFill>
                <a:latin typeface="Gill Sans MT"/>
                <a:cs typeface="Gill Sans MT"/>
              </a:rPr>
              <a:t> </a:t>
            </a:r>
            <a:r>
              <a:rPr sz="1875" spc="117" dirty="0">
                <a:solidFill>
                  <a:srgbClr val="384652"/>
                </a:solidFill>
                <a:latin typeface="Gill Sans MT"/>
                <a:cs typeface="Gill Sans MT"/>
              </a:rPr>
              <a:t>clave</a:t>
            </a:r>
            <a:r>
              <a:rPr sz="1875" spc="-58" dirty="0">
                <a:solidFill>
                  <a:srgbClr val="384652"/>
                </a:solidFill>
                <a:latin typeface="Gill Sans MT"/>
                <a:cs typeface="Gill Sans MT"/>
              </a:rPr>
              <a:t> </a:t>
            </a:r>
            <a:r>
              <a:rPr sz="1875" spc="100" dirty="0">
                <a:solidFill>
                  <a:srgbClr val="384652"/>
                </a:solidFill>
                <a:latin typeface="Gill Sans MT"/>
                <a:cs typeface="Gill Sans MT"/>
              </a:rPr>
              <a:t>en</a:t>
            </a:r>
            <a:r>
              <a:rPr sz="1875" spc="-54" dirty="0">
                <a:solidFill>
                  <a:srgbClr val="384652"/>
                </a:solidFill>
                <a:latin typeface="Gill Sans MT"/>
                <a:cs typeface="Gill Sans MT"/>
              </a:rPr>
              <a:t> </a:t>
            </a:r>
            <a:r>
              <a:rPr sz="1875" spc="167" dirty="0">
                <a:solidFill>
                  <a:srgbClr val="384652"/>
                </a:solidFill>
                <a:latin typeface="Gill Sans MT"/>
                <a:cs typeface="Gill Sans MT"/>
              </a:rPr>
              <a:t>las</a:t>
            </a:r>
            <a:r>
              <a:rPr sz="1875" spc="-42" dirty="0">
                <a:solidFill>
                  <a:srgbClr val="384652"/>
                </a:solidFill>
                <a:latin typeface="Gill Sans MT"/>
                <a:cs typeface="Gill Sans MT"/>
              </a:rPr>
              <a:t> </a:t>
            </a:r>
            <a:r>
              <a:rPr sz="1875" spc="75" dirty="0">
                <a:solidFill>
                  <a:srgbClr val="384652"/>
                </a:solidFill>
                <a:latin typeface="Gill Sans MT"/>
                <a:cs typeface="Gill Sans MT"/>
              </a:rPr>
              <a:t>contribuciones</a:t>
            </a:r>
            <a:r>
              <a:rPr sz="1875" spc="-67" dirty="0">
                <a:solidFill>
                  <a:srgbClr val="384652"/>
                </a:solidFill>
                <a:latin typeface="Gill Sans MT"/>
                <a:cs typeface="Gill Sans MT"/>
              </a:rPr>
              <a:t> </a:t>
            </a:r>
            <a:r>
              <a:rPr sz="1875" spc="62" dirty="0">
                <a:solidFill>
                  <a:srgbClr val="384652"/>
                </a:solidFill>
                <a:latin typeface="Gill Sans MT"/>
                <a:cs typeface="Gill Sans MT"/>
              </a:rPr>
              <a:t>y</a:t>
            </a:r>
            <a:r>
              <a:rPr sz="1875" spc="-37" dirty="0">
                <a:solidFill>
                  <a:srgbClr val="384652"/>
                </a:solidFill>
                <a:latin typeface="Gill Sans MT"/>
                <a:cs typeface="Gill Sans MT"/>
              </a:rPr>
              <a:t> </a:t>
            </a:r>
            <a:r>
              <a:rPr sz="1875" spc="75" dirty="0">
                <a:solidFill>
                  <a:srgbClr val="384652"/>
                </a:solidFill>
                <a:latin typeface="Gill Sans MT"/>
                <a:cs typeface="Gill Sans MT"/>
              </a:rPr>
              <a:t>requisitos</a:t>
            </a:r>
            <a:r>
              <a:rPr sz="1875" spc="-67" dirty="0">
                <a:solidFill>
                  <a:srgbClr val="384652"/>
                </a:solidFill>
                <a:latin typeface="Gill Sans MT"/>
                <a:cs typeface="Gill Sans MT"/>
              </a:rPr>
              <a:t> </a:t>
            </a:r>
            <a:r>
              <a:rPr sz="1875" spc="87" dirty="0">
                <a:solidFill>
                  <a:srgbClr val="384652"/>
                </a:solidFill>
                <a:latin typeface="Gill Sans MT"/>
                <a:cs typeface="Gill Sans MT"/>
              </a:rPr>
              <a:t>de</a:t>
            </a:r>
            <a:r>
              <a:rPr sz="1875" spc="-33" dirty="0">
                <a:solidFill>
                  <a:srgbClr val="384652"/>
                </a:solidFill>
                <a:latin typeface="Gill Sans MT"/>
                <a:cs typeface="Gill Sans MT"/>
              </a:rPr>
              <a:t> </a:t>
            </a:r>
            <a:r>
              <a:rPr sz="1875" spc="79" dirty="0">
                <a:solidFill>
                  <a:srgbClr val="384652"/>
                </a:solidFill>
                <a:latin typeface="Gill Sans MT"/>
                <a:cs typeface="Gill Sans MT"/>
              </a:rPr>
              <a:t>cotización.</a:t>
            </a:r>
            <a:endParaRPr sz="1875">
              <a:latin typeface="Gill Sans MT"/>
              <a:cs typeface="Gill Sans MT"/>
            </a:endParaRPr>
          </a:p>
        </p:txBody>
      </p:sp>
      <p:grpSp>
        <p:nvGrpSpPr>
          <p:cNvPr id="4" name="object 4"/>
          <p:cNvGrpSpPr/>
          <p:nvPr/>
        </p:nvGrpSpPr>
        <p:grpSpPr>
          <a:xfrm>
            <a:off x="658315" y="2847976"/>
            <a:ext cx="3519488" cy="3089804"/>
            <a:chOff x="789978" y="3417570"/>
            <a:chExt cx="4223385" cy="3707765"/>
          </a:xfrm>
        </p:grpSpPr>
        <p:sp>
          <p:nvSpPr>
            <p:cNvPr id="5" name="object 5"/>
            <p:cNvSpPr/>
            <p:nvPr/>
          </p:nvSpPr>
          <p:spPr>
            <a:xfrm>
              <a:off x="793788" y="3421380"/>
              <a:ext cx="4215765" cy="3700145"/>
            </a:xfrm>
            <a:custGeom>
              <a:avLst/>
              <a:gdLst/>
              <a:ahLst/>
              <a:cxnLst/>
              <a:rect l="l" t="t" r="r" b="b"/>
              <a:pathLst>
                <a:path w="4215765" h="3700145">
                  <a:moveTo>
                    <a:pt x="4116539" y="0"/>
                  </a:moveTo>
                  <a:lnTo>
                    <a:pt x="98755" y="0"/>
                  </a:lnTo>
                  <a:lnTo>
                    <a:pt x="60312" y="7758"/>
                  </a:lnTo>
                  <a:lnTo>
                    <a:pt x="28922" y="28924"/>
                  </a:lnTo>
                  <a:lnTo>
                    <a:pt x="7759" y="60328"/>
                  </a:lnTo>
                  <a:lnTo>
                    <a:pt x="0" y="98806"/>
                  </a:lnTo>
                  <a:lnTo>
                    <a:pt x="0" y="3601110"/>
                  </a:lnTo>
                  <a:lnTo>
                    <a:pt x="7759" y="3639545"/>
                  </a:lnTo>
                  <a:lnTo>
                    <a:pt x="28922" y="3670931"/>
                  </a:lnTo>
                  <a:lnTo>
                    <a:pt x="60312" y="3692093"/>
                  </a:lnTo>
                  <a:lnTo>
                    <a:pt x="98755" y="3699852"/>
                  </a:lnTo>
                  <a:lnTo>
                    <a:pt x="4116539" y="3699852"/>
                  </a:lnTo>
                  <a:lnTo>
                    <a:pt x="4154963" y="3692093"/>
                  </a:lnTo>
                  <a:lnTo>
                    <a:pt x="4186374" y="3670931"/>
                  </a:lnTo>
                  <a:lnTo>
                    <a:pt x="4207569" y="3639545"/>
                  </a:lnTo>
                  <a:lnTo>
                    <a:pt x="4215345" y="3601110"/>
                  </a:lnTo>
                  <a:lnTo>
                    <a:pt x="4215345" y="98806"/>
                  </a:lnTo>
                  <a:lnTo>
                    <a:pt x="4207569" y="60328"/>
                  </a:lnTo>
                  <a:lnTo>
                    <a:pt x="4186374" y="28924"/>
                  </a:lnTo>
                  <a:lnTo>
                    <a:pt x="4154963" y="7758"/>
                  </a:lnTo>
                  <a:lnTo>
                    <a:pt x="4116539" y="0"/>
                  </a:lnTo>
                  <a:close/>
                </a:path>
              </a:pathLst>
            </a:custGeom>
            <a:solidFill>
              <a:srgbClr val="D9ECF1"/>
            </a:solidFill>
          </p:spPr>
          <p:txBody>
            <a:bodyPr wrap="square" lIns="0" tIns="0" rIns="0" bIns="0" rtlCol="0"/>
            <a:lstStyle/>
            <a:p>
              <a:pPr defTabSz="761970"/>
              <a:endParaRPr sz="1500"/>
            </a:p>
          </p:txBody>
        </p:sp>
        <p:sp>
          <p:nvSpPr>
            <p:cNvPr id="6" name="object 6"/>
            <p:cNvSpPr/>
            <p:nvPr/>
          </p:nvSpPr>
          <p:spPr>
            <a:xfrm>
              <a:off x="793788" y="3421380"/>
              <a:ext cx="4215765" cy="3700145"/>
            </a:xfrm>
            <a:custGeom>
              <a:avLst/>
              <a:gdLst/>
              <a:ahLst/>
              <a:cxnLst/>
              <a:rect l="l" t="t" r="r" b="b"/>
              <a:pathLst>
                <a:path w="4215765" h="3700145">
                  <a:moveTo>
                    <a:pt x="0" y="98806"/>
                  </a:moveTo>
                  <a:lnTo>
                    <a:pt x="7759" y="60328"/>
                  </a:lnTo>
                  <a:lnTo>
                    <a:pt x="28922" y="28924"/>
                  </a:lnTo>
                  <a:lnTo>
                    <a:pt x="60312" y="7758"/>
                  </a:lnTo>
                  <a:lnTo>
                    <a:pt x="98755" y="0"/>
                  </a:lnTo>
                  <a:lnTo>
                    <a:pt x="4116539" y="0"/>
                  </a:lnTo>
                  <a:lnTo>
                    <a:pt x="4154963" y="7758"/>
                  </a:lnTo>
                  <a:lnTo>
                    <a:pt x="4186374" y="28924"/>
                  </a:lnTo>
                  <a:lnTo>
                    <a:pt x="4207569" y="60328"/>
                  </a:lnTo>
                  <a:lnTo>
                    <a:pt x="4215345" y="98806"/>
                  </a:lnTo>
                  <a:lnTo>
                    <a:pt x="4215345" y="3601110"/>
                  </a:lnTo>
                  <a:lnTo>
                    <a:pt x="4207569" y="3639545"/>
                  </a:lnTo>
                  <a:lnTo>
                    <a:pt x="4186374" y="3670931"/>
                  </a:lnTo>
                  <a:lnTo>
                    <a:pt x="4154963" y="3692093"/>
                  </a:lnTo>
                  <a:lnTo>
                    <a:pt x="4116539" y="3699852"/>
                  </a:lnTo>
                  <a:lnTo>
                    <a:pt x="98755" y="3699852"/>
                  </a:lnTo>
                  <a:lnTo>
                    <a:pt x="60312" y="3692093"/>
                  </a:lnTo>
                  <a:lnTo>
                    <a:pt x="28922" y="3670931"/>
                  </a:lnTo>
                  <a:lnTo>
                    <a:pt x="7759" y="3639545"/>
                  </a:lnTo>
                  <a:lnTo>
                    <a:pt x="0" y="3601110"/>
                  </a:lnTo>
                  <a:lnTo>
                    <a:pt x="0" y="98806"/>
                  </a:lnTo>
                  <a:close/>
                </a:path>
              </a:pathLst>
            </a:custGeom>
            <a:ln w="7620">
              <a:solidFill>
                <a:srgbClr val="BED2D7"/>
              </a:solidFill>
            </a:ln>
          </p:spPr>
          <p:txBody>
            <a:bodyPr wrap="square" lIns="0" tIns="0" rIns="0" bIns="0" rtlCol="0"/>
            <a:lstStyle/>
            <a:p>
              <a:pPr defTabSz="761970"/>
              <a:endParaRPr sz="1500"/>
            </a:p>
          </p:txBody>
        </p:sp>
        <p:pic>
          <p:nvPicPr>
            <p:cNvPr id="7" name="object 7"/>
            <p:cNvPicPr/>
            <p:nvPr/>
          </p:nvPicPr>
          <p:blipFill>
            <a:blip r:embed="rId2" cstate="print"/>
            <a:stretch>
              <a:fillRect/>
            </a:stretch>
          </p:blipFill>
          <p:spPr>
            <a:xfrm>
              <a:off x="999769" y="3627310"/>
              <a:ext cx="595312" cy="595312"/>
            </a:xfrm>
            <a:prstGeom prst="rect">
              <a:avLst/>
            </a:prstGeom>
          </p:spPr>
        </p:pic>
        <p:pic>
          <p:nvPicPr>
            <p:cNvPr id="8" name="object 8"/>
            <p:cNvPicPr/>
            <p:nvPr/>
          </p:nvPicPr>
          <p:blipFill>
            <a:blip r:embed="rId3" cstate="print"/>
            <a:stretch>
              <a:fillRect/>
            </a:stretch>
          </p:blipFill>
          <p:spPr>
            <a:xfrm>
              <a:off x="1174488" y="3801889"/>
              <a:ext cx="251477" cy="251467"/>
            </a:xfrm>
            <a:prstGeom prst="rect">
              <a:avLst/>
            </a:prstGeom>
          </p:spPr>
        </p:pic>
      </p:grpSp>
      <p:sp>
        <p:nvSpPr>
          <p:cNvPr id="9" name="object 9"/>
          <p:cNvSpPr txBox="1"/>
          <p:nvPr/>
        </p:nvSpPr>
        <p:spPr>
          <a:xfrm>
            <a:off x="822537" y="3600767"/>
            <a:ext cx="1876425" cy="330689"/>
          </a:xfrm>
          <a:prstGeom prst="rect">
            <a:avLst/>
          </a:prstGeom>
        </p:spPr>
        <p:txBody>
          <a:bodyPr vert="horz" wrap="square" lIns="0" tIns="10054" rIns="0" bIns="0" rtlCol="0">
            <a:spAutoFit/>
          </a:bodyPr>
          <a:lstStyle/>
          <a:p>
            <a:pPr marL="10583" defTabSz="761970">
              <a:spcBef>
                <a:spcPts val="79"/>
              </a:spcBef>
            </a:pPr>
            <a:r>
              <a:rPr sz="2083" spc="-83" dirty="0">
                <a:solidFill>
                  <a:srgbClr val="384652"/>
                </a:solidFill>
                <a:latin typeface="Lucida Sans Unicode"/>
                <a:cs typeface="Lucida Sans Unicode"/>
              </a:rPr>
              <a:t>Objetivos</a:t>
            </a:r>
            <a:r>
              <a:rPr sz="2083" spc="-21" dirty="0">
                <a:solidFill>
                  <a:srgbClr val="384652"/>
                </a:solidFill>
                <a:latin typeface="Lucida Sans Unicode"/>
                <a:cs typeface="Lucida Sans Unicode"/>
              </a:rPr>
              <a:t> </a:t>
            </a:r>
            <a:r>
              <a:rPr sz="2083" spc="-46" dirty="0">
                <a:solidFill>
                  <a:srgbClr val="384652"/>
                </a:solidFill>
                <a:latin typeface="Lucida Sans Unicode"/>
                <a:cs typeface="Lucida Sans Unicode"/>
              </a:rPr>
              <a:t>Clave</a:t>
            </a:r>
            <a:endParaRPr sz="2083">
              <a:latin typeface="Lucida Sans Unicode"/>
              <a:cs typeface="Lucida Sans Unicode"/>
            </a:endParaRPr>
          </a:p>
        </p:txBody>
      </p:sp>
      <p:sp>
        <p:nvSpPr>
          <p:cNvPr id="10" name="object 10"/>
          <p:cNvSpPr txBox="1"/>
          <p:nvPr/>
        </p:nvSpPr>
        <p:spPr>
          <a:xfrm>
            <a:off x="822537" y="3985048"/>
            <a:ext cx="3187700" cy="292217"/>
          </a:xfrm>
          <a:prstGeom prst="rect">
            <a:avLst/>
          </a:prstGeom>
        </p:spPr>
        <p:txBody>
          <a:bodyPr vert="horz" wrap="square" lIns="0" tIns="10054" rIns="0" bIns="0" rtlCol="0">
            <a:spAutoFit/>
          </a:bodyPr>
          <a:lstStyle/>
          <a:p>
            <a:pPr marL="296321" indent="-285739" defTabSz="761970">
              <a:spcBef>
                <a:spcPts val="79"/>
              </a:spcBef>
              <a:buFontTx/>
              <a:buChar char="•"/>
              <a:tabLst>
                <a:tab pos="296321" algn="l"/>
                <a:tab pos="1276828" algn="l"/>
                <a:tab pos="1776871" algn="l"/>
                <a:tab pos="2923000" algn="l"/>
              </a:tabLst>
            </a:pPr>
            <a:r>
              <a:rPr sz="1833" spc="37" dirty="0">
                <a:solidFill>
                  <a:srgbClr val="384652"/>
                </a:solidFill>
                <a:latin typeface="Gill Sans MT"/>
                <a:cs typeface="Gill Sans MT"/>
              </a:rPr>
              <a:t>Reducir</a:t>
            </a:r>
            <a:r>
              <a:rPr sz="1833" dirty="0">
                <a:solidFill>
                  <a:srgbClr val="384652"/>
                </a:solidFill>
                <a:latin typeface="Gill Sans MT"/>
                <a:cs typeface="Gill Sans MT"/>
              </a:rPr>
              <a:t>	</a:t>
            </a:r>
            <a:r>
              <a:rPr sz="1833" spc="133" dirty="0">
                <a:solidFill>
                  <a:srgbClr val="384652"/>
                </a:solidFill>
                <a:latin typeface="Gill Sans MT"/>
                <a:cs typeface="Gill Sans MT"/>
              </a:rPr>
              <a:t>las</a:t>
            </a:r>
            <a:r>
              <a:rPr sz="1833" dirty="0">
                <a:solidFill>
                  <a:srgbClr val="384652"/>
                </a:solidFill>
                <a:latin typeface="Gill Sans MT"/>
                <a:cs typeface="Gill Sans MT"/>
              </a:rPr>
              <a:t>	</a:t>
            </a:r>
            <a:r>
              <a:rPr sz="1833" spc="162" dirty="0">
                <a:solidFill>
                  <a:srgbClr val="384652"/>
                </a:solidFill>
                <a:latin typeface="Gill Sans MT"/>
                <a:cs typeface="Gill Sans MT"/>
              </a:rPr>
              <a:t>semanas</a:t>
            </a:r>
            <a:r>
              <a:rPr sz="1833" dirty="0">
                <a:solidFill>
                  <a:srgbClr val="384652"/>
                </a:solidFill>
                <a:latin typeface="Gill Sans MT"/>
                <a:cs typeface="Gill Sans MT"/>
              </a:rPr>
              <a:t>	</a:t>
            </a:r>
            <a:r>
              <a:rPr sz="1833" spc="62" dirty="0">
                <a:solidFill>
                  <a:srgbClr val="384652"/>
                </a:solidFill>
                <a:latin typeface="Gill Sans MT"/>
                <a:cs typeface="Gill Sans MT"/>
              </a:rPr>
              <a:t>de</a:t>
            </a:r>
            <a:endParaRPr sz="1833">
              <a:latin typeface="Gill Sans MT"/>
              <a:cs typeface="Gill Sans MT"/>
            </a:endParaRPr>
          </a:p>
        </p:txBody>
      </p:sp>
      <p:sp>
        <p:nvSpPr>
          <p:cNvPr id="11" name="object 11"/>
          <p:cNvSpPr txBox="1"/>
          <p:nvPr/>
        </p:nvSpPr>
        <p:spPr>
          <a:xfrm>
            <a:off x="822537" y="4189963"/>
            <a:ext cx="2593446" cy="648019"/>
          </a:xfrm>
          <a:prstGeom prst="rect">
            <a:avLst/>
          </a:prstGeom>
        </p:spPr>
        <p:txBody>
          <a:bodyPr vert="horz" wrap="square" lIns="0" tIns="44979" rIns="0" bIns="0" rtlCol="0">
            <a:spAutoFit/>
          </a:bodyPr>
          <a:lstStyle/>
          <a:p>
            <a:pPr marL="296321" defTabSz="761970">
              <a:spcBef>
                <a:spcPts val="354"/>
              </a:spcBef>
            </a:pPr>
            <a:r>
              <a:rPr sz="1833" spc="83" dirty="0">
                <a:solidFill>
                  <a:srgbClr val="384652"/>
                </a:solidFill>
                <a:latin typeface="Gill Sans MT"/>
                <a:cs typeface="Gill Sans MT"/>
              </a:rPr>
              <a:t>cotización</a:t>
            </a:r>
            <a:r>
              <a:rPr sz="1833" spc="-37" dirty="0">
                <a:solidFill>
                  <a:srgbClr val="384652"/>
                </a:solidFill>
                <a:latin typeface="Gill Sans MT"/>
                <a:cs typeface="Gill Sans MT"/>
              </a:rPr>
              <a:t> </a:t>
            </a:r>
            <a:r>
              <a:rPr sz="1833" spc="58" dirty="0">
                <a:solidFill>
                  <a:srgbClr val="384652"/>
                </a:solidFill>
                <a:latin typeface="Gill Sans MT"/>
                <a:cs typeface="Gill Sans MT"/>
              </a:rPr>
              <a:t>requeridas.</a:t>
            </a:r>
            <a:endParaRPr sz="1833">
              <a:latin typeface="Gill Sans MT"/>
              <a:cs typeface="Gill Sans MT"/>
            </a:endParaRPr>
          </a:p>
          <a:p>
            <a:pPr marL="296321" indent="-285739" defTabSz="761970">
              <a:spcBef>
                <a:spcPts val="275"/>
              </a:spcBef>
              <a:buFontTx/>
              <a:buChar char="•"/>
              <a:tabLst>
                <a:tab pos="296321" algn="l"/>
              </a:tabLst>
            </a:pPr>
            <a:r>
              <a:rPr sz="1833" spc="54" dirty="0">
                <a:solidFill>
                  <a:srgbClr val="384652"/>
                </a:solidFill>
                <a:latin typeface="Gill Sans MT"/>
                <a:cs typeface="Gill Sans MT"/>
              </a:rPr>
              <a:t>Incrementar</a:t>
            </a:r>
            <a:endParaRPr sz="1833">
              <a:latin typeface="Gill Sans MT"/>
              <a:cs typeface="Gill Sans MT"/>
            </a:endParaRPr>
          </a:p>
        </p:txBody>
      </p:sp>
      <p:sp>
        <p:nvSpPr>
          <p:cNvPr id="12" name="object 12"/>
          <p:cNvSpPr txBox="1"/>
          <p:nvPr/>
        </p:nvSpPr>
        <p:spPr>
          <a:xfrm>
            <a:off x="3686915" y="4782672"/>
            <a:ext cx="325438" cy="292217"/>
          </a:xfrm>
          <a:prstGeom prst="rect">
            <a:avLst/>
          </a:prstGeom>
        </p:spPr>
        <p:txBody>
          <a:bodyPr vert="horz" wrap="square" lIns="0" tIns="10054" rIns="0" bIns="0" rtlCol="0">
            <a:spAutoFit/>
          </a:bodyPr>
          <a:lstStyle/>
          <a:p>
            <a:pPr marL="10583" defTabSz="761970">
              <a:spcBef>
                <a:spcPts val="79"/>
              </a:spcBef>
            </a:pPr>
            <a:r>
              <a:rPr sz="1833" spc="137" dirty="0">
                <a:solidFill>
                  <a:srgbClr val="384652"/>
                </a:solidFill>
                <a:latin typeface="Gill Sans MT"/>
                <a:cs typeface="Gill Sans MT"/>
              </a:rPr>
              <a:t>las</a:t>
            </a:r>
            <a:endParaRPr sz="1833">
              <a:latin typeface="Gill Sans MT"/>
              <a:cs typeface="Gill Sans MT"/>
            </a:endParaRPr>
          </a:p>
        </p:txBody>
      </p:sp>
      <p:sp>
        <p:nvSpPr>
          <p:cNvPr id="13" name="object 13"/>
          <p:cNvSpPr txBox="1"/>
          <p:nvPr/>
        </p:nvSpPr>
        <p:spPr>
          <a:xfrm>
            <a:off x="1108497" y="4782672"/>
            <a:ext cx="2596092" cy="523113"/>
          </a:xfrm>
          <a:prstGeom prst="rect">
            <a:avLst/>
          </a:prstGeom>
        </p:spPr>
        <p:txBody>
          <a:bodyPr vert="horz" wrap="square" lIns="0" tIns="10054" rIns="0" bIns="0" rtlCol="0">
            <a:spAutoFit/>
          </a:bodyPr>
          <a:lstStyle/>
          <a:p>
            <a:pPr marL="10583" defTabSz="761970">
              <a:lnSpc>
                <a:spcPts val="2046"/>
              </a:lnSpc>
              <a:spcBef>
                <a:spcPts val="79"/>
              </a:spcBef>
            </a:pPr>
            <a:r>
              <a:rPr sz="1833" spc="75" dirty="0">
                <a:solidFill>
                  <a:srgbClr val="384652"/>
                </a:solidFill>
                <a:latin typeface="Gill Sans MT"/>
                <a:cs typeface="Gill Sans MT"/>
              </a:rPr>
              <a:t>progresivamente</a:t>
            </a:r>
            <a:endParaRPr sz="1833">
              <a:latin typeface="Gill Sans MT"/>
              <a:cs typeface="Gill Sans MT"/>
            </a:endParaRPr>
          </a:p>
          <a:p>
            <a:pPr marL="10583" defTabSz="761970">
              <a:lnSpc>
                <a:spcPts val="2046"/>
              </a:lnSpc>
            </a:pPr>
            <a:r>
              <a:rPr sz="1833" spc="83" dirty="0">
                <a:solidFill>
                  <a:srgbClr val="384652"/>
                </a:solidFill>
                <a:latin typeface="Gill Sans MT"/>
                <a:cs typeface="Gill Sans MT"/>
              </a:rPr>
              <a:t>aportaciones</a:t>
            </a:r>
            <a:r>
              <a:rPr sz="1833" spc="-17" dirty="0">
                <a:solidFill>
                  <a:srgbClr val="384652"/>
                </a:solidFill>
                <a:latin typeface="Gill Sans MT"/>
                <a:cs typeface="Gill Sans MT"/>
              </a:rPr>
              <a:t> </a:t>
            </a:r>
            <a:r>
              <a:rPr sz="1833" spc="71" dirty="0">
                <a:solidFill>
                  <a:srgbClr val="384652"/>
                </a:solidFill>
                <a:latin typeface="Gill Sans MT"/>
                <a:cs typeface="Gill Sans MT"/>
              </a:rPr>
              <a:t>patronales.</a:t>
            </a:r>
            <a:endParaRPr sz="1833">
              <a:latin typeface="Gill Sans MT"/>
              <a:cs typeface="Gill Sans MT"/>
            </a:endParaRPr>
          </a:p>
        </p:txBody>
      </p:sp>
      <p:grpSp>
        <p:nvGrpSpPr>
          <p:cNvPr id="14" name="object 14"/>
          <p:cNvGrpSpPr/>
          <p:nvPr/>
        </p:nvGrpSpPr>
        <p:grpSpPr>
          <a:xfrm>
            <a:off x="4336309" y="2847976"/>
            <a:ext cx="3519488" cy="3089804"/>
            <a:chOff x="5203571" y="3417570"/>
            <a:chExt cx="4223385" cy="3707765"/>
          </a:xfrm>
        </p:grpSpPr>
        <p:sp>
          <p:nvSpPr>
            <p:cNvPr id="15" name="object 15"/>
            <p:cNvSpPr/>
            <p:nvPr/>
          </p:nvSpPr>
          <p:spPr>
            <a:xfrm>
              <a:off x="5207381" y="3421380"/>
              <a:ext cx="4215765" cy="3700145"/>
            </a:xfrm>
            <a:custGeom>
              <a:avLst/>
              <a:gdLst/>
              <a:ahLst/>
              <a:cxnLst/>
              <a:rect l="l" t="t" r="r" b="b"/>
              <a:pathLst>
                <a:path w="4215765" h="3700145">
                  <a:moveTo>
                    <a:pt x="4116704" y="0"/>
                  </a:moveTo>
                  <a:lnTo>
                    <a:pt x="98806" y="0"/>
                  </a:lnTo>
                  <a:lnTo>
                    <a:pt x="60382" y="7758"/>
                  </a:lnTo>
                  <a:lnTo>
                    <a:pt x="28971" y="28924"/>
                  </a:lnTo>
                  <a:lnTo>
                    <a:pt x="7776" y="60328"/>
                  </a:lnTo>
                  <a:lnTo>
                    <a:pt x="0" y="98806"/>
                  </a:lnTo>
                  <a:lnTo>
                    <a:pt x="0" y="3601212"/>
                  </a:lnTo>
                  <a:lnTo>
                    <a:pt x="7776" y="3639646"/>
                  </a:lnTo>
                  <a:lnTo>
                    <a:pt x="28971" y="3671033"/>
                  </a:lnTo>
                  <a:lnTo>
                    <a:pt x="60382" y="3692194"/>
                  </a:lnTo>
                  <a:lnTo>
                    <a:pt x="98806" y="3699954"/>
                  </a:lnTo>
                  <a:lnTo>
                    <a:pt x="4116704" y="3699954"/>
                  </a:lnTo>
                  <a:lnTo>
                    <a:pt x="4155128" y="3692194"/>
                  </a:lnTo>
                  <a:lnTo>
                    <a:pt x="4186539" y="3671033"/>
                  </a:lnTo>
                  <a:lnTo>
                    <a:pt x="4207734" y="3639646"/>
                  </a:lnTo>
                  <a:lnTo>
                    <a:pt x="4215511" y="3601212"/>
                  </a:lnTo>
                  <a:lnTo>
                    <a:pt x="4215511" y="98806"/>
                  </a:lnTo>
                  <a:lnTo>
                    <a:pt x="4207734" y="60328"/>
                  </a:lnTo>
                  <a:lnTo>
                    <a:pt x="4186539" y="28924"/>
                  </a:lnTo>
                  <a:lnTo>
                    <a:pt x="4155128" y="7758"/>
                  </a:lnTo>
                  <a:lnTo>
                    <a:pt x="4116704" y="0"/>
                  </a:lnTo>
                  <a:close/>
                </a:path>
              </a:pathLst>
            </a:custGeom>
            <a:solidFill>
              <a:srgbClr val="D9ECF1"/>
            </a:solidFill>
          </p:spPr>
          <p:txBody>
            <a:bodyPr wrap="square" lIns="0" tIns="0" rIns="0" bIns="0" rtlCol="0"/>
            <a:lstStyle/>
            <a:p>
              <a:pPr defTabSz="761970"/>
              <a:endParaRPr sz="1500"/>
            </a:p>
          </p:txBody>
        </p:sp>
        <p:sp>
          <p:nvSpPr>
            <p:cNvPr id="16" name="object 16"/>
            <p:cNvSpPr/>
            <p:nvPr/>
          </p:nvSpPr>
          <p:spPr>
            <a:xfrm>
              <a:off x="5207381" y="3421380"/>
              <a:ext cx="4215765" cy="3700145"/>
            </a:xfrm>
            <a:custGeom>
              <a:avLst/>
              <a:gdLst/>
              <a:ahLst/>
              <a:cxnLst/>
              <a:rect l="l" t="t" r="r" b="b"/>
              <a:pathLst>
                <a:path w="4215765" h="3700145">
                  <a:moveTo>
                    <a:pt x="0" y="98806"/>
                  </a:moveTo>
                  <a:lnTo>
                    <a:pt x="7776" y="60328"/>
                  </a:lnTo>
                  <a:lnTo>
                    <a:pt x="28971" y="28924"/>
                  </a:lnTo>
                  <a:lnTo>
                    <a:pt x="60382" y="7758"/>
                  </a:lnTo>
                  <a:lnTo>
                    <a:pt x="98806" y="0"/>
                  </a:lnTo>
                  <a:lnTo>
                    <a:pt x="4116704" y="0"/>
                  </a:lnTo>
                  <a:lnTo>
                    <a:pt x="4155128" y="7758"/>
                  </a:lnTo>
                  <a:lnTo>
                    <a:pt x="4186539" y="28924"/>
                  </a:lnTo>
                  <a:lnTo>
                    <a:pt x="4207734" y="60328"/>
                  </a:lnTo>
                  <a:lnTo>
                    <a:pt x="4215511" y="98806"/>
                  </a:lnTo>
                  <a:lnTo>
                    <a:pt x="4215511" y="3601212"/>
                  </a:lnTo>
                  <a:lnTo>
                    <a:pt x="4207734" y="3639646"/>
                  </a:lnTo>
                  <a:lnTo>
                    <a:pt x="4186539" y="3671033"/>
                  </a:lnTo>
                  <a:lnTo>
                    <a:pt x="4155128" y="3692194"/>
                  </a:lnTo>
                  <a:lnTo>
                    <a:pt x="4116704" y="3699954"/>
                  </a:lnTo>
                  <a:lnTo>
                    <a:pt x="98806" y="3699954"/>
                  </a:lnTo>
                  <a:lnTo>
                    <a:pt x="60382" y="3692194"/>
                  </a:lnTo>
                  <a:lnTo>
                    <a:pt x="28971" y="3671033"/>
                  </a:lnTo>
                  <a:lnTo>
                    <a:pt x="7776" y="3639646"/>
                  </a:lnTo>
                  <a:lnTo>
                    <a:pt x="0" y="3601212"/>
                  </a:lnTo>
                  <a:lnTo>
                    <a:pt x="0" y="98806"/>
                  </a:lnTo>
                  <a:close/>
                </a:path>
              </a:pathLst>
            </a:custGeom>
            <a:ln w="7620">
              <a:solidFill>
                <a:srgbClr val="BED2D7"/>
              </a:solidFill>
            </a:ln>
          </p:spPr>
          <p:txBody>
            <a:bodyPr wrap="square" lIns="0" tIns="0" rIns="0" bIns="0" rtlCol="0"/>
            <a:lstStyle/>
            <a:p>
              <a:pPr defTabSz="761970"/>
              <a:endParaRPr sz="1500"/>
            </a:p>
          </p:txBody>
        </p:sp>
        <p:pic>
          <p:nvPicPr>
            <p:cNvPr id="17" name="object 17"/>
            <p:cNvPicPr/>
            <p:nvPr/>
          </p:nvPicPr>
          <p:blipFill>
            <a:blip r:embed="rId4" cstate="print"/>
            <a:stretch>
              <a:fillRect/>
            </a:stretch>
          </p:blipFill>
          <p:spPr>
            <a:xfrm>
              <a:off x="5413375" y="3627310"/>
              <a:ext cx="595312" cy="595312"/>
            </a:xfrm>
            <a:prstGeom prst="rect">
              <a:avLst/>
            </a:prstGeom>
          </p:spPr>
        </p:pic>
        <p:pic>
          <p:nvPicPr>
            <p:cNvPr id="18" name="object 18"/>
            <p:cNvPicPr/>
            <p:nvPr/>
          </p:nvPicPr>
          <p:blipFill>
            <a:blip r:embed="rId5" cstate="print"/>
            <a:stretch>
              <a:fillRect/>
            </a:stretch>
          </p:blipFill>
          <p:spPr>
            <a:xfrm>
              <a:off x="5596118" y="3796534"/>
              <a:ext cx="229833" cy="256726"/>
            </a:xfrm>
            <a:prstGeom prst="rect">
              <a:avLst/>
            </a:prstGeom>
          </p:spPr>
        </p:pic>
      </p:grpSp>
      <p:sp>
        <p:nvSpPr>
          <p:cNvPr id="19" name="object 19"/>
          <p:cNvSpPr txBox="1"/>
          <p:nvPr/>
        </p:nvSpPr>
        <p:spPr>
          <a:xfrm>
            <a:off x="4453466" y="3563409"/>
            <a:ext cx="3190346" cy="1239122"/>
          </a:xfrm>
          <a:prstGeom prst="rect">
            <a:avLst/>
          </a:prstGeom>
        </p:spPr>
        <p:txBody>
          <a:bodyPr vert="horz" wrap="square" lIns="0" tIns="71438" rIns="0" bIns="0" rtlCol="0">
            <a:spAutoFit/>
          </a:bodyPr>
          <a:lstStyle/>
          <a:p>
            <a:pPr marL="10583" marR="1186873" defTabSz="761970">
              <a:lnSpc>
                <a:spcPts val="2000"/>
              </a:lnSpc>
              <a:spcBef>
                <a:spcPts val="562"/>
              </a:spcBef>
            </a:pPr>
            <a:r>
              <a:rPr sz="2083" spc="-58" dirty="0">
                <a:solidFill>
                  <a:srgbClr val="384652"/>
                </a:solidFill>
                <a:latin typeface="Lucida Sans Unicode"/>
                <a:cs typeface="Lucida Sans Unicode"/>
              </a:rPr>
              <a:t>Aportaciones</a:t>
            </a:r>
            <a:r>
              <a:rPr sz="2083" spc="-95" dirty="0">
                <a:solidFill>
                  <a:srgbClr val="384652"/>
                </a:solidFill>
                <a:latin typeface="Lucida Sans Unicode"/>
                <a:cs typeface="Lucida Sans Unicode"/>
              </a:rPr>
              <a:t> </a:t>
            </a:r>
            <a:r>
              <a:rPr sz="2083" spc="-21" dirty="0">
                <a:solidFill>
                  <a:srgbClr val="384652"/>
                </a:solidFill>
                <a:latin typeface="Lucida Sans Unicode"/>
                <a:cs typeface="Lucida Sans Unicode"/>
              </a:rPr>
              <a:t>de </a:t>
            </a:r>
            <a:r>
              <a:rPr sz="2083" spc="-29" dirty="0">
                <a:solidFill>
                  <a:srgbClr val="384652"/>
                </a:solidFill>
                <a:latin typeface="Lucida Sans Unicode"/>
                <a:cs typeface="Lucida Sans Unicode"/>
              </a:rPr>
              <a:t>Trabajadores</a:t>
            </a:r>
            <a:endParaRPr sz="2083">
              <a:latin typeface="Lucida Sans Unicode"/>
              <a:cs typeface="Lucida Sans Unicode"/>
            </a:endParaRPr>
          </a:p>
          <a:p>
            <a:pPr marL="10583" marR="4233" defTabSz="761970">
              <a:lnSpc>
                <a:spcPts val="1917"/>
              </a:lnSpc>
              <a:spcBef>
                <a:spcPts val="1283"/>
              </a:spcBef>
              <a:tabLst>
                <a:tab pos="422787" algn="l"/>
                <a:tab pos="682069" algn="l"/>
                <a:tab pos="757207" algn="l"/>
                <a:tab pos="1453034" algn="l"/>
                <a:tab pos="1850422" algn="l"/>
                <a:tab pos="2110761" algn="l"/>
                <a:tab pos="2872731" algn="l"/>
                <a:tab pos="2927761" algn="l"/>
              </a:tabLst>
            </a:pPr>
            <a:r>
              <a:rPr sz="1833" spc="79" dirty="0">
                <a:solidFill>
                  <a:srgbClr val="384652"/>
                </a:solidFill>
                <a:latin typeface="Gill Sans MT"/>
                <a:cs typeface="Gill Sans MT"/>
              </a:rPr>
              <a:t>En</a:t>
            </a:r>
            <a:r>
              <a:rPr sz="1833" dirty="0">
                <a:solidFill>
                  <a:srgbClr val="384652"/>
                </a:solidFill>
                <a:latin typeface="Gill Sans MT"/>
                <a:cs typeface="Gill Sans MT"/>
              </a:rPr>
              <a:t>	</a:t>
            </a:r>
            <a:r>
              <a:rPr sz="1833" spc="29" dirty="0">
                <a:solidFill>
                  <a:srgbClr val="384652"/>
                </a:solidFill>
                <a:latin typeface="Gill Sans MT"/>
                <a:cs typeface="Gill Sans MT"/>
              </a:rPr>
              <a:t>el</a:t>
            </a:r>
            <a:r>
              <a:rPr sz="1833" dirty="0">
                <a:solidFill>
                  <a:srgbClr val="384652"/>
                </a:solidFill>
                <a:latin typeface="Gill Sans MT"/>
                <a:cs typeface="Gill Sans MT"/>
              </a:rPr>
              <a:t>		</a:t>
            </a:r>
            <a:r>
              <a:rPr sz="1833" spc="62" dirty="0">
                <a:solidFill>
                  <a:srgbClr val="384652"/>
                </a:solidFill>
                <a:latin typeface="Gill Sans MT"/>
                <a:cs typeface="Gill Sans MT"/>
              </a:rPr>
              <a:t>ramo</a:t>
            </a:r>
            <a:r>
              <a:rPr sz="1833" dirty="0">
                <a:solidFill>
                  <a:srgbClr val="384652"/>
                </a:solidFill>
                <a:latin typeface="Gill Sans MT"/>
                <a:cs typeface="Gill Sans MT"/>
              </a:rPr>
              <a:t>	</a:t>
            </a: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446" dirty="0">
                <a:solidFill>
                  <a:srgbClr val="384652"/>
                </a:solidFill>
                <a:latin typeface="Gill Sans MT"/>
                <a:cs typeface="Gill Sans MT"/>
              </a:rPr>
              <a:t> </a:t>
            </a:r>
            <a:r>
              <a:rPr sz="1833" spc="92" dirty="0">
                <a:solidFill>
                  <a:srgbClr val="384652"/>
                </a:solidFill>
                <a:latin typeface="Gill Sans MT"/>
                <a:cs typeface="Gill Sans MT"/>
              </a:rPr>
              <a:t>Cesantía</a:t>
            </a:r>
            <a:r>
              <a:rPr sz="1833" dirty="0">
                <a:solidFill>
                  <a:srgbClr val="384652"/>
                </a:solidFill>
                <a:latin typeface="Gill Sans MT"/>
                <a:cs typeface="Gill Sans MT"/>
              </a:rPr>
              <a:t>		</a:t>
            </a:r>
            <a:r>
              <a:rPr sz="1833" spc="62" dirty="0">
                <a:solidFill>
                  <a:srgbClr val="384652"/>
                </a:solidFill>
                <a:latin typeface="Gill Sans MT"/>
                <a:cs typeface="Gill Sans MT"/>
              </a:rPr>
              <a:t>en </a:t>
            </a:r>
            <a:r>
              <a:rPr sz="1833" spc="108" dirty="0">
                <a:solidFill>
                  <a:srgbClr val="384652"/>
                </a:solidFill>
                <a:latin typeface="Gill Sans MT"/>
                <a:cs typeface="Gill Sans MT"/>
              </a:rPr>
              <a:t>Edad</a:t>
            </a:r>
            <a:r>
              <a:rPr sz="1833" dirty="0">
                <a:solidFill>
                  <a:srgbClr val="384652"/>
                </a:solidFill>
                <a:latin typeface="Gill Sans MT"/>
                <a:cs typeface="Gill Sans MT"/>
              </a:rPr>
              <a:t>	</a:t>
            </a:r>
            <a:r>
              <a:rPr sz="1833" spc="112" dirty="0">
                <a:solidFill>
                  <a:srgbClr val="384652"/>
                </a:solidFill>
                <a:latin typeface="Gill Sans MT"/>
                <a:cs typeface="Gill Sans MT"/>
              </a:rPr>
              <a:t>Avanzada</a:t>
            </a:r>
            <a:r>
              <a:rPr sz="1833" dirty="0">
                <a:solidFill>
                  <a:srgbClr val="384652"/>
                </a:solidFill>
                <a:latin typeface="Gill Sans MT"/>
                <a:cs typeface="Gill Sans MT"/>
              </a:rPr>
              <a:t>	</a:t>
            </a:r>
            <a:r>
              <a:rPr sz="1833" spc="12" dirty="0">
                <a:solidFill>
                  <a:srgbClr val="384652"/>
                </a:solidFill>
                <a:latin typeface="Gill Sans MT"/>
                <a:cs typeface="Gill Sans MT"/>
              </a:rPr>
              <a:t>y</a:t>
            </a:r>
            <a:r>
              <a:rPr sz="1833" dirty="0">
                <a:solidFill>
                  <a:srgbClr val="384652"/>
                </a:solidFill>
                <a:latin typeface="Gill Sans MT"/>
                <a:cs typeface="Gill Sans MT"/>
              </a:rPr>
              <a:t>	</a:t>
            </a:r>
            <a:r>
              <a:rPr sz="1833" spc="46" dirty="0">
                <a:solidFill>
                  <a:srgbClr val="384652"/>
                </a:solidFill>
                <a:latin typeface="Gill Sans MT"/>
                <a:cs typeface="Gill Sans MT"/>
              </a:rPr>
              <a:t>Vejez,</a:t>
            </a:r>
            <a:r>
              <a:rPr sz="1833" dirty="0">
                <a:solidFill>
                  <a:srgbClr val="384652"/>
                </a:solidFill>
                <a:latin typeface="Gill Sans MT"/>
                <a:cs typeface="Gill Sans MT"/>
              </a:rPr>
              <a:t>	</a:t>
            </a:r>
            <a:r>
              <a:rPr sz="1833" spc="137" dirty="0">
                <a:solidFill>
                  <a:srgbClr val="384652"/>
                </a:solidFill>
                <a:latin typeface="Gill Sans MT"/>
                <a:cs typeface="Gill Sans MT"/>
              </a:rPr>
              <a:t>las</a:t>
            </a:r>
            <a:endParaRPr sz="1833">
              <a:latin typeface="Gill Sans MT"/>
              <a:cs typeface="Gill Sans MT"/>
            </a:endParaRPr>
          </a:p>
        </p:txBody>
      </p:sp>
      <p:sp>
        <p:nvSpPr>
          <p:cNvPr id="20" name="object 20"/>
          <p:cNvSpPr txBox="1"/>
          <p:nvPr/>
        </p:nvSpPr>
        <p:spPr>
          <a:xfrm>
            <a:off x="4453466" y="4744042"/>
            <a:ext cx="3188229" cy="292217"/>
          </a:xfrm>
          <a:prstGeom prst="rect">
            <a:avLst/>
          </a:prstGeom>
        </p:spPr>
        <p:txBody>
          <a:bodyPr vert="horz" wrap="square" lIns="0" tIns="10054" rIns="0" bIns="0" rtlCol="0">
            <a:spAutoFit/>
          </a:bodyPr>
          <a:lstStyle/>
          <a:p>
            <a:pPr marL="10583" defTabSz="761970">
              <a:spcBef>
                <a:spcPts val="79"/>
              </a:spcBef>
              <a:tabLst>
                <a:tab pos="1990116" algn="l"/>
                <a:tab pos="2867969" algn="l"/>
              </a:tabLst>
            </a:pPr>
            <a:r>
              <a:rPr sz="1833" spc="75" dirty="0">
                <a:solidFill>
                  <a:srgbClr val="384652"/>
                </a:solidFill>
                <a:latin typeface="Gill Sans MT"/>
                <a:cs typeface="Gill Sans MT"/>
              </a:rPr>
              <a:t>aportaciones</a:t>
            </a:r>
            <a:r>
              <a:rPr sz="1833" dirty="0">
                <a:solidFill>
                  <a:srgbClr val="384652"/>
                </a:solidFill>
                <a:latin typeface="Gill Sans MT"/>
                <a:cs typeface="Gill Sans MT"/>
              </a:rPr>
              <a:t>	</a:t>
            </a: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71" dirty="0">
                <a:solidFill>
                  <a:srgbClr val="384652"/>
                </a:solidFill>
                <a:latin typeface="Gill Sans MT"/>
                <a:cs typeface="Gill Sans MT"/>
              </a:rPr>
              <a:t>los</a:t>
            </a:r>
            <a:endParaRPr sz="1833">
              <a:latin typeface="Gill Sans MT"/>
              <a:cs typeface="Gill Sans MT"/>
            </a:endParaRPr>
          </a:p>
        </p:txBody>
      </p:sp>
      <p:sp>
        <p:nvSpPr>
          <p:cNvPr id="21" name="object 21"/>
          <p:cNvSpPr txBox="1"/>
          <p:nvPr/>
        </p:nvSpPr>
        <p:spPr>
          <a:xfrm>
            <a:off x="4453466" y="4988347"/>
            <a:ext cx="3187700" cy="292217"/>
          </a:xfrm>
          <a:prstGeom prst="rect">
            <a:avLst/>
          </a:prstGeom>
        </p:spPr>
        <p:txBody>
          <a:bodyPr vert="horz" wrap="square" lIns="0" tIns="10054" rIns="0" bIns="0" rtlCol="0">
            <a:spAutoFit/>
          </a:bodyPr>
          <a:lstStyle/>
          <a:p>
            <a:pPr marL="10583" defTabSz="761970">
              <a:spcBef>
                <a:spcPts val="79"/>
              </a:spcBef>
              <a:tabLst>
                <a:tab pos="1500127" algn="l"/>
                <a:tab pos="1923973" algn="l"/>
              </a:tabLst>
            </a:pPr>
            <a:r>
              <a:rPr sz="1833" spc="71" dirty="0">
                <a:solidFill>
                  <a:srgbClr val="384652"/>
                </a:solidFill>
                <a:latin typeface="Gill Sans MT"/>
                <a:cs typeface="Gill Sans MT"/>
              </a:rPr>
              <a:t>trabajadores</a:t>
            </a:r>
            <a:r>
              <a:rPr sz="1833" dirty="0">
                <a:solidFill>
                  <a:srgbClr val="384652"/>
                </a:solidFill>
                <a:latin typeface="Gill Sans MT"/>
                <a:cs typeface="Gill Sans MT"/>
              </a:rPr>
              <a:t>	</a:t>
            </a:r>
            <a:r>
              <a:rPr sz="1833" spc="133" dirty="0">
                <a:solidFill>
                  <a:srgbClr val="384652"/>
                </a:solidFill>
                <a:latin typeface="Gill Sans MT"/>
                <a:cs typeface="Gill Sans MT"/>
              </a:rPr>
              <a:t>se</a:t>
            </a:r>
            <a:r>
              <a:rPr sz="1833" dirty="0">
                <a:solidFill>
                  <a:srgbClr val="384652"/>
                </a:solidFill>
                <a:latin typeface="Gill Sans MT"/>
                <a:cs typeface="Gill Sans MT"/>
              </a:rPr>
              <a:t>	</a:t>
            </a:r>
            <a:r>
              <a:rPr sz="1833" spc="79" dirty="0">
                <a:solidFill>
                  <a:srgbClr val="384652"/>
                </a:solidFill>
                <a:latin typeface="Gill Sans MT"/>
                <a:cs typeface="Gill Sans MT"/>
              </a:rPr>
              <a:t>mantendrán</a:t>
            </a:r>
            <a:endParaRPr sz="1833">
              <a:latin typeface="Gill Sans MT"/>
              <a:cs typeface="Gill Sans MT"/>
            </a:endParaRPr>
          </a:p>
        </p:txBody>
      </p:sp>
      <p:sp>
        <p:nvSpPr>
          <p:cNvPr id="22" name="object 22"/>
          <p:cNvSpPr txBox="1"/>
          <p:nvPr/>
        </p:nvSpPr>
        <p:spPr>
          <a:xfrm>
            <a:off x="4453466" y="5228377"/>
            <a:ext cx="2540000" cy="292217"/>
          </a:xfrm>
          <a:prstGeom prst="rect">
            <a:avLst/>
          </a:prstGeom>
        </p:spPr>
        <p:txBody>
          <a:bodyPr vert="horz" wrap="square" lIns="0" tIns="10054" rIns="0" bIns="0" rtlCol="0">
            <a:spAutoFit/>
          </a:bodyPr>
          <a:lstStyle/>
          <a:p>
            <a:pPr marL="10583" defTabSz="761970">
              <a:spcBef>
                <a:spcPts val="79"/>
              </a:spcBef>
            </a:pPr>
            <a:r>
              <a:rPr sz="1833" spc="87" dirty="0">
                <a:solidFill>
                  <a:srgbClr val="384652"/>
                </a:solidFill>
                <a:latin typeface="Gill Sans MT"/>
                <a:cs typeface="Gill Sans MT"/>
              </a:rPr>
              <a:t>en</a:t>
            </a:r>
            <a:r>
              <a:rPr sz="1833" spc="-12" dirty="0">
                <a:solidFill>
                  <a:srgbClr val="384652"/>
                </a:solidFill>
                <a:latin typeface="Gill Sans MT"/>
                <a:cs typeface="Gill Sans MT"/>
              </a:rPr>
              <a:t> </a:t>
            </a:r>
            <a:r>
              <a:rPr sz="1833" b="1" dirty="0">
                <a:solidFill>
                  <a:srgbClr val="384652"/>
                </a:solidFill>
                <a:latin typeface="Gill Sans MT"/>
                <a:cs typeface="Gill Sans MT"/>
              </a:rPr>
              <a:t>1.125%</a:t>
            </a:r>
            <a:r>
              <a:rPr sz="1833" b="1" spc="8" dirty="0">
                <a:solidFill>
                  <a:srgbClr val="384652"/>
                </a:solidFill>
                <a:latin typeface="Gill Sans MT"/>
                <a:cs typeface="Gill Sans MT"/>
              </a:rPr>
              <a:t> </a:t>
            </a:r>
            <a:r>
              <a:rPr sz="1833" spc="87" dirty="0">
                <a:solidFill>
                  <a:srgbClr val="384652"/>
                </a:solidFill>
                <a:latin typeface="Gill Sans MT"/>
                <a:cs typeface="Gill Sans MT"/>
              </a:rPr>
              <a:t>de</a:t>
            </a:r>
            <a:r>
              <a:rPr sz="1833" spc="-8" dirty="0">
                <a:solidFill>
                  <a:srgbClr val="384652"/>
                </a:solidFill>
                <a:latin typeface="Gill Sans MT"/>
                <a:cs typeface="Gill Sans MT"/>
              </a:rPr>
              <a:t> </a:t>
            </a:r>
            <a:r>
              <a:rPr sz="1833" spc="158" dirty="0">
                <a:solidFill>
                  <a:srgbClr val="384652"/>
                </a:solidFill>
                <a:latin typeface="Gill Sans MT"/>
                <a:cs typeface="Gill Sans MT"/>
              </a:rPr>
              <a:t>su</a:t>
            </a:r>
            <a:r>
              <a:rPr sz="1833" spc="-8" dirty="0">
                <a:solidFill>
                  <a:srgbClr val="384652"/>
                </a:solidFill>
                <a:latin typeface="Gill Sans MT"/>
                <a:cs typeface="Gill Sans MT"/>
              </a:rPr>
              <a:t> </a:t>
            </a:r>
            <a:r>
              <a:rPr sz="1833" spc="75" dirty="0">
                <a:solidFill>
                  <a:srgbClr val="384652"/>
                </a:solidFill>
                <a:latin typeface="Gill Sans MT"/>
                <a:cs typeface="Gill Sans MT"/>
              </a:rPr>
              <a:t>salario.</a:t>
            </a:r>
            <a:endParaRPr sz="1833">
              <a:latin typeface="Gill Sans MT"/>
              <a:cs typeface="Gill Sans MT"/>
            </a:endParaRPr>
          </a:p>
        </p:txBody>
      </p:sp>
      <p:grpSp>
        <p:nvGrpSpPr>
          <p:cNvPr id="23" name="object 23"/>
          <p:cNvGrpSpPr/>
          <p:nvPr/>
        </p:nvGrpSpPr>
        <p:grpSpPr>
          <a:xfrm>
            <a:off x="8014547" y="2847976"/>
            <a:ext cx="3519488" cy="3089804"/>
            <a:chOff x="9617456" y="3417570"/>
            <a:chExt cx="4223385" cy="3707765"/>
          </a:xfrm>
        </p:grpSpPr>
        <p:sp>
          <p:nvSpPr>
            <p:cNvPr id="24" name="object 24"/>
            <p:cNvSpPr/>
            <p:nvPr/>
          </p:nvSpPr>
          <p:spPr>
            <a:xfrm>
              <a:off x="9621266" y="3421380"/>
              <a:ext cx="4215765" cy="3700145"/>
            </a:xfrm>
            <a:custGeom>
              <a:avLst/>
              <a:gdLst/>
              <a:ahLst/>
              <a:cxnLst/>
              <a:rect l="l" t="t" r="r" b="b"/>
              <a:pathLst>
                <a:path w="4215765" h="3700145">
                  <a:moveTo>
                    <a:pt x="4116451" y="0"/>
                  </a:moveTo>
                  <a:lnTo>
                    <a:pt x="98678" y="0"/>
                  </a:lnTo>
                  <a:lnTo>
                    <a:pt x="60275" y="7758"/>
                  </a:lnTo>
                  <a:lnTo>
                    <a:pt x="28908" y="28924"/>
                  </a:lnTo>
                  <a:lnTo>
                    <a:pt x="7756" y="60328"/>
                  </a:lnTo>
                  <a:lnTo>
                    <a:pt x="0" y="98806"/>
                  </a:lnTo>
                  <a:lnTo>
                    <a:pt x="0" y="3601110"/>
                  </a:lnTo>
                  <a:lnTo>
                    <a:pt x="7756" y="3639545"/>
                  </a:lnTo>
                  <a:lnTo>
                    <a:pt x="28908" y="3670931"/>
                  </a:lnTo>
                  <a:lnTo>
                    <a:pt x="60275" y="3692093"/>
                  </a:lnTo>
                  <a:lnTo>
                    <a:pt x="98678" y="3699852"/>
                  </a:lnTo>
                  <a:lnTo>
                    <a:pt x="4116451" y="3699852"/>
                  </a:lnTo>
                  <a:lnTo>
                    <a:pt x="4154928" y="3692093"/>
                  </a:lnTo>
                  <a:lnTo>
                    <a:pt x="4186332" y="3670931"/>
                  </a:lnTo>
                  <a:lnTo>
                    <a:pt x="4207498" y="3639545"/>
                  </a:lnTo>
                  <a:lnTo>
                    <a:pt x="4215257" y="3601110"/>
                  </a:lnTo>
                  <a:lnTo>
                    <a:pt x="4215257" y="98806"/>
                  </a:lnTo>
                  <a:lnTo>
                    <a:pt x="4207498" y="60328"/>
                  </a:lnTo>
                  <a:lnTo>
                    <a:pt x="4186332" y="28924"/>
                  </a:lnTo>
                  <a:lnTo>
                    <a:pt x="4154928" y="7758"/>
                  </a:lnTo>
                  <a:lnTo>
                    <a:pt x="4116451" y="0"/>
                  </a:lnTo>
                  <a:close/>
                </a:path>
              </a:pathLst>
            </a:custGeom>
            <a:solidFill>
              <a:srgbClr val="D9ECF1"/>
            </a:solidFill>
          </p:spPr>
          <p:txBody>
            <a:bodyPr wrap="square" lIns="0" tIns="0" rIns="0" bIns="0" rtlCol="0"/>
            <a:lstStyle/>
            <a:p>
              <a:pPr defTabSz="761970"/>
              <a:endParaRPr sz="1500"/>
            </a:p>
          </p:txBody>
        </p:sp>
        <p:sp>
          <p:nvSpPr>
            <p:cNvPr id="25" name="object 25"/>
            <p:cNvSpPr/>
            <p:nvPr/>
          </p:nvSpPr>
          <p:spPr>
            <a:xfrm>
              <a:off x="9621266" y="3421380"/>
              <a:ext cx="4215765" cy="3700145"/>
            </a:xfrm>
            <a:custGeom>
              <a:avLst/>
              <a:gdLst/>
              <a:ahLst/>
              <a:cxnLst/>
              <a:rect l="l" t="t" r="r" b="b"/>
              <a:pathLst>
                <a:path w="4215765" h="3700145">
                  <a:moveTo>
                    <a:pt x="0" y="98806"/>
                  </a:moveTo>
                  <a:lnTo>
                    <a:pt x="7756" y="60328"/>
                  </a:lnTo>
                  <a:lnTo>
                    <a:pt x="28908" y="28924"/>
                  </a:lnTo>
                  <a:lnTo>
                    <a:pt x="60275" y="7758"/>
                  </a:lnTo>
                  <a:lnTo>
                    <a:pt x="98678" y="0"/>
                  </a:lnTo>
                  <a:lnTo>
                    <a:pt x="4116451" y="0"/>
                  </a:lnTo>
                  <a:lnTo>
                    <a:pt x="4154928" y="7758"/>
                  </a:lnTo>
                  <a:lnTo>
                    <a:pt x="4186332" y="28924"/>
                  </a:lnTo>
                  <a:lnTo>
                    <a:pt x="4207498" y="60328"/>
                  </a:lnTo>
                  <a:lnTo>
                    <a:pt x="4215257" y="98806"/>
                  </a:lnTo>
                  <a:lnTo>
                    <a:pt x="4215257" y="3601110"/>
                  </a:lnTo>
                  <a:lnTo>
                    <a:pt x="4207498" y="3639545"/>
                  </a:lnTo>
                  <a:lnTo>
                    <a:pt x="4186332" y="3670931"/>
                  </a:lnTo>
                  <a:lnTo>
                    <a:pt x="4154928" y="3692093"/>
                  </a:lnTo>
                  <a:lnTo>
                    <a:pt x="4116451" y="3699852"/>
                  </a:lnTo>
                  <a:lnTo>
                    <a:pt x="98678" y="3699852"/>
                  </a:lnTo>
                  <a:lnTo>
                    <a:pt x="60275" y="3692093"/>
                  </a:lnTo>
                  <a:lnTo>
                    <a:pt x="28908" y="3670931"/>
                  </a:lnTo>
                  <a:lnTo>
                    <a:pt x="7756" y="3639545"/>
                  </a:lnTo>
                  <a:lnTo>
                    <a:pt x="0" y="3601110"/>
                  </a:lnTo>
                  <a:lnTo>
                    <a:pt x="0" y="98806"/>
                  </a:lnTo>
                  <a:close/>
                </a:path>
              </a:pathLst>
            </a:custGeom>
            <a:ln w="7620">
              <a:solidFill>
                <a:srgbClr val="BED2D7"/>
              </a:solidFill>
            </a:ln>
          </p:spPr>
          <p:txBody>
            <a:bodyPr wrap="square" lIns="0" tIns="0" rIns="0" bIns="0" rtlCol="0"/>
            <a:lstStyle/>
            <a:p>
              <a:pPr defTabSz="761970"/>
              <a:endParaRPr sz="1500"/>
            </a:p>
          </p:txBody>
        </p:sp>
        <p:pic>
          <p:nvPicPr>
            <p:cNvPr id="26" name="object 26"/>
            <p:cNvPicPr/>
            <p:nvPr/>
          </p:nvPicPr>
          <p:blipFill>
            <a:blip r:embed="rId6" cstate="print"/>
            <a:stretch>
              <a:fillRect/>
            </a:stretch>
          </p:blipFill>
          <p:spPr>
            <a:xfrm>
              <a:off x="9827133" y="3627310"/>
              <a:ext cx="595312" cy="595312"/>
            </a:xfrm>
            <a:prstGeom prst="rect">
              <a:avLst/>
            </a:prstGeom>
          </p:spPr>
        </p:pic>
        <p:pic>
          <p:nvPicPr>
            <p:cNvPr id="27" name="object 27"/>
            <p:cNvPicPr/>
            <p:nvPr/>
          </p:nvPicPr>
          <p:blipFill>
            <a:blip r:embed="rId7" cstate="print"/>
            <a:stretch>
              <a:fillRect/>
            </a:stretch>
          </p:blipFill>
          <p:spPr>
            <a:xfrm>
              <a:off x="9996465" y="3806899"/>
              <a:ext cx="256726" cy="235987"/>
            </a:xfrm>
            <a:prstGeom prst="rect">
              <a:avLst/>
            </a:prstGeom>
          </p:spPr>
        </p:pic>
      </p:grpSp>
      <p:sp>
        <p:nvSpPr>
          <p:cNvPr id="28" name="object 28"/>
          <p:cNvSpPr txBox="1"/>
          <p:nvPr/>
        </p:nvSpPr>
        <p:spPr>
          <a:xfrm>
            <a:off x="8179647" y="3600767"/>
            <a:ext cx="2943753" cy="330689"/>
          </a:xfrm>
          <a:prstGeom prst="rect">
            <a:avLst/>
          </a:prstGeom>
        </p:spPr>
        <p:txBody>
          <a:bodyPr vert="horz" wrap="square" lIns="0" tIns="10054" rIns="0" bIns="0" rtlCol="0">
            <a:spAutoFit/>
          </a:bodyPr>
          <a:lstStyle/>
          <a:p>
            <a:pPr marL="10583" defTabSz="761970">
              <a:spcBef>
                <a:spcPts val="79"/>
              </a:spcBef>
            </a:pPr>
            <a:r>
              <a:rPr sz="2083" spc="-58" dirty="0">
                <a:solidFill>
                  <a:srgbClr val="384652"/>
                </a:solidFill>
                <a:latin typeface="Lucida Sans Unicode"/>
                <a:cs typeface="Lucida Sans Unicode"/>
              </a:rPr>
              <a:t>Aportaciones</a:t>
            </a:r>
            <a:r>
              <a:rPr sz="2083" spc="-95" dirty="0">
                <a:solidFill>
                  <a:srgbClr val="384652"/>
                </a:solidFill>
                <a:latin typeface="Lucida Sans Unicode"/>
                <a:cs typeface="Lucida Sans Unicode"/>
              </a:rPr>
              <a:t> </a:t>
            </a:r>
            <a:r>
              <a:rPr sz="2083" spc="-62" dirty="0">
                <a:solidFill>
                  <a:srgbClr val="384652"/>
                </a:solidFill>
                <a:latin typeface="Lucida Sans Unicode"/>
                <a:cs typeface="Lucida Sans Unicode"/>
              </a:rPr>
              <a:t>Patronales</a:t>
            </a:r>
            <a:endParaRPr sz="2083">
              <a:latin typeface="Lucida Sans Unicode"/>
              <a:cs typeface="Lucida Sans Unicode"/>
            </a:endParaRPr>
          </a:p>
        </p:txBody>
      </p:sp>
      <p:sp>
        <p:nvSpPr>
          <p:cNvPr id="29" name="object 29"/>
          <p:cNvSpPr txBox="1"/>
          <p:nvPr/>
        </p:nvSpPr>
        <p:spPr>
          <a:xfrm>
            <a:off x="8179647" y="3985048"/>
            <a:ext cx="3187700" cy="292217"/>
          </a:xfrm>
          <a:prstGeom prst="rect">
            <a:avLst/>
          </a:prstGeom>
        </p:spPr>
        <p:txBody>
          <a:bodyPr vert="horz" wrap="square" lIns="0" tIns="10054" rIns="0" bIns="0" rtlCol="0">
            <a:spAutoFit/>
          </a:bodyPr>
          <a:lstStyle/>
          <a:p>
            <a:pPr marL="10583" defTabSz="761970">
              <a:spcBef>
                <a:spcPts val="79"/>
              </a:spcBef>
              <a:tabLst>
                <a:tab pos="551370" algn="l"/>
                <a:tab pos="2075309" algn="l"/>
              </a:tabLst>
            </a:pPr>
            <a:r>
              <a:rPr sz="1833" spc="150" dirty="0">
                <a:solidFill>
                  <a:srgbClr val="384652"/>
                </a:solidFill>
                <a:latin typeface="Gill Sans MT"/>
                <a:cs typeface="Gill Sans MT"/>
              </a:rPr>
              <a:t>Las</a:t>
            </a:r>
            <a:r>
              <a:rPr sz="1833" dirty="0">
                <a:solidFill>
                  <a:srgbClr val="384652"/>
                </a:solidFill>
                <a:latin typeface="Gill Sans MT"/>
                <a:cs typeface="Gill Sans MT"/>
              </a:rPr>
              <a:t>	</a:t>
            </a:r>
            <a:r>
              <a:rPr sz="1833" spc="75" dirty="0">
                <a:solidFill>
                  <a:srgbClr val="384652"/>
                </a:solidFill>
                <a:latin typeface="Gill Sans MT"/>
                <a:cs typeface="Gill Sans MT"/>
              </a:rPr>
              <a:t>aportaciones</a:t>
            </a:r>
            <a:r>
              <a:rPr sz="1833" dirty="0">
                <a:solidFill>
                  <a:srgbClr val="384652"/>
                </a:solidFill>
                <a:latin typeface="Gill Sans MT"/>
                <a:cs typeface="Gill Sans MT"/>
              </a:rPr>
              <a:t>	</a:t>
            </a:r>
            <a:r>
              <a:rPr sz="1833" spc="79" dirty="0">
                <a:solidFill>
                  <a:srgbClr val="384652"/>
                </a:solidFill>
                <a:latin typeface="Gill Sans MT"/>
                <a:cs typeface="Gill Sans MT"/>
              </a:rPr>
              <a:t>patronales</a:t>
            </a:r>
            <a:endParaRPr sz="1833">
              <a:latin typeface="Gill Sans MT"/>
              <a:cs typeface="Gill Sans MT"/>
            </a:endParaRPr>
          </a:p>
        </p:txBody>
      </p:sp>
      <p:sp>
        <p:nvSpPr>
          <p:cNvPr id="30" name="object 30"/>
          <p:cNvSpPr txBox="1"/>
          <p:nvPr/>
        </p:nvSpPr>
        <p:spPr>
          <a:xfrm>
            <a:off x="8179647" y="4228887"/>
            <a:ext cx="3187170" cy="292217"/>
          </a:xfrm>
          <a:prstGeom prst="rect">
            <a:avLst/>
          </a:prstGeom>
        </p:spPr>
        <p:txBody>
          <a:bodyPr vert="horz" wrap="square" lIns="0" tIns="10054" rIns="0" bIns="0" rtlCol="0">
            <a:spAutoFit/>
          </a:bodyPr>
          <a:lstStyle/>
          <a:p>
            <a:pPr marL="10583" defTabSz="761970">
              <a:spcBef>
                <a:spcPts val="79"/>
              </a:spcBef>
              <a:tabLst>
                <a:tab pos="1373133" algn="l"/>
                <a:tab pos="2922470" algn="l"/>
              </a:tabLst>
            </a:pPr>
            <a:r>
              <a:rPr sz="1833" spc="92" dirty="0">
                <a:solidFill>
                  <a:srgbClr val="384652"/>
                </a:solidFill>
                <a:latin typeface="Gill Sans MT"/>
                <a:cs typeface="Gill Sans MT"/>
              </a:rPr>
              <a:t>aumentarán</a:t>
            </a:r>
            <a:r>
              <a:rPr sz="1833" dirty="0">
                <a:solidFill>
                  <a:srgbClr val="384652"/>
                </a:solidFill>
                <a:latin typeface="Gill Sans MT"/>
                <a:cs typeface="Gill Sans MT"/>
              </a:rPr>
              <a:t>	</a:t>
            </a:r>
            <a:r>
              <a:rPr sz="1833" spc="87" dirty="0">
                <a:solidFill>
                  <a:srgbClr val="384652"/>
                </a:solidFill>
                <a:latin typeface="Gill Sans MT"/>
                <a:cs typeface="Gill Sans MT"/>
              </a:rPr>
              <a:t>gradualmente</a:t>
            </a:r>
            <a:r>
              <a:rPr sz="1833" dirty="0">
                <a:solidFill>
                  <a:srgbClr val="384652"/>
                </a:solidFill>
                <a:latin typeface="Gill Sans MT"/>
                <a:cs typeface="Gill Sans MT"/>
              </a:rPr>
              <a:t>	</a:t>
            </a:r>
            <a:r>
              <a:rPr sz="1833" spc="62" dirty="0">
                <a:solidFill>
                  <a:srgbClr val="384652"/>
                </a:solidFill>
                <a:latin typeface="Gill Sans MT"/>
                <a:cs typeface="Gill Sans MT"/>
              </a:rPr>
              <a:t>de</a:t>
            </a:r>
            <a:endParaRPr sz="1833">
              <a:latin typeface="Gill Sans MT"/>
              <a:cs typeface="Gill Sans MT"/>
            </a:endParaRPr>
          </a:p>
        </p:txBody>
      </p:sp>
      <p:sp>
        <p:nvSpPr>
          <p:cNvPr id="31" name="object 31"/>
          <p:cNvSpPr txBox="1"/>
          <p:nvPr/>
        </p:nvSpPr>
        <p:spPr>
          <a:xfrm>
            <a:off x="8179647" y="4471204"/>
            <a:ext cx="3189288" cy="792418"/>
          </a:xfrm>
          <a:prstGeom prst="rect">
            <a:avLst/>
          </a:prstGeom>
        </p:spPr>
        <p:txBody>
          <a:bodyPr vert="horz" wrap="square" lIns="0" tIns="10054" rIns="0" bIns="0" rtlCol="0">
            <a:spAutoFit/>
          </a:bodyPr>
          <a:lstStyle/>
          <a:p>
            <a:pPr marL="10583" defTabSz="761970">
              <a:lnSpc>
                <a:spcPts val="2058"/>
              </a:lnSpc>
              <a:spcBef>
                <a:spcPts val="79"/>
              </a:spcBef>
              <a:tabLst>
                <a:tab pos="936058" algn="l"/>
                <a:tab pos="1215447" algn="l"/>
                <a:tab pos="2275855" algn="l"/>
                <a:tab pos="2740974" algn="l"/>
              </a:tabLst>
            </a:pPr>
            <a:r>
              <a:rPr sz="1833" b="1" spc="-8" dirty="0">
                <a:solidFill>
                  <a:srgbClr val="384652"/>
                </a:solidFill>
                <a:latin typeface="Gill Sans MT"/>
                <a:cs typeface="Gill Sans MT"/>
              </a:rPr>
              <a:t>3.150%</a:t>
            </a:r>
            <a:r>
              <a:rPr sz="1833" b="1" dirty="0">
                <a:solidFill>
                  <a:srgbClr val="384652"/>
                </a:solidFill>
                <a:latin typeface="Gill Sans MT"/>
                <a:cs typeface="Gill Sans MT"/>
              </a:rPr>
              <a:t>	</a:t>
            </a:r>
            <a:r>
              <a:rPr sz="1833" b="1" spc="-42" dirty="0">
                <a:solidFill>
                  <a:srgbClr val="384652"/>
                </a:solidFill>
                <a:latin typeface="Gill Sans MT"/>
                <a:cs typeface="Gill Sans MT"/>
              </a:rPr>
              <a:t>a</a:t>
            </a:r>
            <a:r>
              <a:rPr sz="1833" b="1" dirty="0">
                <a:solidFill>
                  <a:srgbClr val="384652"/>
                </a:solidFill>
                <a:latin typeface="Gill Sans MT"/>
                <a:cs typeface="Gill Sans MT"/>
              </a:rPr>
              <a:t>	</a:t>
            </a:r>
            <a:r>
              <a:rPr sz="1833" b="1" spc="-8" dirty="0">
                <a:solidFill>
                  <a:srgbClr val="384652"/>
                </a:solidFill>
                <a:latin typeface="Gill Sans MT"/>
                <a:cs typeface="Gill Sans MT"/>
              </a:rPr>
              <a:t>11.875%</a:t>
            </a:r>
            <a:r>
              <a:rPr sz="1833" b="1" dirty="0">
                <a:solidFill>
                  <a:srgbClr val="384652"/>
                </a:solidFill>
                <a:latin typeface="Gill Sans MT"/>
                <a:cs typeface="Gill Sans MT"/>
              </a:rPr>
              <a:t>	</a:t>
            </a:r>
            <a:r>
              <a:rPr sz="1833" spc="50" dirty="0">
                <a:solidFill>
                  <a:srgbClr val="384652"/>
                </a:solidFill>
                <a:latin typeface="Gill Sans MT"/>
                <a:cs typeface="Gill Sans MT"/>
              </a:rPr>
              <a:t>del</a:t>
            </a:r>
            <a:r>
              <a:rPr sz="1833" dirty="0">
                <a:solidFill>
                  <a:srgbClr val="384652"/>
                </a:solidFill>
                <a:latin typeface="Gill Sans MT"/>
                <a:cs typeface="Gill Sans MT"/>
              </a:rPr>
              <a:t>	</a:t>
            </a:r>
            <a:r>
              <a:rPr sz="1833" spc="58" dirty="0">
                <a:solidFill>
                  <a:srgbClr val="384652"/>
                </a:solidFill>
                <a:latin typeface="Gill Sans MT"/>
                <a:cs typeface="Gill Sans MT"/>
              </a:rPr>
              <a:t>SBC</a:t>
            </a:r>
            <a:endParaRPr sz="1833">
              <a:latin typeface="Gill Sans MT"/>
              <a:cs typeface="Gill Sans MT"/>
            </a:endParaRPr>
          </a:p>
          <a:p>
            <a:pPr marL="10583" defTabSz="761970">
              <a:lnSpc>
                <a:spcPts val="1921"/>
              </a:lnSpc>
              <a:tabLst>
                <a:tab pos="585764" algn="l"/>
                <a:tab pos="878911" algn="l"/>
                <a:tab pos="1533992" algn="l"/>
                <a:tab pos="1901220" algn="l"/>
                <a:tab pos="2926175" algn="l"/>
              </a:tabLst>
            </a:pPr>
            <a:r>
              <a:rPr sz="1833" spc="87" dirty="0">
                <a:solidFill>
                  <a:srgbClr val="384652"/>
                </a:solidFill>
                <a:latin typeface="Gill Sans MT"/>
                <a:cs typeface="Gill Sans MT"/>
              </a:rPr>
              <a:t>para</a:t>
            </a:r>
            <a:r>
              <a:rPr sz="1833" dirty="0">
                <a:solidFill>
                  <a:srgbClr val="384652"/>
                </a:solidFill>
                <a:latin typeface="Gill Sans MT"/>
                <a:cs typeface="Gill Sans MT"/>
              </a:rPr>
              <a:t>	</a:t>
            </a:r>
            <a:r>
              <a:rPr sz="1833" spc="37" dirty="0">
                <a:solidFill>
                  <a:srgbClr val="384652"/>
                </a:solidFill>
                <a:latin typeface="Gill Sans MT"/>
                <a:cs typeface="Gill Sans MT"/>
              </a:rPr>
              <a:t>el</a:t>
            </a:r>
            <a:r>
              <a:rPr sz="1833" dirty="0">
                <a:solidFill>
                  <a:srgbClr val="384652"/>
                </a:solidFill>
                <a:latin typeface="Gill Sans MT"/>
                <a:cs typeface="Gill Sans MT"/>
              </a:rPr>
              <a:t>	</a:t>
            </a:r>
            <a:r>
              <a:rPr sz="1833" spc="62" dirty="0">
                <a:solidFill>
                  <a:srgbClr val="384652"/>
                </a:solidFill>
                <a:latin typeface="Gill Sans MT"/>
                <a:cs typeface="Gill Sans MT"/>
              </a:rPr>
              <a:t>ramo</a:t>
            </a:r>
            <a:r>
              <a:rPr sz="1833" dirty="0">
                <a:solidFill>
                  <a:srgbClr val="384652"/>
                </a:solidFill>
                <a:latin typeface="Gill Sans MT"/>
                <a:cs typeface="Gill Sans MT"/>
              </a:rPr>
              <a:t>	</a:t>
            </a:r>
            <a:r>
              <a:rPr sz="1833" spc="67" dirty="0">
                <a:solidFill>
                  <a:srgbClr val="384652"/>
                </a:solidFill>
                <a:latin typeface="Gill Sans MT"/>
                <a:cs typeface="Gill Sans MT"/>
              </a:rPr>
              <a:t>de</a:t>
            </a:r>
            <a:r>
              <a:rPr sz="1833" dirty="0">
                <a:solidFill>
                  <a:srgbClr val="384652"/>
                </a:solidFill>
                <a:latin typeface="Gill Sans MT"/>
                <a:cs typeface="Gill Sans MT"/>
              </a:rPr>
              <a:t>	</a:t>
            </a:r>
            <a:r>
              <a:rPr sz="1833" spc="83" dirty="0">
                <a:solidFill>
                  <a:srgbClr val="384652"/>
                </a:solidFill>
                <a:latin typeface="Gill Sans MT"/>
                <a:cs typeface="Gill Sans MT"/>
              </a:rPr>
              <a:t>Cesantía</a:t>
            </a:r>
            <a:r>
              <a:rPr sz="1833" dirty="0">
                <a:solidFill>
                  <a:srgbClr val="384652"/>
                </a:solidFill>
                <a:latin typeface="Gill Sans MT"/>
                <a:cs typeface="Gill Sans MT"/>
              </a:rPr>
              <a:t>	</a:t>
            </a:r>
            <a:r>
              <a:rPr sz="1833" spc="62" dirty="0">
                <a:solidFill>
                  <a:srgbClr val="384652"/>
                </a:solidFill>
                <a:latin typeface="Gill Sans MT"/>
                <a:cs typeface="Gill Sans MT"/>
              </a:rPr>
              <a:t>en</a:t>
            </a:r>
            <a:endParaRPr sz="1833">
              <a:latin typeface="Gill Sans MT"/>
              <a:cs typeface="Gill Sans MT"/>
            </a:endParaRPr>
          </a:p>
          <a:p>
            <a:pPr marL="10583" defTabSz="761970">
              <a:lnSpc>
                <a:spcPts val="2062"/>
              </a:lnSpc>
            </a:pPr>
            <a:r>
              <a:rPr sz="1833" spc="125" dirty="0">
                <a:solidFill>
                  <a:srgbClr val="384652"/>
                </a:solidFill>
                <a:latin typeface="Gill Sans MT"/>
                <a:cs typeface="Gill Sans MT"/>
              </a:rPr>
              <a:t>Edad</a:t>
            </a:r>
            <a:r>
              <a:rPr sz="1833" spc="-50" dirty="0">
                <a:solidFill>
                  <a:srgbClr val="384652"/>
                </a:solidFill>
                <a:latin typeface="Gill Sans MT"/>
                <a:cs typeface="Gill Sans MT"/>
              </a:rPr>
              <a:t> </a:t>
            </a:r>
            <a:r>
              <a:rPr sz="1833" spc="121" dirty="0">
                <a:solidFill>
                  <a:srgbClr val="384652"/>
                </a:solidFill>
                <a:latin typeface="Gill Sans MT"/>
                <a:cs typeface="Gill Sans MT"/>
              </a:rPr>
              <a:t>Avanzada</a:t>
            </a:r>
            <a:r>
              <a:rPr sz="1833" spc="-29" dirty="0">
                <a:solidFill>
                  <a:srgbClr val="384652"/>
                </a:solidFill>
                <a:latin typeface="Gill Sans MT"/>
                <a:cs typeface="Gill Sans MT"/>
              </a:rPr>
              <a:t> </a:t>
            </a:r>
            <a:r>
              <a:rPr sz="1833" spc="54" dirty="0">
                <a:solidFill>
                  <a:srgbClr val="384652"/>
                </a:solidFill>
                <a:latin typeface="Gill Sans MT"/>
                <a:cs typeface="Gill Sans MT"/>
              </a:rPr>
              <a:t>y</a:t>
            </a:r>
            <a:r>
              <a:rPr sz="1833" spc="-42" dirty="0">
                <a:solidFill>
                  <a:srgbClr val="384652"/>
                </a:solidFill>
                <a:latin typeface="Gill Sans MT"/>
                <a:cs typeface="Gill Sans MT"/>
              </a:rPr>
              <a:t> </a:t>
            </a:r>
            <a:r>
              <a:rPr sz="1833" spc="67" dirty="0">
                <a:solidFill>
                  <a:srgbClr val="384652"/>
                </a:solidFill>
                <a:latin typeface="Gill Sans MT"/>
                <a:cs typeface="Gill Sans MT"/>
              </a:rPr>
              <a:t>Vejez.</a:t>
            </a:r>
            <a:endParaRPr sz="1833">
              <a:latin typeface="Gill Sans MT"/>
              <a:cs typeface="Gill Sans MT"/>
            </a:endParaRPr>
          </a:p>
        </p:txBody>
      </p:sp>
      <p:sp>
        <p:nvSpPr>
          <p:cNvPr id="32" name="object 32"/>
          <p:cNvSpPr/>
          <p:nvPr/>
        </p:nvSpPr>
        <p:spPr>
          <a:xfrm>
            <a:off x="737690" y="6259788"/>
            <a:ext cx="5590646" cy="283633"/>
          </a:xfrm>
          <a:custGeom>
            <a:avLst/>
            <a:gdLst/>
            <a:ahLst/>
            <a:cxnLst/>
            <a:rect l="l" t="t" r="r" b="b"/>
            <a:pathLst>
              <a:path w="6708775" h="340359">
                <a:moveTo>
                  <a:pt x="1491945" y="0"/>
                </a:moveTo>
                <a:lnTo>
                  <a:pt x="1491945" y="0"/>
                </a:lnTo>
                <a:lnTo>
                  <a:pt x="0" y="0"/>
                </a:lnTo>
                <a:lnTo>
                  <a:pt x="0" y="339852"/>
                </a:lnTo>
                <a:lnTo>
                  <a:pt x="1491945" y="339852"/>
                </a:lnTo>
                <a:lnTo>
                  <a:pt x="1491945" y="0"/>
                </a:lnTo>
                <a:close/>
              </a:path>
              <a:path w="6708775" h="340359">
                <a:moveTo>
                  <a:pt x="2319477" y="0"/>
                </a:moveTo>
                <a:lnTo>
                  <a:pt x="2247862" y="0"/>
                </a:lnTo>
                <a:lnTo>
                  <a:pt x="1491957" y="0"/>
                </a:lnTo>
                <a:lnTo>
                  <a:pt x="1491957" y="339852"/>
                </a:lnTo>
                <a:lnTo>
                  <a:pt x="2247862" y="339852"/>
                </a:lnTo>
                <a:lnTo>
                  <a:pt x="2319477" y="339852"/>
                </a:lnTo>
                <a:lnTo>
                  <a:pt x="2319477" y="0"/>
                </a:lnTo>
                <a:close/>
              </a:path>
              <a:path w="6708775" h="340359">
                <a:moveTo>
                  <a:pt x="6708610" y="0"/>
                </a:moveTo>
                <a:lnTo>
                  <a:pt x="6708610" y="0"/>
                </a:lnTo>
                <a:lnTo>
                  <a:pt x="2319490" y="0"/>
                </a:lnTo>
                <a:lnTo>
                  <a:pt x="2319490" y="339852"/>
                </a:lnTo>
                <a:lnTo>
                  <a:pt x="6708610" y="339852"/>
                </a:lnTo>
                <a:lnTo>
                  <a:pt x="6708610" y="0"/>
                </a:lnTo>
                <a:close/>
              </a:path>
            </a:pathLst>
          </a:custGeom>
          <a:solidFill>
            <a:srgbClr val="FFFF00"/>
          </a:solidFill>
        </p:spPr>
        <p:txBody>
          <a:bodyPr wrap="square" lIns="0" tIns="0" rIns="0" bIns="0" rtlCol="0"/>
          <a:lstStyle/>
          <a:p>
            <a:pPr defTabSz="761970"/>
            <a:endParaRPr sz="1500"/>
          </a:p>
        </p:txBody>
      </p:sp>
      <p:sp>
        <p:nvSpPr>
          <p:cNvPr id="33" name="object 33"/>
          <p:cNvSpPr txBox="1"/>
          <p:nvPr/>
        </p:nvSpPr>
        <p:spPr>
          <a:xfrm>
            <a:off x="727287" y="6240357"/>
            <a:ext cx="5673725" cy="292217"/>
          </a:xfrm>
          <a:prstGeom prst="rect">
            <a:avLst/>
          </a:prstGeom>
        </p:spPr>
        <p:txBody>
          <a:bodyPr vert="horz" wrap="square" lIns="0" tIns="10054" rIns="0" bIns="0" rtlCol="0">
            <a:spAutoFit/>
          </a:bodyPr>
          <a:lstStyle/>
          <a:p>
            <a:pPr marL="10583" defTabSz="761970">
              <a:spcBef>
                <a:spcPts val="79"/>
              </a:spcBef>
            </a:pPr>
            <a:r>
              <a:rPr sz="1833" spc="-79" dirty="0">
                <a:solidFill>
                  <a:srgbClr val="384652"/>
                </a:solidFill>
                <a:latin typeface="Gill Sans MT"/>
                <a:cs typeface="Gill Sans MT"/>
              </a:rPr>
              <a:t>NOTA:</a:t>
            </a:r>
            <a:r>
              <a:rPr sz="1833" spc="-17" dirty="0">
                <a:solidFill>
                  <a:srgbClr val="384652"/>
                </a:solidFill>
                <a:latin typeface="Gill Sans MT"/>
                <a:cs typeface="Gill Sans MT"/>
              </a:rPr>
              <a:t> </a:t>
            </a:r>
            <a:r>
              <a:rPr sz="1833" spc="104" dirty="0">
                <a:solidFill>
                  <a:srgbClr val="384652"/>
                </a:solidFill>
                <a:latin typeface="Gill Sans MT"/>
                <a:cs typeface="Gill Sans MT"/>
              </a:rPr>
              <a:t>Este</a:t>
            </a:r>
            <a:r>
              <a:rPr sz="1833" spc="-25" dirty="0">
                <a:solidFill>
                  <a:srgbClr val="384652"/>
                </a:solidFill>
                <a:latin typeface="Gill Sans MT"/>
                <a:cs typeface="Gill Sans MT"/>
              </a:rPr>
              <a:t> </a:t>
            </a:r>
            <a:r>
              <a:rPr sz="1833" spc="100" dirty="0">
                <a:solidFill>
                  <a:srgbClr val="384652"/>
                </a:solidFill>
                <a:latin typeface="Gill Sans MT"/>
                <a:cs typeface="Gill Sans MT"/>
              </a:rPr>
              <a:t>ajuste</a:t>
            </a:r>
            <a:r>
              <a:rPr sz="1833" spc="-21" dirty="0">
                <a:solidFill>
                  <a:srgbClr val="384652"/>
                </a:solidFill>
                <a:latin typeface="Gill Sans MT"/>
                <a:cs typeface="Gill Sans MT"/>
              </a:rPr>
              <a:t> </a:t>
            </a:r>
            <a:r>
              <a:rPr sz="1833" spc="154" dirty="0">
                <a:solidFill>
                  <a:srgbClr val="384652"/>
                </a:solidFill>
                <a:latin typeface="Gill Sans MT"/>
                <a:cs typeface="Gill Sans MT"/>
              </a:rPr>
              <a:t>se</a:t>
            </a:r>
            <a:r>
              <a:rPr sz="1833" spc="-33" dirty="0">
                <a:solidFill>
                  <a:srgbClr val="384652"/>
                </a:solidFill>
                <a:latin typeface="Gill Sans MT"/>
                <a:cs typeface="Gill Sans MT"/>
              </a:rPr>
              <a:t> </a:t>
            </a:r>
            <a:r>
              <a:rPr sz="1833" spc="92" dirty="0">
                <a:solidFill>
                  <a:srgbClr val="384652"/>
                </a:solidFill>
                <a:latin typeface="Gill Sans MT"/>
                <a:cs typeface="Gill Sans MT"/>
              </a:rPr>
              <a:t>implementará</a:t>
            </a:r>
            <a:r>
              <a:rPr sz="1833" spc="-21" dirty="0">
                <a:solidFill>
                  <a:srgbClr val="384652"/>
                </a:solidFill>
                <a:latin typeface="Gill Sans MT"/>
                <a:cs typeface="Gill Sans MT"/>
              </a:rPr>
              <a:t> </a:t>
            </a:r>
            <a:r>
              <a:rPr sz="1833" dirty="0">
                <a:solidFill>
                  <a:srgbClr val="384652"/>
                </a:solidFill>
                <a:latin typeface="Gill Sans MT"/>
                <a:cs typeface="Gill Sans MT"/>
              </a:rPr>
              <a:t>entre</a:t>
            </a:r>
            <a:r>
              <a:rPr sz="1833" spc="-25" dirty="0">
                <a:solidFill>
                  <a:srgbClr val="384652"/>
                </a:solidFill>
                <a:latin typeface="Gill Sans MT"/>
                <a:cs typeface="Gill Sans MT"/>
              </a:rPr>
              <a:t> </a:t>
            </a:r>
            <a:r>
              <a:rPr sz="1833" spc="108" dirty="0">
                <a:solidFill>
                  <a:srgbClr val="384652"/>
                </a:solidFill>
                <a:latin typeface="Gill Sans MT"/>
                <a:cs typeface="Gill Sans MT"/>
              </a:rPr>
              <a:t>2023</a:t>
            </a:r>
            <a:r>
              <a:rPr sz="1833" spc="-33" dirty="0">
                <a:solidFill>
                  <a:srgbClr val="384652"/>
                </a:solidFill>
                <a:latin typeface="Gill Sans MT"/>
                <a:cs typeface="Gill Sans MT"/>
              </a:rPr>
              <a:t> </a:t>
            </a:r>
            <a:r>
              <a:rPr sz="1833" spc="54" dirty="0">
                <a:solidFill>
                  <a:srgbClr val="384652"/>
                </a:solidFill>
                <a:latin typeface="Gill Sans MT"/>
                <a:cs typeface="Gill Sans MT"/>
              </a:rPr>
              <a:t>y</a:t>
            </a:r>
            <a:r>
              <a:rPr sz="1833" spc="-29" dirty="0">
                <a:solidFill>
                  <a:srgbClr val="384652"/>
                </a:solidFill>
                <a:latin typeface="Gill Sans MT"/>
                <a:cs typeface="Gill Sans MT"/>
              </a:rPr>
              <a:t> </a:t>
            </a:r>
            <a:r>
              <a:rPr sz="1833" spc="92" dirty="0">
                <a:solidFill>
                  <a:srgbClr val="384652"/>
                </a:solidFill>
                <a:latin typeface="Gill Sans MT"/>
                <a:cs typeface="Gill Sans MT"/>
              </a:rPr>
              <a:t>2030.</a:t>
            </a:r>
            <a:endParaRPr sz="1833">
              <a:latin typeface="Gill Sans MT"/>
              <a:cs typeface="Gill Sans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66899" y="3428989"/>
            <a:ext cx="9222952" cy="2877280"/>
          </a:xfrm>
          <a:prstGeom prst="rect">
            <a:avLst/>
          </a:prstGeom>
        </p:spPr>
      </p:pic>
      <p:pic>
        <p:nvPicPr>
          <p:cNvPr id="3" name="object 3"/>
          <p:cNvPicPr/>
          <p:nvPr/>
        </p:nvPicPr>
        <p:blipFill>
          <a:blip r:embed="rId3" cstate="print"/>
          <a:stretch>
            <a:fillRect/>
          </a:stretch>
        </p:blipFill>
        <p:spPr>
          <a:xfrm>
            <a:off x="539888" y="869949"/>
            <a:ext cx="11112183" cy="230388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2107-239E-EE15-2E8F-880A03F1F150}"/>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03AFECB-DA94-43B0-A734-00A8B0F7FD4F}"/>
              </a:ext>
            </a:extLst>
          </p:cNvPr>
          <p:cNvSpPr>
            <a:spLocks noGrp="1" noChangeArrowheads="1"/>
          </p:cNvSpPr>
          <p:nvPr>
            <p:ph type="title"/>
          </p:nvPr>
        </p:nvSpPr>
        <p:spPr>
          <a:xfrm>
            <a:off x="0" y="-26989"/>
            <a:ext cx="12192000" cy="611189"/>
          </a:xfrm>
          <a:solidFill>
            <a:schemeClr val="accent4">
              <a:lumMod val="20000"/>
              <a:lumOff val="80000"/>
            </a:schemeClr>
          </a:solidFill>
          <a:ln>
            <a:solidFill>
              <a:schemeClr val="accent1"/>
            </a:solidFill>
            <a:miter lim="800000"/>
            <a:headEnd/>
            <a:tailEnd/>
          </a:ln>
        </p:spPr>
        <p:txBody>
          <a:bodyPr/>
          <a:lstStyle/>
          <a:p>
            <a:pPr eaLnBrk="1" hangingPunct="1">
              <a:defRPr/>
            </a:pPr>
            <a:r>
              <a:rPr lang="es-ES" sz="3600" dirty="0">
                <a:latin typeface="Arial Rounded MT Bold" pitchFamily="34" charset="0"/>
              </a:rPr>
              <a:t>ACTUALIZACIÓN DE TARIFAS ART. 96 y 152 LISR.</a:t>
            </a:r>
          </a:p>
        </p:txBody>
      </p:sp>
      <p:sp>
        <p:nvSpPr>
          <p:cNvPr id="495619" name="Text Box 3">
            <a:extLst>
              <a:ext uri="{FF2B5EF4-FFF2-40B4-BE49-F238E27FC236}">
                <a16:creationId xmlns:a16="http://schemas.microsoft.com/office/drawing/2014/main" id="{295924F6-EA37-8A18-FA4B-FF8265AEB7C5}"/>
              </a:ext>
            </a:extLst>
          </p:cNvPr>
          <p:cNvSpPr txBox="1">
            <a:spLocks noChangeArrowheads="1"/>
          </p:cNvSpPr>
          <p:nvPr/>
        </p:nvSpPr>
        <p:spPr bwMode="auto">
          <a:xfrm>
            <a:off x="2336807" y="2209848"/>
            <a:ext cx="8860367" cy="77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95620" name="Text Box 5">
            <a:extLst>
              <a:ext uri="{FF2B5EF4-FFF2-40B4-BE49-F238E27FC236}">
                <a16:creationId xmlns:a16="http://schemas.microsoft.com/office/drawing/2014/main" id="{672B1ACB-D257-3E9F-FFC6-359C45B1EC2D}"/>
              </a:ext>
            </a:extLst>
          </p:cNvPr>
          <p:cNvSpPr txBox="1">
            <a:spLocks noChangeArrowheads="1"/>
          </p:cNvSpPr>
          <p:nvPr/>
        </p:nvSpPr>
        <p:spPr bwMode="auto">
          <a:xfrm>
            <a:off x="2471458" y="5099084"/>
            <a:ext cx="3119967" cy="176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482" tIns="54257" rIns="108482" bIns="54257">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MX" sz="4313"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1084864" rtl="0" eaLnBrk="1" fontAlgn="base" latinLnBrk="0" hangingPunct="1">
              <a:lnSpc>
                <a:spcPct val="100000"/>
              </a:lnSpc>
              <a:spcBef>
                <a:spcPct val="50000"/>
              </a:spcBef>
              <a:spcAft>
                <a:spcPct val="0"/>
              </a:spcAft>
              <a:buClrTx/>
              <a:buSzTx/>
              <a:buFontTx/>
              <a:buNone/>
              <a:tabLst/>
              <a:defRPr/>
            </a:pPr>
            <a:endParaRPr kumimoji="0" lang="es-ES" sz="4313"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 name="CuadroTexto 2">
            <a:extLst>
              <a:ext uri="{FF2B5EF4-FFF2-40B4-BE49-F238E27FC236}">
                <a16:creationId xmlns:a16="http://schemas.microsoft.com/office/drawing/2014/main" id="{32A48A0F-03DE-433F-3A13-586056D97A7F}"/>
              </a:ext>
            </a:extLst>
          </p:cNvPr>
          <p:cNvSpPr txBox="1"/>
          <p:nvPr/>
        </p:nvSpPr>
        <p:spPr>
          <a:xfrm>
            <a:off x="152400" y="615498"/>
            <a:ext cx="11641667" cy="540147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1" i="1" u="none" strike="noStrike" kern="1200" cap="none" spc="0" normalizeH="0" baseline="0" noProof="0" dirty="0">
                <a:ln>
                  <a:noFill/>
                </a:ln>
                <a:solidFill>
                  <a:prstClr val="black"/>
                </a:solidFill>
                <a:effectLst/>
                <a:uLnTx/>
                <a:uFillTx/>
                <a:latin typeface="Calibri"/>
                <a:ea typeface="+mn-ea"/>
                <a:cs typeface="+mn-cs"/>
              </a:rPr>
              <a:t>Cuando la I</a:t>
            </a:r>
            <a:r>
              <a:rPr kumimoji="0" lang="es-MX" sz="2300" b="1" i="1" u="none" strike="noStrike" kern="1200" cap="none" spc="0" normalizeH="0" baseline="0" noProof="0" dirty="0" err="1">
                <a:ln>
                  <a:noFill/>
                </a:ln>
                <a:solidFill>
                  <a:prstClr val="black"/>
                </a:solidFill>
                <a:effectLst/>
                <a:uLnTx/>
                <a:uFillTx/>
                <a:latin typeface="Calibri"/>
                <a:ea typeface="+mn-ea"/>
                <a:cs typeface="+mn-cs"/>
              </a:rPr>
              <a:t>nflación</a:t>
            </a:r>
            <a:r>
              <a:rPr kumimoji="0" lang="es-MX" sz="2300" b="1" i="1" u="none" strike="noStrike" kern="1200" cap="none" spc="0" normalizeH="0" baseline="0" noProof="0" dirty="0">
                <a:ln>
                  <a:noFill/>
                </a:ln>
                <a:solidFill>
                  <a:prstClr val="black"/>
                </a:solidFill>
                <a:effectLst/>
                <a:uLnTx/>
                <a:uFillTx/>
                <a:latin typeface="Calibri"/>
                <a:ea typeface="+mn-ea"/>
                <a:cs typeface="+mn-cs"/>
              </a:rPr>
              <a:t> observada acumulada </a:t>
            </a:r>
            <a:r>
              <a:rPr kumimoji="0" lang="es-MX" sz="2300" b="0" i="0" u="none" strike="noStrike" kern="1200" cap="none" spc="0" normalizeH="0" baseline="0" noProof="0" dirty="0">
                <a:ln>
                  <a:noFill/>
                </a:ln>
                <a:solidFill>
                  <a:prstClr val="black"/>
                </a:solidFill>
                <a:effectLst/>
                <a:uLnTx/>
                <a:uFillTx/>
                <a:latin typeface="Calibri"/>
                <a:ea typeface="+mn-ea"/>
                <a:cs typeface="+mn-cs"/>
              </a:rPr>
              <a:t>desde el último mes que se utilizó en el cálculo de la última actualización de las cantidades establecidas en moneda nacional de las tarifas contenidas en este artículo y en el artículo 96 de esta Ley, </a:t>
            </a:r>
            <a:r>
              <a:rPr kumimoji="0" lang="es-MX" sz="2300" b="1" i="0" u="sng" strike="noStrike" kern="1200" cap="none" spc="0" normalizeH="0" baseline="0" noProof="0" dirty="0">
                <a:ln>
                  <a:noFill/>
                </a:ln>
                <a:solidFill>
                  <a:srgbClr val="FF0000"/>
                </a:solidFill>
                <a:effectLst/>
                <a:uLnTx/>
                <a:uFillTx/>
                <a:latin typeface="Calibri"/>
                <a:ea typeface="+mn-ea"/>
                <a:cs typeface="+mn-cs"/>
              </a:rPr>
              <a:t>exceda del 10%, </a:t>
            </a:r>
            <a:r>
              <a:rPr kumimoji="0" lang="es-MX" sz="2300" b="0" i="0" u="none" strike="noStrike" kern="1200" cap="none" spc="0" normalizeH="0" baseline="0" noProof="0" dirty="0">
                <a:ln>
                  <a:noFill/>
                </a:ln>
                <a:solidFill>
                  <a:prstClr val="black"/>
                </a:solidFill>
                <a:effectLst/>
                <a:uLnTx/>
                <a:uFillTx/>
                <a:latin typeface="Calibri"/>
                <a:ea typeface="+mn-ea"/>
                <a:cs typeface="+mn-cs"/>
              </a:rPr>
              <a:t>dichas cantidades se actualizarán por el periodo comprendido desde el último mes que se utilizó en el cálculo de la última actualización y hasta el último mes del ejercicio en el que se exceda el porcentaje citado. Para estos efectos, se aplicará el </a:t>
            </a:r>
            <a:r>
              <a:rPr kumimoji="0" lang="es-MX" sz="2300" b="1" i="1" u="none" strike="noStrike" kern="1200" cap="none" spc="0" normalizeH="0" baseline="0" noProof="0" dirty="0">
                <a:ln>
                  <a:noFill/>
                </a:ln>
                <a:solidFill>
                  <a:prstClr val="black"/>
                </a:solidFill>
                <a:effectLst/>
                <a:uLnTx/>
                <a:uFillTx/>
                <a:latin typeface="Calibri"/>
                <a:ea typeface="+mn-ea"/>
                <a:cs typeface="+mn-cs"/>
              </a:rPr>
              <a:t>Factor de Actualización </a:t>
            </a:r>
            <a:r>
              <a:rPr kumimoji="0" lang="es-MX" sz="2300" b="0" i="0" u="none" strike="noStrike" kern="1200" cap="none" spc="0" normalizeH="0" baseline="0" noProof="0" dirty="0">
                <a:ln>
                  <a:noFill/>
                </a:ln>
                <a:solidFill>
                  <a:prstClr val="black"/>
                </a:solidFill>
                <a:effectLst/>
                <a:uLnTx/>
                <a:uFillTx/>
                <a:latin typeface="Calibri"/>
                <a:ea typeface="+mn-ea"/>
                <a:cs typeface="+mn-cs"/>
              </a:rPr>
              <a:t>que resulte de dividir el Índice Nacional de Precios al Consumidor del mes inmediato anterior al más reciente del periodo, entre el Índice Nacional de Precios al Consumidor correspondiente al último mes que se utilizó en el cálculo de la última actualización. Dicha actualización entrará en vigor a partir del 1 de enero del ejercicio siguiente en el que se haya presentado el mencionado incremento.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FA </a:t>
            </a:r>
            <a:r>
              <a:rPr kumimoji="0" lang="es-MX" sz="2300" b="0" i="0" u="sng" strike="noStrike" kern="1200" cap="none" spc="0" normalizeH="0" baseline="0" noProof="0" dirty="0">
                <a:ln>
                  <a:noFill/>
                </a:ln>
                <a:solidFill>
                  <a:prstClr val="black"/>
                </a:solidFill>
                <a:effectLst/>
                <a:uLnTx/>
                <a:uFillTx/>
                <a:latin typeface="Calibri"/>
                <a:ea typeface="+mn-ea"/>
                <a:cs typeface="+mn-cs"/>
              </a:rPr>
              <a:t>INPC Nov. 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     INPC Nov. 22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300" b="0" i="0" u="none" strike="noStrike" kern="1200" cap="none" spc="0" normalizeH="0" baseline="0" noProof="0" dirty="0">
                <a:ln>
                  <a:noFill/>
                </a:ln>
                <a:solidFill>
                  <a:prstClr val="black"/>
                </a:solidFill>
                <a:effectLst/>
                <a:uLnTx/>
                <a:uFillTx/>
                <a:latin typeface="Calibri"/>
                <a:ea typeface="+mn-ea"/>
                <a:cs typeface="+mn-cs"/>
              </a:rPr>
              <a:t>Anexo 8 de la RMF</a:t>
            </a:r>
          </a:p>
        </p:txBody>
      </p:sp>
    </p:spTree>
    <p:extLst>
      <p:ext uri="{BB962C8B-B14F-4D97-AF65-F5344CB8AC3E}">
        <p14:creationId xmlns:p14="http://schemas.microsoft.com/office/powerpoint/2010/main" val="2286146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CEF0-93BF-2265-3716-CF6EAA7B0ED6}"/>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EDBFB51D-C08A-1857-D96C-89AC6D2D028E}"/>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E29493CC-0E97-BB13-75A0-435E4C5144CA}"/>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TARIFA MENSUAL  ISR</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CuadroTexto 5">
            <a:extLst>
              <a:ext uri="{FF2B5EF4-FFF2-40B4-BE49-F238E27FC236}">
                <a16:creationId xmlns:a16="http://schemas.microsoft.com/office/drawing/2014/main" id="{611FB29D-E2FE-A34A-136B-C25206D7320E}"/>
              </a:ext>
            </a:extLst>
          </p:cNvPr>
          <p:cNvSpPr txBox="1"/>
          <p:nvPr/>
        </p:nvSpPr>
        <p:spPr>
          <a:xfrm>
            <a:off x="1" y="6534345"/>
            <a:ext cx="151970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Calibri"/>
                <a:ea typeface="+mn-ea"/>
                <a:cs typeface="+mn-cs"/>
              </a:rPr>
              <a:t>Anexo 8 RMF</a:t>
            </a:r>
          </a:p>
        </p:txBody>
      </p:sp>
      <p:pic>
        <p:nvPicPr>
          <p:cNvPr id="7" name="Imagen 6">
            <a:extLst>
              <a:ext uri="{FF2B5EF4-FFF2-40B4-BE49-F238E27FC236}">
                <a16:creationId xmlns:a16="http://schemas.microsoft.com/office/drawing/2014/main" id="{7BEEAC35-5CB0-1560-4499-09FCE9F07175}"/>
              </a:ext>
            </a:extLst>
          </p:cNvPr>
          <p:cNvPicPr>
            <a:picLocks noChangeAspect="1"/>
          </p:cNvPicPr>
          <p:nvPr/>
        </p:nvPicPr>
        <p:blipFill>
          <a:blip r:embed="rId2"/>
          <a:stretch>
            <a:fillRect/>
          </a:stretch>
        </p:blipFill>
        <p:spPr>
          <a:xfrm>
            <a:off x="218577" y="778930"/>
            <a:ext cx="10825132" cy="4402670"/>
          </a:xfrm>
          <a:prstGeom prst="rect">
            <a:avLst/>
          </a:prstGeom>
        </p:spPr>
      </p:pic>
    </p:spTree>
    <p:extLst>
      <p:ext uri="{BB962C8B-B14F-4D97-AF65-F5344CB8AC3E}">
        <p14:creationId xmlns:p14="http://schemas.microsoft.com/office/powerpoint/2010/main" val="1517678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E40C-8BF0-59A1-72B6-AB87DD11736F}"/>
            </a:ext>
          </a:extLst>
        </p:cNvPr>
        <p:cNvGrpSpPr/>
        <p:nvPr/>
      </p:nvGrpSpPr>
      <p:grpSpPr>
        <a:xfrm>
          <a:off x="0" y="0"/>
          <a:ext cx="0" cy="0"/>
          <a:chOff x="0" y="0"/>
          <a:chExt cx="0" cy="0"/>
        </a:xfrm>
      </p:grpSpPr>
      <p:sp>
        <p:nvSpPr>
          <p:cNvPr id="2" name="1 Rectángulo">
            <a:extLst>
              <a:ext uri="{FF2B5EF4-FFF2-40B4-BE49-F238E27FC236}">
                <a16:creationId xmlns:a16="http://schemas.microsoft.com/office/drawing/2014/main" id="{76D4C561-23C2-539B-BDFF-B7979810D43A}"/>
              </a:ext>
            </a:extLst>
          </p:cNvPr>
          <p:cNvSpPr/>
          <p:nvPr/>
        </p:nvSpPr>
        <p:spPr>
          <a:xfrm>
            <a:off x="9144950" y="6534345"/>
            <a:ext cx="1440901" cy="288604"/>
          </a:xfrm>
          <a:prstGeom prst="rect">
            <a:avLst/>
          </a:prstGeom>
        </p:spPr>
        <p:txBody>
          <a:bodyPr wrap="none" lIns="85722" tIns="42862" rIns="85722" bIns="42862">
            <a:spAutoFit/>
          </a:bodyPr>
          <a:lstStyle/>
          <a:p>
            <a:pPr marL="0" marR="0" lvl="0" indent="0" algn="l" defTabSz="1088358" rtl="0" eaLnBrk="1" fontAlgn="auto" latinLnBrk="0" hangingPunct="1">
              <a:lnSpc>
                <a:spcPct val="100000"/>
              </a:lnSpc>
              <a:spcBef>
                <a:spcPts val="0"/>
              </a:spcBef>
              <a:spcAft>
                <a:spcPts val="0"/>
              </a:spcAft>
              <a:buClrTx/>
              <a:buSzTx/>
              <a:buFontTx/>
              <a:buNone/>
              <a:tabLst/>
              <a:defRPr/>
            </a:pPr>
            <a:r>
              <a:rPr kumimoji="0" lang="es-MX" sz="1313" b="0" i="0" u="none" strike="noStrike" kern="1200" cap="none" spc="0" normalizeH="0" baseline="0" noProof="0" dirty="0">
                <a:ln>
                  <a:noFill/>
                </a:ln>
                <a:solidFill>
                  <a:prstClr val="black"/>
                </a:solidFill>
                <a:effectLst/>
                <a:uLnTx/>
                <a:uFillTx/>
                <a:latin typeface="Calibri"/>
                <a:ea typeface="+mn-ea"/>
                <a:cs typeface="+mn-cs"/>
              </a:rPr>
              <a:t>MISCELANEA 2026</a:t>
            </a:r>
          </a:p>
        </p:txBody>
      </p:sp>
      <p:sp>
        <p:nvSpPr>
          <p:cNvPr id="3" name="2 CuadroTexto">
            <a:extLst>
              <a:ext uri="{FF2B5EF4-FFF2-40B4-BE49-F238E27FC236}">
                <a16:creationId xmlns:a16="http://schemas.microsoft.com/office/drawing/2014/main" id="{85596B91-8A45-912E-B07C-FBEDDF830F69}"/>
              </a:ext>
            </a:extLst>
          </p:cNvPr>
          <p:cNvSpPr txBox="1"/>
          <p:nvPr/>
        </p:nvSpPr>
        <p:spPr>
          <a:xfrm>
            <a:off x="1" y="-13883"/>
            <a:ext cx="12191999" cy="519437"/>
          </a:xfrm>
          <a:prstGeom prst="rect">
            <a:avLst/>
          </a:prstGeom>
          <a:solidFill>
            <a:schemeClr val="accent4">
              <a:lumMod val="20000"/>
              <a:lumOff val="80000"/>
            </a:schemeClr>
          </a:solidFill>
          <a:ln>
            <a:solidFill>
              <a:schemeClr val="accent1"/>
            </a:solidFill>
          </a:ln>
        </p:spPr>
        <p:txBody>
          <a:bodyPr wrap="square" lIns="85722" tIns="42862" rIns="85722" bIns="42862" rtlCol="0">
            <a:spAutoFit/>
          </a:bodyPr>
          <a:lstStyle/>
          <a:p>
            <a:pPr marL="0" marR="0" lvl="0" indent="0" algn="ctr" defTabSz="1088358" rtl="0" eaLnBrk="1" fontAlgn="auto" latinLnBrk="0" hangingPunct="1">
              <a:lnSpc>
                <a:spcPct val="100000"/>
              </a:lnSpc>
              <a:spcBef>
                <a:spcPts val="0"/>
              </a:spcBef>
              <a:spcAft>
                <a:spcPts val="0"/>
              </a:spcAft>
              <a:buClrTx/>
              <a:buSzTx/>
              <a:buFontTx/>
              <a:buNone/>
              <a:tabLst/>
              <a:defRPr/>
            </a:pP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RETENCIÓN ISR </a:t>
            </a:r>
            <a:r>
              <a:rPr kumimoji="0" lang="es-MX" sz="2813" b="0" i="0" u="none" strike="noStrike" kern="1200" cap="none" spc="0" normalizeH="0" baseline="0" noProof="0" dirty="0" err="1">
                <a:ln>
                  <a:noFill/>
                </a:ln>
                <a:solidFill>
                  <a:prstClr val="black"/>
                </a:solidFill>
                <a:effectLst/>
                <a:uLnTx/>
                <a:uFillTx/>
                <a:latin typeface="Arial Rounded MT Bold" pitchFamily="34" charset="0"/>
                <a:ea typeface="+mn-ea"/>
                <a:cs typeface="+mn-cs"/>
              </a:rPr>
              <a:t>Sy</a:t>
            </a:r>
            <a:r>
              <a:rPr kumimoji="0" lang="es-MX" sz="2813" b="0" i="0" u="none" strike="noStrike" kern="1200" cap="none" spc="0" normalizeH="0" baseline="0" noProof="0" dirty="0">
                <a:ln>
                  <a:noFill/>
                </a:ln>
                <a:solidFill>
                  <a:prstClr val="black"/>
                </a:solidFill>
                <a:effectLst/>
                <a:uLnTx/>
                <a:uFillTx/>
                <a:latin typeface="Arial Rounded MT Bold" pitchFamily="34" charset="0"/>
                <a:ea typeface="+mn-ea"/>
                <a:cs typeface="+mn-cs"/>
              </a:rPr>
              <a:t>S 25 vs 26</a:t>
            </a:r>
            <a:endParaRPr kumimoji="0" lang="es-MX" sz="2813" b="0" i="0" u="none" strike="noStrike" kern="1200" cap="none" spc="0" normalizeH="0" baseline="0" noProof="0" dirty="0">
              <a:ln>
                <a:noFill/>
              </a:ln>
              <a:solidFill>
                <a:srgbClr val="FF0000"/>
              </a:solidFill>
              <a:effectLst/>
              <a:uLnTx/>
              <a:uFillTx/>
              <a:latin typeface="Arial Rounded MT Bold" pitchFamily="34" charset="0"/>
              <a:ea typeface="+mn-ea"/>
              <a:cs typeface="+mn-cs"/>
            </a:endParaRPr>
          </a:p>
        </p:txBody>
      </p:sp>
      <p:sp>
        <p:nvSpPr>
          <p:cNvPr id="6" name="Flecha: a la derecha 5">
            <a:extLst>
              <a:ext uri="{FF2B5EF4-FFF2-40B4-BE49-F238E27FC236}">
                <a16:creationId xmlns:a16="http://schemas.microsoft.com/office/drawing/2014/main" id="{B5D18B1B-48E6-3D70-4F0A-E29C18453807}"/>
              </a:ext>
            </a:extLst>
          </p:cNvPr>
          <p:cNvSpPr/>
          <p:nvPr/>
        </p:nvSpPr>
        <p:spPr>
          <a:xfrm>
            <a:off x="1611085" y="2908663"/>
            <a:ext cx="252549" cy="1306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Flecha: a la derecha 6">
            <a:extLst>
              <a:ext uri="{FF2B5EF4-FFF2-40B4-BE49-F238E27FC236}">
                <a16:creationId xmlns:a16="http://schemas.microsoft.com/office/drawing/2014/main" id="{A0977DED-3559-57F8-8881-9FC952FE0BC6}"/>
              </a:ext>
            </a:extLst>
          </p:cNvPr>
          <p:cNvSpPr/>
          <p:nvPr/>
        </p:nvSpPr>
        <p:spPr>
          <a:xfrm>
            <a:off x="1628501" y="5390602"/>
            <a:ext cx="252549" cy="2177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CuadroTexto 4">
            <a:extLst>
              <a:ext uri="{FF2B5EF4-FFF2-40B4-BE49-F238E27FC236}">
                <a16:creationId xmlns:a16="http://schemas.microsoft.com/office/drawing/2014/main" id="{DBD52DD9-BB2A-9977-3242-14F7034F2AEB}"/>
              </a:ext>
            </a:extLst>
          </p:cNvPr>
          <p:cNvSpPr txBox="1"/>
          <p:nvPr/>
        </p:nvSpPr>
        <p:spPr>
          <a:xfrm>
            <a:off x="9422674" y="1121711"/>
            <a:ext cx="2281646" cy="1631216"/>
          </a:xfrm>
          <a:prstGeom prst="rect">
            <a:avLst/>
          </a:prstGeom>
          <a:solidFill>
            <a:schemeClr val="accent6">
              <a:lumMod val="40000"/>
              <a:lumOff val="60000"/>
            </a:schemeClr>
          </a:solidFill>
          <a:ln w="28575">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0" i="0" u="none" strike="noStrike" kern="1200" cap="none" spc="0" normalizeH="0" baseline="0" noProof="0" dirty="0">
                <a:ln>
                  <a:noFill/>
                </a:ln>
                <a:solidFill>
                  <a:prstClr val="black"/>
                </a:solidFill>
                <a:effectLst/>
                <a:uLnTx/>
                <a:uFillTx/>
                <a:latin typeface="Calibri"/>
                <a:ea typeface="+mn-ea"/>
                <a:cs typeface="+mn-cs"/>
              </a:rPr>
              <a:t>Decreto que publica el límite de Ingresos Base del Subsidio para el Empleo DOF 31/12/25</a:t>
            </a:r>
          </a:p>
        </p:txBody>
      </p:sp>
      <p:graphicFrame>
        <p:nvGraphicFramePr>
          <p:cNvPr id="8" name="Tabla 7">
            <a:extLst>
              <a:ext uri="{FF2B5EF4-FFF2-40B4-BE49-F238E27FC236}">
                <a16:creationId xmlns:a16="http://schemas.microsoft.com/office/drawing/2014/main" id="{49A71510-C4B5-36AE-1C48-0B3EAC63EB3A}"/>
              </a:ext>
            </a:extLst>
          </p:cNvPr>
          <p:cNvGraphicFramePr>
            <a:graphicFrameLocks noGrp="1"/>
          </p:cNvGraphicFramePr>
          <p:nvPr/>
        </p:nvGraphicFramePr>
        <p:xfrm>
          <a:off x="1018903" y="896984"/>
          <a:ext cx="7532913" cy="5346496"/>
        </p:xfrm>
        <a:graphic>
          <a:graphicData uri="http://schemas.openxmlformats.org/drawingml/2006/table">
            <a:tbl>
              <a:tblPr/>
              <a:tblGrid>
                <a:gridCol w="1136432">
                  <a:extLst>
                    <a:ext uri="{9D8B030D-6E8A-4147-A177-3AD203B41FA5}">
                      <a16:colId xmlns:a16="http://schemas.microsoft.com/office/drawing/2014/main" val="2733623488"/>
                    </a:ext>
                  </a:extLst>
                </a:gridCol>
                <a:gridCol w="1233840">
                  <a:extLst>
                    <a:ext uri="{9D8B030D-6E8A-4147-A177-3AD203B41FA5}">
                      <a16:colId xmlns:a16="http://schemas.microsoft.com/office/drawing/2014/main" val="803696375"/>
                    </a:ext>
                  </a:extLst>
                </a:gridCol>
                <a:gridCol w="990318">
                  <a:extLst>
                    <a:ext uri="{9D8B030D-6E8A-4147-A177-3AD203B41FA5}">
                      <a16:colId xmlns:a16="http://schemas.microsoft.com/office/drawing/2014/main" val="3130905903"/>
                    </a:ext>
                  </a:extLst>
                </a:gridCol>
                <a:gridCol w="974082">
                  <a:extLst>
                    <a:ext uri="{9D8B030D-6E8A-4147-A177-3AD203B41FA5}">
                      <a16:colId xmlns:a16="http://schemas.microsoft.com/office/drawing/2014/main" val="178273159"/>
                    </a:ext>
                  </a:extLst>
                </a:gridCol>
                <a:gridCol w="974082">
                  <a:extLst>
                    <a:ext uri="{9D8B030D-6E8A-4147-A177-3AD203B41FA5}">
                      <a16:colId xmlns:a16="http://schemas.microsoft.com/office/drawing/2014/main" val="3874475868"/>
                    </a:ext>
                  </a:extLst>
                </a:gridCol>
                <a:gridCol w="1103962">
                  <a:extLst>
                    <a:ext uri="{9D8B030D-6E8A-4147-A177-3AD203B41FA5}">
                      <a16:colId xmlns:a16="http://schemas.microsoft.com/office/drawing/2014/main" val="704038377"/>
                    </a:ext>
                  </a:extLst>
                </a:gridCol>
                <a:gridCol w="1120197">
                  <a:extLst>
                    <a:ext uri="{9D8B030D-6E8A-4147-A177-3AD203B41FA5}">
                      <a16:colId xmlns:a16="http://schemas.microsoft.com/office/drawing/2014/main" val="2907374573"/>
                    </a:ext>
                  </a:extLst>
                </a:gridCol>
              </a:tblGrid>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Ejercicio 25</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"A"</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"B"</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"C"</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"D"</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"E</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84857950"/>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Base Gravable</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a:t>
                      </a:r>
                      <a:r>
                        <a:rPr lang="es-MX" sz="1100" b="1" i="0" u="none" strike="noStrike" dirty="0">
                          <a:solidFill>
                            <a:srgbClr val="000000"/>
                          </a:solidFill>
                          <a:effectLst/>
                          <a:latin typeface="Calibri" panose="020F0502020204030204" pitchFamily="34" charset="0"/>
                        </a:rPr>
                        <a:t>10,171.00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15113888"/>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Límite Inferior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6,332.06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12,935.83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15,487.72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752035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dirty="0">
                          <a:solidFill>
                            <a:srgbClr val="000000"/>
                          </a:solidFill>
                          <a:effectLst/>
                          <a:latin typeface="Arial" panose="020B0604020202020204" pitchFamily="34" charset="0"/>
                        </a:rPr>
                        <a:t>Excedente </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3,838.94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2,064.17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9,512.28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14,512.28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01367276"/>
                  </a:ext>
                </a:extLst>
              </a:tr>
              <a:tr h="214602">
                <a:tc>
                  <a:txBody>
                    <a:bodyPr/>
                    <a:lstStyle/>
                    <a:p>
                      <a:pPr algn="r" fontAlgn="b">
                        <a:buNone/>
                      </a:pPr>
                      <a:r>
                        <a:rPr lang="es-MX" sz="1000" b="0" i="0" u="none" strike="noStrike">
                          <a:solidFill>
                            <a:srgbClr val="000000"/>
                          </a:solidFill>
                          <a:effectLst/>
                          <a:latin typeface="Arial" panose="020B0604020202020204" pitchFamily="34" charset="0"/>
                        </a:rPr>
                        <a:t>x</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Tasa de ISR</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0.1088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0.1792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2338612"/>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Impto.Marginal</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417.68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369.90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963.82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2,031.82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3,099.82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1807098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Cuota Fija</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371.83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1,182.88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1,640.18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2666386"/>
                  </a:ext>
                </a:extLst>
              </a:tr>
              <a:tr h="2220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Causado</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789.51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1,552.78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2,604.00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dirty="0">
                          <a:solidFill>
                            <a:srgbClr val="000000"/>
                          </a:solidFill>
                          <a:effectLst/>
                          <a:latin typeface="Arial" panose="020B0604020202020204" pitchFamily="34" charset="0"/>
                        </a:rPr>
                        <a:t>       3,672.00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dirty="0">
                          <a:solidFill>
                            <a:srgbClr val="000000"/>
                          </a:solidFill>
                          <a:effectLst/>
                          <a:latin typeface="Arial" panose="020B0604020202020204" pitchFamily="34" charset="0"/>
                        </a:rPr>
                        <a:t>       4,740.00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390968585"/>
                  </a:ext>
                </a:extLst>
              </a:tr>
              <a:tr h="222002">
                <a:tc>
                  <a:txBody>
                    <a:bodyPr/>
                    <a:lstStyle/>
                    <a:p>
                      <a:pPr algn="r" fontAlgn="b">
                        <a:buNone/>
                      </a:pPr>
                      <a:r>
                        <a:rPr lang="es-MX" sz="1000" b="0" i="0" u="none" strike="noStrike" dirty="0">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dirty="0">
                          <a:solidFill>
                            <a:srgbClr val="000000"/>
                          </a:solidFill>
                          <a:effectLst/>
                          <a:latin typeface="Arial" panose="020B0604020202020204" pitchFamily="34" charset="0"/>
                        </a:rPr>
                        <a:t>Subsidio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475.00 </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3886783"/>
                  </a:ext>
                </a:extLst>
              </a:tr>
              <a:tr h="214602">
                <a:tc>
                  <a:txBody>
                    <a:bodyPr/>
                    <a:lstStyle/>
                    <a:p>
                      <a:pPr algn="r" fontAlgn="b">
                        <a:buNone/>
                      </a:pPr>
                      <a:r>
                        <a:rPr lang="es-MX" sz="1000" b="0" i="0" u="none" strike="noStrike" dirty="0">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a Retener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314.51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1,552.78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2,604.00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3,672.00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4,740.00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extLst>
                  <a:ext uri="{0D108BD9-81ED-4DB2-BD59-A6C34878D82A}">
                    <a16:rowId xmlns:a16="http://schemas.microsoft.com/office/drawing/2014/main" val="2864381747"/>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Ing Neto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9,856.49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13,447.22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17,396.00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21,328.00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25,260.00 </a:t>
                      </a:r>
                    </a:p>
                  </a:txBody>
                  <a:tcPr marL="6208" marR="6208" marT="6208" marB="0" anchor="b">
                    <a:lnL>
                      <a:noFill/>
                    </a:lnL>
                    <a:lnR>
                      <a:noFill/>
                    </a:lnR>
                    <a:lnT>
                      <a:noFill/>
                    </a:lnT>
                    <a:lnB>
                      <a:noFill/>
                    </a:lnB>
                    <a:noFill/>
                  </a:tcPr>
                </a:tc>
                <a:extLst>
                  <a:ext uri="{0D108BD9-81ED-4DB2-BD59-A6C34878D82A}">
                    <a16:rowId xmlns:a16="http://schemas.microsoft.com/office/drawing/2014/main" val="313405888"/>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568467"/>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Ejercicio 26</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"A"</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"B"</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"C"</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"D"</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s-MX" sz="1100" b="0" i="0" u="none" strike="noStrike">
                          <a:solidFill>
                            <a:srgbClr val="000000"/>
                          </a:solidFill>
                          <a:effectLst/>
                          <a:latin typeface="Calibri" panose="020F0502020204030204" pitchFamily="34" charset="0"/>
                        </a:rPr>
                        <a:t>"E</a:t>
                      </a:r>
                    </a:p>
                  </a:txBody>
                  <a:tcPr marL="6208" marR="6208" marT="62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75035869"/>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Base Gravable</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a:t>
                      </a:r>
                      <a:r>
                        <a:rPr lang="es-MX" sz="1100" b="1" i="0" u="none" strike="noStrike" dirty="0">
                          <a:solidFill>
                            <a:srgbClr val="000000"/>
                          </a:solidFill>
                          <a:effectLst/>
                          <a:latin typeface="Calibri" panose="020F0502020204030204" pitchFamily="34" charset="0"/>
                        </a:rPr>
                        <a:t>11,492.66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30,000.00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41008399"/>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Límite Inferior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7,168.52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14,644.65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17,533.65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7894844"/>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Excedente </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4,324.14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355.35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7,466.35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12,466.35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65333111"/>
                  </a:ext>
                </a:extLst>
              </a:tr>
              <a:tr h="214602">
                <a:tc>
                  <a:txBody>
                    <a:bodyPr/>
                    <a:lstStyle/>
                    <a:p>
                      <a:pPr algn="r" fontAlgn="b">
                        <a:buNone/>
                      </a:pPr>
                      <a:r>
                        <a:rPr lang="es-MX" sz="1000" b="0" i="0" u="none" strike="noStrike">
                          <a:solidFill>
                            <a:srgbClr val="000000"/>
                          </a:solidFill>
                          <a:effectLst/>
                          <a:latin typeface="Arial" panose="020B0604020202020204" pitchFamily="34" charset="0"/>
                        </a:rPr>
                        <a:t>x</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Tasa de ISR</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0.1088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0.1792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0.2136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5170111"/>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Impto.Marginal</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470.47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63.68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526.81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1,594.81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2,662.81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64413177"/>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Cuota Fija</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420.95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1,339.14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1,856.84 </a:t>
                      </a:r>
                    </a:p>
                  </a:txBody>
                  <a:tcPr marL="6208" marR="6208" marT="6208"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078197"/>
                  </a:ext>
                </a:extLst>
              </a:tr>
              <a:tr h="2220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Causado</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        891.42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1,402.82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2,383.65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3,451.65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es-MX" sz="1000" b="0" i="0" u="none" strike="noStrike">
                          <a:solidFill>
                            <a:srgbClr val="000000"/>
                          </a:solidFill>
                          <a:effectLst/>
                          <a:latin typeface="Arial" panose="020B0604020202020204" pitchFamily="34" charset="0"/>
                        </a:rPr>
                        <a:t>       4,519.65 </a:t>
                      </a:r>
                    </a:p>
                  </a:txBody>
                  <a:tcPr marL="6208" marR="6208" marT="620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175460383"/>
                  </a:ext>
                </a:extLst>
              </a:tr>
              <a:tr h="0">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Subsidio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536.22 </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s-MX" sz="1100" b="0" i="0" u="none" strike="noStrike">
                          <a:solidFill>
                            <a:srgbClr val="000000"/>
                          </a:solidFill>
                          <a:effectLst/>
                          <a:latin typeface="Calibri" panose="020F0502020204030204" pitchFamily="34" charset="0"/>
                        </a:rPr>
                        <a:t>0.00</a:t>
                      </a:r>
                    </a:p>
                  </a:txBody>
                  <a:tcPr marL="6208" marR="6208" marT="6208"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128464"/>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ISR a Retener</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355.20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1,402.82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2,383.65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3,451.65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l" fontAlgn="b">
                        <a:buNone/>
                      </a:pPr>
                      <a:r>
                        <a:rPr lang="es-MX" sz="1100" b="0" i="0" u="none" strike="noStrike">
                          <a:solidFill>
                            <a:srgbClr val="000000"/>
                          </a:solidFill>
                          <a:effectLst/>
                          <a:latin typeface="Calibri" panose="020F0502020204030204" pitchFamily="34" charset="0"/>
                        </a:rPr>
                        <a:t>         4,519.65 </a:t>
                      </a:r>
                    </a:p>
                  </a:txBody>
                  <a:tcPr marL="6208" marR="6208" marT="6208"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extLst>
                  <a:ext uri="{0D108BD9-81ED-4DB2-BD59-A6C34878D82A}">
                    <a16:rowId xmlns:a16="http://schemas.microsoft.com/office/drawing/2014/main" val="2477854643"/>
                  </a:ext>
                </a:extLst>
              </a:tr>
              <a:tr h="214602">
                <a:tc>
                  <a:txBody>
                    <a:bodyPr/>
                    <a:lstStyle/>
                    <a:p>
                      <a:pPr algn="r" fontAlgn="b">
                        <a:buNone/>
                      </a:pPr>
                      <a:r>
                        <a:rPr lang="es-MX" sz="1000" b="0" i="0" u="none" strike="noStrike">
                          <a:solidFill>
                            <a:srgbClr val="000000"/>
                          </a:solidFill>
                          <a:effectLst/>
                          <a:latin typeface="Arial" panose="020B0604020202020204" pitchFamily="34" charset="0"/>
                        </a:rPr>
                        <a:t>=</a:t>
                      </a: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Ing Neto</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11,137.46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13,597.18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17,616.35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21,548.35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25,480.35 </a:t>
                      </a:r>
                    </a:p>
                  </a:txBody>
                  <a:tcPr marL="6208" marR="6208" marT="6208" marB="0" anchor="b">
                    <a:lnL>
                      <a:noFill/>
                    </a:lnL>
                    <a:lnR>
                      <a:noFill/>
                    </a:lnR>
                    <a:lnT>
                      <a:noFill/>
                    </a:lnT>
                    <a:lnB>
                      <a:noFill/>
                    </a:lnB>
                    <a:noFill/>
                  </a:tcPr>
                </a:tc>
                <a:extLst>
                  <a:ext uri="{0D108BD9-81ED-4DB2-BD59-A6C34878D82A}">
                    <a16:rowId xmlns:a16="http://schemas.microsoft.com/office/drawing/2014/main" val="3135012585"/>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extLst>
                  <a:ext uri="{0D108BD9-81ED-4DB2-BD59-A6C34878D82A}">
                    <a16:rowId xmlns:a16="http://schemas.microsoft.com/office/drawing/2014/main" val="4100938102"/>
                  </a:ext>
                </a:extLst>
              </a:tr>
              <a:tr h="214602">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r>
                        <a:rPr lang="es-MX" sz="1000" b="0" i="0" u="none" strike="noStrike">
                          <a:solidFill>
                            <a:srgbClr val="000000"/>
                          </a:solidFill>
                          <a:effectLst/>
                          <a:latin typeface="Arial" panose="020B0604020202020204" pitchFamily="34" charset="0"/>
                        </a:rPr>
                        <a:t>Diferencia (-)</a:t>
                      </a:r>
                    </a:p>
                  </a:txBody>
                  <a:tcPr marL="6208" marR="6208" marT="6208" marB="0" anchor="b">
                    <a:lnL>
                      <a:noFill/>
                    </a:lnL>
                    <a:lnR>
                      <a:noFill/>
                    </a:lnR>
                    <a:lnT>
                      <a:noFill/>
                    </a:lnT>
                    <a:lnB>
                      <a:noFill/>
                    </a:lnB>
                    <a:noFill/>
                  </a:tcPr>
                </a:tc>
                <a:tc>
                  <a:txBody>
                    <a:bodyPr/>
                    <a:lstStyle/>
                    <a:p>
                      <a:pPr algn="l" fontAlgn="b">
                        <a:buNone/>
                      </a:pPr>
                      <a:endParaRPr lang="es-MX" sz="1100" b="0" i="0" u="none" strike="noStrike">
                        <a:solidFill>
                          <a:srgbClr val="000000"/>
                        </a:solidFill>
                        <a:effectLst/>
                        <a:latin typeface="Calibri" panose="020F0502020204030204" pitchFamily="34" charset="0"/>
                      </a:endParaRP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149.96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220.35 </a:t>
                      </a:r>
                    </a:p>
                  </a:txBody>
                  <a:tcPr marL="6208" marR="6208" marT="6208" marB="0" anchor="b">
                    <a:lnL>
                      <a:noFill/>
                    </a:lnL>
                    <a:lnR>
                      <a:noFill/>
                    </a:lnR>
                    <a:lnT>
                      <a:noFill/>
                    </a:lnT>
                    <a:lnB>
                      <a:noFill/>
                    </a:lnB>
                    <a:noFill/>
                  </a:tcPr>
                </a:tc>
                <a:extLst>
                  <a:ext uri="{0D108BD9-81ED-4DB2-BD59-A6C34878D82A}">
                    <a16:rowId xmlns:a16="http://schemas.microsoft.com/office/drawing/2014/main" val="1791264714"/>
                  </a:ext>
                </a:extLst>
              </a:tr>
            </a:tbl>
          </a:graphicData>
        </a:graphic>
      </p:graphicFrame>
      <p:sp>
        <p:nvSpPr>
          <p:cNvPr id="4" name="Flecha: hacia abajo 3">
            <a:extLst>
              <a:ext uri="{FF2B5EF4-FFF2-40B4-BE49-F238E27FC236}">
                <a16:creationId xmlns:a16="http://schemas.microsoft.com/office/drawing/2014/main" id="{4E4677DF-E699-16CC-6EEC-3D879859213E}"/>
              </a:ext>
            </a:extLst>
          </p:cNvPr>
          <p:cNvSpPr/>
          <p:nvPr/>
        </p:nvSpPr>
        <p:spPr>
          <a:xfrm>
            <a:off x="10092267" y="2844800"/>
            <a:ext cx="423333" cy="584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uadroTexto 8">
            <a:extLst>
              <a:ext uri="{FF2B5EF4-FFF2-40B4-BE49-F238E27FC236}">
                <a16:creationId xmlns:a16="http://schemas.microsoft.com/office/drawing/2014/main" id="{9D7F11F5-AE27-30B5-84C5-6FA1B02B56EC}"/>
              </a:ext>
            </a:extLst>
          </p:cNvPr>
          <p:cNvSpPr txBox="1"/>
          <p:nvPr/>
        </p:nvSpPr>
        <p:spPr>
          <a:xfrm>
            <a:off x="9422674" y="3743761"/>
            <a:ext cx="2369717" cy="923330"/>
          </a:xfrm>
          <a:prstGeom prst="rect">
            <a:avLst/>
          </a:prstGeom>
          <a:solidFill>
            <a:srgbClr val="FFFF00"/>
          </a:solidFill>
          <a:ln w="3810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a:ea typeface="+mn-ea"/>
                <a:cs typeface="+mn-cs"/>
              </a:rPr>
              <a:t>$ 113.14 (x) 30.4 = $3,439.46 (x) </a:t>
            </a:r>
            <a:r>
              <a:rPr kumimoji="0" lang="es-MX" sz="1800" b="1" i="0" u="none" strike="noStrike" kern="1200" cap="none" spc="0" normalizeH="0" baseline="0" noProof="0" dirty="0">
                <a:ln>
                  <a:noFill/>
                </a:ln>
                <a:solidFill>
                  <a:prstClr val="black"/>
                </a:solidFill>
                <a:effectLst/>
                <a:uLnTx/>
                <a:uFillTx/>
                <a:latin typeface="Calibri"/>
                <a:ea typeface="+mn-ea"/>
                <a:cs typeface="+mn-cs"/>
              </a:rPr>
              <a:t>15.59%</a:t>
            </a:r>
            <a:r>
              <a:rPr kumimoji="0" lang="es-MX" sz="1800" b="0" i="0" u="none" strike="noStrike" kern="1200" cap="none" spc="0" normalizeH="0" baseline="0" noProof="0" dirty="0">
                <a:ln>
                  <a:noFill/>
                </a:ln>
                <a:solidFill>
                  <a:prstClr val="black"/>
                </a:solidFill>
                <a:effectLst/>
                <a:uLnTx/>
                <a:uFillTx/>
                <a:latin typeface="Calibri"/>
                <a:ea typeface="+mn-ea"/>
                <a:cs typeface="+mn-cs"/>
              </a:rPr>
              <a:t> = </a:t>
            </a:r>
            <a:r>
              <a:rPr kumimoji="0" lang="es-MX" sz="1800" b="0" i="0" u="sng" strike="noStrike" kern="1200" cap="none" spc="0" normalizeH="0" baseline="0" noProof="0" dirty="0">
                <a:ln>
                  <a:noFill/>
                </a:ln>
                <a:solidFill>
                  <a:prstClr val="black"/>
                </a:solidFill>
                <a:effectLst/>
                <a:uLnTx/>
                <a:uFillTx/>
                <a:latin typeface="Calibri"/>
                <a:ea typeface="+mn-ea"/>
                <a:cs typeface="+mn-cs"/>
              </a:rPr>
              <a:t>$  536.22 </a:t>
            </a:r>
          </a:p>
        </p:txBody>
      </p:sp>
    </p:spTree>
    <p:extLst>
      <p:ext uri="{BB962C8B-B14F-4D97-AF65-F5344CB8AC3E}">
        <p14:creationId xmlns:p14="http://schemas.microsoft.com/office/powerpoint/2010/main" val="1084589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3"/>
            <a:ext cx="12192635" cy="6858000"/>
            <a:chOff x="0" y="-3"/>
            <a:chExt cx="12192635" cy="6858000"/>
          </a:xfrm>
        </p:grpSpPr>
        <p:pic>
          <p:nvPicPr>
            <p:cNvPr id="3" name="object 3"/>
            <p:cNvPicPr/>
            <p:nvPr/>
          </p:nvPicPr>
          <p:blipFill>
            <a:blip r:embed="rId2" cstate="print"/>
            <a:stretch>
              <a:fillRect/>
            </a:stretch>
          </p:blipFill>
          <p:spPr>
            <a:xfrm>
              <a:off x="0" y="0"/>
              <a:ext cx="12192000" cy="6857999"/>
            </a:xfrm>
            <a:prstGeom prst="rect">
              <a:avLst/>
            </a:prstGeom>
          </p:spPr>
        </p:pic>
        <p:pic>
          <p:nvPicPr>
            <p:cNvPr id="4" name="object 4"/>
            <p:cNvPicPr/>
            <p:nvPr/>
          </p:nvPicPr>
          <p:blipFill>
            <a:blip r:embed="rId3" cstate="print"/>
            <a:stretch>
              <a:fillRect/>
            </a:stretch>
          </p:blipFill>
          <p:spPr>
            <a:xfrm>
              <a:off x="58058" y="53"/>
              <a:ext cx="12133961" cy="6857945"/>
            </a:xfrm>
            <a:prstGeom prst="rect">
              <a:avLst/>
            </a:prstGeom>
          </p:spPr>
        </p:pic>
        <p:pic>
          <p:nvPicPr>
            <p:cNvPr id="5" name="object 5"/>
            <p:cNvPicPr/>
            <p:nvPr/>
          </p:nvPicPr>
          <p:blipFill>
            <a:blip r:embed="rId4" cstate="print"/>
            <a:stretch>
              <a:fillRect/>
            </a:stretch>
          </p:blipFill>
          <p:spPr>
            <a:xfrm>
              <a:off x="0" y="-3"/>
              <a:ext cx="888402" cy="6858000"/>
            </a:xfrm>
            <a:prstGeom prst="rect">
              <a:avLst/>
            </a:prstGeom>
          </p:spPr>
        </p:pic>
      </p:grpSp>
      <p:sp>
        <p:nvSpPr>
          <p:cNvPr id="6" name="object 6"/>
          <p:cNvSpPr txBox="1"/>
          <p:nvPr/>
        </p:nvSpPr>
        <p:spPr>
          <a:xfrm>
            <a:off x="1134262" y="3180969"/>
            <a:ext cx="9538970" cy="904240"/>
          </a:xfrm>
          <a:prstGeom prst="rect">
            <a:avLst/>
          </a:prstGeom>
        </p:spPr>
        <p:txBody>
          <a:bodyPr vert="horz" wrap="square" lIns="0" tIns="13335" rIns="0" bIns="0" rtlCol="0">
            <a:spAutoFit/>
          </a:bodyPr>
          <a:lstStyle/>
          <a:p>
            <a:pPr marL="12700">
              <a:lnSpc>
                <a:spcPts val="3454"/>
              </a:lnSpc>
              <a:spcBef>
                <a:spcPts val="105"/>
              </a:spcBef>
            </a:pPr>
            <a:r>
              <a:rPr sz="3200" b="1" spc="185" dirty="0">
                <a:latin typeface="Calibri"/>
                <a:cs typeface="Calibri"/>
              </a:rPr>
              <a:t>REVISIÓN</a:t>
            </a:r>
            <a:r>
              <a:rPr sz="3200" b="1" spc="-265" dirty="0">
                <a:latin typeface="Calibri"/>
                <a:cs typeface="Calibri"/>
              </a:rPr>
              <a:t> </a:t>
            </a:r>
            <a:r>
              <a:rPr sz="3200" b="1" spc="270" dirty="0">
                <a:latin typeface="Calibri"/>
                <a:cs typeface="Calibri"/>
              </a:rPr>
              <a:t>“E”</a:t>
            </a:r>
            <a:r>
              <a:rPr sz="3200" b="1" spc="-240" dirty="0">
                <a:latin typeface="Calibri"/>
                <a:cs typeface="Calibri"/>
              </a:rPr>
              <a:t> </a:t>
            </a:r>
            <a:r>
              <a:rPr sz="3200" b="1" spc="260" dirty="0">
                <a:latin typeface="Calibri"/>
                <a:cs typeface="Calibri"/>
              </a:rPr>
              <a:t>DEL</a:t>
            </a:r>
            <a:r>
              <a:rPr sz="3200" b="1" spc="-60" dirty="0">
                <a:latin typeface="Calibri"/>
                <a:cs typeface="Calibri"/>
              </a:rPr>
              <a:t> </a:t>
            </a:r>
            <a:r>
              <a:rPr sz="3200" b="1" spc="145" dirty="0">
                <a:latin typeface="Calibri"/>
                <a:cs typeface="Calibri"/>
              </a:rPr>
              <a:t>COMPLEMENTO</a:t>
            </a:r>
            <a:r>
              <a:rPr sz="3200" b="1" spc="-100" dirty="0">
                <a:latin typeface="Calibri"/>
                <a:cs typeface="Calibri"/>
              </a:rPr>
              <a:t> </a:t>
            </a:r>
            <a:r>
              <a:rPr sz="3200" b="1" spc="245" dirty="0">
                <a:latin typeface="Calibri"/>
                <a:cs typeface="Calibri"/>
              </a:rPr>
              <a:t>DE</a:t>
            </a:r>
            <a:r>
              <a:rPr sz="3200" b="1" spc="-60" dirty="0">
                <a:latin typeface="Calibri"/>
                <a:cs typeface="Calibri"/>
              </a:rPr>
              <a:t> </a:t>
            </a:r>
            <a:r>
              <a:rPr sz="3200" b="1" spc="190" dirty="0">
                <a:latin typeface="Calibri"/>
                <a:cs typeface="Calibri"/>
              </a:rPr>
              <a:t>LA</a:t>
            </a:r>
            <a:r>
              <a:rPr sz="3200" b="1" spc="-60" dirty="0">
                <a:latin typeface="Calibri"/>
                <a:cs typeface="Calibri"/>
              </a:rPr>
              <a:t> </a:t>
            </a:r>
            <a:r>
              <a:rPr sz="3200" b="1" spc="85" dirty="0">
                <a:latin typeface="Calibri"/>
                <a:cs typeface="Calibri"/>
              </a:rPr>
              <a:t>NÓMINA</a:t>
            </a:r>
            <a:r>
              <a:rPr sz="3200" b="1" spc="-60" dirty="0">
                <a:latin typeface="Calibri"/>
                <a:cs typeface="Calibri"/>
              </a:rPr>
              <a:t> </a:t>
            </a:r>
            <a:r>
              <a:rPr sz="3200" b="1" spc="145" dirty="0">
                <a:latin typeface="Calibri"/>
                <a:cs typeface="Calibri"/>
              </a:rPr>
              <a:t>Y</a:t>
            </a:r>
            <a:endParaRPr sz="3200">
              <a:latin typeface="Calibri"/>
              <a:cs typeface="Calibri"/>
            </a:endParaRPr>
          </a:p>
          <a:p>
            <a:pPr marL="12700">
              <a:lnSpc>
                <a:spcPts val="3454"/>
              </a:lnSpc>
            </a:pPr>
            <a:r>
              <a:rPr sz="3200" b="1" spc="155" dirty="0">
                <a:latin typeface="Calibri"/>
                <a:cs typeface="Calibri"/>
              </a:rPr>
              <a:t>OTRAS</a:t>
            </a:r>
            <a:r>
              <a:rPr sz="3200" b="1" spc="-95" dirty="0">
                <a:latin typeface="Calibri"/>
                <a:cs typeface="Calibri"/>
              </a:rPr>
              <a:t> </a:t>
            </a:r>
            <a:r>
              <a:rPr sz="3200" b="1" spc="245" dirty="0">
                <a:latin typeface="Calibri"/>
                <a:cs typeface="Calibri"/>
              </a:rPr>
              <a:t>PRECISIONES</a:t>
            </a:r>
            <a:endParaRPr sz="3200">
              <a:latin typeface="Calibri"/>
              <a:cs typeface="Calibri"/>
            </a:endParaRPr>
          </a:p>
        </p:txBody>
      </p:sp>
      <p:sp>
        <p:nvSpPr>
          <p:cNvPr id="7" name="object 7"/>
          <p:cNvSpPr txBox="1"/>
          <p:nvPr/>
        </p:nvSpPr>
        <p:spPr>
          <a:xfrm>
            <a:off x="1177848" y="4091177"/>
            <a:ext cx="5953760" cy="320601"/>
          </a:xfrm>
          <a:prstGeom prst="rect">
            <a:avLst/>
          </a:prstGeom>
        </p:spPr>
        <p:txBody>
          <a:bodyPr vert="horz" wrap="square" lIns="0" tIns="12700" rIns="0" bIns="0" rtlCol="0">
            <a:spAutoFit/>
          </a:bodyPr>
          <a:lstStyle/>
          <a:p>
            <a:pPr marL="12700">
              <a:lnSpc>
                <a:spcPct val="100000"/>
              </a:lnSpc>
              <a:spcBef>
                <a:spcPts val="2400"/>
              </a:spcBef>
            </a:pPr>
            <a:r>
              <a:rPr sz="2000" b="1" spc="295" dirty="0">
                <a:solidFill>
                  <a:srgbClr val="375F92"/>
                </a:solidFill>
                <a:latin typeface="Calibri"/>
                <a:cs typeface="Calibri"/>
              </a:rPr>
              <a:t>ENERO</a:t>
            </a:r>
            <a:r>
              <a:rPr sz="2000" b="1" spc="325" dirty="0">
                <a:solidFill>
                  <a:srgbClr val="375F92"/>
                </a:solidFill>
                <a:latin typeface="Calibri"/>
                <a:cs typeface="Calibri"/>
              </a:rPr>
              <a:t> </a:t>
            </a:r>
            <a:r>
              <a:rPr sz="2000" b="1" spc="254" dirty="0">
                <a:solidFill>
                  <a:srgbClr val="375F92"/>
                </a:solidFill>
                <a:latin typeface="Calibri"/>
                <a:cs typeface="Calibri"/>
              </a:rPr>
              <a:t>DE</a:t>
            </a:r>
            <a:r>
              <a:rPr sz="2000" b="1" spc="355" dirty="0">
                <a:solidFill>
                  <a:srgbClr val="375F92"/>
                </a:solidFill>
                <a:latin typeface="Calibri"/>
                <a:cs typeface="Calibri"/>
              </a:rPr>
              <a:t> </a:t>
            </a:r>
            <a:r>
              <a:rPr sz="2000" b="1" spc="175" dirty="0">
                <a:solidFill>
                  <a:srgbClr val="375F92"/>
                </a:solidFill>
                <a:latin typeface="Calibri"/>
                <a:cs typeface="Calibri"/>
              </a:rPr>
              <a:t>2026</a:t>
            </a:r>
            <a:endParaRPr sz="2000" dirty="0">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2819400"/>
          </a:xfrm>
          <a:prstGeom prst="rect">
            <a:avLst/>
          </a:prstGeom>
        </p:spPr>
      </p:pic>
      <p:sp>
        <p:nvSpPr>
          <p:cNvPr id="3" name="object 3"/>
          <p:cNvSpPr txBox="1"/>
          <p:nvPr/>
        </p:nvSpPr>
        <p:spPr>
          <a:xfrm>
            <a:off x="558190" y="5294172"/>
            <a:ext cx="9984105" cy="513715"/>
          </a:xfrm>
          <a:prstGeom prst="rect">
            <a:avLst/>
          </a:prstGeom>
        </p:spPr>
        <p:txBody>
          <a:bodyPr vert="horz" wrap="square" lIns="0" tIns="12700" rIns="0" bIns="0" rtlCol="0">
            <a:spAutoFit/>
          </a:bodyPr>
          <a:lstStyle/>
          <a:p>
            <a:pPr marL="12700">
              <a:lnSpc>
                <a:spcPct val="100000"/>
              </a:lnSpc>
              <a:spcBef>
                <a:spcPts val="100"/>
              </a:spcBef>
            </a:pPr>
            <a:r>
              <a:rPr sz="3200" b="1" spc="190" dirty="0">
                <a:solidFill>
                  <a:srgbClr val="0F243E"/>
                </a:solidFill>
                <a:latin typeface="Calibri"/>
                <a:cs typeface="Calibri"/>
              </a:rPr>
              <a:t>RESUMEN</a:t>
            </a:r>
            <a:r>
              <a:rPr sz="3200" b="1" spc="-90" dirty="0">
                <a:solidFill>
                  <a:srgbClr val="0F243E"/>
                </a:solidFill>
                <a:latin typeface="Calibri"/>
                <a:cs typeface="Calibri"/>
              </a:rPr>
              <a:t> </a:t>
            </a:r>
            <a:r>
              <a:rPr sz="3200" b="1" spc="245" dirty="0">
                <a:solidFill>
                  <a:srgbClr val="0F243E"/>
                </a:solidFill>
                <a:latin typeface="Calibri"/>
                <a:cs typeface="Calibri"/>
              </a:rPr>
              <a:t>DE</a:t>
            </a:r>
            <a:r>
              <a:rPr sz="3200" b="1" spc="-65" dirty="0">
                <a:solidFill>
                  <a:srgbClr val="0F243E"/>
                </a:solidFill>
                <a:latin typeface="Calibri"/>
                <a:cs typeface="Calibri"/>
              </a:rPr>
              <a:t> </a:t>
            </a:r>
            <a:r>
              <a:rPr sz="3200" b="1" spc="190" dirty="0">
                <a:solidFill>
                  <a:srgbClr val="0F243E"/>
                </a:solidFill>
                <a:latin typeface="Calibri"/>
                <a:cs typeface="Calibri"/>
              </a:rPr>
              <a:t>LA</a:t>
            </a:r>
            <a:r>
              <a:rPr sz="3200" b="1" spc="-65" dirty="0">
                <a:solidFill>
                  <a:srgbClr val="0F243E"/>
                </a:solidFill>
                <a:latin typeface="Calibri"/>
                <a:cs typeface="Calibri"/>
              </a:rPr>
              <a:t> </a:t>
            </a:r>
            <a:r>
              <a:rPr sz="3200" b="1" spc="215" dirty="0">
                <a:solidFill>
                  <a:srgbClr val="0F243E"/>
                </a:solidFill>
                <a:latin typeface="Calibri"/>
                <a:cs typeface="Calibri"/>
              </a:rPr>
              <a:t>PUBLICACIÓN</a:t>
            </a:r>
            <a:r>
              <a:rPr sz="3200" b="1" spc="-100" dirty="0">
                <a:solidFill>
                  <a:srgbClr val="0F243E"/>
                </a:solidFill>
                <a:latin typeface="Calibri"/>
                <a:cs typeface="Calibri"/>
              </a:rPr>
              <a:t> </a:t>
            </a:r>
            <a:r>
              <a:rPr sz="3200" b="1" spc="260" dirty="0">
                <a:solidFill>
                  <a:srgbClr val="0F243E"/>
                </a:solidFill>
                <a:latin typeface="Calibri"/>
                <a:cs typeface="Calibri"/>
              </a:rPr>
              <a:t>DEL</a:t>
            </a:r>
            <a:r>
              <a:rPr sz="3200" b="1" spc="-65" dirty="0">
                <a:solidFill>
                  <a:srgbClr val="0F243E"/>
                </a:solidFill>
                <a:latin typeface="Calibri"/>
                <a:cs typeface="Calibri"/>
              </a:rPr>
              <a:t> </a:t>
            </a:r>
            <a:r>
              <a:rPr sz="3200" b="1" spc="90" dirty="0">
                <a:solidFill>
                  <a:srgbClr val="0F243E"/>
                </a:solidFill>
                <a:latin typeface="Calibri"/>
                <a:cs typeface="Calibri"/>
              </a:rPr>
              <a:t>SAT</a:t>
            </a:r>
            <a:r>
              <a:rPr sz="3200" b="1" spc="-80" dirty="0">
                <a:solidFill>
                  <a:srgbClr val="0F243E"/>
                </a:solidFill>
                <a:latin typeface="Calibri"/>
                <a:cs typeface="Calibri"/>
              </a:rPr>
              <a:t> </a:t>
            </a:r>
            <a:r>
              <a:rPr sz="3200" b="1" spc="60" dirty="0">
                <a:solidFill>
                  <a:srgbClr val="0F243E"/>
                </a:solidFill>
                <a:latin typeface="Calibri"/>
                <a:cs typeface="Calibri"/>
              </a:rPr>
              <a:t>(02/DIC/2025)</a:t>
            </a:r>
            <a:endParaRPr sz="3200">
              <a:latin typeface="Calibri"/>
              <a:cs typeface="Calibri"/>
            </a:endParaRPr>
          </a:p>
        </p:txBody>
      </p:sp>
      <p:sp>
        <p:nvSpPr>
          <p:cNvPr id="4" name="object 4"/>
          <p:cNvSpPr txBox="1"/>
          <p:nvPr/>
        </p:nvSpPr>
        <p:spPr>
          <a:xfrm>
            <a:off x="5175250" y="6426504"/>
            <a:ext cx="245173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a:t>
            </a:r>
            <a:endParaRPr sz="1200" dirty="0">
              <a:latin typeface="Calibri"/>
              <a:cs typeface="Calibri"/>
            </a:endParaRPr>
          </a:p>
        </p:txBody>
      </p:sp>
      <p:sp>
        <p:nvSpPr>
          <p:cNvPr id="5" name="object 5"/>
          <p:cNvSpPr txBox="1"/>
          <p:nvPr/>
        </p:nvSpPr>
        <p:spPr>
          <a:xfrm>
            <a:off x="11604117" y="6426504"/>
            <a:ext cx="102870" cy="208915"/>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2</a:t>
            </a:r>
            <a:endParaRPr sz="1200">
              <a:latin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351180"/>
            <a:ext cx="10638790" cy="5494655"/>
          </a:xfrm>
          <a:prstGeom prst="rect">
            <a:avLst/>
          </a:prstGeom>
        </p:spPr>
        <p:txBody>
          <a:bodyPr vert="horz" wrap="square" lIns="0" tIns="165100" rIns="0" bIns="0" rtlCol="0">
            <a:spAutoFit/>
          </a:bodyPr>
          <a:lstStyle/>
          <a:p>
            <a:pPr marL="1170305">
              <a:lnSpc>
                <a:spcPct val="100000"/>
              </a:lnSpc>
              <a:spcBef>
                <a:spcPts val="1300"/>
              </a:spcBef>
            </a:pPr>
            <a:r>
              <a:rPr sz="2200" b="1" spc="120" dirty="0">
                <a:solidFill>
                  <a:srgbClr val="375F92"/>
                </a:solidFill>
                <a:latin typeface="Calibri"/>
                <a:cs typeface="Calibri"/>
              </a:rPr>
              <a:t>NOVEDADES</a:t>
            </a:r>
            <a:r>
              <a:rPr sz="2200" b="1"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25" dirty="0">
                <a:solidFill>
                  <a:srgbClr val="375F92"/>
                </a:solidFill>
                <a:latin typeface="Calibri"/>
                <a:cs typeface="Calibri"/>
              </a:rPr>
              <a:t>REVISIÓN</a:t>
            </a:r>
            <a:r>
              <a:rPr sz="2200" b="1" spc="-12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marL="24765">
              <a:lnSpc>
                <a:spcPct val="100000"/>
              </a:lnSpc>
              <a:spcBef>
                <a:spcPts val="1200"/>
              </a:spcBef>
            </a:pPr>
            <a:r>
              <a:rPr sz="2200" b="1" spc="114" dirty="0">
                <a:latin typeface="Calibri"/>
                <a:cs typeface="Calibri"/>
              </a:rPr>
              <a:t>VALIDACIONES</a:t>
            </a:r>
            <a:r>
              <a:rPr sz="2200" b="1" spc="10" dirty="0">
                <a:latin typeface="Calibri"/>
                <a:cs typeface="Calibri"/>
              </a:rPr>
              <a:t> </a:t>
            </a:r>
            <a:r>
              <a:rPr sz="2200" b="1" spc="165" dirty="0">
                <a:latin typeface="Calibri"/>
                <a:cs typeface="Calibri"/>
              </a:rPr>
              <a:t>DE</a:t>
            </a:r>
            <a:r>
              <a:rPr sz="2200" b="1" spc="-25" dirty="0">
                <a:latin typeface="Calibri"/>
                <a:cs typeface="Calibri"/>
              </a:rPr>
              <a:t> </a:t>
            </a:r>
            <a:r>
              <a:rPr sz="2200" b="1" spc="180" dirty="0">
                <a:latin typeface="Calibri"/>
                <a:cs typeface="Calibri"/>
              </a:rPr>
              <a:t>LOS</a:t>
            </a:r>
            <a:r>
              <a:rPr sz="2200" b="1" spc="-35" dirty="0">
                <a:latin typeface="Calibri"/>
                <a:cs typeface="Calibri"/>
              </a:rPr>
              <a:t> </a:t>
            </a:r>
            <a:r>
              <a:rPr sz="2200" b="1" spc="185" dirty="0">
                <a:latin typeface="Calibri"/>
                <a:cs typeface="Calibri"/>
              </a:rPr>
              <a:t>CONCEPTOS</a:t>
            </a:r>
            <a:r>
              <a:rPr sz="2200" b="1" spc="-10" dirty="0">
                <a:latin typeface="Calibri"/>
                <a:cs typeface="Calibri"/>
              </a:rPr>
              <a:t> </a:t>
            </a:r>
            <a:r>
              <a:rPr sz="2200" b="1" spc="130" dirty="0">
                <a:latin typeface="Calibri"/>
                <a:cs typeface="Calibri"/>
              </a:rPr>
              <a:t>EXENTOS</a:t>
            </a:r>
            <a:r>
              <a:rPr sz="2200" b="1" spc="-30" dirty="0">
                <a:latin typeface="Calibri"/>
                <a:cs typeface="Calibri"/>
              </a:rPr>
              <a:t> </a:t>
            </a:r>
            <a:r>
              <a:rPr sz="2200" b="1" spc="145" dirty="0">
                <a:latin typeface="Calibri"/>
                <a:cs typeface="Calibri"/>
              </a:rPr>
              <a:t>Y</a:t>
            </a:r>
            <a:r>
              <a:rPr sz="2200" b="1" spc="-30" dirty="0">
                <a:latin typeface="Calibri"/>
                <a:cs typeface="Calibri"/>
              </a:rPr>
              <a:t> </a:t>
            </a:r>
            <a:r>
              <a:rPr sz="2200" b="1" spc="75" dirty="0">
                <a:latin typeface="Calibri"/>
                <a:cs typeface="Calibri"/>
              </a:rPr>
              <a:t>GRAVADOS</a:t>
            </a:r>
            <a:endParaRPr sz="2200">
              <a:latin typeface="Calibri"/>
              <a:cs typeface="Calibri"/>
            </a:endParaRPr>
          </a:p>
          <a:p>
            <a:pPr marL="354965" indent="-342265">
              <a:lnSpc>
                <a:spcPts val="2375"/>
              </a:lnSpc>
              <a:buFont typeface="Arial"/>
              <a:buChar char="•"/>
              <a:tabLst>
                <a:tab pos="354965" algn="l"/>
              </a:tabLst>
            </a:pPr>
            <a:r>
              <a:rPr sz="2200" spc="75" dirty="0">
                <a:latin typeface="Calibri"/>
                <a:cs typeface="Calibri"/>
              </a:rPr>
              <a:t>No</a:t>
            </a:r>
            <a:r>
              <a:rPr sz="2200" spc="5" dirty="0">
                <a:latin typeface="Calibri"/>
                <a:cs typeface="Calibri"/>
              </a:rPr>
              <a:t> </a:t>
            </a:r>
            <a:r>
              <a:rPr sz="2200" spc="130" dirty="0">
                <a:latin typeface="Calibri"/>
                <a:cs typeface="Calibri"/>
              </a:rPr>
              <a:t>se</a:t>
            </a:r>
            <a:r>
              <a:rPr sz="2200" spc="20" dirty="0">
                <a:latin typeface="Calibri"/>
                <a:cs typeface="Calibri"/>
              </a:rPr>
              <a:t> </a:t>
            </a:r>
            <a:r>
              <a:rPr sz="2200" dirty="0">
                <a:latin typeface="Calibri"/>
                <a:cs typeface="Calibri"/>
              </a:rPr>
              <a:t>podrá</a:t>
            </a:r>
            <a:r>
              <a:rPr sz="2200" spc="20" dirty="0">
                <a:latin typeface="Calibri"/>
                <a:cs typeface="Calibri"/>
              </a:rPr>
              <a:t> </a:t>
            </a:r>
            <a:r>
              <a:rPr sz="2200" dirty="0">
                <a:latin typeface="Calibri"/>
                <a:cs typeface="Calibri"/>
              </a:rPr>
              <a:t>permitir</a:t>
            </a:r>
            <a:r>
              <a:rPr sz="2200" spc="35" dirty="0">
                <a:latin typeface="Calibri"/>
                <a:cs typeface="Calibri"/>
              </a:rPr>
              <a:t> </a:t>
            </a:r>
            <a:r>
              <a:rPr sz="2200" spc="90" dirty="0">
                <a:latin typeface="Calibri"/>
                <a:cs typeface="Calibri"/>
              </a:rPr>
              <a:t>al</a:t>
            </a:r>
            <a:r>
              <a:rPr sz="2200" spc="30" dirty="0">
                <a:latin typeface="Calibri"/>
                <a:cs typeface="Calibri"/>
              </a:rPr>
              <a:t> </a:t>
            </a:r>
            <a:r>
              <a:rPr sz="2200" spc="65" dirty="0">
                <a:latin typeface="Calibri"/>
                <a:cs typeface="Calibri"/>
              </a:rPr>
              <a:t>usuario</a:t>
            </a:r>
            <a:r>
              <a:rPr sz="2200" spc="10" dirty="0">
                <a:latin typeface="Calibri"/>
                <a:cs typeface="Calibri"/>
              </a:rPr>
              <a:t> </a:t>
            </a:r>
            <a:r>
              <a:rPr sz="2200" spc="50" dirty="0">
                <a:latin typeface="Calibri"/>
                <a:cs typeface="Calibri"/>
              </a:rPr>
              <a:t>capturar</a:t>
            </a:r>
            <a:r>
              <a:rPr sz="2200" spc="25" dirty="0">
                <a:latin typeface="Calibri"/>
                <a:cs typeface="Calibri"/>
              </a:rPr>
              <a:t> </a:t>
            </a:r>
            <a:r>
              <a:rPr sz="2200" spc="90" dirty="0">
                <a:latin typeface="Calibri"/>
                <a:cs typeface="Calibri"/>
              </a:rPr>
              <a:t>conceptos</a:t>
            </a:r>
            <a:r>
              <a:rPr sz="2200" spc="15" dirty="0">
                <a:latin typeface="Calibri"/>
                <a:cs typeface="Calibri"/>
              </a:rPr>
              <a:t> </a:t>
            </a:r>
            <a:r>
              <a:rPr sz="2200" spc="75" dirty="0">
                <a:latin typeface="Calibri"/>
                <a:cs typeface="Calibri"/>
              </a:rPr>
              <a:t>de</a:t>
            </a:r>
            <a:r>
              <a:rPr sz="2200" spc="15" dirty="0">
                <a:latin typeface="Calibri"/>
                <a:cs typeface="Calibri"/>
              </a:rPr>
              <a:t> </a:t>
            </a:r>
            <a:r>
              <a:rPr sz="2200" spc="85" dirty="0">
                <a:latin typeface="Calibri"/>
                <a:cs typeface="Calibri"/>
              </a:rPr>
              <a:t>percepciones</a:t>
            </a:r>
            <a:r>
              <a:rPr sz="2200" spc="45" dirty="0">
                <a:latin typeface="Calibri"/>
                <a:cs typeface="Calibri"/>
              </a:rPr>
              <a:t> </a:t>
            </a:r>
            <a:r>
              <a:rPr sz="2200" spc="50" dirty="0">
                <a:latin typeface="Calibri"/>
                <a:cs typeface="Calibri"/>
              </a:rPr>
              <a:t>en</a:t>
            </a:r>
            <a:r>
              <a:rPr sz="2200" spc="25" dirty="0">
                <a:latin typeface="Calibri"/>
                <a:cs typeface="Calibri"/>
              </a:rPr>
              <a:t> </a:t>
            </a:r>
            <a:r>
              <a:rPr sz="2200" dirty="0">
                <a:latin typeface="Calibri"/>
                <a:cs typeface="Calibri"/>
              </a:rPr>
              <a:t>“ceros”,</a:t>
            </a:r>
            <a:r>
              <a:rPr sz="2200" spc="30" dirty="0">
                <a:latin typeface="Calibri"/>
                <a:cs typeface="Calibri"/>
              </a:rPr>
              <a:t> </a:t>
            </a:r>
            <a:r>
              <a:rPr sz="2200" spc="-10" dirty="0">
                <a:latin typeface="Calibri"/>
                <a:cs typeface="Calibri"/>
              </a:rPr>
              <a:t>tanto</a:t>
            </a:r>
            <a:endParaRPr sz="2200">
              <a:latin typeface="Calibri"/>
              <a:cs typeface="Calibri"/>
            </a:endParaRPr>
          </a:p>
          <a:p>
            <a:pPr marL="24765">
              <a:lnSpc>
                <a:spcPts val="2375"/>
              </a:lnSpc>
            </a:pPr>
            <a:r>
              <a:rPr sz="2200" spc="50" dirty="0">
                <a:latin typeface="Calibri"/>
                <a:cs typeface="Calibri"/>
              </a:rPr>
              <a:t>en</a:t>
            </a:r>
            <a:r>
              <a:rPr sz="2200" spc="5" dirty="0">
                <a:latin typeface="Calibri"/>
                <a:cs typeface="Calibri"/>
              </a:rPr>
              <a:t> </a:t>
            </a:r>
            <a:r>
              <a:rPr sz="2200" spc="100" dirty="0">
                <a:latin typeface="Calibri"/>
                <a:cs typeface="Calibri"/>
              </a:rPr>
              <a:t>los</a:t>
            </a:r>
            <a:r>
              <a:rPr sz="2200" spc="10" dirty="0">
                <a:latin typeface="Calibri"/>
                <a:cs typeface="Calibri"/>
              </a:rPr>
              <a:t> </a:t>
            </a:r>
            <a:r>
              <a:rPr sz="2200" dirty="0">
                <a:latin typeface="Calibri"/>
                <a:cs typeface="Calibri"/>
              </a:rPr>
              <a:t>exentos</a:t>
            </a:r>
            <a:r>
              <a:rPr sz="2200" spc="45" dirty="0">
                <a:latin typeface="Calibri"/>
                <a:cs typeface="Calibri"/>
              </a:rPr>
              <a:t> </a:t>
            </a:r>
            <a:r>
              <a:rPr sz="2200" spc="100" dirty="0">
                <a:latin typeface="Calibri"/>
                <a:cs typeface="Calibri"/>
              </a:rPr>
              <a:t>como</a:t>
            </a:r>
            <a:r>
              <a:rPr sz="2200" spc="10" dirty="0">
                <a:latin typeface="Calibri"/>
                <a:cs typeface="Calibri"/>
              </a:rPr>
              <a:t> </a:t>
            </a:r>
            <a:r>
              <a:rPr sz="2200" spc="50" dirty="0">
                <a:latin typeface="Calibri"/>
                <a:cs typeface="Calibri"/>
              </a:rPr>
              <a:t>en</a:t>
            </a:r>
            <a:r>
              <a:rPr sz="2200" spc="5" dirty="0">
                <a:latin typeface="Calibri"/>
                <a:cs typeface="Calibri"/>
              </a:rPr>
              <a:t> </a:t>
            </a:r>
            <a:r>
              <a:rPr sz="2200" spc="100" dirty="0">
                <a:latin typeface="Calibri"/>
                <a:cs typeface="Calibri"/>
              </a:rPr>
              <a:t>los</a:t>
            </a:r>
            <a:r>
              <a:rPr sz="2200" spc="20" dirty="0">
                <a:latin typeface="Calibri"/>
                <a:cs typeface="Calibri"/>
              </a:rPr>
              <a:t> </a:t>
            </a:r>
            <a:r>
              <a:rPr sz="2200" spc="45" dirty="0">
                <a:latin typeface="Calibri"/>
                <a:cs typeface="Calibri"/>
              </a:rPr>
              <a:t>gravados.</a:t>
            </a:r>
            <a:endParaRPr sz="2200">
              <a:latin typeface="Calibri"/>
              <a:cs typeface="Calibri"/>
            </a:endParaRPr>
          </a:p>
          <a:p>
            <a:pPr marL="24765">
              <a:lnSpc>
                <a:spcPct val="100000"/>
              </a:lnSpc>
              <a:spcBef>
                <a:spcPts val="2640"/>
              </a:spcBef>
            </a:pPr>
            <a:r>
              <a:rPr sz="2200" b="1" spc="114" dirty="0">
                <a:latin typeface="Calibri"/>
                <a:cs typeface="Calibri"/>
              </a:rPr>
              <a:t>OTROS</a:t>
            </a:r>
            <a:r>
              <a:rPr sz="2200" b="1" spc="-15" dirty="0">
                <a:latin typeface="Calibri"/>
                <a:cs typeface="Calibri"/>
              </a:rPr>
              <a:t> </a:t>
            </a:r>
            <a:r>
              <a:rPr sz="2200" b="1" spc="160" dirty="0">
                <a:latin typeface="Calibri"/>
                <a:cs typeface="Calibri"/>
              </a:rPr>
              <a:t>INGRESOS</a:t>
            </a:r>
            <a:r>
              <a:rPr sz="2200" b="1" spc="-5" dirty="0">
                <a:latin typeface="Calibri"/>
                <a:cs typeface="Calibri"/>
              </a:rPr>
              <a:t> </a:t>
            </a:r>
            <a:r>
              <a:rPr sz="2200" b="1" spc="140" dirty="0">
                <a:latin typeface="Calibri"/>
                <a:cs typeface="Calibri"/>
              </a:rPr>
              <a:t>POR</a:t>
            </a:r>
            <a:r>
              <a:rPr sz="2200" b="1" spc="-20" dirty="0">
                <a:latin typeface="Calibri"/>
                <a:cs typeface="Calibri"/>
              </a:rPr>
              <a:t> </a:t>
            </a:r>
            <a:r>
              <a:rPr sz="2200" b="1" spc="135" dirty="0">
                <a:latin typeface="Calibri"/>
                <a:cs typeface="Calibri"/>
              </a:rPr>
              <a:t>SALARIOS</a:t>
            </a:r>
            <a:r>
              <a:rPr sz="2200" b="1" spc="459" dirty="0">
                <a:latin typeface="Calibri"/>
                <a:cs typeface="Calibri"/>
              </a:rPr>
              <a:t> </a:t>
            </a:r>
            <a:r>
              <a:rPr sz="2200" b="1" spc="-10" dirty="0">
                <a:latin typeface="Calibri"/>
                <a:cs typeface="Calibri"/>
              </a:rPr>
              <a:t>(038)</a:t>
            </a:r>
            <a:endParaRPr sz="2200">
              <a:latin typeface="Calibri"/>
              <a:cs typeface="Calibri"/>
            </a:endParaRPr>
          </a:p>
          <a:p>
            <a:pPr marL="24765" marR="8255" indent="-12700">
              <a:lnSpc>
                <a:spcPct val="80000"/>
              </a:lnSpc>
              <a:spcBef>
                <a:spcPts val="530"/>
              </a:spcBef>
              <a:buFont typeface="Arial"/>
              <a:buChar char="•"/>
              <a:tabLst>
                <a:tab pos="24765" algn="l"/>
                <a:tab pos="354965" algn="l"/>
              </a:tabLst>
            </a:pPr>
            <a:r>
              <a:rPr sz="2200" spc="75" dirty="0">
                <a:latin typeface="Calibri"/>
                <a:cs typeface="Calibri"/>
              </a:rPr>
              <a:t>	No</a:t>
            </a:r>
            <a:r>
              <a:rPr sz="2200" spc="195" dirty="0">
                <a:latin typeface="Calibri"/>
                <a:cs typeface="Calibri"/>
              </a:rPr>
              <a:t> </a:t>
            </a:r>
            <a:r>
              <a:rPr sz="2200" spc="130" dirty="0">
                <a:latin typeface="Calibri"/>
                <a:cs typeface="Calibri"/>
              </a:rPr>
              <a:t>se</a:t>
            </a:r>
            <a:r>
              <a:rPr sz="2200" spc="200" dirty="0">
                <a:latin typeface="Calibri"/>
                <a:cs typeface="Calibri"/>
              </a:rPr>
              <a:t> </a:t>
            </a:r>
            <a:r>
              <a:rPr sz="2200" dirty="0">
                <a:latin typeface="Calibri"/>
                <a:cs typeface="Calibri"/>
              </a:rPr>
              <a:t>permitirá</a:t>
            </a:r>
            <a:r>
              <a:rPr sz="2200" spc="229" dirty="0">
                <a:latin typeface="Calibri"/>
                <a:cs typeface="Calibri"/>
              </a:rPr>
              <a:t> </a:t>
            </a:r>
            <a:r>
              <a:rPr sz="2200" spc="114" dirty="0">
                <a:latin typeface="Calibri"/>
                <a:cs typeface="Calibri"/>
              </a:rPr>
              <a:t>a</a:t>
            </a:r>
            <a:r>
              <a:rPr sz="2200" spc="195" dirty="0">
                <a:latin typeface="Calibri"/>
                <a:cs typeface="Calibri"/>
              </a:rPr>
              <a:t> </a:t>
            </a:r>
            <a:r>
              <a:rPr sz="2200" spc="105" dirty="0">
                <a:latin typeface="Calibri"/>
                <a:cs typeface="Calibri"/>
              </a:rPr>
              <a:t>los</a:t>
            </a:r>
            <a:r>
              <a:rPr sz="2200" spc="195" dirty="0">
                <a:latin typeface="Calibri"/>
                <a:cs typeface="Calibri"/>
              </a:rPr>
              <a:t> </a:t>
            </a:r>
            <a:r>
              <a:rPr sz="2200" spc="85" dirty="0">
                <a:latin typeface="Calibri"/>
                <a:cs typeface="Calibri"/>
              </a:rPr>
              <a:t>usuarios</a:t>
            </a:r>
            <a:r>
              <a:rPr sz="2200" spc="220" dirty="0">
                <a:latin typeface="Calibri"/>
                <a:cs typeface="Calibri"/>
              </a:rPr>
              <a:t> </a:t>
            </a:r>
            <a:r>
              <a:rPr sz="2200" spc="65" dirty="0">
                <a:latin typeface="Calibri"/>
                <a:cs typeface="Calibri"/>
              </a:rPr>
              <a:t>que</a:t>
            </a:r>
            <a:r>
              <a:rPr sz="2200" spc="204" dirty="0">
                <a:latin typeface="Calibri"/>
                <a:cs typeface="Calibri"/>
              </a:rPr>
              <a:t> </a:t>
            </a:r>
            <a:r>
              <a:rPr sz="2200" spc="65" dirty="0">
                <a:latin typeface="Calibri"/>
                <a:cs typeface="Calibri"/>
              </a:rPr>
              <a:t>este</a:t>
            </a:r>
            <a:r>
              <a:rPr sz="2200" spc="204" dirty="0">
                <a:latin typeface="Calibri"/>
                <a:cs typeface="Calibri"/>
              </a:rPr>
              <a:t> </a:t>
            </a:r>
            <a:r>
              <a:rPr sz="2200" spc="80" dirty="0">
                <a:latin typeface="Calibri"/>
                <a:cs typeface="Calibri"/>
              </a:rPr>
              <a:t>concepto</a:t>
            </a:r>
            <a:r>
              <a:rPr sz="2200" spc="195" dirty="0">
                <a:latin typeface="Calibri"/>
                <a:cs typeface="Calibri"/>
              </a:rPr>
              <a:t> </a:t>
            </a:r>
            <a:r>
              <a:rPr sz="2200" spc="125" dirty="0">
                <a:latin typeface="Calibri"/>
                <a:cs typeface="Calibri"/>
              </a:rPr>
              <a:t>sea</a:t>
            </a:r>
            <a:r>
              <a:rPr sz="2200" spc="220" dirty="0">
                <a:latin typeface="Calibri"/>
                <a:cs typeface="Calibri"/>
              </a:rPr>
              <a:t> </a:t>
            </a:r>
            <a:r>
              <a:rPr sz="2200" dirty="0">
                <a:latin typeface="Calibri"/>
                <a:cs typeface="Calibri"/>
              </a:rPr>
              <a:t>exento,</a:t>
            </a:r>
            <a:r>
              <a:rPr sz="2200" spc="180" dirty="0">
                <a:latin typeface="Calibri"/>
                <a:cs typeface="Calibri"/>
              </a:rPr>
              <a:t> </a:t>
            </a:r>
            <a:r>
              <a:rPr sz="2200" spc="65" dirty="0">
                <a:latin typeface="Calibri"/>
                <a:cs typeface="Calibri"/>
              </a:rPr>
              <a:t>únicamente</a:t>
            </a:r>
            <a:r>
              <a:rPr sz="2200" spc="215" dirty="0">
                <a:latin typeface="Calibri"/>
                <a:cs typeface="Calibri"/>
              </a:rPr>
              <a:t> </a:t>
            </a:r>
            <a:r>
              <a:rPr sz="2200" spc="60" dirty="0">
                <a:latin typeface="Calibri"/>
                <a:cs typeface="Calibri"/>
              </a:rPr>
              <a:t>aceptará </a:t>
            </a:r>
            <a:r>
              <a:rPr sz="2200" spc="65" dirty="0">
                <a:latin typeface="Calibri"/>
                <a:cs typeface="Calibri"/>
              </a:rPr>
              <a:t>montos</a:t>
            </a:r>
            <a:r>
              <a:rPr sz="2200" spc="-15" dirty="0">
                <a:latin typeface="Calibri"/>
                <a:cs typeface="Calibri"/>
              </a:rPr>
              <a:t> </a:t>
            </a:r>
            <a:r>
              <a:rPr sz="2200" spc="40" dirty="0">
                <a:latin typeface="Calibri"/>
                <a:cs typeface="Calibri"/>
              </a:rPr>
              <a:t>gravados</a:t>
            </a:r>
            <a:endParaRPr sz="2200">
              <a:latin typeface="Calibri"/>
              <a:cs typeface="Calibri"/>
            </a:endParaRPr>
          </a:p>
          <a:p>
            <a:pPr marL="24765">
              <a:lnSpc>
                <a:spcPct val="100000"/>
              </a:lnSpc>
              <a:spcBef>
                <a:spcPts val="2640"/>
              </a:spcBef>
            </a:pPr>
            <a:r>
              <a:rPr sz="2200" b="1" spc="135" dirty="0">
                <a:latin typeface="Calibri"/>
                <a:cs typeface="Calibri"/>
              </a:rPr>
              <a:t>SUBSIDIO</a:t>
            </a:r>
            <a:r>
              <a:rPr sz="2200" b="1" spc="-5" dirty="0">
                <a:latin typeface="Calibri"/>
                <a:cs typeface="Calibri"/>
              </a:rPr>
              <a:t> </a:t>
            </a:r>
            <a:r>
              <a:rPr sz="2200" b="1" spc="50" dirty="0">
                <a:latin typeface="Calibri"/>
                <a:cs typeface="Calibri"/>
              </a:rPr>
              <a:t>PARA</a:t>
            </a:r>
            <a:r>
              <a:rPr sz="2200" b="1" spc="-35" dirty="0">
                <a:latin typeface="Calibri"/>
                <a:cs typeface="Calibri"/>
              </a:rPr>
              <a:t> </a:t>
            </a:r>
            <a:r>
              <a:rPr sz="2200" b="1" spc="190" dirty="0">
                <a:latin typeface="Calibri"/>
                <a:cs typeface="Calibri"/>
              </a:rPr>
              <a:t>EL</a:t>
            </a:r>
            <a:r>
              <a:rPr sz="2200" b="1" spc="-35" dirty="0">
                <a:latin typeface="Calibri"/>
                <a:cs typeface="Calibri"/>
              </a:rPr>
              <a:t> </a:t>
            </a:r>
            <a:r>
              <a:rPr sz="2200" b="1" spc="105" dirty="0">
                <a:latin typeface="Calibri"/>
                <a:cs typeface="Calibri"/>
              </a:rPr>
              <a:t>EMPLEO</a:t>
            </a:r>
            <a:r>
              <a:rPr sz="2200" b="1" spc="-35" dirty="0">
                <a:latin typeface="Calibri"/>
                <a:cs typeface="Calibri"/>
              </a:rPr>
              <a:t> </a:t>
            </a:r>
            <a:r>
              <a:rPr sz="2200" b="1" spc="35" dirty="0">
                <a:latin typeface="Calibri"/>
                <a:cs typeface="Calibri"/>
              </a:rPr>
              <a:t>2026</a:t>
            </a:r>
            <a:endParaRPr sz="2200">
              <a:latin typeface="Calibri"/>
              <a:cs typeface="Calibri"/>
            </a:endParaRPr>
          </a:p>
          <a:p>
            <a:pPr marL="423545" indent="-398780">
              <a:lnSpc>
                <a:spcPct val="100000"/>
              </a:lnSpc>
              <a:buFont typeface="Wingdings"/>
              <a:buChar char=""/>
              <a:tabLst>
                <a:tab pos="423545" algn="l"/>
              </a:tabLst>
            </a:pPr>
            <a:r>
              <a:rPr sz="2200" spc="75" dirty="0">
                <a:latin typeface="Calibri"/>
                <a:cs typeface="Calibri"/>
              </a:rPr>
              <a:t>Pasará</a:t>
            </a:r>
            <a:r>
              <a:rPr sz="2200" spc="20" dirty="0">
                <a:latin typeface="Calibri"/>
                <a:cs typeface="Calibri"/>
              </a:rPr>
              <a:t> </a:t>
            </a:r>
            <a:r>
              <a:rPr sz="2200" spc="65" dirty="0">
                <a:latin typeface="Calibri"/>
                <a:cs typeface="Calibri"/>
              </a:rPr>
              <a:t>de</a:t>
            </a:r>
            <a:r>
              <a:rPr sz="2200" spc="-10" dirty="0">
                <a:latin typeface="Calibri"/>
                <a:cs typeface="Calibri"/>
              </a:rPr>
              <a:t> </a:t>
            </a:r>
            <a:r>
              <a:rPr sz="2200" spc="100" dirty="0">
                <a:latin typeface="Calibri"/>
                <a:cs typeface="Calibri"/>
              </a:rPr>
              <a:t>los</a:t>
            </a:r>
            <a:r>
              <a:rPr sz="2200" spc="-15" dirty="0">
                <a:latin typeface="Calibri"/>
                <a:cs typeface="Calibri"/>
              </a:rPr>
              <a:t> </a:t>
            </a:r>
            <a:r>
              <a:rPr sz="2200" spc="55" dirty="0">
                <a:latin typeface="Calibri"/>
                <a:cs typeface="Calibri"/>
              </a:rPr>
              <a:t>$</a:t>
            </a:r>
            <a:r>
              <a:rPr sz="2200" spc="-30" dirty="0">
                <a:latin typeface="Calibri"/>
                <a:cs typeface="Calibri"/>
              </a:rPr>
              <a:t> </a:t>
            </a:r>
            <a:r>
              <a:rPr sz="2200" spc="60" dirty="0">
                <a:latin typeface="Calibri"/>
                <a:cs typeface="Calibri"/>
              </a:rPr>
              <a:t>475.00</a:t>
            </a:r>
            <a:r>
              <a:rPr sz="2200" spc="-15" dirty="0">
                <a:latin typeface="Calibri"/>
                <a:cs typeface="Calibri"/>
              </a:rPr>
              <a:t> </a:t>
            </a:r>
            <a:r>
              <a:rPr sz="2200" dirty="0">
                <a:latin typeface="Calibri"/>
                <a:cs typeface="Calibri"/>
              </a:rPr>
              <a:t>(2025)</a:t>
            </a:r>
            <a:r>
              <a:rPr sz="2200" spc="-25" dirty="0">
                <a:latin typeface="Calibri"/>
                <a:cs typeface="Calibri"/>
              </a:rPr>
              <a:t> </a:t>
            </a:r>
            <a:r>
              <a:rPr sz="2200" spc="114" dirty="0">
                <a:latin typeface="Calibri"/>
                <a:cs typeface="Calibri"/>
              </a:rPr>
              <a:t>a</a:t>
            </a:r>
            <a:r>
              <a:rPr sz="2200" spc="-20" dirty="0">
                <a:latin typeface="Calibri"/>
                <a:cs typeface="Calibri"/>
              </a:rPr>
              <a:t> </a:t>
            </a:r>
            <a:r>
              <a:rPr sz="2200" spc="55" dirty="0">
                <a:latin typeface="Calibri"/>
                <a:cs typeface="Calibri"/>
              </a:rPr>
              <a:t>$</a:t>
            </a:r>
            <a:r>
              <a:rPr sz="2200" spc="-15" dirty="0">
                <a:latin typeface="Calibri"/>
                <a:cs typeface="Calibri"/>
              </a:rPr>
              <a:t> </a:t>
            </a:r>
            <a:r>
              <a:rPr sz="2200" b="1" u="sng" spc="55" dirty="0">
                <a:uFill>
                  <a:solidFill>
                    <a:srgbClr val="000000"/>
                  </a:solidFill>
                </a:uFill>
                <a:latin typeface="Calibri"/>
                <a:cs typeface="Calibri"/>
              </a:rPr>
              <a:t>628.00</a:t>
            </a:r>
            <a:r>
              <a:rPr sz="2200" b="1" spc="-35" dirty="0">
                <a:latin typeface="Calibri"/>
                <a:cs typeface="Calibri"/>
              </a:rPr>
              <a:t> </a:t>
            </a:r>
            <a:r>
              <a:rPr sz="2200" spc="-10" dirty="0">
                <a:latin typeface="Calibri"/>
                <a:cs typeface="Calibri"/>
              </a:rPr>
              <a:t>(2026)</a:t>
            </a:r>
            <a:endParaRPr sz="2200">
              <a:latin typeface="Calibri"/>
              <a:cs typeface="Calibri"/>
            </a:endParaRPr>
          </a:p>
          <a:p>
            <a:pPr marL="354965" indent="-342265">
              <a:lnSpc>
                <a:spcPct val="100000"/>
              </a:lnSpc>
              <a:buFont typeface="Arial"/>
              <a:buChar char="•"/>
              <a:tabLst>
                <a:tab pos="354965" algn="l"/>
              </a:tabLst>
            </a:pPr>
            <a:r>
              <a:rPr sz="2200" spc="135" dirty="0">
                <a:latin typeface="Calibri"/>
                <a:cs typeface="Calibri"/>
              </a:rPr>
              <a:t>Se</a:t>
            </a:r>
            <a:r>
              <a:rPr sz="2200" spc="-30" dirty="0">
                <a:latin typeface="Calibri"/>
                <a:cs typeface="Calibri"/>
              </a:rPr>
              <a:t> </a:t>
            </a:r>
            <a:r>
              <a:rPr sz="2200" spc="35" dirty="0">
                <a:latin typeface="Calibri"/>
                <a:cs typeface="Calibri"/>
              </a:rPr>
              <a:t>validarán:</a:t>
            </a:r>
            <a:endParaRPr sz="2200">
              <a:latin typeface="Calibri"/>
              <a:cs typeface="Calibri"/>
            </a:endParaRPr>
          </a:p>
          <a:p>
            <a:pPr marL="367030" indent="-342265">
              <a:lnSpc>
                <a:spcPct val="100000"/>
              </a:lnSpc>
              <a:buFont typeface="Wingdings"/>
              <a:buChar char=""/>
              <a:tabLst>
                <a:tab pos="367030" algn="l"/>
              </a:tabLst>
            </a:pPr>
            <a:r>
              <a:rPr sz="2200" spc="50" dirty="0">
                <a:latin typeface="Calibri"/>
                <a:cs typeface="Calibri"/>
              </a:rPr>
              <a:t>Número</a:t>
            </a:r>
            <a:r>
              <a:rPr sz="2200" spc="-25" dirty="0">
                <a:latin typeface="Calibri"/>
                <a:cs typeface="Calibri"/>
              </a:rPr>
              <a:t> </a:t>
            </a:r>
            <a:r>
              <a:rPr sz="2200" spc="65" dirty="0">
                <a:latin typeface="Calibri"/>
                <a:cs typeface="Calibri"/>
              </a:rPr>
              <a:t>de</a:t>
            </a:r>
            <a:r>
              <a:rPr sz="2200" spc="-40" dirty="0">
                <a:latin typeface="Calibri"/>
                <a:cs typeface="Calibri"/>
              </a:rPr>
              <a:t> </a:t>
            </a:r>
            <a:r>
              <a:rPr sz="2200" spc="95" dirty="0">
                <a:latin typeface="Calibri"/>
                <a:cs typeface="Calibri"/>
              </a:rPr>
              <a:t>días</a:t>
            </a:r>
            <a:r>
              <a:rPr sz="2200" spc="-15" dirty="0">
                <a:latin typeface="Calibri"/>
                <a:cs typeface="Calibri"/>
              </a:rPr>
              <a:t> </a:t>
            </a:r>
            <a:r>
              <a:rPr sz="2200" spc="70" dirty="0">
                <a:latin typeface="Calibri"/>
                <a:cs typeface="Calibri"/>
              </a:rPr>
              <a:t>pagados</a:t>
            </a:r>
            <a:endParaRPr sz="2200">
              <a:latin typeface="Calibri"/>
              <a:cs typeface="Calibri"/>
            </a:endParaRPr>
          </a:p>
          <a:p>
            <a:pPr marL="367030" indent="-342265">
              <a:lnSpc>
                <a:spcPct val="100000"/>
              </a:lnSpc>
              <a:buFont typeface="Wingdings"/>
              <a:buChar char=""/>
              <a:tabLst>
                <a:tab pos="367030" algn="l"/>
              </a:tabLst>
            </a:pPr>
            <a:r>
              <a:rPr sz="2200" dirty="0">
                <a:latin typeface="Calibri"/>
                <a:cs typeface="Calibri"/>
              </a:rPr>
              <a:t>Topes</a:t>
            </a:r>
            <a:r>
              <a:rPr sz="2200" spc="55" dirty="0">
                <a:latin typeface="Calibri"/>
                <a:cs typeface="Calibri"/>
              </a:rPr>
              <a:t> </a:t>
            </a:r>
            <a:r>
              <a:rPr sz="2200" spc="80" dirty="0">
                <a:latin typeface="Calibri"/>
                <a:cs typeface="Calibri"/>
              </a:rPr>
              <a:t>máximos </a:t>
            </a:r>
            <a:r>
              <a:rPr sz="2200" spc="45" dirty="0">
                <a:latin typeface="Calibri"/>
                <a:cs typeface="Calibri"/>
              </a:rPr>
              <a:t>permitidos</a:t>
            </a:r>
            <a:endParaRPr sz="2200">
              <a:latin typeface="Calibri"/>
              <a:cs typeface="Calibri"/>
            </a:endParaRPr>
          </a:p>
          <a:p>
            <a:pPr marL="367665" marR="7620" indent="-342900">
              <a:lnSpc>
                <a:spcPct val="80000"/>
              </a:lnSpc>
              <a:spcBef>
                <a:spcPts val="535"/>
              </a:spcBef>
              <a:buFont typeface="Wingdings"/>
              <a:buChar char=""/>
              <a:tabLst>
                <a:tab pos="367665" algn="l"/>
              </a:tabLst>
            </a:pPr>
            <a:r>
              <a:rPr sz="2200" spc="75" dirty="0">
                <a:latin typeface="Calibri"/>
                <a:cs typeface="Calibri"/>
              </a:rPr>
              <a:t>Será</a:t>
            </a:r>
            <a:r>
              <a:rPr sz="2200" spc="55" dirty="0">
                <a:latin typeface="Calibri"/>
                <a:cs typeface="Calibri"/>
              </a:rPr>
              <a:t> </a:t>
            </a:r>
            <a:r>
              <a:rPr sz="2200" spc="80" dirty="0">
                <a:latin typeface="Calibri"/>
                <a:cs typeface="Calibri"/>
              </a:rPr>
              <a:t>necesario</a:t>
            </a:r>
            <a:r>
              <a:rPr sz="2200" spc="50" dirty="0">
                <a:latin typeface="Calibri"/>
                <a:cs typeface="Calibri"/>
              </a:rPr>
              <a:t> </a:t>
            </a:r>
            <a:r>
              <a:rPr sz="2200" dirty="0">
                <a:latin typeface="Calibri"/>
                <a:cs typeface="Calibri"/>
              </a:rPr>
              <a:t>corroborar</a:t>
            </a:r>
            <a:r>
              <a:rPr sz="2200" spc="50" dirty="0">
                <a:latin typeface="Calibri"/>
                <a:cs typeface="Calibri"/>
              </a:rPr>
              <a:t> </a:t>
            </a:r>
            <a:r>
              <a:rPr sz="2200" spc="55" dirty="0">
                <a:latin typeface="Calibri"/>
                <a:cs typeface="Calibri"/>
              </a:rPr>
              <a:t>el</a:t>
            </a:r>
            <a:r>
              <a:rPr sz="2200" spc="60" dirty="0">
                <a:latin typeface="Calibri"/>
                <a:cs typeface="Calibri"/>
              </a:rPr>
              <a:t> </a:t>
            </a:r>
            <a:r>
              <a:rPr sz="2200" spc="65" dirty="0">
                <a:latin typeface="Calibri"/>
                <a:cs typeface="Calibri"/>
              </a:rPr>
              <a:t>ajuste</a:t>
            </a:r>
            <a:r>
              <a:rPr sz="2200" spc="60" dirty="0">
                <a:latin typeface="Calibri"/>
                <a:cs typeface="Calibri"/>
              </a:rPr>
              <a:t> </a:t>
            </a:r>
            <a:r>
              <a:rPr sz="2200" spc="90" dirty="0">
                <a:latin typeface="Calibri"/>
                <a:cs typeface="Calibri"/>
              </a:rPr>
              <a:t>mensual</a:t>
            </a:r>
            <a:r>
              <a:rPr sz="2200" spc="45" dirty="0">
                <a:latin typeface="Calibri"/>
                <a:cs typeface="Calibri"/>
              </a:rPr>
              <a:t> </a:t>
            </a:r>
            <a:r>
              <a:rPr sz="2200" spc="70" dirty="0">
                <a:latin typeface="Calibri"/>
                <a:cs typeface="Calibri"/>
              </a:rPr>
              <a:t>del</a:t>
            </a:r>
            <a:r>
              <a:rPr sz="2200" spc="60" dirty="0">
                <a:latin typeface="Calibri"/>
                <a:cs typeface="Calibri"/>
              </a:rPr>
              <a:t> </a:t>
            </a:r>
            <a:r>
              <a:rPr sz="2200" spc="135" dirty="0">
                <a:latin typeface="Calibri"/>
                <a:cs typeface="Calibri"/>
              </a:rPr>
              <a:t>SPE,</a:t>
            </a:r>
            <a:r>
              <a:rPr sz="2200" spc="60" dirty="0">
                <a:latin typeface="Calibri"/>
                <a:cs typeface="Calibri"/>
              </a:rPr>
              <a:t> </a:t>
            </a:r>
            <a:r>
              <a:rPr sz="2200" spc="50" dirty="0">
                <a:latin typeface="Calibri"/>
                <a:cs typeface="Calibri"/>
              </a:rPr>
              <a:t>para</a:t>
            </a:r>
            <a:r>
              <a:rPr sz="2200" spc="45" dirty="0">
                <a:latin typeface="Calibri"/>
                <a:cs typeface="Calibri"/>
              </a:rPr>
              <a:t> </a:t>
            </a:r>
            <a:r>
              <a:rPr sz="2200" spc="50" dirty="0">
                <a:latin typeface="Calibri"/>
                <a:cs typeface="Calibri"/>
              </a:rPr>
              <a:t>no</a:t>
            </a:r>
            <a:r>
              <a:rPr sz="2200" spc="45" dirty="0">
                <a:latin typeface="Calibri"/>
                <a:cs typeface="Calibri"/>
              </a:rPr>
              <a:t> </a:t>
            </a:r>
            <a:r>
              <a:rPr sz="2200" spc="55" dirty="0">
                <a:latin typeface="Calibri"/>
                <a:cs typeface="Calibri"/>
              </a:rPr>
              <a:t>disminuir</a:t>
            </a:r>
            <a:r>
              <a:rPr sz="2200" spc="80" dirty="0">
                <a:latin typeface="Calibri"/>
                <a:cs typeface="Calibri"/>
              </a:rPr>
              <a:t> </a:t>
            </a:r>
            <a:r>
              <a:rPr sz="2200" spc="70" dirty="0">
                <a:latin typeface="Calibri"/>
                <a:cs typeface="Calibri"/>
              </a:rPr>
              <a:t>una</a:t>
            </a:r>
            <a:r>
              <a:rPr sz="2200" spc="55" dirty="0">
                <a:latin typeface="Calibri"/>
                <a:cs typeface="Calibri"/>
              </a:rPr>
              <a:t> </a:t>
            </a:r>
            <a:r>
              <a:rPr sz="2200" spc="70" dirty="0">
                <a:latin typeface="Calibri"/>
                <a:cs typeface="Calibri"/>
              </a:rPr>
              <a:t>cantidad </a:t>
            </a:r>
            <a:r>
              <a:rPr sz="2200" spc="-10" dirty="0">
                <a:latin typeface="Calibri"/>
                <a:cs typeface="Calibri"/>
              </a:rPr>
              <a:t>mayor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40</a:t>
            </a:fld>
            <a:endParaRPr spc="-50" dirty="0"/>
          </a:p>
        </p:txBody>
      </p:sp>
      <p:sp>
        <p:nvSpPr>
          <p:cNvPr id="3" name="object 3"/>
          <p:cNvSpPr txBox="1">
            <a:spLocks noGrp="1"/>
          </p:cNvSpPr>
          <p:nvPr>
            <p:ph type="title"/>
          </p:nvPr>
        </p:nvSpPr>
        <p:spPr>
          <a:xfrm>
            <a:off x="3451097" y="54990"/>
            <a:ext cx="5908040" cy="391160"/>
          </a:xfrm>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373735"/>
            <a:ext cx="10638790" cy="5238750"/>
          </a:xfrm>
          <a:prstGeom prst="rect">
            <a:avLst/>
          </a:prstGeom>
        </p:spPr>
        <p:txBody>
          <a:bodyPr vert="horz" wrap="square" lIns="0" tIns="149860" rIns="0" bIns="0" rtlCol="0">
            <a:spAutoFit/>
          </a:bodyPr>
          <a:lstStyle/>
          <a:p>
            <a:pPr marL="2540" algn="ctr">
              <a:lnSpc>
                <a:spcPct val="100000"/>
              </a:lnSpc>
              <a:spcBef>
                <a:spcPts val="1180"/>
              </a:spcBef>
            </a:pPr>
            <a:r>
              <a:rPr sz="2000" b="1" spc="120" dirty="0">
                <a:solidFill>
                  <a:srgbClr val="375F92"/>
                </a:solidFill>
                <a:latin typeface="Calibri"/>
                <a:cs typeface="Calibri"/>
              </a:rPr>
              <a:t>NOVEDADES</a:t>
            </a:r>
            <a:r>
              <a:rPr sz="2000" b="1" spc="-40" dirty="0">
                <a:solidFill>
                  <a:srgbClr val="375F92"/>
                </a:solidFill>
                <a:latin typeface="Calibri"/>
                <a:cs typeface="Calibri"/>
              </a:rPr>
              <a:t> </a:t>
            </a:r>
            <a:r>
              <a:rPr sz="2000" b="1" spc="145" dirty="0">
                <a:solidFill>
                  <a:srgbClr val="375F92"/>
                </a:solidFill>
                <a:latin typeface="Calibri"/>
                <a:cs typeface="Calibri"/>
              </a:rPr>
              <a:t>EN</a:t>
            </a:r>
            <a:r>
              <a:rPr sz="2000" b="1" spc="-10" dirty="0">
                <a:solidFill>
                  <a:srgbClr val="375F92"/>
                </a:solidFill>
                <a:latin typeface="Calibri"/>
                <a:cs typeface="Calibri"/>
              </a:rPr>
              <a:t> </a:t>
            </a:r>
            <a:r>
              <a:rPr sz="2000" b="1" spc="170" dirty="0">
                <a:solidFill>
                  <a:srgbClr val="375F92"/>
                </a:solidFill>
                <a:latin typeface="Calibri"/>
                <a:cs typeface="Calibri"/>
              </a:rPr>
              <a:t>EL</a:t>
            </a:r>
            <a:r>
              <a:rPr sz="2000" b="1" dirty="0">
                <a:solidFill>
                  <a:srgbClr val="375F92"/>
                </a:solidFill>
                <a:latin typeface="Calibri"/>
                <a:cs typeface="Calibri"/>
              </a:rPr>
              <a:t> </a:t>
            </a:r>
            <a:r>
              <a:rPr sz="2000" b="1" spc="90" dirty="0">
                <a:solidFill>
                  <a:srgbClr val="375F92"/>
                </a:solidFill>
                <a:latin typeface="Calibri"/>
                <a:cs typeface="Calibri"/>
              </a:rPr>
              <a:t>COMPLEMENTO</a:t>
            </a:r>
            <a:r>
              <a:rPr sz="2000" b="1" spc="-25" dirty="0">
                <a:solidFill>
                  <a:srgbClr val="375F92"/>
                </a:solidFill>
                <a:latin typeface="Calibri"/>
                <a:cs typeface="Calibri"/>
              </a:rPr>
              <a:t> </a:t>
            </a:r>
            <a:r>
              <a:rPr sz="2000" b="1" spc="150" dirty="0">
                <a:solidFill>
                  <a:srgbClr val="375F92"/>
                </a:solidFill>
                <a:latin typeface="Calibri"/>
                <a:cs typeface="Calibri"/>
              </a:rPr>
              <a:t>DE</a:t>
            </a:r>
            <a:r>
              <a:rPr sz="2000" b="1" spc="-20" dirty="0">
                <a:solidFill>
                  <a:srgbClr val="375F92"/>
                </a:solidFill>
                <a:latin typeface="Calibri"/>
                <a:cs typeface="Calibri"/>
              </a:rPr>
              <a:t> </a:t>
            </a:r>
            <a:r>
              <a:rPr sz="2000" b="1" spc="50" dirty="0">
                <a:solidFill>
                  <a:srgbClr val="375F92"/>
                </a:solidFill>
                <a:latin typeface="Calibri"/>
                <a:cs typeface="Calibri"/>
              </a:rPr>
              <a:t>NÓMINA</a:t>
            </a:r>
            <a:r>
              <a:rPr sz="2000" b="1" spc="-15" dirty="0">
                <a:solidFill>
                  <a:srgbClr val="375F92"/>
                </a:solidFill>
                <a:latin typeface="Calibri"/>
                <a:cs typeface="Calibri"/>
              </a:rPr>
              <a:t> </a:t>
            </a:r>
            <a:r>
              <a:rPr sz="2000" b="1" dirty="0">
                <a:solidFill>
                  <a:srgbClr val="375F92"/>
                </a:solidFill>
                <a:latin typeface="Calibri"/>
                <a:cs typeface="Calibri"/>
              </a:rPr>
              <a:t>1.2</a:t>
            </a:r>
            <a:r>
              <a:rPr sz="2000" b="1" spc="-25" dirty="0">
                <a:solidFill>
                  <a:srgbClr val="375F92"/>
                </a:solidFill>
                <a:latin typeface="Calibri"/>
                <a:cs typeface="Calibri"/>
              </a:rPr>
              <a:t> </a:t>
            </a:r>
            <a:r>
              <a:rPr sz="2000" b="1" spc="114" dirty="0">
                <a:solidFill>
                  <a:srgbClr val="375F92"/>
                </a:solidFill>
                <a:latin typeface="Calibri"/>
                <a:cs typeface="Calibri"/>
              </a:rPr>
              <a:t>REVISIÓN</a:t>
            </a:r>
            <a:r>
              <a:rPr sz="2000" b="1" spc="-135" dirty="0">
                <a:solidFill>
                  <a:srgbClr val="375F92"/>
                </a:solidFill>
                <a:latin typeface="Calibri"/>
                <a:cs typeface="Calibri"/>
              </a:rPr>
              <a:t> </a:t>
            </a:r>
            <a:r>
              <a:rPr sz="2000" b="1" spc="140" dirty="0">
                <a:solidFill>
                  <a:srgbClr val="375F92"/>
                </a:solidFill>
                <a:latin typeface="Calibri"/>
                <a:cs typeface="Calibri"/>
              </a:rPr>
              <a:t>“E”</a:t>
            </a:r>
            <a:endParaRPr sz="2000">
              <a:latin typeface="Calibri"/>
              <a:cs typeface="Calibri"/>
            </a:endParaRPr>
          </a:p>
          <a:p>
            <a:pPr marL="24765">
              <a:lnSpc>
                <a:spcPct val="100000"/>
              </a:lnSpc>
              <a:spcBef>
                <a:spcPts val="1080"/>
              </a:spcBef>
            </a:pPr>
            <a:r>
              <a:rPr sz="2000" b="1" spc="100" dirty="0">
                <a:latin typeface="Calibri"/>
                <a:cs typeface="Calibri"/>
              </a:rPr>
              <a:t>NUEVAS</a:t>
            </a:r>
            <a:r>
              <a:rPr sz="2000" b="1" spc="-50" dirty="0">
                <a:latin typeface="Calibri"/>
                <a:cs typeface="Calibri"/>
              </a:rPr>
              <a:t> </a:t>
            </a:r>
            <a:r>
              <a:rPr sz="2000" b="1" spc="155" dirty="0">
                <a:latin typeface="Calibri"/>
                <a:cs typeface="Calibri"/>
              </a:rPr>
              <a:t>CLAVES</a:t>
            </a:r>
            <a:r>
              <a:rPr sz="2000" b="1" spc="-40" dirty="0">
                <a:latin typeface="Calibri"/>
                <a:cs typeface="Calibri"/>
              </a:rPr>
              <a:t> </a:t>
            </a:r>
            <a:r>
              <a:rPr sz="2000" b="1" spc="150" dirty="0">
                <a:latin typeface="Calibri"/>
                <a:cs typeface="Calibri"/>
              </a:rPr>
              <a:t>DE</a:t>
            </a:r>
            <a:r>
              <a:rPr sz="2000" b="1" spc="-30" dirty="0">
                <a:latin typeface="Calibri"/>
                <a:cs typeface="Calibri"/>
              </a:rPr>
              <a:t> </a:t>
            </a:r>
            <a:r>
              <a:rPr sz="2000" b="1" spc="175" dirty="0">
                <a:latin typeface="Calibri"/>
                <a:cs typeface="Calibri"/>
              </a:rPr>
              <a:t>PERCEPCIONES</a:t>
            </a:r>
            <a:r>
              <a:rPr sz="2000" b="1" spc="-40" dirty="0">
                <a:latin typeface="Calibri"/>
                <a:cs typeface="Calibri"/>
              </a:rPr>
              <a:t> </a:t>
            </a:r>
            <a:r>
              <a:rPr sz="2000" b="1" spc="65" dirty="0">
                <a:latin typeface="Calibri"/>
                <a:cs typeface="Calibri"/>
              </a:rPr>
              <a:t>-</a:t>
            </a:r>
            <a:r>
              <a:rPr sz="2000" b="1" spc="-45" dirty="0">
                <a:latin typeface="Calibri"/>
                <a:cs typeface="Calibri"/>
              </a:rPr>
              <a:t> </a:t>
            </a:r>
            <a:r>
              <a:rPr sz="2000" b="1" spc="160" dirty="0">
                <a:latin typeface="Calibri"/>
                <a:cs typeface="Calibri"/>
              </a:rPr>
              <a:t>DEDUCCIONES</a:t>
            </a:r>
            <a:endParaRPr sz="2000">
              <a:latin typeface="Calibri"/>
              <a:cs typeface="Calibri"/>
            </a:endParaRPr>
          </a:p>
          <a:p>
            <a:pPr marL="354965" indent="-342265">
              <a:lnSpc>
                <a:spcPct val="100000"/>
              </a:lnSpc>
              <a:buFont typeface="Arial"/>
              <a:buChar char="•"/>
              <a:tabLst>
                <a:tab pos="354965" algn="l"/>
              </a:tabLst>
            </a:pPr>
            <a:r>
              <a:rPr sz="2000" dirty="0">
                <a:latin typeface="Calibri"/>
                <a:cs typeface="Calibri"/>
              </a:rPr>
              <a:t>054</a:t>
            </a:r>
            <a:r>
              <a:rPr sz="2000" spc="-15" dirty="0">
                <a:latin typeface="Calibri"/>
                <a:cs typeface="Calibri"/>
              </a:rPr>
              <a:t> </a:t>
            </a:r>
            <a:r>
              <a:rPr sz="2000" spc="65" dirty="0">
                <a:latin typeface="Calibri"/>
                <a:cs typeface="Calibri"/>
              </a:rPr>
              <a:t>-</a:t>
            </a:r>
            <a:r>
              <a:rPr sz="2000" spc="5" dirty="0">
                <a:latin typeface="Calibri"/>
                <a:cs typeface="Calibri"/>
              </a:rPr>
              <a:t> </a:t>
            </a:r>
            <a:r>
              <a:rPr sz="2000" dirty="0">
                <a:latin typeface="Calibri"/>
                <a:cs typeface="Calibri"/>
              </a:rPr>
              <a:t>108/109</a:t>
            </a:r>
            <a:r>
              <a:rPr sz="2000" spc="-55" dirty="0">
                <a:latin typeface="Calibri"/>
                <a:cs typeface="Calibri"/>
              </a:rPr>
              <a:t> </a:t>
            </a:r>
            <a:r>
              <a:rPr sz="2000" spc="110" dirty="0">
                <a:latin typeface="Calibri"/>
                <a:cs typeface="Calibri"/>
              </a:rPr>
              <a:t>Días</a:t>
            </a:r>
            <a:r>
              <a:rPr sz="2000" dirty="0">
                <a:latin typeface="Calibri"/>
                <a:cs typeface="Calibri"/>
              </a:rPr>
              <a:t> </a:t>
            </a:r>
            <a:r>
              <a:rPr sz="2000" spc="60" dirty="0">
                <a:latin typeface="Calibri"/>
                <a:cs typeface="Calibri"/>
              </a:rPr>
              <a:t>de</a:t>
            </a:r>
            <a:r>
              <a:rPr sz="2000" spc="5" dirty="0">
                <a:latin typeface="Calibri"/>
                <a:cs typeface="Calibri"/>
              </a:rPr>
              <a:t> </a:t>
            </a:r>
            <a:r>
              <a:rPr sz="2000" spc="110" dirty="0">
                <a:latin typeface="Calibri"/>
                <a:cs typeface="Calibri"/>
              </a:rPr>
              <a:t>descanso</a:t>
            </a:r>
            <a:r>
              <a:rPr sz="2000" spc="-25" dirty="0">
                <a:latin typeface="Calibri"/>
                <a:cs typeface="Calibri"/>
              </a:rPr>
              <a:t> </a:t>
            </a:r>
            <a:r>
              <a:rPr sz="2000" spc="60" dirty="0">
                <a:latin typeface="Calibri"/>
                <a:cs typeface="Calibri"/>
              </a:rPr>
              <a:t>laborados</a:t>
            </a:r>
            <a:r>
              <a:rPr sz="2000" dirty="0">
                <a:latin typeface="Calibri"/>
                <a:cs typeface="Calibri"/>
              </a:rPr>
              <a:t> </a:t>
            </a:r>
            <a:r>
              <a:rPr sz="2000" spc="45" dirty="0">
                <a:latin typeface="Calibri"/>
                <a:cs typeface="Calibri"/>
              </a:rPr>
              <a:t>(gravados</a:t>
            </a:r>
            <a:r>
              <a:rPr sz="2000" spc="-15" dirty="0">
                <a:latin typeface="Calibri"/>
                <a:cs typeface="Calibri"/>
              </a:rPr>
              <a:t> </a:t>
            </a:r>
            <a:r>
              <a:rPr sz="2000" spc="-110" dirty="0">
                <a:latin typeface="Calibri"/>
                <a:cs typeface="Calibri"/>
              </a:rPr>
              <a:t>/</a:t>
            </a:r>
            <a:r>
              <a:rPr sz="2000" dirty="0">
                <a:latin typeface="Calibri"/>
                <a:cs typeface="Calibri"/>
              </a:rPr>
              <a:t> </a:t>
            </a:r>
            <a:r>
              <a:rPr sz="2000" spc="-10" dirty="0">
                <a:latin typeface="Calibri"/>
                <a:cs typeface="Calibri"/>
              </a:rPr>
              <a:t>exentos)</a:t>
            </a:r>
            <a:endParaRPr sz="2000">
              <a:latin typeface="Calibri"/>
              <a:cs typeface="Calibri"/>
            </a:endParaRPr>
          </a:p>
          <a:p>
            <a:pPr marL="354965" indent="-342265">
              <a:lnSpc>
                <a:spcPct val="100000"/>
              </a:lnSpc>
              <a:buFont typeface="Arial"/>
              <a:buChar char="•"/>
              <a:tabLst>
                <a:tab pos="354965" algn="l"/>
              </a:tabLst>
            </a:pPr>
            <a:r>
              <a:rPr sz="2000" spc="10" dirty="0">
                <a:latin typeface="Calibri"/>
                <a:cs typeface="Calibri"/>
              </a:rPr>
              <a:t>055</a:t>
            </a:r>
            <a:r>
              <a:rPr sz="2000" spc="15" dirty="0">
                <a:latin typeface="Calibri"/>
                <a:cs typeface="Calibri"/>
              </a:rPr>
              <a:t> </a:t>
            </a:r>
            <a:r>
              <a:rPr sz="2000" spc="65" dirty="0">
                <a:latin typeface="Calibri"/>
                <a:cs typeface="Calibri"/>
              </a:rPr>
              <a:t>-</a:t>
            </a:r>
            <a:r>
              <a:rPr sz="2000" spc="40" dirty="0">
                <a:latin typeface="Calibri"/>
                <a:cs typeface="Calibri"/>
              </a:rPr>
              <a:t> </a:t>
            </a:r>
            <a:r>
              <a:rPr sz="2000" spc="10" dirty="0">
                <a:latin typeface="Calibri"/>
                <a:cs typeface="Calibri"/>
              </a:rPr>
              <a:t>110/111</a:t>
            </a:r>
            <a:r>
              <a:rPr sz="2000" spc="-30" dirty="0">
                <a:latin typeface="Calibri"/>
                <a:cs typeface="Calibri"/>
              </a:rPr>
              <a:t> </a:t>
            </a:r>
            <a:r>
              <a:rPr sz="2000" spc="105" dirty="0">
                <a:latin typeface="Calibri"/>
                <a:cs typeface="Calibri"/>
              </a:rPr>
              <a:t>Días</a:t>
            </a:r>
            <a:r>
              <a:rPr sz="2000" spc="35" dirty="0">
                <a:latin typeface="Calibri"/>
                <a:cs typeface="Calibri"/>
              </a:rPr>
              <a:t> </a:t>
            </a:r>
            <a:r>
              <a:rPr sz="2000" spc="60" dirty="0">
                <a:latin typeface="Calibri"/>
                <a:cs typeface="Calibri"/>
              </a:rPr>
              <a:t>de</a:t>
            </a:r>
            <a:r>
              <a:rPr sz="2000" spc="35" dirty="0">
                <a:latin typeface="Calibri"/>
                <a:cs typeface="Calibri"/>
              </a:rPr>
              <a:t> </a:t>
            </a:r>
            <a:r>
              <a:rPr sz="2000" spc="110" dirty="0">
                <a:latin typeface="Calibri"/>
                <a:cs typeface="Calibri"/>
              </a:rPr>
              <a:t>descanso</a:t>
            </a:r>
            <a:r>
              <a:rPr sz="2000" spc="5" dirty="0">
                <a:latin typeface="Calibri"/>
                <a:cs typeface="Calibri"/>
              </a:rPr>
              <a:t> </a:t>
            </a:r>
            <a:r>
              <a:rPr sz="2000" spc="10" dirty="0">
                <a:latin typeface="Calibri"/>
                <a:cs typeface="Calibri"/>
              </a:rPr>
              <a:t>obligatorios</a:t>
            </a:r>
            <a:r>
              <a:rPr sz="2000" spc="15" dirty="0">
                <a:latin typeface="Calibri"/>
                <a:cs typeface="Calibri"/>
              </a:rPr>
              <a:t> </a:t>
            </a:r>
            <a:r>
              <a:rPr sz="2000" spc="60" dirty="0">
                <a:latin typeface="Calibri"/>
                <a:cs typeface="Calibri"/>
              </a:rPr>
              <a:t>laborados</a:t>
            </a:r>
            <a:r>
              <a:rPr sz="2000" spc="40" dirty="0">
                <a:latin typeface="Calibri"/>
                <a:cs typeface="Calibri"/>
              </a:rPr>
              <a:t> </a:t>
            </a:r>
            <a:r>
              <a:rPr sz="2000" spc="-10" dirty="0">
                <a:latin typeface="Calibri"/>
                <a:cs typeface="Calibri"/>
              </a:rPr>
              <a:t>(gravados/exentos)</a:t>
            </a:r>
            <a:endParaRPr sz="2000">
              <a:latin typeface="Calibri"/>
              <a:cs typeface="Calibri"/>
            </a:endParaRPr>
          </a:p>
          <a:p>
            <a:pPr marL="24765">
              <a:lnSpc>
                <a:spcPct val="100000"/>
              </a:lnSpc>
              <a:spcBef>
                <a:spcPts val="2400"/>
              </a:spcBef>
            </a:pPr>
            <a:r>
              <a:rPr sz="2000" b="1" spc="100" dirty="0">
                <a:latin typeface="Calibri"/>
                <a:cs typeface="Calibri"/>
              </a:rPr>
              <a:t>NUEVAS</a:t>
            </a:r>
            <a:r>
              <a:rPr sz="2000" b="1" spc="-35" dirty="0">
                <a:latin typeface="Calibri"/>
                <a:cs typeface="Calibri"/>
              </a:rPr>
              <a:t> </a:t>
            </a:r>
            <a:r>
              <a:rPr sz="2000" b="1" spc="150" dirty="0">
                <a:latin typeface="Calibri"/>
                <a:cs typeface="Calibri"/>
              </a:rPr>
              <a:t>REGLAS</a:t>
            </a:r>
            <a:r>
              <a:rPr sz="2000" b="1" spc="-25" dirty="0">
                <a:latin typeface="Calibri"/>
                <a:cs typeface="Calibri"/>
              </a:rPr>
              <a:t> </a:t>
            </a:r>
            <a:r>
              <a:rPr sz="2000" b="1" spc="150" dirty="0">
                <a:latin typeface="Calibri"/>
                <a:cs typeface="Calibri"/>
              </a:rPr>
              <a:t>DE</a:t>
            </a:r>
            <a:r>
              <a:rPr sz="2000" b="1" spc="-15" dirty="0">
                <a:latin typeface="Calibri"/>
                <a:cs typeface="Calibri"/>
              </a:rPr>
              <a:t> </a:t>
            </a:r>
            <a:r>
              <a:rPr sz="2000" b="1" spc="90" dirty="0">
                <a:latin typeface="Calibri"/>
                <a:cs typeface="Calibri"/>
              </a:rPr>
              <a:t>VALIACIÓN</a:t>
            </a:r>
            <a:r>
              <a:rPr sz="2000" b="1" spc="-40" dirty="0">
                <a:latin typeface="Calibri"/>
                <a:cs typeface="Calibri"/>
              </a:rPr>
              <a:t> </a:t>
            </a:r>
            <a:r>
              <a:rPr sz="2000" b="1" spc="65" dirty="0">
                <a:latin typeface="Calibri"/>
                <a:cs typeface="Calibri"/>
              </a:rPr>
              <a:t>-</a:t>
            </a:r>
            <a:r>
              <a:rPr sz="2000" b="1" spc="-20" dirty="0">
                <a:latin typeface="Calibri"/>
                <a:cs typeface="Calibri"/>
              </a:rPr>
              <a:t> </a:t>
            </a:r>
            <a:r>
              <a:rPr sz="2000" b="1" dirty="0">
                <a:latin typeface="Calibri"/>
                <a:cs typeface="Calibri"/>
              </a:rPr>
              <a:t>MATRIZ</a:t>
            </a:r>
            <a:r>
              <a:rPr sz="2000" b="1" spc="-30" dirty="0">
                <a:latin typeface="Calibri"/>
                <a:cs typeface="Calibri"/>
              </a:rPr>
              <a:t> </a:t>
            </a:r>
            <a:r>
              <a:rPr sz="2000" b="1" spc="150" dirty="0">
                <a:latin typeface="Calibri"/>
                <a:cs typeface="Calibri"/>
              </a:rPr>
              <a:t>DE</a:t>
            </a:r>
            <a:r>
              <a:rPr sz="2000" b="1" spc="-20" dirty="0">
                <a:latin typeface="Calibri"/>
                <a:cs typeface="Calibri"/>
              </a:rPr>
              <a:t> </a:t>
            </a:r>
            <a:r>
              <a:rPr sz="2000" b="1" spc="140" dirty="0">
                <a:latin typeface="Calibri"/>
                <a:cs typeface="Calibri"/>
              </a:rPr>
              <a:t>ERRORES</a:t>
            </a:r>
            <a:endParaRPr sz="2000">
              <a:latin typeface="Calibri"/>
              <a:cs typeface="Calibri"/>
            </a:endParaRPr>
          </a:p>
          <a:p>
            <a:pPr marL="367665" marR="7620" indent="-342900">
              <a:lnSpc>
                <a:spcPts val="1920"/>
              </a:lnSpc>
              <a:spcBef>
                <a:spcPts val="465"/>
              </a:spcBef>
              <a:buFont typeface="Wingdings"/>
              <a:buChar char=""/>
              <a:tabLst>
                <a:tab pos="367665" algn="l"/>
              </a:tabLst>
            </a:pPr>
            <a:r>
              <a:rPr sz="2000" spc="45" dirty="0">
                <a:latin typeface="Calibri"/>
                <a:cs typeface="Calibri"/>
              </a:rPr>
              <a:t>Verificación</a:t>
            </a:r>
            <a:r>
              <a:rPr sz="2000" spc="330" dirty="0">
                <a:latin typeface="Calibri"/>
                <a:cs typeface="Calibri"/>
              </a:rPr>
              <a:t> </a:t>
            </a:r>
            <a:r>
              <a:rPr sz="2000" dirty="0">
                <a:latin typeface="Calibri"/>
                <a:cs typeface="Calibri"/>
              </a:rPr>
              <a:t>obligatoria</a:t>
            </a:r>
            <a:r>
              <a:rPr sz="2000" spc="350" dirty="0">
                <a:latin typeface="Calibri"/>
                <a:cs typeface="Calibri"/>
              </a:rPr>
              <a:t> </a:t>
            </a:r>
            <a:r>
              <a:rPr sz="2000" spc="55" dirty="0">
                <a:latin typeface="Calibri"/>
                <a:cs typeface="Calibri"/>
              </a:rPr>
              <a:t>de</a:t>
            </a:r>
            <a:r>
              <a:rPr sz="2000" spc="330" dirty="0">
                <a:latin typeface="Calibri"/>
                <a:cs typeface="Calibri"/>
              </a:rPr>
              <a:t> </a:t>
            </a:r>
            <a:r>
              <a:rPr sz="2000" spc="60" dirty="0">
                <a:latin typeface="Calibri"/>
                <a:cs typeface="Calibri"/>
              </a:rPr>
              <a:t>que</a:t>
            </a:r>
            <a:r>
              <a:rPr sz="2000" spc="340" dirty="0">
                <a:latin typeface="Calibri"/>
                <a:cs typeface="Calibri"/>
              </a:rPr>
              <a:t> </a:t>
            </a:r>
            <a:r>
              <a:rPr sz="2000" dirty="0">
                <a:latin typeface="Calibri"/>
                <a:cs typeface="Calibri"/>
              </a:rPr>
              <a:t>el</a:t>
            </a:r>
            <a:r>
              <a:rPr sz="2000" spc="335" dirty="0">
                <a:latin typeface="Calibri"/>
                <a:cs typeface="Calibri"/>
              </a:rPr>
              <a:t> </a:t>
            </a:r>
            <a:r>
              <a:rPr sz="2000" dirty="0">
                <a:latin typeface="Calibri"/>
                <a:cs typeface="Calibri"/>
              </a:rPr>
              <a:t>monto</a:t>
            </a:r>
            <a:r>
              <a:rPr sz="2000" spc="330" dirty="0">
                <a:latin typeface="Calibri"/>
                <a:cs typeface="Calibri"/>
              </a:rPr>
              <a:t> </a:t>
            </a:r>
            <a:r>
              <a:rPr sz="2000" spc="60" dirty="0">
                <a:latin typeface="Calibri"/>
                <a:cs typeface="Calibri"/>
              </a:rPr>
              <a:t>de</a:t>
            </a:r>
            <a:r>
              <a:rPr sz="2000" spc="335" dirty="0">
                <a:latin typeface="Calibri"/>
                <a:cs typeface="Calibri"/>
              </a:rPr>
              <a:t> </a:t>
            </a:r>
            <a:r>
              <a:rPr sz="2000" spc="110" dirty="0">
                <a:latin typeface="Calibri"/>
                <a:cs typeface="Calibri"/>
              </a:rPr>
              <a:t>las</a:t>
            </a:r>
            <a:r>
              <a:rPr sz="2000" spc="335" dirty="0">
                <a:latin typeface="Calibri"/>
                <a:cs typeface="Calibri"/>
              </a:rPr>
              <a:t> </a:t>
            </a:r>
            <a:r>
              <a:rPr sz="2000" spc="75" dirty="0">
                <a:latin typeface="Calibri"/>
                <a:cs typeface="Calibri"/>
              </a:rPr>
              <a:t>percepciones</a:t>
            </a:r>
            <a:r>
              <a:rPr sz="2000" spc="340" dirty="0">
                <a:latin typeface="Calibri"/>
                <a:cs typeface="Calibri"/>
              </a:rPr>
              <a:t> </a:t>
            </a:r>
            <a:r>
              <a:rPr sz="2000" spc="50" dirty="0">
                <a:latin typeface="Calibri"/>
                <a:cs typeface="Calibri"/>
              </a:rPr>
              <a:t>gravadas</a:t>
            </a:r>
            <a:r>
              <a:rPr sz="2000" spc="340" dirty="0">
                <a:latin typeface="Calibri"/>
                <a:cs typeface="Calibri"/>
              </a:rPr>
              <a:t> </a:t>
            </a:r>
            <a:r>
              <a:rPr sz="2000" spc="50" dirty="0">
                <a:latin typeface="Calibri"/>
                <a:cs typeface="Calibri"/>
              </a:rPr>
              <a:t>o</a:t>
            </a:r>
            <a:r>
              <a:rPr sz="2000" spc="340" dirty="0">
                <a:latin typeface="Calibri"/>
                <a:cs typeface="Calibri"/>
              </a:rPr>
              <a:t> </a:t>
            </a:r>
            <a:r>
              <a:rPr sz="2000" spc="45" dirty="0">
                <a:latin typeface="Calibri"/>
                <a:cs typeface="Calibri"/>
              </a:rPr>
              <a:t>exentas</a:t>
            </a:r>
            <a:r>
              <a:rPr sz="2000" spc="345" dirty="0">
                <a:latin typeface="Calibri"/>
                <a:cs typeface="Calibri"/>
              </a:rPr>
              <a:t> </a:t>
            </a:r>
            <a:r>
              <a:rPr sz="2000" dirty="0">
                <a:latin typeface="Calibri"/>
                <a:cs typeface="Calibri"/>
              </a:rPr>
              <a:t>tenga</a:t>
            </a:r>
            <a:r>
              <a:rPr sz="2000" spc="345" dirty="0">
                <a:latin typeface="Calibri"/>
                <a:cs typeface="Calibri"/>
              </a:rPr>
              <a:t> </a:t>
            </a:r>
            <a:r>
              <a:rPr sz="2000" spc="-25" dirty="0">
                <a:latin typeface="Calibri"/>
                <a:cs typeface="Calibri"/>
              </a:rPr>
              <a:t>un </a:t>
            </a:r>
            <a:r>
              <a:rPr sz="2000" dirty="0">
                <a:latin typeface="Calibri"/>
                <a:cs typeface="Calibri"/>
              </a:rPr>
              <a:t>monto</a:t>
            </a:r>
            <a:r>
              <a:rPr sz="2000" spc="65" dirty="0">
                <a:latin typeface="Calibri"/>
                <a:cs typeface="Calibri"/>
              </a:rPr>
              <a:t> </a:t>
            </a:r>
            <a:r>
              <a:rPr sz="2000" dirty="0">
                <a:latin typeface="Calibri"/>
                <a:cs typeface="Calibri"/>
              </a:rPr>
              <a:t>mayor</a:t>
            </a:r>
            <a:r>
              <a:rPr sz="2000" spc="75" dirty="0">
                <a:latin typeface="Calibri"/>
                <a:cs typeface="Calibri"/>
              </a:rPr>
              <a:t> </a:t>
            </a:r>
            <a:r>
              <a:rPr sz="2000" spc="60" dirty="0">
                <a:latin typeface="Calibri"/>
                <a:cs typeface="Calibri"/>
              </a:rPr>
              <a:t>que</a:t>
            </a:r>
            <a:r>
              <a:rPr sz="2000" spc="80" dirty="0">
                <a:latin typeface="Calibri"/>
                <a:cs typeface="Calibri"/>
              </a:rPr>
              <a:t> </a:t>
            </a:r>
            <a:r>
              <a:rPr sz="2000" spc="-20" dirty="0">
                <a:latin typeface="Calibri"/>
                <a:cs typeface="Calibri"/>
              </a:rPr>
              <a:t>cero.</a:t>
            </a:r>
            <a:endParaRPr sz="2000">
              <a:latin typeface="Calibri"/>
              <a:cs typeface="Calibri"/>
            </a:endParaRPr>
          </a:p>
          <a:p>
            <a:pPr marL="367665" indent="-342900">
              <a:lnSpc>
                <a:spcPct val="100000"/>
              </a:lnSpc>
              <a:spcBef>
                <a:spcPts val="15"/>
              </a:spcBef>
              <a:buFont typeface="Wingdings"/>
              <a:buChar char=""/>
              <a:tabLst>
                <a:tab pos="367665" algn="l"/>
              </a:tabLst>
            </a:pPr>
            <a:r>
              <a:rPr sz="2000" spc="125" dirty="0">
                <a:latin typeface="Calibri"/>
                <a:cs typeface="Calibri"/>
              </a:rPr>
              <a:t>Se</a:t>
            </a:r>
            <a:r>
              <a:rPr sz="2000" spc="5" dirty="0">
                <a:latin typeface="Calibri"/>
                <a:cs typeface="Calibri"/>
              </a:rPr>
              <a:t> </a:t>
            </a:r>
            <a:r>
              <a:rPr sz="2000" dirty="0">
                <a:latin typeface="Calibri"/>
                <a:cs typeface="Calibri"/>
              </a:rPr>
              <a:t>determinarán</a:t>
            </a:r>
            <a:r>
              <a:rPr sz="2000" spc="-25" dirty="0">
                <a:latin typeface="Calibri"/>
                <a:cs typeface="Calibri"/>
              </a:rPr>
              <a:t> </a:t>
            </a:r>
            <a:r>
              <a:rPr sz="2000" spc="50" dirty="0">
                <a:latin typeface="Calibri"/>
                <a:cs typeface="Calibri"/>
              </a:rPr>
              <a:t>límites</a:t>
            </a:r>
            <a:r>
              <a:rPr sz="2000" dirty="0">
                <a:latin typeface="Calibri"/>
                <a:cs typeface="Calibri"/>
              </a:rPr>
              <a:t> </a:t>
            </a:r>
            <a:r>
              <a:rPr sz="2000" spc="75" dirty="0">
                <a:latin typeface="Calibri"/>
                <a:cs typeface="Calibri"/>
              </a:rPr>
              <a:t>al</a:t>
            </a:r>
            <a:r>
              <a:rPr sz="2000" spc="15" dirty="0">
                <a:latin typeface="Calibri"/>
                <a:cs typeface="Calibri"/>
              </a:rPr>
              <a:t> </a:t>
            </a:r>
            <a:r>
              <a:rPr sz="2000" spc="140" dirty="0">
                <a:latin typeface="Calibri"/>
                <a:cs typeface="Calibri"/>
              </a:rPr>
              <a:t>SPE</a:t>
            </a:r>
            <a:r>
              <a:rPr sz="2000" spc="465" dirty="0">
                <a:latin typeface="Calibri"/>
                <a:cs typeface="Calibri"/>
              </a:rPr>
              <a:t> </a:t>
            </a:r>
            <a:r>
              <a:rPr sz="2000" spc="95" dirty="0">
                <a:latin typeface="Calibri"/>
                <a:cs typeface="Calibri"/>
              </a:rPr>
              <a:t>causado,</a:t>
            </a:r>
            <a:r>
              <a:rPr sz="2000" spc="-15" dirty="0">
                <a:latin typeface="Calibri"/>
                <a:cs typeface="Calibri"/>
              </a:rPr>
              <a:t> </a:t>
            </a:r>
            <a:r>
              <a:rPr sz="2000" spc="90" dirty="0">
                <a:latin typeface="Calibri"/>
                <a:cs typeface="Calibri"/>
              </a:rPr>
              <a:t>cuando</a:t>
            </a:r>
            <a:r>
              <a:rPr sz="2000" spc="-15" dirty="0">
                <a:latin typeface="Calibri"/>
                <a:cs typeface="Calibri"/>
              </a:rPr>
              <a:t> </a:t>
            </a:r>
            <a:r>
              <a:rPr sz="2000" spc="110" dirty="0">
                <a:latin typeface="Calibri"/>
                <a:cs typeface="Calibri"/>
              </a:rPr>
              <a:t>se</a:t>
            </a:r>
            <a:r>
              <a:rPr sz="2000" spc="5" dirty="0">
                <a:latin typeface="Calibri"/>
                <a:cs typeface="Calibri"/>
              </a:rPr>
              <a:t> </a:t>
            </a:r>
            <a:r>
              <a:rPr sz="2000" spc="55" dirty="0">
                <a:latin typeface="Calibri"/>
                <a:cs typeface="Calibri"/>
              </a:rPr>
              <a:t>paguen</a:t>
            </a:r>
            <a:r>
              <a:rPr sz="2000" spc="-10" dirty="0">
                <a:latin typeface="Calibri"/>
                <a:cs typeface="Calibri"/>
              </a:rPr>
              <a:t> </a:t>
            </a:r>
            <a:r>
              <a:rPr sz="2000" spc="75" dirty="0">
                <a:latin typeface="Calibri"/>
                <a:cs typeface="Calibri"/>
              </a:rPr>
              <a:t>nóminas</a:t>
            </a:r>
            <a:r>
              <a:rPr sz="2000" spc="-30" dirty="0">
                <a:latin typeface="Calibri"/>
                <a:cs typeface="Calibri"/>
              </a:rPr>
              <a:t> </a:t>
            </a:r>
            <a:r>
              <a:rPr sz="2000" dirty="0">
                <a:latin typeface="Calibri"/>
                <a:cs typeface="Calibri"/>
              </a:rPr>
              <a:t>inferiores</a:t>
            </a:r>
            <a:r>
              <a:rPr sz="2000" spc="-15" dirty="0">
                <a:latin typeface="Calibri"/>
                <a:cs typeface="Calibri"/>
              </a:rPr>
              <a:t> </a:t>
            </a:r>
            <a:r>
              <a:rPr sz="2000" spc="95" dirty="0">
                <a:latin typeface="Calibri"/>
                <a:cs typeface="Calibri"/>
              </a:rPr>
              <a:t>a</a:t>
            </a:r>
            <a:r>
              <a:rPr sz="2000" spc="5" dirty="0">
                <a:latin typeface="Calibri"/>
                <a:cs typeface="Calibri"/>
              </a:rPr>
              <a:t> </a:t>
            </a:r>
            <a:r>
              <a:rPr sz="2000" spc="50" dirty="0">
                <a:latin typeface="Calibri"/>
                <a:cs typeface="Calibri"/>
              </a:rPr>
              <a:t>un</a:t>
            </a:r>
            <a:r>
              <a:rPr sz="2000" spc="5" dirty="0">
                <a:latin typeface="Calibri"/>
                <a:cs typeface="Calibri"/>
              </a:rPr>
              <a:t> </a:t>
            </a:r>
            <a:r>
              <a:rPr sz="2000" spc="85" dirty="0">
                <a:latin typeface="Calibri"/>
                <a:cs typeface="Calibri"/>
              </a:rPr>
              <a:t>mes</a:t>
            </a:r>
            <a:endParaRPr sz="2000">
              <a:latin typeface="Calibri"/>
              <a:cs typeface="Calibri"/>
            </a:endParaRPr>
          </a:p>
          <a:p>
            <a:pPr marL="367665" indent="-342900">
              <a:lnSpc>
                <a:spcPts val="2160"/>
              </a:lnSpc>
              <a:buFont typeface="Wingdings"/>
              <a:buChar char=""/>
              <a:tabLst>
                <a:tab pos="367665" algn="l"/>
                <a:tab pos="766445" algn="l"/>
                <a:tab pos="1604645" algn="l"/>
                <a:tab pos="2144395" algn="l"/>
                <a:tab pos="2921635" algn="l"/>
                <a:tab pos="4128770" algn="l"/>
                <a:tab pos="4511675" algn="l"/>
                <a:tab pos="4925060" algn="l"/>
                <a:tab pos="5316220" algn="l"/>
                <a:tab pos="6443980" algn="l"/>
                <a:tab pos="6779259" algn="l"/>
                <a:tab pos="8439150" algn="l"/>
                <a:tab pos="9745980" algn="l"/>
                <a:tab pos="10153015" algn="l"/>
              </a:tabLst>
            </a:pPr>
            <a:r>
              <a:rPr sz="2000" spc="105" dirty="0">
                <a:latin typeface="Calibri"/>
                <a:cs typeface="Calibri"/>
              </a:rPr>
              <a:t>La</a:t>
            </a:r>
            <a:r>
              <a:rPr sz="2000" dirty="0">
                <a:latin typeface="Calibri"/>
                <a:cs typeface="Calibri"/>
              </a:rPr>
              <a:t>	</a:t>
            </a:r>
            <a:r>
              <a:rPr sz="2000" spc="75" dirty="0">
                <a:latin typeface="Calibri"/>
                <a:cs typeface="Calibri"/>
              </a:rPr>
              <a:t>claves</a:t>
            </a:r>
            <a:r>
              <a:rPr sz="2000" dirty="0">
                <a:latin typeface="Calibri"/>
                <a:cs typeface="Calibri"/>
              </a:rPr>
              <a:t>	</a:t>
            </a:r>
            <a:r>
              <a:rPr sz="2000" spc="-25" dirty="0">
                <a:latin typeface="Calibri"/>
                <a:cs typeface="Calibri"/>
              </a:rPr>
              <a:t>038</a:t>
            </a:r>
            <a:r>
              <a:rPr sz="2000" dirty="0">
                <a:latin typeface="Calibri"/>
                <a:cs typeface="Calibri"/>
              </a:rPr>
              <a:t>	</a:t>
            </a:r>
            <a:r>
              <a:rPr sz="2000" spc="-10" dirty="0">
                <a:latin typeface="Calibri"/>
                <a:cs typeface="Calibri"/>
              </a:rPr>
              <a:t>(otros</a:t>
            </a:r>
            <a:r>
              <a:rPr sz="2000" dirty="0">
                <a:latin typeface="Calibri"/>
                <a:cs typeface="Calibri"/>
              </a:rPr>
              <a:t>	</a:t>
            </a:r>
            <a:r>
              <a:rPr sz="2000" spc="40" dirty="0">
                <a:latin typeface="Calibri"/>
                <a:cs typeface="Calibri"/>
              </a:rPr>
              <a:t>ingresos),</a:t>
            </a:r>
            <a:r>
              <a:rPr sz="2000" dirty="0">
                <a:latin typeface="Calibri"/>
                <a:cs typeface="Calibri"/>
              </a:rPr>
              <a:t>	</a:t>
            </a:r>
            <a:r>
              <a:rPr sz="2000" spc="-25" dirty="0">
                <a:latin typeface="Calibri"/>
                <a:cs typeface="Calibri"/>
              </a:rPr>
              <a:t>ya</a:t>
            </a:r>
            <a:r>
              <a:rPr sz="2000" dirty="0">
                <a:latin typeface="Calibri"/>
                <a:cs typeface="Calibri"/>
              </a:rPr>
              <a:t>	</a:t>
            </a:r>
            <a:r>
              <a:rPr sz="2000" spc="25" dirty="0">
                <a:latin typeface="Calibri"/>
                <a:cs typeface="Calibri"/>
              </a:rPr>
              <a:t>no</a:t>
            </a:r>
            <a:r>
              <a:rPr sz="2000" dirty="0">
                <a:latin typeface="Calibri"/>
                <a:cs typeface="Calibri"/>
              </a:rPr>
              <a:t>	</a:t>
            </a:r>
            <a:r>
              <a:rPr sz="2000" spc="85" dirty="0">
                <a:latin typeface="Calibri"/>
                <a:cs typeface="Calibri"/>
              </a:rPr>
              <a:t>se</a:t>
            </a:r>
            <a:r>
              <a:rPr sz="2000" dirty="0">
                <a:latin typeface="Calibri"/>
                <a:cs typeface="Calibri"/>
              </a:rPr>
              <a:t>	</a:t>
            </a:r>
            <a:r>
              <a:rPr sz="2000" spc="-10" dirty="0">
                <a:latin typeface="Calibri"/>
                <a:cs typeface="Calibri"/>
              </a:rPr>
              <a:t>permitirá</a:t>
            </a:r>
            <a:r>
              <a:rPr sz="2000" dirty="0">
                <a:latin typeface="Calibri"/>
                <a:cs typeface="Calibri"/>
              </a:rPr>
              <a:t>	</a:t>
            </a:r>
            <a:r>
              <a:rPr sz="2000" spc="50" dirty="0">
                <a:latin typeface="Calibri"/>
                <a:cs typeface="Calibri"/>
              </a:rPr>
              <a:t>al</a:t>
            </a:r>
            <a:r>
              <a:rPr sz="2000" dirty="0">
                <a:latin typeface="Calibri"/>
                <a:cs typeface="Calibri"/>
              </a:rPr>
              <a:t>	</a:t>
            </a:r>
            <a:r>
              <a:rPr sz="2000" spc="-10" dirty="0">
                <a:latin typeface="Calibri"/>
                <a:cs typeface="Calibri"/>
              </a:rPr>
              <a:t>contribuyente</a:t>
            </a:r>
            <a:r>
              <a:rPr sz="2000" dirty="0">
                <a:latin typeface="Calibri"/>
                <a:cs typeface="Calibri"/>
              </a:rPr>
              <a:t>	</a:t>
            </a:r>
            <a:r>
              <a:rPr sz="2000" spc="45" dirty="0">
                <a:latin typeface="Calibri"/>
                <a:cs typeface="Calibri"/>
              </a:rPr>
              <a:t>considerar</a:t>
            </a:r>
            <a:r>
              <a:rPr sz="2000" dirty="0">
                <a:latin typeface="Calibri"/>
                <a:cs typeface="Calibri"/>
              </a:rPr>
              <a:t>	</a:t>
            </a:r>
            <a:r>
              <a:rPr sz="2000" spc="-25" dirty="0">
                <a:latin typeface="Calibri"/>
                <a:cs typeface="Calibri"/>
              </a:rPr>
              <a:t>en</a:t>
            </a:r>
            <a:r>
              <a:rPr sz="2000" dirty="0">
                <a:latin typeface="Calibri"/>
                <a:cs typeface="Calibri"/>
              </a:rPr>
              <a:t>	</a:t>
            </a:r>
            <a:r>
              <a:rPr sz="2000" spc="45" dirty="0">
                <a:latin typeface="Calibri"/>
                <a:cs typeface="Calibri"/>
              </a:rPr>
              <a:t>esta</a:t>
            </a:r>
            <a:endParaRPr sz="2000">
              <a:latin typeface="Calibri"/>
              <a:cs typeface="Calibri"/>
            </a:endParaRPr>
          </a:p>
          <a:p>
            <a:pPr marL="367665">
              <a:lnSpc>
                <a:spcPts val="2160"/>
              </a:lnSpc>
            </a:pPr>
            <a:r>
              <a:rPr sz="2000" spc="85" dirty="0">
                <a:latin typeface="Calibri"/>
                <a:cs typeface="Calibri"/>
              </a:rPr>
              <a:t>clasificación</a:t>
            </a:r>
            <a:r>
              <a:rPr sz="2000" spc="-70" dirty="0">
                <a:latin typeface="Calibri"/>
                <a:cs typeface="Calibri"/>
              </a:rPr>
              <a:t> </a:t>
            </a:r>
            <a:r>
              <a:rPr sz="2000" spc="90" dirty="0">
                <a:latin typeface="Calibri"/>
                <a:cs typeface="Calibri"/>
              </a:rPr>
              <a:t>conceptos</a:t>
            </a:r>
            <a:r>
              <a:rPr sz="2000" spc="-50" dirty="0">
                <a:latin typeface="Calibri"/>
                <a:cs typeface="Calibri"/>
              </a:rPr>
              <a:t> </a:t>
            </a:r>
            <a:r>
              <a:rPr sz="2000" spc="-10" dirty="0">
                <a:latin typeface="Calibri"/>
                <a:cs typeface="Calibri"/>
              </a:rPr>
              <a:t>exentos.</a:t>
            </a:r>
            <a:endParaRPr sz="2000">
              <a:latin typeface="Calibri"/>
              <a:cs typeface="Calibri"/>
            </a:endParaRPr>
          </a:p>
          <a:p>
            <a:pPr marL="24765">
              <a:lnSpc>
                <a:spcPct val="100000"/>
              </a:lnSpc>
              <a:spcBef>
                <a:spcPts val="2400"/>
              </a:spcBef>
            </a:pPr>
            <a:r>
              <a:rPr sz="2000" b="1" spc="105" dirty="0">
                <a:latin typeface="Calibri"/>
                <a:cs typeface="Calibri"/>
              </a:rPr>
              <a:t>LA</a:t>
            </a:r>
            <a:r>
              <a:rPr sz="2000" b="1" spc="-25" dirty="0">
                <a:latin typeface="Calibri"/>
                <a:cs typeface="Calibri"/>
              </a:rPr>
              <a:t> </a:t>
            </a:r>
            <a:r>
              <a:rPr sz="2000" b="1" spc="80" dirty="0">
                <a:latin typeface="Calibri"/>
                <a:cs typeface="Calibri"/>
              </a:rPr>
              <a:t>ENTRADA</a:t>
            </a:r>
            <a:r>
              <a:rPr sz="2000" b="1" spc="-30" dirty="0">
                <a:latin typeface="Calibri"/>
                <a:cs typeface="Calibri"/>
              </a:rPr>
              <a:t> </a:t>
            </a:r>
            <a:r>
              <a:rPr sz="2000" b="1" spc="145" dirty="0">
                <a:latin typeface="Calibri"/>
                <a:cs typeface="Calibri"/>
              </a:rPr>
              <a:t>EN</a:t>
            </a:r>
            <a:r>
              <a:rPr sz="2000" b="1" spc="-50" dirty="0">
                <a:latin typeface="Calibri"/>
                <a:cs typeface="Calibri"/>
              </a:rPr>
              <a:t> </a:t>
            </a:r>
            <a:r>
              <a:rPr sz="2000" b="1" spc="95" dirty="0">
                <a:latin typeface="Calibri"/>
                <a:cs typeface="Calibri"/>
              </a:rPr>
              <a:t>VIGOR</a:t>
            </a:r>
            <a:r>
              <a:rPr sz="2000" b="1" spc="-35" dirty="0">
                <a:latin typeface="Calibri"/>
                <a:cs typeface="Calibri"/>
              </a:rPr>
              <a:t> </a:t>
            </a:r>
            <a:r>
              <a:rPr sz="2000" b="1" spc="140" dirty="0">
                <a:latin typeface="Calibri"/>
                <a:cs typeface="Calibri"/>
              </a:rPr>
              <a:t>SERÁ</a:t>
            </a:r>
            <a:r>
              <a:rPr sz="2000" b="1" spc="-45" dirty="0">
                <a:latin typeface="Calibri"/>
                <a:cs typeface="Calibri"/>
              </a:rPr>
              <a:t> </a:t>
            </a:r>
            <a:r>
              <a:rPr sz="2000" b="1" dirty="0">
                <a:latin typeface="Calibri"/>
                <a:cs typeface="Calibri"/>
              </a:rPr>
              <a:t>A</a:t>
            </a:r>
            <a:r>
              <a:rPr sz="2000" b="1" spc="-20" dirty="0">
                <a:latin typeface="Calibri"/>
                <a:cs typeface="Calibri"/>
              </a:rPr>
              <a:t> </a:t>
            </a:r>
            <a:r>
              <a:rPr sz="2000" b="1" spc="65" dirty="0">
                <a:latin typeface="Calibri"/>
                <a:cs typeface="Calibri"/>
              </a:rPr>
              <a:t>PARTIR</a:t>
            </a:r>
            <a:r>
              <a:rPr sz="2000" b="1" spc="-60" dirty="0">
                <a:latin typeface="Calibri"/>
                <a:cs typeface="Calibri"/>
              </a:rPr>
              <a:t> </a:t>
            </a:r>
            <a:r>
              <a:rPr sz="2000" b="1" spc="160" dirty="0">
                <a:latin typeface="Calibri"/>
                <a:cs typeface="Calibri"/>
              </a:rPr>
              <a:t>DEL</a:t>
            </a:r>
            <a:r>
              <a:rPr sz="2000" b="1" spc="-15" dirty="0">
                <a:latin typeface="Calibri"/>
                <a:cs typeface="Calibri"/>
              </a:rPr>
              <a:t> </a:t>
            </a:r>
            <a:r>
              <a:rPr sz="2000" b="1" dirty="0">
                <a:latin typeface="Calibri"/>
                <a:cs typeface="Calibri"/>
              </a:rPr>
              <a:t>01</a:t>
            </a:r>
            <a:r>
              <a:rPr sz="2000" b="1" spc="-40" dirty="0">
                <a:latin typeface="Calibri"/>
                <a:cs typeface="Calibri"/>
              </a:rPr>
              <a:t> </a:t>
            </a:r>
            <a:r>
              <a:rPr sz="2000" b="1" spc="150" dirty="0">
                <a:latin typeface="Calibri"/>
                <a:cs typeface="Calibri"/>
              </a:rPr>
              <a:t>DE</a:t>
            </a:r>
            <a:r>
              <a:rPr sz="2000" b="1" spc="-25" dirty="0">
                <a:latin typeface="Calibri"/>
                <a:cs typeface="Calibri"/>
              </a:rPr>
              <a:t> </a:t>
            </a:r>
            <a:r>
              <a:rPr sz="2000" b="1" spc="140" dirty="0">
                <a:latin typeface="Calibri"/>
                <a:cs typeface="Calibri"/>
              </a:rPr>
              <a:t>ENERO</a:t>
            </a:r>
            <a:r>
              <a:rPr sz="2000" b="1" spc="-40" dirty="0">
                <a:latin typeface="Calibri"/>
                <a:cs typeface="Calibri"/>
              </a:rPr>
              <a:t> </a:t>
            </a:r>
            <a:r>
              <a:rPr sz="2000" b="1" spc="150" dirty="0">
                <a:latin typeface="Calibri"/>
                <a:cs typeface="Calibri"/>
              </a:rPr>
              <a:t>DE</a:t>
            </a:r>
            <a:r>
              <a:rPr sz="2000" b="1" spc="-25" dirty="0">
                <a:latin typeface="Calibri"/>
                <a:cs typeface="Calibri"/>
              </a:rPr>
              <a:t> </a:t>
            </a:r>
            <a:r>
              <a:rPr sz="2000" b="1" spc="-20" dirty="0">
                <a:latin typeface="Calibri"/>
                <a:cs typeface="Calibri"/>
              </a:rPr>
              <a:t>2026</a:t>
            </a:r>
            <a:endParaRPr sz="2000">
              <a:latin typeface="Calibri"/>
              <a:cs typeface="Calibri"/>
            </a:endParaRPr>
          </a:p>
          <a:p>
            <a:pPr marL="367030" indent="-342265" algn="just">
              <a:lnSpc>
                <a:spcPct val="100000"/>
              </a:lnSpc>
              <a:buFont typeface="Wingdings"/>
              <a:buChar char=""/>
              <a:tabLst>
                <a:tab pos="367030" algn="l"/>
              </a:tabLst>
            </a:pPr>
            <a:r>
              <a:rPr sz="2000" dirty="0">
                <a:latin typeface="Calibri"/>
                <a:cs typeface="Calibri"/>
              </a:rPr>
              <a:t>Por</a:t>
            </a:r>
            <a:r>
              <a:rPr sz="2000" spc="-30" dirty="0">
                <a:latin typeface="Calibri"/>
                <a:cs typeface="Calibri"/>
              </a:rPr>
              <a:t> </a:t>
            </a:r>
            <a:r>
              <a:rPr sz="2000" spc="45" dirty="0">
                <a:latin typeface="Calibri"/>
                <a:cs typeface="Calibri"/>
              </a:rPr>
              <a:t>adaptar</a:t>
            </a:r>
            <a:r>
              <a:rPr sz="2000" spc="-35" dirty="0">
                <a:latin typeface="Calibri"/>
                <a:cs typeface="Calibri"/>
              </a:rPr>
              <a:t> </a:t>
            </a:r>
            <a:r>
              <a:rPr sz="2000" spc="90" dirty="0">
                <a:latin typeface="Calibri"/>
                <a:cs typeface="Calibri"/>
              </a:rPr>
              <a:t>los</a:t>
            </a:r>
            <a:r>
              <a:rPr sz="2000" spc="-20" dirty="0">
                <a:latin typeface="Calibri"/>
                <a:cs typeface="Calibri"/>
              </a:rPr>
              <a:t> </a:t>
            </a:r>
            <a:r>
              <a:rPr sz="2000" spc="90" dirty="0">
                <a:latin typeface="Calibri"/>
                <a:cs typeface="Calibri"/>
              </a:rPr>
              <a:t>sistemas</a:t>
            </a:r>
            <a:r>
              <a:rPr sz="2000" spc="-35" dirty="0">
                <a:latin typeface="Calibri"/>
                <a:cs typeface="Calibri"/>
              </a:rPr>
              <a:t> </a:t>
            </a:r>
            <a:r>
              <a:rPr sz="2000" spc="60" dirty="0">
                <a:latin typeface="Calibri"/>
                <a:cs typeface="Calibri"/>
              </a:rPr>
              <a:t>de</a:t>
            </a:r>
            <a:r>
              <a:rPr sz="2000" spc="-25" dirty="0">
                <a:latin typeface="Calibri"/>
                <a:cs typeface="Calibri"/>
              </a:rPr>
              <a:t> </a:t>
            </a:r>
            <a:r>
              <a:rPr sz="2000" spc="50" dirty="0">
                <a:latin typeface="Calibri"/>
                <a:cs typeface="Calibri"/>
              </a:rPr>
              <a:t>nómina</a:t>
            </a:r>
            <a:r>
              <a:rPr sz="2000" spc="-50" dirty="0">
                <a:latin typeface="Calibri"/>
                <a:cs typeface="Calibri"/>
              </a:rPr>
              <a:t> </a:t>
            </a:r>
            <a:r>
              <a:rPr sz="2000" spc="95" dirty="0">
                <a:latin typeface="Calibri"/>
                <a:cs typeface="Calibri"/>
              </a:rPr>
              <a:t>a</a:t>
            </a:r>
            <a:r>
              <a:rPr sz="2000" spc="-30" dirty="0">
                <a:latin typeface="Calibri"/>
                <a:cs typeface="Calibri"/>
              </a:rPr>
              <a:t> </a:t>
            </a:r>
            <a:r>
              <a:rPr sz="2000" spc="110" dirty="0">
                <a:latin typeface="Calibri"/>
                <a:cs typeface="Calibri"/>
              </a:rPr>
              <a:t>las</a:t>
            </a:r>
            <a:r>
              <a:rPr sz="2000" spc="-20" dirty="0">
                <a:latin typeface="Calibri"/>
                <a:cs typeface="Calibri"/>
              </a:rPr>
              <a:t> </a:t>
            </a:r>
            <a:r>
              <a:rPr sz="2000" spc="65" dirty="0">
                <a:latin typeface="Calibri"/>
                <a:cs typeface="Calibri"/>
              </a:rPr>
              <a:t>nuevas</a:t>
            </a:r>
            <a:r>
              <a:rPr sz="2000" spc="-55" dirty="0">
                <a:latin typeface="Calibri"/>
                <a:cs typeface="Calibri"/>
              </a:rPr>
              <a:t> </a:t>
            </a:r>
            <a:r>
              <a:rPr sz="2000" spc="55" dirty="0">
                <a:latin typeface="Calibri"/>
                <a:cs typeface="Calibri"/>
              </a:rPr>
              <a:t>reglas</a:t>
            </a:r>
            <a:r>
              <a:rPr sz="2000" spc="-20" dirty="0">
                <a:latin typeface="Calibri"/>
                <a:cs typeface="Calibri"/>
              </a:rPr>
              <a:t> </a:t>
            </a:r>
            <a:r>
              <a:rPr sz="2000" spc="60" dirty="0">
                <a:latin typeface="Calibri"/>
                <a:cs typeface="Calibri"/>
              </a:rPr>
              <a:t>de</a:t>
            </a:r>
            <a:r>
              <a:rPr sz="2000" spc="-45" dirty="0">
                <a:latin typeface="Calibri"/>
                <a:cs typeface="Calibri"/>
              </a:rPr>
              <a:t> </a:t>
            </a:r>
            <a:r>
              <a:rPr sz="2000" spc="45" dirty="0">
                <a:latin typeface="Calibri"/>
                <a:cs typeface="Calibri"/>
              </a:rPr>
              <a:t>validación</a:t>
            </a:r>
            <a:endParaRPr sz="2000">
              <a:latin typeface="Calibri"/>
              <a:cs typeface="Calibri"/>
            </a:endParaRPr>
          </a:p>
          <a:p>
            <a:pPr marL="367665" marR="5080" indent="-342900" algn="just">
              <a:lnSpc>
                <a:spcPct val="80100"/>
              </a:lnSpc>
              <a:spcBef>
                <a:spcPts val="480"/>
              </a:spcBef>
              <a:buFont typeface="Wingdings"/>
              <a:buChar char=""/>
              <a:tabLst>
                <a:tab pos="367665" algn="l"/>
              </a:tabLst>
            </a:pPr>
            <a:r>
              <a:rPr sz="2000" spc="65" dirty="0">
                <a:latin typeface="Calibri"/>
                <a:cs typeface="Calibri"/>
              </a:rPr>
              <a:t>Será</a:t>
            </a:r>
            <a:r>
              <a:rPr sz="2000" spc="160" dirty="0">
                <a:latin typeface="Calibri"/>
                <a:cs typeface="Calibri"/>
              </a:rPr>
              <a:t> </a:t>
            </a:r>
            <a:r>
              <a:rPr sz="2000" spc="65" dirty="0">
                <a:latin typeface="Calibri"/>
                <a:cs typeface="Calibri"/>
              </a:rPr>
              <a:t>necesario</a:t>
            </a:r>
            <a:r>
              <a:rPr sz="2000" spc="155" dirty="0">
                <a:latin typeface="Calibri"/>
                <a:cs typeface="Calibri"/>
              </a:rPr>
              <a:t> </a:t>
            </a:r>
            <a:r>
              <a:rPr sz="2000" spc="60" dirty="0">
                <a:latin typeface="Calibri"/>
                <a:cs typeface="Calibri"/>
              </a:rPr>
              <a:t>que</a:t>
            </a:r>
            <a:r>
              <a:rPr sz="2000" spc="155" dirty="0">
                <a:latin typeface="Calibri"/>
                <a:cs typeface="Calibri"/>
              </a:rPr>
              <a:t> </a:t>
            </a:r>
            <a:r>
              <a:rPr sz="2000" spc="90" dirty="0">
                <a:latin typeface="Calibri"/>
                <a:cs typeface="Calibri"/>
              </a:rPr>
              <a:t>los</a:t>
            </a:r>
            <a:r>
              <a:rPr sz="2000" spc="150" dirty="0">
                <a:latin typeface="Calibri"/>
                <a:cs typeface="Calibri"/>
              </a:rPr>
              <a:t> </a:t>
            </a:r>
            <a:r>
              <a:rPr sz="2000" spc="85" dirty="0">
                <a:latin typeface="Calibri"/>
                <a:cs typeface="Calibri"/>
              </a:rPr>
              <a:t>PAC´s,</a:t>
            </a:r>
            <a:r>
              <a:rPr sz="2000" spc="155" dirty="0">
                <a:latin typeface="Calibri"/>
                <a:cs typeface="Calibri"/>
              </a:rPr>
              <a:t> </a:t>
            </a:r>
            <a:r>
              <a:rPr sz="2000" dirty="0">
                <a:latin typeface="Calibri"/>
                <a:cs typeface="Calibri"/>
              </a:rPr>
              <a:t>lo</a:t>
            </a:r>
            <a:r>
              <a:rPr sz="2000" spc="150" dirty="0">
                <a:latin typeface="Calibri"/>
                <a:cs typeface="Calibri"/>
              </a:rPr>
              <a:t> </a:t>
            </a:r>
            <a:r>
              <a:rPr sz="2000" spc="55" dirty="0">
                <a:latin typeface="Calibri"/>
                <a:cs typeface="Calibri"/>
              </a:rPr>
              <a:t>desarrolladores</a:t>
            </a:r>
            <a:r>
              <a:rPr sz="2000" spc="165" dirty="0">
                <a:latin typeface="Calibri"/>
                <a:cs typeface="Calibri"/>
              </a:rPr>
              <a:t> </a:t>
            </a:r>
            <a:r>
              <a:rPr sz="2000" spc="60" dirty="0">
                <a:latin typeface="Calibri"/>
                <a:cs typeface="Calibri"/>
              </a:rPr>
              <a:t>de</a:t>
            </a:r>
            <a:r>
              <a:rPr sz="2000" spc="155" dirty="0">
                <a:latin typeface="Calibri"/>
                <a:cs typeface="Calibri"/>
              </a:rPr>
              <a:t> </a:t>
            </a:r>
            <a:r>
              <a:rPr sz="2000" dirty="0">
                <a:latin typeface="Calibri"/>
                <a:cs typeface="Calibri"/>
              </a:rPr>
              <a:t>software</a:t>
            </a:r>
            <a:r>
              <a:rPr sz="2000" spc="155" dirty="0">
                <a:latin typeface="Calibri"/>
                <a:cs typeface="Calibri"/>
              </a:rPr>
              <a:t> </a:t>
            </a:r>
            <a:r>
              <a:rPr sz="2000" dirty="0">
                <a:latin typeface="Calibri"/>
                <a:cs typeface="Calibri"/>
              </a:rPr>
              <a:t>y</a:t>
            </a:r>
            <a:r>
              <a:rPr sz="2000" spc="160" dirty="0">
                <a:latin typeface="Calibri"/>
                <a:cs typeface="Calibri"/>
              </a:rPr>
              <a:t> </a:t>
            </a:r>
            <a:r>
              <a:rPr sz="2000" spc="110" dirty="0">
                <a:latin typeface="Calibri"/>
                <a:cs typeface="Calibri"/>
              </a:rPr>
              <a:t>las</a:t>
            </a:r>
            <a:r>
              <a:rPr sz="2000" spc="145" dirty="0">
                <a:latin typeface="Calibri"/>
                <a:cs typeface="Calibri"/>
              </a:rPr>
              <a:t> </a:t>
            </a:r>
            <a:r>
              <a:rPr sz="2000" spc="80" dirty="0">
                <a:latin typeface="Calibri"/>
                <a:cs typeface="Calibri"/>
              </a:rPr>
              <a:t>empresas</a:t>
            </a:r>
            <a:r>
              <a:rPr sz="2000" spc="150" dirty="0">
                <a:latin typeface="Calibri"/>
                <a:cs typeface="Calibri"/>
              </a:rPr>
              <a:t> </a:t>
            </a:r>
            <a:r>
              <a:rPr sz="2000" spc="50" dirty="0">
                <a:latin typeface="Calibri"/>
                <a:cs typeface="Calibri"/>
              </a:rPr>
              <a:t>que</a:t>
            </a:r>
            <a:r>
              <a:rPr sz="2000" spc="155" dirty="0">
                <a:latin typeface="Calibri"/>
                <a:cs typeface="Calibri"/>
              </a:rPr>
              <a:t> </a:t>
            </a:r>
            <a:r>
              <a:rPr sz="2000" dirty="0">
                <a:latin typeface="Calibri"/>
                <a:cs typeface="Calibri"/>
              </a:rPr>
              <a:t>tienen</a:t>
            </a:r>
            <a:r>
              <a:rPr sz="2000" spc="155" dirty="0">
                <a:latin typeface="Calibri"/>
                <a:cs typeface="Calibri"/>
              </a:rPr>
              <a:t> </a:t>
            </a:r>
            <a:r>
              <a:rPr sz="2000" spc="114" dirty="0">
                <a:latin typeface="Calibri"/>
                <a:cs typeface="Calibri"/>
              </a:rPr>
              <a:t>sus </a:t>
            </a:r>
            <a:r>
              <a:rPr sz="2000" spc="90" dirty="0">
                <a:latin typeface="Calibri"/>
                <a:cs typeface="Calibri"/>
              </a:rPr>
              <a:t>sistemas</a:t>
            </a:r>
            <a:r>
              <a:rPr sz="2000" spc="254" dirty="0">
                <a:latin typeface="Calibri"/>
                <a:cs typeface="Calibri"/>
              </a:rPr>
              <a:t> </a:t>
            </a:r>
            <a:r>
              <a:rPr sz="2000" spc="60" dirty="0">
                <a:latin typeface="Calibri"/>
                <a:cs typeface="Calibri"/>
              </a:rPr>
              <a:t>de</a:t>
            </a:r>
            <a:r>
              <a:rPr sz="2000" spc="254" dirty="0">
                <a:latin typeface="Calibri"/>
                <a:cs typeface="Calibri"/>
              </a:rPr>
              <a:t> </a:t>
            </a:r>
            <a:r>
              <a:rPr sz="2000" spc="50" dirty="0">
                <a:latin typeface="Calibri"/>
                <a:cs typeface="Calibri"/>
              </a:rPr>
              <a:t>nómina</a:t>
            </a:r>
            <a:r>
              <a:rPr sz="2000" spc="265" dirty="0">
                <a:latin typeface="Calibri"/>
                <a:cs typeface="Calibri"/>
              </a:rPr>
              <a:t> </a:t>
            </a:r>
            <a:r>
              <a:rPr sz="2000" spc="45" dirty="0">
                <a:latin typeface="Calibri"/>
                <a:cs typeface="Calibri"/>
              </a:rPr>
              <a:t>adapten</a:t>
            </a:r>
            <a:r>
              <a:rPr sz="2000" spc="260" dirty="0">
                <a:latin typeface="Calibri"/>
                <a:cs typeface="Calibri"/>
              </a:rPr>
              <a:t> </a:t>
            </a:r>
            <a:r>
              <a:rPr sz="2000" spc="135" dirty="0">
                <a:latin typeface="Calibri"/>
                <a:cs typeface="Calibri"/>
              </a:rPr>
              <a:t>sus</a:t>
            </a:r>
            <a:r>
              <a:rPr sz="2000" spc="260" dirty="0">
                <a:latin typeface="Calibri"/>
                <a:cs typeface="Calibri"/>
              </a:rPr>
              <a:t> </a:t>
            </a:r>
            <a:r>
              <a:rPr sz="2000" spc="85" dirty="0">
                <a:latin typeface="Calibri"/>
                <a:cs typeface="Calibri"/>
              </a:rPr>
              <a:t>aplicaciones</a:t>
            </a:r>
            <a:r>
              <a:rPr sz="2000" spc="265" dirty="0">
                <a:latin typeface="Calibri"/>
                <a:cs typeface="Calibri"/>
              </a:rPr>
              <a:t> </a:t>
            </a:r>
            <a:r>
              <a:rPr sz="2000" dirty="0">
                <a:latin typeface="Calibri"/>
                <a:cs typeface="Calibri"/>
              </a:rPr>
              <a:t>para</a:t>
            </a:r>
            <a:r>
              <a:rPr sz="2000" spc="270" dirty="0">
                <a:latin typeface="Calibri"/>
                <a:cs typeface="Calibri"/>
              </a:rPr>
              <a:t> </a:t>
            </a:r>
            <a:r>
              <a:rPr sz="2000" spc="55" dirty="0">
                <a:latin typeface="Calibri"/>
                <a:cs typeface="Calibri"/>
              </a:rPr>
              <a:t>que</a:t>
            </a:r>
            <a:r>
              <a:rPr sz="2000" spc="254" dirty="0">
                <a:latin typeface="Calibri"/>
                <a:cs typeface="Calibri"/>
              </a:rPr>
              <a:t> </a:t>
            </a:r>
            <a:r>
              <a:rPr sz="2000" spc="85" dirty="0">
                <a:latin typeface="Calibri"/>
                <a:cs typeface="Calibri"/>
              </a:rPr>
              <a:t>estas</a:t>
            </a:r>
            <a:r>
              <a:rPr sz="2000" spc="265" dirty="0">
                <a:latin typeface="Calibri"/>
                <a:cs typeface="Calibri"/>
              </a:rPr>
              <a:t> </a:t>
            </a:r>
            <a:r>
              <a:rPr sz="2000" spc="60" dirty="0">
                <a:latin typeface="Calibri"/>
                <a:cs typeface="Calibri"/>
              </a:rPr>
              <a:t>puedan</a:t>
            </a:r>
            <a:r>
              <a:rPr sz="2000" spc="265" dirty="0">
                <a:latin typeface="Calibri"/>
                <a:cs typeface="Calibri"/>
              </a:rPr>
              <a:t> </a:t>
            </a:r>
            <a:r>
              <a:rPr sz="2000" dirty="0">
                <a:latin typeface="Calibri"/>
                <a:cs typeface="Calibri"/>
              </a:rPr>
              <a:t>permitir</a:t>
            </a:r>
            <a:r>
              <a:rPr sz="2000" spc="260" dirty="0">
                <a:latin typeface="Calibri"/>
                <a:cs typeface="Calibri"/>
              </a:rPr>
              <a:t> </a:t>
            </a:r>
            <a:r>
              <a:rPr sz="2000" spc="50" dirty="0">
                <a:latin typeface="Calibri"/>
                <a:cs typeface="Calibri"/>
              </a:rPr>
              <a:t>el</a:t>
            </a:r>
            <a:r>
              <a:rPr sz="2000" spc="254" dirty="0">
                <a:latin typeface="Calibri"/>
                <a:cs typeface="Calibri"/>
              </a:rPr>
              <a:t> </a:t>
            </a:r>
            <a:r>
              <a:rPr sz="2000" spc="-10" dirty="0">
                <a:latin typeface="Calibri"/>
                <a:cs typeface="Calibri"/>
              </a:rPr>
              <a:t>timbrado </a:t>
            </a:r>
            <a:r>
              <a:rPr sz="2000" spc="85" dirty="0">
                <a:latin typeface="Calibri"/>
                <a:cs typeface="Calibri"/>
              </a:rPr>
              <a:t>adecuado</a:t>
            </a:r>
            <a:r>
              <a:rPr sz="2000" spc="-40" dirty="0">
                <a:latin typeface="Calibri"/>
                <a:cs typeface="Calibri"/>
              </a:rPr>
              <a:t> </a:t>
            </a:r>
            <a:r>
              <a:rPr sz="2000" spc="85" dirty="0">
                <a:latin typeface="Calibri"/>
                <a:cs typeface="Calibri"/>
              </a:rPr>
              <a:t>desde</a:t>
            </a:r>
            <a:r>
              <a:rPr sz="2000" spc="-5" dirty="0">
                <a:latin typeface="Calibri"/>
                <a:cs typeface="Calibri"/>
              </a:rPr>
              <a:t> </a:t>
            </a:r>
            <a:r>
              <a:rPr sz="2000" spc="50" dirty="0">
                <a:latin typeface="Calibri"/>
                <a:cs typeface="Calibri"/>
              </a:rPr>
              <a:t>el</a:t>
            </a:r>
            <a:r>
              <a:rPr sz="2000" spc="15" dirty="0">
                <a:latin typeface="Calibri"/>
                <a:cs typeface="Calibri"/>
              </a:rPr>
              <a:t> </a:t>
            </a:r>
            <a:r>
              <a:rPr sz="2000" dirty="0">
                <a:latin typeface="Calibri"/>
                <a:cs typeface="Calibri"/>
              </a:rPr>
              <a:t>primer</a:t>
            </a:r>
            <a:r>
              <a:rPr sz="2000" spc="-10" dirty="0">
                <a:latin typeface="Calibri"/>
                <a:cs typeface="Calibri"/>
              </a:rPr>
              <a:t> </a:t>
            </a:r>
            <a:r>
              <a:rPr sz="2000" spc="55" dirty="0">
                <a:latin typeface="Calibri"/>
                <a:cs typeface="Calibri"/>
              </a:rPr>
              <a:t>pago</a:t>
            </a:r>
            <a:r>
              <a:rPr sz="2000" spc="5" dirty="0">
                <a:latin typeface="Calibri"/>
                <a:cs typeface="Calibri"/>
              </a:rPr>
              <a:t> </a:t>
            </a:r>
            <a:r>
              <a:rPr sz="2000" spc="70" dirty="0">
                <a:latin typeface="Calibri"/>
                <a:cs typeface="Calibri"/>
              </a:rPr>
              <a:t>(semana</a:t>
            </a:r>
            <a:r>
              <a:rPr sz="2000" spc="-10" dirty="0">
                <a:latin typeface="Calibri"/>
                <a:cs typeface="Calibri"/>
              </a:rPr>
              <a:t> </a:t>
            </a:r>
            <a:r>
              <a:rPr sz="2000" spc="50" dirty="0">
                <a:latin typeface="Calibri"/>
                <a:cs typeface="Calibri"/>
              </a:rPr>
              <a:t>28-</a:t>
            </a:r>
            <a:r>
              <a:rPr sz="2000" spc="85" dirty="0">
                <a:latin typeface="Calibri"/>
                <a:cs typeface="Calibri"/>
              </a:rPr>
              <a:t>dic-</a:t>
            </a:r>
            <a:r>
              <a:rPr sz="2000" dirty="0">
                <a:latin typeface="Calibri"/>
                <a:cs typeface="Calibri"/>
              </a:rPr>
              <a:t>25</a:t>
            </a:r>
            <a:r>
              <a:rPr sz="2000" spc="-40" dirty="0">
                <a:latin typeface="Calibri"/>
                <a:cs typeface="Calibri"/>
              </a:rPr>
              <a:t> </a:t>
            </a:r>
            <a:r>
              <a:rPr sz="2000" spc="75" dirty="0">
                <a:latin typeface="Calibri"/>
                <a:cs typeface="Calibri"/>
              </a:rPr>
              <a:t>al</a:t>
            </a:r>
            <a:r>
              <a:rPr sz="2000" spc="10" dirty="0">
                <a:latin typeface="Calibri"/>
                <a:cs typeface="Calibri"/>
              </a:rPr>
              <a:t> </a:t>
            </a:r>
            <a:r>
              <a:rPr sz="2000" spc="50" dirty="0">
                <a:latin typeface="Calibri"/>
                <a:cs typeface="Calibri"/>
              </a:rPr>
              <a:t>03-ene-</a:t>
            </a:r>
            <a:r>
              <a:rPr sz="2000" spc="-25" dirty="0">
                <a:latin typeface="Calibri"/>
                <a:cs typeface="Calibri"/>
              </a:rPr>
              <a:t>26)</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41</a:t>
            </a:fld>
            <a:endParaRPr spc="-50" dirty="0"/>
          </a:p>
        </p:txBody>
      </p:sp>
      <p:sp>
        <p:nvSpPr>
          <p:cNvPr id="3" name="object 3"/>
          <p:cNvSpPr txBox="1">
            <a:spLocks noGrp="1"/>
          </p:cNvSpPr>
          <p:nvPr>
            <p:ph type="title"/>
          </p:nvPr>
        </p:nvSpPr>
        <p:spPr>
          <a:xfrm>
            <a:off x="3451097" y="54990"/>
            <a:ext cx="5908040" cy="391160"/>
          </a:xfrm>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1176273"/>
            <a:ext cx="7830820" cy="299720"/>
          </a:xfrm>
          <a:prstGeom prst="rect">
            <a:avLst/>
          </a:prstGeom>
        </p:spPr>
        <p:txBody>
          <a:bodyPr vert="horz" wrap="square" lIns="0" tIns="12700" rIns="0" bIns="0" rtlCol="0">
            <a:spAutoFit/>
          </a:bodyPr>
          <a:lstStyle/>
          <a:p>
            <a:pPr marL="12700">
              <a:lnSpc>
                <a:spcPct val="100000"/>
              </a:lnSpc>
              <a:spcBef>
                <a:spcPts val="100"/>
              </a:spcBef>
            </a:pPr>
            <a:r>
              <a:rPr sz="1800" b="1" spc="65" dirty="0">
                <a:latin typeface="Calibri"/>
                <a:cs typeface="Calibri"/>
              </a:rPr>
              <a:t>Sitio:</a:t>
            </a:r>
            <a:r>
              <a:rPr sz="1800" b="1" spc="200" dirty="0">
                <a:latin typeface="Calibri"/>
                <a:cs typeface="Calibri"/>
              </a:rPr>
              <a:t>   </a:t>
            </a:r>
            <a:r>
              <a:rPr sz="1800" u="sng" dirty="0">
                <a:solidFill>
                  <a:srgbClr val="0000FF"/>
                </a:solidFill>
                <a:uFill>
                  <a:solidFill>
                    <a:srgbClr val="0000FF"/>
                  </a:solidFill>
                </a:uFill>
                <a:latin typeface="Calibri"/>
                <a:cs typeface="Calibri"/>
                <a:hlinkClick r:id="rId2"/>
              </a:rPr>
              <a:t>https://www.sat.gob.mx/portal/public/tramites/complemento-de-</a:t>
            </a:r>
            <a:r>
              <a:rPr sz="1800" u="sng" spc="40" dirty="0">
                <a:solidFill>
                  <a:srgbClr val="0000FF"/>
                </a:solidFill>
                <a:uFill>
                  <a:solidFill>
                    <a:srgbClr val="0000FF"/>
                  </a:solidFill>
                </a:uFill>
                <a:latin typeface="Calibri"/>
                <a:cs typeface="Calibri"/>
                <a:hlinkClick r:id="rId2"/>
              </a:rPr>
              <a:t>nomina</a:t>
            </a:r>
            <a:endParaRPr sz="1800">
              <a:latin typeface="Calibri"/>
              <a:cs typeface="Calibri"/>
            </a:endParaRPr>
          </a:p>
        </p:txBody>
      </p:sp>
      <p:sp>
        <p:nvSpPr>
          <p:cNvPr id="3" name="object 3"/>
          <p:cNvSpPr txBox="1">
            <a:spLocks noGrp="1"/>
          </p:cNvSpPr>
          <p:nvPr>
            <p:ph type="ctrTitle"/>
          </p:nvPr>
        </p:nvSpPr>
        <p:spPr>
          <a:prstGeom prst="rect">
            <a:avLst/>
          </a:prstGeom>
        </p:spPr>
        <p:txBody>
          <a:bodyPr vert="horz" wrap="square" lIns="0" tIns="12700" rIns="0" bIns="0" rtlCol="0">
            <a:spAutoFit/>
          </a:bodyPr>
          <a:lstStyle/>
          <a:p>
            <a:pPr marL="12700" marR="5080" indent="1465580">
              <a:lnSpc>
                <a:spcPct val="1378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 </a:t>
            </a:r>
            <a:r>
              <a:rPr spc="140" dirty="0">
                <a:solidFill>
                  <a:srgbClr val="375F92"/>
                </a:solidFill>
              </a:rPr>
              <a:t>NOVEDADES</a:t>
            </a:r>
            <a:r>
              <a:rPr spc="-45" dirty="0">
                <a:solidFill>
                  <a:srgbClr val="375F92"/>
                </a:solidFill>
              </a:rPr>
              <a:t> </a:t>
            </a:r>
            <a:r>
              <a:rPr spc="175" dirty="0">
                <a:solidFill>
                  <a:srgbClr val="375F92"/>
                </a:solidFill>
              </a:rPr>
              <a:t>EN</a:t>
            </a:r>
            <a:r>
              <a:rPr spc="-40" dirty="0">
                <a:solidFill>
                  <a:srgbClr val="375F92"/>
                </a:solidFill>
              </a:rPr>
              <a:t> </a:t>
            </a:r>
            <a:r>
              <a:rPr spc="204" dirty="0">
                <a:solidFill>
                  <a:srgbClr val="375F92"/>
                </a:solidFill>
              </a:rPr>
              <a:t>EL</a:t>
            </a:r>
            <a:r>
              <a:rPr spc="-55" dirty="0">
                <a:solidFill>
                  <a:srgbClr val="375F92"/>
                </a:solidFill>
              </a:rPr>
              <a:t> </a:t>
            </a:r>
            <a:r>
              <a:rPr spc="105" dirty="0">
                <a:solidFill>
                  <a:srgbClr val="375F92"/>
                </a:solidFill>
              </a:rPr>
              <a:t>COMPLEMENTO</a:t>
            </a:r>
            <a:r>
              <a:rPr spc="-20" dirty="0">
                <a:solidFill>
                  <a:srgbClr val="375F92"/>
                </a:solidFill>
              </a:rPr>
              <a:t> </a:t>
            </a:r>
            <a:r>
              <a:rPr spc="185" dirty="0">
                <a:solidFill>
                  <a:srgbClr val="375F92"/>
                </a:solidFill>
              </a:rPr>
              <a:t>DE</a:t>
            </a:r>
            <a:r>
              <a:rPr spc="-50" dirty="0">
                <a:solidFill>
                  <a:srgbClr val="375F92"/>
                </a:solidFill>
              </a:rPr>
              <a:t> </a:t>
            </a:r>
            <a:r>
              <a:rPr spc="65" dirty="0">
                <a:solidFill>
                  <a:srgbClr val="375F92"/>
                </a:solidFill>
              </a:rPr>
              <a:t>NÓMINA</a:t>
            </a:r>
            <a:r>
              <a:rPr spc="-50" dirty="0">
                <a:solidFill>
                  <a:srgbClr val="375F92"/>
                </a:solidFill>
              </a:rPr>
              <a:t> </a:t>
            </a:r>
            <a:r>
              <a:rPr spc="65" dirty="0">
                <a:solidFill>
                  <a:srgbClr val="375F92"/>
                </a:solidFill>
              </a:rPr>
              <a:t>1.2</a:t>
            </a:r>
            <a:r>
              <a:rPr spc="-30" dirty="0">
                <a:solidFill>
                  <a:srgbClr val="375F92"/>
                </a:solidFill>
              </a:rPr>
              <a:t> </a:t>
            </a:r>
            <a:r>
              <a:rPr spc="135" dirty="0">
                <a:solidFill>
                  <a:srgbClr val="375F92"/>
                </a:solidFill>
              </a:rPr>
              <a:t>REVISIÓN</a:t>
            </a:r>
            <a:r>
              <a:rPr spc="-200" dirty="0">
                <a:solidFill>
                  <a:srgbClr val="375F92"/>
                </a:solidFill>
              </a:rPr>
              <a:t> </a:t>
            </a:r>
            <a:r>
              <a:rPr spc="160" dirty="0">
                <a:solidFill>
                  <a:srgbClr val="375F92"/>
                </a:solidFill>
              </a:rPr>
              <a:t>“E”</a:t>
            </a:r>
          </a:p>
        </p:txBody>
      </p:sp>
      <p:grpSp>
        <p:nvGrpSpPr>
          <p:cNvPr id="4" name="object 4"/>
          <p:cNvGrpSpPr/>
          <p:nvPr/>
        </p:nvGrpSpPr>
        <p:grpSpPr>
          <a:xfrm>
            <a:off x="3232404" y="1292339"/>
            <a:ext cx="7073265" cy="5400040"/>
            <a:chOff x="3232404" y="1292339"/>
            <a:chExt cx="7073265" cy="5400040"/>
          </a:xfrm>
        </p:grpSpPr>
        <p:pic>
          <p:nvPicPr>
            <p:cNvPr id="5" name="object 5"/>
            <p:cNvPicPr/>
            <p:nvPr/>
          </p:nvPicPr>
          <p:blipFill>
            <a:blip r:embed="rId3" cstate="print"/>
            <a:stretch>
              <a:fillRect/>
            </a:stretch>
          </p:blipFill>
          <p:spPr>
            <a:xfrm>
              <a:off x="3232404" y="1292339"/>
              <a:ext cx="7072883" cy="5399532"/>
            </a:xfrm>
            <a:prstGeom prst="rect">
              <a:avLst/>
            </a:prstGeom>
          </p:spPr>
        </p:pic>
        <p:pic>
          <p:nvPicPr>
            <p:cNvPr id="6" name="object 6"/>
            <p:cNvPicPr/>
            <p:nvPr/>
          </p:nvPicPr>
          <p:blipFill>
            <a:blip r:embed="rId4" cstate="print"/>
            <a:stretch>
              <a:fillRect/>
            </a:stretch>
          </p:blipFill>
          <p:spPr>
            <a:xfrm>
              <a:off x="3428111" y="1487703"/>
              <a:ext cx="6502527" cy="4828921"/>
            </a:xfrm>
            <a:prstGeom prst="rect">
              <a:avLst/>
            </a:prstGeom>
          </p:spPr>
        </p:pic>
      </p:gr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42</a:t>
            </a:fld>
            <a:endParaRPr spc="-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
            <a:ext cx="12192000" cy="6858000"/>
            <a:chOff x="0" y="-3"/>
            <a:chExt cx="12192000" cy="6858000"/>
          </a:xfrm>
        </p:grpSpPr>
        <p:pic>
          <p:nvPicPr>
            <p:cNvPr id="3" name="object 3"/>
            <p:cNvPicPr/>
            <p:nvPr/>
          </p:nvPicPr>
          <p:blipFill>
            <a:blip r:embed="rId2" cstate="print"/>
            <a:stretch>
              <a:fillRect/>
            </a:stretch>
          </p:blipFill>
          <p:spPr>
            <a:xfrm>
              <a:off x="755903" y="1581911"/>
              <a:ext cx="11436096" cy="2942844"/>
            </a:xfrm>
            <a:prstGeom prst="rect">
              <a:avLst/>
            </a:prstGeom>
          </p:spPr>
        </p:pic>
        <p:pic>
          <p:nvPicPr>
            <p:cNvPr id="4" name="object 4"/>
            <p:cNvPicPr/>
            <p:nvPr/>
          </p:nvPicPr>
          <p:blipFill>
            <a:blip r:embed="rId3" cstate="print"/>
            <a:stretch>
              <a:fillRect/>
            </a:stretch>
          </p:blipFill>
          <p:spPr>
            <a:xfrm>
              <a:off x="950836" y="1777873"/>
              <a:ext cx="10899902" cy="2372868"/>
            </a:xfrm>
            <a:prstGeom prst="rect">
              <a:avLst/>
            </a:prstGeom>
          </p:spPr>
        </p:pic>
      </p:grpSp>
      <p:sp>
        <p:nvSpPr>
          <p:cNvPr id="5" name="object 5"/>
          <p:cNvSpPr txBox="1"/>
          <p:nvPr/>
        </p:nvSpPr>
        <p:spPr>
          <a:xfrm>
            <a:off x="1206500" y="1176273"/>
            <a:ext cx="177038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Calibri"/>
                <a:cs typeface="Calibri"/>
              </a:rPr>
              <a:t>Matriz</a:t>
            </a:r>
            <a:r>
              <a:rPr sz="1800" b="1" spc="35" dirty="0">
                <a:latin typeface="Calibri"/>
                <a:cs typeface="Calibri"/>
              </a:rPr>
              <a:t> </a:t>
            </a:r>
            <a:r>
              <a:rPr sz="1800" b="1" spc="90" dirty="0">
                <a:latin typeface="Calibri"/>
                <a:cs typeface="Calibri"/>
              </a:rPr>
              <a:t>de</a:t>
            </a:r>
            <a:r>
              <a:rPr sz="1800" b="1" spc="35" dirty="0">
                <a:latin typeface="Calibri"/>
                <a:cs typeface="Calibri"/>
              </a:rPr>
              <a:t> </a:t>
            </a:r>
            <a:r>
              <a:rPr sz="1800" b="1" spc="55" dirty="0">
                <a:latin typeface="Calibri"/>
                <a:cs typeface="Calibri"/>
              </a:rPr>
              <a:t>errores</a:t>
            </a:r>
            <a:endParaRPr sz="1800">
              <a:latin typeface="Calibri"/>
              <a:cs typeface="Calibri"/>
            </a:endParaRPr>
          </a:p>
        </p:txBody>
      </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118745">
              <a:lnSpc>
                <a:spcPct val="100000"/>
              </a:lnSpc>
              <a:spcBef>
                <a:spcPts val="30"/>
              </a:spcBef>
            </a:pPr>
            <a:fld id="{81D60167-4931-47E6-BA6A-407CBD079E47}" type="slidenum">
              <a:rPr spc="-50" dirty="0"/>
              <a:t>43</a:t>
            </a:fld>
            <a:endParaRPr spc="-50" dirty="0"/>
          </a:p>
        </p:txBody>
      </p:sp>
      <p:sp>
        <p:nvSpPr>
          <p:cNvPr id="6" name="object 6"/>
          <p:cNvSpPr txBox="1">
            <a:spLocks noGrp="1"/>
          </p:cNvSpPr>
          <p:nvPr>
            <p:ph type="ctrTitle"/>
          </p:nvPr>
        </p:nvSpPr>
        <p:spPr>
          <a:prstGeom prst="rect">
            <a:avLst/>
          </a:prstGeom>
        </p:spPr>
        <p:txBody>
          <a:bodyPr vert="horz" wrap="square" lIns="0" tIns="12700" rIns="0" bIns="0" rtlCol="0">
            <a:spAutoFit/>
          </a:bodyPr>
          <a:lstStyle/>
          <a:p>
            <a:pPr marL="12700" marR="5080" indent="1465580">
              <a:lnSpc>
                <a:spcPct val="1378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 </a:t>
            </a:r>
            <a:r>
              <a:rPr spc="140" dirty="0">
                <a:solidFill>
                  <a:srgbClr val="375F92"/>
                </a:solidFill>
              </a:rPr>
              <a:t>NOVEDADES</a:t>
            </a:r>
            <a:r>
              <a:rPr spc="-45" dirty="0">
                <a:solidFill>
                  <a:srgbClr val="375F92"/>
                </a:solidFill>
              </a:rPr>
              <a:t> </a:t>
            </a:r>
            <a:r>
              <a:rPr spc="175" dirty="0">
                <a:solidFill>
                  <a:srgbClr val="375F92"/>
                </a:solidFill>
              </a:rPr>
              <a:t>EN</a:t>
            </a:r>
            <a:r>
              <a:rPr spc="-40" dirty="0">
                <a:solidFill>
                  <a:srgbClr val="375F92"/>
                </a:solidFill>
              </a:rPr>
              <a:t> </a:t>
            </a:r>
            <a:r>
              <a:rPr spc="204" dirty="0">
                <a:solidFill>
                  <a:srgbClr val="375F92"/>
                </a:solidFill>
              </a:rPr>
              <a:t>EL</a:t>
            </a:r>
            <a:r>
              <a:rPr spc="-55" dirty="0">
                <a:solidFill>
                  <a:srgbClr val="375F92"/>
                </a:solidFill>
              </a:rPr>
              <a:t> </a:t>
            </a:r>
            <a:r>
              <a:rPr spc="105" dirty="0">
                <a:solidFill>
                  <a:srgbClr val="375F92"/>
                </a:solidFill>
              </a:rPr>
              <a:t>COMPLEMENTO</a:t>
            </a:r>
            <a:r>
              <a:rPr spc="-20" dirty="0">
                <a:solidFill>
                  <a:srgbClr val="375F92"/>
                </a:solidFill>
              </a:rPr>
              <a:t> </a:t>
            </a:r>
            <a:r>
              <a:rPr spc="185" dirty="0">
                <a:solidFill>
                  <a:srgbClr val="375F92"/>
                </a:solidFill>
              </a:rPr>
              <a:t>DE</a:t>
            </a:r>
            <a:r>
              <a:rPr spc="-50" dirty="0">
                <a:solidFill>
                  <a:srgbClr val="375F92"/>
                </a:solidFill>
              </a:rPr>
              <a:t> </a:t>
            </a:r>
            <a:r>
              <a:rPr spc="65" dirty="0">
                <a:solidFill>
                  <a:srgbClr val="375F92"/>
                </a:solidFill>
              </a:rPr>
              <a:t>NÓMINA</a:t>
            </a:r>
            <a:r>
              <a:rPr spc="-50" dirty="0">
                <a:solidFill>
                  <a:srgbClr val="375F92"/>
                </a:solidFill>
              </a:rPr>
              <a:t> </a:t>
            </a:r>
            <a:r>
              <a:rPr spc="65" dirty="0">
                <a:solidFill>
                  <a:srgbClr val="375F92"/>
                </a:solidFill>
              </a:rPr>
              <a:t>1.2</a:t>
            </a:r>
            <a:r>
              <a:rPr spc="-30" dirty="0">
                <a:solidFill>
                  <a:srgbClr val="375F92"/>
                </a:solidFill>
              </a:rPr>
              <a:t> </a:t>
            </a:r>
            <a:r>
              <a:rPr spc="135" dirty="0">
                <a:solidFill>
                  <a:srgbClr val="375F92"/>
                </a:solidFill>
              </a:rPr>
              <a:t>REVISIÓN</a:t>
            </a:r>
            <a:r>
              <a:rPr spc="-200" dirty="0">
                <a:solidFill>
                  <a:srgbClr val="375F92"/>
                </a:solidFill>
              </a:rPr>
              <a:t> </a:t>
            </a:r>
            <a:r>
              <a:rPr spc="160" dirty="0">
                <a:solidFill>
                  <a:srgbClr val="375F92"/>
                </a:solidFill>
              </a:rPr>
              <a: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2819400"/>
          </a:xfrm>
          <a:prstGeom prst="rect">
            <a:avLst/>
          </a:prstGeom>
        </p:spPr>
      </p:pic>
      <p:sp>
        <p:nvSpPr>
          <p:cNvPr id="3" name="object 3"/>
          <p:cNvSpPr txBox="1"/>
          <p:nvPr/>
        </p:nvSpPr>
        <p:spPr>
          <a:xfrm>
            <a:off x="558190" y="5294172"/>
            <a:ext cx="5899785" cy="513715"/>
          </a:xfrm>
          <a:prstGeom prst="rect">
            <a:avLst/>
          </a:prstGeom>
        </p:spPr>
        <p:txBody>
          <a:bodyPr vert="horz" wrap="square" lIns="0" tIns="12700" rIns="0" bIns="0" rtlCol="0">
            <a:spAutoFit/>
          </a:bodyPr>
          <a:lstStyle/>
          <a:p>
            <a:pPr marL="12700">
              <a:lnSpc>
                <a:spcPct val="100000"/>
              </a:lnSpc>
              <a:spcBef>
                <a:spcPts val="100"/>
              </a:spcBef>
            </a:pPr>
            <a:r>
              <a:rPr sz="3200" b="1" spc="190" dirty="0">
                <a:solidFill>
                  <a:srgbClr val="0F243E"/>
                </a:solidFill>
                <a:latin typeface="Calibri"/>
                <a:cs typeface="Calibri"/>
              </a:rPr>
              <a:t>ANÁLISIS</a:t>
            </a:r>
            <a:r>
              <a:rPr sz="3200" b="1" spc="-90" dirty="0">
                <a:solidFill>
                  <a:srgbClr val="0F243E"/>
                </a:solidFill>
                <a:latin typeface="Calibri"/>
                <a:cs typeface="Calibri"/>
              </a:rPr>
              <a:t> </a:t>
            </a:r>
            <a:r>
              <a:rPr sz="3200" b="1" spc="245" dirty="0">
                <a:solidFill>
                  <a:srgbClr val="0F243E"/>
                </a:solidFill>
                <a:latin typeface="Calibri"/>
                <a:cs typeface="Calibri"/>
              </a:rPr>
              <a:t>DE</a:t>
            </a:r>
            <a:r>
              <a:rPr sz="3200" b="1" spc="-75" dirty="0">
                <a:solidFill>
                  <a:srgbClr val="0F243E"/>
                </a:solidFill>
                <a:latin typeface="Calibri"/>
                <a:cs typeface="Calibri"/>
              </a:rPr>
              <a:t> </a:t>
            </a:r>
            <a:r>
              <a:rPr sz="3200" b="1" spc="190" dirty="0">
                <a:solidFill>
                  <a:srgbClr val="0F243E"/>
                </a:solidFill>
                <a:latin typeface="Calibri"/>
                <a:cs typeface="Calibri"/>
              </a:rPr>
              <a:t>LA</a:t>
            </a:r>
            <a:r>
              <a:rPr sz="3200" b="1" spc="-65" dirty="0">
                <a:solidFill>
                  <a:srgbClr val="0F243E"/>
                </a:solidFill>
                <a:latin typeface="Calibri"/>
                <a:cs typeface="Calibri"/>
              </a:rPr>
              <a:t> </a:t>
            </a:r>
            <a:r>
              <a:rPr sz="3200" b="1" spc="165" dirty="0">
                <a:solidFill>
                  <a:srgbClr val="0F243E"/>
                </a:solidFill>
                <a:latin typeface="Calibri"/>
                <a:cs typeface="Calibri"/>
              </a:rPr>
              <a:t>MODIFICACIÓN</a:t>
            </a:r>
            <a:endParaRPr sz="3200">
              <a:latin typeface="Calibri"/>
              <a:cs typeface="Calibri"/>
            </a:endParaRPr>
          </a:p>
        </p:txBody>
      </p:sp>
      <p:sp>
        <p:nvSpPr>
          <p:cNvPr id="4" name="object 4"/>
          <p:cNvSpPr txBox="1"/>
          <p:nvPr/>
        </p:nvSpPr>
        <p:spPr>
          <a:xfrm>
            <a:off x="5175250" y="6426504"/>
            <a:ext cx="245173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a:t>
            </a:r>
            <a:endParaRPr sz="1200" dirty="0">
              <a:latin typeface="Calibri"/>
              <a:cs typeface="Calibri"/>
            </a:endParaRPr>
          </a:p>
        </p:txBody>
      </p:sp>
      <p:sp>
        <p:nvSpPr>
          <p:cNvPr id="5" name="object 5"/>
          <p:cNvSpPr txBox="1"/>
          <p:nvPr/>
        </p:nvSpPr>
        <p:spPr>
          <a:xfrm>
            <a:off x="11604117" y="6426504"/>
            <a:ext cx="102870" cy="208915"/>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7</a:t>
            </a:r>
            <a:endParaRPr sz="1200">
              <a:latin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36885" cy="5591810"/>
          </a:xfrm>
          <a:prstGeom prst="rect">
            <a:avLst/>
          </a:prstGeom>
        </p:spPr>
        <p:txBody>
          <a:bodyPr vert="horz" wrap="square" lIns="0" tIns="12065" rIns="0" bIns="0" rtlCol="0">
            <a:spAutoFit/>
          </a:bodyPr>
          <a:lstStyle/>
          <a:p>
            <a:pPr marL="1206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24765" algn="just">
              <a:lnSpc>
                <a:spcPct val="100000"/>
              </a:lnSpc>
            </a:pPr>
            <a:r>
              <a:rPr sz="2200" b="1" spc="110" dirty="0">
                <a:latin typeface="Calibri"/>
                <a:cs typeface="Calibri"/>
              </a:rPr>
              <a:t>Regla</a:t>
            </a:r>
            <a:r>
              <a:rPr sz="2200" b="1" spc="-114" dirty="0">
                <a:latin typeface="Calibri"/>
                <a:cs typeface="Calibri"/>
              </a:rPr>
              <a:t> </a:t>
            </a:r>
            <a:r>
              <a:rPr sz="2200" b="1" spc="75" dirty="0">
                <a:latin typeface="Calibri"/>
                <a:cs typeface="Calibri"/>
              </a:rPr>
              <a:t>“ImporteGravado</a:t>
            </a:r>
            <a:r>
              <a:rPr sz="2200" b="1" spc="45" dirty="0">
                <a:latin typeface="Calibri"/>
                <a:cs typeface="Calibri"/>
              </a:rPr>
              <a:t> </a:t>
            </a:r>
            <a:r>
              <a:rPr sz="2200" b="1" spc="125" dirty="0">
                <a:latin typeface="Calibri"/>
                <a:cs typeface="Calibri"/>
              </a:rPr>
              <a:t>vs</a:t>
            </a:r>
            <a:r>
              <a:rPr sz="2200" b="1" spc="50" dirty="0">
                <a:latin typeface="Calibri"/>
                <a:cs typeface="Calibri"/>
              </a:rPr>
              <a:t> </a:t>
            </a:r>
            <a:r>
              <a:rPr sz="2200" b="1" spc="75" dirty="0">
                <a:latin typeface="Calibri"/>
                <a:cs typeface="Calibri"/>
              </a:rPr>
              <a:t>ImporteExento”</a:t>
            </a:r>
            <a:r>
              <a:rPr sz="2200" b="1" spc="-100" dirty="0">
                <a:latin typeface="Calibri"/>
                <a:cs typeface="Calibri"/>
              </a:rPr>
              <a:t> </a:t>
            </a:r>
            <a:r>
              <a:rPr sz="2200" b="1" spc="55" dirty="0">
                <a:latin typeface="Calibri"/>
                <a:cs typeface="Calibri"/>
              </a:rPr>
              <a:t>por</a:t>
            </a:r>
            <a:r>
              <a:rPr sz="2200" b="1" spc="30" dirty="0">
                <a:latin typeface="Calibri"/>
                <a:cs typeface="Calibri"/>
              </a:rPr>
              <a:t> </a:t>
            </a:r>
            <a:r>
              <a:rPr sz="2200" b="1" spc="110" dirty="0">
                <a:latin typeface="Calibri"/>
                <a:cs typeface="Calibri"/>
              </a:rPr>
              <a:t>percepción</a:t>
            </a:r>
            <a:r>
              <a:rPr sz="2200" b="1" spc="55" dirty="0">
                <a:latin typeface="Calibri"/>
                <a:cs typeface="Calibri"/>
              </a:rPr>
              <a:t> </a:t>
            </a:r>
            <a:r>
              <a:rPr sz="2200" b="1" dirty="0">
                <a:latin typeface="Calibri"/>
                <a:cs typeface="Calibri"/>
              </a:rPr>
              <a:t>(anti-</a:t>
            </a:r>
            <a:r>
              <a:rPr sz="2200" b="1" spc="90" dirty="0">
                <a:latin typeface="Calibri"/>
                <a:cs typeface="Calibri"/>
              </a:rPr>
              <a:t>ceros)</a:t>
            </a:r>
            <a:endParaRPr sz="2200">
              <a:latin typeface="Calibri"/>
              <a:cs typeface="Calibri"/>
            </a:endParaRPr>
          </a:p>
          <a:p>
            <a:pPr marL="24765" marR="5080" algn="just">
              <a:lnSpc>
                <a:spcPct val="100000"/>
              </a:lnSpc>
              <a:spcBef>
                <a:spcPts val="530"/>
              </a:spcBef>
            </a:pPr>
            <a:r>
              <a:rPr sz="2200" spc="135" dirty="0">
                <a:latin typeface="Calibri"/>
                <a:cs typeface="Calibri"/>
              </a:rPr>
              <a:t>Se</a:t>
            </a:r>
            <a:r>
              <a:rPr sz="2200" spc="30" dirty="0">
                <a:latin typeface="Calibri"/>
                <a:cs typeface="Calibri"/>
              </a:rPr>
              <a:t> </a:t>
            </a:r>
            <a:r>
              <a:rPr sz="2200" dirty="0">
                <a:latin typeface="Calibri"/>
                <a:cs typeface="Calibri"/>
              </a:rPr>
              <a:t>incorpora</a:t>
            </a:r>
            <a:r>
              <a:rPr sz="2200" spc="40" dirty="0">
                <a:latin typeface="Calibri"/>
                <a:cs typeface="Calibri"/>
              </a:rPr>
              <a:t> </a:t>
            </a:r>
            <a:r>
              <a:rPr sz="2200" spc="100" dirty="0">
                <a:latin typeface="Calibri"/>
                <a:cs typeface="Calibri"/>
              </a:rPr>
              <a:t>la</a:t>
            </a:r>
            <a:r>
              <a:rPr sz="2200" spc="30" dirty="0">
                <a:latin typeface="Calibri"/>
                <a:cs typeface="Calibri"/>
              </a:rPr>
              <a:t> </a:t>
            </a:r>
            <a:r>
              <a:rPr sz="2200" dirty="0">
                <a:latin typeface="Calibri"/>
                <a:cs typeface="Calibri"/>
              </a:rPr>
              <a:t>regla</a:t>
            </a:r>
            <a:r>
              <a:rPr sz="2200" spc="35" dirty="0">
                <a:latin typeface="Calibri"/>
                <a:cs typeface="Calibri"/>
              </a:rPr>
              <a:t> </a:t>
            </a:r>
            <a:r>
              <a:rPr sz="2200" spc="55" dirty="0">
                <a:latin typeface="Calibri"/>
                <a:cs typeface="Calibri"/>
              </a:rPr>
              <a:t>para</a:t>
            </a:r>
            <a:r>
              <a:rPr sz="2200" spc="30" dirty="0">
                <a:latin typeface="Calibri"/>
                <a:cs typeface="Calibri"/>
              </a:rPr>
              <a:t> </a:t>
            </a:r>
            <a:r>
              <a:rPr sz="2200" spc="50" dirty="0">
                <a:latin typeface="Calibri"/>
                <a:cs typeface="Calibri"/>
              </a:rPr>
              <a:t>que,</a:t>
            </a:r>
            <a:r>
              <a:rPr sz="2200" spc="35" dirty="0">
                <a:latin typeface="Calibri"/>
                <a:cs typeface="Calibri"/>
              </a:rPr>
              <a:t> </a:t>
            </a:r>
            <a:r>
              <a:rPr sz="2200" b="1" spc="100" dirty="0">
                <a:latin typeface="Calibri"/>
                <a:cs typeface="Calibri"/>
              </a:rPr>
              <a:t>en</a:t>
            </a:r>
            <a:r>
              <a:rPr sz="2200" b="1" spc="40" dirty="0">
                <a:latin typeface="Calibri"/>
                <a:cs typeface="Calibri"/>
              </a:rPr>
              <a:t> </a:t>
            </a:r>
            <a:r>
              <a:rPr sz="2200" b="1" spc="95" dirty="0">
                <a:latin typeface="Calibri"/>
                <a:cs typeface="Calibri"/>
              </a:rPr>
              <a:t>una</a:t>
            </a:r>
            <a:r>
              <a:rPr sz="2200" b="1" spc="30" dirty="0">
                <a:latin typeface="Calibri"/>
                <a:cs typeface="Calibri"/>
              </a:rPr>
              <a:t> </a:t>
            </a:r>
            <a:r>
              <a:rPr sz="2200" b="1" spc="114" dirty="0">
                <a:latin typeface="Calibri"/>
                <a:cs typeface="Calibri"/>
              </a:rPr>
              <a:t>percepción</a:t>
            </a:r>
            <a:r>
              <a:rPr sz="2200" spc="114" dirty="0">
                <a:latin typeface="Calibri"/>
                <a:cs typeface="Calibri"/>
              </a:rPr>
              <a:t>,</a:t>
            </a:r>
            <a:r>
              <a:rPr sz="2200" spc="30" dirty="0">
                <a:latin typeface="Calibri"/>
                <a:cs typeface="Calibri"/>
              </a:rPr>
              <a:t> </a:t>
            </a:r>
            <a:r>
              <a:rPr sz="2200" b="1" spc="80" dirty="0">
                <a:latin typeface="Calibri"/>
                <a:cs typeface="Calibri"/>
              </a:rPr>
              <a:t>no</a:t>
            </a:r>
            <a:r>
              <a:rPr sz="2200" b="1" spc="35" dirty="0">
                <a:latin typeface="Calibri"/>
                <a:cs typeface="Calibri"/>
              </a:rPr>
              <a:t> </a:t>
            </a:r>
            <a:r>
              <a:rPr sz="2200" b="1" spc="100" dirty="0">
                <a:latin typeface="Calibri"/>
                <a:cs typeface="Calibri"/>
              </a:rPr>
              <a:t>puedan</a:t>
            </a:r>
            <a:r>
              <a:rPr sz="2200" b="1" spc="45" dirty="0">
                <a:latin typeface="Calibri"/>
                <a:cs typeface="Calibri"/>
              </a:rPr>
              <a:t> </a:t>
            </a:r>
            <a:r>
              <a:rPr sz="2200" b="1" spc="95" dirty="0">
                <a:latin typeface="Calibri"/>
                <a:cs typeface="Calibri"/>
              </a:rPr>
              <a:t>estar</a:t>
            </a:r>
            <a:r>
              <a:rPr sz="2200" b="1" spc="45" dirty="0">
                <a:latin typeface="Calibri"/>
                <a:cs typeface="Calibri"/>
              </a:rPr>
              <a:t> </a:t>
            </a:r>
            <a:r>
              <a:rPr sz="2200" b="1" spc="90" dirty="0">
                <a:latin typeface="Calibri"/>
                <a:cs typeface="Calibri"/>
              </a:rPr>
              <a:t>simultáneamente en</a:t>
            </a:r>
            <a:r>
              <a:rPr sz="2200" b="1" spc="30" dirty="0">
                <a:latin typeface="Calibri"/>
                <a:cs typeface="Calibri"/>
              </a:rPr>
              <a:t> </a:t>
            </a:r>
            <a:r>
              <a:rPr sz="2200" b="1" spc="105" dirty="0">
                <a:latin typeface="Calibri"/>
                <a:cs typeface="Calibri"/>
              </a:rPr>
              <a:t>cero</a:t>
            </a:r>
            <a:r>
              <a:rPr sz="2200" b="1" spc="20" dirty="0">
                <a:latin typeface="Calibri"/>
                <a:cs typeface="Calibri"/>
              </a:rPr>
              <a:t> </a:t>
            </a:r>
            <a:r>
              <a:rPr sz="2200" spc="100" dirty="0">
                <a:latin typeface="Calibri"/>
                <a:cs typeface="Calibri"/>
              </a:rPr>
              <a:t>los</a:t>
            </a:r>
            <a:r>
              <a:rPr sz="2200" spc="40" dirty="0">
                <a:latin typeface="Calibri"/>
                <a:cs typeface="Calibri"/>
              </a:rPr>
              <a:t> </a:t>
            </a:r>
            <a:r>
              <a:rPr sz="2200" dirty="0">
                <a:latin typeface="Calibri"/>
                <a:cs typeface="Calibri"/>
              </a:rPr>
              <a:t>atributos</a:t>
            </a:r>
            <a:r>
              <a:rPr sz="2200" spc="25" dirty="0">
                <a:latin typeface="Calibri"/>
                <a:cs typeface="Calibri"/>
              </a:rPr>
              <a:t> </a:t>
            </a:r>
            <a:r>
              <a:rPr sz="2200" b="1" spc="70" dirty="0">
                <a:latin typeface="Calibri"/>
                <a:cs typeface="Calibri"/>
              </a:rPr>
              <a:t>ImporteGravado</a:t>
            </a:r>
            <a:r>
              <a:rPr sz="2200" b="1" spc="40" dirty="0">
                <a:latin typeface="Calibri"/>
                <a:cs typeface="Calibri"/>
              </a:rPr>
              <a:t> </a:t>
            </a:r>
            <a:r>
              <a:rPr sz="2200" spc="55" dirty="0">
                <a:latin typeface="Calibri"/>
                <a:cs typeface="Calibri"/>
              </a:rPr>
              <a:t>e</a:t>
            </a:r>
            <a:r>
              <a:rPr sz="2200" spc="10" dirty="0">
                <a:latin typeface="Calibri"/>
                <a:cs typeface="Calibri"/>
              </a:rPr>
              <a:t> </a:t>
            </a:r>
            <a:r>
              <a:rPr sz="2200" b="1" spc="70" dirty="0">
                <a:latin typeface="Calibri"/>
                <a:cs typeface="Calibri"/>
              </a:rPr>
              <a:t>ImporteExento</a:t>
            </a:r>
            <a:r>
              <a:rPr sz="2200" b="1" spc="20" dirty="0">
                <a:latin typeface="Calibri"/>
                <a:cs typeface="Calibri"/>
              </a:rPr>
              <a:t> </a:t>
            </a:r>
            <a:r>
              <a:rPr sz="2200" dirty="0">
                <a:latin typeface="Calibri"/>
                <a:cs typeface="Calibri"/>
              </a:rPr>
              <a:t>dentro</a:t>
            </a:r>
            <a:r>
              <a:rPr sz="2200" spc="30" dirty="0">
                <a:latin typeface="Calibri"/>
                <a:cs typeface="Calibri"/>
              </a:rPr>
              <a:t> </a:t>
            </a:r>
            <a:r>
              <a:rPr sz="2200" spc="70" dirty="0">
                <a:latin typeface="Calibri"/>
                <a:cs typeface="Calibri"/>
              </a:rPr>
              <a:t>del</a:t>
            </a:r>
            <a:r>
              <a:rPr sz="2200" spc="20" dirty="0">
                <a:latin typeface="Calibri"/>
                <a:cs typeface="Calibri"/>
              </a:rPr>
              <a:t> </a:t>
            </a:r>
            <a:r>
              <a:rPr sz="2200" spc="95" dirty="0">
                <a:latin typeface="Calibri"/>
                <a:cs typeface="Calibri"/>
              </a:rPr>
              <a:t>mismo</a:t>
            </a:r>
            <a:r>
              <a:rPr sz="2200" spc="20" dirty="0">
                <a:latin typeface="Calibri"/>
                <a:cs typeface="Calibri"/>
              </a:rPr>
              <a:t> </a:t>
            </a:r>
            <a:r>
              <a:rPr sz="2200" spc="75" dirty="0">
                <a:latin typeface="Calibri"/>
                <a:cs typeface="Calibri"/>
              </a:rPr>
              <a:t>concepto;</a:t>
            </a:r>
            <a:r>
              <a:rPr sz="2200" spc="25" dirty="0">
                <a:latin typeface="Calibri"/>
                <a:cs typeface="Calibri"/>
              </a:rPr>
              <a:t> </a:t>
            </a:r>
            <a:r>
              <a:rPr sz="2200" spc="95" dirty="0">
                <a:latin typeface="Calibri"/>
                <a:cs typeface="Calibri"/>
              </a:rPr>
              <a:t>es </a:t>
            </a:r>
            <a:r>
              <a:rPr sz="2200" dirty="0">
                <a:latin typeface="Calibri"/>
                <a:cs typeface="Calibri"/>
              </a:rPr>
              <a:t>decir,</a:t>
            </a:r>
            <a:r>
              <a:rPr sz="2200" spc="229" dirty="0">
                <a:latin typeface="Calibri"/>
                <a:cs typeface="Calibri"/>
              </a:rPr>
              <a:t> </a:t>
            </a:r>
            <a:r>
              <a:rPr sz="2200" spc="100" dirty="0">
                <a:latin typeface="Calibri"/>
                <a:cs typeface="Calibri"/>
              </a:rPr>
              <a:t>la</a:t>
            </a:r>
            <a:r>
              <a:rPr sz="2200" spc="210" dirty="0">
                <a:latin typeface="Calibri"/>
                <a:cs typeface="Calibri"/>
              </a:rPr>
              <a:t> </a:t>
            </a:r>
            <a:r>
              <a:rPr sz="2200" spc="70" dirty="0">
                <a:latin typeface="Calibri"/>
                <a:cs typeface="Calibri"/>
              </a:rPr>
              <a:t>percepción</a:t>
            </a:r>
            <a:r>
              <a:rPr sz="2200" spc="229" dirty="0">
                <a:latin typeface="Calibri"/>
                <a:cs typeface="Calibri"/>
              </a:rPr>
              <a:t> </a:t>
            </a:r>
            <a:r>
              <a:rPr sz="2200" spc="70" dirty="0">
                <a:latin typeface="Calibri"/>
                <a:cs typeface="Calibri"/>
              </a:rPr>
              <a:t>debe</a:t>
            </a:r>
            <a:r>
              <a:rPr sz="2200" spc="215" dirty="0">
                <a:latin typeface="Calibri"/>
                <a:cs typeface="Calibri"/>
              </a:rPr>
              <a:t> </a:t>
            </a:r>
            <a:r>
              <a:rPr sz="2200" dirty="0">
                <a:latin typeface="Calibri"/>
                <a:cs typeface="Calibri"/>
              </a:rPr>
              <a:t>reflejar</a:t>
            </a:r>
            <a:r>
              <a:rPr sz="2200" spc="229" dirty="0">
                <a:latin typeface="Calibri"/>
                <a:cs typeface="Calibri"/>
              </a:rPr>
              <a:t> </a:t>
            </a:r>
            <a:r>
              <a:rPr sz="2200" dirty="0">
                <a:latin typeface="Calibri"/>
                <a:cs typeface="Calibri"/>
              </a:rPr>
              <a:t>monto</a:t>
            </a:r>
            <a:r>
              <a:rPr sz="2200" spc="220" dirty="0">
                <a:latin typeface="Calibri"/>
                <a:cs typeface="Calibri"/>
              </a:rPr>
              <a:t> </a:t>
            </a:r>
            <a:r>
              <a:rPr sz="2200" b="1" spc="80" dirty="0">
                <a:latin typeface="Calibri"/>
                <a:cs typeface="Calibri"/>
              </a:rPr>
              <a:t>real</a:t>
            </a:r>
            <a:r>
              <a:rPr sz="2200" b="1" spc="210" dirty="0">
                <a:latin typeface="Calibri"/>
                <a:cs typeface="Calibri"/>
              </a:rPr>
              <a:t> </a:t>
            </a:r>
            <a:r>
              <a:rPr sz="2200" dirty="0">
                <a:latin typeface="Calibri"/>
                <a:cs typeface="Calibri"/>
              </a:rPr>
              <a:t>(gravado,</a:t>
            </a:r>
            <a:r>
              <a:rPr sz="2200" spc="235" dirty="0">
                <a:latin typeface="Calibri"/>
                <a:cs typeface="Calibri"/>
              </a:rPr>
              <a:t> </a:t>
            </a:r>
            <a:r>
              <a:rPr sz="2200" dirty="0">
                <a:latin typeface="Calibri"/>
                <a:cs typeface="Calibri"/>
              </a:rPr>
              <a:t>exento</a:t>
            </a:r>
            <a:r>
              <a:rPr sz="2200" spc="235" dirty="0">
                <a:latin typeface="Calibri"/>
                <a:cs typeface="Calibri"/>
              </a:rPr>
              <a:t> </a:t>
            </a:r>
            <a:r>
              <a:rPr sz="2200" dirty="0">
                <a:latin typeface="Calibri"/>
                <a:cs typeface="Calibri"/>
              </a:rPr>
              <a:t>o</a:t>
            </a:r>
            <a:r>
              <a:rPr sz="2200" spc="210" dirty="0">
                <a:latin typeface="Calibri"/>
                <a:cs typeface="Calibri"/>
              </a:rPr>
              <a:t> </a:t>
            </a:r>
            <a:r>
              <a:rPr sz="2200" dirty="0">
                <a:latin typeface="Calibri"/>
                <a:cs typeface="Calibri"/>
              </a:rPr>
              <a:t>mixto),</a:t>
            </a:r>
            <a:r>
              <a:rPr sz="2200" spc="229" dirty="0">
                <a:latin typeface="Calibri"/>
                <a:cs typeface="Calibri"/>
              </a:rPr>
              <a:t> </a:t>
            </a:r>
            <a:r>
              <a:rPr sz="2200" dirty="0">
                <a:latin typeface="Calibri"/>
                <a:cs typeface="Calibri"/>
              </a:rPr>
              <a:t>pero</a:t>
            </a:r>
            <a:r>
              <a:rPr sz="2200" spc="220" dirty="0">
                <a:latin typeface="Calibri"/>
                <a:cs typeface="Calibri"/>
              </a:rPr>
              <a:t> </a:t>
            </a:r>
            <a:r>
              <a:rPr sz="2200" dirty="0">
                <a:latin typeface="Calibri"/>
                <a:cs typeface="Calibri"/>
              </a:rPr>
              <a:t>no</a:t>
            </a:r>
            <a:r>
              <a:rPr sz="2200" spc="225" dirty="0">
                <a:latin typeface="Calibri"/>
                <a:cs typeface="Calibri"/>
              </a:rPr>
              <a:t> </a:t>
            </a:r>
            <a:r>
              <a:rPr sz="2200" spc="90" dirty="0">
                <a:latin typeface="Calibri"/>
                <a:cs typeface="Calibri"/>
              </a:rPr>
              <a:t>ambos </a:t>
            </a:r>
            <a:r>
              <a:rPr sz="2200" spc="50" dirty="0">
                <a:latin typeface="Calibri"/>
                <a:cs typeface="Calibri"/>
              </a:rPr>
              <a:t>en</a:t>
            </a:r>
            <a:r>
              <a:rPr sz="2200" spc="-40" dirty="0">
                <a:latin typeface="Calibri"/>
                <a:cs typeface="Calibri"/>
              </a:rPr>
              <a:t> </a:t>
            </a:r>
            <a:r>
              <a:rPr sz="2200" spc="40" dirty="0">
                <a:latin typeface="Calibri"/>
                <a:cs typeface="Calibri"/>
              </a:rPr>
              <a:t>0.</a:t>
            </a:r>
            <a:endParaRPr sz="2200">
              <a:latin typeface="Calibri"/>
              <a:cs typeface="Calibri"/>
            </a:endParaRPr>
          </a:p>
          <a:p>
            <a:pPr>
              <a:lnSpc>
                <a:spcPct val="100000"/>
              </a:lnSpc>
              <a:spcBef>
                <a:spcPts val="1010"/>
              </a:spcBef>
            </a:pPr>
            <a:endParaRPr sz="2200">
              <a:latin typeface="Calibri"/>
              <a:cs typeface="Calibri"/>
            </a:endParaRPr>
          </a:p>
          <a:p>
            <a:pPr marL="12700" marR="259715" algn="just">
              <a:lnSpc>
                <a:spcPct val="100000"/>
              </a:lnSpc>
              <a:spcBef>
                <a:spcPts val="5"/>
              </a:spcBef>
            </a:pPr>
            <a:r>
              <a:rPr sz="2200" spc="100" dirty="0">
                <a:latin typeface="Calibri"/>
                <a:cs typeface="Calibri"/>
              </a:rPr>
              <a:t>Esta</a:t>
            </a:r>
            <a:r>
              <a:rPr sz="2200" spc="25" dirty="0">
                <a:latin typeface="Calibri"/>
                <a:cs typeface="Calibri"/>
              </a:rPr>
              <a:t> </a:t>
            </a:r>
            <a:r>
              <a:rPr sz="2200" dirty="0">
                <a:latin typeface="Calibri"/>
                <a:cs typeface="Calibri"/>
              </a:rPr>
              <a:t>regla</a:t>
            </a:r>
            <a:r>
              <a:rPr sz="2200" spc="-95" dirty="0">
                <a:latin typeface="Calibri"/>
                <a:cs typeface="Calibri"/>
              </a:rPr>
              <a:t> </a:t>
            </a:r>
            <a:r>
              <a:rPr sz="2200" dirty="0">
                <a:latin typeface="Calibri"/>
                <a:cs typeface="Calibri"/>
              </a:rPr>
              <a:t>“anti-</a:t>
            </a:r>
            <a:r>
              <a:rPr sz="2200" spc="75" dirty="0">
                <a:latin typeface="Calibri"/>
                <a:cs typeface="Calibri"/>
              </a:rPr>
              <a:t>ceros”</a:t>
            </a:r>
            <a:r>
              <a:rPr sz="2200" spc="-55" dirty="0">
                <a:latin typeface="Calibri"/>
                <a:cs typeface="Calibri"/>
              </a:rPr>
              <a:t> </a:t>
            </a:r>
            <a:r>
              <a:rPr sz="2200" b="1" spc="80" dirty="0">
                <a:latin typeface="Calibri"/>
                <a:cs typeface="Calibri"/>
              </a:rPr>
              <a:t>no</a:t>
            </a:r>
            <a:r>
              <a:rPr sz="2200" b="1" spc="10" dirty="0">
                <a:latin typeface="Calibri"/>
                <a:cs typeface="Calibri"/>
              </a:rPr>
              <a:t> </a:t>
            </a:r>
            <a:r>
              <a:rPr sz="2200" b="1" spc="175" dirty="0">
                <a:latin typeface="Calibri"/>
                <a:cs typeface="Calibri"/>
              </a:rPr>
              <a:t>es</a:t>
            </a:r>
            <a:r>
              <a:rPr sz="2200" b="1" spc="15" dirty="0">
                <a:latin typeface="Calibri"/>
                <a:cs typeface="Calibri"/>
              </a:rPr>
              <a:t> </a:t>
            </a:r>
            <a:r>
              <a:rPr sz="2200" b="1" spc="100" dirty="0">
                <a:latin typeface="Calibri"/>
                <a:cs typeface="Calibri"/>
              </a:rPr>
              <a:t>una</a:t>
            </a:r>
            <a:r>
              <a:rPr sz="2200" b="1" dirty="0">
                <a:latin typeface="Calibri"/>
                <a:cs typeface="Calibri"/>
              </a:rPr>
              <a:t> </a:t>
            </a:r>
            <a:r>
              <a:rPr sz="2200" b="1" spc="105" dirty="0">
                <a:latin typeface="Calibri"/>
                <a:cs typeface="Calibri"/>
              </a:rPr>
              <a:t>recomendación</a:t>
            </a:r>
            <a:r>
              <a:rPr sz="2200" spc="105" dirty="0">
                <a:latin typeface="Calibri"/>
                <a:cs typeface="Calibri"/>
              </a:rPr>
              <a:t>,</a:t>
            </a:r>
            <a:r>
              <a:rPr sz="2200" spc="30" dirty="0">
                <a:latin typeface="Calibri"/>
                <a:cs typeface="Calibri"/>
              </a:rPr>
              <a:t> </a:t>
            </a:r>
            <a:r>
              <a:rPr sz="2200" spc="125" dirty="0">
                <a:latin typeface="Calibri"/>
                <a:cs typeface="Calibri"/>
              </a:rPr>
              <a:t>es</a:t>
            </a:r>
            <a:r>
              <a:rPr sz="2200" spc="10" dirty="0">
                <a:latin typeface="Calibri"/>
                <a:cs typeface="Calibri"/>
              </a:rPr>
              <a:t> </a:t>
            </a:r>
            <a:r>
              <a:rPr sz="2200" spc="70" dirty="0">
                <a:latin typeface="Calibri"/>
                <a:cs typeface="Calibri"/>
              </a:rPr>
              <a:t>una</a:t>
            </a:r>
            <a:r>
              <a:rPr sz="2200" spc="10" dirty="0">
                <a:latin typeface="Calibri"/>
                <a:cs typeface="Calibri"/>
              </a:rPr>
              <a:t> </a:t>
            </a:r>
            <a:r>
              <a:rPr sz="2200" b="1" spc="95" dirty="0">
                <a:latin typeface="Calibri"/>
                <a:cs typeface="Calibri"/>
              </a:rPr>
              <a:t>validación</a:t>
            </a:r>
            <a:r>
              <a:rPr sz="2200" b="1" spc="45" dirty="0">
                <a:latin typeface="Calibri"/>
                <a:cs typeface="Calibri"/>
              </a:rPr>
              <a:t> </a:t>
            </a:r>
            <a:r>
              <a:rPr sz="2200" b="1" spc="100" dirty="0">
                <a:latin typeface="Calibri"/>
                <a:cs typeface="Calibri"/>
              </a:rPr>
              <a:t>de</a:t>
            </a:r>
            <a:r>
              <a:rPr sz="2200" b="1" spc="-5" dirty="0">
                <a:latin typeface="Calibri"/>
                <a:cs typeface="Calibri"/>
              </a:rPr>
              <a:t> </a:t>
            </a:r>
            <a:r>
              <a:rPr sz="2200" b="1" spc="60" dirty="0">
                <a:latin typeface="Calibri"/>
                <a:cs typeface="Calibri"/>
              </a:rPr>
              <a:t>timbrado</a:t>
            </a:r>
            <a:r>
              <a:rPr sz="2200" spc="60" dirty="0">
                <a:latin typeface="Calibri"/>
                <a:cs typeface="Calibri"/>
              </a:rPr>
              <a:t>:</a:t>
            </a:r>
            <a:r>
              <a:rPr sz="2200" dirty="0">
                <a:latin typeface="Calibri"/>
                <a:cs typeface="Calibri"/>
              </a:rPr>
              <a:t> </a:t>
            </a:r>
            <a:r>
              <a:rPr sz="2200" spc="25" dirty="0">
                <a:latin typeface="Calibri"/>
                <a:cs typeface="Calibri"/>
              </a:rPr>
              <a:t>en </a:t>
            </a:r>
            <a:r>
              <a:rPr sz="2200" b="1" spc="145" dirty="0">
                <a:latin typeface="Calibri"/>
                <a:cs typeface="Calibri"/>
              </a:rPr>
              <a:t>cada</a:t>
            </a:r>
            <a:r>
              <a:rPr sz="2200" b="1" dirty="0">
                <a:latin typeface="Calibri"/>
                <a:cs typeface="Calibri"/>
              </a:rPr>
              <a:t> </a:t>
            </a:r>
            <a:r>
              <a:rPr sz="2200" spc="60" dirty="0">
                <a:latin typeface="Calibri"/>
                <a:cs typeface="Calibri"/>
              </a:rPr>
              <a:t>nomina12:Percepcion</a:t>
            </a:r>
            <a:r>
              <a:rPr sz="2200" spc="30" dirty="0">
                <a:latin typeface="Calibri"/>
                <a:cs typeface="Calibri"/>
              </a:rPr>
              <a:t> </a:t>
            </a:r>
            <a:r>
              <a:rPr sz="2200" spc="125" dirty="0">
                <a:latin typeface="Calibri"/>
                <a:cs typeface="Calibri"/>
              </a:rPr>
              <a:t>se</a:t>
            </a:r>
            <a:r>
              <a:rPr sz="2200" spc="-5" dirty="0">
                <a:latin typeface="Calibri"/>
                <a:cs typeface="Calibri"/>
              </a:rPr>
              <a:t> </a:t>
            </a:r>
            <a:r>
              <a:rPr sz="2200" dirty="0">
                <a:latin typeface="Calibri"/>
                <a:cs typeface="Calibri"/>
              </a:rPr>
              <a:t>exige</a:t>
            </a:r>
            <a:r>
              <a:rPr sz="2200" spc="-10" dirty="0">
                <a:latin typeface="Calibri"/>
                <a:cs typeface="Calibri"/>
              </a:rPr>
              <a:t> </a:t>
            </a:r>
            <a:r>
              <a:rPr sz="2200" spc="65" dirty="0">
                <a:latin typeface="Calibri"/>
                <a:cs typeface="Calibri"/>
              </a:rPr>
              <a:t>que</a:t>
            </a:r>
            <a:r>
              <a:rPr sz="2200" spc="20" dirty="0">
                <a:latin typeface="Calibri"/>
                <a:cs typeface="Calibri"/>
              </a:rPr>
              <a:t> </a:t>
            </a:r>
            <a:r>
              <a:rPr sz="2200" b="1" spc="110" dirty="0">
                <a:latin typeface="Calibri"/>
                <a:cs typeface="Calibri"/>
              </a:rPr>
              <a:t>al</a:t>
            </a:r>
            <a:r>
              <a:rPr sz="2200" b="1" spc="-15" dirty="0">
                <a:latin typeface="Calibri"/>
                <a:cs typeface="Calibri"/>
              </a:rPr>
              <a:t> </a:t>
            </a:r>
            <a:r>
              <a:rPr sz="2200" b="1" spc="135" dirty="0">
                <a:latin typeface="Calibri"/>
                <a:cs typeface="Calibri"/>
              </a:rPr>
              <a:t>menos</a:t>
            </a:r>
            <a:r>
              <a:rPr sz="2200" b="1" dirty="0">
                <a:latin typeface="Calibri"/>
                <a:cs typeface="Calibri"/>
              </a:rPr>
              <a:t> </a:t>
            </a:r>
            <a:r>
              <a:rPr sz="2200" b="1" spc="75" dirty="0">
                <a:latin typeface="Calibri"/>
                <a:cs typeface="Calibri"/>
              </a:rPr>
              <a:t>uno</a:t>
            </a:r>
            <a:r>
              <a:rPr sz="2200" b="1" spc="-15" dirty="0">
                <a:latin typeface="Calibri"/>
                <a:cs typeface="Calibri"/>
              </a:rPr>
              <a:t> </a:t>
            </a:r>
            <a:r>
              <a:rPr sz="2200" spc="65" dirty="0">
                <a:latin typeface="Calibri"/>
                <a:cs typeface="Calibri"/>
              </a:rPr>
              <a:t>de</a:t>
            </a:r>
            <a:r>
              <a:rPr sz="2200" spc="5" dirty="0">
                <a:latin typeface="Calibri"/>
                <a:cs typeface="Calibri"/>
              </a:rPr>
              <a:t> </a:t>
            </a:r>
            <a:r>
              <a:rPr sz="2200" spc="85" dirty="0">
                <a:latin typeface="Calibri"/>
                <a:cs typeface="Calibri"/>
              </a:rPr>
              <a:t>estos</a:t>
            </a:r>
            <a:r>
              <a:rPr sz="2200" spc="20" dirty="0">
                <a:latin typeface="Calibri"/>
                <a:cs typeface="Calibri"/>
              </a:rPr>
              <a:t> </a:t>
            </a:r>
            <a:r>
              <a:rPr sz="2200" spc="120" dirty="0">
                <a:latin typeface="Calibri"/>
                <a:cs typeface="Calibri"/>
              </a:rPr>
              <a:t>campos</a:t>
            </a:r>
            <a:r>
              <a:rPr sz="2200" spc="5" dirty="0">
                <a:latin typeface="Calibri"/>
                <a:cs typeface="Calibri"/>
              </a:rPr>
              <a:t> </a:t>
            </a:r>
            <a:r>
              <a:rPr sz="2200" dirty="0">
                <a:latin typeface="Calibri"/>
                <a:cs typeface="Calibri"/>
              </a:rPr>
              <a:t>tenga</a:t>
            </a:r>
            <a:r>
              <a:rPr sz="2200" spc="5" dirty="0">
                <a:latin typeface="Calibri"/>
                <a:cs typeface="Calibri"/>
              </a:rPr>
              <a:t> </a:t>
            </a:r>
            <a:r>
              <a:rPr sz="2200" spc="-10" dirty="0">
                <a:latin typeface="Calibri"/>
                <a:cs typeface="Calibri"/>
              </a:rPr>
              <a:t>monto </a:t>
            </a:r>
            <a:r>
              <a:rPr sz="2200" b="1" spc="70" dirty="0">
                <a:latin typeface="Calibri"/>
                <a:cs typeface="Calibri"/>
              </a:rPr>
              <a:t>mayor</a:t>
            </a:r>
            <a:r>
              <a:rPr sz="2200" b="1" spc="-35" dirty="0">
                <a:latin typeface="Calibri"/>
                <a:cs typeface="Calibri"/>
              </a:rPr>
              <a:t> </a:t>
            </a:r>
            <a:r>
              <a:rPr sz="2200" b="1" spc="114" dirty="0">
                <a:latin typeface="Calibri"/>
                <a:cs typeface="Calibri"/>
              </a:rPr>
              <a:t>a</a:t>
            </a:r>
            <a:r>
              <a:rPr sz="2200" b="1" spc="-35" dirty="0">
                <a:latin typeface="Calibri"/>
                <a:cs typeface="Calibri"/>
              </a:rPr>
              <a:t> </a:t>
            </a:r>
            <a:r>
              <a:rPr sz="2200" b="1" spc="80" dirty="0">
                <a:latin typeface="Calibri"/>
                <a:cs typeface="Calibri"/>
              </a:rPr>
              <a:t>cero</a:t>
            </a:r>
            <a:r>
              <a:rPr sz="2200" spc="80" dirty="0">
                <a:latin typeface="Calibri"/>
                <a:cs typeface="Calibri"/>
              </a:rPr>
              <a:t>:</a:t>
            </a:r>
            <a:endParaRPr sz="2200">
              <a:latin typeface="Calibri"/>
              <a:cs typeface="Calibri"/>
            </a:endParaRPr>
          </a:p>
          <a:p>
            <a:pPr marL="354965" indent="-342265">
              <a:lnSpc>
                <a:spcPct val="100000"/>
              </a:lnSpc>
              <a:spcBef>
                <a:spcPts val="525"/>
              </a:spcBef>
              <a:buFont typeface="Arial"/>
              <a:buChar char="•"/>
              <a:tabLst>
                <a:tab pos="354965" algn="l"/>
              </a:tabLst>
            </a:pPr>
            <a:r>
              <a:rPr sz="2200" spc="-10" dirty="0">
                <a:latin typeface="Calibri"/>
                <a:cs typeface="Calibri"/>
              </a:rPr>
              <a:t>ImporteGravado</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ImporteExento</a:t>
            </a:r>
            <a:endParaRPr sz="2200">
              <a:latin typeface="Calibri"/>
              <a:cs typeface="Calibri"/>
            </a:endParaRPr>
          </a:p>
          <a:p>
            <a:pPr marL="354965" indent="-342265">
              <a:lnSpc>
                <a:spcPct val="100000"/>
              </a:lnSpc>
              <a:spcBef>
                <a:spcPts val="530"/>
              </a:spcBef>
              <a:buFont typeface="Arial"/>
              <a:buChar char="•"/>
              <a:tabLst>
                <a:tab pos="354965" algn="l"/>
              </a:tabLst>
            </a:pPr>
            <a:r>
              <a:rPr sz="2200" spc="95" dirty="0">
                <a:latin typeface="Calibri"/>
                <a:cs typeface="Calibri"/>
              </a:rPr>
              <a:t>El</a:t>
            </a:r>
            <a:r>
              <a:rPr sz="2200" spc="-5" dirty="0">
                <a:latin typeface="Calibri"/>
                <a:cs typeface="Calibri"/>
              </a:rPr>
              <a:t> </a:t>
            </a:r>
            <a:r>
              <a:rPr sz="2200" dirty="0">
                <a:latin typeface="Calibri"/>
                <a:cs typeface="Calibri"/>
              </a:rPr>
              <a:t>SAT</a:t>
            </a:r>
            <a:r>
              <a:rPr sz="2200" spc="-10" dirty="0">
                <a:latin typeface="Calibri"/>
                <a:cs typeface="Calibri"/>
              </a:rPr>
              <a:t> </a:t>
            </a:r>
            <a:r>
              <a:rPr sz="2200" spc="55" dirty="0">
                <a:latin typeface="Calibri"/>
                <a:cs typeface="Calibri"/>
              </a:rPr>
              <a:t>lo</a:t>
            </a:r>
            <a:r>
              <a:rPr sz="2200" spc="5" dirty="0">
                <a:latin typeface="Calibri"/>
                <a:cs typeface="Calibri"/>
              </a:rPr>
              <a:t> </a:t>
            </a:r>
            <a:r>
              <a:rPr sz="2200" dirty="0">
                <a:latin typeface="Calibri"/>
                <a:cs typeface="Calibri"/>
              </a:rPr>
              <a:t>incorporó </a:t>
            </a:r>
            <a:r>
              <a:rPr sz="2200" spc="100" dirty="0">
                <a:latin typeface="Calibri"/>
                <a:cs typeface="Calibri"/>
              </a:rPr>
              <a:t>como</a:t>
            </a:r>
            <a:r>
              <a:rPr sz="2200" spc="-5" dirty="0">
                <a:latin typeface="Calibri"/>
                <a:cs typeface="Calibri"/>
              </a:rPr>
              <a:t> </a:t>
            </a:r>
            <a:r>
              <a:rPr sz="2200" dirty="0">
                <a:latin typeface="Calibri"/>
                <a:cs typeface="Calibri"/>
              </a:rPr>
              <a:t>parte</a:t>
            </a:r>
            <a:r>
              <a:rPr sz="2200" spc="35" dirty="0">
                <a:latin typeface="Calibri"/>
                <a:cs typeface="Calibri"/>
              </a:rPr>
              <a:t> </a:t>
            </a:r>
            <a:r>
              <a:rPr sz="2200" spc="65" dirty="0">
                <a:latin typeface="Calibri"/>
                <a:cs typeface="Calibri"/>
              </a:rPr>
              <a:t>de</a:t>
            </a:r>
            <a:r>
              <a:rPr sz="2200" dirty="0">
                <a:latin typeface="Calibri"/>
                <a:cs typeface="Calibri"/>
              </a:rPr>
              <a:t> </a:t>
            </a:r>
            <a:r>
              <a:rPr sz="2200" spc="90" dirty="0">
                <a:latin typeface="Calibri"/>
                <a:cs typeface="Calibri"/>
              </a:rPr>
              <a:t>la</a:t>
            </a:r>
            <a:r>
              <a:rPr sz="2200" spc="45" dirty="0">
                <a:latin typeface="Calibri"/>
                <a:cs typeface="Calibri"/>
              </a:rPr>
              <a:t> </a:t>
            </a:r>
            <a:r>
              <a:rPr sz="2200" b="1" spc="85" dirty="0">
                <a:latin typeface="Calibri"/>
                <a:cs typeface="Calibri"/>
              </a:rPr>
              <a:t>matriz</a:t>
            </a:r>
            <a:r>
              <a:rPr sz="2200" b="1" spc="-10" dirty="0">
                <a:latin typeface="Calibri"/>
                <a:cs typeface="Calibri"/>
              </a:rPr>
              <a:t> </a:t>
            </a:r>
            <a:r>
              <a:rPr sz="2200" b="1" spc="100" dirty="0">
                <a:latin typeface="Calibri"/>
                <a:cs typeface="Calibri"/>
              </a:rPr>
              <a:t>de</a:t>
            </a:r>
            <a:r>
              <a:rPr sz="2200" b="1" dirty="0">
                <a:latin typeface="Calibri"/>
                <a:cs typeface="Calibri"/>
              </a:rPr>
              <a:t> </a:t>
            </a:r>
            <a:r>
              <a:rPr sz="2200" b="1" spc="70" dirty="0">
                <a:latin typeface="Calibri"/>
                <a:cs typeface="Calibri"/>
              </a:rPr>
              <a:t>errores</a:t>
            </a:r>
            <a:r>
              <a:rPr sz="2200" b="1" spc="5" dirty="0">
                <a:latin typeface="Calibri"/>
                <a:cs typeface="Calibri"/>
              </a:rPr>
              <a:t> </a:t>
            </a:r>
            <a:r>
              <a:rPr sz="2200" spc="50" dirty="0">
                <a:latin typeface="Calibri"/>
                <a:cs typeface="Calibri"/>
              </a:rPr>
              <a:t>para</a:t>
            </a:r>
            <a:r>
              <a:rPr sz="2200" spc="15" dirty="0">
                <a:latin typeface="Calibri"/>
                <a:cs typeface="Calibri"/>
              </a:rPr>
              <a:t> </a:t>
            </a:r>
            <a:r>
              <a:rPr sz="2200" spc="75" dirty="0">
                <a:latin typeface="Calibri"/>
                <a:cs typeface="Calibri"/>
              </a:rPr>
              <a:t>Nómina</a:t>
            </a:r>
            <a:r>
              <a:rPr sz="2200" spc="20" dirty="0">
                <a:latin typeface="Calibri"/>
                <a:cs typeface="Calibri"/>
              </a:rPr>
              <a:t> </a:t>
            </a:r>
            <a:r>
              <a:rPr sz="2200" spc="60" dirty="0">
                <a:latin typeface="Calibri"/>
                <a:cs typeface="Calibri"/>
              </a:rPr>
              <a:t>1.2</a:t>
            </a:r>
            <a:r>
              <a:rPr sz="2200" spc="-15" dirty="0">
                <a:latin typeface="Calibri"/>
                <a:cs typeface="Calibri"/>
              </a:rPr>
              <a:t> </a:t>
            </a:r>
            <a:r>
              <a:rPr sz="2200" b="1" spc="95" dirty="0">
                <a:latin typeface="Calibri"/>
                <a:cs typeface="Calibri"/>
              </a:rPr>
              <a:t>Revisión</a:t>
            </a:r>
            <a:r>
              <a:rPr sz="2200" b="1" spc="40" dirty="0">
                <a:latin typeface="Calibri"/>
                <a:cs typeface="Calibri"/>
              </a:rPr>
              <a:t> </a:t>
            </a:r>
            <a:r>
              <a:rPr sz="2200" b="1" spc="130" dirty="0">
                <a:latin typeface="Calibri"/>
                <a:cs typeface="Calibri"/>
              </a:rPr>
              <a:t>E</a:t>
            </a:r>
            <a:endParaRPr sz="2200">
              <a:latin typeface="Calibri"/>
              <a:cs typeface="Calibri"/>
            </a:endParaRPr>
          </a:p>
          <a:p>
            <a:pPr marL="355600">
              <a:lnSpc>
                <a:spcPct val="100000"/>
              </a:lnSpc>
            </a:pPr>
            <a:r>
              <a:rPr sz="2200" dirty="0">
                <a:latin typeface="Calibri"/>
                <a:cs typeface="Calibri"/>
              </a:rPr>
              <a:t>(vigente</a:t>
            </a:r>
            <a:r>
              <a:rPr sz="2200" spc="25" dirty="0">
                <a:latin typeface="Calibri"/>
                <a:cs typeface="Calibri"/>
              </a:rPr>
              <a:t> </a:t>
            </a:r>
            <a:r>
              <a:rPr sz="2200" spc="85" dirty="0">
                <a:latin typeface="Calibri"/>
                <a:cs typeface="Calibri"/>
              </a:rPr>
              <a:t>desde</a:t>
            </a:r>
            <a:r>
              <a:rPr sz="2200" spc="50" dirty="0">
                <a:latin typeface="Calibri"/>
                <a:cs typeface="Calibri"/>
              </a:rPr>
              <a:t> </a:t>
            </a:r>
            <a:r>
              <a:rPr sz="2200" b="1" spc="-10" dirty="0">
                <a:latin typeface="Calibri"/>
                <a:cs typeface="Calibri"/>
              </a:rPr>
              <a:t>01/01/2026</a:t>
            </a:r>
            <a:r>
              <a:rPr sz="2200" spc="-1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687560" cy="4317365"/>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¿Cómo</a:t>
            </a:r>
            <a:r>
              <a:rPr sz="2200" b="1" spc="-25" dirty="0">
                <a:latin typeface="Calibri"/>
                <a:cs typeface="Calibri"/>
              </a:rPr>
              <a:t> </a:t>
            </a:r>
            <a:r>
              <a:rPr sz="2200" b="1" spc="110" dirty="0">
                <a:latin typeface="Calibri"/>
                <a:cs typeface="Calibri"/>
              </a:rPr>
              <a:t>está</a:t>
            </a:r>
            <a:r>
              <a:rPr sz="2200" b="1" spc="-120" dirty="0">
                <a:latin typeface="Calibri"/>
                <a:cs typeface="Calibri"/>
              </a:rPr>
              <a:t> </a:t>
            </a:r>
            <a:r>
              <a:rPr sz="2200" b="1" spc="120" dirty="0">
                <a:latin typeface="Calibri"/>
                <a:cs typeface="Calibri"/>
              </a:rPr>
              <a:t>“codificada”</a:t>
            </a:r>
            <a:r>
              <a:rPr sz="2200" b="1" spc="-95" dirty="0">
                <a:latin typeface="Calibri"/>
                <a:cs typeface="Calibri"/>
              </a:rPr>
              <a:t> </a:t>
            </a:r>
            <a:r>
              <a:rPr sz="2200" b="1" spc="110" dirty="0">
                <a:latin typeface="Calibri"/>
                <a:cs typeface="Calibri"/>
              </a:rPr>
              <a:t>la</a:t>
            </a:r>
            <a:r>
              <a:rPr sz="2200" b="1" spc="-10" dirty="0">
                <a:latin typeface="Calibri"/>
                <a:cs typeface="Calibri"/>
              </a:rPr>
              <a:t> </a:t>
            </a:r>
            <a:r>
              <a:rPr sz="2200" b="1" spc="80" dirty="0">
                <a:latin typeface="Calibri"/>
                <a:cs typeface="Calibri"/>
              </a:rPr>
              <a:t>regla</a:t>
            </a:r>
            <a:r>
              <a:rPr sz="2200" b="1" spc="-20" dirty="0">
                <a:latin typeface="Calibri"/>
                <a:cs typeface="Calibri"/>
              </a:rPr>
              <a:t> </a:t>
            </a:r>
            <a:r>
              <a:rPr sz="2200" b="1" spc="85" dirty="0">
                <a:latin typeface="Calibri"/>
                <a:cs typeface="Calibri"/>
              </a:rPr>
              <a:t>en</a:t>
            </a:r>
            <a:r>
              <a:rPr sz="2200" b="1" spc="-15" dirty="0">
                <a:latin typeface="Calibri"/>
                <a:cs typeface="Calibri"/>
              </a:rPr>
              <a:t> </a:t>
            </a:r>
            <a:r>
              <a:rPr sz="2200" b="1" spc="110" dirty="0">
                <a:latin typeface="Calibri"/>
                <a:cs typeface="Calibri"/>
              </a:rPr>
              <a:t>la</a:t>
            </a:r>
            <a:r>
              <a:rPr sz="2200" b="1" spc="-10" dirty="0">
                <a:latin typeface="Calibri"/>
                <a:cs typeface="Calibri"/>
              </a:rPr>
              <a:t> </a:t>
            </a:r>
            <a:r>
              <a:rPr sz="2200" b="1" dirty="0">
                <a:latin typeface="Calibri"/>
                <a:cs typeface="Calibri"/>
              </a:rPr>
              <a:t>Matriz</a:t>
            </a:r>
            <a:r>
              <a:rPr sz="2200" b="1" spc="-15" dirty="0">
                <a:latin typeface="Calibri"/>
                <a:cs typeface="Calibri"/>
              </a:rPr>
              <a:t> </a:t>
            </a:r>
            <a:r>
              <a:rPr sz="2200" b="1" spc="100" dirty="0">
                <a:latin typeface="Calibri"/>
                <a:cs typeface="Calibri"/>
              </a:rPr>
              <a:t>de</a:t>
            </a:r>
            <a:r>
              <a:rPr sz="2200" b="1" spc="-10" dirty="0">
                <a:latin typeface="Calibri"/>
                <a:cs typeface="Calibri"/>
              </a:rPr>
              <a:t> </a:t>
            </a:r>
            <a:r>
              <a:rPr sz="2200" b="1" spc="70" dirty="0">
                <a:latin typeface="Calibri"/>
                <a:cs typeface="Calibri"/>
              </a:rPr>
              <a:t>Errores?</a:t>
            </a:r>
            <a:endParaRPr sz="2200">
              <a:latin typeface="Calibri"/>
              <a:cs typeface="Calibri"/>
            </a:endParaRPr>
          </a:p>
          <a:p>
            <a:pPr marL="354965" indent="-342265">
              <a:lnSpc>
                <a:spcPct val="100000"/>
              </a:lnSpc>
              <a:spcBef>
                <a:spcPts val="530"/>
              </a:spcBef>
              <a:buFont typeface="Arial"/>
              <a:buChar char="•"/>
              <a:tabLst>
                <a:tab pos="354965" algn="l"/>
              </a:tabLst>
            </a:pPr>
            <a:r>
              <a:rPr sz="2200" spc="95" dirty="0">
                <a:latin typeface="Calibri"/>
                <a:cs typeface="Calibri"/>
              </a:rPr>
              <a:t>En</a:t>
            </a:r>
            <a:r>
              <a:rPr sz="2200" spc="-30" dirty="0">
                <a:latin typeface="Calibri"/>
                <a:cs typeface="Calibri"/>
              </a:rPr>
              <a:t> </a:t>
            </a:r>
            <a:r>
              <a:rPr sz="2200" spc="60" dirty="0">
                <a:latin typeface="Calibri"/>
                <a:cs typeface="Calibri"/>
              </a:rPr>
              <a:t>Revisión</a:t>
            </a:r>
            <a:r>
              <a:rPr sz="2200" spc="-20" dirty="0">
                <a:latin typeface="Calibri"/>
                <a:cs typeface="Calibri"/>
              </a:rPr>
              <a:t> </a:t>
            </a:r>
            <a:r>
              <a:rPr sz="2200" spc="135" dirty="0">
                <a:latin typeface="Calibri"/>
                <a:cs typeface="Calibri"/>
              </a:rPr>
              <a:t>E</a:t>
            </a:r>
            <a:r>
              <a:rPr sz="2200" spc="-35" dirty="0">
                <a:latin typeface="Calibri"/>
                <a:cs typeface="Calibri"/>
              </a:rPr>
              <a:t> </a:t>
            </a:r>
            <a:r>
              <a:rPr sz="2200" spc="125" dirty="0">
                <a:latin typeface="Calibri"/>
                <a:cs typeface="Calibri"/>
              </a:rPr>
              <a:t>se</a:t>
            </a:r>
            <a:r>
              <a:rPr sz="2200" spc="-25" dirty="0">
                <a:latin typeface="Calibri"/>
                <a:cs typeface="Calibri"/>
              </a:rPr>
              <a:t> </a:t>
            </a:r>
            <a:r>
              <a:rPr sz="2200" spc="55" dirty="0">
                <a:latin typeface="Calibri"/>
                <a:cs typeface="Calibri"/>
              </a:rPr>
              <a:t>expresa</a:t>
            </a:r>
            <a:r>
              <a:rPr sz="2200" spc="20" dirty="0">
                <a:latin typeface="Calibri"/>
                <a:cs typeface="Calibri"/>
              </a:rPr>
              <a:t> </a:t>
            </a:r>
            <a:r>
              <a:rPr sz="2200" spc="100" dirty="0">
                <a:latin typeface="Calibri"/>
                <a:cs typeface="Calibri"/>
              </a:rPr>
              <a:t>como</a:t>
            </a:r>
            <a:r>
              <a:rPr sz="2200" spc="-30" dirty="0">
                <a:latin typeface="Calibri"/>
                <a:cs typeface="Calibri"/>
              </a:rPr>
              <a:t> </a:t>
            </a:r>
            <a:r>
              <a:rPr sz="2200" b="1" spc="140" dirty="0">
                <a:latin typeface="Calibri"/>
                <a:cs typeface="Calibri"/>
              </a:rPr>
              <a:t>dos</a:t>
            </a:r>
            <a:r>
              <a:rPr sz="2200" b="1" spc="-25" dirty="0">
                <a:latin typeface="Calibri"/>
                <a:cs typeface="Calibri"/>
              </a:rPr>
              <a:t> </a:t>
            </a:r>
            <a:r>
              <a:rPr sz="2200" b="1" spc="114" dirty="0">
                <a:latin typeface="Calibri"/>
                <a:cs typeface="Calibri"/>
              </a:rPr>
              <a:t>validaciones</a:t>
            </a:r>
            <a:r>
              <a:rPr sz="2200" b="1" dirty="0">
                <a:latin typeface="Calibri"/>
                <a:cs typeface="Calibri"/>
              </a:rPr>
              <a:t> </a:t>
            </a:r>
            <a:r>
              <a:rPr sz="2200" b="1" spc="114" dirty="0">
                <a:latin typeface="Calibri"/>
                <a:cs typeface="Calibri"/>
              </a:rPr>
              <a:t>complementarias</a:t>
            </a:r>
            <a:r>
              <a:rPr sz="2200" b="1" spc="-15" dirty="0">
                <a:latin typeface="Calibri"/>
                <a:cs typeface="Calibri"/>
              </a:rPr>
              <a:t> </a:t>
            </a:r>
            <a:r>
              <a:rPr sz="2200" dirty="0">
                <a:latin typeface="Calibri"/>
                <a:cs typeface="Calibri"/>
              </a:rPr>
              <a:t>(por</a:t>
            </a:r>
            <a:r>
              <a:rPr sz="2200" spc="-30" dirty="0">
                <a:latin typeface="Calibri"/>
                <a:cs typeface="Calibri"/>
              </a:rPr>
              <a:t> </a:t>
            </a:r>
            <a:r>
              <a:rPr sz="2200" spc="50" dirty="0">
                <a:latin typeface="Calibri"/>
                <a:cs typeface="Calibri"/>
              </a:rPr>
              <a:t>eso,</a:t>
            </a:r>
            <a:endParaRPr sz="2200">
              <a:latin typeface="Calibri"/>
              <a:cs typeface="Calibri"/>
            </a:endParaRPr>
          </a:p>
          <a:p>
            <a:pPr marL="355600">
              <a:lnSpc>
                <a:spcPct val="100000"/>
              </a:lnSpc>
            </a:pPr>
            <a:r>
              <a:rPr sz="2200" spc="95" dirty="0">
                <a:latin typeface="Calibri"/>
                <a:cs typeface="Calibri"/>
              </a:rPr>
              <a:t>cuando</a:t>
            </a:r>
            <a:r>
              <a:rPr sz="2200" spc="-20" dirty="0">
                <a:latin typeface="Calibri"/>
                <a:cs typeface="Calibri"/>
              </a:rPr>
              <a:t> </a:t>
            </a:r>
            <a:r>
              <a:rPr sz="2200" spc="105" dirty="0">
                <a:latin typeface="Calibri"/>
                <a:cs typeface="Calibri"/>
              </a:rPr>
              <a:t>ambos</a:t>
            </a:r>
            <a:r>
              <a:rPr sz="2200" spc="-10" dirty="0">
                <a:latin typeface="Calibri"/>
                <a:cs typeface="Calibri"/>
              </a:rPr>
              <a:t> </a:t>
            </a:r>
            <a:r>
              <a:rPr sz="2200" spc="70" dirty="0">
                <a:latin typeface="Calibri"/>
                <a:cs typeface="Calibri"/>
              </a:rPr>
              <a:t>están</a:t>
            </a:r>
            <a:r>
              <a:rPr sz="2200" spc="-5" dirty="0">
                <a:latin typeface="Calibri"/>
                <a:cs typeface="Calibri"/>
              </a:rPr>
              <a:t> </a:t>
            </a:r>
            <a:r>
              <a:rPr sz="2200" spc="50" dirty="0">
                <a:latin typeface="Calibri"/>
                <a:cs typeface="Calibri"/>
              </a:rPr>
              <a:t>en</a:t>
            </a:r>
            <a:r>
              <a:rPr sz="2200" spc="-15" dirty="0">
                <a:latin typeface="Calibri"/>
                <a:cs typeface="Calibri"/>
              </a:rPr>
              <a:t> </a:t>
            </a:r>
            <a:r>
              <a:rPr sz="2200" spc="50" dirty="0">
                <a:latin typeface="Calibri"/>
                <a:cs typeface="Calibri"/>
              </a:rPr>
              <a:t>cero,</a:t>
            </a:r>
            <a:r>
              <a:rPr sz="2200" spc="-20" dirty="0">
                <a:latin typeface="Calibri"/>
                <a:cs typeface="Calibri"/>
              </a:rPr>
              <a:t> </a:t>
            </a:r>
            <a:r>
              <a:rPr sz="2200" dirty="0">
                <a:latin typeface="Calibri"/>
                <a:cs typeface="Calibri"/>
              </a:rPr>
              <a:t>te</a:t>
            </a:r>
            <a:r>
              <a:rPr sz="2200" spc="-25" dirty="0">
                <a:latin typeface="Calibri"/>
                <a:cs typeface="Calibri"/>
              </a:rPr>
              <a:t> </a:t>
            </a:r>
            <a:r>
              <a:rPr sz="2200" spc="65" dirty="0">
                <a:latin typeface="Calibri"/>
                <a:cs typeface="Calibri"/>
              </a:rPr>
              <a:t>puede</a:t>
            </a:r>
            <a:r>
              <a:rPr sz="2200" spc="-20" dirty="0">
                <a:latin typeface="Calibri"/>
                <a:cs typeface="Calibri"/>
              </a:rPr>
              <a:t> </a:t>
            </a:r>
            <a:r>
              <a:rPr sz="2200" dirty="0">
                <a:latin typeface="Calibri"/>
                <a:cs typeface="Calibri"/>
              </a:rPr>
              <a:t>rebotar </a:t>
            </a:r>
            <a:r>
              <a:rPr sz="2200" spc="100" dirty="0">
                <a:latin typeface="Calibri"/>
                <a:cs typeface="Calibri"/>
              </a:rPr>
              <a:t>con</a:t>
            </a:r>
            <a:r>
              <a:rPr sz="2200" spc="-35" dirty="0">
                <a:latin typeface="Calibri"/>
                <a:cs typeface="Calibri"/>
              </a:rPr>
              <a:t> </a:t>
            </a:r>
            <a:r>
              <a:rPr sz="2200" spc="130" dirty="0">
                <a:latin typeface="Calibri"/>
                <a:cs typeface="Calibri"/>
              </a:rPr>
              <a:t>más</a:t>
            </a:r>
            <a:r>
              <a:rPr sz="2200" spc="-20" dirty="0">
                <a:latin typeface="Calibri"/>
                <a:cs typeface="Calibri"/>
              </a:rPr>
              <a:t> </a:t>
            </a:r>
            <a:r>
              <a:rPr sz="2200" spc="65" dirty="0">
                <a:latin typeface="Calibri"/>
                <a:cs typeface="Calibri"/>
              </a:rPr>
              <a:t>de</a:t>
            </a:r>
            <a:r>
              <a:rPr sz="2200" spc="-15" dirty="0">
                <a:latin typeface="Calibri"/>
                <a:cs typeface="Calibri"/>
              </a:rPr>
              <a:t> </a:t>
            </a:r>
            <a:r>
              <a:rPr sz="2200" spc="55" dirty="0">
                <a:latin typeface="Calibri"/>
                <a:cs typeface="Calibri"/>
              </a:rPr>
              <a:t>un</a:t>
            </a:r>
            <a:r>
              <a:rPr sz="2200" spc="-40" dirty="0">
                <a:latin typeface="Calibri"/>
                <a:cs typeface="Calibri"/>
              </a:rPr>
              <a:t> </a:t>
            </a:r>
            <a:r>
              <a:rPr sz="2200" spc="-10" dirty="0">
                <a:latin typeface="Calibri"/>
                <a:cs typeface="Calibri"/>
              </a:rPr>
              <a:t>error):</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NOM75</a:t>
            </a:r>
            <a:r>
              <a:rPr sz="2200" b="1" spc="25" dirty="0">
                <a:latin typeface="Calibri"/>
                <a:cs typeface="Calibri"/>
              </a:rPr>
              <a:t> </a:t>
            </a:r>
            <a:r>
              <a:rPr sz="2200" b="1" spc="95" dirty="0">
                <a:latin typeface="Calibri"/>
                <a:cs typeface="Calibri"/>
              </a:rPr>
              <a:t>(condición</a:t>
            </a:r>
            <a:r>
              <a:rPr sz="2200" b="1" spc="60" dirty="0">
                <a:latin typeface="Calibri"/>
                <a:cs typeface="Calibri"/>
              </a:rPr>
              <a:t> </a:t>
            </a:r>
            <a:r>
              <a:rPr sz="2200" b="1" spc="80" dirty="0">
                <a:latin typeface="Calibri"/>
                <a:cs typeface="Calibri"/>
              </a:rPr>
              <a:t>Exento</a:t>
            </a:r>
            <a:r>
              <a:rPr sz="2200" b="1" spc="25" dirty="0">
                <a:latin typeface="Calibri"/>
                <a:cs typeface="Calibri"/>
              </a:rPr>
              <a:t> </a:t>
            </a:r>
            <a:r>
              <a:rPr sz="2200" b="1" spc="65" dirty="0">
                <a:latin typeface="Calibri"/>
                <a:cs typeface="Calibri"/>
              </a:rPr>
              <a:t>=</a:t>
            </a:r>
            <a:r>
              <a:rPr sz="2200" b="1" spc="30" dirty="0">
                <a:latin typeface="Calibri"/>
                <a:cs typeface="Calibri"/>
              </a:rPr>
              <a:t> </a:t>
            </a:r>
            <a:r>
              <a:rPr sz="2200" b="1" spc="-25" dirty="0">
                <a:latin typeface="Calibri"/>
                <a:cs typeface="Calibri"/>
              </a:rPr>
              <a:t>0)</a:t>
            </a:r>
            <a:endParaRPr sz="2200">
              <a:latin typeface="Calibri"/>
              <a:cs typeface="Calibri"/>
            </a:endParaRPr>
          </a:p>
          <a:p>
            <a:pPr marL="12700">
              <a:lnSpc>
                <a:spcPct val="100000"/>
              </a:lnSpc>
              <a:spcBef>
                <a:spcPts val="530"/>
              </a:spcBef>
            </a:pPr>
            <a:r>
              <a:rPr sz="2200" spc="120" dirty="0">
                <a:latin typeface="Calibri"/>
                <a:cs typeface="Calibri"/>
              </a:rPr>
              <a:t>Si</a:t>
            </a:r>
            <a:r>
              <a:rPr sz="2200" spc="-40" dirty="0">
                <a:latin typeface="Calibri"/>
                <a:cs typeface="Calibri"/>
              </a:rPr>
              <a:t> </a:t>
            </a:r>
            <a:r>
              <a:rPr sz="2200" spc="50" dirty="0">
                <a:latin typeface="Calibri"/>
                <a:cs typeface="Calibri"/>
              </a:rPr>
              <a:t>en</a:t>
            </a:r>
            <a:r>
              <a:rPr sz="2200" spc="-20" dirty="0">
                <a:latin typeface="Calibri"/>
                <a:cs typeface="Calibri"/>
              </a:rPr>
              <a:t> </a:t>
            </a:r>
            <a:r>
              <a:rPr sz="2200" spc="70" dirty="0">
                <a:latin typeface="Calibri"/>
                <a:cs typeface="Calibri"/>
              </a:rPr>
              <a:t>una</a:t>
            </a:r>
            <a:r>
              <a:rPr sz="2200" spc="-40" dirty="0">
                <a:latin typeface="Calibri"/>
                <a:cs typeface="Calibri"/>
              </a:rPr>
              <a:t> </a:t>
            </a:r>
            <a:r>
              <a:rPr sz="2200" spc="70" dirty="0">
                <a:latin typeface="Calibri"/>
                <a:cs typeface="Calibri"/>
              </a:rPr>
              <a:t>percepción</a:t>
            </a:r>
            <a:r>
              <a:rPr sz="2200" spc="-15" dirty="0">
                <a:latin typeface="Calibri"/>
                <a:cs typeface="Calibri"/>
              </a:rPr>
              <a:t> </a:t>
            </a:r>
            <a:r>
              <a:rPr sz="2200" spc="-10" dirty="0">
                <a:latin typeface="Calibri"/>
                <a:cs typeface="Calibri"/>
              </a:rPr>
              <a:t>registras:</a:t>
            </a:r>
            <a:endParaRPr sz="2200">
              <a:latin typeface="Calibri"/>
              <a:cs typeface="Calibri"/>
            </a:endParaRPr>
          </a:p>
          <a:p>
            <a:pPr marL="12700" marR="6903720" indent="342265">
              <a:lnSpc>
                <a:spcPct val="120000"/>
              </a:lnSpc>
              <a:buFont typeface="Arial"/>
              <a:buChar char="•"/>
              <a:tabLst>
                <a:tab pos="354965" algn="l"/>
              </a:tabLst>
            </a:pPr>
            <a:r>
              <a:rPr sz="2200" dirty="0">
                <a:latin typeface="Calibri"/>
                <a:cs typeface="Calibri"/>
              </a:rPr>
              <a:t>ImporteExento</a:t>
            </a:r>
            <a:r>
              <a:rPr sz="2200" spc="229" dirty="0">
                <a:latin typeface="Calibri"/>
                <a:cs typeface="Calibri"/>
              </a:rPr>
              <a:t> </a:t>
            </a:r>
            <a:r>
              <a:rPr sz="2200" spc="65" dirty="0">
                <a:latin typeface="Calibri"/>
                <a:cs typeface="Calibri"/>
              </a:rPr>
              <a:t>=</a:t>
            </a:r>
            <a:r>
              <a:rPr sz="2200" spc="150" dirty="0">
                <a:latin typeface="Calibri"/>
                <a:cs typeface="Calibri"/>
              </a:rPr>
              <a:t> </a:t>
            </a:r>
            <a:r>
              <a:rPr sz="2200" spc="5" dirty="0">
                <a:latin typeface="Calibri"/>
                <a:cs typeface="Calibri"/>
              </a:rPr>
              <a:t>0 </a:t>
            </a:r>
            <a:r>
              <a:rPr sz="2200" spc="75" dirty="0">
                <a:latin typeface="Calibri"/>
                <a:cs typeface="Calibri"/>
              </a:rPr>
              <a:t>entonces</a:t>
            </a:r>
            <a:r>
              <a:rPr sz="2200" dirty="0">
                <a:latin typeface="Calibri"/>
                <a:cs typeface="Calibri"/>
              </a:rPr>
              <a:t> </a:t>
            </a:r>
            <a:r>
              <a:rPr sz="2200" b="1" spc="75" dirty="0">
                <a:latin typeface="Calibri"/>
                <a:cs typeface="Calibri"/>
              </a:rPr>
              <a:t>obliga</a:t>
            </a:r>
            <a:r>
              <a:rPr sz="2200" b="1" spc="-25" dirty="0">
                <a:latin typeface="Calibri"/>
                <a:cs typeface="Calibri"/>
              </a:rPr>
              <a:t> </a:t>
            </a:r>
            <a:r>
              <a:rPr sz="2200" spc="114" dirty="0">
                <a:latin typeface="Calibri"/>
                <a:cs typeface="Calibri"/>
              </a:rPr>
              <a:t>a</a:t>
            </a:r>
            <a:r>
              <a:rPr sz="2200" spc="-35" dirty="0">
                <a:latin typeface="Calibri"/>
                <a:cs typeface="Calibri"/>
              </a:rPr>
              <a:t> </a:t>
            </a:r>
            <a:r>
              <a:rPr sz="2200" spc="35" dirty="0">
                <a:latin typeface="Calibri"/>
                <a:cs typeface="Calibri"/>
              </a:rPr>
              <a:t>que:</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ImporteGravado</a:t>
            </a:r>
            <a:r>
              <a:rPr sz="2200" spc="240" dirty="0">
                <a:latin typeface="Calibri"/>
                <a:cs typeface="Calibri"/>
              </a:rPr>
              <a:t> </a:t>
            </a:r>
            <a:r>
              <a:rPr sz="2200" spc="65" dirty="0">
                <a:latin typeface="Calibri"/>
                <a:cs typeface="Calibri"/>
              </a:rPr>
              <a:t>&gt;</a:t>
            </a:r>
            <a:r>
              <a:rPr sz="2200" spc="170" dirty="0">
                <a:latin typeface="Calibri"/>
                <a:cs typeface="Calibri"/>
              </a:rPr>
              <a:t> </a:t>
            </a:r>
            <a:r>
              <a:rPr sz="2200" spc="5" dirty="0">
                <a:latin typeface="Calibri"/>
                <a:cs typeface="Calibri"/>
              </a:rPr>
              <a:t>0</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055235"/>
          </a:xfrm>
          <a:prstGeom prst="rect">
            <a:avLst/>
          </a:prstGeom>
        </p:spPr>
        <p:txBody>
          <a:bodyPr vert="horz" wrap="square" lIns="0" tIns="12065" rIns="0" bIns="0" rtlCol="0">
            <a:spAutoFit/>
          </a:bodyPr>
          <a:lstStyle/>
          <a:p>
            <a:pPr marL="508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50" dirty="0">
                <a:latin typeface="Calibri"/>
                <a:cs typeface="Calibri"/>
              </a:rPr>
              <a:t>NOM110</a:t>
            </a:r>
            <a:r>
              <a:rPr sz="2200" b="1" spc="-30" dirty="0">
                <a:latin typeface="Calibri"/>
                <a:cs typeface="Calibri"/>
              </a:rPr>
              <a:t> </a:t>
            </a:r>
            <a:r>
              <a:rPr sz="2200" b="1" spc="95" dirty="0">
                <a:latin typeface="Calibri"/>
                <a:cs typeface="Calibri"/>
              </a:rPr>
              <a:t>(condición</a:t>
            </a:r>
            <a:r>
              <a:rPr sz="2200" b="1" spc="10" dirty="0">
                <a:latin typeface="Calibri"/>
                <a:cs typeface="Calibri"/>
              </a:rPr>
              <a:t> </a:t>
            </a:r>
            <a:r>
              <a:rPr sz="2200" b="1" spc="70" dirty="0">
                <a:latin typeface="Calibri"/>
                <a:cs typeface="Calibri"/>
              </a:rPr>
              <a:t>Gravado</a:t>
            </a:r>
            <a:r>
              <a:rPr sz="2200" b="1" spc="-25" dirty="0">
                <a:latin typeface="Calibri"/>
                <a:cs typeface="Calibri"/>
              </a:rPr>
              <a:t> </a:t>
            </a:r>
            <a:r>
              <a:rPr sz="2200" b="1" spc="65" dirty="0">
                <a:latin typeface="Calibri"/>
                <a:cs typeface="Calibri"/>
              </a:rPr>
              <a:t>=</a:t>
            </a:r>
            <a:r>
              <a:rPr sz="2200" b="1" spc="-30" dirty="0">
                <a:latin typeface="Calibri"/>
                <a:cs typeface="Calibri"/>
              </a:rPr>
              <a:t> </a:t>
            </a:r>
            <a:r>
              <a:rPr sz="2200" b="1" spc="-25" dirty="0">
                <a:latin typeface="Calibri"/>
                <a:cs typeface="Calibri"/>
              </a:rPr>
              <a:t>0)</a:t>
            </a:r>
            <a:endParaRPr sz="2200">
              <a:latin typeface="Calibri"/>
              <a:cs typeface="Calibri"/>
            </a:endParaRPr>
          </a:p>
          <a:p>
            <a:pPr marL="12700">
              <a:lnSpc>
                <a:spcPct val="100000"/>
              </a:lnSpc>
              <a:spcBef>
                <a:spcPts val="530"/>
              </a:spcBef>
            </a:pPr>
            <a:r>
              <a:rPr sz="2200" spc="120" dirty="0">
                <a:latin typeface="Calibri"/>
                <a:cs typeface="Calibri"/>
              </a:rPr>
              <a:t>Si</a:t>
            </a:r>
            <a:r>
              <a:rPr sz="2200" spc="-45" dirty="0">
                <a:latin typeface="Calibri"/>
                <a:cs typeface="Calibri"/>
              </a:rPr>
              <a:t> </a:t>
            </a:r>
            <a:r>
              <a:rPr sz="2200" spc="50" dirty="0">
                <a:latin typeface="Calibri"/>
                <a:cs typeface="Calibri"/>
              </a:rPr>
              <a:t>en</a:t>
            </a:r>
            <a:r>
              <a:rPr sz="2200" spc="-15" dirty="0">
                <a:latin typeface="Calibri"/>
                <a:cs typeface="Calibri"/>
              </a:rPr>
              <a:t> </a:t>
            </a:r>
            <a:r>
              <a:rPr sz="2200" spc="70" dirty="0">
                <a:latin typeface="Calibri"/>
                <a:cs typeface="Calibri"/>
              </a:rPr>
              <a:t>una</a:t>
            </a:r>
            <a:r>
              <a:rPr sz="2200" spc="-35" dirty="0">
                <a:latin typeface="Calibri"/>
                <a:cs typeface="Calibri"/>
              </a:rPr>
              <a:t> </a:t>
            </a:r>
            <a:r>
              <a:rPr sz="2200" spc="70" dirty="0">
                <a:latin typeface="Calibri"/>
                <a:cs typeface="Calibri"/>
              </a:rPr>
              <a:t>percepción</a:t>
            </a:r>
            <a:r>
              <a:rPr sz="2200" spc="-5" dirty="0">
                <a:latin typeface="Calibri"/>
                <a:cs typeface="Calibri"/>
              </a:rPr>
              <a:t> </a:t>
            </a:r>
            <a:r>
              <a:rPr sz="2200" spc="-10" dirty="0">
                <a:latin typeface="Calibri"/>
                <a:cs typeface="Calibri"/>
              </a:rPr>
              <a:t>registras:</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ImporteGravado</a:t>
            </a:r>
            <a:r>
              <a:rPr sz="2200" spc="240" dirty="0">
                <a:latin typeface="Calibri"/>
                <a:cs typeface="Calibri"/>
              </a:rPr>
              <a:t> </a:t>
            </a:r>
            <a:r>
              <a:rPr sz="2200" spc="65" dirty="0">
                <a:latin typeface="Calibri"/>
                <a:cs typeface="Calibri"/>
              </a:rPr>
              <a:t>=</a:t>
            </a:r>
            <a:r>
              <a:rPr sz="2200" spc="170" dirty="0">
                <a:latin typeface="Calibri"/>
                <a:cs typeface="Calibri"/>
              </a:rPr>
              <a:t> </a:t>
            </a:r>
            <a:r>
              <a:rPr sz="2200" spc="5" dirty="0">
                <a:latin typeface="Calibri"/>
                <a:cs typeface="Calibri"/>
              </a:rPr>
              <a:t>0</a:t>
            </a:r>
            <a:endParaRPr sz="2200">
              <a:latin typeface="Calibri"/>
              <a:cs typeface="Calibri"/>
            </a:endParaRPr>
          </a:p>
          <a:p>
            <a:pPr marL="354965" indent="-342265">
              <a:lnSpc>
                <a:spcPct val="100000"/>
              </a:lnSpc>
              <a:spcBef>
                <a:spcPts val="525"/>
              </a:spcBef>
              <a:buFont typeface="Arial"/>
              <a:buChar char="•"/>
              <a:tabLst>
                <a:tab pos="354965" algn="l"/>
              </a:tabLst>
            </a:pPr>
            <a:r>
              <a:rPr sz="2200" spc="75" dirty="0">
                <a:latin typeface="Calibri"/>
                <a:cs typeface="Calibri"/>
              </a:rPr>
              <a:t>entonces</a:t>
            </a:r>
            <a:r>
              <a:rPr sz="2200" dirty="0">
                <a:latin typeface="Calibri"/>
                <a:cs typeface="Calibri"/>
              </a:rPr>
              <a:t> </a:t>
            </a:r>
            <a:r>
              <a:rPr sz="2200" b="1" spc="75" dirty="0">
                <a:latin typeface="Calibri"/>
                <a:cs typeface="Calibri"/>
              </a:rPr>
              <a:t>obliga</a:t>
            </a:r>
            <a:r>
              <a:rPr sz="2200" b="1" spc="-20" dirty="0">
                <a:latin typeface="Calibri"/>
                <a:cs typeface="Calibri"/>
              </a:rPr>
              <a:t> </a:t>
            </a:r>
            <a:r>
              <a:rPr sz="2200" spc="114" dirty="0">
                <a:latin typeface="Calibri"/>
                <a:cs typeface="Calibri"/>
              </a:rPr>
              <a:t>a</a:t>
            </a:r>
            <a:r>
              <a:rPr sz="2200" spc="-30" dirty="0">
                <a:latin typeface="Calibri"/>
                <a:cs typeface="Calibri"/>
              </a:rPr>
              <a:t> </a:t>
            </a:r>
            <a:r>
              <a:rPr sz="2200" spc="35" dirty="0">
                <a:latin typeface="Calibri"/>
                <a:cs typeface="Calibri"/>
              </a:rPr>
              <a:t>que:</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ImporteExento</a:t>
            </a:r>
            <a:r>
              <a:rPr sz="2200" spc="229" dirty="0">
                <a:latin typeface="Calibri"/>
                <a:cs typeface="Calibri"/>
              </a:rPr>
              <a:t> </a:t>
            </a:r>
            <a:r>
              <a:rPr sz="2200" spc="65" dirty="0">
                <a:latin typeface="Calibri"/>
                <a:cs typeface="Calibri"/>
              </a:rPr>
              <a:t>&gt;</a:t>
            </a:r>
            <a:r>
              <a:rPr sz="2200" spc="150" dirty="0">
                <a:latin typeface="Calibri"/>
                <a:cs typeface="Calibri"/>
              </a:rPr>
              <a:t> </a:t>
            </a:r>
            <a:r>
              <a:rPr sz="2200" spc="5" dirty="0">
                <a:latin typeface="Calibri"/>
                <a:cs typeface="Calibri"/>
              </a:rPr>
              <a:t>0</a:t>
            </a:r>
            <a:endParaRPr sz="2200">
              <a:latin typeface="Calibri"/>
              <a:cs typeface="Calibri"/>
            </a:endParaRPr>
          </a:p>
          <a:p>
            <a:pPr>
              <a:lnSpc>
                <a:spcPct val="100000"/>
              </a:lnSpc>
              <a:spcBef>
                <a:spcPts val="1010"/>
              </a:spcBef>
            </a:pPr>
            <a:endParaRPr sz="2200">
              <a:latin typeface="Calibri"/>
              <a:cs typeface="Calibri"/>
            </a:endParaRPr>
          </a:p>
          <a:p>
            <a:pPr marL="12700" marR="5715">
              <a:lnSpc>
                <a:spcPct val="100000"/>
              </a:lnSpc>
            </a:pPr>
            <a:r>
              <a:rPr sz="2200" spc="120" dirty="0">
                <a:latin typeface="Calibri"/>
                <a:cs typeface="Calibri"/>
              </a:rPr>
              <a:t>Consecuencia</a:t>
            </a:r>
            <a:r>
              <a:rPr sz="2200" spc="50" dirty="0">
                <a:latin typeface="Calibri"/>
                <a:cs typeface="Calibri"/>
              </a:rPr>
              <a:t> directa: </a:t>
            </a:r>
            <a:r>
              <a:rPr sz="2200" b="1" spc="85" dirty="0">
                <a:latin typeface="Calibri"/>
                <a:cs typeface="Calibri"/>
              </a:rPr>
              <a:t>no</a:t>
            </a:r>
            <a:r>
              <a:rPr sz="2200" b="1" spc="55" dirty="0">
                <a:latin typeface="Calibri"/>
                <a:cs typeface="Calibri"/>
              </a:rPr>
              <a:t> </a:t>
            </a:r>
            <a:r>
              <a:rPr sz="2200" b="1" spc="170" dirty="0">
                <a:latin typeface="Calibri"/>
                <a:cs typeface="Calibri"/>
              </a:rPr>
              <a:t>se</a:t>
            </a:r>
            <a:r>
              <a:rPr sz="2200" b="1" spc="70" dirty="0">
                <a:latin typeface="Calibri"/>
                <a:cs typeface="Calibri"/>
              </a:rPr>
              <a:t> </a:t>
            </a:r>
            <a:r>
              <a:rPr sz="2200" b="1" spc="75" dirty="0">
                <a:latin typeface="Calibri"/>
                <a:cs typeface="Calibri"/>
              </a:rPr>
              <a:t>permite</a:t>
            </a:r>
            <a:r>
              <a:rPr sz="2200" b="1" spc="60" dirty="0">
                <a:latin typeface="Calibri"/>
                <a:cs typeface="Calibri"/>
              </a:rPr>
              <a:t> </a:t>
            </a:r>
            <a:r>
              <a:rPr sz="2200" spc="65" dirty="0">
                <a:latin typeface="Calibri"/>
                <a:cs typeface="Calibri"/>
              </a:rPr>
              <a:t>que </a:t>
            </a:r>
            <a:r>
              <a:rPr sz="2200" spc="50" dirty="0">
                <a:latin typeface="Calibri"/>
                <a:cs typeface="Calibri"/>
              </a:rPr>
              <a:t>en</a:t>
            </a:r>
            <a:r>
              <a:rPr sz="2200" spc="70" dirty="0">
                <a:latin typeface="Calibri"/>
                <a:cs typeface="Calibri"/>
              </a:rPr>
              <a:t> </a:t>
            </a:r>
            <a:r>
              <a:rPr sz="2200" spc="75" dirty="0">
                <a:latin typeface="Calibri"/>
                <a:cs typeface="Calibri"/>
              </a:rPr>
              <a:t>una</a:t>
            </a:r>
            <a:r>
              <a:rPr sz="2200" spc="55" dirty="0">
                <a:latin typeface="Calibri"/>
                <a:cs typeface="Calibri"/>
              </a:rPr>
              <a:t> </a:t>
            </a:r>
            <a:r>
              <a:rPr sz="2200" spc="110" dirty="0">
                <a:latin typeface="Calibri"/>
                <a:cs typeface="Calibri"/>
              </a:rPr>
              <a:t>misma</a:t>
            </a:r>
            <a:r>
              <a:rPr sz="2200" spc="60" dirty="0">
                <a:latin typeface="Calibri"/>
                <a:cs typeface="Calibri"/>
              </a:rPr>
              <a:t> </a:t>
            </a:r>
            <a:r>
              <a:rPr sz="2200" spc="75" dirty="0">
                <a:latin typeface="Calibri"/>
                <a:cs typeface="Calibri"/>
              </a:rPr>
              <a:t>percepción</a:t>
            </a:r>
            <a:r>
              <a:rPr sz="2200" spc="50" dirty="0">
                <a:latin typeface="Calibri"/>
                <a:cs typeface="Calibri"/>
              </a:rPr>
              <a:t> </a:t>
            </a:r>
            <a:r>
              <a:rPr sz="2200" spc="70" dirty="0">
                <a:latin typeface="Calibri"/>
                <a:cs typeface="Calibri"/>
              </a:rPr>
              <a:t>(mismo</a:t>
            </a:r>
            <a:r>
              <a:rPr sz="2200" spc="55" dirty="0">
                <a:latin typeface="Calibri"/>
                <a:cs typeface="Calibri"/>
              </a:rPr>
              <a:t> </a:t>
            </a:r>
            <a:r>
              <a:rPr sz="2200" spc="60" dirty="0">
                <a:latin typeface="Calibri"/>
                <a:cs typeface="Calibri"/>
              </a:rPr>
              <a:t>concepto) </a:t>
            </a:r>
            <a:r>
              <a:rPr sz="2200" spc="105" dirty="0">
                <a:latin typeface="Calibri"/>
                <a:cs typeface="Calibri"/>
              </a:rPr>
              <a:t>ambos</a:t>
            </a:r>
            <a:r>
              <a:rPr sz="2200" spc="-20" dirty="0">
                <a:latin typeface="Calibri"/>
                <a:cs typeface="Calibri"/>
              </a:rPr>
              <a:t> </a:t>
            </a:r>
            <a:r>
              <a:rPr sz="2200" spc="50" dirty="0">
                <a:latin typeface="Calibri"/>
                <a:cs typeface="Calibri"/>
              </a:rPr>
              <a:t>importes</a:t>
            </a:r>
            <a:r>
              <a:rPr sz="2200" dirty="0">
                <a:latin typeface="Calibri"/>
                <a:cs typeface="Calibri"/>
              </a:rPr>
              <a:t> </a:t>
            </a:r>
            <a:r>
              <a:rPr sz="2200" spc="60" dirty="0">
                <a:latin typeface="Calibri"/>
                <a:cs typeface="Calibri"/>
              </a:rPr>
              <a:t>queden</a:t>
            </a:r>
            <a:r>
              <a:rPr sz="2200" spc="-20" dirty="0">
                <a:latin typeface="Calibri"/>
                <a:cs typeface="Calibri"/>
              </a:rPr>
              <a:t> </a:t>
            </a:r>
            <a:r>
              <a:rPr sz="2200" spc="50" dirty="0">
                <a:latin typeface="Calibri"/>
                <a:cs typeface="Calibri"/>
              </a:rPr>
              <a:t>en</a:t>
            </a:r>
            <a:r>
              <a:rPr sz="2200" spc="-20" dirty="0">
                <a:latin typeface="Calibri"/>
                <a:cs typeface="Calibri"/>
              </a:rPr>
              <a:t> </a:t>
            </a:r>
            <a:r>
              <a:rPr sz="2200" b="1" spc="50" dirty="0">
                <a:latin typeface="Calibri"/>
                <a:cs typeface="Calibri"/>
              </a:rPr>
              <a:t>0.00</a:t>
            </a:r>
            <a:r>
              <a:rPr sz="2200" spc="50" dirty="0">
                <a:latin typeface="Calibri"/>
                <a:cs typeface="Calibri"/>
              </a:rPr>
              <a:t>.</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tabLst>
                <a:tab pos="469265" algn="l"/>
                <a:tab pos="1541145" algn="l"/>
                <a:tab pos="2464435" algn="l"/>
                <a:tab pos="3054350" algn="l"/>
                <a:tab pos="3490595" algn="l"/>
                <a:tab pos="4346575" algn="l"/>
                <a:tab pos="5473700" algn="l"/>
                <a:tab pos="5936615" algn="l"/>
                <a:tab pos="6685280" algn="l"/>
                <a:tab pos="7418070" algn="l"/>
                <a:tab pos="7720330" algn="l"/>
                <a:tab pos="8639175" algn="l"/>
                <a:tab pos="9332595" algn="l"/>
                <a:tab pos="9796145" algn="l"/>
              </a:tabLst>
            </a:pPr>
            <a:r>
              <a:rPr sz="2200" spc="110" dirty="0">
                <a:latin typeface="Calibri"/>
                <a:cs typeface="Calibri"/>
              </a:rPr>
              <a:t>Se</a:t>
            </a:r>
            <a:r>
              <a:rPr sz="2200" dirty="0">
                <a:latin typeface="Calibri"/>
                <a:cs typeface="Calibri"/>
              </a:rPr>
              <a:t>	</a:t>
            </a:r>
            <a:r>
              <a:rPr sz="2200" spc="60" dirty="0">
                <a:latin typeface="Calibri"/>
                <a:cs typeface="Calibri"/>
              </a:rPr>
              <a:t>resume</a:t>
            </a:r>
            <a:r>
              <a:rPr sz="2200" dirty="0">
                <a:latin typeface="Calibri"/>
                <a:cs typeface="Calibri"/>
              </a:rPr>
              <a:t>	</a:t>
            </a:r>
            <a:r>
              <a:rPr sz="2200" spc="70" dirty="0">
                <a:latin typeface="Calibri"/>
                <a:cs typeface="Calibri"/>
              </a:rPr>
              <a:t>como:</a:t>
            </a:r>
            <a:r>
              <a:rPr sz="2200" dirty="0">
                <a:latin typeface="Calibri"/>
                <a:cs typeface="Calibri"/>
              </a:rPr>
              <a:t>	</a:t>
            </a:r>
            <a:r>
              <a:rPr sz="2200" spc="25" dirty="0">
                <a:latin typeface="Calibri"/>
                <a:cs typeface="Calibri"/>
              </a:rPr>
              <a:t>“no</a:t>
            </a:r>
            <a:r>
              <a:rPr sz="2200" dirty="0">
                <a:latin typeface="Calibri"/>
                <a:cs typeface="Calibri"/>
              </a:rPr>
              <a:t>	</a:t>
            </a:r>
            <a:r>
              <a:rPr sz="2200" spc="100" dirty="0">
                <a:latin typeface="Calibri"/>
                <a:cs typeface="Calibri"/>
              </a:rPr>
              <a:t>se</a:t>
            </a:r>
            <a:r>
              <a:rPr sz="2200" dirty="0">
                <a:latin typeface="Calibri"/>
                <a:cs typeface="Calibri"/>
              </a:rPr>
              <a:t>	</a:t>
            </a:r>
            <a:r>
              <a:rPr sz="2200" spc="-10" dirty="0">
                <a:latin typeface="Calibri"/>
                <a:cs typeface="Calibri"/>
              </a:rPr>
              <a:t>podrá</a:t>
            </a:r>
            <a:r>
              <a:rPr sz="2200" dirty="0">
                <a:latin typeface="Calibri"/>
                <a:cs typeface="Calibri"/>
              </a:rPr>
              <a:t>	</a:t>
            </a:r>
            <a:r>
              <a:rPr sz="2200" spc="-10" dirty="0">
                <a:latin typeface="Calibri"/>
                <a:cs typeface="Calibri"/>
              </a:rPr>
              <a:t>reportar</a:t>
            </a:r>
            <a:r>
              <a:rPr sz="2200" dirty="0">
                <a:latin typeface="Calibri"/>
                <a:cs typeface="Calibri"/>
              </a:rPr>
              <a:t>	</a:t>
            </a:r>
            <a:r>
              <a:rPr sz="2200" spc="30" dirty="0">
                <a:latin typeface="Calibri"/>
                <a:cs typeface="Calibri"/>
              </a:rPr>
              <a:t>un</a:t>
            </a:r>
            <a:r>
              <a:rPr sz="2200" dirty="0">
                <a:latin typeface="Calibri"/>
                <a:cs typeface="Calibri"/>
              </a:rPr>
              <a:t>	</a:t>
            </a:r>
            <a:r>
              <a:rPr sz="2200" spc="-10" dirty="0">
                <a:latin typeface="Calibri"/>
                <a:cs typeface="Calibri"/>
              </a:rPr>
              <a:t>valor</a:t>
            </a:r>
            <a:r>
              <a:rPr sz="2200" dirty="0">
                <a:latin typeface="Calibri"/>
                <a:cs typeface="Calibri"/>
              </a:rPr>
              <a:t>	</a:t>
            </a:r>
            <a:r>
              <a:rPr sz="2200" spc="35" dirty="0">
                <a:latin typeface="Calibri"/>
                <a:cs typeface="Calibri"/>
              </a:rPr>
              <a:t>igual</a:t>
            </a:r>
            <a:r>
              <a:rPr sz="2200" dirty="0">
                <a:latin typeface="Calibri"/>
                <a:cs typeface="Calibri"/>
              </a:rPr>
              <a:t>	</a:t>
            </a:r>
            <a:r>
              <a:rPr sz="2200" spc="65" dirty="0">
                <a:latin typeface="Calibri"/>
                <a:cs typeface="Calibri"/>
              </a:rPr>
              <a:t>a</a:t>
            </a:r>
            <a:r>
              <a:rPr sz="2200" dirty="0">
                <a:latin typeface="Calibri"/>
                <a:cs typeface="Calibri"/>
              </a:rPr>
              <a:t>	</a:t>
            </a:r>
            <a:r>
              <a:rPr sz="2200" spc="90" dirty="0">
                <a:latin typeface="Calibri"/>
                <a:cs typeface="Calibri"/>
              </a:rPr>
              <a:t>cero…</a:t>
            </a:r>
            <a:r>
              <a:rPr sz="2200" dirty="0">
                <a:latin typeface="Calibri"/>
                <a:cs typeface="Calibri"/>
              </a:rPr>
              <a:t>	</a:t>
            </a:r>
            <a:r>
              <a:rPr sz="2200" spc="30" dirty="0">
                <a:latin typeface="Calibri"/>
                <a:cs typeface="Calibri"/>
              </a:rPr>
              <a:t>para</a:t>
            </a:r>
            <a:r>
              <a:rPr sz="2200" dirty="0">
                <a:latin typeface="Calibri"/>
                <a:cs typeface="Calibri"/>
              </a:rPr>
              <a:t>	</a:t>
            </a:r>
            <a:r>
              <a:rPr sz="2200" spc="30" dirty="0">
                <a:latin typeface="Calibri"/>
                <a:cs typeface="Calibri"/>
              </a:rPr>
              <a:t>un</a:t>
            </a:r>
            <a:r>
              <a:rPr sz="2200" dirty="0">
                <a:latin typeface="Calibri"/>
                <a:cs typeface="Calibri"/>
              </a:rPr>
              <a:t>	</a:t>
            </a:r>
            <a:r>
              <a:rPr sz="2200" spc="85" dirty="0">
                <a:latin typeface="Calibri"/>
                <a:cs typeface="Calibri"/>
              </a:rPr>
              <a:t>mismo</a:t>
            </a:r>
            <a:endParaRPr sz="2200">
              <a:latin typeface="Calibri"/>
              <a:cs typeface="Calibri"/>
            </a:endParaRPr>
          </a:p>
          <a:p>
            <a:pPr marL="12700">
              <a:lnSpc>
                <a:spcPct val="100000"/>
              </a:lnSpc>
            </a:pPr>
            <a:r>
              <a:rPr sz="2200" spc="35" dirty="0">
                <a:latin typeface="Calibri"/>
                <a:cs typeface="Calibri"/>
              </a:rPr>
              <a:t>concepto”.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8378825" cy="317754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60" dirty="0">
                <a:latin typeface="Calibri"/>
                <a:cs typeface="Calibri"/>
              </a:rPr>
              <a:t>¿Qué</a:t>
            </a:r>
            <a:r>
              <a:rPr sz="2200" b="1" spc="-35" dirty="0">
                <a:latin typeface="Calibri"/>
                <a:cs typeface="Calibri"/>
              </a:rPr>
              <a:t> </a:t>
            </a:r>
            <a:r>
              <a:rPr sz="2200" b="1" spc="105" dirty="0">
                <a:latin typeface="Calibri"/>
                <a:cs typeface="Calibri"/>
              </a:rPr>
              <a:t>significa</a:t>
            </a:r>
            <a:r>
              <a:rPr sz="2200" b="1" spc="-125" dirty="0">
                <a:latin typeface="Calibri"/>
                <a:cs typeface="Calibri"/>
              </a:rPr>
              <a:t> </a:t>
            </a:r>
            <a:r>
              <a:rPr sz="2200" b="1" spc="85" dirty="0">
                <a:latin typeface="Calibri"/>
                <a:cs typeface="Calibri"/>
              </a:rPr>
              <a:t>“por</a:t>
            </a:r>
            <a:r>
              <a:rPr sz="2200" b="1" spc="-40" dirty="0">
                <a:latin typeface="Calibri"/>
                <a:cs typeface="Calibri"/>
              </a:rPr>
              <a:t> </a:t>
            </a:r>
            <a:r>
              <a:rPr sz="2200" b="1" spc="110" dirty="0">
                <a:latin typeface="Calibri"/>
                <a:cs typeface="Calibri"/>
              </a:rPr>
              <a:t>percepción”</a:t>
            </a:r>
            <a:r>
              <a:rPr sz="2200" b="1" spc="-120" dirty="0">
                <a:latin typeface="Calibri"/>
                <a:cs typeface="Calibri"/>
              </a:rPr>
              <a:t> </a:t>
            </a:r>
            <a:r>
              <a:rPr sz="2200" b="1" spc="85" dirty="0">
                <a:latin typeface="Calibri"/>
                <a:cs typeface="Calibri"/>
              </a:rPr>
              <a:t>en</a:t>
            </a:r>
            <a:r>
              <a:rPr sz="2200" b="1" spc="-30" dirty="0">
                <a:latin typeface="Calibri"/>
                <a:cs typeface="Calibri"/>
              </a:rPr>
              <a:t> </a:t>
            </a:r>
            <a:r>
              <a:rPr sz="2200" b="1" spc="110" dirty="0">
                <a:latin typeface="Calibri"/>
                <a:cs typeface="Calibri"/>
              </a:rPr>
              <a:t>la</a:t>
            </a:r>
            <a:r>
              <a:rPr sz="2200" b="1" spc="-25" dirty="0">
                <a:latin typeface="Calibri"/>
                <a:cs typeface="Calibri"/>
              </a:rPr>
              <a:t> </a:t>
            </a:r>
            <a:r>
              <a:rPr sz="2200" b="1" spc="90" dirty="0">
                <a:latin typeface="Calibri"/>
                <a:cs typeface="Calibri"/>
              </a:rPr>
              <a:t>práctica?</a:t>
            </a:r>
            <a:endParaRPr sz="2200">
              <a:latin typeface="Calibri"/>
              <a:cs typeface="Calibri"/>
            </a:endParaRPr>
          </a:p>
          <a:p>
            <a:pPr marL="12700">
              <a:lnSpc>
                <a:spcPct val="100000"/>
              </a:lnSpc>
              <a:spcBef>
                <a:spcPts val="530"/>
              </a:spcBef>
            </a:pPr>
            <a:r>
              <a:rPr sz="2200" spc="145" dirty="0">
                <a:latin typeface="Calibri"/>
                <a:cs typeface="Calibri"/>
              </a:rPr>
              <a:t>La</a:t>
            </a:r>
            <a:r>
              <a:rPr sz="2200" spc="-30" dirty="0">
                <a:latin typeface="Calibri"/>
                <a:cs typeface="Calibri"/>
              </a:rPr>
              <a:t> </a:t>
            </a:r>
            <a:r>
              <a:rPr sz="2200" spc="65" dirty="0">
                <a:latin typeface="Calibri"/>
                <a:cs typeface="Calibri"/>
              </a:rPr>
              <a:t>validación</a:t>
            </a:r>
            <a:r>
              <a:rPr sz="2200" spc="-10" dirty="0">
                <a:latin typeface="Calibri"/>
                <a:cs typeface="Calibri"/>
              </a:rPr>
              <a:t> </a:t>
            </a:r>
            <a:r>
              <a:rPr sz="2200" spc="125" dirty="0">
                <a:latin typeface="Calibri"/>
                <a:cs typeface="Calibri"/>
              </a:rPr>
              <a:t>se</a:t>
            </a:r>
            <a:r>
              <a:rPr sz="2200" spc="-30" dirty="0">
                <a:latin typeface="Calibri"/>
                <a:cs typeface="Calibri"/>
              </a:rPr>
              <a:t> </a:t>
            </a:r>
            <a:r>
              <a:rPr sz="2200" spc="65" dirty="0">
                <a:latin typeface="Calibri"/>
                <a:cs typeface="Calibri"/>
              </a:rPr>
              <a:t>evalúa</a:t>
            </a:r>
            <a:r>
              <a:rPr sz="2200" spc="15" dirty="0">
                <a:latin typeface="Calibri"/>
                <a:cs typeface="Calibri"/>
              </a:rPr>
              <a:t> </a:t>
            </a:r>
            <a:r>
              <a:rPr sz="2200" b="1" spc="55" dirty="0">
                <a:latin typeface="Calibri"/>
                <a:cs typeface="Calibri"/>
              </a:rPr>
              <a:t>por</a:t>
            </a:r>
            <a:r>
              <a:rPr sz="2200" b="1" spc="-45" dirty="0">
                <a:latin typeface="Calibri"/>
                <a:cs typeface="Calibri"/>
              </a:rPr>
              <a:t> </a:t>
            </a:r>
            <a:r>
              <a:rPr sz="2200" b="1" spc="140" dirty="0">
                <a:latin typeface="Calibri"/>
                <a:cs typeface="Calibri"/>
              </a:rPr>
              <a:t>cada</a:t>
            </a:r>
            <a:r>
              <a:rPr sz="2200" b="1" spc="-15" dirty="0">
                <a:latin typeface="Calibri"/>
                <a:cs typeface="Calibri"/>
              </a:rPr>
              <a:t> </a:t>
            </a:r>
            <a:r>
              <a:rPr sz="2200" b="1" spc="55" dirty="0">
                <a:latin typeface="Calibri"/>
                <a:cs typeface="Calibri"/>
              </a:rPr>
              <a:t>nodo</a:t>
            </a:r>
            <a:r>
              <a:rPr sz="2200" spc="55"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spc="60" dirty="0">
                <a:latin typeface="Calibri"/>
                <a:cs typeface="Calibri"/>
              </a:rPr>
              <a:t>Nomina.Percepciones.Percepcion</a:t>
            </a:r>
            <a:endParaRPr sz="2200">
              <a:latin typeface="Calibri"/>
              <a:cs typeface="Calibri"/>
            </a:endParaRPr>
          </a:p>
          <a:p>
            <a:pPr marL="354965" indent="-342265">
              <a:lnSpc>
                <a:spcPct val="100000"/>
              </a:lnSpc>
              <a:spcBef>
                <a:spcPts val="525"/>
              </a:spcBef>
              <a:buFont typeface="Arial"/>
              <a:buChar char="•"/>
              <a:tabLst>
                <a:tab pos="354965" algn="l"/>
              </a:tabLst>
            </a:pPr>
            <a:r>
              <a:rPr sz="2200" spc="75" dirty="0">
                <a:latin typeface="Calibri"/>
                <a:cs typeface="Calibri"/>
              </a:rPr>
              <a:t>No</a:t>
            </a:r>
            <a:r>
              <a:rPr sz="2200" spc="-20" dirty="0">
                <a:latin typeface="Calibri"/>
                <a:cs typeface="Calibri"/>
              </a:rPr>
              <a:t> </a:t>
            </a:r>
            <a:r>
              <a:rPr sz="2200" spc="125" dirty="0">
                <a:latin typeface="Calibri"/>
                <a:cs typeface="Calibri"/>
              </a:rPr>
              <a:t>se</a:t>
            </a:r>
            <a:r>
              <a:rPr sz="2200" spc="-5" dirty="0">
                <a:latin typeface="Calibri"/>
                <a:cs typeface="Calibri"/>
              </a:rPr>
              <a:t> </a:t>
            </a:r>
            <a:r>
              <a:rPr sz="2200" spc="60" dirty="0">
                <a:latin typeface="Calibri"/>
                <a:cs typeface="Calibri"/>
              </a:rPr>
              <a:t>evalúa</a:t>
            </a:r>
            <a:r>
              <a:rPr sz="2200" spc="10" dirty="0">
                <a:latin typeface="Calibri"/>
                <a:cs typeface="Calibri"/>
              </a:rPr>
              <a:t> </a:t>
            </a:r>
            <a:r>
              <a:rPr sz="2200" spc="114" dirty="0">
                <a:latin typeface="Calibri"/>
                <a:cs typeface="Calibri"/>
              </a:rPr>
              <a:t>a</a:t>
            </a:r>
            <a:r>
              <a:rPr sz="2200" spc="-5" dirty="0">
                <a:latin typeface="Calibri"/>
                <a:cs typeface="Calibri"/>
              </a:rPr>
              <a:t> </a:t>
            </a:r>
            <a:r>
              <a:rPr sz="2200" dirty="0">
                <a:latin typeface="Calibri"/>
                <a:cs typeface="Calibri"/>
              </a:rPr>
              <a:t>nivel</a:t>
            </a:r>
            <a:r>
              <a:rPr sz="2200" spc="-10" dirty="0">
                <a:latin typeface="Calibri"/>
                <a:cs typeface="Calibri"/>
              </a:rPr>
              <a:t> </a:t>
            </a:r>
            <a:r>
              <a:rPr sz="2200" spc="60" dirty="0">
                <a:latin typeface="Calibri"/>
                <a:cs typeface="Calibri"/>
              </a:rPr>
              <a:t>global</a:t>
            </a:r>
            <a:r>
              <a:rPr sz="2200" spc="-10" dirty="0">
                <a:latin typeface="Calibri"/>
                <a:cs typeface="Calibri"/>
              </a:rPr>
              <a:t> </a:t>
            </a:r>
            <a:r>
              <a:rPr sz="2200" spc="60" dirty="0">
                <a:latin typeface="Calibri"/>
                <a:cs typeface="Calibri"/>
              </a:rPr>
              <a:t>del</a:t>
            </a:r>
            <a:r>
              <a:rPr sz="2200" spc="5" dirty="0">
                <a:latin typeface="Calibri"/>
                <a:cs typeface="Calibri"/>
              </a:rPr>
              <a:t> </a:t>
            </a:r>
            <a:r>
              <a:rPr sz="2200" spc="40" dirty="0">
                <a:latin typeface="Calibri"/>
                <a:cs typeface="Calibri"/>
              </a:rPr>
              <a:t>recibo.</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spc="80" dirty="0">
                <a:latin typeface="Calibri"/>
                <a:cs typeface="Calibri"/>
              </a:rPr>
              <a:t>Ejemplos</a:t>
            </a:r>
            <a:r>
              <a:rPr sz="2200" spc="-25" dirty="0">
                <a:latin typeface="Calibri"/>
                <a:cs typeface="Calibri"/>
              </a:rPr>
              <a:t> </a:t>
            </a:r>
            <a:r>
              <a:rPr sz="2200" spc="60" dirty="0">
                <a:latin typeface="Calibri"/>
                <a:cs typeface="Calibri"/>
              </a:rPr>
              <a:t>válidos:</a:t>
            </a:r>
            <a:endParaRPr sz="2200">
              <a:latin typeface="Calibri"/>
              <a:cs typeface="Calibri"/>
            </a:endParaRPr>
          </a:p>
        </p:txBody>
      </p:sp>
      <p:grpSp>
        <p:nvGrpSpPr>
          <p:cNvPr id="3" name="object 3"/>
          <p:cNvGrpSpPr/>
          <p:nvPr/>
        </p:nvGrpSpPr>
        <p:grpSpPr>
          <a:xfrm>
            <a:off x="7450835" y="3718559"/>
            <a:ext cx="718820" cy="1392555"/>
            <a:chOff x="7450835" y="3718559"/>
            <a:chExt cx="718820" cy="1392555"/>
          </a:xfrm>
        </p:grpSpPr>
        <p:pic>
          <p:nvPicPr>
            <p:cNvPr id="4" name="object 4"/>
            <p:cNvPicPr/>
            <p:nvPr/>
          </p:nvPicPr>
          <p:blipFill>
            <a:blip r:embed="rId2" cstate="print"/>
            <a:stretch>
              <a:fillRect/>
            </a:stretch>
          </p:blipFill>
          <p:spPr>
            <a:xfrm>
              <a:off x="7450835" y="3718559"/>
              <a:ext cx="718566" cy="587501"/>
            </a:xfrm>
            <a:prstGeom prst="rect">
              <a:avLst/>
            </a:prstGeom>
          </p:spPr>
        </p:pic>
        <p:pic>
          <p:nvPicPr>
            <p:cNvPr id="5" name="object 5"/>
            <p:cNvPicPr/>
            <p:nvPr/>
          </p:nvPicPr>
          <p:blipFill>
            <a:blip r:embed="rId2" cstate="print"/>
            <a:stretch>
              <a:fillRect/>
            </a:stretch>
          </p:blipFill>
          <p:spPr>
            <a:xfrm>
              <a:off x="7450835" y="4120895"/>
              <a:ext cx="718566" cy="587501"/>
            </a:xfrm>
            <a:prstGeom prst="rect">
              <a:avLst/>
            </a:prstGeom>
          </p:spPr>
        </p:pic>
        <p:pic>
          <p:nvPicPr>
            <p:cNvPr id="6" name="object 6"/>
            <p:cNvPicPr/>
            <p:nvPr/>
          </p:nvPicPr>
          <p:blipFill>
            <a:blip r:embed="rId2" cstate="print"/>
            <a:stretch>
              <a:fillRect/>
            </a:stretch>
          </p:blipFill>
          <p:spPr>
            <a:xfrm>
              <a:off x="7450835" y="4523231"/>
              <a:ext cx="718566" cy="587501"/>
            </a:xfrm>
            <a:prstGeom prst="rect">
              <a:avLst/>
            </a:prstGeom>
          </p:spPr>
        </p:pic>
      </p:grpSp>
      <p:sp>
        <p:nvSpPr>
          <p:cNvPr id="7" name="object 7"/>
          <p:cNvSpPr txBox="1"/>
          <p:nvPr/>
        </p:nvSpPr>
        <p:spPr>
          <a:xfrm>
            <a:off x="1206500" y="3715283"/>
            <a:ext cx="2058035" cy="1232535"/>
          </a:xfrm>
          <a:prstGeom prst="rect">
            <a:avLst/>
          </a:prstGeom>
        </p:spPr>
        <p:txBody>
          <a:bodyPr vert="horz" wrap="square" lIns="0" tIns="79375" rIns="0" bIns="0" rtlCol="0">
            <a:spAutoFit/>
          </a:bodyPr>
          <a:lstStyle/>
          <a:p>
            <a:pPr marL="354965" indent="-342265">
              <a:lnSpc>
                <a:spcPct val="100000"/>
              </a:lnSpc>
              <a:spcBef>
                <a:spcPts val="625"/>
              </a:spcBef>
              <a:buFont typeface="Arial"/>
              <a:buChar char="•"/>
              <a:tabLst>
                <a:tab pos="354965" algn="l"/>
              </a:tabLst>
            </a:pPr>
            <a:r>
              <a:rPr sz="2200" spc="65" dirty="0">
                <a:latin typeface="Calibri"/>
                <a:cs typeface="Calibri"/>
              </a:rPr>
              <a:t>Percepción</a:t>
            </a:r>
            <a:r>
              <a:rPr sz="2200" dirty="0">
                <a:latin typeface="Calibri"/>
                <a:cs typeface="Calibri"/>
              </a:rPr>
              <a:t> </a:t>
            </a:r>
            <a:r>
              <a:rPr sz="2200" spc="-25" dirty="0">
                <a:latin typeface="Calibri"/>
                <a:cs typeface="Calibri"/>
              </a:rPr>
              <a:t>A:</a:t>
            </a:r>
            <a:endParaRPr sz="2200">
              <a:latin typeface="Calibri"/>
              <a:cs typeface="Calibri"/>
            </a:endParaRPr>
          </a:p>
          <a:p>
            <a:pPr marL="354965" indent="-342265">
              <a:lnSpc>
                <a:spcPct val="100000"/>
              </a:lnSpc>
              <a:spcBef>
                <a:spcPts val="530"/>
              </a:spcBef>
              <a:buFont typeface="Arial"/>
              <a:buChar char="•"/>
              <a:tabLst>
                <a:tab pos="354965" algn="l"/>
              </a:tabLst>
            </a:pPr>
            <a:r>
              <a:rPr sz="2200" spc="65" dirty="0">
                <a:latin typeface="Calibri"/>
                <a:cs typeface="Calibri"/>
              </a:rPr>
              <a:t>Percepción</a:t>
            </a:r>
            <a:r>
              <a:rPr sz="2200" dirty="0">
                <a:latin typeface="Calibri"/>
                <a:cs typeface="Calibri"/>
              </a:rPr>
              <a:t> </a:t>
            </a:r>
            <a:r>
              <a:rPr sz="2200" spc="55" dirty="0">
                <a:latin typeface="Calibri"/>
                <a:cs typeface="Calibri"/>
              </a:rPr>
              <a:t>B:</a:t>
            </a:r>
            <a:endParaRPr sz="2200">
              <a:latin typeface="Calibri"/>
              <a:cs typeface="Calibri"/>
            </a:endParaRPr>
          </a:p>
          <a:p>
            <a:pPr marL="354965" indent="-342265">
              <a:lnSpc>
                <a:spcPct val="100000"/>
              </a:lnSpc>
              <a:spcBef>
                <a:spcPts val="530"/>
              </a:spcBef>
              <a:buFont typeface="Arial"/>
              <a:buChar char="•"/>
              <a:tabLst>
                <a:tab pos="354965" algn="l"/>
              </a:tabLst>
            </a:pPr>
            <a:r>
              <a:rPr sz="2200" spc="65" dirty="0">
                <a:latin typeface="Calibri"/>
                <a:cs typeface="Calibri"/>
              </a:rPr>
              <a:t>Percepción</a:t>
            </a:r>
            <a:r>
              <a:rPr sz="2200" dirty="0">
                <a:latin typeface="Calibri"/>
                <a:cs typeface="Calibri"/>
              </a:rPr>
              <a:t> </a:t>
            </a:r>
            <a:r>
              <a:rPr sz="2200" spc="160" dirty="0">
                <a:latin typeface="Calibri"/>
                <a:cs typeface="Calibri"/>
              </a:rPr>
              <a:t>C:</a:t>
            </a:r>
            <a:endParaRPr sz="2200">
              <a:latin typeface="Calibri"/>
              <a:cs typeface="Calibri"/>
            </a:endParaRPr>
          </a:p>
        </p:txBody>
      </p:sp>
      <p:sp>
        <p:nvSpPr>
          <p:cNvPr id="8" name="object 8"/>
          <p:cNvSpPr txBox="1"/>
          <p:nvPr/>
        </p:nvSpPr>
        <p:spPr>
          <a:xfrm>
            <a:off x="3949953" y="3715283"/>
            <a:ext cx="3081655" cy="1232535"/>
          </a:xfrm>
          <a:prstGeom prst="rect">
            <a:avLst/>
          </a:prstGeom>
        </p:spPr>
        <p:txBody>
          <a:bodyPr vert="horz" wrap="square" lIns="0" tIns="79375" rIns="0" bIns="0" rtlCol="0">
            <a:spAutoFit/>
          </a:bodyPr>
          <a:lstStyle/>
          <a:p>
            <a:pPr marL="12700">
              <a:lnSpc>
                <a:spcPct val="100000"/>
              </a:lnSpc>
              <a:spcBef>
                <a:spcPts val="625"/>
              </a:spcBef>
            </a:pPr>
            <a:r>
              <a:rPr sz="2200" spc="50" dirty="0">
                <a:latin typeface="Calibri"/>
                <a:cs typeface="Calibri"/>
              </a:rPr>
              <a:t>Gravado 1000</a:t>
            </a:r>
            <a:r>
              <a:rPr sz="2200" spc="15" dirty="0">
                <a:latin typeface="Calibri"/>
                <a:cs typeface="Calibri"/>
              </a:rPr>
              <a:t> </a:t>
            </a:r>
            <a:r>
              <a:rPr sz="2200" spc="-114" dirty="0">
                <a:latin typeface="Calibri"/>
                <a:cs typeface="Calibri"/>
              </a:rPr>
              <a:t>/</a:t>
            </a:r>
            <a:r>
              <a:rPr sz="2200" spc="20" dirty="0">
                <a:latin typeface="Calibri"/>
                <a:cs typeface="Calibri"/>
              </a:rPr>
              <a:t> </a:t>
            </a:r>
            <a:r>
              <a:rPr sz="2200" dirty="0">
                <a:latin typeface="Calibri"/>
                <a:cs typeface="Calibri"/>
              </a:rPr>
              <a:t>Exento</a:t>
            </a:r>
            <a:r>
              <a:rPr sz="2200" spc="45" dirty="0">
                <a:latin typeface="Calibri"/>
                <a:cs typeface="Calibri"/>
              </a:rPr>
              <a:t> </a:t>
            </a:r>
            <a:r>
              <a:rPr sz="2200" spc="5" dirty="0">
                <a:latin typeface="Calibri"/>
                <a:cs typeface="Calibri"/>
              </a:rPr>
              <a:t>0</a:t>
            </a:r>
            <a:endParaRPr sz="2200">
              <a:latin typeface="Calibri"/>
              <a:cs typeface="Calibri"/>
            </a:endParaRPr>
          </a:p>
          <a:p>
            <a:pPr marL="12700">
              <a:lnSpc>
                <a:spcPct val="100000"/>
              </a:lnSpc>
              <a:spcBef>
                <a:spcPts val="530"/>
              </a:spcBef>
            </a:pPr>
            <a:r>
              <a:rPr sz="2200" spc="50" dirty="0">
                <a:latin typeface="Calibri"/>
                <a:cs typeface="Calibri"/>
              </a:rPr>
              <a:t>Gravado</a:t>
            </a:r>
            <a:r>
              <a:rPr sz="2200" spc="45" dirty="0">
                <a:latin typeface="Calibri"/>
                <a:cs typeface="Calibri"/>
              </a:rPr>
              <a:t> </a:t>
            </a:r>
            <a:r>
              <a:rPr sz="2200" spc="55" dirty="0">
                <a:latin typeface="Calibri"/>
                <a:cs typeface="Calibri"/>
              </a:rPr>
              <a:t>0</a:t>
            </a:r>
            <a:r>
              <a:rPr sz="2200" spc="20" dirty="0">
                <a:latin typeface="Calibri"/>
                <a:cs typeface="Calibri"/>
              </a:rPr>
              <a:t> </a:t>
            </a:r>
            <a:r>
              <a:rPr sz="2200" spc="-114" dirty="0">
                <a:latin typeface="Calibri"/>
                <a:cs typeface="Calibri"/>
              </a:rPr>
              <a:t>/</a:t>
            </a:r>
            <a:r>
              <a:rPr sz="2200" spc="15" dirty="0">
                <a:latin typeface="Calibri"/>
                <a:cs typeface="Calibri"/>
              </a:rPr>
              <a:t> </a:t>
            </a:r>
            <a:r>
              <a:rPr sz="2200" dirty="0">
                <a:latin typeface="Calibri"/>
                <a:cs typeface="Calibri"/>
              </a:rPr>
              <a:t>Exento</a:t>
            </a:r>
            <a:r>
              <a:rPr sz="2200" spc="30" dirty="0">
                <a:latin typeface="Calibri"/>
                <a:cs typeface="Calibri"/>
              </a:rPr>
              <a:t> </a:t>
            </a:r>
            <a:r>
              <a:rPr sz="2200" spc="25" dirty="0">
                <a:latin typeface="Calibri"/>
                <a:cs typeface="Calibri"/>
              </a:rPr>
              <a:t>500</a:t>
            </a:r>
            <a:endParaRPr sz="2200">
              <a:latin typeface="Calibri"/>
              <a:cs typeface="Calibri"/>
            </a:endParaRPr>
          </a:p>
          <a:p>
            <a:pPr marL="12700">
              <a:lnSpc>
                <a:spcPct val="100000"/>
              </a:lnSpc>
              <a:spcBef>
                <a:spcPts val="530"/>
              </a:spcBef>
            </a:pPr>
            <a:r>
              <a:rPr sz="2200" spc="50" dirty="0">
                <a:latin typeface="Calibri"/>
                <a:cs typeface="Calibri"/>
              </a:rPr>
              <a:t>Gravado 200</a:t>
            </a:r>
            <a:r>
              <a:rPr sz="2200" spc="20" dirty="0">
                <a:latin typeface="Calibri"/>
                <a:cs typeface="Calibri"/>
              </a:rPr>
              <a:t> </a:t>
            </a:r>
            <a:r>
              <a:rPr sz="2200" spc="-114" dirty="0">
                <a:latin typeface="Calibri"/>
                <a:cs typeface="Calibri"/>
              </a:rPr>
              <a:t>/</a:t>
            </a:r>
            <a:r>
              <a:rPr sz="2200" spc="20" dirty="0">
                <a:latin typeface="Calibri"/>
                <a:cs typeface="Calibri"/>
              </a:rPr>
              <a:t> </a:t>
            </a:r>
            <a:r>
              <a:rPr sz="2200" dirty="0">
                <a:latin typeface="Calibri"/>
                <a:cs typeface="Calibri"/>
              </a:rPr>
              <a:t>Exento</a:t>
            </a:r>
            <a:r>
              <a:rPr sz="2200" spc="35" dirty="0">
                <a:latin typeface="Calibri"/>
                <a:cs typeface="Calibri"/>
              </a:rPr>
              <a:t> </a:t>
            </a:r>
            <a:r>
              <a:rPr sz="2200" spc="25" dirty="0">
                <a:latin typeface="Calibri"/>
                <a:cs typeface="Calibri"/>
              </a:rPr>
              <a:t>300</a:t>
            </a:r>
            <a:endParaRPr sz="2200">
              <a:latin typeface="Calibri"/>
              <a:cs typeface="Calibri"/>
            </a:endParaRPr>
          </a:p>
        </p:txBody>
      </p:sp>
      <p:sp>
        <p:nvSpPr>
          <p:cNvPr id="9" name="object 9"/>
          <p:cNvSpPr txBox="1"/>
          <p:nvPr/>
        </p:nvSpPr>
        <p:spPr>
          <a:xfrm>
            <a:off x="1206500" y="5318861"/>
            <a:ext cx="2098040" cy="836294"/>
          </a:xfrm>
          <a:prstGeom prst="rect">
            <a:avLst/>
          </a:prstGeom>
        </p:spPr>
        <p:txBody>
          <a:bodyPr vert="horz" wrap="square" lIns="0" tIns="82550" rIns="0" bIns="0" rtlCol="0">
            <a:spAutoFit/>
          </a:bodyPr>
          <a:lstStyle/>
          <a:p>
            <a:pPr marL="12700">
              <a:lnSpc>
                <a:spcPct val="100000"/>
              </a:lnSpc>
              <a:spcBef>
                <a:spcPts val="650"/>
              </a:spcBef>
            </a:pPr>
            <a:r>
              <a:rPr sz="2200" spc="60" dirty="0">
                <a:latin typeface="Calibri"/>
                <a:cs typeface="Calibri"/>
              </a:rPr>
              <a:t>Ejemplo</a:t>
            </a:r>
            <a:r>
              <a:rPr sz="2200" spc="-5" dirty="0">
                <a:latin typeface="Calibri"/>
                <a:cs typeface="Calibri"/>
              </a:rPr>
              <a:t> </a:t>
            </a:r>
            <a:r>
              <a:rPr sz="2200" spc="35" dirty="0">
                <a:latin typeface="Calibri"/>
                <a:cs typeface="Calibri"/>
              </a:rPr>
              <a:t>inválido:</a:t>
            </a:r>
            <a:endParaRPr sz="2200">
              <a:latin typeface="Calibri"/>
              <a:cs typeface="Calibri"/>
            </a:endParaRPr>
          </a:p>
          <a:p>
            <a:pPr marL="354965" indent="-342265">
              <a:lnSpc>
                <a:spcPct val="100000"/>
              </a:lnSpc>
              <a:spcBef>
                <a:spcPts val="555"/>
              </a:spcBef>
              <a:buFont typeface="Arial"/>
              <a:buChar char="•"/>
              <a:tabLst>
                <a:tab pos="354965" algn="l"/>
              </a:tabLst>
            </a:pPr>
            <a:r>
              <a:rPr sz="2200" spc="65" dirty="0">
                <a:latin typeface="Calibri"/>
                <a:cs typeface="Calibri"/>
              </a:rPr>
              <a:t>Percepción</a:t>
            </a:r>
            <a:r>
              <a:rPr sz="2200" dirty="0">
                <a:latin typeface="Calibri"/>
                <a:cs typeface="Calibri"/>
              </a:rPr>
              <a:t> </a:t>
            </a:r>
            <a:r>
              <a:rPr sz="2200" spc="25" dirty="0">
                <a:latin typeface="Calibri"/>
                <a:cs typeface="Calibri"/>
              </a:rPr>
              <a:t>X:</a:t>
            </a:r>
            <a:endParaRPr sz="2200">
              <a:latin typeface="Calibri"/>
              <a:cs typeface="Calibri"/>
            </a:endParaRPr>
          </a:p>
        </p:txBody>
      </p:sp>
      <p:sp>
        <p:nvSpPr>
          <p:cNvPr id="10" name="object 10"/>
          <p:cNvSpPr txBox="1"/>
          <p:nvPr/>
        </p:nvSpPr>
        <p:spPr>
          <a:xfrm>
            <a:off x="3949953" y="5794959"/>
            <a:ext cx="2484755" cy="360680"/>
          </a:xfrm>
          <a:prstGeom prst="rect">
            <a:avLst/>
          </a:prstGeom>
        </p:spPr>
        <p:txBody>
          <a:bodyPr vert="horz" wrap="square" lIns="0" tIns="12065" rIns="0" bIns="0" rtlCol="0">
            <a:spAutoFit/>
          </a:bodyPr>
          <a:lstStyle/>
          <a:p>
            <a:pPr marL="12700">
              <a:lnSpc>
                <a:spcPct val="100000"/>
              </a:lnSpc>
              <a:spcBef>
                <a:spcPts val="95"/>
              </a:spcBef>
            </a:pPr>
            <a:r>
              <a:rPr sz="2200" spc="50" dirty="0">
                <a:latin typeface="Calibri"/>
                <a:cs typeface="Calibri"/>
              </a:rPr>
              <a:t>Gravado</a:t>
            </a:r>
            <a:r>
              <a:rPr sz="2200" spc="45" dirty="0">
                <a:latin typeface="Calibri"/>
                <a:cs typeface="Calibri"/>
              </a:rPr>
              <a:t> </a:t>
            </a:r>
            <a:r>
              <a:rPr sz="2200" spc="55" dirty="0">
                <a:latin typeface="Calibri"/>
                <a:cs typeface="Calibri"/>
              </a:rPr>
              <a:t>0</a:t>
            </a:r>
            <a:r>
              <a:rPr sz="2200" spc="20" dirty="0">
                <a:latin typeface="Calibri"/>
                <a:cs typeface="Calibri"/>
              </a:rPr>
              <a:t> </a:t>
            </a:r>
            <a:r>
              <a:rPr sz="2200" spc="-114" dirty="0">
                <a:latin typeface="Calibri"/>
                <a:cs typeface="Calibri"/>
              </a:rPr>
              <a:t>/</a:t>
            </a:r>
            <a:r>
              <a:rPr sz="2200" spc="15" dirty="0">
                <a:latin typeface="Calibri"/>
                <a:cs typeface="Calibri"/>
              </a:rPr>
              <a:t> </a:t>
            </a:r>
            <a:r>
              <a:rPr sz="2200" dirty="0">
                <a:latin typeface="Calibri"/>
                <a:cs typeface="Calibri"/>
              </a:rPr>
              <a:t>Exento</a:t>
            </a:r>
            <a:r>
              <a:rPr sz="2200" spc="30" dirty="0">
                <a:latin typeface="Calibri"/>
                <a:cs typeface="Calibri"/>
              </a:rPr>
              <a:t> </a:t>
            </a:r>
            <a:r>
              <a:rPr sz="2200" spc="5" dirty="0">
                <a:latin typeface="Calibri"/>
                <a:cs typeface="Calibri"/>
              </a:rPr>
              <a:t>0</a:t>
            </a:r>
            <a:endParaRPr sz="2200">
              <a:latin typeface="Calibri"/>
              <a:cs typeface="Calibri"/>
            </a:endParaRPr>
          </a:p>
        </p:txBody>
      </p:sp>
      <p:pic>
        <p:nvPicPr>
          <p:cNvPr id="11" name="object 11"/>
          <p:cNvPicPr/>
          <p:nvPr/>
        </p:nvPicPr>
        <p:blipFill>
          <a:blip r:embed="rId3" cstate="print"/>
          <a:stretch>
            <a:fillRect/>
          </a:stretch>
        </p:blipFill>
        <p:spPr>
          <a:xfrm>
            <a:off x="7450835" y="5730240"/>
            <a:ext cx="718566" cy="587502"/>
          </a:xfrm>
          <a:prstGeom prst="rect">
            <a:avLst/>
          </a:prstGeom>
        </p:spPr>
      </p:pic>
      <p:sp>
        <p:nvSpPr>
          <p:cNvPr id="12" name="object 12"/>
          <p:cNvSpPr txBox="1"/>
          <p:nvPr/>
        </p:nvSpPr>
        <p:spPr>
          <a:xfrm>
            <a:off x="8049894" y="5794959"/>
            <a:ext cx="3393440" cy="360680"/>
          </a:xfrm>
          <a:prstGeom prst="rect">
            <a:avLst/>
          </a:prstGeom>
        </p:spPr>
        <p:txBody>
          <a:bodyPr vert="horz" wrap="square" lIns="0" tIns="12065" rIns="0" bIns="0" rtlCol="0">
            <a:spAutoFit/>
          </a:bodyPr>
          <a:lstStyle/>
          <a:p>
            <a:pPr marL="12700">
              <a:lnSpc>
                <a:spcPct val="100000"/>
              </a:lnSpc>
              <a:spcBef>
                <a:spcPts val="95"/>
              </a:spcBef>
            </a:pPr>
            <a:r>
              <a:rPr sz="2200" dirty="0">
                <a:latin typeface="Calibri"/>
                <a:cs typeface="Calibri"/>
              </a:rPr>
              <a:t>(no</a:t>
            </a:r>
            <a:r>
              <a:rPr sz="2200" spc="60" dirty="0">
                <a:latin typeface="Calibri"/>
                <a:cs typeface="Calibri"/>
              </a:rPr>
              <a:t> </a:t>
            </a:r>
            <a:r>
              <a:rPr sz="2200" dirty="0">
                <a:latin typeface="Calibri"/>
                <a:cs typeface="Calibri"/>
              </a:rPr>
              <a:t>representa</a:t>
            </a:r>
            <a:r>
              <a:rPr sz="2200" spc="150" dirty="0">
                <a:latin typeface="Calibri"/>
                <a:cs typeface="Calibri"/>
              </a:rPr>
              <a:t> </a:t>
            </a:r>
            <a:r>
              <a:rPr sz="2200" spc="55" dirty="0">
                <a:latin typeface="Calibri"/>
                <a:cs typeface="Calibri"/>
              </a:rPr>
              <a:t>un</a:t>
            </a:r>
            <a:r>
              <a:rPr sz="2200" spc="60" dirty="0">
                <a:latin typeface="Calibri"/>
                <a:cs typeface="Calibri"/>
              </a:rPr>
              <a:t> </a:t>
            </a:r>
            <a:r>
              <a:rPr sz="2200" spc="55" dirty="0">
                <a:latin typeface="Calibri"/>
                <a:cs typeface="Calibri"/>
              </a:rPr>
              <a:t>pago</a:t>
            </a:r>
            <a:r>
              <a:rPr sz="2200" spc="80" dirty="0">
                <a:latin typeface="Calibri"/>
                <a:cs typeface="Calibri"/>
              </a:rPr>
              <a:t> </a:t>
            </a:r>
            <a:r>
              <a:rPr sz="2200" spc="-20" dirty="0">
                <a:latin typeface="Calibri"/>
                <a:cs typeface="Calibri"/>
              </a:rPr>
              <a:t>real)</a:t>
            </a:r>
            <a:endParaRPr sz="2200">
              <a:latin typeface="Calibri"/>
              <a:cs typeface="Calibri"/>
            </a:endParaRPr>
          </a:p>
        </p:txBody>
      </p:sp>
      <p:sp>
        <p:nvSpPr>
          <p:cNvPr id="14" name="object 1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15" name="object 1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48</a:t>
            </a:fld>
            <a:endParaRPr spc="-25" dirty="0"/>
          </a:p>
        </p:txBody>
      </p:sp>
      <p:sp>
        <p:nvSpPr>
          <p:cNvPr id="13" name="object 1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013315" cy="3914775"/>
          </a:xfrm>
          <a:prstGeom prst="rect">
            <a:avLst/>
          </a:prstGeom>
        </p:spPr>
        <p:txBody>
          <a:bodyPr vert="horz" wrap="square" lIns="0" tIns="12065" rIns="0" bIns="0" rtlCol="0">
            <a:spAutoFit/>
          </a:bodyPr>
          <a:lstStyle/>
          <a:p>
            <a:pPr marL="63563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65" dirty="0">
                <a:latin typeface="Calibri"/>
                <a:cs typeface="Calibri"/>
              </a:rPr>
              <a:t>¿Por</a:t>
            </a:r>
            <a:r>
              <a:rPr sz="2200" b="1" spc="-30" dirty="0">
                <a:latin typeface="Calibri"/>
                <a:cs typeface="Calibri"/>
              </a:rPr>
              <a:t> </a:t>
            </a:r>
            <a:r>
              <a:rPr sz="2200" b="1" spc="100" dirty="0">
                <a:latin typeface="Calibri"/>
                <a:cs typeface="Calibri"/>
              </a:rPr>
              <a:t>qué</a:t>
            </a:r>
            <a:r>
              <a:rPr sz="2200" b="1" spc="-35" dirty="0">
                <a:latin typeface="Calibri"/>
                <a:cs typeface="Calibri"/>
              </a:rPr>
              <a:t> </a:t>
            </a:r>
            <a:r>
              <a:rPr sz="2200" b="1" spc="110" dirty="0">
                <a:latin typeface="Calibri"/>
                <a:cs typeface="Calibri"/>
              </a:rPr>
              <a:t>aparece</a:t>
            </a:r>
            <a:r>
              <a:rPr sz="2200" b="1" spc="-20" dirty="0">
                <a:latin typeface="Calibri"/>
                <a:cs typeface="Calibri"/>
              </a:rPr>
              <a:t> </a:t>
            </a:r>
            <a:r>
              <a:rPr sz="2200" b="1" spc="110" dirty="0">
                <a:latin typeface="Calibri"/>
                <a:cs typeface="Calibri"/>
              </a:rPr>
              <a:t>esta</a:t>
            </a:r>
            <a:r>
              <a:rPr sz="2200" b="1" spc="-25" dirty="0">
                <a:latin typeface="Calibri"/>
                <a:cs typeface="Calibri"/>
              </a:rPr>
              <a:t> </a:t>
            </a:r>
            <a:r>
              <a:rPr sz="2200" b="1" spc="65" dirty="0">
                <a:latin typeface="Calibri"/>
                <a:cs typeface="Calibri"/>
              </a:rPr>
              <a:t>regla?</a:t>
            </a:r>
            <a:endParaRPr sz="2200">
              <a:latin typeface="Calibri"/>
              <a:cs typeface="Calibri"/>
            </a:endParaRPr>
          </a:p>
          <a:p>
            <a:pPr marL="12700">
              <a:lnSpc>
                <a:spcPct val="100000"/>
              </a:lnSpc>
              <a:spcBef>
                <a:spcPts val="530"/>
              </a:spcBef>
            </a:pPr>
            <a:r>
              <a:rPr sz="2200" spc="10" dirty="0">
                <a:latin typeface="Calibri"/>
                <a:cs typeface="Calibri"/>
              </a:rPr>
              <a:t>Porque</a:t>
            </a:r>
            <a:r>
              <a:rPr sz="2200" spc="50" dirty="0">
                <a:latin typeface="Calibri"/>
                <a:cs typeface="Calibri"/>
              </a:rPr>
              <a:t> </a:t>
            </a:r>
            <a:r>
              <a:rPr sz="2200" spc="114" dirty="0">
                <a:latin typeface="Calibri"/>
                <a:cs typeface="Calibri"/>
              </a:rPr>
              <a:t>muchos</a:t>
            </a:r>
            <a:r>
              <a:rPr sz="2200" spc="55" dirty="0">
                <a:latin typeface="Calibri"/>
                <a:cs typeface="Calibri"/>
              </a:rPr>
              <a:t> </a:t>
            </a:r>
            <a:r>
              <a:rPr sz="2200" spc="75" dirty="0">
                <a:latin typeface="Calibri"/>
                <a:cs typeface="Calibri"/>
              </a:rPr>
              <a:t>ERPs/plantillas</a:t>
            </a:r>
            <a:r>
              <a:rPr sz="2200" spc="105" dirty="0">
                <a:latin typeface="Calibri"/>
                <a:cs typeface="Calibri"/>
              </a:rPr>
              <a:t> </a:t>
            </a:r>
            <a:r>
              <a:rPr sz="2200" spc="10" dirty="0">
                <a:latin typeface="Calibri"/>
                <a:cs typeface="Calibri"/>
              </a:rPr>
              <a:t>generaban</a:t>
            </a:r>
            <a:r>
              <a:rPr sz="2200" spc="-45" dirty="0">
                <a:latin typeface="Calibri"/>
                <a:cs typeface="Calibri"/>
              </a:rPr>
              <a:t> </a:t>
            </a:r>
            <a:r>
              <a:rPr sz="2200" spc="50" dirty="0">
                <a:latin typeface="Calibri"/>
                <a:cs typeface="Calibri"/>
              </a:rPr>
              <a:t>“renglones”</a:t>
            </a:r>
            <a:r>
              <a:rPr sz="2200" spc="-40" dirty="0">
                <a:latin typeface="Calibri"/>
                <a:cs typeface="Calibri"/>
              </a:rPr>
              <a:t> </a:t>
            </a:r>
            <a:r>
              <a:rPr sz="2200" spc="65" dirty="0">
                <a:latin typeface="Calibri"/>
                <a:cs typeface="Calibri"/>
              </a:rPr>
              <a:t>de</a:t>
            </a:r>
            <a:r>
              <a:rPr sz="2200" spc="55" dirty="0">
                <a:latin typeface="Calibri"/>
                <a:cs typeface="Calibri"/>
              </a:rPr>
              <a:t> </a:t>
            </a:r>
            <a:r>
              <a:rPr sz="2200" spc="70" dirty="0">
                <a:latin typeface="Calibri"/>
                <a:cs typeface="Calibri"/>
              </a:rPr>
              <a:t>percepciones:</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“de</a:t>
            </a:r>
            <a:r>
              <a:rPr sz="2200" spc="100" dirty="0">
                <a:latin typeface="Calibri"/>
                <a:cs typeface="Calibri"/>
              </a:rPr>
              <a:t> </a:t>
            </a:r>
            <a:r>
              <a:rPr sz="2200" spc="-10" dirty="0">
                <a:latin typeface="Calibri"/>
                <a:cs typeface="Calibri"/>
              </a:rPr>
              <a:t>relleno”,</a:t>
            </a:r>
            <a:endParaRPr sz="2200">
              <a:latin typeface="Calibri"/>
              <a:cs typeface="Calibri"/>
            </a:endParaRPr>
          </a:p>
          <a:p>
            <a:pPr marL="354965" indent="-342265">
              <a:lnSpc>
                <a:spcPct val="100000"/>
              </a:lnSpc>
              <a:spcBef>
                <a:spcPts val="525"/>
              </a:spcBef>
              <a:buFont typeface="Arial"/>
              <a:buChar char="•"/>
              <a:tabLst>
                <a:tab pos="354965" algn="l"/>
              </a:tabLst>
            </a:pPr>
            <a:r>
              <a:rPr sz="2200" spc="-10" dirty="0">
                <a:latin typeface="Calibri"/>
                <a:cs typeface="Calibri"/>
              </a:rPr>
              <a:t>“informativos”,</a:t>
            </a:r>
            <a:endParaRPr sz="2200">
              <a:latin typeface="Calibri"/>
              <a:cs typeface="Calibri"/>
            </a:endParaRPr>
          </a:p>
          <a:p>
            <a:pPr marL="354965" indent="-342265">
              <a:lnSpc>
                <a:spcPct val="100000"/>
              </a:lnSpc>
              <a:spcBef>
                <a:spcPts val="530"/>
              </a:spcBef>
              <a:buFont typeface="Arial"/>
              <a:buChar char="•"/>
              <a:tabLst>
                <a:tab pos="354965" algn="l"/>
              </a:tabLst>
            </a:pPr>
            <a:r>
              <a:rPr sz="2200" spc="10" dirty="0">
                <a:latin typeface="Calibri"/>
                <a:cs typeface="Calibri"/>
              </a:rPr>
              <a:t>o</a:t>
            </a:r>
            <a:r>
              <a:rPr sz="2200" spc="-85" dirty="0">
                <a:latin typeface="Calibri"/>
                <a:cs typeface="Calibri"/>
              </a:rPr>
              <a:t> </a:t>
            </a:r>
            <a:r>
              <a:rPr sz="2200" spc="10" dirty="0">
                <a:latin typeface="Calibri"/>
                <a:cs typeface="Calibri"/>
              </a:rPr>
              <a:t>“por</a:t>
            </a:r>
            <a:r>
              <a:rPr sz="2200" spc="60" dirty="0">
                <a:latin typeface="Calibri"/>
                <a:cs typeface="Calibri"/>
              </a:rPr>
              <a:t> </a:t>
            </a:r>
            <a:r>
              <a:rPr sz="2200" spc="10" dirty="0">
                <a:latin typeface="Calibri"/>
                <a:cs typeface="Calibri"/>
              </a:rPr>
              <a:t>estructura”</a:t>
            </a:r>
            <a:r>
              <a:rPr sz="2200" spc="-25" dirty="0">
                <a:latin typeface="Calibri"/>
                <a:cs typeface="Calibri"/>
              </a:rPr>
              <a:t> </a:t>
            </a:r>
            <a:r>
              <a:rPr sz="2200" spc="80" dirty="0">
                <a:latin typeface="Calibri"/>
                <a:cs typeface="Calibri"/>
              </a:rPr>
              <a:t>(conceptos</a:t>
            </a:r>
            <a:r>
              <a:rPr sz="2200" spc="75" dirty="0">
                <a:latin typeface="Calibri"/>
                <a:cs typeface="Calibri"/>
              </a:rPr>
              <a:t> </a:t>
            </a:r>
            <a:r>
              <a:rPr sz="2200" spc="85" dirty="0">
                <a:latin typeface="Calibri"/>
                <a:cs typeface="Calibri"/>
              </a:rPr>
              <a:t>creados</a:t>
            </a:r>
            <a:r>
              <a:rPr sz="2200" spc="65" dirty="0">
                <a:latin typeface="Calibri"/>
                <a:cs typeface="Calibri"/>
              </a:rPr>
              <a:t> aunque </a:t>
            </a:r>
            <a:r>
              <a:rPr sz="2200" spc="100" dirty="0">
                <a:latin typeface="Calibri"/>
                <a:cs typeface="Calibri"/>
              </a:rPr>
              <a:t>ese</a:t>
            </a:r>
            <a:r>
              <a:rPr sz="2200" spc="60" dirty="0">
                <a:latin typeface="Calibri"/>
                <a:cs typeface="Calibri"/>
              </a:rPr>
              <a:t> </a:t>
            </a:r>
            <a:r>
              <a:rPr sz="2200" spc="10" dirty="0">
                <a:latin typeface="Calibri"/>
                <a:cs typeface="Calibri"/>
              </a:rPr>
              <a:t>periodo</a:t>
            </a:r>
            <a:r>
              <a:rPr sz="2200" spc="65" dirty="0">
                <a:latin typeface="Calibri"/>
                <a:cs typeface="Calibri"/>
              </a:rPr>
              <a:t> </a:t>
            </a:r>
            <a:r>
              <a:rPr sz="2200" spc="10" dirty="0">
                <a:latin typeface="Calibri"/>
                <a:cs typeface="Calibri"/>
              </a:rPr>
              <a:t>no</a:t>
            </a:r>
            <a:r>
              <a:rPr sz="2200" spc="35" dirty="0">
                <a:latin typeface="Calibri"/>
                <a:cs typeface="Calibri"/>
              </a:rPr>
              <a:t> </a:t>
            </a:r>
            <a:r>
              <a:rPr sz="2200" spc="50" dirty="0">
                <a:latin typeface="Calibri"/>
                <a:cs typeface="Calibri"/>
              </a:rPr>
              <a:t>existan</a:t>
            </a:r>
            <a:r>
              <a:rPr sz="2200" spc="90" dirty="0">
                <a:latin typeface="Calibri"/>
                <a:cs typeface="Calibri"/>
              </a:rPr>
              <a:t> </a:t>
            </a:r>
            <a:r>
              <a:rPr sz="2200" spc="-10" dirty="0">
                <a:latin typeface="Calibri"/>
                <a:cs typeface="Calibri"/>
              </a:rPr>
              <a:t>importes),</a:t>
            </a:r>
            <a:endParaRPr sz="2200">
              <a:latin typeface="Calibri"/>
              <a:cs typeface="Calibri"/>
            </a:endParaRPr>
          </a:p>
          <a:p>
            <a:pPr>
              <a:lnSpc>
                <a:spcPct val="100000"/>
              </a:lnSpc>
              <a:spcBef>
                <a:spcPts val="1010"/>
              </a:spcBef>
            </a:pPr>
            <a:endParaRPr sz="2200">
              <a:latin typeface="Calibri"/>
              <a:cs typeface="Calibri"/>
            </a:endParaRPr>
          </a:p>
          <a:p>
            <a:pPr marL="12700" marR="5080">
              <a:lnSpc>
                <a:spcPct val="100000"/>
              </a:lnSpc>
            </a:pPr>
            <a:r>
              <a:rPr sz="2200" dirty="0">
                <a:latin typeface="Calibri"/>
                <a:cs typeface="Calibri"/>
              </a:rPr>
              <a:t>y</a:t>
            </a:r>
            <a:r>
              <a:rPr sz="2200" spc="-5" dirty="0">
                <a:latin typeface="Calibri"/>
                <a:cs typeface="Calibri"/>
              </a:rPr>
              <a:t> </a:t>
            </a:r>
            <a:r>
              <a:rPr sz="2200" spc="90" dirty="0">
                <a:latin typeface="Calibri"/>
                <a:cs typeface="Calibri"/>
              </a:rPr>
              <a:t>eso</a:t>
            </a:r>
            <a:r>
              <a:rPr sz="2200" dirty="0">
                <a:latin typeface="Calibri"/>
                <a:cs typeface="Calibri"/>
              </a:rPr>
              <a:t> terminaba</a:t>
            </a:r>
            <a:r>
              <a:rPr sz="2200" spc="40" dirty="0">
                <a:latin typeface="Calibri"/>
                <a:cs typeface="Calibri"/>
              </a:rPr>
              <a:t> </a:t>
            </a:r>
            <a:r>
              <a:rPr sz="2200" spc="50" dirty="0">
                <a:latin typeface="Calibri"/>
                <a:cs typeface="Calibri"/>
              </a:rPr>
              <a:t>en</a:t>
            </a:r>
            <a:r>
              <a:rPr sz="2200" spc="10" dirty="0">
                <a:latin typeface="Calibri"/>
                <a:cs typeface="Calibri"/>
              </a:rPr>
              <a:t> </a:t>
            </a:r>
            <a:r>
              <a:rPr sz="2200" spc="160" dirty="0">
                <a:latin typeface="Calibri"/>
                <a:cs typeface="Calibri"/>
              </a:rPr>
              <a:t>CFDI</a:t>
            </a:r>
            <a:r>
              <a:rPr sz="2200" spc="-15" dirty="0">
                <a:latin typeface="Calibri"/>
                <a:cs typeface="Calibri"/>
              </a:rPr>
              <a:t> </a:t>
            </a:r>
            <a:r>
              <a:rPr sz="2200" spc="100" dirty="0">
                <a:latin typeface="Calibri"/>
                <a:cs typeface="Calibri"/>
              </a:rPr>
              <a:t>con</a:t>
            </a:r>
            <a:r>
              <a:rPr sz="2200" spc="5" dirty="0">
                <a:latin typeface="Calibri"/>
                <a:cs typeface="Calibri"/>
              </a:rPr>
              <a:t> </a:t>
            </a:r>
            <a:r>
              <a:rPr sz="2200" b="1" spc="130" dirty="0">
                <a:latin typeface="Calibri"/>
                <a:cs typeface="Calibri"/>
              </a:rPr>
              <a:t>conceptos</a:t>
            </a:r>
            <a:r>
              <a:rPr sz="2200" b="1" spc="60" dirty="0">
                <a:latin typeface="Calibri"/>
                <a:cs typeface="Calibri"/>
              </a:rPr>
              <a:t> </a:t>
            </a:r>
            <a:r>
              <a:rPr sz="2200" b="1" spc="125" dirty="0">
                <a:latin typeface="Calibri"/>
                <a:cs typeface="Calibri"/>
              </a:rPr>
              <a:t>sin</a:t>
            </a:r>
            <a:r>
              <a:rPr sz="2200" b="1" spc="-15" dirty="0">
                <a:latin typeface="Calibri"/>
                <a:cs typeface="Calibri"/>
              </a:rPr>
              <a:t> </a:t>
            </a:r>
            <a:r>
              <a:rPr sz="2200" b="1" spc="75" dirty="0">
                <a:latin typeface="Calibri"/>
                <a:cs typeface="Calibri"/>
              </a:rPr>
              <a:t>monto</a:t>
            </a:r>
            <a:r>
              <a:rPr sz="2200" spc="75" dirty="0">
                <a:latin typeface="Calibri"/>
                <a:cs typeface="Calibri"/>
              </a:rPr>
              <a:t>,</a:t>
            </a:r>
            <a:r>
              <a:rPr sz="2200" dirty="0">
                <a:latin typeface="Calibri"/>
                <a:cs typeface="Calibri"/>
              </a:rPr>
              <a:t> </a:t>
            </a:r>
            <a:r>
              <a:rPr sz="2200" spc="55" dirty="0">
                <a:latin typeface="Calibri"/>
                <a:cs typeface="Calibri"/>
              </a:rPr>
              <a:t>lo</a:t>
            </a:r>
            <a:r>
              <a:rPr sz="2200" spc="-15" dirty="0">
                <a:latin typeface="Calibri"/>
                <a:cs typeface="Calibri"/>
              </a:rPr>
              <a:t> </a:t>
            </a:r>
            <a:r>
              <a:rPr sz="2200" spc="110" dirty="0">
                <a:latin typeface="Calibri"/>
                <a:cs typeface="Calibri"/>
              </a:rPr>
              <a:t>cual</a:t>
            </a:r>
            <a:r>
              <a:rPr sz="2200" spc="-5" dirty="0">
                <a:latin typeface="Calibri"/>
                <a:cs typeface="Calibri"/>
              </a:rPr>
              <a:t> </a:t>
            </a:r>
            <a:r>
              <a:rPr sz="2200" spc="105" dirty="0">
                <a:latin typeface="Calibri"/>
                <a:cs typeface="Calibri"/>
              </a:rPr>
              <a:t>ensucia</a:t>
            </a:r>
            <a:r>
              <a:rPr sz="2200" spc="25" dirty="0">
                <a:latin typeface="Calibri"/>
                <a:cs typeface="Calibri"/>
              </a:rPr>
              <a:t> </a:t>
            </a:r>
            <a:r>
              <a:rPr sz="2200" spc="70" dirty="0">
                <a:latin typeface="Calibri"/>
                <a:cs typeface="Calibri"/>
              </a:rPr>
              <a:t>declaraciones, </a:t>
            </a:r>
            <a:r>
              <a:rPr sz="2200" spc="90" dirty="0">
                <a:latin typeface="Calibri"/>
                <a:cs typeface="Calibri"/>
              </a:rPr>
              <a:t>conciliaciones</a:t>
            </a:r>
            <a:r>
              <a:rPr sz="2200" spc="-10" dirty="0">
                <a:latin typeface="Calibri"/>
                <a:cs typeface="Calibri"/>
              </a:rPr>
              <a:t> </a:t>
            </a:r>
            <a:r>
              <a:rPr sz="2200" dirty="0">
                <a:latin typeface="Calibri"/>
                <a:cs typeface="Calibri"/>
              </a:rPr>
              <a:t>y</a:t>
            </a:r>
            <a:r>
              <a:rPr sz="2200" spc="-20" dirty="0">
                <a:latin typeface="Calibri"/>
                <a:cs typeface="Calibri"/>
              </a:rPr>
              <a:t> </a:t>
            </a:r>
            <a:r>
              <a:rPr sz="2200" spc="65" dirty="0">
                <a:latin typeface="Calibri"/>
                <a:cs typeface="Calibri"/>
              </a:rPr>
              <a:t>validaciones.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49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028555" cy="4183379"/>
          </a:xfrm>
          <a:prstGeom prst="rect">
            <a:avLst/>
          </a:prstGeom>
        </p:spPr>
        <p:txBody>
          <a:bodyPr vert="horz" wrap="square" lIns="0" tIns="12065" rIns="0" bIns="0" rtlCol="0">
            <a:spAutoFit/>
          </a:bodyPr>
          <a:lstStyle/>
          <a:p>
            <a:pPr marL="62103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204" dirty="0">
                <a:latin typeface="Calibri"/>
                <a:cs typeface="Calibri"/>
              </a:rPr>
              <a:t>Casos</a:t>
            </a:r>
            <a:r>
              <a:rPr sz="2200" b="1" spc="-25" dirty="0">
                <a:latin typeface="Calibri"/>
                <a:cs typeface="Calibri"/>
              </a:rPr>
              <a:t> </a:t>
            </a:r>
            <a:r>
              <a:rPr sz="2200" b="1" spc="114" dirty="0">
                <a:latin typeface="Calibri"/>
                <a:cs typeface="Calibri"/>
              </a:rPr>
              <a:t>típicos</a:t>
            </a:r>
            <a:r>
              <a:rPr sz="2200" b="1" spc="-5" dirty="0">
                <a:latin typeface="Calibri"/>
                <a:cs typeface="Calibri"/>
              </a:rPr>
              <a:t> </a:t>
            </a:r>
            <a:r>
              <a:rPr sz="2200" b="1" spc="100" dirty="0">
                <a:latin typeface="Calibri"/>
                <a:cs typeface="Calibri"/>
              </a:rPr>
              <a:t>que</a:t>
            </a:r>
            <a:r>
              <a:rPr sz="2200" b="1" spc="-35" dirty="0">
                <a:latin typeface="Calibri"/>
                <a:cs typeface="Calibri"/>
              </a:rPr>
              <a:t> </a:t>
            </a:r>
            <a:r>
              <a:rPr sz="2200" b="1" spc="95" dirty="0">
                <a:latin typeface="Calibri"/>
                <a:cs typeface="Calibri"/>
              </a:rPr>
              <a:t>disparan</a:t>
            </a:r>
            <a:r>
              <a:rPr sz="2200" b="1" spc="-35" dirty="0">
                <a:latin typeface="Calibri"/>
                <a:cs typeface="Calibri"/>
              </a:rPr>
              <a:t> </a:t>
            </a:r>
            <a:r>
              <a:rPr sz="2200" b="1" spc="105" dirty="0">
                <a:latin typeface="Calibri"/>
                <a:cs typeface="Calibri"/>
              </a:rPr>
              <a:t>el</a:t>
            </a:r>
            <a:r>
              <a:rPr sz="2200" b="1" spc="-35" dirty="0">
                <a:latin typeface="Calibri"/>
                <a:cs typeface="Calibri"/>
              </a:rPr>
              <a:t> </a:t>
            </a:r>
            <a:r>
              <a:rPr sz="2200" b="1" spc="105" dirty="0">
                <a:latin typeface="Calibri"/>
                <a:cs typeface="Calibri"/>
              </a:rPr>
              <a:t>rechazo</a:t>
            </a:r>
            <a:r>
              <a:rPr sz="2200" b="1" spc="-10" dirty="0">
                <a:latin typeface="Calibri"/>
                <a:cs typeface="Calibri"/>
              </a:rPr>
              <a:t> </a:t>
            </a:r>
            <a:r>
              <a:rPr sz="2200" b="1" spc="55" dirty="0">
                <a:latin typeface="Calibri"/>
                <a:cs typeface="Calibri"/>
              </a:rPr>
              <a:t>(muy</a:t>
            </a:r>
            <a:r>
              <a:rPr sz="2200" b="1" spc="-45" dirty="0">
                <a:latin typeface="Calibri"/>
                <a:cs typeface="Calibri"/>
              </a:rPr>
              <a:t> </a:t>
            </a:r>
            <a:r>
              <a:rPr sz="2200" b="1" spc="114" dirty="0">
                <a:latin typeface="Calibri"/>
                <a:cs typeface="Calibri"/>
              </a:rPr>
              <a:t>comunes)</a:t>
            </a:r>
            <a:endParaRPr sz="2200">
              <a:latin typeface="Calibri"/>
              <a:cs typeface="Calibri"/>
            </a:endParaRPr>
          </a:p>
          <a:p>
            <a:pPr marL="354965" indent="-342265">
              <a:lnSpc>
                <a:spcPct val="100000"/>
              </a:lnSpc>
              <a:spcBef>
                <a:spcPts val="530"/>
              </a:spcBef>
              <a:buFont typeface="Arial"/>
              <a:buChar char="•"/>
              <a:tabLst>
                <a:tab pos="354965" algn="l"/>
              </a:tabLst>
            </a:pPr>
            <a:r>
              <a:rPr sz="2200" b="1" spc="125" dirty="0">
                <a:latin typeface="Calibri"/>
                <a:cs typeface="Calibri"/>
              </a:rPr>
              <a:t>Concepto</a:t>
            </a:r>
            <a:r>
              <a:rPr sz="2200" b="1" spc="25" dirty="0">
                <a:latin typeface="Calibri"/>
                <a:cs typeface="Calibri"/>
              </a:rPr>
              <a:t> </a:t>
            </a:r>
            <a:r>
              <a:rPr sz="2200" b="1" spc="75" dirty="0">
                <a:latin typeface="Calibri"/>
                <a:cs typeface="Calibri"/>
              </a:rPr>
              <a:t>generado</a:t>
            </a:r>
            <a:r>
              <a:rPr sz="2200" b="1" dirty="0">
                <a:latin typeface="Calibri"/>
                <a:cs typeface="Calibri"/>
              </a:rPr>
              <a:t> </a:t>
            </a:r>
            <a:r>
              <a:rPr sz="2200" b="1" spc="70" dirty="0">
                <a:latin typeface="Calibri"/>
                <a:cs typeface="Calibri"/>
              </a:rPr>
              <a:t>pero</a:t>
            </a:r>
            <a:r>
              <a:rPr sz="2200" b="1" spc="-5" dirty="0">
                <a:latin typeface="Calibri"/>
                <a:cs typeface="Calibri"/>
              </a:rPr>
              <a:t> </a:t>
            </a:r>
            <a:r>
              <a:rPr sz="2200" b="1" spc="80" dirty="0">
                <a:latin typeface="Calibri"/>
                <a:cs typeface="Calibri"/>
              </a:rPr>
              <a:t>no</a:t>
            </a:r>
            <a:r>
              <a:rPr sz="2200" b="1" dirty="0">
                <a:latin typeface="Calibri"/>
                <a:cs typeface="Calibri"/>
              </a:rPr>
              <a:t> </a:t>
            </a:r>
            <a:r>
              <a:rPr sz="2200" b="1" spc="110" dirty="0">
                <a:latin typeface="Calibri"/>
                <a:cs typeface="Calibri"/>
              </a:rPr>
              <a:t>aplicado</a:t>
            </a:r>
            <a:r>
              <a:rPr sz="2200" b="1" spc="45" dirty="0">
                <a:latin typeface="Calibri"/>
                <a:cs typeface="Calibri"/>
              </a:rPr>
              <a:t> </a:t>
            </a:r>
            <a:r>
              <a:rPr sz="2200" dirty="0">
                <a:latin typeface="Calibri"/>
                <a:cs typeface="Calibri"/>
              </a:rPr>
              <a:t>(p.ej.</a:t>
            </a:r>
            <a:r>
              <a:rPr sz="2200" spc="-80" dirty="0">
                <a:latin typeface="Calibri"/>
                <a:cs typeface="Calibri"/>
              </a:rPr>
              <a:t> </a:t>
            </a:r>
            <a:r>
              <a:rPr sz="2200" dirty="0">
                <a:latin typeface="Calibri"/>
                <a:cs typeface="Calibri"/>
              </a:rPr>
              <a:t>“Bono”,</a:t>
            </a:r>
            <a:r>
              <a:rPr sz="2200" spc="-114" dirty="0">
                <a:latin typeface="Calibri"/>
                <a:cs typeface="Calibri"/>
              </a:rPr>
              <a:t> </a:t>
            </a:r>
            <a:r>
              <a:rPr sz="2200" spc="75" dirty="0">
                <a:latin typeface="Calibri"/>
                <a:cs typeface="Calibri"/>
              </a:rPr>
              <a:t>“Horas</a:t>
            </a:r>
            <a:r>
              <a:rPr sz="2200" spc="25" dirty="0">
                <a:latin typeface="Calibri"/>
                <a:cs typeface="Calibri"/>
              </a:rPr>
              <a:t> </a:t>
            </a:r>
            <a:r>
              <a:rPr sz="2200" spc="-30" dirty="0">
                <a:latin typeface="Calibri"/>
                <a:cs typeface="Calibri"/>
              </a:rPr>
              <a:t>extra”,</a:t>
            </a:r>
            <a:r>
              <a:rPr sz="2200" spc="-75" dirty="0">
                <a:latin typeface="Calibri"/>
                <a:cs typeface="Calibri"/>
              </a:rPr>
              <a:t> </a:t>
            </a:r>
            <a:r>
              <a:rPr sz="2200" spc="-10" dirty="0">
                <a:latin typeface="Calibri"/>
                <a:cs typeface="Calibri"/>
              </a:rPr>
              <a:t>“Premio</a:t>
            </a:r>
            <a:endParaRPr sz="2200">
              <a:latin typeface="Calibri"/>
              <a:cs typeface="Calibri"/>
            </a:endParaRPr>
          </a:p>
          <a:p>
            <a:pPr marL="355600">
              <a:lnSpc>
                <a:spcPct val="100000"/>
              </a:lnSpc>
            </a:pPr>
            <a:r>
              <a:rPr sz="2200" spc="55" dirty="0">
                <a:latin typeface="Calibri"/>
                <a:cs typeface="Calibri"/>
              </a:rPr>
              <a:t>puntualidad”)</a:t>
            </a:r>
            <a:r>
              <a:rPr sz="2200" spc="-10" dirty="0">
                <a:latin typeface="Calibri"/>
                <a:cs typeface="Calibri"/>
              </a:rPr>
              <a:t> </a:t>
            </a:r>
            <a:r>
              <a:rPr sz="2200" dirty="0">
                <a:latin typeface="Calibri"/>
                <a:cs typeface="Calibri"/>
              </a:rPr>
              <a:t>y</a:t>
            </a:r>
            <a:r>
              <a:rPr sz="2200" spc="-35" dirty="0">
                <a:latin typeface="Calibri"/>
                <a:cs typeface="Calibri"/>
              </a:rPr>
              <a:t> </a:t>
            </a:r>
            <a:r>
              <a:rPr sz="2200" spc="60" dirty="0">
                <a:latin typeface="Calibri"/>
                <a:cs typeface="Calibri"/>
              </a:rPr>
              <a:t>el</a:t>
            </a:r>
            <a:r>
              <a:rPr sz="2200" spc="-30" dirty="0">
                <a:latin typeface="Calibri"/>
                <a:cs typeface="Calibri"/>
              </a:rPr>
              <a:t> </a:t>
            </a:r>
            <a:r>
              <a:rPr sz="2200" spc="90" dirty="0">
                <a:latin typeface="Calibri"/>
                <a:cs typeface="Calibri"/>
              </a:rPr>
              <a:t>sistema</a:t>
            </a:r>
            <a:r>
              <a:rPr sz="2200" spc="-20" dirty="0">
                <a:latin typeface="Calibri"/>
                <a:cs typeface="Calibri"/>
              </a:rPr>
              <a:t> </a:t>
            </a:r>
            <a:r>
              <a:rPr sz="2200" spc="55" dirty="0">
                <a:latin typeface="Calibri"/>
                <a:cs typeface="Calibri"/>
              </a:rPr>
              <a:t>lo</a:t>
            </a:r>
            <a:r>
              <a:rPr sz="2200" spc="-30" dirty="0">
                <a:latin typeface="Calibri"/>
                <a:cs typeface="Calibri"/>
              </a:rPr>
              <a:t> </a:t>
            </a:r>
            <a:r>
              <a:rPr sz="2200" spc="80" dirty="0">
                <a:latin typeface="Calibri"/>
                <a:cs typeface="Calibri"/>
              </a:rPr>
              <a:t>manda</a:t>
            </a:r>
            <a:r>
              <a:rPr sz="2200" spc="-15" dirty="0">
                <a:latin typeface="Calibri"/>
                <a:cs typeface="Calibri"/>
              </a:rPr>
              <a:t> </a:t>
            </a:r>
            <a:r>
              <a:rPr sz="2200" spc="100" dirty="0">
                <a:latin typeface="Calibri"/>
                <a:cs typeface="Calibri"/>
              </a:rPr>
              <a:t>con</a:t>
            </a:r>
            <a:r>
              <a:rPr sz="2200" spc="-45" dirty="0">
                <a:latin typeface="Calibri"/>
                <a:cs typeface="Calibri"/>
              </a:rPr>
              <a:t> </a:t>
            </a:r>
            <a:r>
              <a:rPr sz="2200" spc="-20" dirty="0">
                <a:latin typeface="Calibri"/>
                <a:cs typeface="Calibri"/>
              </a:rPr>
              <a:t>0/0.</a:t>
            </a:r>
            <a:endParaRPr sz="2200">
              <a:latin typeface="Calibri"/>
              <a:cs typeface="Calibri"/>
            </a:endParaRPr>
          </a:p>
          <a:p>
            <a:pPr>
              <a:lnSpc>
                <a:spcPct val="100000"/>
              </a:lnSpc>
              <a:spcBef>
                <a:spcPts val="1010"/>
              </a:spcBef>
            </a:pPr>
            <a:endParaRPr sz="2200">
              <a:latin typeface="Calibri"/>
              <a:cs typeface="Calibri"/>
            </a:endParaRPr>
          </a:p>
          <a:p>
            <a:pPr marL="354965" indent="-342265">
              <a:lnSpc>
                <a:spcPct val="100000"/>
              </a:lnSpc>
              <a:buFont typeface="Arial"/>
              <a:buChar char="•"/>
              <a:tabLst>
                <a:tab pos="354965" algn="l"/>
              </a:tabLst>
            </a:pPr>
            <a:r>
              <a:rPr sz="2200" b="1" spc="90" dirty="0">
                <a:latin typeface="Calibri"/>
                <a:cs typeface="Calibri"/>
              </a:rPr>
              <a:t>Rounding</a:t>
            </a:r>
            <a:r>
              <a:rPr sz="2200" b="1" spc="75" dirty="0">
                <a:latin typeface="Calibri"/>
                <a:cs typeface="Calibri"/>
              </a:rPr>
              <a:t> </a:t>
            </a:r>
            <a:r>
              <a:rPr sz="2200" b="1" spc="55" dirty="0">
                <a:latin typeface="Calibri"/>
                <a:cs typeface="Calibri"/>
              </a:rPr>
              <a:t>(redondeo)</a:t>
            </a:r>
            <a:r>
              <a:rPr sz="2200" spc="55" dirty="0">
                <a:latin typeface="Calibri"/>
                <a:cs typeface="Calibri"/>
              </a:rPr>
              <a:t>:</a:t>
            </a:r>
            <a:r>
              <a:rPr sz="2200" spc="65" dirty="0">
                <a:latin typeface="Calibri"/>
                <a:cs typeface="Calibri"/>
              </a:rPr>
              <a:t> </a:t>
            </a:r>
            <a:r>
              <a:rPr sz="2200" dirty="0">
                <a:latin typeface="Calibri"/>
                <a:cs typeface="Calibri"/>
              </a:rPr>
              <a:t>traes</a:t>
            </a:r>
            <a:r>
              <a:rPr sz="2200" spc="85" dirty="0">
                <a:latin typeface="Calibri"/>
                <a:cs typeface="Calibri"/>
              </a:rPr>
              <a:t> </a:t>
            </a:r>
            <a:r>
              <a:rPr sz="2200" spc="55" dirty="0">
                <a:latin typeface="Calibri"/>
                <a:cs typeface="Calibri"/>
              </a:rPr>
              <a:t>un</a:t>
            </a:r>
            <a:r>
              <a:rPr sz="2200" spc="50" dirty="0">
                <a:latin typeface="Calibri"/>
                <a:cs typeface="Calibri"/>
              </a:rPr>
              <a:t> </a:t>
            </a:r>
            <a:r>
              <a:rPr sz="2200" dirty="0">
                <a:latin typeface="Calibri"/>
                <a:cs typeface="Calibri"/>
              </a:rPr>
              <a:t>importe</a:t>
            </a:r>
            <a:r>
              <a:rPr sz="2200" spc="80" dirty="0">
                <a:latin typeface="Calibri"/>
                <a:cs typeface="Calibri"/>
              </a:rPr>
              <a:t> </a:t>
            </a:r>
            <a:r>
              <a:rPr sz="2200" dirty="0">
                <a:latin typeface="Calibri"/>
                <a:cs typeface="Calibri"/>
              </a:rPr>
              <a:t>real</a:t>
            </a:r>
            <a:r>
              <a:rPr sz="2200" spc="70" dirty="0">
                <a:latin typeface="Calibri"/>
                <a:cs typeface="Calibri"/>
              </a:rPr>
              <a:t> </a:t>
            </a:r>
            <a:r>
              <a:rPr sz="2200" dirty="0">
                <a:latin typeface="Calibri"/>
                <a:cs typeface="Calibri"/>
              </a:rPr>
              <a:t>muy</a:t>
            </a:r>
            <a:r>
              <a:rPr sz="2200" spc="50" dirty="0">
                <a:latin typeface="Calibri"/>
                <a:cs typeface="Calibri"/>
              </a:rPr>
              <a:t> </a:t>
            </a:r>
            <a:r>
              <a:rPr sz="2200" spc="45" dirty="0">
                <a:latin typeface="Calibri"/>
                <a:cs typeface="Calibri"/>
              </a:rPr>
              <a:t>pequeño,</a:t>
            </a:r>
            <a:r>
              <a:rPr sz="2200" spc="80" dirty="0">
                <a:latin typeface="Calibri"/>
                <a:cs typeface="Calibri"/>
              </a:rPr>
              <a:t> </a:t>
            </a:r>
            <a:r>
              <a:rPr sz="2200" dirty="0">
                <a:latin typeface="Calibri"/>
                <a:cs typeface="Calibri"/>
              </a:rPr>
              <a:t>pero</a:t>
            </a:r>
            <a:r>
              <a:rPr sz="2200" spc="70" dirty="0">
                <a:latin typeface="Calibri"/>
                <a:cs typeface="Calibri"/>
              </a:rPr>
              <a:t> </a:t>
            </a:r>
            <a:r>
              <a:rPr sz="2200" spc="90" dirty="0">
                <a:latin typeface="Calibri"/>
                <a:cs typeface="Calibri"/>
              </a:rPr>
              <a:t>al</a:t>
            </a:r>
            <a:r>
              <a:rPr sz="2200" spc="55" dirty="0">
                <a:latin typeface="Calibri"/>
                <a:cs typeface="Calibri"/>
              </a:rPr>
              <a:t> </a:t>
            </a:r>
            <a:r>
              <a:rPr sz="2200" dirty="0">
                <a:latin typeface="Calibri"/>
                <a:cs typeface="Calibri"/>
              </a:rPr>
              <a:t>redondear</a:t>
            </a:r>
            <a:r>
              <a:rPr sz="2200" spc="90" dirty="0">
                <a:latin typeface="Calibri"/>
                <a:cs typeface="Calibri"/>
              </a:rPr>
              <a:t> </a:t>
            </a:r>
            <a:r>
              <a:rPr sz="2200" spc="114" dirty="0">
                <a:latin typeface="Calibri"/>
                <a:cs typeface="Calibri"/>
              </a:rPr>
              <a:t>a</a:t>
            </a:r>
            <a:r>
              <a:rPr sz="2200" spc="50" dirty="0">
                <a:latin typeface="Calibri"/>
                <a:cs typeface="Calibri"/>
              </a:rPr>
              <a:t> </a:t>
            </a:r>
            <a:r>
              <a:rPr sz="2200" spc="5" dirty="0">
                <a:latin typeface="Calibri"/>
                <a:cs typeface="Calibri"/>
              </a:rPr>
              <a:t>2</a:t>
            </a:r>
            <a:endParaRPr sz="2200">
              <a:latin typeface="Calibri"/>
              <a:cs typeface="Calibri"/>
            </a:endParaRPr>
          </a:p>
          <a:p>
            <a:pPr marL="355600">
              <a:lnSpc>
                <a:spcPct val="100000"/>
              </a:lnSpc>
            </a:pPr>
            <a:r>
              <a:rPr sz="2200" spc="95" dirty="0">
                <a:latin typeface="Calibri"/>
                <a:cs typeface="Calibri"/>
              </a:rPr>
              <a:t>decimales</a:t>
            </a:r>
            <a:r>
              <a:rPr sz="2200" dirty="0">
                <a:latin typeface="Calibri"/>
                <a:cs typeface="Calibri"/>
              </a:rPr>
              <a:t> </a:t>
            </a:r>
            <a:r>
              <a:rPr sz="2200" spc="75" dirty="0">
                <a:latin typeface="Calibri"/>
                <a:cs typeface="Calibri"/>
              </a:rPr>
              <a:t>queda</a:t>
            </a:r>
            <a:r>
              <a:rPr sz="2200" spc="-20" dirty="0">
                <a:latin typeface="Calibri"/>
                <a:cs typeface="Calibri"/>
              </a:rPr>
              <a:t> </a:t>
            </a:r>
            <a:r>
              <a:rPr sz="2200" spc="50" dirty="0">
                <a:latin typeface="Calibri"/>
                <a:cs typeface="Calibri"/>
              </a:rPr>
              <a:t>0.00</a:t>
            </a:r>
            <a:r>
              <a:rPr sz="2200" spc="-30" dirty="0">
                <a:latin typeface="Calibri"/>
                <a:cs typeface="Calibri"/>
              </a:rPr>
              <a:t> </a:t>
            </a:r>
            <a:r>
              <a:rPr sz="2200" dirty="0">
                <a:latin typeface="Calibri"/>
                <a:cs typeface="Calibri"/>
              </a:rPr>
              <a:t>y</a:t>
            </a:r>
            <a:r>
              <a:rPr sz="2200" spc="-40" dirty="0">
                <a:latin typeface="Calibri"/>
                <a:cs typeface="Calibri"/>
              </a:rPr>
              <a:t> </a:t>
            </a:r>
            <a:r>
              <a:rPr sz="2200" spc="50" dirty="0">
                <a:latin typeface="Calibri"/>
                <a:cs typeface="Calibri"/>
              </a:rPr>
              <a:t>terminas</a:t>
            </a:r>
            <a:r>
              <a:rPr sz="2200" dirty="0">
                <a:latin typeface="Calibri"/>
                <a:cs typeface="Calibri"/>
              </a:rPr>
              <a:t> </a:t>
            </a:r>
            <a:r>
              <a:rPr sz="2200" spc="50" dirty="0">
                <a:latin typeface="Calibri"/>
                <a:cs typeface="Calibri"/>
              </a:rPr>
              <a:t>en</a:t>
            </a:r>
            <a:r>
              <a:rPr sz="2200" spc="-25" dirty="0">
                <a:latin typeface="Calibri"/>
                <a:cs typeface="Calibri"/>
              </a:rPr>
              <a:t> </a:t>
            </a:r>
            <a:r>
              <a:rPr sz="2200" spc="-20" dirty="0">
                <a:latin typeface="Calibri"/>
                <a:cs typeface="Calibri"/>
              </a:rPr>
              <a:t>0/0.</a:t>
            </a:r>
            <a:endParaRPr sz="2200">
              <a:latin typeface="Calibri"/>
              <a:cs typeface="Calibri"/>
            </a:endParaRPr>
          </a:p>
          <a:p>
            <a:pPr>
              <a:lnSpc>
                <a:spcPct val="100000"/>
              </a:lnSpc>
              <a:spcBef>
                <a:spcPts val="1015"/>
              </a:spcBef>
            </a:pPr>
            <a:endParaRPr sz="2200">
              <a:latin typeface="Calibri"/>
              <a:cs typeface="Calibri"/>
            </a:endParaRPr>
          </a:p>
          <a:p>
            <a:pPr marL="355600" marR="180340" indent="-342900">
              <a:lnSpc>
                <a:spcPct val="100000"/>
              </a:lnSpc>
              <a:buFont typeface="Arial"/>
              <a:buChar char="•"/>
              <a:tabLst>
                <a:tab pos="355600" algn="l"/>
              </a:tabLst>
            </a:pPr>
            <a:r>
              <a:rPr sz="2200" b="1" spc="105" dirty="0">
                <a:latin typeface="Calibri"/>
                <a:cs typeface="Calibri"/>
              </a:rPr>
              <a:t>Plantillas</a:t>
            </a:r>
            <a:r>
              <a:rPr sz="2200" b="1" spc="15" dirty="0">
                <a:latin typeface="Calibri"/>
                <a:cs typeface="Calibri"/>
              </a:rPr>
              <a:t> </a:t>
            </a:r>
            <a:r>
              <a:rPr sz="2200" b="1" spc="135" dirty="0">
                <a:latin typeface="Calibri"/>
                <a:cs typeface="Calibri"/>
              </a:rPr>
              <a:t>con</a:t>
            </a:r>
            <a:r>
              <a:rPr sz="2200" b="1" spc="5" dirty="0">
                <a:latin typeface="Calibri"/>
                <a:cs typeface="Calibri"/>
              </a:rPr>
              <a:t> </a:t>
            </a:r>
            <a:r>
              <a:rPr sz="2200" b="1" spc="95" dirty="0">
                <a:latin typeface="Calibri"/>
                <a:cs typeface="Calibri"/>
              </a:rPr>
              <a:t>renglones</a:t>
            </a:r>
            <a:r>
              <a:rPr sz="2200" b="1" spc="10" dirty="0">
                <a:latin typeface="Calibri"/>
                <a:cs typeface="Calibri"/>
              </a:rPr>
              <a:t> </a:t>
            </a:r>
            <a:r>
              <a:rPr sz="2200" b="1" spc="70" dirty="0">
                <a:latin typeface="Calibri"/>
                <a:cs typeface="Calibri"/>
              </a:rPr>
              <a:t>fijos</a:t>
            </a:r>
            <a:r>
              <a:rPr sz="2200" spc="70" dirty="0">
                <a:latin typeface="Calibri"/>
                <a:cs typeface="Calibri"/>
              </a:rPr>
              <a:t>:</a:t>
            </a:r>
            <a:r>
              <a:rPr sz="2200" spc="5" dirty="0">
                <a:latin typeface="Calibri"/>
                <a:cs typeface="Calibri"/>
              </a:rPr>
              <a:t> </a:t>
            </a:r>
            <a:r>
              <a:rPr sz="2200" spc="60" dirty="0">
                <a:latin typeface="Calibri"/>
                <a:cs typeface="Calibri"/>
              </a:rPr>
              <a:t>siempre</a:t>
            </a:r>
            <a:r>
              <a:rPr sz="2200" spc="20" dirty="0">
                <a:latin typeface="Calibri"/>
                <a:cs typeface="Calibri"/>
              </a:rPr>
              <a:t> </a:t>
            </a:r>
            <a:r>
              <a:rPr sz="2200" dirty="0">
                <a:latin typeface="Calibri"/>
                <a:cs typeface="Calibri"/>
              </a:rPr>
              <a:t>envían</a:t>
            </a:r>
            <a:r>
              <a:rPr sz="2200" spc="25" dirty="0">
                <a:latin typeface="Calibri"/>
                <a:cs typeface="Calibri"/>
              </a:rPr>
              <a:t> </a:t>
            </a:r>
            <a:r>
              <a:rPr sz="2200" spc="70" dirty="0">
                <a:latin typeface="Calibri"/>
                <a:cs typeface="Calibri"/>
              </a:rPr>
              <a:t>ciertas</a:t>
            </a:r>
            <a:r>
              <a:rPr sz="2200" spc="25" dirty="0">
                <a:latin typeface="Calibri"/>
                <a:cs typeface="Calibri"/>
              </a:rPr>
              <a:t> </a:t>
            </a:r>
            <a:r>
              <a:rPr sz="2200" spc="85" dirty="0">
                <a:latin typeface="Calibri"/>
                <a:cs typeface="Calibri"/>
              </a:rPr>
              <a:t>percepciones</a:t>
            </a:r>
            <a:r>
              <a:rPr sz="2200" spc="35" dirty="0">
                <a:latin typeface="Calibri"/>
                <a:cs typeface="Calibri"/>
              </a:rPr>
              <a:t> </a:t>
            </a:r>
            <a:r>
              <a:rPr sz="2200" spc="65" dirty="0">
                <a:latin typeface="Calibri"/>
                <a:cs typeface="Calibri"/>
              </a:rPr>
              <a:t>aunque</a:t>
            </a:r>
            <a:r>
              <a:rPr sz="2200" dirty="0">
                <a:latin typeface="Calibri"/>
                <a:cs typeface="Calibri"/>
              </a:rPr>
              <a:t> </a:t>
            </a:r>
            <a:r>
              <a:rPr sz="2200" spc="30" dirty="0">
                <a:latin typeface="Calibri"/>
                <a:cs typeface="Calibri"/>
              </a:rPr>
              <a:t>el </a:t>
            </a:r>
            <a:r>
              <a:rPr sz="2200" dirty="0">
                <a:latin typeface="Calibri"/>
                <a:cs typeface="Calibri"/>
              </a:rPr>
              <a:t>trabajador</a:t>
            </a:r>
            <a:r>
              <a:rPr sz="2200" spc="90" dirty="0">
                <a:latin typeface="Calibri"/>
                <a:cs typeface="Calibri"/>
              </a:rPr>
              <a:t> </a:t>
            </a:r>
            <a:r>
              <a:rPr sz="2200" dirty="0">
                <a:latin typeface="Calibri"/>
                <a:cs typeface="Calibri"/>
              </a:rPr>
              <a:t>no</a:t>
            </a:r>
            <a:r>
              <a:rPr sz="2200" spc="40" dirty="0">
                <a:latin typeface="Calibri"/>
                <a:cs typeface="Calibri"/>
              </a:rPr>
              <a:t> </a:t>
            </a:r>
            <a:r>
              <a:rPr sz="2200" spc="125" dirty="0">
                <a:latin typeface="Calibri"/>
                <a:cs typeface="Calibri"/>
              </a:rPr>
              <a:t>las</a:t>
            </a:r>
            <a:r>
              <a:rPr sz="2200" spc="60" dirty="0">
                <a:latin typeface="Calibri"/>
                <a:cs typeface="Calibri"/>
              </a:rPr>
              <a:t> </a:t>
            </a:r>
            <a:r>
              <a:rPr sz="2200" dirty="0">
                <a:latin typeface="Calibri"/>
                <a:cs typeface="Calibri"/>
              </a:rPr>
              <a:t>tuvo</a:t>
            </a:r>
            <a:r>
              <a:rPr sz="2200" spc="45" dirty="0">
                <a:latin typeface="Calibri"/>
                <a:cs typeface="Calibri"/>
              </a:rPr>
              <a:t> </a:t>
            </a:r>
            <a:r>
              <a:rPr sz="2200" spc="100" dirty="0">
                <a:latin typeface="Calibri"/>
                <a:cs typeface="Calibri"/>
              </a:rPr>
              <a:t>ese</a:t>
            </a:r>
            <a:r>
              <a:rPr sz="2200" spc="60" dirty="0">
                <a:latin typeface="Calibri"/>
                <a:cs typeface="Calibri"/>
              </a:rPr>
              <a:t> </a:t>
            </a:r>
            <a:r>
              <a:rPr sz="2200" spc="-10" dirty="0">
                <a:latin typeface="Calibri"/>
                <a:cs typeface="Calibri"/>
              </a:rPr>
              <a:t>periodo.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10629900" cy="2774950"/>
          </a:xfrm>
          <a:prstGeom prst="rect">
            <a:avLst/>
          </a:prstGeom>
        </p:spPr>
        <p:txBody>
          <a:bodyPr vert="horz" wrap="square" lIns="0" tIns="12065" rIns="0" bIns="0" rtlCol="0">
            <a:spAutoFit/>
          </a:bodyPr>
          <a:lstStyle/>
          <a:p>
            <a:pPr marL="1905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90" dirty="0">
                <a:latin typeface="Calibri"/>
                <a:cs typeface="Calibri"/>
              </a:rPr>
              <a:t>Incorrecto</a:t>
            </a:r>
            <a:r>
              <a:rPr sz="2200" b="1" spc="60" dirty="0">
                <a:latin typeface="Calibri"/>
                <a:cs typeface="Calibri"/>
              </a:rPr>
              <a:t> </a:t>
            </a:r>
            <a:r>
              <a:rPr sz="2200" b="1" spc="75" dirty="0">
                <a:latin typeface="Calibri"/>
                <a:cs typeface="Calibri"/>
              </a:rPr>
              <a:t>(dispara</a:t>
            </a:r>
            <a:r>
              <a:rPr sz="2200" b="1" spc="25" dirty="0">
                <a:latin typeface="Calibri"/>
                <a:cs typeface="Calibri"/>
              </a:rPr>
              <a:t> </a:t>
            </a:r>
            <a:r>
              <a:rPr sz="2200" b="1" dirty="0">
                <a:latin typeface="Calibri"/>
                <a:cs typeface="Calibri"/>
              </a:rPr>
              <a:t>NOM75</a:t>
            </a:r>
            <a:r>
              <a:rPr sz="2200" b="1" spc="20" dirty="0">
                <a:latin typeface="Calibri"/>
                <a:cs typeface="Calibri"/>
              </a:rPr>
              <a:t> </a:t>
            </a:r>
            <a:r>
              <a:rPr sz="2200" b="1" dirty="0">
                <a:latin typeface="Calibri"/>
                <a:cs typeface="Calibri"/>
              </a:rPr>
              <a:t>y</a:t>
            </a:r>
            <a:r>
              <a:rPr sz="2200" b="1" spc="30" dirty="0">
                <a:latin typeface="Calibri"/>
                <a:cs typeface="Calibri"/>
              </a:rPr>
              <a:t> </a:t>
            </a:r>
            <a:r>
              <a:rPr sz="2200" b="1" spc="-10" dirty="0">
                <a:latin typeface="Calibri"/>
                <a:cs typeface="Calibri"/>
              </a:rPr>
              <a:t>NOM110)</a:t>
            </a:r>
            <a:endParaRPr sz="2200">
              <a:latin typeface="Calibri"/>
              <a:cs typeface="Calibri"/>
            </a:endParaRPr>
          </a:p>
          <a:p>
            <a:pPr marL="12700">
              <a:lnSpc>
                <a:spcPct val="100000"/>
              </a:lnSpc>
              <a:spcBef>
                <a:spcPts val="505"/>
              </a:spcBef>
            </a:pPr>
            <a:r>
              <a:rPr sz="2200" spc="65" dirty="0">
                <a:latin typeface="Calibri"/>
                <a:cs typeface="Calibri"/>
              </a:rPr>
              <a:t>&lt;nomina12:Percepciones</a:t>
            </a:r>
            <a:r>
              <a:rPr sz="2200" spc="215" dirty="0">
                <a:latin typeface="Calibri"/>
                <a:cs typeface="Calibri"/>
              </a:rPr>
              <a:t> </a:t>
            </a:r>
            <a:r>
              <a:rPr sz="2200" spc="20" dirty="0">
                <a:latin typeface="Calibri"/>
                <a:cs typeface="Calibri"/>
              </a:rPr>
              <a:t>TotalSueldos="0.00"</a:t>
            </a:r>
            <a:r>
              <a:rPr sz="2200" spc="165" dirty="0">
                <a:latin typeface="Calibri"/>
                <a:cs typeface="Calibri"/>
              </a:rPr>
              <a:t> </a:t>
            </a:r>
            <a:r>
              <a:rPr sz="2200" spc="20" dirty="0">
                <a:latin typeface="Calibri"/>
                <a:cs typeface="Calibri"/>
              </a:rPr>
              <a:t>TotalGravado="0.00"</a:t>
            </a:r>
            <a:r>
              <a:rPr sz="2200" spc="204" dirty="0">
                <a:latin typeface="Calibri"/>
                <a:cs typeface="Calibri"/>
              </a:rPr>
              <a:t> </a:t>
            </a:r>
            <a:r>
              <a:rPr sz="2200" spc="-10" dirty="0">
                <a:latin typeface="Calibri"/>
                <a:cs typeface="Calibri"/>
              </a:rPr>
              <a:t>TotalExento="0.00"&gt;</a:t>
            </a:r>
            <a:endParaRPr sz="2200">
              <a:latin typeface="Calibri"/>
              <a:cs typeface="Calibri"/>
            </a:endParaRPr>
          </a:p>
          <a:p>
            <a:pPr marL="640080" marR="555625" indent="-399415">
              <a:lnSpc>
                <a:spcPct val="120000"/>
              </a:lnSpc>
            </a:pPr>
            <a:r>
              <a:rPr sz="2200" spc="60" dirty="0">
                <a:latin typeface="Calibri"/>
                <a:cs typeface="Calibri"/>
              </a:rPr>
              <a:t>&lt;nomina12:Percepcion</a:t>
            </a:r>
            <a:r>
              <a:rPr sz="2200" spc="114" dirty="0">
                <a:latin typeface="Calibri"/>
                <a:cs typeface="Calibri"/>
              </a:rPr>
              <a:t> </a:t>
            </a:r>
            <a:r>
              <a:rPr sz="2200" spc="30" dirty="0">
                <a:latin typeface="Calibri"/>
                <a:cs typeface="Calibri"/>
              </a:rPr>
              <a:t>TipoPercepcion="001"</a:t>
            </a:r>
            <a:r>
              <a:rPr sz="2200" spc="75" dirty="0">
                <a:latin typeface="Calibri"/>
                <a:cs typeface="Calibri"/>
              </a:rPr>
              <a:t> </a:t>
            </a:r>
            <a:r>
              <a:rPr sz="2200" spc="55" dirty="0">
                <a:latin typeface="Calibri"/>
                <a:cs typeface="Calibri"/>
              </a:rPr>
              <a:t>Clave="P001"</a:t>
            </a:r>
            <a:r>
              <a:rPr sz="2200" spc="90" dirty="0">
                <a:latin typeface="Calibri"/>
                <a:cs typeface="Calibri"/>
              </a:rPr>
              <a:t> </a:t>
            </a:r>
            <a:r>
              <a:rPr sz="2200" spc="65" dirty="0">
                <a:latin typeface="Calibri"/>
                <a:cs typeface="Calibri"/>
              </a:rPr>
              <a:t>Concepto="Sueldos" </a:t>
            </a:r>
            <a:r>
              <a:rPr sz="2200" spc="10" dirty="0">
                <a:latin typeface="Calibri"/>
                <a:cs typeface="Calibri"/>
              </a:rPr>
              <a:t>ImporteGravado="0.00"</a:t>
            </a:r>
            <a:r>
              <a:rPr sz="2200" spc="515" dirty="0">
                <a:latin typeface="Calibri"/>
                <a:cs typeface="Calibri"/>
              </a:rPr>
              <a:t> </a:t>
            </a:r>
            <a:r>
              <a:rPr sz="2200" spc="-10" dirty="0">
                <a:latin typeface="Calibri"/>
                <a:cs typeface="Calibri"/>
              </a:rPr>
              <a:t>ImporteExento="0.00"/&gt;</a:t>
            </a:r>
            <a:endParaRPr sz="2200">
              <a:latin typeface="Calibri"/>
              <a:cs typeface="Calibri"/>
            </a:endParaRPr>
          </a:p>
          <a:p>
            <a:pPr marL="12700">
              <a:lnSpc>
                <a:spcPct val="100000"/>
              </a:lnSpc>
              <a:spcBef>
                <a:spcPts val="530"/>
              </a:spcBef>
            </a:pPr>
            <a:r>
              <a:rPr sz="2200" spc="45" dirty="0">
                <a:latin typeface="Calibri"/>
                <a:cs typeface="Calibri"/>
              </a:rPr>
              <a:t>&lt;/nomina12:Percepciones&gt;</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51</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10468610" cy="2997200"/>
          </a:xfrm>
          <a:prstGeom prst="rect">
            <a:avLst/>
          </a:prstGeom>
        </p:spPr>
        <p:txBody>
          <a:bodyPr vert="horz" wrap="square" lIns="0" tIns="12065" rIns="0" bIns="0" rtlCol="0">
            <a:spAutoFit/>
          </a:bodyPr>
          <a:lstStyle/>
          <a:p>
            <a:pPr marL="18034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105" dirty="0">
                <a:latin typeface="Calibri"/>
                <a:cs typeface="Calibri"/>
              </a:rPr>
              <a:t>Correcto</a:t>
            </a:r>
            <a:r>
              <a:rPr sz="2200" b="1" spc="-5" dirty="0">
                <a:latin typeface="Calibri"/>
                <a:cs typeface="Calibri"/>
              </a:rPr>
              <a:t> </a:t>
            </a:r>
            <a:r>
              <a:rPr sz="2200" b="1" spc="85" dirty="0">
                <a:latin typeface="Calibri"/>
                <a:cs typeface="Calibri"/>
              </a:rPr>
              <a:t>(solo</a:t>
            </a:r>
            <a:r>
              <a:rPr sz="2200" b="1" spc="-15" dirty="0">
                <a:latin typeface="Calibri"/>
                <a:cs typeface="Calibri"/>
              </a:rPr>
              <a:t> </a:t>
            </a:r>
            <a:r>
              <a:rPr sz="2200" b="1" spc="40" dirty="0">
                <a:latin typeface="Calibri"/>
                <a:cs typeface="Calibri"/>
              </a:rPr>
              <a:t>gravado)</a:t>
            </a:r>
            <a:endParaRPr sz="2200">
              <a:latin typeface="Calibri"/>
              <a:cs typeface="Calibri"/>
            </a:endParaRPr>
          </a:p>
          <a:p>
            <a:pPr>
              <a:lnSpc>
                <a:spcPct val="100000"/>
              </a:lnSpc>
              <a:spcBef>
                <a:spcPts val="670"/>
              </a:spcBef>
            </a:pPr>
            <a:endParaRPr sz="2200">
              <a:latin typeface="Calibri"/>
              <a:cs typeface="Calibri"/>
            </a:endParaRPr>
          </a:p>
          <a:p>
            <a:pPr marL="12700">
              <a:lnSpc>
                <a:spcPct val="100000"/>
              </a:lnSpc>
            </a:pPr>
            <a:r>
              <a:rPr sz="2000" spc="60" dirty="0">
                <a:latin typeface="Calibri"/>
                <a:cs typeface="Calibri"/>
              </a:rPr>
              <a:t>&lt;nomina12:Percepciones</a:t>
            </a:r>
            <a:r>
              <a:rPr sz="2000" spc="65" dirty="0">
                <a:latin typeface="Calibri"/>
                <a:cs typeface="Calibri"/>
              </a:rPr>
              <a:t> </a:t>
            </a:r>
            <a:r>
              <a:rPr sz="2000" spc="30" dirty="0">
                <a:latin typeface="Calibri"/>
                <a:cs typeface="Calibri"/>
              </a:rPr>
              <a:t>TotalSueldos="1000.00"</a:t>
            </a:r>
            <a:r>
              <a:rPr sz="2000" spc="45" dirty="0">
                <a:latin typeface="Calibri"/>
                <a:cs typeface="Calibri"/>
              </a:rPr>
              <a:t> </a:t>
            </a:r>
            <a:r>
              <a:rPr sz="2000" spc="20" dirty="0">
                <a:latin typeface="Calibri"/>
                <a:cs typeface="Calibri"/>
              </a:rPr>
              <a:t>TotalGravado="1000.00"</a:t>
            </a:r>
            <a:r>
              <a:rPr sz="2000" spc="70" dirty="0">
                <a:latin typeface="Calibri"/>
                <a:cs typeface="Calibri"/>
              </a:rPr>
              <a:t> </a:t>
            </a:r>
            <a:r>
              <a:rPr sz="2000" spc="-10" dirty="0">
                <a:latin typeface="Calibri"/>
                <a:cs typeface="Calibri"/>
              </a:rPr>
              <a:t>TotalExento="0.00"&gt;</a:t>
            </a:r>
            <a:endParaRPr sz="2000">
              <a:latin typeface="Calibri"/>
              <a:cs typeface="Calibri"/>
            </a:endParaRPr>
          </a:p>
          <a:p>
            <a:pPr marL="274320" marR="1368425" indent="-105410">
              <a:lnSpc>
                <a:spcPct val="120000"/>
              </a:lnSpc>
            </a:pPr>
            <a:r>
              <a:rPr sz="2000" spc="55" dirty="0">
                <a:latin typeface="Calibri"/>
                <a:cs typeface="Calibri"/>
              </a:rPr>
              <a:t>&lt;nomina12:Percepcion </a:t>
            </a:r>
            <a:r>
              <a:rPr sz="2000" spc="20" dirty="0">
                <a:latin typeface="Calibri"/>
                <a:cs typeface="Calibri"/>
              </a:rPr>
              <a:t>TipoPercepcion="001"</a:t>
            </a:r>
            <a:r>
              <a:rPr sz="2000" spc="65" dirty="0">
                <a:latin typeface="Calibri"/>
                <a:cs typeface="Calibri"/>
              </a:rPr>
              <a:t> </a:t>
            </a:r>
            <a:r>
              <a:rPr sz="2000" spc="55" dirty="0">
                <a:latin typeface="Calibri"/>
                <a:cs typeface="Calibri"/>
              </a:rPr>
              <a:t>Clave="P001"</a:t>
            </a:r>
            <a:r>
              <a:rPr sz="2000" spc="95" dirty="0">
                <a:latin typeface="Calibri"/>
                <a:cs typeface="Calibri"/>
              </a:rPr>
              <a:t> </a:t>
            </a:r>
            <a:r>
              <a:rPr sz="2000" spc="55" dirty="0">
                <a:latin typeface="Calibri"/>
                <a:cs typeface="Calibri"/>
              </a:rPr>
              <a:t>Concepto="Sueldos" </a:t>
            </a:r>
            <a:r>
              <a:rPr sz="2000" spc="20" dirty="0">
                <a:latin typeface="Calibri"/>
                <a:cs typeface="Calibri"/>
              </a:rPr>
              <a:t>ImporteGravado="1000.00"</a:t>
            </a:r>
            <a:r>
              <a:rPr sz="2000" spc="250" dirty="0">
                <a:latin typeface="Calibri"/>
                <a:cs typeface="Calibri"/>
              </a:rPr>
              <a:t> </a:t>
            </a:r>
            <a:r>
              <a:rPr sz="2000" spc="-10" dirty="0">
                <a:latin typeface="Calibri"/>
                <a:cs typeface="Calibri"/>
              </a:rPr>
              <a:t>ImporteExento="0.00"/&gt;</a:t>
            </a:r>
            <a:endParaRPr sz="2000">
              <a:latin typeface="Calibri"/>
              <a:cs typeface="Calibri"/>
            </a:endParaRPr>
          </a:p>
          <a:p>
            <a:pPr marL="12700">
              <a:lnSpc>
                <a:spcPct val="100000"/>
              </a:lnSpc>
              <a:spcBef>
                <a:spcPts val="480"/>
              </a:spcBef>
            </a:pPr>
            <a:r>
              <a:rPr sz="2000" spc="40" dirty="0">
                <a:latin typeface="Calibri"/>
                <a:cs typeface="Calibri"/>
              </a:rPr>
              <a:t>&lt;/nomina12:Percepciones&gt;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52</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10351770" cy="2631440"/>
          </a:xfrm>
          <a:prstGeom prst="rect">
            <a:avLst/>
          </a:prstGeom>
        </p:spPr>
        <p:txBody>
          <a:bodyPr vert="horz" wrap="square" lIns="0" tIns="12065" rIns="0" bIns="0" rtlCol="0">
            <a:spAutoFit/>
          </a:bodyPr>
          <a:lstStyle/>
          <a:p>
            <a:pPr marL="29718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105" dirty="0">
                <a:latin typeface="Calibri"/>
                <a:cs typeface="Calibri"/>
              </a:rPr>
              <a:t>Correcto</a:t>
            </a:r>
            <a:r>
              <a:rPr sz="2200" b="1" spc="-5" dirty="0">
                <a:latin typeface="Calibri"/>
                <a:cs typeface="Calibri"/>
              </a:rPr>
              <a:t> </a:t>
            </a:r>
            <a:r>
              <a:rPr sz="2200" b="1" spc="85" dirty="0">
                <a:latin typeface="Calibri"/>
                <a:cs typeface="Calibri"/>
              </a:rPr>
              <a:t>(solo</a:t>
            </a:r>
            <a:r>
              <a:rPr sz="2200" b="1" spc="-15" dirty="0">
                <a:latin typeface="Calibri"/>
                <a:cs typeface="Calibri"/>
              </a:rPr>
              <a:t> </a:t>
            </a:r>
            <a:r>
              <a:rPr sz="2200" b="1" spc="-10" dirty="0">
                <a:latin typeface="Calibri"/>
                <a:cs typeface="Calibri"/>
              </a:rPr>
              <a:t>exento)</a:t>
            </a:r>
            <a:endParaRPr sz="2200">
              <a:latin typeface="Calibri"/>
              <a:cs typeface="Calibri"/>
            </a:endParaRPr>
          </a:p>
          <a:p>
            <a:pPr marL="12700">
              <a:lnSpc>
                <a:spcPct val="100000"/>
              </a:lnSpc>
              <a:spcBef>
                <a:spcPts val="475"/>
              </a:spcBef>
            </a:pPr>
            <a:r>
              <a:rPr sz="2000" spc="60" dirty="0">
                <a:latin typeface="Calibri"/>
                <a:cs typeface="Calibri"/>
              </a:rPr>
              <a:t>&lt;nomina12:Percepciones</a:t>
            </a:r>
            <a:r>
              <a:rPr sz="2000" spc="50" dirty="0">
                <a:latin typeface="Calibri"/>
                <a:cs typeface="Calibri"/>
              </a:rPr>
              <a:t> </a:t>
            </a:r>
            <a:r>
              <a:rPr sz="2000" spc="30" dirty="0">
                <a:latin typeface="Calibri"/>
                <a:cs typeface="Calibri"/>
              </a:rPr>
              <a:t>TotalSueldos="500.00"</a:t>
            </a:r>
            <a:r>
              <a:rPr sz="2000" spc="50" dirty="0">
                <a:latin typeface="Calibri"/>
                <a:cs typeface="Calibri"/>
              </a:rPr>
              <a:t> </a:t>
            </a:r>
            <a:r>
              <a:rPr sz="2000" spc="20" dirty="0">
                <a:latin typeface="Calibri"/>
                <a:cs typeface="Calibri"/>
              </a:rPr>
              <a:t>TotalGravado="0.00"</a:t>
            </a:r>
            <a:r>
              <a:rPr sz="2000" spc="25" dirty="0">
                <a:latin typeface="Calibri"/>
                <a:cs typeface="Calibri"/>
              </a:rPr>
              <a:t> </a:t>
            </a:r>
            <a:r>
              <a:rPr sz="2000" spc="-10" dirty="0">
                <a:latin typeface="Calibri"/>
                <a:cs typeface="Calibri"/>
              </a:rPr>
              <a:t>TotalExento="500.00"&gt;</a:t>
            </a:r>
            <a:endParaRPr sz="2000">
              <a:latin typeface="Calibri"/>
              <a:cs typeface="Calibri"/>
            </a:endParaRPr>
          </a:p>
          <a:p>
            <a:pPr marL="220979" marR="5080" indent="-104139">
              <a:lnSpc>
                <a:spcPct val="120000"/>
              </a:lnSpc>
              <a:spcBef>
                <a:spcPts val="5"/>
              </a:spcBef>
            </a:pPr>
            <a:r>
              <a:rPr sz="2000" spc="55" dirty="0">
                <a:latin typeface="Calibri"/>
                <a:cs typeface="Calibri"/>
              </a:rPr>
              <a:t>&lt;nomina12:Percepcion</a:t>
            </a:r>
            <a:r>
              <a:rPr sz="2000" spc="65" dirty="0">
                <a:latin typeface="Calibri"/>
                <a:cs typeface="Calibri"/>
              </a:rPr>
              <a:t> </a:t>
            </a:r>
            <a:r>
              <a:rPr sz="2000" spc="20" dirty="0">
                <a:latin typeface="Calibri"/>
                <a:cs typeface="Calibri"/>
              </a:rPr>
              <a:t>TipoPercepcion="022"</a:t>
            </a:r>
            <a:r>
              <a:rPr sz="2000" spc="60" dirty="0">
                <a:latin typeface="Calibri"/>
                <a:cs typeface="Calibri"/>
              </a:rPr>
              <a:t> </a:t>
            </a:r>
            <a:r>
              <a:rPr sz="2000" spc="50" dirty="0">
                <a:latin typeface="Calibri"/>
                <a:cs typeface="Calibri"/>
              </a:rPr>
              <a:t>Clave="P022"</a:t>
            </a:r>
            <a:r>
              <a:rPr sz="2000" spc="10" dirty="0">
                <a:latin typeface="Calibri"/>
                <a:cs typeface="Calibri"/>
              </a:rPr>
              <a:t> </a:t>
            </a:r>
            <a:r>
              <a:rPr sz="2000" spc="60" dirty="0">
                <a:latin typeface="Calibri"/>
                <a:cs typeface="Calibri"/>
              </a:rPr>
              <a:t>Concepto="Gratificación</a:t>
            </a:r>
            <a:r>
              <a:rPr sz="2000" spc="35" dirty="0">
                <a:latin typeface="Calibri"/>
                <a:cs typeface="Calibri"/>
              </a:rPr>
              <a:t> </a:t>
            </a:r>
            <a:r>
              <a:rPr sz="2000" spc="-10" dirty="0">
                <a:latin typeface="Calibri"/>
                <a:cs typeface="Calibri"/>
              </a:rPr>
              <a:t>exenta" </a:t>
            </a:r>
            <a:r>
              <a:rPr sz="2000" spc="20" dirty="0">
                <a:latin typeface="Calibri"/>
                <a:cs typeface="Calibri"/>
              </a:rPr>
              <a:t>ImporteGravado="0.00"</a:t>
            </a:r>
            <a:r>
              <a:rPr sz="2000" spc="190" dirty="0">
                <a:latin typeface="Calibri"/>
                <a:cs typeface="Calibri"/>
              </a:rPr>
              <a:t> </a:t>
            </a:r>
            <a:r>
              <a:rPr sz="2000" spc="-10" dirty="0">
                <a:latin typeface="Calibri"/>
                <a:cs typeface="Calibri"/>
              </a:rPr>
              <a:t>ImporteExento="500.00"/&gt;</a:t>
            </a:r>
            <a:endParaRPr sz="2000">
              <a:latin typeface="Calibri"/>
              <a:cs typeface="Calibri"/>
            </a:endParaRPr>
          </a:p>
          <a:p>
            <a:pPr marL="12700">
              <a:lnSpc>
                <a:spcPct val="100000"/>
              </a:lnSpc>
              <a:spcBef>
                <a:spcPts val="480"/>
              </a:spcBef>
            </a:pPr>
            <a:r>
              <a:rPr sz="2000" spc="40" dirty="0">
                <a:latin typeface="Calibri"/>
                <a:cs typeface="Calibri"/>
              </a:rPr>
              <a:t>&lt;/nomina12:Percepciones&gt;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53</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304544"/>
            <a:ext cx="713994" cy="587501"/>
          </a:xfrm>
          <a:prstGeom prst="rect">
            <a:avLst/>
          </a:prstGeom>
        </p:spPr>
      </p:pic>
      <p:sp>
        <p:nvSpPr>
          <p:cNvPr id="3" name="object 3"/>
          <p:cNvSpPr txBox="1"/>
          <p:nvPr/>
        </p:nvSpPr>
        <p:spPr>
          <a:xfrm>
            <a:off x="1206500" y="560578"/>
            <a:ext cx="9251315" cy="3338829"/>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35"/>
              </a:spcBef>
            </a:pPr>
            <a:endParaRPr sz="2200">
              <a:latin typeface="Calibri"/>
              <a:cs typeface="Calibri"/>
            </a:endParaRPr>
          </a:p>
          <a:p>
            <a:pPr marL="445134">
              <a:lnSpc>
                <a:spcPct val="100000"/>
              </a:lnSpc>
            </a:pPr>
            <a:r>
              <a:rPr sz="2200" b="1" spc="105" dirty="0">
                <a:latin typeface="Calibri"/>
                <a:cs typeface="Calibri"/>
              </a:rPr>
              <a:t>Correcto</a:t>
            </a:r>
            <a:r>
              <a:rPr sz="2200" b="1" spc="55" dirty="0">
                <a:latin typeface="Calibri"/>
                <a:cs typeface="Calibri"/>
              </a:rPr>
              <a:t> </a:t>
            </a:r>
            <a:r>
              <a:rPr sz="2200" b="1" dirty="0">
                <a:latin typeface="Calibri"/>
                <a:cs typeface="Calibri"/>
              </a:rPr>
              <a:t>(mixto:</a:t>
            </a:r>
            <a:r>
              <a:rPr sz="2200" b="1" spc="30" dirty="0">
                <a:latin typeface="Calibri"/>
                <a:cs typeface="Calibri"/>
              </a:rPr>
              <a:t> </a:t>
            </a:r>
            <a:r>
              <a:rPr sz="2200" b="1" spc="55" dirty="0">
                <a:latin typeface="Calibri"/>
                <a:cs typeface="Calibri"/>
              </a:rPr>
              <a:t>gravado</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60" dirty="0">
                <a:latin typeface="Calibri"/>
                <a:cs typeface="Calibri"/>
              </a:rPr>
              <a:t>exento</a:t>
            </a:r>
            <a:r>
              <a:rPr sz="2200" b="1" spc="25" dirty="0">
                <a:latin typeface="Calibri"/>
                <a:cs typeface="Calibri"/>
              </a:rPr>
              <a:t> </a:t>
            </a:r>
            <a:r>
              <a:rPr sz="2200" b="1" spc="65" dirty="0">
                <a:latin typeface="Calibri"/>
                <a:cs typeface="Calibri"/>
              </a:rPr>
              <a:t>&gt; </a:t>
            </a:r>
            <a:r>
              <a:rPr sz="2200" b="1" spc="-25" dirty="0">
                <a:latin typeface="Calibri"/>
                <a:cs typeface="Calibri"/>
              </a:rPr>
              <a:t>0)</a:t>
            </a:r>
            <a:endParaRPr sz="2200">
              <a:latin typeface="Calibri"/>
              <a:cs typeface="Calibri"/>
            </a:endParaRPr>
          </a:p>
          <a:p>
            <a:pPr>
              <a:lnSpc>
                <a:spcPct val="100000"/>
              </a:lnSpc>
              <a:spcBef>
                <a:spcPts val="960"/>
              </a:spcBef>
            </a:pPr>
            <a:endParaRPr sz="2200">
              <a:latin typeface="Calibri"/>
              <a:cs typeface="Calibri"/>
            </a:endParaRPr>
          </a:p>
          <a:p>
            <a:pPr marL="12700" marR="1044575">
              <a:lnSpc>
                <a:spcPct val="100000"/>
              </a:lnSpc>
            </a:pPr>
            <a:r>
              <a:rPr sz="2000" spc="60" dirty="0">
                <a:latin typeface="Calibri"/>
                <a:cs typeface="Calibri"/>
              </a:rPr>
              <a:t>&lt;nomina12:Percepciones</a:t>
            </a:r>
            <a:r>
              <a:rPr sz="2000" spc="75" dirty="0">
                <a:latin typeface="Calibri"/>
                <a:cs typeface="Calibri"/>
              </a:rPr>
              <a:t> </a:t>
            </a:r>
            <a:r>
              <a:rPr sz="2000" spc="30" dirty="0">
                <a:latin typeface="Calibri"/>
                <a:cs typeface="Calibri"/>
              </a:rPr>
              <a:t>TotalSueldos="1500.00"</a:t>
            </a:r>
            <a:r>
              <a:rPr sz="2000" spc="50" dirty="0">
                <a:latin typeface="Calibri"/>
                <a:cs typeface="Calibri"/>
              </a:rPr>
              <a:t> </a:t>
            </a:r>
            <a:r>
              <a:rPr sz="2000" spc="-10" dirty="0">
                <a:latin typeface="Calibri"/>
                <a:cs typeface="Calibri"/>
              </a:rPr>
              <a:t>TotalGravado="1200.00" TotalExento="300.00"&gt;</a:t>
            </a:r>
            <a:endParaRPr sz="2000">
              <a:latin typeface="Calibri"/>
              <a:cs typeface="Calibri"/>
            </a:endParaRPr>
          </a:p>
          <a:p>
            <a:pPr marL="117475">
              <a:lnSpc>
                <a:spcPct val="100000"/>
              </a:lnSpc>
              <a:spcBef>
                <a:spcPts val="480"/>
              </a:spcBef>
            </a:pPr>
            <a:r>
              <a:rPr sz="2000" spc="55" dirty="0">
                <a:latin typeface="Calibri"/>
                <a:cs typeface="Calibri"/>
              </a:rPr>
              <a:t>&lt;nomina12:Percepcion</a:t>
            </a:r>
            <a:r>
              <a:rPr sz="2000" spc="250" dirty="0">
                <a:latin typeface="Calibri"/>
                <a:cs typeface="Calibri"/>
              </a:rPr>
              <a:t> </a:t>
            </a:r>
            <a:r>
              <a:rPr sz="2000" spc="20" dirty="0">
                <a:latin typeface="Calibri"/>
                <a:cs typeface="Calibri"/>
              </a:rPr>
              <a:t>TipoPercepcion="002"</a:t>
            </a:r>
            <a:r>
              <a:rPr sz="2000" spc="260" dirty="0">
                <a:latin typeface="Calibri"/>
                <a:cs typeface="Calibri"/>
              </a:rPr>
              <a:t> </a:t>
            </a:r>
            <a:r>
              <a:rPr sz="2000" spc="50" dirty="0">
                <a:latin typeface="Calibri"/>
                <a:cs typeface="Calibri"/>
              </a:rPr>
              <a:t>Clave="P002"</a:t>
            </a:r>
            <a:r>
              <a:rPr sz="2000" spc="195" dirty="0">
                <a:latin typeface="Calibri"/>
                <a:cs typeface="Calibri"/>
              </a:rPr>
              <a:t> </a:t>
            </a:r>
            <a:r>
              <a:rPr sz="2000" spc="-10" dirty="0">
                <a:latin typeface="Calibri"/>
                <a:cs typeface="Calibri"/>
              </a:rPr>
              <a:t>Concepto="Aguinaldo"</a:t>
            </a:r>
            <a:endParaRPr sz="2000">
              <a:latin typeface="Calibri"/>
              <a:cs typeface="Calibri"/>
            </a:endParaRPr>
          </a:p>
          <a:p>
            <a:pPr marL="220979">
              <a:lnSpc>
                <a:spcPct val="100000"/>
              </a:lnSpc>
              <a:spcBef>
                <a:spcPts val="480"/>
              </a:spcBef>
            </a:pPr>
            <a:r>
              <a:rPr sz="2000" spc="20" dirty="0">
                <a:latin typeface="Calibri"/>
                <a:cs typeface="Calibri"/>
              </a:rPr>
              <a:t>ImporteGravado="1200.00"</a:t>
            </a:r>
            <a:r>
              <a:rPr sz="2000" spc="270" dirty="0">
                <a:latin typeface="Calibri"/>
                <a:cs typeface="Calibri"/>
              </a:rPr>
              <a:t> </a:t>
            </a:r>
            <a:r>
              <a:rPr sz="2000" spc="-10" dirty="0">
                <a:latin typeface="Calibri"/>
                <a:cs typeface="Calibri"/>
              </a:rPr>
              <a:t>ImporteExento="300.00"/&gt;</a:t>
            </a:r>
            <a:endParaRPr sz="2000">
              <a:latin typeface="Calibri"/>
              <a:cs typeface="Calibri"/>
            </a:endParaRPr>
          </a:p>
          <a:p>
            <a:pPr marL="12700">
              <a:lnSpc>
                <a:spcPct val="100000"/>
              </a:lnSpc>
              <a:spcBef>
                <a:spcPts val="480"/>
              </a:spcBef>
            </a:pPr>
            <a:r>
              <a:rPr sz="2000" spc="40" dirty="0">
                <a:latin typeface="Calibri"/>
                <a:cs typeface="Calibri"/>
              </a:rPr>
              <a:t>&lt;/nomina12:Percepciones&gt;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54</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51160" cy="4518660"/>
          </a:xfrm>
          <a:prstGeom prst="rect">
            <a:avLst/>
          </a:prstGeom>
        </p:spPr>
        <p:txBody>
          <a:bodyPr vert="horz" wrap="square" lIns="0" tIns="12065" rIns="0" bIns="0" rtlCol="0">
            <a:spAutoFit/>
          </a:bodyPr>
          <a:lstStyle/>
          <a:p>
            <a:pPr marL="9779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¿Y</a:t>
            </a:r>
            <a:r>
              <a:rPr sz="2200" b="1" spc="-45" dirty="0">
                <a:latin typeface="Calibri"/>
                <a:cs typeface="Calibri"/>
              </a:rPr>
              <a:t> </a:t>
            </a:r>
            <a:r>
              <a:rPr sz="2200" b="1" spc="145" dirty="0">
                <a:latin typeface="Calibri"/>
                <a:cs typeface="Calibri"/>
              </a:rPr>
              <a:t>si</a:t>
            </a:r>
            <a:r>
              <a:rPr sz="2200" b="1" spc="-150" dirty="0">
                <a:latin typeface="Calibri"/>
                <a:cs typeface="Calibri"/>
              </a:rPr>
              <a:t> </a:t>
            </a:r>
            <a:r>
              <a:rPr sz="2200" b="1" spc="120" dirty="0">
                <a:latin typeface="Calibri"/>
                <a:cs typeface="Calibri"/>
              </a:rPr>
              <a:t>“necesito”</a:t>
            </a:r>
            <a:r>
              <a:rPr sz="2200" b="1" spc="-125" dirty="0">
                <a:latin typeface="Calibri"/>
                <a:cs typeface="Calibri"/>
              </a:rPr>
              <a:t> </a:t>
            </a:r>
            <a:r>
              <a:rPr sz="2200" b="1" spc="60" dirty="0">
                <a:latin typeface="Calibri"/>
                <a:cs typeface="Calibri"/>
              </a:rPr>
              <a:t>reflejar</a:t>
            </a:r>
            <a:r>
              <a:rPr sz="2200" b="1" spc="-25" dirty="0">
                <a:latin typeface="Calibri"/>
                <a:cs typeface="Calibri"/>
              </a:rPr>
              <a:t> </a:t>
            </a:r>
            <a:r>
              <a:rPr sz="2200" b="1" spc="90" dirty="0">
                <a:latin typeface="Calibri"/>
                <a:cs typeface="Calibri"/>
              </a:rPr>
              <a:t>un</a:t>
            </a:r>
            <a:r>
              <a:rPr sz="2200" b="1" spc="-40" dirty="0">
                <a:latin typeface="Calibri"/>
                <a:cs typeface="Calibri"/>
              </a:rPr>
              <a:t> </a:t>
            </a:r>
            <a:r>
              <a:rPr sz="2200" b="1" spc="90" dirty="0">
                <a:latin typeface="Calibri"/>
                <a:cs typeface="Calibri"/>
              </a:rPr>
              <a:t>ajuste</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55" dirty="0">
                <a:latin typeface="Calibri"/>
                <a:cs typeface="Calibri"/>
              </a:rPr>
              <a:t>por</a:t>
            </a:r>
            <a:r>
              <a:rPr sz="2200" b="1" spc="-20" dirty="0">
                <a:latin typeface="Calibri"/>
                <a:cs typeface="Calibri"/>
              </a:rPr>
              <a:t> </a:t>
            </a:r>
            <a:r>
              <a:rPr sz="2200" b="1" spc="130" dirty="0">
                <a:latin typeface="Calibri"/>
                <a:cs typeface="Calibri"/>
              </a:rPr>
              <a:t>eso</a:t>
            </a:r>
            <a:r>
              <a:rPr sz="2200" b="1" spc="-35" dirty="0">
                <a:latin typeface="Calibri"/>
                <a:cs typeface="Calibri"/>
              </a:rPr>
              <a:t> </a:t>
            </a:r>
            <a:r>
              <a:rPr sz="2200" b="1" spc="125" dirty="0">
                <a:latin typeface="Calibri"/>
                <a:cs typeface="Calibri"/>
              </a:rPr>
              <a:t>me</a:t>
            </a:r>
            <a:r>
              <a:rPr sz="2200" b="1" spc="-35" dirty="0">
                <a:latin typeface="Calibri"/>
                <a:cs typeface="Calibri"/>
              </a:rPr>
              <a:t> </a:t>
            </a:r>
            <a:r>
              <a:rPr sz="2200" b="1" spc="105" dirty="0">
                <a:latin typeface="Calibri"/>
                <a:cs typeface="Calibri"/>
              </a:rPr>
              <a:t>queda</a:t>
            </a:r>
            <a:r>
              <a:rPr sz="2200" b="1" spc="-20" dirty="0">
                <a:latin typeface="Calibri"/>
                <a:cs typeface="Calibri"/>
              </a:rPr>
              <a:t> </a:t>
            </a:r>
            <a:r>
              <a:rPr sz="2200" b="1" spc="85" dirty="0">
                <a:latin typeface="Calibri"/>
                <a:cs typeface="Calibri"/>
              </a:rPr>
              <a:t>en</a:t>
            </a:r>
            <a:r>
              <a:rPr sz="2200" b="1" spc="-30" dirty="0">
                <a:latin typeface="Calibri"/>
                <a:cs typeface="Calibri"/>
              </a:rPr>
              <a:t> </a:t>
            </a:r>
            <a:r>
              <a:rPr sz="2200" b="1" spc="75" dirty="0">
                <a:latin typeface="Calibri"/>
                <a:cs typeface="Calibri"/>
              </a:rPr>
              <a:t>cero?</a:t>
            </a:r>
            <a:endParaRPr sz="2200">
              <a:latin typeface="Calibri"/>
              <a:cs typeface="Calibri"/>
            </a:endParaRPr>
          </a:p>
          <a:p>
            <a:pPr marL="12700">
              <a:lnSpc>
                <a:spcPct val="100000"/>
              </a:lnSpc>
              <a:spcBef>
                <a:spcPts val="530"/>
              </a:spcBef>
            </a:pPr>
            <a:r>
              <a:rPr sz="2200" spc="95" dirty="0">
                <a:latin typeface="Calibri"/>
                <a:cs typeface="Calibri"/>
              </a:rPr>
              <a:t>En</a:t>
            </a:r>
            <a:r>
              <a:rPr sz="2200" spc="-15" dirty="0">
                <a:latin typeface="Calibri"/>
                <a:cs typeface="Calibri"/>
              </a:rPr>
              <a:t> </a:t>
            </a:r>
            <a:r>
              <a:rPr sz="2200" spc="70" dirty="0">
                <a:latin typeface="Calibri"/>
                <a:cs typeface="Calibri"/>
              </a:rPr>
              <a:t>Nómina</a:t>
            </a:r>
            <a:r>
              <a:rPr sz="2200" spc="-15" dirty="0">
                <a:latin typeface="Calibri"/>
                <a:cs typeface="Calibri"/>
              </a:rPr>
              <a:t> </a:t>
            </a:r>
            <a:r>
              <a:rPr sz="2200" spc="65" dirty="0">
                <a:latin typeface="Calibri"/>
                <a:cs typeface="Calibri"/>
              </a:rPr>
              <a:t>1.2,</a:t>
            </a:r>
            <a:r>
              <a:rPr sz="2200" spc="-10" dirty="0">
                <a:latin typeface="Calibri"/>
                <a:cs typeface="Calibri"/>
              </a:rPr>
              <a:t> </a:t>
            </a:r>
            <a:r>
              <a:rPr sz="2200" b="1" spc="80" dirty="0">
                <a:latin typeface="Calibri"/>
                <a:cs typeface="Calibri"/>
              </a:rPr>
              <a:t>no</a:t>
            </a:r>
            <a:r>
              <a:rPr sz="2200" b="1" spc="-15" dirty="0">
                <a:latin typeface="Calibri"/>
                <a:cs typeface="Calibri"/>
              </a:rPr>
              <a:t> </a:t>
            </a:r>
            <a:r>
              <a:rPr sz="2200" b="1" spc="100" dirty="0">
                <a:latin typeface="Calibri"/>
                <a:cs typeface="Calibri"/>
              </a:rPr>
              <a:t>procede</a:t>
            </a:r>
            <a:r>
              <a:rPr sz="2200" b="1" spc="5" dirty="0">
                <a:latin typeface="Calibri"/>
                <a:cs typeface="Calibri"/>
              </a:rPr>
              <a:t> </a:t>
            </a:r>
            <a:r>
              <a:rPr sz="2200" spc="45" dirty="0">
                <a:latin typeface="Calibri"/>
                <a:cs typeface="Calibri"/>
              </a:rPr>
              <a:t>manejar</a:t>
            </a:r>
            <a:r>
              <a:rPr sz="2200" spc="-95" dirty="0">
                <a:latin typeface="Calibri"/>
                <a:cs typeface="Calibri"/>
              </a:rPr>
              <a:t> </a:t>
            </a:r>
            <a:r>
              <a:rPr sz="2200" spc="80" dirty="0">
                <a:latin typeface="Calibri"/>
                <a:cs typeface="Calibri"/>
              </a:rPr>
              <a:t>“percepciones</a:t>
            </a:r>
            <a:r>
              <a:rPr sz="2200" spc="20" dirty="0">
                <a:latin typeface="Calibri"/>
                <a:cs typeface="Calibri"/>
              </a:rPr>
              <a:t> </a:t>
            </a:r>
            <a:r>
              <a:rPr sz="2200" spc="50" dirty="0">
                <a:latin typeface="Calibri"/>
                <a:cs typeface="Calibri"/>
              </a:rPr>
              <a:t>negativas”</a:t>
            </a:r>
            <a:r>
              <a:rPr sz="2200" spc="-65" dirty="0">
                <a:latin typeface="Calibri"/>
                <a:cs typeface="Calibri"/>
              </a:rPr>
              <a:t> </a:t>
            </a:r>
            <a:r>
              <a:rPr sz="2200" dirty="0">
                <a:latin typeface="Calibri"/>
                <a:cs typeface="Calibri"/>
              </a:rPr>
              <a:t>para</a:t>
            </a:r>
            <a:r>
              <a:rPr sz="2200" spc="-10" dirty="0">
                <a:latin typeface="Calibri"/>
                <a:cs typeface="Calibri"/>
              </a:rPr>
              <a:t> </a:t>
            </a:r>
            <a:r>
              <a:rPr sz="2200" spc="85" dirty="0">
                <a:latin typeface="Calibri"/>
                <a:cs typeface="Calibri"/>
              </a:rPr>
              <a:t>compensar</a:t>
            </a:r>
            <a:r>
              <a:rPr sz="2200" spc="20" dirty="0">
                <a:latin typeface="Calibri"/>
                <a:cs typeface="Calibri"/>
              </a:rPr>
              <a:t> </a:t>
            </a:r>
            <a:r>
              <a:rPr sz="2200" spc="-25" dirty="0">
                <a:latin typeface="Calibri"/>
                <a:cs typeface="Calibri"/>
              </a:rPr>
              <a:t>(y</a:t>
            </a:r>
            <a:endParaRPr sz="2200">
              <a:latin typeface="Calibri"/>
              <a:cs typeface="Calibri"/>
            </a:endParaRPr>
          </a:p>
          <a:p>
            <a:pPr marL="12700">
              <a:lnSpc>
                <a:spcPct val="100000"/>
              </a:lnSpc>
            </a:pPr>
            <a:r>
              <a:rPr sz="2200" spc="114" dirty="0">
                <a:latin typeface="Calibri"/>
                <a:cs typeface="Calibri"/>
              </a:rPr>
              <a:t>muchos</a:t>
            </a:r>
            <a:r>
              <a:rPr sz="2200" spc="20" dirty="0">
                <a:latin typeface="Calibri"/>
                <a:cs typeface="Calibri"/>
              </a:rPr>
              <a:t> </a:t>
            </a:r>
            <a:r>
              <a:rPr sz="2200" dirty="0">
                <a:latin typeface="Calibri"/>
                <a:cs typeface="Calibri"/>
              </a:rPr>
              <a:t>intentaban</a:t>
            </a:r>
            <a:r>
              <a:rPr sz="2200" spc="80" dirty="0">
                <a:latin typeface="Calibri"/>
                <a:cs typeface="Calibri"/>
              </a:rPr>
              <a:t> </a:t>
            </a:r>
            <a:r>
              <a:rPr sz="2200" dirty="0">
                <a:latin typeface="Calibri"/>
                <a:cs typeface="Calibri"/>
              </a:rPr>
              <a:t>dejar</a:t>
            </a:r>
            <a:r>
              <a:rPr sz="2200" spc="40" dirty="0">
                <a:latin typeface="Calibri"/>
                <a:cs typeface="Calibri"/>
              </a:rPr>
              <a:t> </a:t>
            </a:r>
            <a:r>
              <a:rPr sz="2200" spc="50" dirty="0">
                <a:latin typeface="Calibri"/>
                <a:cs typeface="Calibri"/>
              </a:rPr>
              <a:t>renglones en</a:t>
            </a:r>
            <a:r>
              <a:rPr sz="2200" spc="25" dirty="0">
                <a:latin typeface="Calibri"/>
                <a:cs typeface="Calibri"/>
              </a:rPr>
              <a:t> </a:t>
            </a:r>
            <a:r>
              <a:rPr sz="2200" dirty="0">
                <a:latin typeface="Calibri"/>
                <a:cs typeface="Calibri"/>
              </a:rPr>
              <a:t>0/0</a:t>
            </a:r>
            <a:r>
              <a:rPr sz="2200" spc="30" dirty="0">
                <a:latin typeface="Calibri"/>
                <a:cs typeface="Calibri"/>
              </a:rPr>
              <a:t> </a:t>
            </a:r>
            <a:r>
              <a:rPr sz="2200" spc="100" dirty="0">
                <a:latin typeface="Calibri"/>
                <a:cs typeface="Calibri"/>
              </a:rPr>
              <a:t>como</a:t>
            </a:r>
            <a:r>
              <a:rPr sz="2200" spc="-100" dirty="0">
                <a:latin typeface="Calibri"/>
                <a:cs typeface="Calibri"/>
              </a:rPr>
              <a:t> </a:t>
            </a:r>
            <a:r>
              <a:rPr sz="2200" spc="60" dirty="0">
                <a:latin typeface="Calibri"/>
                <a:cs typeface="Calibri"/>
              </a:rPr>
              <a:t>“marca”).</a:t>
            </a:r>
            <a:r>
              <a:rPr sz="2200" spc="75" dirty="0">
                <a:latin typeface="Calibri"/>
                <a:cs typeface="Calibri"/>
              </a:rPr>
              <a:t> </a:t>
            </a:r>
            <a:r>
              <a:rPr sz="2200" spc="145" dirty="0">
                <a:latin typeface="Calibri"/>
                <a:cs typeface="Calibri"/>
              </a:rPr>
              <a:t>La</a:t>
            </a:r>
            <a:r>
              <a:rPr sz="2200" spc="40" dirty="0">
                <a:latin typeface="Calibri"/>
                <a:cs typeface="Calibri"/>
              </a:rPr>
              <a:t> </a:t>
            </a:r>
            <a:r>
              <a:rPr sz="2200" spc="50" dirty="0">
                <a:latin typeface="Calibri"/>
                <a:cs typeface="Calibri"/>
              </a:rPr>
              <a:t>guía</a:t>
            </a:r>
            <a:r>
              <a:rPr sz="2200" spc="25" dirty="0">
                <a:latin typeface="Calibri"/>
                <a:cs typeface="Calibri"/>
              </a:rPr>
              <a:t> </a:t>
            </a:r>
            <a:r>
              <a:rPr sz="2200" spc="60" dirty="0">
                <a:latin typeface="Calibri"/>
                <a:cs typeface="Calibri"/>
              </a:rPr>
              <a:t>del</a:t>
            </a:r>
            <a:r>
              <a:rPr sz="2200" spc="25" dirty="0">
                <a:latin typeface="Calibri"/>
                <a:cs typeface="Calibri"/>
              </a:rPr>
              <a:t> </a:t>
            </a:r>
            <a:r>
              <a:rPr sz="2200" dirty="0">
                <a:latin typeface="Calibri"/>
                <a:cs typeface="Calibri"/>
              </a:rPr>
              <a:t>SAT</a:t>
            </a:r>
            <a:r>
              <a:rPr sz="2200" spc="15" dirty="0">
                <a:latin typeface="Calibri"/>
                <a:cs typeface="Calibri"/>
              </a:rPr>
              <a:t> </a:t>
            </a:r>
            <a:r>
              <a:rPr sz="2200" dirty="0">
                <a:latin typeface="Calibri"/>
                <a:cs typeface="Calibri"/>
              </a:rPr>
              <a:t>para</a:t>
            </a:r>
            <a:r>
              <a:rPr sz="2200" spc="55" dirty="0">
                <a:latin typeface="Calibri"/>
                <a:cs typeface="Calibri"/>
              </a:rPr>
              <a:t> Nómina</a:t>
            </a:r>
            <a:endParaRPr sz="2200">
              <a:latin typeface="Calibri"/>
              <a:cs typeface="Calibri"/>
            </a:endParaRPr>
          </a:p>
          <a:p>
            <a:pPr marL="12700">
              <a:lnSpc>
                <a:spcPct val="100000"/>
              </a:lnSpc>
            </a:pPr>
            <a:r>
              <a:rPr sz="2200" spc="60" dirty="0">
                <a:latin typeface="Calibri"/>
                <a:cs typeface="Calibri"/>
              </a:rPr>
              <a:t>1.2</a:t>
            </a:r>
            <a:r>
              <a:rPr sz="2200" spc="-50" dirty="0">
                <a:latin typeface="Calibri"/>
                <a:cs typeface="Calibri"/>
              </a:rPr>
              <a:t> </a:t>
            </a:r>
            <a:r>
              <a:rPr sz="2200" spc="90" dirty="0">
                <a:latin typeface="Calibri"/>
                <a:cs typeface="Calibri"/>
              </a:rPr>
              <a:t>señala</a:t>
            </a:r>
            <a:r>
              <a:rPr sz="2200" dirty="0">
                <a:latin typeface="Calibri"/>
                <a:cs typeface="Calibri"/>
              </a:rPr>
              <a:t> </a:t>
            </a:r>
            <a:r>
              <a:rPr sz="2200" spc="65" dirty="0">
                <a:latin typeface="Calibri"/>
                <a:cs typeface="Calibri"/>
              </a:rPr>
              <a:t>que</a:t>
            </a:r>
            <a:r>
              <a:rPr sz="2200" spc="-20" dirty="0">
                <a:latin typeface="Calibri"/>
                <a:cs typeface="Calibri"/>
              </a:rPr>
              <a:t> </a:t>
            </a:r>
            <a:r>
              <a:rPr sz="2200" b="1" spc="80" dirty="0">
                <a:latin typeface="Calibri"/>
                <a:cs typeface="Calibri"/>
              </a:rPr>
              <a:t>no</a:t>
            </a:r>
            <a:r>
              <a:rPr sz="2200" b="1" spc="-35" dirty="0">
                <a:latin typeface="Calibri"/>
                <a:cs typeface="Calibri"/>
              </a:rPr>
              <a:t> </a:t>
            </a:r>
            <a:r>
              <a:rPr sz="2200" b="1" spc="120" dirty="0">
                <a:latin typeface="Calibri"/>
                <a:cs typeface="Calibri"/>
              </a:rPr>
              <a:t>aplica</a:t>
            </a:r>
            <a:r>
              <a:rPr sz="2200" b="1" spc="-25" dirty="0">
                <a:latin typeface="Calibri"/>
                <a:cs typeface="Calibri"/>
              </a:rPr>
              <a:t> </a:t>
            </a:r>
            <a:r>
              <a:rPr sz="2200" b="1" spc="60" dirty="0">
                <a:latin typeface="Calibri"/>
                <a:cs typeface="Calibri"/>
              </a:rPr>
              <a:t>registrar</a:t>
            </a:r>
            <a:r>
              <a:rPr sz="2200" b="1" spc="-30" dirty="0">
                <a:latin typeface="Calibri"/>
                <a:cs typeface="Calibri"/>
              </a:rPr>
              <a:t> </a:t>
            </a:r>
            <a:r>
              <a:rPr sz="2200" b="1" spc="120" dirty="0">
                <a:latin typeface="Calibri"/>
                <a:cs typeface="Calibri"/>
              </a:rPr>
              <a:t>cantidades</a:t>
            </a:r>
            <a:r>
              <a:rPr sz="2200" b="1" spc="-10" dirty="0">
                <a:latin typeface="Calibri"/>
                <a:cs typeface="Calibri"/>
              </a:rPr>
              <a:t> </a:t>
            </a:r>
            <a:r>
              <a:rPr sz="2200" b="1" spc="85" dirty="0">
                <a:latin typeface="Calibri"/>
                <a:cs typeface="Calibri"/>
              </a:rPr>
              <a:t>en</a:t>
            </a:r>
            <a:r>
              <a:rPr sz="2200" b="1" spc="-35" dirty="0">
                <a:latin typeface="Calibri"/>
                <a:cs typeface="Calibri"/>
              </a:rPr>
              <a:t> </a:t>
            </a:r>
            <a:r>
              <a:rPr sz="2200" b="1" spc="50" dirty="0">
                <a:latin typeface="Calibri"/>
                <a:cs typeface="Calibri"/>
              </a:rPr>
              <a:t>negativo</a:t>
            </a:r>
            <a:r>
              <a:rPr sz="2200" spc="50" dirty="0">
                <a:latin typeface="Calibri"/>
                <a:cs typeface="Calibri"/>
              </a:rPr>
              <a: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Buenas</a:t>
            </a:r>
            <a:r>
              <a:rPr sz="2200" b="1" spc="-30" dirty="0">
                <a:latin typeface="Calibri"/>
                <a:cs typeface="Calibri"/>
              </a:rPr>
              <a:t> </a:t>
            </a:r>
            <a:r>
              <a:rPr sz="2200" b="1" spc="140" dirty="0">
                <a:latin typeface="Calibri"/>
                <a:cs typeface="Calibri"/>
              </a:rPr>
              <a:t>salidas</a:t>
            </a:r>
            <a:r>
              <a:rPr sz="2200" b="1" spc="-20" dirty="0">
                <a:latin typeface="Calibri"/>
                <a:cs typeface="Calibri"/>
              </a:rPr>
              <a:t> </a:t>
            </a:r>
            <a:r>
              <a:rPr sz="2200" b="1" spc="105" dirty="0">
                <a:latin typeface="Calibri"/>
                <a:cs typeface="Calibri"/>
              </a:rPr>
              <a:t>prácticas:</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35" dirty="0">
                <a:latin typeface="Calibri"/>
                <a:cs typeface="Calibri"/>
              </a:rPr>
              <a:t> </a:t>
            </a:r>
            <a:r>
              <a:rPr sz="2200" spc="120" dirty="0">
                <a:latin typeface="Calibri"/>
                <a:cs typeface="Calibri"/>
              </a:rPr>
              <a:t>es</a:t>
            </a:r>
            <a:r>
              <a:rPr sz="2200" spc="-25" dirty="0">
                <a:latin typeface="Calibri"/>
                <a:cs typeface="Calibri"/>
              </a:rPr>
              <a:t> </a:t>
            </a:r>
            <a:r>
              <a:rPr sz="2200" spc="50" dirty="0">
                <a:latin typeface="Calibri"/>
                <a:cs typeface="Calibri"/>
              </a:rPr>
              <a:t>ajuste/corrección:</a:t>
            </a:r>
            <a:r>
              <a:rPr sz="2200" spc="20" dirty="0">
                <a:latin typeface="Calibri"/>
                <a:cs typeface="Calibri"/>
              </a:rPr>
              <a:t> </a:t>
            </a:r>
            <a:r>
              <a:rPr sz="2200" spc="114" dirty="0">
                <a:latin typeface="Calibri"/>
                <a:cs typeface="Calibri"/>
              </a:rPr>
              <a:t>usa</a:t>
            </a:r>
            <a:r>
              <a:rPr sz="2200" spc="-25" dirty="0">
                <a:latin typeface="Calibri"/>
                <a:cs typeface="Calibri"/>
              </a:rPr>
              <a:t> </a:t>
            </a:r>
            <a:r>
              <a:rPr sz="2200" spc="125" dirty="0">
                <a:latin typeface="Calibri"/>
                <a:cs typeface="Calibri"/>
              </a:rPr>
              <a:t>las</a:t>
            </a:r>
            <a:r>
              <a:rPr sz="2200" spc="-5" dirty="0">
                <a:latin typeface="Calibri"/>
                <a:cs typeface="Calibri"/>
              </a:rPr>
              <a:t> </a:t>
            </a:r>
            <a:r>
              <a:rPr sz="2200" b="1" spc="135" dirty="0">
                <a:latin typeface="Calibri"/>
                <a:cs typeface="Calibri"/>
              </a:rPr>
              <a:t>deducciones</a:t>
            </a:r>
            <a:r>
              <a:rPr sz="2200" b="1" spc="15" dirty="0">
                <a:latin typeface="Calibri"/>
                <a:cs typeface="Calibri"/>
              </a:rPr>
              <a:t> </a:t>
            </a:r>
            <a:r>
              <a:rPr sz="2200" b="1" spc="100" dirty="0">
                <a:latin typeface="Calibri"/>
                <a:cs typeface="Calibri"/>
              </a:rPr>
              <a:t>de</a:t>
            </a:r>
            <a:r>
              <a:rPr sz="2200" b="1" spc="-45" dirty="0">
                <a:latin typeface="Calibri"/>
                <a:cs typeface="Calibri"/>
              </a:rPr>
              <a:t> </a:t>
            </a:r>
            <a:r>
              <a:rPr sz="2200" b="1" spc="90" dirty="0">
                <a:latin typeface="Calibri"/>
                <a:cs typeface="Calibri"/>
              </a:rPr>
              <a:t>ajuste</a:t>
            </a:r>
            <a:r>
              <a:rPr sz="2200" b="1" spc="-5" dirty="0">
                <a:latin typeface="Calibri"/>
                <a:cs typeface="Calibri"/>
              </a:rPr>
              <a:t> </a:t>
            </a:r>
            <a:r>
              <a:rPr sz="2200" dirty="0">
                <a:latin typeface="Calibri"/>
                <a:cs typeface="Calibri"/>
              </a:rPr>
              <a:t>(108–113</a:t>
            </a:r>
            <a:r>
              <a:rPr sz="2200" spc="-30" dirty="0">
                <a:latin typeface="Calibri"/>
                <a:cs typeface="Calibri"/>
              </a:rPr>
              <a:t> </a:t>
            </a:r>
            <a:r>
              <a:rPr sz="2200" spc="95" dirty="0">
                <a:latin typeface="Calibri"/>
                <a:cs typeface="Calibri"/>
              </a:rPr>
              <a:t>cuando</a:t>
            </a:r>
            <a:r>
              <a:rPr sz="2200" spc="-25" dirty="0">
                <a:latin typeface="Calibri"/>
                <a:cs typeface="Calibri"/>
              </a:rPr>
              <a:t> </a:t>
            </a:r>
            <a:r>
              <a:rPr sz="2200" spc="55" dirty="0">
                <a:latin typeface="Calibri"/>
                <a:cs typeface="Calibri"/>
              </a:rPr>
              <a:t>aplique)</a:t>
            </a:r>
            <a:r>
              <a:rPr sz="2200" spc="-15" dirty="0">
                <a:latin typeface="Calibri"/>
                <a:cs typeface="Calibri"/>
              </a:rPr>
              <a:t> </a:t>
            </a:r>
            <a:r>
              <a:rPr sz="2200" spc="25" dirty="0">
                <a:latin typeface="Calibri"/>
                <a:cs typeface="Calibri"/>
              </a:rPr>
              <a:t>en</a:t>
            </a:r>
            <a:endParaRPr sz="2200">
              <a:latin typeface="Calibri"/>
              <a:cs typeface="Calibri"/>
            </a:endParaRPr>
          </a:p>
          <a:p>
            <a:pPr marL="355600">
              <a:lnSpc>
                <a:spcPct val="100000"/>
              </a:lnSpc>
            </a:pPr>
            <a:r>
              <a:rPr sz="2200" dirty="0">
                <a:latin typeface="Calibri"/>
                <a:cs typeface="Calibri"/>
              </a:rPr>
              <a:t>lugar</a:t>
            </a:r>
            <a:r>
              <a:rPr sz="2200" spc="25" dirty="0">
                <a:latin typeface="Calibri"/>
                <a:cs typeface="Calibri"/>
              </a:rPr>
              <a:t> </a:t>
            </a:r>
            <a:r>
              <a:rPr sz="2200" spc="65" dirty="0">
                <a:latin typeface="Calibri"/>
                <a:cs typeface="Calibri"/>
              </a:rPr>
              <a:t>de</a:t>
            </a:r>
            <a:r>
              <a:rPr sz="2200" spc="-80" dirty="0">
                <a:latin typeface="Calibri"/>
                <a:cs typeface="Calibri"/>
              </a:rPr>
              <a:t> </a:t>
            </a:r>
            <a:r>
              <a:rPr sz="2200" spc="70" dirty="0">
                <a:latin typeface="Calibri"/>
                <a:cs typeface="Calibri"/>
              </a:rPr>
              <a:t>“percepción</a:t>
            </a:r>
            <a:r>
              <a:rPr sz="2200" spc="65" dirty="0">
                <a:latin typeface="Calibri"/>
                <a:cs typeface="Calibri"/>
              </a:rPr>
              <a:t> </a:t>
            </a:r>
            <a:r>
              <a:rPr sz="2200" spc="-10" dirty="0">
                <a:latin typeface="Calibri"/>
                <a:cs typeface="Calibri"/>
              </a:rPr>
              <a:t>fantasma”.</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30" dirty="0">
                <a:latin typeface="Calibri"/>
                <a:cs typeface="Calibri"/>
              </a:rPr>
              <a:t> </a:t>
            </a:r>
            <a:r>
              <a:rPr sz="2200" spc="55" dirty="0">
                <a:latin typeface="Calibri"/>
                <a:cs typeface="Calibri"/>
              </a:rPr>
              <a:t>el</a:t>
            </a:r>
            <a:r>
              <a:rPr sz="2200" spc="50" dirty="0">
                <a:latin typeface="Calibri"/>
                <a:cs typeface="Calibri"/>
              </a:rPr>
              <a:t> </a:t>
            </a:r>
            <a:r>
              <a:rPr sz="2200" spc="80" dirty="0">
                <a:latin typeface="Calibri"/>
                <a:cs typeface="Calibri"/>
              </a:rPr>
              <a:t>concepto</a:t>
            </a:r>
            <a:r>
              <a:rPr sz="2200" spc="45" dirty="0">
                <a:latin typeface="Calibri"/>
                <a:cs typeface="Calibri"/>
              </a:rPr>
              <a:t> </a:t>
            </a:r>
            <a:r>
              <a:rPr sz="2200" spc="10" dirty="0">
                <a:latin typeface="Calibri"/>
                <a:cs typeface="Calibri"/>
              </a:rPr>
              <a:t>no</a:t>
            </a:r>
            <a:r>
              <a:rPr sz="2200" spc="20" dirty="0">
                <a:latin typeface="Calibri"/>
                <a:cs typeface="Calibri"/>
              </a:rPr>
              <a:t> </a:t>
            </a:r>
            <a:r>
              <a:rPr sz="2200" spc="10" dirty="0">
                <a:latin typeface="Calibri"/>
                <a:cs typeface="Calibri"/>
              </a:rPr>
              <a:t>ocurrió</a:t>
            </a:r>
            <a:r>
              <a:rPr sz="2200" spc="35" dirty="0">
                <a:latin typeface="Calibri"/>
                <a:cs typeface="Calibri"/>
              </a:rPr>
              <a:t> </a:t>
            </a:r>
            <a:r>
              <a:rPr sz="2200" spc="100" dirty="0">
                <a:latin typeface="Calibri"/>
                <a:cs typeface="Calibri"/>
              </a:rPr>
              <a:t>ese</a:t>
            </a:r>
            <a:r>
              <a:rPr sz="2200" spc="50" dirty="0">
                <a:latin typeface="Calibri"/>
                <a:cs typeface="Calibri"/>
              </a:rPr>
              <a:t> </a:t>
            </a:r>
            <a:r>
              <a:rPr sz="2200" spc="10" dirty="0">
                <a:latin typeface="Calibri"/>
                <a:cs typeface="Calibri"/>
              </a:rPr>
              <a:t>periodo:</a:t>
            </a:r>
            <a:r>
              <a:rPr sz="2200" spc="65" dirty="0">
                <a:latin typeface="Calibri"/>
                <a:cs typeface="Calibri"/>
              </a:rPr>
              <a:t> </a:t>
            </a:r>
            <a:r>
              <a:rPr sz="2200" b="1" spc="80" dirty="0">
                <a:latin typeface="Calibri"/>
                <a:cs typeface="Calibri"/>
              </a:rPr>
              <a:t>no</a:t>
            </a:r>
            <a:r>
              <a:rPr sz="2200" b="1" spc="35" dirty="0">
                <a:latin typeface="Calibri"/>
                <a:cs typeface="Calibri"/>
              </a:rPr>
              <a:t> </a:t>
            </a:r>
            <a:r>
              <a:rPr sz="2200" b="1" spc="100" dirty="0">
                <a:latin typeface="Calibri"/>
                <a:cs typeface="Calibri"/>
              </a:rPr>
              <a:t>generes</a:t>
            </a:r>
            <a:r>
              <a:rPr sz="2200" b="1" spc="30" dirty="0">
                <a:latin typeface="Calibri"/>
                <a:cs typeface="Calibri"/>
              </a:rPr>
              <a:t> </a:t>
            </a:r>
            <a:r>
              <a:rPr sz="2200" b="1" spc="105" dirty="0">
                <a:latin typeface="Calibri"/>
                <a:cs typeface="Calibri"/>
              </a:rPr>
              <a:t>el</a:t>
            </a:r>
            <a:r>
              <a:rPr sz="2200" b="1" spc="35" dirty="0">
                <a:latin typeface="Calibri"/>
                <a:cs typeface="Calibri"/>
              </a:rPr>
              <a:t> </a:t>
            </a:r>
            <a:r>
              <a:rPr sz="2200" b="1" spc="75" dirty="0">
                <a:latin typeface="Calibri"/>
                <a:cs typeface="Calibri"/>
              </a:rPr>
              <a:t>nodo</a:t>
            </a:r>
            <a:r>
              <a:rPr sz="2200" b="1" spc="35" dirty="0">
                <a:latin typeface="Calibri"/>
                <a:cs typeface="Calibri"/>
              </a:rPr>
              <a:t> </a:t>
            </a:r>
            <a:r>
              <a:rPr sz="2200" spc="65" dirty="0">
                <a:latin typeface="Calibri"/>
                <a:cs typeface="Calibri"/>
              </a:rPr>
              <a:t>Percepcion</a:t>
            </a:r>
            <a:r>
              <a:rPr sz="2200" spc="60" dirty="0">
                <a:latin typeface="Calibri"/>
                <a:cs typeface="Calibri"/>
              </a:rPr>
              <a:t> </a:t>
            </a:r>
            <a:r>
              <a:rPr sz="2200" spc="10" dirty="0">
                <a:latin typeface="Calibri"/>
                <a:cs typeface="Calibri"/>
              </a:rPr>
              <a:t>(elimínalo</a:t>
            </a:r>
            <a:r>
              <a:rPr sz="2200" spc="55" dirty="0">
                <a:latin typeface="Calibri"/>
                <a:cs typeface="Calibri"/>
              </a:rPr>
              <a:t> </a:t>
            </a:r>
            <a:r>
              <a:rPr sz="2200" spc="30" dirty="0">
                <a:latin typeface="Calibri"/>
                <a:cs typeface="Calibri"/>
              </a:rPr>
              <a:t>del</a:t>
            </a:r>
            <a:endParaRPr sz="2200">
              <a:latin typeface="Calibri"/>
              <a:cs typeface="Calibri"/>
            </a:endParaRPr>
          </a:p>
          <a:p>
            <a:pPr marL="355600">
              <a:lnSpc>
                <a:spcPct val="100000"/>
              </a:lnSpc>
            </a:pPr>
            <a:r>
              <a:rPr sz="2200" dirty="0">
                <a:latin typeface="Calibri"/>
                <a:cs typeface="Calibri"/>
              </a:rPr>
              <a:t>XML)</a:t>
            </a:r>
            <a:r>
              <a:rPr sz="2200" spc="-20" dirty="0">
                <a:latin typeface="Calibri"/>
                <a:cs typeface="Calibri"/>
              </a:rPr>
              <a:t> </a:t>
            </a:r>
            <a:r>
              <a:rPr sz="2200" dirty="0">
                <a:latin typeface="Calibri"/>
                <a:cs typeface="Calibri"/>
              </a:rPr>
              <a:t>y</a:t>
            </a:r>
            <a:r>
              <a:rPr sz="2200" spc="-25" dirty="0">
                <a:latin typeface="Calibri"/>
                <a:cs typeface="Calibri"/>
              </a:rPr>
              <a:t> </a:t>
            </a:r>
            <a:r>
              <a:rPr sz="2200" spc="70" dirty="0">
                <a:latin typeface="Calibri"/>
                <a:cs typeface="Calibri"/>
              </a:rPr>
              <a:t>ajusta</a:t>
            </a:r>
            <a:r>
              <a:rPr sz="2200" spc="-5" dirty="0">
                <a:latin typeface="Calibri"/>
                <a:cs typeface="Calibri"/>
              </a:rPr>
              <a:t> </a:t>
            </a:r>
            <a:r>
              <a:rPr sz="2200" spc="40" dirty="0">
                <a:latin typeface="Calibri"/>
                <a:cs typeface="Calibri"/>
              </a:rPr>
              <a:t>totales.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826625" cy="518922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marL="12700" marR="1000125">
              <a:lnSpc>
                <a:spcPts val="6340"/>
              </a:lnSpc>
              <a:spcBef>
                <a:spcPts val="825"/>
              </a:spcBef>
            </a:pPr>
            <a:r>
              <a:rPr sz="2200" b="1" spc="130" dirty="0">
                <a:latin typeface="Calibri"/>
                <a:cs typeface="Calibri"/>
              </a:rPr>
              <a:t>Recomendaciones</a:t>
            </a:r>
            <a:r>
              <a:rPr sz="2200" b="1" spc="60" dirty="0">
                <a:latin typeface="Calibri"/>
                <a:cs typeface="Calibri"/>
              </a:rPr>
              <a:t> </a:t>
            </a:r>
            <a:r>
              <a:rPr sz="2200" b="1" spc="100" dirty="0">
                <a:latin typeface="Calibri"/>
                <a:cs typeface="Calibri"/>
              </a:rPr>
              <a:t>de</a:t>
            </a:r>
            <a:r>
              <a:rPr sz="2200" b="1" spc="15" dirty="0">
                <a:latin typeface="Calibri"/>
                <a:cs typeface="Calibri"/>
              </a:rPr>
              <a:t> </a:t>
            </a:r>
            <a:r>
              <a:rPr sz="2200" b="1" spc="100" dirty="0">
                <a:latin typeface="Calibri"/>
                <a:cs typeface="Calibri"/>
              </a:rPr>
              <a:t>implementación</a:t>
            </a:r>
            <a:r>
              <a:rPr sz="2200" b="1" spc="25" dirty="0">
                <a:latin typeface="Calibri"/>
                <a:cs typeface="Calibri"/>
              </a:rPr>
              <a:t> </a:t>
            </a:r>
            <a:r>
              <a:rPr sz="2200" b="1" dirty="0">
                <a:latin typeface="Calibri"/>
                <a:cs typeface="Calibri"/>
              </a:rPr>
              <a:t>(para </a:t>
            </a:r>
            <a:r>
              <a:rPr sz="2200" b="1" spc="50" dirty="0">
                <a:latin typeface="Calibri"/>
                <a:cs typeface="Calibri"/>
              </a:rPr>
              <a:t>evitar</a:t>
            </a:r>
            <a:r>
              <a:rPr sz="2200" b="1" spc="25" dirty="0">
                <a:latin typeface="Calibri"/>
                <a:cs typeface="Calibri"/>
              </a:rPr>
              <a:t> </a:t>
            </a:r>
            <a:r>
              <a:rPr sz="2200" b="1" spc="120" dirty="0">
                <a:latin typeface="Calibri"/>
                <a:cs typeface="Calibri"/>
              </a:rPr>
              <a:t>rechazos</a:t>
            </a:r>
            <a:r>
              <a:rPr sz="2200" b="1" spc="35" dirty="0">
                <a:latin typeface="Calibri"/>
                <a:cs typeface="Calibri"/>
              </a:rPr>
              <a:t> </a:t>
            </a:r>
            <a:r>
              <a:rPr sz="2200" b="1" spc="100" dirty="0">
                <a:latin typeface="Calibri"/>
                <a:cs typeface="Calibri"/>
              </a:rPr>
              <a:t>masivos) </a:t>
            </a:r>
            <a:r>
              <a:rPr sz="2200" b="1" spc="110" dirty="0">
                <a:latin typeface="Calibri"/>
                <a:cs typeface="Calibri"/>
              </a:rPr>
              <a:t>Regla</a:t>
            </a:r>
            <a:r>
              <a:rPr sz="2200" b="1" spc="-20" dirty="0">
                <a:latin typeface="Calibri"/>
                <a:cs typeface="Calibri"/>
              </a:rPr>
              <a:t> </a:t>
            </a:r>
            <a:r>
              <a:rPr sz="2200" b="1" spc="100" dirty="0">
                <a:latin typeface="Calibri"/>
                <a:cs typeface="Calibri"/>
              </a:rPr>
              <a:t>de</a:t>
            </a:r>
            <a:r>
              <a:rPr sz="2200" b="1" spc="-15" dirty="0">
                <a:latin typeface="Calibri"/>
                <a:cs typeface="Calibri"/>
              </a:rPr>
              <a:t> </a:t>
            </a:r>
            <a:r>
              <a:rPr sz="2200" b="1" dirty="0">
                <a:latin typeface="Calibri"/>
                <a:cs typeface="Calibri"/>
              </a:rPr>
              <a:t>oro</a:t>
            </a:r>
            <a:r>
              <a:rPr sz="2200" b="1" spc="-20" dirty="0">
                <a:latin typeface="Calibri"/>
                <a:cs typeface="Calibri"/>
              </a:rPr>
              <a:t> </a:t>
            </a:r>
            <a:r>
              <a:rPr sz="2200" b="1" spc="85" dirty="0">
                <a:latin typeface="Calibri"/>
                <a:cs typeface="Calibri"/>
              </a:rPr>
              <a:t>en</a:t>
            </a:r>
            <a:r>
              <a:rPr sz="2200" b="1" spc="-15" dirty="0">
                <a:latin typeface="Calibri"/>
                <a:cs typeface="Calibri"/>
              </a:rPr>
              <a:t> </a:t>
            </a:r>
            <a:r>
              <a:rPr sz="2200" b="1" spc="55" dirty="0">
                <a:latin typeface="Calibri"/>
                <a:cs typeface="Calibri"/>
              </a:rPr>
              <a:t>tu</a:t>
            </a:r>
            <a:r>
              <a:rPr sz="2200" b="1" spc="-30" dirty="0">
                <a:latin typeface="Calibri"/>
                <a:cs typeface="Calibri"/>
              </a:rPr>
              <a:t> </a:t>
            </a:r>
            <a:r>
              <a:rPr sz="2200" b="1" spc="65" dirty="0">
                <a:latin typeface="Calibri"/>
                <a:cs typeface="Calibri"/>
              </a:rPr>
              <a:t>generador</a:t>
            </a:r>
            <a:r>
              <a:rPr sz="2200" b="1" spc="-30" dirty="0">
                <a:latin typeface="Calibri"/>
                <a:cs typeface="Calibri"/>
              </a:rPr>
              <a:t> </a:t>
            </a:r>
            <a:r>
              <a:rPr sz="2200" b="1" spc="50" dirty="0">
                <a:latin typeface="Calibri"/>
                <a:cs typeface="Calibri"/>
              </a:rPr>
              <a:t>XML</a:t>
            </a:r>
            <a:r>
              <a:rPr sz="2200" b="1" spc="-35" dirty="0">
                <a:latin typeface="Calibri"/>
                <a:cs typeface="Calibri"/>
              </a:rPr>
              <a:t> </a:t>
            </a:r>
            <a:r>
              <a:rPr sz="2200" b="1" spc="55" dirty="0">
                <a:latin typeface="Calibri"/>
                <a:cs typeface="Calibri"/>
              </a:rPr>
              <a:t>(ERP/Excel):</a:t>
            </a:r>
            <a:endParaRPr sz="2200">
              <a:latin typeface="Calibri"/>
              <a:cs typeface="Calibri"/>
            </a:endParaRPr>
          </a:p>
          <a:p>
            <a:pPr marL="354965" indent="-342265">
              <a:lnSpc>
                <a:spcPts val="2365"/>
              </a:lnSpc>
              <a:buFont typeface="Arial"/>
              <a:buChar char="•"/>
              <a:tabLst>
                <a:tab pos="354965" algn="l"/>
              </a:tabLst>
            </a:pPr>
            <a:r>
              <a:rPr sz="2200" spc="120" dirty="0">
                <a:latin typeface="Calibri"/>
                <a:cs typeface="Calibri"/>
              </a:rPr>
              <a:t>Si</a:t>
            </a:r>
            <a:r>
              <a:rPr sz="2200" spc="20" dirty="0">
                <a:latin typeface="Calibri"/>
                <a:cs typeface="Calibri"/>
              </a:rPr>
              <a:t> </a:t>
            </a:r>
            <a:r>
              <a:rPr sz="2200" spc="10" dirty="0">
                <a:latin typeface="Calibri"/>
                <a:cs typeface="Calibri"/>
              </a:rPr>
              <a:t>ImporteGravado</a:t>
            </a:r>
            <a:r>
              <a:rPr sz="2200" spc="100" dirty="0">
                <a:latin typeface="Calibri"/>
                <a:cs typeface="Calibri"/>
              </a:rPr>
              <a:t> </a:t>
            </a:r>
            <a:r>
              <a:rPr sz="2200" spc="65" dirty="0">
                <a:latin typeface="Calibri"/>
                <a:cs typeface="Calibri"/>
              </a:rPr>
              <a:t>=</a:t>
            </a:r>
            <a:r>
              <a:rPr sz="2200" spc="15" dirty="0">
                <a:latin typeface="Calibri"/>
                <a:cs typeface="Calibri"/>
              </a:rPr>
              <a:t> </a:t>
            </a:r>
            <a:r>
              <a:rPr sz="2200" spc="50" dirty="0">
                <a:latin typeface="Calibri"/>
                <a:cs typeface="Calibri"/>
              </a:rPr>
              <a:t>0.00</a:t>
            </a:r>
            <a:r>
              <a:rPr sz="2200" spc="30" dirty="0">
                <a:latin typeface="Calibri"/>
                <a:cs typeface="Calibri"/>
              </a:rPr>
              <a:t> </a:t>
            </a:r>
            <a:r>
              <a:rPr sz="2200" b="1" spc="10" dirty="0">
                <a:latin typeface="Calibri"/>
                <a:cs typeface="Calibri"/>
              </a:rPr>
              <a:t>y</a:t>
            </a:r>
            <a:r>
              <a:rPr sz="2200" b="1" spc="15" dirty="0">
                <a:latin typeface="Calibri"/>
                <a:cs typeface="Calibri"/>
              </a:rPr>
              <a:t> </a:t>
            </a:r>
            <a:r>
              <a:rPr sz="2200" spc="10" dirty="0">
                <a:latin typeface="Calibri"/>
                <a:cs typeface="Calibri"/>
              </a:rPr>
              <a:t>ImporteExento</a:t>
            </a:r>
            <a:r>
              <a:rPr sz="2200" spc="75" dirty="0">
                <a:latin typeface="Calibri"/>
                <a:cs typeface="Calibri"/>
              </a:rPr>
              <a:t> </a:t>
            </a:r>
            <a:r>
              <a:rPr sz="2200" spc="65" dirty="0">
                <a:latin typeface="Calibri"/>
                <a:cs typeface="Calibri"/>
              </a:rPr>
              <a:t>=</a:t>
            </a:r>
            <a:r>
              <a:rPr sz="2200" spc="25" dirty="0">
                <a:latin typeface="Calibri"/>
                <a:cs typeface="Calibri"/>
              </a:rPr>
              <a:t> </a:t>
            </a:r>
            <a:r>
              <a:rPr sz="2200" spc="50" dirty="0">
                <a:latin typeface="Calibri"/>
                <a:cs typeface="Calibri"/>
              </a:rPr>
              <a:t>0.00</a:t>
            </a:r>
            <a:r>
              <a:rPr sz="2200" spc="20" dirty="0">
                <a:latin typeface="Calibri"/>
                <a:cs typeface="Calibri"/>
              </a:rPr>
              <a:t> </a:t>
            </a:r>
            <a:r>
              <a:rPr sz="2200" spc="10" dirty="0">
                <a:latin typeface="Cambria Math"/>
                <a:cs typeface="Cambria Math"/>
              </a:rPr>
              <a:t>⇒</a:t>
            </a:r>
            <a:r>
              <a:rPr sz="2200" spc="30" dirty="0">
                <a:latin typeface="Cambria Math"/>
                <a:cs typeface="Cambria Math"/>
              </a:rPr>
              <a:t> </a:t>
            </a:r>
            <a:r>
              <a:rPr sz="2200" b="1" spc="80" dirty="0">
                <a:latin typeface="Calibri"/>
                <a:cs typeface="Calibri"/>
              </a:rPr>
              <a:t>no</a:t>
            </a:r>
            <a:r>
              <a:rPr sz="2200" b="1" spc="25" dirty="0">
                <a:latin typeface="Calibri"/>
                <a:cs typeface="Calibri"/>
              </a:rPr>
              <a:t> </a:t>
            </a:r>
            <a:r>
              <a:rPr sz="2200" b="1" spc="110" dirty="0">
                <a:latin typeface="Calibri"/>
                <a:cs typeface="Calibri"/>
              </a:rPr>
              <a:t>emitas</a:t>
            </a:r>
            <a:r>
              <a:rPr sz="2200" b="1" spc="20" dirty="0">
                <a:latin typeface="Calibri"/>
                <a:cs typeface="Calibri"/>
              </a:rPr>
              <a:t> </a:t>
            </a:r>
            <a:r>
              <a:rPr sz="2200" spc="114" dirty="0">
                <a:latin typeface="Calibri"/>
                <a:cs typeface="Calibri"/>
              </a:rPr>
              <a:t>esa</a:t>
            </a:r>
            <a:r>
              <a:rPr sz="2200" spc="45" dirty="0">
                <a:latin typeface="Calibri"/>
                <a:cs typeface="Calibri"/>
              </a:rPr>
              <a:t> </a:t>
            </a:r>
            <a:r>
              <a:rPr sz="2200" spc="60" dirty="0">
                <a:latin typeface="Calibri"/>
                <a:cs typeface="Calibri"/>
              </a:rPr>
              <a:t>Percepcion.</a:t>
            </a:r>
            <a:endParaRPr sz="2200">
              <a:latin typeface="Calibri"/>
              <a:cs typeface="Calibri"/>
            </a:endParaRPr>
          </a:p>
          <a:p>
            <a:pPr>
              <a:lnSpc>
                <a:spcPct val="100000"/>
              </a:lnSpc>
              <a:spcBef>
                <a:spcPts val="985"/>
              </a:spcBef>
              <a:buFont typeface="Arial"/>
              <a:buChar char="•"/>
            </a:pPr>
            <a:endParaRPr sz="2200">
              <a:latin typeface="Calibri"/>
              <a:cs typeface="Calibri"/>
            </a:endParaRPr>
          </a:p>
          <a:p>
            <a:pPr marL="12700">
              <a:lnSpc>
                <a:spcPct val="100000"/>
              </a:lnSpc>
            </a:pPr>
            <a:r>
              <a:rPr sz="2200" b="1" spc="85" dirty="0">
                <a:latin typeface="Calibri"/>
                <a:cs typeface="Calibri"/>
              </a:rPr>
              <a:t>Validación</a:t>
            </a:r>
            <a:r>
              <a:rPr sz="2200" b="1" spc="-10" dirty="0">
                <a:latin typeface="Calibri"/>
                <a:cs typeface="Calibri"/>
              </a:rPr>
              <a:t> </a:t>
            </a:r>
            <a:r>
              <a:rPr sz="2200" b="1" spc="65" dirty="0">
                <a:latin typeface="Calibri"/>
                <a:cs typeface="Calibri"/>
              </a:rPr>
              <a:t>previa</a:t>
            </a:r>
            <a:r>
              <a:rPr sz="2200" b="1" spc="-35" dirty="0">
                <a:latin typeface="Calibri"/>
                <a:cs typeface="Calibri"/>
              </a:rPr>
              <a:t> </a:t>
            </a:r>
            <a:r>
              <a:rPr sz="2200" b="1" spc="55" dirty="0">
                <a:latin typeface="Calibri"/>
                <a:cs typeface="Calibri"/>
              </a:rPr>
              <a:t>(lógica):</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if</a:t>
            </a:r>
            <a:r>
              <a:rPr sz="2200" spc="-5" dirty="0">
                <a:latin typeface="Calibri"/>
                <a:cs typeface="Calibri"/>
              </a:rPr>
              <a:t> </a:t>
            </a:r>
            <a:r>
              <a:rPr sz="2200" dirty="0">
                <a:latin typeface="Calibri"/>
                <a:cs typeface="Calibri"/>
              </a:rPr>
              <a:t>gravado</a:t>
            </a:r>
            <a:r>
              <a:rPr sz="2200" spc="35" dirty="0">
                <a:latin typeface="Calibri"/>
                <a:cs typeface="Calibri"/>
              </a:rPr>
              <a:t> </a:t>
            </a:r>
            <a:r>
              <a:rPr sz="2200" spc="60" dirty="0">
                <a:latin typeface="Calibri"/>
                <a:cs typeface="Calibri"/>
              </a:rPr>
              <a:t>==</a:t>
            </a:r>
            <a:r>
              <a:rPr sz="2200" spc="5" dirty="0">
                <a:latin typeface="Calibri"/>
                <a:cs typeface="Calibri"/>
              </a:rPr>
              <a:t> </a:t>
            </a:r>
            <a:r>
              <a:rPr sz="2200" spc="55" dirty="0">
                <a:latin typeface="Calibri"/>
                <a:cs typeface="Calibri"/>
              </a:rPr>
              <a:t>0</a:t>
            </a:r>
            <a:r>
              <a:rPr sz="2200" spc="10" dirty="0">
                <a:latin typeface="Calibri"/>
                <a:cs typeface="Calibri"/>
              </a:rPr>
              <a:t> </a:t>
            </a:r>
            <a:r>
              <a:rPr sz="2200" spc="75" dirty="0">
                <a:latin typeface="Calibri"/>
                <a:cs typeface="Calibri"/>
              </a:rPr>
              <a:t>and</a:t>
            </a:r>
            <a:r>
              <a:rPr sz="2200" spc="15" dirty="0">
                <a:latin typeface="Calibri"/>
                <a:cs typeface="Calibri"/>
              </a:rPr>
              <a:t> </a:t>
            </a:r>
            <a:r>
              <a:rPr sz="2200" dirty="0">
                <a:latin typeface="Calibri"/>
                <a:cs typeface="Calibri"/>
              </a:rPr>
              <a:t>exento</a:t>
            </a:r>
            <a:r>
              <a:rPr sz="2200" spc="45" dirty="0">
                <a:latin typeface="Calibri"/>
                <a:cs typeface="Calibri"/>
              </a:rPr>
              <a:t> </a:t>
            </a:r>
            <a:r>
              <a:rPr sz="2200" spc="60" dirty="0">
                <a:latin typeface="Calibri"/>
                <a:cs typeface="Calibri"/>
              </a:rPr>
              <a:t>==</a:t>
            </a:r>
            <a:r>
              <a:rPr sz="2200" spc="5" dirty="0">
                <a:latin typeface="Calibri"/>
                <a:cs typeface="Calibri"/>
              </a:rPr>
              <a:t> </a:t>
            </a:r>
            <a:r>
              <a:rPr sz="2200" dirty="0">
                <a:latin typeface="Calibri"/>
                <a:cs typeface="Calibri"/>
              </a:rPr>
              <a:t>0:</a:t>
            </a:r>
            <a:r>
              <a:rPr sz="2200" spc="25" dirty="0">
                <a:latin typeface="Calibri"/>
                <a:cs typeface="Calibri"/>
              </a:rPr>
              <a:t> </a:t>
            </a:r>
            <a:r>
              <a:rPr sz="2200" spc="-10" dirty="0">
                <a:latin typeface="Calibri"/>
                <a:cs typeface="Calibri"/>
              </a:rPr>
              <a:t>skip_row</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170" dirty="0">
                <a:latin typeface="Calibri"/>
                <a:cs typeface="Calibri"/>
              </a:rPr>
              <a:t>Los</a:t>
            </a:r>
            <a:r>
              <a:rPr sz="2200" b="1" spc="-50" dirty="0">
                <a:latin typeface="Calibri"/>
                <a:cs typeface="Calibri"/>
              </a:rPr>
              <a:t> </a:t>
            </a:r>
            <a:r>
              <a:rPr sz="2200" b="1" spc="85" dirty="0">
                <a:latin typeface="Calibri"/>
                <a:cs typeface="Calibri"/>
              </a:rPr>
              <a:t>redondeos:</a:t>
            </a:r>
            <a:endParaRPr sz="2200">
              <a:latin typeface="Calibri"/>
              <a:cs typeface="Calibri"/>
            </a:endParaRPr>
          </a:p>
          <a:p>
            <a:pPr marL="354965" indent="-342265">
              <a:lnSpc>
                <a:spcPct val="100000"/>
              </a:lnSpc>
              <a:spcBef>
                <a:spcPts val="530"/>
              </a:spcBef>
              <a:buFont typeface="Arial"/>
              <a:buChar char="•"/>
              <a:tabLst>
                <a:tab pos="354965" algn="l"/>
              </a:tabLst>
            </a:pPr>
            <a:r>
              <a:rPr sz="2200" spc="90" dirty="0">
                <a:latin typeface="Calibri"/>
                <a:cs typeface="Calibri"/>
              </a:rPr>
              <a:t>Decide</a:t>
            </a:r>
            <a:r>
              <a:rPr sz="2200" spc="-20" dirty="0">
                <a:latin typeface="Calibri"/>
                <a:cs typeface="Calibri"/>
              </a:rPr>
              <a:t> </a:t>
            </a:r>
            <a:r>
              <a:rPr sz="2200" spc="105" dirty="0">
                <a:latin typeface="Calibri"/>
                <a:cs typeface="Calibri"/>
              </a:rPr>
              <a:t>si</a:t>
            </a:r>
            <a:r>
              <a:rPr sz="2200" spc="-30" dirty="0">
                <a:latin typeface="Calibri"/>
                <a:cs typeface="Calibri"/>
              </a:rPr>
              <a:t> </a:t>
            </a:r>
            <a:r>
              <a:rPr sz="2200" spc="70" dirty="0">
                <a:latin typeface="Calibri"/>
                <a:cs typeface="Calibri"/>
              </a:rPr>
              <a:t>redondeas</a:t>
            </a:r>
            <a:r>
              <a:rPr sz="2200" spc="5" dirty="0">
                <a:latin typeface="Calibri"/>
                <a:cs typeface="Calibri"/>
              </a:rPr>
              <a:t> </a:t>
            </a:r>
            <a:r>
              <a:rPr sz="2200" dirty="0">
                <a:latin typeface="Calibri"/>
                <a:cs typeface="Calibri"/>
              </a:rPr>
              <a:t>por</a:t>
            </a:r>
            <a:r>
              <a:rPr sz="2200" spc="-30" dirty="0">
                <a:latin typeface="Calibri"/>
                <a:cs typeface="Calibri"/>
              </a:rPr>
              <a:t> </a:t>
            </a:r>
            <a:r>
              <a:rPr sz="2200" spc="80" dirty="0">
                <a:latin typeface="Calibri"/>
                <a:cs typeface="Calibri"/>
              </a:rPr>
              <a:t>concepto</a:t>
            </a:r>
            <a:r>
              <a:rPr sz="2200" spc="-20" dirty="0">
                <a:latin typeface="Calibri"/>
                <a:cs typeface="Calibri"/>
              </a:rPr>
              <a:t> </a:t>
            </a:r>
            <a:r>
              <a:rPr sz="2200" spc="75" dirty="0">
                <a:latin typeface="Calibri"/>
                <a:cs typeface="Calibri"/>
              </a:rPr>
              <a:t>antes</a:t>
            </a:r>
            <a:r>
              <a:rPr sz="2200" spc="-10" dirty="0">
                <a:latin typeface="Calibri"/>
                <a:cs typeface="Calibri"/>
              </a:rPr>
              <a:t> </a:t>
            </a:r>
            <a:r>
              <a:rPr sz="2200" spc="65" dirty="0">
                <a:latin typeface="Calibri"/>
                <a:cs typeface="Calibri"/>
              </a:rPr>
              <a:t>de</a:t>
            </a:r>
            <a:r>
              <a:rPr sz="2200" spc="-20" dirty="0">
                <a:latin typeface="Calibri"/>
                <a:cs typeface="Calibri"/>
              </a:rPr>
              <a:t> </a:t>
            </a:r>
            <a:r>
              <a:rPr sz="2200" spc="85" dirty="0">
                <a:latin typeface="Calibri"/>
                <a:cs typeface="Calibri"/>
              </a:rPr>
              <a:t>sumar</a:t>
            </a:r>
            <a:r>
              <a:rPr sz="2200" spc="-15" dirty="0">
                <a:latin typeface="Calibri"/>
                <a:cs typeface="Calibri"/>
              </a:rPr>
              <a:t> </a:t>
            </a:r>
            <a:r>
              <a:rPr sz="2200" spc="40" dirty="0">
                <a:latin typeface="Calibri"/>
                <a:cs typeface="Calibri"/>
              </a:rPr>
              <a:t>totales.</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Evita</a:t>
            </a:r>
            <a:r>
              <a:rPr sz="2200" spc="50" dirty="0">
                <a:latin typeface="Calibri"/>
                <a:cs typeface="Calibri"/>
              </a:rPr>
              <a:t> </a:t>
            </a:r>
            <a:r>
              <a:rPr sz="2200" spc="65" dirty="0">
                <a:latin typeface="Calibri"/>
                <a:cs typeface="Calibri"/>
              </a:rPr>
              <a:t>que</a:t>
            </a:r>
            <a:r>
              <a:rPr sz="2200" spc="20" dirty="0">
                <a:latin typeface="Calibri"/>
                <a:cs typeface="Calibri"/>
              </a:rPr>
              <a:t> </a:t>
            </a:r>
            <a:r>
              <a:rPr sz="2200" spc="50" dirty="0">
                <a:latin typeface="Calibri"/>
                <a:cs typeface="Calibri"/>
              </a:rPr>
              <a:t>importes</a:t>
            </a:r>
            <a:r>
              <a:rPr sz="2200" spc="55" dirty="0">
                <a:latin typeface="Calibri"/>
                <a:cs typeface="Calibri"/>
              </a:rPr>
              <a:t> </a:t>
            </a:r>
            <a:r>
              <a:rPr sz="2200" spc="65" dirty="0">
                <a:latin typeface="Calibri"/>
                <a:cs typeface="Calibri"/>
              </a:rPr>
              <a:t>reales</a:t>
            </a:r>
            <a:r>
              <a:rPr sz="2200" spc="75" dirty="0">
                <a:latin typeface="Calibri"/>
                <a:cs typeface="Calibri"/>
              </a:rPr>
              <a:t> </a:t>
            </a:r>
            <a:r>
              <a:rPr sz="2200" dirty="0">
                <a:latin typeface="Calibri"/>
                <a:cs typeface="Calibri"/>
              </a:rPr>
              <a:t>terminen</a:t>
            </a:r>
            <a:r>
              <a:rPr sz="2200" spc="60" dirty="0">
                <a:latin typeface="Calibri"/>
                <a:cs typeface="Calibri"/>
              </a:rPr>
              <a:t> </a:t>
            </a:r>
            <a:r>
              <a:rPr sz="2200" spc="50" dirty="0">
                <a:latin typeface="Calibri"/>
                <a:cs typeface="Calibri"/>
              </a:rPr>
              <a:t>en</a:t>
            </a:r>
            <a:r>
              <a:rPr sz="2200" spc="45" dirty="0">
                <a:latin typeface="Calibri"/>
                <a:cs typeface="Calibri"/>
              </a:rPr>
              <a:t> </a:t>
            </a:r>
            <a:r>
              <a:rPr sz="2200" spc="50" dirty="0">
                <a:latin typeface="Calibri"/>
                <a:cs typeface="Calibri"/>
              </a:rPr>
              <a:t>0.00</a:t>
            </a:r>
            <a:r>
              <a:rPr sz="2200" spc="15" dirty="0">
                <a:latin typeface="Calibri"/>
                <a:cs typeface="Calibri"/>
              </a:rPr>
              <a:t> </a:t>
            </a:r>
            <a:r>
              <a:rPr sz="2200" dirty="0">
                <a:latin typeface="Calibri"/>
                <a:cs typeface="Calibri"/>
              </a:rPr>
              <a:t>por</a:t>
            </a:r>
            <a:r>
              <a:rPr sz="2200" spc="30" dirty="0">
                <a:latin typeface="Calibri"/>
                <a:cs typeface="Calibri"/>
              </a:rPr>
              <a:t> </a:t>
            </a:r>
            <a:r>
              <a:rPr sz="2200" spc="-10" dirty="0">
                <a:latin typeface="Calibri"/>
                <a:cs typeface="Calibri"/>
              </a:rPr>
              <a:t>truncamiento.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335895" cy="2810510"/>
          </a:xfrm>
          <a:prstGeom prst="rect">
            <a:avLst/>
          </a:prstGeom>
        </p:spPr>
        <p:txBody>
          <a:bodyPr vert="horz" wrap="square" lIns="0" tIns="12065" rIns="0" bIns="0" rtlCol="0">
            <a:spAutoFit/>
          </a:bodyPr>
          <a:lstStyle/>
          <a:p>
            <a:pPr marL="31305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50"/>
              </a:spcBef>
            </a:pPr>
            <a:endParaRPr sz="2200">
              <a:latin typeface="Calibri"/>
              <a:cs typeface="Calibri"/>
            </a:endParaRPr>
          </a:p>
          <a:p>
            <a:pPr marL="12700" algn="just">
              <a:lnSpc>
                <a:spcPct val="100000"/>
              </a:lnSpc>
            </a:pPr>
            <a:r>
              <a:rPr sz="2400" b="1" spc="120" dirty="0">
                <a:latin typeface="Calibri"/>
                <a:cs typeface="Calibri"/>
              </a:rPr>
              <a:t>Regla</a:t>
            </a:r>
            <a:r>
              <a:rPr sz="2400" b="1" spc="-30" dirty="0">
                <a:latin typeface="Calibri"/>
                <a:cs typeface="Calibri"/>
              </a:rPr>
              <a:t> </a:t>
            </a:r>
            <a:r>
              <a:rPr sz="2400" b="1" spc="140" dirty="0">
                <a:latin typeface="Calibri"/>
                <a:cs typeface="Calibri"/>
              </a:rPr>
              <a:t>específica</a:t>
            </a:r>
            <a:r>
              <a:rPr sz="2400" b="1" spc="-50" dirty="0">
                <a:latin typeface="Calibri"/>
                <a:cs typeface="Calibri"/>
              </a:rPr>
              <a:t> </a:t>
            </a:r>
            <a:r>
              <a:rPr sz="2400" b="1" spc="80" dirty="0">
                <a:latin typeface="Calibri"/>
                <a:cs typeface="Calibri"/>
              </a:rPr>
              <a:t>para</a:t>
            </a:r>
            <a:r>
              <a:rPr sz="2400" b="1" spc="-20" dirty="0">
                <a:latin typeface="Calibri"/>
                <a:cs typeface="Calibri"/>
              </a:rPr>
              <a:t> </a:t>
            </a:r>
            <a:r>
              <a:rPr sz="2400" b="1" spc="105" dirty="0">
                <a:latin typeface="Calibri"/>
                <a:cs typeface="Calibri"/>
              </a:rPr>
              <a:t>TipoPercepcion</a:t>
            </a:r>
            <a:r>
              <a:rPr sz="2400" b="1" spc="-180" dirty="0">
                <a:latin typeface="Calibri"/>
                <a:cs typeface="Calibri"/>
              </a:rPr>
              <a:t> </a:t>
            </a:r>
            <a:r>
              <a:rPr sz="2400" b="1" spc="90" dirty="0">
                <a:latin typeface="Calibri"/>
                <a:cs typeface="Calibri"/>
              </a:rPr>
              <a:t>“038</a:t>
            </a:r>
            <a:r>
              <a:rPr sz="2400" b="1" spc="-20" dirty="0">
                <a:latin typeface="Calibri"/>
                <a:cs typeface="Calibri"/>
              </a:rPr>
              <a:t> </a:t>
            </a:r>
            <a:r>
              <a:rPr sz="2400" b="1" spc="-114" dirty="0">
                <a:latin typeface="Calibri"/>
                <a:cs typeface="Calibri"/>
              </a:rPr>
              <a:t>–</a:t>
            </a:r>
            <a:r>
              <a:rPr sz="2400" b="1" spc="-45" dirty="0">
                <a:latin typeface="Calibri"/>
                <a:cs typeface="Calibri"/>
              </a:rPr>
              <a:t> </a:t>
            </a:r>
            <a:r>
              <a:rPr sz="2400" b="1" spc="95" dirty="0">
                <a:latin typeface="Calibri"/>
                <a:cs typeface="Calibri"/>
              </a:rPr>
              <a:t>Otros</a:t>
            </a:r>
            <a:r>
              <a:rPr sz="2400" b="1" spc="-25" dirty="0">
                <a:latin typeface="Calibri"/>
                <a:cs typeface="Calibri"/>
              </a:rPr>
              <a:t> </a:t>
            </a:r>
            <a:r>
              <a:rPr sz="2400" b="1" spc="120" dirty="0">
                <a:latin typeface="Calibri"/>
                <a:cs typeface="Calibri"/>
              </a:rPr>
              <a:t>ingresos</a:t>
            </a:r>
            <a:r>
              <a:rPr sz="2400" b="1" spc="-65" dirty="0">
                <a:latin typeface="Calibri"/>
                <a:cs typeface="Calibri"/>
              </a:rPr>
              <a:t> </a:t>
            </a:r>
            <a:r>
              <a:rPr sz="2400" b="1" spc="75" dirty="0">
                <a:latin typeface="Calibri"/>
                <a:cs typeface="Calibri"/>
              </a:rPr>
              <a:t>por</a:t>
            </a:r>
            <a:r>
              <a:rPr sz="2400" b="1" spc="-25" dirty="0">
                <a:latin typeface="Calibri"/>
                <a:cs typeface="Calibri"/>
              </a:rPr>
              <a:t> </a:t>
            </a:r>
            <a:r>
              <a:rPr sz="2400" b="1" spc="125" dirty="0">
                <a:latin typeface="Calibri"/>
                <a:cs typeface="Calibri"/>
              </a:rPr>
              <a:t>salarios”</a:t>
            </a:r>
            <a:endParaRPr sz="2400">
              <a:latin typeface="Calibri"/>
              <a:cs typeface="Calibri"/>
            </a:endParaRPr>
          </a:p>
          <a:p>
            <a:pPr>
              <a:lnSpc>
                <a:spcPct val="100000"/>
              </a:lnSpc>
              <a:spcBef>
                <a:spcPts val="1105"/>
              </a:spcBef>
            </a:pPr>
            <a:endParaRPr sz="2400">
              <a:latin typeface="Calibri"/>
              <a:cs typeface="Calibri"/>
            </a:endParaRPr>
          </a:p>
          <a:p>
            <a:pPr marL="12700" marR="5080" algn="just">
              <a:lnSpc>
                <a:spcPct val="100000"/>
              </a:lnSpc>
            </a:pPr>
            <a:r>
              <a:rPr sz="2400" spc="160" dirty="0">
                <a:latin typeface="Calibri"/>
                <a:cs typeface="Calibri"/>
              </a:rPr>
              <a:t>Se</a:t>
            </a:r>
            <a:r>
              <a:rPr sz="2400" spc="-25" dirty="0">
                <a:latin typeface="Calibri"/>
                <a:cs typeface="Calibri"/>
              </a:rPr>
              <a:t> </a:t>
            </a:r>
            <a:r>
              <a:rPr sz="2400" spc="90" dirty="0">
                <a:latin typeface="Calibri"/>
                <a:cs typeface="Calibri"/>
              </a:rPr>
              <a:t>establece</a:t>
            </a:r>
            <a:r>
              <a:rPr sz="2400" spc="-5" dirty="0">
                <a:latin typeface="Calibri"/>
                <a:cs typeface="Calibri"/>
              </a:rPr>
              <a:t> </a:t>
            </a:r>
            <a:r>
              <a:rPr sz="2400" spc="70" dirty="0">
                <a:latin typeface="Calibri"/>
                <a:cs typeface="Calibri"/>
              </a:rPr>
              <a:t>que</a:t>
            </a:r>
            <a:r>
              <a:rPr sz="2400" spc="-10" dirty="0">
                <a:latin typeface="Calibri"/>
                <a:cs typeface="Calibri"/>
              </a:rPr>
              <a:t> </a:t>
            </a:r>
            <a:r>
              <a:rPr sz="2400" spc="90" dirty="0">
                <a:latin typeface="Calibri"/>
                <a:cs typeface="Calibri"/>
              </a:rPr>
              <a:t>la</a:t>
            </a:r>
            <a:r>
              <a:rPr sz="2400" spc="-15" dirty="0">
                <a:latin typeface="Calibri"/>
                <a:cs typeface="Calibri"/>
              </a:rPr>
              <a:t> </a:t>
            </a:r>
            <a:r>
              <a:rPr sz="2400" spc="85" dirty="0">
                <a:latin typeface="Calibri"/>
                <a:cs typeface="Calibri"/>
              </a:rPr>
              <a:t>clave</a:t>
            </a:r>
            <a:r>
              <a:rPr sz="2400" spc="5" dirty="0">
                <a:latin typeface="Calibri"/>
                <a:cs typeface="Calibri"/>
              </a:rPr>
              <a:t> </a:t>
            </a:r>
            <a:r>
              <a:rPr sz="2400" b="1" spc="60" dirty="0">
                <a:latin typeface="Calibri"/>
                <a:cs typeface="Calibri"/>
              </a:rPr>
              <a:t>038</a:t>
            </a:r>
            <a:r>
              <a:rPr sz="2400" b="1" spc="-5" dirty="0">
                <a:latin typeface="Calibri"/>
                <a:cs typeface="Calibri"/>
              </a:rPr>
              <a:t> </a:t>
            </a:r>
            <a:r>
              <a:rPr sz="2400" spc="65" dirty="0">
                <a:latin typeface="Calibri"/>
                <a:cs typeface="Calibri"/>
              </a:rPr>
              <a:t>debe</a:t>
            </a:r>
            <a:r>
              <a:rPr sz="2400" spc="-5" dirty="0">
                <a:latin typeface="Calibri"/>
                <a:cs typeface="Calibri"/>
              </a:rPr>
              <a:t> </a:t>
            </a:r>
            <a:r>
              <a:rPr sz="2400" spc="75" dirty="0">
                <a:latin typeface="Calibri"/>
                <a:cs typeface="Calibri"/>
              </a:rPr>
              <a:t>ser</a:t>
            </a:r>
            <a:r>
              <a:rPr sz="2400" dirty="0">
                <a:latin typeface="Calibri"/>
                <a:cs typeface="Calibri"/>
              </a:rPr>
              <a:t> </a:t>
            </a:r>
            <a:r>
              <a:rPr sz="2400" b="1" spc="100" dirty="0">
                <a:latin typeface="Calibri"/>
                <a:cs typeface="Calibri"/>
              </a:rPr>
              <a:t>100%</a:t>
            </a:r>
            <a:r>
              <a:rPr sz="2400" b="1" spc="5" dirty="0">
                <a:latin typeface="Calibri"/>
                <a:cs typeface="Calibri"/>
              </a:rPr>
              <a:t> </a:t>
            </a:r>
            <a:r>
              <a:rPr sz="2400" b="1" spc="75" dirty="0">
                <a:latin typeface="Calibri"/>
                <a:cs typeface="Calibri"/>
              </a:rPr>
              <a:t>gravada</a:t>
            </a:r>
            <a:r>
              <a:rPr sz="2400" b="1" spc="20" dirty="0">
                <a:latin typeface="Calibri"/>
                <a:cs typeface="Calibri"/>
              </a:rPr>
              <a:t> </a:t>
            </a:r>
            <a:r>
              <a:rPr sz="2400" dirty="0">
                <a:latin typeface="Calibri"/>
                <a:cs typeface="Calibri"/>
              </a:rPr>
              <a:t>(ImporteExento</a:t>
            </a:r>
            <a:r>
              <a:rPr sz="2400" spc="-20" dirty="0">
                <a:latin typeface="Calibri"/>
                <a:cs typeface="Calibri"/>
              </a:rPr>
              <a:t> </a:t>
            </a:r>
            <a:r>
              <a:rPr sz="2400" spc="65" dirty="0">
                <a:latin typeface="Calibri"/>
                <a:cs typeface="Calibri"/>
              </a:rPr>
              <a:t>debe</a:t>
            </a:r>
            <a:r>
              <a:rPr sz="2400" spc="10" dirty="0">
                <a:latin typeface="Calibri"/>
                <a:cs typeface="Calibri"/>
              </a:rPr>
              <a:t> </a:t>
            </a:r>
            <a:r>
              <a:rPr sz="2400" spc="50" dirty="0">
                <a:latin typeface="Calibri"/>
                <a:cs typeface="Calibri"/>
              </a:rPr>
              <a:t>ser </a:t>
            </a:r>
            <a:r>
              <a:rPr sz="2400" dirty="0">
                <a:latin typeface="Calibri"/>
                <a:cs typeface="Calibri"/>
              </a:rPr>
              <a:t>0).</a:t>
            </a:r>
            <a:r>
              <a:rPr sz="2400" spc="50" dirty="0">
                <a:latin typeface="Calibri"/>
                <a:cs typeface="Calibri"/>
              </a:rPr>
              <a:t> </a:t>
            </a:r>
            <a:r>
              <a:rPr sz="2400" spc="95" dirty="0">
                <a:latin typeface="Calibri"/>
                <a:cs typeface="Calibri"/>
              </a:rPr>
              <a:t>Esto</a:t>
            </a:r>
            <a:r>
              <a:rPr sz="2400" spc="30" dirty="0">
                <a:latin typeface="Calibri"/>
                <a:cs typeface="Calibri"/>
              </a:rPr>
              <a:t> </a:t>
            </a:r>
            <a:r>
              <a:rPr sz="2400" spc="135" dirty="0">
                <a:latin typeface="Calibri"/>
                <a:cs typeface="Calibri"/>
              </a:rPr>
              <a:t>se</a:t>
            </a:r>
            <a:r>
              <a:rPr sz="2400" spc="50" dirty="0">
                <a:latin typeface="Calibri"/>
                <a:cs typeface="Calibri"/>
              </a:rPr>
              <a:t> </a:t>
            </a:r>
            <a:r>
              <a:rPr sz="2400" dirty="0">
                <a:latin typeface="Calibri"/>
                <a:cs typeface="Calibri"/>
              </a:rPr>
              <a:t>refuerza</a:t>
            </a:r>
            <a:r>
              <a:rPr sz="2400" spc="30" dirty="0">
                <a:latin typeface="Calibri"/>
                <a:cs typeface="Calibri"/>
              </a:rPr>
              <a:t> </a:t>
            </a:r>
            <a:r>
              <a:rPr sz="2400" dirty="0">
                <a:latin typeface="Calibri"/>
                <a:cs typeface="Calibri"/>
              </a:rPr>
              <a:t>porque</a:t>
            </a:r>
            <a:r>
              <a:rPr sz="2400" spc="50" dirty="0">
                <a:latin typeface="Calibri"/>
                <a:cs typeface="Calibri"/>
              </a:rPr>
              <a:t> </a:t>
            </a:r>
            <a:r>
              <a:rPr sz="2400" spc="70" dirty="0">
                <a:latin typeface="Calibri"/>
                <a:cs typeface="Calibri"/>
              </a:rPr>
              <a:t>ciertos</a:t>
            </a:r>
            <a:r>
              <a:rPr sz="2400" spc="35" dirty="0">
                <a:latin typeface="Calibri"/>
                <a:cs typeface="Calibri"/>
              </a:rPr>
              <a:t> </a:t>
            </a:r>
            <a:r>
              <a:rPr sz="2400" spc="100" dirty="0">
                <a:latin typeface="Calibri"/>
                <a:cs typeface="Calibri"/>
              </a:rPr>
              <a:t>conceptos</a:t>
            </a:r>
            <a:r>
              <a:rPr sz="2400" spc="70" dirty="0">
                <a:latin typeface="Calibri"/>
                <a:cs typeface="Calibri"/>
              </a:rPr>
              <a:t> </a:t>
            </a:r>
            <a:r>
              <a:rPr sz="2400" dirty="0">
                <a:latin typeface="Calibri"/>
                <a:cs typeface="Calibri"/>
              </a:rPr>
              <a:t>(p.</a:t>
            </a:r>
            <a:r>
              <a:rPr sz="2400" spc="45" dirty="0">
                <a:latin typeface="Calibri"/>
                <a:cs typeface="Calibri"/>
              </a:rPr>
              <a:t> </a:t>
            </a:r>
            <a:r>
              <a:rPr sz="2400" spc="50" dirty="0">
                <a:latin typeface="Calibri"/>
                <a:cs typeface="Calibri"/>
              </a:rPr>
              <a:t>ej., </a:t>
            </a:r>
            <a:r>
              <a:rPr sz="2400" spc="125" dirty="0">
                <a:latin typeface="Calibri"/>
                <a:cs typeface="Calibri"/>
              </a:rPr>
              <a:t>descanso</a:t>
            </a:r>
            <a:r>
              <a:rPr sz="2400" spc="50" dirty="0">
                <a:latin typeface="Calibri"/>
                <a:cs typeface="Calibri"/>
              </a:rPr>
              <a:t> </a:t>
            </a:r>
            <a:r>
              <a:rPr sz="2400" dirty="0">
                <a:latin typeface="Calibri"/>
                <a:cs typeface="Calibri"/>
              </a:rPr>
              <a:t>laborado)</a:t>
            </a:r>
            <a:r>
              <a:rPr sz="2400" spc="70" dirty="0">
                <a:latin typeface="Calibri"/>
                <a:cs typeface="Calibri"/>
              </a:rPr>
              <a:t> </a:t>
            </a:r>
            <a:r>
              <a:rPr sz="2400" dirty="0">
                <a:latin typeface="Calibri"/>
                <a:cs typeface="Calibri"/>
              </a:rPr>
              <a:t>ya</a:t>
            </a:r>
            <a:r>
              <a:rPr sz="2400" spc="55" dirty="0">
                <a:latin typeface="Calibri"/>
                <a:cs typeface="Calibri"/>
              </a:rPr>
              <a:t> </a:t>
            </a:r>
            <a:r>
              <a:rPr sz="2400" spc="25" dirty="0">
                <a:latin typeface="Calibri"/>
                <a:cs typeface="Calibri"/>
              </a:rPr>
              <a:t>no </a:t>
            </a:r>
            <a:r>
              <a:rPr sz="2400" spc="45" dirty="0">
                <a:latin typeface="Calibri"/>
                <a:cs typeface="Calibri"/>
              </a:rPr>
              <a:t>deberían</a:t>
            </a:r>
            <a:r>
              <a:rPr sz="2400" spc="-145" dirty="0">
                <a:latin typeface="Calibri"/>
                <a:cs typeface="Calibri"/>
              </a:rPr>
              <a:t> </a:t>
            </a:r>
            <a:r>
              <a:rPr sz="2400" spc="45" dirty="0">
                <a:latin typeface="Calibri"/>
                <a:cs typeface="Calibri"/>
              </a:rPr>
              <a:t>“forzarse”</a:t>
            </a:r>
            <a:r>
              <a:rPr sz="2400" spc="-150" dirty="0">
                <a:latin typeface="Calibri"/>
                <a:cs typeface="Calibri"/>
              </a:rPr>
              <a:t> </a:t>
            </a:r>
            <a:r>
              <a:rPr sz="2400" spc="55" dirty="0">
                <a:latin typeface="Calibri"/>
                <a:cs typeface="Calibri"/>
              </a:rPr>
              <a:t>en</a:t>
            </a:r>
            <a:r>
              <a:rPr sz="2400" spc="-35" dirty="0">
                <a:latin typeface="Calibri"/>
                <a:cs typeface="Calibri"/>
              </a:rPr>
              <a:t> </a:t>
            </a:r>
            <a:r>
              <a:rPr sz="2400" spc="60" dirty="0">
                <a:latin typeface="Calibri"/>
                <a:cs typeface="Calibri"/>
              </a:rPr>
              <a:t>038,</a:t>
            </a:r>
            <a:r>
              <a:rPr sz="2400" spc="-40" dirty="0">
                <a:latin typeface="Calibri"/>
                <a:cs typeface="Calibri"/>
              </a:rPr>
              <a:t> </a:t>
            </a:r>
            <a:r>
              <a:rPr sz="2400" spc="90" dirty="0">
                <a:latin typeface="Calibri"/>
                <a:cs typeface="Calibri"/>
              </a:rPr>
              <a:t>sino</a:t>
            </a:r>
            <a:r>
              <a:rPr sz="2400" spc="-40" dirty="0">
                <a:latin typeface="Calibri"/>
                <a:cs typeface="Calibri"/>
              </a:rPr>
              <a:t> </a:t>
            </a:r>
            <a:r>
              <a:rPr sz="2400" spc="55" dirty="0">
                <a:latin typeface="Calibri"/>
                <a:cs typeface="Calibri"/>
              </a:rPr>
              <a:t>en</a:t>
            </a:r>
            <a:r>
              <a:rPr sz="2400" spc="-55" dirty="0">
                <a:latin typeface="Calibri"/>
                <a:cs typeface="Calibri"/>
              </a:rPr>
              <a:t> </a:t>
            </a:r>
            <a:r>
              <a:rPr sz="2400" spc="140" dirty="0">
                <a:latin typeface="Calibri"/>
                <a:cs typeface="Calibri"/>
              </a:rPr>
              <a:t>las</a:t>
            </a:r>
            <a:r>
              <a:rPr sz="2400" spc="-45" dirty="0">
                <a:latin typeface="Calibri"/>
                <a:cs typeface="Calibri"/>
              </a:rPr>
              <a:t> </a:t>
            </a:r>
            <a:r>
              <a:rPr sz="2400" spc="80" dirty="0">
                <a:latin typeface="Calibri"/>
                <a:cs typeface="Calibri"/>
              </a:rPr>
              <a:t>nuevas</a:t>
            </a:r>
            <a:r>
              <a:rPr sz="2400" spc="-45" dirty="0">
                <a:latin typeface="Calibri"/>
                <a:cs typeface="Calibri"/>
              </a:rPr>
              <a:t> </a:t>
            </a:r>
            <a:r>
              <a:rPr sz="2400" spc="105" dirty="0">
                <a:latin typeface="Calibri"/>
                <a:cs typeface="Calibri"/>
              </a:rPr>
              <a:t>claves</a:t>
            </a:r>
            <a:r>
              <a:rPr sz="2400" spc="-40" dirty="0">
                <a:latin typeface="Calibri"/>
                <a:cs typeface="Calibri"/>
              </a:rPr>
              <a:t> </a:t>
            </a:r>
            <a:r>
              <a:rPr sz="2400" spc="-10" dirty="0">
                <a:latin typeface="Calibri"/>
                <a:cs typeface="Calibri"/>
              </a:rPr>
              <a:t>054/055.</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08920" cy="4655820"/>
          </a:xfrm>
          <a:prstGeom prst="rect">
            <a:avLst/>
          </a:prstGeom>
        </p:spPr>
        <p:txBody>
          <a:bodyPr vert="horz" wrap="square" lIns="0" tIns="12065" rIns="0" bIns="0" rtlCol="0">
            <a:spAutoFit/>
          </a:bodyPr>
          <a:lstStyle/>
          <a:p>
            <a:pPr marL="24066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740"/>
              </a:spcBef>
            </a:pPr>
            <a:endParaRPr sz="2200">
              <a:latin typeface="Calibri"/>
              <a:cs typeface="Calibri"/>
            </a:endParaRPr>
          </a:p>
          <a:p>
            <a:pPr marL="12700" marR="960755">
              <a:lnSpc>
                <a:spcPct val="110100"/>
              </a:lnSpc>
              <a:spcBef>
                <a:spcPts val="5"/>
              </a:spcBef>
            </a:pPr>
            <a:r>
              <a:rPr sz="2200" b="1" spc="110" dirty="0">
                <a:latin typeface="Calibri"/>
                <a:cs typeface="Calibri"/>
              </a:rPr>
              <a:t>Regla</a:t>
            </a:r>
            <a:r>
              <a:rPr sz="2200" b="1" spc="-35" dirty="0">
                <a:latin typeface="Calibri"/>
                <a:cs typeface="Calibri"/>
              </a:rPr>
              <a:t> </a:t>
            </a:r>
            <a:r>
              <a:rPr sz="2200" b="1" spc="130" dirty="0">
                <a:latin typeface="Calibri"/>
                <a:cs typeface="Calibri"/>
              </a:rPr>
              <a:t>específica</a:t>
            </a:r>
            <a:r>
              <a:rPr sz="2200" b="1" spc="20" dirty="0">
                <a:latin typeface="Calibri"/>
                <a:cs typeface="Calibri"/>
              </a:rPr>
              <a:t> </a:t>
            </a:r>
            <a:r>
              <a:rPr sz="2200" b="1" spc="70" dirty="0">
                <a:latin typeface="Calibri"/>
                <a:cs typeface="Calibri"/>
              </a:rPr>
              <a:t>para</a:t>
            </a:r>
            <a:r>
              <a:rPr sz="2200" b="1" spc="-35" dirty="0">
                <a:latin typeface="Calibri"/>
                <a:cs typeface="Calibri"/>
              </a:rPr>
              <a:t> </a:t>
            </a:r>
            <a:r>
              <a:rPr sz="2200" b="1" spc="90" dirty="0">
                <a:latin typeface="Calibri"/>
                <a:cs typeface="Calibri"/>
              </a:rPr>
              <a:t>TipoPercepcion</a:t>
            </a:r>
            <a:r>
              <a:rPr sz="2200" b="1" spc="-105" dirty="0">
                <a:latin typeface="Calibri"/>
                <a:cs typeface="Calibri"/>
              </a:rPr>
              <a:t> </a:t>
            </a:r>
            <a:r>
              <a:rPr sz="2200" b="1" spc="80" dirty="0">
                <a:latin typeface="Calibri"/>
                <a:cs typeface="Calibri"/>
              </a:rPr>
              <a:t>“038</a:t>
            </a:r>
            <a:r>
              <a:rPr sz="2200" b="1" spc="-35" dirty="0">
                <a:latin typeface="Calibri"/>
                <a:cs typeface="Calibri"/>
              </a:rPr>
              <a:t> </a:t>
            </a:r>
            <a:r>
              <a:rPr sz="2200" b="1" spc="-100" dirty="0">
                <a:latin typeface="Calibri"/>
                <a:cs typeface="Calibri"/>
              </a:rPr>
              <a:t>–</a:t>
            </a:r>
            <a:r>
              <a:rPr sz="2200" b="1" spc="-30" dirty="0">
                <a:latin typeface="Calibri"/>
                <a:cs typeface="Calibri"/>
              </a:rPr>
              <a:t> </a:t>
            </a:r>
            <a:r>
              <a:rPr sz="2200" b="1" spc="85" dirty="0">
                <a:latin typeface="Calibri"/>
                <a:cs typeface="Calibri"/>
              </a:rPr>
              <a:t>Otros</a:t>
            </a:r>
            <a:r>
              <a:rPr sz="2200" b="1" spc="-20" dirty="0">
                <a:latin typeface="Calibri"/>
                <a:cs typeface="Calibri"/>
              </a:rPr>
              <a:t> </a:t>
            </a:r>
            <a:r>
              <a:rPr sz="2200" b="1" spc="110" dirty="0">
                <a:latin typeface="Calibri"/>
                <a:cs typeface="Calibri"/>
              </a:rPr>
              <a:t>ingresos</a:t>
            </a:r>
            <a:r>
              <a:rPr sz="2200" b="1" spc="-25"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salarios” </a:t>
            </a:r>
            <a:r>
              <a:rPr sz="2200" b="1" spc="90" dirty="0">
                <a:latin typeface="Calibri"/>
                <a:cs typeface="Calibri"/>
              </a:rPr>
              <a:t>Qué</a:t>
            </a:r>
            <a:r>
              <a:rPr sz="2200" b="1" spc="-25" dirty="0">
                <a:latin typeface="Calibri"/>
                <a:cs typeface="Calibri"/>
              </a:rPr>
              <a:t> </a:t>
            </a:r>
            <a:r>
              <a:rPr sz="2200" b="1" spc="120" dirty="0">
                <a:latin typeface="Calibri"/>
                <a:cs typeface="Calibri"/>
              </a:rPr>
              <a:t>cambió</a:t>
            </a:r>
            <a:r>
              <a:rPr sz="2200" b="1" spc="-20" dirty="0">
                <a:latin typeface="Calibri"/>
                <a:cs typeface="Calibri"/>
              </a:rPr>
              <a:t> </a:t>
            </a:r>
            <a:r>
              <a:rPr sz="2200" b="1" spc="95" dirty="0">
                <a:latin typeface="Calibri"/>
                <a:cs typeface="Calibri"/>
              </a:rPr>
              <a:t>exactamente</a:t>
            </a:r>
            <a:r>
              <a:rPr sz="2200" b="1" spc="5" dirty="0">
                <a:latin typeface="Calibri"/>
                <a:cs typeface="Calibri"/>
              </a:rPr>
              <a:t> </a:t>
            </a:r>
            <a:r>
              <a:rPr sz="2200" b="1" spc="70" dirty="0">
                <a:latin typeface="Calibri"/>
                <a:cs typeface="Calibri"/>
              </a:rPr>
              <a:t>para</a:t>
            </a:r>
            <a:r>
              <a:rPr sz="2200" b="1" spc="-35" dirty="0">
                <a:latin typeface="Calibri"/>
                <a:cs typeface="Calibri"/>
              </a:rPr>
              <a:t> </a:t>
            </a:r>
            <a:r>
              <a:rPr sz="2200" b="1" spc="110" dirty="0">
                <a:latin typeface="Calibri"/>
                <a:cs typeface="Calibri"/>
              </a:rPr>
              <a:t>la</a:t>
            </a:r>
            <a:r>
              <a:rPr sz="2200" b="1" spc="-20" dirty="0">
                <a:latin typeface="Calibri"/>
                <a:cs typeface="Calibri"/>
              </a:rPr>
              <a:t> </a:t>
            </a:r>
            <a:r>
              <a:rPr sz="2200" b="1" spc="90" dirty="0">
                <a:latin typeface="Calibri"/>
                <a:cs typeface="Calibri"/>
              </a:rPr>
              <a:t>TipoPercepción</a:t>
            </a:r>
            <a:r>
              <a:rPr sz="2200" b="1" spc="-100" dirty="0">
                <a:latin typeface="Calibri"/>
                <a:cs typeface="Calibri"/>
              </a:rPr>
              <a:t> </a:t>
            </a:r>
            <a:r>
              <a:rPr sz="2200" b="1" spc="80" dirty="0">
                <a:latin typeface="Calibri"/>
                <a:cs typeface="Calibri"/>
              </a:rPr>
              <a:t>“038</a:t>
            </a:r>
            <a:r>
              <a:rPr sz="2200" b="1" spc="-30" dirty="0">
                <a:latin typeface="Calibri"/>
                <a:cs typeface="Calibri"/>
              </a:rPr>
              <a:t> </a:t>
            </a:r>
            <a:r>
              <a:rPr sz="2200" b="1" spc="-100" dirty="0">
                <a:latin typeface="Calibri"/>
                <a:cs typeface="Calibri"/>
              </a:rPr>
              <a:t>–</a:t>
            </a:r>
            <a:r>
              <a:rPr sz="2200" b="1" spc="-25" dirty="0">
                <a:latin typeface="Calibri"/>
                <a:cs typeface="Calibri"/>
              </a:rPr>
              <a:t> </a:t>
            </a:r>
            <a:r>
              <a:rPr sz="2200" b="1" spc="85" dirty="0">
                <a:latin typeface="Calibri"/>
                <a:cs typeface="Calibri"/>
              </a:rPr>
              <a:t>Otros</a:t>
            </a:r>
            <a:r>
              <a:rPr sz="2200" b="1" spc="-15" dirty="0">
                <a:latin typeface="Calibri"/>
                <a:cs typeface="Calibri"/>
              </a:rPr>
              <a:t> </a:t>
            </a:r>
            <a:r>
              <a:rPr sz="2200" b="1" spc="110" dirty="0">
                <a:latin typeface="Calibri"/>
                <a:cs typeface="Calibri"/>
              </a:rPr>
              <a:t>ingresos</a:t>
            </a:r>
            <a:r>
              <a:rPr sz="2200" b="1" spc="-25" dirty="0">
                <a:latin typeface="Calibri"/>
                <a:cs typeface="Calibri"/>
              </a:rPr>
              <a:t> </a:t>
            </a:r>
            <a:r>
              <a:rPr sz="2200" b="1" spc="30" dirty="0">
                <a:latin typeface="Calibri"/>
                <a:cs typeface="Calibri"/>
              </a:rPr>
              <a:t>por </a:t>
            </a:r>
            <a:r>
              <a:rPr sz="2200" b="1" spc="120" dirty="0">
                <a:latin typeface="Calibri"/>
                <a:cs typeface="Calibri"/>
              </a:rPr>
              <a:t>salarios”</a:t>
            </a:r>
            <a:r>
              <a:rPr sz="2200" b="1" spc="-140" dirty="0">
                <a:latin typeface="Calibri"/>
                <a:cs typeface="Calibri"/>
              </a:rPr>
              <a:t> </a:t>
            </a:r>
            <a:r>
              <a:rPr sz="2200" b="1" spc="80" dirty="0">
                <a:latin typeface="Calibri"/>
                <a:cs typeface="Calibri"/>
              </a:rPr>
              <a:t>(Revisión</a:t>
            </a:r>
            <a:r>
              <a:rPr sz="2200" b="1" dirty="0">
                <a:latin typeface="Calibri"/>
                <a:cs typeface="Calibri"/>
              </a:rPr>
              <a:t> </a:t>
            </a:r>
            <a:r>
              <a:rPr sz="2200" b="1" spc="135" dirty="0">
                <a:latin typeface="Calibri"/>
                <a:cs typeface="Calibri"/>
              </a:rPr>
              <a:t>E,</a:t>
            </a:r>
            <a:r>
              <a:rPr sz="2200" b="1" spc="-35" dirty="0">
                <a:latin typeface="Calibri"/>
                <a:cs typeface="Calibri"/>
              </a:rPr>
              <a:t> </a:t>
            </a:r>
            <a:r>
              <a:rPr sz="2200" b="1" spc="60" dirty="0">
                <a:latin typeface="Calibri"/>
                <a:cs typeface="Calibri"/>
              </a:rPr>
              <a:t>vigente</a:t>
            </a:r>
            <a:r>
              <a:rPr sz="2200" b="1" spc="-30" dirty="0">
                <a:latin typeface="Calibri"/>
                <a:cs typeface="Calibri"/>
              </a:rPr>
              <a:t> </a:t>
            </a:r>
            <a:r>
              <a:rPr sz="2200" b="1" spc="-10" dirty="0">
                <a:latin typeface="Calibri"/>
                <a:cs typeface="Calibri"/>
              </a:rPr>
              <a:t>01/01/2026)</a:t>
            </a:r>
            <a:endParaRPr sz="2200">
              <a:latin typeface="Calibri"/>
              <a:cs typeface="Calibri"/>
            </a:endParaRPr>
          </a:p>
          <a:p>
            <a:pPr marL="12700" marR="525145">
              <a:lnSpc>
                <a:spcPct val="100000"/>
              </a:lnSpc>
              <a:spcBef>
                <a:spcPts val="525"/>
              </a:spcBef>
            </a:pPr>
            <a:r>
              <a:rPr sz="2200" spc="95" dirty="0">
                <a:latin typeface="Calibri"/>
                <a:cs typeface="Calibri"/>
              </a:rPr>
              <a:t>En</a:t>
            </a:r>
            <a:r>
              <a:rPr sz="2200" spc="-15" dirty="0">
                <a:latin typeface="Calibri"/>
                <a:cs typeface="Calibri"/>
              </a:rPr>
              <a:t> </a:t>
            </a:r>
            <a:r>
              <a:rPr sz="2200" spc="90" dirty="0">
                <a:latin typeface="Calibri"/>
                <a:cs typeface="Calibri"/>
              </a:rPr>
              <a:t>la</a:t>
            </a:r>
            <a:r>
              <a:rPr sz="2200" spc="-15" dirty="0">
                <a:latin typeface="Calibri"/>
                <a:cs typeface="Calibri"/>
              </a:rPr>
              <a:t> </a:t>
            </a:r>
            <a:r>
              <a:rPr sz="2200" b="1" spc="95" dirty="0">
                <a:latin typeface="Calibri"/>
                <a:cs typeface="Calibri"/>
              </a:rPr>
              <a:t>Revisión</a:t>
            </a:r>
            <a:r>
              <a:rPr sz="2200" b="1" spc="5" dirty="0">
                <a:latin typeface="Calibri"/>
                <a:cs typeface="Calibri"/>
              </a:rPr>
              <a:t> </a:t>
            </a:r>
            <a:r>
              <a:rPr sz="2200" b="1" spc="180" dirty="0">
                <a:latin typeface="Calibri"/>
                <a:cs typeface="Calibri"/>
              </a:rPr>
              <a:t>E</a:t>
            </a:r>
            <a:r>
              <a:rPr sz="2200" b="1" spc="-15" dirty="0">
                <a:latin typeface="Calibri"/>
                <a:cs typeface="Calibri"/>
              </a:rPr>
              <a:t> </a:t>
            </a:r>
            <a:r>
              <a:rPr sz="2200" spc="60" dirty="0">
                <a:latin typeface="Calibri"/>
                <a:cs typeface="Calibri"/>
              </a:rPr>
              <a:t>del</a:t>
            </a:r>
            <a:r>
              <a:rPr sz="2200" spc="-5" dirty="0">
                <a:latin typeface="Calibri"/>
                <a:cs typeface="Calibri"/>
              </a:rPr>
              <a:t> </a:t>
            </a:r>
            <a:r>
              <a:rPr sz="2200" spc="60" dirty="0">
                <a:latin typeface="Calibri"/>
                <a:cs typeface="Calibri"/>
              </a:rPr>
              <a:t>estándar</a:t>
            </a:r>
            <a:r>
              <a:rPr sz="2200" spc="25" dirty="0">
                <a:latin typeface="Calibri"/>
                <a:cs typeface="Calibri"/>
              </a:rPr>
              <a:t> </a:t>
            </a:r>
            <a:r>
              <a:rPr sz="2200" spc="60" dirty="0">
                <a:latin typeface="Calibri"/>
                <a:cs typeface="Calibri"/>
              </a:rPr>
              <a:t>del</a:t>
            </a:r>
            <a:r>
              <a:rPr sz="2200" spc="-20" dirty="0">
                <a:latin typeface="Calibri"/>
                <a:cs typeface="Calibri"/>
              </a:rPr>
              <a:t> </a:t>
            </a:r>
            <a:r>
              <a:rPr sz="2200" spc="75" dirty="0">
                <a:latin typeface="Calibri"/>
                <a:cs typeface="Calibri"/>
              </a:rPr>
              <a:t>Complemento</a:t>
            </a:r>
            <a:r>
              <a:rPr sz="2200" spc="5" dirty="0">
                <a:latin typeface="Calibri"/>
                <a:cs typeface="Calibri"/>
              </a:rPr>
              <a:t> </a:t>
            </a:r>
            <a:r>
              <a:rPr sz="2200" spc="65" dirty="0">
                <a:latin typeface="Calibri"/>
                <a:cs typeface="Calibri"/>
              </a:rPr>
              <a:t>de</a:t>
            </a:r>
            <a:r>
              <a:rPr sz="2200" spc="-10" dirty="0">
                <a:latin typeface="Calibri"/>
                <a:cs typeface="Calibri"/>
              </a:rPr>
              <a:t> </a:t>
            </a:r>
            <a:r>
              <a:rPr sz="2200" spc="65" dirty="0">
                <a:latin typeface="Calibri"/>
                <a:cs typeface="Calibri"/>
              </a:rPr>
              <a:t>Nómina</a:t>
            </a:r>
            <a:r>
              <a:rPr sz="2200" spc="-10" dirty="0">
                <a:latin typeface="Calibri"/>
                <a:cs typeface="Calibri"/>
              </a:rPr>
              <a:t> </a:t>
            </a:r>
            <a:r>
              <a:rPr sz="2200" spc="65" dirty="0">
                <a:latin typeface="Calibri"/>
                <a:cs typeface="Calibri"/>
              </a:rPr>
              <a:t>1.2,</a:t>
            </a:r>
            <a:r>
              <a:rPr sz="2200" spc="-30" dirty="0">
                <a:latin typeface="Calibri"/>
                <a:cs typeface="Calibri"/>
              </a:rPr>
              <a:t> </a:t>
            </a:r>
            <a:r>
              <a:rPr sz="2200" spc="55" dirty="0">
                <a:latin typeface="Calibri"/>
                <a:cs typeface="Calibri"/>
              </a:rPr>
              <a:t>el</a:t>
            </a:r>
            <a:r>
              <a:rPr sz="2200" spc="-15" dirty="0">
                <a:latin typeface="Calibri"/>
                <a:cs typeface="Calibri"/>
              </a:rPr>
              <a:t> </a:t>
            </a:r>
            <a:r>
              <a:rPr sz="2200" dirty="0">
                <a:latin typeface="Calibri"/>
                <a:cs typeface="Calibri"/>
              </a:rPr>
              <a:t>SAT</a:t>
            </a:r>
            <a:r>
              <a:rPr sz="2200" spc="-35" dirty="0">
                <a:latin typeface="Calibri"/>
                <a:cs typeface="Calibri"/>
              </a:rPr>
              <a:t> </a:t>
            </a:r>
            <a:r>
              <a:rPr sz="2200" dirty="0">
                <a:latin typeface="Calibri"/>
                <a:cs typeface="Calibri"/>
              </a:rPr>
              <a:t>agregó</a:t>
            </a:r>
            <a:r>
              <a:rPr sz="2200" spc="-20" dirty="0">
                <a:latin typeface="Calibri"/>
                <a:cs typeface="Calibri"/>
              </a:rPr>
              <a:t> </a:t>
            </a:r>
            <a:r>
              <a:rPr sz="2200" spc="55" dirty="0">
                <a:latin typeface="Calibri"/>
                <a:cs typeface="Calibri"/>
              </a:rPr>
              <a:t>esta </a:t>
            </a:r>
            <a:r>
              <a:rPr sz="2200" spc="65" dirty="0">
                <a:latin typeface="Calibri"/>
                <a:cs typeface="Calibri"/>
              </a:rPr>
              <a:t>validación</a:t>
            </a:r>
            <a:r>
              <a:rPr sz="2200" spc="10" dirty="0">
                <a:latin typeface="Calibri"/>
                <a:cs typeface="Calibri"/>
              </a:rPr>
              <a:t> </a:t>
            </a:r>
            <a:r>
              <a:rPr sz="2200" b="1" spc="110" dirty="0">
                <a:latin typeface="Calibri"/>
                <a:cs typeface="Calibri"/>
              </a:rPr>
              <a:t>específica</a:t>
            </a:r>
            <a:r>
              <a:rPr sz="2200" spc="110" dirty="0">
                <a:latin typeface="Calibri"/>
                <a:cs typeface="Calibri"/>
              </a:rPr>
              <a:t>:</a:t>
            </a:r>
            <a:endParaRPr sz="2200">
              <a:latin typeface="Calibri"/>
              <a:cs typeface="Calibri"/>
            </a:endParaRPr>
          </a:p>
          <a:p>
            <a:pPr marL="354965" indent="-342265">
              <a:lnSpc>
                <a:spcPct val="100000"/>
              </a:lnSpc>
              <a:spcBef>
                <a:spcPts val="555"/>
              </a:spcBef>
              <a:buFont typeface="Arial"/>
              <a:buChar char="•"/>
              <a:tabLst>
                <a:tab pos="354965" algn="l"/>
              </a:tabLst>
            </a:pPr>
            <a:r>
              <a:rPr sz="2200" b="1" spc="150" dirty="0">
                <a:latin typeface="Calibri"/>
                <a:cs typeface="Calibri"/>
              </a:rPr>
              <a:t>Si</a:t>
            </a:r>
            <a:r>
              <a:rPr sz="2200" b="1" spc="-30" dirty="0">
                <a:latin typeface="Calibri"/>
                <a:cs typeface="Calibri"/>
              </a:rPr>
              <a:t> </a:t>
            </a:r>
            <a:r>
              <a:rPr sz="2200" b="1" spc="90" dirty="0">
                <a:latin typeface="Calibri"/>
                <a:cs typeface="Calibri"/>
              </a:rPr>
              <a:t>TipoPercepcion</a:t>
            </a:r>
            <a:r>
              <a:rPr sz="2200" b="1" spc="20" dirty="0">
                <a:latin typeface="Calibri"/>
                <a:cs typeface="Calibri"/>
              </a:rPr>
              <a:t> </a:t>
            </a:r>
            <a:r>
              <a:rPr sz="2200" b="1" spc="65" dirty="0">
                <a:latin typeface="Calibri"/>
                <a:cs typeface="Calibri"/>
              </a:rPr>
              <a:t>=</a:t>
            </a:r>
            <a:r>
              <a:rPr sz="2200" b="1" spc="-160" dirty="0">
                <a:latin typeface="Calibri"/>
                <a:cs typeface="Calibri"/>
              </a:rPr>
              <a:t> </a:t>
            </a:r>
            <a:r>
              <a:rPr sz="2200" b="1" spc="105" dirty="0">
                <a:latin typeface="Calibri"/>
                <a:cs typeface="Calibri"/>
              </a:rPr>
              <a:t>“038”</a:t>
            </a:r>
            <a:r>
              <a:rPr sz="2200" b="1" spc="-145" dirty="0">
                <a:latin typeface="Calibri"/>
                <a:cs typeface="Calibri"/>
              </a:rPr>
              <a:t> </a:t>
            </a:r>
            <a:r>
              <a:rPr sz="2200" dirty="0">
                <a:latin typeface="Cambria Math"/>
                <a:cs typeface="Cambria Math"/>
              </a:rPr>
              <a:t>⇒</a:t>
            </a:r>
            <a:r>
              <a:rPr sz="2200" spc="-60" dirty="0">
                <a:latin typeface="Cambria Math"/>
                <a:cs typeface="Cambria Math"/>
              </a:rPr>
              <a:t> </a:t>
            </a:r>
            <a:r>
              <a:rPr sz="2200" b="1" spc="70" dirty="0">
                <a:latin typeface="Calibri"/>
                <a:cs typeface="Calibri"/>
              </a:rPr>
              <a:t>ImporteExento</a:t>
            </a:r>
            <a:r>
              <a:rPr sz="2200" b="1" spc="-15" dirty="0">
                <a:latin typeface="Calibri"/>
                <a:cs typeface="Calibri"/>
              </a:rPr>
              <a:t> </a:t>
            </a:r>
            <a:r>
              <a:rPr sz="2200" b="1" spc="95" dirty="0">
                <a:latin typeface="Calibri"/>
                <a:cs typeface="Calibri"/>
              </a:rPr>
              <a:t>debe</a:t>
            </a:r>
            <a:r>
              <a:rPr sz="2200" b="1" spc="-10" dirty="0">
                <a:latin typeface="Calibri"/>
                <a:cs typeface="Calibri"/>
              </a:rPr>
              <a:t> </a:t>
            </a:r>
            <a:r>
              <a:rPr sz="2200" b="1" spc="125" dirty="0">
                <a:latin typeface="Calibri"/>
                <a:cs typeface="Calibri"/>
              </a:rPr>
              <a:t>ser</a:t>
            </a:r>
            <a:r>
              <a:rPr sz="2200" b="1" spc="-150" dirty="0">
                <a:latin typeface="Calibri"/>
                <a:cs typeface="Calibri"/>
              </a:rPr>
              <a:t> </a:t>
            </a:r>
            <a:r>
              <a:rPr sz="2200" b="1" spc="130" dirty="0">
                <a:latin typeface="Calibri"/>
                <a:cs typeface="Calibri"/>
              </a:rPr>
              <a:t>“0”</a:t>
            </a:r>
            <a:r>
              <a:rPr sz="2200" b="1" spc="-155" dirty="0">
                <a:latin typeface="Calibri"/>
                <a:cs typeface="Calibri"/>
              </a:rPr>
              <a:t> </a:t>
            </a:r>
            <a:r>
              <a:rPr sz="2200" b="1" spc="45" dirty="0">
                <a:latin typeface="Calibri"/>
                <a:cs typeface="Calibri"/>
              </a:rPr>
              <a:t>(cero).</a:t>
            </a:r>
            <a:endParaRPr sz="2200">
              <a:latin typeface="Calibri"/>
              <a:cs typeface="Calibri"/>
            </a:endParaRPr>
          </a:p>
          <a:p>
            <a:pPr>
              <a:lnSpc>
                <a:spcPct val="100000"/>
              </a:lnSpc>
              <a:spcBef>
                <a:spcPts val="985"/>
              </a:spcBef>
              <a:buFont typeface="Arial"/>
              <a:buChar char="•"/>
            </a:pPr>
            <a:endParaRPr sz="2200">
              <a:latin typeface="Calibri"/>
              <a:cs typeface="Calibri"/>
            </a:endParaRPr>
          </a:p>
          <a:p>
            <a:pPr marL="12700">
              <a:lnSpc>
                <a:spcPct val="100000"/>
              </a:lnSpc>
            </a:pPr>
            <a:r>
              <a:rPr sz="2200" spc="105" dirty="0">
                <a:latin typeface="Calibri"/>
                <a:cs typeface="Calibri"/>
              </a:rPr>
              <a:t>Y</a:t>
            </a:r>
            <a:r>
              <a:rPr sz="2200" spc="-25" dirty="0">
                <a:latin typeface="Calibri"/>
                <a:cs typeface="Calibri"/>
              </a:rPr>
              <a:t> </a:t>
            </a:r>
            <a:r>
              <a:rPr sz="2200" spc="114" dirty="0">
                <a:latin typeface="Calibri"/>
                <a:cs typeface="Calibri"/>
              </a:rPr>
              <a:t>esa</a:t>
            </a:r>
            <a:r>
              <a:rPr sz="2200" spc="5" dirty="0">
                <a:latin typeface="Calibri"/>
                <a:cs typeface="Calibri"/>
              </a:rPr>
              <a:t> </a:t>
            </a:r>
            <a:r>
              <a:rPr sz="2200" dirty="0">
                <a:latin typeface="Calibri"/>
                <a:cs typeface="Calibri"/>
              </a:rPr>
              <a:t>regla</a:t>
            </a:r>
            <a:r>
              <a:rPr sz="2200" spc="15" dirty="0">
                <a:latin typeface="Calibri"/>
                <a:cs typeface="Calibri"/>
              </a:rPr>
              <a:t> </a:t>
            </a:r>
            <a:r>
              <a:rPr sz="2200" b="1" spc="175" dirty="0">
                <a:latin typeface="Calibri"/>
                <a:cs typeface="Calibri"/>
              </a:rPr>
              <a:t>se</a:t>
            </a:r>
            <a:r>
              <a:rPr sz="2200" b="1" spc="-140" dirty="0">
                <a:latin typeface="Calibri"/>
                <a:cs typeface="Calibri"/>
              </a:rPr>
              <a:t> </a:t>
            </a:r>
            <a:r>
              <a:rPr sz="2200" b="1" spc="95" dirty="0">
                <a:latin typeface="Calibri"/>
                <a:cs typeface="Calibri"/>
              </a:rPr>
              <a:t>“amarra”</a:t>
            </a:r>
            <a:r>
              <a:rPr sz="2200" b="1" spc="-15" dirty="0">
                <a:latin typeface="Calibri"/>
                <a:cs typeface="Calibri"/>
              </a:rPr>
              <a:t> </a:t>
            </a:r>
            <a:r>
              <a:rPr sz="2200" spc="100" dirty="0">
                <a:latin typeface="Calibri"/>
                <a:cs typeface="Calibri"/>
              </a:rPr>
              <a:t>con</a:t>
            </a:r>
            <a:r>
              <a:rPr sz="2200" spc="-25" dirty="0">
                <a:latin typeface="Calibri"/>
                <a:cs typeface="Calibri"/>
              </a:rPr>
              <a:t> </a:t>
            </a:r>
            <a:r>
              <a:rPr sz="2200" spc="90" dirty="0">
                <a:latin typeface="Calibri"/>
                <a:cs typeface="Calibri"/>
              </a:rPr>
              <a:t>la</a:t>
            </a:r>
            <a:r>
              <a:rPr sz="2200" dirty="0">
                <a:latin typeface="Calibri"/>
                <a:cs typeface="Calibri"/>
              </a:rPr>
              <a:t> </a:t>
            </a:r>
            <a:r>
              <a:rPr sz="2200" spc="50" dirty="0">
                <a:latin typeface="Calibri"/>
                <a:cs typeface="Calibri"/>
              </a:rPr>
              <a:t>nueva</a:t>
            </a:r>
            <a:r>
              <a:rPr sz="2200" spc="15" dirty="0">
                <a:latin typeface="Calibri"/>
                <a:cs typeface="Calibri"/>
              </a:rPr>
              <a:t> </a:t>
            </a:r>
            <a:r>
              <a:rPr sz="2200" spc="75" dirty="0">
                <a:latin typeface="Calibri"/>
                <a:cs typeface="Calibri"/>
              </a:rPr>
              <a:t>lógica</a:t>
            </a:r>
            <a:r>
              <a:rPr sz="2200" spc="-20" dirty="0">
                <a:latin typeface="Calibri"/>
                <a:cs typeface="Calibri"/>
              </a:rPr>
              <a:t> </a:t>
            </a:r>
            <a:r>
              <a:rPr sz="2200" b="1" spc="65" dirty="0">
                <a:latin typeface="Calibri"/>
                <a:cs typeface="Calibri"/>
              </a:rPr>
              <a:t>anti-</a:t>
            </a:r>
            <a:r>
              <a:rPr sz="2200" b="1" spc="130" dirty="0">
                <a:latin typeface="Calibri"/>
                <a:cs typeface="Calibri"/>
              </a:rPr>
              <a:t>ceros</a:t>
            </a:r>
            <a:r>
              <a:rPr sz="2200" b="1" spc="30" dirty="0">
                <a:latin typeface="Calibri"/>
                <a:cs typeface="Calibri"/>
              </a:rPr>
              <a:t> </a:t>
            </a:r>
            <a:r>
              <a:rPr sz="2200" dirty="0">
                <a:latin typeface="Calibri"/>
                <a:cs typeface="Calibri"/>
              </a:rPr>
              <a:t>por</a:t>
            </a:r>
            <a:r>
              <a:rPr sz="2200" spc="-10" dirty="0">
                <a:latin typeface="Calibri"/>
                <a:cs typeface="Calibri"/>
              </a:rPr>
              <a:t> </a:t>
            </a:r>
            <a:r>
              <a:rPr sz="2200" spc="60" dirty="0">
                <a:latin typeface="Calibri"/>
                <a:cs typeface="Calibri"/>
              </a:rPr>
              <a:t>percepción:</a:t>
            </a:r>
            <a:endParaRPr sz="2200">
              <a:latin typeface="Calibri"/>
              <a:cs typeface="Calibri"/>
            </a:endParaRPr>
          </a:p>
          <a:p>
            <a:pPr marL="354965" indent="-342265">
              <a:lnSpc>
                <a:spcPct val="100000"/>
              </a:lnSpc>
              <a:spcBef>
                <a:spcPts val="555"/>
              </a:spcBef>
              <a:buFont typeface="Arial"/>
              <a:buChar char="•"/>
              <a:tabLst>
                <a:tab pos="354965" algn="l"/>
              </a:tabLst>
            </a:pPr>
            <a:r>
              <a:rPr sz="2200" b="1" spc="155" dirty="0">
                <a:latin typeface="Calibri"/>
                <a:cs typeface="Calibri"/>
              </a:rPr>
              <a:t>Si</a:t>
            </a:r>
            <a:r>
              <a:rPr sz="2200" b="1" spc="-40" dirty="0">
                <a:latin typeface="Calibri"/>
                <a:cs typeface="Calibri"/>
              </a:rPr>
              <a:t> </a:t>
            </a:r>
            <a:r>
              <a:rPr sz="2200" b="1" spc="70" dirty="0">
                <a:latin typeface="Calibri"/>
                <a:cs typeface="Calibri"/>
              </a:rPr>
              <a:t>ImporteExento</a:t>
            </a:r>
            <a:r>
              <a:rPr sz="2200" b="1" spc="-15" dirty="0">
                <a:latin typeface="Calibri"/>
                <a:cs typeface="Calibri"/>
              </a:rPr>
              <a:t> </a:t>
            </a:r>
            <a:r>
              <a:rPr sz="2200" b="1" spc="65" dirty="0">
                <a:latin typeface="Calibri"/>
                <a:cs typeface="Calibri"/>
              </a:rPr>
              <a:t>=</a:t>
            </a:r>
            <a:r>
              <a:rPr sz="2200" b="1" spc="-45" dirty="0">
                <a:latin typeface="Calibri"/>
                <a:cs typeface="Calibri"/>
              </a:rPr>
              <a:t> </a:t>
            </a:r>
            <a:r>
              <a:rPr sz="2200" b="1" spc="55" dirty="0">
                <a:latin typeface="Calibri"/>
                <a:cs typeface="Calibri"/>
              </a:rPr>
              <a:t>0</a:t>
            </a:r>
            <a:r>
              <a:rPr sz="2200" b="1" spc="-25" dirty="0">
                <a:latin typeface="Calibri"/>
                <a:cs typeface="Calibri"/>
              </a:rPr>
              <a:t> </a:t>
            </a:r>
            <a:r>
              <a:rPr sz="2200" dirty="0">
                <a:latin typeface="Cambria Math"/>
                <a:cs typeface="Cambria Math"/>
              </a:rPr>
              <a:t>⇒</a:t>
            </a:r>
            <a:r>
              <a:rPr sz="2200" spc="-80" dirty="0">
                <a:latin typeface="Cambria Math"/>
                <a:cs typeface="Cambria Math"/>
              </a:rPr>
              <a:t> </a:t>
            </a:r>
            <a:r>
              <a:rPr sz="2200" b="1" spc="70" dirty="0">
                <a:latin typeface="Calibri"/>
                <a:cs typeface="Calibri"/>
              </a:rPr>
              <a:t>ImporteGravado</a:t>
            </a:r>
            <a:r>
              <a:rPr sz="2200" b="1" dirty="0">
                <a:latin typeface="Calibri"/>
                <a:cs typeface="Calibri"/>
              </a:rPr>
              <a:t> </a:t>
            </a:r>
            <a:r>
              <a:rPr sz="2200" b="1" spc="95" dirty="0">
                <a:latin typeface="Calibri"/>
                <a:cs typeface="Calibri"/>
              </a:rPr>
              <a:t>debe</a:t>
            </a:r>
            <a:r>
              <a:rPr sz="2200" b="1" spc="-35" dirty="0">
                <a:latin typeface="Calibri"/>
                <a:cs typeface="Calibri"/>
              </a:rPr>
              <a:t> </a:t>
            </a:r>
            <a:r>
              <a:rPr sz="2200" b="1" spc="125" dirty="0">
                <a:latin typeface="Calibri"/>
                <a:cs typeface="Calibri"/>
              </a:rPr>
              <a:t>ser</a:t>
            </a:r>
            <a:r>
              <a:rPr sz="2200" b="1" spc="-35" dirty="0">
                <a:latin typeface="Calibri"/>
                <a:cs typeface="Calibri"/>
              </a:rPr>
              <a:t> </a:t>
            </a:r>
            <a:r>
              <a:rPr sz="2200" b="1" spc="65" dirty="0">
                <a:latin typeface="Calibri"/>
                <a:cs typeface="Calibri"/>
              </a:rPr>
              <a:t>&gt;</a:t>
            </a:r>
            <a:r>
              <a:rPr sz="2200" b="1" spc="-40" dirty="0">
                <a:latin typeface="Calibri"/>
                <a:cs typeface="Calibri"/>
              </a:rPr>
              <a:t> </a:t>
            </a:r>
            <a:r>
              <a:rPr sz="2200" b="1" spc="55" dirty="0">
                <a:latin typeface="Calibri"/>
                <a:cs typeface="Calibri"/>
              </a:rPr>
              <a:t>0</a:t>
            </a:r>
            <a:r>
              <a:rPr sz="2200" b="1" spc="-25" dirty="0">
                <a:latin typeface="Calibri"/>
                <a:cs typeface="Calibri"/>
              </a:rPr>
              <a:t> </a:t>
            </a:r>
            <a:r>
              <a:rPr sz="2200" dirty="0">
                <a:latin typeface="Calibri"/>
                <a:cs typeface="Calibri"/>
              </a:rPr>
              <a:t>(por</a:t>
            </a:r>
            <a:r>
              <a:rPr sz="2200" spc="-35" dirty="0">
                <a:latin typeface="Calibri"/>
                <a:cs typeface="Calibri"/>
              </a:rPr>
              <a:t> </a:t>
            </a:r>
            <a:r>
              <a:rPr sz="2200" spc="125" dirty="0">
                <a:latin typeface="Calibri"/>
                <a:cs typeface="Calibri"/>
              </a:rPr>
              <a:t>cada</a:t>
            </a:r>
            <a:r>
              <a:rPr sz="2200" spc="-25" dirty="0">
                <a:latin typeface="Calibri"/>
                <a:cs typeface="Calibri"/>
              </a:rPr>
              <a:t> </a:t>
            </a:r>
            <a:r>
              <a:rPr sz="2200" spc="50" dirty="0">
                <a:latin typeface="Calibri"/>
                <a:cs typeface="Calibri"/>
              </a:rPr>
              <a:t>nodo</a:t>
            </a:r>
            <a:r>
              <a:rPr sz="2200" spc="-35" dirty="0">
                <a:latin typeface="Calibri"/>
                <a:cs typeface="Calibri"/>
              </a:rPr>
              <a:t> </a:t>
            </a:r>
            <a:r>
              <a:rPr sz="2200" spc="50" dirty="0">
                <a:latin typeface="Calibri"/>
                <a:cs typeface="Calibri"/>
              </a:rPr>
              <a:t>Percepcion).</a:t>
            </a:r>
            <a:endParaRPr sz="2200">
              <a:latin typeface="Calibri"/>
              <a:cs typeface="Calibri"/>
            </a:endParaRPr>
          </a:p>
          <a:p>
            <a:pPr marL="354965" indent="-342265">
              <a:lnSpc>
                <a:spcPct val="100000"/>
              </a:lnSpc>
              <a:spcBef>
                <a:spcPts val="525"/>
              </a:spcBef>
              <a:buFont typeface="Arial"/>
              <a:buChar char="•"/>
              <a:tabLst>
                <a:tab pos="354965" algn="l"/>
              </a:tabLst>
            </a:pPr>
            <a:r>
              <a:rPr sz="2200" b="1" spc="150" dirty="0">
                <a:latin typeface="Calibri"/>
                <a:cs typeface="Calibri"/>
              </a:rPr>
              <a:t>Si</a:t>
            </a:r>
            <a:r>
              <a:rPr sz="2200" b="1" spc="-30" dirty="0">
                <a:latin typeface="Calibri"/>
                <a:cs typeface="Calibri"/>
              </a:rPr>
              <a:t> </a:t>
            </a:r>
            <a:r>
              <a:rPr sz="2200" b="1" spc="70" dirty="0">
                <a:latin typeface="Calibri"/>
                <a:cs typeface="Calibri"/>
              </a:rPr>
              <a:t>ImporteGravado</a:t>
            </a:r>
            <a:r>
              <a:rPr sz="2200" b="1" spc="-10" dirty="0">
                <a:latin typeface="Calibri"/>
                <a:cs typeface="Calibri"/>
              </a:rPr>
              <a:t> </a:t>
            </a:r>
            <a:r>
              <a:rPr sz="2200" b="1" spc="65" dirty="0">
                <a:latin typeface="Calibri"/>
                <a:cs typeface="Calibri"/>
              </a:rPr>
              <a:t>=</a:t>
            </a:r>
            <a:r>
              <a:rPr sz="2200" b="1" spc="-25" dirty="0">
                <a:latin typeface="Calibri"/>
                <a:cs typeface="Calibri"/>
              </a:rPr>
              <a:t> </a:t>
            </a:r>
            <a:r>
              <a:rPr sz="2200" b="1" spc="55" dirty="0">
                <a:latin typeface="Calibri"/>
                <a:cs typeface="Calibri"/>
              </a:rPr>
              <a:t>0</a:t>
            </a:r>
            <a:r>
              <a:rPr sz="2200" b="1" spc="-35" dirty="0">
                <a:latin typeface="Calibri"/>
                <a:cs typeface="Calibri"/>
              </a:rPr>
              <a:t> </a:t>
            </a:r>
            <a:r>
              <a:rPr sz="2200" dirty="0">
                <a:latin typeface="Cambria Math"/>
                <a:cs typeface="Cambria Math"/>
              </a:rPr>
              <a:t>⇒</a:t>
            </a:r>
            <a:r>
              <a:rPr sz="2200" spc="-55" dirty="0">
                <a:latin typeface="Cambria Math"/>
                <a:cs typeface="Cambria Math"/>
              </a:rPr>
              <a:t> </a:t>
            </a:r>
            <a:r>
              <a:rPr sz="2200" b="1" spc="70" dirty="0">
                <a:latin typeface="Calibri"/>
                <a:cs typeface="Calibri"/>
              </a:rPr>
              <a:t>ImporteExento</a:t>
            </a:r>
            <a:r>
              <a:rPr sz="2200" b="1" spc="-5" dirty="0">
                <a:latin typeface="Calibri"/>
                <a:cs typeface="Calibri"/>
              </a:rPr>
              <a:t> </a:t>
            </a:r>
            <a:r>
              <a:rPr sz="2200" b="1" spc="95" dirty="0">
                <a:latin typeface="Calibri"/>
                <a:cs typeface="Calibri"/>
              </a:rPr>
              <a:t>debe</a:t>
            </a:r>
            <a:r>
              <a:rPr sz="2200" b="1" spc="-30" dirty="0">
                <a:latin typeface="Calibri"/>
                <a:cs typeface="Calibri"/>
              </a:rPr>
              <a:t> </a:t>
            </a:r>
            <a:r>
              <a:rPr sz="2200" b="1" spc="125" dirty="0">
                <a:latin typeface="Calibri"/>
                <a:cs typeface="Calibri"/>
              </a:rPr>
              <a:t>ser</a:t>
            </a:r>
            <a:r>
              <a:rPr sz="2200" b="1" spc="-25" dirty="0">
                <a:latin typeface="Calibri"/>
                <a:cs typeface="Calibri"/>
              </a:rPr>
              <a:t> </a:t>
            </a:r>
            <a:r>
              <a:rPr sz="2200" b="1" spc="65" dirty="0">
                <a:latin typeface="Calibri"/>
                <a:cs typeface="Calibri"/>
              </a:rPr>
              <a:t>&gt;</a:t>
            </a:r>
            <a:r>
              <a:rPr sz="2200" b="1" spc="-35" dirty="0">
                <a:latin typeface="Calibri"/>
                <a:cs typeface="Calibri"/>
              </a:rPr>
              <a:t> </a:t>
            </a:r>
            <a:r>
              <a:rPr sz="2200" b="1" spc="55" dirty="0">
                <a:latin typeface="Calibri"/>
                <a:cs typeface="Calibri"/>
              </a:rPr>
              <a:t>0</a:t>
            </a:r>
            <a:r>
              <a:rPr sz="2200" b="1" spc="-20" dirty="0">
                <a:latin typeface="Calibri"/>
                <a:cs typeface="Calibri"/>
              </a:rPr>
              <a:t> </a:t>
            </a:r>
            <a:r>
              <a:rPr sz="2200" dirty="0">
                <a:latin typeface="Calibri"/>
                <a:cs typeface="Calibri"/>
              </a:rPr>
              <a:t>(por</a:t>
            </a:r>
            <a:r>
              <a:rPr sz="2200" spc="-25" dirty="0">
                <a:latin typeface="Calibri"/>
                <a:cs typeface="Calibri"/>
              </a:rPr>
              <a:t> </a:t>
            </a:r>
            <a:r>
              <a:rPr sz="2200" spc="120" dirty="0">
                <a:latin typeface="Calibri"/>
                <a:cs typeface="Calibri"/>
              </a:rPr>
              <a:t>cada</a:t>
            </a:r>
            <a:r>
              <a:rPr sz="2200" spc="-10" dirty="0">
                <a:latin typeface="Calibri"/>
                <a:cs typeface="Calibri"/>
              </a:rPr>
              <a:t> </a:t>
            </a:r>
            <a:r>
              <a:rPr sz="2200" spc="55" dirty="0">
                <a:latin typeface="Calibri"/>
                <a:cs typeface="Calibri"/>
              </a:rPr>
              <a:t>nodo</a:t>
            </a:r>
            <a:r>
              <a:rPr sz="2200" spc="-40" dirty="0">
                <a:latin typeface="Calibri"/>
                <a:cs typeface="Calibri"/>
              </a:rPr>
              <a:t> </a:t>
            </a:r>
            <a:r>
              <a:rPr sz="2200" spc="50" dirty="0">
                <a:latin typeface="Calibri"/>
                <a:cs typeface="Calibri"/>
              </a:rPr>
              <a:t>Percepcion).</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2511551"/>
            <a:ext cx="718565" cy="587501"/>
          </a:xfrm>
          <a:prstGeom prst="rect">
            <a:avLst/>
          </a:prstGeom>
        </p:spPr>
      </p:pic>
      <p:pic>
        <p:nvPicPr>
          <p:cNvPr id="3" name="object 3"/>
          <p:cNvPicPr/>
          <p:nvPr/>
        </p:nvPicPr>
        <p:blipFill>
          <a:blip r:embed="rId3" cstate="print"/>
          <a:stretch>
            <a:fillRect/>
          </a:stretch>
        </p:blipFill>
        <p:spPr>
          <a:xfrm>
            <a:off x="1050036" y="3718559"/>
            <a:ext cx="718565" cy="587501"/>
          </a:xfrm>
          <a:prstGeom prst="rect">
            <a:avLst/>
          </a:prstGeom>
        </p:spPr>
      </p:pic>
      <p:sp>
        <p:nvSpPr>
          <p:cNvPr id="4" name="object 4"/>
          <p:cNvSpPr txBox="1"/>
          <p:nvPr/>
        </p:nvSpPr>
        <p:spPr>
          <a:xfrm>
            <a:off x="1206500" y="560578"/>
            <a:ext cx="10057130" cy="5055235"/>
          </a:xfrm>
          <a:prstGeom prst="rect">
            <a:avLst/>
          </a:prstGeom>
        </p:spPr>
        <p:txBody>
          <a:bodyPr vert="horz" wrap="square" lIns="0" tIns="12065" rIns="0" bIns="0" rtlCol="0">
            <a:spAutoFit/>
          </a:bodyPr>
          <a:lstStyle/>
          <a:p>
            <a:pPr marL="59245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Regla</a:t>
            </a:r>
            <a:r>
              <a:rPr sz="2200" b="1" spc="-35" dirty="0">
                <a:latin typeface="Calibri"/>
                <a:cs typeface="Calibri"/>
              </a:rPr>
              <a:t> </a:t>
            </a:r>
            <a:r>
              <a:rPr sz="2200" b="1" spc="130" dirty="0">
                <a:latin typeface="Calibri"/>
                <a:cs typeface="Calibri"/>
              </a:rPr>
              <a:t>específica</a:t>
            </a:r>
            <a:r>
              <a:rPr sz="2200" b="1" spc="20" dirty="0">
                <a:latin typeface="Calibri"/>
                <a:cs typeface="Calibri"/>
              </a:rPr>
              <a:t> </a:t>
            </a:r>
            <a:r>
              <a:rPr sz="2200" b="1" spc="70" dirty="0">
                <a:latin typeface="Calibri"/>
                <a:cs typeface="Calibri"/>
              </a:rPr>
              <a:t>para</a:t>
            </a:r>
            <a:r>
              <a:rPr sz="2200" b="1" spc="-35" dirty="0">
                <a:latin typeface="Calibri"/>
                <a:cs typeface="Calibri"/>
              </a:rPr>
              <a:t> </a:t>
            </a:r>
            <a:r>
              <a:rPr sz="2200" b="1" spc="90" dirty="0">
                <a:latin typeface="Calibri"/>
                <a:cs typeface="Calibri"/>
              </a:rPr>
              <a:t>TipoPercepcion</a:t>
            </a:r>
            <a:r>
              <a:rPr sz="2200" b="1" spc="-105" dirty="0">
                <a:latin typeface="Calibri"/>
                <a:cs typeface="Calibri"/>
              </a:rPr>
              <a:t> </a:t>
            </a:r>
            <a:r>
              <a:rPr sz="2200" b="1" spc="80" dirty="0">
                <a:latin typeface="Calibri"/>
                <a:cs typeface="Calibri"/>
              </a:rPr>
              <a:t>“038</a:t>
            </a:r>
            <a:r>
              <a:rPr sz="2200" b="1" spc="-35" dirty="0">
                <a:latin typeface="Calibri"/>
                <a:cs typeface="Calibri"/>
              </a:rPr>
              <a:t> </a:t>
            </a:r>
            <a:r>
              <a:rPr sz="2200" b="1" spc="-100" dirty="0">
                <a:latin typeface="Calibri"/>
                <a:cs typeface="Calibri"/>
              </a:rPr>
              <a:t>–</a:t>
            </a:r>
            <a:r>
              <a:rPr sz="2200" b="1" spc="-30" dirty="0">
                <a:latin typeface="Calibri"/>
                <a:cs typeface="Calibri"/>
              </a:rPr>
              <a:t> </a:t>
            </a:r>
            <a:r>
              <a:rPr sz="2200" b="1" spc="85" dirty="0">
                <a:latin typeface="Calibri"/>
                <a:cs typeface="Calibri"/>
              </a:rPr>
              <a:t>Otros</a:t>
            </a:r>
            <a:r>
              <a:rPr sz="2200" b="1" spc="-20" dirty="0">
                <a:latin typeface="Calibri"/>
                <a:cs typeface="Calibri"/>
              </a:rPr>
              <a:t> </a:t>
            </a:r>
            <a:r>
              <a:rPr sz="2200" b="1" spc="110" dirty="0">
                <a:latin typeface="Calibri"/>
                <a:cs typeface="Calibri"/>
              </a:rPr>
              <a:t>ingresos</a:t>
            </a:r>
            <a:r>
              <a:rPr sz="2200" b="1" spc="-25"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salarios”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spc="85" dirty="0">
                <a:latin typeface="Calibri"/>
                <a:cs typeface="Calibri"/>
              </a:rPr>
              <a:t>Entonces,</a:t>
            </a:r>
            <a:r>
              <a:rPr sz="2200" spc="-10" dirty="0">
                <a:latin typeface="Calibri"/>
                <a:cs typeface="Calibri"/>
              </a:rPr>
              <a:t> </a:t>
            </a:r>
            <a:r>
              <a:rPr sz="2200" dirty="0">
                <a:latin typeface="Calibri"/>
                <a:cs typeface="Calibri"/>
              </a:rPr>
              <a:t>para</a:t>
            </a:r>
            <a:r>
              <a:rPr sz="2200" spc="5" dirty="0">
                <a:latin typeface="Calibri"/>
                <a:cs typeface="Calibri"/>
              </a:rPr>
              <a:t> </a:t>
            </a:r>
            <a:r>
              <a:rPr sz="2200" spc="90" dirty="0">
                <a:latin typeface="Calibri"/>
                <a:cs typeface="Calibri"/>
              </a:rPr>
              <a:t>la</a:t>
            </a:r>
            <a:r>
              <a:rPr sz="2200" spc="-5" dirty="0">
                <a:latin typeface="Calibri"/>
                <a:cs typeface="Calibri"/>
              </a:rPr>
              <a:t> </a:t>
            </a:r>
            <a:r>
              <a:rPr sz="2200" b="1" spc="55" dirty="0">
                <a:latin typeface="Calibri"/>
                <a:cs typeface="Calibri"/>
              </a:rPr>
              <a:t>038</a:t>
            </a:r>
            <a:r>
              <a:rPr sz="2200" b="1" spc="-20" dirty="0">
                <a:latin typeface="Calibri"/>
                <a:cs typeface="Calibri"/>
              </a:rPr>
              <a:t> </a:t>
            </a:r>
            <a:r>
              <a:rPr sz="2200" spc="70" dirty="0">
                <a:latin typeface="Calibri"/>
                <a:cs typeface="Calibri"/>
              </a:rPr>
              <a:t>queda</a:t>
            </a:r>
            <a:r>
              <a:rPr sz="2200" spc="10" dirty="0">
                <a:latin typeface="Calibri"/>
                <a:cs typeface="Calibri"/>
              </a:rPr>
              <a:t> </a:t>
            </a:r>
            <a:r>
              <a:rPr sz="2200" spc="100" dirty="0">
                <a:latin typeface="Calibri"/>
                <a:cs typeface="Calibri"/>
              </a:rPr>
              <a:t>así,</a:t>
            </a:r>
            <a:r>
              <a:rPr sz="2200" spc="-5" dirty="0">
                <a:latin typeface="Calibri"/>
                <a:cs typeface="Calibri"/>
              </a:rPr>
              <a:t> </a:t>
            </a:r>
            <a:r>
              <a:rPr sz="2200" spc="50" dirty="0">
                <a:latin typeface="Calibri"/>
                <a:cs typeface="Calibri"/>
              </a:rPr>
              <a:t>en</a:t>
            </a:r>
            <a:r>
              <a:rPr sz="2200" spc="-20" dirty="0">
                <a:latin typeface="Calibri"/>
                <a:cs typeface="Calibri"/>
              </a:rPr>
              <a:t> </a:t>
            </a:r>
            <a:r>
              <a:rPr sz="2200" spc="90" dirty="0">
                <a:latin typeface="Calibri"/>
                <a:cs typeface="Calibri"/>
              </a:rPr>
              <a:t>la</a:t>
            </a:r>
            <a:r>
              <a:rPr sz="2200" spc="-15" dirty="0">
                <a:latin typeface="Calibri"/>
                <a:cs typeface="Calibri"/>
              </a:rPr>
              <a:t> </a:t>
            </a:r>
            <a:r>
              <a:rPr sz="2200" spc="60" dirty="0">
                <a:latin typeface="Calibri"/>
                <a:cs typeface="Calibri"/>
              </a:rPr>
              <a:t>práctica:</a:t>
            </a:r>
            <a:endParaRPr sz="2200">
              <a:latin typeface="Calibri"/>
              <a:cs typeface="Calibri"/>
            </a:endParaRPr>
          </a:p>
          <a:p>
            <a:pPr marL="454659">
              <a:lnSpc>
                <a:spcPct val="100000"/>
              </a:lnSpc>
              <a:spcBef>
                <a:spcPts val="550"/>
              </a:spcBef>
            </a:pPr>
            <a:r>
              <a:rPr sz="2200" dirty="0">
                <a:latin typeface="Calibri"/>
                <a:cs typeface="Calibri"/>
              </a:rPr>
              <a:t>Permitido</a:t>
            </a:r>
            <a:r>
              <a:rPr sz="2200" spc="60" dirty="0">
                <a:latin typeface="Calibri"/>
                <a:cs typeface="Calibri"/>
              </a:rPr>
              <a:t> </a:t>
            </a:r>
            <a:r>
              <a:rPr sz="2200" dirty="0">
                <a:latin typeface="Calibri"/>
                <a:cs typeface="Calibri"/>
              </a:rPr>
              <a:t>(y</a:t>
            </a:r>
            <a:r>
              <a:rPr sz="2200" spc="60" dirty="0">
                <a:latin typeface="Calibri"/>
                <a:cs typeface="Calibri"/>
              </a:rPr>
              <a:t> prácticamente</a:t>
            </a:r>
            <a:r>
              <a:rPr sz="2200" spc="-15" dirty="0">
                <a:latin typeface="Calibri"/>
                <a:cs typeface="Calibri"/>
              </a:rPr>
              <a:t> </a:t>
            </a:r>
            <a:r>
              <a:rPr sz="2200" spc="-10" dirty="0">
                <a:latin typeface="Calibri"/>
                <a:cs typeface="Calibri"/>
              </a:rPr>
              <a:t>“obligatorio”):</a:t>
            </a:r>
            <a:endParaRPr sz="2200">
              <a:latin typeface="Calibri"/>
              <a:cs typeface="Calibri"/>
            </a:endParaRPr>
          </a:p>
          <a:p>
            <a:pPr marL="354965" indent="-342265">
              <a:lnSpc>
                <a:spcPct val="100000"/>
              </a:lnSpc>
              <a:spcBef>
                <a:spcPts val="505"/>
              </a:spcBef>
              <a:buFont typeface="Arial"/>
              <a:buChar char="•"/>
              <a:tabLst>
                <a:tab pos="354965" algn="l"/>
              </a:tabLst>
            </a:pPr>
            <a:r>
              <a:rPr sz="2200" spc="30" dirty="0">
                <a:latin typeface="Calibri"/>
                <a:cs typeface="Calibri"/>
              </a:rPr>
              <a:t>TipoPercepcion="038"</a:t>
            </a:r>
            <a:r>
              <a:rPr sz="2200" spc="5" dirty="0">
                <a:latin typeface="Calibri"/>
                <a:cs typeface="Calibri"/>
              </a:rPr>
              <a:t> </a:t>
            </a:r>
            <a:r>
              <a:rPr sz="2200" b="1" spc="135" dirty="0">
                <a:latin typeface="Calibri"/>
                <a:cs typeface="Calibri"/>
              </a:rPr>
              <a:t>con</a:t>
            </a:r>
            <a:r>
              <a:rPr sz="2200" b="1" spc="35" dirty="0">
                <a:latin typeface="Calibri"/>
                <a:cs typeface="Calibri"/>
              </a:rPr>
              <a:t> </a:t>
            </a:r>
            <a:r>
              <a:rPr sz="2200" spc="30" dirty="0">
                <a:latin typeface="Calibri"/>
                <a:cs typeface="Calibri"/>
              </a:rPr>
              <a:t>ImporteExento="0.00"</a:t>
            </a:r>
            <a:r>
              <a:rPr sz="2200" spc="60" dirty="0">
                <a:latin typeface="Calibri"/>
                <a:cs typeface="Calibri"/>
              </a:rPr>
              <a:t> </a:t>
            </a:r>
            <a:r>
              <a:rPr sz="2200" b="1" spc="30" dirty="0">
                <a:latin typeface="Calibri"/>
                <a:cs typeface="Calibri"/>
              </a:rPr>
              <a:t>y</a:t>
            </a:r>
            <a:r>
              <a:rPr sz="2200" b="1" spc="35" dirty="0">
                <a:latin typeface="Calibri"/>
                <a:cs typeface="Calibri"/>
              </a:rPr>
              <a:t> </a:t>
            </a:r>
            <a:r>
              <a:rPr sz="2200" spc="35" dirty="0">
                <a:latin typeface="Calibri"/>
                <a:cs typeface="Calibri"/>
              </a:rPr>
              <a:t>ImporteGravado&gt;0</a:t>
            </a:r>
            <a:endParaRPr sz="2200">
              <a:latin typeface="Calibri"/>
              <a:cs typeface="Calibri"/>
            </a:endParaRPr>
          </a:p>
          <a:p>
            <a:pPr>
              <a:lnSpc>
                <a:spcPct val="100000"/>
              </a:lnSpc>
              <a:spcBef>
                <a:spcPts val="1035"/>
              </a:spcBef>
              <a:buFont typeface="Arial"/>
              <a:buChar char="•"/>
            </a:pPr>
            <a:endParaRPr sz="2200">
              <a:latin typeface="Calibri"/>
              <a:cs typeface="Calibri"/>
            </a:endParaRPr>
          </a:p>
          <a:p>
            <a:pPr marL="454659">
              <a:lnSpc>
                <a:spcPct val="100000"/>
              </a:lnSpc>
            </a:pPr>
            <a:r>
              <a:rPr sz="2200" spc="-10" dirty="0">
                <a:latin typeface="Calibri"/>
                <a:cs typeface="Calibri"/>
              </a:rPr>
              <a:t>Prohibido:</a:t>
            </a:r>
            <a:endParaRPr sz="2200">
              <a:latin typeface="Calibri"/>
              <a:cs typeface="Calibri"/>
            </a:endParaRPr>
          </a:p>
          <a:p>
            <a:pPr marL="355600" marR="266065" indent="-342900">
              <a:lnSpc>
                <a:spcPct val="100000"/>
              </a:lnSpc>
              <a:spcBef>
                <a:spcPts val="505"/>
              </a:spcBef>
              <a:buFont typeface="Arial"/>
              <a:buChar char="•"/>
              <a:tabLst>
                <a:tab pos="355600" algn="l"/>
              </a:tabLst>
            </a:pPr>
            <a:r>
              <a:rPr sz="2200" spc="30" dirty="0">
                <a:latin typeface="Calibri"/>
                <a:cs typeface="Calibri"/>
              </a:rPr>
              <a:t>TipoPercepcion="038"</a:t>
            </a:r>
            <a:r>
              <a:rPr sz="2200" spc="35" dirty="0">
                <a:latin typeface="Calibri"/>
                <a:cs typeface="Calibri"/>
              </a:rPr>
              <a:t> </a:t>
            </a:r>
            <a:r>
              <a:rPr sz="2200" spc="100" dirty="0">
                <a:latin typeface="Calibri"/>
                <a:cs typeface="Calibri"/>
              </a:rPr>
              <a:t>con</a:t>
            </a:r>
            <a:r>
              <a:rPr sz="2200" spc="15" dirty="0">
                <a:latin typeface="Calibri"/>
                <a:cs typeface="Calibri"/>
              </a:rPr>
              <a:t> </a:t>
            </a:r>
            <a:r>
              <a:rPr sz="2200" b="1" spc="105" dirty="0">
                <a:latin typeface="Calibri"/>
                <a:cs typeface="Calibri"/>
              </a:rPr>
              <a:t>cualquier</a:t>
            </a:r>
            <a:r>
              <a:rPr sz="2200" b="1" spc="50" dirty="0">
                <a:latin typeface="Calibri"/>
                <a:cs typeface="Calibri"/>
              </a:rPr>
              <a:t> </a:t>
            </a:r>
            <a:r>
              <a:rPr sz="2200" spc="30" dirty="0">
                <a:latin typeface="Calibri"/>
                <a:cs typeface="Calibri"/>
              </a:rPr>
              <a:t>ImporteExento&gt;0</a:t>
            </a:r>
            <a:r>
              <a:rPr sz="2200" spc="85" dirty="0">
                <a:latin typeface="Calibri"/>
                <a:cs typeface="Calibri"/>
              </a:rPr>
              <a:t> </a:t>
            </a:r>
            <a:r>
              <a:rPr sz="2200" spc="60" dirty="0">
                <a:latin typeface="Calibri"/>
                <a:cs typeface="Calibri"/>
              </a:rPr>
              <a:t>(aunque</a:t>
            </a:r>
            <a:r>
              <a:rPr sz="2200" spc="35" dirty="0">
                <a:latin typeface="Calibri"/>
                <a:cs typeface="Calibri"/>
              </a:rPr>
              <a:t> </a:t>
            </a:r>
            <a:r>
              <a:rPr sz="2200" spc="45" dirty="0">
                <a:latin typeface="Calibri"/>
                <a:cs typeface="Calibri"/>
              </a:rPr>
              <a:t>también</a:t>
            </a:r>
            <a:r>
              <a:rPr sz="2200" spc="55" dirty="0">
                <a:latin typeface="Calibri"/>
                <a:cs typeface="Calibri"/>
              </a:rPr>
              <a:t> </a:t>
            </a:r>
            <a:r>
              <a:rPr sz="2200" spc="-10" dirty="0">
                <a:latin typeface="Calibri"/>
                <a:cs typeface="Calibri"/>
              </a:rPr>
              <a:t>tenga gravado).</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30" dirty="0">
                <a:latin typeface="Calibri"/>
                <a:cs typeface="Calibri"/>
              </a:rPr>
              <a:t>TipoPercepcion="038"</a:t>
            </a:r>
            <a:r>
              <a:rPr sz="2200" spc="20" dirty="0">
                <a:latin typeface="Calibri"/>
                <a:cs typeface="Calibri"/>
              </a:rPr>
              <a:t> </a:t>
            </a:r>
            <a:r>
              <a:rPr sz="2200" spc="100" dirty="0">
                <a:latin typeface="Calibri"/>
                <a:cs typeface="Calibri"/>
              </a:rPr>
              <a:t>con</a:t>
            </a:r>
            <a:r>
              <a:rPr sz="2200" spc="-5" dirty="0">
                <a:latin typeface="Calibri"/>
                <a:cs typeface="Calibri"/>
              </a:rPr>
              <a:t> </a:t>
            </a:r>
            <a:r>
              <a:rPr sz="2200" spc="30" dirty="0">
                <a:latin typeface="Calibri"/>
                <a:cs typeface="Calibri"/>
              </a:rPr>
              <a:t>ImporteGravado="0.00"</a:t>
            </a:r>
            <a:r>
              <a:rPr sz="2200" spc="75" dirty="0">
                <a:latin typeface="Calibri"/>
                <a:cs typeface="Calibri"/>
              </a:rPr>
              <a:t> </a:t>
            </a:r>
            <a:r>
              <a:rPr sz="2200" spc="30" dirty="0">
                <a:latin typeface="Calibri"/>
                <a:cs typeface="Calibri"/>
              </a:rPr>
              <a:t>y</a:t>
            </a:r>
            <a:r>
              <a:rPr sz="2200" spc="20" dirty="0">
                <a:latin typeface="Calibri"/>
                <a:cs typeface="Calibri"/>
              </a:rPr>
              <a:t> </a:t>
            </a:r>
            <a:r>
              <a:rPr sz="2200" spc="30" dirty="0">
                <a:latin typeface="Calibri"/>
                <a:cs typeface="Calibri"/>
              </a:rPr>
              <a:t>ImporteExento="0.00"</a:t>
            </a:r>
            <a:r>
              <a:rPr sz="2200" spc="45" dirty="0">
                <a:latin typeface="Calibri"/>
                <a:cs typeface="Calibri"/>
              </a:rPr>
              <a:t> </a:t>
            </a:r>
            <a:r>
              <a:rPr sz="2200" spc="-10" dirty="0">
                <a:latin typeface="Calibri"/>
                <a:cs typeface="Calibri"/>
              </a:rPr>
              <a:t>(anti- </a:t>
            </a:r>
            <a:r>
              <a:rPr sz="2200" spc="60" dirty="0">
                <a:latin typeface="Calibri"/>
                <a:cs typeface="Calibri"/>
              </a:rPr>
              <a:t>ceros)</a:t>
            </a:r>
            <a:endParaRPr sz="2200">
              <a:latin typeface="Calibri"/>
              <a:cs typeface="Calibri"/>
            </a:endParaRPr>
          </a:p>
        </p:txBody>
      </p:sp>
      <p:sp>
        <p:nvSpPr>
          <p:cNvPr id="6" name="object 6"/>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7" name="object 7"/>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59</a:t>
            </a:fld>
            <a:endParaRPr spc="-25" dirty="0"/>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00055" cy="4116070"/>
          </a:xfrm>
          <a:prstGeom prst="rect">
            <a:avLst/>
          </a:prstGeom>
        </p:spPr>
        <p:txBody>
          <a:bodyPr vert="horz" wrap="square" lIns="0" tIns="12065" rIns="0" bIns="0" rtlCol="0">
            <a:spAutoFit/>
          </a:bodyPr>
          <a:lstStyle/>
          <a:p>
            <a:pPr marL="4889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Regla</a:t>
            </a:r>
            <a:r>
              <a:rPr sz="2200" b="1" spc="-35" dirty="0">
                <a:latin typeface="Calibri"/>
                <a:cs typeface="Calibri"/>
              </a:rPr>
              <a:t> </a:t>
            </a:r>
            <a:r>
              <a:rPr sz="2200" b="1" spc="130" dirty="0">
                <a:latin typeface="Calibri"/>
                <a:cs typeface="Calibri"/>
              </a:rPr>
              <a:t>específica</a:t>
            </a:r>
            <a:r>
              <a:rPr sz="2200" b="1" spc="20" dirty="0">
                <a:latin typeface="Calibri"/>
                <a:cs typeface="Calibri"/>
              </a:rPr>
              <a:t> </a:t>
            </a:r>
            <a:r>
              <a:rPr sz="2200" b="1" spc="70" dirty="0">
                <a:latin typeface="Calibri"/>
                <a:cs typeface="Calibri"/>
              </a:rPr>
              <a:t>para</a:t>
            </a:r>
            <a:r>
              <a:rPr sz="2200" b="1" spc="-35" dirty="0">
                <a:latin typeface="Calibri"/>
                <a:cs typeface="Calibri"/>
              </a:rPr>
              <a:t> </a:t>
            </a:r>
            <a:r>
              <a:rPr sz="2200" b="1" spc="90" dirty="0">
                <a:latin typeface="Calibri"/>
                <a:cs typeface="Calibri"/>
              </a:rPr>
              <a:t>TipoPercepcion</a:t>
            </a:r>
            <a:r>
              <a:rPr sz="2200" b="1" spc="-105" dirty="0">
                <a:latin typeface="Calibri"/>
                <a:cs typeface="Calibri"/>
              </a:rPr>
              <a:t> </a:t>
            </a:r>
            <a:r>
              <a:rPr sz="2200" b="1" spc="80" dirty="0">
                <a:latin typeface="Calibri"/>
                <a:cs typeface="Calibri"/>
              </a:rPr>
              <a:t>“038</a:t>
            </a:r>
            <a:r>
              <a:rPr sz="2200" b="1" spc="-35" dirty="0">
                <a:latin typeface="Calibri"/>
                <a:cs typeface="Calibri"/>
              </a:rPr>
              <a:t> </a:t>
            </a:r>
            <a:r>
              <a:rPr sz="2200" b="1" spc="-100" dirty="0">
                <a:latin typeface="Calibri"/>
                <a:cs typeface="Calibri"/>
              </a:rPr>
              <a:t>–</a:t>
            </a:r>
            <a:r>
              <a:rPr sz="2200" b="1" spc="-30" dirty="0">
                <a:latin typeface="Calibri"/>
                <a:cs typeface="Calibri"/>
              </a:rPr>
              <a:t> </a:t>
            </a:r>
            <a:r>
              <a:rPr sz="2200" b="1" spc="85" dirty="0">
                <a:latin typeface="Calibri"/>
                <a:cs typeface="Calibri"/>
              </a:rPr>
              <a:t>Otros</a:t>
            </a:r>
            <a:r>
              <a:rPr sz="2200" b="1" spc="-20" dirty="0">
                <a:latin typeface="Calibri"/>
                <a:cs typeface="Calibri"/>
              </a:rPr>
              <a:t> </a:t>
            </a:r>
            <a:r>
              <a:rPr sz="2200" b="1" spc="110" dirty="0">
                <a:latin typeface="Calibri"/>
                <a:cs typeface="Calibri"/>
              </a:rPr>
              <a:t>ingresos</a:t>
            </a:r>
            <a:r>
              <a:rPr sz="2200" b="1" spc="-25"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salarios”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b="1" spc="50" dirty="0">
                <a:latin typeface="Calibri"/>
                <a:cs typeface="Calibri"/>
              </a:rPr>
              <a:t>Por</a:t>
            </a:r>
            <a:r>
              <a:rPr sz="2200" b="1" spc="-25" dirty="0">
                <a:latin typeface="Calibri"/>
                <a:cs typeface="Calibri"/>
              </a:rPr>
              <a:t> </a:t>
            </a:r>
            <a:r>
              <a:rPr sz="2200" b="1" spc="100" dirty="0">
                <a:latin typeface="Calibri"/>
                <a:cs typeface="Calibri"/>
              </a:rPr>
              <a:t>qué</a:t>
            </a:r>
            <a:r>
              <a:rPr sz="2200" b="1" spc="-30" dirty="0">
                <a:latin typeface="Calibri"/>
                <a:cs typeface="Calibri"/>
              </a:rPr>
              <a:t> </a:t>
            </a:r>
            <a:r>
              <a:rPr sz="2200" b="1" spc="80" dirty="0">
                <a:latin typeface="Calibri"/>
                <a:cs typeface="Calibri"/>
              </a:rPr>
              <a:t>existe</a:t>
            </a:r>
            <a:r>
              <a:rPr sz="2200" b="1" spc="-10" dirty="0">
                <a:latin typeface="Calibri"/>
                <a:cs typeface="Calibri"/>
              </a:rPr>
              <a:t> </a:t>
            </a:r>
            <a:r>
              <a:rPr sz="2200" b="1" spc="110" dirty="0">
                <a:latin typeface="Calibri"/>
                <a:cs typeface="Calibri"/>
              </a:rPr>
              <a:t>esta</a:t>
            </a:r>
            <a:r>
              <a:rPr sz="2200" b="1" spc="-5" dirty="0">
                <a:latin typeface="Calibri"/>
                <a:cs typeface="Calibri"/>
              </a:rPr>
              <a:t> </a:t>
            </a:r>
            <a:r>
              <a:rPr sz="2200" b="1" spc="80" dirty="0">
                <a:latin typeface="Calibri"/>
                <a:cs typeface="Calibri"/>
              </a:rPr>
              <a:t>regla</a:t>
            </a:r>
            <a:r>
              <a:rPr sz="2200" b="1" spc="-35" dirty="0">
                <a:latin typeface="Calibri"/>
                <a:cs typeface="Calibri"/>
              </a:rPr>
              <a:t> </a:t>
            </a:r>
            <a:r>
              <a:rPr sz="2200" b="1" spc="75" dirty="0">
                <a:latin typeface="Calibri"/>
                <a:cs typeface="Calibri"/>
              </a:rPr>
              <a:t>(lectura</a:t>
            </a:r>
            <a:r>
              <a:rPr sz="2200" b="1" spc="-20" dirty="0">
                <a:latin typeface="Calibri"/>
                <a:cs typeface="Calibri"/>
              </a:rPr>
              <a:t> </a:t>
            </a:r>
            <a:r>
              <a:rPr sz="2200" b="1" spc="75" dirty="0">
                <a:latin typeface="Calibri"/>
                <a:cs typeface="Calibri"/>
              </a:rPr>
              <a:t>práctica)</a:t>
            </a:r>
            <a:endParaRPr sz="2200">
              <a:latin typeface="Calibri"/>
              <a:cs typeface="Calibri"/>
            </a:endParaRPr>
          </a:p>
          <a:p>
            <a:pPr marL="355600" marR="5080" indent="-342900">
              <a:lnSpc>
                <a:spcPct val="100000"/>
              </a:lnSpc>
              <a:spcBef>
                <a:spcPts val="525"/>
              </a:spcBef>
              <a:buFont typeface="Arial"/>
              <a:buChar char="•"/>
              <a:tabLst>
                <a:tab pos="355600" algn="l"/>
              </a:tabLst>
            </a:pPr>
            <a:r>
              <a:rPr sz="2200" spc="145" dirty="0">
                <a:latin typeface="Calibri"/>
                <a:cs typeface="Calibri"/>
              </a:rPr>
              <a:t>La</a:t>
            </a:r>
            <a:r>
              <a:rPr sz="2200" spc="-40" dirty="0">
                <a:latin typeface="Calibri"/>
                <a:cs typeface="Calibri"/>
              </a:rPr>
              <a:t> </a:t>
            </a:r>
            <a:r>
              <a:rPr sz="2200" spc="50" dirty="0">
                <a:latin typeface="Calibri"/>
                <a:cs typeface="Calibri"/>
              </a:rPr>
              <a:t>038</a:t>
            </a:r>
            <a:r>
              <a:rPr sz="2200" spc="-40" dirty="0">
                <a:latin typeface="Calibri"/>
                <a:cs typeface="Calibri"/>
              </a:rPr>
              <a:t> </a:t>
            </a:r>
            <a:r>
              <a:rPr sz="2200" spc="55" dirty="0">
                <a:latin typeface="Calibri"/>
                <a:cs typeface="Calibri"/>
              </a:rPr>
              <a:t>históricamente</a:t>
            </a:r>
            <a:r>
              <a:rPr sz="2200" spc="-5" dirty="0">
                <a:latin typeface="Calibri"/>
                <a:cs typeface="Calibri"/>
              </a:rPr>
              <a:t> </a:t>
            </a:r>
            <a:r>
              <a:rPr sz="2200" spc="125" dirty="0">
                <a:latin typeface="Calibri"/>
                <a:cs typeface="Calibri"/>
              </a:rPr>
              <a:t>se</a:t>
            </a:r>
            <a:r>
              <a:rPr sz="2200" spc="-35" dirty="0">
                <a:latin typeface="Calibri"/>
                <a:cs typeface="Calibri"/>
              </a:rPr>
              <a:t> </a:t>
            </a:r>
            <a:r>
              <a:rPr sz="2200" spc="105" dirty="0">
                <a:latin typeface="Calibri"/>
                <a:cs typeface="Calibri"/>
              </a:rPr>
              <a:t>usó</a:t>
            </a:r>
            <a:r>
              <a:rPr sz="2200" spc="-25" dirty="0">
                <a:latin typeface="Calibri"/>
                <a:cs typeface="Calibri"/>
              </a:rPr>
              <a:t> </a:t>
            </a:r>
            <a:r>
              <a:rPr sz="2200" spc="100" dirty="0">
                <a:latin typeface="Calibri"/>
                <a:cs typeface="Calibri"/>
              </a:rPr>
              <a:t>como</a:t>
            </a:r>
            <a:r>
              <a:rPr sz="2200" spc="-150" dirty="0">
                <a:latin typeface="Calibri"/>
                <a:cs typeface="Calibri"/>
              </a:rPr>
              <a:t> </a:t>
            </a:r>
            <a:r>
              <a:rPr sz="2200" spc="65" dirty="0">
                <a:latin typeface="Calibri"/>
                <a:cs typeface="Calibri"/>
              </a:rPr>
              <a:t>“cajón</a:t>
            </a:r>
            <a:r>
              <a:rPr sz="2200" spc="-30" dirty="0">
                <a:latin typeface="Calibri"/>
                <a:cs typeface="Calibri"/>
              </a:rPr>
              <a:t> </a:t>
            </a:r>
            <a:r>
              <a:rPr sz="2200" spc="65" dirty="0">
                <a:latin typeface="Calibri"/>
                <a:cs typeface="Calibri"/>
              </a:rPr>
              <a:t>de</a:t>
            </a:r>
            <a:r>
              <a:rPr sz="2200" spc="-35" dirty="0">
                <a:latin typeface="Calibri"/>
                <a:cs typeface="Calibri"/>
              </a:rPr>
              <a:t> </a:t>
            </a:r>
            <a:r>
              <a:rPr sz="2200" spc="65" dirty="0">
                <a:latin typeface="Calibri"/>
                <a:cs typeface="Calibri"/>
              </a:rPr>
              <a:t>sastre”</a:t>
            </a:r>
            <a:r>
              <a:rPr sz="2200" spc="-100" dirty="0">
                <a:latin typeface="Calibri"/>
                <a:cs typeface="Calibri"/>
              </a:rPr>
              <a:t> </a:t>
            </a:r>
            <a:r>
              <a:rPr sz="2200" dirty="0">
                <a:latin typeface="Calibri"/>
                <a:cs typeface="Calibri"/>
              </a:rPr>
              <a:t>y</a:t>
            </a:r>
            <a:r>
              <a:rPr sz="2200" spc="-40" dirty="0">
                <a:latin typeface="Calibri"/>
                <a:cs typeface="Calibri"/>
              </a:rPr>
              <a:t> </a:t>
            </a:r>
            <a:r>
              <a:rPr sz="2200" spc="114" dirty="0">
                <a:latin typeface="Calibri"/>
                <a:cs typeface="Calibri"/>
              </a:rPr>
              <a:t>muchos</a:t>
            </a:r>
            <a:r>
              <a:rPr sz="2200" spc="-40" dirty="0">
                <a:latin typeface="Calibri"/>
                <a:cs typeface="Calibri"/>
              </a:rPr>
              <a:t> </a:t>
            </a:r>
            <a:r>
              <a:rPr sz="2200" spc="70" dirty="0">
                <a:latin typeface="Calibri"/>
                <a:cs typeface="Calibri"/>
              </a:rPr>
              <a:t>emisores</a:t>
            </a:r>
            <a:r>
              <a:rPr sz="2200" spc="-10" dirty="0">
                <a:latin typeface="Calibri"/>
                <a:cs typeface="Calibri"/>
              </a:rPr>
              <a:t> </a:t>
            </a:r>
            <a:r>
              <a:rPr sz="2200" spc="90" dirty="0">
                <a:latin typeface="Calibri"/>
                <a:cs typeface="Calibri"/>
              </a:rPr>
              <a:t>la</a:t>
            </a:r>
            <a:r>
              <a:rPr sz="2200" spc="-35" dirty="0">
                <a:latin typeface="Calibri"/>
                <a:cs typeface="Calibri"/>
              </a:rPr>
              <a:t> </a:t>
            </a:r>
            <a:r>
              <a:rPr sz="2200" spc="90" dirty="0">
                <a:latin typeface="Calibri"/>
                <a:cs typeface="Calibri"/>
              </a:rPr>
              <a:t>usaban </a:t>
            </a:r>
            <a:r>
              <a:rPr sz="2200" dirty="0">
                <a:latin typeface="Calibri"/>
                <a:cs typeface="Calibri"/>
              </a:rPr>
              <a:t>para</a:t>
            </a:r>
            <a:r>
              <a:rPr sz="2200" spc="55" dirty="0">
                <a:latin typeface="Calibri"/>
                <a:cs typeface="Calibri"/>
              </a:rPr>
              <a:t> </a:t>
            </a:r>
            <a:r>
              <a:rPr sz="2200" b="1" spc="70" dirty="0">
                <a:latin typeface="Calibri"/>
                <a:cs typeface="Calibri"/>
              </a:rPr>
              <a:t>meter</a:t>
            </a:r>
            <a:r>
              <a:rPr sz="2200" b="1" spc="45" dirty="0">
                <a:latin typeface="Calibri"/>
                <a:cs typeface="Calibri"/>
              </a:rPr>
              <a:t> </a:t>
            </a:r>
            <a:r>
              <a:rPr sz="2200" b="1" spc="90" dirty="0">
                <a:latin typeface="Calibri"/>
                <a:cs typeface="Calibri"/>
              </a:rPr>
              <a:t>importes</a:t>
            </a:r>
            <a:r>
              <a:rPr sz="2200" b="1" spc="-80" dirty="0">
                <a:latin typeface="Calibri"/>
                <a:cs typeface="Calibri"/>
              </a:rPr>
              <a:t> </a:t>
            </a:r>
            <a:r>
              <a:rPr sz="2200" b="1" spc="95" dirty="0">
                <a:latin typeface="Calibri"/>
                <a:cs typeface="Calibri"/>
              </a:rPr>
              <a:t>“exentos”</a:t>
            </a:r>
            <a:r>
              <a:rPr sz="2200" b="1" spc="80" dirty="0">
                <a:latin typeface="Calibri"/>
                <a:cs typeface="Calibri"/>
              </a:rPr>
              <a:t> </a:t>
            </a:r>
            <a:r>
              <a:rPr sz="2200" dirty="0">
                <a:latin typeface="Calibri"/>
                <a:cs typeface="Calibri"/>
              </a:rPr>
              <a:t>(previsión</a:t>
            </a:r>
            <a:r>
              <a:rPr sz="2200" spc="60" dirty="0">
                <a:latin typeface="Calibri"/>
                <a:cs typeface="Calibri"/>
              </a:rPr>
              <a:t> </a:t>
            </a:r>
            <a:r>
              <a:rPr sz="2200" spc="100" dirty="0">
                <a:latin typeface="Calibri"/>
                <a:cs typeface="Calibri"/>
              </a:rPr>
              <a:t>social,</a:t>
            </a:r>
            <a:r>
              <a:rPr sz="2200" spc="60" dirty="0">
                <a:latin typeface="Calibri"/>
                <a:cs typeface="Calibri"/>
              </a:rPr>
              <a:t> </a:t>
            </a:r>
            <a:r>
              <a:rPr sz="2200" spc="70" dirty="0">
                <a:latin typeface="Calibri"/>
                <a:cs typeface="Calibri"/>
              </a:rPr>
              <a:t>prestaciones,</a:t>
            </a:r>
            <a:r>
              <a:rPr sz="2200" spc="80" dirty="0">
                <a:latin typeface="Calibri"/>
                <a:cs typeface="Calibri"/>
              </a:rPr>
              <a:t> </a:t>
            </a:r>
            <a:r>
              <a:rPr sz="2200" dirty="0">
                <a:latin typeface="Calibri"/>
                <a:cs typeface="Calibri"/>
              </a:rPr>
              <a:t>etc.)</a:t>
            </a:r>
            <a:r>
              <a:rPr sz="2200" spc="55" dirty="0">
                <a:latin typeface="Calibri"/>
                <a:cs typeface="Calibri"/>
              </a:rPr>
              <a:t> </a:t>
            </a:r>
            <a:r>
              <a:rPr sz="2200" spc="85" dirty="0">
                <a:latin typeface="Calibri"/>
                <a:cs typeface="Calibri"/>
              </a:rPr>
              <a:t>sin</a:t>
            </a:r>
            <a:r>
              <a:rPr sz="2200" spc="50" dirty="0">
                <a:latin typeface="Calibri"/>
                <a:cs typeface="Calibri"/>
              </a:rPr>
              <a:t> </a:t>
            </a:r>
            <a:r>
              <a:rPr sz="2200" spc="85" dirty="0">
                <a:latin typeface="Calibri"/>
                <a:cs typeface="Calibri"/>
              </a:rPr>
              <a:t>clasificarlos </a:t>
            </a:r>
            <a:r>
              <a:rPr sz="2200" spc="100" dirty="0">
                <a:latin typeface="Calibri"/>
                <a:cs typeface="Calibri"/>
              </a:rPr>
              <a:t>con</a:t>
            </a:r>
            <a:r>
              <a:rPr sz="2200" spc="-30" dirty="0">
                <a:latin typeface="Calibri"/>
                <a:cs typeface="Calibri"/>
              </a:rPr>
              <a:t> </a:t>
            </a:r>
            <a:r>
              <a:rPr sz="2200" spc="90" dirty="0">
                <a:latin typeface="Calibri"/>
                <a:cs typeface="Calibri"/>
              </a:rPr>
              <a:t>la</a:t>
            </a:r>
            <a:r>
              <a:rPr sz="2200" spc="-10" dirty="0">
                <a:latin typeface="Calibri"/>
                <a:cs typeface="Calibri"/>
              </a:rPr>
              <a:t> </a:t>
            </a:r>
            <a:r>
              <a:rPr sz="2200" spc="85" dirty="0">
                <a:latin typeface="Calibri"/>
                <a:cs typeface="Calibri"/>
              </a:rPr>
              <a:t>clave</a:t>
            </a:r>
            <a:r>
              <a:rPr sz="2200" spc="-15" dirty="0">
                <a:latin typeface="Calibri"/>
                <a:cs typeface="Calibri"/>
              </a:rPr>
              <a:t> </a:t>
            </a:r>
            <a:r>
              <a:rPr sz="2200" spc="65" dirty="0">
                <a:latin typeface="Calibri"/>
                <a:cs typeface="Calibri"/>
              </a:rPr>
              <a:t>correcta.</a:t>
            </a:r>
            <a:r>
              <a:rPr sz="2200" dirty="0">
                <a:latin typeface="Calibri"/>
                <a:cs typeface="Calibri"/>
              </a:rPr>
              <a:t> </a:t>
            </a:r>
            <a:r>
              <a:rPr sz="2200" spc="145" dirty="0">
                <a:latin typeface="Calibri"/>
                <a:cs typeface="Calibri"/>
              </a:rPr>
              <a:t>Con</a:t>
            </a:r>
            <a:r>
              <a:rPr sz="2200" spc="-15" dirty="0">
                <a:latin typeface="Calibri"/>
                <a:cs typeface="Calibri"/>
              </a:rPr>
              <a:t> </a:t>
            </a:r>
            <a:r>
              <a:rPr sz="2200" spc="60" dirty="0">
                <a:latin typeface="Calibri"/>
                <a:cs typeface="Calibri"/>
              </a:rPr>
              <a:t>Revisión</a:t>
            </a:r>
            <a:r>
              <a:rPr sz="2200" spc="-5" dirty="0">
                <a:latin typeface="Calibri"/>
                <a:cs typeface="Calibri"/>
              </a:rPr>
              <a:t> </a:t>
            </a:r>
            <a:r>
              <a:rPr sz="2200" spc="105" dirty="0">
                <a:latin typeface="Calibri"/>
                <a:cs typeface="Calibri"/>
              </a:rPr>
              <a:t>E,</a:t>
            </a:r>
            <a:r>
              <a:rPr sz="2200" spc="-25" dirty="0">
                <a:latin typeface="Calibri"/>
                <a:cs typeface="Calibri"/>
              </a:rPr>
              <a:t> </a:t>
            </a:r>
            <a:r>
              <a:rPr sz="2200" spc="60" dirty="0">
                <a:latin typeface="Calibri"/>
                <a:cs typeface="Calibri"/>
              </a:rPr>
              <a:t>el</a:t>
            </a:r>
            <a:r>
              <a:rPr sz="2200" spc="-20" dirty="0">
                <a:latin typeface="Calibri"/>
                <a:cs typeface="Calibri"/>
              </a:rPr>
              <a:t> </a:t>
            </a:r>
            <a:r>
              <a:rPr sz="2200" dirty="0">
                <a:latin typeface="Calibri"/>
                <a:cs typeface="Calibri"/>
              </a:rPr>
              <a:t>SAT</a:t>
            </a:r>
            <a:r>
              <a:rPr sz="2200" spc="-25" dirty="0">
                <a:latin typeface="Calibri"/>
                <a:cs typeface="Calibri"/>
              </a:rPr>
              <a:t> </a:t>
            </a:r>
            <a:r>
              <a:rPr sz="2200" dirty="0">
                <a:latin typeface="Calibri"/>
                <a:cs typeface="Calibri"/>
              </a:rPr>
              <a:t>fuerza</a:t>
            </a:r>
            <a:r>
              <a:rPr sz="2200" spc="5" dirty="0">
                <a:latin typeface="Calibri"/>
                <a:cs typeface="Calibri"/>
              </a:rPr>
              <a:t> </a:t>
            </a:r>
            <a:r>
              <a:rPr sz="2200" spc="65" dirty="0">
                <a:latin typeface="Calibri"/>
                <a:cs typeface="Calibri"/>
              </a:rPr>
              <a:t>que</a:t>
            </a:r>
            <a:r>
              <a:rPr sz="2200" spc="20" dirty="0">
                <a:latin typeface="Calibri"/>
                <a:cs typeface="Calibri"/>
              </a:rPr>
              <a:t> </a:t>
            </a:r>
            <a:r>
              <a:rPr sz="2200" b="1" spc="55" dirty="0">
                <a:latin typeface="Calibri"/>
                <a:cs typeface="Calibri"/>
              </a:rPr>
              <a:t>038</a:t>
            </a:r>
            <a:r>
              <a:rPr sz="2200" b="1" spc="-25" dirty="0">
                <a:latin typeface="Calibri"/>
                <a:cs typeface="Calibri"/>
              </a:rPr>
              <a:t> </a:t>
            </a:r>
            <a:r>
              <a:rPr sz="2200" b="1" spc="160" dirty="0">
                <a:latin typeface="Calibri"/>
                <a:cs typeface="Calibri"/>
              </a:rPr>
              <a:t>sea</a:t>
            </a:r>
            <a:r>
              <a:rPr sz="2200" b="1" dirty="0">
                <a:latin typeface="Calibri"/>
                <a:cs typeface="Calibri"/>
              </a:rPr>
              <a:t> </a:t>
            </a:r>
            <a:r>
              <a:rPr sz="2200" b="1" spc="100" dirty="0">
                <a:latin typeface="Calibri"/>
                <a:cs typeface="Calibri"/>
              </a:rPr>
              <a:t>100%</a:t>
            </a:r>
            <a:r>
              <a:rPr sz="2200" b="1" spc="-30" dirty="0">
                <a:latin typeface="Calibri"/>
                <a:cs typeface="Calibri"/>
              </a:rPr>
              <a:t> </a:t>
            </a:r>
            <a:r>
              <a:rPr sz="2200" b="1" spc="70" dirty="0">
                <a:latin typeface="Calibri"/>
                <a:cs typeface="Calibri"/>
              </a:rPr>
              <a:t>gravada</a:t>
            </a:r>
            <a:r>
              <a:rPr sz="2200" b="1" spc="-45" dirty="0">
                <a:latin typeface="Calibri"/>
                <a:cs typeface="Calibri"/>
              </a:rPr>
              <a:t> </a:t>
            </a:r>
            <a:r>
              <a:rPr sz="2200" dirty="0">
                <a:latin typeface="Calibri"/>
                <a:cs typeface="Calibri"/>
              </a:rPr>
              <a:t>y</a:t>
            </a:r>
            <a:r>
              <a:rPr sz="2200" spc="-15" dirty="0">
                <a:latin typeface="Calibri"/>
                <a:cs typeface="Calibri"/>
              </a:rPr>
              <a:t> </a:t>
            </a:r>
            <a:r>
              <a:rPr sz="2200" spc="40" dirty="0">
                <a:latin typeface="Calibri"/>
                <a:cs typeface="Calibri"/>
              </a:rPr>
              <a:t>que </a:t>
            </a:r>
            <a:r>
              <a:rPr sz="2200" spc="125" dirty="0">
                <a:latin typeface="Calibri"/>
                <a:cs typeface="Calibri"/>
              </a:rPr>
              <a:t>las</a:t>
            </a:r>
            <a:r>
              <a:rPr sz="2200" spc="-10" dirty="0">
                <a:latin typeface="Calibri"/>
                <a:cs typeface="Calibri"/>
              </a:rPr>
              <a:t> </a:t>
            </a:r>
            <a:r>
              <a:rPr sz="2200" spc="70" dirty="0">
                <a:latin typeface="Calibri"/>
                <a:cs typeface="Calibri"/>
              </a:rPr>
              <a:t>exenciones</a:t>
            </a:r>
            <a:r>
              <a:rPr sz="2200" spc="5" dirty="0">
                <a:latin typeface="Calibri"/>
                <a:cs typeface="Calibri"/>
              </a:rPr>
              <a:t> </a:t>
            </a:r>
            <a:r>
              <a:rPr sz="2200" spc="125" dirty="0">
                <a:latin typeface="Calibri"/>
                <a:cs typeface="Calibri"/>
              </a:rPr>
              <a:t>se</a:t>
            </a:r>
            <a:r>
              <a:rPr sz="2200" spc="-20" dirty="0">
                <a:latin typeface="Calibri"/>
                <a:cs typeface="Calibri"/>
              </a:rPr>
              <a:t> </a:t>
            </a:r>
            <a:r>
              <a:rPr sz="2200" dirty="0">
                <a:latin typeface="Calibri"/>
                <a:cs typeface="Calibri"/>
              </a:rPr>
              <a:t>reporten</a:t>
            </a:r>
            <a:r>
              <a:rPr sz="2200" spc="-5" dirty="0">
                <a:latin typeface="Calibri"/>
                <a:cs typeface="Calibri"/>
              </a:rPr>
              <a:t> </a:t>
            </a:r>
            <a:r>
              <a:rPr sz="2200" spc="50" dirty="0">
                <a:latin typeface="Calibri"/>
                <a:cs typeface="Calibri"/>
              </a:rPr>
              <a:t>en</a:t>
            </a:r>
            <a:r>
              <a:rPr sz="2200" spc="-5" dirty="0">
                <a:latin typeface="Calibri"/>
                <a:cs typeface="Calibri"/>
              </a:rPr>
              <a:t> </a:t>
            </a:r>
            <a:r>
              <a:rPr sz="2200" b="1" spc="110" dirty="0">
                <a:latin typeface="Calibri"/>
                <a:cs typeface="Calibri"/>
              </a:rPr>
              <a:t>la</a:t>
            </a:r>
            <a:r>
              <a:rPr sz="2200" b="1" spc="-40" dirty="0">
                <a:latin typeface="Calibri"/>
                <a:cs typeface="Calibri"/>
              </a:rPr>
              <a:t> </a:t>
            </a:r>
            <a:r>
              <a:rPr sz="2200" b="1" spc="114" dirty="0">
                <a:latin typeface="Calibri"/>
                <a:cs typeface="Calibri"/>
              </a:rPr>
              <a:t>clave</a:t>
            </a:r>
            <a:r>
              <a:rPr sz="2200" b="1" dirty="0">
                <a:latin typeface="Calibri"/>
                <a:cs typeface="Calibri"/>
              </a:rPr>
              <a:t> </a:t>
            </a:r>
            <a:r>
              <a:rPr sz="2200" b="1" spc="100" dirty="0">
                <a:latin typeface="Calibri"/>
                <a:cs typeface="Calibri"/>
              </a:rPr>
              <a:t>que</a:t>
            </a:r>
            <a:r>
              <a:rPr sz="2200" b="1" spc="-25" dirty="0">
                <a:latin typeface="Calibri"/>
                <a:cs typeface="Calibri"/>
              </a:rPr>
              <a:t> </a:t>
            </a:r>
            <a:r>
              <a:rPr sz="2200" b="1" spc="95" dirty="0">
                <a:latin typeface="Calibri"/>
                <a:cs typeface="Calibri"/>
              </a:rPr>
              <a:t>corresponda</a:t>
            </a:r>
            <a:r>
              <a:rPr sz="2200" spc="95" dirty="0">
                <a:latin typeface="Calibri"/>
                <a:cs typeface="Calibri"/>
              </a:rPr>
              <a:t>.</a:t>
            </a:r>
            <a:endParaRPr sz="2200">
              <a:latin typeface="Calibri"/>
              <a:cs typeface="Calibri"/>
            </a:endParaRPr>
          </a:p>
          <a:p>
            <a:pPr marL="355600" marR="351790" indent="-342900">
              <a:lnSpc>
                <a:spcPct val="100000"/>
              </a:lnSpc>
              <a:spcBef>
                <a:spcPts val="530"/>
              </a:spcBef>
              <a:buFont typeface="Arial"/>
              <a:buChar char="•"/>
              <a:tabLst>
                <a:tab pos="355600" algn="l"/>
              </a:tabLst>
            </a:pPr>
            <a:r>
              <a:rPr sz="2200" spc="95" dirty="0">
                <a:latin typeface="Calibri"/>
                <a:cs typeface="Calibri"/>
              </a:rPr>
              <a:t>De</a:t>
            </a:r>
            <a:r>
              <a:rPr sz="2200" spc="-25" dirty="0">
                <a:latin typeface="Calibri"/>
                <a:cs typeface="Calibri"/>
              </a:rPr>
              <a:t> </a:t>
            </a:r>
            <a:r>
              <a:rPr sz="2200" spc="70" dirty="0">
                <a:latin typeface="Calibri"/>
                <a:cs typeface="Calibri"/>
              </a:rPr>
              <a:t>hecho,</a:t>
            </a:r>
            <a:r>
              <a:rPr sz="2200" spc="-15" dirty="0">
                <a:latin typeface="Calibri"/>
                <a:cs typeface="Calibri"/>
              </a:rPr>
              <a:t> </a:t>
            </a:r>
            <a:r>
              <a:rPr sz="2200" spc="50" dirty="0">
                <a:latin typeface="Calibri"/>
                <a:cs typeface="Calibri"/>
              </a:rPr>
              <a:t>en</a:t>
            </a:r>
            <a:r>
              <a:rPr sz="2200" spc="-10" dirty="0">
                <a:latin typeface="Calibri"/>
                <a:cs typeface="Calibri"/>
              </a:rPr>
              <a:t> </a:t>
            </a:r>
            <a:r>
              <a:rPr sz="2200" spc="90" dirty="0">
                <a:latin typeface="Calibri"/>
                <a:cs typeface="Calibri"/>
              </a:rPr>
              <a:t>la</a:t>
            </a:r>
            <a:r>
              <a:rPr sz="2200" spc="-25" dirty="0">
                <a:latin typeface="Calibri"/>
                <a:cs typeface="Calibri"/>
              </a:rPr>
              <a:t> </a:t>
            </a:r>
            <a:r>
              <a:rPr sz="2200" spc="100" dirty="0">
                <a:latin typeface="Calibri"/>
                <a:cs typeface="Calibri"/>
              </a:rPr>
              <a:t>misma</a:t>
            </a:r>
            <a:r>
              <a:rPr sz="2200" spc="-10" dirty="0">
                <a:latin typeface="Calibri"/>
                <a:cs typeface="Calibri"/>
              </a:rPr>
              <a:t> </a:t>
            </a:r>
            <a:r>
              <a:rPr sz="2200" spc="80" dirty="0">
                <a:latin typeface="Calibri"/>
                <a:cs typeface="Calibri"/>
              </a:rPr>
              <a:t>actualización</a:t>
            </a:r>
            <a:r>
              <a:rPr sz="2200" spc="15" dirty="0">
                <a:latin typeface="Calibri"/>
                <a:cs typeface="Calibri"/>
              </a:rPr>
              <a:t> </a:t>
            </a:r>
            <a:r>
              <a:rPr sz="2200" spc="125" dirty="0">
                <a:latin typeface="Calibri"/>
                <a:cs typeface="Calibri"/>
              </a:rPr>
              <a:t>se</a:t>
            </a:r>
            <a:r>
              <a:rPr sz="2200" spc="-35" dirty="0">
                <a:latin typeface="Calibri"/>
                <a:cs typeface="Calibri"/>
              </a:rPr>
              <a:t> </a:t>
            </a:r>
            <a:r>
              <a:rPr sz="2200" spc="45" dirty="0">
                <a:latin typeface="Calibri"/>
                <a:cs typeface="Calibri"/>
              </a:rPr>
              <a:t>incorporan</a:t>
            </a:r>
            <a:r>
              <a:rPr sz="2200" spc="-10" dirty="0">
                <a:latin typeface="Calibri"/>
                <a:cs typeface="Calibri"/>
              </a:rPr>
              <a:t> </a:t>
            </a:r>
            <a:r>
              <a:rPr sz="2200" spc="75" dirty="0">
                <a:latin typeface="Calibri"/>
                <a:cs typeface="Calibri"/>
              </a:rPr>
              <a:t>nuevas</a:t>
            </a:r>
            <a:r>
              <a:rPr sz="2200" spc="15" dirty="0">
                <a:latin typeface="Calibri"/>
                <a:cs typeface="Calibri"/>
              </a:rPr>
              <a:t> </a:t>
            </a:r>
            <a:r>
              <a:rPr sz="2200" spc="105" dirty="0">
                <a:latin typeface="Calibri"/>
                <a:cs typeface="Calibri"/>
              </a:rPr>
              <a:t>claves</a:t>
            </a:r>
            <a:r>
              <a:rPr sz="2200" dirty="0">
                <a:latin typeface="Calibri"/>
                <a:cs typeface="Calibri"/>
              </a:rPr>
              <a:t> (p.</a:t>
            </a:r>
            <a:r>
              <a:rPr sz="2200" spc="-30" dirty="0">
                <a:latin typeface="Calibri"/>
                <a:cs typeface="Calibri"/>
              </a:rPr>
              <a:t> </a:t>
            </a:r>
            <a:r>
              <a:rPr sz="2200" dirty="0">
                <a:latin typeface="Calibri"/>
                <a:cs typeface="Calibri"/>
              </a:rPr>
              <a:t>ej.</a:t>
            </a:r>
            <a:r>
              <a:rPr sz="2200" spc="-25" dirty="0">
                <a:latin typeface="Calibri"/>
                <a:cs typeface="Calibri"/>
              </a:rPr>
              <a:t> </a:t>
            </a:r>
            <a:r>
              <a:rPr sz="2200" spc="55" dirty="0">
                <a:latin typeface="Calibri"/>
                <a:cs typeface="Calibri"/>
              </a:rPr>
              <a:t>054,</a:t>
            </a:r>
            <a:r>
              <a:rPr sz="2200" spc="-20" dirty="0">
                <a:latin typeface="Calibri"/>
                <a:cs typeface="Calibri"/>
              </a:rPr>
              <a:t> </a:t>
            </a:r>
            <a:r>
              <a:rPr sz="2200" spc="50" dirty="0">
                <a:latin typeface="Calibri"/>
                <a:cs typeface="Calibri"/>
              </a:rPr>
              <a:t>055</a:t>
            </a:r>
            <a:r>
              <a:rPr sz="2200" spc="-35" dirty="0">
                <a:latin typeface="Calibri"/>
                <a:cs typeface="Calibri"/>
              </a:rPr>
              <a:t> </a:t>
            </a:r>
            <a:r>
              <a:rPr sz="2200" spc="-50" dirty="0">
                <a:latin typeface="Calibri"/>
                <a:cs typeface="Calibri"/>
              </a:rPr>
              <a:t>y </a:t>
            </a:r>
            <a:r>
              <a:rPr sz="2200" dirty="0">
                <a:latin typeface="Calibri"/>
                <a:cs typeface="Calibri"/>
              </a:rPr>
              <a:t>056) para</a:t>
            </a:r>
            <a:r>
              <a:rPr sz="2200" spc="25" dirty="0">
                <a:latin typeface="Calibri"/>
                <a:cs typeface="Calibri"/>
              </a:rPr>
              <a:t> </a:t>
            </a:r>
            <a:r>
              <a:rPr sz="2200" b="1" spc="110" dirty="0">
                <a:latin typeface="Calibri"/>
                <a:cs typeface="Calibri"/>
              </a:rPr>
              <a:t>reclasificar</a:t>
            </a:r>
            <a:r>
              <a:rPr sz="2200" b="1" spc="45" dirty="0">
                <a:latin typeface="Calibri"/>
                <a:cs typeface="Calibri"/>
              </a:rPr>
              <a:t> </a:t>
            </a:r>
            <a:r>
              <a:rPr sz="2200" spc="90" dirty="0">
                <a:latin typeface="Calibri"/>
                <a:cs typeface="Calibri"/>
              </a:rPr>
              <a:t>conceptos</a:t>
            </a:r>
            <a:r>
              <a:rPr sz="2200" spc="15" dirty="0">
                <a:latin typeface="Calibri"/>
                <a:cs typeface="Calibri"/>
              </a:rPr>
              <a:t> </a:t>
            </a:r>
            <a:r>
              <a:rPr sz="2200" spc="65" dirty="0">
                <a:latin typeface="Calibri"/>
                <a:cs typeface="Calibri"/>
              </a:rPr>
              <a:t>que</a:t>
            </a:r>
            <a:r>
              <a:rPr sz="2200" spc="5" dirty="0">
                <a:latin typeface="Calibri"/>
                <a:cs typeface="Calibri"/>
              </a:rPr>
              <a:t> </a:t>
            </a:r>
            <a:r>
              <a:rPr sz="2200" spc="75" dirty="0">
                <a:latin typeface="Calibri"/>
                <a:cs typeface="Calibri"/>
              </a:rPr>
              <a:t>antes</a:t>
            </a:r>
            <a:r>
              <a:rPr sz="2200" spc="20" dirty="0">
                <a:latin typeface="Calibri"/>
                <a:cs typeface="Calibri"/>
              </a:rPr>
              <a:t> </a:t>
            </a:r>
            <a:r>
              <a:rPr sz="2200" spc="125" dirty="0">
                <a:latin typeface="Calibri"/>
                <a:cs typeface="Calibri"/>
              </a:rPr>
              <a:t>se</a:t>
            </a:r>
            <a:r>
              <a:rPr sz="2200" spc="-95" dirty="0">
                <a:latin typeface="Calibri"/>
                <a:cs typeface="Calibri"/>
              </a:rPr>
              <a:t> </a:t>
            </a:r>
            <a:r>
              <a:rPr sz="2200" spc="45" dirty="0">
                <a:latin typeface="Calibri"/>
                <a:cs typeface="Calibri"/>
              </a:rPr>
              <a:t>“aventaban”</a:t>
            </a:r>
            <a:r>
              <a:rPr sz="2200" spc="-40" dirty="0">
                <a:latin typeface="Calibri"/>
                <a:cs typeface="Calibri"/>
              </a:rPr>
              <a:t> </a:t>
            </a:r>
            <a:r>
              <a:rPr sz="2200" spc="50" dirty="0">
                <a:latin typeface="Calibri"/>
                <a:cs typeface="Calibri"/>
              </a:rPr>
              <a:t>en</a:t>
            </a:r>
            <a:r>
              <a:rPr sz="2200" spc="-5" dirty="0">
                <a:latin typeface="Calibri"/>
                <a:cs typeface="Calibri"/>
              </a:rPr>
              <a:t> </a:t>
            </a:r>
            <a:r>
              <a:rPr sz="2200" spc="35" dirty="0">
                <a:latin typeface="Calibri"/>
                <a:cs typeface="Calibri"/>
              </a:rPr>
              <a:t>038.</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81640" cy="2238375"/>
          </a:xfrm>
          <a:prstGeom prst="rect">
            <a:avLst/>
          </a:prstGeom>
        </p:spPr>
        <p:txBody>
          <a:bodyPr vert="horz" wrap="square" lIns="0" tIns="12065" rIns="0" bIns="0" rtlCol="0">
            <a:spAutoFit/>
          </a:bodyPr>
          <a:lstStyle/>
          <a:p>
            <a:pPr marL="6731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355600" marR="5080" indent="-342900">
              <a:lnSpc>
                <a:spcPct val="100000"/>
              </a:lnSpc>
              <a:spcBef>
                <a:spcPts val="530"/>
              </a:spcBef>
              <a:buFont typeface="Arial"/>
              <a:buChar char="•"/>
              <a:tabLst>
                <a:tab pos="355600" algn="l"/>
              </a:tabLst>
            </a:pPr>
            <a:r>
              <a:rPr sz="2200" dirty="0">
                <a:latin typeface="Calibri"/>
                <a:cs typeface="Calibri"/>
              </a:rPr>
              <a:t>A</a:t>
            </a:r>
            <a:r>
              <a:rPr sz="2200" spc="-30" dirty="0">
                <a:latin typeface="Calibri"/>
                <a:cs typeface="Calibri"/>
              </a:rPr>
              <a:t> </a:t>
            </a:r>
            <a:r>
              <a:rPr sz="2200" spc="75" dirty="0">
                <a:latin typeface="Calibri"/>
                <a:cs typeface="Calibri"/>
              </a:rPr>
              <a:t>continuación</a:t>
            </a:r>
            <a:r>
              <a:rPr sz="2200" spc="-35" dirty="0">
                <a:latin typeface="Calibri"/>
                <a:cs typeface="Calibri"/>
              </a:rPr>
              <a:t> </a:t>
            </a:r>
            <a:r>
              <a:rPr sz="2200" spc="125" dirty="0">
                <a:latin typeface="Calibri"/>
                <a:cs typeface="Calibri"/>
              </a:rPr>
              <a:t>se</a:t>
            </a:r>
            <a:r>
              <a:rPr sz="2200" spc="-20" dirty="0">
                <a:latin typeface="Calibri"/>
                <a:cs typeface="Calibri"/>
              </a:rPr>
              <a:t> </a:t>
            </a:r>
            <a:r>
              <a:rPr sz="2200" spc="50" dirty="0">
                <a:latin typeface="Calibri"/>
                <a:cs typeface="Calibri"/>
              </a:rPr>
              <a:t>presentan</a:t>
            </a:r>
            <a:r>
              <a:rPr sz="2200" spc="-90" dirty="0">
                <a:latin typeface="Calibri"/>
                <a:cs typeface="Calibri"/>
              </a:rPr>
              <a:t> </a:t>
            </a:r>
            <a:r>
              <a:rPr sz="2200" spc="75" dirty="0">
                <a:latin typeface="Calibri"/>
                <a:cs typeface="Calibri"/>
              </a:rPr>
              <a:t>“</a:t>
            </a:r>
            <a:r>
              <a:rPr sz="2200" b="1" spc="75" dirty="0">
                <a:latin typeface="Calibri"/>
                <a:cs typeface="Calibri"/>
              </a:rPr>
              <a:t>mini-</a:t>
            </a:r>
            <a:r>
              <a:rPr sz="2200" b="1" spc="90" dirty="0">
                <a:latin typeface="Calibri"/>
                <a:cs typeface="Calibri"/>
              </a:rPr>
              <a:t>fragmentos”</a:t>
            </a:r>
            <a:r>
              <a:rPr sz="2200" b="1" spc="10" dirty="0">
                <a:latin typeface="Calibri"/>
                <a:cs typeface="Calibri"/>
              </a:rPr>
              <a:t> </a:t>
            </a:r>
            <a:r>
              <a:rPr sz="2200" spc="65" dirty="0">
                <a:latin typeface="Calibri"/>
                <a:cs typeface="Calibri"/>
              </a:rPr>
              <a:t>centrados</a:t>
            </a:r>
            <a:r>
              <a:rPr sz="2200" spc="-5" dirty="0">
                <a:latin typeface="Calibri"/>
                <a:cs typeface="Calibri"/>
              </a:rPr>
              <a:t> </a:t>
            </a:r>
            <a:r>
              <a:rPr sz="2200" spc="50" dirty="0">
                <a:latin typeface="Calibri"/>
                <a:cs typeface="Calibri"/>
              </a:rPr>
              <a:t>en</a:t>
            </a:r>
            <a:r>
              <a:rPr sz="2200" spc="-40" dirty="0">
                <a:latin typeface="Calibri"/>
                <a:cs typeface="Calibri"/>
              </a:rPr>
              <a:t> </a:t>
            </a:r>
            <a:r>
              <a:rPr sz="2200" spc="60" dirty="0">
                <a:latin typeface="Calibri"/>
                <a:cs typeface="Calibri"/>
              </a:rPr>
              <a:t>el</a:t>
            </a:r>
            <a:r>
              <a:rPr sz="2200" spc="-10" dirty="0">
                <a:latin typeface="Calibri"/>
                <a:cs typeface="Calibri"/>
              </a:rPr>
              <a:t> </a:t>
            </a:r>
            <a:r>
              <a:rPr sz="2200" spc="35" dirty="0">
                <a:latin typeface="Calibri"/>
                <a:cs typeface="Calibri"/>
              </a:rPr>
              <a:t>nodo </a:t>
            </a:r>
            <a:r>
              <a:rPr sz="2200" spc="60" dirty="0">
                <a:latin typeface="Calibri"/>
                <a:cs typeface="Calibri"/>
              </a:rPr>
              <a:t>nomina12:Percepcion</a:t>
            </a:r>
            <a:r>
              <a:rPr sz="2200" spc="50" dirty="0">
                <a:latin typeface="Calibri"/>
                <a:cs typeface="Calibri"/>
              </a:rPr>
              <a:t> </a:t>
            </a:r>
            <a:r>
              <a:rPr sz="2200" spc="65" dirty="0">
                <a:latin typeface="Calibri"/>
                <a:cs typeface="Calibri"/>
              </a:rPr>
              <a:t>(sin</a:t>
            </a:r>
            <a:r>
              <a:rPr sz="2200" spc="20" dirty="0">
                <a:latin typeface="Calibri"/>
                <a:cs typeface="Calibri"/>
              </a:rPr>
              <a:t> </a:t>
            </a:r>
            <a:r>
              <a:rPr sz="2200" dirty="0">
                <a:latin typeface="Calibri"/>
                <a:cs typeface="Calibri"/>
              </a:rPr>
              <a:t>armar</a:t>
            </a:r>
            <a:r>
              <a:rPr sz="2200" spc="55" dirty="0">
                <a:latin typeface="Calibri"/>
                <a:cs typeface="Calibri"/>
              </a:rPr>
              <a:t> </a:t>
            </a:r>
            <a:r>
              <a:rPr sz="2200" dirty="0">
                <a:latin typeface="Calibri"/>
                <a:cs typeface="Calibri"/>
              </a:rPr>
              <a:t>todo</a:t>
            </a:r>
            <a:r>
              <a:rPr sz="2200" spc="25" dirty="0">
                <a:latin typeface="Calibri"/>
                <a:cs typeface="Calibri"/>
              </a:rPr>
              <a:t> </a:t>
            </a:r>
            <a:r>
              <a:rPr sz="2200" spc="60" dirty="0">
                <a:latin typeface="Calibri"/>
                <a:cs typeface="Calibri"/>
              </a:rPr>
              <a:t>el</a:t>
            </a:r>
            <a:r>
              <a:rPr sz="2200" spc="20" dirty="0">
                <a:latin typeface="Calibri"/>
                <a:cs typeface="Calibri"/>
              </a:rPr>
              <a:t> </a:t>
            </a:r>
            <a:r>
              <a:rPr sz="2200" spc="160" dirty="0">
                <a:latin typeface="Calibri"/>
                <a:cs typeface="Calibri"/>
              </a:rPr>
              <a:t>CFDI</a:t>
            </a:r>
            <a:r>
              <a:rPr sz="2200" spc="30" dirty="0">
                <a:latin typeface="Calibri"/>
                <a:cs typeface="Calibri"/>
              </a:rPr>
              <a:t> </a:t>
            </a:r>
            <a:r>
              <a:rPr sz="2200" dirty="0">
                <a:latin typeface="Calibri"/>
                <a:cs typeface="Calibri"/>
              </a:rPr>
              <a:t>para</a:t>
            </a:r>
            <a:r>
              <a:rPr sz="2200" spc="30" dirty="0">
                <a:latin typeface="Calibri"/>
                <a:cs typeface="Calibri"/>
              </a:rPr>
              <a:t> </a:t>
            </a:r>
            <a:r>
              <a:rPr sz="2200" dirty="0">
                <a:latin typeface="Calibri"/>
                <a:cs typeface="Calibri"/>
              </a:rPr>
              <a:t>no</a:t>
            </a:r>
            <a:r>
              <a:rPr sz="2200" spc="25" dirty="0">
                <a:latin typeface="Calibri"/>
                <a:cs typeface="Calibri"/>
              </a:rPr>
              <a:t> </a:t>
            </a:r>
            <a:r>
              <a:rPr sz="2200" spc="65" dirty="0">
                <a:latin typeface="Calibri"/>
                <a:cs typeface="Calibri"/>
              </a:rPr>
              <a:t>hacerlo</a:t>
            </a:r>
            <a:r>
              <a:rPr sz="2200" spc="35" dirty="0">
                <a:latin typeface="Calibri"/>
                <a:cs typeface="Calibri"/>
              </a:rPr>
              <a:t> </a:t>
            </a:r>
            <a:r>
              <a:rPr sz="2200" spc="60" dirty="0">
                <a:latin typeface="Calibri"/>
                <a:cs typeface="Calibri"/>
              </a:rPr>
              <a:t>gigantesco).</a:t>
            </a:r>
            <a:r>
              <a:rPr sz="2200" spc="30" dirty="0">
                <a:latin typeface="Calibri"/>
                <a:cs typeface="Calibri"/>
              </a:rPr>
              <a:t> </a:t>
            </a:r>
            <a:r>
              <a:rPr sz="2200" spc="145" dirty="0">
                <a:latin typeface="Calibri"/>
                <a:cs typeface="Calibri"/>
              </a:rPr>
              <a:t>La</a:t>
            </a:r>
            <a:r>
              <a:rPr sz="2200" spc="45" dirty="0">
                <a:latin typeface="Calibri"/>
                <a:cs typeface="Calibri"/>
              </a:rPr>
              <a:t> </a:t>
            </a:r>
            <a:r>
              <a:rPr sz="2200" spc="65" dirty="0">
                <a:latin typeface="Calibri"/>
                <a:cs typeface="Calibri"/>
              </a:rPr>
              <a:t>idea</a:t>
            </a:r>
            <a:r>
              <a:rPr sz="2200" spc="25" dirty="0">
                <a:latin typeface="Calibri"/>
                <a:cs typeface="Calibri"/>
              </a:rPr>
              <a:t> </a:t>
            </a:r>
            <a:r>
              <a:rPr sz="2200" spc="100" dirty="0">
                <a:latin typeface="Calibri"/>
                <a:cs typeface="Calibri"/>
              </a:rPr>
              <a:t>es </a:t>
            </a:r>
            <a:r>
              <a:rPr sz="2200" spc="65" dirty="0">
                <a:latin typeface="Calibri"/>
                <a:cs typeface="Calibri"/>
              </a:rPr>
              <a:t>que</a:t>
            </a:r>
            <a:r>
              <a:rPr sz="2200" spc="-30" dirty="0">
                <a:latin typeface="Calibri"/>
                <a:cs typeface="Calibri"/>
              </a:rPr>
              <a:t> </a:t>
            </a:r>
            <a:r>
              <a:rPr sz="2200" spc="80" dirty="0">
                <a:latin typeface="Calibri"/>
                <a:cs typeface="Calibri"/>
              </a:rPr>
              <a:t>veas</a:t>
            </a:r>
            <a:r>
              <a:rPr sz="2200" spc="-5" dirty="0">
                <a:latin typeface="Calibri"/>
                <a:cs typeface="Calibri"/>
              </a:rPr>
              <a:t> </a:t>
            </a:r>
            <a:r>
              <a:rPr sz="2200" spc="55" dirty="0">
                <a:latin typeface="Calibri"/>
                <a:cs typeface="Calibri"/>
              </a:rPr>
              <a:t>exactamente</a:t>
            </a:r>
            <a:r>
              <a:rPr sz="2200" spc="25" dirty="0">
                <a:latin typeface="Calibri"/>
                <a:cs typeface="Calibri"/>
              </a:rPr>
              <a:t> </a:t>
            </a:r>
            <a:r>
              <a:rPr sz="2200" b="1" spc="100" dirty="0">
                <a:latin typeface="Calibri"/>
                <a:cs typeface="Calibri"/>
              </a:rPr>
              <a:t>qué</a:t>
            </a:r>
            <a:r>
              <a:rPr sz="2200" b="1" spc="-30" dirty="0">
                <a:latin typeface="Calibri"/>
                <a:cs typeface="Calibri"/>
              </a:rPr>
              <a:t> </a:t>
            </a:r>
            <a:r>
              <a:rPr sz="2200" b="1" spc="114" dirty="0">
                <a:latin typeface="Calibri"/>
                <a:cs typeface="Calibri"/>
              </a:rPr>
              <a:t>cambia</a:t>
            </a:r>
            <a:r>
              <a:rPr sz="2200" spc="114"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3994" cy="587501"/>
          </a:xfrm>
          <a:prstGeom prst="rect">
            <a:avLst/>
          </a:prstGeom>
        </p:spPr>
      </p:pic>
      <p:sp>
        <p:nvSpPr>
          <p:cNvPr id="3" name="object 3"/>
          <p:cNvSpPr txBox="1"/>
          <p:nvPr/>
        </p:nvSpPr>
        <p:spPr>
          <a:xfrm>
            <a:off x="1206500" y="560578"/>
            <a:ext cx="10486390" cy="5524500"/>
          </a:xfrm>
          <a:prstGeom prst="rect">
            <a:avLst/>
          </a:prstGeom>
        </p:spPr>
        <p:txBody>
          <a:bodyPr vert="horz" wrap="square" lIns="0" tIns="12065" rIns="0" bIns="0" rtlCol="0">
            <a:spAutoFit/>
          </a:bodyPr>
          <a:lstStyle/>
          <a:p>
            <a:pPr marL="16256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445134">
              <a:lnSpc>
                <a:spcPct val="100000"/>
              </a:lnSpc>
              <a:spcBef>
                <a:spcPts val="550"/>
              </a:spcBef>
            </a:pPr>
            <a:r>
              <a:rPr sz="2200" b="1" spc="85" dirty="0">
                <a:latin typeface="Calibri"/>
                <a:cs typeface="Calibri"/>
              </a:rPr>
              <a:t>Incorrecto:</a:t>
            </a:r>
            <a:r>
              <a:rPr sz="2200" b="1" spc="20" dirty="0">
                <a:latin typeface="Calibri"/>
                <a:cs typeface="Calibri"/>
              </a:rPr>
              <a:t> </a:t>
            </a:r>
            <a:r>
              <a:rPr sz="2200" b="1" spc="55" dirty="0">
                <a:latin typeface="Calibri"/>
                <a:cs typeface="Calibri"/>
              </a:rPr>
              <a:t>038</a:t>
            </a:r>
            <a:r>
              <a:rPr sz="2200" b="1" spc="-25" dirty="0">
                <a:latin typeface="Calibri"/>
                <a:cs typeface="Calibri"/>
              </a:rPr>
              <a:t> </a:t>
            </a:r>
            <a:r>
              <a:rPr sz="2200" b="1" spc="140" dirty="0">
                <a:latin typeface="Calibri"/>
                <a:cs typeface="Calibri"/>
              </a:rPr>
              <a:t>con</a:t>
            </a:r>
            <a:r>
              <a:rPr sz="2200" b="1" spc="-10" dirty="0">
                <a:latin typeface="Calibri"/>
                <a:cs typeface="Calibri"/>
              </a:rPr>
              <a:t> </a:t>
            </a:r>
            <a:r>
              <a:rPr sz="2200" b="1" spc="55" dirty="0">
                <a:latin typeface="Calibri"/>
                <a:cs typeface="Calibri"/>
              </a:rPr>
              <a:t>exento</a:t>
            </a:r>
            <a:r>
              <a:rPr sz="2200" b="1" spc="-10" dirty="0">
                <a:latin typeface="Calibri"/>
                <a:cs typeface="Calibri"/>
              </a:rPr>
              <a:t> </a:t>
            </a:r>
            <a:r>
              <a:rPr sz="2200" b="1" dirty="0">
                <a:latin typeface="Calibri"/>
                <a:cs typeface="Calibri"/>
              </a:rPr>
              <a:t>(ya</a:t>
            </a:r>
            <a:r>
              <a:rPr sz="2200" b="1" spc="-15" dirty="0">
                <a:latin typeface="Calibri"/>
                <a:cs typeface="Calibri"/>
              </a:rPr>
              <a:t> </a:t>
            </a:r>
            <a:r>
              <a:rPr sz="2200" b="1" spc="80" dirty="0">
                <a:latin typeface="Calibri"/>
                <a:cs typeface="Calibri"/>
              </a:rPr>
              <a:t>no</a:t>
            </a:r>
            <a:r>
              <a:rPr sz="2200" b="1" spc="-20" dirty="0">
                <a:latin typeface="Calibri"/>
                <a:cs typeface="Calibri"/>
              </a:rPr>
              <a:t> </a:t>
            </a:r>
            <a:r>
              <a:rPr sz="2200" b="1" spc="95" dirty="0">
                <a:latin typeface="Calibri"/>
                <a:cs typeface="Calibri"/>
              </a:rPr>
              <a:t>pasa)</a:t>
            </a:r>
            <a:endParaRPr sz="2200">
              <a:latin typeface="Calibri"/>
              <a:cs typeface="Calibri"/>
            </a:endParaRPr>
          </a:p>
          <a:p>
            <a:pPr marL="12700" marR="5080">
              <a:lnSpc>
                <a:spcPct val="100000"/>
              </a:lnSpc>
              <a:spcBef>
                <a:spcPts val="509"/>
              </a:spcBef>
            </a:pPr>
            <a:r>
              <a:rPr sz="2200" spc="170" dirty="0">
                <a:latin typeface="Calibri"/>
                <a:cs typeface="Calibri"/>
              </a:rPr>
              <a:t>Caso</a:t>
            </a:r>
            <a:r>
              <a:rPr sz="2200" spc="5" dirty="0">
                <a:latin typeface="Calibri"/>
                <a:cs typeface="Calibri"/>
              </a:rPr>
              <a:t> </a:t>
            </a:r>
            <a:r>
              <a:rPr sz="2200" spc="55" dirty="0">
                <a:latin typeface="Calibri"/>
                <a:cs typeface="Calibri"/>
              </a:rPr>
              <a:t>típico:</a:t>
            </a:r>
            <a:r>
              <a:rPr sz="2200" spc="-125" dirty="0">
                <a:latin typeface="Calibri"/>
                <a:cs typeface="Calibri"/>
              </a:rPr>
              <a:t> </a:t>
            </a:r>
            <a:r>
              <a:rPr sz="2200" spc="55" dirty="0">
                <a:latin typeface="Calibri"/>
                <a:cs typeface="Calibri"/>
              </a:rPr>
              <a:t>“bono</a:t>
            </a:r>
            <a:r>
              <a:rPr sz="2200" dirty="0">
                <a:latin typeface="Calibri"/>
                <a:cs typeface="Calibri"/>
              </a:rPr>
              <a:t> </a:t>
            </a:r>
            <a:r>
              <a:rPr sz="2200" spc="95" dirty="0">
                <a:latin typeface="Calibri"/>
                <a:cs typeface="Calibri"/>
              </a:rPr>
              <a:t>especial”</a:t>
            </a:r>
            <a:r>
              <a:rPr sz="2200" spc="-70" dirty="0">
                <a:latin typeface="Calibri"/>
                <a:cs typeface="Calibri"/>
              </a:rPr>
              <a:t> </a:t>
            </a:r>
            <a:r>
              <a:rPr sz="2200" spc="65" dirty="0">
                <a:latin typeface="Calibri"/>
                <a:cs typeface="Calibri"/>
              </a:rPr>
              <a:t>que</a:t>
            </a:r>
            <a:r>
              <a:rPr sz="2200" spc="-15" dirty="0">
                <a:latin typeface="Calibri"/>
                <a:cs typeface="Calibri"/>
              </a:rPr>
              <a:t> </a:t>
            </a:r>
            <a:r>
              <a:rPr sz="2200" spc="50" dirty="0">
                <a:latin typeface="Calibri"/>
                <a:cs typeface="Calibri"/>
              </a:rPr>
              <a:t>alguien</a:t>
            </a:r>
            <a:r>
              <a:rPr sz="2200" spc="5" dirty="0">
                <a:latin typeface="Calibri"/>
                <a:cs typeface="Calibri"/>
              </a:rPr>
              <a:t> </a:t>
            </a:r>
            <a:r>
              <a:rPr sz="2200" dirty="0">
                <a:latin typeface="Calibri"/>
                <a:cs typeface="Calibri"/>
              </a:rPr>
              <a:t>quería</a:t>
            </a:r>
            <a:r>
              <a:rPr sz="2200" spc="15" dirty="0">
                <a:latin typeface="Calibri"/>
                <a:cs typeface="Calibri"/>
              </a:rPr>
              <a:t> </a:t>
            </a:r>
            <a:r>
              <a:rPr sz="2200" dirty="0">
                <a:latin typeface="Calibri"/>
                <a:cs typeface="Calibri"/>
              </a:rPr>
              <a:t>tratar</a:t>
            </a:r>
            <a:r>
              <a:rPr sz="2200" spc="25" dirty="0">
                <a:latin typeface="Calibri"/>
                <a:cs typeface="Calibri"/>
              </a:rPr>
              <a:t> </a:t>
            </a:r>
            <a:r>
              <a:rPr sz="2200" spc="100" dirty="0">
                <a:latin typeface="Calibri"/>
                <a:cs typeface="Calibri"/>
              </a:rPr>
              <a:t>como</a:t>
            </a:r>
            <a:r>
              <a:rPr sz="2200" spc="-10" dirty="0">
                <a:latin typeface="Calibri"/>
                <a:cs typeface="Calibri"/>
              </a:rPr>
              <a:t> </a:t>
            </a:r>
            <a:r>
              <a:rPr sz="2200" spc="60" dirty="0">
                <a:latin typeface="Calibri"/>
                <a:cs typeface="Calibri"/>
              </a:rPr>
              <a:t>parcialmente</a:t>
            </a:r>
            <a:r>
              <a:rPr sz="2200" spc="25" dirty="0">
                <a:latin typeface="Calibri"/>
                <a:cs typeface="Calibri"/>
              </a:rPr>
              <a:t> </a:t>
            </a:r>
            <a:r>
              <a:rPr sz="2200" dirty="0">
                <a:latin typeface="Calibri"/>
                <a:cs typeface="Calibri"/>
              </a:rPr>
              <a:t>exento</a:t>
            </a:r>
            <a:r>
              <a:rPr sz="2200" spc="30" dirty="0">
                <a:latin typeface="Calibri"/>
                <a:cs typeface="Calibri"/>
              </a:rPr>
              <a:t> </a:t>
            </a:r>
            <a:r>
              <a:rPr sz="2200" dirty="0">
                <a:latin typeface="Calibri"/>
                <a:cs typeface="Calibri"/>
              </a:rPr>
              <a:t>(o</a:t>
            </a:r>
            <a:r>
              <a:rPr sz="2200" spc="-15" dirty="0">
                <a:latin typeface="Calibri"/>
                <a:cs typeface="Calibri"/>
              </a:rPr>
              <a:t> </a:t>
            </a:r>
            <a:r>
              <a:rPr sz="2200" spc="-25" dirty="0">
                <a:latin typeface="Calibri"/>
                <a:cs typeface="Calibri"/>
              </a:rPr>
              <a:t>por </a:t>
            </a:r>
            <a:r>
              <a:rPr sz="2200" dirty="0">
                <a:latin typeface="Calibri"/>
                <a:cs typeface="Calibri"/>
              </a:rPr>
              <a:t>error</a:t>
            </a:r>
            <a:r>
              <a:rPr sz="2200" spc="-45" dirty="0">
                <a:latin typeface="Calibri"/>
                <a:cs typeface="Calibri"/>
              </a:rPr>
              <a:t> </a:t>
            </a:r>
            <a:r>
              <a:rPr sz="2200" spc="55" dirty="0">
                <a:latin typeface="Calibri"/>
                <a:cs typeface="Calibri"/>
              </a:rPr>
              <a:t>lo</a:t>
            </a:r>
            <a:r>
              <a:rPr sz="2200" spc="-50" dirty="0">
                <a:latin typeface="Calibri"/>
                <a:cs typeface="Calibri"/>
              </a:rPr>
              <a:t> </a:t>
            </a:r>
            <a:r>
              <a:rPr sz="2200" spc="55" dirty="0">
                <a:latin typeface="Calibri"/>
                <a:cs typeface="Calibri"/>
              </a:rPr>
              <a:t>capturó</a:t>
            </a:r>
            <a:r>
              <a:rPr sz="2200" spc="-40" dirty="0">
                <a:latin typeface="Calibri"/>
                <a:cs typeface="Calibri"/>
              </a:rPr>
              <a:t> </a:t>
            </a:r>
            <a:r>
              <a:rPr sz="2200" spc="65" dirty="0">
                <a:latin typeface="Calibri"/>
                <a:cs typeface="Calibri"/>
              </a:rPr>
              <a:t>así).</a:t>
            </a:r>
            <a:endParaRPr sz="2200">
              <a:latin typeface="Calibri"/>
              <a:cs typeface="Calibri"/>
            </a:endParaRPr>
          </a:p>
          <a:p>
            <a:pPr marL="127000" marR="7054850" indent="-114300">
              <a:lnSpc>
                <a:spcPct val="120000"/>
              </a:lnSpc>
            </a:pPr>
            <a:r>
              <a:rPr sz="2200" spc="50" dirty="0">
                <a:latin typeface="Calibri"/>
                <a:cs typeface="Calibri"/>
              </a:rPr>
              <a:t>&lt;nomina12:Percepcion </a:t>
            </a:r>
            <a:r>
              <a:rPr sz="2200" spc="-10" dirty="0">
                <a:latin typeface="Calibri"/>
                <a:cs typeface="Calibri"/>
              </a:rPr>
              <a:t>TipoPercepcion="038" </a:t>
            </a:r>
            <a:r>
              <a:rPr sz="2200" spc="70" dirty="0">
                <a:latin typeface="Calibri"/>
                <a:cs typeface="Calibri"/>
              </a:rPr>
              <a:t>Clave="BONO" Concepto="Bono</a:t>
            </a:r>
            <a:r>
              <a:rPr sz="2200" spc="-45" dirty="0">
                <a:latin typeface="Calibri"/>
                <a:cs typeface="Calibri"/>
              </a:rPr>
              <a:t> </a:t>
            </a:r>
            <a:r>
              <a:rPr sz="2200" spc="70" dirty="0">
                <a:latin typeface="Calibri"/>
                <a:cs typeface="Calibri"/>
              </a:rPr>
              <a:t>especial" </a:t>
            </a:r>
            <a:r>
              <a:rPr sz="2200" spc="-10" dirty="0">
                <a:latin typeface="Calibri"/>
                <a:cs typeface="Calibri"/>
              </a:rPr>
              <a:t>ImporteGravado="1000.00" ImporteExento="500.00"/&gt;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90" dirty="0">
                <a:latin typeface="Calibri"/>
                <a:cs typeface="Calibri"/>
              </a:rPr>
              <a:t>Falla</a:t>
            </a:r>
            <a:r>
              <a:rPr sz="2200" spc="10" dirty="0">
                <a:latin typeface="Calibri"/>
                <a:cs typeface="Calibri"/>
              </a:rPr>
              <a:t> </a:t>
            </a:r>
            <a:r>
              <a:rPr sz="2200" dirty="0">
                <a:latin typeface="Calibri"/>
                <a:cs typeface="Calibri"/>
              </a:rPr>
              <a:t>porque</a:t>
            </a:r>
            <a:r>
              <a:rPr sz="2200" spc="10" dirty="0">
                <a:latin typeface="Calibri"/>
                <a:cs typeface="Calibri"/>
              </a:rPr>
              <a:t> </a:t>
            </a:r>
            <a:r>
              <a:rPr sz="2200" b="1" spc="70" dirty="0">
                <a:latin typeface="Calibri"/>
                <a:cs typeface="Calibri"/>
              </a:rPr>
              <a:t>para</a:t>
            </a:r>
            <a:r>
              <a:rPr sz="2200" b="1" dirty="0">
                <a:latin typeface="Calibri"/>
                <a:cs typeface="Calibri"/>
              </a:rPr>
              <a:t> </a:t>
            </a:r>
            <a:r>
              <a:rPr sz="2200" b="1" spc="55" dirty="0">
                <a:latin typeface="Calibri"/>
                <a:cs typeface="Calibri"/>
              </a:rPr>
              <a:t>038</a:t>
            </a:r>
            <a:r>
              <a:rPr sz="2200" b="1" spc="-10" dirty="0">
                <a:latin typeface="Calibri"/>
                <a:cs typeface="Calibri"/>
              </a:rPr>
              <a:t> </a:t>
            </a:r>
            <a:r>
              <a:rPr sz="2200" b="1" spc="105" dirty="0">
                <a:latin typeface="Calibri"/>
                <a:cs typeface="Calibri"/>
              </a:rPr>
              <a:t>el</a:t>
            </a:r>
            <a:r>
              <a:rPr sz="2200" b="1" spc="5" dirty="0">
                <a:latin typeface="Calibri"/>
                <a:cs typeface="Calibri"/>
              </a:rPr>
              <a:t> </a:t>
            </a:r>
            <a:r>
              <a:rPr sz="2200" b="1" spc="55" dirty="0">
                <a:latin typeface="Calibri"/>
                <a:cs typeface="Calibri"/>
              </a:rPr>
              <a:t>SAT</a:t>
            </a:r>
            <a:r>
              <a:rPr sz="2200" b="1" spc="5" dirty="0">
                <a:latin typeface="Calibri"/>
                <a:cs typeface="Calibri"/>
              </a:rPr>
              <a:t> </a:t>
            </a:r>
            <a:r>
              <a:rPr sz="2200" b="1" spc="65" dirty="0">
                <a:latin typeface="Calibri"/>
                <a:cs typeface="Calibri"/>
              </a:rPr>
              <a:t>exige</a:t>
            </a:r>
            <a:r>
              <a:rPr sz="2200" b="1" dirty="0">
                <a:latin typeface="Calibri"/>
                <a:cs typeface="Calibri"/>
              </a:rPr>
              <a:t> </a:t>
            </a:r>
            <a:r>
              <a:rPr sz="2200" b="1" spc="45" dirty="0">
                <a:latin typeface="Calibri"/>
                <a:cs typeface="Calibri"/>
              </a:rPr>
              <a:t>ImporteExento="0"</a:t>
            </a:r>
            <a:r>
              <a:rPr sz="2200" spc="45" dirty="0">
                <a:latin typeface="Calibri"/>
                <a:cs typeface="Calibri"/>
              </a:rPr>
              <a:t>.</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62</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3994" cy="587501"/>
          </a:xfrm>
          <a:prstGeom prst="rect">
            <a:avLst/>
          </a:prstGeom>
        </p:spPr>
      </p:pic>
      <p:sp>
        <p:nvSpPr>
          <p:cNvPr id="3" name="object 3"/>
          <p:cNvSpPr txBox="1"/>
          <p:nvPr/>
        </p:nvSpPr>
        <p:spPr>
          <a:xfrm>
            <a:off x="1206500" y="560578"/>
            <a:ext cx="8378825" cy="559181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445134" algn="just">
              <a:lnSpc>
                <a:spcPct val="100000"/>
              </a:lnSpc>
              <a:spcBef>
                <a:spcPts val="550"/>
              </a:spcBef>
            </a:pPr>
            <a:r>
              <a:rPr sz="2200" b="1" spc="100" dirty="0">
                <a:latin typeface="Calibri"/>
                <a:cs typeface="Calibri"/>
              </a:rPr>
              <a:t>Correcto:</a:t>
            </a:r>
            <a:r>
              <a:rPr sz="2200" b="1" spc="-5" dirty="0">
                <a:latin typeface="Calibri"/>
                <a:cs typeface="Calibri"/>
              </a:rPr>
              <a:t> </a:t>
            </a:r>
            <a:r>
              <a:rPr sz="2200" b="1" spc="50" dirty="0">
                <a:latin typeface="Calibri"/>
                <a:cs typeface="Calibri"/>
              </a:rPr>
              <a:t>038</a:t>
            </a:r>
            <a:r>
              <a:rPr sz="2200" b="1" spc="-40" dirty="0">
                <a:latin typeface="Calibri"/>
                <a:cs typeface="Calibri"/>
              </a:rPr>
              <a:t> </a:t>
            </a:r>
            <a:r>
              <a:rPr sz="2200" b="1" spc="70" dirty="0">
                <a:latin typeface="Calibri"/>
                <a:cs typeface="Calibri"/>
              </a:rPr>
              <a:t>totalmente</a:t>
            </a:r>
            <a:r>
              <a:rPr sz="2200" b="1" dirty="0">
                <a:latin typeface="Calibri"/>
                <a:cs typeface="Calibri"/>
              </a:rPr>
              <a:t> </a:t>
            </a:r>
            <a:r>
              <a:rPr sz="2200" b="1" spc="65" dirty="0">
                <a:latin typeface="Calibri"/>
                <a:cs typeface="Calibri"/>
              </a:rPr>
              <a:t>gravado</a:t>
            </a:r>
            <a:r>
              <a:rPr sz="2200" b="1" spc="-40" dirty="0">
                <a:latin typeface="Calibri"/>
                <a:cs typeface="Calibri"/>
              </a:rPr>
              <a:t> </a:t>
            </a:r>
            <a:r>
              <a:rPr sz="2200" b="1" spc="100" dirty="0">
                <a:latin typeface="Calibri"/>
                <a:cs typeface="Calibri"/>
              </a:rPr>
              <a:t>(como</a:t>
            </a:r>
            <a:r>
              <a:rPr sz="2200" b="1" spc="-15" dirty="0">
                <a:latin typeface="Calibri"/>
                <a:cs typeface="Calibri"/>
              </a:rPr>
              <a:t> </a:t>
            </a:r>
            <a:r>
              <a:rPr sz="2200" b="1" spc="95" dirty="0">
                <a:latin typeface="Calibri"/>
                <a:cs typeface="Calibri"/>
              </a:rPr>
              <a:t>debe</a:t>
            </a:r>
            <a:r>
              <a:rPr sz="2200" b="1" spc="-30" dirty="0">
                <a:latin typeface="Calibri"/>
                <a:cs typeface="Calibri"/>
              </a:rPr>
              <a:t> </a:t>
            </a:r>
            <a:r>
              <a:rPr sz="2200" b="1" spc="60" dirty="0">
                <a:latin typeface="Calibri"/>
                <a:cs typeface="Calibri"/>
              </a:rPr>
              <a:t>quedar)</a:t>
            </a:r>
            <a:endParaRPr sz="2200">
              <a:latin typeface="Calibri"/>
              <a:cs typeface="Calibri"/>
            </a:endParaRPr>
          </a:p>
          <a:p>
            <a:pPr marL="127000" marR="5559425" indent="-114300" algn="just">
              <a:lnSpc>
                <a:spcPts val="3170"/>
              </a:lnSpc>
              <a:spcBef>
                <a:spcPts val="175"/>
              </a:spcBef>
            </a:pPr>
            <a:r>
              <a:rPr sz="2200" spc="50" dirty="0">
                <a:latin typeface="Calibri"/>
                <a:cs typeface="Calibri"/>
              </a:rPr>
              <a:t>&lt;nomina12:Percepcion </a:t>
            </a:r>
            <a:r>
              <a:rPr sz="2200" spc="-10" dirty="0">
                <a:latin typeface="Calibri"/>
                <a:cs typeface="Calibri"/>
              </a:rPr>
              <a:t>TipoPercepcion="038" </a:t>
            </a:r>
            <a:r>
              <a:rPr sz="2200" spc="70" dirty="0">
                <a:latin typeface="Calibri"/>
                <a:cs typeface="Calibri"/>
              </a:rPr>
              <a:t>Clave="BONO"</a:t>
            </a:r>
            <a:endParaRPr sz="2200">
              <a:latin typeface="Calibri"/>
              <a:cs typeface="Calibri"/>
            </a:endParaRPr>
          </a:p>
          <a:p>
            <a:pPr marL="127000">
              <a:lnSpc>
                <a:spcPct val="100000"/>
              </a:lnSpc>
              <a:spcBef>
                <a:spcPts val="330"/>
              </a:spcBef>
            </a:pPr>
            <a:r>
              <a:rPr sz="2200" spc="70" dirty="0">
                <a:latin typeface="Calibri"/>
                <a:cs typeface="Calibri"/>
              </a:rPr>
              <a:t>Concepto="Bono</a:t>
            </a:r>
            <a:r>
              <a:rPr sz="2200" spc="-45" dirty="0">
                <a:latin typeface="Calibri"/>
                <a:cs typeface="Calibri"/>
              </a:rPr>
              <a:t> </a:t>
            </a:r>
            <a:r>
              <a:rPr sz="2200" spc="70" dirty="0">
                <a:latin typeface="Calibri"/>
                <a:cs typeface="Calibri"/>
              </a:rPr>
              <a:t>especial"</a:t>
            </a:r>
            <a:endParaRPr sz="2200">
              <a:latin typeface="Calibri"/>
              <a:cs typeface="Calibri"/>
            </a:endParaRPr>
          </a:p>
          <a:p>
            <a:pPr marL="127000" marR="4947920">
              <a:lnSpc>
                <a:spcPct val="120000"/>
              </a:lnSpc>
            </a:pPr>
            <a:r>
              <a:rPr sz="2200" spc="-10" dirty="0">
                <a:latin typeface="Calibri"/>
                <a:cs typeface="Calibri"/>
              </a:rPr>
              <a:t>ImporteGravado="1500.00" ImporteExento="0.00"/&gt;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spc="90" dirty="0">
                <a:latin typeface="Calibri"/>
                <a:cs typeface="Calibri"/>
              </a:rPr>
              <a:t>Cumple:</a:t>
            </a:r>
            <a:endParaRPr sz="2200">
              <a:latin typeface="Calibri"/>
              <a:cs typeface="Calibri"/>
            </a:endParaRPr>
          </a:p>
          <a:p>
            <a:pPr marL="354965" indent="-342265">
              <a:lnSpc>
                <a:spcPct val="100000"/>
              </a:lnSpc>
              <a:spcBef>
                <a:spcPts val="525"/>
              </a:spcBef>
              <a:buFont typeface="Arial"/>
              <a:buChar char="•"/>
              <a:tabLst>
                <a:tab pos="354965" algn="l"/>
              </a:tabLst>
            </a:pPr>
            <a:r>
              <a:rPr sz="2200" spc="70" dirty="0">
                <a:latin typeface="Calibri"/>
                <a:cs typeface="Calibri"/>
              </a:rPr>
              <a:t>Regla</a:t>
            </a:r>
            <a:r>
              <a:rPr sz="2200" spc="-5" dirty="0">
                <a:latin typeface="Calibri"/>
                <a:cs typeface="Calibri"/>
              </a:rPr>
              <a:t> </a:t>
            </a:r>
            <a:r>
              <a:rPr sz="2200" spc="95" dirty="0">
                <a:latin typeface="Calibri"/>
                <a:cs typeface="Calibri"/>
              </a:rPr>
              <a:t>específica</a:t>
            </a:r>
            <a:r>
              <a:rPr sz="2200" spc="5" dirty="0">
                <a:latin typeface="Calibri"/>
                <a:cs typeface="Calibri"/>
              </a:rPr>
              <a:t> </a:t>
            </a:r>
            <a:r>
              <a:rPr sz="2200" spc="50" dirty="0">
                <a:latin typeface="Calibri"/>
                <a:cs typeface="Calibri"/>
              </a:rPr>
              <a:t>038</a:t>
            </a:r>
            <a:r>
              <a:rPr sz="2200" spc="-20" dirty="0">
                <a:latin typeface="Calibri"/>
                <a:cs typeface="Calibri"/>
              </a:rPr>
              <a:t> </a:t>
            </a:r>
            <a:r>
              <a:rPr sz="2200" spc="-680" dirty="0">
                <a:latin typeface="Calibri"/>
                <a:cs typeface="Calibri"/>
              </a:rPr>
              <a:t>→</a:t>
            </a:r>
            <a:r>
              <a:rPr sz="2200" spc="-20" dirty="0">
                <a:latin typeface="Calibri"/>
                <a:cs typeface="Calibri"/>
              </a:rPr>
              <a:t> </a:t>
            </a:r>
            <a:r>
              <a:rPr sz="2200" dirty="0">
                <a:latin typeface="Calibri"/>
                <a:cs typeface="Calibri"/>
              </a:rPr>
              <a:t>exento</a:t>
            </a:r>
            <a:r>
              <a:rPr sz="2200" spc="5" dirty="0">
                <a:latin typeface="Calibri"/>
                <a:cs typeface="Calibri"/>
              </a:rPr>
              <a:t> </a:t>
            </a:r>
            <a:r>
              <a:rPr sz="2200" spc="50" dirty="0">
                <a:latin typeface="Calibri"/>
                <a:cs typeface="Calibri"/>
              </a:rPr>
              <a:t>en</a:t>
            </a:r>
            <a:r>
              <a:rPr sz="2200" spc="-25" dirty="0">
                <a:latin typeface="Calibri"/>
                <a:cs typeface="Calibri"/>
              </a:rPr>
              <a:t> </a:t>
            </a:r>
            <a:r>
              <a:rPr sz="2200" spc="40" dirty="0">
                <a:latin typeface="Calibri"/>
                <a:cs typeface="Calibri"/>
              </a:rPr>
              <a:t>cero</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Anti-</a:t>
            </a:r>
            <a:r>
              <a:rPr sz="2200" spc="85" dirty="0">
                <a:latin typeface="Calibri"/>
                <a:cs typeface="Calibri"/>
              </a:rPr>
              <a:t>ceros</a:t>
            </a:r>
            <a:r>
              <a:rPr sz="2200" spc="45" dirty="0">
                <a:latin typeface="Calibri"/>
                <a:cs typeface="Calibri"/>
              </a:rPr>
              <a:t> </a:t>
            </a:r>
            <a:r>
              <a:rPr sz="2200" spc="-680" dirty="0">
                <a:latin typeface="Calibri"/>
                <a:cs typeface="Calibri"/>
              </a:rPr>
              <a:t>→</a:t>
            </a:r>
            <a:r>
              <a:rPr sz="2200" spc="10" dirty="0">
                <a:latin typeface="Calibri"/>
                <a:cs typeface="Calibri"/>
              </a:rPr>
              <a:t> </a:t>
            </a:r>
            <a:r>
              <a:rPr sz="2200" spc="105" dirty="0">
                <a:latin typeface="Calibri"/>
                <a:cs typeface="Calibri"/>
              </a:rPr>
              <a:t>si</a:t>
            </a:r>
            <a:r>
              <a:rPr sz="2200" spc="15" dirty="0">
                <a:latin typeface="Calibri"/>
                <a:cs typeface="Calibri"/>
              </a:rPr>
              <a:t> </a:t>
            </a:r>
            <a:r>
              <a:rPr sz="2200" dirty="0">
                <a:latin typeface="Calibri"/>
                <a:cs typeface="Calibri"/>
              </a:rPr>
              <a:t>exento</a:t>
            </a:r>
            <a:r>
              <a:rPr sz="2200" spc="35" dirty="0">
                <a:latin typeface="Calibri"/>
                <a:cs typeface="Calibri"/>
              </a:rPr>
              <a:t> </a:t>
            </a:r>
            <a:r>
              <a:rPr sz="2200" spc="125" dirty="0">
                <a:latin typeface="Calibri"/>
                <a:cs typeface="Calibri"/>
              </a:rPr>
              <a:t>es</a:t>
            </a:r>
            <a:r>
              <a:rPr sz="2200" spc="15" dirty="0">
                <a:latin typeface="Calibri"/>
                <a:cs typeface="Calibri"/>
              </a:rPr>
              <a:t> </a:t>
            </a:r>
            <a:r>
              <a:rPr sz="2200" spc="65" dirty="0">
                <a:latin typeface="Calibri"/>
                <a:cs typeface="Calibri"/>
              </a:rPr>
              <a:t>0,</a:t>
            </a:r>
            <a:r>
              <a:rPr sz="2200" dirty="0">
                <a:latin typeface="Calibri"/>
                <a:cs typeface="Calibri"/>
              </a:rPr>
              <a:t> gravado</a:t>
            </a:r>
            <a:r>
              <a:rPr sz="2200" spc="40" dirty="0">
                <a:latin typeface="Calibri"/>
                <a:cs typeface="Calibri"/>
              </a:rPr>
              <a:t> </a:t>
            </a:r>
            <a:r>
              <a:rPr sz="2200" spc="65" dirty="0">
                <a:latin typeface="Calibri"/>
                <a:cs typeface="Calibri"/>
              </a:rPr>
              <a:t>debe</a:t>
            </a:r>
            <a:r>
              <a:rPr sz="2200" spc="25" dirty="0">
                <a:latin typeface="Calibri"/>
                <a:cs typeface="Calibri"/>
              </a:rPr>
              <a:t> </a:t>
            </a:r>
            <a:r>
              <a:rPr sz="2200" spc="65" dirty="0">
                <a:latin typeface="Calibri"/>
                <a:cs typeface="Calibri"/>
              </a:rPr>
              <a:t>ser</a:t>
            </a:r>
            <a:r>
              <a:rPr sz="2200" spc="30" dirty="0">
                <a:latin typeface="Calibri"/>
                <a:cs typeface="Calibri"/>
              </a:rPr>
              <a:t> </a:t>
            </a:r>
            <a:r>
              <a:rPr sz="2200" spc="35" dirty="0">
                <a:latin typeface="Calibri"/>
                <a:cs typeface="Calibri"/>
              </a:rPr>
              <a:t>&gt;0</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63</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3994" cy="587501"/>
          </a:xfrm>
          <a:prstGeom prst="rect">
            <a:avLst/>
          </a:prstGeom>
        </p:spPr>
      </p:pic>
      <p:sp>
        <p:nvSpPr>
          <p:cNvPr id="3" name="object 3"/>
          <p:cNvSpPr txBox="1"/>
          <p:nvPr/>
        </p:nvSpPr>
        <p:spPr>
          <a:xfrm>
            <a:off x="1206500" y="560578"/>
            <a:ext cx="8378825" cy="518922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30" dirty="0">
                <a:latin typeface="Calibri"/>
                <a:cs typeface="Calibri"/>
              </a:rPr>
              <a:t> </a:t>
            </a:r>
            <a:r>
              <a:rPr sz="2200" b="1" spc="50" dirty="0">
                <a:latin typeface="Calibri"/>
                <a:cs typeface="Calibri"/>
              </a:rPr>
              <a:t>XML</a:t>
            </a:r>
            <a:r>
              <a:rPr sz="2200" b="1" spc="-45" dirty="0">
                <a:latin typeface="Calibri"/>
                <a:cs typeface="Calibri"/>
              </a:rPr>
              <a:t> </a:t>
            </a:r>
            <a:r>
              <a:rPr sz="2200" b="1" spc="114" dirty="0">
                <a:latin typeface="Calibri"/>
                <a:cs typeface="Calibri"/>
              </a:rPr>
              <a:t>prácticos</a:t>
            </a:r>
            <a:r>
              <a:rPr sz="2200" b="1" dirty="0">
                <a:latin typeface="Calibri"/>
                <a:cs typeface="Calibri"/>
              </a:rPr>
              <a:t> </a:t>
            </a:r>
            <a:r>
              <a:rPr sz="2200" b="1" spc="95" dirty="0">
                <a:latin typeface="Calibri"/>
                <a:cs typeface="Calibri"/>
              </a:rPr>
              <a:t>(con</a:t>
            </a:r>
            <a:r>
              <a:rPr sz="2200" b="1" spc="-15" dirty="0">
                <a:latin typeface="Calibri"/>
                <a:cs typeface="Calibri"/>
              </a:rPr>
              <a:t> </a:t>
            </a:r>
            <a:r>
              <a:rPr sz="2200" b="1" spc="70" dirty="0">
                <a:latin typeface="Calibri"/>
                <a:cs typeface="Calibri"/>
              </a:rPr>
              <a:t>datos)</a:t>
            </a:r>
            <a:endParaRPr sz="2200">
              <a:latin typeface="Calibri"/>
              <a:cs typeface="Calibri"/>
            </a:endParaRPr>
          </a:p>
          <a:p>
            <a:pPr marL="445134">
              <a:lnSpc>
                <a:spcPct val="100000"/>
              </a:lnSpc>
              <a:spcBef>
                <a:spcPts val="550"/>
              </a:spcBef>
            </a:pPr>
            <a:r>
              <a:rPr sz="2200" b="1" spc="85" dirty="0">
                <a:latin typeface="Calibri"/>
                <a:cs typeface="Calibri"/>
              </a:rPr>
              <a:t>Incorrecto:</a:t>
            </a:r>
            <a:r>
              <a:rPr sz="2200" b="1" spc="90" dirty="0">
                <a:latin typeface="Calibri"/>
                <a:cs typeface="Calibri"/>
              </a:rPr>
              <a:t> </a:t>
            </a:r>
            <a:r>
              <a:rPr sz="2200" b="1" spc="50" dirty="0">
                <a:latin typeface="Calibri"/>
                <a:cs typeface="Calibri"/>
              </a:rPr>
              <a:t>038</a:t>
            </a:r>
            <a:r>
              <a:rPr sz="2200" b="1" spc="-100" dirty="0">
                <a:latin typeface="Calibri"/>
                <a:cs typeface="Calibri"/>
              </a:rPr>
              <a:t> </a:t>
            </a:r>
            <a:r>
              <a:rPr sz="2200" b="1" spc="110" dirty="0">
                <a:latin typeface="Calibri"/>
                <a:cs typeface="Calibri"/>
              </a:rPr>
              <a:t>“en</a:t>
            </a:r>
            <a:r>
              <a:rPr sz="2200" b="1" spc="50" dirty="0">
                <a:latin typeface="Calibri"/>
                <a:cs typeface="Calibri"/>
              </a:rPr>
              <a:t> </a:t>
            </a:r>
            <a:r>
              <a:rPr sz="2200" b="1" spc="135" dirty="0">
                <a:latin typeface="Calibri"/>
                <a:cs typeface="Calibri"/>
              </a:rPr>
              <a:t>ceros”</a:t>
            </a:r>
            <a:r>
              <a:rPr sz="2200" b="1" spc="-60" dirty="0">
                <a:latin typeface="Calibri"/>
                <a:cs typeface="Calibri"/>
              </a:rPr>
              <a:t> </a:t>
            </a:r>
            <a:r>
              <a:rPr sz="2200" b="1" dirty="0">
                <a:latin typeface="Calibri"/>
                <a:cs typeface="Calibri"/>
              </a:rPr>
              <a:t>(anti-</a:t>
            </a:r>
            <a:r>
              <a:rPr sz="2200" b="1" spc="95" dirty="0">
                <a:latin typeface="Calibri"/>
                <a:cs typeface="Calibri"/>
              </a:rPr>
              <a:t>ceros)</a:t>
            </a:r>
            <a:endParaRPr sz="2200">
              <a:latin typeface="Calibri"/>
              <a:cs typeface="Calibri"/>
            </a:endParaRPr>
          </a:p>
          <a:p>
            <a:pPr>
              <a:lnSpc>
                <a:spcPct val="100000"/>
              </a:lnSpc>
              <a:spcBef>
                <a:spcPts val="459"/>
              </a:spcBef>
            </a:pPr>
            <a:endParaRPr sz="2200">
              <a:latin typeface="Calibri"/>
              <a:cs typeface="Calibri"/>
            </a:endParaRPr>
          </a:p>
          <a:p>
            <a:pPr marL="127000" marR="5559425" indent="-114300" algn="just">
              <a:lnSpc>
                <a:spcPct val="120000"/>
              </a:lnSpc>
              <a:spcBef>
                <a:spcPts val="5"/>
              </a:spcBef>
            </a:pPr>
            <a:r>
              <a:rPr sz="2200" spc="50" dirty="0">
                <a:latin typeface="Calibri"/>
                <a:cs typeface="Calibri"/>
              </a:rPr>
              <a:t>&lt;nomina12:Percepcion </a:t>
            </a:r>
            <a:r>
              <a:rPr sz="2200" spc="-10" dirty="0">
                <a:latin typeface="Calibri"/>
                <a:cs typeface="Calibri"/>
              </a:rPr>
              <a:t>TipoPercepcion="038" </a:t>
            </a:r>
            <a:r>
              <a:rPr sz="2200" spc="40" dirty="0">
                <a:latin typeface="Calibri"/>
                <a:cs typeface="Calibri"/>
              </a:rPr>
              <a:t>Clave="AJUSTE"</a:t>
            </a:r>
            <a:endParaRPr sz="2200">
              <a:latin typeface="Calibri"/>
              <a:cs typeface="Calibri"/>
            </a:endParaRPr>
          </a:p>
          <a:p>
            <a:pPr marL="127000" marR="4530725">
              <a:lnSpc>
                <a:spcPct val="120000"/>
              </a:lnSpc>
            </a:pPr>
            <a:r>
              <a:rPr sz="2200" spc="55" dirty="0">
                <a:latin typeface="Calibri"/>
                <a:cs typeface="Calibri"/>
              </a:rPr>
              <a:t>Concepto="Ajuste</a:t>
            </a:r>
            <a:r>
              <a:rPr sz="2200" spc="5" dirty="0">
                <a:latin typeface="Calibri"/>
                <a:cs typeface="Calibri"/>
              </a:rPr>
              <a:t> </a:t>
            </a:r>
            <a:r>
              <a:rPr sz="2200" spc="-10" dirty="0">
                <a:latin typeface="Calibri"/>
                <a:cs typeface="Calibri"/>
              </a:rPr>
              <a:t>informativo" ImporteGravado="0.00" ImporteExento="0.00"/&gt;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85" dirty="0">
                <a:latin typeface="Calibri"/>
                <a:cs typeface="Calibri"/>
              </a:rPr>
              <a:t>Esto</a:t>
            </a:r>
            <a:r>
              <a:rPr sz="2200" spc="45" dirty="0">
                <a:latin typeface="Calibri"/>
                <a:cs typeface="Calibri"/>
              </a:rPr>
              <a:t> </a:t>
            </a:r>
            <a:r>
              <a:rPr sz="2200" dirty="0">
                <a:latin typeface="Calibri"/>
                <a:cs typeface="Calibri"/>
              </a:rPr>
              <a:t>ya</a:t>
            </a:r>
            <a:r>
              <a:rPr sz="2200" spc="45" dirty="0">
                <a:latin typeface="Calibri"/>
                <a:cs typeface="Calibri"/>
              </a:rPr>
              <a:t> </a:t>
            </a:r>
            <a:r>
              <a:rPr sz="2200" dirty="0">
                <a:latin typeface="Calibri"/>
                <a:cs typeface="Calibri"/>
              </a:rPr>
              <a:t>no</a:t>
            </a:r>
            <a:r>
              <a:rPr sz="2200" spc="25" dirty="0">
                <a:latin typeface="Calibri"/>
                <a:cs typeface="Calibri"/>
              </a:rPr>
              <a:t> </a:t>
            </a:r>
            <a:r>
              <a:rPr sz="2200" spc="114" dirty="0">
                <a:latin typeface="Calibri"/>
                <a:cs typeface="Calibri"/>
              </a:rPr>
              <a:t>pasa</a:t>
            </a:r>
            <a:r>
              <a:rPr sz="2200" spc="65" dirty="0">
                <a:latin typeface="Calibri"/>
                <a:cs typeface="Calibri"/>
              </a:rPr>
              <a:t> </a:t>
            </a:r>
            <a:r>
              <a:rPr sz="2200" dirty="0">
                <a:latin typeface="Calibri"/>
                <a:cs typeface="Calibri"/>
              </a:rPr>
              <a:t>por</a:t>
            </a:r>
            <a:r>
              <a:rPr sz="2200" spc="50" dirty="0">
                <a:latin typeface="Calibri"/>
                <a:cs typeface="Calibri"/>
              </a:rPr>
              <a:t> </a:t>
            </a:r>
            <a:r>
              <a:rPr sz="2200" spc="90" dirty="0">
                <a:latin typeface="Calibri"/>
                <a:cs typeface="Calibri"/>
              </a:rPr>
              <a:t>la</a:t>
            </a:r>
            <a:r>
              <a:rPr sz="2200" spc="35" dirty="0">
                <a:latin typeface="Calibri"/>
                <a:cs typeface="Calibri"/>
              </a:rPr>
              <a:t> </a:t>
            </a:r>
            <a:r>
              <a:rPr sz="2200" spc="65" dirty="0">
                <a:latin typeface="Calibri"/>
                <a:cs typeface="Calibri"/>
              </a:rPr>
              <a:t>validación</a:t>
            </a:r>
            <a:r>
              <a:rPr sz="2200" spc="-60" dirty="0">
                <a:latin typeface="Calibri"/>
                <a:cs typeface="Calibri"/>
              </a:rPr>
              <a:t> </a:t>
            </a:r>
            <a:r>
              <a:rPr sz="2200" dirty="0">
                <a:latin typeface="Calibri"/>
                <a:cs typeface="Calibri"/>
              </a:rPr>
              <a:t>“anti-</a:t>
            </a:r>
            <a:r>
              <a:rPr sz="2200" spc="75" dirty="0">
                <a:latin typeface="Calibri"/>
                <a:cs typeface="Calibri"/>
              </a:rPr>
              <a:t>ceros”</a:t>
            </a:r>
            <a:r>
              <a:rPr sz="2200" spc="-35" dirty="0">
                <a:latin typeface="Calibri"/>
                <a:cs typeface="Calibri"/>
              </a:rPr>
              <a:t> </a:t>
            </a:r>
            <a:r>
              <a:rPr sz="2200" dirty="0">
                <a:latin typeface="Calibri"/>
                <a:cs typeface="Calibri"/>
              </a:rPr>
              <a:t>por</a:t>
            </a:r>
            <a:r>
              <a:rPr sz="2200" spc="35" dirty="0">
                <a:latin typeface="Calibri"/>
                <a:cs typeface="Calibri"/>
              </a:rPr>
              <a:t> </a:t>
            </a:r>
            <a:r>
              <a:rPr sz="2200" spc="60" dirty="0">
                <a:latin typeface="Calibri"/>
                <a:cs typeface="Calibri"/>
              </a:rPr>
              <a:t>percepción.</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64</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77259" y="560578"/>
            <a:ext cx="6108065" cy="360680"/>
          </a:xfrm>
          <a:prstGeom prst="rect">
            <a:avLst/>
          </a:prstGeom>
        </p:spPr>
        <p:txBody>
          <a:bodyPr vert="horz" wrap="square" lIns="0" tIns="12065" rIns="0" bIns="0" rtlCol="0">
            <a:spAutoFit/>
          </a:bodyPr>
          <a:lstStyle/>
          <a:p>
            <a:pPr marL="1270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p:txBody>
      </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65</a:t>
            </a:fld>
            <a:endParaRPr spc="-25" dirty="0"/>
          </a:p>
        </p:txBody>
      </p:sp>
      <p:sp>
        <p:nvSpPr>
          <p:cNvPr id="3" name="object 3"/>
          <p:cNvSpPr txBox="1"/>
          <p:nvPr/>
        </p:nvSpPr>
        <p:spPr>
          <a:xfrm>
            <a:off x="1206500" y="1297962"/>
            <a:ext cx="9896475" cy="1232535"/>
          </a:xfrm>
          <a:prstGeom prst="rect">
            <a:avLst/>
          </a:prstGeom>
        </p:spPr>
        <p:txBody>
          <a:bodyPr vert="horz" wrap="square" lIns="0" tIns="79375" rIns="0" bIns="0" rtlCol="0">
            <a:spAutoFit/>
          </a:bodyPr>
          <a:lstStyle/>
          <a:p>
            <a:pPr marL="12700">
              <a:lnSpc>
                <a:spcPct val="100000"/>
              </a:lnSpc>
              <a:spcBef>
                <a:spcPts val="625"/>
              </a:spcBef>
            </a:pPr>
            <a:r>
              <a:rPr sz="2200" b="1" spc="165" dirty="0">
                <a:latin typeface="Calibri"/>
                <a:cs typeface="Calibri"/>
              </a:rPr>
              <a:t>Cómo</a:t>
            </a:r>
            <a:r>
              <a:rPr sz="2200" b="1" spc="-10" dirty="0">
                <a:latin typeface="Calibri"/>
                <a:cs typeface="Calibri"/>
              </a:rPr>
              <a:t> </a:t>
            </a:r>
            <a:r>
              <a:rPr sz="2200" b="1" spc="95" dirty="0">
                <a:latin typeface="Calibri"/>
                <a:cs typeface="Calibri"/>
              </a:rPr>
              <a:t>decidir</a:t>
            </a:r>
            <a:r>
              <a:rPr sz="2200" b="1" spc="-5" dirty="0">
                <a:latin typeface="Calibri"/>
                <a:cs typeface="Calibri"/>
              </a:rPr>
              <a:t> </a:t>
            </a:r>
            <a:r>
              <a:rPr sz="2200" b="1" spc="145" dirty="0">
                <a:latin typeface="Calibri"/>
                <a:cs typeface="Calibri"/>
              </a:rPr>
              <a:t>si</a:t>
            </a:r>
            <a:r>
              <a:rPr sz="2200" b="1" spc="-5" dirty="0">
                <a:latin typeface="Calibri"/>
                <a:cs typeface="Calibri"/>
              </a:rPr>
              <a:t> </a:t>
            </a:r>
            <a:r>
              <a:rPr sz="2200" b="1" spc="125" dirty="0">
                <a:latin typeface="Calibri"/>
                <a:cs typeface="Calibri"/>
              </a:rPr>
              <a:t>NO</a:t>
            </a:r>
            <a:r>
              <a:rPr sz="2200" b="1" spc="-15" dirty="0">
                <a:latin typeface="Calibri"/>
                <a:cs typeface="Calibri"/>
              </a:rPr>
              <a:t> </a:t>
            </a:r>
            <a:r>
              <a:rPr sz="2200" b="1" spc="130" dirty="0">
                <a:latin typeface="Calibri"/>
                <a:cs typeface="Calibri"/>
              </a:rPr>
              <a:t>debes</a:t>
            </a:r>
            <a:r>
              <a:rPr sz="2200" b="1" dirty="0">
                <a:latin typeface="Calibri"/>
                <a:cs typeface="Calibri"/>
              </a:rPr>
              <a:t> </a:t>
            </a:r>
            <a:r>
              <a:rPr sz="2200" b="1" spc="110" dirty="0">
                <a:latin typeface="Calibri"/>
                <a:cs typeface="Calibri"/>
              </a:rPr>
              <a:t>usar</a:t>
            </a:r>
            <a:r>
              <a:rPr sz="2200" b="1" spc="-5" dirty="0">
                <a:latin typeface="Calibri"/>
                <a:cs typeface="Calibri"/>
              </a:rPr>
              <a:t> </a:t>
            </a:r>
            <a:r>
              <a:rPr sz="2200" b="1" spc="50" dirty="0">
                <a:latin typeface="Calibri"/>
                <a:cs typeface="Calibri"/>
              </a:rPr>
              <a:t>038</a:t>
            </a:r>
            <a:r>
              <a:rPr sz="2200" b="1" spc="-20" dirty="0">
                <a:latin typeface="Calibri"/>
                <a:cs typeface="Calibri"/>
              </a:rPr>
              <a:t> </a:t>
            </a:r>
            <a:r>
              <a:rPr sz="2200" b="1" dirty="0">
                <a:latin typeface="Calibri"/>
                <a:cs typeface="Calibri"/>
              </a:rPr>
              <a:t>(para</a:t>
            </a:r>
            <a:r>
              <a:rPr sz="2200" b="1" spc="-10" dirty="0">
                <a:latin typeface="Calibri"/>
                <a:cs typeface="Calibri"/>
              </a:rPr>
              <a:t> </a:t>
            </a:r>
            <a:r>
              <a:rPr sz="2200" b="1" spc="50" dirty="0">
                <a:latin typeface="Calibri"/>
                <a:cs typeface="Calibri"/>
              </a:rPr>
              <a:t>evitar</a:t>
            </a:r>
            <a:r>
              <a:rPr sz="2200" b="1" spc="-5" dirty="0">
                <a:latin typeface="Calibri"/>
                <a:cs typeface="Calibri"/>
              </a:rPr>
              <a:t> </a:t>
            </a:r>
            <a:r>
              <a:rPr sz="2200" b="1" spc="120" dirty="0">
                <a:latin typeface="Calibri"/>
                <a:cs typeface="Calibri"/>
              </a:rPr>
              <a:t>rechazos</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125" dirty="0">
                <a:latin typeface="Calibri"/>
                <a:cs typeface="Calibri"/>
              </a:rPr>
              <a:t>mala</a:t>
            </a:r>
            <a:r>
              <a:rPr sz="2200" b="1" spc="-20" dirty="0">
                <a:latin typeface="Calibri"/>
                <a:cs typeface="Calibri"/>
              </a:rPr>
              <a:t> </a:t>
            </a:r>
            <a:r>
              <a:rPr sz="2200" b="1" spc="105" dirty="0">
                <a:latin typeface="Calibri"/>
                <a:cs typeface="Calibri"/>
              </a:rPr>
              <a:t>clasificación)</a:t>
            </a:r>
            <a:endParaRPr sz="2200">
              <a:latin typeface="Calibri"/>
              <a:cs typeface="Calibri"/>
            </a:endParaRPr>
          </a:p>
          <a:p>
            <a:pPr marL="12700">
              <a:lnSpc>
                <a:spcPct val="100000"/>
              </a:lnSpc>
              <a:spcBef>
                <a:spcPts val="525"/>
              </a:spcBef>
            </a:pPr>
            <a:r>
              <a:rPr sz="2200" b="1" dirty="0">
                <a:latin typeface="Calibri"/>
                <a:cs typeface="Calibri"/>
              </a:rPr>
              <a:t>A)</a:t>
            </a:r>
            <a:r>
              <a:rPr sz="2200" b="1" spc="-35" dirty="0">
                <a:latin typeface="Calibri"/>
                <a:cs typeface="Calibri"/>
              </a:rPr>
              <a:t> </a:t>
            </a:r>
            <a:r>
              <a:rPr sz="2200" b="1" spc="150" dirty="0">
                <a:latin typeface="Calibri"/>
                <a:cs typeface="Calibri"/>
              </a:rPr>
              <a:t>Si</a:t>
            </a:r>
            <a:r>
              <a:rPr sz="2200" b="1" spc="-35" dirty="0">
                <a:latin typeface="Calibri"/>
                <a:cs typeface="Calibri"/>
              </a:rPr>
              <a:t> </a:t>
            </a:r>
            <a:r>
              <a:rPr sz="2200" b="1" spc="105" dirty="0">
                <a:latin typeface="Calibri"/>
                <a:cs typeface="Calibri"/>
              </a:rPr>
              <a:t>el</a:t>
            </a:r>
            <a:r>
              <a:rPr sz="2200" b="1" spc="-40" dirty="0">
                <a:latin typeface="Calibri"/>
                <a:cs typeface="Calibri"/>
              </a:rPr>
              <a:t> </a:t>
            </a:r>
            <a:r>
              <a:rPr sz="2200" b="1" spc="114" dirty="0">
                <a:latin typeface="Calibri"/>
                <a:cs typeface="Calibri"/>
              </a:rPr>
              <a:t>concepto</a:t>
            </a:r>
            <a:r>
              <a:rPr sz="2200" b="1" dirty="0">
                <a:latin typeface="Calibri"/>
                <a:cs typeface="Calibri"/>
              </a:rPr>
              <a:t> </a:t>
            </a:r>
            <a:r>
              <a:rPr sz="2200" b="1" spc="95" dirty="0">
                <a:latin typeface="Calibri"/>
                <a:cs typeface="Calibri"/>
              </a:rPr>
              <a:t>puede</a:t>
            </a:r>
            <a:r>
              <a:rPr sz="2200" b="1" spc="-30" dirty="0">
                <a:latin typeface="Calibri"/>
                <a:cs typeface="Calibri"/>
              </a:rPr>
              <a:t> </a:t>
            </a:r>
            <a:r>
              <a:rPr sz="2200" b="1" spc="60" dirty="0">
                <a:latin typeface="Calibri"/>
                <a:cs typeface="Calibri"/>
              </a:rPr>
              <a:t>tener</a:t>
            </a:r>
            <a:r>
              <a:rPr sz="2200" b="1" spc="-35" dirty="0">
                <a:latin typeface="Calibri"/>
                <a:cs typeface="Calibri"/>
              </a:rPr>
              <a:t> </a:t>
            </a:r>
            <a:r>
              <a:rPr sz="2200" b="1" spc="65" dirty="0">
                <a:latin typeface="Calibri"/>
                <a:cs typeface="Calibri"/>
              </a:rPr>
              <a:t>parte</a:t>
            </a:r>
            <a:r>
              <a:rPr sz="2200" b="1" spc="-40" dirty="0">
                <a:latin typeface="Calibri"/>
                <a:cs typeface="Calibri"/>
              </a:rPr>
              <a:t> </a:t>
            </a:r>
            <a:r>
              <a:rPr sz="2200" b="1" spc="70" dirty="0">
                <a:latin typeface="Calibri"/>
                <a:cs typeface="Calibri"/>
              </a:rPr>
              <a:t>exenta</a:t>
            </a:r>
            <a:r>
              <a:rPr sz="2200" b="1" spc="-35" dirty="0">
                <a:latin typeface="Calibri"/>
                <a:cs typeface="Calibri"/>
              </a:rPr>
              <a:t> </a:t>
            </a:r>
            <a:r>
              <a:rPr sz="2200" b="1" spc="-680" dirty="0">
                <a:latin typeface="Calibri"/>
                <a:cs typeface="Calibri"/>
              </a:rPr>
              <a:t>→</a:t>
            </a:r>
            <a:r>
              <a:rPr sz="2200" b="1" spc="-40" dirty="0">
                <a:latin typeface="Calibri"/>
                <a:cs typeface="Calibri"/>
              </a:rPr>
              <a:t> </a:t>
            </a:r>
            <a:r>
              <a:rPr sz="2200" b="1" spc="85" dirty="0">
                <a:latin typeface="Calibri"/>
                <a:cs typeface="Calibri"/>
              </a:rPr>
              <a:t>normalmente</a:t>
            </a:r>
            <a:r>
              <a:rPr sz="2200" b="1" spc="-35" dirty="0">
                <a:latin typeface="Calibri"/>
                <a:cs typeface="Calibri"/>
              </a:rPr>
              <a:t> </a:t>
            </a:r>
            <a:r>
              <a:rPr sz="2200" b="1" spc="125" dirty="0">
                <a:latin typeface="Calibri"/>
                <a:cs typeface="Calibri"/>
              </a:rPr>
              <a:t>NO</a:t>
            </a:r>
            <a:r>
              <a:rPr sz="2200" b="1" spc="-50" dirty="0">
                <a:latin typeface="Calibri"/>
                <a:cs typeface="Calibri"/>
              </a:rPr>
              <a:t> </a:t>
            </a:r>
            <a:r>
              <a:rPr sz="2200" b="1" spc="175" dirty="0">
                <a:latin typeface="Calibri"/>
                <a:cs typeface="Calibri"/>
              </a:rPr>
              <a:t>es</a:t>
            </a:r>
            <a:r>
              <a:rPr sz="2200" b="1" spc="-25" dirty="0">
                <a:latin typeface="Calibri"/>
                <a:cs typeface="Calibri"/>
              </a:rPr>
              <a:t> </a:t>
            </a:r>
            <a:r>
              <a:rPr sz="2200" b="1" spc="25" dirty="0">
                <a:latin typeface="Calibri"/>
                <a:cs typeface="Calibri"/>
              </a:rPr>
              <a:t>038</a:t>
            </a:r>
            <a:endParaRPr sz="2200">
              <a:latin typeface="Calibri"/>
              <a:cs typeface="Calibri"/>
            </a:endParaRPr>
          </a:p>
          <a:p>
            <a:pPr marL="12700">
              <a:lnSpc>
                <a:spcPct val="100000"/>
              </a:lnSpc>
              <a:spcBef>
                <a:spcPts val="535"/>
              </a:spcBef>
              <a:tabLst>
                <a:tab pos="1429385" algn="l"/>
                <a:tab pos="2616835" algn="l"/>
                <a:tab pos="4171315" algn="l"/>
                <a:tab pos="5166995" algn="l"/>
                <a:tab pos="6846570" algn="l"/>
                <a:tab pos="7691120" algn="l"/>
                <a:tab pos="9079230" algn="l"/>
              </a:tabLst>
            </a:pPr>
            <a:r>
              <a:rPr sz="2200" spc="70" dirty="0">
                <a:latin typeface="Calibri"/>
                <a:cs typeface="Calibri"/>
              </a:rPr>
              <a:t>Ejemplos</a:t>
            </a:r>
            <a:r>
              <a:rPr sz="2200" dirty="0">
                <a:latin typeface="Calibri"/>
                <a:cs typeface="Calibri"/>
              </a:rPr>
              <a:t>	</a:t>
            </a:r>
            <a:r>
              <a:rPr sz="2200" spc="60" dirty="0">
                <a:latin typeface="Calibri"/>
                <a:cs typeface="Calibri"/>
              </a:rPr>
              <a:t>típicos:</a:t>
            </a:r>
            <a:r>
              <a:rPr sz="2200" dirty="0">
                <a:latin typeface="Calibri"/>
                <a:cs typeface="Calibri"/>
              </a:rPr>
              <a:t>	</a:t>
            </a:r>
            <a:r>
              <a:rPr sz="2200" spc="45" dirty="0">
                <a:latin typeface="Calibri"/>
                <a:cs typeface="Calibri"/>
              </a:rPr>
              <a:t>aguinaldo,</a:t>
            </a:r>
            <a:r>
              <a:rPr sz="2200" dirty="0">
                <a:latin typeface="Calibri"/>
                <a:cs typeface="Calibri"/>
              </a:rPr>
              <a:t>	</a:t>
            </a:r>
            <a:r>
              <a:rPr sz="2200" spc="50" dirty="0">
                <a:latin typeface="Calibri"/>
                <a:cs typeface="Calibri"/>
              </a:rPr>
              <a:t>prima</a:t>
            </a:r>
            <a:r>
              <a:rPr sz="2200" dirty="0">
                <a:latin typeface="Calibri"/>
                <a:cs typeface="Calibri"/>
              </a:rPr>
              <a:t>	</a:t>
            </a:r>
            <a:r>
              <a:rPr sz="2200" spc="85" dirty="0">
                <a:latin typeface="Calibri"/>
                <a:cs typeface="Calibri"/>
              </a:rPr>
              <a:t>vacacional,</a:t>
            </a:r>
            <a:r>
              <a:rPr sz="2200" dirty="0">
                <a:latin typeface="Calibri"/>
                <a:cs typeface="Calibri"/>
              </a:rPr>
              <a:t>	</a:t>
            </a:r>
            <a:r>
              <a:rPr sz="2200" spc="-20" dirty="0">
                <a:latin typeface="Calibri"/>
                <a:cs typeface="Calibri"/>
              </a:rPr>
              <a:t>PTU,</a:t>
            </a:r>
            <a:r>
              <a:rPr sz="2200" dirty="0">
                <a:latin typeface="Calibri"/>
                <a:cs typeface="Calibri"/>
              </a:rPr>
              <a:t>	</a:t>
            </a:r>
            <a:r>
              <a:rPr sz="2200" spc="-10" dirty="0">
                <a:latin typeface="Calibri"/>
                <a:cs typeface="Calibri"/>
              </a:rPr>
              <a:t>previsión</a:t>
            </a:r>
            <a:r>
              <a:rPr sz="2200" dirty="0">
                <a:latin typeface="Calibri"/>
                <a:cs typeface="Calibri"/>
              </a:rPr>
              <a:t>	</a:t>
            </a:r>
            <a:r>
              <a:rPr sz="2200" spc="90" dirty="0">
                <a:latin typeface="Calibri"/>
                <a:cs typeface="Calibri"/>
              </a:rPr>
              <a:t>social,</a:t>
            </a:r>
            <a:endParaRPr sz="2200">
              <a:latin typeface="Calibri"/>
              <a:cs typeface="Calibri"/>
            </a:endParaRPr>
          </a:p>
        </p:txBody>
      </p:sp>
      <p:sp>
        <p:nvSpPr>
          <p:cNvPr id="4" name="object 4"/>
          <p:cNvSpPr txBox="1"/>
          <p:nvPr/>
        </p:nvSpPr>
        <p:spPr>
          <a:xfrm>
            <a:off x="11368278" y="2170302"/>
            <a:ext cx="480059" cy="360680"/>
          </a:xfrm>
          <a:prstGeom prst="rect">
            <a:avLst/>
          </a:prstGeom>
        </p:spPr>
        <p:txBody>
          <a:bodyPr vert="horz" wrap="square" lIns="0" tIns="12065" rIns="0" bIns="0" rtlCol="0">
            <a:spAutoFit/>
          </a:bodyPr>
          <a:lstStyle/>
          <a:p>
            <a:pPr marL="12700">
              <a:lnSpc>
                <a:spcPct val="100000"/>
              </a:lnSpc>
              <a:spcBef>
                <a:spcPts val="95"/>
              </a:spcBef>
            </a:pPr>
            <a:r>
              <a:rPr sz="2200" spc="40" dirty="0">
                <a:latin typeface="Calibri"/>
                <a:cs typeface="Calibri"/>
              </a:rPr>
              <a:t>etc.</a:t>
            </a:r>
            <a:endParaRPr sz="2200">
              <a:latin typeface="Calibri"/>
              <a:cs typeface="Calibri"/>
            </a:endParaRPr>
          </a:p>
        </p:txBody>
      </p:sp>
      <p:sp>
        <p:nvSpPr>
          <p:cNvPr id="5" name="object 5"/>
          <p:cNvSpPr txBox="1"/>
          <p:nvPr/>
        </p:nvSpPr>
        <p:spPr>
          <a:xfrm>
            <a:off x="1206500" y="2505582"/>
            <a:ext cx="10641965" cy="1500505"/>
          </a:xfrm>
          <a:prstGeom prst="rect">
            <a:avLst/>
          </a:prstGeom>
        </p:spPr>
        <p:txBody>
          <a:bodyPr vert="horz" wrap="square" lIns="0" tIns="12065" rIns="0" bIns="0" rtlCol="0">
            <a:spAutoFit/>
          </a:bodyPr>
          <a:lstStyle/>
          <a:p>
            <a:pPr marL="12700" marR="5080">
              <a:lnSpc>
                <a:spcPct val="100000"/>
              </a:lnSpc>
              <a:spcBef>
                <a:spcPts val="95"/>
              </a:spcBef>
              <a:tabLst>
                <a:tab pos="518159" algn="l"/>
                <a:tab pos="1256030" algn="l"/>
                <a:tab pos="1833245" algn="l"/>
                <a:tab pos="2508885" algn="l"/>
                <a:tab pos="2961640" algn="l"/>
                <a:tab pos="3856354" algn="l"/>
                <a:tab pos="4473575" algn="l"/>
                <a:tab pos="5787390" algn="l"/>
                <a:tab pos="6485255" algn="l"/>
                <a:tab pos="8319134" algn="l"/>
                <a:tab pos="8662035" algn="l"/>
                <a:tab pos="9246870" algn="l"/>
                <a:tab pos="9665335" algn="l"/>
              </a:tabLst>
            </a:pPr>
            <a:r>
              <a:rPr sz="2200" spc="125" dirty="0">
                <a:latin typeface="Calibri"/>
                <a:cs typeface="Calibri"/>
              </a:rPr>
              <a:t>La</a:t>
            </a:r>
            <a:r>
              <a:rPr sz="2200" dirty="0">
                <a:latin typeface="Calibri"/>
                <a:cs typeface="Calibri"/>
              </a:rPr>
              <a:t>	</a:t>
            </a:r>
            <a:r>
              <a:rPr sz="2200" spc="50" dirty="0">
                <a:latin typeface="Calibri"/>
                <a:cs typeface="Calibri"/>
              </a:rPr>
              <a:t>idea</a:t>
            </a:r>
            <a:r>
              <a:rPr sz="2200" dirty="0">
                <a:latin typeface="Calibri"/>
                <a:cs typeface="Calibri"/>
              </a:rPr>
              <a:t>	</a:t>
            </a:r>
            <a:r>
              <a:rPr sz="2200" spc="70" dirty="0">
                <a:latin typeface="Calibri"/>
                <a:cs typeface="Calibri"/>
              </a:rPr>
              <a:t>es:</a:t>
            </a:r>
            <a:r>
              <a:rPr sz="2200" dirty="0">
                <a:latin typeface="Calibri"/>
                <a:cs typeface="Calibri"/>
              </a:rPr>
              <a:t>	</a:t>
            </a:r>
            <a:r>
              <a:rPr sz="2200" b="1" spc="125" dirty="0">
                <a:latin typeface="Calibri"/>
                <a:cs typeface="Calibri"/>
              </a:rPr>
              <a:t>usa</a:t>
            </a:r>
            <a:r>
              <a:rPr sz="2200" b="1" dirty="0">
                <a:latin typeface="Calibri"/>
                <a:cs typeface="Calibri"/>
              </a:rPr>
              <a:t>	</a:t>
            </a:r>
            <a:r>
              <a:rPr sz="2200" b="1" spc="85" dirty="0">
                <a:latin typeface="Calibri"/>
                <a:cs typeface="Calibri"/>
              </a:rPr>
              <a:t>la</a:t>
            </a:r>
            <a:r>
              <a:rPr sz="2200" b="1" dirty="0">
                <a:latin typeface="Calibri"/>
                <a:cs typeface="Calibri"/>
              </a:rPr>
              <a:t>	</a:t>
            </a:r>
            <a:r>
              <a:rPr sz="2200" b="1" spc="100" dirty="0">
                <a:latin typeface="Calibri"/>
                <a:cs typeface="Calibri"/>
              </a:rPr>
              <a:t>clave</a:t>
            </a:r>
            <a:r>
              <a:rPr sz="2200" b="1" dirty="0">
                <a:latin typeface="Calibri"/>
                <a:cs typeface="Calibri"/>
              </a:rPr>
              <a:t>	</a:t>
            </a:r>
            <a:r>
              <a:rPr sz="2200" b="1" spc="75" dirty="0">
                <a:latin typeface="Calibri"/>
                <a:cs typeface="Calibri"/>
              </a:rPr>
              <a:t>del</a:t>
            </a:r>
            <a:r>
              <a:rPr sz="2200" b="1" dirty="0">
                <a:latin typeface="Calibri"/>
                <a:cs typeface="Calibri"/>
              </a:rPr>
              <a:t>	</a:t>
            </a:r>
            <a:r>
              <a:rPr sz="2200" b="1" spc="85" dirty="0">
                <a:latin typeface="Calibri"/>
                <a:cs typeface="Calibri"/>
              </a:rPr>
              <a:t>catálogo</a:t>
            </a:r>
            <a:r>
              <a:rPr sz="2200" b="1" dirty="0">
                <a:latin typeface="Calibri"/>
                <a:cs typeface="Calibri"/>
              </a:rPr>
              <a:t>	</a:t>
            </a:r>
            <a:r>
              <a:rPr sz="2200" b="1" spc="75" dirty="0">
                <a:latin typeface="Calibri"/>
                <a:cs typeface="Calibri"/>
              </a:rPr>
              <a:t>que</a:t>
            </a:r>
            <a:r>
              <a:rPr sz="2200" b="1" dirty="0">
                <a:latin typeface="Calibri"/>
                <a:cs typeface="Calibri"/>
              </a:rPr>
              <a:t>	</a:t>
            </a:r>
            <a:r>
              <a:rPr sz="2200" b="1" spc="95" dirty="0">
                <a:latin typeface="Calibri"/>
                <a:cs typeface="Calibri"/>
              </a:rPr>
              <a:t>corresponda</a:t>
            </a:r>
            <a:r>
              <a:rPr sz="2200" b="1" dirty="0">
                <a:latin typeface="Calibri"/>
                <a:cs typeface="Calibri"/>
              </a:rPr>
              <a:t>	</a:t>
            </a:r>
            <a:r>
              <a:rPr sz="2200" spc="-50" dirty="0">
                <a:latin typeface="Calibri"/>
                <a:cs typeface="Calibri"/>
              </a:rPr>
              <a:t>y</a:t>
            </a:r>
            <a:r>
              <a:rPr sz="2200" dirty="0">
                <a:latin typeface="Calibri"/>
                <a:cs typeface="Calibri"/>
              </a:rPr>
              <a:t>	</a:t>
            </a:r>
            <a:r>
              <a:rPr sz="2200" spc="40" dirty="0">
                <a:latin typeface="Calibri"/>
                <a:cs typeface="Calibri"/>
              </a:rPr>
              <a:t>ahí</a:t>
            </a:r>
            <a:r>
              <a:rPr sz="2200" dirty="0">
                <a:latin typeface="Calibri"/>
                <a:cs typeface="Calibri"/>
              </a:rPr>
              <a:t>	</a:t>
            </a:r>
            <a:r>
              <a:rPr sz="2200" spc="80" dirty="0">
                <a:latin typeface="Calibri"/>
                <a:cs typeface="Calibri"/>
              </a:rPr>
              <a:t>sí</a:t>
            </a:r>
            <a:r>
              <a:rPr sz="2200" dirty="0">
                <a:latin typeface="Calibri"/>
                <a:cs typeface="Calibri"/>
              </a:rPr>
              <a:t>	</a:t>
            </a:r>
            <a:r>
              <a:rPr sz="2200" spc="85" dirty="0">
                <a:latin typeface="Calibri"/>
                <a:cs typeface="Calibri"/>
              </a:rPr>
              <a:t>separas </a:t>
            </a:r>
            <a:r>
              <a:rPr sz="2200" spc="20" dirty="0">
                <a:latin typeface="Calibri"/>
                <a:cs typeface="Calibri"/>
              </a:rPr>
              <a:t>ImporteGravado/ImporteExento</a:t>
            </a:r>
            <a:r>
              <a:rPr sz="2200" spc="155" dirty="0">
                <a:latin typeface="Calibri"/>
                <a:cs typeface="Calibri"/>
              </a:rPr>
              <a:t> </a:t>
            </a:r>
            <a:r>
              <a:rPr sz="2200" spc="80" dirty="0">
                <a:latin typeface="Calibri"/>
                <a:cs typeface="Calibri"/>
              </a:rPr>
              <a:t>según</a:t>
            </a:r>
            <a:r>
              <a:rPr sz="2200" spc="90" dirty="0">
                <a:latin typeface="Calibri"/>
                <a:cs typeface="Calibri"/>
              </a:rPr>
              <a:t> </a:t>
            </a:r>
            <a:r>
              <a:rPr sz="2200" spc="20" dirty="0">
                <a:latin typeface="Calibri"/>
                <a:cs typeface="Calibri"/>
              </a:rPr>
              <a:t>tu</a:t>
            </a:r>
            <a:r>
              <a:rPr sz="2200" spc="75" dirty="0">
                <a:latin typeface="Calibri"/>
                <a:cs typeface="Calibri"/>
              </a:rPr>
              <a:t> </a:t>
            </a:r>
            <a:r>
              <a:rPr sz="2200" spc="85" dirty="0">
                <a:latin typeface="Calibri"/>
                <a:cs typeface="Calibri"/>
              </a:rPr>
              <a:t>cálculo.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dirty="0">
                <a:latin typeface="Calibri"/>
                <a:cs typeface="Calibri"/>
              </a:rPr>
              <a:t>Por</a:t>
            </a:r>
            <a:r>
              <a:rPr sz="2200" spc="15" dirty="0">
                <a:latin typeface="Calibri"/>
                <a:cs typeface="Calibri"/>
              </a:rPr>
              <a:t> </a:t>
            </a:r>
            <a:r>
              <a:rPr sz="2200" spc="45" dirty="0">
                <a:latin typeface="Calibri"/>
                <a:cs typeface="Calibri"/>
              </a:rPr>
              <a:t>ejemplo, </a:t>
            </a:r>
            <a:r>
              <a:rPr sz="2200" b="1" spc="114" dirty="0">
                <a:latin typeface="Calibri"/>
                <a:cs typeface="Calibri"/>
              </a:rPr>
              <a:t>vales</a:t>
            </a:r>
            <a:r>
              <a:rPr sz="2200" b="1" spc="40" dirty="0">
                <a:latin typeface="Calibri"/>
                <a:cs typeface="Calibri"/>
              </a:rPr>
              <a:t> </a:t>
            </a:r>
            <a:r>
              <a:rPr sz="2200" b="1" spc="100" dirty="0">
                <a:latin typeface="Calibri"/>
                <a:cs typeface="Calibri"/>
              </a:rPr>
              <a:t>de</a:t>
            </a:r>
            <a:r>
              <a:rPr sz="2200" b="1" spc="5" dirty="0">
                <a:latin typeface="Calibri"/>
                <a:cs typeface="Calibri"/>
              </a:rPr>
              <a:t> </a:t>
            </a:r>
            <a:r>
              <a:rPr sz="2200" b="1" spc="135" dirty="0">
                <a:latin typeface="Calibri"/>
                <a:cs typeface="Calibri"/>
              </a:rPr>
              <a:t>despensa</a:t>
            </a:r>
            <a:r>
              <a:rPr sz="2200" b="1" spc="60" dirty="0">
                <a:latin typeface="Calibri"/>
                <a:cs typeface="Calibri"/>
              </a:rPr>
              <a:t> </a:t>
            </a:r>
            <a:r>
              <a:rPr sz="2200" dirty="0">
                <a:latin typeface="Calibri"/>
                <a:cs typeface="Calibri"/>
              </a:rPr>
              <a:t>tienen</a:t>
            </a:r>
            <a:r>
              <a:rPr sz="2200" spc="35" dirty="0">
                <a:latin typeface="Calibri"/>
                <a:cs typeface="Calibri"/>
              </a:rPr>
              <a:t> </a:t>
            </a:r>
            <a:r>
              <a:rPr sz="2200" spc="130" dirty="0">
                <a:latin typeface="Calibri"/>
                <a:cs typeface="Calibri"/>
              </a:rPr>
              <a:t>su</a:t>
            </a:r>
            <a:r>
              <a:rPr sz="2200" spc="15" dirty="0">
                <a:latin typeface="Calibri"/>
                <a:cs typeface="Calibri"/>
              </a:rPr>
              <a:t> </a:t>
            </a:r>
            <a:r>
              <a:rPr sz="2200" dirty="0">
                <a:latin typeface="Calibri"/>
                <a:cs typeface="Calibri"/>
              </a:rPr>
              <a:t>propia</a:t>
            </a:r>
            <a:r>
              <a:rPr sz="2200" spc="35" dirty="0">
                <a:latin typeface="Calibri"/>
                <a:cs typeface="Calibri"/>
              </a:rPr>
              <a:t> </a:t>
            </a:r>
            <a:r>
              <a:rPr sz="2200" spc="85" dirty="0">
                <a:latin typeface="Calibri"/>
                <a:cs typeface="Calibri"/>
              </a:rPr>
              <a:t>clave</a:t>
            </a:r>
            <a:r>
              <a:rPr sz="2200" spc="20" dirty="0">
                <a:latin typeface="Calibri"/>
                <a:cs typeface="Calibri"/>
              </a:rPr>
              <a:t> </a:t>
            </a:r>
            <a:r>
              <a:rPr sz="2200" spc="-10" dirty="0">
                <a:latin typeface="Calibri"/>
                <a:cs typeface="Calibri"/>
              </a:rPr>
              <a:t>(029).</a:t>
            </a:r>
            <a:endParaRPr sz="2200">
              <a:latin typeface="Calibri"/>
              <a:cs typeface="Calibri"/>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799320" cy="3982085"/>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65" dirty="0">
                <a:latin typeface="Calibri"/>
                <a:cs typeface="Calibri"/>
              </a:rPr>
              <a:t>Cómo</a:t>
            </a:r>
            <a:r>
              <a:rPr sz="2200" b="1" spc="-10" dirty="0">
                <a:latin typeface="Calibri"/>
                <a:cs typeface="Calibri"/>
              </a:rPr>
              <a:t> </a:t>
            </a:r>
            <a:r>
              <a:rPr sz="2200" b="1" spc="95" dirty="0">
                <a:latin typeface="Calibri"/>
                <a:cs typeface="Calibri"/>
              </a:rPr>
              <a:t>decidir</a:t>
            </a:r>
            <a:r>
              <a:rPr sz="2200" b="1" spc="-5" dirty="0">
                <a:latin typeface="Calibri"/>
                <a:cs typeface="Calibri"/>
              </a:rPr>
              <a:t> </a:t>
            </a:r>
            <a:r>
              <a:rPr sz="2200" b="1" spc="145" dirty="0">
                <a:latin typeface="Calibri"/>
                <a:cs typeface="Calibri"/>
              </a:rPr>
              <a:t>si</a:t>
            </a:r>
            <a:r>
              <a:rPr sz="2200" b="1" spc="-5" dirty="0">
                <a:latin typeface="Calibri"/>
                <a:cs typeface="Calibri"/>
              </a:rPr>
              <a:t> </a:t>
            </a:r>
            <a:r>
              <a:rPr sz="2200" b="1" spc="125" dirty="0">
                <a:latin typeface="Calibri"/>
                <a:cs typeface="Calibri"/>
              </a:rPr>
              <a:t>NO</a:t>
            </a:r>
            <a:r>
              <a:rPr sz="2200" b="1" spc="-15" dirty="0">
                <a:latin typeface="Calibri"/>
                <a:cs typeface="Calibri"/>
              </a:rPr>
              <a:t> </a:t>
            </a:r>
            <a:r>
              <a:rPr sz="2200" b="1" spc="130" dirty="0">
                <a:latin typeface="Calibri"/>
                <a:cs typeface="Calibri"/>
              </a:rPr>
              <a:t>debes</a:t>
            </a:r>
            <a:r>
              <a:rPr sz="2200" b="1" dirty="0">
                <a:latin typeface="Calibri"/>
                <a:cs typeface="Calibri"/>
              </a:rPr>
              <a:t> </a:t>
            </a:r>
            <a:r>
              <a:rPr sz="2200" b="1" spc="110" dirty="0">
                <a:latin typeface="Calibri"/>
                <a:cs typeface="Calibri"/>
              </a:rPr>
              <a:t>usar</a:t>
            </a:r>
            <a:r>
              <a:rPr sz="2200" b="1" spc="-5" dirty="0">
                <a:latin typeface="Calibri"/>
                <a:cs typeface="Calibri"/>
              </a:rPr>
              <a:t> </a:t>
            </a:r>
            <a:r>
              <a:rPr sz="2200" b="1" spc="50" dirty="0">
                <a:latin typeface="Calibri"/>
                <a:cs typeface="Calibri"/>
              </a:rPr>
              <a:t>038</a:t>
            </a:r>
            <a:r>
              <a:rPr sz="2200" b="1" spc="-20" dirty="0">
                <a:latin typeface="Calibri"/>
                <a:cs typeface="Calibri"/>
              </a:rPr>
              <a:t> </a:t>
            </a:r>
            <a:r>
              <a:rPr sz="2200" b="1" dirty="0">
                <a:latin typeface="Calibri"/>
                <a:cs typeface="Calibri"/>
              </a:rPr>
              <a:t>(para</a:t>
            </a:r>
            <a:r>
              <a:rPr sz="2200" b="1" spc="-10" dirty="0">
                <a:latin typeface="Calibri"/>
                <a:cs typeface="Calibri"/>
              </a:rPr>
              <a:t> </a:t>
            </a:r>
            <a:r>
              <a:rPr sz="2200" b="1" spc="50" dirty="0">
                <a:latin typeface="Calibri"/>
                <a:cs typeface="Calibri"/>
              </a:rPr>
              <a:t>evitar</a:t>
            </a:r>
            <a:r>
              <a:rPr sz="2200" b="1" spc="-5" dirty="0">
                <a:latin typeface="Calibri"/>
                <a:cs typeface="Calibri"/>
              </a:rPr>
              <a:t> </a:t>
            </a:r>
            <a:r>
              <a:rPr sz="2200" b="1" spc="120" dirty="0">
                <a:latin typeface="Calibri"/>
                <a:cs typeface="Calibri"/>
              </a:rPr>
              <a:t>rechazos</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125" dirty="0">
                <a:latin typeface="Calibri"/>
                <a:cs typeface="Calibri"/>
              </a:rPr>
              <a:t>mala</a:t>
            </a:r>
            <a:r>
              <a:rPr sz="2200" b="1" spc="-20" dirty="0">
                <a:latin typeface="Calibri"/>
                <a:cs typeface="Calibri"/>
              </a:rPr>
              <a:t> </a:t>
            </a:r>
            <a:r>
              <a:rPr sz="2200" b="1" spc="105" dirty="0">
                <a:latin typeface="Calibri"/>
                <a:cs typeface="Calibri"/>
              </a:rPr>
              <a:t>clasificación)</a:t>
            </a:r>
            <a:endParaRPr sz="2200">
              <a:latin typeface="Calibri"/>
              <a:cs typeface="Calibri"/>
            </a:endParaRPr>
          </a:p>
          <a:p>
            <a:pPr marL="12700" algn="just">
              <a:lnSpc>
                <a:spcPct val="100000"/>
              </a:lnSpc>
              <a:spcBef>
                <a:spcPts val="530"/>
              </a:spcBef>
            </a:pPr>
            <a:r>
              <a:rPr sz="2200" spc="70" dirty="0">
                <a:latin typeface="Calibri"/>
                <a:cs typeface="Calibri"/>
              </a:rPr>
              <a:t>Ejemplo</a:t>
            </a:r>
            <a:r>
              <a:rPr sz="2200" spc="30" dirty="0">
                <a:latin typeface="Calibri"/>
                <a:cs typeface="Calibri"/>
              </a:rPr>
              <a:t> </a:t>
            </a:r>
            <a:r>
              <a:rPr sz="2200" dirty="0">
                <a:latin typeface="Calibri"/>
                <a:cs typeface="Calibri"/>
              </a:rPr>
              <a:t>(029</a:t>
            </a:r>
            <a:r>
              <a:rPr sz="2200" spc="10" dirty="0">
                <a:latin typeface="Calibri"/>
                <a:cs typeface="Calibri"/>
              </a:rPr>
              <a:t> </a:t>
            </a:r>
            <a:r>
              <a:rPr sz="2200" spc="100" dirty="0">
                <a:latin typeface="Calibri"/>
                <a:cs typeface="Calibri"/>
              </a:rPr>
              <a:t>con</a:t>
            </a:r>
            <a:r>
              <a:rPr sz="2200" spc="10" dirty="0">
                <a:latin typeface="Calibri"/>
                <a:cs typeface="Calibri"/>
              </a:rPr>
              <a:t> </a:t>
            </a:r>
            <a:r>
              <a:rPr sz="2200" dirty="0">
                <a:latin typeface="Calibri"/>
                <a:cs typeface="Calibri"/>
              </a:rPr>
              <a:t>parte</a:t>
            </a:r>
            <a:r>
              <a:rPr sz="2200" spc="55" dirty="0">
                <a:latin typeface="Calibri"/>
                <a:cs typeface="Calibri"/>
              </a:rPr>
              <a:t> </a:t>
            </a:r>
            <a:r>
              <a:rPr sz="2200" dirty="0">
                <a:latin typeface="Calibri"/>
                <a:cs typeface="Calibri"/>
              </a:rPr>
              <a:t>exenta</a:t>
            </a:r>
            <a:r>
              <a:rPr sz="2200" spc="55" dirty="0">
                <a:latin typeface="Calibri"/>
                <a:cs typeface="Calibri"/>
              </a:rPr>
              <a:t> </a:t>
            </a:r>
            <a:r>
              <a:rPr sz="2200" dirty="0">
                <a:latin typeface="Calibri"/>
                <a:cs typeface="Calibri"/>
              </a:rPr>
              <a:t>y</a:t>
            </a:r>
            <a:r>
              <a:rPr sz="2200" spc="20" dirty="0">
                <a:latin typeface="Calibri"/>
                <a:cs typeface="Calibri"/>
              </a:rPr>
              <a:t> </a:t>
            </a:r>
            <a:r>
              <a:rPr sz="2200" dirty="0">
                <a:latin typeface="Calibri"/>
                <a:cs typeface="Calibri"/>
              </a:rPr>
              <a:t>parte</a:t>
            </a:r>
            <a:r>
              <a:rPr sz="2200" spc="35" dirty="0">
                <a:latin typeface="Calibri"/>
                <a:cs typeface="Calibri"/>
              </a:rPr>
              <a:t> </a:t>
            </a:r>
            <a:r>
              <a:rPr sz="2200" spc="45" dirty="0">
                <a:latin typeface="Calibri"/>
                <a:cs typeface="Calibri"/>
              </a:rPr>
              <a:t>gravada</a:t>
            </a:r>
            <a:r>
              <a:rPr sz="2200" spc="85" dirty="0">
                <a:latin typeface="Calibri"/>
                <a:cs typeface="Calibri"/>
              </a:rPr>
              <a:t> </a:t>
            </a:r>
            <a:r>
              <a:rPr sz="2200" dirty="0">
                <a:latin typeface="Calibri"/>
                <a:cs typeface="Calibri"/>
              </a:rPr>
              <a:t>—</a:t>
            </a:r>
            <a:r>
              <a:rPr sz="2200" spc="15" dirty="0">
                <a:latin typeface="Calibri"/>
                <a:cs typeface="Calibri"/>
              </a:rPr>
              <a:t> </a:t>
            </a:r>
            <a:r>
              <a:rPr sz="2200" spc="-10" dirty="0">
                <a:latin typeface="Calibri"/>
                <a:cs typeface="Calibri"/>
              </a:rPr>
              <a:t>ilustrativo):</a:t>
            </a:r>
            <a:endParaRPr sz="2200">
              <a:latin typeface="Calibri"/>
              <a:cs typeface="Calibri"/>
            </a:endParaRPr>
          </a:p>
          <a:p>
            <a:pPr marL="127000" marR="6979920" indent="-114300" algn="just">
              <a:lnSpc>
                <a:spcPct val="120000"/>
              </a:lnSpc>
            </a:pPr>
            <a:r>
              <a:rPr sz="2200" spc="50" dirty="0">
                <a:latin typeface="Calibri"/>
                <a:cs typeface="Calibri"/>
              </a:rPr>
              <a:t>&lt;nomina12:Percepcion </a:t>
            </a:r>
            <a:r>
              <a:rPr sz="2200" spc="-10" dirty="0">
                <a:latin typeface="Calibri"/>
                <a:cs typeface="Calibri"/>
              </a:rPr>
              <a:t>TipoPercepcion="029" </a:t>
            </a:r>
            <a:r>
              <a:rPr sz="2200" spc="50" dirty="0">
                <a:latin typeface="Calibri"/>
                <a:cs typeface="Calibri"/>
              </a:rPr>
              <a:t>Clave="VD"</a:t>
            </a:r>
            <a:endParaRPr sz="2200">
              <a:latin typeface="Calibri"/>
              <a:cs typeface="Calibri"/>
            </a:endParaRPr>
          </a:p>
          <a:p>
            <a:pPr marL="127000" marR="5859145">
              <a:lnSpc>
                <a:spcPct val="120000"/>
              </a:lnSpc>
              <a:spcBef>
                <a:spcPts val="5"/>
              </a:spcBef>
            </a:pPr>
            <a:r>
              <a:rPr sz="2200" spc="70" dirty="0">
                <a:latin typeface="Calibri"/>
                <a:cs typeface="Calibri"/>
              </a:rPr>
              <a:t>Concepto="Vales</a:t>
            </a:r>
            <a:r>
              <a:rPr sz="2200" spc="10" dirty="0">
                <a:latin typeface="Calibri"/>
                <a:cs typeface="Calibri"/>
              </a:rPr>
              <a:t> </a:t>
            </a:r>
            <a:r>
              <a:rPr sz="2200" spc="65" dirty="0">
                <a:latin typeface="Calibri"/>
                <a:cs typeface="Calibri"/>
              </a:rPr>
              <a:t>de</a:t>
            </a:r>
            <a:r>
              <a:rPr sz="2200" spc="-25" dirty="0">
                <a:latin typeface="Calibri"/>
                <a:cs typeface="Calibri"/>
              </a:rPr>
              <a:t> </a:t>
            </a:r>
            <a:r>
              <a:rPr sz="2200" spc="70" dirty="0">
                <a:latin typeface="Calibri"/>
                <a:cs typeface="Calibri"/>
              </a:rPr>
              <a:t>despensa" </a:t>
            </a:r>
            <a:r>
              <a:rPr sz="2200" spc="-10" dirty="0">
                <a:latin typeface="Calibri"/>
                <a:cs typeface="Calibri"/>
              </a:rPr>
              <a:t>ImporteGravado="200.00" ImporteExento="800.00"/&gt;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14330" cy="3445510"/>
          </a:xfrm>
          <a:prstGeom prst="rect">
            <a:avLst/>
          </a:prstGeom>
        </p:spPr>
        <p:txBody>
          <a:bodyPr vert="horz" wrap="square" lIns="0" tIns="12065" rIns="0" bIns="0" rtlCol="0">
            <a:spAutoFit/>
          </a:bodyPr>
          <a:lstStyle/>
          <a:p>
            <a:pPr marL="13525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65" dirty="0">
                <a:latin typeface="Calibri"/>
                <a:cs typeface="Calibri"/>
              </a:rPr>
              <a:t>Cómo</a:t>
            </a:r>
            <a:r>
              <a:rPr sz="2200" b="1" spc="-10" dirty="0">
                <a:latin typeface="Calibri"/>
                <a:cs typeface="Calibri"/>
              </a:rPr>
              <a:t> </a:t>
            </a:r>
            <a:r>
              <a:rPr sz="2200" b="1" spc="95" dirty="0">
                <a:latin typeface="Calibri"/>
                <a:cs typeface="Calibri"/>
              </a:rPr>
              <a:t>decidir</a:t>
            </a:r>
            <a:r>
              <a:rPr sz="2200" b="1" spc="-5" dirty="0">
                <a:latin typeface="Calibri"/>
                <a:cs typeface="Calibri"/>
              </a:rPr>
              <a:t> </a:t>
            </a:r>
            <a:r>
              <a:rPr sz="2200" b="1" spc="145" dirty="0">
                <a:latin typeface="Calibri"/>
                <a:cs typeface="Calibri"/>
              </a:rPr>
              <a:t>si</a:t>
            </a:r>
            <a:r>
              <a:rPr sz="2200" b="1" spc="-5" dirty="0">
                <a:latin typeface="Calibri"/>
                <a:cs typeface="Calibri"/>
              </a:rPr>
              <a:t> </a:t>
            </a:r>
            <a:r>
              <a:rPr sz="2200" b="1" spc="125" dirty="0">
                <a:latin typeface="Calibri"/>
                <a:cs typeface="Calibri"/>
              </a:rPr>
              <a:t>NO</a:t>
            </a:r>
            <a:r>
              <a:rPr sz="2200" b="1" spc="-15" dirty="0">
                <a:latin typeface="Calibri"/>
                <a:cs typeface="Calibri"/>
              </a:rPr>
              <a:t> </a:t>
            </a:r>
            <a:r>
              <a:rPr sz="2200" b="1" spc="130" dirty="0">
                <a:latin typeface="Calibri"/>
                <a:cs typeface="Calibri"/>
              </a:rPr>
              <a:t>debes</a:t>
            </a:r>
            <a:r>
              <a:rPr sz="2200" b="1" dirty="0">
                <a:latin typeface="Calibri"/>
                <a:cs typeface="Calibri"/>
              </a:rPr>
              <a:t> </a:t>
            </a:r>
            <a:r>
              <a:rPr sz="2200" b="1" spc="110" dirty="0">
                <a:latin typeface="Calibri"/>
                <a:cs typeface="Calibri"/>
              </a:rPr>
              <a:t>usar</a:t>
            </a:r>
            <a:r>
              <a:rPr sz="2200" b="1" spc="-5" dirty="0">
                <a:latin typeface="Calibri"/>
                <a:cs typeface="Calibri"/>
              </a:rPr>
              <a:t> </a:t>
            </a:r>
            <a:r>
              <a:rPr sz="2200" b="1" spc="50" dirty="0">
                <a:latin typeface="Calibri"/>
                <a:cs typeface="Calibri"/>
              </a:rPr>
              <a:t>038</a:t>
            </a:r>
            <a:r>
              <a:rPr sz="2200" b="1" spc="-20" dirty="0">
                <a:latin typeface="Calibri"/>
                <a:cs typeface="Calibri"/>
              </a:rPr>
              <a:t> </a:t>
            </a:r>
            <a:r>
              <a:rPr sz="2200" b="1" dirty="0">
                <a:latin typeface="Calibri"/>
                <a:cs typeface="Calibri"/>
              </a:rPr>
              <a:t>(para</a:t>
            </a:r>
            <a:r>
              <a:rPr sz="2200" b="1" spc="-10" dirty="0">
                <a:latin typeface="Calibri"/>
                <a:cs typeface="Calibri"/>
              </a:rPr>
              <a:t> </a:t>
            </a:r>
            <a:r>
              <a:rPr sz="2200" b="1" spc="50" dirty="0">
                <a:latin typeface="Calibri"/>
                <a:cs typeface="Calibri"/>
              </a:rPr>
              <a:t>evitar</a:t>
            </a:r>
            <a:r>
              <a:rPr sz="2200" b="1" spc="-5" dirty="0">
                <a:latin typeface="Calibri"/>
                <a:cs typeface="Calibri"/>
              </a:rPr>
              <a:t> </a:t>
            </a:r>
            <a:r>
              <a:rPr sz="2200" b="1" spc="120" dirty="0">
                <a:latin typeface="Calibri"/>
                <a:cs typeface="Calibri"/>
              </a:rPr>
              <a:t>rechazos</a:t>
            </a:r>
            <a:r>
              <a:rPr sz="2200" b="1" spc="20" dirty="0">
                <a:latin typeface="Calibri"/>
                <a:cs typeface="Calibri"/>
              </a:rPr>
              <a:t> </a:t>
            </a:r>
            <a:r>
              <a:rPr sz="2200" b="1" dirty="0">
                <a:latin typeface="Calibri"/>
                <a:cs typeface="Calibri"/>
              </a:rPr>
              <a:t>y</a:t>
            </a:r>
            <a:r>
              <a:rPr sz="2200" b="1" spc="-20" dirty="0">
                <a:latin typeface="Calibri"/>
                <a:cs typeface="Calibri"/>
              </a:rPr>
              <a:t> </a:t>
            </a:r>
            <a:r>
              <a:rPr sz="2200" b="1" spc="125" dirty="0">
                <a:latin typeface="Calibri"/>
                <a:cs typeface="Calibri"/>
              </a:rPr>
              <a:t>mala</a:t>
            </a:r>
            <a:r>
              <a:rPr sz="2200" b="1" spc="-20" dirty="0">
                <a:latin typeface="Calibri"/>
                <a:cs typeface="Calibri"/>
              </a:rPr>
              <a:t> </a:t>
            </a:r>
            <a:r>
              <a:rPr sz="2200" b="1" spc="105" dirty="0">
                <a:latin typeface="Calibri"/>
                <a:cs typeface="Calibri"/>
              </a:rPr>
              <a:t>clasificación)</a:t>
            </a:r>
            <a:endParaRPr sz="2200">
              <a:latin typeface="Calibri"/>
              <a:cs typeface="Calibri"/>
            </a:endParaRPr>
          </a:p>
          <a:p>
            <a:pPr marL="12700">
              <a:lnSpc>
                <a:spcPct val="100000"/>
              </a:lnSpc>
              <a:spcBef>
                <a:spcPts val="530"/>
              </a:spcBef>
            </a:pPr>
            <a:r>
              <a:rPr sz="2200" i="1" spc="65" dirty="0">
                <a:latin typeface="Calibri"/>
                <a:cs typeface="Calibri"/>
              </a:rPr>
              <a:t>(La</a:t>
            </a:r>
            <a:r>
              <a:rPr sz="2200" i="1" spc="-25" dirty="0">
                <a:latin typeface="Calibri"/>
                <a:cs typeface="Calibri"/>
              </a:rPr>
              <a:t> </a:t>
            </a:r>
            <a:r>
              <a:rPr sz="2200" i="1" spc="65" dirty="0">
                <a:latin typeface="Calibri"/>
                <a:cs typeface="Calibri"/>
              </a:rPr>
              <a:t>proporción</a:t>
            </a:r>
            <a:r>
              <a:rPr sz="2200" i="1" spc="-20" dirty="0">
                <a:latin typeface="Calibri"/>
                <a:cs typeface="Calibri"/>
              </a:rPr>
              <a:t> </a:t>
            </a:r>
            <a:r>
              <a:rPr sz="2200" i="1" dirty="0">
                <a:latin typeface="Calibri"/>
                <a:cs typeface="Calibri"/>
              </a:rPr>
              <a:t>gravado/exento</a:t>
            </a:r>
            <a:r>
              <a:rPr sz="2200" i="1" spc="20" dirty="0">
                <a:latin typeface="Calibri"/>
                <a:cs typeface="Calibri"/>
              </a:rPr>
              <a:t> </a:t>
            </a:r>
            <a:r>
              <a:rPr sz="2200" i="1" spc="90" dirty="0">
                <a:latin typeface="Calibri"/>
                <a:cs typeface="Calibri"/>
              </a:rPr>
              <a:t>depende</a:t>
            </a:r>
            <a:r>
              <a:rPr sz="2200" i="1" spc="-40" dirty="0">
                <a:latin typeface="Calibri"/>
                <a:cs typeface="Calibri"/>
              </a:rPr>
              <a:t> </a:t>
            </a:r>
            <a:r>
              <a:rPr sz="2200" i="1" spc="105" dirty="0">
                <a:latin typeface="Calibri"/>
                <a:cs typeface="Calibri"/>
              </a:rPr>
              <a:t>de</a:t>
            </a:r>
            <a:r>
              <a:rPr sz="2200" i="1" spc="-20" dirty="0">
                <a:latin typeface="Calibri"/>
                <a:cs typeface="Calibri"/>
              </a:rPr>
              <a:t> </a:t>
            </a:r>
            <a:r>
              <a:rPr sz="2200" i="1" spc="55" dirty="0">
                <a:latin typeface="Calibri"/>
                <a:cs typeface="Calibri"/>
              </a:rPr>
              <a:t>la</a:t>
            </a:r>
            <a:r>
              <a:rPr sz="2200" i="1" spc="-25" dirty="0">
                <a:latin typeface="Calibri"/>
                <a:cs typeface="Calibri"/>
              </a:rPr>
              <a:t> </a:t>
            </a:r>
            <a:r>
              <a:rPr sz="2200" i="1" spc="60" dirty="0">
                <a:latin typeface="Calibri"/>
                <a:cs typeface="Calibri"/>
              </a:rPr>
              <a:t>determinación</a:t>
            </a:r>
            <a:r>
              <a:rPr sz="2200" i="1" spc="5" dirty="0">
                <a:latin typeface="Calibri"/>
                <a:cs typeface="Calibri"/>
              </a:rPr>
              <a:t> </a:t>
            </a:r>
            <a:r>
              <a:rPr sz="2200" i="1" spc="70" dirty="0">
                <a:latin typeface="Calibri"/>
                <a:cs typeface="Calibri"/>
              </a:rPr>
              <a:t>fiscal;</a:t>
            </a:r>
            <a:r>
              <a:rPr sz="2200" i="1" spc="-25" dirty="0">
                <a:latin typeface="Calibri"/>
                <a:cs typeface="Calibri"/>
              </a:rPr>
              <a:t> </a:t>
            </a:r>
            <a:r>
              <a:rPr sz="2200" i="1" spc="50" dirty="0">
                <a:latin typeface="Calibri"/>
                <a:cs typeface="Calibri"/>
              </a:rPr>
              <a:t>aquí</a:t>
            </a:r>
            <a:r>
              <a:rPr sz="2200" i="1" spc="-10" dirty="0">
                <a:latin typeface="Calibri"/>
                <a:cs typeface="Calibri"/>
              </a:rPr>
              <a:t> </a:t>
            </a:r>
            <a:r>
              <a:rPr sz="2200" i="1" spc="90" dirty="0">
                <a:latin typeface="Calibri"/>
                <a:cs typeface="Calibri"/>
              </a:rPr>
              <a:t>el</a:t>
            </a:r>
            <a:r>
              <a:rPr sz="2200" i="1" spc="-35" dirty="0">
                <a:latin typeface="Calibri"/>
                <a:cs typeface="Calibri"/>
              </a:rPr>
              <a:t> </a:t>
            </a:r>
            <a:r>
              <a:rPr sz="2200" i="1" spc="50" dirty="0">
                <a:latin typeface="Calibri"/>
                <a:cs typeface="Calibri"/>
              </a:rPr>
              <a:t>punto</a:t>
            </a:r>
            <a:r>
              <a:rPr sz="2200" i="1" spc="-30" dirty="0">
                <a:latin typeface="Calibri"/>
                <a:cs typeface="Calibri"/>
              </a:rPr>
              <a:t> </a:t>
            </a:r>
            <a:r>
              <a:rPr sz="2200" i="1" spc="155" dirty="0">
                <a:latin typeface="Calibri"/>
                <a:cs typeface="Calibri"/>
              </a:rPr>
              <a:t>es</a:t>
            </a:r>
            <a:r>
              <a:rPr sz="2200" i="1" spc="-35" dirty="0">
                <a:latin typeface="Calibri"/>
                <a:cs typeface="Calibri"/>
              </a:rPr>
              <a:t> </a:t>
            </a:r>
            <a:r>
              <a:rPr sz="2200" i="1" spc="65" dirty="0">
                <a:latin typeface="Calibri"/>
                <a:cs typeface="Calibri"/>
              </a:rPr>
              <a:t>que</a:t>
            </a:r>
            <a:endParaRPr sz="2200">
              <a:latin typeface="Calibri"/>
              <a:cs typeface="Calibri"/>
            </a:endParaRPr>
          </a:p>
          <a:p>
            <a:pPr marL="12700">
              <a:lnSpc>
                <a:spcPct val="100000"/>
              </a:lnSpc>
            </a:pPr>
            <a:r>
              <a:rPr sz="2200" b="1" i="1" dirty="0">
                <a:latin typeface="Calibri"/>
                <a:cs typeface="Calibri"/>
              </a:rPr>
              <a:t>ya</a:t>
            </a:r>
            <a:r>
              <a:rPr sz="2200" b="1" i="1" spc="-30" dirty="0">
                <a:latin typeface="Calibri"/>
                <a:cs typeface="Calibri"/>
              </a:rPr>
              <a:t> </a:t>
            </a:r>
            <a:r>
              <a:rPr sz="2200" b="1" i="1" spc="90" dirty="0">
                <a:latin typeface="Calibri"/>
                <a:cs typeface="Calibri"/>
              </a:rPr>
              <a:t>no</a:t>
            </a:r>
            <a:r>
              <a:rPr sz="2200" b="1" i="1" spc="-30" dirty="0">
                <a:latin typeface="Calibri"/>
                <a:cs typeface="Calibri"/>
              </a:rPr>
              <a:t> </a:t>
            </a:r>
            <a:r>
              <a:rPr sz="2200" b="1" i="1" spc="210" dirty="0">
                <a:latin typeface="Calibri"/>
                <a:cs typeface="Calibri"/>
              </a:rPr>
              <a:t>se</a:t>
            </a:r>
            <a:r>
              <a:rPr sz="2200" b="1" i="1" spc="-15" dirty="0">
                <a:latin typeface="Calibri"/>
                <a:cs typeface="Calibri"/>
              </a:rPr>
              <a:t> </a:t>
            </a:r>
            <a:r>
              <a:rPr sz="2200" b="1" i="1" spc="105" dirty="0">
                <a:latin typeface="Calibri"/>
                <a:cs typeface="Calibri"/>
              </a:rPr>
              <a:t>incluya</a:t>
            </a:r>
            <a:r>
              <a:rPr sz="2200" b="1" i="1" spc="-20" dirty="0">
                <a:latin typeface="Calibri"/>
                <a:cs typeface="Calibri"/>
              </a:rPr>
              <a:t> </a:t>
            </a:r>
            <a:r>
              <a:rPr sz="2200" b="1" i="1" spc="165" dirty="0">
                <a:latin typeface="Calibri"/>
                <a:cs typeface="Calibri"/>
              </a:rPr>
              <a:t>como</a:t>
            </a:r>
            <a:r>
              <a:rPr sz="2200" b="1" i="1" spc="-35" dirty="0">
                <a:latin typeface="Calibri"/>
                <a:cs typeface="Calibri"/>
              </a:rPr>
              <a:t> </a:t>
            </a:r>
            <a:r>
              <a:rPr sz="2200" b="1" i="1" spc="-10" dirty="0">
                <a:latin typeface="Calibri"/>
                <a:cs typeface="Calibri"/>
              </a:rPr>
              <a:t>038</a:t>
            </a:r>
            <a:r>
              <a:rPr sz="2200" i="1" spc="-10" dirty="0">
                <a:latin typeface="Calibri"/>
                <a:cs typeface="Calibri"/>
              </a:rPr>
              <a: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B)</a:t>
            </a:r>
            <a:r>
              <a:rPr sz="2200" b="1" spc="-25" dirty="0">
                <a:latin typeface="Calibri"/>
                <a:cs typeface="Calibri"/>
              </a:rPr>
              <a:t> </a:t>
            </a:r>
            <a:r>
              <a:rPr sz="2200" b="1" spc="155" dirty="0">
                <a:latin typeface="Calibri"/>
                <a:cs typeface="Calibri"/>
              </a:rPr>
              <a:t>Si</a:t>
            </a:r>
            <a:r>
              <a:rPr sz="2200" b="1" spc="-35" dirty="0">
                <a:latin typeface="Calibri"/>
                <a:cs typeface="Calibri"/>
              </a:rPr>
              <a:t> </a:t>
            </a:r>
            <a:r>
              <a:rPr sz="2200" b="1" spc="55" dirty="0">
                <a:latin typeface="Calibri"/>
                <a:cs typeface="Calibri"/>
              </a:rPr>
              <a:t>era</a:t>
            </a:r>
            <a:r>
              <a:rPr sz="2200" b="1" spc="-155" dirty="0">
                <a:latin typeface="Calibri"/>
                <a:cs typeface="Calibri"/>
              </a:rPr>
              <a:t> </a:t>
            </a:r>
            <a:r>
              <a:rPr sz="2200" b="1" spc="85" dirty="0">
                <a:latin typeface="Calibri"/>
                <a:cs typeface="Calibri"/>
              </a:rPr>
              <a:t>“previsión</a:t>
            </a:r>
            <a:r>
              <a:rPr sz="2200" b="1" spc="-10" dirty="0">
                <a:latin typeface="Calibri"/>
                <a:cs typeface="Calibri"/>
              </a:rPr>
              <a:t> </a:t>
            </a:r>
            <a:r>
              <a:rPr sz="2200" b="1" spc="145" dirty="0">
                <a:latin typeface="Calibri"/>
                <a:cs typeface="Calibri"/>
              </a:rPr>
              <a:t>social”</a:t>
            </a:r>
            <a:r>
              <a:rPr sz="2200" b="1" spc="-114" dirty="0">
                <a:latin typeface="Calibri"/>
                <a:cs typeface="Calibri"/>
              </a:rPr>
              <a:t> </a:t>
            </a:r>
            <a:r>
              <a:rPr sz="2200" b="1" dirty="0">
                <a:latin typeface="Calibri"/>
                <a:cs typeface="Calibri"/>
              </a:rPr>
              <a:t>y</a:t>
            </a:r>
            <a:r>
              <a:rPr sz="2200" b="1" spc="-35" dirty="0">
                <a:latin typeface="Calibri"/>
                <a:cs typeface="Calibri"/>
              </a:rPr>
              <a:t> </a:t>
            </a:r>
            <a:r>
              <a:rPr sz="2200" b="1" spc="120" dirty="0">
                <a:latin typeface="Calibri"/>
                <a:cs typeface="Calibri"/>
              </a:rPr>
              <a:t>antes</a:t>
            </a:r>
            <a:r>
              <a:rPr sz="2200" b="1" spc="-15" dirty="0">
                <a:latin typeface="Calibri"/>
                <a:cs typeface="Calibri"/>
              </a:rPr>
              <a:t> </a:t>
            </a:r>
            <a:r>
              <a:rPr sz="2200" b="1" spc="175" dirty="0">
                <a:latin typeface="Calibri"/>
                <a:cs typeface="Calibri"/>
              </a:rPr>
              <a:t>se</a:t>
            </a:r>
            <a:r>
              <a:rPr sz="2200" b="1" spc="-10" dirty="0">
                <a:latin typeface="Calibri"/>
                <a:cs typeface="Calibri"/>
              </a:rPr>
              <a:t> </a:t>
            </a:r>
            <a:r>
              <a:rPr sz="2200" b="1" spc="105" dirty="0">
                <a:latin typeface="Calibri"/>
                <a:cs typeface="Calibri"/>
              </a:rPr>
              <a:t>consideraba</a:t>
            </a:r>
            <a:r>
              <a:rPr sz="2200" b="1" spc="-5" dirty="0">
                <a:latin typeface="Calibri"/>
                <a:cs typeface="Calibri"/>
              </a:rPr>
              <a:t> </a:t>
            </a:r>
            <a:r>
              <a:rPr sz="2200" b="1" spc="135" dirty="0">
                <a:latin typeface="Calibri"/>
                <a:cs typeface="Calibri"/>
              </a:rPr>
              <a:t>como</a:t>
            </a:r>
            <a:r>
              <a:rPr sz="2200" b="1" spc="-20" dirty="0">
                <a:latin typeface="Calibri"/>
                <a:cs typeface="Calibri"/>
              </a:rPr>
              <a:t> </a:t>
            </a:r>
            <a:r>
              <a:rPr sz="2200" b="1" spc="25" dirty="0">
                <a:latin typeface="Calibri"/>
                <a:cs typeface="Calibri"/>
              </a:rPr>
              <a:t>038</a:t>
            </a:r>
            <a:endParaRPr sz="2200">
              <a:latin typeface="Calibri"/>
              <a:cs typeface="Calibri"/>
            </a:endParaRPr>
          </a:p>
          <a:p>
            <a:pPr marL="12700">
              <a:lnSpc>
                <a:spcPct val="100000"/>
              </a:lnSpc>
              <a:spcBef>
                <a:spcPts val="530"/>
              </a:spcBef>
            </a:pPr>
            <a:r>
              <a:rPr sz="2200" spc="95" dirty="0">
                <a:latin typeface="Calibri"/>
                <a:cs typeface="Calibri"/>
              </a:rPr>
              <a:t>En</a:t>
            </a:r>
            <a:r>
              <a:rPr sz="2200" spc="45" dirty="0">
                <a:latin typeface="Calibri"/>
                <a:cs typeface="Calibri"/>
              </a:rPr>
              <a:t> </a:t>
            </a:r>
            <a:r>
              <a:rPr sz="2200" spc="60" dirty="0">
                <a:latin typeface="Calibri"/>
                <a:cs typeface="Calibri"/>
              </a:rPr>
              <a:t>Revisión </a:t>
            </a:r>
            <a:r>
              <a:rPr sz="2200" spc="135" dirty="0">
                <a:latin typeface="Calibri"/>
                <a:cs typeface="Calibri"/>
              </a:rPr>
              <a:t>E</a:t>
            </a:r>
            <a:r>
              <a:rPr sz="2200" spc="35" dirty="0">
                <a:latin typeface="Calibri"/>
                <a:cs typeface="Calibri"/>
              </a:rPr>
              <a:t> </a:t>
            </a:r>
            <a:r>
              <a:rPr sz="2200" spc="125" dirty="0">
                <a:latin typeface="Calibri"/>
                <a:cs typeface="Calibri"/>
              </a:rPr>
              <a:t>se</a:t>
            </a:r>
            <a:r>
              <a:rPr sz="2200" spc="55" dirty="0">
                <a:latin typeface="Calibri"/>
                <a:cs typeface="Calibri"/>
              </a:rPr>
              <a:t> </a:t>
            </a:r>
            <a:r>
              <a:rPr sz="2200" dirty="0">
                <a:latin typeface="Calibri"/>
                <a:cs typeface="Calibri"/>
              </a:rPr>
              <a:t>incorpora</a:t>
            </a:r>
            <a:r>
              <a:rPr sz="2200" spc="55" dirty="0">
                <a:latin typeface="Calibri"/>
                <a:cs typeface="Calibri"/>
              </a:rPr>
              <a:t> </a:t>
            </a:r>
            <a:r>
              <a:rPr sz="2200" spc="90" dirty="0">
                <a:latin typeface="Calibri"/>
                <a:cs typeface="Calibri"/>
              </a:rPr>
              <a:t>la</a:t>
            </a:r>
            <a:r>
              <a:rPr sz="2200" spc="70" dirty="0">
                <a:latin typeface="Calibri"/>
                <a:cs typeface="Calibri"/>
              </a:rPr>
              <a:t> </a:t>
            </a:r>
            <a:r>
              <a:rPr sz="2200" b="1" spc="114" dirty="0">
                <a:latin typeface="Calibri"/>
                <a:cs typeface="Calibri"/>
              </a:rPr>
              <a:t>clave</a:t>
            </a:r>
            <a:r>
              <a:rPr sz="2200" b="1" spc="80" dirty="0">
                <a:latin typeface="Calibri"/>
                <a:cs typeface="Calibri"/>
              </a:rPr>
              <a:t> </a:t>
            </a:r>
            <a:r>
              <a:rPr sz="2200" b="1" spc="50" dirty="0">
                <a:latin typeface="Calibri"/>
                <a:cs typeface="Calibri"/>
              </a:rPr>
              <a:t>056</a:t>
            </a:r>
            <a:r>
              <a:rPr sz="2200" b="1" spc="60" dirty="0">
                <a:latin typeface="Calibri"/>
                <a:cs typeface="Calibri"/>
              </a:rPr>
              <a:t> </a:t>
            </a:r>
            <a:r>
              <a:rPr sz="2200" dirty="0">
                <a:latin typeface="Calibri"/>
                <a:cs typeface="Calibri"/>
              </a:rPr>
              <a:t>para</a:t>
            </a:r>
            <a:r>
              <a:rPr sz="2200" spc="55" dirty="0">
                <a:latin typeface="Calibri"/>
                <a:cs typeface="Calibri"/>
              </a:rPr>
              <a:t> </a:t>
            </a:r>
            <a:r>
              <a:rPr sz="2200" dirty="0">
                <a:latin typeface="Calibri"/>
                <a:cs typeface="Calibri"/>
              </a:rPr>
              <a:t>previsión</a:t>
            </a:r>
            <a:r>
              <a:rPr sz="2200" spc="60" dirty="0">
                <a:latin typeface="Calibri"/>
                <a:cs typeface="Calibri"/>
              </a:rPr>
              <a:t> </a:t>
            </a:r>
            <a:r>
              <a:rPr sz="2200" spc="100" dirty="0">
                <a:latin typeface="Calibri"/>
                <a:cs typeface="Calibri"/>
              </a:rPr>
              <a:t>social</a:t>
            </a:r>
            <a:r>
              <a:rPr sz="2200" spc="40" dirty="0">
                <a:latin typeface="Calibri"/>
                <a:cs typeface="Calibri"/>
              </a:rPr>
              <a:t> </a:t>
            </a:r>
            <a:r>
              <a:rPr sz="2200" dirty="0">
                <a:latin typeface="Calibri"/>
                <a:cs typeface="Calibri"/>
              </a:rPr>
              <a:t>(para</a:t>
            </a:r>
            <a:r>
              <a:rPr sz="2200" spc="70" dirty="0">
                <a:latin typeface="Calibri"/>
                <a:cs typeface="Calibri"/>
              </a:rPr>
              <a:t> </a:t>
            </a:r>
            <a:r>
              <a:rPr sz="2200" spc="60" dirty="0">
                <a:latin typeface="Calibri"/>
                <a:cs typeface="Calibri"/>
              </a:rPr>
              <a:t>ciertos</a:t>
            </a:r>
            <a:r>
              <a:rPr sz="2200" spc="75" dirty="0">
                <a:latin typeface="Calibri"/>
                <a:cs typeface="Calibri"/>
              </a:rPr>
              <a:t> </a:t>
            </a:r>
            <a:r>
              <a:rPr sz="2200" spc="70" dirty="0">
                <a:latin typeface="Calibri"/>
                <a:cs typeface="Calibri"/>
              </a:rPr>
              <a:t>supuestos),</a:t>
            </a:r>
            <a:endParaRPr sz="2200">
              <a:latin typeface="Calibri"/>
              <a:cs typeface="Calibri"/>
            </a:endParaRPr>
          </a:p>
          <a:p>
            <a:pPr marL="12700">
              <a:lnSpc>
                <a:spcPct val="100000"/>
              </a:lnSpc>
            </a:pPr>
            <a:r>
              <a:rPr sz="2200" spc="60" dirty="0">
                <a:latin typeface="Calibri"/>
                <a:cs typeface="Calibri"/>
              </a:rPr>
              <a:t>precisamente</a:t>
            </a:r>
            <a:r>
              <a:rPr sz="2200" spc="55" dirty="0">
                <a:latin typeface="Calibri"/>
                <a:cs typeface="Calibri"/>
              </a:rPr>
              <a:t> </a:t>
            </a:r>
            <a:r>
              <a:rPr sz="2200" dirty="0">
                <a:latin typeface="Calibri"/>
                <a:cs typeface="Calibri"/>
              </a:rPr>
              <a:t>para</a:t>
            </a:r>
            <a:r>
              <a:rPr sz="2200" spc="35" dirty="0">
                <a:latin typeface="Calibri"/>
                <a:cs typeface="Calibri"/>
              </a:rPr>
              <a:t> </a:t>
            </a:r>
            <a:r>
              <a:rPr sz="2200" dirty="0">
                <a:latin typeface="Calibri"/>
                <a:cs typeface="Calibri"/>
              </a:rPr>
              <a:t>dejar</a:t>
            </a:r>
            <a:r>
              <a:rPr sz="2200" spc="20" dirty="0">
                <a:latin typeface="Calibri"/>
                <a:cs typeface="Calibri"/>
              </a:rPr>
              <a:t> </a:t>
            </a:r>
            <a:r>
              <a:rPr sz="2200" spc="65" dirty="0">
                <a:latin typeface="Calibri"/>
                <a:cs typeface="Calibri"/>
              </a:rPr>
              <a:t>de</a:t>
            </a:r>
            <a:r>
              <a:rPr sz="2200" spc="25" dirty="0">
                <a:latin typeface="Calibri"/>
                <a:cs typeface="Calibri"/>
              </a:rPr>
              <a:t> </a:t>
            </a:r>
            <a:r>
              <a:rPr sz="2200" spc="80" dirty="0">
                <a:latin typeface="Calibri"/>
                <a:cs typeface="Calibri"/>
              </a:rPr>
              <a:t>usar</a:t>
            </a:r>
            <a:r>
              <a:rPr sz="2200" spc="15" dirty="0">
                <a:latin typeface="Calibri"/>
                <a:cs typeface="Calibri"/>
              </a:rPr>
              <a:t> </a:t>
            </a:r>
            <a:r>
              <a:rPr sz="2200" spc="50" dirty="0">
                <a:latin typeface="Calibri"/>
                <a:cs typeface="Calibri"/>
              </a:rPr>
              <a:t>038</a:t>
            </a:r>
            <a:r>
              <a:rPr sz="2200" dirty="0">
                <a:latin typeface="Calibri"/>
                <a:cs typeface="Calibri"/>
              </a:rPr>
              <a:t> </a:t>
            </a:r>
            <a:r>
              <a:rPr sz="2200" spc="50" dirty="0">
                <a:latin typeface="Calibri"/>
                <a:cs typeface="Calibri"/>
              </a:rPr>
              <a:t>en</a:t>
            </a:r>
            <a:r>
              <a:rPr sz="2200" spc="20" dirty="0">
                <a:latin typeface="Calibri"/>
                <a:cs typeface="Calibri"/>
              </a:rPr>
              <a:t> </a:t>
            </a:r>
            <a:r>
              <a:rPr sz="2200" spc="114" dirty="0">
                <a:latin typeface="Calibri"/>
                <a:cs typeface="Calibri"/>
              </a:rPr>
              <a:t>esos</a:t>
            </a:r>
            <a:r>
              <a:rPr sz="2200" spc="20" dirty="0">
                <a:latin typeface="Calibri"/>
                <a:cs typeface="Calibri"/>
              </a:rPr>
              <a:t> </a:t>
            </a:r>
            <a:r>
              <a:rPr sz="2200" spc="125" dirty="0">
                <a:latin typeface="Calibri"/>
                <a:cs typeface="Calibri"/>
              </a:rPr>
              <a:t>casos.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599930" cy="277495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Regla</a:t>
            </a:r>
            <a:r>
              <a:rPr sz="2200" b="1" spc="-5" dirty="0">
                <a:latin typeface="Calibri"/>
                <a:cs typeface="Calibri"/>
              </a:rPr>
              <a:t> </a:t>
            </a:r>
            <a:r>
              <a:rPr sz="2200" b="1" spc="85" dirty="0">
                <a:latin typeface="Calibri"/>
                <a:cs typeface="Calibri"/>
              </a:rPr>
              <a:t>en</a:t>
            </a:r>
            <a:r>
              <a:rPr sz="2200" b="1" spc="-5" dirty="0">
                <a:latin typeface="Calibri"/>
                <a:cs typeface="Calibri"/>
              </a:rPr>
              <a:t> </a:t>
            </a:r>
            <a:r>
              <a:rPr sz="2200" b="1" spc="100" dirty="0">
                <a:latin typeface="Calibri"/>
                <a:cs typeface="Calibri"/>
              </a:rPr>
              <a:t>una</a:t>
            </a:r>
            <a:r>
              <a:rPr sz="2200" b="1" spc="-15" dirty="0">
                <a:latin typeface="Calibri"/>
                <a:cs typeface="Calibri"/>
              </a:rPr>
              <a:t> </a:t>
            </a:r>
            <a:r>
              <a:rPr sz="2200" b="1" spc="95" dirty="0">
                <a:latin typeface="Calibri"/>
                <a:cs typeface="Calibri"/>
              </a:rPr>
              <a:t>línea</a:t>
            </a:r>
            <a:r>
              <a:rPr sz="2200" b="1" spc="5" dirty="0">
                <a:latin typeface="Calibri"/>
                <a:cs typeface="Calibri"/>
              </a:rPr>
              <a:t> </a:t>
            </a:r>
            <a:r>
              <a:rPr sz="2200" b="1" dirty="0">
                <a:latin typeface="Calibri"/>
                <a:cs typeface="Calibri"/>
              </a:rPr>
              <a:t>(para</a:t>
            </a:r>
            <a:r>
              <a:rPr sz="2200" b="1" spc="-15" dirty="0">
                <a:latin typeface="Calibri"/>
                <a:cs typeface="Calibri"/>
              </a:rPr>
              <a:t> </a:t>
            </a:r>
            <a:r>
              <a:rPr sz="2200" b="1" spc="120" dirty="0">
                <a:latin typeface="Calibri"/>
                <a:cs typeface="Calibri"/>
              </a:rPr>
              <a:t>tus</a:t>
            </a:r>
            <a:r>
              <a:rPr sz="2200" b="1" spc="20" dirty="0">
                <a:latin typeface="Calibri"/>
                <a:cs typeface="Calibri"/>
              </a:rPr>
              <a:t> </a:t>
            </a:r>
            <a:r>
              <a:rPr sz="2200" b="1" spc="110" dirty="0">
                <a:latin typeface="Calibri"/>
                <a:cs typeface="Calibri"/>
              </a:rPr>
              <a:t>validaciones</a:t>
            </a:r>
            <a:r>
              <a:rPr sz="2200" b="1" spc="35" dirty="0">
                <a:latin typeface="Calibri"/>
                <a:cs typeface="Calibri"/>
              </a:rPr>
              <a:t> </a:t>
            </a:r>
            <a:r>
              <a:rPr sz="2200" b="1" spc="60" dirty="0">
                <a:latin typeface="Calibri"/>
                <a:cs typeface="Calibri"/>
              </a:rPr>
              <a:t>internas)</a:t>
            </a:r>
            <a:endParaRPr sz="2200">
              <a:latin typeface="Calibri"/>
              <a:cs typeface="Calibri"/>
            </a:endParaRPr>
          </a:p>
          <a:p>
            <a:pPr marL="12700">
              <a:lnSpc>
                <a:spcPct val="100000"/>
              </a:lnSpc>
              <a:spcBef>
                <a:spcPts val="530"/>
              </a:spcBef>
            </a:pPr>
            <a:r>
              <a:rPr sz="2200" spc="120" dirty="0">
                <a:latin typeface="Calibri"/>
                <a:cs typeface="Calibri"/>
              </a:rPr>
              <a:t>Si</a:t>
            </a:r>
            <a:r>
              <a:rPr sz="2200" spc="-20" dirty="0">
                <a:latin typeface="Calibri"/>
                <a:cs typeface="Calibri"/>
              </a:rPr>
              <a:t> </a:t>
            </a:r>
            <a:r>
              <a:rPr sz="2200" spc="125" dirty="0">
                <a:latin typeface="Calibri"/>
                <a:cs typeface="Calibri"/>
              </a:rPr>
              <a:t>se</a:t>
            </a:r>
            <a:r>
              <a:rPr sz="2200" spc="5" dirty="0">
                <a:latin typeface="Calibri"/>
                <a:cs typeface="Calibri"/>
              </a:rPr>
              <a:t> </a:t>
            </a:r>
            <a:r>
              <a:rPr sz="2200" spc="50" dirty="0">
                <a:latin typeface="Calibri"/>
                <a:cs typeface="Calibri"/>
              </a:rPr>
              <a:t>va</a:t>
            </a:r>
            <a:r>
              <a:rPr sz="2200" spc="-5" dirty="0">
                <a:latin typeface="Calibri"/>
                <a:cs typeface="Calibri"/>
              </a:rPr>
              <a:t> </a:t>
            </a:r>
            <a:r>
              <a:rPr sz="2200" spc="114" dirty="0">
                <a:latin typeface="Calibri"/>
                <a:cs typeface="Calibri"/>
              </a:rPr>
              <a:t>a</a:t>
            </a:r>
            <a:r>
              <a:rPr sz="2200" dirty="0">
                <a:latin typeface="Calibri"/>
                <a:cs typeface="Calibri"/>
              </a:rPr>
              <a:t> </a:t>
            </a:r>
            <a:r>
              <a:rPr sz="2200" spc="30" dirty="0">
                <a:latin typeface="Calibri"/>
                <a:cs typeface="Calibri"/>
              </a:rPr>
              <a:t>programar</a:t>
            </a:r>
            <a:r>
              <a:rPr sz="2200" spc="15" dirty="0">
                <a:latin typeface="Calibri"/>
                <a:cs typeface="Calibri"/>
              </a:rPr>
              <a:t> </a:t>
            </a:r>
            <a:r>
              <a:rPr sz="2200" spc="30" dirty="0">
                <a:latin typeface="Calibri"/>
                <a:cs typeface="Calibri"/>
              </a:rPr>
              <a:t>(ERP/nóminas/validador),</a:t>
            </a:r>
            <a:r>
              <a:rPr sz="2200" spc="40" dirty="0">
                <a:latin typeface="Calibri"/>
                <a:cs typeface="Calibri"/>
              </a:rPr>
              <a:t> </a:t>
            </a:r>
            <a:r>
              <a:rPr sz="2200" spc="90" dirty="0">
                <a:latin typeface="Calibri"/>
                <a:cs typeface="Calibri"/>
              </a:rPr>
              <a:t>la</a:t>
            </a:r>
            <a:r>
              <a:rPr sz="2200" spc="5" dirty="0">
                <a:latin typeface="Calibri"/>
                <a:cs typeface="Calibri"/>
              </a:rPr>
              <a:t> </a:t>
            </a:r>
            <a:r>
              <a:rPr sz="2200" spc="75" dirty="0">
                <a:latin typeface="Calibri"/>
                <a:cs typeface="Calibri"/>
              </a:rPr>
              <a:t>lógica</a:t>
            </a:r>
            <a:r>
              <a:rPr sz="2200" spc="-20" dirty="0">
                <a:latin typeface="Calibri"/>
                <a:cs typeface="Calibri"/>
              </a:rPr>
              <a:t> </a:t>
            </a:r>
            <a:r>
              <a:rPr sz="2200" spc="60" dirty="0">
                <a:latin typeface="Calibri"/>
                <a:cs typeface="Calibri"/>
              </a:rPr>
              <a:t>mínima</a:t>
            </a:r>
            <a:r>
              <a:rPr sz="2200" spc="5" dirty="0">
                <a:latin typeface="Calibri"/>
                <a:cs typeface="Calibri"/>
              </a:rPr>
              <a:t> </a:t>
            </a:r>
            <a:r>
              <a:rPr sz="2200" spc="30" dirty="0">
                <a:latin typeface="Calibri"/>
                <a:cs typeface="Calibri"/>
              </a:rPr>
              <a:t>para</a:t>
            </a:r>
            <a:r>
              <a:rPr sz="2200" dirty="0">
                <a:latin typeface="Calibri"/>
                <a:cs typeface="Calibri"/>
              </a:rPr>
              <a:t> </a:t>
            </a:r>
            <a:r>
              <a:rPr sz="2200" spc="50" dirty="0">
                <a:latin typeface="Calibri"/>
                <a:cs typeface="Calibri"/>
              </a:rPr>
              <a:t>038</a:t>
            </a:r>
            <a:r>
              <a:rPr sz="2200" spc="-20" dirty="0">
                <a:latin typeface="Calibri"/>
                <a:cs typeface="Calibri"/>
              </a:rPr>
              <a:t> </a:t>
            </a:r>
            <a:r>
              <a:rPr sz="2200" spc="60" dirty="0">
                <a:latin typeface="Calibri"/>
                <a:cs typeface="Calibri"/>
              </a:rPr>
              <a:t>queda:</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35" dirty="0">
                <a:latin typeface="Calibri"/>
                <a:cs typeface="Calibri"/>
              </a:rPr>
              <a:t> </a:t>
            </a:r>
            <a:r>
              <a:rPr sz="2200" spc="55" dirty="0">
                <a:latin typeface="Calibri"/>
                <a:cs typeface="Calibri"/>
              </a:rPr>
              <a:t>TipoPercepcion</a:t>
            </a:r>
            <a:r>
              <a:rPr sz="2200" spc="-10" dirty="0">
                <a:latin typeface="Calibri"/>
                <a:cs typeface="Calibri"/>
              </a:rPr>
              <a:t> </a:t>
            </a:r>
            <a:r>
              <a:rPr sz="2200" spc="60" dirty="0">
                <a:latin typeface="Calibri"/>
                <a:cs typeface="Calibri"/>
              </a:rPr>
              <a:t>==</a:t>
            </a:r>
            <a:r>
              <a:rPr sz="2200" spc="-40" dirty="0">
                <a:latin typeface="Calibri"/>
                <a:cs typeface="Calibri"/>
              </a:rPr>
              <a:t> </a:t>
            </a:r>
            <a:r>
              <a:rPr sz="2200" dirty="0">
                <a:latin typeface="Calibri"/>
                <a:cs typeface="Calibri"/>
              </a:rPr>
              <a:t>"038"</a:t>
            </a:r>
            <a:r>
              <a:rPr sz="2200" spc="-40" dirty="0">
                <a:latin typeface="Calibri"/>
                <a:cs typeface="Calibri"/>
              </a:rPr>
              <a:t> </a:t>
            </a:r>
            <a:r>
              <a:rPr sz="2200" spc="65" dirty="0">
                <a:latin typeface="Calibri"/>
                <a:cs typeface="Calibri"/>
              </a:rPr>
              <a:t>entonces:</a:t>
            </a:r>
            <a:endParaRPr sz="2200">
              <a:latin typeface="Calibri"/>
              <a:cs typeface="Calibri"/>
            </a:endParaRPr>
          </a:p>
          <a:p>
            <a:pPr marL="756285" lvl="1" indent="-286385">
              <a:lnSpc>
                <a:spcPct val="100000"/>
              </a:lnSpc>
              <a:spcBef>
                <a:spcPts val="525"/>
              </a:spcBef>
              <a:buFont typeface="Arial"/>
              <a:buChar char="–"/>
              <a:tabLst>
                <a:tab pos="756285" algn="l"/>
              </a:tabLst>
            </a:pPr>
            <a:r>
              <a:rPr sz="2200" dirty="0">
                <a:latin typeface="Calibri"/>
                <a:cs typeface="Calibri"/>
              </a:rPr>
              <a:t>ImporteExento</a:t>
            </a:r>
            <a:r>
              <a:rPr sz="2200" spc="235" dirty="0">
                <a:latin typeface="Calibri"/>
                <a:cs typeface="Calibri"/>
              </a:rPr>
              <a:t> </a:t>
            </a:r>
            <a:r>
              <a:rPr sz="2200" spc="60" dirty="0">
                <a:latin typeface="Calibri"/>
                <a:cs typeface="Calibri"/>
              </a:rPr>
              <a:t>==</a:t>
            </a:r>
            <a:r>
              <a:rPr sz="2200" spc="150" dirty="0">
                <a:latin typeface="Calibri"/>
                <a:cs typeface="Calibri"/>
              </a:rPr>
              <a:t> </a:t>
            </a:r>
            <a:r>
              <a:rPr sz="2200" spc="5" dirty="0">
                <a:latin typeface="Calibri"/>
                <a:cs typeface="Calibri"/>
              </a:rPr>
              <a:t>0</a:t>
            </a:r>
            <a:endParaRPr sz="2200">
              <a:latin typeface="Calibri"/>
              <a:cs typeface="Calibri"/>
            </a:endParaRPr>
          </a:p>
          <a:p>
            <a:pPr marL="756285" lvl="1" indent="-286385">
              <a:lnSpc>
                <a:spcPct val="100000"/>
              </a:lnSpc>
              <a:spcBef>
                <a:spcPts val="530"/>
              </a:spcBef>
              <a:buFont typeface="Arial"/>
              <a:buChar char="–"/>
              <a:tabLst>
                <a:tab pos="756285" algn="l"/>
              </a:tabLst>
            </a:pPr>
            <a:r>
              <a:rPr sz="2200" spc="10" dirty="0">
                <a:latin typeface="Calibri"/>
                <a:cs typeface="Calibri"/>
              </a:rPr>
              <a:t>ImporteGravado</a:t>
            </a:r>
            <a:r>
              <a:rPr sz="2200" spc="110" dirty="0">
                <a:latin typeface="Calibri"/>
                <a:cs typeface="Calibri"/>
              </a:rPr>
              <a:t> </a:t>
            </a:r>
            <a:r>
              <a:rPr sz="2200" spc="65" dirty="0">
                <a:latin typeface="Calibri"/>
                <a:cs typeface="Calibri"/>
              </a:rPr>
              <a:t>&gt;</a:t>
            </a:r>
            <a:r>
              <a:rPr sz="2200" spc="50" dirty="0">
                <a:latin typeface="Calibri"/>
                <a:cs typeface="Calibri"/>
              </a:rPr>
              <a:t> </a:t>
            </a:r>
            <a:r>
              <a:rPr sz="2200" spc="55" dirty="0">
                <a:latin typeface="Calibri"/>
                <a:cs typeface="Calibri"/>
              </a:rPr>
              <a:t>0</a:t>
            </a:r>
            <a:r>
              <a:rPr sz="2200" spc="35" dirty="0">
                <a:latin typeface="Calibri"/>
                <a:cs typeface="Calibri"/>
              </a:rPr>
              <a:t> </a:t>
            </a:r>
            <a:r>
              <a:rPr sz="2200" spc="10" dirty="0">
                <a:latin typeface="Calibri"/>
                <a:cs typeface="Calibri"/>
              </a:rPr>
              <a:t>(porque</a:t>
            </a:r>
            <a:r>
              <a:rPr sz="2200" spc="55" dirty="0">
                <a:latin typeface="Calibri"/>
                <a:cs typeface="Calibri"/>
              </a:rPr>
              <a:t> </a:t>
            </a:r>
            <a:r>
              <a:rPr sz="2200" spc="60" dirty="0">
                <a:latin typeface="Calibri"/>
                <a:cs typeface="Calibri"/>
              </a:rPr>
              <a:t>el</a:t>
            </a:r>
            <a:r>
              <a:rPr sz="2200" spc="45" dirty="0">
                <a:latin typeface="Calibri"/>
                <a:cs typeface="Calibri"/>
              </a:rPr>
              <a:t> </a:t>
            </a:r>
            <a:r>
              <a:rPr sz="2200" spc="10" dirty="0">
                <a:latin typeface="Calibri"/>
                <a:cs typeface="Calibri"/>
              </a:rPr>
              <a:t>exento</a:t>
            </a:r>
            <a:r>
              <a:rPr sz="2200" spc="90" dirty="0">
                <a:latin typeface="Calibri"/>
                <a:cs typeface="Calibri"/>
              </a:rPr>
              <a:t> </a:t>
            </a:r>
            <a:r>
              <a:rPr sz="2200" spc="125" dirty="0">
                <a:latin typeface="Calibri"/>
                <a:cs typeface="Calibri"/>
              </a:rPr>
              <a:t>es</a:t>
            </a:r>
            <a:r>
              <a:rPr sz="2200" spc="55" dirty="0">
                <a:latin typeface="Calibri"/>
                <a:cs typeface="Calibri"/>
              </a:rPr>
              <a:t> </a:t>
            </a:r>
            <a:r>
              <a:rPr sz="2200" spc="65" dirty="0">
                <a:latin typeface="Calibri"/>
                <a:cs typeface="Calibri"/>
              </a:rPr>
              <a:t>0,</a:t>
            </a:r>
            <a:r>
              <a:rPr sz="2200" spc="35" dirty="0">
                <a:latin typeface="Calibri"/>
                <a:cs typeface="Calibri"/>
              </a:rPr>
              <a:t> </a:t>
            </a:r>
            <a:r>
              <a:rPr sz="2200" spc="100" dirty="0">
                <a:latin typeface="Calibri"/>
                <a:cs typeface="Calibri"/>
              </a:rPr>
              <a:t>aplica</a:t>
            </a:r>
            <a:r>
              <a:rPr sz="2200" spc="85" dirty="0">
                <a:latin typeface="Calibri"/>
                <a:cs typeface="Calibri"/>
              </a:rPr>
              <a:t> </a:t>
            </a:r>
            <a:r>
              <a:rPr sz="2200" spc="10" dirty="0">
                <a:latin typeface="Calibri"/>
                <a:cs typeface="Calibri"/>
              </a:rPr>
              <a:t>anti-</a:t>
            </a:r>
            <a:r>
              <a:rPr sz="2200" spc="60" dirty="0">
                <a:latin typeface="Calibri"/>
                <a:cs typeface="Calibri"/>
              </a:rPr>
              <a:t>ceros)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2936" y="3651503"/>
            <a:ext cx="718565" cy="587501"/>
          </a:xfrm>
          <a:prstGeom prst="rect">
            <a:avLst/>
          </a:prstGeom>
        </p:spPr>
      </p:pic>
      <p:pic>
        <p:nvPicPr>
          <p:cNvPr id="3" name="object 3"/>
          <p:cNvPicPr/>
          <p:nvPr/>
        </p:nvPicPr>
        <p:blipFill>
          <a:blip r:embed="rId2" cstate="print"/>
          <a:stretch>
            <a:fillRect/>
          </a:stretch>
        </p:blipFill>
        <p:spPr>
          <a:xfrm>
            <a:off x="1392936" y="4389120"/>
            <a:ext cx="718565" cy="587501"/>
          </a:xfrm>
          <a:prstGeom prst="rect">
            <a:avLst/>
          </a:prstGeom>
        </p:spPr>
      </p:pic>
      <p:sp>
        <p:nvSpPr>
          <p:cNvPr id="4" name="object 4"/>
          <p:cNvSpPr txBox="1"/>
          <p:nvPr/>
        </p:nvSpPr>
        <p:spPr>
          <a:xfrm>
            <a:off x="1206500" y="560578"/>
            <a:ext cx="10203180" cy="4253230"/>
          </a:xfrm>
          <a:prstGeom prst="rect">
            <a:avLst/>
          </a:prstGeom>
        </p:spPr>
        <p:txBody>
          <a:bodyPr vert="horz" wrap="square" lIns="0" tIns="12065" rIns="0" bIns="0" rtlCol="0">
            <a:spAutoFit/>
          </a:bodyPr>
          <a:lstStyle/>
          <a:p>
            <a:pPr marL="44577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15" dirty="0">
                <a:latin typeface="Calibri"/>
                <a:cs typeface="Calibri"/>
              </a:rPr>
              <a:t> </a:t>
            </a:r>
            <a:r>
              <a:rPr sz="2200" b="1" spc="85" dirty="0">
                <a:latin typeface="Calibri"/>
                <a:cs typeface="Calibri"/>
              </a:rPr>
              <a:t>en</a:t>
            </a:r>
            <a:r>
              <a:rPr sz="2200" b="1" spc="-25"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(en</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185" dirty="0">
                <a:latin typeface="Calibri"/>
                <a:cs typeface="Calibri"/>
              </a:rPr>
              <a:t>CFDI</a:t>
            </a:r>
            <a:r>
              <a:rPr sz="2200" b="1" spc="-20"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30"/>
              </a:spcBef>
            </a:pPr>
            <a:r>
              <a:rPr sz="2200" spc="95" dirty="0">
                <a:latin typeface="Calibri"/>
                <a:cs typeface="Calibri"/>
              </a:rPr>
              <a:t>En</a:t>
            </a:r>
            <a:r>
              <a:rPr sz="2200" spc="-25" dirty="0">
                <a:latin typeface="Calibri"/>
                <a:cs typeface="Calibri"/>
              </a:rPr>
              <a:t> </a:t>
            </a:r>
            <a:r>
              <a:rPr sz="2200" b="1" spc="105" dirty="0">
                <a:latin typeface="Calibri"/>
                <a:cs typeface="Calibri"/>
              </a:rPr>
              <a:t>Nómina</a:t>
            </a:r>
            <a:r>
              <a:rPr sz="2200" b="1" spc="-45" dirty="0">
                <a:latin typeface="Calibri"/>
                <a:cs typeface="Calibri"/>
              </a:rPr>
              <a:t> </a:t>
            </a:r>
            <a:r>
              <a:rPr sz="2200" b="1" spc="50" dirty="0">
                <a:latin typeface="Calibri"/>
                <a:cs typeface="Calibri"/>
              </a:rPr>
              <a:t>1.2</a:t>
            </a:r>
            <a:r>
              <a:rPr sz="2200" b="1" spc="-25" dirty="0">
                <a:latin typeface="Calibri"/>
                <a:cs typeface="Calibri"/>
              </a:rPr>
              <a:t> </a:t>
            </a:r>
            <a:r>
              <a:rPr sz="2200" b="1" spc="95" dirty="0">
                <a:latin typeface="Calibri"/>
                <a:cs typeface="Calibri"/>
              </a:rPr>
              <a:t>Revisión</a:t>
            </a:r>
            <a:r>
              <a:rPr sz="2200" b="1" spc="-10" dirty="0">
                <a:latin typeface="Calibri"/>
                <a:cs typeface="Calibri"/>
              </a:rPr>
              <a:t> </a:t>
            </a:r>
            <a:r>
              <a:rPr sz="2200" b="1" spc="130" dirty="0">
                <a:latin typeface="Calibri"/>
                <a:cs typeface="Calibri"/>
              </a:rPr>
              <a:t>E</a:t>
            </a:r>
            <a:r>
              <a:rPr sz="2200" spc="130" dirty="0">
                <a:latin typeface="Calibri"/>
                <a:cs typeface="Calibri"/>
              </a:rPr>
              <a:t>,</a:t>
            </a:r>
            <a:r>
              <a:rPr sz="2200" spc="-35" dirty="0">
                <a:latin typeface="Calibri"/>
                <a:cs typeface="Calibri"/>
              </a:rPr>
              <a:t> </a:t>
            </a:r>
            <a:r>
              <a:rPr sz="2200" spc="60" dirty="0">
                <a:latin typeface="Calibri"/>
                <a:cs typeface="Calibri"/>
              </a:rPr>
              <a:t>el</a:t>
            </a:r>
            <a:r>
              <a:rPr sz="2200" spc="-30" dirty="0">
                <a:latin typeface="Calibri"/>
                <a:cs typeface="Calibri"/>
              </a:rPr>
              <a:t> </a:t>
            </a:r>
            <a:r>
              <a:rPr sz="2200" dirty="0">
                <a:latin typeface="Calibri"/>
                <a:cs typeface="Calibri"/>
              </a:rPr>
              <a:t>SAT</a:t>
            </a:r>
            <a:r>
              <a:rPr sz="2200" spc="-30" dirty="0">
                <a:latin typeface="Calibri"/>
                <a:cs typeface="Calibri"/>
              </a:rPr>
              <a:t> </a:t>
            </a:r>
            <a:r>
              <a:rPr sz="2200" spc="60" dirty="0">
                <a:latin typeface="Calibri"/>
                <a:cs typeface="Calibri"/>
              </a:rPr>
              <a:t>ajustó</a:t>
            </a:r>
            <a:r>
              <a:rPr sz="2200" spc="-5" dirty="0">
                <a:latin typeface="Calibri"/>
                <a:cs typeface="Calibri"/>
              </a:rPr>
              <a:t> </a:t>
            </a:r>
            <a:r>
              <a:rPr sz="2200" spc="100" dirty="0">
                <a:latin typeface="Calibri"/>
                <a:cs typeface="Calibri"/>
              </a:rPr>
              <a:t>los</a:t>
            </a:r>
            <a:r>
              <a:rPr sz="2200" spc="-20" dirty="0">
                <a:latin typeface="Calibri"/>
                <a:cs typeface="Calibri"/>
              </a:rPr>
              <a:t> </a:t>
            </a:r>
            <a:r>
              <a:rPr sz="2200" spc="55" dirty="0">
                <a:latin typeface="Calibri"/>
                <a:cs typeface="Calibri"/>
              </a:rPr>
              <a:t>límites</a:t>
            </a:r>
            <a:r>
              <a:rPr sz="2200" spc="-25" dirty="0">
                <a:latin typeface="Calibri"/>
                <a:cs typeface="Calibri"/>
              </a:rPr>
              <a:t> </a:t>
            </a:r>
            <a:r>
              <a:rPr sz="2200" spc="80" dirty="0">
                <a:latin typeface="Calibri"/>
                <a:cs typeface="Calibri"/>
              </a:rPr>
              <a:t>máximos</a:t>
            </a:r>
            <a:r>
              <a:rPr sz="2200" spc="-15" dirty="0">
                <a:latin typeface="Calibri"/>
                <a:cs typeface="Calibri"/>
              </a:rPr>
              <a:t> </a:t>
            </a:r>
            <a:r>
              <a:rPr sz="2200" spc="50" dirty="0">
                <a:latin typeface="Calibri"/>
                <a:cs typeface="Calibri"/>
              </a:rPr>
              <a:t>permitidos</a:t>
            </a:r>
            <a:r>
              <a:rPr sz="2200" dirty="0">
                <a:latin typeface="Calibri"/>
                <a:cs typeface="Calibri"/>
              </a:rPr>
              <a:t> </a:t>
            </a:r>
            <a:r>
              <a:rPr sz="2200" spc="60" dirty="0">
                <a:latin typeface="Calibri"/>
                <a:cs typeface="Calibri"/>
              </a:rPr>
              <a:t>del</a:t>
            </a:r>
            <a:r>
              <a:rPr sz="2200" spc="-20" dirty="0">
                <a:latin typeface="Calibri"/>
                <a:cs typeface="Calibri"/>
              </a:rPr>
              <a:t> </a:t>
            </a:r>
            <a:r>
              <a:rPr sz="2200" spc="-10" dirty="0">
                <a:latin typeface="Calibri"/>
                <a:cs typeface="Calibri"/>
              </a:rPr>
              <a:t>atributo:</a:t>
            </a:r>
            <a:endParaRPr sz="2200">
              <a:latin typeface="Calibri"/>
              <a:cs typeface="Calibri"/>
            </a:endParaRPr>
          </a:p>
          <a:p>
            <a:pPr marL="12700">
              <a:lnSpc>
                <a:spcPct val="100000"/>
              </a:lnSpc>
              <a:spcBef>
                <a:spcPts val="530"/>
              </a:spcBef>
            </a:pPr>
            <a:r>
              <a:rPr sz="2200" spc="60" dirty="0">
                <a:latin typeface="Calibri"/>
                <a:cs typeface="Calibri"/>
              </a:rPr>
              <a:t>Nomina.OtrosPagos.OtroPago.SubsidioAlEmpleo.SubsidioCausado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100" dirty="0">
                <a:latin typeface="Calibri"/>
                <a:cs typeface="Calibri"/>
              </a:rPr>
              <a:t>Lo</a:t>
            </a:r>
            <a:r>
              <a:rPr sz="2200" spc="10" dirty="0">
                <a:latin typeface="Calibri"/>
                <a:cs typeface="Calibri"/>
              </a:rPr>
              <a:t> </a:t>
            </a:r>
            <a:r>
              <a:rPr sz="2200" dirty="0">
                <a:latin typeface="Calibri"/>
                <a:cs typeface="Calibri"/>
              </a:rPr>
              <a:t>realizo</a:t>
            </a:r>
            <a:r>
              <a:rPr sz="2200" spc="15" dirty="0">
                <a:latin typeface="Calibri"/>
                <a:cs typeface="Calibri"/>
              </a:rPr>
              <a:t> </a:t>
            </a:r>
            <a:r>
              <a:rPr sz="2200" spc="50" dirty="0">
                <a:latin typeface="Calibri"/>
                <a:cs typeface="Calibri"/>
              </a:rPr>
              <a:t>en</a:t>
            </a:r>
            <a:r>
              <a:rPr sz="2200" spc="15" dirty="0">
                <a:latin typeface="Calibri"/>
                <a:cs typeface="Calibri"/>
              </a:rPr>
              <a:t> </a:t>
            </a:r>
            <a:r>
              <a:rPr sz="2200" b="1" spc="140" dirty="0">
                <a:latin typeface="Calibri"/>
                <a:cs typeface="Calibri"/>
              </a:rPr>
              <a:t>dos</a:t>
            </a:r>
            <a:r>
              <a:rPr sz="2200" b="1" spc="10" dirty="0">
                <a:latin typeface="Calibri"/>
                <a:cs typeface="Calibri"/>
              </a:rPr>
              <a:t> </a:t>
            </a:r>
            <a:r>
              <a:rPr sz="2200" b="1" spc="130" dirty="0">
                <a:latin typeface="Calibri"/>
                <a:cs typeface="Calibri"/>
              </a:rPr>
              <a:t>escenarios</a:t>
            </a:r>
            <a:r>
              <a:rPr sz="2200" b="1" spc="50" dirty="0">
                <a:latin typeface="Calibri"/>
                <a:cs typeface="Calibri"/>
              </a:rPr>
              <a:t> </a:t>
            </a:r>
            <a:r>
              <a:rPr sz="2200" spc="80" dirty="0">
                <a:latin typeface="Calibri"/>
                <a:cs typeface="Calibri"/>
              </a:rPr>
              <a:t>según</a:t>
            </a:r>
            <a:r>
              <a:rPr sz="2200" spc="15" dirty="0">
                <a:latin typeface="Calibri"/>
                <a:cs typeface="Calibri"/>
              </a:rPr>
              <a:t> </a:t>
            </a:r>
            <a:r>
              <a:rPr sz="2200" spc="80" dirty="0">
                <a:latin typeface="Calibri"/>
                <a:cs typeface="Calibri"/>
              </a:rPr>
              <a:t>NumDiasPagados: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155" dirty="0">
                <a:latin typeface="Calibri"/>
                <a:cs typeface="Calibri"/>
              </a:rPr>
              <a:t>Si</a:t>
            </a:r>
            <a:r>
              <a:rPr sz="2200" b="1" spc="-45" dirty="0">
                <a:latin typeface="Calibri"/>
                <a:cs typeface="Calibri"/>
              </a:rPr>
              <a:t> </a:t>
            </a:r>
            <a:r>
              <a:rPr sz="2200" b="1" spc="125" dirty="0">
                <a:latin typeface="Calibri"/>
                <a:cs typeface="Calibri"/>
              </a:rPr>
              <a:t>NumDiasPagados</a:t>
            </a:r>
            <a:r>
              <a:rPr sz="2200" b="1" spc="-25" dirty="0">
                <a:latin typeface="Calibri"/>
                <a:cs typeface="Calibri"/>
              </a:rPr>
              <a:t> </a:t>
            </a:r>
            <a:r>
              <a:rPr sz="2200" b="1" spc="65" dirty="0">
                <a:latin typeface="Calibri"/>
                <a:cs typeface="Calibri"/>
              </a:rPr>
              <a:t>≤</a:t>
            </a:r>
            <a:r>
              <a:rPr sz="2200" b="1" spc="-50" dirty="0">
                <a:latin typeface="Calibri"/>
                <a:cs typeface="Calibri"/>
              </a:rPr>
              <a:t> </a:t>
            </a:r>
            <a:r>
              <a:rPr sz="2200" b="1" spc="25" dirty="0">
                <a:latin typeface="Calibri"/>
                <a:cs typeface="Calibri"/>
              </a:rPr>
              <a:t>31</a:t>
            </a:r>
            <a:endParaRPr sz="2200">
              <a:latin typeface="Calibri"/>
              <a:cs typeface="Calibri"/>
            </a:endParaRPr>
          </a:p>
          <a:p>
            <a:pPr marL="797560">
              <a:lnSpc>
                <a:spcPct val="100000"/>
              </a:lnSpc>
              <a:spcBef>
                <a:spcPts val="25"/>
              </a:spcBef>
            </a:pPr>
            <a:r>
              <a:rPr sz="2200" spc="110" dirty="0">
                <a:latin typeface="Calibri"/>
                <a:cs typeface="Calibri"/>
              </a:rPr>
              <a:t>SubsidioCausado</a:t>
            </a:r>
            <a:r>
              <a:rPr sz="2200" spc="25" dirty="0">
                <a:latin typeface="Calibri"/>
                <a:cs typeface="Calibri"/>
              </a:rPr>
              <a:t> </a:t>
            </a:r>
            <a:r>
              <a:rPr sz="2200" spc="65" dirty="0">
                <a:latin typeface="Calibri"/>
                <a:cs typeface="Calibri"/>
              </a:rPr>
              <a:t>≤</a:t>
            </a:r>
            <a:r>
              <a:rPr sz="2200" spc="-5" dirty="0">
                <a:latin typeface="Calibri"/>
                <a:cs typeface="Calibri"/>
              </a:rPr>
              <a:t> </a:t>
            </a:r>
            <a:r>
              <a:rPr sz="2200" spc="50" dirty="0">
                <a:latin typeface="Calibri"/>
                <a:cs typeface="Calibri"/>
              </a:rPr>
              <a:t>628.00</a:t>
            </a:r>
            <a:r>
              <a:rPr sz="2200" spc="-15" dirty="0">
                <a:latin typeface="Calibri"/>
                <a:cs typeface="Calibri"/>
              </a:rPr>
              <a:t> </a:t>
            </a:r>
            <a:r>
              <a:rPr sz="2200" spc="-680" dirty="0">
                <a:latin typeface="Calibri"/>
                <a:cs typeface="Calibri"/>
              </a:rPr>
              <a:t>→</a:t>
            </a:r>
            <a:r>
              <a:rPr sz="2200" dirty="0">
                <a:latin typeface="Calibri"/>
                <a:cs typeface="Calibri"/>
              </a:rPr>
              <a:t> (Error</a:t>
            </a:r>
            <a:r>
              <a:rPr sz="2200" spc="20" dirty="0">
                <a:latin typeface="Calibri"/>
                <a:cs typeface="Calibri"/>
              </a:rPr>
              <a:t> </a:t>
            </a:r>
            <a:r>
              <a:rPr sz="2200" b="1" dirty="0">
                <a:latin typeface="Calibri"/>
                <a:cs typeface="Calibri"/>
              </a:rPr>
              <a:t>NOM101 </a:t>
            </a:r>
            <a:r>
              <a:rPr sz="2200" spc="105" dirty="0">
                <a:latin typeface="Calibri"/>
                <a:cs typeface="Calibri"/>
              </a:rPr>
              <a:t>si</a:t>
            </a:r>
            <a:r>
              <a:rPr sz="2200" spc="-15" dirty="0">
                <a:latin typeface="Calibri"/>
                <a:cs typeface="Calibri"/>
              </a:rPr>
              <a:t> </a:t>
            </a:r>
            <a:r>
              <a:rPr sz="2200" spc="125" dirty="0">
                <a:latin typeface="Calibri"/>
                <a:cs typeface="Calibri"/>
              </a:rPr>
              <a:t>se</a:t>
            </a:r>
            <a:r>
              <a:rPr sz="2200" spc="5" dirty="0">
                <a:latin typeface="Calibri"/>
                <a:cs typeface="Calibri"/>
              </a:rPr>
              <a:t> </a:t>
            </a:r>
            <a:r>
              <a:rPr sz="2200" spc="55" dirty="0">
                <a:latin typeface="Calibri"/>
                <a:cs typeface="Calibri"/>
              </a:rPr>
              <a:t>rebasa)</a:t>
            </a:r>
            <a:endParaRPr sz="2200">
              <a:latin typeface="Calibri"/>
              <a:cs typeface="Calibri"/>
            </a:endParaRPr>
          </a:p>
          <a:p>
            <a:pPr marL="354965" indent="-342265">
              <a:lnSpc>
                <a:spcPct val="100000"/>
              </a:lnSpc>
              <a:spcBef>
                <a:spcPts val="500"/>
              </a:spcBef>
              <a:buFont typeface="Arial"/>
              <a:buChar char="•"/>
              <a:tabLst>
                <a:tab pos="354965" algn="l"/>
              </a:tabLst>
            </a:pPr>
            <a:r>
              <a:rPr sz="2200" b="1" spc="155" dirty="0">
                <a:latin typeface="Calibri"/>
                <a:cs typeface="Calibri"/>
              </a:rPr>
              <a:t>Si</a:t>
            </a:r>
            <a:r>
              <a:rPr sz="2200" b="1" spc="-45" dirty="0">
                <a:latin typeface="Calibri"/>
                <a:cs typeface="Calibri"/>
              </a:rPr>
              <a:t> </a:t>
            </a:r>
            <a:r>
              <a:rPr sz="2200" b="1" spc="125" dirty="0">
                <a:latin typeface="Calibri"/>
                <a:cs typeface="Calibri"/>
              </a:rPr>
              <a:t>NumDiasPagados</a:t>
            </a:r>
            <a:r>
              <a:rPr sz="2200" b="1" spc="-25" dirty="0">
                <a:latin typeface="Calibri"/>
                <a:cs typeface="Calibri"/>
              </a:rPr>
              <a:t> </a:t>
            </a:r>
            <a:r>
              <a:rPr sz="2200" b="1" spc="65" dirty="0">
                <a:latin typeface="Calibri"/>
                <a:cs typeface="Calibri"/>
              </a:rPr>
              <a:t>&gt;</a:t>
            </a:r>
            <a:r>
              <a:rPr sz="2200" b="1" spc="-50" dirty="0">
                <a:latin typeface="Calibri"/>
                <a:cs typeface="Calibri"/>
              </a:rPr>
              <a:t> </a:t>
            </a:r>
            <a:r>
              <a:rPr sz="2200" b="1" spc="25" dirty="0">
                <a:latin typeface="Calibri"/>
                <a:cs typeface="Calibri"/>
              </a:rPr>
              <a:t>31</a:t>
            </a:r>
            <a:endParaRPr sz="2200">
              <a:latin typeface="Calibri"/>
              <a:cs typeface="Calibri"/>
            </a:endParaRPr>
          </a:p>
          <a:p>
            <a:pPr marL="797560">
              <a:lnSpc>
                <a:spcPct val="100000"/>
              </a:lnSpc>
              <a:spcBef>
                <a:spcPts val="25"/>
              </a:spcBef>
            </a:pPr>
            <a:r>
              <a:rPr sz="2200" spc="110" dirty="0">
                <a:latin typeface="Calibri"/>
                <a:cs typeface="Calibri"/>
              </a:rPr>
              <a:t>SubsidioCausado</a:t>
            </a:r>
            <a:r>
              <a:rPr sz="2200" spc="15" dirty="0">
                <a:latin typeface="Calibri"/>
                <a:cs typeface="Calibri"/>
              </a:rPr>
              <a:t> </a:t>
            </a:r>
            <a:r>
              <a:rPr sz="2200" spc="65" dirty="0">
                <a:latin typeface="Calibri"/>
                <a:cs typeface="Calibri"/>
              </a:rPr>
              <a:t>≤</a:t>
            </a:r>
            <a:r>
              <a:rPr sz="2200" spc="-10" dirty="0">
                <a:latin typeface="Calibri"/>
                <a:cs typeface="Calibri"/>
              </a:rPr>
              <a:t> </a:t>
            </a:r>
            <a:r>
              <a:rPr sz="2200" spc="55" dirty="0">
                <a:latin typeface="Calibri"/>
                <a:cs typeface="Calibri"/>
              </a:rPr>
              <a:t>20.66</a:t>
            </a:r>
            <a:r>
              <a:rPr sz="2200" spc="-20" dirty="0">
                <a:latin typeface="Calibri"/>
                <a:cs typeface="Calibri"/>
              </a:rPr>
              <a:t> </a:t>
            </a:r>
            <a:r>
              <a:rPr sz="2200" spc="65" dirty="0">
                <a:latin typeface="Calibri"/>
                <a:cs typeface="Calibri"/>
              </a:rPr>
              <a:t>×</a:t>
            </a:r>
            <a:r>
              <a:rPr sz="2200" spc="-10" dirty="0">
                <a:latin typeface="Calibri"/>
                <a:cs typeface="Calibri"/>
              </a:rPr>
              <a:t> </a:t>
            </a:r>
            <a:r>
              <a:rPr sz="2200" spc="95" dirty="0">
                <a:latin typeface="Calibri"/>
                <a:cs typeface="Calibri"/>
              </a:rPr>
              <a:t>NumDiasPagados</a:t>
            </a:r>
            <a:r>
              <a:rPr sz="2200" spc="35" dirty="0">
                <a:latin typeface="Calibri"/>
                <a:cs typeface="Calibri"/>
              </a:rPr>
              <a:t> </a:t>
            </a:r>
            <a:r>
              <a:rPr sz="2200" spc="-680" dirty="0">
                <a:latin typeface="Calibri"/>
                <a:cs typeface="Calibri"/>
              </a:rPr>
              <a:t>→</a:t>
            </a:r>
            <a:r>
              <a:rPr sz="2200" spc="-15" dirty="0">
                <a:latin typeface="Calibri"/>
                <a:cs typeface="Calibri"/>
              </a:rPr>
              <a:t> </a:t>
            </a:r>
            <a:r>
              <a:rPr sz="2200" dirty="0">
                <a:latin typeface="Calibri"/>
                <a:cs typeface="Calibri"/>
              </a:rPr>
              <a:t>(Error</a:t>
            </a:r>
            <a:r>
              <a:rPr sz="2200" spc="-5" dirty="0">
                <a:latin typeface="Calibri"/>
                <a:cs typeface="Calibri"/>
              </a:rPr>
              <a:t> </a:t>
            </a:r>
            <a:r>
              <a:rPr sz="2200" b="1" dirty="0">
                <a:latin typeface="Calibri"/>
                <a:cs typeface="Calibri"/>
              </a:rPr>
              <a:t>NOM108</a:t>
            </a:r>
            <a:r>
              <a:rPr sz="2200" b="1" spc="-10" dirty="0">
                <a:latin typeface="Calibri"/>
                <a:cs typeface="Calibri"/>
              </a:rPr>
              <a:t> </a:t>
            </a:r>
            <a:r>
              <a:rPr sz="2200" spc="105" dirty="0">
                <a:latin typeface="Calibri"/>
                <a:cs typeface="Calibri"/>
              </a:rPr>
              <a:t>si</a:t>
            </a:r>
            <a:r>
              <a:rPr sz="2200" spc="-15" dirty="0">
                <a:latin typeface="Calibri"/>
                <a:cs typeface="Calibri"/>
              </a:rPr>
              <a:t> </a:t>
            </a:r>
            <a:r>
              <a:rPr sz="2200" spc="125" dirty="0">
                <a:latin typeface="Calibri"/>
                <a:cs typeface="Calibri"/>
              </a:rPr>
              <a:t>se</a:t>
            </a:r>
            <a:r>
              <a:rPr sz="2200" spc="-5" dirty="0">
                <a:latin typeface="Calibri"/>
                <a:cs typeface="Calibri"/>
              </a:rPr>
              <a:t> </a:t>
            </a:r>
            <a:r>
              <a:rPr sz="2200" spc="55" dirty="0">
                <a:latin typeface="Calibri"/>
                <a:cs typeface="Calibri"/>
              </a:rPr>
              <a:t>rebasa)</a:t>
            </a:r>
            <a:endParaRPr sz="2200">
              <a:latin typeface="Calibri"/>
              <a:cs typeface="Calibri"/>
            </a:endParaRPr>
          </a:p>
        </p:txBody>
      </p:sp>
      <p:sp>
        <p:nvSpPr>
          <p:cNvPr id="6" name="object 6"/>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7" name="object 7"/>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69</a:t>
            </a:fld>
            <a:endParaRPr spc="-25" dirty="0"/>
          </a:p>
        </p:txBody>
      </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
            <a:ext cx="888402" cy="6858000"/>
          </a:xfrm>
          <a:prstGeom prst="rect">
            <a:avLst/>
          </a:prstGeom>
        </p:spPr>
      </p:pic>
      <p:sp>
        <p:nvSpPr>
          <p:cNvPr id="3" name="object 3"/>
          <p:cNvSpPr txBox="1"/>
          <p:nvPr/>
        </p:nvSpPr>
        <p:spPr>
          <a:xfrm>
            <a:off x="1206500" y="-97825"/>
            <a:ext cx="10643235" cy="6066155"/>
          </a:xfrm>
          <a:prstGeom prst="rect">
            <a:avLst/>
          </a:prstGeom>
        </p:spPr>
        <p:txBody>
          <a:bodyPr vert="horz" wrap="square" lIns="0" tIns="165100" rIns="0" bIns="0" rtlCol="0">
            <a:spAutoFit/>
          </a:bodyPr>
          <a:lstStyle/>
          <a:p>
            <a:pPr marL="2256790">
              <a:lnSpc>
                <a:spcPct val="100000"/>
              </a:lnSpc>
              <a:spcBef>
                <a:spcPts val="1300"/>
              </a:spcBef>
            </a:pPr>
            <a:r>
              <a:rPr sz="2400" b="1" spc="130" dirty="0">
                <a:latin typeface="Calibri"/>
                <a:cs typeface="Calibri"/>
              </a:rPr>
              <a:t>REVISIÓN</a:t>
            </a:r>
            <a:r>
              <a:rPr sz="2400" b="1" spc="-175" dirty="0">
                <a:latin typeface="Calibri"/>
                <a:cs typeface="Calibri"/>
              </a:rPr>
              <a:t> </a:t>
            </a:r>
            <a:r>
              <a:rPr sz="2400" b="1" spc="185" dirty="0">
                <a:latin typeface="Calibri"/>
                <a:cs typeface="Calibri"/>
              </a:rPr>
              <a:t>“E”</a:t>
            </a:r>
            <a:r>
              <a:rPr sz="2400" b="1" spc="-170" dirty="0">
                <a:latin typeface="Calibri"/>
                <a:cs typeface="Calibri"/>
              </a:rPr>
              <a:t> </a:t>
            </a:r>
            <a:r>
              <a:rPr sz="2400" b="1" spc="110" dirty="0">
                <a:latin typeface="Calibri"/>
                <a:cs typeface="Calibri"/>
              </a:rPr>
              <a:t>COMPLEMENTO</a:t>
            </a:r>
            <a:r>
              <a:rPr sz="2400" b="1" dirty="0">
                <a:latin typeface="Calibri"/>
                <a:cs typeface="Calibri"/>
              </a:rPr>
              <a:t> </a:t>
            </a:r>
            <a:r>
              <a:rPr sz="2400" b="1" spc="185" dirty="0">
                <a:latin typeface="Calibri"/>
                <a:cs typeface="Calibri"/>
              </a:rPr>
              <a:t>DE</a:t>
            </a:r>
            <a:r>
              <a:rPr sz="2400" b="1" spc="-25" dirty="0">
                <a:latin typeface="Calibri"/>
                <a:cs typeface="Calibri"/>
              </a:rPr>
              <a:t> </a:t>
            </a:r>
            <a:r>
              <a:rPr sz="2400" b="1" spc="60" dirty="0">
                <a:latin typeface="Calibri"/>
                <a:cs typeface="Calibri"/>
              </a:rPr>
              <a:t>NÓMINA</a:t>
            </a:r>
            <a:endParaRPr sz="2400">
              <a:latin typeface="Calibri"/>
              <a:cs typeface="Calibri"/>
            </a:endParaRPr>
          </a:p>
          <a:p>
            <a:pPr marL="2283460">
              <a:lnSpc>
                <a:spcPct val="100000"/>
              </a:lnSpc>
              <a:spcBef>
                <a:spcPts val="1100"/>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20" dirty="0">
                <a:latin typeface="Calibri"/>
                <a:cs typeface="Calibri"/>
              </a:rPr>
              <a:t> </a:t>
            </a:r>
            <a:r>
              <a:rPr sz="2200" b="1" spc="85" dirty="0">
                <a:latin typeface="Calibri"/>
                <a:cs typeface="Calibri"/>
              </a:rPr>
              <a:t>en</a:t>
            </a:r>
            <a:r>
              <a:rPr sz="2200" b="1" spc="-10" dirty="0">
                <a:latin typeface="Calibri"/>
                <a:cs typeface="Calibri"/>
              </a:rPr>
              <a:t> </a:t>
            </a:r>
            <a:r>
              <a:rPr sz="2200" b="1" spc="55" dirty="0">
                <a:latin typeface="Calibri"/>
                <a:cs typeface="Calibri"/>
              </a:rPr>
              <a:t>2026</a:t>
            </a:r>
            <a:r>
              <a:rPr sz="2200" b="1" spc="-35" dirty="0">
                <a:latin typeface="Calibri"/>
                <a:cs typeface="Calibri"/>
              </a:rPr>
              <a:t> </a:t>
            </a:r>
            <a:r>
              <a:rPr sz="2200" b="1" dirty="0">
                <a:latin typeface="Calibri"/>
                <a:cs typeface="Calibri"/>
              </a:rPr>
              <a:t>(en</a:t>
            </a:r>
            <a:r>
              <a:rPr sz="2200" b="1" spc="-25" dirty="0">
                <a:latin typeface="Calibri"/>
                <a:cs typeface="Calibri"/>
              </a:rPr>
              <a:t> </a:t>
            </a:r>
            <a:r>
              <a:rPr sz="2200" b="1" spc="105" dirty="0">
                <a:latin typeface="Calibri"/>
                <a:cs typeface="Calibri"/>
              </a:rPr>
              <a:t>el</a:t>
            </a:r>
            <a:r>
              <a:rPr sz="2200" b="1" spc="-20" dirty="0">
                <a:latin typeface="Calibri"/>
                <a:cs typeface="Calibri"/>
              </a:rPr>
              <a:t> </a:t>
            </a:r>
            <a:r>
              <a:rPr sz="2200" b="1" spc="185" dirty="0">
                <a:latin typeface="Calibri"/>
                <a:cs typeface="Calibri"/>
              </a:rPr>
              <a:t>CFDI</a:t>
            </a:r>
            <a:r>
              <a:rPr sz="2200" b="1" spc="-25"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70"/>
              </a:spcBef>
            </a:pPr>
            <a:r>
              <a:rPr sz="2400" b="1" spc="145" dirty="0">
                <a:latin typeface="Calibri"/>
                <a:cs typeface="Calibri"/>
              </a:rPr>
              <a:t>De</a:t>
            </a:r>
            <a:r>
              <a:rPr sz="2400" b="1" spc="-40" dirty="0">
                <a:latin typeface="Calibri"/>
                <a:cs typeface="Calibri"/>
              </a:rPr>
              <a:t> </a:t>
            </a:r>
            <a:r>
              <a:rPr sz="2400" b="1" spc="95" dirty="0">
                <a:latin typeface="Calibri"/>
                <a:cs typeface="Calibri"/>
              </a:rPr>
              <a:t>dónde</a:t>
            </a:r>
            <a:r>
              <a:rPr sz="2400" b="1" spc="-50" dirty="0">
                <a:latin typeface="Calibri"/>
                <a:cs typeface="Calibri"/>
              </a:rPr>
              <a:t> </a:t>
            </a:r>
            <a:r>
              <a:rPr sz="2400" b="1" spc="150" dirty="0">
                <a:latin typeface="Calibri"/>
                <a:cs typeface="Calibri"/>
              </a:rPr>
              <a:t>sale</a:t>
            </a:r>
            <a:r>
              <a:rPr sz="2400" b="1" spc="-40" dirty="0">
                <a:latin typeface="Calibri"/>
                <a:cs typeface="Calibri"/>
              </a:rPr>
              <a:t> </a:t>
            </a:r>
            <a:r>
              <a:rPr sz="2400" b="1" spc="114" dirty="0">
                <a:latin typeface="Calibri"/>
                <a:cs typeface="Calibri"/>
              </a:rPr>
              <a:t>el</a:t>
            </a:r>
            <a:r>
              <a:rPr sz="2400" b="1" spc="-155" dirty="0">
                <a:latin typeface="Calibri"/>
                <a:cs typeface="Calibri"/>
              </a:rPr>
              <a:t> </a:t>
            </a:r>
            <a:r>
              <a:rPr sz="2400" b="1" spc="100" dirty="0">
                <a:latin typeface="Calibri"/>
                <a:cs typeface="Calibri"/>
              </a:rPr>
              <a:t>“factor</a:t>
            </a:r>
            <a:r>
              <a:rPr sz="2400" b="1" spc="-55" dirty="0">
                <a:latin typeface="Calibri"/>
                <a:cs typeface="Calibri"/>
              </a:rPr>
              <a:t> </a:t>
            </a:r>
            <a:r>
              <a:rPr sz="2400" b="1" spc="80" dirty="0">
                <a:latin typeface="Calibri"/>
                <a:cs typeface="Calibri"/>
              </a:rPr>
              <a:t>20.66”</a:t>
            </a:r>
            <a:r>
              <a:rPr sz="2400" b="1" spc="-155" dirty="0">
                <a:latin typeface="Calibri"/>
                <a:cs typeface="Calibri"/>
              </a:rPr>
              <a:t> </a:t>
            </a:r>
            <a:r>
              <a:rPr sz="2400" b="1" dirty="0">
                <a:latin typeface="Calibri"/>
                <a:cs typeface="Calibri"/>
              </a:rPr>
              <a:t>(y</a:t>
            </a:r>
            <a:r>
              <a:rPr sz="2400" b="1" spc="-40" dirty="0">
                <a:latin typeface="Calibri"/>
                <a:cs typeface="Calibri"/>
              </a:rPr>
              <a:t> </a:t>
            </a:r>
            <a:r>
              <a:rPr sz="2400" b="1" spc="65" dirty="0">
                <a:latin typeface="Calibri"/>
                <a:cs typeface="Calibri"/>
              </a:rPr>
              <a:t>por</a:t>
            </a:r>
            <a:r>
              <a:rPr sz="2400" b="1" spc="-35" dirty="0">
                <a:latin typeface="Calibri"/>
                <a:cs typeface="Calibri"/>
              </a:rPr>
              <a:t> </a:t>
            </a:r>
            <a:r>
              <a:rPr sz="2400" b="1" spc="105" dirty="0">
                <a:latin typeface="Calibri"/>
                <a:cs typeface="Calibri"/>
              </a:rPr>
              <a:t>qué</a:t>
            </a:r>
            <a:r>
              <a:rPr sz="2400" b="1" spc="-35" dirty="0">
                <a:latin typeface="Calibri"/>
                <a:cs typeface="Calibri"/>
              </a:rPr>
              <a:t> </a:t>
            </a:r>
            <a:r>
              <a:rPr sz="2400" b="1" spc="60" dirty="0">
                <a:latin typeface="Calibri"/>
                <a:cs typeface="Calibri"/>
              </a:rPr>
              <a:t>existe)</a:t>
            </a:r>
            <a:endParaRPr sz="2400">
              <a:latin typeface="Calibri"/>
              <a:cs typeface="Calibri"/>
            </a:endParaRPr>
          </a:p>
          <a:p>
            <a:pPr marL="12700" marR="513715">
              <a:lnSpc>
                <a:spcPct val="100000"/>
              </a:lnSpc>
              <a:spcBef>
                <a:spcPts val="575"/>
              </a:spcBef>
            </a:pPr>
            <a:r>
              <a:rPr sz="2400" spc="105" dirty="0">
                <a:latin typeface="Calibri"/>
                <a:cs typeface="Calibri"/>
              </a:rPr>
              <a:t>El</a:t>
            </a:r>
            <a:r>
              <a:rPr sz="2400" spc="-30" dirty="0">
                <a:latin typeface="Calibri"/>
                <a:cs typeface="Calibri"/>
              </a:rPr>
              <a:t> </a:t>
            </a:r>
            <a:r>
              <a:rPr sz="2400" dirty="0">
                <a:latin typeface="Calibri"/>
                <a:cs typeface="Calibri"/>
              </a:rPr>
              <a:t>factor </a:t>
            </a:r>
            <a:r>
              <a:rPr sz="2400" b="1" spc="85" dirty="0">
                <a:latin typeface="Calibri"/>
                <a:cs typeface="Calibri"/>
              </a:rPr>
              <a:t>no</a:t>
            </a:r>
            <a:r>
              <a:rPr sz="2400" b="1" spc="-45" dirty="0">
                <a:latin typeface="Calibri"/>
                <a:cs typeface="Calibri"/>
              </a:rPr>
              <a:t> </a:t>
            </a:r>
            <a:r>
              <a:rPr sz="2400" b="1" spc="195" dirty="0">
                <a:latin typeface="Calibri"/>
                <a:cs typeface="Calibri"/>
              </a:rPr>
              <a:t>es</a:t>
            </a:r>
            <a:r>
              <a:rPr sz="2400" b="1" spc="-10" dirty="0">
                <a:latin typeface="Calibri"/>
                <a:cs typeface="Calibri"/>
              </a:rPr>
              <a:t> </a:t>
            </a:r>
            <a:r>
              <a:rPr sz="2400" b="1" spc="55" dirty="0">
                <a:latin typeface="Calibri"/>
                <a:cs typeface="Calibri"/>
              </a:rPr>
              <a:t>arbitrario</a:t>
            </a:r>
            <a:r>
              <a:rPr sz="2400" spc="55" dirty="0">
                <a:latin typeface="Calibri"/>
                <a:cs typeface="Calibri"/>
              </a:rPr>
              <a:t>:</a:t>
            </a:r>
            <a:r>
              <a:rPr sz="2400" spc="-30" dirty="0">
                <a:latin typeface="Calibri"/>
                <a:cs typeface="Calibri"/>
              </a:rPr>
              <a:t> </a:t>
            </a:r>
            <a:r>
              <a:rPr sz="2400" spc="85" dirty="0">
                <a:latin typeface="Calibri"/>
                <a:cs typeface="Calibri"/>
              </a:rPr>
              <a:t>está</a:t>
            </a:r>
            <a:r>
              <a:rPr sz="2400" spc="-35" dirty="0">
                <a:latin typeface="Calibri"/>
                <a:cs typeface="Calibri"/>
              </a:rPr>
              <a:t> </a:t>
            </a:r>
            <a:r>
              <a:rPr sz="2400" spc="65" dirty="0">
                <a:latin typeface="Calibri"/>
                <a:cs typeface="Calibri"/>
              </a:rPr>
              <a:t>alineado</a:t>
            </a:r>
            <a:r>
              <a:rPr sz="2400" dirty="0">
                <a:latin typeface="Calibri"/>
                <a:cs typeface="Calibri"/>
              </a:rPr>
              <a:t> </a:t>
            </a:r>
            <a:r>
              <a:rPr sz="2400" spc="110" dirty="0">
                <a:latin typeface="Calibri"/>
                <a:cs typeface="Calibri"/>
              </a:rPr>
              <a:t>con</a:t>
            </a:r>
            <a:r>
              <a:rPr sz="2400" spc="-15" dirty="0">
                <a:latin typeface="Calibri"/>
                <a:cs typeface="Calibri"/>
              </a:rPr>
              <a:t> </a:t>
            </a:r>
            <a:r>
              <a:rPr sz="2400" spc="55" dirty="0">
                <a:latin typeface="Calibri"/>
                <a:cs typeface="Calibri"/>
              </a:rPr>
              <a:t>el</a:t>
            </a:r>
            <a:r>
              <a:rPr sz="2400" spc="-20" dirty="0">
                <a:latin typeface="Calibri"/>
                <a:cs typeface="Calibri"/>
              </a:rPr>
              <a:t> </a:t>
            </a:r>
            <a:r>
              <a:rPr sz="2400" b="1" spc="145" dirty="0">
                <a:latin typeface="Calibri"/>
                <a:cs typeface="Calibri"/>
              </a:rPr>
              <a:t>mecanismo</a:t>
            </a:r>
            <a:r>
              <a:rPr sz="2400" b="1" spc="-45" dirty="0">
                <a:latin typeface="Calibri"/>
                <a:cs typeface="Calibri"/>
              </a:rPr>
              <a:t> </a:t>
            </a:r>
            <a:r>
              <a:rPr sz="2400" b="1" spc="105" dirty="0">
                <a:latin typeface="Calibri"/>
                <a:cs typeface="Calibri"/>
              </a:rPr>
              <a:t>legal</a:t>
            </a:r>
            <a:r>
              <a:rPr sz="2400" b="1" dirty="0">
                <a:latin typeface="Calibri"/>
                <a:cs typeface="Calibri"/>
              </a:rPr>
              <a:t> </a:t>
            </a:r>
            <a:r>
              <a:rPr sz="2400" spc="60" dirty="0">
                <a:latin typeface="Calibri"/>
                <a:cs typeface="Calibri"/>
              </a:rPr>
              <a:t>del</a:t>
            </a:r>
            <a:r>
              <a:rPr sz="2400" spc="-10" dirty="0">
                <a:latin typeface="Calibri"/>
                <a:cs typeface="Calibri"/>
              </a:rPr>
              <a:t> </a:t>
            </a:r>
            <a:r>
              <a:rPr sz="2400" spc="90" dirty="0">
                <a:latin typeface="Calibri"/>
                <a:cs typeface="Calibri"/>
              </a:rPr>
              <a:t>subsidio </a:t>
            </a:r>
            <a:r>
              <a:rPr sz="2400" dirty="0">
                <a:latin typeface="Calibri"/>
                <a:cs typeface="Calibri"/>
              </a:rPr>
              <a:t>para</a:t>
            </a:r>
            <a:r>
              <a:rPr sz="2400" spc="-20" dirty="0">
                <a:latin typeface="Calibri"/>
                <a:cs typeface="Calibri"/>
              </a:rPr>
              <a:t> </a:t>
            </a:r>
            <a:r>
              <a:rPr sz="2400" spc="65" dirty="0">
                <a:latin typeface="Calibri"/>
                <a:cs typeface="Calibri"/>
              </a:rPr>
              <a:t>periodos</a:t>
            </a:r>
            <a:r>
              <a:rPr sz="2400" spc="-5" dirty="0">
                <a:latin typeface="Calibri"/>
                <a:cs typeface="Calibri"/>
              </a:rPr>
              <a:t> </a:t>
            </a:r>
            <a:r>
              <a:rPr sz="2400" spc="65" dirty="0">
                <a:latin typeface="Calibri"/>
                <a:cs typeface="Calibri"/>
              </a:rPr>
              <a:t>menores</a:t>
            </a:r>
            <a:r>
              <a:rPr sz="2400" spc="-5" dirty="0">
                <a:latin typeface="Calibri"/>
                <a:cs typeface="Calibri"/>
              </a:rPr>
              <a:t> </a:t>
            </a:r>
            <a:r>
              <a:rPr sz="2400" spc="114" dirty="0">
                <a:latin typeface="Calibri"/>
                <a:cs typeface="Calibri"/>
              </a:rPr>
              <a:t>a</a:t>
            </a:r>
            <a:r>
              <a:rPr sz="2400" spc="-20" dirty="0">
                <a:latin typeface="Calibri"/>
                <a:cs typeface="Calibri"/>
              </a:rPr>
              <a:t> </a:t>
            </a:r>
            <a:r>
              <a:rPr sz="2400" spc="60" dirty="0">
                <a:latin typeface="Calibri"/>
                <a:cs typeface="Calibri"/>
              </a:rPr>
              <a:t>un</a:t>
            </a:r>
            <a:r>
              <a:rPr sz="2400" spc="-15" dirty="0">
                <a:latin typeface="Calibri"/>
                <a:cs typeface="Calibri"/>
              </a:rPr>
              <a:t> </a:t>
            </a:r>
            <a:r>
              <a:rPr sz="2400" spc="90" dirty="0">
                <a:latin typeface="Calibri"/>
                <a:cs typeface="Calibri"/>
              </a:rPr>
              <a:t>mes.</a:t>
            </a:r>
            <a:endParaRPr sz="2400">
              <a:latin typeface="Calibri"/>
              <a:cs typeface="Calibri"/>
            </a:endParaRPr>
          </a:p>
          <a:p>
            <a:pPr marL="12700" marR="196215">
              <a:lnSpc>
                <a:spcPct val="100000"/>
              </a:lnSpc>
              <a:spcBef>
                <a:spcPts val="575"/>
              </a:spcBef>
            </a:pPr>
            <a:r>
              <a:rPr sz="2400" spc="105" dirty="0">
                <a:latin typeface="Calibri"/>
                <a:cs typeface="Calibri"/>
              </a:rPr>
              <a:t>El</a:t>
            </a:r>
            <a:r>
              <a:rPr sz="2400" spc="-35" dirty="0">
                <a:latin typeface="Calibri"/>
                <a:cs typeface="Calibri"/>
              </a:rPr>
              <a:t> </a:t>
            </a:r>
            <a:r>
              <a:rPr sz="2400" b="1" spc="110" dirty="0">
                <a:latin typeface="Calibri"/>
                <a:cs typeface="Calibri"/>
              </a:rPr>
              <a:t>Decreto</a:t>
            </a:r>
            <a:r>
              <a:rPr sz="2400" b="1" spc="-20" dirty="0">
                <a:latin typeface="Calibri"/>
                <a:cs typeface="Calibri"/>
              </a:rPr>
              <a:t> </a:t>
            </a:r>
            <a:r>
              <a:rPr sz="2400" spc="90" dirty="0">
                <a:latin typeface="Calibri"/>
                <a:cs typeface="Calibri"/>
              </a:rPr>
              <a:t>establece</a:t>
            </a:r>
            <a:r>
              <a:rPr sz="2400" spc="-25" dirty="0">
                <a:latin typeface="Calibri"/>
                <a:cs typeface="Calibri"/>
              </a:rPr>
              <a:t> </a:t>
            </a:r>
            <a:r>
              <a:rPr sz="2400" spc="70" dirty="0">
                <a:latin typeface="Calibri"/>
                <a:cs typeface="Calibri"/>
              </a:rPr>
              <a:t>que</a:t>
            </a:r>
            <a:r>
              <a:rPr sz="2400" spc="-30" dirty="0">
                <a:latin typeface="Calibri"/>
                <a:cs typeface="Calibri"/>
              </a:rPr>
              <a:t> </a:t>
            </a:r>
            <a:r>
              <a:rPr sz="2400" dirty="0">
                <a:latin typeface="Calibri"/>
                <a:cs typeface="Calibri"/>
              </a:rPr>
              <a:t>para</a:t>
            </a:r>
            <a:r>
              <a:rPr sz="2400" spc="-35" dirty="0">
                <a:latin typeface="Calibri"/>
                <a:cs typeface="Calibri"/>
              </a:rPr>
              <a:t> </a:t>
            </a:r>
            <a:r>
              <a:rPr sz="2400" spc="90" dirty="0">
                <a:latin typeface="Calibri"/>
                <a:cs typeface="Calibri"/>
              </a:rPr>
              <a:t>pagos</a:t>
            </a:r>
            <a:r>
              <a:rPr sz="2400" spc="-30" dirty="0">
                <a:latin typeface="Calibri"/>
                <a:cs typeface="Calibri"/>
              </a:rPr>
              <a:t> </a:t>
            </a:r>
            <a:r>
              <a:rPr sz="2400" b="1" spc="120" dirty="0">
                <a:latin typeface="Calibri"/>
                <a:cs typeface="Calibri"/>
              </a:rPr>
              <a:t>menores</a:t>
            </a:r>
            <a:r>
              <a:rPr sz="2400" b="1" spc="-30" dirty="0">
                <a:latin typeface="Calibri"/>
                <a:cs typeface="Calibri"/>
              </a:rPr>
              <a:t> </a:t>
            </a:r>
            <a:r>
              <a:rPr sz="2400" b="1" spc="130" dirty="0">
                <a:latin typeface="Calibri"/>
                <a:cs typeface="Calibri"/>
              </a:rPr>
              <a:t>a</a:t>
            </a:r>
            <a:r>
              <a:rPr sz="2400" b="1" spc="-30" dirty="0">
                <a:latin typeface="Calibri"/>
                <a:cs typeface="Calibri"/>
              </a:rPr>
              <a:t> </a:t>
            </a:r>
            <a:r>
              <a:rPr sz="2400" b="1" spc="100" dirty="0">
                <a:latin typeface="Calibri"/>
                <a:cs typeface="Calibri"/>
              </a:rPr>
              <a:t>un</a:t>
            </a:r>
            <a:r>
              <a:rPr sz="2400" b="1" spc="-35" dirty="0">
                <a:latin typeface="Calibri"/>
                <a:cs typeface="Calibri"/>
              </a:rPr>
              <a:t> </a:t>
            </a:r>
            <a:r>
              <a:rPr sz="2400" b="1" spc="165" dirty="0">
                <a:latin typeface="Calibri"/>
                <a:cs typeface="Calibri"/>
              </a:rPr>
              <a:t>mes</a:t>
            </a:r>
            <a:r>
              <a:rPr sz="2400" spc="165" dirty="0">
                <a:latin typeface="Calibri"/>
                <a:cs typeface="Calibri"/>
              </a:rPr>
              <a:t>,</a:t>
            </a:r>
            <a:r>
              <a:rPr sz="2400" spc="-30" dirty="0">
                <a:latin typeface="Calibri"/>
                <a:cs typeface="Calibri"/>
              </a:rPr>
              <a:t> </a:t>
            </a:r>
            <a:r>
              <a:rPr sz="2400" spc="55" dirty="0">
                <a:latin typeface="Calibri"/>
                <a:cs typeface="Calibri"/>
              </a:rPr>
              <a:t>el</a:t>
            </a:r>
            <a:r>
              <a:rPr sz="2400" spc="-40" dirty="0">
                <a:latin typeface="Calibri"/>
                <a:cs typeface="Calibri"/>
              </a:rPr>
              <a:t> </a:t>
            </a:r>
            <a:r>
              <a:rPr sz="2400" spc="100" dirty="0">
                <a:latin typeface="Calibri"/>
                <a:cs typeface="Calibri"/>
              </a:rPr>
              <a:t>subsidio</a:t>
            </a:r>
            <a:r>
              <a:rPr sz="2400" spc="-30" dirty="0">
                <a:latin typeface="Calibri"/>
                <a:cs typeface="Calibri"/>
              </a:rPr>
              <a:t> </a:t>
            </a:r>
            <a:r>
              <a:rPr sz="2400" spc="135" dirty="0">
                <a:latin typeface="Calibri"/>
                <a:cs typeface="Calibri"/>
              </a:rPr>
              <a:t>se</a:t>
            </a:r>
            <a:r>
              <a:rPr sz="2400" spc="-40" dirty="0">
                <a:latin typeface="Calibri"/>
                <a:cs typeface="Calibri"/>
              </a:rPr>
              <a:t> </a:t>
            </a:r>
            <a:r>
              <a:rPr sz="2400" spc="114" dirty="0">
                <a:latin typeface="Calibri"/>
                <a:cs typeface="Calibri"/>
              </a:rPr>
              <a:t>calcula </a:t>
            </a:r>
            <a:r>
              <a:rPr sz="2400" spc="75" dirty="0">
                <a:latin typeface="Calibri"/>
                <a:cs typeface="Calibri"/>
              </a:rPr>
              <a:t>así:</a:t>
            </a:r>
            <a:endParaRPr sz="2400">
              <a:latin typeface="Calibri"/>
              <a:cs typeface="Calibri"/>
            </a:endParaRPr>
          </a:p>
          <a:p>
            <a:pPr marL="354965" indent="-342265">
              <a:lnSpc>
                <a:spcPct val="100000"/>
              </a:lnSpc>
              <a:spcBef>
                <a:spcPts val="755"/>
              </a:spcBef>
              <a:buFont typeface="Arial"/>
              <a:buChar char="•"/>
              <a:tabLst>
                <a:tab pos="354965" algn="l"/>
              </a:tabLst>
            </a:pPr>
            <a:r>
              <a:rPr sz="2400" spc="100" dirty="0">
                <a:latin typeface="Calibri"/>
                <a:cs typeface="Calibri"/>
              </a:rPr>
              <a:t>Subsidio</a:t>
            </a:r>
            <a:r>
              <a:rPr sz="2400" spc="-35" dirty="0">
                <a:latin typeface="Calibri"/>
                <a:cs typeface="Calibri"/>
              </a:rPr>
              <a:t> </a:t>
            </a:r>
            <a:r>
              <a:rPr sz="2400" dirty="0">
                <a:latin typeface="Calibri"/>
                <a:cs typeface="Calibri"/>
              </a:rPr>
              <a:t>diario</a:t>
            </a:r>
            <a:r>
              <a:rPr sz="2400" spc="-35" dirty="0">
                <a:latin typeface="Calibri"/>
                <a:cs typeface="Calibri"/>
              </a:rPr>
              <a:t> </a:t>
            </a:r>
            <a:r>
              <a:rPr sz="2400" spc="70" dirty="0">
                <a:latin typeface="Calibri"/>
                <a:cs typeface="Calibri"/>
              </a:rPr>
              <a:t>=</a:t>
            </a:r>
            <a:r>
              <a:rPr sz="2400" spc="-30" dirty="0">
                <a:latin typeface="Calibri"/>
                <a:cs typeface="Calibri"/>
              </a:rPr>
              <a:t> </a:t>
            </a:r>
            <a:r>
              <a:rPr sz="2800" dirty="0">
                <a:latin typeface="Cambria Math"/>
                <a:cs typeface="Cambria Math"/>
              </a:rPr>
              <a:t>𝑈𝑀𝐴</a:t>
            </a:r>
            <a:r>
              <a:rPr sz="2800" spc="65" dirty="0">
                <a:latin typeface="Cambria Math"/>
                <a:cs typeface="Cambria Math"/>
              </a:rPr>
              <a:t> </a:t>
            </a:r>
            <a:r>
              <a:rPr sz="2800" dirty="0">
                <a:latin typeface="Cambria Math"/>
                <a:cs typeface="Cambria Math"/>
              </a:rPr>
              <a:t>𝑀𝑒𝑛𝑠𝑢𝑎𝑙</a:t>
            </a:r>
            <a:r>
              <a:rPr sz="2800" spc="130" dirty="0">
                <a:latin typeface="Cambria Math"/>
                <a:cs typeface="Cambria Math"/>
              </a:rPr>
              <a:t> </a:t>
            </a:r>
            <a:r>
              <a:rPr sz="2800" dirty="0">
                <a:latin typeface="Cambria Math"/>
                <a:cs typeface="Cambria Math"/>
              </a:rPr>
              <a:t>𝑥</a:t>
            </a:r>
            <a:r>
              <a:rPr sz="2800" spc="100" dirty="0">
                <a:latin typeface="Cambria Math"/>
                <a:cs typeface="Cambria Math"/>
              </a:rPr>
              <a:t> </a:t>
            </a:r>
            <a:r>
              <a:rPr sz="2800" spc="-20" dirty="0">
                <a:latin typeface="Cambria Math"/>
                <a:cs typeface="Cambria Math"/>
              </a:rPr>
              <a:t>13.8</a:t>
            </a:r>
            <a:endParaRPr sz="2800">
              <a:latin typeface="Cambria Math"/>
              <a:cs typeface="Cambria Math"/>
            </a:endParaRPr>
          </a:p>
          <a:p>
            <a:pPr marL="354965" indent="-342265">
              <a:lnSpc>
                <a:spcPct val="100000"/>
              </a:lnSpc>
              <a:spcBef>
                <a:spcPts val="495"/>
              </a:spcBef>
              <a:buFont typeface="Arial"/>
              <a:buChar char="•"/>
              <a:tabLst>
                <a:tab pos="354965" algn="l"/>
              </a:tabLst>
            </a:pPr>
            <a:r>
              <a:rPr sz="2400" spc="100" dirty="0">
                <a:latin typeface="Calibri"/>
                <a:cs typeface="Calibri"/>
              </a:rPr>
              <a:t>Subsidio</a:t>
            </a:r>
            <a:r>
              <a:rPr sz="2400" spc="20" dirty="0">
                <a:latin typeface="Calibri"/>
                <a:cs typeface="Calibri"/>
              </a:rPr>
              <a:t> </a:t>
            </a:r>
            <a:r>
              <a:rPr sz="2400" spc="60" dirty="0">
                <a:latin typeface="Calibri"/>
                <a:cs typeface="Calibri"/>
              </a:rPr>
              <a:t>del</a:t>
            </a:r>
            <a:r>
              <a:rPr sz="2400" spc="5" dirty="0">
                <a:latin typeface="Calibri"/>
                <a:cs typeface="Calibri"/>
              </a:rPr>
              <a:t> </a:t>
            </a:r>
            <a:r>
              <a:rPr sz="2400" dirty="0">
                <a:latin typeface="Calibri"/>
                <a:cs typeface="Calibri"/>
              </a:rPr>
              <a:t>periodo</a:t>
            </a:r>
            <a:r>
              <a:rPr sz="2400" spc="20" dirty="0">
                <a:latin typeface="Calibri"/>
                <a:cs typeface="Calibri"/>
              </a:rPr>
              <a:t> </a:t>
            </a:r>
            <a:r>
              <a:rPr sz="2400" spc="70" dirty="0">
                <a:latin typeface="Calibri"/>
                <a:cs typeface="Calibri"/>
              </a:rPr>
              <a:t>=</a:t>
            </a:r>
            <a:r>
              <a:rPr sz="2400" spc="10" dirty="0">
                <a:latin typeface="Calibri"/>
                <a:cs typeface="Calibri"/>
              </a:rPr>
              <a:t> </a:t>
            </a:r>
            <a:r>
              <a:rPr sz="2400" spc="100" dirty="0">
                <a:latin typeface="Calibri"/>
                <a:cs typeface="Calibri"/>
              </a:rPr>
              <a:t>Subsidio</a:t>
            </a:r>
            <a:r>
              <a:rPr sz="2400" spc="20" dirty="0">
                <a:latin typeface="Calibri"/>
                <a:cs typeface="Calibri"/>
              </a:rPr>
              <a:t> </a:t>
            </a:r>
            <a:r>
              <a:rPr sz="2400" dirty="0">
                <a:latin typeface="Calibri"/>
                <a:cs typeface="Calibri"/>
              </a:rPr>
              <a:t>diario</a:t>
            </a:r>
            <a:r>
              <a:rPr sz="2400" spc="25" dirty="0">
                <a:latin typeface="Calibri"/>
                <a:cs typeface="Calibri"/>
              </a:rPr>
              <a:t> </a:t>
            </a:r>
            <a:r>
              <a:rPr sz="2400" spc="70" dirty="0">
                <a:latin typeface="Calibri"/>
                <a:cs typeface="Calibri"/>
              </a:rPr>
              <a:t>×</a:t>
            </a:r>
            <a:r>
              <a:rPr sz="2400" spc="20" dirty="0">
                <a:latin typeface="Calibri"/>
                <a:cs typeface="Calibri"/>
              </a:rPr>
              <a:t> </a:t>
            </a:r>
            <a:r>
              <a:rPr sz="2400" spc="75" dirty="0">
                <a:latin typeface="Calibri"/>
                <a:cs typeface="Calibri"/>
              </a:rPr>
              <a:t>(días</a:t>
            </a:r>
            <a:r>
              <a:rPr sz="2400" spc="15" dirty="0">
                <a:latin typeface="Calibri"/>
                <a:cs typeface="Calibri"/>
              </a:rPr>
              <a:t> </a:t>
            </a:r>
            <a:r>
              <a:rPr sz="2400" spc="65" dirty="0">
                <a:latin typeface="Calibri"/>
                <a:cs typeface="Calibri"/>
              </a:rPr>
              <a:t>del</a:t>
            </a:r>
            <a:r>
              <a:rPr sz="2400" spc="10" dirty="0">
                <a:latin typeface="Calibri"/>
                <a:cs typeface="Calibri"/>
              </a:rPr>
              <a:t> </a:t>
            </a:r>
            <a:r>
              <a:rPr sz="2400" spc="-10" dirty="0">
                <a:latin typeface="Calibri"/>
                <a:cs typeface="Calibri"/>
              </a:rPr>
              <a:t>periodo)</a:t>
            </a:r>
            <a:endParaRPr sz="2400">
              <a:latin typeface="Calibri"/>
              <a:cs typeface="Calibri"/>
            </a:endParaRPr>
          </a:p>
          <a:p>
            <a:pPr marL="12700">
              <a:lnSpc>
                <a:spcPct val="100000"/>
              </a:lnSpc>
              <a:spcBef>
                <a:spcPts val="580"/>
              </a:spcBef>
            </a:pPr>
            <a:r>
              <a:rPr sz="2400" spc="105" dirty="0">
                <a:latin typeface="Calibri"/>
                <a:cs typeface="Calibri"/>
              </a:rPr>
              <a:t>En</a:t>
            </a:r>
            <a:r>
              <a:rPr sz="2400" spc="385" dirty="0">
                <a:latin typeface="Calibri"/>
                <a:cs typeface="Calibri"/>
              </a:rPr>
              <a:t> </a:t>
            </a:r>
            <a:r>
              <a:rPr sz="2400" spc="90" dirty="0">
                <a:latin typeface="Calibri"/>
                <a:cs typeface="Calibri"/>
              </a:rPr>
              <a:t>la</a:t>
            </a:r>
            <a:r>
              <a:rPr sz="2400" spc="395" dirty="0">
                <a:latin typeface="Calibri"/>
                <a:cs typeface="Calibri"/>
              </a:rPr>
              <a:t> </a:t>
            </a:r>
            <a:r>
              <a:rPr sz="2400" spc="80" dirty="0">
                <a:latin typeface="Calibri"/>
                <a:cs typeface="Calibri"/>
              </a:rPr>
              <a:t>práctica</a:t>
            </a:r>
            <a:r>
              <a:rPr sz="2400" spc="395" dirty="0">
                <a:latin typeface="Calibri"/>
                <a:cs typeface="Calibri"/>
              </a:rPr>
              <a:t> </a:t>
            </a:r>
            <a:r>
              <a:rPr sz="2400" spc="70" dirty="0">
                <a:latin typeface="Calibri"/>
                <a:cs typeface="Calibri"/>
              </a:rPr>
              <a:t>de</a:t>
            </a:r>
            <a:r>
              <a:rPr sz="2400" spc="395" dirty="0">
                <a:latin typeface="Calibri"/>
                <a:cs typeface="Calibri"/>
              </a:rPr>
              <a:t> </a:t>
            </a:r>
            <a:r>
              <a:rPr sz="2400" spc="70" dirty="0">
                <a:latin typeface="Calibri"/>
                <a:cs typeface="Calibri"/>
              </a:rPr>
              <a:t>validación</a:t>
            </a:r>
            <a:r>
              <a:rPr sz="2400" spc="409" dirty="0">
                <a:latin typeface="Calibri"/>
                <a:cs typeface="Calibri"/>
              </a:rPr>
              <a:t> </a:t>
            </a:r>
            <a:r>
              <a:rPr sz="2400" spc="65" dirty="0">
                <a:latin typeface="Calibri"/>
                <a:cs typeface="Calibri"/>
              </a:rPr>
              <a:t>del</a:t>
            </a:r>
            <a:r>
              <a:rPr sz="2400" spc="400" dirty="0">
                <a:latin typeface="Calibri"/>
                <a:cs typeface="Calibri"/>
              </a:rPr>
              <a:t> </a:t>
            </a:r>
            <a:r>
              <a:rPr sz="2400" spc="155" dirty="0">
                <a:latin typeface="Calibri"/>
                <a:cs typeface="Calibri"/>
              </a:rPr>
              <a:t>CFDI,</a:t>
            </a:r>
            <a:r>
              <a:rPr sz="2400" spc="400" dirty="0">
                <a:latin typeface="Calibri"/>
                <a:cs typeface="Calibri"/>
              </a:rPr>
              <a:t> </a:t>
            </a:r>
            <a:r>
              <a:rPr sz="2400" spc="65" dirty="0">
                <a:latin typeface="Calibri"/>
                <a:cs typeface="Calibri"/>
              </a:rPr>
              <a:t>el</a:t>
            </a:r>
            <a:r>
              <a:rPr sz="2400" spc="400" dirty="0">
                <a:latin typeface="Calibri"/>
                <a:cs typeface="Calibri"/>
              </a:rPr>
              <a:t> </a:t>
            </a:r>
            <a:r>
              <a:rPr sz="2400" dirty="0">
                <a:latin typeface="Calibri"/>
                <a:cs typeface="Calibri"/>
              </a:rPr>
              <a:t>SAT</a:t>
            </a:r>
            <a:r>
              <a:rPr sz="2400" spc="409" dirty="0">
                <a:latin typeface="Calibri"/>
                <a:cs typeface="Calibri"/>
              </a:rPr>
              <a:t> </a:t>
            </a:r>
            <a:r>
              <a:rPr sz="2400" spc="130" dirty="0">
                <a:latin typeface="Calibri"/>
                <a:cs typeface="Calibri"/>
              </a:rPr>
              <a:t>usa</a:t>
            </a:r>
            <a:r>
              <a:rPr sz="2400" spc="385" dirty="0">
                <a:latin typeface="Calibri"/>
                <a:cs typeface="Calibri"/>
              </a:rPr>
              <a:t> </a:t>
            </a:r>
            <a:r>
              <a:rPr sz="2400" spc="60" dirty="0">
                <a:latin typeface="Calibri"/>
                <a:cs typeface="Calibri"/>
              </a:rPr>
              <a:t>un</a:t>
            </a:r>
            <a:r>
              <a:rPr sz="2400" spc="400" dirty="0">
                <a:latin typeface="Calibri"/>
                <a:cs typeface="Calibri"/>
              </a:rPr>
              <a:t> </a:t>
            </a:r>
            <a:r>
              <a:rPr sz="2400" dirty="0">
                <a:latin typeface="Calibri"/>
                <a:cs typeface="Calibri"/>
              </a:rPr>
              <a:t>“diario”</a:t>
            </a:r>
            <a:r>
              <a:rPr sz="2400" spc="300" dirty="0">
                <a:latin typeface="Calibri"/>
                <a:cs typeface="Calibri"/>
              </a:rPr>
              <a:t> </a:t>
            </a:r>
            <a:r>
              <a:rPr sz="2400" b="1" spc="80" dirty="0">
                <a:latin typeface="Calibri"/>
                <a:cs typeface="Calibri"/>
              </a:rPr>
              <a:t>ya</a:t>
            </a:r>
            <a:r>
              <a:rPr sz="2400" b="1" spc="385" dirty="0">
                <a:latin typeface="Calibri"/>
                <a:cs typeface="Calibri"/>
              </a:rPr>
              <a:t> </a:t>
            </a:r>
            <a:r>
              <a:rPr sz="2400" b="1" spc="114" dirty="0">
                <a:latin typeface="Calibri"/>
                <a:cs typeface="Calibri"/>
              </a:rPr>
              <a:t>“congelado”</a:t>
            </a:r>
            <a:endParaRPr sz="2400">
              <a:latin typeface="Calibri"/>
              <a:cs typeface="Calibri"/>
            </a:endParaRPr>
          </a:p>
          <a:p>
            <a:pPr marL="12700">
              <a:lnSpc>
                <a:spcPct val="100000"/>
              </a:lnSpc>
            </a:pPr>
            <a:r>
              <a:rPr sz="2400" spc="120" dirty="0">
                <a:latin typeface="Calibri"/>
                <a:cs typeface="Calibri"/>
              </a:rPr>
              <a:t>como</a:t>
            </a:r>
            <a:r>
              <a:rPr sz="2400" spc="-15" dirty="0">
                <a:latin typeface="Calibri"/>
                <a:cs typeface="Calibri"/>
              </a:rPr>
              <a:t> </a:t>
            </a:r>
            <a:r>
              <a:rPr sz="2400" b="1" spc="65" dirty="0">
                <a:latin typeface="Calibri"/>
                <a:cs typeface="Calibri"/>
              </a:rPr>
              <a:t>20.66</a:t>
            </a:r>
            <a:r>
              <a:rPr sz="2400" spc="65" dirty="0">
                <a:latin typeface="Calibri"/>
                <a:cs typeface="Calibri"/>
              </a:rPr>
              <a:t>,</a:t>
            </a:r>
            <a:r>
              <a:rPr sz="2400" spc="25" dirty="0">
                <a:latin typeface="Calibri"/>
                <a:cs typeface="Calibri"/>
              </a:rPr>
              <a:t> </a:t>
            </a:r>
            <a:r>
              <a:rPr sz="2400" dirty="0">
                <a:latin typeface="Calibri"/>
                <a:cs typeface="Calibri"/>
              </a:rPr>
              <a:t>y</a:t>
            </a:r>
            <a:r>
              <a:rPr sz="2400" spc="-10" dirty="0">
                <a:latin typeface="Calibri"/>
                <a:cs typeface="Calibri"/>
              </a:rPr>
              <a:t> </a:t>
            </a:r>
            <a:r>
              <a:rPr sz="2400" dirty="0">
                <a:latin typeface="Calibri"/>
                <a:cs typeface="Calibri"/>
              </a:rPr>
              <a:t>por</a:t>
            </a:r>
            <a:r>
              <a:rPr sz="2400" spc="-10" dirty="0">
                <a:latin typeface="Calibri"/>
                <a:cs typeface="Calibri"/>
              </a:rPr>
              <a:t> </a:t>
            </a:r>
            <a:r>
              <a:rPr sz="2400" spc="105" dirty="0">
                <a:latin typeface="Calibri"/>
                <a:cs typeface="Calibri"/>
              </a:rPr>
              <a:t>eso</a:t>
            </a:r>
            <a:r>
              <a:rPr sz="2400" spc="10" dirty="0">
                <a:latin typeface="Calibri"/>
                <a:cs typeface="Calibri"/>
              </a:rPr>
              <a:t> </a:t>
            </a:r>
            <a:r>
              <a:rPr sz="2400" spc="90" dirty="0">
                <a:latin typeface="Calibri"/>
                <a:cs typeface="Calibri"/>
              </a:rPr>
              <a:t>la</a:t>
            </a:r>
            <a:r>
              <a:rPr sz="2400" spc="-10" dirty="0">
                <a:latin typeface="Calibri"/>
                <a:cs typeface="Calibri"/>
              </a:rPr>
              <a:t> </a:t>
            </a:r>
            <a:r>
              <a:rPr sz="2400" dirty="0">
                <a:latin typeface="Calibri"/>
                <a:cs typeface="Calibri"/>
              </a:rPr>
              <a:t>regla</a:t>
            </a:r>
            <a:r>
              <a:rPr sz="2400" spc="-10" dirty="0">
                <a:latin typeface="Calibri"/>
                <a:cs typeface="Calibri"/>
              </a:rPr>
              <a:t> </a:t>
            </a:r>
            <a:r>
              <a:rPr sz="2400" dirty="0">
                <a:latin typeface="Calibri"/>
                <a:cs typeface="Calibri"/>
              </a:rPr>
              <a:t>para</a:t>
            </a:r>
            <a:r>
              <a:rPr sz="2400" spc="-5" dirty="0">
                <a:latin typeface="Calibri"/>
                <a:cs typeface="Calibri"/>
              </a:rPr>
              <a:t> </a:t>
            </a:r>
            <a:r>
              <a:rPr sz="2400" spc="65" dirty="0">
                <a:latin typeface="Calibri"/>
                <a:cs typeface="Calibri"/>
              </a:rPr>
              <a:t>&gt;31</a:t>
            </a:r>
            <a:r>
              <a:rPr sz="2400" dirty="0">
                <a:latin typeface="Calibri"/>
                <a:cs typeface="Calibri"/>
              </a:rPr>
              <a:t> </a:t>
            </a:r>
            <a:r>
              <a:rPr sz="2400" spc="100" dirty="0">
                <a:latin typeface="Calibri"/>
                <a:cs typeface="Calibri"/>
              </a:rPr>
              <a:t>días</a:t>
            </a:r>
            <a:r>
              <a:rPr sz="2400" spc="5" dirty="0">
                <a:latin typeface="Calibri"/>
                <a:cs typeface="Calibri"/>
              </a:rPr>
              <a:t> </a:t>
            </a:r>
            <a:r>
              <a:rPr sz="2400" spc="75" dirty="0">
                <a:latin typeface="Calibri"/>
                <a:cs typeface="Calibri"/>
              </a:rPr>
              <a:t>es:</a:t>
            </a:r>
            <a:endParaRPr sz="2400">
              <a:latin typeface="Calibri"/>
              <a:cs typeface="Calibri"/>
            </a:endParaRPr>
          </a:p>
          <a:p>
            <a:pPr marL="12700">
              <a:lnSpc>
                <a:spcPct val="100000"/>
              </a:lnSpc>
              <a:spcBef>
                <a:spcPts val="575"/>
              </a:spcBef>
            </a:pPr>
            <a:r>
              <a:rPr sz="2400" b="1" spc="114" dirty="0">
                <a:latin typeface="Calibri"/>
                <a:cs typeface="Calibri"/>
              </a:rPr>
              <a:t>máximo</a:t>
            </a:r>
            <a:r>
              <a:rPr sz="2400" b="1" spc="-50" dirty="0">
                <a:latin typeface="Calibri"/>
                <a:cs typeface="Calibri"/>
              </a:rPr>
              <a:t> </a:t>
            </a:r>
            <a:r>
              <a:rPr sz="2400" b="1" spc="70" dirty="0">
                <a:latin typeface="Calibri"/>
                <a:cs typeface="Calibri"/>
              </a:rPr>
              <a:t>=</a:t>
            </a:r>
            <a:r>
              <a:rPr sz="2400" b="1" spc="-40" dirty="0">
                <a:latin typeface="Calibri"/>
                <a:cs typeface="Calibri"/>
              </a:rPr>
              <a:t> </a:t>
            </a:r>
            <a:r>
              <a:rPr sz="2400" b="1" spc="60" dirty="0">
                <a:latin typeface="Calibri"/>
                <a:cs typeface="Calibri"/>
              </a:rPr>
              <a:t>20.66</a:t>
            </a:r>
            <a:r>
              <a:rPr sz="2400" b="1" spc="-30" dirty="0">
                <a:latin typeface="Calibri"/>
                <a:cs typeface="Calibri"/>
              </a:rPr>
              <a:t> </a:t>
            </a:r>
            <a:r>
              <a:rPr sz="2400" b="1" spc="70" dirty="0">
                <a:latin typeface="Calibri"/>
                <a:cs typeface="Calibri"/>
              </a:rPr>
              <a:t>×</a:t>
            </a:r>
            <a:r>
              <a:rPr sz="2400" b="1" spc="-45" dirty="0">
                <a:latin typeface="Calibri"/>
                <a:cs typeface="Calibri"/>
              </a:rPr>
              <a:t> </a:t>
            </a:r>
            <a:r>
              <a:rPr sz="2400" b="1" spc="120" dirty="0">
                <a:latin typeface="Calibri"/>
                <a:cs typeface="Calibri"/>
              </a:rPr>
              <a:t>NumDiasPagados</a:t>
            </a:r>
            <a:r>
              <a:rPr sz="2400" spc="120" dirty="0">
                <a:latin typeface="Calibri"/>
                <a:cs typeface="Calibri"/>
              </a:rPr>
              <a:t>.</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70</a:t>
            </a:fld>
            <a:endParaRPr spc="-25"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07980" cy="4250055"/>
          </a:xfrm>
          <a:prstGeom prst="rect">
            <a:avLst/>
          </a:prstGeom>
        </p:spPr>
        <p:txBody>
          <a:bodyPr vert="horz" wrap="square" lIns="0" tIns="12065" rIns="0" bIns="0" rtlCol="0">
            <a:spAutoFit/>
          </a:bodyPr>
          <a:lstStyle/>
          <a:p>
            <a:pPr marL="14097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15" dirty="0">
                <a:latin typeface="Calibri"/>
                <a:cs typeface="Calibri"/>
              </a:rPr>
              <a:t> </a:t>
            </a:r>
            <a:r>
              <a:rPr sz="2200" b="1" spc="85" dirty="0">
                <a:latin typeface="Calibri"/>
                <a:cs typeface="Calibri"/>
              </a:rPr>
              <a:t>en</a:t>
            </a:r>
            <a:r>
              <a:rPr sz="2200" b="1" spc="-25"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(en</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185" dirty="0">
                <a:latin typeface="Calibri"/>
                <a:cs typeface="Calibri"/>
              </a:rPr>
              <a:t>CFDI</a:t>
            </a:r>
            <a:r>
              <a:rPr sz="2200" b="1" spc="-20"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30"/>
              </a:spcBef>
            </a:pPr>
            <a:r>
              <a:rPr sz="2200" spc="85" dirty="0">
                <a:latin typeface="Calibri"/>
                <a:cs typeface="Calibri"/>
              </a:rPr>
              <a:t>Además,</a:t>
            </a:r>
            <a:r>
              <a:rPr sz="2200" spc="-20" dirty="0">
                <a:latin typeface="Calibri"/>
                <a:cs typeface="Calibri"/>
              </a:rPr>
              <a:t> </a:t>
            </a:r>
            <a:r>
              <a:rPr sz="2200" spc="65" dirty="0">
                <a:latin typeface="Calibri"/>
                <a:cs typeface="Calibri"/>
              </a:rPr>
              <a:t>observa</a:t>
            </a:r>
            <a:r>
              <a:rPr sz="2200" spc="-5" dirty="0">
                <a:latin typeface="Calibri"/>
                <a:cs typeface="Calibri"/>
              </a:rPr>
              <a:t> </a:t>
            </a:r>
            <a:r>
              <a:rPr sz="2200" spc="75" dirty="0">
                <a:latin typeface="Calibri"/>
                <a:cs typeface="Calibri"/>
              </a:rPr>
              <a:t>esta</a:t>
            </a:r>
            <a:r>
              <a:rPr sz="2200" spc="-10" dirty="0">
                <a:latin typeface="Calibri"/>
                <a:cs typeface="Calibri"/>
              </a:rPr>
              <a:t> </a:t>
            </a:r>
            <a:r>
              <a:rPr sz="2200" spc="75" dirty="0">
                <a:latin typeface="Calibri"/>
                <a:cs typeface="Calibri"/>
              </a:rPr>
              <a:t>coherencia</a:t>
            </a:r>
            <a:r>
              <a:rPr sz="2200" spc="-25" dirty="0">
                <a:latin typeface="Calibri"/>
                <a:cs typeface="Calibri"/>
              </a:rPr>
              <a:t> </a:t>
            </a:r>
            <a:r>
              <a:rPr sz="2200" spc="55" dirty="0">
                <a:latin typeface="Calibri"/>
                <a:cs typeface="Calibri"/>
              </a:rPr>
              <a:t>matemática:</a:t>
            </a:r>
            <a:endParaRPr sz="2200">
              <a:latin typeface="Calibri"/>
              <a:cs typeface="Calibri"/>
            </a:endParaRPr>
          </a:p>
          <a:p>
            <a:pPr marL="354965" indent="-342265">
              <a:lnSpc>
                <a:spcPct val="100000"/>
              </a:lnSpc>
              <a:spcBef>
                <a:spcPts val="530"/>
              </a:spcBef>
              <a:buFont typeface="Arial"/>
              <a:buChar char="•"/>
              <a:tabLst>
                <a:tab pos="354965" algn="l"/>
              </a:tabLst>
            </a:pPr>
            <a:r>
              <a:rPr sz="2200" spc="55" dirty="0">
                <a:latin typeface="Calibri"/>
                <a:cs typeface="Calibri"/>
              </a:rPr>
              <a:t>20.66</a:t>
            </a:r>
            <a:r>
              <a:rPr sz="2200" spc="-10" dirty="0">
                <a:latin typeface="Calibri"/>
                <a:cs typeface="Calibri"/>
              </a:rPr>
              <a:t> </a:t>
            </a:r>
            <a:r>
              <a:rPr sz="2200" spc="65" dirty="0">
                <a:latin typeface="Calibri"/>
                <a:cs typeface="Calibri"/>
              </a:rPr>
              <a:t>×</a:t>
            </a:r>
            <a:r>
              <a:rPr sz="2200" spc="5" dirty="0">
                <a:latin typeface="Calibri"/>
                <a:cs typeface="Calibri"/>
              </a:rPr>
              <a:t> </a:t>
            </a:r>
            <a:r>
              <a:rPr sz="2200" spc="55" dirty="0">
                <a:latin typeface="Calibri"/>
                <a:cs typeface="Calibri"/>
              </a:rPr>
              <a:t>30.4</a:t>
            </a:r>
            <a:r>
              <a:rPr sz="2200" spc="-10" dirty="0">
                <a:latin typeface="Calibri"/>
                <a:cs typeface="Calibri"/>
              </a:rPr>
              <a:t> </a:t>
            </a:r>
            <a:r>
              <a:rPr sz="2200" spc="65" dirty="0">
                <a:latin typeface="Calibri"/>
                <a:cs typeface="Calibri"/>
              </a:rPr>
              <a:t>≈</a:t>
            </a:r>
            <a:r>
              <a:rPr sz="2200" spc="-5" dirty="0">
                <a:latin typeface="Calibri"/>
                <a:cs typeface="Calibri"/>
              </a:rPr>
              <a:t> </a:t>
            </a:r>
            <a:r>
              <a:rPr sz="2200" b="1" spc="50" dirty="0">
                <a:latin typeface="Calibri"/>
                <a:cs typeface="Calibri"/>
              </a:rPr>
              <a:t>628.06</a:t>
            </a:r>
            <a:r>
              <a:rPr sz="2200" b="1" spc="10" dirty="0">
                <a:latin typeface="Calibri"/>
                <a:cs typeface="Calibri"/>
              </a:rPr>
              <a:t> </a:t>
            </a:r>
            <a:r>
              <a:rPr sz="2200" spc="-680" dirty="0">
                <a:latin typeface="Calibri"/>
                <a:cs typeface="Calibri"/>
              </a:rPr>
              <a:t>→</a:t>
            </a:r>
            <a:r>
              <a:rPr sz="2200" dirty="0">
                <a:latin typeface="Calibri"/>
                <a:cs typeface="Calibri"/>
              </a:rPr>
              <a:t> </a:t>
            </a:r>
            <a:r>
              <a:rPr sz="2200" spc="65" dirty="0">
                <a:latin typeface="Calibri"/>
                <a:cs typeface="Calibri"/>
              </a:rPr>
              <a:t>que</a:t>
            </a:r>
            <a:r>
              <a:rPr sz="2200" spc="-15" dirty="0">
                <a:latin typeface="Calibri"/>
                <a:cs typeface="Calibri"/>
              </a:rPr>
              <a:t> </a:t>
            </a:r>
            <a:r>
              <a:rPr sz="2200" spc="85" dirty="0">
                <a:latin typeface="Calibri"/>
                <a:cs typeface="Calibri"/>
              </a:rPr>
              <a:t>coincide</a:t>
            </a:r>
            <a:r>
              <a:rPr sz="2200" spc="-10" dirty="0">
                <a:latin typeface="Calibri"/>
                <a:cs typeface="Calibri"/>
              </a:rPr>
              <a:t> </a:t>
            </a:r>
            <a:r>
              <a:rPr sz="2200" dirty="0">
                <a:latin typeface="Calibri"/>
                <a:cs typeface="Calibri"/>
              </a:rPr>
              <a:t>(por redondeo)</a:t>
            </a:r>
            <a:r>
              <a:rPr sz="2200" spc="25" dirty="0">
                <a:latin typeface="Calibri"/>
                <a:cs typeface="Calibri"/>
              </a:rPr>
              <a:t> </a:t>
            </a:r>
            <a:r>
              <a:rPr sz="2200" spc="100" dirty="0">
                <a:latin typeface="Calibri"/>
                <a:cs typeface="Calibri"/>
              </a:rPr>
              <a:t>con</a:t>
            </a:r>
            <a:r>
              <a:rPr sz="2200" spc="-10" dirty="0">
                <a:latin typeface="Calibri"/>
                <a:cs typeface="Calibri"/>
              </a:rPr>
              <a:t> </a:t>
            </a:r>
            <a:r>
              <a:rPr sz="2200" spc="60" dirty="0">
                <a:latin typeface="Calibri"/>
                <a:cs typeface="Calibri"/>
              </a:rPr>
              <a:t>el</a:t>
            </a:r>
            <a:r>
              <a:rPr sz="2200" spc="10" dirty="0">
                <a:latin typeface="Calibri"/>
                <a:cs typeface="Calibri"/>
              </a:rPr>
              <a:t> </a:t>
            </a:r>
            <a:r>
              <a:rPr sz="2200" dirty="0">
                <a:latin typeface="Calibri"/>
                <a:cs typeface="Calibri"/>
              </a:rPr>
              <a:t>tope</a:t>
            </a:r>
            <a:r>
              <a:rPr sz="2200" spc="10" dirty="0">
                <a:latin typeface="Calibri"/>
                <a:cs typeface="Calibri"/>
              </a:rPr>
              <a:t> </a:t>
            </a:r>
            <a:r>
              <a:rPr sz="2200" spc="90" dirty="0">
                <a:latin typeface="Calibri"/>
                <a:cs typeface="Calibri"/>
              </a:rPr>
              <a:t>mensual</a:t>
            </a:r>
            <a:r>
              <a:rPr sz="2200" spc="60" dirty="0">
                <a:latin typeface="Calibri"/>
                <a:cs typeface="Calibri"/>
              </a:rPr>
              <a:t> </a:t>
            </a:r>
            <a:r>
              <a:rPr sz="2200" b="1" spc="45" dirty="0">
                <a:latin typeface="Calibri"/>
                <a:cs typeface="Calibri"/>
              </a:rPr>
              <a:t>628.00</a:t>
            </a:r>
            <a:r>
              <a:rPr sz="2200" spc="45" dirty="0">
                <a:latin typeface="Calibri"/>
                <a:cs typeface="Calibri"/>
              </a:rPr>
              <a:t>.</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75" dirty="0">
                <a:latin typeface="Calibri"/>
                <a:cs typeface="Calibri"/>
              </a:rPr>
              <a:t>Interpretación</a:t>
            </a:r>
            <a:r>
              <a:rPr sz="2200" b="1" spc="-30" dirty="0">
                <a:latin typeface="Calibri"/>
                <a:cs typeface="Calibri"/>
              </a:rPr>
              <a:t> </a:t>
            </a:r>
            <a:r>
              <a:rPr sz="2200" b="1" spc="105" dirty="0">
                <a:latin typeface="Calibri"/>
                <a:cs typeface="Calibri"/>
              </a:rPr>
              <a:t>técnica:</a:t>
            </a:r>
            <a:endParaRPr sz="2200">
              <a:latin typeface="Calibri"/>
              <a:cs typeface="Calibri"/>
            </a:endParaRPr>
          </a:p>
          <a:p>
            <a:pPr marL="355600" marR="1188085" indent="-342900">
              <a:lnSpc>
                <a:spcPct val="100000"/>
              </a:lnSpc>
              <a:spcBef>
                <a:spcPts val="530"/>
              </a:spcBef>
              <a:buFont typeface="Arial"/>
              <a:buChar char="•"/>
              <a:tabLst>
                <a:tab pos="355600" algn="l"/>
              </a:tabLst>
            </a:pPr>
            <a:r>
              <a:rPr sz="2200" b="1" spc="50" dirty="0">
                <a:latin typeface="Calibri"/>
                <a:cs typeface="Calibri"/>
              </a:rPr>
              <a:t>628.00</a:t>
            </a:r>
            <a:r>
              <a:rPr sz="2200" b="1" spc="-35" dirty="0">
                <a:latin typeface="Calibri"/>
                <a:cs typeface="Calibri"/>
              </a:rPr>
              <a:t> </a:t>
            </a:r>
            <a:r>
              <a:rPr sz="2200" spc="60" dirty="0">
                <a:latin typeface="Calibri"/>
                <a:cs typeface="Calibri"/>
              </a:rPr>
              <a:t>funciona</a:t>
            </a:r>
            <a:r>
              <a:rPr sz="2200" spc="-20" dirty="0">
                <a:latin typeface="Calibri"/>
                <a:cs typeface="Calibri"/>
              </a:rPr>
              <a:t> </a:t>
            </a:r>
            <a:r>
              <a:rPr sz="2200" spc="100" dirty="0">
                <a:latin typeface="Calibri"/>
                <a:cs typeface="Calibri"/>
              </a:rPr>
              <a:t>como</a:t>
            </a:r>
            <a:r>
              <a:rPr sz="2200" spc="-35" dirty="0">
                <a:latin typeface="Calibri"/>
                <a:cs typeface="Calibri"/>
              </a:rPr>
              <a:t> </a:t>
            </a:r>
            <a:r>
              <a:rPr sz="2200" b="1" spc="65" dirty="0">
                <a:latin typeface="Calibri"/>
                <a:cs typeface="Calibri"/>
              </a:rPr>
              <a:t>tope</a:t>
            </a:r>
            <a:r>
              <a:rPr sz="2200" b="1" spc="-15" dirty="0">
                <a:latin typeface="Calibri"/>
                <a:cs typeface="Calibri"/>
              </a:rPr>
              <a:t> </a:t>
            </a:r>
            <a:r>
              <a:rPr sz="2200" b="1" spc="130" dirty="0">
                <a:latin typeface="Calibri"/>
                <a:cs typeface="Calibri"/>
              </a:rPr>
              <a:t>mensual</a:t>
            </a:r>
            <a:r>
              <a:rPr sz="2200" b="1" spc="-15" dirty="0">
                <a:latin typeface="Calibri"/>
                <a:cs typeface="Calibri"/>
              </a:rPr>
              <a:t> </a:t>
            </a:r>
            <a:r>
              <a:rPr sz="2200" spc="50" dirty="0">
                <a:latin typeface="Calibri"/>
                <a:cs typeface="Calibri"/>
              </a:rPr>
              <a:t>en</a:t>
            </a:r>
            <a:r>
              <a:rPr sz="2200" spc="-30" dirty="0">
                <a:latin typeface="Calibri"/>
                <a:cs typeface="Calibri"/>
              </a:rPr>
              <a:t> </a:t>
            </a:r>
            <a:r>
              <a:rPr sz="2200" spc="90" dirty="0">
                <a:latin typeface="Calibri"/>
                <a:cs typeface="Calibri"/>
              </a:rPr>
              <a:t>la</a:t>
            </a:r>
            <a:r>
              <a:rPr sz="2200" spc="-20" dirty="0">
                <a:latin typeface="Calibri"/>
                <a:cs typeface="Calibri"/>
              </a:rPr>
              <a:t> </a:t>
            </a:r>
            <a:r>
              <a:rPr sz="2200" spc="65" dirty="0">
                <a:latin typeface="Calibri"/>
                <a:cs typeface="Calibri"/>
              </a:rPr>
              <a:t>validación</a:t>
            </a:r>
            <a:r>
              <a:rPr sz="2200" spc="-20" dirty="0">
                <a:latin typeface="Calibri"/>
                <a:cs typeface="Calibri"/>
              </a:rPr>
              <a:t> </a:t>
            </a:r>
            <a:r>
              <a:rPr sz="2200" spc="95" dirty="0">
                <a:latin typeface="Calibri"/>
                <a:cs typeface="Calibri"/>
              </a:rPr>
              <a:t>cuando</a:t>
            </a:r>
            <a:r>
              <a:rPr sz="2200" spc="-20" dirty="0">
                <a:latin typeface="Calibri"/>
                <a:cs typeface="Calibri"/>
              </a:rPr>
              <a:t> </a:t>
            </a:r>
            <a:r>
              <a:rPr sz="2200" spc="60" dirty="0">
                <a:latin typeface="Calibri"/>
                <a:cs typeface="Calibri"/>
              </a:rPr>
              <a:t>el</a:t>
            </a:r>
            <a:r>
              <a:rPr sz="2200" spc="-30" dirty="0">
                <a:latin typeface="Calibri"/>
                <a:cs typeface="Calibri"/>
              </a:rPr>
              <a:t> </a:t>
            </a:r>
            <a:r>
              <a:rPr sz="2200" spc="60" dirty="0">
                <a:latin typeface="Calibri"/>
                <a:cs typeface="Calibri"/>
              </a:rPr>
              <a:t>recibo</a:t>
            </a:r>
            <a:r>
              <a:rPr sz="2200" spc="-125" dirty="0">
                <a:latin typeface="Calibri"/>
                <a:cs typeface="Calibri"/>
              </a:rPr>
              <a:t> </a:t>
            </a:r>
            <a:r>
              <a:rPr sz="2200" spc="70" dirty="0">
                <a:latin typeface="Calibri"/>
                <a:cs typeface="Calibri"/>
              </a:rPr>
              <a:t>“se </a:t>
            </a:r>
            <a:r>
              <a:rPr sz="2200" spc="60" dirty="0">
                <a:latin typeface="Calibri"/>
                <a:cs typeface="Calibri"/>
              </a:rPr>
              <a:t>comporta”</a:t>
            </a:r>
            <a:r>
              <a:rPr sz="2200" spc="-75" dirty="0">
                <a:latin typeface="Calibri"/>
                <a:cs typeface="Calibri"/>
              </a:rPr>
              <a:t> </a:t>
            </a:r>
            <a:r>
              <a:rPr sz="2200" spc="100" dirty="0">
                <a:latin typeface="Calibri"/>
                <a:cs typeface="Calibri"/>
              </a:rPr>
              <a:t>como</a:t>
            </a:r>
            <a:r>
              <a:rPr sz="2200" dirty="0">
                <a:latin typeface="Calibri"/>
                <a:cs typeface="Calibri"/>
              </a:rPr>
              <a:t> </a:t>
            </a:r>
            <a:r>
              <a:rPr sz="2200" spc="55" dirty="0">
                <a:latin typeface="Calibri"/>
                <a:cs typeface="Calibri"/>
              </a:rPr>
              <a:t>un</a:t>
            </a:r>
            <a:r>
              <a:rPr sz="2200" spc="-10" dirty="0">
                <a:latin typeface="Calibri"/>
                <a:cs typeface="Calibri"/>
              </a:rPr>
              <a:t> </a:t>
            </a:r>
            <a:r>
              <a:rPr sz="2200" dirty="0">
                <a:latin typeface="Calibri"/>
                <a:cs typeface="Calibri"/>
              </a:rPr>
              <a:t>periodo</a:t>
            </a:r>
            <a:r>
              <a:rPr sz="2200" spc="15" dirty="0">
                <a:latin typeface="Calibri"/>
                <a:cs typeface="Calibri"/>
              </a:rPr>
              <a:t> </a:t>
            </a:r>
            <a:r>
              <a:rPr sz="2200" spc="65" dirty="0">
                <a:latin typeface="Calibri"/>
                <a:cs typeface="Calibri"/>
              </a:rPr>
              <a:t>de</a:t>
            </a:r>
            <a:r>
              <a:rPr sz="2200" spc="15" dirty="0">
                <a:latin typeface="Calibri"/>
                <a:cs typeface="Calibri"/>
              </a:rPr>
              <a:t> </a:t>
            </a:r>
            <a:r>
              <a:rPr sz="2200" spc="80" dirty="0">
                <a:latin typeface="Calibri"/>
                <a:cs typeface="Calibri"/>
              </a:rPr>
              <a:t>hasta</a:t>
            </a:r>
            <a:r>
              <a:rPr sz="2200" spc="25" dirty="0">
                <a:latin typeface="Calibri"/>
                <a:cs typeface="Calibri"/>
              </a:rPr>
              <a:t> </a:t>
            </a:r>
            <a:r>
              <a:rPr sz="2200" spc="50" dirty="0">
                <a:latin typeface="Calibri"/>
                <a:cs typeface="Calibri"/>
              </a:rPr>
              <a:t>31</a:t>
            </a:r>
            <a:r>
              <a:rPr sz="2200" spc="10" dirty="0">
                <a:latin typeface="Calibri"/>
                <a:cs typeface="Calibri"/>
              </a:rPr>
              <a:t> </a:t>
            </a:r>
            <a:r>
              <a:rPr sz="2200" spc="75" dirty="0">
                <a:latin typeface="Calibri"/>
                <a:cs typeface="Calibri"/>
              </a:rPr>
              <a:t>días.</a:t>
            </a:r>
            <a:endParaRPr sz="2200">
              <a:latin typeface="Calibri"/>
              <a:cs typeface="Calibri"/>
            </a:endParaRPr>
          </a:p>
          <a:p>
            <a:pPr marL="355600" marR="5080" indent="-342900">
              <a:lnSpc>
                <a:spcPct val="100000"/>
              </a:lnSpc>
              <a:spcBef>
                <a:spcPts val="525"/>
              </a:spcBef>
              <a:buFont typeface="Arial"/>
              <a:buChar char="•"/>
              <a:tabLst>
                <a:tab pos="355600" algn="l"/>
              </a:tabLst>
            </a:pPr>
            <a:r>
              <a:rPr sz="2200" b="1" spc="50" dirty="0">
                <a:latin typeface="Calibri"/>
                <a:cs typeface="Calibri"/>
              </a:rPr>
              <a:t>20.66</a:t>
            </a:r>
            <a:r>
              <a:rPr sz="2200" b="1" spc="-15" dirty="0">
                <a:latin typeface="Calibri"/>
                <a:cs typeface="Calibri"/>
              </a:rPr>
              <a:t> </a:t>
            </a:r>
            <a:r>
              <a:rPr sz="2200" spc="60" dirty="0">
                <a:latin typeface="Calibri"/>
                <a:cs typeface="Calibri"/>
              </a:rPr>
              <a:t>funciona</a:t>
            </a:r>
            <a:r>
              <a:rPr sz="2200" spc="-5" dirty="0">
                <a:latin typeface="Calibri"/>
                <a:cs typeface="Calibri"/>
              </a:rPr>
              <a:t> </a:t>
            </a:r>
            <a:r>
              <a:rPr sz="2200" spc="100" dirty="0">
                <a:latin typeface="Calibri"/>
                <a:cs typeface="Calibri"/>
              </a:rPr>
              <a:t>como</a:t>
            </a:r>
            <a:r>
              <a:rPr sz="2200" spc="-15" dirty="0">
                <a:latin typeface="Calibri"/>
                <a:cs typeface="Calibri"/>
              </a:rPr>
              <a:t> </a:t>
            </a:r>
            <a:r>
              <a:rPr sz="2200" b="1" spc="65" dirty="0">
                <a:latin typeface="Calibri"/>
                <a:cs typeface="Calibri"/>
              </a:rPr>
              <a:t>tope</a:t>
            </a:r>
            <a:r>
              <a:rPr sz="2200" b="1" dirty="0">
                <a:latin typeface="Calibri"/>
                <a:cs typeface="Calibri"/>
              </a:rPr>
              <a:t> </a:t>
            </a:r>
            <a:r>
              <a:rPr sz="2200" b="1" spc="65" dirty="0">
                <a:latin typeface="Calibri"/>
                <a:cs typeface="Calibri"/>
              </a:rPr>
              <a:t>diario</a:t>
            </a:r>
            <a:r>
              <a:rPr sz="2200" b="1" spc="-10" dirty="0">
                <a:latin typeface="Calibri"/>
                <a:cs typeface="Calibri"/>
              </a:rPr>
              <a:t> </a:t>
            </a:r>
            <a:r>
              <a:rPr sz="2200" spc="95" dirty="0">
                <a:latin typeface="Calibri"/>
                <a:cs typeface="Calibri"/>
              </a:rPr>
              <a:t>cuando</a:t>
            </a:r>
            <a:r>
              <a:rPr sz="2200" dirty="0">
                <a:latin typeface="Calibri"/>
                <a:cs typeface="Calibri"/>
              </a:rPr>
              <a:t> por</a:t>
            </a:r>
            <a:r>
              <a:rPr sz="2200" spc="-15" dirty="0">
                <a:latin typeface="Calibri"/>
                <a:cs typeface="Calibri"/>
              </a:rPr>
              <a:t> </a:t>
            </a:r>
            <a:r>
              <a:rPr sz="2200" spc="70" dirty="0">
                <a:latin typeface="Calibri"/>
                <a:cs typeface="Calibri"/>
              </a:rPr>
              <a:t>alguna</a:t>
            </a:r>
            <a:r>
              <a:rPr sz="2200" spc="-5" dirty="0">
                <a:latin typeface="Calibri"/>
                <a:cs typeface="Calibri"/>
              </a:rPr>
              <a:t> </a:t>
            </a:r>
            <a:r>
              <a:rPr sz="2200" dirty="0">
                <a:latin typeface="Calibri"/>
                <a:cs typeface="Calibri"/>
              </a:rPr>
              <a:t>razón</a:t>
            </a:r>
            <a:r>
              <a:rPr sz="2200" spc="5" dirty="0">
                <a:latin typeface="Calibri"/>
                <a:cs typeface="Calibri"/>
              </a:rPr>
              <a:t> </a:t>
            </a:r>
            <a:r>
              <a:rPr sz="2200" spc="95" dirty="0">
                <a:latin typeface="Calibri"/>
                <a:cs typeface="Calibri"/>
              </a:rPr>
              <a:t>NumDiasPagados</a:t>
            </a:r>
            <a:r>
              <a:rPr sz="2200" spc="45" dirty="0">
                <a:latin typeface="Calibri"/>
                <a:cs typeface="Calibri"/>
              </a:rPr>
              <a:t> </a:t>
            </a:r>
            <a:r>
              <a:rPr sz="2200" spc="50" dirty="0">
                <a:latin typeface="Calibri"/>
                <a:cs typeface="Calibri"/>
              </a:rPr>
              <a:t>excede 31</a:t>
            </a:r>
            <a:r>
              <a:rPr sz="2200" spc="20" dirty="0">
                <a:latin typeface="Calibri"/>
                <a:cs typeface="Calibri"/>
              </a:rPr>
              <a:t> </a:t>
            </a:r>
            <a:r>
              <a:rPr sz="2200" spc="45" dirty="0">
                <a:latin typeface="Calibri"/>
                <a:cs typeface="Calibri"/>
              </a:rPr>
              <a:t>(periodos</a:t>
            </a:r>
            <a:r>
              <a:rPr sz="2200" spc="60" dirty="0">
                <a:latin typeface="Calibri"/>
                <a:cs typeface="Calibri"/>
              </a:rPr>
              <a:t> </a:t>
            </a:r>
            <a:r>
              <a:rPr sz="2200" spc="75" dirty="0">
                <a:latin typeface="Calibri"/>
                <a:cs typeface="Calibri"/>
              </a:rPr>
              <a:t>atípicos,</a:t>
            </a:r>
            <a:r>
              <a:rPr sz="2200" spc="35" dirty="0">
                <a:latin typeface="Calibri"/>
                <a:cs typeface="Calibri"/>
              </a:rPr>
              <a:t> </a:t>
            </a:r>
            <a:r>
              <a:rPr sz="2200" spc="90" dirty="0">
                <a:latin typeface="Calibri"/>
                <a:cs typeface="Calibri"/>
              </a:rPr>
              <a:t>pagos</a:t>
            </a:r>
            <a:r>
              <a:rPr sz="2200" spc="20" dirty="0">
                <a:latin typeface="Calibri"/>
                <a:cs typeface="Calibri"/>
              </a:rPr>
              <a:t> </a:t>
            </a:r>
            <a:r>
              <a:rPr sz="2200" spc="100" dirty="0">
                <a:latin typeface="Calibri"/>
                <a:cs typeface="Calibri"/>
              </a:rPr>
              <a:t>acumulados,</a:t>
            </a:r>
            <a:r>
              <a:rPr sz="2200" spc="55" dirty="0">
                <a:latin typeface="Calibri"/>
                <a:cs typeface="Calibri"/>
              </a:rPr>
              <a:t> </a:t>
            </a:r>
            <a:r>
              <a:rPr sz="2200" spc="10" dirty="0">
                <a:latin typeface="Calibri"/>
                <a:cs typeface="Calibri"/>
              </a:rPr>
              <a:t>extraordinarios,</a:t>
            </a:r>
            <a:r>
              <a:rPr sz="2200" spc="65" dirty="0">
                <a:latin typeface="Calibri"/>
                <a:cs typeface="Calibri"/>
              </a:rPr>
              <a:t> </a:t>
            </a:r>
            <a:r>
              <a:rPr sz="2200" spc="-10" dirty="0">
                <a:latin typeface="Calibri"/>
                <a:cs typeface="Calibri"/>
              </a:rPr>
              <a:t>etc.).</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391775" cy="5859780"/>
          </a:xfrm>
          <a:prstGeom prst="rect">
            <a:avLst/>
          </a:prstGeom>
        </p:spPr>
        <p:txBody>
          <a:bodyPr vert="horz" wrap="square" lIns="0" tIns="12065" rIns="0" bIns="0" rtlCol="0">
            <a:spAutoFit/>
          </a:bodyPr>
          <a:lstStyle/>
          <a:p>
            <a:pPr marL="25717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95" dirty="0">
                <a:latin typeface="Calibri"/>
                <a:cs typeface="Calibri"/>
              </a:rPr>
              <a:t>Qué</a:t>
            </a:r>
            <a:r>
              <a:rPr sz="2200" b="1" spc="-30" dirty="0">
                <a:latin typeface="Calibri"/>
                <a:cs typeface="Calibri"/>
              </a:rPr>
              <a:t> </a:t>
            </a:r>
            <a:r>
              <a:rPr sz="2200" b="1" spc="80" dirty="0">
                <a:latin typeface="Calibri"/>
                <a:cs typeface="Calibri"/>
              </a:rPr>
              <a:t>valida</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55" dirty="0">
                <a:latin typeface="Calibri"/>
                <a:cs typeface="Calibri"/>
              </a:rPr>
              <a:t>SAT</a:t>
            </a:r>
            <a:r>
              <a:rPr sz="2200" b="1" spc="-15" dirty="0">
                <a:latin typeface="Calibri"/>
                <a:cs typeface="Calibri"/>
              </a:rPr>
              <a:t> </a:t>
            </a:r>
            <a:r>
              <a:rPr sz="2200" b="1" spc="85" dirty="0">
                <a:latin typeface="Calibri"/>
                <a:cs typeface="Calibri"/>
              </a:rPr>
              <a:t>en</a:t>
            </a:r>
            <a:r>
              <a:rPr sz="2200" b="1" spc="-25"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(en</a:t>
            </a:r>
            <a:r>
              <a:rPr sz="2200" b="1" spc="-20" dirty="0">
                <a:latin typeface="Calibri"/>
                <a:cs typeface="Calibri"/>
              </a:rPr>
              <a:t> </a:t>
            </a:r>
            <a:r>
              <a:rPr sz="2200" b="1" spc="105" dirty="0">
                <a:latin typeface="Calibri"/>
                <a:cs typeface="Calibri"/>
              </a:rPr>
              <a:t>el</a:t>
            </a:r>
            <a:r>
              <a:rPr sz="2200" b="1" spc="-25" dirty="0">
                <a:latin typeface="Calibri"/>
                <a:cs typeface="Calibri"/>
              </a:rPr>
              <a:t> </a:t>
            </a:r>
            <a:r>
              <a:rPr sz="2200" b="1" spc="185" dirty="0">
                <a:latin typeface="Calibri"/>
                <a:cs typeface="Calibri"/>
              </a:rPr>
              <a:t>CFDI</a:t>
            </a:r>
            <a:r>
              <a:rPr sz="2200" b="1" spc="-20" dirty="0">
                <a:latin typeface="Calibri"/>
                <a:cs typeface="Calibri"/>
              </a:rPr>
              <a:t> </a:t>
            </a:r>
            <a:r>
              <a:rPr sz="2200" b="1" spc="100" dirty="0">
                <a:latin typeface="Calibri"/>
                <a:cs typeface="Calibri"/>
              </a:rPr>
              <a:t>de</a:t>
            </a:r>
            <a:r>
              <a:rPr sz="2200" b="1" spc="-25" dirty="0">
                <a:latin typeface="Calibri"/>
                <a:cs typeface="Calibri"/>
              </a:rPr>
              <a:t> </a:t>
            </a:r>
            <a:r>
              <a:rPr sz="2200" b="1" spc="65" dirty="0">
                <a:latin typeface="Calibri"/>
                <a:cs typeface="Calibri"/>
              </a:rPr>
              <a:t>nómina)</a:t>
            </a:r>
            <a:endParaRPr sz="2200">
              <a:latin typeface="Calibri"/>
              <a:cs typeface="Calibri"/>
            </a:endParaRPr>
          </a:p>
          <a:p>
            <a:pPr marL="12700">
              <a:lnSpc>
                <a:spcPct val="100000"/>
              </a:lnSpc>
              <a:spcBef>
                <a:spcPts val="530"/>
              </a:spcBef>
            </a:pPr>
            <a:r>
              <a:rPr sz="2200" b="1" spc="135" dirty="0">
                <a:latin typeface="Calibri"/>
                <a:cs typeface="Calibri"/>
              </a:rPr>
              <a:t>Lo</a:t>
            </a:r>
            <a:r>
              <a:rPr sz="2200" b="1" spc="-35" dirty="0">
                <a:latin typeface="Calibri"/>
                <a:cs typeface="Calibri"/>
              </a:rPr>
              <a:t> </a:t>
            </a:r>
            <a:r>
              <a:rPr sz="2200" b="1" spc="65" dirty="0">
                <a:latin typeface="Calibri"/>
                <a:cs typeface="Calibri"/>
              </a:rPr>
              <a:t>importante:</a:t>
            </a:r>
            <a:r>
              <a:rPr sz="2200" b="1" spc="-140" dirty="0">
                <a:latin typeface="Calibri"/>
                <a:cs typeface="Calibri"/>
              </a:rPr>
              <a:t> </a:t>
            </a:r>
            <a:r>
              <a:rPr sz="2200" b="1" spc="105" dirty="0">
                <a:latin typeface="Calibri"/>
                <a:cs typeface="Calibri"/>
              </a:rPr>
              <a:t>“validación</a:t>
            </a:r>
            <a:r>
              <a:rPr sz="2200" b="1" spc="-20" dirty="0">
                <a:latin typeface="Calibri"/>
                <a:cs typeface="Calibri"/>
              </a:rPr>
              <a:t> </a:t>
            </a:r>
            <a:r>
              <a:rPr sz="2200" b="1" spc="90" dirty="0">
                <a:latin typeface="Calibri"/>
                <a:cs typeface="Calibri"/>
              </a:rPr>
              <a:t>SAT”</a:t>
            </a:r>
            <a:r>
              <a:rPr sz="2200" b="1" spc="-125" dirty="0">
                <a:latin typeface="Calibri"/>
                <a:cs typeface="Calibri"/>
              </a:rPr>
              <a:t> </a:t>
            </a:r>
            <a:r>
              <a:rPr sz="2200" b="1" spc="130" dirty="0">
                <a:latin typeface="Calibri"/>
                <a:cs typeface="Calibri"/>
              </a:rPr>
              <a:t>vs</a:t>
            </a:r>
            <a:r>
              <a:rPr sz="2200" b="1" spc="-145" dirty="0">
                <a:latin typeface="Calibri"/>
                <a:cs typeface="Calibri"/>
              </a:rPr>
              <a:t> </a:t>
            </a:r>
            <a:r>
              <a:rPr sz="2200" b="1" spc="140" dirty="0">
                <a:latin typeface="Calibri"/>
                <a:cs typeface="Calibri"/>
              </a:rPr>
              <a:t>“cálculo</a:t>
            </a:r>
            <a:r>
              <a:rPr sz="2200" b="1" dirty="0">
                <a:latin typeface="Calibri"/>
                <a:cs typeface="Calibri"/>
              </a:rPr>
              <a:t> </a:t>
            </a:r>
            <a:r>
              <a:rPr sz="2200" b="1" spc="95" dirty="0">
                <a:latin typeface="Calibri"/>
                <a:cs typeface="Calibri"/>
              </a:rPr>
              <a:t>correcto</a:t>
            </a:r>
            <a:r>
              <a:rPr sz="2200" b="1" spc="-10" dirty="0">
                <a:latin typeface="Calibri"/>
                <a:cs typeface="Calibri"/>
              </a:rPr>
              <a:t> </a:t>
            </a:r>
            <a:r>
              <a:rPr sz="2200" b="1" spc="100" dirty="0">
                <a:latin typeface="Calibri"/>
                <a:cs typeface="Calibri"/>
              </a:rPr>
              <a:t>del</a:t>
            </a:r>
            <a:r>
              <a:rPr sz="2200" b="1" spc="-40" dirty="0">
                <a:latin typeface="Calibri"/>
                <a:cs typeface="Calibri"/>
              </a:rPr>
              <a:t> </a:t>
            </a:r>
            <a:r>
              <a:rPr sz="2200" b="1" spc="110" dirty="0">
                <a:latin typeface="Calibri"/>
                <a:cs typeface="Calibri"/>
              </a:rPr>
              <a:t>subsidio”</a:t>
            </a:r>
            <a:endParaRPr sz="2200">
              <a:latin typeface="Calibri"/>
              <a:cs typeface="Calibri"/>
            </a:endParaRPr>
          </a:p>
          <a:p>
            <a:pPr marL="12700">
              <a:lnSpc>
                <a:spcPct val="100000"/>
              </a:lnSpc>
              <a:spcBef>
                <a:spcPts val="530"/>
              </a:spcBef>
            </a:pPr>
            <a:r>
              <a:rPr sz="2200" spc="120" dirty="0">
                <a:latin typeface="Calibri"/>
                <a:cs typeface="Calibri"/>
              </a:rPr>
              <a:t>Estas</a:t>
            </a:r>
            <a:r>
              <a:rPr sz="2200" spc="15" dirty="0">
                <a:latin typeface="Calibri"/>
                <a:cs typeface="Calibri"/>
              </a:rPr>
              <a:t> </a:t>
            </a:r>
            <a:r>
              <a:rPr sz="2200" spc="65" dirty="0">
                <a:latin typeface="Calibri"/>
                <a:cs typeface="Calibri"/>
              </a:rPr>
              <a:t>reglas</a:t>
            </a:r>
            <a:r>
              <a:rPr sz="2200" spc="20" dirty="0">
                <a:latin typeface="Calibri"/>
                <a:cs typeface="Calibri"/>
              </a:rPr>
              <a:t> </a:t>
            </a:r>
            <a:r>
              <a:rPr sz="2200" spc="60" dirty="0">
                <a:latin typeface="Calibri"/>
                <a:cs typeface="Calibri"/>
              </a:rPr>
              <a:t>del</a:t>
            </a:r>
            <a:r>
              <a:rPr sz="2200" spc="-5" dirty="0">
                <a:latin typeface="Calibri"/>
                <a:cs typeface="Calibri"/>
              </a:rPr>
              <a:t> </a:t>
            </a:r>
            <a:r>
              <a:rPr sz="2200" dirty="0">
                <a:latin typeface="Calibri"/>
                <a:cs typeface="Calibri"/>
              </a:rPr>
              <a:t>SAT</a:t>
            </a:r>
            <a:r>
              <a:rPr sz="2200" spc="-15" dirty="0">
                <a:latin typeface="Calibri"/>
                <a:cs typeface="Calibri"/>
              </a:rPr>
              <a:t> </a:t>
            </a:r>
            <a:r>
              <a:rPr sz="2200" spc="90" dirty="0">
                <a:latin typeface="Calibri"/>
                <a:cs typeface="Calibri"/>
              </a:rPr>
              <a:t>son</a:t>
            </a:r>
            <a:r>
              <a:rPr sz="2200" spc="10" dirty="0">
                <a:latin typeface="Calibri"/>
                <a:cs typeface="Calibri"/>
              </a:rPr>
              <a:t> </a:t>
            </a:r>
            <a:r>
              <a:rPr sz="2200" b="1" spc="100" dirty="0">
                <a:latin typeface="Calibri"/>
                <a:cs typeface="Calibri"/>
              </a:rPr>
              <a:t>topes</a:t>
            </a:r>
            <a:r>
              <a:rPr sz="2200" b="1" spc="20" dirty="0">
                <a:latin typeface="Calibri"/>
                <a:cs typeface="Calibri"/>
              </a:rPr>
              <a:t> </a:t>
            </a:r>
            <a:r>
              <a:rPr sz="2200" dirty="0">
                <a:latin typeface="Calibri"/>
                <a:cs typeface="Calibri"/>
              </a:rPr>
              <a:t>para</a:t>
            </a:r>
            <a:r>
              <a:rPr sz="2200" spc="5" dirty="0">
                <a:latin typeface="Calibri"/>
                <a:cs typeface="Calibri"/>
              </a:rPr>
              <a:t> </a:t>
            </a:r>
            <a:r>
              <a:rPr sz="2200" dirty="0">
                <a:latin typeface="Calibri"/>
                <a:cs typeface="Calibri"/>
              </a:rPr>
              <a:t>evitar</a:t>
            </a:r>
            <a:r>
              <a:rPr sz="2200" spc="15" dirty="0">
                <a:latin typeface="Calibri"/>
                <a:cs typeface="Calibri"/>
              </a:rPr>
              <a:t> </a:t>
            </a:r>
            <a:r>
              <a:rPr sz="2200" spc="50" dirty="0">
                <a:latin typeface="Calibri"/>
                <a:cs typeface="Calibri"/>
              </a:rPr>
              <a:t>timbrados</a:t>
            </a:r>
            <a:r>
              <a:rPr sz="2200" spc="25" dirty="0">
                <a:latin typeface="Calibri"/>
                <a:cs typeface="Calibri"/>
              </a:rPr>
              <a:t> </a:t>
            </a:r>
            <a:r>
              <a:rPr sz="2200" spc="100" dirty="0">
                <a:latin typeface="Calibri"/>
                <a:cs typeface="Calibri"/>
              </a:rPr>
              <a:t>con</a:t>
            </a:r>
            <a:r>
              <a:rPr sz="2200" spc="-5" dirty="0">
                <a:latin typeface="Calibri"/>
                <a:cs typeface="Calibri"/>
              </a:rPr>
              <a:t> </a:t>
            </a:r>
            <a:r>
              <a:rPr sz="2200" spc="100" dirty="0">
                <a:latin typeface="Calibri"/>
                <a:cs typeface="Calibri"/>
              </a:rPr>
              <a:t>subsidios</a:t>
            </a:r>
            <a:r>
              <a:rPr sz="2200" spc="-105" dirty="0">
                <a:latin typeface="Calibri"/>
                <a:cs typeface="Calibri"/>
              </a:rPr>
              <a:t> </a:t>
            </a:r>
            <a:r>
              <a:rPr sz="2200" spc="75" dirty="0">
                <a:latin typeface="Calibri"/>
                <a:cs typeface="Calibri"/>
              </a:rPr>
              <a:t>“absurdos”</a:t>
            </a:r>
            <a:r>
              <a:rPr sz="2200" spc="-70" dirty="0">
                <a:latin typeface="Calibri"/>
                <a:cs typeface="Calibri"/>
              </a:rPr>
              <a:t> </a:t>
            </a:r>
            <a:r>
              <a:rPr sz="2200" dirty="0">
                <a:latin typeface="Calibri"/>
                <a:cs typeface="Calibri"/>
              </a:rPr>
              <a:t>o</a:t>
            </a:r>
            <a:r>
              <a:rPr sz="2200" spc="-5" dirty="0">
                <a:latin typeface="Calibri"/>
                <a:cs typeface="Calibri"/>
              </a:rPr>
              <a:t> </a:t>
            </a:r>
            <a:r>
              <a:rPr sz="2200" spc="-10" dirty="0">
                <a:latin typeface="Calibri"/>
                <a:cs typeface="Calibri"/>
              </a:rPr>
              <a:t>fuera</a:t>
            </a:r>
            <a:endParaRPr sz="2200">
              <a:latin typeface="Calibri"/>
              <a:cs typeface="Calibri"/>
            </a:endParaRPr>
          </a:p>
          <a:p>
            <a:pPr marL="12700">
              <a:lnSpc>
                <a:spcPct val="100000"/>
              </a:lnSpc>
            </a:pPr>
            <a:r>
              <a:rPr sz="2200" spc="65" dirty="0">
                <a:latin typeface="Calibri"/>
                <a:cs typeface="Calibri"/>
              </a:rPr>
              <a:t>de</a:t>
            </a:r>
            <a:r>
              <a:rPr sz="2200" spc="-5" dirty="0">
                <a:latin typeface="Calibri"/>
                <a:cs typeface="Calibri"/>
              </a:rPr>
              <a:t> </a:t>
            </a:r>
            <a:r>
              <a:rPr sz="2200" dirty="0">
                <a:latin typeface="Calibri"/>
                <a:cs typeface="Calibri"/>
              </a:rPr>
              <a:t>rango.</a:t>
            </a:r>
            <a:r>
              <a:rPr sz="2200" spc="5" dirty="0">
                <a:latin typeface="Calibri"/>
                <a:cs typeface="Calibri"/>
              </a:rPr>
              <a:t> </a:t>
            </a:r>
            <a:r>
              <a:rPr sz="2200" dirty="0">
                <a:latin typeface="Calibri"/>
                <a:cs typeface="Calibri"/>
              </a:rPr>
              <a:t>Pero</a:t>
            </a:r>
            <a:r>
              <a:rPr sz="2200" spc="25" dirty="0">
                <a:latin typeface="Calibri"/>
                <a:cs typeface="Calibri"/>
              </a:rPr>
              <a:t> </a:t>
            </a:r>
            <a:r>
              <a:rPr sz="2200" b="1" spc="80" dirty="0">
                <a:latin typeface="Calibri"/>
                <a:cs typeface="Calibri"/>
              </a:rPr>
              <a:t>no</a:t>
            </a:r>
            <a:r>
              <a:rPr sz="2200" b="1" spc="-10" dirty="0">
                <a:latin typeface="Calibri"/>
                <a:cs typeface="Calibri"/>
              </a:rPr>
              <a:t> </a:t>
            </a:r>
            <a:r>
              <a:rPr sz="2200" b="1" spc="90" dirty="0">
                <a:latin typeface="Calibri"/>
                <a:cs typeface="Calibri"/>
              </a:rPr>
              <a:t>sustituyen</a:t>
            </a:r>
            <a:r>
              <a:rPr sz="2200" b="1" spc="65" dirty="0">
                <a:latin typeface="Calibri"/>
                <a:cs typeface="Calibri"/>
              </a:rPr>
              <a:t> </a:t>
            </a:r>
            <a:r>
              <a:rPr sz="2200" spc="60" dirty="0">
                <a:latin typeface="Calibri"/>
                <a:cs typeface="Calibri"/>
              </a:rPr>
              <a:t>el</a:t>
            </a:r>
            <a:r>
              <a:rPr sz="2200" dirty="0">
                <a:latin typeface="Calibri"/>
                <a:cs typeface="Calibri"/>
              </a:rPr>
              <a:t> </a:t>
            </a:r>
            <a:r>
              <a:rPr sz="2200" spc="110" dirty="0">
                <a:latin typeface="Calibri"/>
                <a:cs typeface="Calibri"/>
              </a:rPr>
              <a:t>cálculo</a:t>
            </a:r>
            <a:r>
              <a:rPr sz="2200" dirty="0">
                <a:latin typeface="Calibri"/>
                <a:cs typeface="Calibri"/>
              </a:rPr>
              <a:t> real</a:t>
            </a:r>
            <a:r>
              <a:rPr sz="2200" spc="15" dirty="0">
                <a:latin typeface="Calibri"/>
                <a:cs typeface="Calibri"/>
              </a:rPr>
              <a:t> </a:t>
            </a:r>
            <a:r>
              <a:rPr sz="2200" spc="60" dirty="0">
                <a:latin typeface="Calibri"/>
                <a:cs typeface="Calibri"/>
              </a:rPr>
              <a:t>del</a:t>
            </a:r>
            <a:r>
              <a:rPr sz="2200" spc="15" dirty="0">
                <a:latin typeface="Calibri"/>
                <a:cs typeface="Calibri"/>
              </a:rPr>
              <a:t> </a:t>
            </a:r>
            <a:r>
              <a:rPr sz="2200" spc="65" dirty="0">
                <a:latin typeface="Calibri"/>
                <a:cs typeface="Calibri"/>
              </a:rPr>
              <a:t>subsidio.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95" dirty="0">
                <a:latin typeface="Calibri"/>
                <a:cs typeface="Calibri"/>
              </a:rPr>
              <a:t>El</a:t>
            </a:r>
            <a:r>
              <a:rPr sz="2200" spc="-15" dirty="0">
                <a:latin typeface="Calibri"/>
                <a:cs typeface="Calibri"/>
              </a:rPr>
              <a:t> </a:t>
            </a:r>
            <a:r>
              <a:rPr sz="2200" spc="55" dirty="0">
                <a:latin typeface="Calibri"/>
                <a:cs typeface="Calibri"/>
              </a:rPr>
              <a:t>Decreto</a:t>
            </a:r>
            <a:r>
              <a:rPr sz="2200" spc="20" dirty="0">
                <a:latin typeface="Calibri"/>
                <a:cs typeface="Calibri"/>
              </a:rPr>
              <a:t> </a:t>
            </a:r>
            <a:r>
              <a:rPr sz="2200" dirty="0">
                <a:latin typeface="Calibri"/>
                <a:cs typeface="Calibri"/>
              </a:rPr>
              <a:t>fija</a:t>
            </a:r>
            <a:r>
              <a:rPr sz="2200" spc="5" dirty="0">
                <a:latin typeface="Calibri"/>
                <a:cs typeface="Calibri"/>
              </a:rPr>
              <a:t> </a:t>
            </a:r>
            <a:r>
              <a:rPr sz="2200" b="1" spc="130" dirty="0">
                <a:latin typeface="Calibri"/>
                <a:cs typeface="Calibri"/>
              </a:rPr>
              <a:t>condiciones</a:t>
            </a:r>
            <a:r>
              <a:rPr sz="2200" b="1" spc="40" dirty="0">
                <a:latin typeface="Calibri"/>
                <a:cs typeface="Calibri"/>
              </a:rPr>
              <a:t> </a:t>
            </a:r>
            <a:r>
              <a:rPr sz="2200" b="1" spc="100" dirty="0">
                <a:latin typeface="Calibri"/>
                <a:cs typeface="Calibri"/>
              </a:rPr>
              <a:t>de</a:t>
            </a:r>
            <a:r>
              <a:rPr sz="2200" b="1" spc="-10" dirty="0">
                <a:latin typeface="Calibri"/>
                <a:cs typeface="Calibri"/>
              </a:rPr>
              <a:t> </a:t>
            </a:r>
            <a:r>
              <a:rPr sz="2200" b="1" spc="90" dirty="0">
                <a:latin typeface="Calibri"/>
                <a:cs typeface="Calibri"/>
              </a:rPr>
              <a:t>elegibilidad</a:t>
            </a:r>
            <a:r>
              <a:rPr sz="2200" b="1" spc="-5" dirty="0">
                <a:latin typeface="Calibri"/>
                <a:cs typeface="Calibri"/>
              </a:rPr>
              <a:t> </a:t>
            </a:r>
            <a:r>
              <a:rPr sz="2200" dirty="0">
                <a:latin typeface="Calibri"/>
                <a:cs typeface="Calibri"/>
              </a:rPr>
              <a:t>y</a:t>
            </a:r>
            <a:r>
              <a:rPr sz="2200" spc="-5" dirty="0">
                <a:latin typeface="Calibri"/>
                <a:cs typeface="Calibri"/>
              </a:rPr>
              <a:t> </a:t>
            </a:r>
            <a:r>
              <a:rPr sz="2200" dirty="0">
                <a:latin typeface="Calibri"/>
                <a:cs typeface="Calibri"/>
              </a:rPr>
              <a:t>forma </a:t>
            </a:r>
            <a:r>
              <a:rPr sz="2200" spc="65" dirty="0">
                <a:latin typeface="Calibri"/>
                <a:cs typeface="Calibri"/>
              </a:rPr>
              <a:t>de</a:t>
            </a:r>
            <a:r>
              <a:rPr sz="2200" spc="5" dirty="0">
                <a:latin typeface="Calibri"/>
                <a:cs typeface="Calibri"/>
              </a:rPr>
              <a:t> </a:t>
            </a:r>
            <a:r>
              <a:rPr sz="2200" spc="95" dirty="0">
                <a:latin typeface="Calibri"/>
                <a:cs typeface="Calibri"/>
              </a:rPr>
              <a:t>cálculo,</a:t>
            </a:r>
            <a:r>
              <a:rPr sz="2200" spc="-15" dirty="0">
                <a:latin typeface="Calibri"/>
                <a:cs typeface="Calibri"/>
              </a:rPr>
              <a:t> </a:t>
            </a:r>
            <a:r>
              <a:rPr sz="2200" dirty="0">
                <a:latin typeface="Calibri"/>
                <a:cs typeface="Calibri"/>
              </a:rPr>
              <a:t>por</a:t>
            </a:r>
            <a:r>
              <a:rPr sz="2200" spc="-15" dirty="0">
                <a:latin typeface="Calibri"/>
                <a:cs typeface="Calibri"/>
              </a:rPr>
              <a:t> </a:t>
            </a:r>
            <a:r>
              <a:rPr sz="2200" spc="40" dirty="0">
                <a:latin typeface="Calibri"/>
                <a:cs typeface="Calibri"/>
              </a:rPr>
              <a:t>ejemplo:</a:t>
            </a:r>
            <a:endParaRPr sz="2200">
              <a:latin typeface="Calibri"/>
              <a:cs typeface="Calibri"/>
            </a:endParaRPr>
          </a:p>
          <a:p>
            <a:pPr marL="354965" indent="-342265">
              <a:lnSpc>
                <a:spcPct val="100000"/>
              </a:lnSpc>
              <a:spcBef>
                <a:spcPts val="530"/>
              </a:spcBef>
              <a:buFont typeface="Arial"/>
              <a:buChar char="•"/>
              <a:tabLst>
                <a:tab pos="354965" algn="l"/>
              </a:tabLst>
            </a:pPr>
            <a:r>
              <a:rPr sz="2200" spc="80" dirty="0">
                <a:latin typeface="Calibri"/>
                <a:cs typeface="Calibri"/>
              </a:rPr>
              <a:t>Aplica</a:t>
            </a:r>
            <a:r>
              <a:rPr sz="2200" spc="-35" dirty="0">
                <a:latin typeface="Calibri"/>
                <a:cs typeface="Calibri"/>
              </a:rPr>
              <a:t> </a:t>
            </a:r>
            <a:r>
              <a:rPr sz="2200" spc="105" dirty="0">
                <a:latin typeface="Calibri"/>
                <a:cs typeface="Calibri"/>
              </a:rPr>
              <a:t>si</a:t>
            </a:r>
            <a:r>
              <a:rPr sz="2200" spc="-25" dirty="0">
                <a:latin typeface="Calibri"/>
                <a:cs typeface="Calibri"/>
              </a:rPr>
              <a:t> </a:t>
            </a:r>
            <a:r>
              <a:rPr sz="2200" spc="100" dirty="0">
                <a:latin typeface="Calibri"/>
                <a:cs typeface="Calibri"/>
              </a:rPr>
              <a:t>los</a:t>
            </a:r>
            <a:r>
              <a:rPr sz="2200" spc="-5" dirty="0">
                <a:latin typeface="Calibri"/>
                <a:cs typeface="Calibri"/>
              </a:rPr>
              <a:t> </a:t>
            </a:r>
            <a:r>
              <a:rPr sz="2200" b="1" spc="110" dirty="0">
                <a:latin typeface="Calibri"/>
                <a:cs typeface="Calibri"/>
              </a:rPr>
              <a:t>ingresos</a:t>
            </a:r>
            <a:r>
              <a:rPr sz="2200" b="1" spc="-20" dirty="0">
                <a:latin typeface="Calibri"/>
                <a:cs typeface="Calibri"/>
              </a:rPr>
              <a:t> </a:t>
            </a:r>
            <a:r>
              <a:rPr sz="2200" b="1" spc="140" dirty="0">
                <a:latin typeface="Calibri"/>
                <a:cs typeface="Calibri"/>
              </a:rPr>
              <a:t>mensuales</a:t>
            </a:r>
            <a:r>
              <a:rPr sz="2200" b="1" spc="-5" dirty="0">
                <a:latin typeface="Calibri"/>
                <a:cs typeface="Calibri"/>
              </a:rPr>
              <a:t> </a:t>
            </a:r>
            <a:r>
              <a:rPr sz="2200" b="1" spc="140" dirty="0">
                <a:latin typeface="Calibri"/>
                <a:cs typeface="Calibri"/>
              </a:rPr>
              <a:t>base</a:t>
            </a:r>
            <a:r>
              <a:rPr sz="2200" b="1" spc="-25" dirty="0">
                <a:latin typeface="Calibri"/>
                <a:cs typeface="Calibri"/>
              </a:rPr>
              <a:t> </a:t>
            </a:r>
            <a:r>
              <a:rPr sz="2200" b="1" spc="160" dirty="0">
                <a:latin typeface="Calibri"/>
                <a:cs typeface="Calibri"/>
              </a:rPr>
              <a:t>ISR</a:t>
            </a:r>
            <a:r>
              <a:rPr sz="2200" b="1" spc="-10" dirty="0">
                <a:latin typeface="Calibri"/>
                <a:cs typeface="Calibri"/>
              </a:rPr>
              <a:t> </a:t>
            </a:r>
            <a:r>
              <a:rPr sz="2200" dirty="0">
                <a:latin typeface="Calibri"/>
                <a:cs typeface="Calibri"/>
              </a:rPr>
              <a:t>no</a:t>
            </a:r>
            <a:r>
              <a:rPr sz="2200" spc="-25" dirty="0">
                <a:latin typeface="Calibri"/>
                <a:cs typeface="Calibri"/>
              </a:rPr>
              <a:t> </a:t>
            </a:r>
            <a:r>
              <a:rPr sz="2200" spc="60" dirty="0">
                <a:latin typeface="Calibri"/>
                <a:cs typeface="Calibri"/>
              </a:rPr>
              <a:t>exceden</a:t>
            </a:r>
            <a:r>
              <a:rPr sz="2200" spc="5" dirty="0">
                <a:latin typeface="Calibri"/>
                <a:cs typeface="Calibri"/>
              </a:rPr>
              <a:t> </a:t>
            </a:r>
            <a:r>
              <a:rPr sz="2200" b="1" spc="50" dirty="0">
                <a:latin typeface="Calibri"/>
                <a:cs typeface="Calibri"/>
              </a:rPr>
              <a:t>$10,171.00</a:t>
            </a:r>
            <a:r>
              <a:rPr sz="2200" spc="50" dirty="0">
                <a:latin typeface="Calibri"/>
                <a:cs typeface="Calibri"/>
              </a:rPr>
              <a:t>.</a:t>
            </a:r>
            <a:endParaRPr sz="2200">
              <a:latin typeface="Calibri"/>
              <a:cs typeface="Calibri"/>
            </a:endParaRPr>
          </a:p>
          <a:p>
            <a:pPr marL="354965" indent="-342265">
              <a:lnSpc>
                <a:spcPct val="100000"/>
              </a:lnSpc>
              <a:spcBef>
                <a:spcPts val="525"/>
              </a:spcBef>
              <a:buFont typeface="Arial"/>
              <a:buChar char="•"/>
              <a:tabLst>
                <a:tab pos="354965" algn="l"/>
              </a:tabLst>
            </a:pPr>
            <a:r>
              <a:rPr sz="2200" dirty="0">
                <a:latin typeface="Calibri"/>
                <a:cs typeface="Calibri"/>
              </a:rPr>
              <a:t>Para</a:t>
            </a:r>
            <a:r>
              <a:rPr sz="2200" spc="-5" dirty="0">
                <a:latin typeface="Calibri"/>
                <a:cs typeface="Calibri"/>
              </a:rPr>
              <a:t> </a:t>
            </a:r>
            <a:r>
              <a:rPr sz="2200" spc="55" dirty="0">
                <a:latin typeface="Calibri"/>
                <a:cs typeface="Calibri"/>
              </a:rPr>
              <a:t>periodos</a:t>
            </a:r>
            <a:r>
              <a:rPr sz="2200" spc="20" dirty="0">
                <a:latin typeface="Calibri"/>
                <a:cs typeface="Calibri"/>
              </a:rPr>
              <a:t> </a:t>
            </a:r>
            <a:r>
              <a:rPr sz="2200" spc="60" dirty="0">
                <a:latin typeface="Calibri"/>
                <a:cs typeface="Calibri"/>
              </a:rPr>
              <a:t>menores</a:t>
            </a:r>
            <a:r>
              <a:rPr sz="2200" spc="5" dirty="0">
                <a:latin typeface="Calibri"/>
                <a:cs typeface="Calibri"/>
              </a:rPr>
              <a:t> </a:t>
            </a:r>
            <a:r>
              <a:rPr sz="2200" spc="114" dirty="0">
                <a:latin typeface="Calibri"/>
                <a:cs typeface="Calibri"/>
              </a:rPr>
              <a:t>a</a:t>
            </a:r>
            <a:r>
              <a:rPr sz="2200" spc="-20" dirty="0">
                <a:latin typeface="Calibri"/>
                <a:cs typeface="Calibri"/>
              </a:rPr>
              <a:t> </a:t>
            </a:r>
            <a:r>
              <a:rPr sz="2200" spc="90" dirty="0">
                <a:latin typeface="Calibri"/>
                <a:cs typeface="Calibri"/>
              </a:rPr>
              <a:t>mes,</a:t>
            </a:r>
            <a:r>
              <a:rPr sz="2200" spc="-5" dirty="0">
                <a:latin typeface="Calibri"/>
                <a:cs typeface="Calibri"/>
              </a:rPr>
              <a:t> </a:t>
            </a:r>
            <a:r>
              <a:rPr sz="2200" spc="114" dirty="0">
                <a:latin typeface="Calibri"/>
                <a:cs typeface="Calibri"/>
              </a:rPr>
              <a:t>usa</a:t>
            </a:r>
            <a:r>
              <a:rPr sz="2200" spc="-10" dirty="0">
                <a:latin typeface="Calibri"/>
                <a:cs typeface="Calibri"/>
              </a:rPr>
              <a:t> </a:t>
            </a:r>
            <a:r>
              <a:rPr sz="2200" spc="90" dirty="0">
                <a:latin typeface="Calibri"/>
                <a:cs typeface="Calibri"/>
              </a:rPr>
              <a:t>la</a:t>
            </a:r>
            <a:r>
              <a:rPr sz="2200" dirty="0">
                <a:latin typeface="Calibri"/>
                <a:cs typeface="Calibri"/>
              </a:rPr>
              <a:t> </a:t>
            </a:r>
            <a:r>
              <a:rPr sz="2200" spc="50" dirty="0">
                <a:latin typeface="Calibri"/>
                <a:cs typeface="Calibri"/>
              </a:rPr>
              <a:t>división</a:t>
            </a:r>
            <a:r>
              <a:rPr sz="2200" spc="-10" dirty="0">
                <a:latin typeface="Calibri"/>
                <a:cs typeface="Calibri"/>
              </a:rPr>
              <a:t> </a:t>
            </a:r>
            <a:r>
              <a:rPr sz="2200" dirty="0">
                <a:latin typeface="Calibri"/>
                <a:cs typeface="Calibri"/>
              </a:rPr>
              <a:t>entre</a:t>
            </a:r>
            <a:r>
              <a:rPr sz="2200" spc="40" dirty="0">
                <a:latin typeface="Calibri"/>
                <a:cs typeface="Calibri"/>
              </a:rPr>
              <a:t> </a:t>
            </a:r>
            <a:r>
              <a:rPr sz="2200" b="1" spc="55" dirty="0">
                <a:latin typeface="Calibri"/>
                <a:cs typeface="Calibri"/>
              </a:rPr>
              <a:t>30.4</a:t>
            </a:r>
            <a:r>
              <a:rPr sz="2200" b="1" spc="-5" dirty="0">
                <a:latin typeface="Calibri"/>
                <a:cs typeface="Calibri"/>
              </a:rPr>
              <a:t> </a:t>
            </a:r>
            <a:r>
              <a:rPr sz="2200" dirty="0">
                <a:latin typeface="Calibri"/>
                <a:cs typeface="Calibri"/>
              </a:rPr>
              <a:t>y</a:t>
            </a:r>
            <a:r>
              <a:rPr sz="2200" spc="-25" dirty="0">
                <a:latin typeface="Calibri"/>
                <a:cs typeface="Calibri"/>
              </a:rPr>
              <a:t> </a:t>
            </a:r>
            <a:r>
              <a:rPr sz="2200" spc="65" dirty="0">
                <a:latin typeface="Calibri"/>
                <a:cs typeface="Calibri"/>
              </a:rPr>
              <a:t>multiplica</a:t>
            </a:r>
            <a:r>
              <a:rPr sz="2200" dirty="0">
                <a:latin typeface="Calibri"/>
                <a:cs typeface="Calibri"/>
              </a:rPr>
              <a:t> por</a:t>
            </a:r>
            <a:r>
              <a:rPr sz="2200" spc="-15" dirty="0">
                <a:latin typeface="Calibri"/>
                <a:cs typeface="Calibri"/>
              </a:rPr>
              <a:t> </a:t>
            </a:r>
            <a:r>
              <a:rPr sz="2200" spc="75" dirty="0">
                <a:latin typeface="Calibri"/>
                <a:cs typeface="Calibri"/>
              </a:rPr>
              <a:t>días.</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Para</a:t>
            </a:r>
            <a:r>
              <a:rPr sz="2200" spc="-5" dirty="0">
                <a:latin typeface="Calibri"/>
                <a:cs typeface="Calibri"/>
              </a:rPr>
              <a:t> </a:t>
            </a:r>
            <a:r>
              <a:rPr sz="2200" spc="90" dirty="0">
                <a:latin typeface="Calibri"/>
                <a:cs typeface="Calibri"/>
              </a:rPr>
              <a:t>pagos</a:t>
            </a:r>
            <a:r>
              <a:rPr sz="2200" spc="-110" dirty="0">
                <a:latin typeface="Calibri"/>
                <a:cs typeface="Calibri"/>
              </a:rPr>
              <a:t> </a:t>
            </a:r>
            <a:r>
              <a:rPr sz="2200" dirty="0">
                <a:latin typeface="Calibri"/>
                <a:cs typeface="Calibri"/>
              </a:rPr>
              <a:t>“en </a:t>
            </a:r>
            <a:r>
              <a:rPr sz="2200" spc="70" dirty="0">
                <a:latin typeface="Calibri"/>
                <a:cs typeface="Calibri"/>
              </a:rPr>
              <a:t>una</a:t>
            </a:r>
            <a:r>
              <a:rPr sz="2200" spc="-25" dirty="0">
                <a:latin typeface="Calibri"/>
                <a:cs typeface="Calibri"/>
              </a:rPr>
              <a:t> </a:t>
            </a:r>
            <a:r>
              <a:rPr sz="2200" spc="100" dirty="0">
                <a:latin typeface="Calibri"/>
                <a:cs typeface="Calibri"/>
              </a:rPr>
              <a:t>sola</a:t>
            </a:r>
            <a:r>
              <a:rPr sz="2200" dirty="0">
                <a:latin typeface="Calibri"/>
                <a:cs typeface="Calibri"/>
              </a:rPr>
              <a:t> </a:t>
            </a:r>
            <a:r>
              <a:rPr sz="2200" spc="50" dirty="0">
                <a:latin typeface="Calibri"/>
                <a:cs typeface="Calibri"/>
              </a:rPr>
              <a:t>exhibición”</a:t>
            </a:r>
            <a:r>
              <a:rPr sz="2200" spc="-114" dirty="0">
                <a:latin typeface="Calibri"/>
                <a:cs typeface="Calibri"/>
              </a:rPr>
              <a:t> </a:t>
            </a:r>
            <a:r>
              <a:rPr sz="2200" spc="65" dirty="0">
                <a:latin typeface="Calibri"/>
                <a:cs typeface="Calibri"/>
              </a:rPr>
              <a:t>que</a:t>
            </a:r>
            <a:r>
              <a:rPr sz="2200" spc="-10" dirty="0">
                <a:latin typeface="Calibri"/>
                <a:cs typeface="Calibri"/>
              </a:rPr>
              <a:t> </a:t>
            </a:r>
            <a:r>
              <a:rPr sz="2200" spc="65" dirty="0">
                <a:latin typeface="Calibri"/>
                <a:cs typeface="Calibri"/>
              </a:rPr>
              <a:t>comprendan</a:t>
            </a:r>
            <a:r>
              <a:rPr sz="2200" spc="55" dirty="0">
                <a:latin typeface="Calibri"/>
                <a:cs typeface="Calibri"/>
              </a:rPr>
              <a:t> </a:t>
            </a:r>
            <a:r>
              <a:rPr sz="2200" b="1" spc="140" dirty="0">
                <a:latin typeface="Calibri"/>
                <a:cs typeface="Calibri"/>
              </a:rPr>
              <a:t>dos</a:t>
            </a:r>
            <a:r>
              <a:rPr sz="2200" b="1" spc="-20" dirty="0">
                <a:latin typeface="Calibri"/>
                <a:cs typeface="Calibri"/>
              </a:rPr>
              <a:t> </a:t>
            </a:r>
            <a:r>
              <a:rPr sz="2200" b="1" spc="70" dirty="0">
                <a:latin typeface="Calibri"/>
                <a:cs typeface="Calibri"/>
              </a:rPr>
              <a:t>o</a:t>
            </a:r>
            <a:r>
              <a:rPr sz="2200" b="1" spc="-10" dirty="0">
                <a:latin typeface="Calibri"/>
                <a:cs typeface="Calibri"/>
              </a:rPr>
              <a:t> </a:t>
            </a:r>
            <a:r>
              <a:rPr sz="2200" b="1" spc="175" dirty="0">
                <a:latin typeface="Calibri"/>
                <a:cs typeface="Calibri"/>
              </a:rPr>
              <a:t>más</a:t>
            </a:r>
            <a:r>
              <a:rPr sz="2200" b="1" spc="-10" dirty="0">
                <a:latin typeface="Calibri"/>
                <a:cs typeface="Calibri"/>
              </a:rPr>
              <a:t> </a:t>
            </a:r>
            <a:r>
              <a:rPr sz="2200" b="1" spc="150" dirty="0">
                <a:latin typeface="Calibri"/>
                <a:cs typeface="Calibri"/>
              </a:rPr>
              <a:t>meses</a:t>
            </a:r>
            <a:r>
              <a:rPr sz="2200" spc="150" dirty="0">
                <a:latin typeface="Calibri"/>
                <a:cs typeface="Calibri"/>
              </a:rPr>
              <a:t>,</a:t>
            </a:r>
            <a:r>
              <a:rPr sz="2200" spc="-10" dirty="0">
                <a:latin typeface="Calibri"/>
                <a:cs typeface="Calibri"/>
              </a:rPr>
              <a:t> </a:t>
            </a:r>
            <a:r>
              <a:rPr sz="2200" spc="60" dirty="0">
                <a:latin typeface="Calibri"/>
                <a:cs typeface="Calibri"/>
              </a:rPr>
              <a:t>el</a:t>
            </a:r>
            <a:r>
              <a:rPr sz="2200" spc="-10" dirty="0">
                <a:latin typeface="Calibri"/>
                <a:cs typeface="Calibri"/>
              </a:rPr>
              <a:t> </a:t>
            </a:r>
            <a:r>
              <a:rPr sz="2200" spc="40" dirty="0">
                <a:latin typeface="Calibri"/>
                <a:cs typeface="Calibri"/>
              </a:rPr>
              <a:t>Decreto</a:t>
            </a:r>
            <a:endParaRPr sz="2200">
              <a:latin typeface="Calibri"/>
              <a:cs typeface="Calibri"/>
            </a:endParaRPr>
          </a:p>
          <a:p>
            <a:pPr marL="355600">
              <a:lnSpc>
                <a:spcPct val="100000"/>
              </a:lnSpc>
            </a:pPr>
            <a:r>
              <a:rPr sz="2200" spc="80" dirty="0">
                <a:latin typeface="Calibri"/>
                <a:cs typeface="Calibri"/>
              </a:rPr>
              <a:t>indica</a:t>
            </a:r>
            <a:r>
              <a:rPr sz="2200" dirty="0">
                <a:latin typeface="Calibri"/>
                <a:cs typeface="Calibri"/>
              </a:rPr>
              <a:t> </a:t>
            </a:r>
            <a:r>
              <a:rPr sz="2200" spc="60" dirty="0">
                <a:latin typeface="Calibri"/>
                <a:cs typeface="Calibri"/>
              </a:rPr>
              <a:t>multiplicar</a:t>
            </a:r>
            <a:r>
              <a:rPr sz="2200" spc="20"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monto</a:t>
            </a:r>
            <a:r>
              <a:rPr sz="2200" spc="15" dirty="0">
                <a:latin typeface="Calibri"/>
                <a:cs typeface="Calibri"/>
              </a:rPr>
              <a:t> </a:t>
            </a:r>
            <a:r>
              <a:rPr sz="2200" spc="90" dirty="0">
                <a:latin typeface="Calibri"/>
                <a:cs typeface="Calibri"/>
              </a:rPr>
              <a:t>mensual</a:t>
            </a:r>
            <a:r>
              <a:rPr sz="2200" spc="45" dirty="0">
                <a:latin typeface="Calibri"/>
                <a:cs typeface="Calibri"/>
              </a:rPr>
              <a:t> </a:t>
            </a:r>
            <a:r>
              <a:rPr sz="2200" dirty="0">
                <a:latin typeface="Calibri"/>
                <a:cs typeface="Calibri"/>
              </a:rPr>
              <a:t>por</a:t>
            </a:r>
            <a:r>
              <a:rPr sz="2200" spc="25"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número</a:t>
            </a:r>
            <a:r>
              <a:rPr sz="2200" spc="25" dirty="0">
                <a:latin typeface="Calibri"/>
                <a:cs typeface="Calibri"/>
              </a:rPr>
              <a:t> </a:t>
            </a:r>
            <a:r>
              <a:rPr sz="2200" spc="65" dirty="0">
                <a:latin typeface="Calibri"/>
                <a:cs typeface="Calibri"/>
              </a:rPr>
              <a:t>de</a:t>
            </a:r>
            <a:r>
              <a:rPr sz="2200" spc="5" dirty="0">
                <a:latin typeface="Calibri"/>
                <a:cs typeface="Calibri"/>
              </a:rPr>
              <a:t> </a:t>
            </a:r>
            <a:r>
              <a:rPr sz="2200" spc="120" dirty="0">
                <a:latin typeface="Calibri"/>
                <a:cs typeface="Calibri"/>
              </a:rPr>
              <a:t>meses</a:t>
            </a:r>
            <a:r>
              <a:rPr sz="2200" spc="50" dirty="0">
                <a:latin typeface="Calibri"/>
                <a:cs typeface="Calibri"/>
              </a:rPr>
              <a:t> </a:t>
            </a:r>
            <a:r>
              <a:rPr sz="2200" spc="60" dirty="0">
                <a:latin typeface="Calibri"/>
                <a:cs typeface="Calibri"/>
              </a:rPr>
              <a:t>comprendidos.</a:t>
            </a:r>
            <a:endParaRPr sz="2200">
              <a:latin typeface="Calibri"/>
              <a:cs typeface="Calibri"/>
            </a:endParaRPr>
          </a:p>
          <a:p>
            <a:pPr marL="12700">
              <a:lnSpc>
                <a:spcPct val="100000"/>
              </a:lnSpc>
              <a:spcBef>
                <a:spcPts val="530"/>
              </a:spcBef>
            </a:pPr>
            <a:r>
              <a:rPr sz="2200" spc="85" dirty="0">
                <a:latin typeface="Calibri"/>
                <a:cs typeface="Calibri"/>
              </a:rPr>
              <a:t>Entonces,</a:t>
            </a:r>
            <a:r>
              <a:rPr sz="2200" spc="-30" dirty="0">
                <a:latin typeface="Calibri"/>
                <a:cs typeface="Calibri"/>
              </a:rPr>
              <a:t> </a:t>
            </a:r>
            <a:r>
              <a:rPr sz="2200" spc="90" dirty="0">
                <a:latin typeface="Calibri"/>
                <a:cs typeface="Calibri"/>
              </a:rPr>
              <a:t>la</a:t>
            </a:r>
            <a:r>
              <a:rPr sz="2200" spc="-35" dirty="0">
                <a:latin typeface="Calibri"/>
                <a:cs typeface="Calibri"/>
              </a:rPr>
              <a:t> </a:t>
            </a:r>
            <a:r>
              <a:rPr sz="2200" spc="60" dirty="0">
                <a:latin typeface="Calibri"/>
                <a:cs typeface="Calibri"/>
              </a:rPr>
              <a:t>nómina</a:t>
            </a:r>
            <a:r>
              <a:rPr sz="2200" spc="-20" dirty="0">
                <a:latin typeface="Calibri"/>
                <a:cs typeface="Calibri"/>
              </a:rPr>
              <a:t> </a:t>
            </a:r>
            <a:r>
              <a:rPr sz="2200" spc="65" dirty="0">
                <a:latin typeface="Calibri"/>
                <a:cs typeface="Calibri"/>
              </a:rPr>
              <a:t>debe</a:t>
            </a:r>
            <a:r>
              <a:rPr sz="2200" spc="-25" dirty="0">
                <a:latin typeface="Calibri"/>
                <a:cs typeface="Calibri"/>
              </a:rPr>
              <a:t> </a:t>
            </a:r>
            <a:r>
              <a:rPr sz="2200" spc="70" dirty="0">
                <a:latin typeface="Calibri"/>
                <a:cs typeface="Calibri"/>
              </a:rPr>
              <a:t>cumplir</a:t>
            </a:r>
            <a:r>
              <a:rPr sz="2200" spc="-10" dirty="0">
                <a:latin typeface="Calibri"/>
                <a:cs typeface="Calibri"/>
              </a:rPr>
              <a:t> </a:t>
            </a:r>
            <a:r>
              <a:rPr sz="2200" b="1" spc="140" dirty="0">
                <a:latin typeface="Calibri"/>
                <a:cs typeface="Calibri"/>
              </a:rPr>
              <a:t>dos</a:t>
            </a:r>
            <a:r>
              <a:rPr sz="2200" b="1" spc="-25" dirty="0">
                <a:latin typeface="Calibri"/>
                <a:cs typeface="Calibri"/>
              </a:rPr>
              <a:t> </a:t>
            </a:r>
            <a:r>
              <a:rPr sz="2200" b="1" spc="130" dirty="0">
                <a:latin typeface="Calibri"/>
                <a:cs typeface="Calibri"/>
              </a:rPr>
              <a:t>capas</a:t>
            </a:r>
            <a:r>
              <a:rPr sz="2200" spc="13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b="1" spc="145" dirty="0">
                <a:latin typeface="Calibri"/>
                <a:cs typeface="Calibri"/>
              </a:rPr>
              <a:t>El</a:t>
            </a:r>
            <a:r>
              <a:rPr sz="2200" b="1" spc="-15" dirty="0">
                <a:latin typeface="Calibri"/>
                <a:cs typeface="Calibri"/>
              </a:rPr>
              <a:t> </a:t>
            </a:r>
            <a:r>
              <a:rPr sz="2200" b="1" spc="140" dirty="0">
                <a:latin typeface="Calibri"/>
                <a:cs typeface="Calibri"/>
              </a:rPr>
              <a:t>cálculo</a:t>
            </a:r>
            <a:r>
              <a:rPr sz="2200" b="1" spc="25" dirty="0">
                <a:latin typeface="Calibri"/>
                <a:cs typeface="Calibri"/>
              </a:rPr>
              <a:t> </a:t>
            </a:r>
            <a:r>
              <a:rPr sz="2200" b="1" spc="75" dirty="0">
                <a:latin typeface="Calibri"/>
                <a:cs typeface="Calibri"/>
              </a:rPr>
              <a:t>legal/laboral/fiscal</a:t>
            </a:r>
            <a:r>
              <a:rPr sz="2200" b="1" spc="5" dirty="0">
                <a:latin typeface="Calibri"/>
                <a:cs typeface="Calibri"/>
              </a:rPr>
              <a:t> </a:t>
            </a:r>
            <a:r>
              <a:rPr sz="2200" b="1" spc="100" dirty="0">
                <a:latin typeface="Calibri"/>
                <a:cs typeface="Calibri"/>
              </a:rPr>
              <a:t>del</a:t>
            </a:r>
            <a:r>
              <a:rPr sz="2200" b="1" spc="-10" dirty="0">
                <a:latin typeface="Calibri"/>
                <a:cs typeface="Calibri"/>
              </a:rPr>
              <a:t> </a:t>
            </a:r>
            <a:r>
              <a:rPr sz="2200" b="1" spc="114" dirty="0">
                <a:latin typeface="Calibri"/>
                <a:cs typeface="Calibri"/>
              </a:rPr>
              <a:t>subsidio</a:t>
            </a:r>
            <a:r>
              <a:rPr sz="2200" b="1" spc="20" dirty="0">
                <a:latin typeface="Calibri"/>
                <a:cs typeface="Calibri"/>
              </a:rPr>
              <a:t> </a:t>
            </a:r>
            <a:r>
              <a:rPr sz="2200" spc="-10" dirty="0">
                <a:latin typeface="Calibri"/>
                <a:cs typeface="Calibri"/>
              </a:rPr>
              <a:t>(Decreto).</a:t>
            </a:r>
            <a:endParaRPr sz="2200">
              <a:latin typeface="Calibri"/>
              <a:cs typeface="Calibri"/>
            </a:endParaRPr>
          </a:p>
          <a:p>
            <a:pPr marL="354965" indent="-342265">
              <a:lnSpc>
                <a:spcPct val="100000"/>
              </a:lnSpc>
              <a:spcBef>
                <a:spcPts val="525"/>
              </a:spcBef>
              <a:buFont typeface="Arial"/>
              <a:buChar char="•"/>
              <a:tabLst>
                <a:tab pos="354965" algn="l"/>
              </a:tabLst>
            </a:pPr>
            <a:r>
              <a:rPr sz="2200" b="1" spc="170" dirty="0">
                <a:latin typeface="Calibri"/>
                <a:cs typeface="Calibri"/>
              </a:rPr>
              <a:t>La</a:t>
            </a:r>
            <a:r>
              <a:rPr sz="2200" b="1" spc="-45" dirty="0">
                <a:latin typeface="Calibri"/>
                <a:cs typeface="Calibri"/>
              </a:rPr>
              <a:t> </a:t>
            </a:r>
            <a:r>
              <a:rPr sz="2200" b="1" spc="95" dirty="0">
                <a:latin typeface="Calibri"/>
                <a:cs typeface="Calibri"/>
              </a:rPr>
              <a:t>validación</a:t>
            </a:r>
            <a:r>
              <a:rPr sz="2200" b="1" spc="10" dirty="0">
                <a:latin typeface="Calibri"/>
                <a:cs typeface="Calibri"/>
              </a:rPr>
              <a:t> </a:t>
            </a:r>
            <a:r>
              <a:rPr sz="2200" b="1" spc="125" dirty="0">
                <a:latin typeface="Calibri"/>
                <a:cs typeface="Calibri"/>
              </a:rPr>
              <a:t>técnica</a:t>
            </a:r>
            <a:r>
              <a:rPr sz="2200" b="1" spc="5" dirty="0">
                <a:latin typeface="Calibri"/>
                <a:cs typeface="Calibri"/>
              </a:rPr>
              <a:t> </a:t>
            </a:r>
            <a:r>
              <a:rPr sz="2200" b="1" spc="100" dirty="0">
                <a:latin typeface="Calibri"/>
                <a:cs typeface="Calibri"/>
              </a:rPr>
              <a:t>del</a:t>
            </a:r>
            <a:r>
              <a:rPr sz="2200" b="1" spc="-30" dirty="0">
                <a:latin typeface="Calibri"/>
                <a:cs typeface="Calibri"/>
              </a:rPr>
              <a:t> </a:t>
            </a:r>
            <a:r>
              <a:rPr sz="2200" b="1" spc="185" dirty="0">
                <a:latin typeface="Calibri"/>
                <a:cs typeface="Calibri"/>
              </a:rPr>
              <a:t>CFDI</a:t>
            </a:r>
            <a:r>
              <a:rPr sz="2200" b="1" spc="-25" dirty="0">
                <a:latin typeface="Calibri"/>
                <a:cs typeface="Calibri"/>
              </a:rPr>
              <a:t> </a:t>
            </a:r>
            <a:r>
              <a:rPr sz="2200" spc="-10" dirty="0">
                <a:latin typeface="Calibri"/>
                <a:cs typeface="Calibri"/>
              </a:rPr>
              <a:t>(NOM101/NOM108).</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65275" y="2703576"/>
            <a:ext cx="654557" cy="534162"/>
          </a:xfrm>
          <a:prstGeom prst="rect">
            <a:avLst/>
          </a:prstGeom>
        </p:spPr>
      </p:pic>
      <p:sp>
        <p:nvSpPr>
          <p:cNvPr id="3" name="object 3"/>
          <p:cNvSpPr txBox="1"/>
          <p:nvPr/>
        </p:nvSpPr>
        <p:spPr>
          <a:xfrm>
            <a:off x="1206500" y="562101"/>
            <a:ext cx="8819515" cy="5819140"/>
          </a:xfrm>
          <a:prstGeom prst="rect">
            <a:avLst/>
          </a:prstGeom>
        </p:spPr>
        <p:txBody>
          <a:bodyPr vert="horz" wrap="square" lIns="0" tIns="13335" rIns="0" bIns="0" rtlCol="0">
            <a:spAutoFit/>
          </a:bodyPr>
          <a:lstStyle/>
          <a:p>
            <a:pPr marL="2553335">
              <a:lnSpc>
                <a:spcPct val="100000"/>
              </a:lnSpc>
              <a:spcBef>
                <a:spcPts val="105"/>
              </a:spcBef>
            </a:pPr>
            <a:r>
              <a:rPr sz="2000" b="1" spc="100" dirty="0">
                <a:solidFill>
                  <a:srgbClr val="375F92"/>
                </a:solidFill>
                <a:latin typeface="Calibri"/>
                <a:cs typeface="Calibri"/>
              </a:rPr>
              <a:t>CAMBIOS</a:t>
            </a:r>
            <a:r>
              <a:rPr sz="2000" b="1" spc="-55" dirty="0">
                <a:solidFill>
                  <a:srgbClr val="375F92"/>
                </a:solidFill>
                <a:latin typeface="Calibri"/>
                <a:cs typeface="Calibri"/>
              </a:rPr>
              <a:t> </a:t>
            </a:r>
            <a:r>
              <a:rPr sz="2000" b="1" spc="145" dirty="0">
                <a:solidFill>
                  <a:srgbClr val="375F92"/>
                </a:solidFill>
                <a:latin typeface="Calibri"/>
                <a:cs typeface="Calibri"/>
              </a:rPr>
              <a:t>EN</a:t>
            </a:r>
            <a:r>
              <a:rPr sz="2000" b="1" spc="-25" dirty="0">
                <a:solidFill>
                  <a:srgbClr val="375F92"/>
                </a:solidFill>
                <a:latin typeface="Calibri"/>
                <a:cs typeface="Calibri"/>
              </a:rPr>
              <a:t> </a:t>
            </a:r>
            <a:r>
              <a:rPr sz="2000" b="1" spc="170" dirty="0">
                <a:solidFill>
                  <a:srgbClr val="375F92"/>
                </a:solidFill>
                <a:latin typeface="Calibri"/>
                <a:cs typeface="Calibri"/>
              </a:rPr>
              <a:t>EL</a:t>
            </a:r>
            <a:r>
              <a:rPr sz="2000" b="1" spc="-20" dirty="0">
                <a:solidFill>
                  <a:srgbClr val="375F92"/>
                </a:solidFill>
                <a:latin typeface="Calibri"/>
                <a:cs typeface="Calibri"/>
              </a:rPr>
              <a:t> </a:t>
            </a:r>
            <a:r>
              <a:rPr sz="2000" b="1" spc="85" dirty="0">
                <a:solidFill>
                  <a:srgbClr val="375F92"/>
                </a:solidFill>
                <a:latin typeface="Calibri"/>
                <a:cs typeface="Calibri"/>
              </a:rPr>
              <a:t>ESTANDAR</a:t>
            </a:r>
            <a:r>
              <a:rPr sz="2000" b="1" spc="-55" dirty="0">
                <a:solidFill>
                  <a:srgbClr val="375F92"/>
                </a:solidFill>
                <a:latin typeface="Calibri"/>
                <a:cs typeface="Calibri"/>
              </a:rPr>
              <a:t> </a:t>
            </a:r>
            <a:r>
              <a:rPr sz="2000" b="1" spc="160" dirty="0">
                <a:solidFill>
                  <a:srgbClr val="375F92"/>
                </a:solidFill>
                <a:latin typeface="Calibri"/>
                <a:cs typeface="Calibri"/>
              </a:rPr>
              <a:t>DEL</a:t>
            </a:r>
            <a:r>
              <a:rPr sz="2000" b="1" spc="-25" dirty="0">
                <a:solidFill>
                  <a:srgbClr val="375F92"/>
                </a:solidFill>
                <a:latin typeface="Calibri"/>
                <a:cs typeface="Calibri"/>
              </a:rPr>
              <a:t> </a:t>
            </a:r>
            <a:r>
              <a:rPr sz="2000" b="1" spc="80" dirty="0">
                <a:solidFill>
                  <a:srgbClr val="375F92"/>
                </a:solidFill>
                <a:latin typeface="Calibri"/>
                <a:cs typeface="Calibri"/>
              </a:rPr>
              <a:t>COMPLEMENTO</a:t>
            </a:r>
            <a:endParaRPr sz="2000">
              <a:latin typeface="Calibri"/>
              <a:cs typeface="Calibri"/>
            </a:endParaRPr>
          </a:p>
          <a:p>
            <a:pPr>
              <a:lnSpc>
                <a:spcPct val="100000"/>
              </a:lnSpc>
              <a:spcBef>
                <a:spcPts val="915"/>
              </a:spcBef>
            </a:pPr>
            <a:endParaRPr sz="2000">
              <a:latin typeface="Calibri"/>
              <a:cs typeface="Calibri"/>
            </a:endParaRPr>
          </a:p>
          <a:p>
            <a:pPr marL="12700">
              <a:lnSpc>
                <a:spcPct val="100000"/>
              </a:lnSpc>
            </a:pPr>
            <a:r>
              <a:rPr sz="2000" b="1" spc="114" dirty="0">
                <a:latin typeface="Calibri"/>
                <a:cs typeface="Calibri"/>
              </a:rPr>
              <a:t>Ejemplos</a:t>
            </a:r>
            <a:r>
              <a:rPr sz="2000" b="1" spc="-20" dirty="0">
                <a:latin typeface="Calibri"/>
                <a:cs typeface="Calibri"/>
              </a:rPr>
              <a:t> </a:t>
            </a:r>
            <a:r>
              <a:rPr sz="2000" b="1" spc="100" dirty="0">
                <a:latin typeface="Calibri"/>
                <a:cs typeface="Calibri"/>
              </a:rPr>
              <a:t>analíticos</a:t>
            </a:r>
            <a:r>
              <a:rPr sz="2000" b="1" spc="-35" dirty="0">
                <a:latin typeface="Calibri"/>
                <a:cs typeface="Calibri"/>
              </a:rPr>
              <a:t> </a:t>
            </a:r>
            <a:r>
              <a:rPr sz="2000" b="1" spc="130" dirty="0">
                <a:latin typeface="Calibri"/>
                <a:cs typeface="Calibri"/>
              </a:rPr>
              <a:t>con</a:t>
            </a:r>
            <a:r>
              <a:rPr sz="2000" b="1" spc="-20" dirty="0">
                <a:latin typeface="Calibri"/>
                <a:cs typeface="Calibri"/>
              </a:rPr>
              <a:t> </a:t>
            </a:r>
            <a:r>
              <a:rPr sz="2000" b="1" spc="55" dirty="0">
                <a:latin typeface="Calibri"/>
                <a:cs typeface="Calibri"/>
              </a:rPr>
              <a:t>formato</a:t>
            </a:r>
            <a:r>
              <a:rPr sz="2000" b="1" spc="-25" dirty="0">
                <a:latin typeface="Calibri"/>
                <a:cs typeface="Calibri"/>
              </a:rPr>
              <a:t> XML</a:t>
            </a:r>
            <a:endParaRPr sz="2000">
              <a:latin typeface="Calibri"/>
              <a:cs typeface="Calibri"/>
            </a:endParaRPr>
          </a:p>
          <a:p>
            <a:pPr marL="12700">
              <a:lnSpc>
                <a:spcPct val="100000"/>
              </a:lnSpc>
              <a:spcBef>
                <a:spcPts val="480"/>
              </a:spcBef>
            </a:pPr>
            <a:r>
              <a:rPr sz="2000" b="1" spc="95" dirty="0">
                <a:latin typeface="Calibri"/>
                <a:cs typeface="Calibri"/>
              </a:rPr>
              <a:t>Ejemplo</a:t>
            </a:r>
            <a:r>
              <a:rPr sz="2000" b="1" spc="-45" dirty="0">
                <a:latin typeface="Calibri"/>
                <a:cs typeface="Calibri"/>
              </a:rPr>
              <a:t> </a:t>
            </a:r>
            <a:r>
              <a:rPr sz="2000" b="1" dirty="0">
                <a:latin typeface="Calibri"/>
                <a:cs typeface="Calibri"/>
              </a:rPr>
              <a:t>A)</a:t>
            </a:r>
            <a:r>
              <a:rPr sz="2000" b="1" spc="-35" dirty="0">
                <a:latin typeface="Calibri"/>
                <a:cs typeface="Calibri"/>
              </a:rPr>
              <a:t> </a:t>
            </a:r>
            <a:r>
              <a:rPr sz="2000" b="1" spc="100" dirty="0">
                <a:latin typeface="Calibri"/>
                <a:cs typeface="Calibri"/>
              </a:rPr>
              <a:t>Nómina</a:t>
            </a:r>
            <a:r>
              <a:rPr sz="2000" b="1" spc="-55" dirty="0">
                <a:latin typeface="Calibri"/>
                <a:cs typeface="Calibri"/>
              </a:rPr>
              <a:t> </a:t>
            </a:r>
            <a:r>
              <a:rPr sz="2000" b="1" spc="114" dirty="0">
                <a:latin typeface="Calibri"/>
                <a:cs typeface="Calibri"/>
              </a:rPr>
              <a:t>mensual</a:t>
            </a:r>
            <a:r>
              <a:rPr sz="2000" b="1" spc="-30" dirty="0">
                <a:latin typeface="Calibri"/>
                <a:cs typeface="Calibri"/>
              </a:rPr>
              <a:t> </a:t>
            </a:r>
            <a:r>
              <a:rPr sz="2000" b="1" dirty="0">
                <a:latin typeface="Calibri"/>
                <a:cs typeface="Calibri"/>
              </a:rPr>
              <a:t>(30</a:t>
            </a:r>
            <a:r>
              <a:rPr sz="2000" b="1" spc="-50" dirty="0">
                <a:latin typeface="Calibri"/>
                <a:cs typeface="Calibri"/>
              </a:rPr>
              <a:t> </a:t>
            </a:r>
            <a:r>
              <a:rPr sz="2000" b="1" spc="114" dirty="0">
                <a:latin typeface="Calibri"/>
                <a:cs typeface="Calibri"/>
              </a:rPr>
              <a:t>días</a:t>
            </a:r>
            <a:r>
              <a:rPr sz="2000" b="1" spc="-35" dirty="0">
                <a:latin typeface="Calibri"/>
                <a:cs typeface="Calibri"/>
              </a:rPr>
              <a:t> </a:t>
            </a:r>
            <a:r>
              <a:rPr sz="2000" b="1" spc="85" dirty="0">
                <a:latin typeface="Calibri"/>
                <a:cs typeface="Calibri"/>
              </a:rPr>
              <a:t>pagados)</a:t>
            </a:r>
            <a:r>
              <a:rPr sz="2000" b="1" spc="-35" dirty="0">
                <a:latin typeface="Calibri"/>
                <a:cs typeface="Calibri"/>
              </a:rPr>
              <a:t> </a:t>
            </a:r>
            <a:r>
              <a:rPr sz="2000" b="1" dirty="0">
                <a:latin typeface="Calibri"/>
                <a:cs typeface="Calibri"/>
              </a:rPr>
              <a:t>—</a:t>
            </a:r>
            <a:r>
              <a:rPr sz="2000" b="1" spc="-160" dirty="0">
                <a:latin typeface="Calibri"/>
                <a:cs typeface="Calibri"/>
              </a:rPr>
              <a:t> </a:t>
            </a:r>
            <a:r>
              <a:rPr sz="2000" b="1" spc="80" dirty="0">
                <a:latin typeface="Calibri"/>
                <a:cs typeface="Calibri"/>
              </a:rPr>
              <a:t>“tope</a:t>
            </a:r>
            <a:r>
              <a:rPr sz="2000" b="1" spc="-35" dirty="0">
                <a:latin typeface="Calibri"/>
                <a:cs typeface="Calibri"/>
              </a:rPr>
              <a:t> </a:t>
            </a:r>
            <a:r>
              <a:rPr sz="2000" b="1" spc="114" dirty="0">
                <a:latin typeface="Calibri"/>
                <a:cs typeface="Calibri"/>
              </a:rPr>
              <a:t>mensual”</a:t>
            </a:r>
            <a:endParaRPr sz="2000">
              <a:latin typeface="Calibri"/>
              <a:cs typeface="Calibri"/>
            </a:endParaRPr>
          </a:p>
          <a:p>
            <a:pPr marL="354965" indent="-342265">
              <a:lnSpc>
                <a:spcPct val="100000"/>
              </a:lnSpc>
              <a:spcBef>
                <a:spcPts val="484"/>
              </a:spcBef>
              <a:buFont typeface="Arial"/>
              <a:buChar char="•"/>
              <a:tabLst>
                <a:tab pos="354965" algn="l"/>
              </a:tabLst>
            </a:pPr>
            <a:r>
              <a:rPr sz="2000" spc="85" dirty="0">
                <a:latin typeface="Calibri"/>
                <a:cs typeface="Calibri"/>
              </a:rPr>
              <a:t>NumDiasPagados</a:t>
            </a:r>
            <a:r>
              <a:rPr sz="2000" spc="-60" dirty="0">
                <a:latin typeface="Calibri"/>
                <a:cs typeface="Calibri"/>
              </a:rPr>
              <a:t> </a:t>
            </a:r>
            <a:r>
              <a:rPr sz="2000" spc="70" dirty="0">
                <a:latin typeface="Calibri"/>
                <a:cs typeface="Calibri"/>
              </a:rPr>
              <a:t>=</a:t>
            </a:r>
            <a:r>
              <a:rPr sz="2000" spc="-25" dirty="0">
                <a:latin typeface="Calibri"/>
                <a:cs typeface="Calibri"/>
              </a:rPr>
              <a:t> 30</a:t>
            </a:r>
            <a:endParaRPr sz="2000">
              <a:latin typeface="Calibri"/>
              <a:cs typeface="Calibri"/>
            </a:endParaRPr>
          </a:p>
          <a:p>
            <a:pPr marL="354965" marR="655955" indent="-342900">
              <a:lnSpc>
                <a:spcPts val="2900"/>
              </a:lnSpc>
              <a:spcBef>
                <a:spcPts val="160"/>
              </a:spcBef>
              <a:buFont typeface="Arial"/>
              <a:buChar char="•"/>
              <a:tabLst>
                <a:tab pos="414655" algn="l"/>
              </a:tabLst>
            </a:pPr>
            <a:r>
              <a:rPr sz="2000" spc="50" dirty="0">
                <a:latin typeface="Calibri"/>
                <a:cs typeface="Calibri"/>
              </a:rPr>
              <a:t>Validación</a:t>
            </a:r>
            <a:r>
              <a:rPr sz="2000" spc="15" dirty="0">
                <a:latin typeface="Calibri"/>
                <a:cs typeface="Calibri"/>
              </a:rPr>
              <a:t> </a:t>
            </a:r>
            <a:r>
              <a:rPr sz="2000" dirty="0">
                <a:latin typeface="Calibri"/>
                <a:cs typeface="Calibri"/>
              </a:rPr>
              <a:t>SAT</a:t>
            </a:r>
            <a:r>
              <a:rPr sz="2000" spc="65" dirty="0">
                <a:latin typeface="Calibri"/>
                <a:cs typeface="Calibri"/>
              </a:rPr>
              <a:t> </a:t>
            </a:r>
            <a:r>
              <a:rPr sz="2000" dirty="0">
                <a:latin typeface="Calibri"/>
                <a:cs typeface="Calibri"/>
              </a:rPr>
              <a:t>(NOM101):</a:t>
            </a:r>
            <a:r>
              <a:rPr sz="2000" spc="20" dirty="0">
                <a:latin typeface="Calibri"/>
                <a:cs typeface="Calibri"/>
              </a:rPr>
              <a:t> </a:t>
            </a:r>
            <a:r>
              <a:rPr sz="2000" spc="100" dirty="0">
                <a:latin typeface="Calibri"/>
                <a:cs typeface="Calibri"/>
              </a:rPr>
              <a:t>SubsidioCausado</a:t>
            </a:r>
            <a:r>
              <a:rPr sz="2000" spc="10" dirty="0">
                <a:latin typeface="Calibri"/>
                <a:cs typeface="Calibri"/>
              </a:rPr>
              <a:t> </a:t>
            </a:r>
            <a:r>
              <a:rPr sz="2000" b="1" spc="70" dirty="0">
                <a:latin typeface="Calibri"/>
                <a:cs typeface="Calibri"/>
              </a:rPr>
              <a:t>≤</a:t>
            </a:r>
            <a:r>
              <a:rPr sz="2000" b="1" spc="45" dirty="0">
                <a:latin typeface="Calibri"/>
                <a:cs typeface="Calibri"/>
              </a:rPr>
              <a:t> </a:t>
            </a:r>
            <a:r>
              <a:rPr sz="2000" b="1" dirty="0">
                <a:latin typeface="Calibri"/>
                <a:cs typeface="Calibri"/>
              </a:rPr>
              <a:t>628.00</a:t>
            </a:r>
            <a:r>
              <a:rPr sz="2000" b="1" spc="10" dirty="0">
                <a:latin typeface="Calibri"/>
                <a:cs typeface="Calibri"/>
              </a:rPr>
              <a:t> </a:t>
            </a:r>
            <a:r>
              <a:rPr sz="2000" u="sng" spc="80" dirty="0">
                <a:solidFill>
                  <a:srgbClr val="0000FF"/>
                </a:solidFill>
                <a:uFill>
                  <a:solidFill>
                    <a:srgbClr val="0000FF"/>
                  </a:solidFill>
                </a:uFill>
                <a:latin typeface="Calibri"/>
                <a:cs typeface="Calibri"/>
                <a:hlinkClick r:id="rId3"/>
              </a:rPr>
              <a:t>Solución</a:t>
            </a:r>
            <a:r>
              <a:rPr sz="2000" u="sng" spc="35" dirty="0">
                <a:solidFill>
                  <a:srgbClr val="0000FF"/>
                </a:solidFill>
                <a:uFill>
                  <a:solidFill>
                    <a:srgbClr val="0000FF"/>
                  </a:solidFill>
                </a:uFill>
                <a:latin typeface="Calibri"/>
                <a:cs typeface="Calibri"/>
                <a:hlinkClick r:id="rId3"/>
              </a:rPr>
              <a:t> </a:t>
            </a:r>
            <a:r>
              <a:rPr sz="2000" u="sng" spc="55" dirty="0">
                <a:solidFill>
                  <a:srgbClr val="0000FF"/>
                </a:solidFill>
                <a:uFill>
                  <a:solidFill>
                    <a:srgbClr val="0000FF"/>
                  </a:solidFill>
                </a:uFill>
                <a:latin typeface="Calibri"/>
                <a:cs typeface="Calibri"/>
                <a:hlinkClick r:id="rId3"/>
              </a:rPr>
              <a:t>Factible</a:t>
            </a:r>
            <a:r>
              <a:rPr sz="2000" spc="55" dirty="0">
                <a:solidFill>
                  <a:srgbClr val="0000FF"/>
                </a:solidFill>
                <a:latin typeface="Calibri"/>
                <a:cs typeface="Calibri"/>
              </a:rPr>
              <a:t> 	</a:t>
            </a:r>
            <a:r>
              <a:rPr sz="2000" dirty="0">
                <a:latin typeface="Calibri"/>
                <a:cs typeface="Calibri"/>
              </a:rPr>
              <a:t>XML</a:t>
            </a:r>
            <a:r>
              <a:rPr sz="2000" spc="105" dirty="0">
                <a:latin typeface="Calibri"/>
                <a:cs typeface="Calibri"/>
              </a:rPr>
              <a:t> </a:t>
            </a:r>
            <a:r>
              <a:rPr sz="2000" dirty="0">
                <a:latin typeface="Calibri"/>
                <a:cs typeface="Calibri"/>
              </a:rPr>
              <a:t>válido</a:t>
            </a:r>
            <a:r>
              <a:rPr sz="2000" spc="125" dirty="0">
                <a:latin typeface="Calibri"/>
                <a:cs typeface="Calibri"/>
              </a:rPr>
              <a:t> </a:t>
            </a:r>
            <a:r>
              <a:rPr sz="2000" dirty="0">
                <a:latin typeface="Calibri"/>
                <a:cs typeface="Calibri"/>
              </a:rPr>
              <a:t>(ejemplo</a:t>
            </a:r>
            <a:r>
              <a:rPr sz="2000" spc="110" dirty="0">
                <a:latin typeface="Calibri"/>
                <a:cs typeface="Calibri"/>
              </a:rPr>
              <a:t> </a:t>
            </a:r>
            <a:r>
              <a:rPr sz="2000" spc="95" dirty="0">
                <a:latin typeface="Calibri"/>
                <a:cs typeface="Calibri"/>
              </a:rPr>
              <a:t>con</a:t>
            </a:r>
            <a:r>
              <a:rPr sz="2000" spc="120" dirty="0">
                <a:latin typeface="Calibri"/>
                <a:cs typeface="Calibri"/>
              </a:rPr>
              <a:t> </a:t>
            </a:r>
            <a:r>
              <a:rPr sz="2000" spc="-10" dirty="0">
                <a:latin typeface="Calibri"/>
                <a:cs typeface="Calibri"/>
              </a:rPr>
              <a:t>628.00):</a:t>
            </a:r>
            <a:endParaRPr sz="2000">
              <a:latin typeface="Calibri"/>
              <a:cs typeface="Calibri"/>
            </a:endParaRPr>
          </a:p>
          <a:p>
            <a:pPr marL="12700">
              <a:lnSpc>
                <a:spcPct val="100000"/>
              </a:lnSpc>
              <a:spcBef>
                <a:spcPts val="240"/>
              </a:spcBef>
            </a:pPr>
            <a:r>
              <a:rPr sz="1800" spc="30" dirty="0">
                <a:latin typeface="Calibri"/>
                <a:cs typeface="Calibri"/>
              </a:rPr>
              <a:t>&lt;nomina12:Nomina</a:t>
            </a:r>
            <a:r>
              <a:rPr sz="1800" spc="100" dirty="0">
                <a:latin typeface="Calibri"/>
                <a:cs typeface="Calibri"/>
              </a:rPr>
              <a:t> </a:t>
            </a:r>
            <a:r>
              <a:rPr sz="1800" spc="20" dirty="0">
                <a:latin typeface="Calibri"/>
                <a:cs typeface="Calibri"/>
              </a:rPr>
              <a:t>Version="1.2"</a:t>
            </a:r>
            <a:r>
              <a:rPr sz="1800" spc="75" dirty="0">
                <a:latin typeface="Calibri"/>
                <a:cs typeface="Calibri"/>
              </a:rPr>
              <a:t> </a:t>
            </a:r>
            <a:r>
              <a:rPr sz="1800" spc="-10" dirty="0">
                <a:latin typeface="Calibri"/>
                <a:cs typeface="Calibri"/>
              </a:rPr>
              <a:t>TipoNomina="O"</a:t>
            </a:r>
            <a:endParaRPr sz="1800">
              <a:latin typeface="Calibri"/>
              <a:cs typeface="Calibri"/>
            </a:endParaRPr>
          </a:p>
          <a:p>
            <a:pPr marL="104139" marR="5080">
              <a:lnSpc>
                <a:spcPct val="120000"/>
              </a:lnSpc>
            </a:pPr>
            <a:r>
              <a:rPr sz="1800" spc="50" dirty="0">
                <a:latin typeface="Calibri"/>
                <a:cs typeface="Calibri"/>
              </a:rPr>
              <a:t>FechaPago="2026-</a:t>
            </a:r>
            <a:r>
              <a:rPr sz="1800" dirty="0">
                <a:latin typeface="Calibri"/>
                <a:cs typeface="Calibri"/>
              </a:rPr>
              <a:t>01-31"</a:t>
            </a:r>
            <a:r>
              <a:rPr sz="1800" spc="250" dirty="0">
                <a:latin typeface="Calibri"/>
                <a:cs typeface="Calibri"/>
              </a:rPr>
              <a:t> </a:t>
            </a:r>
            <a:r>
              <a:rPr sz="1800" spc="50" dirty="0">
                <a:latin typeface="Calibri"/>
                <a:cs typeface="Calibri"/>
              </a:rPr>
              <a:t>FechaInicialPago="2026-</a:t>
            </a:r>
            <a:r>
              <a:rPr sz="1800" dirty="0">
                <a:latin typeface="Calibri"/>
                <a:cs typeface="Calibri"/>
              </a:rPr>
              <a:t>01-01"</a:t>
            </a:r>
            <a:r>
              <a:rPr sz="1800" spc="204" dirty="0">
                <a:latin typeface="Calibri"/>
                <a:cs typeface="Calibri"/>
              </a:rPr>
              <a:t> </a:t>
            </a:r>
            <a:r>
              <a:rPr sz="1800" spc="50" dirty="0">
                <a:latin typeface="Calibri"/>
                <a:cs typeface="Calibri"/>
              </a:rPr>
              <a:t>FechaFinalPago="2026-</a:t>
            </a:r>
            <a:r>
              <a:rPr sz="1800" dirty="0">
                <a:latin typeface="Calibri"/>
                <a:cs typeface="Calibri"/>
              </a:rPr>
              <a:t>01-</a:t>
            </a:r>
            <a:r>
              <a:rPr sz="1800" spc="-25" dirty="0">
                <a:latin typeface="Calibri"/>
                <a:cs typeface="Calibri"/>
              </a:rPr>
              <a:t>31" </a:t>
            </a:r>
            <a:r>
              <a:rPr sz="1800" spc="45" dirty="0">
                <a:latin typeface="Calibri"/>
                <a:cs typeface="Calibri"/>
              </a:rPr>
              <a:t>NumDiasPagados="30.000"&gt;</a:t>
            </a:r>
            <a:endParaRPr sz="1800">
              <a:latin typeface="Calibri"/>
              <a:cs typeface="Calibri"/>
            </a:endParaRPr>
          </a:p>
          <a:p>
            <a:pPr marL="104139">
              <a:lnSpc>
                <a:spcPct val="100000"/>
              </a:lnSpc>
              <a:spcBef>
                <a:spcPts val="434"/>
              </a:spcBef>
            </a:pPr>
            <a:r>
              <a:rPr sz="1800" spc="40" dirty="0">
                <a:latin typeface="Calibri"/>
                <a:cs typeface="Calibri"/>
              </a:rPr>
              <a:t>&lt;nomina12:OtrosPagos&gt;</a:t>
            </a:r>
            <a:endParaRPr sz="1800">
              <a:latin typeface="Calibri"/>
              <a:cs typeface="Calibri"/>
            </a:endParaRPr>
          </a:p>
          <a:p>
            <a:pPr marL="196850">
              <a:lnSpc>
                <a:spcPct val="100000"/>
              </a:lnSpc>
              <a:spcBef>
                <a:spcPts val="430"/>
              </a:spcBef>
            </a:pPr>
            <a:r>
              <a:rPr sz="1800" spc="30" dirty="0">
                <a:latin typeface="Calibri"/>
                <a:cs typeface="Calibri"/>
              </a:rPr>
              <a:t>&lt;nomina12:OtroPago</a:t>
            </a:r>
            <a:r>
              <a:rPr sz="1800" spc="15" dirty="0">
                <a:latin typeface="Calibri"/>
                <a:cs typeface="Calibri"/>
              </a:rPr>
              <a:t> </a:t>
            </a:r>
            <a:r>
              <a:rPr sz="1800" spc="20" dirty="0">
                <a:latin typeface="Calibri"/>
                <a:cs typeface="Calibri"/>
              </a:rPr>
              <a:t>TipoOtroPago="002"</a:t>
            </a:r>
            <a:r>
              <a:rPr sz="1800" spc="50" dirty="0">
                <a:latin typeface="Calibri"/>
                <a:cs typeface="Calibri"/>
              </a:rPr>
              <a:t> </a:t>
            </a:r>
            <a:r>
              <a:rPr sz="1800" spc="45" dirty="0">
                <a:latin typeface="Calibri"/>
                <a:cs typeface="Calibri"/>
              </a:rPr>
              <a:t>Clave="OP002"</a:t>
            </a:r>
            <a:endParaRPr sz="1800">
              <a:latin typeface="Calibri"/>
              <a:cs typeface="Calibri"/>
            </a:endParaRPr>
          </a:p>
          <a:p>
            <a:pPr marL="288290">
              <a:lnSpc>
                <a:spcPct val="100000"/>
              </a:lnSpc>
              <a:spcBef>
                <a:spcPts val="430"/>
              </a:spcBef>
            </a:pPr>
            <a:r>
              <a:rPr sz="1800" spc="65" dirty="0">
                <a:latin typeface="Calibri"/>
                <a:cs typeface="Calibri"/>
              </a:rPr>
              <a:t>Concepto="Subsidio</a:t>
            </a:r>
            <a:r>
              <a:rPr sz="1800" spc="20" dirty="0">
                <a:latin typeface="Calibri"/>
                <a:cs typeface="Calibri"/>
              </a:rPr>
              <a:t> </a:t>
            </a:r>
            <a:r>
              <a:rPr sz="1800" dirty="0">
                <a:latin typeface="Calibri"/>
                <a:cs typeface="Calibri"/>
              </a:rPr>
              <a:t>para</a:t>
            </a:r>
            <a:r>
              <a:rPr sz="1800" spc="80" dirty="0">
                <a:latin typeface="Calibri"/>
                <a:cs typeface="Calibri"/>
              </a:rPr>
              <a:t> </a:t>
            </a:r>
            <a:r>
              <a:rPr sz="1800" spc="50" dirty="0">
                <a:latin typeface="Calibri"/>
                <a:cs typeface="Calibri"/>
              </a:rPr>
              <a:t>el </a:t>
            </a:r>
            <a:r>
              <a:rPr sz="1800" dirty="0">
                <a:latin typeface="Calibri"/>
                <a:cs typeface="Calibri"/>
              </a:rPr>
              <a:t>empleo"</a:t>
            </a:r>
            <a:r>
              <a:rPr sz="1800" spc="50" dirty="0">
                <a:latin typeface="Calibri"/>
                <a:cs typeface="Calibri"/>
              </a:rPr>
              <a:t> </a:t>
            </a:r>
            <a:r>
              <a:rPr sz="1800" spc="-10" dirty="0">
                <a:latin typeface="Calibri"/>
                <a:cs typeface="Calibri"/>
              </a:rPr>
              <a:t>Importe="628.00"&gt;</a:t>
            </a:r>
            <a:endParaRPr sz="1800">
              <a:latin typeface="Calibri"/>
              <a:cs typeface="Calibri"/>
            </a:endParaRPr>
          </a:p>
          <a:p>
            <a:pPr marL="288290">
              <a:lnSpc>
                <a:spcPct val="100000"/>
              </a:lnSpc>
              <a:spcBef>
                <a:spcPts val="434"/>
              </a:spcBef>
            </a:pPr>
            <a:r>
              <a:rPr sz="1800" spc="55" dirty="0">
                <a:latin typeface="Calibri"/>
                <a:cs typeface="Calibri"/>
              </a:rPr>
              <a:t>&lt;nomina12:SubsidioAlEmpleo</a:t>
            </a:r>
            <a:r>
              <a:rPr sz="1800" spc="-25" dirty="0">
                <a:latin typeface="Calibri"/>
                <a:cs typeface="Calibri"/>
              </a:rPr>
              <a:t> </a:t>
            </a:r>
            <a:r>
              <a:rPr sz="1800" spc="45" dirty="0">
                <a:latin typeface="Calibri"/>
                <a:cs typeface="Calibri"/>
              </a:rPr>
              <a:t>SubsidioCausado="628.00"/&gt;</a:t>
            </a:r>
            <a:endParaRPr sz="1800">
              <a:latin typeface="Calibri"/>
              <a:cs typeface="Calibri"/>
            </a:endParaRPr>
          </a:p>
          <a:p>
            <a:pPr marL="196850">
              <a:lnSpc>
                <a:spcPct val="100000"/>
              </a:lnSpc>
              <a:spcBef>
                <a:spcPts val="434"/>
              </a:spcBef>
            </a:pPr>
            <a:r>
              <a:rPr sz="1800" spc="-10" dirty="0">
                <a:latin typeface="Calibri"/>
                <a:cs typeface="Calibri"/>
              </a:rPr>
              <a:t>&lt;/nomina12:OtroPago&gt;</a:t>
            </a:r>
            <a:endParaRPr sz="1800">
              <a:latin typeface="Calibri"/>
              <a:cs typeface="Calibri"/>
            </a:endParaRPr>
          </a:p>
          <a:p>
            <a:pPr marL="104139">
              <a:lnSpc>
                <a:spcPct val="100000"/>
              </a:lnSpc>
              <a:spcBef>
                <a:spcPts val="430"/>
              </a:spcBef>
            </a:pPr>
            <a:r>
              <a:rPr sz="1800" spc="-10" dirty="0">
                <a:latin typeface="Calibri"/>
                <a:cs typeface="Calibri"/>
              </a:rPr>
              <a:t>&lt;/nomina12:OtrosPagos&gt;</a:t>
            </a:r>
            <a:endParaRPr sz="1800">
              <a:latin typeface="Calibri"/>
              <a:cs typeface="Calibri"/>
            </a:endParaRPr>
          </a:p>
          <a:p>
            <a:pPr marL="12700">
              <a:lnSpc>
                <a:spcPct val="100000"/>
              </a:lnSpc>
              <a:spcBef>
                <a:spcPts val="434"/>
              </a:spcBef>
            </a:pPr>
            <a:r>
              <a:rPr sz="1800" spc="-10" dirty="0">
                <a:latin typeface="Calibri"/>
                <a:cs typeface="Calibri"/>
              </a:rPr>
              <a:t>&lt;/nomina12:Nomina&gt;</a:t>
            </a:r>
            <a:endParaRPr sz="18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73</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9678035" cy="5122545"/>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spc="10" dirty="0">
                <a:latin typeface="Calibri"/>
                <a:cs typeface="Calibri"/>
              </a:rPr>
              <a:t>XML</a:t>
            </a:r>
            <a:r>
              <a:rPr sz="2200" spc="55" dirty="0">
                <a:latin typeface="Calibri"/>
                <a:cs typeface="Calibri"/>
              </a:rPr>
              <a:t> </a:t>
            </a:r>
            <a:r>
              <a:rPr sz="2200" spc="65" dirty="0">
                <a:latin typeface="Calibri"/>
                <a:cs typeface="Calibri"/>
              </a:rPr>
              <a:t>que</a:t>
            </a:r>
            <a:r>
              <a:rPr sz="2200" spc="50" dirty="0">
                <a:latin typeface="Calibri"/>
                <a:cs typeface="Calibri"/>
              </a:rPr>
              <a:t> </a:t>
            </a:r>
            <a:r>
              <a:rPr sz="2200" spc="10" dirty="0">
                <a:latin typeface="Calibri"/>
                <a:cs typeface="Calibri"/>
              </a:rPr>
              <a:t>normalmente</a:t>
            </a:r>
            <a:r>
              <a:rPr sz="2200" spc="114" dirty="0">
                <a:latin typeface="Calibri"/>
                <a:cs typeface="Calibri"/>
              </a:rPr>
              <a:t> </a:t>
            </a:r>
            <a:r>
              <a:rPr sz="2200" spc="65" dirty="0">
                <a:latin typeface="Calibri"/>
                <a:cs typeface="Calibri"/>
              </a:rPr>
              <a:t>dispara</a:t>
            </a:r>
            <a:r>
              <a:rPr sz="2200" spc="114" dirty="0">
                <a:latin typeface="Calibri"/>
                <a:cs typeface="Calibri"/>
              </a:rPr>
              <a:t> </a:t>
            </a:r>
            <a:r>
              <a:rPr sz="2200" b="1" spc="10" dirty="0">
                <a:latin typeface="Calibri"/>
                <a:cs typeface="Calibri"/>
              </a:rPr>
              <a:t>NOM101</a:t>
            </a:r>
            <a:r>
              <a:rPr sz="2200" b="1" spc="75" dirty="0">
                <a:latin typeface="Calibri"/>
                <a:cs typeface="Calibri"/>
              </a:rPr>
              <a:t> </a:t>
            </a:r>
            <a:r>
              <a:rPr sz="2200" spc="10" dirty="0">
                <a:latin typeface="Calibri"/>
                <a:cs typeface="Calibri"/>
              </a:rPr>
              <a:t>(por</a:t>
            </a:r>
            <a:r>
              <a:rPr sz="2200" spc="65" dirty="0">
                <a:latin typeface="Calibri"/>
                <a:cs typeface="Calibri"/>
              </a:rPr>
              <a:t> </a:t>
            </a:r>
            <a:r>
              <a:rPr sz="2200" spc="45" dirty="0">
                <a:latin typeface="Calibri"/>
                <a:cs typeface="Calibri"/>
              </a:rPr>
              <a:t>exceder</a:t>
            </a:r>
            <a:r>
              <a:rPr sz="2200" spc="100" dirty="0">
                <a:latin typeface="Calibri"/>
                <a:cs typeface="Calibri"/>
              </a:rPr>
              <a:t> </a:t>
            </a:r>
            <a:r>
              <a:rPr sz="2200" spc="-10" dirty="0">
                <a:latin typeface="Calibri"/>
                <a:cs typeface="Calibri"/>
              </a:rPr>
              <a:t>628):</a:t>
            </a:r>
            <a:endParaRPr sz="2200">
              <a:latin typeface="Calibri"/>
              <a:cs typeface="Calibri"/>
            </a:endParaRPr>
          </a:p>
          <a:p>
            <a:pPr marL="12700">
              <a:lnSpc>
                <a:spcPct val="100000"/>
              </a:lnSpc>
              <a:spcBef>
                <a:spcPts val="509"/>
              </a:spcBef>
            </a:pPr>
            <a:r>
              <a:rPr sz="2200" spc="70" dirty="0">
                <a:latin typeface="Calibri"/>
                <a:cs typeface="Calibri"/>
              </a:rPr>
              <a:t>&lt;nomina12:SubsidioAlEmpleo</a:t>
            </a:r>
            <a:r>
              <a:rPr sz="2200" spc="35" dirty="0">
                <a:latin typeface="Calibri"/>
                <a:cs typeface="Calibri"/>
              </a:rPr>
              <a:t> </a:t>
            </a:r>
            <a:r>
              <a:rPr sz="2200" spc="60" dirty="0">
                <a:latin typeface="Calibri"/>
                <a:cs typeface="Calibri"/>
              </a:rPr>
              <a:t>SubsidioCausado="650.00"/&gt;</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spc="100" dirty="0">
                <a:latin typeface="Calibri"/>
                <a:cs typeface="Calibri"/>
              </a:rPr>
              <a:t>(Con</a:t>
            </a:r>
            <a:r>
              <a:rPr sz="2200" spc="-10" dirty="0">
                <a:latin typeface="Calibri"/>
                <a:cs typeface="Calibri"/>
              </a:rPr>
              <a:t> </a:t>
            </a:r>
            <a:r>
              <a:rPr sz="2200" spc="95" dirty="0">
                <a:latin typeface="Calibri"/>
                <a:cs typeface="Calibri"/>
              </a:rPr>
              <a:t>NumDiasPagados</a:t>
            </a:r>
            <a:r>
              <a:rPr sz="2200" spc="40" dirty="0">
                <a:latin typeface="Calibri"/>
                <a:cs typeface="Calibri"/>
              </a:rPr>
              <a:t> </a:t>
            </a:r>
            <a:r>
              <a:rPr sz="2200" spc="65" dirty="0">
                <a:latin typeface="Calibri"/>
                <a:cs typeface="Calibri"/>
              </a:rPr>
              <a:t>≤</a:t>
            </a:r>
            <a:r>
              <a:rPr sz="2200" spc="-25" dirty="0">
                <a:latin typeface="Calibri"/>
                <a:cs typeface="Calibri"/>
              </a:rPr>
              <a:t> </a:t>
            </a:r>
            <a:r>
              <a:rPr sz="2200" spc="60" dirty="0">
                <a:latin typeface="Calibri"/>
                <a:cs typeface="Calibri"/>
              </a:rPr>
              <a:t>31,</a:t>
            </a:r>
            <a:r>
              <a:rPr sz="2200" spc="-20" dirty="0">
                <a:latin typeface="Calibri"/>
                <a:cs typeface="Calibri"/>
              </a:rPr>
              <a:t> </a:t>
            </a:r>
            <a:r>
              <a:rPr sz="2200" spc="60" dirty="0">
                <a:latin typeface="Calibri"/>
                <a:cs typeface="Calibri"/>
              </a:rPr>
              <a:t>el</a:t>
            </a:r>
            <a:r>
              <a:rPr sz="2200" spc="-10" dirty="0">
                <a:latin typeface="Calibri"/>
                <a:cs typeface="Calibri"/>
              </a:rPr>
              <a:t> </a:t>
            </a:r>
            <a:r>
              <a:rPr sz="2200" dirty="0">
                <a:latin typeface="Calibri"/>
                <a:cs typeface="Calibri"/>
              </a:rPr>
              <a:t>límite</a:t>
            </a:r>
            <a:r>
              <a:rPr sz="2200" spc="-5" dirty="0">
                <a:latin typeface="Calibri"/>
                <a:cs typeface="Calibri"/>
              </a:rPr>
              <a:t> </a:t>
            </a:r>
            <a:r>
              <a:rPr sz="2200" spc="125" dirty="0">
                <a:latin typeface="Calibri"/>
                <a:cs typeface="Calibri"/>
              </a:rPr>
              <a:t>es</a:t>
            </a:r>
            <a:r>
              <a:rPr sz="2200" spc="-5" dirty="0">
                <a:latin typeface="Calibri"/>
                <a:cs typeface="Calibri"/>
              </a:rPr>
              <a:t> </a:t>
            </a:r>
            <a:r>
              <a:rPr sz="2200" spc="40" dirty="0">
                <a:latin typeface="Calibri"/>
                <a:cs typeface="Calibri"/>
              </a:rPr>
              <a:t>628.00).</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00" dirty="0">
                <a:latin typeface="Calibri"/>
                <a:cs typeface="Calibri"/>
              </a:rPr>
              <a:t>Ejemplo</a:t>
            </a:r>
            <a:r>
              <a:rPr sz="2200" b="1" spc="-30" dirty="0">
                <a:latin typeface="Calibri"/>
                <a:cs typeface="Calibri"/>
              </a:rPr>
              <a:t> </a:t>
            </a:r>
            <a:r>
              <a:rPr sz="2200" b="1" dirty="0">
                <a:latin typeface="Calibri"/>
                <a:cs typeface="Calibri"/>
              </a:rPr>
              <a:t>B)</a:t>
            </a:r>
            <a:r>
              <a:rPr sz="2200" b="1" spc="-25" dirty="0">
                <a:latin typeface="Calibri"/>
                <a:cs typeface="Calibri"/>
              </a:rPr>
              <a:t> </a:t>
            </a:r>
            <a:r>
              <a:rPr sz="2200" b="1" spc="95" dirty="0">
                <a:latin typeface="Calibri"/>
                <a:cs typeface="Calibri"/>
              </a:rPr>
              <a:t>Nómina</a:t>
            </a:r>
            <a:r>
              <a:rPr sz="2200" b="1" spc="-25" dirty="0">
                <a:latin typeface="Calibri"/>
                <a:cs typeface="Calibri"/>
              </a:rPr>
              <a:t> </a:t>
            </a:r>
            <a:r>
              <a:rPr sz="2200" b="1" spc="130" dirty="0">
                <a:latin typeface="Calibri"/>
                <a:cs typeface="Calibri"/>
              </a:rPr>
              <a:t>semanal</a:t>
            </a:r>
            <a:r>
              <a:rPr sz="2200" b="1" spc="-25" dirty="0">
                <a:latin typeface="Calibri"/>
                <a:cs typeface="Calibri"/>
              </a:rPr>
              <a:t> </a:t>
            </a:r>
            <a:r>
              <a:rPr sz="2200" b="1" dirty="0">
                <a:latin typeface="Calibri"/>
                <a:cs typeface="Calibri"/>
              </a:rPr>
              <a:t>(7</a:t>
            </a:r>
            <a:r>
              <a:rPr sz="2200" b="1" spc="-20" dirty="0">
                <a:latin typeface="Calibri"/>
                <a:cs typeface="Calibri"/>
              </a:rPr>
              <a:t> </a:t>
            </a:r>
            <a:r>
              <a:rPr sz="2200" b="1" spc="85" dirty="0">
                <a:latin typeface="Calibri"/>
                <a:cs typeface="Calibri"/>
              </a:rPr>
              <a:t>días)</a:t>
            </a:r>
            <a:r>
              <a:rPr sz="2200" b="1" spc="5" dirty="0">
                <a:latin typeface="Calibri"/>
                <a:cs typeface="Calibri"/>
              </a:rPr>
              <a:t> </a:t>
            </a:r>
            <a:r>
              <a:rPr sz="2200" b="1" dirty="0">
                <a:latin typeface="Calibri"/>
                <a:cs typeface="Calibri"/>
              </a:rPr>
              <a:t>—</a:t>
            </a:r>
            <a:r>
              <a:rPr sz="2200" b="1" spc="-150" dirty="0">
                <a:latin typeface="Calibri"/>
                <a:cs typeface="Calibri"/>
              </a:rPr>
              <a:t> </a:t>
            </a:r>
            <a:r>
              <a:rPr sz="2200" b="1" spc="140" dirty="0">
                <a:latin typeface="Calibri"/>
                <a:cs typeface="Calibri"/>
              </a:rPr>
              <a:t>“cálculo</a:t>
            </a:r>
            <a:r>
              <a:rPr sz="2200" b="1" spc="10" dirty="0">
                <a:latin typeface="Calibri"/>
                <a:cs typeface="Calibri"/>
              </a:rPr>
              <a:t> </a:t>
            </a:r>
            <a:r>
              <a:rPr sz="2200" b="1" spc="55" dirty="0">
                <a:latin typeface="Calibri"/>
                <a:cs typeface="Calibri"/>
              </a:rPr>
              <a:t>por</a:t>
            </a:r>
            <a:r>
              <a:rPr sz="2200" b="1" spc="-15" dirty="0">
                <a:latin typeface="Calibri"/>
                <a:cs typeface="Calibri"/>
              </a:rPr>
              <a:t> </a:t>
            </a:r>
            <a:r>
              <a:rPr sz="2200" b="1" spc="125" dirty="0">
                <a:latin typeface="Calibri"/>
                <a:cs typeface="Calibri"/>
              </a:rPr>
              <a:t>días”</a:t>
            </a:r>
            <a:r>
              <a:rPr sz="2200" b="1" spc="-140" dirty="0">
                <a:latin typeface="Calibri"/>
                <a:cs typeface="Calibri"/>
              </a:rPr>
              <a:t> </a:t>
            </a:r>
            <a:r>
              <a:rPr sz="2200" b="1" spc="50" dirty="0">
                <a:latin typeface="Calibri"/>
                <a:cs typeface="Calibri"/>
              </a:rPr>
              <a:t>(Decreto)</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50" dirty="0">
                <a:latin typeface="Calibri"/>
                <a:cs typeface="Calibri"/>
              </a:rPr>
              <a:t>Aquí</a:t>
            </a:r>
            <a:r>
              <a:rPr sz="2200" spc="-25" dirty="0">
                <a:latin typeface="Calibri"/>
                <a:cs typeface="Calibri"/>
              </a:rPr>
              <a:t> </a:t>
            </a:r>
            <a:r>
              <a:rPr sz="2200" spc="125" dirty="0">
                <a:latin typeface="Calibri"/>
                <a:cs typeface="Calibri"/>
              </a:rPr>
              <a:t>es</a:t>
            </a:r>
            <a:r>
              <a:rPr sz="2200" spc="-20" dirty="0">
                <a:latin typeface="Calibri"/>
                <a:cs typeface="Calibri"/>
              </a:rPr>
              <a:t> </a:t>
            </a:r>
            <a:r>
              <a:rPr sz="2200" spc="55" dirty="0">
                <a:latin typeface="Calibri"/>
                <a:cs typeface="Calibri"/>
              </a:rPr>
              <a:t>donde</a:t>
            </a:r>
            <a:r>
              <a:rPr sz="2200" spc="-30" dirty="0">
                <a:latin typeface="Calibri"/>
                <a:cs typeface="Calibri"/>
              </a:rPr>
              <a:t> </a:t>
            </a:r>
            <a:r>
              <a:rPr sz="2200" spc="130" dirty="0">
                <a:latin typeface="Calibri"/>
                <a:cs typeface="Calibri"/>
              </a:rPr>
              <a:t>más</a:t>
            </a:r>
            <a:r>
              <a:rPr sz="2200" spc="5" dirty="0">
                <a:latin typeface="Calibri"/>
                <a:cs typeface="Calibri"/>
              </a:rPr>
              <a:t> </a:t>
            </a:r>
            <a:r>
              <a:rPr sz="2200" spc="125" dirty="0">
                <a:latin typeface="Calibri"/>
                <a:cs typeface="Calibri"/>
              </a:rPr>
              <a:t>se</a:t>
            </a:r>
            <a:r>
              <a:rPr sz="2200" spc="-20" dirty="0">
                <a:latin typeface="Calibri"/>
                <a:cs typeface="Calibri"/>
              </a:rPr>
              <a:t> </a:t>
            </a:r>
            <a:r>
              <a:rPr sz="2200" spc="60" dirty="0">
                <a:latin typeface="Calibri"/>
                <a:cs typeface="Calibri"/>
              </a:rPr>
              <a:t>confunden:</a:t>
            </a:r>
            <a:r>
              <a:rPr sz="2200" spc="-15" dirty="0">
                <a:latin typeface="Calibri"/>
                <a:cs typeface="Calibri"/>
              </a:rPr>
              <a:t> </a:t>
            </a:r>
            <a:r>
              <a:rPr sz="2200" dirty="0">
                <a:latin typeface="Calibri"/>
                <a:cs typeface="Calibri"/>
              </a:rPr>
              <a:t>para</a:t>
            </a:r>
            <a:r>
              <a:rPr sz="2200" spc="-15" dirty="0">
                <a:latin typeface="Calibri"/>
                <a:cs typeface="Calibri"/>
              </a:rPr>
              <a:t> </a:t>
            </a:r>
            <a:r>
              <a:rPr sz="2200" spc="65" dirty="0">
                <a:latin typeface="Calibri"/>
                <a:cs typeface="Calibri"/>
              </a:rPr>
              <a:t>pago</a:t>
            </a:r>
            <a:r>
              <a:rPr sz="2200" spc="-15" dirty="0">
                <a:latin typeface="Calibri"/>
                <a:cs typeface="Calibri"/>
              </a:rPr>
              <a:t> </a:t>
            </a:r>
            <a:r>
              <a:rPr sz="2200" b="1" spc="85" dirty="0">
                <a:latin typeface="Calibri"/>
                <a:cs typeface="Calibri"/>
              </a:rPr>
              <a:t>menor</a:t>
            </a:r>
            <a:r>
              <a:rPr sz="2200" b="1" spc="-30" dirty="0">
                <a:latin typeface="Calibri"/>
                <a:cs typeface="Calibri"/>
              </a:rPr>
              <a:t> </a:t>
            </a:r>
            <a:r>
              <a:rPr sz="2200" b="1" spc="114" dirty="0">
                <a:latin typeface="Calibri"/>
                <a:cs typeface="Calibri"/>
              </a:rPr>
              <a:t>a</a:t>
            </a:r>
            <a:r>
              <a:rPr sz="2200" b="1" spc="-20" dirty="0">
                <a:latin typeface="Calibri"/>
                <a:cs typeface="Calibri"/>
              </a:rPr>
              <a:t> </a:t>
            </a:r>
            <a:r>
              <a:rPr sz="2200" b="1" spc="145" dirty="0">
                <a:latin typeface="Calibri"/>
                <a:cs typeface="Calibri"/>
              </a:rPr>
              <a:t>mes</a:t>
            </a:r>
            <a:r>
              <a:rPr sz="2200" spc="145" dirty="0">
                <a:latin typeface="Calibri"/>
                <a:cs typeface="Calibri"/>
              </a:rPr>
              <a:t>,</a:t>
            </a:r>
            <a:r>
              <a:rPr sz="2200" spc="-35" dirty="0">
                <a:latin typeface="Calibri"/>
                <a:cs typeface="Calibri"/>
              </a:rPr>
              <a:t> </a:t>
            </a:r>
            <a:r>
              <a:rPr sz="2200" spc="60" dirty="0">
                <a:latin typeface="Calibri"/>
                <a:cs typeface="Calibri"/>
              </a:rPr>
              <a:t>el</a:t>
            </a:r>
            <a:r>
              <a:rPr sz="2200" spc="-20" dirty="0">
                <a:latin typeface="Calibri"/>
                <a:cs typeface="Calibri"/>
              </a:rPr>
              <a:t> </a:t>
            </a:r>
            <a:r>
              <a:rPr sz="2200" spc="50" dirty="0">
                <a:latin typeface="Calibri"/>
                <a:cs typeface="Calibri"/>
              </a:rPr>
              <a:t>Decreto</a:t>
            </a:r>
            <a:r>
              <a:rPr sz="2200" spc="-10" dirty="0">
                <a:latin typeface="Calibri"/>
                <a:cs typeface="Calibri"/>
              </a:rPr>
              <a:t> </a:t>
            </a:r>
            <a:r>
              <a:rPr sz="2200" spc="70" dirty="0">
                <a:latin typeface="Calibri"/>
                <a:cs typeface="Calibri"/>
              </a:rPr>
              <a:t>manda </a:t>
            </a:r>
            <a:r>
              <a:rPr sz="2200" dirty="0">
                <a:latin typeface="Calibri"/>
                <a:cs typeface="Calibri"/>
              </a:rPr>
              <a:t>prorratear</a:t>
            </a:r>
            <a:r>
              <a:rPr sz="2200" spc="45" dirty="0">
                <a:latin typeface="Calibri"/>
                <a:cs typeface="Calibri"/>
              </a:rPr>
              <a:t> </a:t>
            </a:r>
            <a:r>
              <a:rPr sz="2200" spc="100" dirty="0">
                <a:latin typeface="Calibri"/>
                <a:cs typeface="Calibri"/>
              </a:rPr>
              <a:t>con</a:t>
            </a:r>
            <a:r>
              <a:rPr sz="2200" spc="5" dirty="0">
                <a:latin typeface="Calibri"/>
                <a:cs typeface="Calibri"/>
              </a:rPr>
              <a:t> </a:t>
            </a:r>
            <a:r>
              <a:rPr sz="2200" b="1" spc="40" dirty="0">
                <a:latin typeface="Calibri"/>
                <a:cs typeface="Calibri"/>
              </a:rPr>
              <a:t>30.4</a:t>
            </a:r>
            <a:r>
              <a:rPr sz="2200" spc="4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spc="95" dirty="0">
                <a:latin typeface="Calibri"/>
                <a:cs typeface="Calibri"/>
              </a:rPr>
              <a:t>NumDiasPagados</a:t>
            </a:r>
            <a:r>
              <a:rPr sz="2200" dirty="0">
                <a:latin typeface="Calibri"/>
                <a:cs typeface="Calibri"/>
              </a:rPr>
              <a:t> </a:t>
            </a:r>
            <a:r>
              <a:rPr sz="2200" spc="65" dirty="0">
                <a:latin typeface="Calibri"/>
                <a:cs typeface="Calibri"/>
              </a:rPr>
              <a:t>=</a:t>
            </a:r>
            <a:r>
              <a:rPr sz="2200" spc="-40" dirty="0">
                <a:latin typeface="Calibri"/>
                <a:cs typeface="Calibri"/>
              </a:rPr>
              <a:t> </a:t>
            </a:r>
            <a:r>
              <a:rPr sz="2200" spc="5" dirty="0">
                <a:latin typeface="Calibri"/>
                <a:cs typeface="Calibri"/>
              </a:rPr>
              <a:t>7</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Tope</a:t>
            </a:r>
            <a:r>
              <a:rPr sz="2200" spc="10" dirty="0">
                <a:latin typeface="Calibri"/>
                <a:cs typeface="Calibri"/>
              </a:rPr>
              <a:t> </a:t>
            </a:r>
            <a:r>
              <a:rPr sz="2200" dirty="0">
                <a:latin typeface="Calibri"/>
                <a:cs typeface="Calibri"/>
              </a:rPr>
              <a:t>diario</a:t>
            </a:r>
            <a:r>
              <a:rPr sz="2200" spc="25" dirty="0">
                <a:latin typeface="Calibri"/>
                <a:cs typeface="Calibri"/>
              </a:rPr>
              <a:t> </a:t>
            </a:r>
            <a:r>
              <a:rPr sz="2200" spc="95" dirty="0">
                <a:latin typeface="Calibri"/>
                <a:cs typeface="Calibri"/>
              </a:rPr>
              <a:t>usado</a:t>
            </a:r>
            <a:r>
              <a:rPr sz="2200" spc="25" dirty="0">
                <a:latin typeface="Calibri"/>
                <a:cs typeface="Calibri"/>
              </a:rPr>
              <a:t> </a:t>
            </a:r>
            <a:r>
              <a:rPr sz="2200" dirty="0">
                <a:latin typeface="Calibri"/>
                <a:cs typeface="Calibri"/>
              </a:rPr>
              <a:t>por</a:t>
            </a:r>
            <a:r>
              <a:rPr sz="2200" spc="10" dirty="0">
                <a:latin typeface="Calibri"/>
                <a:cs typeface="Calibri"/>
              </a:rPr>
              <a:t> </a:t>
            </a:r>
            <a:r>
              <a:rPr sz="2200" spc="90" dirty="0">
                <a:latin typeface="Calibri"/>
                <a:cs typeface="Calibri"/>
              </a:rPr>
              <a:t>la</a:t>
            </a:r>
            <a:r>
              <a:rPr sz="2200" spc="25" dirty="0">
                <a:latin typeface="Calibri"/>
                <a:cs typeface="Calibri"/>
              </a:rPr>
              <a:t> </a:t>
            </a:r>
            <a:r>
              <a:rPr sz="2200" dirty="0">
                <a:latin typeface="Calibri"/>
                <a:cs typeface="Calibri"/>
              </a:rPr>
              <a:t>matriz:</a:t>
            </a:r>
            <a:r>
              <a:rPr sz="2200" spc="45" dirty="0">
                <a:latin typeface="Calibri"/>
                <a:cs typeface="Calibri"/>
              </a:rPr>
              <a:t> </a:t>
            </a:r>
            <a:r>
              <a:rPr sz="2200" b="1" spc="50" dirty="0">
                <a:latin typeface="Calibri"/>
                <a:cs typeface="Calibri"/>
              </a:rPr>
              <a:t>20.66</a:t>
            </a:r>
            <a:r>
              <a:rPr sz="2200" b="1" spc="20" dirty="0">
                <a:latin typeface="Calibri"/>
                <a:cs typeface="Calibri"/>
              </a:rPr>
              <a:t> </a:t>
            </a:r>
            <a:r>
              <a:rPr sz="2200" b="1" spc="65" dirty="0">
                <a:latin typeface="Calibri"/>
                <a:cs typeface="Calibri"/>
              </a:rPr>
              <a:t>×</a:t>
            </a:r>
            <a:r>
              <a:rPr sz="2200" b="1" dirty="0">
                <a:latin typeface="Calibri"/>
                <a:cs typeface="Calibri"/>
              </a:rPr>
              <a:t> </a:t>
            </a:r>
            <a:r>
              <a:rPr sz="2200" b="1" spc="55" dirty="0">
                <a:latin typeface="Calibri"/>
                <a:cs typeface="Calibri"/>
              </a:rPr>
              <a:t>7</a:t>
            </a:r>
            <a:r>
              <a:rPr sz="2200" b="1" spc="10" dirty="0">
                <a:latin typeface="Calibri"/>
                <a:cs typeface="Calibri"/>
              </a:rPr>
              <a:t> </a:t>
            </a:r>
            <a:r>
              <a:rPr sz="2200" b="1" spc="65" dirty="0">
                <a:latin typeface="Calibri"/>
                <a:cs typeface="Calibri"/>
              </a:rPr>
              <a:t>=</a:t>
            </a:r>
            <a:r>
              <a:rPr sz="2200" b="1" spc="5" dirty="0">
                <a:latin typeface="Calibri"/>
                <a:cs typeface="Calibri"/>
              </a:rPr>
              <a:t> </a:t>
            </a:r>
            <a:r>
              <a:rPr sz="2200" b="1" spc="45" dirty="0">
                <a:latin typeface="Calibri"/>
                <a:cs typeface="Calibri"/>
              </a:rPr>
              <a:t>144.62</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74</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10452100" cy="5972810"/>
          </a:xfrm>
          <a:prstGeom prst="rect">
            <a:avLst/>
          </a:prstGeom>
        </p:spPr>
        <p:txBody>
          <a:bodyPr vert="horz" wrap="square" lIns="0" tIns="12065" rIns="0" bIns="0" rtlCol="0">
            <a:spAutoFit/>
          </a:bodyPr>
          <a:lstStyle/>
          <a:p>
            <a:pPr marL="196850"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dirty="0">
                <a:latin typeface="Calibri"/>
                <a:cs typeface="Calibri"/>
              </a:rPr>
              <a:t>XML</a:t>
            </a:r>
            <a:r>
              <a:rPr sz="2200" spc="-5" dirty="0">
                <a:latin typeface="Calibri"/>
                <a:cs typeface="Calibri"/>
              </a:rPr>
              <a:t> </a:t>
            </a:r>
            <a:r>
              <a:rPr sz="2200" spc="65" dirty="0">
                <a:latin typeface="Calibri"/>
                <a:cs typeface="Calibri"/>
              </a:rPr>
              <a:t>recomendable</a:t>
            </a:r>
            <a:r>
              <a:rPr sz="2200" spc="40" dirty="0">
                <a:latin typeface="Calibri"/>
                <a:cs typeface="Calibri"/>
              </a:rPr>
              <a:t> </a:t>
            </a:r>
            <a:r>
              <a:rPr sz="2200" spc="70" dirty="0">
                <a:latin typeface="Calibri"/>
                <a:cs typeface="Calibri"/>
              </a:rPr>
              <a:t>(con</a:t>
            </a:r>
            <a:r>
              <a:rPr sz="2200" spc="5" dirty="0">
                <a:latin typeface="Calibri"/>
                <a:cs typeface="Calibri"/>
              </a:rPr>
              <a:t> </a:t>
            </a:r>
            <a:r>
              <a:rPr sz="2200" spc="35" dirty="0">
                <a:latin typeface="Calibri"/>
                <a:cs typeface="Calibri"/>
              </a:rPr>
              <a:t>144.62):</a:t>
            </a:r>
            <a:endParaRPr sz="2200">
              <a:latin typeface="Calibri"/>
              <a:cs typeface="Calibri"/>
            </a:endParaRPr>
          </a:p>
          <a:p>
            <a:pPr marL="12700">
              <a:lnSpc>
                <a:spcPct val="100000"/>
              </a:lnSpc>
              <a:spcBef>
                <a:spcPts val="459"/>
              </a:spcBef>
            </a:pPr>
            <a:r>
              <a:rPr sz="1900" spc="50" dirty="0">
                <a:latin typeface="Calibri"/>
                <a:cs typeface="Calibri"/>
              </a:rPr>
              <a:t>&lt;nomina12:Nomina</a:t>
            </a:r>
            <a:r>
              <a:rPr sz="1900" spc="175" dirty="0">
                <a:latin typeface="Calibri"/>
                <a:cs typeface="Calibri"/>
              </a:rPr>
              <a:t> </a:t>
            </a:r>
            <a:r>
              <a:rPr sz="1900" dirty="0">
                <a:latin typeface="Calibri"/>
                <a:cs typeface="Calibri"/>
              </a:rPr>
              <a:t>Version="1.2"</a:t>
            </a:r>
            <a:r>
              <a:rPr sz="1900" spc="135" dirty="0">
                <a:latin typeface="Calibri"/>
                <a:cs typeface="Calibri"/>
              </a:rPr>
              <a:t> </a:t>
            </a:r>
            <a:r>
              <a:rPr sz="1900" spc="-10" dirty="0">
                <a:latin typeface="Calibri"/>
                <a:cs typeface="Calibri"/>
              </a:rPr>
              <a:t>TipoNomina="O"</a:t>
            </a:r>
            <a:endParaRPr sz="1900">
              <a:latin typeface="Calibri"/>
              <a:cs typeface="Calibri"/>
            </a:endParaRPr>
          </a:p>
          <a:p>
            <a:pPr marL="111125" marR="1156335">
              <a:lnSpc>
                <a:spcPct val="120000"/>
              </a:lnSpc>
            </a:pPr>
            <a:r>
              <a:rPr sz="1900" spc="40" dirty="0">
                <a:latin typeface="Calibri"/>
                <a:cs typeface="Calibri"/>
              </a:rPr>
              <a:t>FechaPago="2026-</a:t>
            </a:r>
            <a:r>
              <a:rPr sz="1900" dirty="0">
                <a:latin typeface="Calibri"/>
                <a:cs typeface="Calibri"/>
              </a:rPr>
              <a:t>01-07"</a:t>
            </a:r>
            <a:r>
              <a:rPr sz="1900" spc="409" dirty="0">
                <a:latin typeface="Calibri"/>
                <a:cs typeface="Calibri"/>
              </a:rPr>
              <a:t> </a:t>
            </a:r>
            <a:r>
              <a:rPr sz="1900" spc="50" dirty="0">
                <a:latin typeface="Calibri"/>
                <a:cs typeface="Calibri"/>
              </a:rPr>
              <a:t>FechaInicialPago="2026-</a:t>
            </a:r>
            <a:r>
              <a:rPr sz="1900" dirty="0">
                <a:latin typeface="Calibri"/>
                <a:cs typeface="Calibri"/>
              </a:rPr>
              <a:t>01-01"</a:t>
            </a:r>
            <a:r>
              <a:rPr sz="1900" spc="409" dirty="0">
                <a:latin typeface="Calibri"/>
                <a:cs typeface="Calibri"/>
              </a:rPr>
              <a:t> </a:t>
            </a:r>
            <a:r>
              <a:rPr sz="1900" spc="50" dirty="0">
                <a:latin typeface="Calibri"/>
                <a:cs typeface="Calibri"/>
              </a:rPr>
              <a:t>FechaFinalPago="2026-</a:t>
            </a:r>
            <a:r>
              <a:rPr sz="1900" dirty="0">
                <a:latin typeface="Calibri"/>
                <a:cs typeface="Calibri"/>
              </a:rPr>
              <a:t>01-</a:t>
            </a:r>
            <a:r>
              <a:rPr sz="1900" spc="-25" dirty="0">
                <a:latin typeface="Calibri"/>
                <a:cs typeface="Calibri"/>
              </a:rPr>
              <a:t>07" </a:t>
            </a:r>
            <a:r>
              <a:rPr sz="1900" spc="45" dirty="0">
                <a:latin typeface="Calibri"/>
                <a:cs typeface="Calibri"/>
              </a:rPr>
              <a:t>NumDiasPagados="7.000"&gt;</a:t>
            </a:r>
            <a:endParaRPr sz="1900">
              <a:latin typeface="Calibri"/>
              <a:cs typeface="Calibri"/>
            </a:endParaRPr>
          </a:p>
          <a:p>
            <a:pPr marL="111125">
              <a:lnSpc>
                <a:spcPct val="100000"/>
              </a:lnSpc>
              <a:spcBef>
                <a:spcPts val="455"/>
              </a:spcBef>
            </a:pPr>
            <a:r>
              <a:rPr sz="1900" spc="40" dirty="0">
                <a:latin typeface="Calibri"/>
                <a:cs typeface="Calibri"/>
              </a:rPr>
              <a:t>&lt;nomina12:OtrosPagos&gt;</a:t>
            </a:r>
            <a:endParaRPr sz="1900">
              <a:latin typeface="Calibri"/>
              <a:cs typeface="Calibri"/>
            </a:endParaRPr>
          </a:p>
          <a:p>
            <a:pPr marL="307975" marR="4213860" indent="-99060">
              <a:lnSpc>
                <a:spcPct val="120000"/>
              </a:lnSpc>
              <a:spcBef>
                <a:spcPts val="5"/>
              </a:spcBef>
            </a:pPr>
            <a:r>
              <a:rPr sz="1900" spc="20" dirty="0">
                <a:latin typeface="Calibri"/>
                <a:cs typeface="Calibri"/>
              </a:rPr>
              <a:t>&lt;nomina12:OtroPago</a:t>
            </a:r>
            <a:r>
              <a:rPr sz="1900" spc="170" dirty="0">
                <a:latin typeface="Calibri"/>
                <a:cs typeface="Calibri"/>
              </a:rPr>
              <a:t> </a:t>
            </a:r>
            <a:r>
              <a:rPr sz="1900" spc="20" dirty="0">
                <a:latin typeface="Calibri"/>
                <a:cs typeface="Calibri"/>
              </a:rPr>
              <a:t>TipoOtroPago="002"</a:t>
            </a:r>
            <a:r>
              <a:rPr sz="1900" spc="170" dirty="0">
                <a:latin typeface="Calibri"/>
                <a:cs typeface="Calibri"/>
              </a:rPr>
              <a:t> </a:t>
            </a:r>
            <a:r>
              <a:rPr sz="1900" spc="35" dirty="0">
                <a:latin typeface="Calibri"/>
                <a:cs typeface="Calibri"/>
              </a:rPr>
              <a:t>Clave="OP002" </a:t>
            </a:r>
            <a:r>
              <a:rPr sz="1900" spc="65" dirty="0">
                <a:latin typeface="Calibri"/>
                <a:cs typeface="Calibri"/>
              </a:rPr>
              <a:t>Concepto="Subsidio</a:t>
            </a:r>
            <a:r>
              <a:rPr sz="1900" spc="130" dirty="0">
                <a:latin typeface="Calibri"/>
                <a:cs typeface="Calibri"/>
              </a:rPr>
              <a:t> </a:t>
            </a:r>
            <a:r>
              <a:rPr sz="1900" dirty="0">
                <a:latin typeface="Calibri"/>
                <a:cs typeface="Calibri"/>
              </a:rPr>
              <a:t>para</a:t>
            </a:r>
            <a:r>
              <a:rPr sz="1900" spc="105" dirty="0">
                <a:latin typeface="Calibri"/>
                <a:cs typeface="Calibri"/>
              </a:rPr>
              <a:t> </a:t>
            </a:r>
            <a:r>
              <a:rPr sz="1900" dirty="0">
                <a:latin typeface="Calibri"/>
                <a:cs typeface="Calibri"/>
              </a:rPr>
              <a:t>el</a:t>
            </a:r>
            <a:r>
              <a:rPr sz="1900" spc="95" dirty="0">
                <a:latin typeface="Calibri"/>
                <a:cs typeface="Calibri"/>
              </a:rPr>
              <a:t> </a:t>
            </a:r>
            <a:r>
              <a:rPr sz="1900" dirty="0">
                <a:latin typeface="Calibri"/>
                <a:cs typeface="Calibri"/>
              </a:rPr>
              <a:t>empleo"</a:t>
            </a:r>
            <a:r>
              <a:rPr sz="1900" spc="125" dirty="0">
                <a:latin typeface="Calibri"/>
                <a:cs typeface="Calibri"/>
              </a:rPr>
              <a:t> </a:t>
            </a:r>
            <a:r>
              <a:rPr sz="1900" spc="-10" dirty="0">
                <a:latin typeface="Calibri"/>
                <a:cs typeface="Calibri"/>
              </a:rPr>
              <a:t>Importe="144.62"&gt;</a:t>
            </a:r>
            <a:endParaRPr sz="1900">
              <a:latin typeface="Calibri"/>
              <a:cs typeface="Calibri"/>
            </a:endParaRPr>
          </a:p>
          <a:p>
            <a:pPr marL="307975">
              <a:lnSpc>
                <a:spcPct val="100000"/>
              </a:lnSpc>
              <a:spcBef>
                <a:spcPts val="455"/>
              </a:spcBef>
            </a:pPr>
            <a:r>
              <a:rPr sz="1900" spc="60" dirty="0">
                <a:latin typeface="Calibri"/>
                <a:cs typeface="Calibri"/>
              </a:rPr>
              <a:t>&lt;nomina12:SubsidioAlEmpleo </a:t>
            </a:r>
            <a:r>
              <a:rPr sz="1900" spc="45" dirty="0">
                <a:latin typeface="Calibri"/>
                <a:cs typeface="Calibri"/>
              </a:rPr>
              <a:t>SubsidioCausado="144.62"/&gt;</a:t>
            </a:r>
            <a:endParaRPr sz="1900">
              <a:latin typeface="Calibri"/>
              <a:cs typeface="Calibri"/>
            </a:endParaRPr>
          </a:p>
          <a:p>
            <a:pPr marL="208915">
              <a:lnSpc>
                <a:spcPct val="100000"/>
              </a:lnSpc>
              <a:spcBef>
                <a:spcPts val="455"/>
              </a:spcBef>
            </a:pPr>
            <a:r>
              <a:rPr sz="1900" spc="-10" dirty="0">
                <a:latin typeface="Calibri"/>
                <a:cs typeface="Calibri"/>
              </a:rPr>
              <a:t>&lt;/nomina12:OtroPago&gt;</a:t>
            </a:r>
            <a:endParaRPr sz="1900">
              <a:latin typeface="Calibri"/>
              <a:cs typeface="Calibri"/>
            </a:endParaRPr>
          </a:p>
          <a:p>
            <a:pPr marL="111125">
              <a:lnSpc>
                <a:spcPct val="100000"/>
              </a:lnSpc>
              <a:spcBef>
                <a:spcPts val="459"/>
              </a:spcBef>
            </a:pPr>
            <a:r>
              <a:rPr sz="1900" spc="-10" dirty="0">
                <a:latin typeface="Calibri"/>
                <a:cs typeface="Calibri"/>
              </a:rPr>
              <a:t>&lt;/nomina12:OtrosPagos&gt;</a:t>
            </a:r>
            <a:endParaRPr sz="1900">
              <a:latin typeface="Calibri"/>
              <a:cs typeface="Calibri"/>
            </a:endParaRPr>
          </a:p>
          <a:p>
            <a:pPr marL="12700">
              <a:lnSpc>
                <a:spcPct val="100000"/>
              </a:lnSpc>
              <a:spcBef>
                <a:spcPts val="455"/>
              </a:spcBef>
            </a:pPr>
            <a:r>
              <a:rPr sz="1900" spc="-10" dirty="0">
                <a:latin typeface="Calibri"/>
                <a:cs typeface="Calibri"/>
              </a:rPr>
              <a:t>&lt;/nomina12:Nomina&gt;</a:t>
            </a:r>
            <a:endParaRPr sz="1900">
              <a:latin typeface="Calibri"/>
              <a:cs typeface="Calibri"/>
            </a:endParaRPr>
          </a:p>
          <a:p>
            <a:pPr marL="12700" marR="5080">
              <a:lnSpc>
                <a:spcPct val="100000"/>
              </a:lnSpc>
              <a:spcBef>
                <a:spcPts val="455"/>
              </a:spcBef>
            </a:pPr>
            <a:r>
              <a:rPr sz="1900" b="1" spc="80" dirty="0">
                <a:latin typeface="Calibri"/>
                <a:cs typeface="Calibri"/>
              </a:rPr>
              <a:t>Precisión:</a:t>
            </a:r>
            <a:r>
              <a:rPr sz="1900" b="1" spc="110" dirty="0">
                <a:latin typeface="Calibri"/>
                <a:cs typeface="Calibri"/>
              </a:rPr>
              <a:t> </a:t>
            </a:r>
            <a:r>
              <a:rPr sz="1900" dirty="0">
                <a:latin typeface="Calibri"/>
                <a:cs typeface="Calibri"/>
              </a:rPr>
              <a:t>Aunque</a:t>
            </a:r>
            <a:r>
              <a:rPr sz="1900" spc="95" dirty="0">
                <a:latin typeface="Calibri"/>
                <a:cs typeface="Calibri"/>
              </a:rPr>
              <a:t> </a:t>
            </a:r>
            <a:r>
              <a:rPr sz="1900" dirty="0">
                <a:latin typeface="Calibri"/>
                <a:cs typeface="Calibri"/>
              </a:rPr>
              <a:t>para</a:t>
            </a:r>
            <a:r>
              <a:rPr sz="1900" spc="85" dirty="0">
                <a:latin typeface="Calibri"/>
                <a:cs typeface="Calibri"/>
              </a:rPr>
              <a:t> </a:t>
            </a:r>
            <a:r>
              <a:rPr sz="1900" spc="75" dirty="0">
                <a:latin typeface="Calibri"/>
                <a:cs typeface="Calibri"/>
              </a:rPr>
              <a:t>NumDiasPagados=7 </a:t>
            </a:r>
            <a:r>
              <a:rPr sz="1900" spc="70" dirty="0">
                <a:latin typeface="Calibri"/>
                <a:cs typeface="Calibri"/>
              </a:rPr>
              <a:t>la</a:t>
            </a:r>
            <a:r>
              <a:rPr sz="1900" spc="85" dirty="0">
                <a:latin typeface="Calibri"/>
                <a:cs typeface="Calibri"/>
              </a:rPr>
              <a:t> </a:t>
            </a:r>
            <a:r>
              <a:rPr sz="1900" spc="55" dirty="0">
                <a:latin typeface="Calibri"/>
                <a:cs typeface="Calibri"/>
              </a:rPr>
              <a:t>validación</a:t>
            </a:r>
            <a:r>
              <a:rPr sz="1900" spc="100" dirty="0">
                <a:latin typeface="Calibri"/>
                <a:cs typeface="Calibri"/>
              </a:rPr>
              <a:t> </a:t>
            </a:r>
            <a:r>
              <a:rPr sz="1900" dirty="0">
                <a:latin typeface="Calibri"/>
                <a:cs typeface="Calibri"/>
              </a:rPr>
              <a:t>NOM101</a:t>
            </a:r>
            <a:r>
              <a:rPr sz="1900" spc="65" dirty="0">
                <a:latin typeface="Calibri"/>
                <a:cs typeface="Calibri"/>
              </a:rPr>
              <a:t> </a:t>
            </a:r>
            <a:r>
              <a:rPr sz="1900" spc="75" dirty="0">
                <a:latin typeface="Calibri"/>
                <a:cs typeface="Calibri"/>
              </a:rPr>
              <a:t>sólo</a:t>
            </a:r>
            <a:r>
              <a:rPr sz="1900" spc="80" dirty="0">
                <a:latin typeface="Calibri"/>
                <a:cs typeface="Calibri"/>
              </a:rPr>
              <a:t> </a:t>
            </a:r>
            <a:r>
              <a:rPr sz="1900" dirty="0">
                <a:latin typeface="Calibri"/>
                <a:cs typeface="Calibri"/>
              </a:rPr>
              <a:t>exige</a:t>
            </a:r>
            <a:r>
              <a:rPr sz="1900" spc="65" dirty="0">
                <a:latin typeface="Calibri"/>
                <a:cs typeface="Calibri"/>
              </a:rPr>
              <a:t> </a:t>
            </a:r>
            <a:r>
              <a:rPr sz="1900" dirty="0">
                <a:latin typeface="Calibri"/>
                <a:cs typeface="Calibri"/>
              </a:rPr>
              <a:t>≤628</a:t>
            </a:r>
            <a:r>
              <a:rPr sz="1900" spc="80" dirty="0">
                <a:latin typeface="Calibri"/>
                <a:cs typeface="Calibri"/>
              </a:rPr>
              <a:t> </a:t>
            </a:r>
            <a:r>
              <a:rPr sz="1900" dirty="0">
                <a:latin typeface="Calibri"/>
                <a:cs typeface="Calibri"/>
              </a:rPr>
              <a:t>(porque</a:t>
            </a:r>
            <a:r>
              <a:rPr sz="1900" spc="70" dirty="0">
                <a:latin typeface="Calibri"/>
                <a:cs typeface="Calibri"/>
              </a:rPr>
              <a:t> </a:t>
            </a:r>
            <a:r>
              <a:rPr sz="1900" dirty="0">
                <a:latin typeface="Calibri"/>
                <a:cs typeface="Calibri"/>
              </a:rPr>
              <a:t>7≤31),</a:t>
            </a:r>
            <a:r>
              <a:rPr sz="1900" spc="95" dirty="0">
                <a:latin typeface="Calibri"/>
                <a:cs typeface="Calibri"/>
              </a:rPr>
              <a:t> </a:t>
            </a:r>
            <a:r>
              <a:rPr sz="1900" spc="-25" dirty="0">
                <a:latin typeface="Calibri"/>
                <a:cs typeface="Calibri"/>
              </a:rPr>
              <a:t>el </a:t>
            </a:r>
            <a:r>
              <a:rPr sz="1900" b="1" spc="125" dirty="0">
                <a:latin typeface="Calibri"/>
                <a:cs typeface="Calibri"/>
              </a:rPr>
              <a:t>cálculo</a:t>
            </a:r>
            <a:r>
              <a:rPr sz="1900" b="1" spc="5" dirty="0">
                <a:latin typeface="Calibri"/>
                <a:cs typeface="Calibri"/>
              </a:rPr>
              <a:t> </a:t>
            </a:r>
            <a:r>
              <a:rPr sz="1900" b="1" spc="80" dirty="0">
                <a:latin typeface="Calibri"/>
                <a:cs typeface="Calibri"/>
              </a:rPr>
              <a:t>correcto</a:t>
            </a:r>
            <a:r>
              <a:rPr sz="1900" b="1" spc="60" dirty="0">
                <a:latin typeface="Calibri"/>
                <a:cs typeface="Calibri"/>
              </a:rPr>
              <a:t> </a:t>
            </a:r>
            <a:r>
              <a:rPr sz="1900" dirty="0">
                <a:latin typeface="Calibri"/>
                <a:cs typeface="Calibri"/>
              </a:rPr>
              <a:t>por</a:t>
            </a:r>
            <a:r>
              <a:rPr sz="1900" spc="25" dirty="0">
                <a:latin typeface="Calibri"/>
                <a:cs typeface="Calibri"/>
              </a:rPr>
              <a:t> </a:t>
            </a:r>
            <a:r>
              <a:rPr sz="1900" dirty="0">
                <a:latin typeface="Calibri"/>
                <a:cs typeface="Calibri"/>
              </a:rPr>
              <a:t>Decreto</a:t>
            </a:r>
            <a:r>
              <a:rPr sz="1900" spc="70" dirty="0">
                <a:latin typeface="Calibri"/>
                <a:cs typeface="Calibri"/>
              </a:rPr>
              <a:t> </a:t>
            </a:r>
            <a:r>
              <a:rPr sz="1900" dirty="0">
                <a:latin typeface="Calibri"/>
                <a:cs typeface="Calibri"/>
              </a:rPr>
              <a:t>para</a:t>
            </a:r>
            <a:r>
              <a:rPr sz="1900" spc="45" dirty="0">
                <a:latin typeface="Calibri"/>
                <a:cs typeface="Calibri"/>
              </a:rPr>
              <a:t> </a:t>
            </a:r>
            <a:r>
              <a:rPr sz="1900" spc="50" dirty="0">
                <a:latin typeface="Calibri"/>
                <a:cs typeface="Calibri"/>
              </a:rPr>
              <a:t>periodos</a:t>
            </a:r>
            <a:r>
              <a:rPr sz="1900" spc="35" dirty="0">
                <a:latin typeface="Calibri"/>
                <a:cs typeface="Calibri"/>
              </a:rPr>
              <a:t> </a:t>
            </a:r>
            <a:r>
              <a:rPr sz="1900" spc="50" dirty="0">
                <a:latin typeface="Calibri"/>
                <a:cs typeface="Calibri"/>
              </a:rPr>
              <a:t>menores</a:t>
            </a:r>
            <a:r>
              <a:rPr sz="1900" spc="55" dirty="0">
                <a:latin typeface="Calibri"/>
                <a:cs typeface="Calibri"/>
              </a:rPr>
              <a:t> </a:t>
            </a:r>
            <a:r>
              <a:rPr sz="1900" spc="90" dirty="0">
                <a:latin typeface="Calibri"/>
                <a:cs typeface="Calibri"/>
              </a:rPr>
              <a:t>a</a:t>
            </a:r>
            <a:r>
              <a:rPr sz="1900" spc="45" dirty="0">
                <a:latin typeface="Calibri"/>
                <a:cs typeface="Calibri"/>
              </a:rPr>
              <a:t> </a:t>
            </a:r>
            <a:r>
              <a:rPr sz="1900" spc="105" dirty="0">
                <a:latin typeface="Calibri"/>
                <a:cs typeface="Calibri"/>
              </a:rPr>
              <a:t>mes</a:t>
            </a:r>
            <a:r>
              <a:rPr sz="1900" spc="50" dirty="0">
                <a:latin typeface="Calibri"/>
                <a:cs typeface="Calibri"/>
              </a:rPr>
              <a:t> </a:t>
            </a:r>
            <a:r>
              <a:rPr sz="1900" spc="105" dirty="0">
                <a:latin typeface="Calibri"/>
                <a:cs typeface="Calibri"/>
              </a:rPr>
              <a:t>se</a:t>
            </a:r>
            <a:r>
              <a:rPr sz="1900" spc="45" dirty="0">
                <a:latin typeface="Calibri"/>
                <a:cs typeface="Calibri"/>
              </a:rPr>
              <a:t> </a:t>
            </a:r>
            <a:r>
              <a:rPr sz="1900" dirty="0">
                <a:latin typeface="Calibri"/>
                <a:cs typeface="Calibri"/>
              </a:rPr>
              <a:t>prorratea</a:t>
            </a:r>
            <a:r>
              <a:rPr sz="1900" spc="50" dirty="0">
                <a:latin typeface="Calibri"/>
                <a:cs typeface="Calibri"/>
              </a:rPr>
              <a:t> </a:t>
            </a:r>
            <a:r>
              <a:rPr sz="1900" spc="90" dirty="0">
                <a:latin typeface="Calibri"/>
                <a:cs typeface="Calibri"/>
              </a:rPr>
              <a:t>con</a:t>
            </a:r>
            <a:r>
              <a:rPr sz="1900" spc="40" dirty="0">
                <a:latin typeface="Calibri"/>
                <a:cs typeface="Calibri"/>
              </a:rPr>
              <a:t> </a:t>
            </a:r>
            <a:r>
              <a:rPr sz="1900" dirty="0">
                <a:latin typeface="Calibri"/>
                <a:cs typeface="Calibri"/>
              </a:rPr>
              <a:t>30.4,</a:t>
            </a:r>
            <a:r>
              <a:rPr sz="1900" spc="40" dirty="0">
                <a:latin typeface="Calibri"/>
                <a:cs typeface="Calibri"/>
              </a:rPr>
              <a:t> </a:t>
            </a:r>
            <a:r>
              <a:rPr sz="1900" dirty="0">
                <a:latin typeface="Calibri"/>
                <a:cs typeface="Calibri"/>
              </a:rPr>
              <a:t>y</a:t>
            </a:r>
            <a:r>
              <a:rPr sz="1900" spc="30" dirty="0">
                <a:latin typeface="Calibri"/>
                <a:cs typeface="Calibri"/>
              </a:rPr>
              <a:t> </a:t>
            </a:r>
            <a:r>
              <a:rPr sz="1900" dirty="0">
                <a:latin typeface="Calibri"/>
                <a:cs typeface="Calibri"/>
              </a:rPr>
              <a:t>ahí</a:t>
            </a:r>
            <a:r>
              <a:rPr sz="1900" spc="45" dirty="0">
                <a:latin typeface="Calibri"/>
                <a:cs typeface="Calibri"/>
              </a:rPr>
              <a:t> </a:t>
            </a:r>
            <a:r>
              <a:rPr sz="1900" spc="105" dirty="0">
                <a:latin typeface="Calibri"/>
                <a:cs typeface="Calibri"/>
              </a:rPr>
              <a:t>es</a:t>
            </a:r>
            <a:r>
              <a:rPr sz="1900" spc="45" dirty="0">
                <a:latin typeface="Calibri"/>
                <a:cs typeface="Calibri"/>
              </a:rPr>
              <a:t> </a:t>
            </a:r>
            <a:r>
              <a:rPr sz="1900" dirty="0">
                <a:latin typeface="Calibri"/>
                <a:cs typeface="Calibri"/>
              </a:rPr>
              <a:t>donde</a:t>
            </a:r>
            <a:r>
              <a:rPr sz="1900" spc="45" dirty="0">
                <a:latin typeface="Calibri"/>
                <a:cs typeface="Calibri"/>
              </a:rPr>
              <a:t> </a:t>
            </a:r>
            <a:r>
              <a:rPr sz="1900" spc="-25" dirty="0">
                <a:latin typeface="Calibri"/>
                <a:cs typeface="Calibri"/>
              </a:rPr>
              <a:t>el </a:t>
            </a:r>
            <a:r>
              <a:rPr sz="1900" dirty="0">
                <a:latin typeface="Calibri"/>
                <a:cs typeface="Calibri"/>
              </a:rPr>
              <a:t>“diario” (20.66)</a:t>
            </a:r>
            <a:r>
              <a:rPr sz="1900" spc="135" dirty="0">
                <a:latin typeface="Calibri"/>
                <a:cs typeface="Calibri"/>
              </a:rPr>
              <a:t> </a:t>
            </a:r>
            <a:r>
              <a:rPr sz="1900" spc="50" dirty="0">
                <a:latin typeface="Calibri"/>
                <a:cs typeface="Calibri"/>
              </a:rPr>
              <a:t>cobra</a:t>
            </a:r>
            <a:r>
              <a:rPr sz="1900" spc="125" dirty="0">
                <a:latin typeface="Calibri"/>
                <a:cs typeface="Calibri"/>
              </a:rPr>
              <a:t> </a:t>
            </a:r>
            <a:r>
              <a:rPr sz="1900" spc="-10" dirty="0">
                <a:latin typeface="Calibri"/>
                <a:cs typeface="Calibri"/>
              </a:rPr>
              <a:t>sentido.</a:t>
            </a:r>
            <a:endParaRPr sz="19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75</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97526" y="6423456"/>
            <a:ext cx="260794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 </a:t>
            </a:r>
            <a:endParaRPr sz="1200" dirty="0">
              <a:latin typeface="Calibri"/>
              <a:cs typeface="Calibri"/>
            </a:endParaRPr>
          </a:p>
        </p:txBody>
      </p:sp>
      <p:sp>
        <p:nvSpPr>
          <p:cNvPr id="3" name="object 3"/>
          <p:cNvSpPr txBox="1"/>
          <p:nvPr/>
        </p:nvSpPr>
        <p:spPr>
          <a:xfrm>
            <a:off x="11520296" y="6423456"/>
            <a:ext cx="187325" cy="208915"/>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888888"/>
                </a:solidFill>
                <a:latin typeface="Calibri"/>
                <a:cs typeface="Calibri"/>
              </a:rPr>
              <a:t>39</a:t>
            </a:r>
            <a:endParaRPr sz="1200">
              <a:latin typeface="Calibri"/>
              <a:cs typeface="Calibri"/>
            </a:endParaRPr>
          </a:p>
        </p:txBody>
      </p:sp>
      <p:pic>
        <p:nvPicPr>
          <p:cNvPr id="4" name="object 4"/>
          <p:cNvPicPr/>
          <p:nvPr/>
        </p:nvPicPr>
        <p:blipFill>
          <a:blip r:embed="rId2" cstate="print"/>
          <a:stretch>
            <a:fillRect/>
          </a:stretch>
        </p:blipFill>
        <p:spPr>
          <a:xfrm>
            <a:off x="1050036" y="2913888"/>
            <a:ext cx="718565" cy="587501"/>
          </a:xfrm>
          <a:prstGeom prst="rect">
            <a:avLst/>
          </a:prstGeom>
        </p:spPr>
      </p:pic>
      <p:sp>
        <p:nvSpPr>
          <p:cNvPr id="5" name="object 5"/>
          <p:cNvSpPr txBox="1"/>
          <p:nvPr/>
        </p:nvSpPr>
        <p:spPr>
          <a:xfrm>
            <a:off x="1206500" y="560578"/>
            <a:ext cx="8785860" cy="574167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dirty="0">
              <a:latin typeface="Calibri"/>
              <a:cs typeface="Calibri"/>
            </a:endParaRPr>
          </a:p>
          <a:p>
            <a:pPr marL="348615" indent="-335915">
              <a:lnSpc>
                <a:spcPct val="100000"/>
              </a:lnSpc>
              <a:spcBef>
                <a:spcPts val="530"/>
              </a:spcBef>
              <a:buAutoNum type="alphaUcParenR" startAt="3"/>
              <a:tabLst>
                <a:tab pos="348615" algn="l"/>
              </a:tabLst>
            </a:pPr>
            <a:r>
              <a:rPr sz="2200" b="1" spc="110" dirty="0">
                <a:latin typeface="Calibri"/>
                <a:cs typeface="Calibri"/>
              </a:rPr>
              <a:t>Quincenal</a:t>
            </a:r>
            <a:r>
              <a:rPr sz="2200" b="1" dirty="0">
                <a:latin typeface="Calibri"/>
                <a:cs typeface="Calibri"/>
              </a:rPr>
              <a:t> (15</a:t>
            </a:r>
            <a:r>
              <a:rPr sz="2200" b="1" spc="-20" dirty="0">
                <a:latin typeface="Calibri"/>
                <a:cs typeface="Calibri"/>
              </a:rPr>
              <a:t> </a:t>
            </a:r>
            <a:r>
              <a:rPr sz="2200" b="1" spc="85" dirty="0">
                <a:latin typeface="Calibri"/>
                <a:cs typeface="Calibri"/>
              </a:rPr>
              <a:t>días)</a:t>
            </a:r>
            <a:r>
              <a:rPr sz="2200" b="1" spc="5" dirty="0">
                <a:latin typeface="Calibri"/>
                <a:cs typeface="Calibri"/>
              </a:rPr>
              <a:t> </a:t>
            </a:r>
            <a:r>
              <a:rPr sz="2200" b="1" dirty="0">
                <a:latin typeface="Calibri"/>
                <a:cs typeface="Calibri"/>
              </a:rPr>
              <a:t>—</a:t>
            </a:r>
            <a:r>
              <a:rPr sz="2200" b="1" spc="-25" dirty="0">
                <a:latin typeface="Calibri"/>
                <a:cs typeface="Calibri"/>
              </a:rPr>
              <a:t> </a:t>
            </a:r>
            <a:r>
              <a:rPr sz="2200" b="1" spc="45" dirty="0">
                <a:latin typeface="Calibri"/>
                <a:cs typeface="Calibri"/>
              </a:rPr>
              <a:t>prorrateo</a:t>
            </a:r>
            <a:r>
              <a:rPr sz="2200" b="1" spc="-20" dirty="0">
                <a:latin typeface="Calibri"/>
                <a:cs typeface="Calibri"/>
              </a:rPr>
              <a:t> </a:t>
            </a:r>
            <a:r>
              <a:rPr sz="2200" b="1" spc="75" dirty="0">
                <a:latin typeface="Calibri"/>
                <a:cs typeface="Calibri"/>
              </a:rPr>
              <a:t>típico</a:t>
            </a:r>
            <a:endParaRPr sz="2200" dirty="0">
              <a:latin typeface="Calibri"/>
              <a:cs typeface="Calibri"/>
            </a:endParaRPr>
          </a:p>
          <a:p>
            <a:pPr marL="354965" lvl="1" indent="-342265">
              <a:lnSpc>
                <a:spcPct val="100000"/>
              </a:lnSpc>
              <a:spcBef>
                <a:spcPts val="530"/>
              </a:spcBef>
              <a:buFont typeface="Arial"/>
              <a:buChar char="•"/>
              <a:tabLst>
                <a:tab pos="354965" algn="l"/>
              </a:tabLst>
            </a:pPr>
            <a:r>
              <a:rPr sz="2200" spc="95" dirty="0">
                <a:latin typeface="Calibri"/>
                <a:cs typeface="Calibri"/>
              </a:rPr>
              <a:t>NumDiasPagados</a:t>
            </a:r>
            <a:r>
              <a:rPr sz="2200" dirty="0">
                <a:latin typeface="Calibri"/>
                <a:cs typeface="Calibri"/>
              </a:rPr>
              <a:t> </a:t>
            </a:r>
            <a:r>
              <a:rPr sz="2200" spc="65" dirty="0">
                <a:latin typeface="Calibri"/>
                <a:cs typeface="Calibri"/>
              </a:rPr>
              <a:t>=</a:t>
            </a:r>
            <a:r>
              <a:rPr sz="2200" spc="-40" dirty="0">
                <a:latin typeface="Calibri"/>
                <a:cs typeface="Calibri"/>
              </a:rPr>
              <a:t> </a:t>
            </a:r>
            <a:r>
              <a:rPr sz="2200" spc="25" dirty="0">
                <a:latin typeface="Calibri"/>
                <a:cs typeface="Calibri"/>
              </a:rPr>
              <a:t>15</a:t>
            </a:r>
            <a:endParaRPr sz="2200" dirty="0">
              <a:latin typeface="Calibri"/>
              <a:cs typeface="Calibri"/>
            </a:endParaRPr>
          </a:p>
          <a:p>
            <a:pPr marL="354965" lvl="1" indent="-342265">
              <a:lnSpc>
                <a:spcPct val="100000"/>
              </a:lnSpc>
              <a:spcBef>
                <a:spcPts val="525"/>
              </a:spcBef>
              <a:buFont typeface="Arial"/>
              <a:buChar char="•"/>
              <a:tabLst>
                <a:tab pos="354965" algn="l"/>
              </a:tabLst>
            </a:pPr>
            <a:r>
              <a:rPr sz="2200" spc="55" dirty="0">
                <a:latin typeface="Calibri"/>
                <a:cs typeface="Calibri"/>
              </a:rPr>
              <a:t>20.66</a:t>
            </a:r>
            <a:r>
              <a:rPr sz="2200" spc="-45" dirty="0">
                <a:latin typeface="Calibri"/>
                <a:cs typeface="Calibri"/>
              </a:rPr>
              <a:t> </a:t>
            </a:r>
            <a:r>
              <a:rPr sz="2200" spc="65" dirty="0">
                <a:latin typeface="Calibri"/>
                <a:cs typeface="Calibri"/>
              </a:rPr>
              <a:t>×</a:t>
            </a:r>
            <a:r>
              <a:rPr sz="2200" spc="-35" dirty="0">
                <a:latin typeface="Calibri"/>
                <a:cs typeface="Calibri"/>
              </a:rPr>
              <a:t> </a:t>
            </a:r>
            <a:r>
              <a:rPr sz="2200" spc="50" dirty="0">
                <a:latin typeface="Calibri"/>
                <a:cs typeface="Calibri"/>
              </a:rPr>
              <a:t>15</a:t>
            </a:r>
            <a:r>
              <a:rPr sz="2200" spc="-45" dirty="0">
                <a:latin typeface="Calibri"/>
                <a:cs typeface="Calibri"/>
              </a:rPr>
              <a:t> </a:t>
            </a:r>
            <a:r>
              <a:rPr sz="2200" spc="65" dirty="0">
                <a:latin typeface="Calibri"/>
                <a:cs typeface="Calibri"/>
              </a:rPr>
              <a:t>=</a:t>
            </a:r>
            <a:r>
              <a:rPr sz="2200" spc="-45" dirty="0">
                <a:latin typeface="Calibri"/>
                <a:cs typeface="Calibri"/>
              </a:rPr>
              <a:t> </a:t>
            </a:r>
            <a:r>
              <a:rPr sz="2200" b="1" spc="-10" dirty="0">
                <a:latin typeface="Calibri"/>
                <a:cs typeface="Calibri"/>
              </a:rPr>
              <a:t>30</a:t>
            </a:r>
            <a:r>
              <a:rPr lang="es-MX" sz="2200" b="1" spc="-10" dirty="0">
                <a:latin typeface="Calibri"/>
                <a:cs typeface="Calibri"/>
              </a:rPr>
              <a:t>9.90</a:t>
            </a:r>
            <a:endParaRPr sz="2200" dirty="0">
              <a:latin typeface="Calibri"/>
              <a:cs typeface="Calibri"/>
            </a:endParaRPr>
          </a:p>
          <a:p>
            <a:pPr marL="454659">
              <a:lnSpc>
                <a:spcPct val="100000"/>
              </a:lnSpc>
              <a:spcBef>
                <a:spcPts val="555"/>
              </a:spcBef>
            </a:pPr>
            <a:r>
              <a:rPr sz="2200" spc="-20" dirty="0">
                <a:latin typeface="Calibri"/>
                <a:cs typeface="Calibri"/>
              </a:rPr>
              <a:t>XML:</a:t>
            </a:r>
            <a:endParaRPr sz="2200" dirty="0">
              <a:latin typeface="Calibri"/>
              <a:cs typeface="Calibri"/>
            </a:endParaRPr>
          </a:p>
          <a:p>
            <a:pPr marL="12700">
              <a:lnSpc>
                <a:spcPct val="100000"/>
              </a:lnSpc>
              <a:spcBef>
                <a:spcPts val="434"/>
              </a:spcBef>
            </a:pPr>
            <a:r>
              <a:rPr sz="1800" spc="50" dirty="0">
                <a:latin typeface="Calibri"/>
                <a:cs typeface="Calibri"/>
              </a:rPr>
              <a:t>&lt;nomina12:Nomina</a:t>
            </a:r>
            <a:r>
              <a:rPr sz="1800" spc="105" dirty="0">
                <a:latin typeface="Calibri"/>
                <a:cs typeface="Calibri"/>
              </a:rPr>
              <a:t> </a:t>
            </a:r>
            <a:r>
              <a:rPr sz="1800" dirty="0">
                <a:latin typeface="Calibri"/>
                <a:cs typeface="Calibri"/>
              </a:rPr>
              <a:t>Version="1.2"</a:t>
            </a:r>
            <a:r>
              <a:rPr sz="1800" spc="50" dirty="0">
                <a:latin typeface="Calibri"/>
                <a:cs typeface="Calibri"/>
              </a:rPr>
              <a:t> </a:t>
            </a:r>
            <a:r>
              <a:rPr sz="1800" spc="-10" dirty="0">
                <a:latin typeface="Calibri"/>
                <a:cs typeface="Calibri"/>
              </a:rPr>
              <a:t>TipoNomina="O"</a:t>
            </a:r>
            <a:endParaRPr sz="1800" dirty="0">
              <a:latin typeface="Calibri"/>
              <a:cs typeface="Calibri"/>
            </a:endParaRPr>
          </a:p>
          <a:p>
            <a:pPr marL="104139" marR="5080">
              <a:lnSpc>
                <a:spcPct val="120000"/>
              </a:lnSpc>
            </a:pPr>
            <a:r>
              <a:rPr sz="1800" spc="50" dirty="0">
                <a:latin typeface="Calibri"/>
                <a:cs typeface="Calibri"/>
              </a:rPr>
              <a:t>FechaPago="2026-</a:t>
            </a:r>
            <a:r>
              <a:rPr sz="1800" dirty="0">
                <a:latin typeface="Calibri"/>
                <a:cs typeface="Calibri"/>
              </a:rPr>
              <a:t>01-15"</a:t>
            </a:r>
            <a:r>
              <a:rPr sz="1800" spc="114" dirty="0">
                <a:latin typeface="Calibri"/>
                <a:cs typeface="Calibri"/>
              </a:rPr>
              <a:t> </a:t>
            </a:r>
            <a:r>
              <a:rPr sz="1800" spc="50" dirty="0">
                <a:latin typeface="Calibri"/>
                <a:cs typeface="Calibri"/>
              </a:rPr>
              <a:t>FechaInicialPago="2026-</a:t>
            </a:r>
            <a:r>
              <a:rPr sz="1800" dirty="0">
                <a:latin typeface="Calibri"/>
                <a:cs typeface="Calibri"/>
              </a:rPr>
              <a:t>01-01"</a:t>
            </a:r>
            <a:r>
              <a:rPr sz="1800" spc="85" dirty="0">
                <a:latin typeface="Calibri"/>
                <a:cs typeface="Calibri"/>
              </a:rPr>
              <a:t> </a:t>
            </a:r>
            <a:r>
              <a:rPr sz="1800" spc="50" dirty="0">
                <a:latin typeface="Calibri"/>
                <a:cs typeface="Calibri"/>
              </a:rPr>
              <a:t>FechaFinalPago="2026-</a:t>
            </a:r>
            <a:r>
              <a:rPr sz="1800" dirty="0">
                <a:latin typeface="Calibri"/>
                <a:cs typeface="Calibri"/>
              </a:rPr>
              <a:t>01-</a:t>
            </a:r>
            <a:r>
              <a:rPr sz="1800" spc="-25" dirty="0">
                <a:latin typeface="Calibri"/>
                <a:cs typeface="Calibri"/>
              </a:rPr>
              <a:t>15" </a:t>
            </a:r>
            <a:r>
              <a:rPr sz="1800" spc="45" dirty="0">
                <a:latin typeface="Calibri"/>
                <a:cs typeface="Calibri"/>
              </a:rPr>
              <a:t>NumDiasPagados="15.000"&gt;</a:t>
            </a:r>
            <a:endParaRPr sz="1800" dirty="0">
              <a:latin typeface="Calibri"/>
              <a:cs typeface="Calibri"/>
            </a:endParaRPr>
          </a:p>
          <a:p>
            <a:pPr marL="104139">
              <a:lnSpc>
                <a:spcPct val="100000"/>
              </a:lnSpc>
              <a:spcBef>
                <a:spcPts val="434"/>
              </a:spcBef>
            </a:pPr>
            <a:r>
              <a:rPr sz="1800" spc="40" dirty="0">
                <a:latin typeface="Calibri"/>
                <a:cs typeface="Calibri"/>
              </a:rPr>
              <a:t>&lt;nomina12:OtrosPagos&gt;</a:t>
            </a:r>
            <a:endParaRPr sz="1800" dirty="0">
              <a:latin typeface="Calibri"/>
              <a:cs typeface="Calibri"/>
            </a:endParaRPr>
          </a:p>
          <a:p>
            <a:pPr marL="288290" marR="2872105" indent="-91440">
              <a:lnSpc>
                <a:spcPts val="2590"/>
              </a:lnSpc>
              <a:spcBef>
                <a:spcPts val="160"/>
              </a:spcBef>
            </a:pPr>
            <a:r>
              <a:rPr sz="1800" spc="30" dirty="0">
                <a:latin typeface="Calibri"/>
                <a:cs typeface="Calibri"/>
              </a:rPr>
              <a:t>&lt;nomina12:OtroPago</a:t>
            </a:r>
            <a:r>
              <a:rPr sz="1800" spc="15" dirty="0">
                <a:latin typeface="Calibri"/>
                <a:cs typeface="Calibri"/>
              </a:rPr>
              <a:t> </a:t>
            </a:r>
            <a:r>
              <a:rPr sz="1800" spc="20" dirty="0">
                <a:latin typeface="Calibri"/>
                <a:cs typeface="Calibri"/>
              </a:rPr>
              <a:t>TipoOtroPago="002"</a:t>
            </a:r>
            <a:r>
              <a:rPr sz="1800" spc="50" dirty="0">
                <a:latin typeface="Calibri"/>
                <a:cs typeface="Calibri"/>
              </a:rPr>
              <a:t> </a:t>
            </a:r>
            <a:r>
              <a:rPr sz="1800" spc="45" dirty="0">
                <a:latin typeface="Calibri"/>
                <a:cs typeface="Calibri"/>
              </a:rPr>
              <a:t>Clave="OP002" </a:t>
            </a:r>
            <a:r>
              <a:rPr sz="1800" spc="65" dirty="0">
                <a:latin typeface="Calibri"/>
                <a:cs typeface="Calibri"/>
              </a:rPr>
              <a:t>Concepto="Subsidio</a:t>
            </a:r>
            <a:r>
              <a:rPr sz="1800" spc="40" dirty="0">
                <a:latin typeface="Calibri"/>
                <a:cs typeface="Calibri"/>
              </a:rPr>
              <a:t> </a:t>
            </a:r>
            <a:r>
              <a:rPr sz="1800" dirty="0">
                <a:latin typeface="Calibri"/>
                <a:cs typeface="Calibri"/>
              </a:rPr>
              <a:t>para</a:t>
            </a:r>
            <a:r>
              <a:rPr sz="1800" spc="90" dirty="0">
                <a:latin typeface="Calibri"/>
                <a:cs typeface="Calibri"/>
              </a:rPr>
              <a:t> </a:t>
            </a:r>
            <a:r>
              <a:rPr sz="1800" dirty="0">
                <a:latin typeface="Calibri"/>
                <a:cs typeface="Calibri"/>
              </a:rPr>
              <a:t>el</a:t>
            </a:r>
            <a:r>
              <a:rPr sz="1800" spc="70" dirty="0">
                <a:latin typeface="Calibri"/>
                <a:cs typeface="Calibri"/>
              </a:rPr>
              <a:t> </a:t>
            </a:r>
            <a:r>
              <a:rPr sz="1800" dirty="0">
                <a:latin typeface="Calibri"/>
                <a:cs typeface="Calibri"/>
              </a:rPr>
              <a:t>empleo"</a:t>
            </a:r>
            <a:r>
              <a:rPr sz="1800" spc="70" dirty="0">
                <a:latin typeface="Calibri"/>
                <a:cs typeface="Calibri"/>
              </a:rPr>
              <a:t> </a:t>
            </a:r>
            <a:r>
              <a:rPr sz="1800" spc="-10" dirty="0">
                <a:latin typeface="Calibri"/>
                <a:cs typeface="Calibri"/>
              </a:rPr>
              <a:t>Importe="309.90"&gt;</a:t>
            </a:r>
            <a:endParaRPr sz="1800" dirty="0">
              <a:latin typeface="Calibri"/>
              <a:cs typeface="Calibri"/>
            </a:endParaRPr>
          </a:p>
          <a:p>
            <a:pPr marL="288290">
              <a:lnSpc>
                <a:spcPct val="100000"/>
              </a:lnSpc>
              <a:spcBef>
                <a:spcPts val="280"/>
              </a:spcBef>
            </a:pPr>
            <a:r>
              <a:rPr sz="1800" spc="55" dirty="0">
                <a:latin typeface="Calibri"/>
                <a:cs typeface="Calibri"/>
              </a:rPr>
              <a:t>&lt;nomina12:SubsidioAlEmpleo</a:t>
            </a:r>
            <a:r>
              <a:rPr sz="1800" spc="-25" dirty="0">
                <a:latin typeface="Calibri"/>
                <a:cs typeface="Calibri"/>
              </a:rPr>
              <a:t> </a:t>
            </a:r>
            <a:r>
              <a:rPr sz="1800" spc="45" dirty="0">
                <a:latin typeface="Calibri"/>
                <a:cs typeface="Calibri"/>
              </a:rPr>
              <a:t>SubsidioCausado="309.90"/&gt;</a:t>
            </a:r>
            <a:endParaRPr sz="1800" dirty="0">
              <a:latin typeface="Calibri"/>
              <a:cs typeface="Calibri"/>
            </a:endParaRPr>
          </a:p>
          <a:p>
            <a:pPr marL="196850">
              <a:lnSpc>
                <a:spcPct val="100000"/>
              </a:lnSpc>
              <a:spcBef>
                <a:spcPts val="430"/>
              </a:spcBef>
            </a:pPr>
            <a:r>
              <a:rPr sz="1800" spc="-10" dirty="0">
                <a:latin typeface="Calibri"/>
                <a:cs typeface="Calibri"/>
              </a:rPr>
              <a:t>&lt;/nomina12:OtroPago&gt;</a:t>
            </a:r>
            <a:endParaRPr sz="1800" dirty="0">
              <a:latin typeface="Calibri"/>
              <a:cs typeface="Calibri"/>
            </a:endParaRPr>
          </a:p>
          <a:p>
            <a:pPr marL="104139">
              <a:lnSpc>
                <a:spcPct val="100000"/>
              </a:lnSpc>
              <a:spcBef>
                <a:spcPts val="430"/>
              </a:spcBef>
            </a:pPr>
            <a:r>
              <a:rPr sz="1800" spc="-10" dirty="0">
                <a:latin typeface="Calibri"/>
                <a:cs typeface="Calibri"/>
              </a:rPr>
              <a:t>&lt;/nomina12:OtrosPagos&gt;</a:t>
            </a:r>
            <a:endParaRPr sz="1800" dirty="0">
              <a:latin typeface="Calibri"/>
              <a:cs typeface="Calibri"/>
            </a:endParaRPr>
          </a:p>
        </p:txBody>
      </p:sp>
      <p:sp>
        <p:nvSpPr>
          <p:cNvPr id="6" name="object 6"/>
          <p:cNvSpPr txBox="1"/>
          <p:nvPr/>
        </p:nvSpPr>
        <p:spPr>
          <a:xfrm>
            <a:off x="1206500" y="6331102"/>
            <a:ext cx="2190115"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&lt;/nomina12:Nomina&gt;</a:t>
            </a:r>
            <a:endParaRPr sz="1800">
              <a:latin typeface="Calibri"/>
              <a:cs typeface="Calibri"/>
            </a:endParaRPr>
          </a:p>
        </p:txBody>
      </p:sp>
      <p:sp>
        <p:nvSpPr>
          <p:cNvPr id="7" name="object 7"/>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515475" cy="277495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dirty="0">
              <a:latin typeface="Calibri"/>
              <a:cs typeface="Calibri"/>
            </a:endParaRPr>
          </a:p>
          <a:p>
            <a:pPr marL="348615" indent="-335915">
              <a:lnSpc>
                <a:spcPct val="100000"/>
              </a:lnSpc>
              <a:spcBef>
                <a:spcPts val="530"/>
              </a:spcBef>
              <a:buAutoNum type="alphaUcParenR" startAt="4"/>
              <a:tabLst>
                <a:tab pos="348615" algn="l"/>
              </a:tabLst>
            </a:pPr>
            <a:r>
              <a:rPr sz="2200" b="1" spc="75" dirty="0">
                <a:latin typeface="Calibri"/>
                <a:cs typeface="Calibri"/>
              </a:rPr>
              <a:t>Pago</a:t>
            </a:r>
            <a:r>
              <a:rPr sz="2200" b="1" spc="-30" dirty="0">
                <a:latin typeface="Calibri"/>
                <a:cs typeface="Calibri"/>
              </a:rPr>
              <a:t> </a:t>
            </a:r>
            <a:r>
              <a:rPr sz="2200" b="1" spc="50" dirty="0">
                <a:latin typeface="Calibri"/>
                <a:cs typeface="Calibri"/>
              </a:rPr>
              <a:t>extraordinario</a:t>
            </a:r>
            <a:r>
              <a:rPr sz="2200" b="1" spc="-40" dirty="0">
                <a:latin typeface="Calibri"/>
                <a:cs typeface="Calibri"/>
              </a:rPr>
              <a:t> </a:t>
            </a:r>
            <a:r>
              <a:rPr sz="2200" b="1" spc="135" dirty="0">
                <a:latin typeface="Calibri"/>
                <a:cs typeface="Calibri"/>
              </a:rPr>
              <a:t>con</a:t>
            </a:r>
            <a:r>
              <a:rPr sz="2200" b="1" spc="-10" dirty="0">
                <a:latin typeface="Calibri"/>
                <a:cs typeface="Calibri"/>
              </a:rPr>
              <a:t> </a:t>
            </a:r>
            <a:r>
              <a:rPr sz="2200" b="1" spc="120" dirty="0">
                <a:latin typeface="Calibri"/>
                <a:cs typeface="Calibri"/>
              </a:rPr>
              <a:t>NumDiasPagados</a:t>
            </a:r>
            <a:r>
              <a:rPr sz="2200" b="1" dirty="0">
                <a:latin typeface="Calibri"/>
                <a:cs typeface="Calibri"/>
              </a:rPr>
              <a:t> </a:t>
            </a:r>
            <a:r>
              <a:rPr sz="2200" b="1" spc="65" dirty="0">
                <a:latin typeface="Calibri"/>
                <a:cs typeface="Calibri"/>
              </a:rPr>
              <a:t>&gt;</a:t>
            </a:r>
            <a:r>
              <a:rPr sz="2200" b="1" spc="-35" dirty="0">
                <a:latin typeface="Calibri"/>
                <a:cs typeface="Calibri"/>
              </a:rPr>
              <a:t> </a:t>
            </a:r>
            <a:r>
              <a:rPr sz="2200" b="1" spc="50" dirty="0">
                <a:latin typeface="Calibri"/>
                <a:cs typeface="Calibri"/>
              </a:rPr>
              <a:t>31</a:t>
            </a:r>
            <a:r>
              <a:rPr sz="2200" b="1" spc="-40" dirty="0">
                <a:latin typeface="Calibri"/>
                <a:cs typeface="Calibri"/>
              </a:rPr>
              <a:t> </a:t>
            </a:r>
            <a:r>
              <a:rPr sz="2200" b="1" spc="70" dirty="0">
                <a:latin typeface="Calibri"/>
                <a:cs typeface="Calibri"/>
              </a:rPr>
              <a:t>(donde</a:t>
            </a:r>
            <a:r>
              <a:rPr sz="2200" b="1" spc="-15" dirty="0">
                <a:latin typeface="Calibri"/>
                <a:cs typeface="Calibri"/>
              </a:rPr>
              <a:t> </a:t>
            </a:r>
            <a:r>
              <a:rPr sz="2200" b="1" spc="145" dirty="0">
                <a:latin typeface="Calibri"/>
                <a:cs typeface="Calibri"/>
              </a:rPr>
              <a:t>sí</a:t>
            </a:r>
            <a:r>
              <a:rPr sz="2200" b="1" spc="-40" dirty="0">
                <a:latin typeface="Calibri"/>
                <a:cs typeface="Calibri"/>
              </a:rPr>
              <a:t> </a:t>
            </a:r>
            <a:r>
              <a:rPr sz="2200" b="1" spc="120" dirty="0">
                <a:latin typeface="Calibri"/>
                <a:cs typeface="Calibri"/>
              </a:rPr>
              <a:t>aplica</a:t>
            </a:r>
            <a:r>
              <a:rPr sz="2200" b="1" spc="-5" dirty="0">
                <a:latin typeface="Calibri"/>
                <a:cs typeface="Calibri"/>
              </a:rPr>
              <a:t> </a:t>
            </a:r>
            <a:r>
              <a:rPr sz="2200" b="1" spc="-10" dirty="0">
                <a:latin typeface="Calibri"/>
                <a:cs typeface="Calibri"/>
              </a:rPr>
              <a:t>NOM108)</a:t>
            </a:r>
            <a:endParaRPr sz="2200" dirty="0">
              <a:latin typeface="Calibri"/>
              <a:cs typeface="Calibri"/>
            </a:endParaRPr>
          </a:p>
          <a:p>
            <a:pPr marL="12700">
              <a:lnSpc>
                <a:spcPct val="100000"/>
              </a:lnSpc>
              <a:spcBef>
                <a:spcPts val="530"/>
              </a:spcBef>
            </a:pPr>
            <a:r>
              <a:rPr sz="2200" spc="90" dirty="0">
                <a:latin typeface="Calibri"/>
                <a:cs typeface="Calibri"/>
              </a:rPr>
              <a:t>Suposición:</a:t>
            </a:r>
            <a:r>
              <a:rPr sz="2200" spc="-30" dirty="0">
                <a:latin typeface="Calibri"/>
                <a:cs typeface="Calibri"/>
              </a:rPr>
              <a:t> </a:t>
            </a:r>
            <a:r>
              <a:rPr sz="2200" spc="65" dirty="0">
                <a:latin typeface="Calibri"/>
                <a:cs typeface="Calibri"/>
              </a:rPr>
              <a:t>pago</a:t>
            </a:r>
            <a:r>
              <a:rPr sz="2200" spc="-35" dirty="0">
                <a:latin typeface="Calibri"/>
                <a:cs typeface="Calibri"/>
              </a:rPr>
              <a:t> </a:t>
            </a:r>
            <a:r>
              <a:rPr sz="2200" spc="95" dirty="0">
                <a:latin typeface="Calibri"/>
                <a:cs typeface="Calibri"/>
              </a:rPr>
              <a:t>acumulado</a:t>
            </a:r>
            <a:r>
              <a:rPr sz="2200" spc="-15" dirty="0">
                <a:latin typeface="Calibri"/>
                <a:cs typeface="Calibri"/>
              </a:rPr>
              <a:t> </a:t>
            </a:r>
            <a:r>
              <a:rPr sz="2200" spc="65" dirty="0">
                <a:latin typeface="Calibri"/>
                <a:cs typeface="Calibri"/>
              </a:rPr>
              <a:t>de</a:t>
            </a:r>
            <a:r>
              <a:rPr sz="2200" spc="-10" dirty="0">
                <a:latin typeface="Calibri"/>
                <a:cs typeface="Calibri"/>
              </a:rPr>
              <a:t> </a:t>
            </a:r>
            <a:r>
              <a:rPr sz="2200" b="1" spc="50" dirty="0">
                <a:latin typeface="Calibri"/>
                <a:cs typeface="Calibri"/>
              </a:rPr>
              <a:t>45</a:t>
            </a:r>
            <a:r>
              <a:rPr sz="2200" b="1" spc="-30" dirty="0">
                <a:latin typeface="Calibri"/>
                <a:cs typeface="Calibri"/>
              </a:rPr>
              <a:t> </a:t>
            </a:r>
            <a:r>
              <a:rPr sz="2200" b="1" spc="95" dirty="0">
                <a:latin typeface="Calibri"/>
                <a:cs typeface="Calibri"/>
              </a:rPr>
              <a:t>días</a:t>
            </a:r>
            <a:r>
              <a:rPr sz="2200" spc="95" dirty="0">
                <a:latin typeface="Calibri"/>
                <a:cs typeface="Calibri"/>
              </a:rPr>
              <a:t>.</a:t>
            </a:r>
            <a:endParaRPr sz="2200" dirty="0">
              <a:latin typeface="Calibri"/>
              <a:cs typeface="Calibri"/>
            </a:endParaRPr>
          </a:p>
          <a:p>
            <a:pPr marL="354965" lvl="1" indent="-342265">
              <a:lnSpc>
                <a:spcPct val="100000"/>
              </a:lnSpc>
              <a:spcBef>
                <a:spcPts val="525"/>
              </a:spcBef>
              <a:buFont typeface="Arial"/>
              <a:buChar char="•"/>
              <a:tabLst>
                <a:tab pos="354965" algn="l"/>
              </a:tabLst>
            </a:pPr>
            <a:r>
              <a:rPr sz="2200" spc="95" dirty="0">
                <a:latin typeface="Calibri"/>
                <a:cs typeface="Calibri"/>
              </a:rPr>
              <a:t>NumDiasPagados</a:t>
            </a:r>
            <a:r>
              <a:rPr sz="2200" dirty="0">
                <a:latin typeface="Calibri"/>
                <a:cs typeface="Calibri"/>
              </a:rPr>
              <a:t> </a:t>
            </a:r>
            <a:r>
              <a:rPr sz="2200" spc="65" dirty="0">
                <a:latin typeface="Calibri"/>
                <a:cs typeface="Calibri"/>
              </a:rPr>
              <a:t>=</a:t>
            </a:r>
            <a:r>
              <a:rPr sz="2200" spc="-40" dirty="0">
                <a:latin typeface="Calibri"/>
                <a:cs typeface="Calibri"/>
              </a:rPr>
              <a:t> </a:t>
            </a:r>
            <a:r>
              <a:rPr sz="2200" spc="25" dirty="0">
                <a:latin typeface="Calibri"/>
                <a:cs typeface="Calibri"/>
              </a:rPr>
              <a:t>45</a:t>
            </a:r>
            <a:endParaRPr sz="2200" dirty="0">
              <a:latin typeface="Calibri"/>
              <a:cs typeface="Calibri"/>
            </a:endParaRPr>
          </a:p>
          <a:p>
            <a:pPr marL="354965" lvl="1" indent="-342265">
              <a:lnSpc>
                <a:spcPct val="100000"/>
              </a:lnSpc>
              <a:spcBef>
                <a:spcPts val="530"/>
              </a:spcBef>
              <a:buFont typeface="Arial"/>
              <a:buChar char="•"/>
              <a:tabLst>
                <a:tab pos="354965" algn="l"/>
              </a:tabLst>
            </a:pPr>
            <a:r>
              <a:rPr sz="2200" dirty="0">
                <a:latin typeface="Calibri"/>
                <a:cs typeface="Calibri"/>
              </a:rPr>
              <a:t>Límite</a:t>
            </a:r>
            <a:r>
              <a:rPr sz="2200" spc="50" dirty="0">
                <a:latin typeface="Calibri"/>
                <a:cs typeface="Calibri"/>
              </a:rPr>
              <a:t> </a:t>
            </a:r>
            <a:r>
              <a:rPr sz="2200" dirty="0">
                <a:latin typeface="Calibri"/>
                <a:cs typeface="Calibri"/>
              </a:rPr>
              <a:t>por</a:t>
            </a:r>
            <a:r>
              <a:rPr sz="2200" spc="50" dirty="0">
                <a:latin typeface="Calibri"/>
                <a:cs typeface="Calibri"/>
              </a:rPr>
              <a:t> </a:t>
            </a:r>
            <a:r>
              <a:rPr sz="2200" dirty="0">
                <a:latin typeface="Calibri"/>
                <a:cs typeface="Calibri"/>
              </a:rPr>
              <a:t>matriz:</a:t>
            </a:r>
            <a:r>
              <a:rPr sz="2200" spc="70" dirty="0">
                <a:latin typeface="Calibri"/>
                <a:cs typeface="Calibri"/>
              </a:rPr>
              <a:t> </a:t>
            </a:r>
            <a:r>
              <a:rPr sz="2200" spc="55" dirty="0">
                <a:latin typeface="Calibri"/>
                <a:cs typeface="Calibri"/>
              </a:rPr>
              <a:t>20.66</a:t>
            </a:r>
            <a:r>
              <a:rPr sz="2200" spc="65" dirty="0">
                <a:latin typeface="Calibri"/>
                <a:cs typeface="Calibri"/>
              </a:rPr>
              <a:t> ×</a:t>
            </a:r>
            <a:r>
              <a:rPr sz="2200" spc="35" dirty="0">
                <a:latin typeface="Calibri"/>
                <a:cs typeface="Calibri"/>
              </a:rPr>
              <a:t> </a:t>
            </a:r>
            <a:r>
              <a:rPr sz="2200" spc="50" dirty="0">
                <a:latin typeface="Calibri"/>
                <a:cs typeface="Calibri"/>
              </a:rPr>
              <a:t>45</a:t>
            </a:r>
            <a:r>
              <a:rPr sz="2200" spc="40" dirty="0">
                <a:latin typeface="Calibri"/>
                <a:cs typeface="Calibri"/>
              </a:rPr>
              <a:t> </a:t>
            </a:r>
            <a:r>
              <a:rPr sz="2200" spc="65" dirty="0">
                <a:latin typeface="Calibri"/>
                <a:cs typeface="Calibri"/>
              </a:rPr>
              <a:t>=</a:t>
            </a:r>
            <a:r>
              <a:rPr sz="2200" spc="55" dirty="0">
                <a:latin typeface="Calibri"/>
                <a:cs typeface="Calibri"/>
              </a:rPr>
              <a:t> </a:t>
            </a:r>
            <a:r>
              <a:rPr lang="es-MX" sz="2200" b="1" spc="-10" dirty="0">
                <a:latin typeface="Calibri"/>
                <a:cs typeface="Calibri"/>
              </a:rPr>
              <a:t>626</a:t>
            </a:r>
            <a:r>
              <a:rPr sz="2200" b="1" spc="-10" dirty="0">
                <a:latin typeface="Calibri"/>
                <a:cs typeface="Calibri"/>
              </a:rPr>
              <a:t>.70</a:t>
            </a:r>
            <a:endParaRPr sz="2200" dirty="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9732645" cy="522859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dirty="0">
                <a:latin typeface="Calibri"/>
                <a:cs typeface="Calibri"/>
              </a:rPr>
              <a:t>XML</a:t>
            </a:r>
            <a:r>
              <a:rPr sz="2200" spc="25" dirty="0">
                <a:latin typeface="Calibri"/>
                <a:cs typeface="Calibri"/>
              </a:rPr>
              <a:t> </a:t>
            </a:r>
            <a:r>
              <a:rPr sz="2200" spc="35" dirty="0">
                <a:latin typeface="Calibri"/>
                <a:cs typeface="Calibri"/>
              </a:rPr>
              <a:t>válido:</a:t>
            </a:r>
            <a:endParaRPr sz="2200">
              <a:latin typeface="Calibri"/>
              <a:cs typeface="Calibri"/>
            </a:endParaRPr>
          </a:p>
          <a:p>
            <a:pPr marL="12700">
              <a:lnSpc>
                <a:spcPct val="100000"/>
              </a:lnSpc>
              <a:spcBef>
                <a:spcPts val="480"/>
              </a:spcBef>
            </a:pPr>
            <a:r>
              <a:rPr sz="2000" spc="55" dirty="0">
                <a:latin typeface="Calibri"/>
                <a:cs typeface="Calibri"/>
              </a:rPr>
              <a:t>&lt;nomina12:Nomina</a:t>
            </a:r>
            <a:r>
              <a:rPr sz="2000" spc="100" dirty="0">
                <a:latin typeface="Calibri"/>
                <a:cs typeface="Calibri"/>
              </a:rPr>
              <a:t> </a:t>
            </a:r>
            <a:r>
              <a:rPr sz="2000" dirty="0">
                <a:latin typeface="Calibri"/>
                <a:cs typeface="Calibri"/>
              </a:rPr>
              <a:t>Version="1.2"</a:t>
            </a:r>
            <a:r>
              <a:rPr sz="2000" spc="95" dirty="0">
                <a:latin typeface="Calibri"/>
                <a:cs typeface="Calibri"/>
              </a:rPr>
              <a:t> </a:t>
            </a:r>
            <a:r>
              <a:rPr sz="2000" spc="-10" dirty="0">
                <a:latin typeface="Calibri"/>
                <a:cs typeface="Calibri"/>
              </a:rPr>
              <a:t>TipoNomina="E"</a:t>
            </a:r>
            <a:endParaRPr sz="2000">
              <a:latin typeface="Calibri"/>
              <a:cs typeface="Calibri"/>
            </a:endParaRPr>
          </a:p>
          <a:p>
            <a:pPr marL="117475" marR="5080">
              <a:lnSpc>
                <a:spcPct val="120000"/>
              </a:lnSpc>
            </a:pPr>
            <a:r>
              <a:rPr sz="2000" spc="55" dirty="0">
                <a:latin typeface="Calibri"/>
                <a:cs typeface="Calibri"/>
              </a:rPr>
              <a:t>FechaPago="2026-</a:t>
            </a:r>
            <a:r>
              <a:rPr sz="2000" spc="-10" dirty="0">
                <a:latin typeface="Calibri"/>
                <a:cs typeface="Calibri"/>
              </a:rPr>
              <a:t>02-</a:t>
            </a:r>
            <a:r>
              <a:rPr sz="2000" dirty="0">
                <a:latin typeface="Calibri"/>
                <a:cs typeface="Calibri"/>
              </a:rPr>
              <a:t>14"</a:t>
            </a:r>
            <a:r>
              <a:rPr sz="2000" spc="90" dirty="0">
                <a:latin typeface="Calibri"/>
                <a:cs typeface="Calibri"/>
              </a:rPr>
              <a:t> </a:t>
            </a:r>
            <a:r>
              <a:rPr sz="2000" spc="55" dirty="0">
                <a:latin typeface="Calibri"/>
                <a:cs typeface="Calibri"/>
              </a:rPr>
              <a:t>FechaInicialPago="2026-</a:t>
            </a:r>
            <a:r>
              <a:rPr sz="2000" dirty="0">
                <a:latin typeface="Calibri"/>
                <a:cs typeface="Calibri"/>
              </a:rPr>
              <a:t>01-01"</a:t>
            </a:r>
            <a:r>
              <a:rPr sz="2000" spc="90" dirty="0">
                <a:latin typeface="Calibri"/>
                <a:cs typeface="Calibri"/>
              </a:rPr>
              <a:t> </a:t>
            </a:r>
            <a:r>
              <a:rPr sz="2000" spc="50" dirty="0">
                <a:latin typeface="Calibri"/>
                <a:cs typeface="Calibri"/>
              </a:rPr>
              <a:t>FechaFinalPago="2026-</a:t>
            </a:r>
            <a:r>
              <a:rPr sz="2000" spc="-10" dirty="0">
                <a:latin typeface="Calibri"/>
                <a:cs typeface="Calibri"/>
              </a:rPr>
              <a:t>02-</a:t>
            </a:r>
            <a:r>
              <a:rPr sz="2000" spc="-25" dirty="0">
                <a:latin typeface="Calibri"/>
                <a:cs typeface="Calibri"/>
              </a:rPr>
              <a:t>14" </a:t>
            </a:r>
            <a:r>
              <a:rPr sz="2000" spc="50" dirty="0">
                <a:latin typeface="Calibri"/>
                <a:cs typeface="Calibri"/>
              </a:rPr>
              <a:t>NumDiasPagados="45.000"&gt;</a:t>
            </a:r>
            <a:endParaRPr sz="2000">
              <a:latin typeface="Calibri"/>
              <a:cs typeface="Calibri"/>
            </a:endParaRPr>
          </a:p>
          <a:p>
            <a:pPr marL="117475">
              <a:lnSpc>
                <a:spcPct val="100000"/>
              </a:lnSpc>
              <a:spcBef>
                <a:spcPts val="480"/>
              </a:spcBef>
            </a:pPr>
            <a:r>
              <a:rPr sz="2000" spc="45" dirty="0">
                <a:latin typeface="Calibri"/>
                <a:cs typeface="Calibri"/>
              </a:rPr>
              <a:t>&lt;nomina12:OtrosPagos&gt;</a:t>
            </a:r>
            <a:endParaRPr sz="2000">
              <a:latin typeface="Calibri"/>
              <a:cs typeface="Calibri"/>
            </a:endParaRPr>
          </a:p>
          <a:p>
            <a:pPr marL="326390" marR="3161665" indent="-105410">
              <a:lnSpc>
                <a:spcPct val="120000"/>
              </a:lnSpc>
              <a:spcBef>
                <a:spcPts val="5"/>
              </a:spcBef>
            </a:pPr>
            <a:r>
              <a:rPr sz="2000" spc="30" dirty="0">
                <a:latin typeface="Calibri"/>
                <a:cs typeface="Calibri"/>
              </a:rPr>
              <a:t>&lt;nomina12:OtroPago</a:t>
            </a:r>
            <a:r>
              <a:rPr sz="2000" spc="75" dirty="0">
                <a:latin typeface="Calibri"/>
                <a:cs typeface="Calibri"/>
              </a:rPr>
              <a:t> </a:t>
            </a:r>
            <a:r>
              <a:rPr sz="2000" spc="20" dirty="0">
                <a:latin typeface="Calibri"/>
                <a:cs typeface="Calibri"/>
              </a:rPr>
              <a:t>TipoOtroPago="002"</a:t>
            </a:r>
            <a:r>
              <a:rPr sz="2000" spc="80" dirty="0">
                <a:latin typeface="Calibri"/>
                <a:cs typeface="Calibri"/>
              </a:rPr>
              <a:t> </a:t>
            </a:r>
            <a:r>
              <a:rPr sz="2000" spc="50" dirty="0">
                <a:latin typeface="Calibri"/>
                <a:cs typeface="Calibri"/>
              </a:rPr>
              <a:t>Clave="OP002" </a:t>
            </a:r>
            <a:r>
              <a:rPr sz="2000" spc="75" dirty="0">
                <a:latin typeface="Calibri"/>
                <a:cs typeface="Calibri"/>
              </a:rPr>
              <a:t>Concepto="Subsidio</a:t>
            </a:r>
            <a:r>
              <a:rPr sz="2000" spc="45" dirty="0">
                <a:latin typeface="Calibri"/>
                <a:cs typeface="Calibri"/>
              </a:rPr>
              <a:t> </a:t>
            </a:r>
            <a:r>
              <a:rPr sz="2000" dirty="0">
                <a:latin typeface="Calibri"/>
                <a:cs typeface="Calibri"/>
              </a:rPr>
              <a:t>para</a:t>
            </a:r>
            <a:r>
              <a:rPr sz="2000" spc="90" dirty="0">
                <a:latin typeface="Calibri"/>
                <a:cs typeface="Calibri"/>
              </a:rPr>
              <a:t> </a:t>
            </a:r>
            <a:r>
              <a:rPr sz="2000" dirty="0">
                <a:latin typeface="Calibri"/>
                <a:cs typeface="Calibri"/>
              </a:rPr>
              <a:t>el</a:t>
            </a:r>
            <a:r>
              <a:rPr sz="2000" spc="114" dirty="0">
                <a:latin typeface="Calibri"/>
                <a:cs typeface="Calibri"/>
              </a:rPr>
              <a:t> </a:t>
            </a:r>
            <a:r>
              <a:rPr sz="2000" dirty="0">
                <a:latin typeface="Calibri"/>
                <a:cs typeface="Calibri"/>
              </a:rPr>
              <a:t>empleo"</a:t>
            </a:r>
            <a:r>
              <a:rPr sz="2000" spc="70" dirty="0">
                <a:latin typeface="Calibri"/>
                <a:cs typeface="Calibri"/>
              </a:rPr>
              <a:t> </a:t>
            </a:r>
            <a:r>
              <a:rPr sz="2000" spc="-10" dirty="0">
                <a:latin typeface="Calibri"/>
                <a:cs typeface="Calibri"/>
              </a:rPr>
              <a:t>Importe="900.00"&gt;</a:t>
            </a:r>
            <a:endParaRPr sz="2000">
              <a:latin typeface="Calibri"/>
              <a:cs typeface="Calibri"/>
            </a:endParaRPr>
          </a:p>
          <a:p>
            <a:pPr marL="326390">
              <a:lnSpc>
                <a:spcPct val="100000"/>
              </a:lnSpc>
              <a:spcBef>
                <a:spcPts val="480"/>
              </a:spcBef>
            </a:pPr>
            <a:r>
              <a:rPr sz="2000" spc="60" dirty="0">
                <a:latin typeface="Calibri"/>
                <a:cs typeface="Calibri"/>
              </a:rPr>
              <a:t>&lt;nomina12:SubsidioAlEmpleo</a:t>
            </a:r>
            <a:r>
              <a:rPr sz="2000" spc="-30" dirty="0">
                <a:latin typeface="Calibri"/>
                <a:cs typeface="Calibri"/>
              </a:rPr>
              <a:t> </a:t>
            </a:r>
            <a:r>
              <a:rPr sz="2000" spc="50" dirty="0">
                <a:latin typeface="Calibri"/>
                <a:cs typeface="Calibri"/>
              </a:rPr>
              <a:t>SubsidioCausado="900.00"/&gt;</a:t>
            </a:r>
            <a:endParaRPr sz="2000">
              <a:latin typeface="Calibri"/>
              <a:cs typeface="Calibri"/>
            </a:endParaRPr>
          </a:p>
          <a:p>
            <a:pPr marL="220979">
              <a:lnSpc>
                <a:spcPct val="100000"/>
              </a:lnSpc>
              <a:spcBef>
                <a:spcPts val="480"/>
              </a:spcBef>
            </a:pPr>
            <a:r>
              <a:rPr sz="2000" spc="-10" dirty="0">
                <a:latin typeface="Calibri"/>
                <a:cs typeface="Calibri"/>
              </a:rPr>
              <a:t>&lt;/nomina12:OtroPago&gt;</a:t>
            </a:r>
            <a:endParaRPr sz="2000">
              <a:latin typeface="Calibri"/>
              <a:cs typeface="Calibri"/>
            </a:endParaRPr>
          </a:p>
          <a:p>
            <a:pPr marL="117475">
              <a:lnSpc>
                <a:spcPct val="100000"/>
              </a:lnSpc>
              <a:spcBef>
                <a:spcPts val="480"/>
              </a:spcBef>
            </a:pPr>
            <a:r>
              <a:rPr sz="2000" spc="-10" dirty="0">
                <a:latin typeface="Calibri"/>
                <a:cs typeface="Calibri"/>
              </a:rPr>
              <a:t>&lt;/nomina12:OtrosPagos&gt;</a:t>
            </a:r>
            <a:endParaRPr sz="2000">
              <a:latin typeface="Calibri"/>
              <a:cs typeface="Calibri"/>
            </a:endParaRPr>
          </a:p>
          <a:p>
            <a:pPr marL="12700">
              <a:lnSpc>
                <a:spcPct val="100000"/>
              </a:lnSpc>
              <a:spcBef>
                <a:spcPts val="480"/>
              </a:spcBef>
            </a:pPr>
            <a:r>
              <a:rPr sz="2000" spc="-10" dirty="0">
                <a:latin typeface="Calibri"/>
                <a:cs typeface="Calibri"/>
              </a:rPr>
              <a:t>&lt;/nomina12:Nomina&gt;</a:t>
            </a:r>
            <a:endParaRPr sz="20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78</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50036" y="1706879"/>
            <a:ext cx="718565" cy="587501"/>
          </a:xfrm>
          <a:prstGeom prst="rect">
            <a:avLst/>
          </a:prstGeom>
        </p:spPr>
      </p:pic>
      <p:sp>
        <p:nvSpPr>
          <p:cNvPr id="3" name="object 3"/>
          <p:cNvSpPr txBox="1"/>
          <p:nvPr/>
        </p:nvSpPr>
        <p:spPr>
          <a:xfrm>
            <a:off x="1206500" y="560578"/>
            <a:ext cx="8378825" cy="2372360"/>
          </a:xfrm>
          <a:prstGeom prst="rect">
            <a:avLst/>
          </a:prstGeom>
        </p:spPr>
        <p:txBody>
          <a:bodyPr vert="horz" wrap="square" lIns="0" tIns="12065" rIns="0" bIns="0" rtlCol="0">
            <a:spAutoFit/>
          </a:bodyPr>
          <a:lstStyle/>
          <a:p>
            <a:pPr marL="2283460">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0" dirty="0">
                <a:latin typeface="Calibri"/>
                <a:cs typeface="Calibri"/>
              </a:rPr>
              <a:t>Ejemplos</a:t>
            </a:r>
            <a:r>
              <a:rPr sz="2200" b="1" spc="-20" dirty="0">
                <a:latin typeface="Calibri"/>
                <a:cs typeface="Calibri"/>
              </a:rPr>
              <a:t> </a:t>
            </a:r>
            <a:r>
              <a:rPr sz="2200" b="1" spc="105" dirty="0">
                <a:latin typeface="Calibri"/>
                <a:cs typeface="Calibri"/>
              </a:rPr>
              <a:t>analíticos</a:t>
            </a:r>
            <a:r>
              <a:rPr sz="2200" b="1" dirty="0">
                <a:latin typeface="Calibri"/>
                <a:cs typeface="Calibri"/>
              </a:rPr>
              <a:t> </a:t>
            </a:r>
            <a:r>
              <a:rPr sz="2200" b="1" spc="135" dirty="0">
                <a:latin typeface="Calibri"/>
                <a:cs typeface="Calibri"/>
              </a:rPr>
              <a:t>con</a:t>
            </a:r>
            <a:r>
              <a:rPr sz="2200" b="1" spc="-15" dirty="0">
                <a:latin typeface="Calibri"/>
                <a:cs typeface="Calibri"/>
              </a:rPr>
              <a:t> </a:t>
            </a:r>
            <a:r>
              <a:rPr sz="2200" b="1" spc="60" dirty="0">
                <a:latin typeface="Calibri"/>
                <a:cs typeface="Calibri"/>
              </a:rPr>
              <a:t>formato</a:t>
            </a:r>
            <a:r>
              <a:rPr sz="2200" b="1" spc="-20" dirty="0">
                <a:latin typeface="Calibri"/>
                <a:cs typeface="Calibri"/>
              </a:rPr>
              <a:t> </a:t>
            </a:r>
            <a:r>
              <a:rPr sz="2200" b="1" spc="25" dirty="0">
                <a:latin typeface="Calibri"/>
                <a:cs typeface="Calibri"/>
              </a:rPr>
              <a:t>XML</a:t>
            </a:r>
            <a:endParaRPr sz="2200">
              <a:latin typeface="Calibri"/>
              <a:cs typeface="Calibri"/>
            </a:endParaRPr>
          </a:p>
          <a:p>
            <a:pPr marL="454659">
              <a:lnSpc>
                <a:spcPct val="100000"/>
              </a:lnSpc>
              <a:spcBef>
                <a:spcPts val="550"/>
              </a:spcBef>
            </a:pPr>
            <a:r>
              <a:rPr sz="2200" dirty="0">
                <a:latin typeface="Calibri"/>
                <a:cs typeface="Calibri"/>
              </a:rPr>
              <a:t>XML</a:t>
            </a:r>
            <a:r>
              <a:rPr sz="2200" spc="40" dirty="0">
                <a:latin typeface="Calibri"/>
                <a:cs typeface="Calibri"/>
              </a:rPr>
              <a:t> </a:t>
            </a:r>
            <a:r>
              <a:rPr sz="2200" spc="65" dirty="0">
                <a:latin typeface="Calibri"/>
                <a:cs typeface="Calibri"/>
              </a:rPr>
              <a:t>que</a:t>
            </a:r>
            <a:r>
              <a:rPr sz="2200" spc="35" dirty="0">
                <a:latin typeface="Calibri"/>
                <a:cs typeface="Calibri"/>
              </a:rPr>
              <a:t> </a:t>
            </a:r>
            <a:r>
              <a:rPr sz="2200" spc="65" dirty="0">
                <a:latin typeface="Calibri"/>
                <a:cs typeface="Calibri"/>
              </a:rPr>
              <a:t>dispara</a:t>
            </a:r>
            <a:r>
              <a:rPr sz="2200" spc="90" dirty="0">
                <a:latin typeface="Calibri"/>
                <a:cs typeface="Calibri"/>
              </a:rPr>
              <a:t> </a:t>
            </a:r>
            <a:r>
              <a:rPr sz="2200" b="1" dirty="0">
                <a:latin typeface="Calibri"/>
                <a:cs typeface="Calibri"/>
              </a:rPr>
              <a:t>NOM108</a:t>
            </a:r>
            <a:r>
              <a:rPr sz="2200" b="1" spc="50" dirty="0">
                <a:latin typeface="Calibri"/>
                <a:cs typeface="Calibri"/>
              </a:rPr>
              <a:t> </a:t>
            </a:r>
            <a:r>
              <a:rPr sz="2200" dirty="0">
                <a:latin typeface="Calibri"/>
                <a:cs typeface="Calibri"/>
              </a:rPr>
              <a:t>(porque</a:t>
            </a:r>
            <a:r>
              <a:rPr sz="2200" spc="55" dirty="0">
                <a:latin typeface="Calibri"/>
                <a:cs typeface="Calibri"/>
              </a:rPr>
              <a:t> </a:t>
            </a:r>
            <a:r>
              <a:rPr sz="2200" spc="50" dirty="0">
                <a:latin typeface="Calibri"/>
                <a:cs typeface="Calibri"/>
              </a:rPr>
              <a:t>950</a:t>
            </a:r>
            <a:r>
              <a:rPr sz="2200" spc="35" dirty="0">
                <a:latin typeface="Calibri"/>
                <a:cs typeface="Calibri"/>
              </a:rPr>
              <a:t> </a:t>
            </a:r>
            <a:r>
              <a:rPr sz="2200" spc="65" dirty="0">
                <a:latin typeface="Calibri"/>
                <a:cs typeface="Calibri"/>
              </a:rPr>
              <a:t>&gt;</a:t>
            </a:r>
            <a:r>
              <a:rPr sz="2200" spc="50" dirty="0">
                <a:latin typeface="Calibri"/>
                <a:cs typeface="Calibri"/>
              </a:rPr>
              <a:t> </a:t>
            </a:r>
            <a:r>
              <a:rPr sz="2200" spc="35" dirty="0">
                <a:latin typeface="Calibri"/>
                <a:cs typeface="Calibri"/>
              </a:rPr>
              <a:t>929.70):</a:t>
            </a:r>
            <a:endParaRPr sz="2200">
              <a:latin typeface="Calibri"/>
              <a:cs typeface="Calibri"/>
            </a:endParaRPr>
          </a:p>
          <a:p>
            <a:pPr>
              <a:lnSpc>
                <a:spcPct val="100000"/>
              </a:lnSpc>
              <a:spcBef>
                <a:spcPts val="990"/>
              </a:spcBef>
            </a:pPr>
            <a:endParaRPr sz="2200">
              <a:latin typeface="Calibri"/>
              <a:cs typeface="Calibri"/>
            </a:endParaRPr>
          </a:p>
          <a:p>
            <a:pPr marL="12700">
              <a:lnSpc>
                <a:spcPct val="100000"/>
              </a:lnSpc>
            </a:pPr>
            <a:r>
              <a:rPr sz="2200" spc="70" dirty="0">
                <a:latin typeface="Calibri"/>
                <a:cs typeface="Calibri"/>
              </a:rPr>
              <a:t>&lt;nomina12:SubsidioAlEmpleo</a:t>
            </a:r>
            <a:r>
              <a:rPr sz="2200" spc="35" dirty="0">
                <a:latin typeface="Calibri"/>
                <a:cs typeface="Calibri"/>
              </a:rPr>
              <a:t> </a:t>
            </a:r>
            <a:r>
              <a:rPr sz="2200" spc="60" dirty="0">
                <a:latin typeface="Calibri"/>
                <a:cs typeface="Calibri"/>
              </a:rPr>
              <a:t>SubsidioCausado="950.00"/&gt;</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79</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3235" cy="5323205"/>
          </a:xfrm>
          <a:prstGeom prst="rect">
            <a:avLst/>
          </a:prstGeom>
        </p:spPr>
        <p:txBody>
          <a:bodyPr vert="horz" wrap="square" lIns="0" tIns="12065" rIns="0" bIns="0" rtlCol="0">
            <a:spAutoFit/>
          </a:bodyPr>
          <a:lstStyle/>
          <a:p>
            <a:pPr marL="5715" algn="ctr">
              <a:lnSpc>
                <a:spcPct val="100000"/>
              </a:lnSpc>
              <a:spcBef>
                <a:spcPts val="95"/>
              </a:spcBef>
            </a:pPr>
            <a:r>
              <a:rPr sz="2200" b="1" spc="110"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5" dirty="0">
                <a:solidFill>
                  <a:srgbClr val="375F92"/>
                </a:solidFill>
                <a:latin typeface="Calibri"/>
                <a:cs typeface="Calibri"/>
              </a:rPr>
              <a:t> </a:t>
            </a:r>
            <a:r>
              <a:rPr sz="2200" b="1" spc="190" dirty="0">
                <a:solidFill>
                  <a:srgbClr val="375F92"/>
                </a:solidFill>
                <a:latin typeface="Calibri"/>
                <a:cs typeface="Calibri"/>
              </a:rPr>
              <a:t>EL</a:t>
            </a:r>
            <a:r>
              <a:rPr sz="2200" b="1" spc="-30" dirty="0">
                <a:solidFill>
                  <a:srgbClr val="375F92"/>
                </a:solidFill>
                <a:latin typeface="Calibri"/>
                <a:cs typeface="Calibri"/>
              </a:rPr>
              <a:t> </a:t>
            </a:r>
            <a:r>
              <a:rPr sz="2200" b="1" spc="85" dirty="0">
                <a:solidFill>
                  <a:srgbClr val="375F92"/>
                </a:solidFill>
                <a:latin typeface="Calibri"/>
                <a:cs typeface="Calibri"/>
              </a:rPr>
              <a:t>ESTANDAR</a:t>
            </a:r>
            <a:r>
              <a:rPr sz="2200" b="1" dirty="0">
                <a:solidFill>
                  <a:srgbClr val="375F92"/>
                </a:solidFill>
                <a:latin typeface="Calibri"/>
                <a:cs typeface="Calibri"/>
              </a:rPr>
              <a:t> </a:t>
            </a:r>
            <a:r>
              <a:rPr sz="2200" b="1" spc="180" dirty="0">
                <a:solidFill>
                  <a:srgbClr val="375F92"/>
                </a:solidFill>
                <a:latin typeface="Calibri"/>
                <a:cs typeface="Calibri"/>
              </a:rPr>
              <a:t>DEL</a:t>
            </a:r>
            <a:r>
              <a:rPr sz="2200" b="1" spc="-35" dirty="0">
                <a:solidFill>
                  <a:srgbClr val="375F92"/>
                </a:solidFill>
                <a:latin typeface="Calibri"/>
                <a:cs typeface="Calibri"/>
              </a:rPr>
              <a:t> </a:t>
            </a:r>
            <a:r>
              <a:rPr sz="2200" b="1" spc="90" dirty="0">
                <a:solidFill>
                  <a:srgbClr val="375F92"/>
                </a:solidFill>
                <a:latin typeface="Calibri"/>
                <a:cs typeface="Calibri"/>
              </a:rPr>
              <a:t>COMPLEMENTO</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14" dirty="0">
                <a:latin typeface="Calibri"/>
                <a:cs typeface="Calibri"/>
              </a:rPr>
              <a:t>Recomendación</a:t>
            </a:r>
            <a:r>
              <a:rPr sz="2200" b="1" spc="5" dirty="0">
                <a:latin typeface="Calibri"/>
                <a:cs typeface="Calibri"/>
              </a:rPr>
              <a:t> </a:t>
            </a:r>
            <a:r>
              <a:rPr sz="2200" b="1" spc="125" dirty="0">
                <a:latin typeface="Calibri"/>
                <a:cs typeface="Calibri"/>
              </a:rPr>
              <a:t>técnica</a:t>
            </a:r>
            <a:r>
              <a:rPr sz="2200" b="1" spc="10" dirty="0">
                <a:latin typeface="Calibri"/>
                <a:cs typeface="Calibri"/>
              </a:rPr>
              <a:t> </a:t>
            </a:r>
            <a:r>
              <a:rPr sz="2200" b="1" spc="70" dirty="0">
                <a:latin typeface="Calibri"/>
                <a:cs typeface="Calibri"/>
              </a:rPr>
              <a:t>para</a:t>
            </a:r>
            <a:r>
              <a:rPr sz="2200" b="1" spc="-40" dirty="0">
                <a:latin typeface="Calibri"/>
                <a:cs typeface="Calibri"/>
              </a:rPr>
              <a:t> </a:t>
            </a:r>
            <a:r>
              <a:rPr sz="2200" b="1" spc="55" dirty="0">
                <a:latin typeface="Calibri"/>
                <a:cs typeface="Calibri"/>
              </a:rPr>
              <a:t>tu</a:t>
            </a:r>
            <a:r>
              <a:rPr sz="2200" b="1" spc="-25" dirty="0">
                <a:latin typeface="Calibri"/>
                <a:cs typeface="Calibri"/>
              </a:rPr>
              <a:t> </a:t>
            </a:r>
            <a:r>
              <a:rPr sz="2200" b="1" spc="75" dirty="0">
                <a:latin typeface="Calibri"/>
                <a:cs typeface="Calibri"/>
              </a:rPr>
              <a:t>validador</a:t>
            </a:r>
            <a:r>
              <a:rPr sz="2200" b="1" spc="-10" dirty="0">
                <a:latin typeface="Calibri"/>
                <a:cs typeface="Calibri"/>
              </a:rPr>
              <a:t> </a:t>
            </a:r>
            <a:r>
              <a:rPr sz="2200" b="1" spc="55" dirty="0">
                <a:latin typeface="Calibri"/>
                <a:cs typeface="Calibri"/>
              </a:rPr>
              <a:t>interno</a:t>
            </a:r>
            <a:r>
              <a:rPr sz="2200" b="1" spc="-30" dirty="0">
                <a:latin typeface="Calibri"/>
                <a:cs typeface="Calibri"/>
              </a:rPr>
              <a:t> </a:t>
            </a:r>
            <a:r>
              <a:rPr sz="2200" b="1" spc="55" dirty="0">
                <a:latin typeface="Calibri"/>
                <a:cs typeface="Calibri"/>
              </a:rPr>
              <a:t>(muy</a:t>
            </a:r>
            <a:r>
              <a:rPr sz="2200" b="1" spc="-40" dirty="0">
                <a:latin typeface="Calibri"/>
                <a:cs typeface="Calibri"/>
              </a:rPr>
              <a:t> </a:t>
            </a:r>
            <a:r>
              <a:rPr sz="2200" b="1" spc="75" dirty="0">
                <a:latin typeface="Calibri"/>
                <a:cs typeface="Calibri"/>
              </a:rPr>
              <a:t>práctica)</a:t>
            </a:r>
            <a:endParaRPr sz="2200" dirty="0">
              <a:latin typeface="Calibri"/>
              <a:cs typeface="Calibri"/>
            </a:endParaRPr>
          </a:p>
          <a:p>
            <a:pPr marL="12700">
              <a:lnSpc>
                <a:spcPct val="100000"/>
              </a:lnSpc>
              <a:spcBef>
                <a:spcPts val="530"/>
              </a:spcBef>
            </a:pPr>
            <a:r>
              <a:rPr sz="2200" spc="10" dirty="0">
                <a:latin typeface="Calibri"/>
                <a:cs typeface="Calibri"/>
              </a:rPr>
              <a:t>Para</a:t>
            </a:r>
            <a:r>
              <a:rPr sz="2200" spc="-75" dirty="0">
                <a:latin typeface="Calibri"/>
                <a:cs typeface="Calibri"/>
              </a:rPr>
              <a:t> </a:t>
            </a:r>
            <a:r>
              <a:rPr sz="2200" spc="10" dirty="0">
                <a:latin typeface="Calibri"/>
                <a:cs typeface="Calibri"/>
              </a:rPr>
              <a:t>“blindarte”</a:t>
            </a:r>
            <a:r>
              <a:rPr sz="2200" spc="-40" dirty="0">
                <a:latin typeface="Calibri"/>
                <a:cs typeface="Calibri"/>
              </a:rPr>
              <a:t> </a:t>
            </a:r>
            <a:r>
              <a:rPr sz="2200" spc="50" dirty="0">
                <a:latin typeface="Calibri"/>
                <a:cs typeface="Calibri"/>
              </a:rPr>
              <a:t>en</a:t>
            </a:r>
            <a:r>
              <a:rPr sz="2200" spc="15" dirty="0">
                <a:latin typeface="Calibri"/>
                <a:cs typeface="Calibri"/>
              </a:rPr>
              <a:t> </a:t>
            </a:r>
            <a:r>
              <a:rPr sz="2200" spc="60" dirty="0">
                <a:latin typeface="Calibri"/>
                <a:cs typeface="Calibri"/>
              </a:rPr>
              <a:t>2026,</a:t>
            </a:r>
            <a:r>
              <a:rPr sz="2200" spc="15" dirty="0">
                <a:latin typeface="Calibri"/>
                <a:cs typeface="Calibri"/>
              </a:rPr>
              <a:t> </a:t>
            </a:r>
            <a:r>
              <a:rPr sz="2200" spc="55" dirty="0">
                <a:latin typeface="Calibri"/>
                <a:cs typeface="Calibri"/>
              </a:rPr>
              <a:t>valida </a:t>
            </a:r>
            <a:r>
              <a:rPr sz="2200" spc="110" dirty="0">
                <a:latin typeface="Calibri"/>
                <a:cs typeface="Calibri"/>
              </a:rPr>
              <a:t>así</a:t>
            </a:r>
            <a:r>
              <a:rPr sz="2200" spc="40" dirty="0">
                <a:latin typeface="Calibri"/>
                <a:cs typeface="Calibri"/>
              </a:rPr>
              <a:t> </a:t>
            </a:r>
            <a:r>
              <a:rPr sz="2200" spc="70" dirty="0">
                <a:latin typeface="Calibri"/>
                <a:cs typeface="Calibri"/>
              </a:rPr>
              <a:t>antes</a:t>
            </a:r>
            <a:r>
              <a:rPr sz="2200" spc="45" dirty="0">
                <a:latin typeface="Calibri"/>
                <a:cs typeface="Calibri"/>
              </a:rPr>
              <a:t> </a:t>
            </a:r>
            <a:r>
              <a:rPr sz="2200" spc="65" dirty="0">
                <a:latin typeface="Calibri"/>
                <a:cs typeface="Calibri"/>
              </a:rPr>
              <a:t>de</a:t>
            </a:r>
            <a:r>
              <a:rPr sz="2200" spc="35" dirty="0">
                <a:latin typeface="Calibri"/>
                <a:cs typeface="Calibri"/>
              </a:rPr>
              <a:t> </a:t>
            </a:r>
            <a:r>
              <a:rPr sz="2200" spc="-10" dirty="0">
                <a:latin typeface="Calibri"/>
                <a:cs typeface="Calibri"/>
              </a:rPr>
              <a:t>timbrar:</a:t>
            </a:r>
            <a:endParaRPr sz="2200" dirty="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15" dirty="0">
                <a:latin typeface="Calibri"/>
                <a:cs typeface="Calibri"/>
              </a:rPr>
              <a:t> </a:t>
            </a:r>
            <a:r>
              <a:rPr sz="2200" spc="65" dirty="0">
                <a:latin typeface="Calibri"/>
                <a:cs typeface="Calibri"/>
              </a:rPr>
              <a:t>≤</a:t>
            </a:r>
            <a:r>
              <a:rPr sz="2200" spc="-55" dirty="0">
                <a:latin typeface="Calibri"/>
                <a:cs typeface="Calibri"/>
              </a:rPr>
              <a:t> </a:t>
            </a:r>
            <a:r>
              <a:rPr sz="2200" spc="-25" dirty="0">
                <a:latin typeface="Calibri"/>
                <a:cs typeface="Calibri"/>
              </a:rPr>
              <a:t>31:</a:t>
            </a:r>
            <a:endParaRPr sz="2200" dirty="0">
              <a:latin typeface="Calibri"/>
              <a:cs typeface="Calibri"/>
            </a:endParaRPr>
          </a:p>
          <a:p>
            <a:pPr marL="355600">
              <a:lnSpc>
                <a:spcPct val="100000"/>
              </a:lnSpc>
            </a:pPr>
            <a:r>
              <a:rPr sz="2200" spc="110" dirty="0">
                <a:latin typeface="Calibri"/>
                <a:cs typeface="Calibri"/>
              </a:rPr>
              <a:t>SubsidioCausado</a:t>
            </a:r>
            <a:r>
              <a:rPr sz="2200" spc="10" dirty="0">
                <a:latin typeface="Calibri"/>
                <a:cs typeface="Calibri"/>
              </a:rPr>
              <a:t> </a:t>
            </a:r>
            <a:r>
              <a:rPr sz="2200" spc="65" dirty="0">
                <a:latin typeface="Calibri"/>
                <a:cs typeface="Calibri"/>
              </a:rPr>
              <a:t>≤</a:t>
            </a:r>
            <a:r>
              <a:rPr sz="2200" spc="-40" dirty="0">
                <a:latin typeface="Calibri"/>
                <a:cs typeface="Calibri"/>
              </a:rPr>
              <a:t> </a:t>
            </a:r>
            <a:r>
              <a:rPr sz="2200" spc="40" dirty="0">
                <a:latin typeface="Calibri"/>
                <a:cs typeface="Calibri"/>
              </a:rPr>
              <a:t>628.00</a:t>
            </a:r>
            <a:endParaRPr sz="2200" dirty="0">
              <a:latin typeface="Calibri"/>
              <a:cs typeface="Calibri"/>
            </a:endParaRPr>
          </a:p>
          <a:p>
            <a:pPr marL="354965" indent="-342265">
              <a:lnSpc>
                <a:spcPct val="100000"/>
              </a:lnSpc>
              <a:spcBef>
                <a:spcPts val="525"/>
              </a:spcBef>
              <a:buFont typeface="Arial"/>
              <a:buChar char="•"/>
              <a:tabLst>
                <a:tab pos="354965" algn="l"/>
              </a:tabLst>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15" dirty="0">
                <a:latin typeface="Calibri"/>
                <a:cs typeface="Calibri"/>
              </a:rPr>
              <a:t> </a:t>
            </a:r>
            <a:r>
              <a:rPr sz="2200" spc="65" dirty="0">
                <a:latin typeface="Calibri"/>
                <a:cs typeface="Calibri"/>
              </a:rPr>
              <a:t>&gt;</a:t>
            </a:r>
            <a:r>
              <a:rPr sz="2200" spc="-55" dirty="0">
                <a:latin typeface="Calibri"/>
                <a:cs typeface="Calibri"/>
              </a:rPr>
              <a:t> </a:t>
            </a:r>
            <a:r>
              <a:rPr sz="2200" spc="-25" dirty="0">
                <a:latin typeface="Calibri"/>
                <a:cs typeface="Calibri"/>
              </a:rPr>
              <a:t>31:</a:t>
            </a:r>
            <a:endParaRPr sz="2200" dirty="0">
              <a:latin typeface="Calibri"/>
              <a:cs typeface="Calibri"/>
            </a:endParaRPr>
          </a:p>
          <a:p>
            <a:pPr marL="355600">
              <a:lnSpc>
                <a:spcPct val="100000"/>
              </a:lnSpc>
            </a:pPr>
            <a:r>
              <a:rPr sz="2200" spc="110" dirty="0">
                <a:latin typeface="Calibri"/>
                <a:cs typeface="Calibri"/>
              </a:rPr>
              <a:t>SubsidioCausado</a:t>
            </a:r>
            <a:r>
              <a:rPr sz="2200" spc="5" dirty="0">
                <a:latin typeface="Calibri"/>
                <a:cs typeface="Calibri"/>
              </a:rPr>
              <a:t> </a:t>
            </a:r>
            <a:r>
              <a:rPr sz="2200" spc="65" dirty="0">
                <a:latin typeface="Calibri"/>
                <a:cs typeface="Calibri"/>
              </a:rPr>
              <a:t>≤</a:t>
            </a:r>
            <a:r>
              <a:rPr sz="2200" spc="-40" dirty="0">
                <a:latin typeface="Calibri"/>
                <a:cs typeface="Calibri"/>
              </a:rPr>
              <a:t> </a:t>
            </a:r>
            <a:r>
              <a:rPr sz="2200" spc="55" dirty="0">
                <a:latin typeface="Calibri"/>
                <a:cs typeface="Calibri"/>
              </a:rPr>
              <a:t>20.66</a:t>
            </a:r>
            <a:r>
              <a:rPr sz="2200" spc="-25" dirty="0">
                <a:latin typeface="Calibri"/>
                <a:cs typeface="Calibri"/>
              </a:rPr>
              <a:t> </a:t>
            </a:r>
            <a:r>
              <a:rPr sz="2200" spc="65" dirty="0">
                <a:latin typeface="Calibri"/>
                <a:cs typeface="Calibri"/>
              </a:rPr>
              <a:t>×</a:t>
            </a:r>
            <a:r>
              <a:rPr sz="2200" spc="-40" dirty="0">
                <a:latin typeface="Calibri"/>
                <a:cs typeface="Calibri"/>
              </a:rPr>
              <a:t> </a:t>
            </a:r>
            <a:r>
              <a:rPr sz="2200" spc="85" dirty="0">
                <a:latin typeface="Calibri"/>
                <a:cs typeface="Calibri"/>
              </a:rPr>
              <a:t>NumDiasPagados</a:t>
            </a:r>
            <a:endParaRPr sz="2200" dirty="0">
              <a:latin typeface="Calibri"/>
              <a:cs typeface="Calibri"/>
            </a:endParaRPr>
          </a:p>
          <a:p>
            <a:pPr>
              <a:lnSpc>
                <a:spcPct val="100000"/>
              </a:lnSpc>
              <a:spcBef>
                <a:spcPts val="1015"/>
              </a:spcBef>
            </a:pPr>
            <a:endParaRPr sz="2200" dirty="0">
              <a:latin typeface="Calibri"/>
              <a:cs typeface="Calibri"/>
            </a:endParaRPr>
          </a:p>
          <a:p>
            <a:pPr marL="12700" algn="just">
              <a:lnSpc>
                <a:spcPct val="100000"/>
              </a:lnSpc>
            </a:pPr>
            <a:r>
              <a:rPr sz="2200" spc="105" dirty="0">
                <a:latin typeface="Calibri"/>
                <a:cs typeface="Calibri"/>
              </a:rPr>
              <a:t>Y</a:t>
            </a:r>
            <a:r>
              <a:rPr sz="2200" spc="-20" dirty="0">
                <a:latin typeface="Calibri"/>
                <a:cs typeface="Calibri"/>
              </a:rPr>
              <a:t> </a:t>
            </a:r>
            <a:r>
              <a:rPr sz="2200" spc="55" dirty="0">
                <a:latin typeface="Calibri"/>
                <a:cs typeface="Calibri"/>
              </a:rPr>
              <a:t>adicionalmente,</a:t>
            </a:r>
            <a:r>
              <a:rPr sz="2200" spc="35" dirty="0">
                <a:latin typeface="Calibri"/>
                <a:cs typeface="Calibri"/>
              </a:rPr>
              <a:t> </a:t>
            </a:r>
            <a:r>
              <a:rPr sz="2200" dirty="0">
                <a:latin typeface="Calibri"/>
                <a:cs typeface="Calibri"/>
              </a:rPr>
              <a:t>por</a:t>
            </a:r>
            <a:r>
              <a:rPr sz="2200" spc="5" dirty="0">
                <a:latin typeface="Calibri"/>
                <a:cs typeface="Calibri"/>
              </a:rPr>
              <a:t> </a:t>
            </a:r>
            <a:r>
              <a:rPr sz="2200" b="1" spc="95" dirty="0">
                <a:latin typeface="Calibri"/>
                <a:cs typeface="Calibri"/>
              </a:rPr>
              <a:t>correcto</a:t>
            </a:r>
            <a:r>
              <a:rPr sz="2200" b="1" spc="30" dirty="0">
                <a:latin typeface="Calibri"/>
                <a:cs typeface="Calibri"/>
              </a:rPr>
              <a:t> </a:t>
            </a:r>
            <a:r>
              <a:rPr sz="2200" b="1" spc="140" dirty="0">
                <a:latin typeface="Calibri"/>
                <a:cs typeface="Calibri"/>
              </a:rPr>
              <a:t>cálculo</a:t>
            </a:r>
            <a:r>
              <a:rPr sz="2200" b="1" spc="25" dirty="0">
                <a:latin typeface="Calibri"/>
                <a:cs typeface="Calibri"/>
              </a:rPr>
              <a:t> </a:t>
            </a:r>
            <a:r>
              <a:rPr sz="2200" b="1" spc="95" dirty="0">
                <a:latin typeface="Calibri"/>
                <a:cs typeface="Calibri"/>
              </a:rPr>
              <a:t>conforme</a:t>
            </a:r>
            <a:r>
              <a:rPr sz="2200" b="1" dirty="0">
                <a:latin typeface="Calibri"/>
                <a:cs typeface="Calibri"/>
              </a:rPr>
              <a:t> </a:t>
            </a:r>
            <a:r>
              <a:rPr sz="2200" b="1" spc="80" dirty="0">
                <a:latin typeface="Calibri"/>
                <a:cs typeface="Calibri"/>
              </a:rPr>
              <a:t>Decreto</a:t>
            </a:r>
            <a:r>
              <a:rPr sz="2200" spc="80" dirty="0">
                <a:latin typeface="Calibri"/>
                <a:cs typeface="Calibri"/>
              </a:rPr>
              <a:t>:</a:t>
            </a:r>
            <a:endParaRPr sz="2200" dirty="0">
              <a:latin typeface="Calibri"/>
              <a:cs typeface="Calibri"/>
            </a:endParaRPr>
          </a:p>
          <a:p>
            <a:pPr marL="355600" indent="-342900" algn="just">
              <a:lnSpc>
                <a:spcPct val="100000"/>
              </a:lnSpc>
              <a:spcBef>
                <a:spcPts val="525"/>
              </a:spcBef>
              <a:buFont typeface="Arial"/>
              <a:buChar char="•"/>
              <a:tabLst>
                <a:tab pos="355600" algn="l"/>
              </a:tabLst>
            </a:pPr>
            <a:r>
              <a:rPr sz="2200" spc="120" dirty="0">
                <a:latin typeface="Calibri"/>
                <a:cs typeface="Calibri"/>
              </a:rPr>
              <a:t>Si</a:t>
            </a:r>
            <a:r>
              <a:rPr sz="2200" spc="-5" dirty="0">
                <a:latin typeface="Calibri"/>
                <a:cs typeface="Calibri"/>
              </a:rPr>
              <a:t> </a:t>
            </a:r>
            <a:r>
              <a:rPr sz="2200" dirty="0">
                <a:latin typeface="Calibri"/>
                <a:cs typeface="Calibri"/>
              </a:rPr>
              <a:t>tu</a:t>
            </a:r>
            <a:r>
              <a:rPr sz="2200" spc="-5" dirty="0">
                <a:latin typeface="Calibri"/>
                <a:cs typeface="Calibri"/>
              </a:rPr>
              <a:t> </a:t>
            </a:r>
            <a:r>
              <a:rPr sz="2200" dirty="0">
                <a:latin typeface="Calibri"/>
                <a:cs typeface="Calibri"/>
              </a:rPr>
              <a:t>periodo</a:t>
            </a:r>
            <a:r>
              <a:rPr sz="2200" spc="15" dirty="0">
                <a:latin typeface="Calibri"/>
                <a:cs typeface="Calibri"/>
              </a:rPr>
              <a:t> </a:t>
            </a:r>
            <a:r>
              <a:rPr sz="2200" spc="125" dirty="0">
                <a:latin typeface="Calibri"/>
                <a:cs typeface="Calibri"/>
              </a:rPr>
              <a:t>es</a:t>
            </a:r>
            <a:r>
              <a:rPr sz="2200" spc="10" dirty="0">
                <a:latin typeface="Calibri"/>
                <a:cs typeface="Calibri"/>
              </a:rPr>
              <a:t> </a:t>
            </a:r>
            <a:r>
              <a:rPr sz="2200" b="1" spc="85" dirty="0">
                <a:latin typeface="Calibri"/>
                <a:cs typeface="Calibri"/>
              </a:rPr>
              <a:t>menor</a:t>
            </a:r>
            <a:r>
              <a:rPr sz="2200" b="1" dirty="0">
                <a:latin typeface="Calibri"/>
                <a:cs typeface="Calibri"/>
              </a:rPr>
              <a:t> </a:t>
            </a:r>
            <a:r>
              <a:rPr sz="2200" b="1" spc="114" dirty="0">
                <a:latin typeface="Calibri"/>
                <a:cs typeface="Calibri"/>
              </a:rPr>
              <a:t>a</a:t>
            </a:r>
            <a:r>
              <a:rPr sz="2200" b="1" spc="-10" dirty="0">
                <a:latin typeface="Calibri"/>
                <a:cs typeface="Calibri"/>
              </a:rPr>
              <a:t> </a:t>
            </a:r>
            <a:r>
              <a:rPr sz="2200" b="1" spc="145" dirty="0">
                <a:latin typeface="Calibri"/>
                <a:cs typeface="Calibri"/>
              </a:rPr>
              <a:t>mes</a:t>
            </a:r>
            <a:r>
              <a:rPr sz="2200" spc="145" dirty="0">
                <a:latin typeface="Calibri"/>
                <a:cs typeface="Calibri"/>
              </a:rPr>
              <a:t>,</a:t>
            </a:r>
            <a:r>
              <a:rPr sz="2200" spc="-15" dirty="0">
                <a:latin typeface="Calibri"/>
                <a:cs typeface="Calibri"/>
              </a:rPr>
              <a:t> </a:t>
            </a:r>
            <a:r>
              <a:rPr sz="2200" spc="120" dirty="0">
                <a:latin typeface="Calibri"/>
                <a:cs typeface="Calibri"/>
              </a:rPr>
              <a:t>calcula</a:t>
            </a:r>
            <a:r>
              <a:rPr sz="2200" spc="10" dirty="0">
                <a:latin typeface="Calibri"/>
                <a:cs typeface="Calibri"/>
              </a:rPr>
              <a:t> </a:t>
            </a:r>
            <a:r>
              <a:rPr sz="2200" dirty="0">
                <a:latin typeface="Calibri"/>
                <a:cs typeface="Calibri"/>
              </a:rPr>
              <a:t>por </a:t>
            </a:r>
            <a:r>
              <a:rPr sz="2200" spc="95" dirty="0">
                <a:latin typeface="Calibri"/>
                <a:cs typeface="Calibri"/>
              </a:rPr>
              <a:t>días</a:t>
            </a:r>
            <a:r>
              <a:rPr sz="2200" spc="10" dirty="0">
                <a:latin typeface="Calibri"/>
                <a:cs typeface="Calibri"/>
              </a:rPr>
              <a:t> </a:t>
            </a:r>
            <a:r>
              <a:rPr sz="2200" spc="95" dirty="0">
                <a:latin typeface="Calibri"/>
                <a:cs typeface="Calibri"/>
              </a:rPr>
              <a:t>usando</a:t>
            </a:r>
            <a:r>
              <a:rPr sz="2200" spc="15"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criterio</a:t>
            </a:r>
            <a:r>
              <a:rPr sz="2200" spc="15" dirty="0">
                <a:latin typeface="Calibri"/>
                <a:cs typeface="Calibri"/>
              </a:rPr>
              <a:t> </a:t>
            </a:r>
            <a:r>
              <a:rPr sz="2200" spc="65" dirty="0">
                <a:latin typeface="Calibri"/>
                <a:cs typeface="Calibri"/>
              </a:rPr>
              <a:t>de</a:t>
            </a:r>
            <a:r>
              <a:rPr sz="2200" spc="35" dirty="0">
                <a:latin typeface="Calibri"/>
                <a:cs typeface="Calibri"/>
              </a:rPr>
              <a:t> </a:t>
            </a:r>
            <a:r>
              <a:rPr sz="2200" b="1" spc="55" dirty="0">
                <a:latin typeface="Calibri"/>
                <a:cs typeface="Calibri"/>
              </a:rPr>
              <a:t>30.4</a:t>
            </a:r>
            <a:r>
              <a:rPr sz="2200" b="1" spc="5" dirty="0">
                <a:latin typeface="Calibri"/>
                <a:cs typeface="Calibri"/>
              </a:rPr>
              <a:t> </a:t>
            </a:r>
            <a:r>
              <a:rPr sz="2200" spc="60" dirty="0">
                <a:latin typeface="Calibri"/>
                <a:cs typeface="Calibri"/>
              </a:rPr>
              <a:t>del</a:t>
            </a:r>
            <a:r>
              <a:rPr sz="2200" dirty="0">
                <a:latin typeface="Calibri"/>
                <a:cs typeface="Calibri"/>
              </a:rPr>
              <a:t> </a:t>
            </a:r>
            <a:r>
              <a:rPr sz="2200" spc="35" dirty="0">
                <a:latin typeface="Calibri"/>
                <a:cs typeface="Calibri"/>
              </a:rPr>
              <a:t>Decreto.</a:t>
            </a:r>
            <a:endParaRPr sz="2200" dirty="0">
              <a:latin typeface="Calibri"/>
              <a:cs typeface="Calibri"/>
            </a:endParaRPr>
          </a:p>
          <a:p>
            <a:pPr marL="355600" marR="5080" indent="-342900" algn="just">
              <a:lnSpc>
                <a:spcPct val="100000"/>
              </a:lnSpc>
              <a:spcBef>
                <a:spcPts val="530"/>
              </a:spcBef>
              <a:buFont typeface="Arial"/>
              <a:buChar char="•"/>
              <a:tabLst>
                <a:tab pos="355600" algn="l"/>
              </a:tabLst>
            </a:pPr>
            <a:r>
              <a:rPr sz="2200" spc="120" dirty="0">
                <a:latin typeface="Calibri"/>
                <a:cs typeface="Calibri"/>
              </a:rPr>
              <a:t>Si</a:t>
            </a:r>
            <a:r>
              <a:rPr sz="2200" spc="425" dirty="0">
                <a:latin typeface="Calibri"/>
                <a:cs typeface="Calibri"/>
              </a:rPr>
              <a:t> </a:t>
            </a:r>
            <a:r>
              <a:rPr sz="2200" spc="55" dirty="0">
                <a:latin typeface="Calibri"/>
                <a:cs typeface="Calibri"/>
              </a:rPr>
              <a:t>el</a:t>
            </a:r>
            <a:r>
              <a:rPr sz="2200" spc="420" dirty="0">
                <a:latin typeface="Calibri"/>
                <a:cs typeface="Calibri"/>
              </a:rPr>
              <a:t> </a:t>
            </a:r>
            <a:r>
              <a:rPr sz="2200" spc="60" dirty="0">
                <a:latin typeface="Calibri"/>
                <a:cs typeface="Calibri"/>
              </a:rPr>
              <a:t>pago</a:t>
            </a:r>
            <a:r>
              <a:rPr sz="2200" spc="420" dirty="0">
                <a:latin typeface="Calibri"/>
                <a:cs typeface="Calibri"/>
              </a:rPr>
              <a:t> </a:t>
            </a:r>
            <a:r>
              <a:rPr sz="2200" spc="55" dirty="0">
                <a:latin typeface="Calibri"/>
                <a:cs typeface="Calibri"/>
              </a:rPr>
              <a:t>en</a:t>
            </a:r>
            <a:r>
              <a:rPr sz="2200" spc="415" dirty="0">
                <a:latin typeface="Calibri"/>
                <a:cs typeface="Calibri"/>
              </a:rPr>
              <a:t> </a:t>
            </a:r>
            <a:r>
              <a:rPr sz="2200" spc="80" dirty="0">
                <a:latin typeface="Calibri"/>
                <a:cs typeface="Calibri"/>
              </a:rPr>
              <a:t>una</a:t>
            </a:r>
            <a:r>
              <a:rPr sz="2200" spc="440" dirty="0">
                <a:latin typeface="Calibri"/>
                <a:cs typeface="Calibri"/>
              </a:rPr>
              <a:t> </a:t>
            </a:r>
            <a:r>
              <a:rPr sz="2200" spc="55" dirty="0">
                <a:latin typeface="Calibri"/>
                <a:cs typeface="Calibri"/>
              </a:rPr>
              <a:t>exhibición</a:t>
            </a:r>
            <a:r>
              <a:rPr sz="2200" spc="409" dirty="0">
                <a:latin typeface="Calibri"/>
                <a:cs typeface="Calibri"/>
              </a:rPr>
              <a:t> </a:t>
            </a:r>
            <a:r>
              <a:rPr sz="2200" spc="65" dirty="0">
                <a:latin typeface="Calibri"/>
                <a:cs typeface="Calibri"/>
              </a:rPr>
              <a:t>cubre</a:t>
            </a:r>
            <a:r>
              <a:rPr sz="2200" spc="434" dirty="0">
                <a:latin typeface="Calibri"/>
                <a:cs typeface="Calibri"/>
              </a:rPr>
              <a:t> </a:t>
            </a:r>
            <a:r>
              <a:rPr sz="2200" b="1" spc="60" dirty="0">
                <a:latin typeface="Calibri"/>
                <a:cs typeface="Calibri"/>
              </a:rPr>
              <a:t>2+</a:t>
            </a:r>
            <a:r>
              <a:rPr sz="2200" b="1" spc="415" dirty="0">
                <a:latin typeface="Calibri"/>
                <a:cs typeface="Calibri"/>
              </a:rPr>
              <a:t> </a:t>
            </a:r>
            <a:r>
              <a:rPr sz="2200" b="1" spc="155" dirty="0">
                <a:latin typeface="Calibri"/>
                <a:cs typeface="Calibri"/>
              </a:rPr>
              <a:t>meses</a:t>
            </a:r>
            <a:r>
              <a:rPr sz="2200" spc="155" dirty="0">
                <a:latin typeface="Calibri"/>
                <a:cs typeface="Calibri"/>
              </a:rPr>
              <a:t>,</a:t>
            </a:r>
            <a:r>
              <a:rPr sz="2200" spc="430" dirty="0">
                <a:latin typeface="Calibri"/>
                <a:cs typeface="Calibri"/>
              </a:rPr>
              <a:t> </a:t>
            </a:r>
            <a:r>
              <a:rPr sz="2200" spc="55" dirty="0">
                <a:latin typeface="Calibri"/>
                <a:cs typeface="Calibri"/>
              </a:rPr>
              <a:t>el</a:t>
            </a:r>
            <a:r>
              <a:rPr sz="2200" spc="430" dirty="0">
                <a:latin typeface="Calibri"/>
                <a:cs typeface="Calibri"/>
              </a:rPr>
              <a:t> </a:t>
            </a:r>
            <a:r>
              <a:rPr sz="2200" spc="60" dirty="0">
                <a:latin typeface="Calibri"/>
                <a:cs typeface="Calibri"/>
              </a:rPr>
              <a:t>Decreto</a:t>
            </a:r>
            <a:r>
              <a:rPr sz="2200" spc="430" dirty="0">
                <a:latin typeface="Calibri"/>
                <a:cs typeface="Calibri"/>
              </a:rPr>
              <a:t> </a:t>
            </a:r>
            <a:r>
              <a:rPr sz="2200" spc="80" dirty="0">
                <a:latin typeface="Calibri"/>
                <a:cs typeface="Calibri"/>
              </a:rPr>
              <a:t>habla</a:t>
            </a:r>
            <a:r>
              <a:rPr sz="2200" spc="420" dirty="0">
                <a:latin typeface="Calibri"/>
                <a:cs typeface="Calibri"/>
              </a:rPr>
              <a:t> </a:t>
            </a:r>
            <a:r>
              <a:rPr sz="2200" spc="75" dirty="0">
                <a:latin typeface="Calibri"/>
                <a:cs typeface="Calibri"/>
              </a:rPr>
              <a:t>de</a:t>
            </a:r>
            <a:r>
              <a:rPr sz="2200" spc="420" dirty="0">
                <a:latin typeface="Calibri"/>
                <a:cs typeface="Calibri"/>
              </a:rPr>
              <a:t> </a:t>
            </a:r>
            <a:r>
              <a:rPr sz="2200" spc="60" dirty="0">
                <a:latin typeface="Calibri"/>
                <a:cs typeface="Calibri"/>
              </a:rPr>
              <a:t>multiplicar</a:t>
            </a:r>
            <a:r>
              <a:rPr sz="2200" spc="434" dirty="0">
                <a:latin typeface="Calibri"/>
                <a:cs typeface="Calibri"/>
              </a:rPr>
              <a:t> </a:t>
            </a:r>
            <a:r>
              <a:rPr sz="2200" spc="25" dirty="0">
                <a:latin typeface="Calibri"/>
                <a:cs typeface="Calibri"/>
              </a:rPr>
              <a:t>el </a:t>
            </a:r>
            <a:r>
              <a:rPr sz="2200" dirty="0">
                <a:latin typeface="Calibri"/>
                <a:cs typeface="Calibri"/>
              </a:rPr>
              <a:t>monto</a:t>
            </a:r>
            <a:r>
              <a:rPr sz="2200" spc="65" dirty="0">
                <a:latin typeface="Calibri"/>
                <a:cs typeface="Calibri"/>
              </a:rPr>
              <a:t>  </a:t>
            </a:r>
            <a:r>
              <a:rPr sz="2200" spc="90" dirty="0">
                <a:latin typeface="Calibri"/>
                <a:cs typeface="Calibri"/>
              </a:rPr>
              <a:t>mensual</a:t>
            </a:r>
            <a:r>
              <a:rPr sz="2200" spc="60" dirty="0">
                <a:latin typeface="Calibri"/>
                <a:cs typeface="Calibri"/>
              </a:rPr>
              <a:t>  </a:t>
            </a:r>
            <a:r>
              <a:rPr sz="2200" dirty="0">
                <a:latin typeface="Calibri"/>
                <a:cs typeface="Calibri"/>
              </a:rPr>
              <a:t>por</a:t>
            </a:r>
            <a:r>
              <a:rPr sz="2200" spc="55" dirty="0">
                <a:latin typeface="Calibri"/>
                <a:cs typeface="Calibri"/>
              </a:rPr>
              <a:t>  </a:t>
            </a:r>
            <a:r>
              <a:rPr sz="2200" dirty="0">
                <a:latin typeface="Calibri"/>
                <a:cs typeface="Calibri"/>
              </a:rPr>
              <a:t>número</a:t>
            </a:r>
            <a:r>
              <a:rPr sz="2200" spc="65" dirty="0">
                <a:latin typeface="Calibri"/>
                <a:cs typeface="Calibri"/>
              </a:rPr>
              <a:t>  </a:t>
            </a:r>
            <a:r>
              <a:rPr sz="2200" spc="75" dirty="0">
                <a:latin typeface="Calibri"/>
                <a:cs typeface="Calibri"/>
              </a:rPr>
              <a:t>de</a:t>
            </a:r>
            <a:r>
              <a:rPr sz="2200" spc="55" dirty="0">
                <a:latin typeface="Calibri"/>
                <a:cs typeface="Calibri"/>
              </a:rPr>
              <a:t>  </a:t>
            </a:r>
            <a:r>
              <a:rPr sz="2200" spc="120" dirty="0">
                <a:latin typeface="Calibri"/>
                <a:cs typeface="Calibri"/>
              </a:rPr>
              <a:t>meses</a:t>
            </a:r>
            <a:r>
              <a:rPr sz="2200" spc="65" dirty="0">
                <a:latin typeface="Calibri"/>
                <a:cs typeface="Calibri"/>
              </a:rPr>
              <a:t>  </a:t>
            </a:r>
            <a:r>
              <a:rPr sz="2200" spc="100" dirty="0">
                <a:latin typeface="Calibri"/>
                <a:cs typeface="Calibri"/>
              </a:rPr>
              <a:t>(La</a:t>
            </a:r>
            <a:r>
              <a:rPr sz="2200" spc="245" dirty="0">
                <a:latin typeface="Calibri"/>
                <a:cs typeface="Calibri"/>
              </a:rPr>
              <a:t>   </a:t>
            </a:r>
            <a:r>
              <a:rPr sz="2200" spc="65" dirty="0">
                <a:latin typeface="Calibri"/>
                <a:cs typeface="Calibri"/>
              </a:rPr>
              <a:t>implementación  </a:t>
            </a:r>
            <a:r>
              <a:rPr sz="2200" spc="60" dirty="0">
                <a:latin typeface="Calibri"/>
                <a:cs typeface="Calibri"/>
              </a:rPr>
              <a:t>debe</a:t>
            </a:r>
            <a:r>
              <a:rPr sz="2200" spc="65" dirty="0">
                <a:latin typeface="Calibri"/>
                <a:cs typeface="Calibri"/>
              </a:rPr>
              <a:t>  decidir</a:t>
            </a:r>
            <a:r>
              <a:rPr sz="2200" spc="60" dirty="0">
                <a:latin typeface="Calibri"/>
                <a:cs typeface="Calibri"/>
              </a:rPr>
              <a:t>  </a:t>
            </a:r>
            <a:r>
              <a:rPr sz="2200" spc="75" dirty="0">
                <a:latin typeface="Calibri"/>
                <a:cs typeface="Calibri"/>
              </a:rPr>
              <a:t>cómo </a:t>
            </a:r>
            <a:r>
              <a:rPr sz="2200" spc="55" dirty="0">
                <a:latin typeface="Calibri"/>
                <a:cs typeface="Calibri"/>
              </a:rPr>
              <a:t>traduce</a:t>
            </a:r>
            <a:r>
              <a:rPr sz="2200" dirty="0">
                <a:latin typeface="Calibri"/>
                <a:cs typeface="Calibri"/>
              </a:rPr>
              <a:t> </a:t>
            </a:r>
            <a:r>
              <a:rPr sz="2200" spc="90" dirty="0">
                <a:latin typeface="Calibri"/>
                <a:cs typeface="Calibri"/>
              </a:rPr>
              <a:t>eso</a:t>
            </a:r>
            <a:r>
              <a:rPr sz="2200" spc="-10" dirty="0">
                <a:latin typeface="Calibri"/>
                <a:cs typeface="Calibri"/>
              </a:rPr>
              <a:t> </a:t>
            </a:r>
            <a:r>
              <a:rPr sz="2200" spc="114" dirty="0">
                <a:latin typeface="Calibri"/>
                <a:cs typeface="Calibri"/>
              </a:rPr>
              <a:t>a</a:t>
            </a:r>
            <a:r>
              <a:rPr sz="2200" spc="-20" dirty="0">
                <a:latin typeface="Calibri"/>
                <a:cs typeface="Calibri"/>
              </a:rPr>
              <a:t> </a:t>
            </a:r>
            <a:r>
              <a:rPr sz="2200" spc="95" dirty="0">
                <a:latin typeface="Calibri"/>
                <a:cs typeface="Calibri"/>
              </a:rPr>
              <a:t>NumDiasPagados</a:t>
            </a:r>
            <a:r>
              <a:rPr sz="2200" spc="25" dirty="0">
                <a:latin typeface="Calibri"/>
                <a:cs typeface="Calibri"/>
              </a:rPr>
              <a:t> </a:t>
            </a:r>
            <a:r>
              <a:rPr sz="2200" dirty="0">
                <a:latin typeface="Calibri"/>
                <a:cs typeface="Calibri"/>
              </a:rPr>
              <a:t>y</a:t>
            </a:r>
            <a:r>
              <a:rPr sz="2200" spc="-15" dirty="0">
                <a:latin typeface="Calibri"/>
                <a:cs typeface="Calibri"/>
              </a:rPr>
              <a:t> </a:t>
            </a:r>
            <a:r>
              <a:rPr sz="2200" dirty="0">
                <a:latin typeface="Calibri"/>
                <a:cs typeface="Calibri"/>
              </a:rPr>
              <a:t>evitar</a:t>
            </a:r>
            <a:r>
              <a:rPr sz="2200" spc="-95" dirty="0">
                <a:latin typeface="Calibri"/>
                <a:cs typeface="Calibri"/>
              </a:rPr>
              <a:t> </a:t>
            </a:r>
            <a:r>
              <a:rPr sz="2200" spc="50" dirty="0">
                <a:latin typeface="Calibri"/>
                <a:cs typeface="Calibri"/>
              </a:rPr>
              <a:t>“sobre-</a:t>
            </a:r>
            <a:r>
              <a:rPr sz="2200" spc="70" dirty="0">
                <a:latin typeface="Calibri"/>
                <a:cs typeface="Calibri"/>
              </a:rPr>
              <a:t>asignar”</a:t>
            </a:r>
            <a:r>
              <a:rPr sz="2200" spc="-65" dirty="0">
                <a:latin typeface="Calibri"/>
                <a:cs typeface="Calibri"/>
              </a:rPr>
              <a:t> </a:t>
            </a:r>
            <a:r>
              <a:rPr sz="2200" spc="65" dirty="0">
                <a:latin typeface="Calibri"/>
                <a:cs typeface="Calibri"/>
              </a:rPr>
              <a:t>subsidio)</a:t>
            </a:r>
            <a:endParaRPr sz="2200" dirty="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91090" cy="3579495"/>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4" dirty="0">
                <a:latin typeface="Calibri"/>
                <a:cs typeface="Calibri"/>
              </a:rPr>
              <a:t>Nuevas</a:t>
            </a:r>
            <a:r>
              <a:rPr sz="2200" b="1" spc="-20" dirty="0">
                <a:latin typeface="Calibri"/>
                <a:cs typeface="Calibri"/>
              </a:rPr>
              <a:t> </a:t>
            </a:r>
            <a:r>
              <a:rPr sz="2200" b="1" spc="140" dirty="0">
                <a:latin typeface="Calibri"/>
                <a:cs typeface="Calibri"/>
              </a:rPr>
              <a:t>claves</a:t>
            </a:r>
            <a:r>
              <a:rPr sz="2200" b="1" dirty="0">
                <a:latin typeface="Calibri"/>
                <a:cs typeface="Calibri"/>
              </a:rPr>
              <a:t> </a:t>
            </a:r>
            <a:r>
              <a:rPr sz="2200" b="1" spc="85" dirty="0">
                <a:latin typeface="Calibri"/>
                <a:cs typeface="Calibri"/>
              </a:rPr>
              <a:t>en</a:t>
            </a:r>
            <a:r>
              <a:rPr sz="2200" b="1" spc="-35" dirty="0">
                <a:latin typeface="Calibri"/>
                <a:cs typeface="Calibri"/>
              </a:rPr>
              <a:t> </a:t>
            </a:r>
            <a:r>
              <a:rPr sz="2200" b="1" spc="80" dirty="0">
                <a:latin typeface="Calibri"/>
                <a:cs typeface="Calibri"/>
              </a:rPr>
              <a:t>TipoPercepción</a:t>
            </a:r>
            <a:endParaRPr sz="2200">
              <a:latin typeface="Calibri"/>
              <a:cs typeface="Calibri"/>
            </a:endParaRPr>
          </a:p>
          <a:p>
            <a:pPr marL="12700">
              <a:lnSpc>
                <a:spcPct val="100000"/>
              </a:lnSpc>
              <a:spcBef>
                <a:spcPts val="530"/>
              </a:spcBef>
            </a:pPr>
            <a:r>
              <a:rPr sz="2200" spc="135" dirty="0">
                <a:latin typeface="Calibri"/>
                <a:cs typeface="Calibri"/>
              </a:rPr>
              <a:t>Se</a:t>
            </a:r>
            <a:r>
              <a:rPr sz="2200" spc="-35" dirty="0">
                <a:latin typeface="Calibri"/>
                <a:cs typeface="Calibri"/>
              </a:rPr>
              <a:t> </a:t>
            </a:r>
            <a:r>
              <a:rPr sz="2200" spc="60" dirty="0">
                <a:latin typeface="Calibri"/>
                <a:cs typeface="Calibri"/>
              </a:rPr>
              <a:t>adicionan:</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054</a:t>
            </a:r>
            <a:r>
              <a:rPr sz="2200" b="1" spc="-50"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90" dirty="0">
                <a:latin typeface="Calibri"/>
                <a:cs typeface="Calibri"/>
              </a:rPr>
              <a:t>laborados</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055</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75" dirty="0">
                <a:latin typeface="Calibri"/>
                <a:cs typeface="Calibri"/>
              </a:rPr>
              <a:t>obligatorios</a:t>
            </a:r>
            <a:r>
              <a:rPr sz="2200" b="1" spc="-35" dirty="0">
                <a:latin typeface="Calibri"/>
                <a:cs typeface="Calibri"/>
              </a:rPr>
              <a:t> </a:t>
            </a:r>
            <a:r>
              <a:rPr sz="2200" b="1" spc="90" dirty="0">
                <a:latin typeface="Calibri"/>
                <a:cs typeface="Calibri"/>
              </a:rPr>
              <a:t>laborados</a:t>
            </a:r>
            <a:endParaRPr sz="2200">
              <a:latin typeface="Calibri"/>
              <a:cs typeface="Calibri"/>
            </a:endParaRPr>
          </a:p>
          <a:p>
            <a:pPr>
              <a:lnSpc>
                <a:spcPct val="100000"/>
              </a:lnSpc>
              <a:spcBef>
                <a:spcPts val="1015"/>
              </a:spcBef>
              <a:buFont typeface="Arial"/>
              <a:buChar char="•"/>
            </a:pPr>
            <a:endParaRPr sz="2200">
              <a:latin typeface="Calibri"/>
              <a:cs typeface="Calibri"/>
            </a:endParaRPr>
          </a:p>
          <a:p>
            <a:pPr marL="12700">
              <a:lnSpc>
                <a:spcPct val="100000"/>
              </a:lnSpc>
            </a:pPr>
            <a:r>
              <a:rPr sz="2200" spc="105" dirty="0">
                <a:latin typeface="Calibri"/>
                <a:cs typeface="Calibri"/>
              </a:rPr>
              <a:t>Y</a:t>
            </a:r>
            <a:r>
              <a:rPr sz="2200" spc="20" dirty="0">
                <a:latin typeface="Calibri"/>
                <a:cs typeface="Calibri"/>
              </a:rPr>
              <a:t> </a:t>
            </a:r>
            <a:r>
              <a:rPr sz="2200" spc="60" dirty="0">
                <a:latin typeface="Calibri"/>
                <a:cs typeface="Calibri"/>
              </a:rPr>
              <a:t>adicionalmente</a:t>
            </a:r>
            <a:r>
              <a:rPr sz="2200" spc="85" dirty="0">
                <a:latin typeface="Calibri"/>
                <a:cs typeface="Calibri"/>
              </a:rPr>
              <a:t> </a:t>
            </a:r>
            <a:r>
              <a:rPr sz="2200" spc="125" dirty="0">
                <a:latin typeface="Calibri"/>
                <a:cs typeface="Calibri"/>
              </a:rPr>
              <a:t>se</a:t>
            </a:r>
            <a:r>
              <a:rPr sz="2200" spc="40" dirty="0">
                <a:latin typeface="Calibri"/>
                <a:cs typeface="Calibri"/>
              </a:rPr>
              <a:t> </a:t>
            </a:r>
            <a:r>
              <a:rPr sz="2200" spc="45" dirty="0">
                <a:latin typeface="Calibri"/>
                <a:cs typeface="Calibri"/>
              </a:rPr>
              <a:t>incorpora</a:t>
            </a:r>
            <a:r>
              <a:rPr sz="2200" spc="30" dirty="0">
                <a:latin typeface="Calibri"/>
                <a:cs typeface="Calibri"/>
              </a:rPr>
              <a:t> </a:t>
            </a:r>
            <a:r>
              <a:rPr sz="2200" spc="70" dirty="0">
                <a:latin typeface="Calibri"/>
                <a:cs typeface="Calibri"/>
              </a:rPr>
              <a:t>una</a:t>
            </a:r>
            <a:r>
              <a:rPr sz="2200" spc="45" dirty="0">
                <a:latin typeface="Calibri"/>
                <a:cs typeface="Calibri"/>
              </a:rPr>
              <a:t> </a:t>
            </a:r>
            <a:r>
              <a:rPr sz="2200" spc="85" dirty="0">
                <a:latin typeface="Calibri"/>
                <a:cs typeface="Calibri"/>
              </a:rPr>
              <a:t>clave</a:t>
            </a:r>
            <a:r>
              <a:rPr sz="2200" spc="40" dirty="0">
                <a:latin typeface="Calibri"/>
                <a:cs typeface="Calibri"/>
              </a:rPr>
              <a:t> </a:t>
            </a:r>
            <a:r>
              <a:rPr sz="2200" dirty="0">
                <a:latin typeface="Calibri"/>
                <a:cs typeface="Calibri"/>
              </a:rPr>
              <a:t>para</a:t>
            </a:r>
            <a:r>
              <a:rPr sz="2200" spc="60" dirty="0">
                <a:latin typeface="Calibri"/>
                <a:cs typeface="Calibri"/>
              </a:rPr>
              <a:t> </a:t>
            </a:r>
            <a:r>
              <a:rPr sz="2200" dirty="0">
                <a:latin typeface="Calibri"/>
                <a:cs typeface="Calibri"/>
              </a:rPr>
              <a:t>previsión</a:t>
            </a:r>
            <a:r>
              <a:rPr sz="2200" spc="50" dirty="0">
                <a:latin typeface="Calibri"/>
                <a:cs typeface="Calibri"/>
              </a:rPr>
              <a:t> </a:t>
            </a:r>
            <a:r>
              <a:rPr sz="2200" spc="90" dirty="0">
                <a:latin typeface="Calibri"/>
                <a:cs typeface="Calibri"/>
              </a:rPr>
              <a:t>social:</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056</a:t>
            </a:r>
            <a:r>
              <a:rPr sz="2200" b="1" spc="-35" dirty="0">
                <a:latin typeface="Calibri"/>
                <a:cs typeface="Calibri"/>
              </a:rPr>
              <a:t> </a:t>
            </a:r>
            <a:r>
              <a:rPr sz="2200" b="1" spc="-100" dirty="0">
                <a:latin typeface="Calibri"/>
                <a:cs typeface="Calibri"/>
              </a:rPr>
              <a:t>–</a:t>
            </a:r>
            <a:r>
              <a:rPr sz="2200" b="1" spc="-20" dirty="0">
                <a:latin typeface="Calibri"/>
                <a:cs typeface="Calibri"/>
              </a:rPr>
              <a:t> </a:t>
            </a:r>
            <a:r>
              <a:rPr sz="2200" b="1" spc="80" dirty="0">
                <a:latin typeface="Calibri"/>
                <a:cs typeface="Calibri"/>
              </a:rPr>
              <a:t>Previsión</a:t>
            </a:r>
            <a:r>
              <a:rPr sz="2200" b="1" spc="10" dirty="0">
                <a:latin typeface="Calibri"/>
                <a:cs typeface="Calibri"/>
              </a:rPr>
              <a:t> </a:t>
            </a:r>
            <a:r>
              <a:rPr sz="2200" b="1" spc="135" dirty="0">
                <a:latin typeface="Calibri"/>
                <a:cs typeface="Calibri"/>
              </a:rPr>
              <a:t>social,</a:t>
            </a:r>
            <a:r>
              <a:rPr sz="2200" b="1" dirty="0">
                <a:latin typeface="Calibri"/>
                <a:cs typeface="Calibri"/>
              </a:rPr>
              <a:t> Art.</a:t>
            </a:r>
            <a:r>
              <a:rPr sz="2200" b="1" spc="-5" dirty="0">
                <a:latin typeface="Calibri"/>
                <a:cs typeface="Calibri"/>
              </a:rPr>
              <a:t> </a:t>
            </a:r>
            <a:r>
              <a:rPr sz="2200" b="1" spc="-100" dirty="0">
                <a:latin typeface="Calibri"/>
                <a:cs typeface="Calibri"/>
              </a:rPr>
              <a:t>G3</a:t>
            </a:r>
            <a:r>
              <a:rPr sz="2200" b="1" spc="-25" dirty="0">
                <a:latin typeface="Calibri"/>
                <a:cs typeface="Calibri"/>
              </a:rPr>
              <a:t> </a:t>
            </a:r>
            <a:r>
              <a:rPr sz="2200" b="1" spc="114" dirty="0">
                <a:latin typeface="Calibri"/>
                <a:cs typeface="Calibri"/>
              </a:rPr>
              <a:t>fracciones</a:t>
            </a:r>
            <a:r>
              <a:rPr sz="2200" b="1" spc="15" dirty="0">
                <a:latin typeface="Calibri"/>
                <a:cs typeface="Calibri"/>
              </a:rPr>
              <a:t> </a:t>
            </a:r>
            <a:r>
              <a:rPr sz="2200" b="1" spc="50" dirty="0">
                <a:latin typeface="Calibri"/>
                <a:cs typeface="Calibri"/>
              </a:rPr>
              <a:t>VIII</a:t>
            </a:r>
            <a:r>
              <a:rPr sz="2200" b="1" spc="-15" dirty="0">
                <a:latin typeface="Calibri"/>
                <a:cs typeface="Calibri"/>
              </a:rPr>
              <a:t> </a:t>
            </a:r>
            <a:r>
              <a:rPr sz="2200" b="1" dirty="0">
                <a:latin typeface="Calibri"/>
                <a:cs typeface="Calibri"/>
              </a:rPr>
              <a:t>y</a:t>
            </a:r>
            <a:r>
              <a:rPr sz="2200" b="1" spc="-30" dirty="0">
                <a:latin typeface="Calibri"/>
                <a:cs typeface="Calibri"/>
              </a:rPr>
              <a:t> </a:t>
            </a:r>
            <a:r>
              <a:rPr sz="2200" b="1" spc="75" dirty="0">
                <a:latin typeface="Calibri"/>
                <a:cs typeface="Calibri"/>
              </a:rPr>
              <a:t>IX</a:t>
            </a:r>
            <a:r>
              <a:rPr sz="2200" b="1" spc="-30" dirty="0">
                <a:latin typeface="Calibri"/>
                <a:cs typeface="Calibri"/>
              </a:rPr>
              <a:t> </a:t>
            </a:r>
            <a:r>
              <a:rPr sz="2200" b="1" spc="140" dirty="0">
                <a:latin typeface="Calibri"/>
                <a:cs typeface="Calibri"/>
              </a:rPr>
              <a:t>LISR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859780"/>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4" dirty="0">
                <a:latin typeface="Calibri"/>
                <a:cs typeface="Calibri"/>
              </a:rPr>
              <a:t>Nuevas</a:t>
            </a:r>
            <a:r>
              <a:rPr sz="2200" b="1" spc="-20" dirty="0">
                <a:latin typeface="Calibri"/>
                <a:cs typeface="Calibri"/>
              </a:rPr>
              <a:t> </a:t>
            </a:r>
            <a:r>
              <a:rPr sz="2200" b="1" spc="140" dirty="0">
                <a:latin typeface="Calibri"/>
                <a:cs typeface="Calibri"/>
              </a:rPr>
              <a:t>claves</a:t>
            </a:r>
            <a:r>
              <a:rPr sz="2200" b="1" dirty="0">
                <a:latin typeface="Calibri"/>
                <a:cs typeface="Calibri"/>
              </a:rPr>
              <a:t> </a:t>
            </a:r>
            <a:r>
              <a:rPr sz="2200" b="1" spc="85" dirty="0">
                <a:latin typeface="Calibri"/>
                <a:cs typeface="Calibri"/>
              </a:rPr>
              <a:t>en</a:t>
            </a:r>
            <a:r>
              <a:rPr sz="2200" b="1" spc="-35" dirty="0">
                <a:latin typeface="Calibri"/>
                <a:cs typeface="Calibri"/>
              </a:rPr>
              <a:t> </a:t>
            </a:r>
            <a:r>
              <a:rPr sz="2200" b="1" spc="100" dirty="0">
                <a:latin typeface="Calibri"/>
                <a:cs typeface="Calibri"/>
              </a:rPr>
              <a:t>TipoDeducción</a:t>
            </a:r>
            <a:endParaRPr sz="2200">
              <a:latin typeface="Calibri"/>
              <a:cs typeface="Calibri"/>
            </a:endParaRPr>
          </a:p>
          <a:p>
            <a:pPr marL="12700">
              <a:lnSpc>
                <a:spcPct val="100000"/>
              </a:lnSpc>
              <a:spcBef>
                <a:spcPts val="530"/>
              </a:spcBef>
              <a:tabLst>
                <a:tab pos="490855" algn="l"/>
                <a:tab pos="1621790" algn="l"/>
                <a:tab pos="3362325" algn="l"/>
                <a:tab pos="4075429" algn="l"/>
                <a:tab pos="5359400" algn="l"/>
                <a:tab pos="7107555" algn="l"/>
                <a:tab pos="7733665" algn="l"/>
                <a:tab pos="8270240" algn="l"/>
                <a:tab pos="9314180" algn="l"/>
              </a:tabLst>
            </a:pPr>
            <a:r>
              <a:rPr sz="2200" spc="110" dirty="0">
                <a:latin typeface="Calibri"/>
                <a:cs typeface="Calibri"/>
              </a:rPr>
              <a:t>Se</a:t>
            </a:r>
            <a:r>
              <a:rPr sz="2200" dirty="0">
                <a:latin typeface="Calibri"/>
                <a:cs typeface="Calibri"/>
              </a:rPr>
              <a:t>	</a:t>
            </a:r>
            <a:r>
              <a:rPr sz="2200" spc="-10" dirty="0">
                <a:latin typeface="Calibri"/>
                <a:cs typeface="Calibri"/>
              </a:rPr>
              <a:t>agregan</a:t>
            </a:r>
            <a:r>
              <a:rPr sz="2200" dirty="0">
                <a:latin typeface="Calibri"/>
                <a:cs typeface="Calibri"/>
              </a:rPr>
              <a:t>	</a:t>
            </a:r>
            <a:r>
              <a:rPr sz="2200" spc="85" dirty="0">
                <a:latin typeface="Calibri"/>
                <a:cs typeface="Calibri"/>
              </a:rPr>
              <a:t>deducciones</a:t>
            </a:r>
            <a:r>
              <a:rPr sz="2200" dirty="0">
                <a:latin typeface="Calibri"/>
                <a:cs typeface="Calibri"/>
              </a:rPr>
              <a:t>	</a:t>
            </a:r>
            <a:r>
              <a:rPr sz="2200" spc="-20" dirty="0">
                <a:latin typeface="Calibri"/>
                <a:cs typeface="Calibri"/>
              </a:rPr>
              <a:t>para</a:t>
            </a:r>
            <a:r>
              <a:rPr sz="2200" dirty="0">
                <a:latin typeface="Calibri"/>
                <a:cs typeface="Calibri"/>
              </a:rPr>
              <a:t>	</a:t>
            </a:r>
            <a:r>
              <a:rPr sz="2200" spc="60" dirty="0">
                <a:latin typeface="Calibri"/>
                <a:cs typeface="Calibri"/>
              </a:rPr>
              <a:t>“ajustes”</a:t>
            </a:r>
            <a:r>
              <a:rPr sz="2200" dirty="0">
                <a:latin typeface="Calibri"/>
                <a:cs typeface="Calibri"/>
              </a:rPr>
              <a:t>	</a:t>
            </a:r>
            <a:r>
              <a:rPr sz="2200" spc="70" dirty="0">
                <a:latin typeface="Calibri"/>
                <a:cs typeface="Calibri"/>
              </a:rPr>
              <a:t>relacionados</a:t>
            </a:r>
            <a:r>
              <a:rPr sz="2200" dirty="0">
                <a:latin typeface="Calibri"/>
                <a:cs typeface="Calibri"/>
              </a:rPr>
              <a:t>	</a:t>
            </a:r>
            <a:r>
              <a:rPr sz="2200" spc="85" dirty="0">
                <a:latin typeface="Calibri"/>
                <a:cs typeface="Calibri"/>
              </a:rPr>
              <a:t>con</a:t>
            </a:r>
            <a:r>
              <a:rPr sz="2200" dirty="0">
                <a:latin typeface="Calibri"/>
                <a:cs typeface="Calibri"/>
              </a:rPr>
              <a:t>	</a:t>
            </a:r>
            <a:r>
              <a:rPr sz="2200" spc="80" dirty="0">
                <a:latin typeface="Calibri"/>
                <a:cs typeface="Calibri"/>
              </a:rPr>
              <a:t>los</a:t>
            </a:r>
            <a:r>
              <a:rPr sz="2200" dirty="0">
                <a:latin typeface="Calibri"/>
                <a:cs typeface="Calibri"/>
              </a:rPr>
              <a:t>	</a:t>
            </a:r>
            <a:r>
              <a:rPr sz="2200" spc="55" dirty="0">
                <a:latin typeface="Calibri"/>
                <a:cs typeface="Calibri"/>
              </a:rPr>
              <a:t>nuevos</a:t>
            </a:r>
            <a:r>
              <a:rPr sz="2200" dirty="0">
                <a:latin typeface="Calibri"/>
                <a:cs typeface="Calibri"/>
              </a:rPr>
              <a:t>	</a:t>
            </a:r>
            <a:r>
              <a:rPr sz="2200" spc="120" dirty="0">
                <a:latin typeface="Calibri"/>
                <a:cs typeface="Calibri"/>
              </a:rPr>
              <a:t>descansos</a:t>
            </a:r>
            <a:endParaRPr sz="2200">
              <a:latin typeface="Calibri"/>
              <a:cs typeface="Calibri"/>
            </a:endParaRPr>
          </a:p>
          <a:p>
            <a:pPr marL="12700">
              <a:lnSpc>
                <a:spcPct val="100000"/>
              </a:lnSpc>
            </a:pPr>
            <a:r>
              <a:rPr sz="2200" spc="55" dirty="0">
                <a:latin typeface="Calibri"/>
                <a:cs typeface="Calibri"/>
              </a:rPr>
              <a:t>laborados: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108</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70" dirty="0">
                <a:latin typeface="Calibri"/>
                <a:cs typeface="Calibri"/>
              </a:rPr>
              <a:t>Ajuste</a:t>
            </a:r>
            <a:r>
              <a:rPr sz="2200" b="1" spc="-15" dirty="0">
                <a:latin typeface="Calibri"/>
                <a:cs typeface="Calibri"/>
              </a:rPr>
              <a:t> </a:t>
            </a:r>
            <a:r>
              <a:rPr sz="2200" b="1" spc="114" dirty="0">
                <a:latin typeface="Calibri"/>
                <a:cs typeface="Calibri"/>
              </a:rPr>
              <a:t>a</a:t>
            </a:r>
            <a:r>
              <a:rPr sz="2200" b="1" spc="-40" dirty="0">
                <a:latin typeface="Calibri"/>
                <a:cs typeface="Calibri"/>
              </a:rPr>
              <a:t> </a:t>
            </a:r>
            <a:r>
              <a:rPr sz="2200" b="1" spc="12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100" dirty="0">
                <a:latin typeface="Calibri"/>
                <a:cs typeface="Calibri"/>
              </a:rPr>
              <a:t>laborados</a:t>
            </a:r>
            <a:r>
              <a:rPr sz="2200" b="1" spc="-35" dirty="0">
                <a:latin typeface="Calibri"/>
                <a:cs typeface="Calibri"/>
              </a:rPr>
              <a:t> </a:t>
            </a:r>
            <a:r>
              <a:rPr sz="2200" b="1" spc="75" dirty="0">
                <a:latin typeface="Calibri"/>
                <a:cs typeface="Calibri"/>
              </a:rPr>
              <a:t>gravados</a:t>
            </a:r>
            <a:endParaRPr sz="2200">
              <a:latin typeface="Calibri"/>
              <a:cs typeface="Calibri"/>
            </a:endParaRPr>
          </a:p>
          <a:p>
            <a:pPr marL="354965" indent="-342265">
              <a:lnSpc>
                <a:spcPct val="100000"/>
              </a:lnSpc>
              <a:spcBef>
                <a:spcPts val="525"/>
              </a:spcBef>
              <a:buFont typeface="Arial"/>
              <a:buChar char="•"/>
              <a:tabLst>
                <a:tab pos="354965" algn="l"/>
              </a:tabLst>
            </a:pPr>
            <a:r>
              <a:rPr sz="2200" b="1" spc="-20" dirty="0">
                <a:latin typeface="Calibri"/>
                <a:cs typeface="Calibri"/>
              </a:rPr>
              <a:t>10G</a:t>
            </a:r>
            <a:r>
              <a:rPr sz="2200" b="1" spc="-60" dirty="0">
                <a:latin typeface="Calibri"/>
                <a:cs typeface="Calibri"/>
              </a:rPr>
              <a:t> </a:t>
            </a:r>
            <a:r>
              <a:rPr sz="2200" b="1" spc="-100" dirty="0">
                <a:latin typeface="Calibri"/>
                <a:cs typeface="Calibri"/>
              </a:rPr>
              <a:t>–</a:t>
            </a:r>
            <a:r>
              <a:rPr sz="2200" b="1" spc="-45" dirty="0">
                <a:latin typeface="Calibri"/>
                <a:cs typeface="Calibri"/>
              </a:rPr>
              <a:t> </a:t>
            </a:r>
            <a:r>
              <a:rPr sz="2200" b="1" spc="70" dirty="0">
                <a:latin typeface="Calibri"/>
                <a:cs typeface="Calibri"/>
              </a:rPr>
              <a:t>Ajuste</a:t>
            </a:r>
            <a:r>
              <a:rPr sz="2200" b="1" spc="-20" dirty="0">
                <a:latin typeface="Calibri"/>
                <a:cs typeface="Calibri"/>
              </a:rPr>
              <a:t> </a:t>
            </a:r>
            <a:r>
              <a:rPr sz="2200" b="1" spc="114" dirty="0">
                <a:latin typeface="Calibri"/>
                <a:cs typeface="Calibri"/>
              </a:rPr>
              <a:t>a</a:t>
            </a:r>
            <a:r>
              <a:rPr sz="2200" b="1" spc="-50" dirty="0">
                <a:latin typeface="Calibri"/>
                <a:cs typeface="Calibri"/>
              </a:rPr>
              <a:t> </a:t>
            </a:r>
            <a:r>
              <a:rPr sz="2200" b="1" spc="125" dirty="0">
                <a:latin typeface="Calibri"/>
                <a:cs typeface="Calibri"/>
              </a:rPr>
              <a:t>días</a:t>
            </a:r>
            <a:r>
              <a:rPr sz="2200" b="1" spc="-40" dirty="0">
                <a:latin typeface="Calibri"/>
                <a:cs typeface="Calibri"/>
              </a:rPr>
              <a:t> </a:t>
            </a:r>
            <a:r>
              <a:rPr sz="2200" b="1" spc="100" dirty="0">
                <a:latin typeface="Calibri"/>
                <a:cs typeface="Calibri"/>
              </a:rPr>
              <a:t>de</a:t>
            </a:r>
            <a:r>
              <a:rPr sz="2200" b="1" spc="-45" dirty="0">
                <a:latin typeface="Calibri"/>
                <a:cs typeface="Calibri"/>
              </a:rPr>
              <a:t> </a:t>
            </a:r>
            <a:r>
              <a:rPr sz="2200" b="1" spc="150" dirty="0">
                <a:latin typeface="Calibri"/>
                <a:cs typeface="Calibri"/>
              </a:rPr>
              <a:t>descanso</a:t>
            </a:r>
            <a:r>
              <a:rPr sz="2200" b="1" spc="-15" dirty="0">
                <a:latin typeface="Calibri"/>
                <a:cs typeface="Calibri"/>
              </a:rPr>
              <a:t> </a:t>
            </a:r>
            <a:r>
              <a:rPr sz="2200" b="1" spc="100" dirty="0">
                <a:latin typeface="Calibri"/>
                <a:cs typeface="Calibri"/>
              </a:rPr>
              <a:t>laborados</a:t>
            </a:r>
            <a:r>
              <a:rPr sz="2200" b="1" spc="-45" dirty="0">
                <a:latin typeface="Calibri"/>
                <a:cs typeface="Calibri"/>
              </a:rPr>
              <a:t> </a:t>
            </a:r>
            <a:r>
              <a:rPr sz="2200" b="1" spc="75" dirty="0">
                <a:latin typeface="Calibri"/>
                <a:cs typeface="Calibri"/>
              </a:rPr>
              <a:t>exentos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110</a:t>
            </a:r>
            <a:r>
              <a:rPr sz="2200" b="1" spc="-40" dirty="0">
                <a:latin typeface="Calibri"/>
                <a:cs typeface="Calibri"/>
              </a:rPr>
              <a:t> </a:t>
            </a:r>
            <a:r>
              <a:rPr sz="2200" b="1" spc="-100" dirty="0">
                <a:latin typeface="Calibri"/>
                <a:cs typeface="Calibri"/>
              </a:rPr>
              <a:t>–</a:t>
            </a:r>
            <a:r>
              <a:rPr sz="2200" b="1" spc="-30" dirty="0">
                <a:latin typeface="Calibri"/>
                <a:cs typeface="Calibri"/>
              </a:rPr>
              <a:t> </a:t>
            </a:r>
            <a:r>
              <a:rPr sz="2200" b="1" spc="70" dirty="0">
                <a:latin typeface="Calibri"/>
                <a:cs typeface="Calibri"/>
              </a:rPr>
              <a:t>Ajuste</a:t>
            </a:r>
            <a:r>
              <a:rPr sz="2200" b="1" spc="-5" dirty="0">
                <a:latin typeface="Calibri"/>
                <a:cs typeface="Calibri"/>
              </a:rPr>
              <a:t> </a:t>
            </a:r>
            <a:r>
              <a:rPr sz="2200" b="1" spc="114" dirty="0">
                <a:latin typeface="Calibri"/>
                <a:cs typeface="Calibri"/>
              </a:rPr>
              <a:t>a</a:t>
            </a:r>
            <a:r>
              <a:rPr sz="2200" b="1" spc="-30" dirty="0">
                <a:latin typeface="Calibri"/>
                <a:cs typeface="Calibri"/>
              </a:rPr>
              <a:t> </a:t>
            </a:r>
            <a:r>
              <a:rPr sz="2200" b="1" spc="125" dirty="0">
                <a:latin typeface="Calibri"/>
                <a:cs typeface="Calibri"/>
              </a:rPr>
              <a:t>días</a:t>
            </a:r>
            <a:r>
              <a:rPr sz="2200" b="1" spc="-25" dirty="0">
                <a:latin typeface="Calibri"/>
                <a:cs typeface="Calibri"/>
              </a:rPr>
              <a:t> </a:t>
            </a:r>
            <a:r>
              <a:rPr sz="2200" b="1" spc="100" dirty="0">
                <a:latin typeface="Calibri"/>
                <a:cs typeface="Calibri"/>
              </a:rPr>
              <a:t>de</a:t>
            </a:r>
            <a:r>
              <a:rPr sz="2200" b="1" spc="-30" dirty="0">
                <a:latin typeface="Calibri"/>
                <a:cs typeface="Calibri"/>
              </a:rPr>
              <a:t> </a:t>
            </a:r>
            <a:r>
              <a:rPr sz="2200" b="1" spc="150" dirty="0">
                <a:latin typeface="Calibri"/>
                <a:cs typeface="Calibri"/>
              </a:rPr>
              <a:t>descanso</a:t>
            </a:r>
            <a:r>
              <a:rPr sz="2200" b="1" spc="5" dirty="0">
                <a:latin typeface="Calibri"/>
                <a:cs typeface="Calibri"/>
              </a:rPr>
              <a:t> </a:t>
            </a:r>
            <a:r>
              <a:rPr sz="2200" b="1" spc="75" dirty="0">
                <a:latin typeface="Calibri"/>
                <a:cs typeface="Calibri"/>
              </a:rPr>
              <a:t>obligatorios</a:t>
            </a:r>
            <a:r>
              <a:rPr sz="2200" b="1" spc="-20" dirty="0">
                <a:latin typeface="Calibri"/>
                <a:cs typeface="Calibri"/>
              </a:rPr>
              <a:t> </a:t>
            </a:r>
            <a:r>
              <a:rPr sz="2200" b="1" spc="95" dirty="0">
                <a:latin typeface="Calibri"/>
                <a:cs typeface="Calibri"/>
              </a:rPr>
              <a:t>laborados</a:t>
            </a:r>
            <a:r>
              <a:rPr sz="2200" b="1" spc="-30" dirty="0">
                <a:latin typeface="Calibri"/>
                <a:cs typeface="Calibri"/>
              </a:rPr>
              <a:t> </a:t>
            </a:r>
            <a:r>
              <a:rPr sz="2200" b="1" spc="80" dirty="0">
                <a:latin typeface="Calibri"/>
                <a:cs typeface="Calibri"/>
              </a:rPr>
              <a:t>gravados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111</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70" dirty="0">
                <a:latin typeface="Calibri"/>
                <a:cs typeface="Calibri"/>
              </a:rPr>
              <a:t>Ajuste</a:t>
            </a:r>
            <a:r>
              <a:rPr sz="2200" b="1" spc="-15" dirty="0">
                <a:latin typeface="Calibri"/>
                <a:cs typeface="Calibri"/>
              </a:rPr>
              <a:t> </a:t>
            </a:r>
            <a:r>
              <a:rPr sz="2200" b="1" spc="114" dirty="0">
                <a:latin typeface="Calibri"/>
                <a:cs typeface="Calibri"/>
              </a:rPr>
              <a:t>a</a:t>
            </a:r>
            <a:r>
              <a:rPr sz="2200" b="1" spc="-40" dirty="0">
                <a:latin typeface="Calibri"/>
                <a:cs typeface="Calibri"/>
              </a:rPr>
              <a:t> </a:t>
            </a:r>
            <a:r>
              <a:rPr sz="2200" b="1" spc="12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75" dirty="0">
                <a:latin typeface="Calibri"/>
                <a:cs typeface="Calibri"/>
              </a:rPr>
              <a:t>obligatorios</a:t>
            </a:r>
            <a:r>
              <a:rPr sz="2200" b="1" spc="-35" dirty="0">
                <a:latin typeface="Calibri"/>
                <a:cs typeface="Calibri"/>
              </a:rPr>
              <a:t> </a:t>
            </a:r>
            <a:r>
              <a:rPr sz="2200" b="1" spc="100" dirty="0">
                <a:latin typeface="Calibri"/>
                <a:cs typeface="Calibri"/>
              </a:rPr>
              <a:t>laborados</a:t>
            </a:r>
            <a:r>
              <a:rPr sz="2200" b="1" spc="-40" dirty="0">
                <a:latin typeface="Calibri"/>
                <a:cs typeface="Calibri"/>
              </a:rPr>
              <a:t> </a:t>
            </a:r>
            <a:r>
              <a:rPr sz="2200" b="1" spc="75" dirty="0">
                <a:latin typeface="Calibri"/>
                <a:cs typeface="Calibri"/>
              </a:rPr>
              <a:t>exentos</a:t>
            </a:r>
            <a:endParaRPr sz="2200">
              <a:latin typeface="Calibri"/>
              <a:cs typeface="Calibri"/>
            </a:endParaRPr>
          </a:p>
          <a:p>
            <a:pPr marL="12700">
              <a:lnSpc>
                <a:spcPct val="100000"/>
              </a:lnSpc>
              <a:spcBef>
                <a:spcPts val="530"/>
              </a:spcBef>
            </a:pPr>
            <a:r>
              <a:rPr sz="2200" spc="105" dirty="0">
                <a:latin typeface="Calibri"/>
                <a:cs typeface="Calibri"/>
              </a:rPr>
              <a:t>Y</a:t>
            </a:r>
            <a:r>
              <a:rPr sz="2200" spc="5" dirty="0">
                <a:latin typeface="Calibri"/>
                <a:cs typeface="Calibri"/>
              </a:rPr>
              <a:t> </a:t>
            </a:r>
            <a:r>
              <a:rPr sz="2200" dirty="0">
                <a:latin typeface="Calibri"/>
                <a:cs typeface="Calibri"/>
              </a:rPr>
              <a:t>para</a:t>
            </a:r>
            <a:r>
              <a:rPr sz="2200" spc="45" dirty="0">
                <a:latin typeface="Calibri"/>
                <a:cs typeface="Calibri"/>
              </a:rPr>
              <a:t> </a:t>
            </a:r>
            <a:r>
              <a:rPr sz="2200" spc="90" dirty="0">
                <a:latin typeface="Calibri"/>
                <a:cs typeface="Calibri"/>
              </a:rPr>
              <a:t>la</a:t>
            </a:r>
            <a:r>
              <a:rPr sz="2200" spc="20" dirty="0">
                <a:latin typeface="Calibri"/>
                <a:cs typeface="Calibri"/>
              </a:rPr>
              <a:t> </a:t>
            </a:r>
            <a:r>
              <a:rPr sz="2200" spc="50" dirty="0">
                <a:latin typeface="Calibri"/>
                <a:cs typeface="Calibri"/>
              </a:rPr>
              <a:t>nueva</a:t>
            </a:r>
            <a:r>
              <a:rPr sz="2200" spc="45" dirty="0">
                <a:latin typeface="Calibri"/>
                <a:cs typeface="Calibri"/>
              </a:rPr>
              <a:t> </a:t>
            </a:r>
            <a:r>
              <a:rPr sz="2200" spc="70" dirty="0">
                <a:latin typeface="Calibri"/>
                <a:cs typeface="Calibri"/>
              </a:rPr>
              <a:t>percepción</a:t>
            </a:r>
            <a:r>
              <a:rPr sz="2200" spc="35" dirty="0">
                <a:latin typeface="Calibri"/>
                <a:cs typeface="Calibri"/>
              </a:rPr>
              <a:t> </a:t>
            </a:r>
            <a:r>
              <a:rPr sz="2200" spc="50" dirty="0">
                <a:latin typeface="Calibri"/>
                <a:cs typeface="Calibri"/>
              </a:rPr>
              <a:t>056</a:t>
            </a:r>
            <a:r>
              <a:rPr sz="2200" spc="5" dirty="0">
                <a:latin typeface="Calibri"/>
                <a:cs typeface="Calibri"/>
              </a:rPr>
              <a:t> </a:t>
            </a:r>
            <a:r>
              <a:rPr sz="2200" dirty="0">
                <a:latin typeface="Calibri"/>
                <a:cs typeface="Calibri"/>
              </a:rPr>
              <a:t>(previsión</a:t>
            </a:r>
            <a:r>
              <a:rPr sz="2200" spc="40" dirty="0">
                <a:latin typeface="Calibri"/>
                <a:cs typeface="Calibri"/>
              </a:rPr>
              <a:t> </a:t>
            </a:r>
            <a:r>
              <a:rPr sz="2200" spc="85" dirty="0">
                <a:latin typeface="Calibri"/>
                <a:cs typeface="Calibri"/>
              </a:rPr>
              <a:t>social),</a:t>
            </a:r>
            <a:r>
              <a:rPr sz="2200" spc="25" dirty="0">
                <a:latin typeface="Calibri"/>
                <a:cs typeface="Calibri"/>
              </a:rPr>
              <a:t> </a:t>
            </a:r>
            <a:r>
              <a:rPr sz="2200" spc="125" dirty="0">
                <a:latin typeface="Calibri"/>
                <a:cs typeface="Calibri"/>
              </a:rPr>
              <a:t>se</a:t>
            </a:r>
            <a:r>
              <a:rPr sz="2200" spc="30" dirty="0">
                <a:latin typeface="Calibri"/>
                <a:cs typeface="Calibri"/>
              </a:rPr>
              <a:t> </a:t>
            </a:r>
            <a:r>
              <a:rPr sz="2200" spc="-10" dirty="0">
                <a:latin typeface="Calibri"/>
                <a:cs typeface="Calibri"/>
              </a:rPr>
              <a:t>agregan:</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112</a:t>
            </a:r>
            <a:r>
              <a:rPr sz="2200" b="1" spc="-35" dirty="0">
                <a:latin typeface="Calibri"/>
                <a:cs typeface="Calibri"/>
              </a:rPr>
              <a:t> </a:t>
            </a:r>
            <a:r>
              <a:rPr sz="2200" b="1" spc="-100" dirty="0">
                <a:latin typeface="Calibri"/>
                <a:cs typeface="Calibri"/>
              </a:rPr>
              <a:t>–</a:t>
            </a:r>
            <a:r>
              <a:rPr sz="2200" b="1" spc="-20" dirty="0">
                <a:latin typeface="Calibri"/>
                <a:cs typeface="Calibri"/>
              </a:rPr>
              <a:t> </a:t>
            </a:r>
            <a:r>
              <a:rPr sz="2200" b="1" spc="70" dirty="0">
                <a:latin typeface="Calibri"/>
                <a:cs typeface="Calibri"/>
              </a:rPr>
              <a:t>Ajuste</a:t>
            </a:r>
            <a:r>
              <a:rPr sz="2200" b="1" spc="5" dirty="0">
                <a:latin typeface="Calibri"/>
                <a:cs typeface="Calibri"/>
              </a:rPr>
              <a:t> </a:t>
            </a:r>
            <a:r>
              <a:rPr sz="2200" b="1" spc="75" dirty="0">
                <a:latin typeface="Calibri"/>
                <a:cs typeface="Calibri"/>
              </a:rPr>
              <a:t>previsión</a:t>
            </a:r>
            <a:r>
              <a:rPr sz="2200" b="1" spc="5" dirty="0">
                <a:latin typeface="Calibri"/>
                <a:cs typeface="Calibri"/>
              </a:rPr>
              <a:t> </a:t>
            </a:r>
            <a:r>
              <a:rPr sz="2200" b="1" spc="140" dirty="0">
                <a:latin typeface="Calibri"/>
                <a:cs typeface="Calibri"/>
              </a:rPr>
              <a:t>social</a:t>
            </a:r>
            <a:r>
              <a:rPr sz="2200" b="1" dirty="0">
                <a:latin typeface="Calibri"/>
                <a:cs typeface="Calibri"/>
              </a:rPr>
              <a:t> Art.</a:t>
            </a:r>
            <a:r>
              <a:rPr sz="2200" b="1" spc="-20" dirty="0">
                <a:latin typeface="Calibri"/>
                <a:cs typeface="Calibri"/>
              </a:rPr>
              <a:t> </a:t>
            </a:r>
            <a:r>
              <a:rPr sz="2200" b="1" spc="-100" dirty="0">
                <a:latin typeface="Calibri"/>
                <a:cs typeface="Calibri"/>
              </a:rPr>
              <a:t>G3</a:t>
            </a:r>
            <a:r>
              <a:rPr sz="2200" b="1" spc="-15" dirty="0">
                <a:latin typeface="Calibri"/>
                <a:cs typeface="Calibri"/>
              </a:rPr>
              <a:t> </a:t>
            </a:r>
            <a:r>
              <a:rPr sz="2200" b="1" spc="114" dirty="0">
                <a:latin typeface="Calibri"/>
                <a:cs typeface="Calibri"/>
              </a:rPr>
              <a:t>fracciones</a:t>
            </a:r>
            <a:r>
              <a:rPr sz="2200" b="1" spc="5" dirty="0">
                <a:latin typeface="Calibri"/>
                <a:cs typeface="Calibri"/>
              </a:rPr>
              <a:t> </a:t>
            </a:r>
            <a:r>
              <a:rPr sz="2200" b="1" spc="50" dirty="0">
                <a:latin typeface="Calibri"/>
                <a:cs typeface="Calibri"/>
              </a:rPr>
              <a:t>VIII</a:t>
            </a:r>
            <a:r>
              <a:rPr sz="2200" b="1" spc="-5" dirty="0">
                <a:latin typeface="Calibri"/>
                <a:cs typeface="Calibri"/>
              </a:rPr>
              <a:t> </a:t>
            </a:r>
            <a:r>
              <a:rPr sz="2200" b="1" dirty="0">
                <a:latin typeface="Calibri"/>
                <a:cs typeface="Calibri"/>
              </a:rPr>
              <a:t>y</a:t>
            </a:r>
            <a:r>
              <a:rPr sz="2200" b="1" spc="-30" dirty="0">
                <a:latin typeface="Calibri"/>
                <a:cs typeface="Calibri"/>
              </a:rPr>
              <a:t> </a:t>
            </a:r>
            <a:r>
              <a:rPr sz="2200" b="1" spc="75" dirty="0">
                <a:latin typeface="Calibri"/>
                <a:cs typeface="Calibri"/>
              </a:rPr>
              <a:t>IX</a:t>
            </a:r>
            <a:r>
              <a:rPr sz="2200" b="1" spc="-30" dirty="0">
                <a:latin typeface="Calibri"/>
                <a:cs typeface="Calibri"/>
              </a:rPr>
              <a:t> </a:t>
            </a:r>
            <a:r>
              <a:rPr sz="2200" b="1" spc="160" dirty="0">
                <a:latin typeface="Calibri"/>
                <a:cs typeface="Calibri"/>
              </a:rPr>
              <a:t>LISR</a:t>
            </a:r>
            <a:r>
              <a:rPr sz="2200" b="1" spc="-15" dirty="0">
                <a:latin typeface="Calibri"/>
                <a:cs typeface="Calibri"/>
              </a:rPr>
              <a:t> </a:t>
            </a:r>
            <a:r>
              <a:rPr sz="2200" b="1" spc="75" dirty="0">
                <a:latin typeface="Calibri"/>
                <a:cs typeface="Calibri"/>
              </a:rPr>
              <a:t>gravados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113</a:t>
            </a:r>
            <a:r>
              <a:rPr sz="2200" b="1" spc="-35" dirty="0">
                <a:latin typeface="Calibri"/>
                <a:cs typeface="Calibri"/>
              </a:rPr>
              <a:t> </a:t>
            </a:r>
            <a:r>
              <a:rPr sz="2200" b="1" spc="-100" dirty="0">
                <a:latin typeface="Calibri"/>
                <a:cs typeface="Calibri"/>
              </a:rPr>
              <a:t>–</a:t>
            </a:r>
            <a:r>
              <a:rPr sz="2200" b="1" spc="-20" dirty="0">
                <a:latin typeface="Calibri"/>
                <a:cs typeface="Calibri"/>
              </a:rPr>
              <a:t> </a:t>
            </a:r>
            <a:r>
              <a:rPr sz="2200" b="1" spc="70" dirty="0">
                <a:latin typeface="Calibri"/>
                <a:cs typeface="Calibri"/>
              </a:rPr>
              <a:t>Ajuste</a:t>
            </a:r>
            <a:r>
              <a:rPr sz="2200" b="1" spc="5" dirty="0">
                <a:latin typeface="Calibri"/>
                <a:cs typeface="Calibri"/>
              </a:rPr>
              <a:t> </a:t>
            </a:r>
            <a:r>
              <a:rPr sz="2200" b="1" spc="75" dirty="0">
                <a:latin typeface="Calibri"/>
                <a:cs typeface="Calibri"/>
              </a:rPr>
              <a:t>previsión</a:t>
            </a:r>
            <a:r>
              <a:rPr sz="2200" b="1" spc="5" dirty="0">
                <a:latin typeface="Calibri"/>
                <a:cs typeface="Calibri"/>
              </a:rPr>
              <a:t> </a:t>
            </a:r>
            <a:r>
              <a:rPr sz="2200" b="1" spc="140" dirty="0">
                <a:latin typeface="Calibri"/>
                <a:cs typeface="Calibri"/>
              </a:rPr>
              <a:t>social</a:t>
            </a:r>
            <a:r>
              <a:rPr sz="2200" b="1" dirty="0">
                <a:latin typeface="Calibri"/>
                <a:cs typeface="Calibri"/>
              </a:rPr>
              <a:t> Art.</a:t>
            </a:r>
            <a:r>
              <a:rPr sz="2200" b="1" spc="-20" dirty="0">
                <a:latin typeface="Calibri"/>
                <a:cs typeface="Calibri"/>
              </a:rPr>
              <a:t> </a:t>
            </a:r>
            <a:r>
              <a:rPr sz="2200" b="1" spc="-100" dirty="0">
                <a:latin typeface="Calibri"/>
                <a:cs typeface="Calibri"/>
              </a:rPr>
              <a:t>G3</a:t>
            </a:r>
            <a:r>
              <a:rPr sz="2200" b="1" spc="-15" dirty="0">
                <a:latin typeface="Calibri"/>
                <a:cs typeface="Calibri"/>
              </a:rPr>
              <a:t> </a:t>
            </a:r>
            <a:r>
              <a:rPr sz="2200" b="1" spc="114" dirty="0">
                <a:latin typeface="Calibri"/>
                <a:cs typeface="Calibri"/>
              </a:rPr>
              <a:t>fracciones</a:t>
            </a:r>
            <a:r>
              <a:rPr sz="2200" b="1" spc="5" dirty="0">
                <a:latin typeface="Calibri"/>
                <a:cs typeface="Calibri"/>
              </a:rPr>
              <a:t> </a:t>
            </a:r>
            <a:r>
              <a:rPr sz="2200" b="1" spc="50" dirty="0">
                <a:latin typeface="Calibri"/>
                <a:cs typeface="Calibri"/>
              </a:rPr>
              <a:t>VIII</a:t>
            </a:r>
            <a:r>
              <a:rPr sz="2200" b="1" spc="-5" dirty="0">
                <a:latin typeface="Calibri"/>
                <a:cs typeface="Calibri"/>
              </a:rPr>
              <a:t> </a:t>
            </a:r>
            <a:r>
              <a:rPr sz="2200" b="1" dirty="0">
                <a:latin typeface="Calibri"/>
                <a:cs typeface="Calibri"/>
              </a:rPr>
              <a:t>y</a:t>
            </a:r>
            <a:r>
              <a:rPr sz="2200" b="1" spc="-30" dirty="0">
                <a:latin typeface="Calibri"/>
                <a:cs typeface="Calibri"/>
              </a:rPr>
              <a:t> </a:t>
            </a:r>
            <a:r>
              <a:rPr sz="2200" b="1" spc="75" dirty="0">
                <a:latin typeface="Calibri"/>
                <a:cs typeface="Calibri"/>
              </a:rPr>
              <a:t>IX</a:t>
            </a:r>
            <a:r>
              <a:rPr sz="2200" b="1" spc="-30" dirty="0">
                <a:latin typeface="Calibri"/>
                <a:cs typeface="Calibri"/>
              </a:rPr>
              <a:t> </a:t>
            </a:r>
            <a:r>
              <a:rPr sz="2200" b="1" spc="160" dirty="0">
                <a:latin typeface="Calibri"/>
                <a:cs typeface="Calibri"/>
              </a:rPr>
              <a:t>LISR</a:t>
            </a:r>
            <a:r>
              <a:rPr sz="2200" b="1" spc="-15" dirty="0">
                <a:latin typeface="Calibri"/>
                <a:cs typeface="Calibri"/>
              </a:rPr>
              <a:t> </a:t>
            </a:r>
            <a:r>
              <a:rPr sz="2200" b="1" spc="75" dirty="0">
                <a:latin typeface="Calibri"/>
                <a:cs typeface="Calibri"/>
              </a:rPr>
              <a:t>exentos</a:t>
            </a:r>
            <a:endParaRPr sz="2200">
              <a:latin typeface="Calibri"/>
              <a:cs typeface="Calibri"/>
            </a:endParaRPr>
          </a:p>
          <a:p>
            <a:pPr>
              <a:lnSpc>
                <a:spcPct val="100000"/>
              </a:lnSpc>
              <a:spcBef>
                <a:spcPts val="1010"/>
              </a:spcBef>
            </a:pPr>
            <a:endParaRPr sz="2200">
              <a:latin typeface="Calibri"/>
              <a:cs typeface="Calibri"/>
            </a:endParaRPr>
          </a:p>
          <a:p>
            <a:pPr marL="12700" marR="306070">
              <a:lnSpc>
                <a:spcPct val="100000"/>
              </a:lnSpc>
            </a:pPr>
            <a:r>
              <a:rPr sz="2200" b="1" spc="95" dirty="0">
                <a:latin typeface="Calibri"/>
                <a:cs typeface="Calibri"/>
              </a:rPr>
              <a:t>Vigencia</a:t>
            </a:r>
            <a:r>
              <a:rPr sz="2200" b="1" spc="30" dirty="0">
                <a:latin typeface="Calibri"/>
                <a:cs typeface="Calibri"/>
              </a:rPr>
              <a:t> </a:t>
            </a:r>
            <a:r>
              <a:rPr sz="2200" b="1" spc="120" dirty="0">
                <a:latin typeface="Calibri"/>
                <a:cs typeface="Calibri"/>
              </a:rPr>
              <a:t>específica</a:t>
            </a:r>
            <a:r>
              <a:rPr sz="2200" spc="120" dirty="0">
                <a:latin typeface="Calibri"/>
                <a:cs typeface="Calibri"/>
              </a:rPr>
              <a:t>:</a:t>
            </a:r>
            <a:r>
              <a:rPr sz="2200" spc="70" dirty="0">
                <a:latin typeface="Calibri"/>
                <a:cs typeface="Calibri"/>
              </a:rPr>
              <a:t> </a:t>
            </a:r>
            <a:r>
              <a:rPr sz="2200" spc="95" dirty="0">
                <a:latin typeface="Calibri"/>
                <a:cs typeface="Calibri"/>
              </a:rPr>
              <a:t>estas</a:t>
            </a:r>
            <a:r>
              <a:rPr sz="2200" spc="60" dirty="0">
                <a:latin typeface="Calibri"/>
                <a:cs typeface="Calibri"/>
              </a:rPr>
              <a:t> </a:t>
            </a:r>
            <a:r>
              <a:rPr sz="2200" spc="105" dirty="0">
                <a:latin typeface="Calibri"/>
                <a:cs typeface="Calibri"/>
              </a:rPr>
              <a:t>claves</a:t>
            </a:r>
            <a:r>
              <a:rPr sz="2200" spc="40" dirty="0">
                <a:latin typeface="Calibri"/>
                <a:cs typeface="Calibri"/>
              </a:rPr>
              <a:t> </a:t>
            </a:r>
            <a:r>
              <a:rPr sz="2200" spc="65" dirty="0">
                <a:latin typeface="Calibri"/>
                <a:cs typeface="Calibri"/>
              </a:rPr>
              <a:t>de</a:t>
            </a:r>
            <a:r>
              <a:rPr sz="2200" spc="20" dirty="0">
                <a:latin typeface="Calibri"/>
                <a:cs typeface="Calibri"/>
              </a:rPr>
              <a:t> </a:t>
            </a:r>
            <a:r>
              <a:rPr sz="2200" dirty="0">
                <a:latin typeface="Calibri"/>
                <a:cs typeface="Calibri"/>
              </a:rPr>
              <a:t>previsión</a:t>
            </a:r>
            <a:r>
              <a:rPr sz="2200" spc="40" dirty="0">
                <a:latin typeface="Calibri"/>
                <a:cs typeface="Calibri"/>
              </a:rPr>
              <a:t> </a:t>
            </a:r>
            <a:r>
              <a:rPr sz="2200" spc="100" dirty="0">
                <a:latin typeface="Calibri"/>
                <a:cs typeface="Calibri"/>
              </a:rPr>
              <a:t>social</a:t>
            </a:r>
            <a:r>
              <a:rPr sz="2200" spc="35" dirty="0">
                <a:latin typeface="Calibri"/>
                <a:cs typeface="Calibri"/>
              </a:rPr>
              <a:t> </a:t>
            </a:r>
            <a:r>
              <a:rPr sz="2200" dirty="0">
                <a:latin typeface="Calibri"/>
                <a:cs typeface="Calibri"/>
              </a:rPr>
              <a:t>(056</a:t>
            </a:r>
            <a:r>
              <a:rPr sz="2200" spc="15" dirty="0">
                <a:latin typeface="Calibri"/>
                <a:cs typeface="Calibri"/>
              </a:rPr>
              <a:t> </a:t>
            </a:r>
            <a:r>
              <a:rPr sz="2200" spc="-114" dirty="0">
                <a:latin typeface="Calibri"/>
                <a:cs typeface="Calibri"/>
              </a:rPr>
              <a:t>/</a:t>
            </a:r>
            <a:r>
              <a:rPr sz="2200" spc="15" dirty="0">
                <a:latin typeface="Calibri"/>
                <a:cs typeface="Calibri"/>
              </a:rPr>
              <a:t> </a:t>
            </a:r>
            <a:r>
              <a:rPr sz="2200" spc="50" dirty="0">
                <a:latin typeface="Calibri"/>
                <a:cs typeface="Calibri"/>
              </a:rPr>
              <a:t>112</a:t>
            </a:r>
            <a:r>
              <a:rPr sz="2200" spc="5" dirty="0">
                <a:latin typeface="Calibri"/>
                <a:cs typeface="Calibri"/>
              </a:rPr>
              <a:t> </a:t>
            </a:r>
            <a:r>
              <a:rPr sz="2200" spc="-120" dirty="0">
                <a:latin typeface="Calibri"/>
                <a:cs typeface="Calibri"/>
              </a:rPr>
              <a:t>/</a:t>
            </a:r>
            <a:r>
              <a:rPr sz="2200" spc="20" dirty="0">
                <a:latin typeface="Calibri"/>
                <a:cs typeface="Calibri"/>
              </a:rPr>
              <a:t> </a:t>
            </a:r>
            <a:r>
              <a:rPr sz="2200" dirty="0">
                <a:latin typeface="Calibri"/>
                <a:cs typeface="Calibri"/>
              </a:rPr>
              <a:t>113)</a:t>
            </a:r>
            <a:r>
              <a:rPr sz="2200" spc="25" dirty="0">
                <a:latin typeface="Calibri"/>
                <a:cs typeface="Calibri"/>
              </a:rPr>
              <a:t> </a:t>
            </a:r>
            <a:r>
              <a:rPr sz="2200" spc="125" dirty="0">
                <a:latin typeface="Calibri"/>
                <a:cs typeface="Calibri"/>
              </a:rPr>
              <a:t>se</a:t>
            </a:r>
            <a:r>
              <a:rPr sz="2200" spc="25" dirty="0">
                <a:latin typeface="Calibri"/>
                <a:cs typeface="Calibri"/>
              </a:rPr>
              <a:t> </a:t>
            </a:r>
            <a:r>
              <a:rPr sz="2200" dirty="0">
                <a:latin typeface="Calibri"/>
                <a:cs typeface="Calibri"/>
              </a:rPr>
              <a:t>reportan</a:t>
            </a:r>
            <a:r>
              <a:rPr sz="2200" spc="50" dirty="0">
                <a:latin typeface="Calibri"/>
                <a:cs typeface="Calibri"/>
              </a:rPr>
              <a:t> </a:t>
            </a:r>
            <a:r>
              <a:rPr sz="2200" spc="75" dirty="0">
                <a:latin typeface="Calibri"/>
                <a:cs typeface="Calibri"/>
              </a:rPr>
              <a:t>con </a:t>
            </a:r>
            <a:r>
              <a:rPr sz="2200" dirty="0">
                <a:latin typeface="Calibri"/>
                <a:cs typeface="Calibri"/>
              </a:rPr>
              <a:t>entrada</a:t>
            </a:r>
            <a:r>
              <a:rPr sz="2200" spc="60" dirty="0">
                <a:latin typeface="Calibri"/>
                <a:cs typeface="Calibri"/>
              </a:rPr>
              <a:t> </a:t>
            </a:r>
            <a:r>
              <a:rPr sz="2200" spc="50" dirty="0">
                <a:latin typeface="Calibri"/>
                <a:cs typeface="Calibri"/>
              </a:rPr>
              <a:t>en</a:t>
            </a:r>
            <a:r>
              <a:rPr sz="2200" spc="15" dirty="0">
                <a:latin typeface="Calibri"/>
                <a:cs typeface="Calibri"/>
              </a:rPr>
              <a:t> </a:t>
            </a:r>
            <a:r>
              <a:rPr sz="2200" dirty="0">
                <a:latin typeface="Calibri"/>
                <a:cs typeface="Calibri"/>
              </a:rPr>
              <a:t>vigor</a:t>
            </a:r>
            <a:r>
              <a:rPr sz="2200" spc="20" dirty="0">
                <a:latin typeface="Calibri"/>
                <a:cs typeface="Calibri"/>
              </a:rPr>
              <a:t> </a:t>
            </a:r>
            <a:r>
              <a:rPr sz="2200" b="1" spc="130" dirty="0">
                <a:latin typeface="Calibri"/>
                <a:cs typeface="Calibri"/>
              </a:rPr>
              <a:t>desde</a:t>
            </a:r>
            <a:r>
              <a:rPr sz="2200" b="1" spc="50" dirty="0">
                <a:latin typeface="Calibri"/>
                <a:cs typeface="Calibri"/>
              </a:rPr>
              <a:t> </a:t>
            </a:r>
            <a:r>
              <a:rPr sz="2200" b="1" spc="-10" dirty="0">
                <a:latin typeface="Calibri"/>
                <a:cs typeface="Calibri"/>
              </a:rPr>
              <a:t>17/12/2025</a:t>
            </a:r>
            <a:r>
              <a:rPr sz="2200" spc="-1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3235" cy="2238375"/>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25" dirty="0">
                <a:latin typeface="Calibri"/>
                <a:cs typeface="Calibri"/>
              </a:rPr>
              <a:t>Corrección</a:t>
            </a:r>
            <a:r>
              <a:rPr sz="2200" b="1" spc="-10" dirty="0">
                <a:latin typeface="Calibri"/>
                <a:cs typeface="Calibri"/>
              </a:rPr>
              <a:t> </a:t>
            </a:r>
            <a:r>
              <a:rPr sz="2200" b="1" spc="85" dirty="0">
                <a:latin typeface="Calibri"/>
                <a:cs typeface="Calibri"/>
              </a:rPr>
              <a:t>en</a:t>
            </a:r>
            <a:r>
              <a:rPr sz="2200" b="1" spc="-30" dirty="0">
                <a:latin typeface="Calibri"/>
                <a:cs typeface="Calibri"/>
              </a:rPr>
              <a:t> </a:t>
            </a:r>
            <a:r>
              <a:rPr sz="2200" b="1" spc="105" dirty="0">
                <a:latin typeface="Calibri"/>
                <a:cs typeface="Calibri"/>
              </a:rPr>
              <a:t>el</a:t>
            </a:r>
            <a:r>
              <a:rPr sz="2200" b="1" spc="-45" dirty="0">
                <a:latin typeface="Calibri"/>
                <a:cs typeface="Calibri"/>
              </a:rPr>
              <a:t> </a:t>
            </a:r>
            <a:r>
              <a:rPr sz="2200" b="1" spc="90" dirty="0">
                <a:latin typeface="Calibri"/>
                <a:cs typeface="Calibri"/>
              </a:rPr>
              <a:t>catálogo</a:t>
            </a:r>
            <a:r>
              <a:rPr sz="2200" b="1" spc="-10" dirty="0">
                <a:latin typeface="Calibri"/>
                <a:cs typeface="Calibri"/>
              </a:rPr>
              <a:t> </a:t>
            </a:r>
            <a:r>
              <a:rPr sz="2200" b="1" spc="100" dirty="0">
                <a:latin typeface="Calibri"/>
                <a:cs typeface="Calibri"/>
              </a:rPr>
              <a:t>de</a:t>
            </a:r>
            <a:r>
              <a:rPr sz="2200" b="1" spc="-155" dirty="0">
                <a:latin typeface="Calibri"/>
                <a:cs typeface="Calibri"/>
              </a:rPr>
              <a:t> </a:t>
            </a:r>
            <a:r>
              <a:rPr sz="2200" b="1" spc="95" dirty="0">
                <a:latin typeface="Calibri"/>
                <a:cs typeface="Calibri"/>
              </a:rPr>
              <a:t>“Otros</a:t>
            </a:r>
            <a:r>
              <a:rPr sz="2200" b="1" spc="-20" dirty="0">
                <a:latin typeface="Calibri"/>
                <a:cs typeface="Calibri"/>
              </a:rPr>
              <a:t> </a:t>
            </a:r>
            <a:r>
              <a:rPr sz="2200" b="1" spc="105" dirty="0">
                <a:latin typeface="Calibri"/>
                <a:cs typeface="Calibri"/>
              </a:rPr>
              <a:t>Pagos”</a:t>
            </a:r>
            <a:endParaRPr sz="2200">
              <a:latin typeface="Calibri"/>
              <a:cs typeface="Calibri"/>
            </a:endParaRPr>
          </a:p>
          <a:p>
            <a:pPr marL="12700" marR="5080" algn="just">
              <a:lnSpc>
                <a:spcPct val="100000"/>
              </a:lnSpc>
              <a:spcBef>
                <a:spcPts val="530"/>
              </a:spcBef>
            </a:pPr>
            <a:r>
              <a:rPr sz="2200" spc="135" dirty="0">
                <a:latin typeface="Calibri"/>
                <a:cs typeface="Calibri"/>
              </a:rPr>
              <a:t>Se</a:t>
            </a:r>
            <a:r>
              <a:rPr sz="2200" spc="145" dirty="0">
                <a:latin typeface="Calibri"/>
                <a:cs typeface="Calibri"/>
              </a:rPr>
              <a:t> </a:t>
            </a:r>
            <a:r>
              <a:rPr sz="2200" dirty="0">
                <a:latin typeface="Calibri"/>
                <a:cs typeface="Calibri"/>
              </a:rPr>
              <a:t>reporta</a:t>
            </a:r>
            <a:r>
              <a:rPr sz="2200" spc="150" dirty="0">
                <a:latin typeface="Calibri"/>
                <a:cs typeface="Calibri"/>
              </a:rPr>
              <a:t> </a:t>
            </a:r>
            <a:r>
              <a:rPr sz="2200" spc="75" dirty="0">
                <a:latin typeface="Calibri"/>
                <a:cs typeface="Calibri"/>
              </a:rPr>
              <a:t>corrección</a:t>
            </a:r>
            <a:r>
              <a:rPr sz="2200" spc="160" dirty="0">
                <a:latin typeface="Calibri"/>
                <a:cs typeface="Calibri"/>
              </a:rPr>
              <a:t> </a:t>
            </a:r>
            <a:r>
              <a:rPr sz="2200" spc="75" dirty="0">
                <a:latin typeface="Calibri"/>
                <a:cs typeface="Calibri"/>
              </a:rPr>
              <a:t>de</a:t>
            </a:r>
            <a:r>
              <a:rPr sz="2200" spc="165" dirty="0">
                <a:latin typeface="Calibri"/>
                <a:cs typeface="Calibri"/>
              </a:rPr>
              <a:t> </a:t>
            </a:r>
            <a:r>
              <a:rPr sz="2200" spc="90" dirty="0">
                <a:latin typeface="Calibri"/>
                <a:cs typeface="Calibri"/>
              </a:rPr>
              <a:t>la</a:t>
            </a:r>
            <a:r>
              <a:rPr sz="2200" spc="150" dirty="0">
                <a:latin typeface="Calibri"/>
                <a:cs typeface="Calibri"/>
              </a:rPr>
              <a:t> </a:t>
            </a:r>
            <a:r>
              <a:rPr sz="2200" spc="85" dirty="0">
                <a:latin typeface="Calibri"/>
                <a:cs typeface="Calibri"/>
              </a:rPr>
              <a:t>descripción</a:t>
            </a:r>
            <a:r>
              <a:rPr sz="2200" spc="165" dirty="0">
                <a:latin typeface="Calibri"/>
                <a:cs typeface="Calibri"/>
              </a:rPr>
              <a:t> </a:t>
            </a:r>
            <a:r>
              <a:rPr sz="2200" spc="65" dirty="0">
                <a:latin typeface="Calibri"/>
                <a:cs typeface="Calibri"/>
              </a:rPr>
              <a:t>de</a:t>
            </a:r>
            <a:r>
              <a:rPr sz="2200" spc="150" dirty="0">
                <a:latin typeface="Calibri"/>
                <a:cs typeface="Calibri"/>
              </a:rPr>
              <a:t> </a:t>
            </a:r>
            <a:r>
              <a:rPr sz="2200" spc="100" dirty="0">
                <a:latin typeface="Calibri"/>
                <a:cs typeface="Calibri"/>
              </a:rPr>
              <a:t>la</a:t>
            </a:r>
            <a:r>
              <a:rPr sz="2200" spc="145" dirty="0">
                <a:latin typeface="Calibri"/>
                <a:cs typeface="Calibri"/>
              </a:rPr>
              <a:t> </a:t>
            </a:r>
            <a:r>
              <a:rPr sz="2200" spc="90" dirty="0">
                <a:latin typeface="Calibri"/>
                <a:cs typeface="Calibri"/>
              </a:rPr>
              <a:t>clave</a:t>
            </a:r>
            <a:r>
              <a:rPr sz="2200" spc="170" dirty="0">
                <a:latin typeface="Calibri"/>
                <a:cs typeface="Calibri"/>
              </a:rPr>
              <a:t> </a:t>
            </a:r>
            <a:r>
              <a:rPr sz="2200" b="1" spc="100" dirty="0">
                <a:latin typeface="Calibri"/>
                <a:cs typeface="Calibri"/>
              </a:rPr>
              <a:t>“001”</a:t>
            </a:r>
            <a:r>
              <a:rPr sz="2200" b="1" spc="165" dirty="0">
                <a:latin typeface="Calibri"/>
                <a:cs typeface="Calibri"/>
              </a:rPr>
              <a:t> </a:t>
            </a:r>
            <a:r>
              <a:rPr sz="2200" spc="50" dirty="0">
                <a:latin typeface="Calibri"/>
                <a:cs typeface="Calibri"/>
              </a:rPr>
              <a:t>en</a:t>
            </a:r>
            <a:r>
              <a:rPr sz="2200" spc="165" dirty="0">
                <a:latin typeface="Calibri"/>
                <a:cs typeface="Calibri"/>
              </a:rPr>
              <a:t> </a:t>
            </a:r>
            <a:r>
              <a:rPr sz="2200" b="1" spc="90" dirty="0">
                <a:latin typeface="Calibri"/>
                <a:cs typeface="Calibri"/>
              </a:rPr>
              <a:t>Otros</a:t>
            </a:r>
            <a:r>
              <a:rPr sz="2200" b="1" spc="165" dirty="0">
                <a:latin typeface="Calibri"/>
                <a:cs typeface="Calibri"/>
              </a:rPr>
              <a:t> </a:t>
            </a:r>
            <a:r>
              <a:rPr sz="2200" b="1" spc="105" dirty="0">
                <a:latin typeface="Calibri"/>
                <a:cs typeface="Calibri"/>
              </a:rPr>
              <a:t>Pagos</a:t>
            </a:r>
            <a:r>
              <a:rPr sz="2200" spc="105" dirty="0">
                <a:latin typeface="Calibri"/>
                <a:cs typeface="Calibri"/>
              </a:rPr>
              <a:t>,</a:t>
            </a:r>
            <a:r>
              <a:rPr sz="2200" spc="150" dirty="0">
                <a:latin typeface="Calibri"/>
                <a:cs typeface="Calibri"/>
              </a:rPr>
              <a:t> </a:t>
            </a:r>
            <a:r>
              <a:rPr sz="2200" spc="75" dirty="0">
                <a:latin typeface="Calibri"/>
                <a:cs typeface="Calibri"/>
              </a:rPr>
              <a:t>cambiando </a:t>
            </a:r>
            <a:r>
              <a:rPr sz="2200" spc="65" dirty="0">
                <a:latin typeface="Calibri"/>
                <a:cs typeface="Calibri"/>
              </a:rPr>
              <a:t>de</a:t>
            </a:r>
            <a:r>
              <a:rPr sz="2200" spc="440" dirty="0">
                <a:latin typeface="Calibri"/>
                <a:cs typeface="Calibri"/>
              </a:rPr>
              <a:t> </a:t>
            </a:r>
            <a:r>
              <a:rPr sz="2200" dirty="0">
                <a:latin typeface="Calibri"/>
                <a:cs typeface="Calibri"/>
              </a:rPr>
              <a:t>“reintegro</a:t>
            </a:r>
            <a:r>
              <a:rPr sz="2200" spc="430" dirty="0">
                <a:latin typeface="Calibri"/>
                <a:cs typeface="Calibri"/>
              </a:rPr>
              <a:t> </a:t>
            </a:r>
            <a:r>
              <a:rPr sz="2200" spc="75" dirty="0">
                <a:latin typeface="Calibri"/>
                <a:cs typeface="Calibri"/>
              </a:rPr>
              <a:t>de</a:t>
            </a:r>
            <a:r>
              <a:rPr sz="2200" spc="440" dirty="0">
                <a:latin typeface="Calibri"/>
                <a:cs typeface="Calibri"/>
              </a:rPr>
              <a:t> </a:t>
            </a:r>
            <a:r>
              <a:rPr sz="2200" spc="120" dirty="0">
                <a:latin typeface="Calibri"/>
                <a:cs typeface="Calibri"/>
              </a:rPr>
              <a:t>ISR</a:t>
            </a:r>
            <a:r>
              <a:rPr sz="2200" spc="445" dirty="0">
                <a:latin typeface="Calibri"/>
                <a:cs typeface="Calibri"/>
              </a:rPr>
              <a:t> </a:t>
            </a:r>
            <a:r>
              <a:rPr sz="2200" spc="75" dirty="0">
                <a:latin typeface="Calibri"/>
                <a:cs typeface="Calibri"/>
              </a:rPr>
              <a:t>pagado</a:t>
            </a:r>
            <a:r>
              <a:rPr sz="2200" spc="455" dirty="0">
                <a:latin typeface="Calibri"/>
                <a:cs typeface="Calibri"/>
              </a:rPr>
              <a:t> </a:t>
            </a:r>
            <a:r>
              <a:rPr sz="2200" spc="50" dirty="0">
                <a:latin typeface="Calibri"/>
                <a:cs typeface="Calibri"/>
              </a:rPr>
              <a:t>en</a:t>
            </a:r>
            <a:r>
              <a:rPr sz="2200" spc="455" dirty="0">
                <a:latin typeface="Calibri"/>
                <a:cs typeface="Calibri"/>
              </a:rPr>
              <a:t> </a:t>
            </a:r>
            <a:r>
              <a:rPr sz="2200" spc="75" dirty="0">
                <a:latin typeface="Calibri"/>
                <a:cs typeface="Calibri"/>
              </a:rPr>
              <a:t>exceso”</a:t>
            </a:r>
            <a:r>
              <a:rPr sz="2200" spc="350" dirty="0">
                <a:latin typeface="Calibri"/>
                <a:cs typeface="Calibri"/>
              </a:rPr>
              <a:t> </a:t>
            </a:r>
            <a:r>
              <a:rPr sz="2200" spc="114" dirty="0">
                <a:latin typeface="Calibri"/>
                <a:cs typeface="Calibri"/>
              </a:rPr>
              <a:t>a</a:t>
            </a:r>
            <a:r>
              <a:rPr sz="2200" spc="445" dirty="0">
                <a:latin typeface="Calibri"/>
                <a:cs typeface="Calibri"/>
              </a:rPr>
              <a:t> </a:t>
            </a:r>
            <a:r>
              <a:rPr sz="2200" dirty="0">
                <a:latin typeface="Calibri"/>
                <a:cs typeface="Calibri"/>
              </a:rPr>
              <a:t>“reintegro</a:t>
            </a:r>
            <a:r>
              <a:rPr sz="2200" spc="450" dirty="0">
                <a:latin typeface="Calibri"/>
                <a:cs typeface="Calibri"/>
              </a:rPr>
              <a:t> </a:t>
            </a:r>
            <a:r>
              <a:rPr sz="2200" spc="75" dirty="0">
                <a:latin typeface="Calibri"/>
                <a:cs typeface="Calibri"/>
              </a:rPr>
              <a:t>de</a:t>
            </a:r>
            <a:r>
              <a:rPr sz="2200" spc="430" dirty="0">
                <a:latin typeface="Calibri"/>
                <a:cs typeface="Calibri"/>
              </a:rPr>
              <a:t> </a:t>
            </a:r>
            <a:r>
              <a:rPr sz="2200" spc="125" dirty="0">
                <a:latin typeface="Calibri"/>
                <a:cs typeface="Calibri"/>
              </a:rPr>
              <a:t>ISR</a:t>
            </a:r>
            <a:r>
              <a:rPr sz="2200" spc="445" dirty="0">
                <a:latin typeface="Calibri"/>
                <a:cs typeface="Calibri"/>
              </a:rPr>
              <a:t> </a:t>
            </a:r>
            <a:r>
              <a:rPr sz="2200" dirty="0">
                <a:latin typeface="Calibri"/>
                <a:cs typeface="Calibri"/>
              </a:rPr>
              <a:t>retenido</a:t>
            </a:r>
            <a:r>
              <a:rPr sz="2200" spc="465" dirty="0">
                <a:latin typeface="Calibri"/>
                <a:cs typeface="Calibri"/>
              </a:rPr>
              <a:t> </a:t>
            </a:r>
            <a:r>
              <a:rPr sz="2200" spc="50" dirty="0">
                <a:latin typeface="Calibri"/>
                <a:cs typeface="Calibri"/>
              </a:rPr>
              <a:t>en</a:t>
            </a:r>
            <a:r>
              <a:rPr sz="2200" spc="455" dirty="0">
                <a:latin typeface="Calibri"/>
                <a:cs typeface="Calibri"/>
              </a:rPr>
              <a:t> </a:t>
            </a:r>
            <a:r>
              <a:rPr sz="2200" spc="80" dirty="0">
                <a:latin typeface="Calibri"/>
                <a:cs typeface="Calibri"/>
              </a:rPr>
              <a:t>exceso</a:t>
            </a:r>
            <a:r>
              <a:rPr sz="2200" spc="445" dirty="0">
                <a:latin typeface="Calibri"/>
                <a:cs typeface="Calibri"/>
              </a:rPr>
              <a:t> </a:t>
            </a:r>
            <a:r>
              <a:rPr sz="2200" spc="40" dirty="0">
                <a:latin typeface="Calibri"/>
                <a:cs typeface="Calibri"/>
              </a:rPr>
              <a:t>(sin </a:t>
            </a:r>
            <a:r>
              <a:rPr sz="2200" dirty="0">
                <a:latin typeface="Calibri"/>
                <a:cs typeface="Calibri"/>
              </a:rPr>
              <a:t>enterar</a:t>
            </a:r>
            <a:r>
              <a:rPr sz="2200" spc="35" dirty="0">
                <a:latin typeface="Calibri"/>
                <a:cs typeface="Calibri"/>
              </a:rPr>
              <a:t> </a:t>
            </a:r>
            <a:r>
              <a:rPr sz="2200" spc="90" dirty="0">
                <a:latin typeface="Calibri"/>
                <a:cs typeface="Calibri"/>
              </a:rPr>
              <a:t>al</a:t>
            </a:r>
            <a:r>
              <a:rPr sz="2200" spc="10" dirty="0">
                <a:latin typeface="Calibri"/>
                <a:cs typeface="Calibri"/>
              </a:rPr>
              <a:t> </a:t>
            </a:r>
            <a:r>
              <a:rPr sz="2200" dirty="0">
                <a:latin typeface="Calibri"/>
                <a:cs typeface="Calibri"/>
              </a:rPr>
              <a:t>SAT)”, para</a:t>
            </a:r>
            <a:r>
              <a:rPr sz="2200" spc="30" dirty="0">
                <a:latin typeface="Calibri"/>
                <a:cs typeface="Calibri"/>
              </a:rPr>
              <a:t> </a:t>
            </a:r>
            <a:r>
              <a:rPr sz="2200" dirty="0">
                <a:latin typeface="Calibri"/>
                <a:cs typeface="Calibri"/>
              </a:rPr>
              <a:t>evitar</a:t>
            </a:r>
            <a:r>
              <a:rPr sz="2200" spc="25" dirty="0">
                <a:latin typeface="Calibri"/>
                <a:cs typeface="Calibri"/>
              </a:rPr>
              <a:t> </a:t>
            </a:r>
            <a:r>
              <a:rPr sz="2200" spc="75" dirty="0">
                <a:latin typeface="Calibri"/>
                <a:cs typeface="Calibri"/>
              </a:rPr>
              <a:t>ambigüedades</a:t>
            </a:r>
            <a:r>
              <a:rPr sz="2200" spc="65" dirty="0">
                <a:latin typeface="Calibri"/>
                <a:cs typeface="Calibri"/>
              </a:rPr>
              <a:t> de</a:t>
            </a:r>
            <a:r>
              <a:rPr sz="2200" spc="-5" dirty="0">
                <a:latin typeface="Calibri"/>
                <a:cs typeface="Calibri"/>
              </a:rPr>
              <a:t> </a:t>
            </a:r>
            <a:r>
              <a:rPr sz="2200" spc="75" dirty="0">
                <a:latin typeface="Calibri"/>
                <a:cs typeface="Calibri"/>
              </a:rPr>
              <a:t>aplicación.</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53065" cy="4719955"/>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Cambios</a:t>
            </a:r>
            <a:r>
              <a:rPr sz="2200" b="1" spc="-20" dirty="0">
                <a:latin typeface="Calibri"/>
                <a:cs typeface="Calibri"/>
              </a:rPr>
              <a:t> </a:t>
            </a:r>
            <a:r>
              <a:rPr sz="2200" b="1" spc="85" dirty="0">
                <a:latin typeface="Calibri"/>
                <a:cs typeface="Calibri"/>
              </a:rPr>
              <a:t>en</a:t>
            </a:r>
            <a:r>
              <a:rPr sz="2200" b="1" spc="-5" dirty="0">
                <a:latin typeface="Calibri"/>
                <a:cs typeface="Calibri"/>
              </a:rPr>
              <a:t> </a:t>
            </a:r>
            <a:r>
              <a:rPr sz="2200" b="1" spc="110" dirty="0">
                <a:latin typeface="Calibri"/>
                <a:cs typeface="Calibri"/>
              </a:rPr>
              <a:t>la</a:t>
            </a:r>
            <a:r>
              <a:rPr sz="2200" b="1" spc="-5" dirty="0">
                <a:latin typeface="Calibri"/>
                <a:cs typeface="Calibri"/>
              </a:rPr>
              <a:t> </a:t>
            </a:r>
            <a:r>
              <a:rPr sz="2200" b="1" dirty="0">
                <a:latin typeface="Calibri"/>
                <a:cs typeface="Calibri"/>
              </a:rPr>
              <a:t>Matriz</a:t>
            </a:r>
            <a:r>
              <a:rPr sz="2200" b="1" spc="-5" dirty="0">
                <a:latin typeface="Calibri"/>
                <a:cs typeface="Calibri"/>
              </a:rPr>
              <a:t> </a:t>
            </a:r>
            <a:r>
              <a:rPr sz="2200" b="1" spc="100" dirty="0">
                <a:latin typeface="Calibri"/>
                <a:cs typeface="Calibri"/>
              </a:rPr>
              <a:t>de</a:t>
            </a:r>
            <a:r>
              <a:rPr sz="2200" b="1" spc="-5" dirty="0">
                <a:latin typeface="Calibri"/>
                <a:cs typeface="Calibri"/>
              </a:rPr>
              <a:t> </a:t>
            </a:r>
            <a:r>
              <a:rPr sz="2200" b="1" spc="70" dirty="0">
                <a:latin typeface="Calibri"/>
                <a:cs typeface="Calibri"/>
              </a:rPr>
              <a:t>errores</a:t>
            </a:r>
            <a:r>
              <a:rPr sz="2200" b="1" spc="-5" dirty="0">
                <a:latin typeface="Calibri"/>
                <a:cs typeface="Calibri"/>
              </a:rPr>
              <a:t> </a:t>
            </a:r>
            <a:r>
              <a:rPr sz="2200" b="1" spc="100" dirty="0">
                <a:latin typeface="Calibri"/>
                <a:cs typeface="Calibri"/>
              </a:rPr>
              <a:t>(validaciones</a:t>
            </a:r>
            <a:r>
              <a:rPr sz="2200" b="1" spc="30" dirty="0">
                <a:latin typeface="Calibri"/>
                <a:cs typeface="Calibri"/>
              </a:rPr>
              <a:t> </a:t>
            </a:r>
            <a:r>
              <a:rPr sz="2200" b="1" spc="100" dirty="0">
                <a:latin typeface="Calibri"/>
                <a:cs typeface="Calibri"/>
              </a:rPr>
              <a:t>publicadas)</a:t>
            </a:r>
            <a:endParaRPr sz="2200">
              <a:latin typeface="Calibri"/>
              <a:cs typeface="Calibri"/>
            </a:endParaRPr>
          </a:p>
          <a:p>
            <a:pPr marL="12700">
              <a:lnSpc>
                <a:spcPct val="100000"/>
              </a:lnSpc>
              <a:spcBef>
                <a:spcPts val="530"/>
              </a:spcBef>
            </a:pPr>
            <a:r>
              <a:rPr sz="2200" spc="95" dirty="0">
                <a:latin typeface="Calibri"/>
                <a:cs typeface="Calibri"/>
              </a:rPr>
              <a:t>En</a:t>
            </a:r>
            <a:r>
              <a:rPr sz="2200" dirty="0">
                <a:latin typeface="Calibri"/>
                <a:cs typeface="Calibri"/>
              </a:rPr>
              <a:t> </a:t>
            </a:r>
            <a:r>
              <a:rPr sz="2200" spc="90" dirty="0">
                <a:latin typeface="Calibri"/>
                <a:cs typeface="Calibri"/>
              </a:rPr>
              <a:t>la</a:t>
            </a:r>
            <a:r>
              <a:rPr sz="2200" dirty="0">
                <a:latin typeface="Calibri"/>
                <a:cs typeface="Calibri"/>
              </a:rPr>
              <a:t> </a:t>
            </a:r>
            <a:r>
              <a:rPr sz="2200" spc="10" dirty="0">
                <a:latin typeface="Calibri"/>
                <a:cs typeface="Calibri"/>
              </a:rPr>
              <a:t>matriz</a:t>
            </a:r>
            <a:r>
              <a:rPr sz="2200" spc="25" dirty="0">
                <a:latin typeface="Calibri"/>
                <a:cs typeface="Calibri"/>
              </a:rPr>
              <a:t> </a:t>
            </a:r>
            <a:r>
              <a:rPr sz="2200" spc="125" dirty="0">
                <a:latin typeface="Calibri"/>
                <a:cs typeface="Calibri"/>
              </a:rPr>
              <a:t>se</a:t>
            </a:r>
            <a:r>
              <a:rPr sz="2200" spc="10" dirty="0">
                <a:latin typeface="Calibri"/>
                <a:cs typeface="Calibri"/>
              </a:rPr>
              <a:t> agregan/ajustan</a:t>
            </a:r>
            <a:r>
              <a:rPr sz="2200" spc="50" dirty="0">
                <a:latin typeface="Calibri"/>
                <a:cs typeface="Calibri"/>
              </a:rPr>
              <a:t> </a:t>
            </a:r>
            <a:r>
              <a:rPr sz="2200" spc="65" dirty="0">
                <a:latin typeface="Calibri"/>
                <a:cs typeface="Calibri"/>
              </a:rPr>
              <a:t>reglas</a:t>
            </a:r>
            <a:r>
              <a:rPr sz="2200" spc="15" dirty="0">
                <a:latin typeface="Calibri"/>
                <a:cs typeface="Calibri"/>
              </a:rPr>
              <a:t> </a:t>
            </a:r>
            <a:r>
              <a:rPr sz="2200" spc="90" dirty="0">
                <a:latin typeface="Calibri"/>
                <a:cs typeface="Calibri"/>
              </a:rPr>
              <a:t>alineadas</a:t>
            </a:r>
            <a:r>
              <a:rPr sz="2200" spc="45" dirty="0">
                <a:latin typeface="Calibri"/>
                <a:cs typeface="Calibri"/>
              </a:rPr>
              <a:t> </a:t>
            </a:r>
            <a:r>
              <a:rPr sz="2200" spc="100" dirty="0">
                <a:latin typeface="Calibri"/>
                <a:cs typeface="Calibri"/>
              </a:rPr>
              <a:t>con</a:t>
            </a:r>
            <a:r>
              <a:rPr sz="2200" spc="-10" dirty="0">
                <a:latin typeface="Calibri"/>
                <a:cs typeface="Calibri"/>
              </a:rPr>
              <a:t> </a:t>
            </a:r>
            <a:r>
              <a:rPr sz="2200" spc="55" dirty="0">
                <a:latin typeface="Calibri"/>
                <a:cs typeface="Calibri"/>
              </a:rPr>
              <a:t>el</a:t>
            </a:r>
            <a:r>
              <a:rPr sz="2200" spc="20" dirty="0">
                <a:latin typeface="Calibri"/>
                <a:cs typeface="Calibri"/>
              </a:rPr>
              <a:t> </a:t>
            </a:r>
            <a:r>
              <a:rPr sz="2200" spc="60" dirty="0">
                <a:latin typeface="Calibri"/>
                <a:cs typeface="Calibri"/>
              </a:rPr>
              <a:t>estándar</a:t>
            </a:r>
            <a:r>
              <a:rPr sz="2200" spc="45" dirty="0">
                <a:latin typeface="Calibri"/>
                <a:cs typeface="Calibri"/>
              </a:rPr>
              <a:t> </a:t>
            </a:r>
            <a:r>
              <a:rPr sz="2200" spc="10" dirty="0">
                <a:latin typeface="Calibri"/>
                <a:cs typeface="Calibri"/>
              </a:rPr>
              <a:t>y</a:t>
            </a:r>
            <a:r>
              <a:rPr sz="2200" spc="-10" dirty="0">
                <a:latin typeface="Calibri"/>
                <a:cs typeface="Calibri"/>
              </a:rPr>
              <a:t> </a:t>
            </a:r>
            <a:r>
              <a:rPr sz="2200" spc="100" dirty="0">
                <a:latin typeface="Calibri"/>
                <a:cs typeface="Calibri"/>
              </a:rPr>
              <a:t>los</a:t>
            </a:r>
            <a:r>
              <a:rPr sz="2200" spc="10" dirty="0">
                <a:latin typeface="Calibri"/>
                <a:cs typeface="Calibri"/>
              </a:rPr>
              <a:t> </a:t>
            </a:r>
            <a:r>
              <a:rPr sz="2200" spc="60" dirty="0">
                <a:latin typeface="Calibri"/>
                <a:cs typeface="Calibri"/>
              </a:rPr>
              <a:t>nuevos</a:t>
            </a:r>
            <a:r>
              <a:rPr sz="2200" spc="25" dirty="0">
                <a:latin typeface="Calibri"/>
                <a:cs typeface="Calibri"/>
              </a:rPr>
              <a:t> </a:t>
            </a:r>
            <a:r>
              <a:rPr sz="2200" spc="65" dirty="0">
                <a:latin typeface="Calibri"/>
                <a:cs typeface="Calibri"/>
              </a:rPr>
              <a:t>catálogos,</a:t>
            </a:r>
            <a:endParaRPr sz="2200">
              <a:latin typeface="Calibri"/>
              <a:cs typeface="Calibri"/>
            </a:endParaRPr>
          </a:p>
          <a:p>
            <a:pPr marL="12700">
              <a:lnSpc>
                <a:spcPct val="100000"/>
              </a:lnSpc>
            </a:pPr>
            <a:r>
              <a:rPr sz="2200" spc="80" dirty="0">
                <a:latin typeface="Calibri"/>
                <a:cs typeface="Calibri"/>
              </a:rPr>
              <a:t>destacando</a:t>
            </a:r>
            <a:r>
              <a:rPr sz="2200" spc="20" dirty="0">
                <a:latin typeface="Calibri"/>
                <a:cs typeface="Calibri"/>
              </a:rPr>
              <a:t> </a:t>
            </a:r>
            <a:r>
              <a:rPr sz="2200" spc="95" dirty="0">
                <a:latin typeface="Calibri"/>
                <a:cs typeface="Calibri"/>
              </a:rPr>
              <a:t>estas</a:t>
            </a:r>
            <a:r>
              <a:rPr sz="2200" spc="30" dirty="0">
                <a:latin typeface="Calibri"/>
                <a:cs typeface="Calibri"/>
              </a:rPr>
              <a:t> </a:t>
            </a:r>
            <a:r>
              <a:rPr sz="2200" spc="55" dirty="0">
                <a:latin typeface="Calibri"/>
                <a:cs typeface="Calibri"/>
              </a:rPr>
              <a:t>claves/reglas: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00" dirty="0">
                <a:latin typeface="Calibri"/>
                <a:cs typeface="Calibri"/>
              </a:rPr>
              <a:t>Validaciones</a:t>
            </a:r>
            <a:r>
              <a:rPr sz="2200" b="1" spc="-120" dirty="0">
                <a:latin typeface="Calibri"/>
                <a:cs typeface="Calibri"/>
              </a:rPr>
              <a:t> </a:t>
            </a:r>
            <a:r>
              <a:rPr sz="2200" b="1" spc="75" dirty="0">
                <a:latin typeface="Calibri"/>
                <a:cs typeface="Calibri"/>
              </a:rPr>
              <a:t>“anti-</a:t>
            </a:r>
            <a:r>
              <a:rPr sz="2200" b="1" spc="130" dirty="0">
                <a:latin typeface="Calibri"/>
                <a:cs typeface="Calibri"/>
              </a:rPr>
              <a:t>ceros”</a:t>
            </a:r>
            <a:r>
              <a:rPr sz="2200" b="1" spc="-120" dirty="0">
                <a:latin typeface="Calibri"/>
                <a:cs typeface="Calibri"/>
              </a:rPr>
              <a:t> </a:t>
            </a:r>
            <a:r>
              <a:rPr sz="2200" b="1" spc="85" dirty="0">
                <a:latin typeface="Calibri"/>
                <a:cs typeface="Calibri"/>
              </a:rPr>
              <a:t>en</a:t>
            </a:r>
            <a:r>
              <a:rPr sz="2200" b="1" spc="-25" dirty="0">
                <a:latin typeface="Calibri"/>
                <a:cs typeface="Calibri"/>
              </a:rPr>
              <a:t> </a:t>
            </a:r>
            <a:r>
              <a:rPr sz="2200" b="1" spc="110" dirty="0">
                <a:latin typeface="Calibri"/>
                <a:cs typeface="Calibri"/>
              </a:rPr>
              <a:t>percepciones</a:t>
            </a:r>
            <a:endParaRPr sz="2200">
              <a:latin typeface="Calibri"/>
              <a:cs typeface="Calibri"/>
            </a:endParaRPr>
          </a:p>
          <a:p>
            <a:pPr marL="354965" indent="-342265">
              <a:lnSpc>
                <a:spcPct val="100000"/>
              </a:lnSpc>
              <a:spcBef>
                <a:spcPts val="530"/>
              </a:spcBef>
              <a:buFont typeface="Arial"/>
              <a:buChar char="•"/>
              <a:tabLst>
                <a:tab pos="354965" algn="l"/>
              </a:tabLst>
            </a:pPr>
            <a:r>
              <a:rPr sz="2200" b="1" dirty="0">
                <a:latin typeface="Calibri"/>
                <a:cs typeface="Calibri"/>
              </a:rPr>
              <a:t>75</a:t>
            </a:r>
            <a:r>
              <a:rPr sz="2200" dirty="0">
                <a:latin typeface="Calibri"/>
                <a:cs typeface="Calibri"/>
              </a:rPr>
              <a:t>:</a:t>
            </a:r>
            <a:r>
              <a:rPr sz="2200" spc="-25" dirty="0">
                <a:latin typeface="Calibri"/>
                <a:cs typeface="Calibri"/>
              </a:rPr>
              <a:t> </a:t>
            </a:r>
            <a:r>
              <a:rPr sz="2200" spc="120" dirty="0">
                <a:latin typeface="Calibri"/>
                <a:cs typeface="Calibri"/>
              </a:rPr>
              <a:t>Si</a:t>
            </a:r>
            <a:r>
              <a:rPr sz="2200" dirty="0">
                <a:latin typeface="Calibri"/>
                <a:cs typeface="Calibri"/>
              </a:rPr>
              <a:t> </a:t>
            </a:r>
            <a:r>
              <a:rPr sz="2200" b="1" spc="70" dirty="0">
                <a:latin typeface="Calibri"/>
                <a:cs typeface="Calibri"/>
              </a:rPr>
              <a:t>ImporteExento</a:t>
            </a:r>
            <a:r>
              <a:rPr sz="2200" b="1" spc="20" dirty="0">
                <a:latin typeface="Calibri"/>
                <a:cs typeface="Calibri"/>
              </a:rPr>
              <a:t> </a:t>
            </a:r>
            <a:r>
              <a:rPr sz="2200" b="1" spc="65" dirty="0">
                <a:latin typeface="Calibri"/>
                <a:cs typeface="Calibri"/>
              </a:rPr>
              <a:t>=</a:t>
            </a:r>
            <a:r>
              <a:rPr sz="2200" b="1" spc="-20" dirty="0">
                <a:latin typeface="Calibri"/>
                <a:cs typeface="Calibri"/>
              </a:rPr>
              <a:t> </a:t>
            </a:r>
            <a:r>
              <a:rPr sz="2200" b="1" spc="65" dirty="0">
                <a:latin typeface="Calibri"/>
                <a:cs typeface="Calibri"/>
              </a:rPr>
              <a:t>0</a:t>
            </a:r>
            <a:r>
              <a:rPr sz="2200" spc="65" dirty="0">
                <a:latin typeface="Calibri"/>
                <a:cs typeface="Calibri"/>
              </a:rPr>
              <a:t>,</a:t>
            </a:r>
            <a:r>
              <a:rPr sz="2200" spc="-15" dirty="0">
                <a:latin typeface="Calibri"/>
                <a:cs typeface="Calibri"/>
              </a:rPr>
              <a:t> </a:t>
            </a:r>
            <a:r>
              <a:rPr sz="2200" spc="75" dirty="0">
                <a:latin typeface="Calibri"/>
                <a:cs typeface="Calibri"/>
              </a:rPr>
              <a:t>entonces</a:t>
            </a:r>
            <a:r>
              <a:rPr sz="2200" spc="25" dirty="0">
                <a:latin typeface="Calibri"/>
                <a:cs typeface="Calibri"/>
              </a:rPr>
              <a:t> </a:t>
            </a:r>
            <a:r>
              <a:rPr sz="2200" b="1" spc="70" dirty="0">
                <a:latin typeface="Calibri"/>
                <a:cs typeface="Calibri"/>
              </a:rPr>
              <a:t>ImporteGravado</a:t>
            </a:r>
            <a:r>
              <a:rPr sz="2200" b="1" spc="-15" dirty="0">
                <a:latin typeface="Calibri"/>
                <a:cs typeface="Calibri"/>
              </a:rPr>
              <a:t> </a:t>
            </a:r>
            <a:r>
              <a:rPr sz="2200" b="1" spc="65" dirty="0">
                <a:latin typeface="Calibri"/>
                <a:cs typeface="Calibri"/>
              </a:rPr>
              <a:t>&gt;</a:t>
            </a:r>
            <a:r>
              <a:rPr sz="2200" b="1" spc="-5" dirty="0">
                <a:latin typeface="Calibri"/>
                <a:cs typeface="Calibri"/>
              </a:rPr>
              <a:t> </a:t>
            </a:r>
            <a:r>
              <a:rPr sz="2200" b="1" spc="40" dirty="0">
                <a:latin typeface="Calibri"/>
                <a:cs typeface="Calibri"/>
              </a:rPr>
              <a:t>0</a:t>
            </a:r>
            <a:r>
              <a:rPr sz="2200" spc="4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b="1" spc="50" dirty="0">
                <a:latin typeface="Calibri"/>
                <a:cs typeface="Calibri"/>
              </a:rPr>
              <a:t>110</a:t>
            </a:r>
            <a:r>
              <a:rPr sz="2200" spc="50" dirty="0">
                <a:latin typeface="Calibri"/>
                <a:cs typeface="Calibri"/>
              </a:rPr>
              <a:t>:</a:t>
            </a:r>
            <a:r>
              <a:rPr sz="2200" spc="-50" dirty="0">
                <a:latin typeface="Calibri"/>
                <a:cs typeface="Calibri"/>
              </a:rPr>
              <a:t> </a:t>
            </a:r>
            <a:r>
              <a:rPr sz="2200" spc="120" dirty="0">
                <a:latin typeface="Calibri"/>
                <a:cs typeface="Calibri"/>
              </a:rPr>
              <a:t>Si</a:t>
            </a:r>
            <a:r>
              <a:rPr sz="2200" spc="-30" dirty="0">
                <a:latin typeface="Calibri"/>
                <a:cs typeface="Calibri"/>
              </a:rPr>
              <a:t> </a:t>
            </a:r>
            <a:r>
              <a:rPr sz="2200" b="1" spc="70" dirty="0">
                <a:latin typeface="Calibri"/>
                <a:cs typeface="Calibri"/>
              </a:rPr>
              <a:t>ImporteGravado</a:t>
            </a:r>
            <a:r>
              <a:rPr sz="2200" b="1" spc="-20" dirty="0">
                <a:latin typeface="Calibri"/>
                <a:cs typeface="Calibri"/>
              </a:rPr>
              <a:t> </a:t>
            </a:r>
            <a:r>
              <a:rPr sz="2200" b="1" spc="65" dirty="0">
                <a:latin typeface="Calibri"/>
                <a:cs typeface="Calibri"/>
              </a:rPr>
              <a:t>=</a:t>
            </a:r>
            <a:r>
              <a:rPr sz="2200" b="1" spc="-35" dirty="0">
                <a:latin typeface="Calibri"/>
                <a:cs typeface="Calibri"/>
              </a:rPr>
              <a:t> </a:t>
            </a:r>
            <a:r>
              <a:rPr sz="2200" b="1" spc="65" dirty="0">
                <a:latin typeface="Calibri"/>
                <a:cs typeface="Calibri"/>
              </a:rPr>
              <a:t>0</a:t>
            </a:r>
            <a:r>
              <a:rPr sz="2200" spc="65" dirty="0">
                <a:latin typeface="Calibri"/>
                <a:cs typeface="Calibri"/>
              </a:rPr>
              <a:t>,</a:t>
            </a:r>
            <a:r>
              <a:rPr sz="2200" spc="-50" dirty="0">
                <a:latin typeface="Calibri"/>
                <a:cs typeface="Calibri"/>
              </a:rPr>
              <a:t> </a:t>
            </a:r>
            <a:r>
              <a:rPr sz="2200" spc="75" dirty="0">
                <a:latin typeface="Calibri"/>
                <a:cs typeface="Calibri"/>
              </a:rPr>
              <a:t>entonces</a:t>
            </a:r>
            <a:r>
              <a:rPr sz="2200" spc="-10" dirty="0">
                <a:latin typeface="Calibri"/>
                <a:cs typeface="Calibri"/>
              </a:rPr>
              <a:t> </a:t>
            </a:r>
            <a:r>
              <a:rPr sz="2200" b="1" spc="70" dirty="0">
                <a:latin typeface="Calibri"/>
                <a:cs typeface="Calibri"/>
              </a:rPr>
              <a:t>ImporteExento</a:t>
            </a:r>
            <a:r>
              <a:rPr sz="2200" b="1" spc="-20" dirty="0">
                <a:latin typeface="Calibri"/>
                <a:cs typeface="Calibri"/>
              </a:rPr>
              <a:t> </a:t>
            </a:r>
            <a:r>
              <a:rPr sz="2200" b="1" spc="65" dirty="0">
                <a:latin typeface="Calibri"/>
                <a:cs typeface="Calibri"/>
              </a:rPr>
              <a:t>&gt;</a:t>
            </a:r>
            <a:r>
              <a:rPr sz="2200" b="1" spc="-35" dirty="0">
                <a:latin typeface="Calibri"/>
                <a:cs typeface="Calibri"/>
              </a:rPr>
              <a:t> </a:t>
            </a:r>
            <a:r>
              <a:rPr sz="2200" b="1" spc="40" dirty="0">
                <a:latin typeface="Calibri"/>
                <a:cs typeface="Calibri"/>
              </a:rPr>
              <a:t>0</a:t>
            </a:r>
            <a:r>
              <a:rPr sz="2200" spc="40" dirty="0">
                <a:latin typeface="Calibri"/>
                <a:cs typeface="Calibri"/>
              </a:rPr>
              <a:t>.</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85" dirty="0">
                <a:latin typeface="Calibri"/>
                <a:cs typeface="Calibri"/>
              </a:rPr>
              <a:t>Validación</a:t>
            </a:r>
            <a:r>
              <a:rPr sz="2200" b="1" dirty="0">
                <a:latin typeface="Calibri"/>
                <a:cs typeface="Calibri"/>
              </a:rPr>
              <a:t> </a:t>
            </a:r>
            <a:r>
              <a:rPr sz="2200" b="1" spc="60" dirty="0">
                <a:latin typeface="Calibri"/>
                <a:cs typeface="Calibri"/>
              </a:rPr>
              <a:t>obligatoria</a:t>
            </a:r>
            <a:r>
              <a:rPr sz="2200" b="1" spc="-25" dirty="0">
                <a:latin typeface="Calibri"/>
                <a:cs typeface="Calibri"/>
              </a:rPr>
              <a:t> </a:t>
            </a:r>
            <a:r>
              <a:rPr sz="2200" b="1" spc="70" dirty="0">
                <a:latin typeface="Calibri"/>
                <a:cs typeface="Calibri"/>
              </a:rPr>
              <a:t>para</a:t>
            </a:r>
            <a:r>
              <a:rPr sz="2200" b="1" spc="-30" dirty="0">
                <a:latin typeface="Calibri"/>
                <a:cs typeface="Calibri"/>
              </a:rPr>
              <a:t> </a:t>
            </a:r>
            <a:r>
              <a:rPr sz="2200" b="1" spc="114" dirty="0">
                <a:latin typeface="Calibri"/>
                <a:cs typeface="Calibri"/>
              </a:rPr>
              <a:t>clave</a:t>
            </a:r>
            <a:r>
              <a:rPr sz="2200" b="1" spc="10" dirty="0">
                <a:latin typeface="Calibri"/>
                <a:cs typeface="Calibri"/>
              </a:rPr>
              <a:t> </a:t>
            </a:r>
            <a:r>
              <a:rPr sz="2200" b="1" spc="25" dirty="0">
                <a:latin typeface="Calibri"/>
                <a:cs typeface="Calibri"/>
              </a:rPr>
              <a:t>038</a:t>
            </a:r>
            <a:endParaRPr sz="2200">
              <a:latin typeface="Calibri"/>
              <a:cs typeface="Calibri"/>
            </a:endParaRPr>
          </a:p>
          <a:p>
            <a:pPr marL="354965" indent="-342265">
              <a:lnSpc>
                <a:spcPct val="100000"/>
              </a:lnSpc>
              <a:spcBef>
                <a:spcPts val="530"/>
              </a:spcBef>
              <a:buFont typeface="Arial"/>
              <a:buChar char="•"/>
              <a:tabLst>
                <a:tab pos="354965" algn="l"/>
              </a:tabLst>
            </a:pPr>
            <a:r>
              <a:rPr sz="2200" b="1" spc="-10" dirty="0">
                <a:latin typeface="Calibri"/>
                <a:cs typeface="Calibri"/>
              </a:rPr>
              <a:t>10G</a:t>
            </a:r>
            <a:r>
              <a:rPr sz="2200" spc="-10" dirty="0">
                <a:latin typeface="Calibri"/>
                <a:cs typeface="Calibri"/>
              </a:rPr>
              <a:t>:</a:t>
            </a:r>
            <a:r>
              <a:rPr sz="2200" spc="-35" dirty="0">
                <a:latin typeface="Calibri"/>
                <a:cs typeface="Calibri"/>
              </a:rPr>
              <a:t> </a:t>
            </a:r>
            <a:r>
              <a:rPr sz="2200" spc="120" dirty="0">
                <a:latin typeface="Calibri"/>
                <a:cs typeface="Calibri"/>
              </a:rPr>
              <a:t>Si</a:t>
            </a:r>
            <a:r>
              <a:rPr sz="2200" spc="-20" dirty="0">
                <a:latin typeface="Calibri"/>
                <a:cs typeface="Calibri"/>
              </a:rPr>
              <a:t> </a:t>
            </a:r>
            <a:r>
              <a:rPr sz="2200" b="1" spc="90" dirty="0">
                <a:latin typeface="Calibri"/>
                <a:cs typeface="Calibri"/>
              </a:rPr>
              <a:t>TipoPercepcion</a:t>
            </a:r>
            <a:r>
              <a:rPr sz="2200" b="1" spc="30" dirty="0">
                <a:latin typeface="Calibri"/>
                <a:cs typeface="Calibri"/>
              </a:rPr>
              <a:t> </a:t>
            </a:r>
            <a:r>
              <a:rPr sz="2200" b="1" spc="65" dirty="0">
                <a:latin typeface="Calibri"/>
                <a:cs typeface="Calibri"/>
              </a:rPr>
              <a:t>=</a:t>
            </a:r>
            <a:r>
              <a:rPr sz="2200" b="1" spc="-160" dirty="0">
                <a:latin typeface="Calibri"/>
                <a:cs typeface="Calibri"/>
              </a:rPr>
              <a:t> </a:t>
            </a:r>
            <a:r>
              <a:rPr sz="2200" b="1" spc="95" dirty="0">
                <a:latin typeface="Calibri"/>
                <a:cs typeface="Calibri"/>
              </a:rPr>
              <a:t>“038”</a:t>
            </a:r>
            <a:r>
              <a:rPr sz="2200" spc="95" dirty="0">
                <a:latin typeface="Calibri"/>
                <a:cs typeface="Calibri"/>
              </a:rPr>
              <a:t>,</a:t>
            </a:r>
            <a:r>
              <a:rPr sz="2200" spc="-30" dirty="0">
                <a:latin typeface="Calibri"/>
                <a:cs typeface="Calibri"/>
              </a:rPr>
              <a:t> </a:t>
            </a:r>
            <a:r>
              <a:rPr sz="2200" spc="125" dirty="0">
                <a:latin typeface="Calibri"/>
                <a:cs typeface="Calibri"/>
              </a:rPr>
              <a:t>se</a:t>
            </a:r>
            <a:r>
              <a:rPr sz="2200" spc="-20" dirty="0">
                <a:latin typeface="Calibri"/>
                <a:cs typeface="Calibri"/>
              </a:rPr>
              <a:t> </a:t>
            </a:r>
            <a:r>
              <a:rPr sz="2200" spc="65" dirty="0">
                <a:latin typeface="Calibri"/>
                <a:cs typeface="Calibri"/>
              </a:rPr>
              <a:t>debe</a:t>
            </a:r>
            <a:r>
              <a:rPr sz="2200" spc="-10" dirty="0">
                <a:latin typeface="Calibri"/>
                <a:cs typeface="Calibri"/>
              </a:rPr>
              <a:t> </a:t>
            </a:r>
            <a:r>
              <a:rPr sz="2200" dirty="0">
                <a:latin typeface="Calibri"/>
                <a:cs typeface="Calibri"/>
              </a:rPr>
              <a:t>registrar</a:t>
            </a:r>
            <a:r>
              <a:rPr sz="2200" spc="5" dirty="0">
                <a:latin typeface="Calibri"/>
                <a:cs typeface="Calibri"/>
              </a:rPr>
              <a:t> </a:t>
            </a:r>
            <a:r>
              <a:rPr sz="2200" b="1" spc="70" dirty="0">
                <a:latin typeface="Calibri"/>
                <a:cs typeface="Calibri"/>
              </a:rPr>
              <a:t>ImporteExento</a:t>
            </a:r>
            <a:r>
              <a:rPr sz="2200" b="1" dirty="0">
                <a:latin typeface="Calibri"/>
                <a:cs typeface="Calibri"/>
              </a:rPr>
              <a:t> </a:t>
            </a:r>
            <a:r>
              <a:rPr sz="2200" b="1" spc="65" dirty="0">
                <a:latin typeface="Calibri"/>
                <a:cs typeface="Calibri"/>
              </a:rPr>
              <a:t>=</a:t>
            </a:r>
            <a:r>
              <a:rPr sz="2200" b="1" spc="-25" dirty="0">
                <a:latin typeface="Calibri"/>
                <a:cs typeface="Calibri"/>
              </a:rPr>
              <a:t> </a:t>
            </a:r>
            <a:r>
              <a:rPr sz="2200" b="1" spc="40" dirty="0">
                <a:latin typeface="Calibri"/>
                <a:cs typeface="Calibri"/>
              </a:rPr>
              <a:t>0</a:t>
            </a:r>
            <a:r>
              <a:rPr sz="2200" spc="4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99090" cy="2372360"/>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Cambios</a:t>
            </a:r>
            <a:r>
              <a:rPr sz="2200" b="1" spc="-20" dirty="0">
                <a:latin typeface="Calibri"/>
                <a:cs typeface="Calibri"/>
              </a:rPr>
              <a:t> </a:t>
            </a:r>
            <a:r>
              <a:rPr sz="2200" b="1" spc="85" dirty="0">
                <a:latin typeface="Calibri"/>
                <a:cs typeface="Calibri"/>
              </a:rPr>
              <a:t>en</a:t>
            </a:r>
            <a:r>
              <a:rPr sz="2200" b="1" spc="-5" dirty="0">
                <a:latin typeface="Calibri"/>
                <a:cs typeface="Calibri"/>
              </a:rPr>
              <a:t> </a:t>
            </a:r>
            <a:r>
              <a:rPr sz="2200" b="1" spc="110" dirty="0">
                <a:latin typeface="Calibri"/>
                <a:cs typeface="Calibri"/>
              </a:rPr>
              <a:t>la</a:t>
            </a:r>
            <a:r>
              <a:rPr sz="2200" b="1" spc="-5" dirty="0">
                <a:latin typeface="Calibri"/>
                <a:cs typeface="Calibri"/>
              </a:rPr>
              <a:t> </a:t>
            </a:r>
            <a:r>
              <a:rPr sz="2200" b="1" dirty="0">
                <a:latin typeface="Calibri"/>
                <a:cs typeface="Calibri"/>
              </a:rPr>
              <a:t>Matriz</a:t>
            </a:r>
            <a:r>
              <a:rPr sz="2200" b="1" spc="-5" dirty="0">
                <a:latin typeface="Calibri"/>
                <a:cs typeface="Calibri"/>
              </a:rPr>
              <a:t> </a:t>
            </a:r>
            <a:r>
              <a:rPr sz="2200" b="1" spc="100" dirty="0">
                <a:latin typeface="Calibri"/>
                <a:cs typeface="Calibri"/>
              </a:rPr>
              <a:t>de</a:t>
            </a:r>
            <a:r>
              <a:rPr sz="2200" b="1" spc="-5" dirty="0">
                <a:latin typeface="Calibri"/>
                <a:cs typeface="Calibri"/>
              </a:rPr>
              <a:t> </a:t>
            </a:r>
            <a:r>
              <a:rPr sz="2200" b="1" spc="70" dirty="0">
                <a:latin typeface="Calibri"/>
                <a:cs typeface="Calibri"/>
              </a:rPr>
              <a:t>errores</a:t>
            </a:r>
            <a:r>
              <a:rPr sz="2200" b="1" spc="-5" dirty="0">
                <a:latin typeface="Calibri"/>
                <a:cs typeface="Calibri"/>
              </a:rPr>
              <a:t> </a:t>
            </a:r>
            <a:r>
              <a:rPr sz="2200" b="1" spc="100" dirty="0">
                <a:latin typeface="Calibri"/>
                <a:cs typeface="Calibri"/>
              </a:rPr>
              <a:t>(validaciones</a:t>
            </a:r>
            <a:r>
              <a:rPr sz="2200" b="1" spc="30" dirty="0">
                <a:latin typeface="Calibri"/>
                <a:cs typeface="Calibri"/>
              </a:rPr>
              <a:t> </a:t>
            </a:r>
            <a:r>
              <a:rPr sz="2200" b="1" spc="100" dirty="0">
                <a:latin typeface="Calibri"/>
                <a:cs typeface="Calibri"/>
              </a:rPr>
              <a:t>publicadas)</a:t>
            </a:r>
            <a:endParaRPr sz="2200">
              <a:latin typeface="Calibri"/>
              <a:cs typeface="Calibri"/>
            </a:endParaRPr>
          </a:p>
          <a:p>
            <a:pPr marL="12700">
              <a:lnSpc>
                <a:spcPct val="100000"/>
              </a:lnSpc>
              <a:spcBef>
                <a:spcPts val="530"/>
              </a:spcBef>
            </a:pPr>
            <a:r>
              <a:rPr sz="2200" b="1" spc="105" dirty="0">
                <a:latin typeface="Calibri"/>
                <a:cs typeface="Calibri"/>
              </a:rPr>
              <a:t>Validaciones</a:t>
            </a:r>
            <a:r>
              <a:rPr sz="2200" b="1" spc="20" dirty="0">
                <a:latin typeface="Calibri"/>
                <a:cs typeface="Calibri"/>
              </a:rPr>
              <a:t> </a:t>
            </a:r>
            <a:r>
              <a:rPr sz="2200" b="1" spc="100" dirty="0">
                <a:latin typeface="Calibri"/>
                <a:cs typeface="Calibri"/>
              </a:rPr>
              <a:t>del</a:t>
            </a:r>
            <a:r>
              <a:rPr sz="2200" b="1" spc="-15" dirty="0">
                <a:latin typeface="Calibri"/>
                <a:cs typeface="Calibri"/>
              </a:rPr>
              <a:t> </a:t>
            </a:r>
            <a:r>
              <a:rPr sz="2200" b="1" spc="120" dirty="0">
                <a:latin typeface="Calibri"/>
                <a:cs typeface="Calibri"/>
              </a:rPr>
              <a:t>Subsidio</a:t>
            </a:r>
            <a:r>
              <a:rPr sz="2200" b="1" spc="10" dirty="0">
                <a:latin typeface="Calibri"/>
                <a:cs typeface="Calibri"/>
              </a:rPr>
              <a:t> </a:t>
            </a:r>
            <a:r>
              <a:rPr sz="2200" b="1" spc="110" dirty="0">
                <a:latin typeface="Calibri"/>
                <a:cs typeface="Calibri"/>
              </a:rPr>
              <a:t>al</a:t>
            </a:r>
            <a:r>
              <a:rPr sz="2200" b="1" spc="-15" dirty="0">
                <a:latin typeface="Calibri"/>
                <a:cs typeface="Calibri"/>
              </a:rPr>
              <a:t> </a:t>
            </a:r>
            <a:r>
              <a:rPr sz="2200" b="1" spc="100" dirty="0">
                <a:latin typeface="Calibri"/>
                <a:cs typeface="Calibri"/>
              </a:rPr>
              <a:t>empleo</a:t>
            </a:r>
            <a:r>
              <a:rPr sz="2200" b="1" spc="-10" dirty="0">
                <a:latin typeface="Calibri"/>
                <a:cs typeface="Calibri"/>
              </a:rPr>
              <a:t> </a:t>
            </a:r>
            <a:r>
              <a:rPr sz="2200" b="1" dirty="0">
                <a:latin typeface="Calibri"/>
                <a:cs typeface="Calibri"/>
              </a:rPr>
              <a:t>(tope </a:t>
            </a:r>
            <a:r>
              <a:rPr sz="2200" b="1" spc="50" dirty="0">
                <a:latin typeface="Calibri"/>
                <a:cs typeface="Calibri"/>
              </a:rPr>
              <a:t>2026</a:t>
            </a:r>
            <a:r>
              <a:rPr sz="2200" b="1" spc="-5" dirty="0">
                <a:latin typeface="Calibri"/>
                <a:cs typeface="Calibri"/>
              </a:rPr>
              <a:t> </a:t>
            </a:r>
            <a:r>
              <a:rPr sz="2200" b="1" dirty="0">
                <a:latin typeface="Calibri"/>
                <a:cs typeface="Calibri"/>
              </a:rPr>
              <a:t>y</a:t>
            </a:r>
            <a:r>
              <a:rPr sz="2200" b="1" spc="-5" dirty="0">
                <a:latin typeface="Calibri"/>
                <a:cs typeface="Calibri"/>
              </a:rPr>
              <a:t> </a:t>
            </a:r>
            <a:r>
              <a:rPr sz="2200" b="1" spc="140" dirty="0">
                <a:latin typeface="Calibri"/>
                <a:cs typeface="Calibri"/>
              </a:rPr>
              <a:t>cálculo</a:t>
            </a:r>
            <a:r>
              <a:rPr sz="2200" b="1" spc="15" dirty="0">
                <a:latin typeface="Calibri"/>
                <a:cs typeface="Calibri"/>
              </a:rPr>
              <a:t> </a:t>
            </a:r>
            <a:r>
              <a:rPr sz="2200" b="1" spc="55" dirty="0">
                <a:latin typeface="Calibri"/>
                <a:cs typeface="Calibri"/>
              </a:rPr>
              <a:t>por</a:t>
            </a:r>
            <a:r>
              <a:rPr sz="2200" b="1" spc="-10" dirty="0">
                <a:latin typeface="Calibri"/>
                <a:cs typeface="Calibri"/>
              </a:rPr>
              <a:t> </a:t>
            </a:r>
            <a:r>
              <a:rPr sz="2200" b="1" spc="75" dirty="0">
                <a:latin typeface="Calibri"/>
                <a:cs typeface="Calibri"/>
              </a:rPr>
              <a:t>días)</a:t>
            </a:r>
            <a:endParaRPr sz="2200">
              <a:latin typeface="Calibri"/>
              <a:cs typeface="Calibri"/>
            </a:endParaRPr>
          </a:p>
          <a:p>
            <a:pPr marL="354965" indent="-342265">
              <a:lnSpc>
                <a:spcPct val="100000"/>
              </a:lnSpc>
              <a:spcBef>
                <a:spcPts val="530"/>
              </a:spcBef>
              <a:buFont typeface="Arial"/>
              <a:buChar char="•"/>
              <a:tabLst>
                <a:tab pos="354965" algn="l"/>
              </a:tabLst>
            </a:pPr>
            <a:r>
              <a:rPr sz="2200" b="1" spc="50" dirty="0">
                <a:latin typeface="Calibri"/>
                <a:cs typeface="Calibri"/>
              </a:rPr>
              <a:t>101</a:t>
            </a:r>
            <a:r>
              <a:rPr sz="2200" spc="50" dirty="0">
                <a:latin typeface="Calibri"/>
                <a:cs typeface="Calibri"/>
              </a:rPr>
              <a:t>:</a:t>
            </a:r>
            <a:r>
              <a:rPr sz="2200" spc="-50" dirty="0">
                <a:latin typeface="Calibri"/>
                <a:cs typeface="Calibri"/>
              </a:rPr>
              <a:t> </a:t>
            </a:r>
            <a:r>
              <a:rPr sz="2200" spc="110" dirty="0">
                <a:latin typeface="Calibri"/>
                <a:cs typeface="Calibri"/>
              </a:rPr>
              <a:t>SubsidioCausado</a:t>
            </a:r>
            <a:r>
              <a:rPr sz="2200" spc="15" dirty="0">
                <a:latin typeface="Calibri"/>
                <a:cs typeface="Calibri"/>
              </a:rPr>
              <a:t> </a:t>
            </a:r>
            <a:r>
              <a:rPr sz="2200" b="1" spc="65" dirty="0">
                <a:latin typeface="Calibri"/>
                <a:cs typeface="Calibri"/>
              </a:rPr>
              <a:t>≤</a:t>
            </a:r>
            <a:r>
              <a:rPr sz="2200" b="1" spc="-30" dirty="0">
                <a:latin typeface="Calibri"/>
                <a:cs typeface="Calibri"/>
              </a:rPr>
              <a:t> </a:t>
            </a:r>
            <a:r>
              <a:rPr sz="2200" b="1" spc="50" dirty="0">
                <a:latin typeface="Calibri"/>
                <a:cs typeface="Calibri"/>
              </a:rPr>
              <a:t>628.00</a:t>
            </a:r>
            <a:r>
              <a:rPr sz="2200" b="1" spc="-35" dirty="0">
                <a:latin typeface="Calibri"/>
                <a:cs typeface="Calibri"/>
              </a:rPr>
              <a:t> </a:t>
            </a:r>
            <a:r>
              <a:rPr sz="2200" spc="95" dirty="0">
                <a:latin typeface="Calibri"/>
                <a:cs typeface="Calibri"/>
              </a:rPr>
              <a:t>cuando</a:t>
            </a:r>
            <a:r>
              <a:rPr sz="2200" spc="-30" dirty="0">
                <a:latin typeface="Calibri"/>
                <a:cs typeface="Calibri"/>
              </a:rPr>
              <a:t> </a:t>
            </a:r>
            <a:r>
              <a:rPr sz="2200" b="1" spc="125" dirty="0">
                <a:latin typeface="Calibri"/>
                <a:cs typeface="Calibri"/>
              </a:rPr>
              <a:t>NumDiasPagados</a:t>
            </a:r>
            <a:r>
              <a:rPr sz="2200" b="1" spc="-5" dirty="0">
                <a:latin typeface="Calibri"/>
                <a:cs typeface="Calibri"/>
              </a:rPr>
              <a:t> </a:t>
            </a:r>
            <a:r>
              <a:rPr sz="2200" b="1" spc="65" dirty="0">
                <a:latin typeface="Calibri"/>
                <a:cs typeface="Calibri"/>
              </a:rPr>
              <a:t>≤</a:t>
            </a:r>
            <a:r>
              <a:rPr sz="2200" b="1" spc="-45" dirty="0">
                <a:latin typeface="Calibri"/>
                <a:cs typeface="Calibri"/>
              </a:rPr>
              <a:t> </a:t>
            </a:r>
            <a:r>
              <a:rPr sz="2200" b="1" spc="35" dirty="0">
                <a:latin typeface="Calibri"/>
                <a:cs typeface="Calibri"/>
              </a:rPr>
              <a:t>31</a:t>
            </a:r>
            <a:r>
              <a:rPr sz="2200" spc="35" dirty="0">
                <a:latin typeface="Calibri"/>
                <a:cs typeface="Calibri"/>
              </a:rPr>
              <a:t>.</a:t>
            </a:r>
            <a:endParaRPr sz="2200">
              <a:latin typeface="Calibri"/>
              <a:cs typeface="Calibri"/>
            </a:endParaRPr>
          </a:p>
          <a:p>
            <a:pPr marL="354965" indent="-342265">
              <a:lnSpc>
                <a:spcPct val="100000"/>
              </a:lnSpc>
              <a:spcBef>
                <a:spcPts val="525"/>
              </a:spcBef>
              <a:buFont typeface="Arial"/>
              <a:buChar char="•"/>
              <a:tabLst>
                <a:tab pos="354965" algn="l"/>
              </a:tabLst>
            </a:pPr>
            <a:r>
              <a:rPr sz="2200" b="1" spc="50" dirty="0">
                <a:latin typeface="Calibri"/>
                <a:cs typeface="Calibri"/>
              </a:rPr>
              <a:t>108</a:t>
            </a:r>
            <a:r>
              <a:rPr sz="2200" spc="50" dirty="0">
                <a:latin typeface="Calibri"/>
                <a:cs typeface="Calibri"/>
              </a:rPr>
              <a:t>:</a:t>
            </a:r>
            <a:r>
              <a:rPr sz="2200" spc="-50" dirty="0">
                <a:latin typeface="Calibri"/>
                <a:cs typeface="Calibri"/>
              </a:rPr>
              <a:t> </a:t>
            </a:r>
            <a:r>
              <a:rPr sz="2200" spc="110" dirty="0">
                <a:latin typeface="Calibri"/>
                <a:cs typeface="Calibri"/>
              </a:rPr>
              <a:t>SubsidioCausado</a:t>
            </a:r>
            <a:r>
              <a:rPr sz="2200" spc="10" dirty="0">
                <a:latin typeface="Calibri"/>
                <a:cs typeface="Calibri"/>
              </a:rPr>
              <a:t> </a:t>
            </a:r>
            <a:r>
              <a:rPr sz="2200" b="1" spc="65" dirty="0">
                <a:latin typeface="Calibri"/>
                <a:cs typeface="Calibri"/>
              </a:rPr>
              <a:t>≤</a:t>
            </a:r>
            <a:r>
              <a:rPr sz="2200" b="1" spc="-35" dirty="0">
                <a:latin typeface="Calibri"/>
                <a:cs typeface="Calibri"/>
              </a:rPr>
              <a:t> </a:t>
            </a:r>
            <a:r>
              <a:rPr sz="2200" b="1" spc="50" dirty="0">
                <a:latin typeface="Calibri"/>
                <a:cs typeface="Calibri"/>
              </a:rPr>
              <a:t>20.66</a:t>
            </a:r>
            <a:r>
              <a:rPr sz="2200" b="1" spc="-35" dirty="0">
                <a:latin typeface="Calibri"/>
                <a:cs typeface="Calibri"/>
              </a:rPr>
              <a:t> </a:t>
            </a:r>
            <a:r>
              <a:rPr sz="2200" b="1" spc="65" dirty="0">
                <a:latin typeface="Calibri"/>
                <a:cs typeface="Calibri"/>
              </a:rPr>
              <a:t>×</a:t>
            </a:r>
            <a:r>
              <a:rPr sz="2200" b="1" spc="-45" dirty="0">
                <a:latin typeface="Calibri"/>
                <a:cs typeface="Calibri"/>
              </a:rPr>
              <a:t> </a:t>
            </a:r>
            <a:r>
              <a:rPr sz="2200" b="1" spc="125" dirty="0">
                <a:latin typeface="Calibri"/>
                <a:cs typeface="Calibri"/>
              </a:rPr>
              <a:t>NumDiasPagados</a:t>
            </a:r>
            <a:r>
              <a:rPr sz="2200" b="1" spc="-5" dirty="0">
                <a:latin typeface="Calibri"/>
                <a:cs typeface="Calibri"/>
              </a:rPr>
              <a:t> </a:t>
            </a:r>
            <a:r>
              <a:rPr sz="2200" spc="95" dirty="0">
                <a:latin typeface="Calibri"/>
                <a:cs typeface="Calibri"/>
              </a:rPr>
              <a:t>cuando</a:t>
            </a:r>
            <a:r>
              <a:rPr sz="2200" spc="-35" dirty="0">
                <a:latin typeface="Calibri"/>
                <a:cs typeface="Calibri"/>
              </a:rPr>
              <a:t> </a:t>
            </a:r>
            <a:r>
              <a:rPr sz="2200" b="1" spc="125" dirty="0">
                <a:latin typeface="Calibri"/>
                <a:cs typeface="Calibri"/>
              </a:rPr>
              <a:t>NumDiasPagados</a:t>
            </a:r>
            <a:r>
              <a:rPr sz="2200" b="1" spc="-20" dirty="0">
                <a:latin typeface="Calibri"/>
                <a:cs typeface="Calibri"/>
              </a:rPr>
              <a:t> </a:t>
            </a:r>
            <a:r>
              <a:rPr sz="2200" b="1" spc="65" dirty="0">
                <a:latin typeface="Calibri"/>
                <a:cs typeface="Calibri"/>
              </a:rPr>
              <a:t>&gt;</a:t>
            </a:r>
            <a:r>
              <a:rPr sz="2200" b="1" spc="-35" dirty="0">
                <a:latin typeface="Calibri"/>
                <a:cs typeface="Calibri"/>
              </a:rPr>
              <a:t> </a:t>
            </a:r>
            <a:r>
              <a:rPr sz="2200" b="1" spc="35" dirty="0">
                <a:latin typeface="Calibri"/>
                <a:cs typeface="Calibri"/>
              </a:rPr>
              <a:t>31</a:t>
            </a:r>
            <a:r>
              <a:rPr sz="2200" spc="3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3615054"/>
          </a:xfrm>
          <a:prstGeom prst="rect">
            <a:avLst/>
          </a:prstGeom>
        </p:spPr>
        <p:txBody>
          <a:bodyPr vert="horz" wrap="square" lIns="0" tIns="12065" rIns="0" bIns="0" rtlCol="0">
            <a:spAutoFit/>
          </a:bodyPr>
          <a:lstStyle/>
          <a:p>
            <a:pPr marL="661670">
              <a:lnSpc>
                <a:spcPct val="100000"/>
              </a:lnSpc>
              <a:spcBef>
                <a:spcPts val="95"/>
              </a:spcBef>
            </a:pPr>
            <a:r>
              <a:rPr sz="2200" b="1" spc="105" dirty="0">
                <a:solidFill>
                  <a:srgbClr val="375F92"/>
                </a:solidFill>
                <a:latin typeface="Calibri"/>
                <a:cs typeface="Calibri"/>
              </a:rPr>
              <a:t>CAMBIOS</a:t>
            </a:r>
            <a:r>
              <a:rPr sz="2200" b="1" spc="-15" dirty="0">
                <a:solidFill>
                  <a:srgbClr val="375F92"/>
                </a:solidFill>
                <a:latin typeface="Calibri"/>
                <a:cs typeface="Calibri"/>
              </a:rPr>
              <a:t> </a:t>
            </a:r>
            <a:r>
              <a:rPr sz="2200" b="1" spc="150" dirty="0">
                <a:solidFill>
                  <a:srgbClr val="375F92"/>
                </a:solidFill>
                <a:latin typeface="Calibri"/>
                <a:cs typeface="Calibri"/>
              </a:rPr>
              <a:t>EN</a:t>
            </a:r>
            <a:r>
              <a:rPr sz="2200" b="1" spc="-30" dirty="0">
                <a:solidFill>
                  <a:srgbClr val="375F92"/>
                </a:solidFill>
                <a:latin typeface="Calibri"/>
                <a:cs typeface="Calibri"/>
              </a:rPr>
              <a:t> </a:t>
            </a:r>
            <a:r>
              <a:rPr sz="2200" b="1" spc="190" dirty="0">
                <a:solidFill>
                  <a:srgbClr val="375F92"/>
                </a:solidFill>
                <a:latin typeface="Calibri"/>
                <a:cs typeface="Calibri"/>
              </a:rPr>
              <a:t>EL</a:t>
            </a:r>
            <a:r>
              <a:rPr sz="2200" b="1" spc="-25" dirty="0">
                <a:solidFill>
                  <a:srgbClr val="375F92"/>
                </a:solidFill>
                <a:latin typeface="Calibri"/>
                <a:cs typeface="Calibri"/>
              </a:rPr>
              <a:t> </a:t>
            </a:r>
            <a:r>
              <a:rPr sz="2200" b="1" spc="90" dirty="0">
                <a:solidFill>
                  <a:srgbClr val="375F92"/>
                </a:solidFill>
                <a:latin typeface="Calibri"/>
                <a:cs typeface="Calibri"/>
              </a:rPr>
              <a:t>CATÁLOGO</a:t>
            </a:r>
            <a:r>
              <a:rPr sz="2200" b="1" spc="-10"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5" dirty="0">
                <a:solidFill>
                  <a:srgbClr val="375F92"/>
                </a:solidFill>
                <a:latin typeface="Calibri"/>
                <a:cs typeface="Calibri"/>
              </a:rPr>
              <a:t> </a:t>
            </a:r>
            <a:r>
              <a:rPr sz="2200" b="1" spc="110" dirty="0">
                <a:solidFill>
                  <a:srgbClr val="375F92"/>
                </a:solidFill>
                <a:latin typeface="Calibri"/>
                <a:cs typeface="Calibri"/>
              </a:rPr>
              <a:t>(ALTAS/CORRECCIONES)</a:t>
            </a:r>
            <a:endParaRPr sz="2200">
              <a:latin typeface="Calibri"/>
              <a:cs typeface="Calibri"/>
            </a:endParaRPr>
          </a:p>
          <a:p>
            <a:pPr>
              <a:lnSpc>
                <a:spcPct val="100000"/>
              </a:lnSpc>
              <a:spcBef>
                <a:spcPts val="1050"/>
              </a:spcBef>
            </a:pPr>
            <a:endParaRPr sz="2200">
              <a:latin typeface="Calibri"/>
              <a:cs typeface="Calibri"/>
            </a:endParaRPr>
          </a:p>
          <a:p>
            <a:pPr marL="12700">
              <a:lnSpc>
                <a:spcPct val="100000"/>
              </a:lnSpc>
            </a:pPr>
            <a:r>
              <a:rPr sz="2400" b="1" spc="135" dirty="0">
                <a:latin typeface="Calibri"/>
                <a:cs typeface="Calibri"/>
              </a:rPr>
              <a:t>Implicación</a:t>
            </a:r>
            <a:r>
              <a:rPr sz="2400" b="1" spc="-70" dirty="0">
                <a:latin typeface="Calibri"/>
                <a:cs typeface="Calibri"/>
              </a:rPr>
              <a:t> </a:t>
            </a:r>
            <a:r>
              <a:rPr sz="2400" b="1" spc="125" dirty="0">
                <a:latin typeface="Calibri"/>
                <a:cs typeface="Calibri"/>
              </a:rPr>
              <a:t>práctica</a:t>
            </a:r>
            <a:r>
              <a:rPr sz="2400" b="1" spc="-55" dirty="0">
                <a:latin typeface="Calibri"/>
                <a:cs typeface="Calibri"/>
              </a:rPr>
              <a:t> </a:t>
            </a:r>
            <a:r>
              <a:rPr sz="2400" b="1" spc="80" dirty="0">
                <a:latin typeface="Calibri"/>
                <a:cs typeface="Calibri"/>
              </a:rPr>
              <a:t>inmediata</a:t>
            </a:r>
            <a:endParaRPr sz="2400">
              <a:latin typeface="Calibri"/>
              <a:cs typeface="Calibri"/>
            </a:endParaRPr>
          </a:p>
          <a:p>
            <a:pPr marL="355600" marR="5715" indent="-342900">
              <a:lnSpc>
                <a:spcPct val="100000"/>
              </a:lnSpc>
              <a:spcBef>
                <a:spcPts val="580"/>
              </a:spcBef>
              <a:buFont typeface="Arial"/>
              <a:buChar char="•"/>
              <a:tabLst>
                <a:tab pos="355600" algn="l"/>
              </a:tabLst>
            </a:pPr>
            <a:r>
              <a:rPr sz="2400" dirty="0">
                <a:latin typeface="Calibri"/>
                <a:cs typeface="Calibri"/>
              </a:rPr>
              <a:t>Ya</a:t>
            </a:r>
            <a:r>
              <a:rPr sz="2400" spc="15" dirty="0">
                <a:latin typeface="Calibri"/>
                <a:cs typeface="Calibri"/>
              </a:rPr>
              <a:t> </a:t>
            </a:r>
            <a:r>
              <a:rPr sz="2400" b="1" spc="90" dirty="0">
                <a:latin typeface="Calibri"/>
                <a:cs typeface="Calibri"/>
              </a:rPr>
              <a:t>no</a:t>
            </a:r>
            <a:r>
              <a:rPr sz="2400" b="1" spc="10" dirty="0">
                <a:latin typeface="Calibri"/>
                <a:cs typeface="Calibri"/>
              </a:rPr>
              <a:t> </a:t>
            </a:r>
            <a:r>
              <a:rPr sz="2400" b="1" spc="135" dirty="0">
                <a:latin typeface="Calibri"/>
                <a:cs typeface="Calibri"/>
              </a:rPr>
              <a:t>puedes</a:t>
            </a:r>
            <a:r>
              <a:rPr sz="2400" b="1" spc="10" dirty="0">
                <a:latin typeface="Calibri"/>
                <a:cs typeface="Calibri"/>
              </a:rPr>
              <a:t> </a:t>
            </a:r>
            <a:r>
              <a:rPr sz="2400" b="1" spc="65" dirty="0">
                <a:latin typeface="Calibri"/>
                <a:cs typeface="Calibri"/>
              </a:rPr>
              <a:t>timbrar</a:t>
            </a:r>
            <a:r>
              <a:rPr sz="2400" b="1" spc="-10" dirty="0">
                <a:latin typeface="Calibri"/>
                <a:cs typeface="Calibri"/>
              </a:rPr>
              <a:t> </a:t>
            </a:r>
            <a:r>
              <a:rPr sz="2400" b="1" spc="140" dirty="0">
                <a:latin typeface="Calibri"/>
                <a:cs typeface="Calibri"/>
              </a:rPr>
              <a:t>percepciones</a:t>
            </a:r>
            <a:r>
              <a:rPr sz="2400" b="1" spc="5" dirty="0">
                <a:latin typeface="Calibri"/>
                <a:cs typeface="Calibri"/>
              </a:rPr>
              <a:t> </a:t>
            </a:r>
            <a:r>
              <a:rPr sz="2400" spc="110" dirty="0">
                <a:latin typeface="Calibri"/>
                <a:cs typeface="Calibri"/>
              </a:rPr>
              <a:t>con</a:t>
            </a:r>
            <a:r>
              <a:rPr sz="2400" spc="10" dirty="0">
                <a:latin typeface="Calibri"/>
                <a:cs typeface="Calibri"/>
              </a:rPr>
              <a:t> </a:t>
            </a:r>
            <a:r>
              <a:rPr sz="2400" b="1" spc="80" dirty="0">
                <a:latin typeface="Calibri"/>
                <a:cs typeface="Calibri"/>
              </a:rPr>
              <a:t>Gravado=0</a:t>
            </a:r>
            <a:r>
              <a:rPr sz="2400" b="1" spc="20" dirty="0">
                <a:latin typeface="Calibri"/>
                <a:cs typeface="Calibri"/>
              </a:rPr>
              <a:t> </a:t>
            </a:r>
            <a:r>
              <a:rPr sz="2400" b="1" dirty="0">
                <a:latin typeface="Calibri"/>
                <a:cs typeface="Calibri"/>
              </a:rPr>
              <a:t>y</a:t>
            </a:r>
            <a:r>
              <a:rPr sz="2400" b="1" spc="20" dirty="0">
                <a:latin typeface="Calibri"/>
                <a:cs typeface="Calibri"/>
              </a:rPr>
              <a:t> </a:t>
            </a:r>
            <a:r>
              <a:rPr sz="2400" b="1" spc="80" dirty="0">
                <a:latin typeface="Calibri"/>
                <a:cs typeface="Calibri"/>
              </a:rPr>
              <a:t>Exento=0</a:t>
            </a:r>
            <a:r>
              <a:rPr sz="2400" b="1" spc="15" dirty="0">
                <a:latin typeface="Calibri"/>
                <a:cs typeface="Calibri"/>
              </a:rPr>
              <a:t> </a:t>
            </a:r>
            <a:r>
              <a:rPr sz="2400" spc="55" dirty="0">
                <a:latin typeface="Calibri"/>
                <a:cs typeface="Calibri"/>
              </a:rPr>
              <a:t>(rechazo</a:t>
            </a:r>
            <a:r>
              <a:rPr sz="2400" spc="15" dirty="0">
                <a:latin typeface="Calibri"/>
                <a:cs typeface="Calibri"/>
              </a:rPr>
              <a:t> </a:t>
            </a:r>
            <a:r>
              <a:rPr sz="2400" spc="-25" dirty="0">
                <a:latin typeface="Calibri"/>
                <a:cs typeface="Calibri"/>
              </a:rPr>
              <a:t>por </a:t>
            </a:r>
            <a:r>
              <a:rPr sz="2400" spc="-10" dirty="0">
                <a:latin typeface="Calibri"/>
                <a:cs typeface="Calibri"/>
              </a:rPr>
              <a:t>matriz).</a:t>
            </a:r>
            <a:endParaRPr sz="2400">
              <a:latin typeface="Calibri"/>
              <a:cs typeface="Calibri"/>
            </a:endParaRPr>
          </a:p>
          <a:p>
            <a:pPr marL="354965" indent="-342265">
              <a:lnSpc>
                <a:spcPct val="100000"/>
              </a:lnSpc>
              <a:spcBef>
                <a:spcPts val="575"/>
              </a:spcBef>
              <a:buFont typeface="Arial"/>
              <a:buChar char="•"/>
              <a:tabLst>
                <a:tab pos="354965" algn="l"/>
              </a:tabLst>
            </a:pPr>
            <a:r>
              <a:rPr sz="2400" spc="135" dirty="0">
                <a:latin typeface="Calibri"/>
                <a:cs typeface="Calibri"/>
              </a:rPr>
              <a:t>Si</a:t>
            </a:r>
            <a:r>
              <a:rPr sz="2400" spc="254" dirty="0">
                <a:latin typeface="Calibri"/>
                <a:cs typeface="Calibri"/>
              </a:rPr>
              <a:t> </a:t>
            </a:r>
            <a:r>
              <a:rPr sz="2400" spc="160" dirty="0">
                <a:latin typeface="Calibri"/>
                <a:cs typeface="Calibri"/>
              </a:rPr>
              <a:t>usas</a:t>
            </a:r>
            <a:r>
              <a:rPr sz="2400" spc="250" dirty="0">
                <a:latin typeface="Calibri"/>
                <a:cs typeface="Calibri"/>
              </a:rPr>
              <a:t> </a:t>
            </a:r>
            <a:r>
              <a:rPr sz="2400" b="1" spc="65" dirty="0">
                <a:latin typeface="Calibri"/>
                <a:cs typeface="Calibri"/>
              </a:rPr>
              <a:t>038</a:t>
            </a:r>
            <a:r>
              <a:rPr sz="2400" spc="65" dirty="0">
                <a:latin typeface="Calibri"/>
                <a:cs typeface="Calibri"/>
              </a:rPr>
              <a:t>,</a:t>
            </a:r>
            <a:r>
              <a:rPr sz="2400" spc="254" dirty="0">
                <a:latin typeface="Calibri"/>
                <a:cs typeface="Calibri"/>
              </a:rPr>
              <a:t> </a:t>
            </a:r>
            <a:r>
              <a:rPr sz="2400" b="1" spc="80" dirty="0">
                <a:latin typeface="Calibri"/>
                <a:cs typeface="Calibri"/>
              </a:rPr>
              <a:t>Exento</a:t>
            </a:r>
            <a:r>
              <a:rPr sz="2400" b="1" spc="260" dirty="0">
                <a:latin typeface="Calibri"/>
                <a:cs typeface="Calibri"/>
              </a:rPr>
              <a:t> </a:t>
            </a:r>
            <a:r>
              <a:rPr sz="2400" b="1" spc="110" dirty="0">
                <a:latin typeface="Calibri"/>
                <a:cs typeface="Calibri"/>
              </a:rPr>
              <a:t>debe</a:t>
            </a:r>
            <a:r>
              <a:rPr sz="2400" b="1" spc="250" dirty="0">
                <a:latin typeface="Calibri"/>
                <a:cs typeface="Calibri"/>
              </a:rPr>
              <a:t> </a:t>
            </a:r>
            <a:r>
              <a:rPr sz="2400" b="1" spc="135" dirty="0">
                <a:latin typeface="Calibri"/>
                <a:cs typeface="Calibri"/>
              </a:rPr>
              <a:t>ser</a:t>
            </a:r>
            <a:r>
              <a:rPr sz="2400" b="1" spc="254" dirty="0">
                <a:latin typeface="Calibri"/>
                <a:cs typeface="Calibri"/>
              </a:rPr>
              <a:t> </a:t>
            </a:r>
            <a:r>
              <a:rPr sz="2400" b="1" spc="60" dirty="0">
                <a:latin typeface="Calibri"/>
                <a:cs typeface="Calibri"/>
              </a:rPr>
              <a:t>0</a:t>
            </a:r>
            <a:r>
              <a:rPr sz="2400" b="1" spc="270" dirty="0">
                <a:latin typeface="Calibri"/>
                <a:cs typeface="Calibri"/>
              </a:rPr>
              <a:t> </a:t>
            </a:r>
            <a:r>
              <a:rPr sz="2400" dirty="0">
                <a:latin typeface="Calibri"/>
                <a:cs typeface="Calibri"/>
              </a:rPr>
              <a:t>(y</a:t>
            </a:r>
            <a:r>
              <a:rPr sz="2400" spc="245" dirty="0">
                <a:latin typeface="Calibri"/>
                <a:cs typeface="Calibri"/>
              </a:rPr>
              <a:t> </a:t>
            </a:r>
            <a:r>
              <a:rPr sz="2400" spc="60" dirty="0">
                <a:latin typeface="Calibri"/>
                <a:cs typeface="Calibri"/>
              </a:rPr>
              <a:t>típicamente</a:t>
            </a:r>
            <a:r>
              <a:rPr sz="2400" spc="254" dirty="0">
                <a:latin typeface="Calibri"/>
                <a:cs typeface="Calibri"/>
              </a:rPr>
              <a:t> </a:t>
            </a:r>
            <a:r>
              <a:rPr sz="2400" spc="70" dirty="0">
                <a:latin typeface="Calibri"/>
                <a:cs typeface="Calibri"/>
              </a:rPr>
              <a:t>deberías</a:t>
            </a:r>
            <a:r>
              <a:rPr sz="2400" spc="250" dirty="0">
                <a:latin typeface="Calibri"/>
                <a:cs typeface="Calibri"/>
              </a:rPr>
              <a:t> </a:t>
            </a:r>
            <a:r>
              <a:rPr sz="2400" dirty="0">
                <a:latin typeface="Calibri"/>
                <a:cs typeface="Calibri"/>
              </a:rPr>
              <a:t>migrar</a:t>
            </a:r>
            <a:r>
              <a:rPr sz="2400" spc="254" dirty="0">
                <a:latin typeface="Calibri"/>
                <a:cs typeface="Calibri"/>
              </a:rPr>
              <a:t> </a:t>
            </a:r>
            <a:r>
              <a:rPr sz="2400" spc="135" dirty="0">
                <a:latin typeface="Calibri"/>
                <a:cs typeface="Calibri"/>
              </a:rPr>
              <a:t>descansos</a:t>
            </a:r>
            <a:r>
              <a:rPr sz="2400" spc="245" dirty="0">
                <a:latin typeface="Calibri"/>
                <a:cs typeface="Calibri"/>
              </a:rPr>
              <a:t> </a:t>
            </a:r>
            <a:r>
              <a:rPr sz="2400" spc="65" dirty="0">
                <a:latin typeface="Calibri"/>
                <a:cs typeface="Calibri"/>
              </a:rPr>
              <a:t>a</a:t>
            </a:r>
            <a:endParaRPr sz="2400">
              <a:latin typeface="Calibri"/>
              <a:cs typeface="Calibri"/>
            </a:endParaRPr>
          </a:p>
          <a:p>
            <a:pPr marL="355600">
              <a:lnSpc>
                <a:spcPct val="100000"/>
              </a:lnSpc>
            </a:pPr>
            <a:r>
              <a:rPr sz="2400" b="1" spc="-10" dirty="0">
                <a:latin typeface="Calibri"/>
                <a:cs typeface="Calibri"/>
              </a:rPr>
              <a:t>054/055</a:t>
            </a:r>
            <a:r>
              <a:rPr sz="2400" spc="-10" dirty="0">
                <a:latin typeface="Calibri"/>
                <a:cs typeface="Calibri"/>
              </a:rPr>
              <a:t>).</a:t>
            </a:r>
            <a:endParaRPr sz="2400">
              <a:latin typeface="Calibri"/>
              <a:cs typeface="Calibri"/>
            </a:endParaRPr>
          </a:p>
          <a:p>
            <a:pPr marL="354965" indent="-342265">
              <a:lnSpc>
                <a:spcPct val="100000"/>
              </a:lnSpc>
              <a:spcBef>
                <a:spcPts val="580"/>
              </a:spcBef>
              <a:buFont typeface="Arial"/>
              <a:buChar char="•"/>
              <a:tabLst>
                <a:tab pos="354965" algn="l"/>
                <a:tab pos="4880610" algn="l"/>
                <a:tab pos="7459345" algn="l"/>
                <a:tab pos="9511030" algn="l"/>
              </a:tabLst>
            </a:pPr>
            <a:r>
              <a:rPr sz="2400" spc="45" dirty="0">
                <a:latin typeface="Calibri"/>
                <a:cs typeface="Calibri"/>
              </a:rPr>
              <a:t>Ajustar</a:t>
            </a:r>
            <a:r>
              <a:rPr sz="2400" spc="470" dirty="0">
                <a:latin typeface="Calibri"/>
                <a:cs typeface="Calibri"/>
              </a:rPr>
              <a:t> </a:t>
            </a:r>
            <a:r>
              <a:rPr sz="2400" spc="90" dirty="0">
                <a:latin typeface="Calibri"/>
                <a:cs typeface="Calibri"/>
              </a:rPr>
              <a:t>cálculos/validaciones</a:t>
            </a:r>
            <a:r>
              <a:rPr sz="2400" spc="470" dirty="0">
                <a:latin typeface="Calibri"/>
                <a:cs typeface="Calibri"/>
              </a:rPr>
              <a:t> </a:t>
            </a:r>
            <a:r>
              <a:rPr sz="2400" spc="30" dirty="0">
                <a:latin typeface="Calibri"/>
                <a:cs typeface="Calibri"/>
              </a:rPr>
              <a:t>de</a:t>
            </a:r>
            <a:r>
              <a:rPr sz="2400" dirty="0">
                <a:latin typeface="Calibri"/>
                <a:cs typeface="Calibri"/>
              </a:rPr>
              <a:t>	</a:t>
            </a:r>
            <a:r>
              <a:rPr sz="2400" b="1" spc="140" dirty="0">
                <a:latin typeface="Calibri"/>
                <a:cs typeface="Calibri"/>
              </a:rPr>
              <a:t>SubsidioCausado</a:t>
            </a:r>
            <a:r>
              <a:rPr sz="2400" b="1" dirty="0">
                <a:latin typeface="Calibri"/>
                <a:cs typeface="Calibri"/>
              </a:rPr>
              <a:t>	</a:t>
            </a:r>
            <a:r>
              <a:rPr sz="2400" spc="90" dirty="0">
                <a:latin typeface="Calibri"/>
                <a:cs typeface="Calibri"/>
              </a:rPr>
              <a:t>al</a:t>
            </a:r>
            <a:r>
              <a:rPr sz="2400" spc="540" dirty="0">
                <a:latin typeface="Calibri"/>
                <a:cs typeface="Calibri"/>
              </a:rPr>
              <a:t> </a:t>
            </a:r>
            <a:r>
              <a:rPr sz="2400" dirty="0">
                <a:latin typeface="Calibri"/>
                <a:cs typeface="Calibri"/>
              </a:rPr>
              <a:t>nuevo</a:t>
            </a:r>
            <a:r>
              <a:rPr sz="2400" spc="540" dirty="0">
                <a:latin typeface="Calibri"/>
                <a:cs typeface="Calibri"/>
              </a:rPr>
              <a:t> </a:t>
            </a:r>
            <a:r>
              <a:rPr sz="2400" b="1" spc="50" dirty="0">
                <a:latin typeface="Calibri"/>
                <a:cs typeface="Calibri"/>
              </a:rPr>
              <a:t>tope</a:t>
            </a:r>
            <a:r>
              <a:rPr sz="2400" b="1" dirty="0">
                <a:latin typeface="Calibri"/>
                <a:cs typeface="Calibri"/>
              </a:rPr>
              <a:t>	</a:t>
            </a:r>
            <a:r>
              <a:rPr sz="2400" b="1" spc="60" dirty="0">
                <a:latin typeface="Calibri"/>
                <a:cs typeface="Calibri"/>
              </a:rPr>
              <a:t>628</a:t>
            </a:r>
            <a:r>
              <a:rPr sz="2400" b="1" spc="440" dirty="0">
                <a:latin typeface="Calibri"/>
                <a:cs typeface="Calibri"/>
              </a:rPr>
              <a:t> </a:t>
            </a:r>
            <a:r>
              <a:rPr sz="2400" dirty="0">
                <a:latin typeface="Calibri"/>
                <a:cs typeface="Calibri"/>
              </a:rPr>
              <a:t>y</a:t>
            </a:r>
            <a:r>
              <a:rPr sz="2400" spc="434" dirty="0">
                <a:latin typeface="Calibri"/>
                <a:cs typeface="Calibri"/>
              </a:rPr>
              <a:t> </a:t>
            </a:r>
            <a:r>
              <a:rPr sz="2400" spc="60" dirty="0">
                <a:latin typeface="Calibri"/>
                <a:cs typeface="Calibri"/>
              </a:rPr>
              <a:t>al</a:t>
            </a:r>
            <a:endParaRPr sz="2400">
              <a:latin typeface="Calibri"/>
              <a:cs typeface="Calibri"/>
            </a:endParaRPr>
          </a:p>
          <a:p>
            <a:pPr marL="355600">
              <a:lnSpc>
                <a:spcPct val="100000"/>
              </a:lnSpc>
            </a:pPr>
            <a:r>
              <a:rPr sz="2400" b="1" spc="85" dirty="0">
                <a:latin typeface="Calibri"/>
                <a:cs typeface="Calibri"/>
              </a:rPr>
              <a:t>factor</a:t>
            </a:r>
            <a:r>
              <a:rPr sz="2400" b="1" spc="-40" dirty="0">
                <a:latin typeface="Calibri"/>
                <a:cs typeface="Calibri"/>
              </a:rPr>
              <a:t> </a:t>
            </a:r>
            <a:r>
              <a:rPr sz="2400" b="1" spc="60" dirty="0">
                <a:latin typeface="Calibri"/>
                <a:cs typeface="Calibri"/>
              </a:rPr>
              <a:t>20.66</a:t>
            </a:r>
            <a:r>
              <a:rPr sz="2400" b="1" spc="-10" dirty="0">
                <a:latin typeface="Calibri"/>
                <a:cs typeface="Calibri"/>
              </a:rPr>
              <a:t> </a:t>
            </a:r>
            <a:r>
              <a:rPr sz="2400" spc="55" dirty="0">
                <a:latin typeface="Calibri"/>
                <a:cs typeface="Calibri"/>
              </a:rPr>
              <a:t>en</a:t>
            </a:r>
            <a:r>
              <a:rPr sz="2400" spc="-15" dirty="0">
                <a:latin typeface="Calibri"/>
                <a:cs typeface="Calibri"/>
              </a:rPr>
              <a:t> </a:t>
            </a:r>
            <a:r>
              <a:rPr sz="2400" spc="65" dirty="0">
                <a:latin typeface="Calibri"/>
                <a:cs typeface="Calibri"/>
              </a:rPr>
              <a:t>reglas</a:t>
            </a:r>
            <a:r>
              <a:rPr sz="2400" spc="-45" dirty="0">
                <a:latin typeface="Calibri"/>
                <a:cs typeface="Calibri"/>
              </a:rPr>
              <a:t> </a:t>
            </a:r>
            <a:r>
              <a:rPr sz="2400" dirty="0">
                <a:latin typeface="Calibri"/>
                <a:cs typeface="Calibri"/>
              </a:rPr>
              <a:t>por</a:t>
            </a:r>
            <a:r>
              <a:rPr sz="2400" spc="-20" dirty="0">
                <a:latin typeface="Calibri"/>
                <a:cs typeface="Calibri"/>
              </a:rPr>
              <a:t> </a:t>
            </a:r>
            <a:r>
              <a:rPr sz="2400" spc="100" dirty="0">
                <a:latin typeface="Calibri"/>
                <a:cs typeface="Calibri"/>
              </a:rPr>
              <a:t>días</a:t>
            </a:r>
            <a:r>
              <a:rPr sz="2400" spc="-30" dirty="0">
                <a:latin typeface="Calibri"/>
                <a:cs typeface="Calibri"/>
              </a:rPr>
              <a:t> </a:t>
            </a:r>
            <a:r>
              <a:rPr sz="2400" spc="75" dirty="0">
                <a:latin typeface="Calibri"/>
                <a:cs typeface="Calibri"/>
              </a:rPr>
              <a:t>pagados.</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2936" y="2109216"/>
            <a:ext cx="718565" cy="587501"/>
          </a:xfrm>
          <a:prstGeom prst="rect">
            <a:avLst/>
          </a:prstGeom>
        </p:spPr>
      </p:pic>
      <p:sp>
        <p:nvSpPr>
          <p:cNvPr id="3" name="object 3"/>
          <p:cNvSpPr txBox="1"/>
          <p:nvPr/>
        </p:nvSpPr>
        <p:spPr>
          <a:xfrm>
            <a:off x="1206500" y="560578"/>
            <a:ext cx="10440035" cy="4719955"/>
          </a:xfrm>
          <a:prstGeom prst="rect">
            <a:avLst/>
          </a:prstGeom>
        </p:spPr>
        <p:txBody>
          <a:bodyPr vert="horz" wrap="square" lIns="0" tIns="12065" rIns="0" bIns="0" rtlCol="0">
            <a:spAutoFit/>
          </a:bodyPr>
          <a:lstStyle/>
          <a:p>
            <a:pPr marL="198755"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301625" indent="-288925">
              <a:lnSpc>
                <a:spcPct val="100000"/>
              </a:lnSpc>
              <a:buAutoNum type="arabicParenR"/>
              <a:tabLst>
                <a:tab pos="301625" algn="l"/>
              </a:tabLst>
            </a:pPr>
            <a:r>
              <a:rPr sz="2200" b="1" spc="95" dirty="0">
                <a:latin typeface="Calibri"/>
                <a:cs typeface="Calibri"/>
              </a:rPr>
              <a:t>Control</a:t>
            </a:r>
            <a:r>
              <a:rPr sz="2200" b="1" spc="-30" dirty="0">
                <a:latin typeface="Calibri"/>
                <a:cs typeface="Calibri"/>
              </a:rPr>
              <a:t> </a:t>
            </a:r>
            <a:r>
              <a:rPr sz="2200" b="1" spc="100" dirty="0">
                <a:latin typeface="Calibri"/>
                <a:cs typeface="Calibri"/>
              </a:rPr>
              <a:t>de</a:t>
            </a:r>
            <a:r>
              <a:rPr sz="2200" b="1" spc="-25" dirty="0">
                <a:latin typeface="Calibri"/>
                <a:cs typeface="Calibri"/>
              </a:rPr>
              <a:t> </a:t>
            </a:r>
            <a:r>
              <a:rPr sz="2200" b="1" spc="114" dirty="0">
                <a:latin typeface="Calibri"/>
                <a:cs typeface="Calibri"/>
              </a:rPr>
              <a:t>percepciones:</a:t>
            </a:r>
            <a:r>
              <a:rPr sz="2200" b="1" spc="-100" dirty="0">
                <a:latin typeface="Calibri"/>
                <a:cs typeface="Calibri"/>
              </a:rPr>
              <a:t> </a:t>
            </a:r>
            <a:r>
              <a:rPr sz="2200" b="1" spc="75" dirty="0">
                <a:latin typeface="Calibri"/>
                <a:cs typeface="Calibri"/>
              </a:rPr>
              <a:t>“anti-</a:t>
            </a:r>
            <a:r>
              <a:rPr sz="2200" b="1" spc="130" dirty="0">
                <a:latin typeface="Calibri"/>
                <a:cs typeface="Calibri"/>
              </a:rPr>
              <a:t>ceros”</a:t>
            </a:r>
            <a:r>
              <a:rPr sz="2200" b="1" spc="-114" dirty="0">
                <a:latin typeface="Calibri"/>
                <a:cs typeface="Calibri"/>
              </a:rPr>
              <a:t> </a:t>
            </a:r>
            <a:r>
              <a:rPr sz="2200" b="1" spc="55" dirty="0">
                <a:latin typeface="Calibri"/>
                <a:cs typeface="Calibri"/>
              </a:rPr>
              <a:t>por</a:t>
            </a:r>
            <a:r>
              <a:rPr sz="2200" b="1" spc="-25" dirty="0">
                <a:latin typeface="Calibri"/>
                <a:cs typeface="Calibri"/>
              </a:rPr>
              <a:t> </a:t>
            </a:r>
            <a:r>
              <a:rPr sz="2200" b="1" spc="110" dirty="0">
                <a:latin typeface="Calibri"/>
                <a:cs typeface="Calibri"/>
              </a:rPr>
              <a:t>concepto</a:t>
            </a:r>
            <a:endParaRPr sz="2200">
              <a:latin typeface="Calibri"/>
              <a:cs typeface="Calibri"/>
            </a:endParaRPr>
          </a:p>
          <a:p>
            <a:pPr marL="12700">
              <a:lnSpc>
                <a:spcPct val="100000"/>
              </a:lnSpc>
              <a:spcBef>
                <a:spcPts val="530"/>
              </a:spcBef>
            </a:pPr>
            <a:r>
              <a:rPr sz="2200" dirty="0">
                <a:latin typeface="Calibri"/>
                <a:cs typeface="Calibri"/>
              </a:rPr>
              <a:t>Para</a:t>
            </a:r>
            <a:r>
              <a:rPr sz="2200" spc="35" dirty="0">
                <a:latin typeface="Calibri"/>
                <a:cs typeface="Calibri"/>
              </a:rPr>
              <a:t> </a:t>
            </a:r>
            <a:r>
              <a:rPr sz="2200" b="1" spc="140" dirty="0">
                <a:latin typeface="Calibri"/>
                <a:cs typeface="Calibri"/>
              </a:rPr>
              <a:t>cada</a:t>
            </a:r>
            <a:r>
              <a:rPr sz="2200" b="1" spc="45" dirty="0">
                <a:latin typeface="Calibri"/>
                <a:cs typeface="Calibri"/>
              </a:rPr>
              <a:t> </a:t>
            </a:r>
            <a:r>
              <a:rPr sz="2200" spc="55" dirty="0">
                <a:latin typeface="Calibri"/>
                <a:cs typeface="Calibri"/>
              </a:rPr>
              <a:t>nodo</a:t>
            </a:r>
            <a:r>
              <a:rPr sz="2200" spc="30" dirty="0">
                <a:latin typeface="Calibri"/>
                <a:cs typeface="Calibri"/>
              </a:rPr>
              <a:t> </a:t>
            </a:r>
            <a:r>
              <a:rPr sz="2200" spc="60" dirty="0">
                <a:latin typeface="Calibri"/>
                <a:cs typeface="Calibri"/>
              </a:rPr>
              <a:t>Nomina12:Percepciones:Percepcion:</a:t>
            </a:r>
            <a:endParaRPr sz="2200">
              <a:latin typeface="Calibri"/>
              <a:cs typeface="Calibri"/>
            </a:endParaRPr>
          </a:p>
          <a:p>
            <a:pPr marL="796925" lvl="1" indent="-784225">
              <a:lnSpc>
                <a:spcPct val="100000"/>
              </a:lnSpc>
              <a:spcBef>
                <a:spcPts val="555"/>
              </a:spcBef>
              <a:buFont typeface="Arial"/>
              <a:buChar char="•"/>
              <a:tabLst>
                <a:tab pos="796925" algn="l"/>
              </a:tabLst>
            </a:pPr>
            <a:r>
              <a:rPr sz="2200" dirty="0">
                <a:latin typeface="Calibri"/>
                <a:cs typeface="Calibri"/>
              </a:rPr>
              <a:t>Verifica</a:t>
            </a:r>
            <a:r>
              <a:rPr sz="2200" spc="20" dirty="0">
                <a:latin typeface="Calibri"/>
                <a:cs typeface="Calibri"/>
              </a:rPr>
              <a:t> </a:t>
            </a:r>
            <a:r>
              <a:rPr sz="2200" spc="65" dirty="0">
                <a:latin typeface="Calibri"/>
                <a:cs typeface="Calibri"/>
              </a:rPr>
              <a:t>que</a:t>
            </a:r>
            <a:r>
              <a:rPr sz="2200" spc="25" dirty="0">
                <a:latin typeface="Calibri"/>
                <a:cs typeface="Calibri"/>
              </a:rPr>
              <a:t> </a:t>
            </a:r>
            <a:r>
              <a:rPr sz="2200" b="1" spc="125" dirty="0">
                <a:latin typeface="Calibri"/>
                <a:cs typeface="Calibri"/>
              </a:rPr>
              <a:t>NO</a:t>
            </a:r>
            <a:r>
              <a:rPr sz="2200" b="1" spc="20" dirty="0">
                <a:latin typeface="Calibri"/>
                <a:cs typeface="Calibri"/>
              </a:rPr>
              <a:t> </a:t>
            </a:r>
            <a:r>
              <a:rPr sz="2200" spc="55" dirty="0">
                <a:latin typeface="Calibri"/>
                <a:cs typeface="Calibri"/>
              </a:rPr>
              <a:t>estén</a:t>
            </a:r>
            <a:r>
              <a:rPr sz="2200" spc="40" dirty="0">
                <a:latin typeface="Calibri"/>
                <a:cs typeface="Calibri"/>
              </a:rPr>
              <a:t> </a:t>
            </a:r>
            <a:r>
              <a:rPr sz="2200" b="1" spc="85" dirty="0">
                <a:latin typeface="Calibri"/>
                <a:cs typeface="Calibri"/>
              </a:rPr>
              <a:t>en</a:t>
            </a:r>
            <a:r>
              <a:rPr sz="2200" b="1" spc="15" dirty="0">
                <a:latin typeface="Calibri"/>
                <a:cs typeface="Calibri"/>
              </a:rPr>
              <a:t> </a:t>
            </a:r>
            <a:r>
              <a:rPr sz="2200" b="1" spc="105" dirty="0">
                <a:latin typeface="Calibri"/>
                <a:cs typeface="Calibri"/>
              </a:rPr>
              <a:t>cero</a:t>
            </a:r>
            <a:r>
              <a:rPr sz="2200" b="1" spc="25" dirty="0">
                <a:latin typeface="Calibri"/>
                <a:cs typeface="Calibri"/>
              </a:rPr>
              <a:t> </a:t>
            </a:r>
            <a:r>
              <a:rPr sz="2200" b="1" spc="105" dirty="0">
                <a:latin typeface="Calibri"/>
                <a:cs typeface="Calibri"/>
              </a:rPr>
              <a:t>ambos</a:t>
            </a:r>
            <a:r>
              <a:rPr sz="2200" spc="105" dirty="0">
                <a:latin typeface="Calibri"/>
                <a:cs typeface="Calibri"/>
              </a:rPr>
              <a:t>:</a:t>
            </a:r>
            <a:endParaRPr sz="2200">
              <a:latin typeface="Calibri"/>
              <a:cs typeface="Calibri"/>
            </a:endParaRPr>
          </a:p>
          <a:p>
            <a:pPr marL="756285" lvl="2" indent="-286385">
              <a:lnSpc>
                <a:spcPct val="100000"/>
              </a:lnSpc>
              <a:spcBef>
                <a:spcPts val="500"/>
              </a:spcBef>
              <a:buFont typeface="Arial"/>
              <a:buChar char="–"/>
              <a:tabLst>
                <a:tab pos="756285" algn="l"/>
              </a:tabLst>
            </a:pPr>
            <a:r>
              <a:rPr sz="2200" spc="10" dirty="0">
                <a:latin typeface="Calibri"/>
                <a:cs typeface="Calibri"/>
              </a:rPr>
              <a:t>ImporteGravado</a:t>
            </a:r>
            <a:r>
              <a:rPr sz="2200" spc="145" dirty="0">
                <a:latin typeface="Calibri"/>
                <a:cs typeface="Calibri"/>
              </a:rPr>
              <a:t> </a:t>
            </a:r>
            <a:r>
              <a:rPr sz="2200" spc="65" dirty="0">
                <a:latin typeface="Calibri"/>
                <a:cs typeface="Calibri"/>
              </a:rPr>
              <a:t>=</a:t>
            </a:r>
            <a:r>
              <a:rPr sz="2200" spc="80" dirty="0">
                <a:latin typeface="Calibri"/>
                <a:cs typeface="Calibri"/>
              </a:rPr>
              <a:t> </a:t>
            </a:r>
            <a:r>
              <a:rPr sz="2200" spc="55" dirty="0">
                <a:latin typeface="Calibri"/>
                <a:cs typeface="Calibri"/>
              </a:rPr>
              <a:t>0</a:t>
            </a:r>
            <a:r>
              <a:rPr sz="2200" spc="70" dirty="0">
                <a:latin typeface="Calibri"/>
                <a:cs typeface="Calibri"/>
              </a:rPr>
              <a:t> </a:t>
            </a:r>
            <a:r>
              <a:rPr sz="2200" b="1" spc="10" dirty="0">
                <a:latin typeface="Calibri"/>
                <a:cs typeface="Calibri"/>
              </a:rPr>
              <a:t>y</a:t>
            </a:r>
            <a:r>
              <a:rPr sz="2200" b="1" spc="75" dirty="0">
                <a:latin typeface="Calibri"/>
                <a:cs typeface="Calibri"/>
              </a:rPr>
              <a:t> </a:t>
            </a:r>
            <a:r>
              <a:rPr sz="2200" spc="10" dirty="0">
                <a:latin typeface="Calibri"/>
                <a:cs typeface="Calibri"/>
              </a:rPr>
              <a:t>ImporteExento</a:t>
            </a:r>
            <a:r>
              <a:rPr sz="2200" spc="155" dirty="0">
                <a:latin typeface="Calibri"/>
                <a:cs typeface="Calibri"/>
              </a:rPr>
              <a:t> </a:t>
            </a:r>
            <a:r>
              <a:rPr sz="2200" spc="65" dirty="0">
                <a:latin typeface="Calibri"/>
                <a:cs typeface="Calibri"/>
              </a:rPr>
              <a:t>= </a:t>
            </a:r>
            <a:r>
              <a:rPr sz="2200" spc="5" dirty="0">
                <a:latin typeface="Calibri"/>
                <a:cs typeface="Calibri"/>
              </a:rPr>
              <a:t>0</a:t>
            </a:r>
            <a:endParaRPr sz="2200">
              <a:latin typeface="Calibri"/>
              <a:cs typeface="Calibri"/>
            </a:endParaRPr>
          </a:p>
          <a:p>
            <a:pPr marL="354965" lvl="1" indent="-342265">
              <a:lnSpc>
                <a:spcPct val="100000"/>
              </a:lnSpc>
              <a:spcBef>
                <a:spcPts val="530"/>
              </a:spcBef>
              <a:buFont typeface="Arial"/>
              <a:buChar char="•"/>
              <a:tabLst>
                <a:tab pos="354965" algn="l"/>
              </a:tabLst>
            </a:pPr>
            <a:r>
              <a:rPr sz="2200" spc="80" dirty="0">
                <a:latin typeface="Calibri"/>
                <a:cs typeface="Calibri"/>
              </a:rPr>
              <a:t>Debe</a:t>
            </a:r>
            <a:r>
              <a:rPr sz="2200" spc="-30" dirty="0">
                <a:latin typeface="Calibri"/>
                <a:cs typeface="Calibri"/>
              </a:rPr>
              <a:t> </a:t>
            </a:r>
            <a:r>
              <a:rPr sz="2200" spc="65" dirty="0">
                <a:latin typeface="Calibri"/>
                <a:cs typeface="Calibri"/>
              </a:rPr>
              <a:t>cumplirse:</a:t>
            </a:r>
            <a:endParaRPr sz="2200">
              <a:latin typeface="Calibri"/>
              <a:cs typeface="Calibri"/>
            </a:endParaRPr>
          </a:p>
          <a:p>
            <a:pPr marL="756285" lvl="2" indent="-286385">
              <a:lnSpc>
                <a:spcPct val="100000"/>
              </a:lnSpc>
              <a:spcBef>
                <a:spcPts val="555"/>
              </a:spcBef>
              <a:buFont typeface="Arial"/>
              <a:buChar char="–"/>
              <a:tabLst>
                <a:tab pos="756285" algn="l"/>
              </a:tabLst>
            </a:pPr>
            <a:r>
              <a:rPr sz="2200" spc="120" dirty="0">
                <a:latin typeface="Calibri"/>
                <a:cs typeface="Calibri"/>
              </a:rPr>
              <a:t>Si</a:t>
            </a:r>
            <a:r>
              <a:rPr sz="2200" spc="45" dirty="0">
                <a:latin typeface="Calibri"/>
                <a:cs typeface="Calibri"/>
              </a:rPr>
              <a:t> </a:t>
            </a:r>
            <a:r>
              <a:rPr sz="2200" spc="10" dirty="0">
                <a:latin typeface="Calibri"/>
                <a:cs typeface="Calibri"/>
              </a:rPr>
              <a:t>ImporteGravado</a:t>
            </a:r>
            <a:r>
              <a:rPr sz="2200" spc="130" dirty="0">
                <a:latin typeface="Calibri"/>
                <a:cs typeface="Calibri"/>
              </a:rPr>
              <a:t> </a:t>
            </a:r>
            <a:r>
              <a:rPr sz="2200" spc="65" dirty="0">
                <a:latin typeface="Calibri"/>
                <a:cs typeface="Calibri"/>
              </a:rPr>
              <a:t>=</a:t>
            </a:r>
            <a:r>
              <a:rPr sz="2200" spc="35" dirty="0">
                <a:latin typeface="Calibri"/>
                <a:cs typeface="Calibri"/>
              </a:rPr>
              <a:t> </a:t>
            </a:r>
            <a:r>
              <a:rPr sz="2200" spc="55" dirty="0">
                <a:latin typeface="Calibri"/>
                <a:cs typeface="Calibri"/>
              </a:rPr>
              <a:t>0 </a:t>
            </a:r>
            <a:r>
              <a:rPr sz="2200" spc="10" dirty="0">
                <a:latin typeface="Cambria Math"/>
                <a:cs typeface="Cambria Math"/>
              </a:rPr>
              <a:t>⇒</a:t>
            </a:r>
            <a:r>
              <a:rPr sz="2200" spc="55" dirty="0">
                <a:latin typeface="Cambria Math"/>
                <a:cs typeface="Cambria Math"/>
              </a:rPr>
              <a:t> </a:t>
            </a:r>
            <a:r>
              <a:rPr sz="2200" spc="75" dirty="0">
                <a:latin typeface="Calibri"/>
                <a:cs typeface="Calibri"/>
              </a:rPr>
              <a:t>entonces </a:t>
            </a:r>
            <a:r>
              <a:rPr sz="2200" spc="10" dirty="0">
                <a:latin typeface="Calibri"/>
                <a:cs typeface="Calibri"/>
              </a:rPr>
              <a:t>ImporteExento</a:t>
            </a:r>
            <a:r>
              <a:rPr sz="2200" spc="100" dirty="0">
                <a:latin typeface="Calibri"/>
                <a:cs typeface="Calibri"/>
              </a:rPr>
              <a:t> </a:t>
            </a:r>
            <a:r>
              <a:rPr sz="2200" spc="65" dirty="0">
                <a:latin typeface="Calibri"/>
                <a:cs typeface="Calibri"/>
              </a:rPr>
              <a:t>&gt;</a:t>
            </a:r>
            <a:r>
              <a:rPr sz="2200" spc="50" dirty="0">
                <a:latin typeface="Calibri"/>
                <a:cs typeface="Calibri"/>
              </a:rPr>
              <a:t> </a:t>
            </a:r>
            <a:r>
              <a:rPr sz="2200" spc="5" dirty="0">
                <a:latin typeface="Calibri"/>
                <a:cs typeface="Calibri"/>
              </a:rPr>
              <a:t>0</a:t>
            </a:r>
            <a:endParaRPr sz="2200">
              <a:latin typeface="Calibri"/>
              <a:cs typeface="Calibri"/>
            </a:endParaRPr>
          </a:p>
          <a:p>
            <a:pPr marL="756285" lvl="2" indent="-286385">
              <a:lnSpc>
                <a:spcPct val="100000"/>
              </a:lnSpc>
              <a:spcBef>
                <a:spcPts val="525"/>
              </a:spcBef>
              <a:buFont typeface="Arial"/>
              <a:buChar char="–"/>
              <a:tabLst>
                <a:tab pos="756285" algn="l"/>
              </a:tabLst>
            </a:pPr>
            <a:r>
              <a:rPr sz="2200" spc="120" dirty="0">
                <a:latin typeface="Calibri"/>
                <a:cs typeface="Calibri"/>
              </a:rPr>
              <a:t>Si</a:t>
            </a:r>
            <a:r>
              <a:rPr sz="2200" spc="45" dirty="0">
                <a:latin typeface="Calibri"/>
                <a:cs typeface="Calibri"/>
              </a:rPr>
              <a:t> </a:t>
            </a:r>
            <a:r>
              <a:rPr sz="2200" spc="10" dirty="0">
                <a:latin typeface="Calibri"/>
                <a:cs typeface="Calibri"/>
              </a:rPr>
              <a:t>ImporteExento</a:t>
            </a:r>
            <a:r>
              <a:rPr sz="2200" spc="110" dirty="0">
                <a:latin typeface="Calibri"/>
                <a:cs typeface="Calibri"/>
              </a:rPr>
              <a:t> </a:t>
            </a:r>
            <a:r>
              <a:rPr sz="2200" spc="65" dirty="0">
                <a:latin typeface="Calibri"/>
                <a:cs typeface="Calibri"/>
              </a:rPr>
              <a:t>=</a:t>
            </a:r>
            <a:r>
              <a:rPr sz="2200" spc="35" dirty="0">
                <a:latin typeface="Calibri"/>
                <a:cs typeface="Calibri"/>
              </a:rPr>
              <a:t> </a:t>
            </a:r>
            <a:r>
              <a:rPr sz="2200" spc="55" dirty="0">
                <a:latin typeface="Calibri"/>
                <a:cs typeface="Calibri"/>
              </a:rPr>
              <a:t>0 </a:t>
            </a:r>
            <a:r>
              <a:rPr sz="2200" spc="10" dirty="0">
                <a:latin typeface="Cambria Math"/>
                <a:cs typeface="Cambria Math"/>
              </a:rPr>
              <a:t>⇒</a:t>
            </a:r>
            <a:r>
              <a:rPr sz="2200" spc="55" dirty="0">
                <a:latin typeface="Cambria Math"/>
                <a:cs typeface="Cambria Math"/>
              </a:rPr>
              <a:t> </a:t>
            </a:r>
            <a:r>
              <a:rPr sz="2200" spc="75" dirty="0">
                <a:latin typeface="Calibri"/>
                <a:cs typeface="Calibri"/>
              </a:rPr>
              <a:t>entonces</a:t>
            </a:r>
            <a:r>
              <a:rPr sz="2200" spc="80" dirty="0">
                <a:latin typeface="Calibri"/>
                <a:cs typeface="Calibri"/>
              </a:rPr>
              <a:t> </a:t>
            </a:r>
            <a:r>
              <a:rPr sz="2200" spc="10" dirty="0">
                <a:latin typeface="Calibri"/>
                <a:cs typeface="Calibri"/>
              </a:rPr>
              <a:t>ImporteGravado</a:t>
            </a:r>
            <a:r>
              <a:rPr sz="2200" spc="110" dirty="0">
                <a:latin typeface="Calibri"/>
                <a:cs typeface="Calibri"/>
              </a:rPr>
              <a:t> </a:t>
            </a:r>
            <a:r>
              <a:rPr sz="2200" spc="65" dirty="0">
                <a:latin typeface="Calibri"/>
                <a:cs typeface="Calibri"/>
              </a:rPr>
              <a:t>&gt;</a:t>
            </a:r>
            <a:r>
              <a:rPr sz="2200" spc="50" dirty="0">
                <a:latin typeface="Calibri"/>
                <a:cs typeface="Calibri"/>
              </a:rPr>
              <a:t> </a:t>
            </a:r>
            <a:r>
              <a:rPr sz="2200" spc="5" dirty="0">
                <a:latin typeface="Calibri"/>
                <a:cs typeface="Calibri"/>
              </a:rPr>
              <a:t>0</a:t>
            </a:r>
            <a:endParaRPr sz="2200">
              <a:latin typeface="Calibri"/>
              <a:cs typeface="Calibri"/>
            </a:endParaRPr>
          </a:p>
          <a:p>
            <a:pPr>
              <a:lnSpc>
                <a:spcPct val="100000"/>
              </a:lnSpc>
              <a:spcBef>
                <a:spcPts val="985"/>
              </a:spcBef>
            </a:pPr>
            <a:endParaRPr sz="2200">
              <a:latin typeface="Calibri"/>
              <a:cs typeface="Calibri"/>
            </a:endParaRPr>
          </a:p>
          <a:p>
            <a:pPr marL="12700">
              <a:lnSpc>
                <a:spcPct val="100000"/>
              </a:lnSpc>
              <a:spcBef>
                <a:spcPts val="5"/>
              </a:spcBef>
            </a:pPr>
            <a:r>
              <a:rPr sz="2200" b="1" spc="125" dirty="0">
                <a:latin typeface="Calibri"/>
                <a:cs typeface="Calibri"/>
              </a:rPr>
              <a:t>Acción</a:t>
            </a:r>
            <a:r>
              <a:rPr sz="2200" b="1" spc="80" dirty="0">
                <a:latin typeface="Calibri"/>
                <a:cs typeface="Calibri"/>
              </a:rPr>
              <a:t> </a:t>
            </a:r>
            <a:r>
              <a:rPr sz="2200" b="1" spc="100" dirty="0">
                <a:latin typeface="Calibri"/>
                <a:cs typeface="Calibri"/>
              </a:rPr>
              <a:t>práctica:</a:t>
            </a:r>
            <a:r>
              <a:rPr sz="2200" b="1" spc="75" dirty="0">
                <a:latin typeface="Calibri"/>
                <a:cs typeface="Calibri"/>
              </a:rPr>
              <a:t> </a:t>
            </a:r>
            <a:r>
              <a:rPr sz="2200" spc="105" dirty="0">
                <a:latin typeface="Calibri"/>
                <a:cs typeface="Calibri"/>
              </a:rPr>
              <a:t>si</a:t>
            </a:r>
            <a:r>
              <a:rPr sz="2200" spc="50" dirty="0">
                <a:latin typeface="Calibri"/>
                <a:cs typeface="Calibri"/>
              </a:rPr>
              <a:t> </a:t>
            </a:r>
            <a:r>
              <a:rPr sz="2200" spc="85" dirty="0">
                <a:latin typeface="Calibri"/>
                <a:cs typeface="Calibri"/>
              </a:rPr>
              <a:t>manejas </a:t>
            </a:r>
            <a:r>
              <a:rPr sz="2200" spc="90" dirty="0">
                <a:latin typeface="Calibri"/>
                <a:cs typeface="Calibri"/>
              </a:rPr>
              <a:t>conceptos</a:t>
            </a:r>
            <a:r>
              <a:rPr sz="2200" spc="-50" dirty="0">
                <a:latin typeface="Calibri"/>
                <a:cs typeface="Calibri"/>
              </a:rPr>
              <a:t> </a:t>
            </a:r>
            <a:r>
              <a:rPr sz="2200" spc="10" dirty="0">
                <a:latin typeface="Calibri"/>
                <a:cs typeface="Calibri"/>
              </a:rPr>
              <a:t>“informativos”</a:t>
            </a:r>
            <a:r>
              <a:rPr sz="2200" spc="-25" dirty="0">
                <a:latin typeface="Calibri"/>
                <a:cs typeface="Calibri"/>
              </a:rPr>
              <a:t> </a:t>
            </a:r>
            <a:r>
              <a:rPr sz="2200" spc="10" dirty="0">
                <a:latin typeface="Calibri"/>
                <a:cs typeface="Calibri"/>
              </a:rPr>
              <a:t>o</a:t>
            </a:r>
            <a:r>
              <a:rPr sz="2200" spc="-80" dirty="0">
                <a:latin typeface="Calibri"/>
                <a:cs typeface="Calibri"/>
              </a:rPr>
              <a:t> </a:t>
            </a:r>
            <a:r>
              <a:rPr sz="2200" spc="10" dirty="0">
                <a:latin typeface="Calibri"/>
                <a:cs typeface="Calibri"/>
              </a:rPr>
              <a:t>“en</a:t>
            </a:r>
            <a:r>
              <a:rPr sz="2200" spc="60" dirty="0">
                <a:latin typeface="Calibri"/>
                <a:cs typeface="Calibri"/>
              </a:rPr>
              <a:t> </a:t>
            </a:r>
            <a:r>
              <a:rPr sz="2200" spc="75" dirty="0">
                <a:latin typeface="Calibri"/>
                <a:cs typeface="Calibri"/>
              </a:rPr>
              <a:t>ceros”</a:t>
            </a:r>
            <a:r>
              <a:rPr sz="2200" spc="-55" dirty="0">
                <a:latin typeface="Calibri"/>
                <a:cs typeface="Calibri"/>
              </a:rPr>
              <a:t> </a:t>
            </a:r>
            <a:r>
              <a:rPr sz="2200" spc="10" dirty="0">
                <a:latin typeface="Calibri"/>
                <a:cs typeface="Calibri"/>
              </a:rPr>
              <a:t>para</a:t>
            </a:r>
            <a:r>
              <a:rPr sz="2200" spc="70" dirty="0">
                <a:latin typeface="Calibri"/>
                <a:cs typeface="Calibri"/>
              </a:rPr>
              <a:t> </a:t>
            </a:r>
            <a:r>
              <a:rPr sz="2200" spc="10" dirty="0">
                <a:latin typeface="Calibri"/>
                <a:cs typeface="Calibri"/>
              </a:rPr>
              <a:t>cuadrar,</a:t>
            </a:r>
            <a:r>
              <a:rPr sz="2200" spc="70" dirty="0">
                <a:latin typeface="Calibri"/>
                <a:cs typeface="Calibri"/>
              </a:rPr>
              <a:t> </a:t>
            </a:r>
            <a:r>
              <a:rPr sz="2200" spc="10" dirty="0">
                <a:latin typeface="Calibri"/>
                <a:cs typeface="Calibri"/>
              </a:rPr>
              <a:t>ya</a:t>
            </a:r>
            <a:r>
              <a:rPr sz="2200" spc="60" dirty="0">
                <a:latin typeface="Calibri"/>
                <a:cs typeface="Calibri"/>
              </a:rPr>
              <a:t> </a:t>
            </a:r>
            <a:r>
              <a:rPr sz="2200" spc="-25" dirty="0">
                <a:latin typeface="Calibri"/>
                <a:cs typeface="Calibri"/>
              </a:rPr>
              <a:t>no</a:t>
            </a:r>
            <a:endParaRPr sz="2200">
              <a:latin typeface="Calibri"/>
              <a:cs typeface="Calibri"/>
            </a:endParaRPr>
          </a:p>
          <a:p>
            <a:pPr marL="12700">
              <a:lnSpc>
                <a:spcPct val="100000"/>
              </a:lnSpc>
            </a:pPr>
            <a:r>
              <a:rPr sz="2200" spc="50" dirty="0">
                <a:latin typeface="Calibri"/>
                <a:cs typeface="Calibri"/>
              </a:rPr>
              <a:t>deben</a:t>
            </a:r>
            <a:r>
              <a:rPr sz="2200" dirty="0">
                <a:latin typeface="Calibri"/>
                <a:cs typeface="Calibri"/>
              </a:rPr>
              <a:t> ir</a:t>
            </a:r>
            <a:r>
              <a:rPr sz="2200" spc="-30" dirty="0">
                <a:latin typeface="Calibri"/>
                <a:cs typeface="Calibri"/>
              </a:rPr>
              <a:t> </a:t>
            </a:r>
            <a:r>
              <a:rPr sz="2200" spc="100" dirty="0">
                <a:latin typeface="Calibri"/>
                <a:cs typeface="Calibri"/>
              </a:rPr>
              <a:t>como</a:t>
            </a:r>
            <a:r>
              <a:rPr sz="2200" spc="-20" dirty="0">
                <a:latin typeface="Calibri"/>
                <a:cs typeface="Calibri"/>
              </a:rPr>
              <a:t> </a:t>
            </a:r>
            <a:r>
              <a:rPr sz="2200" spc="70" dirty="0">
                <a:latin typeface="Calibri"/>
                <a:cs typeface="Calibri"/>
              </a:rPr>
              <a:t>percepción</a:t>
            </a:r>
            <a:r>
              <a:rPr sz="2200" spc="-10" dirty="0">
                <a:latin typeface="Calibri"/>
                <a:cs typeface="Calibri"/>
              </a:rPr>
              <a:t> </a:t>
            </a:r>
            <a:r>
              <a:rPr sz="2200" dirty="0">
                <a:latin typeface="Calibri"/>
                <a:cs typeface="Calibri"/>
              </a:rPr>
              <a:t>(o</a:t>
            </a:r>
            <a:r>
              <a:rPr sz="2200" spc="-10" dirty="0">
                <a:latin typeface="Calibri"/>
                <a:cs typeface="Calibri"/>
              </a:rPr>
              <a:t> </a:t>
            </a:r>
            <a:r>
              <a:rPr sz="2200" spc="50" dirty="0">
                <a:latin typeface="Calibri"/>
                <a:cs typeface="Calibri"/>
              </a:rPr>
              <a:t>deben</a:t>
            </a:r>
            <a:r>
              <a:rPr sz="2200" spc="-10" dirty="0">
                <a:latin typeface="Calibri"/>
                <a:cs typeface="Calibri"/>
              </a:rPr>
              <a:t> </a:t>
            </a:r>
            <a:r>
              <a:rPr sz="2200" dirty="0">
                <a:latin typeface="Calibri"/>
                <a:cs typeface="Calibri"/>
              </a:rPr>
              <a:t>ir</a:t>
            </a:r>
            <a:r>
              <a:rPr sz="2200" spc="-20" dirty="0">
                <a:latin typeface="Calibri"/>
                <a:cs typeface="Calibri"/>
              </a:rPr>
              <a:t> </a:t>
            </a:r>
            <a:r>
              <a:rPr sz="2200" spc="100" dirty="0">
                <a:latin typeface="Calibri"/>
                <a:cs typeface="Calibri"/>
              </a:rPr>
              <a:t>con</a:t>
            </a:r>
            <a:r>
              <a:rPr sz="2200" spc="-25" dirty="0">
                <a:latin typeface="Calibri"/>
                <a:cs typeface="Calibri"/>
              </a:rPr>
              <a:t> </a:t>
            </a:r>
            <a:r>
              <a:rPr sz="2200" dirty="0">
                <a:latin typeface="Calibri"/>
                <a:cs typeface="Calibri"/>
              </a:rPr>
              <a:t>monto</a:t>
            </a:r>
            <a:r>
              <a:rPr sz="2200" spc="-10" dirty="0">
                <a:latin typeface="Calibri"/>
                <a:cs typeface="Calibri"/>
              </a:rPr>
              <a:t> real).</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87</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2936" y="2109216"/>
            <a:ext cx="718565" cy="587501"/>
          </a:xfrm>
          <a:prstGeom prst="rect">
            <a:avLst/>
          </a:prstGeom>
        </p:spPr>
      </p:pic>
      <p:sp>
        <p:nvSpPr>
          <p:cNvPr id="3" name="object 3"/>
          <p:cNvSpPr txBox="1"/>
          <p:nvPr/>
        </p:nvSpPr>
        <p:spPr>
          <a:xfrm>
            <a:off x="1206500" y="560578"/>
            <a:ext cx="10405110" cy="2707640"/>
          </a:xfrm>
          <a:prstGeom prst="rect">
            <a:avLst/>
          </a:prstGeom>
        </p:spPr>
        <p:txBody>
          <a:bodyPr vert="horz" wrap="square" lIns="0" tIns="12065" rIns="0" bIns="0" rtlCol="0">
            <a:spAutoFit/>
          </a:bodyPr>
          <a:lstStyle/>
          <a:p>
            <a:pPr marL="233679"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2)</a:t>
            </a:r>
            <a:r>
              <a:rPr sz="2200" b="1" spc="-30" dirty="0">
                <a:latin typeface="Calibri"/>
                <a:cs typeface="Calibri"/>
              </a:rPr>
              <a:t> </a:t>
            </a:r>
            <a:r>
              <a:rPr sz="2200" b="1" spc="95" dirty="0">
                <a:latin typeface="Calibri"/>
                <a:cs typeface="Calibri"/>
              </a:rPr>
              <a:t>Revisión</a:t>
            </a:r>
            <a:r>
              <a:rPr sz="2200" b="1" spc="-10" dirty="0">
                <a:latin typeface="Calibri"/>
                <a:cs typeface="Calibri"/>
              </a:rPr>
              <a:t> </a:t>
            </a:r>
            <a:r>
              <a:rPr sz="2200" b="1" spc="135" dirty="0">
                <a:latin typeface="Calibri"/>
                <a:cs typeface="Calibri"/>
              </a:rPr>
              <a:t>especial</a:t>
            </a:r>
            <a:r>
              <a:rPr sz="2200" b="1" spc="-10" dirty="0">
                <a:latin typeface="Calibri"/>
                <a:cs typeface="Calibri"/>
              </a:rPr>
              <a:t> </a:t>
            </a:r>
            <a:r>
              <a:rPr sz="2200" b="1" spc="100" dirty="0">
                <a:latin typeface="Calibri"/>
                <a:cs typeface="Calibri"/>
              </a:rPr>
              <a:t>de</a:t>
            </a:r>
            <a:r>
              <a:rPr sz="2200" b="1" spc="-35" dirty="0">
                <a:latin typeface="Calibri"/>
                <a:cs typeface="Calibri"/>
              </a:rPr>
              <a:t> </a:t>
            </a:r>
            <a:r>
              <a:rPr sz="2200" b="1" spc="110" dirty="0">
                <a:latin typeface="Calibri"/>
                <a:cs typeface="Calibri"/>
              </a:rPr>
              <a:t>la</a:t>
            </a:r>
            <a:r>
              <a:rPr sz="2200" b="1" spc="-20" dirty="0">
                <a:latin typeface="Calibri"/>
                <a:cs typeface="Calibri"/>
              </a:rPr>
              <a:t> </a:t>
            </a:r>
            <a:r>
              <a:rPr sz="2200" b="1" spc="90" dirty="0">
                <a:latin typeface="Calibri"/>
                <a:cs typeface="Calibri"/>
              </a:rPr>
              <a:t>TipoPercepcion</a:t>
            </a:r>
            <a:r>
              <a:rPr sz="2200" b="1" spc="5" dirty="0">
                <a:latin typeface="Calibri"/>
                <a:cs typeface="Calibri"/>
              </a:rPr>
              <a:t> </a:t>
            </a:r>
            <a:r>
              <a:rPr sz="2200" b="1" spc="30" dirty="0">
                <a:latin typeface="Calibri"/>
                <a:cs typeface="Calibri"/>
              </a:rPr>
              <a:t>038</a:t>
            </a:r>
            <a:endParaRPr sz="2200">
              <a:latin typeface="Calibri"/>
              <a:cs typeface="Calibri"/>
            </a:endParaRPr>
          </a:p>
          <a:p>
            <a:pPr marL="12700">
              <a:lnSpc>
                <a:spcPct val="100000"/>
              </a:lnSpc>
              <a:spcBef>
                <a:spcPts val="530"/>
              </a:spcBef>
            </a:pPr>
            <a:r>
              <a:rPr sz="2200" spc="120" dirty="0">
                <a:latin typeface="Calibri"/>
                <a:cs typeface="Calibri"/>
              </a:rPr>
              <a:t>Si</a:t>
            </a:r>
            <a:r>
              <a:rPr sz="2200" spc="-5" dirty="0">
                <a:latin typeface="Calibri"/>
                <a:cs typeface="Calibri"/>
              </a:rPr>
              <a:t> </a:t>
            </a:r>
            <a:r>
              <a:rPr sz="2200" dirty="0">
                <a:latin typeface="Calibri"/>
                <a:cs typeface="Calibri"/>
              </a:rPr>
              <a:t>existe</a:t>
            </a:r>
            <a:r>
              <a:rPr sz="2200" spc="40" dirty="0">
                <a:latin typeface="Calibri"/>
                <a:cs typeface="Calibri"/>
              </a:rPr>
              <a:t> </a:t>
            </a:r>
            <a:r>
              <a:rPr sz="2200" spc="70" dirty="0">
                <a:latin typeface="Calibri"/>
                <a:cs typeface="Calibri"/>
              </a:rPr>
              <a:t>una</a:t>
            </a:r>
            <a:r>
              <a:rPr sz="2200" spc="-5" dirty="0">
                <a:latin typeface="Calibri"/>
                <a:cs typeface="Calibri"/>
              </a:rPr>
              <a:t> </a:t>
            </a:r>
            <a:r>
              <a:rPr sz="2200" spc="70" dirty="0">
                <a:latin typeface="Calibri"/>
                <a:cs typeface="Calibri"/>
              </a:rPr>
              <a:t>percepción</a:t>
            </a:r>
            <a:r>
              <a:rPr sz="2200" spc="20" dirty="0">
                <a:latin typeface="Calibri"/>
                <a:cs typeface="Calibri"/>
              </a:rPr>
              <a:t> </a:t>
            </a:r>
            <a:r>
              <a:rPr sz="2200" spc="100" dirty="0">
                <a:latin typeface="Calibri"/>
                <a:cs typeface="Calibri"/>
              </a:rPr>
              <a:t>con</a:t>
            </a:r>
            <a:r>
              <a:rPr sz="2200" spc="25" dirty="0">
                <a:latin typeface="Calibri"/>
                <a:cs typeface="Calibri"/>
              </a:rPr>
              <a:t> </a:t>
            </a:r>
            <a:r>
              <a:rPr sz="2200" spc="55" dirty="0">
                <a:latin typeface="Calibri"/>
                <a:cs typeface="Calibri"/>
              </a:rPr>
              <a:t>TipoPercepcion</a:t>
            </a:r>
            <a:r>
              <a:rPr sz="2200" spc="25" dirty="0">
                <a:latin typeface="Calibri"/>
                <a:cs typeface="Calibri"/>
              </a:rPr>
              <a:t> </a:t>
            </a:r>
            <a:r>
              <a:rPr sz="2200" spc="65" dirty="0">
                <a:latin typeface="Calibri"/>
                <a:cs typeface="Calibri"/>
              </a:rPr>
              <a:t>=</a:t>
            </a:r>
            <a:r>
              <a:rPr sz="2200" spc="5" dirty="0">
                <a:latin typeface="Calibri"/>
                <a:cs typeface="Calibri"/>
              </a:rPr>
              <a:t> </a:t>
            </a:r>
            <a:r>
              <a:rPr sz="2200" spc="-10" dirty="0">
                <a:latin typeface="Calibri"/>
                <a:cs typeface="Calibri"/>
              </a:rPr>
              <a:t>"038":</a:t>
            </a:r>
            <a:endParaRPr sz="2200">
              <a:latin typeface="Calibri"/>
              <a:cs typeface="Calibri"/>
            </a:endParaRPr>
          </a:p>
          <a:p>
            <a:pPr marL="796925" indent="-784225">
              <a:lnSpc>
                <a:spcPct val="100000"/>
              </a:lnSpc>
              <a:spcBef>
                <a:spcPts val="555"/>
              </a:spcBef>
              <a:buFont typeface="Arial"/>
              <a:buChar char="•"/>
              <a:tabLst>
                <a:tab pos="796925" algn="l"/>
              </a:tabLst>
            </a:pPr>
            <a:r>
              <a:rPr sz="2200" dirty="0">
                <a:latin typeface="Calibri"/>
                <a:cs typeface="Calibri"/>
              </a:rPr>
              <a:t>Obligatorio:</a:t>
            </a:r>
            <a:r>
              <a:rPr sz="2200" spc="275" dirty="0">
                <a:latin typeface="Calibri"/>
                <a:cs typeface="Calibri"/>
              </a:rPr>
              <a:t> </a:t>
            </a:r>
            <a:r>
              <a:rPr sz="2200" dirty="0">
                <a:latin typeface="Calibri"/>
                <a:cs typeface="Calibri"/>
              </a:rPr>
              <a:t>ImporteExento</a:t>
            </a:r>
            <a:r>
              <a:rPr sz="2200" spc="285" dirty="0">
                <a:latin typeface="Calibri"/>
                <a:cs typeface="Calibri"/>
              </a:rPr>
              <a:t> </a:t>
            </a:r>
            <a:r>
              <a:rPr sz="2200" spc="65" dirty="0">
                <a:latin typeface="Calibri"/>
                <a:cs typeface="Calibri"/>
              </a:rPr>
              <a:t>=</a:t>
            </a:r>
            <a:r>
              <a:rPr sz="2200" spc="254" dirty="0">
                <a:latin typeface="Calibri"/>
                <a:cs typeface="Calibri"/>
              </a:rPr>
              <a:t> </a:t>
            </a:r>
            <a:r>
              <a:rPr sz="2200" spc="5" dirty="0">
                <a:latin typeface="Calibri"/>
                <a:cs typeface="Calibri"/>
              </a:rPr>
              <a:t>0</a:t>
            </a:r>
            <a:endParaRPr sz="2200">
              <a:latin typeface="Calibri"/>
              <a:cs typeface="Calibri"/>
            </a:endParaRPr>
          </a:p>
          <a:p>
            <a:pPr marL="355600" marR="5080" indent="-342900">
              <a:lnSpc>
                <a:spcPct val="100000"/>
              </a:lnSpc>
              <a:spcBef>
                <a:spcPts val="500"/>
              </a:spcBef>
              <a:buFont typeface="Arial"/>
              <a:buChar char="•"/>
              <a:tabLst>
                <a:tab pos="355600" algn="l"/>
              </a:tabLst>
            </a:pPr>
            <a:r>
              <a:rPr sz="2200" spc="80" dirty="0">
                <a:latin typeface="Calibri"/>
                <a:cs typeface="Calibri"/>
              </a:rPr>
              <a:t>Recomendación</a:t>
            </a:r>
            <a:r>
              <a:rPr sz="2200" spc="75" dirty="0">
                <a:latin typeface="Calibri"/>
                <a:cs typeface="Calibri"/>
              </a:rPr>
              <a:t> </a:t>
            </a:r>
            <a:r>
              <a:rPr sz="2200" dirty="0">
                <a:latin typeface="Calibri"/>
                <a:cs typeface="Calibri"/>
              </a:rPr>
              <a:t>operativa:</a:t>
            </a:r>
            <a:r>
              <a:rPr sz="2200" spc="65" dirty="0">
                <a:latin typeface="Calibri"/>
                <a:cs typeface="Calibri"/>
              </a:rPr>
              <a:t> </a:t>
            </a:r>
            <a:r>
              <a:rPr sz="2200" spc="50" dirty="0">
                <a:latin typeface="Calibri"/>
                <a:cs typeface="Calibri"/>
              </a:rPr>
              <a:t>revisa</a:t>
            </a:r>
            <a:r>
              <a:rPr sz="2200" spc="55" dirty="0">
                <a:latin typeface="Calibri"/>
                <a:cs typeface="Calibri"/>
              </a:rPr>
              <a:t> </a:t>
            </a:r>
            <a:r>
              <a:rPr sz="2200" spc="105" dirty="0">
                <a:latin typeface="Calibri"/>
                <a:cs typeface="Calibri"/>
              </a:rPr>
              <a:t>si</a:t>
            </a:r>
            <a:r>
              <a:rPr sz="2200" spc="30" dirty="0">
                <a:latin typeface="Calibri"/>
                <a:cs typeface="Calibri"/>
              </a:rPr>
              <a:t> </a:t>
            </a:r>
            <a:r>
              <a:rPr sz="2200" dirty="0">
                <a:latin typeface="Calibri"/>
                <a:cs typeface="Calibri"/>
              </a:rPr>
              <a:t>realmente</a:t>
            </a:r>
            <a:r>
              <a:rPr sz="2200" spc="75" dirty="0">
                <a:latin typeface="Calibri"/>
                <a:cs typeface="Calibri"/>
              </a:rPr>
              <a:t> </a:t>
            </a:r>
            <a:r>
              <a:rPr sz="2200" spc="100" dirty="0">
                <a:latin typeface="Calibri"/>
                <a:cs typeface="Calibri"/>
              </a:rPr>
              <a:t>ese</a:t>
            </a:r>
            <a:r>
              <a:rPr sz="2200" spc="30" dirty="0">
                <a:latin typeface="Calibri"/>
                <a:cs typeface="Calibri"/>
              </a:rPr>
              <a:t> </a:t>
            </a:r>
            <a:r>
              <a:rPr sz="2200" spc="80" dirty="0">
                <a:latin typeface="Calibri"/>
                <a:cs typeface="Calibri"/>
              </a:rPr>
              <a:t>concepto</a:t>
            </a:r>
            <a:r>
              <a:rPr sz="2200" spc="40" dirty="0">
                <a:latin typeface="Calibri"/>
                <a:cs typeface="Calibri"/>
              </a:rPr>
              <a:t> </a:t>
            </a:r>
            <a:r>
              <a:rPr sz="2200" spc="60" dirty="0">
                <a:latin typeface="Calibri"/>
                <a:cs typeface="Calibri"/>
              </a:rPr>
              <a:t>corresponde</a:t>
            </a:r>
            <a:r>
              <a:rPr sz="2200" spc="70" dirty="0">
                <a:latin typeface="Calibri"/>
                <a:cs typeface="Calibri"/>
              </a:rPr>
              <a:t> </a:t>
            </a:r>
            <a:r>
              <a:rPr sz="2200" spc="114" dirty="0">
                <a:latin typeface="Calibri"/>
                <a:cs typeface="Calibri"/>
              </a:rPr>
              <a:t>a</a:t>
            </a:r>
            <a:r>
              <a:rPr sz="2200" spc="25" dirty="0">
                <a:latin typeface="Calibri"/>
                <a:cs typeface="Calibri"/>
              </a:rPr>
              <a:t> </a:t>
            </a:r>
            <a:r>
              <a:rPr sz="2200" spc="50" dirty="0">
                <a:latin typeface="Calibri"/>
                <a:cs typeface="Calibri"/>
              </a:rPr>
              <a:t>038</a:t>
            </a:r>
            <a:r>
              <a:rPr sz="2200" spc="20" dirty="0">
                <a:latin typeface="Calibri"/>
                <a:cs typeface="Calibri"/>
              </a:rPr>
              <a:t> </a:t>
            </a:r>
            <a:r>
              <a:rPr sz="2200" dirty="0">
                <a:latin typeface="Calibri"/>
                <a:cs typeface="Calibri"/>
              </a:rPr>
              <a:t>o</a:t>
            </a:r>
            <a:r>
              <a:rPr sz="2200" spc="30" dirty="0">
                <a:latin typeface="Calibri"/>
                <a:cs typeface="Calibri"/>
              </a:rPr>
              <a:t> </a:t>
            </a:r>
            <a:r>
              <a:rPr sz="2200" spc="80" dirty="0">
                <a:latin typeface="Calibri"/>
                <a:cs typeface="Calibri"/>
              </a:rPr>
              <a:t>si </a:t>
            </a:r>
            <a:r>
              <a:rPr sz="2200" spc="65" dirty="0">
                <a:latin typeface="Calibri"/>
                <a:cs typeface="Calibri"/>
              </a:rPr>
              <a:t>debe</a:t>
            </a:r>
            <a:r>
              <a:rPr sz="2200" dirty="0">
                <a:latin typeface="Calibri"/>
                <a:cs typeface="Calibri"/>
              </a:rPr>
              <a:t> migrar</a:t>
            </a:r>
            <a:r>
              <a:rPr sz="2200" spc="5" dirty="0">
                <a:latin typeface="Calibri"/>
                <a:cs typeface="Calibri"/>
              </a:rPr>
              <a:t> </a:t>
            </a:r>
            <a:r>
              <a:rPr sz="2200" spc="114" dirty="0">
                <a:latin typeface="Calibri"/>
                <a:cs typeface="Calibri"/>
              </a:rPr>
              <a:t>a</a:t>
            </a:r>
            <a:r>
              <a:rPr sz="2200" spc="-5" dirty="0">
                <a:latin typeface="Calibri"/>
                <a:cs typeface="Calibri"/>
              </a:rPr>
              <a:t> </a:t>
            </a:r>
            <a:r>
              <a:rPr sz="2200" b="1" spc="105" dirty="0">
                <a:latin typeface="Calibri"/>
                <a:cs typeface="Calibri"/>
              </a:rPr>
              <a:t>nuevas</a:t>
            </a:r>
            <a:r>
              <a:rPr sz="2200" b="1" spc="15" dirty="0">
                <a:latin typeface="Calibri"/>
                <a:cs typeface="Calibri"/>
              </a:rPr>
              <a:t> </a:t>
            </a:r>
            <a:r>
              <a:rPr sz="2200" b="1" spc="140" dirty="0">
                <a:latin typeface="Calibri"/>
                <a:cs typeface="Calibri"/>
              </a:rPr>
              <a:t>claves</a:t>
            </a:r>
            <a:r>
              <a:rPr sz="2200" b="1" spc="35" dirty="0">
                <a:latin typeface="Calibri"/>
                <a:cs typeface="Calibri"/>
              </a:rPr>
              <a:t> </a:t>
            </a:r>
            <a:r>
              <a:rPr sz="2200" dirty="0">
                <a:latin typeface="Calibri"/>
                <a:cs typeface="Calibri"/>
              </a:rPr>
              <a:t>(ver</a:t>
            </a:r>
            <a:r>
              <a:rPr sz="2200" spc="5" dirty="0">
                <a:latin typeface="Calibri"/>
                <a:cs typeface="Calibri"/>
              </a:rPr>
              <a:t> </a:t>
            </a:r>
            <a:r>
              <a:rPr sz="2200" dirty="0">
                <a:latin typeface="Calibri"/>
                <a:cs typeface="Calibri"/>
              </a:rPr>
              <a:t>punto</a:t>
            </a:r>
            <a:r>
              <a:rPr sz="2200" spc="-5" dirty="0">
                <a:latin typeface="Calibri"/>
                <a:cs typeface="Calibri"/>
              </a:rPr>
              <a:t> </a:t>
            </a:r>
            <a:r>
              <a:rPr sz="2200" spc="-25" dirty="0">
                <a:latin typeface="Calibri"/>
                <a:cs typeface="Calibri"/>
              </a:rPr>
              <a:t>3).</a:t>
            </a:r>
            <a:endParaRPr sz="2200">
              <a:latin typeface="Calibri"/>
              <a:cs typeface="Calibri"/>
            </a:endParaRPr>
          </a:p>
        </p:txBody>
      </p:sp>
      <p:sp>
        <p:nvSpPr>
          <p:cNvPr id="5" name="object 5"/>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88</a:t>
            </a:fld>
            <a:endParaRPr spc="-25" dirty="0"/>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30535" cy="4320540"/>
          </a:xfrm>
          <a:prstGeom prst="rect">
            <a:avLst/>
          </a:prstGeom>
        </p:spPr>
        <p:txBody>
          <a:bodyPr vert="horz" wrap="square" lIns="0" tIns="12065" rIns="0" bIns="0" rtlCol="0">
            <a:spAutoFit/>
          </a:bodyPr>
          <a:lstStyle/>
          <a:p>
            <a:pPr marL="8255"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3)</a:t>
            </a:r>
            <a:r>
              <a:rPr sz="2200" b="1" spc="-25" dirty="0">
                <a:latin typeface="Calibri"/>
                <a:cs typeface="Calibri"/>
              </a:rPr>
              <a:t> </a:t>
            </a:r>
            <a:r>
              <a:rPr sz="2200" b="1" spc="55" dirty="0">
                <a:latin typeface="Calibri"/>
                <a:cs typeface="Calibri"/>
              </a:rPr>
              <a:t>Migración</a:t>
            </a:r>
            <a:r>
              <a:rPr sz="2200" b="1" spc="-35" dirty="0">
                <a:latin typeface="Calibri"/>
                <a:cs typeface="Calibri"/>
              </a:rPr>
              <a:t> </a:t>
            </a:r>
            <a:r>
              <a:rPr sz="2200" b="1" spc="100" dirty="0">
                <a:latin typeface="Calibri"/>
                <a:cs typeface="Calibri"/>
              </a:rPr>
              <a:t>de</a:t>
            </a:r>
            <a:r>
              <a:rPr sz="2200" b="1" spc="-35" dirty="0">
                <a:latin typeface="Calibri"/>
                <a:cs typeface="Calibri"/>
              </a:rPr>
              <a:t> </a:t>
            </a:r>
            <a:r>
              <a:rPr sz="2200" b="1" spc="130" dirty="0">
                <a:latin typeface="Calibri"/>
                <a:cs typeface="Calibri"/>
              </a:rPr>
              <a:t>conceptos</a:t>
            </a:r>
            <a:r>
              <a:rPr sz="2200" b="1" spc="30" dirty="0">
                <a:latin typeface="Calibri"/>
                <a:cs typeface="Calibri"/>
              </a:rPr>
              <a:t> </a:t>
            </a:r>
            <a:r>
              <a:rPr sz="2200" b="1" spc="114" dirty="0">
                <a:latin typeface="Calibri"/>
                <a:cs typeface="Calibri"/>
              </a:rPr>
              <a:t>a</a:t>
            </a:r>
            <a:r>
              <a:rPr sz="2200" b="1" spc="-35" dirty="0">
                <a:latin typeface="Calibri"/>
                <a:cs typeface="Calibri"/>
              </a:rPr>
              <a:t> </a:t>
            </a:r>
            <a:r>
              <a:rPr sz="2200" b="1" spc="105" dirty="0">
                <a:latin typeface="Calibri"/>
                <a:cs typeface="Calibri"/>
              </a:rPr>
              <a:t>nuevas</a:t>
            </a:r>
            <a:r>
              <a:rPr sz="2200" b="1" spc="-5" dirty="0">
                <a:latin typeface="Calibri"/>
                <a:cs typeface="Calibri"/>
              </a:rPr>
              <a:t> </a:t>
            </a:r>
            <a:r>
              <a:rPr sz="2200" b="1" spc="140" dirty="0">
                <a:latin typeface="Calibri"/>
                <a:cs typeface="Calibri"/>
              </a:rPr>
              <a:t>claves</a:t>
            </a:r>
            <a:r>
              <a:rPr sz="2200" b="1" spc="10" dirty="0">
                <a:latin typeface="Calibri"/>
                <a:cs typeface="Calibri"/>
              </a:rPr>
              <a:t> </a:t>
            </a:r>
            <a:r>
              <a:rPr sz="2200" b="1" spc="50" dirty="0">
                <a:latin typeface="Calibri"/>
                <a:cs typeface="Calibri"/>
              </a:rPr>
              <a:t>2026</a:t>
            </a:r>
            <a:r>
              <a:rPr sz="2200" b="1" spc="-30" dirty="0">
                <a:latin typeface="Calibri"/>
                <a:cs typeface="Calibri"/>
              </a:rPr>
              <a:t> </a:t>
            </a:r>
            <a:r>
              <a:rPr sz="2200" b="1" dirty="0">
                <a:latin typeface="Calibri"/>
                <a:cs typeface="Calibri"/>
              </a:rPr>
              <a:t>(lo</a:t>
            </a:r>
            <a:r>
              <a:rPr sz="2200" b="1" spc="-30" dirty="0">
                <a:latin typeface="Calibri"/>
                <a:cs typeface="Calibri"/>
              </a:rPr>
              <a:t> </a:t>
            </a:r>
            <a:r>
              <a:rPr sz="2200" b="1" spc="175" dirty="0">
                <a:latin typeface="Calibri"/>
                <a:cs typeface="Calibri"/>
              </a:rPr>
              <a:t>más</a:t>
            </a:r>
            <a:r>
              <a:rPr sz="2200" b="1" spc="-25" dirty="0">
                <a:latin typeface="Calibri"/>
                <a:cs typeface="Calibri"/>
              </a:rPr>
              <a:t> </a:t>
            </a:r>
            <a:r>
              <a:rPr sz="2200" b="1" spc="90" dirty="0">
                <a:latin typeface="Calibri"/>
                <a:cs typeface="Calibri"/>
              </a:rPr>
              <a:t>común)</a:t>
            </a:r>
            <a:endParaRPr sz="2200">
              <a:latin typeface="Calibri"/>
              <a:cs typeface="Calibri"/>
            </a:endParaRPr>
          </a:p>
          <a:p>
            <a:pPr marL="12700">
              <a:lnSpc>
                <a:spcPct val="100000"/>
              </a:lnSpc>
              <a:spcBef>
                <a:spcPts val="530"/>
              </a:spcBef>
            </a:pPr>
            <a:r>
              <a:rPr sz="2200" spc="120" dirty="0">
                <a:latin typeface="Calibri"/>
                <a:cs typeface="Calibri"/>
              </a:rPr>
              <a:t>Si</a:t>
            </a:r>
            <a:r>
              <a:rPr sz="2200" spc="-30" dirty="0">
                <a:latin typeface="Calibri"/>
                <a:cs typeface="Calibri"/>
              </a:rPr>
              <a:t> </a:t>
            </a:r>
            <a:r>
              <a:rPr sz="2200" spc="50" dirty="0">
                <a:latin typeface="Calibri"/>
                <a:cs typeface="Calibri"/>
              </a:rPr>
              <a:t>en</a:t>
            </a:r>
            <a:r>
              <a:rPr sz="2200" spc="-10" dirty="0">
                <a:latin typeface="Calibri"/>
                <a:cs typeface="Calibri"/>
              </a:rPr>
              <a:t> </a:t>
            </a:r>
            <a:r>
              <a:rPr sz="2200" dirty="0">
                <a:latin typeface="Calibri"/>
                <a:cs typeface="Calibri"/>
              </a:rPr>
              <a:t>tu</a:t>
            </a:r>
            <a:r>
              <a:rPr sz="2200" spc="-25" dirty="0">
                <a:latin typeface="Calibri"/>
                <a:cs typeface="Calibri"/>
              </a:rPr>
              <a:t> </a:t>
            </a:r>
            <a:r>
              <a:rPr sz="2200" spc="60" dirty="0">
                <a:latin typeface="Calibri"/>
                <a:cs typeface="Calibri"/>
              </a:rPr>
              <a:t>nómina</a:t>
            </a:r>
            <a:r>
              <a:rPr sz="2200" spc="-30" dirty="0">
                <a:latin typeface="Calibri"/>
                <a:cs typeface="Calibri"/>
              </a:rPr>
              <a:t> </a:t>
            </a:r>
            <a:r>
              <a:rPr sz="2200" spc="55" dirty="0">
                <a:latin typeface="Calibri"/>
                <a:cs typeface="Calibri"/>
              </a:rPr>
              <a:t>registrabas</a:t>
            </a:r>
            <a:r>
              <a:rPr sz="2200" spc="-85" dirty="0">
                <a:latin typeface="Calibri"/>
                <a:cs typeface="Calibri"/>
              </a:rPr>
              <a:t> </a:t>
            </a:r>
            <a:r>
              <a:rPr sz="2200" spc="114" dirty="0">
                <a:latin typeface="Calibri"/>
                <a:cs typeface="Calibri"/>
              </a:rPr>
              <a:t>“descansos</a:t>
            </a:r>
            <a:r>
              <a:rPr sz="2200" spc="25" dirty="0">
                <a:latin typeface="Calibri"/>
                <a:cs typeface="Calibri"/>
              </a:rPr>
              <a:t> </a:t>
            </a:r>
            <a:r>
              <a:rPr sz="2200" spc="60" dirty="0">
                <a:latin typeface="Calibri"/>
                <a:cs typeface="Calibri"/>
              </a:rPr>
              <a:t>laborados”</a:t>
            </a:r>
            <a:r>
              <a:rPr sz="2200" spc="-100" dirty="0">
                <a:latin typeface="Calibri"/>
                <a:cs typeface="Calibri"/>
              </a:rPr>
              <a:t> </a:t>
            </a:r>
            <a:r>
              <a:rPr sz="2200" spc="100" dirty="0">
                <a:latin typeface="Calibri"/>
                <a:cs typeface="Calibri"/>
              </a:rPr>
              <a:t>con</a:t>
            </a:r>
            <a:r>
              <a:rPr sz="2200" spc="-25" dirty="0">
                <a:latin typeface="Calibri"/>
                <a:cs typeface="Calibri"/>
              </a:rPr>
              <a:t> </a:t>
            </a:r>
            <a:r>
              <a:rPr sz="2200" spc="105" dirty="0">
                <a:latin typeface="Calibri"/>
                <a:cs typeface="Calibri"/>
              </a:rPr>
              <a:t>claves</a:t>
            </a:r>
            <a:r>
              <a:rPr sz="2200" dirty="0">
                <a:latin typeface="Calibri"/>
                <a:cs typeface="Calibri"/>
              </a:rPr>
              <a:t> </a:t>
            </a:r>
            <a:r>
              <a:rPr sz="2200" spc="70" dirty="0">
                <a:latin typeface="Calibri"/>
                <a:cs typeface="Calibri"/>
              </a:rPr>
              <a:t>genéricas</a:t>
            </a:r>
            <a:r>
              <a:rPr sz="2200" spc="5" dirty="0">
                <a:latin typeface="Calibri"/>
                <a:cs typeface="Calibri"/>
              </a:rPr>
              <a:t> </a:t>
            </a:r>
            <a:r>
              <a:rPr sz="2200" dirty="0">
                <a:latin typeface="Calibri"/>
                <a:cs typeface="Calibri"/>
              </a:rPr>
              <a:t>(muy</a:t>
            </a:r>
            <a:r>
              <a:rPr sz="2200" spc="-20" dirty="0">
                <a:latin typeface="Calibri"/>
                <a:cs typeface="Calibri"/>
              </a:rPr>
              <a:t> </a:t>
            </a:r>
            <a:r>
              <a:rPr sz="2200" spc="55" dirty="0">
                <a:latin typeface="Calibri"/>
                <a:cs typeface="Calibri"/>
              </a:rPr>
              <a:t>típico</a:t>
            </a:r>
            <a:r>
              <a:rPr sz="2200" spc="-30" dirty="0">
                <a:latin typeface="Calibri"/>
                <a:cs typeface="Calibri"/>
              </a:rPr>
              <a:t> </a:t>
            </a:r>
            <a:r>
              <a:rPr sz="2200" spc="75" dirty="0">
                <a:latin typeface="Calibri"/>
                <a:cs typeface="Calibri"/>
              </a:rPr>
              <a:t>con</a:t>
            </a:r>
            <a:endParaRPr sz="2200">
              <a:latin typeface="Calibri"/>
              <a:cs typeface="Calibri"/>
            </a:endParaRPr>
          </a:p>
          <a:p>
            <a:pPr marL="12700">
              <a:lnSpc>
                <a:spcPct val="100000"/>
              </a:lnSpc>
            </a:pPr>
            <a:r>
              <a:rPr sz="2200" dirty="0">
                <a:latin typeface="Calibri"/>
                <a:cs typeface="Calibri"/>
              </a:rPr>
              <a:t>038),</a:t>
            </a:r>
            <a:r>
              <a:rPr sz="2200" spc="25" dirty="0">
                <a:latin typeface="Calibri"/>
                <a:cs typeface="Calibri"/>
              </a:rPr>
              <a:t> </a:t>
            </a:r>
            <a:r>
              <a:rPr sz="2200" dirty="0">
                <a:latin typeface="Calibri"/>
                <a:cs typeface="Calibri"/>
              </a:rPr>
              <a:t>en</a:t>
            </a:r>
            <a:r>
              <a:rPr sz="2200" spc="55" dirty="0">
                <a:latin typeface="Calibri"/>
                <a:cs typeface="Calibri"/>
              </a:rPr>
              <a:t> </a:t>
            </a:r>
            <a:r>
              <a:rPr sz="2200" spc="50" dirty="0">
                <a:latin typeface="Calibri"/>
                <a:cs typeface="Calibri"/>
              </a:rPr>
              <a:t>2026</a:t>
            </a:r>
            <a:r>
              <a:rPr sz="2200" spc="35" dirty="0">
                <a:latin typeface="Calibri"/>
                <a:cs typeface="Calibri"/>
              </a:rPr>
              <a:t> </a:t>
            </a:r>
            <a:r>
              <a:rPr sz="2200" spc="60" dirty="0">
                <a:latin typeface="Calibri"/>
                <a:cs typeface="Calibri"/>
              </a:rPr>
              <a:t>conviene</a:t>
            </a:r>
            <a:r>
              <a:rPr sz="2200" spc="65" dirty="0">
                <a:latin typeface="Calibri"/>
                <a:cs typeface="Calibri"/>
              </a:rPr>
              <a:t> </a:t>
            </a:r>
            <a:r>
              <a:rPr sz="2200" spc="60" dirty="0">
                <a:latin typeface="Calibri"/>
                <a:cs typeface="Calibri"/>
              </a:rPr>
              <a:t>reclasificar:</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054</a:t>
            </a:r>
            <a:r>
              <a:rPr sz="2200" b="1" spc="-50"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90" dirty="0">
                <a:latin typeface="Calibri"/>
                <a:cs typeface="Calibri"/>
              </a:rPr>
              <a:t>laborados</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055</a:t>
            </a:r>
            <a:r>
              <a:rPr sz="2200" b="1" spc="-55" dirty="0">
                <a:latin typeface="Calibri"/>
                <a:cs typeface="Calibri"/>
              </a:rPr>
              <a:t> </a:t>
            </a:r>
            <a:r>
              <a:rPr sz="2200" b="1" spc="-100" dirty="0">
                <a:latin typeface="Calibri"/>
                <a:cs typeface="Calibri"/>
              </a:rPr>
              <a:t>–</a:t>
            </a:r>
            <a:r>
              <a:rPr sz="2200" b="1" spc="-40" dirty="0">
                <a:latin typeface="Calibri"/>
                <a:cs typeface="Calibri"/>
              </a:rPr>
              <a:t> </a:t>
            </a:r>
            <a:r>
              <a:rPr sz="2200" b="1" spc="135" dirty="0">
                <a:latin typeface="Calibri"/>
                <a:cs typeface="Calibri"/>
              </a:rPr>
              <a:t>Días</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50" dirty="0">
                <a:latin typeface="Calibri"/>
                <a:cs typeface="Calibri"/>
              </a:rPr>
              <a:t>descanso</a:t>
            </a:r>
            <a:r>
              <a:rPr sz="2200" b="1" spc="-10" dirty="0">
                <a:latin typeface="Calibri"/>
                <a:cs typeface="Calibri"/>
              </a:rPr>
              <a:t> </a:t>
            </a:r>
            <a:r>
              <a:rPr sz="2200" b="1" spc="75" dirty="0">
                <a:latin typeface="Calibri"/>
                <a:cs typeface="Calibri"/>
              </a:rPr>
              <a:t>obligatorios</a:t>
            </a:r>
            <a:r>
              <a:rPr sz="2200" b="1" spc="-35" dirty="0">
                <a:latin typeface="Calibri"/>
                <a:cs typeface="Calibri"/>
              </a:rPr>
              <a:t> </a:t>
            </a:r>
            <a:r>
              <a:rPr sz="2200" b="1" spc="90" dirty="0">
                <a:latin typeface="Calibri"/>
                <a:cs typeface="Calibri"/>
              </a:rPr>
              <a:t>laborados</a:t>
            </a:r>
            <a:endParaRPr sz="2200">
              <a:latin typeface="Calibri"/>
              <a:cs typeface="Calibri"/>
            </a:endParaRPr>
          </a:p>
          <a:p>
            <a:pPr>
              <a:lnSpc>
                <a:spcPct val="100000"/>
              </a:lnSpc>
              <a:spcBef>
                <a:spcPts val="1015"/>
              </a:spcBef>
              <a:buFont typeface="Arial"/>
              <a:buChar char="•"/>
            </a:pPr>
            <a:endParaRPr sz="2200">
              <a:latin typeface="Calibri"/>
              <a:cs typeface="Calibri"/>
            </a:endParaRPr>
          </a:p>
          <a:p>
            <a:pPr marL="12700">
              <a:lnSpc>
                <a:spcPct val="100000"/>
              </a:lnSpc>
            </a:pPr>
            <a:r>
              <a:rPr sz="2200" b="1" spc="125" dirty="0">
                <a:latin typeface="Calibri"/>
                <a:cs typeface="Calibri"/>
              </a:rPr>
              <a:t>Acción</a:t>
            </a:r>
            <a:r>
              <a:rPr sz="2200" b="1" spc="-5" dirty="0">
                <a:latin typeface="Calibri"/>
                <a:cs typeface="Calibri"/>
              </a:rPr>
              <a:t> </a:t>
            </a:r>
            <a:r>
              <a:rPr sz="2200" b="1" spc="100" dirty="0">
                <a:latin typeface="Calibri"/>
                <a:cs typeface="Calibri"/>
              </a:rPr>
              <a:t>práctica:</a:t>
            </a:r>
            <a:r>
              <a:rPr sz="2200" b="1" spc="-10" dirty="0">
                <a:latin typeface="Calibri"/>
                <a:cs typeface="Calibri"/>
              </a:rPr>
              <a:t> </a:t>
            </a:r>
            <a:r>
              <a:rPr sz="2200" spc="50" dirty="0">
                <a:latin typeface="Calibri"/>
                <a:cs typeface="Calibri"/>
              </a:rPr>
              <a:t>revisa</a:t>
            </a:r>
            <a:r>
              <a:rPr sz="2200" spc="-5" dirty="0">
                <a:latin typeface="Calibri"/>
                <a:cs typeface="Calibri"/>
              </a:rPr>
              <a:t> </a:t>
            </a:r>
            <a:r>
              <a:rPr sz="2200" spc="80" dirty="0">
                <a:latin typeface="Calibri"/>
                <a:cs typeface="Calibri"/>
              </a:rPr>
              <a:t>tus</a:t>
            </a:r>
            <a:r>
              <a:rPr sz="2200" spc="-45" dirty="0">
                <a:latin typeface="Calibri"/>
                <a:cs typeface="Calibri"/>
              </a:rPr>
              <a:t> </a:t>
            </a:r>
            <a:r>
              <a:rPr sz="2200" spc="65" dirty="0">
                <a:latin typeface="Calibri"/>
                <a:cs typeface="Calibri"/>
              </a:rPr>
              <a:t>reglas</a:t>
            </a:r>
            <a:r>
              <a:rPr sz="2200" spc="-5" dirty="0">
                <a:latin typeface="Calibri"/>
                <a:cs typeface="Calibri"/>
              </a:rPr>
              <a:t> </a:t>
            </a:r>
            <a:r>
              <a:rPr sz="2200" spc="-10" dirty="0">
                <a:latin typeface="Calibri"/>
                <a:cs typeface="Calibri"/>
              </a:rPr>
              <a:t>internas:</a:t>
            </a:r>
            <a:endParaRPr sz="2200">
              <a:latin typeface="Calibri"/>
              <a:cs typeface="Calibri"/>
            </a:endParaRPr>
          </a:p>
          <a:p>
            <a:pPr marL="354965" indent="-342265">
              <a:lnSpc>
                <a:spcPct val="100000"/>
              </a:lnSpc>
              <a:spcBef>
                <a:spcPts val="550"/>
              </a:spcBef>
              <a:buFont typeface="Arial"/>
              <a:buChar char="•"/>
              <a:tabLst>
                <a:tab pos="354965" algn="l"/>
              </a:tabLst>
            </a:pPr>
            <a:r>
              <a:rPr sz="2200" spc="120" dirty="0">
                <a:latin typeface="Calibri"/>
                <a:cs typeface="Calibri"/>
              </a:rPr>
              <a:t>Si</a:t>
            </a:r>
            <a:r>
              <a:rPr sz="2200" spc="-30" dirty="0">
                <a:latin typeface="Calibri"/>
                <a:cs typeface="Calibri"/>
              </a:rPr>
              <a:t> </a:t>
            </a:r>
            <a:r>
              <a:rPr sz="2200" dirty="0">
                <a:latin typeface="Calibri"/>
                <a:cs typeface="Calibri"/>
              </a:rPr>
              <a:t>tu</a:t>
            </a:r>
            <a:r>
              <a:rPr sz="2200" spc="-30" dirty="0">
                <a:latin typeface="Calibri"/>
                <a:cs typeface="Calibri"/>
              </a:rPr>
              <a:t> </a:t>
            </a:r>
            <a:r>
              <a:rPr sz="2200" spc="45" dirty="0">
                <a:latin typeface="Calibri"/>
                <a:cs typeface="Calibri"/>
              </a:rPr>
              <a:t>ERP/plantilla</a:t>
            </a:r>
            <a:r>
              <a:rPr sz="2200" spc="15" dirty="0">
                <a:latin typeface="Calibri"/>
                <a:cs typeface="Calibri"/>
              </a:rPr>
              <a:t> </a:t>
            </a:r>
            <a:r>
              <a:rPr sz="2200" spc="70" dirty="0">
                <a:latin typeface="Calibri"/>
                <a:cs typeface="Calibri"/>
              </a:rPr>
              <a:t>paga</a:t>
            </a:r>
            <a:r>
              <a:rPr sz="2200" spc="-120" dirty="0">
                <a:latin typeface="Calibri"/>
                <a:cs typeface="Calibri"/>
              </a:rPr>
              <a:t> </a:t>
            </a:r>
            <a:r>
              <a:rPr sz="2200" spc="105" dirty="0">
                <a:latin typeface="Calibri"/>
                <a:cs typeface="Calibri"/>
              </a:rPr>
              <a:t>“descanso</a:t>
            </a:r>
            <a:r>
              <a:rPr sz="2200" spc="10" dirty="0">
                <a:latin typeface="Calibri"/>
                <a:cs typeface="Calibri"/>
              </a:rPr>
              <a:t> </a:t>
            </a:r>
            <a:r>
              <a:rPr sz="2200" spc="95" dirty="0">
                <a:latin typeface="Calibri"/>
                <a:cs typeface="Calibri"/>
              </a:rPr>
              <a:t>semanal</a:t>
            </a:r>
            <a:r>
              <a:rPr sz="2200" spc="20" dirty="0">
                <a:latin typeface="Calibri"/>
                <a:cs typeface="Calibri"/>
              </a:rPr>
              <a:t> </a:t>
            </a:r>
            <a:r>
              <a:rPr sz="2200" spc="50" dirty="0">
                <a:latin typeface="Calibri"/>
                <a:cs typeface="Calibri"/>
              </a:rPr>
              <a:t>laborado”</a:t>
            </a:r>
            <a:r>
              <a:rPr sz="2200" spc="-85" dirty="0">
                <a:latin typeface="Calibri"/>
                <a:cs typeface="Calibri"/>
              </a:rPr>
              <a:t> </a:t>
            </a:r>
            <a:r>
              <a:rPr sz="2200" dirty="0">
                <a:latin typeface="Cambria Math"/>
                <a:cs typeface="Cambria Math"/>
              </a:rPr>
              <a:t>⇒</a:t>
            </a:r>
            <a:r>
              <a:rPr sz="2200" spc="-15" dirty="0">
                <a:latin typeface="Cambria Math"/>
                <a:cs typeface="Cambria Math"/>
              </a:rPr>
              <a:t> </a:t>
            </a:r>
            <a:r>
              <a:rPr sz="2200" spc="55" dirty="0">
                <a:latin typeface="Calibri"/>
                <a:cs typeface="Calibri"/>
              </a:rPr>
              <a:t>apunta</a:t>
            </a:r>
            <a:r>
              <a:rPr sz="2200" spc="5" dirty="0">
                <a:latin typeface="Calibri"/>
                <a:cs typeface="Calibri"/>
              </a:rPr>
              <a:t> </a:t>
            </a:r>
            <a:r>
              <a:rPr sz="2200" spc="114" dirty="0">
                <a:latin typeface="Calibri"/>
                <a:cs typeface="Calibri"/>
              </a:rPr>
              <a:t>a</a:t>
            </a:r>
            <a:r>
              <a:rPr sz="2200" spc="-20" dirty="0">
                <a:latin typeface="Calibri"/>
                <a:cs typeface="Calibri"/>
              </a:rPr>
              <a:t> </a:t>
            </a:r>
            <a:r>
              <a:rPr sz="2200" b="1" spc="40" dirty="0">
                <a:latin typeface="Calibri"/>
                <a:cs typeface="Calibri"/>
              </a:rPr>
              <a:t>054</a:t>
            </a:r>
            <a:r>
              <a:rPr sz="2200" spc="4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spc="120" dirty="0">
                <a:latin typeface="Calibri"/>
                <a:cs typeface="Calibri"/>
              </a:rPr>
              <a:t>Si</a:t>
            </a:r>
            <a:r>
              <a:rPr sz="2200" dirty="0">
                <a:latin typeface="Calibri"/>
                <a:cs typeface="Calibri"/>
              </a:rPr>
              <a:t> </a:t>
            </a:r>
            <a:r>
              <a:rPr sz="2200" spc="70" dirty="0">
                <a:latin typeface="Calibri"/>
                <a:cs typeface="Calibri"/>
              </a:rPr>
              <a:t>paga</a:t>
            </a:r>
            <a:r>
              <a:rPr sz="2200" spc="-95" dirty="0">
                <a:latin typeface="Calibri"/>
                <a:cs typeface="Calibri"/>
              </a:rPr>
              <a:t> </a:t>
            </a:r>
            <a:r>
              <a:rPr sz="2200" spc="50" dirty="0">
                <a:latin typeface="Calibri"/>
                <a:cs typeface="Calibri"/>
              </a:rPr>
              <a:t>“día</a:t>
            </a:r>
            <a:r>
              <a:rPr sz="2200" spc="5" dirty="0">
                <a:latin typeface="Calibri"/>
                <a:cs typeface="Calibri"/>
              </a:rPr>
              <a:t> </a:t>
            </a:r>
            <a:r>
              <a:rPr sz="2200" dirty="0">
                <a:latin typeface="Calibri"/>
                <a:cs typeface="Calibri"/>
              </a:rPr>
              <a:t>festivo/obligatorio</a:t>
            </a:r>
            <a:r>
              <a:rPr sz="2200" spc="45" dirty="0">
                <a:latin typeface="Calibri"/>
                <a:cs typeface="Calibri"/>
              </a:rPr>
              <a:t> </a:t>
            </a:r>
            <a:r>
              <a:rPr sz="2200" spc="50" dirty="0">
                <a:latin typeface="Calibri"/>
                <a:cs typeface="Calibri"/>
              </a:rPr>
              <a:t>laborado”</a:t>
            </a:r>
            <a:r>
              <a:rPr sz="2200" spc="-50" dirty="0">
                <a:latin typeface="Calibri"/>
                <a:cs typeface="Calibri"/>
              </a:rPr>
              <a:t> </a:t>
            </a:r>
            <a:r>
              <a:rPr sz="2200" dirty="0">
                <a:latin typeface="Cambria Math"/>
                <a:cs typeface="Cambria Math"/>
              </a:rPr>
              <a:t>⇒</a:t>
            </a:r>
            <a:r>
              <a:rPr sz="2200" spc="10" dirty="0">
                <a:latin typeface="Cambria Math"/>
                <a:cs typeface="Cambria Math"/>
              </a:rPr>
              <a:t> </a:t>
            </a:r>
            <a:r>
              <a:rPr sz="2200" spc="55" dirty="0">
                <a:latin typeface="Calibri"/>
                <a:cs typeface="Calibri"/>
              </a:rPr>
              <a:t>apunta</a:t>
            </a:r>
            <a:r>
              <a:rPr sz="2200" spc="20" dirty="0">
                <a:latin typeface="Calibri"/>
                <a:cs typeface="Calibri"/>
              </a:rPr>
              <a:t> </a:t>
            </a:r>
            <a:r>
              <a:rPr sz="2200" spc="114" dirty="0">
                <a:latin typeface="Calibri"/>
                <a:cs typeface="Calibri"/>
              </a:rPr>
              <a:t>a</a:t>
            </a:r>
            <a:r>
              <a:rPr sz="2200" dirty="0">
                <a:latin typeface="Calibri"/>
                <a:cs typeface="Calibri"/>
              </a:rPr>
              <a:t> </a:t>
            </a:r>
            <a:r>
              <a:rPr sz="2200" b="1" spc="40" dirty="0">
                <a:latin typeface="Calibri"/>
                <a:cs typeface="Calibri"/>
              </a:rPr>
              <a:t>055</a:t>
            </a:r>
            <a:r>
              <a:rPr sz="2200" spc="40"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89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602483" y="560578"/>
            <a:ext cx="7847330" cy="360680"/>
          </a:xfrm>
          <a:prstGeom prst="rect">
            <a:avLst/>
          </a:prstGeom>
        </p:spPr>
        <p:txBody>
          <a:bodyPr vert="horz" wrap="square" lIns="0" tIns="12065" rIns="0" bIns="0" rtlCol="0">
            <a:spAutoFit/>
          </a:bodyPr>
          <a:lstStyle/>
          <a:p>
            <a:pPr marL="12700">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p:txBody>
      </p:sp>
      <p:sp>
        <p:nvSpPr>
          <p:cNvPr id="7" name="object 7"/>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8" name="object 8"/>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90</a:t>
            </a:fld>
            <a:endParaRPr spc="-25" dirty="0"/>
          </a:p>
        </p:txBody>
      </p:sp>
      <p:sp>
        <p:nvSpPr>
          <p:cNvPr id="3" name="object 3"/>
          <p:cNvSpPr txBox="1"/>
          <p:nvPr/>
        </p:nvSpPr>
        <p:spPr>
          <a:xfrm>
            <a:off x="1206500" y="1297962"/>
            <a:ext cx="9204960" cy="2037080"/>
          </a:xfrm>
          <a:prstGeom prst="rect">
            <a:avLst/>
          </a:prstGeom>
        </p:spPr>
        <p:txBody>
          <a:bodyPr vert="horz" wrap="square" lIns="0" tIns="79375" rIns="0" bIns="0" rtlCol="0">
            <a:spAutoFit/>
          </a:bodyPr>
          <a:lstStyle/>
          <a:p>
            <a:pPr marL="12700">
              <a:lnSpc>
                <a:spcPct val="100000"/>
              </a:lnSpc>
              <a:spcBef>
                <a:spcPts val="625"/>
              </a:spcBef>
            </a:pPr>
            <a:r>
              <a:rPr sz="2200" b="1" dirty="0">
                <a:latin typeface="Calibri"/>
                <a:cs typeface="Calibri"/>
              </a:rPr>
              <a:t>4)</a:t>
            </a:r>
            <a:r>
              <a:rPr sz="2200" b="1" spc="-30" dirty="0">
                <a:latin typeface="Calibri"/>
                <a:cs typeface="Calibri"/>
              </a:rPr>
              <a:t> </a:t>
            </a:r>
            <a:r>
              <a:rPr sz="2200" b="1" spc="80" dirty="0">
                <a:latin typeface="Calibri"/>
                <a:cs typeface="Calibri"/>
              </a:rPr>
              <a:t>Previsión</a:t>
            </a:r>
            <a:r>
              <a:rPr sz="2200" b="1" spc="-5" dirty="0">
                <a:latin typeface="Calibri"/>
                <a:cs typeface="Calibri"/>
              </a:rPr>
              <a:t> </a:t>
            </a:r>
            <a:r>
              <a:rPr sz="2200" b="1" spc="130" dirty="0">
                <a:latin typeface="Calibri"/>
                <a:cs typeface="Calibri"/>
              </a:rPr>
              <a:t>social:</a:t>
            </a:r>
            <a:r>
              <a:rPr sz="2200" b="1" spc="-10" dirty="0">
                <a:latin typeface="Calibri"/>
                <a:cs typeface="Calibri"/>
              </a:rPr>
              <a:t> </a:t>
            </a:r>
            <a:r>
              <a:rPr sz="2200" b="1" spc="75" dirty="0">
                <a:latin typeface="Calibri"/>
                <a:cs typeface="Calibri"/>
              </a:rPr>
              <a:t>nueva</a:t>
            </a:r>
            <a:r>
              <a:rPr sz="2200" b="1" spc="-25" dirty="0">
                <a:latin typeface="Calibri"/>
                <a:cs typeface="Calibri"/>
              </a:rPr>
              <a:t> </a:t>
            </a:r>
            <a:r>
              <a:rPr sz="2200" b="1" spc="114" dirty="0">
                <a:latin typeface="Calibri"/>
                <a:cs typeface="Calibri"/>
              </a:rPr>
              <a:t>clave</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105" dirty="0">
                <a:latin typeface="Calibri"/>
                <a:cs typeface="Calibri"/>
              </a:rPr>
              <a:t>ajustes</a:t>
            </a:r>
            <a:endParaRPr sz="2200">
              <a:latin typeface="Calibri"/>
              <a:cs typeface="Calibri"/>
            </a:endParaRPr>
          </a:p>
          <a:p>
            <a:pPr marL="12700">
              <a:lnSpc>
                <a:spcPct val="100000"/>
              </a:lnSpc>
              <a:spcBef>
                <a:spcPts val="525"/>
              </a:spcBef>
            </a:pPr>
            <a:r>
              <a:rPr sz="2200" spc="120" dirty="0">
                <a:latin typeface="Calibri"/>
                <a:cs typeface="Calibri"/>
              </a:rPr>
              <a:t>Si</a:t>
            </a:r>
            <a:r>
              <a:rPr sz="2200" spc="-15" dirty="0">
                <a:latin typeface="Calibri"/>
                <a:cs typeface="Calibri"/>
              </a:rPr>
              <a:t> </a:t>
            </a:r>
            <a:r>
              <a:rPr sz="2200" spc="95" dirty="0">
                <a:latin typeface="Calibri"/>
                <a:cs typeface="Calibri"/>
              </a:rPr>
              <a:t>pagas</a:t>
            </a:r>
            <a:r>
              <a:rPr sz="2200" spc="20" dirty="0">
                <a:latin typeface="Calibri"/>
                <a:cs typeface="Calibri"/>
              </a:rPr>
              <a:t> </a:t>
            </a:r>
            <a:r>
              <a:rPr sz="2200" dirty="0">
                <a:latin typeface="Calibri"/>
                <a:cs typeface="Calibri"/>
              </a:rPr>
              <a:t>previsión</a:t>
            </a:r>
            <a:r>
              <a:rPr sz="2200" spc="-10" dirty="0">
                <a:latin typeface="Calibri"/>
                <a:cs typeface="Calibri"/>
              </a:rPr>
              <a:t> </a:t>
            </a:r>
            <a:r>
              <a:rPr sz="2200" spc="100" dirty="0">
                <a:latin typeface="Calibri"/>
                <a:cs typeface="Calibri"/>
              </a:rPr>
              <a:t>social</a:t>
            </a:r>
            <a:r>
              <a:rPr sz="2200" spc="10" dirty="0">
                <a:latin typeface="Calibri"/>
                <a:cs typeface="Calibri"/>
              </a:rPr>
              <a:t> </a:t>
            </a:r>
            <a:r>
              <a:rPr sz="2200" spc="80" dirty="0">
                <a:latin typeface="Calibri"/>
                <a:cs typeface="Calibri"/>
              </a:rPr>
              <a:t>vinculada</a:t>
            </a:r>
            <a:r>
              <a:rPr sz="2200" spc="5" dirty="0">
                <a:latin typeface="Calibri"/>
                <a:cs typeface="Calibri"/>
              </a:rPr>
              <a:t> </a:t>
            </a:r>
            <a:r>
              <a:rPr sz="2200" spc="114" dirty="0">
                <a:latin typeface="Calibri"/>
                <a:cs typeface="Calibri"/>
              </a:rPr>
              <a:t>a</a:t>
            </a:r>
            <a:r>
              <a:rPr sz="2200" spc="5" dirty="0">
                <a:latin typeface="Calibri"/>
                <a:cs typeface="Calibri"/>
              </a:rPr>
              <a:t> </a:t>
            </a:r>
            <a:r>
              <a:rPr sz="2200" spc="55" dirty="0">
                <a:latin typeface="Calibri"/>
                <a:cs typeface="Calibri"/>
              </a:rPr>
              <a:t>lo</a:t>
            </a:r>
            <a:r>
              <a:rPr sz="2200" spc="-15" dirty="0">
                <a:latin typeface="Calibri"/>
                <a:cs typeface="Calibri"/>
              </a:rPr>
              <a:t> </a:t>
            </a:r>
            <a:r>
              <a:rPr sz="2200" spc="85" dirty="0">
                <a:latin typeface="Calibri"/>
                <a:cs typeface="Calibri"/>
              </a:rPr>
              <a:t>señalado</a:t>
            </a:r>
            <a:r>
              <a:rPr sz="2200" spc="40" dirty="0">
                <a:latin typeface="Calibri"/>
                <a:cs typeface="Calibri"/>
              </a:rPr>
              <a:t> </a:t>
            </a:r>
            <a:r>
              <a:rPr sz="2200" dirty="0">
                <a:latin typeface="Calibri"/>
                <a:cs typeface="Calibri"/>
              </a:rPr>
              <a:t>(Art.</a:t>
            </a:r>
            <a:r>
              <a:rPr sz="2200" spc="10" dirty="0">
                <a:latin typeface="Calibri"/>
                <a:cs typeface="Calibri"/>
              </a:rPr>
              <a:t> </a:t>
            </a:r>
            <a:r>
              <a:rPr sz="2200" spc="50" dirty="0">
                <a:latin typeface="Calibri"/>
                <a:cs typeface="Calibri"/>
              </a:rPr>
              <a:t>93</a:t>
            </a:r>
            <a:r>
              <a:rPr sz="2200" spc="25" dirty="0">
                <a:latin typeface="Calibri"/>
                <a:cs typeface="Calibri"/>
              </a:rPr>
              <a:t> </a:t>
            </a:r>
            <a:r>
              <a:rPr sz="2200" spc="70" dirty="0">
                <a:latin typeface="Calibri"/>
                <a:cs typeface="Calibri"/>
              </a:rPr>
              <a:t>fracc.</a:t>
            </a:r>
            <a:r>
              <a:rPr sz="2200" spc="5" dirty="0">
                <a:latin typeface="Calibri"/>
                <a:cs typeface="Calibri"/>
              </a:rPr>
              <a:t> </a:t>
            </a:r>
            <a:r>
              <a:rPr sz="2200" dirty="0">
                <a:latin typeface="Calibri"/>
                <a:cs typeface="Calibri"/>
              </a:rPr>
              <a:t>VIII y</a:t>
            </a:r>
            <a:r>
              <a:rPr sz="2200" spc="-5" dirty="0">
                <a:latin typeface="Calibri"/>
                <a:cs typeface="Calibri"/>
              </a:rPr>
              <a:t> </a:t>
            </a:r>
            <a:r>
              <a:rPr sz="2200" dirty="0">
                <a:latin typeface="Calibri"/>
                <a:cs typeface="Calibri"/>
              </a:rPr>
              <a:t>IX</a:t>
            </a:r>
            <a:r>
              <a:rPr sz="2200" spc="-15" dirty="0">
                <a:latin typeface="Calibri"/>
                <a:cs typeface="Calibri"/>
              </a:rPr>
              <a:t> </a:t>
            </a:r>
            <a:r>
              <a:rPr sz="2200" spc="80" dirty="0">
                <a:latin typeface="Calibri"/>
                <a:cs typeface="Calibri"/>
              </a:rPr>
              <a:t>LISR):</a:t>
            </a:r>
            <a:endParaRPr sz="2200">
              <a:latin typeface="Calibri"/>
              <a:cs typeface="Calibri"/>
            </a:endParaRPr>
          </a:p>
          <a:p>
            <a:pPr marL="354965" indent="-342265">
              <a:lnSpc>
                <a:spcPct val="100000"/>
              </a:lnSpc>
              <a:spcBef>
                <a:spcPts val="535"/>
              </a:spcBef>
              <a:buFont typeface="Arial"/>
              <a:buChar char="•"/>
              <a:tabLst>
                <a:tab pos="354965" algn="l"/>
              </a:tabLst>
            </a:pPr>
            <a:r>
              <a:rPr sz="2200" b="1" spc="55" dirty="0">
                <a:latin typeface="Calibri"/>
                <a:cs typeface="Calibri"/>
              </a:rPr>
              <a:t>056</a:t>
            </a:r>
            <a:r>
              <a:rPr sz="2200" b="1" spc="-40" dirty="0">
                <a:latin typeface="Calibri"/>
                <a:cs typeface="Calibri"/>
              </a:rPr>
              <a:t> </a:t>
            </a:r>
            <a:r>
              <a:rPr sz="2200" b="1" spc="-100" dirty="0">
                <a:latin typeface="Calibri"/>
                <a:cs typeface="Calibri"/>
              </a:rPr>
              <a:t>–</a:t>
            </a:r>
            <a:r>
              <a:rPr sz="2200" b="1" spc="-25" dirty="0">
                <a:latin typeface="Calibri"/>
                <a:cs typeface="Calibri"/>
              </a:rPr>
              <a:t> </a:t>
            </a:r>
            <a:r>
              <a:rPr sz="2200" b="1" spc="80" dirty="0">
                <a:latin typeface="Calibri"/>
                <a:cs typeface="Calibri"/>
              </a:rPr>
              <a:t>Previsión</a:t>
            </a:r>
            <a:r>
              <a:rPr sz="2200" b="1" spc="5" dirty="0">
                <a:latin typeface="Calibri"/>
                <a:cs typeface="Calibri"/>
              </a:rPr>
              <a:t> </a:t>
            </a:r>
            <a:r>
              <a:rPr sz="2200" b="1" spc="140" dirty="0">
                <a:latin typeface="Calibri"/>
                <a:cs typeface="Calibri"/>
              </a:rPr>
              <a:t>social</a:t>
            </a:r>
            <a:r>
              <a:rPr sz="2200" b="1" spc="-5" dirty="0">
                <a:latin typeface="Calibri"/>
                <a:cs typeface="Calibri"/>
              </a:rPr>
              <a:t> </a:t>
            </a:r>
            <a:r>
              <a:rPr sz="2200" b="1" dirty="0">
                <a:latin typeface="Calibri"/>
                <a:cs typeface="Calibri"/>
              </a:rPr>
              <a:t>(Art.</a:t>
            </a:r>
            <a:r>
              <a:rPr sz="2200" b="1" spc="-5" dirty="0">
                <a:latin typeface="Calibri"/>
                <a:cs typeface="Calibri"/>
              </a:rPr>
              <a:t> </a:t>
            </a:r>
            <a:r>
              <a:rPr sz="2200" b="1" spc="-95" dirty="0">
                <a:latin typeface="Calibri"/>
                <a:cs typeface="Calibri"/>
              </a:rPr>
              <a:t>G3</a:t>
            </a:r>
            <a:r>
              <a:rPr sz="2200" b="1" spc="-25" dirty="0">
                <a:latin typeface="Calibri"/>
                <a:cs typeface="Calibri"/>
              </a:rPr>
              <a:t> </a:t>
            </a:r>
            <a:r>
              <a:rPr sz="2200" b="1" spc="110" dirty="0">
                <a:latin typeface="Calibri"/>
                <a:cs typeface="Calibri"/>
              </a:rPr>
              <a:t>fracc.</a:t>
            </a:r>
            <a:r>
              <a:rPr sz="2200" b="1" spc="5" dirty="0">
                <a:latin typeface="Calibri"/>
                <a:cs typeface="Calibri"/>
              </a:rPr>
              <a:t> </a:t>
            </a:r>
            <a:r>
              <a:rPr sz="2200" b="1" spc="50" dirty="0">
                <a:latin typeface="Calibri"/>
                <a:cs typeface="Calibri"/>
              </a:rPr>
              <a:t>VIII</a:t>
            </a:r>
            <a:r>
              <a:rPr sz="2200" b="1" spc="-15" dirty="0">
                <a:latin typeface="Calibri"/>
                <a:cs typeface="Calibri"/>
              </a:rPr>
              <a:t> </a:t>
            </a:r>
            <a:r>
              <a:rPr sz="2200" b="1" dirty="0">
                <a:latin typeface="Calibri"/>
                <a:cs typeface="Calibri"/>
              </a:rPr>
              <a:t>y</a:t>
            </a:r>
            <a:r>
              <a:rPr sz="2200" b="1" spc="-40" dirty="0">
                <a:latin typeface="Calibri"/>
                <a:cs typeface="Calibri"/>
              </a:rPr>
              <a:t> </a:t>
            </a:r>
            <a:r>
              <a:rPr sz="2200" b="1" spc="75" dirty="0">
                <a:latin typeface="Calibri"/>
                <a:cs typeface="Calibri"/>
              </a:rPr>
              <a:t>IX</a:t>
            </a:r>
            <a:r>
              <a:rPr sz="2200" b="1" spc="-15" dirty="0">
                <a:latin typeface="Calibri"/>
                <a:cs typeface="Calibri"/>
              </a:rPr>
              <a:t> </a:t>
            </a:r>
            <a:r>
              <a:rPr sz="2200" b="1" spc="114" dirty="0">
                <a:latin typeface="Calibri"/>
                <a:cs typeface="Calibri"/>
              </a:rPr>
              <a:t>LISR)</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72110" algn="l"/>
                <a:tab pos="784860" algn="l"/>
                <a:tab pos="1729739" algn="l"/>
                <a:tab pos="2818130" algn="l"/>
                <a:tab pos="3514725" algn="l"/>
                <a:tab pos="5142865" algn="l"/>
                <a:tab pos="6866255" algn="l"/>
                <a:tab pos="8822055" algn="l"/>
              </a:tabLst>
            </a:pPr>
            <a:r>
              <a:rPr sz="2200" spc="55" dirty="0">
                <a:latin typeface="Calibri"/>
                <a:cs typeface="Calibri"/>
              </a:rPr>
              <a:t>Y</a:t>
            </a:r>
            <a:r>
              <a:rPr sz="2200" dirty="0">
                <a:latin typeface="Calibri"/>
                <a:cs typeface="Calibri"/>
              </a:rPr>
              <a:t>	</a:t>
            </a:r>
            <a:r>
              <a:rPr sz="2200" spc="80" dirty="0">
                <a:latin typeface="Calibri"/>
                <a:cs typeface="Calibri"/>
              </a:rPr>
              <a:t>si</a:t>
            </a:r>
            <a:r>
              <a:rPr sz="2200" dirty="0">
                <a:latin typeface="Calibri"/>
                <a:cs typeface="Calibri"/>
              </a:rPr>
              <a:t>	</a:t>
            </a:r>
            <a:r>
              <a:rPr sz="2200" spc="120" dirty="0">
                <a:latin typeface="Calibri"/>
                <a:cs typeface="Calibri"/>
              </a:rPr>
              <a:t>haces</a:t>
            </a:r>
            <a:r>
              <a:rPr sz="2200" dirty="0">
                <a:latin typeface="Calibri"/>
                <a:cs typeface="Calibri"/>
              </a:rPr>
              <a:t>	</a:t>
            </a:r>
            <a:r>
              <a:rPr sz="2200" spc="75" dirty="0">
                <a:latin typeface="Calibri"/>
                <a:cs typeface="Calibri"/>
              </a:rPr>
              <a:t>ajustes</a:t>
            </a:r>
            <a:r>
              <a:rPr sz="2200" dirty="0">
                <a:latin typeface="Calibri"/>
                <a:cs typeface="Calibri"/>
              </a:rPr>
              <a:t>	</a:t>
            </a:r>
            <a:r>
              <a:rPr sz="2200" spc="-20" dirty="0">
                <a:latin typeface="Calibri"/>
                <a:cs typeface="Calibri"/>
              </a:rPr>
              <a:t>(por</a:t>
            </a:r>
            <a:r>
              <a:rPr sz="2200" dirty="0">
                <a:latin typeface="Calibri"/>
                <a:cs typeface="Calibri"/>
              </a:rPr>
              <a:t>	</a:t>
            </a:r>
            <a:r>
              <a:rPr sz="2200" spc="50" dirty="0">
                <a:latin typeface="Calibri"/>
                <a:cs typeface="Calibri"/>
              </a:rPr>
              <a:t>diferencias,</a:t>
            </a:r>
            <a:r>
              <a:rPr sz="2200" dirty="0">
                <a:latin typeface="Calibri"/>
                <a:cs typeface="Calibri"/>
              </a:rPr>
              <a:t>	</a:t>
            </a:r>
            <a:r>
              <a:rPr sz="2200" spc="-10" dirty="0">
                <a:latin typeface="Calibri"/>
                <a:cs typeface="Calibri"/>
              </a:rPr>
              <a:t>retroactivos,</a:t>
            </a:r>
            <a:r>
              <a:rPr sz="2200" dirty="0">
                <a:latin typeface="Calibri"/>
                <a:cs typeface="Calibri"/>
              </a:rPr>
              <a:t>	</a:t>
            </a:r>
            <a:r>
              <a:rPr sz="2200" spc="65" dirty="0">
                <a:latin typeface="Calibri"/>
                <a:cs typeface="Calibri"/>
              </a:rPr>
              <a:t>correcciones),</a:t>
            </a:r>
            <a:r>
              <a:rPr sz="2200" dirty="0">
                <a:latin typeface="Calibri"/>
                <a:cs typeface="Calibri"/>
              </a:rPr>
              <a:t>	</a:t>
            </a:r>
            <a:r>
              <a:rPr sz="2200" spc="100" dirty="0">
                <a:latin typeface="Calibri"/>
                <a:cs typeface="Calibri"/>
              </a:rPr>
              <a:t>se</a:t>
            </a:r>
            <a:endParaRPr sz="2200">
              <a:latin typeface="Calibri"/>
              <a:cs typeface="Calibri"/>
            </a:endParaRPr>
          </a:p>
        </p:txBody>
      </p:sp>
      <p:sp>
        <p:nvSpPr>
          <p:cNvPr id="4" name="object 4"/>
          <p:cNvSpPr txBox="1"/>
          <p:nvPr/>
        </p:nvSpPr>
        <p:spPr>
          <a:xfrm>
            <a:off x="10508360" y="2974974"/>
            <a:ext cx="1340485" cy="360680"/>
          </a:xfrm>
          <a:prstGeom prst="rect">
            <a:avLst/>
          </a:prstGeom>
        </p:spPr>
        <p:txBody>
          <a:bodyPr vert="horz" wrap="square" lIns="0" tIns="12065" rIns="0" bIns="0" rtlCol="0">
            <a:spAutoFit/>
          </a:bodyPr>
          <a:lstStyle/>
          <a:p>
            <a:pPr marL="12700">
              <a:lnSpc>
                <a:spcPct val="100000"/>
              </a:lnSpc>
              <a:spcBef>
                <a:spcPts val="95"/>
              </a:spcBef>
            </a:pPr>
            <a:r>
              <a:rPr sz="2200" spc="40" dirty="0">
                <a:latin typeface="Calibri"/>
                <a:cs typeface="Calibri"/>
              </a:rPr>
              <a:t>incorporan</a:t>
            </a:r>
            <a:endParaRPr sz="2200">
              <a:latin typeface="Calibri"/>
              <a:cs typeface="Calibri"/>
            </a:endParaRPr>
          </a:p>
        </p:txBody>
      </p:sp>
      <p:sp>
        <p:nvSpPr>
          <p:cNvPr id="5" name="object 5"/>
          <p:cNvSpPr txBox="1"/>
          <p:nvPr/>
        </p:nvSpPr>
        <p:spPr>
          <a:xfrm>
            <a:off x="1206500" y="3242017"/>
            <a:ext cx="10647045" cy="2708910"/>
          </a:xfrm>
          <a:prstGeom prst="rect">
            <a:avLst/>
          </a:prstGeom>
        </p:spPr>
        <p:txBody>
          <a:bodyPr vert="horz" wrap="square" lIns="0" tIns="80010" rIns="0" bIns="0" rtlCol="0">
            <a:spAutoFit/>
          </a:bodyPr>
          <a:lstStyle/>
          <a:p>
            <a:pPr marL="12700">
              <a:lnSpc>
                <a:spcPct val="100000"/>
              </a:lnSpc>
              <a:spcBef>
                <a:spcPts val="630"/>
              </a:spcBef>
            </a:pPr>
            <a:r>
              <a:rPr sz="2200" spc="80" dirty="0">
                <a:latin typeface="Calibri"/>
                <a:cs typeface="Calibri"/>
              </a:rPr>
              <a:t>deducciones:</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112</a:t>
            </a:r>
            <a:r>
              <a:rPr sz="2200" b="1" spc="100" dirty="0">
                <a:latin typeface="Calibri"/>
                <a:cs typeface="Calibri"/>
              </a:rPr>
              <a:t> </a:t>
            </a:r>
            <a:r>
              <a:rPr sz="2200" dirty="0">
                <a:latin typeface="Calibri"/>
                <a:cs typeface="Calibri"/>
              </a:rPr>
              <a:t>Ajuste</a:t>
            </a:r>
            <a:r>
              <a:rPr sz="2200" spc="140" dirty="0">
                <a:latin typeface="Calibri"/>
                <a:cs typeface="Calibri"/>
              </a:rPr>
              <a:t> </a:t>
            </a:r>
            <a:r>
              <a:rPr sz="2200" dirty="0">
                <a:latin typeface="Calibri"/>
                <a:cs typeface="Calibri"/>
              </a:rPr>
              <a:t>previsión</a:t>
            </a:r>
            <a:r>
              <a:rPr sz="2200" spc="135" dirty="0">
                <a:latin typeface="Calibri"/>
                <a:cs typeface="Calibri"/>
              </a:rPr>
              <a:t> </a:t>
            </a:r>
            <a:r>
              <a:rPr sz="2200" spc="100" dirty="0">
                <a:latin typeface="Calibri"/>
                <a:cs typeface="Calibri"/>
              </a:rPr>
              <a:t>social</a:t>
            </a:r>
            <a:r>
              <a:rPr sz="2200" spc="120" dirty="0">
                <a:latin typeface="Calibri"/>
                <a:cs typeface="Calibri"/>
              </a:rPr>
              <a:t> </a:t>
            </a:r>
            <a:r>
              <a:rPr sz="2200" spc="-10" dirty="0">
                <a:latin typeface="Calibri"/>
                <a:cs typeface="Calibri"/>
              </a:rPr>
              <a:t>gravado</a:t>
            </a:r>
            <a:endParaRPr sz="220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113</a:t>
            </a:r>
            <a:r>
              <a:rPr sz="2200" b="1" spc="100" dirty="0">
                <a:latin typeface="Calibri"/>
                <a:cs typeface="Calibri"/>
              </a:rPr>
              <a:t> </a:t>
            </a:r>
            <a:r>
              <a:rPr sz="2200" dirty="0">
                <a:latin typeface="Calibri"/>
                <a:cs typeface="Calibri"/>
              </a:rPr>
              <a:t>Ajuste</a:t>
            </a:r>
            <a:r>
              <a:rPr sz="2200" spc="140" dirty="0">
                <a:latin typeface="Calibri"/>
                <a:cs typeface="Calibri"/>
              </a:rPr>
              <a:t> </a:t>
            </a:r>
            <a:r>
              <a:rPr sz="2200" dirty="0">
                <a:latin typeface="Calibri"/>
                <a:cs typeface="Calibri"/>
              </a:rPr>
              <a:t>previsión</a:t>
            </a:r>
            <a:r>
              <a:rPr sz="2200" spc="135" dirty="0">
                <a:latin typeface="Calibri"/>
                <a:cs typeface="Calibri"/>
              </a:rPr>
              <a:t> </a:t>
            </a:r>
            <a:r>
              <a:rPr sz="2200" spc="100" dirty="0">
                <a:latin typeface="Calibri"/>
                <a:cs typeface="Calibri"/>
              </a:rPr>
              <a:t>social</a:t>
            </a:r>
            <a:r>
              <a:rPr sz="2200" spc="120" dirty="0">
                <a:latin typeface="Calibri"/>
                <a:cs typeface="Calibri"/>
              </a:rPr>
              <a:t> </a:t>
            </a:r>
            <a:r>
              <a:rPr sz="2200" spc="-10" dirty="0">
                <a:latin typeface="Calibri"/>
                <a:cs typeface="Calibri"/>
              </a:rPr>
              <a:t>exento</a:t>
            </a:r>
            <a:endParaRPr sz="2200">
              <a:latin typeface="Calibri"/>
              <a:cs typeface="Calibri"/>
            </a:endParaRPr>
          </a:p>
          <a:p>
            <a:pPr>
              <a:lnSpc>
                <a:spcPct val="100000"/>
              </a:lnSpc>
              <a:spcBef>
                <a:spcPts val="1010"/>
              </a:spcBef>
            </a:pPr>
            <a:endParaRPr sz="2200">
              <a:latin typeface="Calibri"/>
              <a:cs typeface="Calibri"/>
            </a:endParaRPr>
          </a:p>
          <a:p>
            <a:pPr marL="12700" marR="5080" algn="just">
              <a:lnSpc>
                <a:spcPct val="100000"/>
              </a:lnSpc>
              <a:spcBef>
                <a:spcPts val="5"/>
              </a:spcBef>
            </a:pPr>
            <a:r>
              <a:rPr sz="2200" b="1" spc="130" dirty="0">
                <a:latin typeface="Calibri"/>
                <a:cs typeface="Calibri"/>
              </a:rPr>
              <a:t>Acción</a:t>
            </a:r>
            <a:r>
              <a:rPr sz="2200" b="1" spc="-25" dirty="0">
                <a:latin typeface="Calibri"/>
                <a:cs typeface="Calibri"/>
              </a:rPr>
              <a:t> </a:t>
            </a:r>
            <a:r>
              <a:rPr sz="2200" b="1" spc="100" dirty="0">
                <a:latin typeface="Calibri"/>
                <a:cs typeface="Calibri"/>
              </a:rPr>
              <a:t>práctica:</a:t>
            </a:r>
            <a:r>
              <a:rPr sz="2200" b="1" spc="-10" dirty="0">
                <a:latin typeface="Calibri"/>
                <a:cs typeface="Calibri"/>
              </a:rPr>
              <a:t> </a:t>
            </a:r>
            <a:r>
              <a:rPr sz="2200" spc="105" dirty="0">
                <a:latin typeface="Calibri"/>
                <a:cs typeface="Calibri"/>
              </a:rPr>
              <a:t>si</a:t>
            </a:r>
            <a:r>
              <a:rPr sz="2200" spc="-20" dirty="0">
                <a:latin typeface="Calibri"/>
                <a:cs typeface="Calibri"/>
              </a:rPr>
              <a:t> </a:t>
            </a:r>
            <a:r>
              <a:rPr sz="2200" dirty="0">
                <a:latin typeface="Calibri"/>
                <a:cs typeface="Calibri"/>
              </a:rPr>
              <a:t>hoy</a:t>
            </a:r>
            <a:r>
              <a:rPr sz="2200" spc="-10" dirty="0">
                <a:latin typeface="Calibri"/>
                <a:cs typeface="Calibri"/>
              </a:rPr>
              <a:t> </a:t>
            </a:r>
            <a:r>
              <a:rPr sz="2200" spc="75" dirty="0">
                <a:latin typeface="Calibri"/>
                <a:cs typeface="Calibri"/>
              </a:rPr>
              <a:t>tus</a:t>
            </a:r>
            <a:r>
              <a:rPr sz="2200" spc="-25" dirty="0">
                <a:latin typeface="Calibri"/>
                <a:cs typeface="Calibri"/>
              </a:rPr>
              <a:t> </a:t>
            </a:r>
            <a:r>
              <a:rPr sz="2200" spc="75" dirty="0">
                <a:latin typeface="Calibri"/>
                <a:cs typeface="Calibri"/>
              </a:rPr>
              <a:t>“ajustes”</a:t>
            </a:r>
            <a:r>
              <a:rPr sz="2200" spc="-110" dirty="0">
                <a:latin typeface="Calibri"/>
                <a:cs typeface="Calibri"/>
              </a:rPr>
              <a:t> </a:t>
            </a:r>
            <a:r>
              <a:rPr sz="2200" spc="100" dirty="0">
                <a:latin typeface="Calibri"/>
                <a:cs typeface="Calibri"/>
              </a:rPr>
              <a:t>los</a:t>
            </a:r>
            <a:r>
              <a:rPr sz="2200" spc="-10" dirty="0">
                <a:latin typeface="Calibri"/>
                <a:cs typeface="Calibri"/>
              </a:rPr>
              <a:t> </a:t>
            </a:r>
            <a:r>
              <a:rPr sz="2200" spc="105" dirty="0">
                <a:latin typeface="Calibri"/>
                <a:cs typeface="Calibri"/>
              </a:rPr>
              <a:t>estás</a:t>
            </a:r>
            <a:r>
              <a:rPr sz="2200" spc="-20" dirty="0">
                <a:latin typeface="Calibri"/>
                <a:cs typeface="Calibri"/>
              </a:rPr>
              <a:t> </a:t>
            </a:r>
            <a:r>
              <a:rPr sz="2200" spc="80" dirty="0">
                <a:latin typeface="Calibri"/>
                <a:cs typeface="Calibri"/>
              </a:rPr>
              <a:t>mandando</a:t>
            </a:r>
            <a:r>
              <a:rPr sz="2200" spc="-25" dirty="0">
                <a:latin typeface="Calibri"/>
                <a:cs typeface="Calibri"/>
              </a:rPr>
              <a:t> </a:t>
            </a:r>
            <a:r>
              <a:rPr sz="2200" spc="105" dirty="0">
                <a:latin typeface="Calibri"/>
                <a:cs typeface="Calibri"/>
              </a:rPr>
              <a:t>como</a:t>
            </a:r>
            <a:r>
              <a:rPr sz="2200" spc="-40" dirty="0">
                <a:latin typeface="Calibri"/>
                <a:cs typeface="Calibri"/>
              </a:rPr>
              <a:t> </a:t>
            </a:r>
            <a:r>
              <a:rPr sz="2200" spc="95" dirty="0">
                <a:latin typeface="Calibri"/>
                <a:cs typeface="Calibri"/>
              </a:rPr>
              <a:t>deducciones</a:t>
            </a:r>
            <a:r>
              <a:rPr sz="2200" spc="-20" dirty="0">
                <a:latin typeface="Calibri"/>
                <a:cs typeface="Calibri"/>
              </a:rPr>
              <a:t> </a:t>
            </a:r>
            <a:r>
              <a:rPr sz="2200" spc="65" dirty="0">
                <a:latin typeface="Calibri"/>
                <a:cs typeface="Calibri"/>
              </a:rPr>
              <a:t>genéricas, </a:t>
            </a:r>
            <a:r>
              <a:rPr sz="2200" spc="55" dirty="0">
                <a:latin typeface="Calibri"/>
                <a:cs typeface="Calibri"/>
              </a:rPr>
              <a:t>conviene</a:t>
            </a:r>
            <a:r>
              <a:rPr sz="2200" spc="90" dirty="0">
                <a:latin typeface="Calibri"/>
                <a:cs typeface="Calibri"/>
              </a:rPr>
              <a:t>  </a:t>
            </a:r>
            <a:r>
              <a:rPr sz="2200" spc="85" dirty="0">
                <a:latin typeface="Calibri"/>
                <a:cs typeface="Calibri"/>
              </a:rPr>
              <a:t>mapearlos</a:t>
            </a:r>
            <a:r>
              <a:rPr sz="2200" spc="100" dirty="0">
                <a:latin typeface="Calibri"/>
                <a:cs typeface="Calibri"/>
              </a:rPr>
              <a:t>  </a:t>
            </a:r>
            <a:r>
              <a:rPr sz="2200" spc="114" dirty="0">
                <a:latin typeface="Calibri"/>
                <a:cs typeface="Calibri"/>
              </a:rPr>
              <a:t>a</a:t>
            </a:r>
            <a:r>
              <a:rPr sz="2200" spc="95" dirty="0">
                <a:latin typeface="Calibri"/>
                <a:cs typeface="Calibri"/>
              </a:rPr>
              <a:t>  </a:t>
            </a:r>
            <a:r>
              <a:rPr sz="2200" spc="110" dirty="0">
                <a:latin typeface="Calibri"/>
                <a:cs typeface="Calibri"/>
              </a:rPr>
              <a:t>estas</a:t>
            </a:r>
            <a:r>
              <a:rPr sz="2200" spc="95" dirty="0">
                <a:latin typeface="Calibri"/>
                <a:cs typeface="Calibri"/>
              </a:rPr>
              <a:t>  </a:t>
            </a:r>
            <a:r>
              <a:rPr sz="2200" spc="100" dirty="0">
                <a:latin typeface="Calibri"/>
                <a:cs typeface="Calibri"/>
              </a:rPr>
              <a:t>claves</a:t>
            </a:r>
            <a:r>
              <a:rPr sz="2200" spc="95" dirty="0">
                <a:latin typeface="Calibri"/>
                <a:cs typeface="Calibri"/>
              </a:rPr>
              <a:t>  </a:t>
            </a:r>
            <a:r>
              <a:rPr sz="2200" spc="50" dirty="0">
                <a:latin typeface="Calibri"/>
                <a:cs typeface="Calibri"/>
              </a:rPr>
              <a:t>para</a:t>
            </a:r>
            <a:r>
              <a:rPr sz="2200" spc="90" dirty="0">
                <a:latin typeface="Calibri"/>
                <a:cs typeface="Calibri"/>
              </a:rPr>
              <a:t>  </a:t>
            </a:r>
            <a:r>
              <a:rPr sz="2200" spc="75" dirty="0">
                <a:latin typeface="Calibri"/>
                <a:cs typeface="Calibri"/>
              </a:rPr>
              <a:t>coherencia</a:t>
            </a:r>
            <a:r>
              <a:rPr sz="2200" spc="100" dirty="0">
                <a:latin typeface="Calibri"/>
                <a:cs typeface="Calibri"/>
              </a:rPr>
              <a:t>  </a:t>
            </a:r>
            <a:r>
              <a:rPr sz="2200" dirty="0">
                <a:latin typeface="Calibri"/>
                <a:cs typeface="Calibri"/>
              </a:rPr>
              <a:t>y</a:t>
            </a:r>
            <a:r>
              <a:rPr sz="2200" spc="90" dirty="0">
                <a:latin typeface="Calibri"/>
                <a:cs typeface="Calibri"/>
              </a:rPr>
              <a:t>  </a:t>
            </a:r>
            <a:r>
              <a:rPr sz="2200" dirty="0">
                <a:latin typeface="Calibri"/>
                <a:cs typeface="Calibri"/>
              </a:rPr>
              <a:t>evitar</a:t>
            </a:r>
            <a:r>
              <a:rPr sz="2200" spc="95" dirty="0">
                <a:latin typeface="Calibri"/>
                <a:cs typeface="Calibri"/>
              </a:rPr>
              <a:t>  </a:t>
            </a:r>
            <a:r>
              <a:rPr sz="2200" spc="50" dirty="0">
                <a:latin typeface="Calibri"/>
                <a:cs typeface="Calibri"/>
              </a:rPr>
              <a:t>criterios</a:t>
            </a:r>
            <a:r>
              <a:rPr sz="2200" spc="90" dirty="0">
                <a:latin typeface="Calibri"/>
                <a:cs typeface="Calibri"/>
              </a:rPr>
              <a:t>  </a:t>
            </a:r>
            <a:r>
              <a:rPr sz="2200" dirty="0">
                <a:latin typeface="Calibri"/>
                <a:cs typeface="Calibri"/>
              </a:rPr>
              <a:t>internos</a:t>
            </a:r>
            <a:r>
              <a:rPr sz="2200" spc="100" dirty="0">
                <a:latin typeface="Calibri"/>
                <a:cs typeface="Calibri"/>
              </a:rPr>
              <a:t>  </a:t>
            </a:r>
            <a:r>
              <a:rPr sz="2200" spc="45" dirty="0">
                <a:latin typeface="Calibri"/>
                <a:cs typeface="Calibri"/>
              </a:rPr>
              <a:t>del </a:t>
            </a:r>
            <a:r>
              <a:rPr sz="2200" spc="-10" dirty="0">
                <a:latin typeface="Calibri"/>
                <a:cs typeface="Calibri"/>
              </a:rPr>
              <a:t>PAC/SAT.</a:t>
            </a:r>
            <a:endParaRPr sz="2200">
              <a:latin typeface="Calibri"/>
              <a:cs typeface="Calibri"/>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85755" cy="4317365"/>
          </a:xfrm>
          <a:prstGeom prst="rect">
            <a:avLst/>
          </a:prstGeom>
        </p:spPr>
        <p:txBody>
          <a:bodyPr vert="horz" wrap="square" lIns="0" tIns="12065" rIns="0" bIns="0" rtlCol="0">
            <a:spAutoFit/>
          </a:bodyPr>
          <a:lstStyle/>
          <a:p>
            <a:pPr marL="153035"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dirty="0">
                <a:latin typeface="Calibri"/>
                <a:cs typeface="Calibri"/>
              </a:rPr>
              <a:t>5)</a:t>
            </a:r>
            <a:r>
              <a:rPr sz="2200" b="1" spc="-25" dirty="0">
                <a:latin typeface="Calibri"/>
                <a:cs typeface="Calibri"/>
              </a:rPr>
              <a:t> </a:t>
            </a:r>
            <a:r>
              <a:rPr sz="2200" b="1" spc="95" dirty="0">
                <a:latin typeface="Calibri"/>
                <a:cs typeface="Calibri"/>
              </a:rPr>
              <a:t>Ajustes</a:t>
            </a:r>
            <a:r>
              <a:rPr sz="2200" b="1" spc="15" dirty="0">
                <a:latin typeface="Calibri"/>
                <a:cs typeface="Calibri"/>
              </a:rPr>
              <a:t> </a:t>
            </a:r>
            <a:r>
              <a:rPr sz="2200" b="1" spc="55" dirty="0">
                <a:latin typeface="Calibri"/>
                <a:cs typeface="Calibri"/>
              </a:rPr>
              <a:t>por</a:t>
            </a:r>
            <a:r>
              <a:rPr sz="2200" b="1" spc="-40" dirty="0">
                <a:latin typeface="Calibri"/>
                <a:cs typeface="Calibri"/>
              </a:rPr>
              <a:t> </a:t>
            </a:r>
            <a:r>
              <a:rPr sz="2200" b="1" spc="160" dirty="0">
                <a:latin typeface="Calibri"/>
                <a:cs typeface="Calibri"/>
              </a:rPr>
              <a:t>descansos</a:t>
            </a:r>
            <a:r>
              <a:rPr sz="2200" b="1" spc="30" dirty="0">
                <a:latin typeface="Calibri"/>
                <a:cs typeface="Calibri"/>
              </a:rPr>
              <a:t> </a:t>
            </a:r>
            <a:r>
              <a:rPr sz="2200" b="1" spc="100" dirty="0">
                <a:latin typeface="Calibri"/>
                <a:cs typeface="Calibri"/>
              </a:rPr>
              <a:t>laborados</a:t>
            </a:r>
            <a:r>
              <a:rPr sz="2200" b="1" spc="-40" dirty="0">
                <a:latin typeface="Calibri"/>
                <a:cs typeface="Calibri"/>
              </a:rPr>
              <a:t> </a:t>
            </a:r>
            <a:r>
              <a:rPr sz="2200" b="1" spc="80" dirty="0">
                <a:latin typeface="Calibri"/>
                <a:cs typeface="Calibri"/>
              </a:rPr>
              <a:t>(nuevas</a:t>
            </a:r>
            <a:r>
              <a:rPr sz="2200" b="1" spc="5" dirty="0">
                <a:latin typeface="Calibri"/>
                <a:cs typeface="Calibri"/>
              </a:rPr>
              <a:t> </a:t>
            </a:r>
            <a:r>
              <a:rPr sz="2200" b="1" spc="110" dirty="0">
                <a:latin typeface="Calibri"/>
                <a:cs typeface="Calibri"/>
              </a:rPr>
              <a:t>deducciones)</a:t>
            </a:r>
            <a:endParaRPr sz="2200" dirty="0">
              <a:latin typeface="Calibri"/>
              <a:cs typeface="Calibri"/>
            </a:endParaRPr>
          </a:p>
          <a:p>
            <a:pPr marL="12700">
              <a:lnSpc>
                <a:spcPct val="100000"/>
              </a:lnSpc>
              <a:spcBef>
                <a:spcPts val="530"/>
              </a:spcBef>
            </a:pPr>
            <a:r>
              <a:rPr sz="2200" dirty="0">
                <a:latin typeface="Calibri"/>
                <a:cs typeface="Calibri"/>
              </a:rPr>
              <a:t>Para</a:t>
            </a:r>
            <a:r>
              <a:rPr sz="2200" spc="80" dirty="0">
                <a:latin typeface="Calibri"/>
                <a:cs typeface="Calibri"/>
              </a:rPr>
              <a:t> </a:t>
            </a:r>
            <a:r>
              <a:rPr sz="2200" spc="65" dirty="0">
                <a:latin typeface="Calibri"/>
                <a:cs typeface="Calibri"/>
              </a:rPr>
              <a:t>correcciones/ajustes</a:t>
            </a:r>
            <a:r>
              <a:rPr sz="2200" spc="150" dirty="0">
                <a:latin typeface="Calibri"/>
                <a:cs typeface="Calibri"/>
              </a:rPr>
              <a:t> </a:t>
            </a:r>
            <a:r>
              <a:rPr sz="2200" spc="75" dirty="0">
                <a:latin typeface="Calibri"/>
                <a:cs typeface="Calibri"/>
              </a:rPr>
              <a:t>relacionados</a:t>
            </a:r>
            <a:r>
              <a:rPr sz="2200" spc="105" dirty="0">
                <a:latin typeface="Calibri"/>
                <a:cs typeface="Calibri"/>
              </a:rPr>
              <a:t> </a:t>
            </a:r>
            <a:r>
              <a:rPr sz="2200" spc="100" dirty="0">
                <a:latin typeface="Calibri"/>
                <a:cs typeface="Calibri"/>
              </a:rPr>
              <a:t>con</a:t>
            </a:r>
            <a:r>
              <a:rPr sz="2200" spc="70" dirty="0">
                <a:latin typeface="Calibri"/>
                <a:cs typeface="Calibri"/>
              </a:rPr>
              <a:t> </a:t>
            </a:r>
            <a:r>
              <a:rPr sz="2200" dirty="0">
                <a:latin typeface="Calibri"/>
                <a:cs typeface="Calibri"/>
              </a:rPr>
              <a:t>054/055,</a:t>
            </a:r>
            <a:r>
              <a:rPr sz="2200" spc="65" dirty="0">
                <a:latin typeface="Calibri"/>
                <a:cs typeface="Calibri"/>
              </a:rPr>
              <a:t> </a:t>
            </a:r>
            <a:r>
              <a:rPr sz="2200" dirty="0">
                <a:latin typeface="Calibri"/>
                <a:cs typeface="Calibri"/>
              </a:rPr>
              <a:t>existen</a:t>
            </a:r>
            <a:r>
              <a:rPr sz="2200" spc="110" dirty="0">
                <a:latin typeface="Calibri"/>
                <a:cs typeface="Calibri"/>
              </a:rPr>
              <a:t> </a:t>
            </a:r>
            <a:r>
              <a:rPr sz="2200" spc="95" dirty="0">
                <a:latin typeface="Calibri"/>
                <a:cs typeface="Calibri"/>
              </a:rPr>
              <a:t>deducciones</a:t>
            </a:r>
            <a:r>
              <a:rPr sz="2200" spc="90" dirty="0">
                <a:latin typeface="Calibri"/>
                <a:cs typeface="Calibri"/>
              </a:rPr>
              <a:t> específicas:</a:t>
            </a:r>
            <a:endParaRPr sz="2200" dirty="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108</a:t>
            </a:r>
            <a:r>
              <a:rPr sz="2200" b="1" spc="-15" dirty="0">
                <a:latin typeface="Calibri"/>
                <a:cs typeface="Calibri"/>
              </a:rPr>
              <a:t> </a:t>
            </a:r>
            <a:r>
              <a:rPr sz="2200" dirty="0">
                <a:latin typeface="Calibri"/>
                <a:cs typeface="Calibri"/>
              </a:rPr>
              <a:t>Ajuste</a:t>
            </a:r>
            <a:r>
              <a:rPr sz="2200" spc="20" dirty="0">
                <a:latin typeface="Calibri"/>
                <a:cs typeface="Calibri"/>
              </a:rPr>
              <a:t> </a:t>
            </a:r>
            <a:r>
              <a:rPr sz="2200" spc="114" dirty="0">
                <a:latin typeface="Calibri"/>
                <a:cs typeface="Calibri"/>
              </a:rPr>
              <a:t>a</a:t>
            </a:r>
            <a:r>
              <a:rPr sz="2200" spc="-10" dirty="0">
                <a:latin typeface="Calibri"/>
                <a:cs typeface="Calibri"/>
              </a:rPr>
              <a:t> </a:t>
            </a:r>
            <a:r>
              <a:rPr sz="2200" spc="95" dirty="0">
                <a:latin typeface="Calibri"/>
                <a:cs typeface="Calibri"/>
              </a:rPr>
              <a:t>días</a:t>
            </a:r>
            <a:r>
              <a:rPr sz="2200" spc="5" dirty="0">
                <a:latin typeface="Calibri"/>
                <a:cs typeface="Calibri"/>
              </a:rPr>
              <a:t> </a:t>
            </a:r>
            <a:r>
              <a:rPr sz="2200" spc="65" dirty="0">
                <a:latin typeface="Calibri"/>
                <a:cs typeface="Calibri"/>
              </a:rPr>
              <a:t>de</a:t>
            </a:r>
            <a:r>
              <a:rPr sz="2200" spc="10" dirty="0">
                <a:latin typeface="Calibri"/>
                <a:cs typeface="Calibri"/>
              </a:rPr>
              <a:t> </a:t>
            </a:r>
            <a:r>
              <a:rPr sz="2200" spc="120" dirty="0">
                <a:latin typeface="Calibri"/>
                <a:cs typeface="Calibri"/>
              </a:rPr>
              <a:t>descanso</a:t>
            </a:r>
            <a:r>
              <a:rPr sz="2200" spc="25" dirty="0">
                <a:latin typeface="Calibri"/>
                <a:cs typeface="Calibri"/>
              </a:rPr>
              <a:t> </a:t>
            </a:r>
            <a:r>
              <a:rPr sz="2200" spc="70" dirty="0">
                <a:latin typeface="Calibri"/>
                <a:cs typeface="Calibri"/>
              </a:rPr>
              <a:t>laborados</a:t>
            </a:r>
            <a:r>
              <a:rPr sz="2200" spc="45" dirty="0">
                <a:latin typeface="Calibri"/>
                <a:cs typeface="Calibri"/>
              </a:rPr>
              <a:t> </a:t>
            </a:r>
            <a:r>
              <a:rPr sz="2200" b="1" spc="75" dirty="0">
                <a:latin typeface="Calibri"/>
                <a:cs typeface="Calibri"/>
              </a:rPr>
              <a:t>gravados</a:t>
            </a:r>
            <a:endParaRPr sz="2200" dirty="0">
              <a:latin typeface="Calibri"/>
              <a:cs typeface="Calibri"/>
            </a:endParaRPr>
          </a:p>
          <a:p>
            <a:pPr marL="354965" indent="-342265">
              <a:lnSpc>
                <a:spcPct val="100000"/>
              </a:lnSpc>
              <a:spcBef>
                <a:spcPts val="525"/>
              </a:spcBef>
              <a:buFont typeface="Arial"/>
              <a:buChar char="•"/>
              <a:tabLst>
                <a:tab pos="354965" algn="l"/>
              </a:tabLst>
            </a:pPr>
            <a:r>
              <a:rPr sz="2200" b="1" spc="-20" dirty="0">
                <a:latin typeface="Calibri"/>
                <a:cs typeface="Calibri"/>
              </a:rPr>
              <a:t>10</a:t>
            </a:r>
            <a:r>
              <a:rPr lang="es-MX" sz="2200" b="1" spc="-20" dirty="0">
                <a:latin typeface="Calibri"/>
                <a:cs typeface="Calibri"/>
              </a:rPr>
              <a:t>6</a:t>
            </a:r>
            <a:r>
              <a:rPr sz="2200" b="1" spc="-25" dirty="0">
                <a:latin typeface="Calibri"/>
                <a:cs typeface="Calibri"/>
              </a:rPr>
              <a:t> </a:t>
            </a:r>
            <a:r>
              <a:rPr sz="2200" dirty="0">
                <a:latin typeface="Calibri"/>
                <a:cs typeface="Calibri"/>
              </a:rPr>
              <a:t>Ajuste</a:t>
            </a:r>
            <a:r>
              <a:rPr sz="2200" spc="15" dirty="0">
                <a:latin typeface="Calibri"/>
                <a:cs typeface="Calibri"/>
              </a:rPr>
              <a:t> </a:t>
            </a:r>
            <a:r>
              <a:rPr sz="2200" spc="114" dirty="0">
                <a:latin typeface="Calibri"/>
                <a:cs typeface="Calibri"/>
              </a:rPr>
              <a:t>a</a:t>
            </a:r>
            <a:r>
              <a:rPr sz="2200" spc="-15" dirty="0">
                <a:latin typeface="Calibri"/>
                <a:cs typeface="Calibri"/>
              </a:rPr>
              <a:t> </a:t>
            </a:r>
            <a:r>
              <a:rPr sz="2200" spc="95" dirty="0">
                <a:latin typeface="Calibri"/>
                <a:cs typeface="Calibri"/>
              </a:rPr>
              <a:t>días</a:t>
            </a:r>
            <a:r>
              <a:rPr sz="2200" dirty="0">
                <a:latin typeface="Calibri"/>
                <a:cs typeface="Calibri"/>
              </a:rPr>
              <a:t> </a:t>
            </a:r>
            <a:r>
              <a:rPr sz="2200" spc="65" dirty="0">
                <a:latin typeface="Calibri"/>
                <a:cs typeface="Calibri"/>
              </a:rPr>
              <a:t>de</a:t>
            </a:r>
            <a:r>
              <a:rPr sz="2200" dirty="0">
                <a:latin typeface="Calibri"/>
                <a:cs typeface="Calibri"/>
              </a:rPr>
              <a:t> </a:t>
            </a:r>
            <a:r>
              <a:rPr sz="2200" spc="120" dirty="0">
                <a:latin typeface="Calibri"/>
                <a:cs typeface="Calibri"/>
              </a:rPr>
              <a:t>descanso</a:t>
            </a:r>
            <a:r>
              <a:rPr sz="2200" spc="15" dirty="0">
                <a:latin typeface="Calibri"/>
                <a:cs typeface="Calibri"/>
              </a:rPr>
              <a:t> </a:t>
            </a:r>
            <a:r>
              <a:rPr sz="2200" spc="70" dirty="0">
                <a:latin typeface="Calibri"/>
                <a:cs typeface="Calibri"/>
              </a:rPr>
              <a:t>laborados</a:t>
            </a:r>
            <a:r>
              <a:rPr sz="2200" spc="40" dirty="0">
                <a:latin typeface="Calibri"/>
                <a:cs typeface="Calibri"/>
              </a:rPr>
              <a:t> </a:t>
            </a:r>
            <a:r>
              <a:rPr sz="2200" b="1" spc="75" dirty="0">
                <a:latin typeface="Calibri"/>
                <a:cs typeface="Calibri"/>
              </a:rPr>
              <a:t>exentos</a:t>
            </a:r>
            <a:endParaRPr sz="2200" dirty="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110</a:t>
            </a:r>
            <a:r>
              <a:rPr sz="2200" b="1" spc="20" dirty="0">
                <a:latin typeface="Calibri"/>
                <a:cs typeface="Calibri"/>
              </a:rPr>
              <a:t> </a:t>
            </a:r>
            <a:r>
              <a:rPr sz="2200" spc="10" dirty="0">
                <a:latin typeface="Calibri"/>
                <a:cs typeface="Calibri"/>
              </a:rPr>
              <a:t>Ajuste</a:t>
            </a:r>
            <a:r>
              <a:rPr sz="2200" spc="55" dirty="0">
                <a:latin typeface="Calibri"/>
                <a:cs typeface="Calibri"/>
              </a:rPr>
              <a:t> </a:t>
            </a:r>
            <a:r>
              <a:rPr sz="2200" spc="114" dirty="0">
                <a:latin typeface="Calibri"/>
                <a:cs typeface="Calibri"/>
              </a:rPr>
              <a:t>a</a:t>
            </a:r>
            <a:r>
              <a:rPr sz="2200" spc="30" dirty="0">
                <a:latin typeface="Calibri"/>
                <a:cs typeface="Calibri"/>
              </a:rPr>
              <a:t> </a:t>
            </a:r>
            <a:r>
              <a:rPr sz="2200" spc="95" dirty="0">
                <a:latin typeface="Calibri"/>
                <a:cs typeface="Calibri"/>
              </a:rPr>
              <a:t>días</a:t>
            </a:r>
            <a:r>
              <a:rPr sz="2200" spc="45" dirty="0">
                <a:latin typeface="Calibri"/>
                <a:cs typeface="Calibri"/>
              </a:rPr>
              <a:t> </a:t>
            </a:r>
            <a:r>
              <a:rPr sz="2200" spc="65" dirty="0">
                <a:latin typeface="Calibri"/>
                <a:cs typeface="Calibri"/>
              </a:rPr>
              <a:t>de</a:t>
            </a:r>
            <a:r>
              <a:rPr sz="2200" spc="45" dirty="0">
                <a:latin typeface="Calibri"/>
                <a:cs typeface="Calibri"/>
              </a:rPr>
              <a:t> </a:t>
            </a:r>
            <a:r>
              <a:rPr sz="2200" spc="120" dirty="0">
                <a:latin typeface="Calibri"/>
                <a:cs typeface="Calibri"/>
              </a:rPr>
              <a:t>descanso</a:t>
            </a:r>
            <a:r>
              <a:rPr sz="2200" spc="60" dirty="0">
                <a:latin typeface="Calibri"/>
                <a:cs typeface="Calibri"/>
              </a:rPr>
              <a:t> </a:t>
            </a:r>
            <a:r>
              <a:rPr sz="2200" spc="10" dirty="0">
                <a:latin typeface="Calibri"/>
                <a:cs typeface="Calibri"/>
              </a:rPr>
              <a:t>obligatorios</a:t>
            </a:r>
            <a:r>
              <a:rPr sz="2200" spc="50" dirty="0">
                <a:latin typeface="Calibri"/>
                <a:cs typeface="Calibri"/>
              </a:rPr>
              <a:t> </a:t>
            </a:r>
            <a:r>
              <a:rPr sz="2200" spc="70" dirty="0">
                <a:latin typeface="Calibri"/>
                <a:cs typeface="Calibri"/>
              </a:rPr>
              <a:t>laborados</a:t>
            </a:r>
            <a:r>
              <a:rPr sz="2200" spc="110" dirty="0">
                <a:latin typeface="Calibri"/>
                <a:cs typeface="Calibri"/>
              </a:rPr>
              <a:t> </a:t>
            </a:r>
            <a:r>
              <a:rPr sz="2200" b="1" spc="75" dirty="0">
                <a:latin typeface="Calibri"/>
                <a:cs typeface="Calibri"/>
              </a:rPr>
              <a:t>gravados</a:t>
            </a:r>
            <a:endParaRPr sz="2200" dirty="0">
              <a:latin typeface="Calibri"/>
              <a:cs typeface="Calibri"/>
            </a:endParaRPr>
          </a:p>
          <a:p>
            <a:pPr marL="354965" indent="-342265">
              <a:lnSpc>
                <a:spcPct val="100000"/>
              </a:lnSpc>
              <a:spcBef>
                <a:spcPts val="530"/>
              </a:spcBef>
              <a:buFont typeface="Arial"/>
              <a:buChar char="•"/>
              <a:tabLst>
                <a:tab pos="354965" algn="l"/>
              </a:tabLst>
            </a:pPr>
            <a:r>
              <a:rPr sz="2200" b="1" spc="55" dirty="0">
                <a:latin typeface="Calibri"/>
                <a:cs typeface="Calibri"/>
              </a:rPr>
              <a:t>111</a:t>
            </a:r>
            <a:r>
              <a:rPr sz="2200" b="1" spc="20" dirty="0">
                <a:latin typeface="Calibri"/>
                <a:cs typeface="Calibri"/>
              </a:rPr>
              <a:t> </a:t>
            </a:r>
            <a:r>
              <a:rPr sz="2200" spc="10" dirty="0">
                <a:latin typeface="Calibri"/>
                <a:cs typeface="Calibri"/>
              </a:rPr>
              <a:t>Ajuste</a:t>
            </a:r>
            <a:r>
              <a:rPr sz="2200" spc="55" dirty="0">
                <a:latin typeface="Calibri"/>
                <a:cs typeface="Calibri"/>
              </a:rPr>
              <a:t> </a:t>
            </a:r>
            <a:r>
              <a:rPr sz="2200" spc="114" dirty="0">
                <a:latin typeface="Calibri"/>
                <a:cs typeface="Calibri"/>
              </a:rPr>
              <a:t>a</a:t>
            </a:r>
            <a:r>
              <a:rPr sz="2200" spc="30" dirty="0">
                <a:latin typeface="Calibri"/>
                <a:cs typeface="Calibri"/>
              </a:rPr>
              <a:t> </a:t>
            </a:r>
            <a:r>
              <a:rPr sz="2200" spc="95" dirty="0">
                <a:latin typeface="Calibri"/>
                <a:cs typeface="Calibri"/>
              </a:rPr>
              <a:t>días</a:t>
            </a:r>
            <a:r>
              <a:rPr sz="2200" spc="45" dirty="0">
                <a:latin typeface="Calibri"/>
                <a:cs typeface="Calibri"/>
              </a:rPr>
              <a:t> </a:t>
            </a:r>
            <a:r>
              <a:rPr sz="2200" spc="65" dirty="0">
                <a:latin typeface="Calibri"/>
                <a:cs typeface="Calibri"/>
              </a:rPr>
              <a:t>de</a:t>
            </a:r>
            <a:r>
              <a:rPr sz="2200" spc="45" dirty="0">
                <a:latin typeface="Calibri"/>
                <a:cs typeface="Calibri"/>
              </a:rPr>
              <a:t> </a:t>
            </a:r>
            <a:r>
              <a:rPr sz="2200" spc="120" dirty="0">
                <a:latin typeface="Calibri"/>
                <a:cs typeface="Calibri"/>
              </a:rPr>
              <a:t>descanso</a:t>
            </a:r>
            <a:r>
              <a:rPr sz="2200" spc="60" dirty="0">
                <a:latin typeface="Calibri"/>
                <a:cs typeface="Calibri"/>
              </a:rPr>
              <a:t> </a:t>
            </a:r>
            <a:r>
              <a:rPr sz="2200" spc="10" dirty="0">
                <a:latin typeface="Calibri"/>
                <a:cs typeface="Calibri"/>
              </a:rPr>
              <a:t>obligatorios</a:t>
            </a:r>
            <a:r>
              <a:rPr sz="2200" spc="50" dirty="0">
                <a:latin typeface="Calibri"/>
                <a:cs typeface="Calibri"/>
              </a:rPr>
              <a:t> </a:t>
            </a:r>
            <a:r>
              <a:rPr sz="2200" spc="70" dirty="0">
                <a:latin typeface="Calibri"/>
                <a:cs typeface="Calibri"/>
              </a:rPr>
              <a:t>laborados</a:t>
            </a:r>
            <a:r>
              <a:rPr sz="2200" spc="110" dirty="0">
                <a:latin typeface="Calibri"/>
                <a:cs typeface="Calibri"/>
              </a:rPr>
              <a:t> </a:t>
            </a:r>
            <a:r>
              <a:rPr sz="2200" b="1" spc="75" dirty="0">
                <a:latin typeface="Calibri"/>
                <a:cs typeface="Calibri"/>
              </a:rPr>
              <a:t>exentos</a:t>
            </a:r>
            <a:endParaRPr sz="2200" dirty="0">
              <a:latin typeface="Calibri"/>
              <a:cs typeface="Calibri"/>
            </a:endParaRPr>
          </a:p>
          <a:p>
            <a:pPr>
              <a:lnSpc>
                <a:spcPct val="100000"/>
              </a:lnSpc>
              <a:spcBef>
                <a:spcPts val="1010"/>
              </a:spcBef>
            </a:pPr>
            <a:endParaRPr sz="2200" dirty="0">
              <a:latin typeface="Calibri"/>
              <a:cs typeface="Calibri"/>
            </a:endParaRPr>
          </a:p>
          <a:p>
            <a:pPr marL="12700">
              <a:lnSpc>
                <a:spcPct val="100000"/>
              </a:lnSpc>
            </a:pPr>
            <a:r>
              <a:rPr sz="2200" b="1" spc="125" dirty="0">
                <a:latin typeface="Calibri"/>
                <a:cs typeface="Calibri"/>
              </a:rPr>
              <a:t>Acción</a:t>
            </a:r>
            <a:r>
              <a:rPr sz="2200" b="1" spc="55" dirty="0">
                <a:latin typeface="Calibri"/>
                <a:cs typeface="Calibri"/>
              </a:rPr>
              <a:t> </a:t>
            </a:r>
            <a:r>
              <a:rPr sz="2200" b="1" spc="100" dirty="0">
                <a:latin typeface="Calibri"/>
                <a:cs typeface="Calibri"/>
              </a:rPr>
              <a:t>práctica:</a:t>
            </a:r>
            <a:r>
              <a:rPr sz="2200" b="1" spc="55" dirty="0">
                <a:latin typeface="Calibri"/>
                <a:cs typeface="Calibri"/>
              </a:rPr>
              <a:t> </a:t>
            </a:r>
            <a:r>
              <a:rPr sz="2200" spc="105" dirty="0">
                <a:latin typeface="Calibri"/>
                <a:cs typeface="Calibri"/>
              </a:rPr>
              <a:t>si</a:t>
            </a:r>
            <a:r>
              <a:rPr sz="2200" spc="20" dirty="0">
                <a:latin typeface="Calibri"/>
                <a:cs typeface="Calibri"/>
              </a:rPr>
              <a:t> </a:t>
            </a:r>
            <a:r>
              <a:rPr sz="2200" spc="85" dirty="0">
                <a:latin typeface="Calibri"/>
                <a:cs typeface="Calibri"/>
              </a:rPr>
              <a:t>manejas</a:t>
            </a:r>
            <a:r>
              <a:rPr sz="2200" spc="65" dirty="0">
                <a:latin typeface="Calibri"/>
                <a:cs typeface="Calibri"/>
              </a:rPr>
              <a:t> </a:t>
            </a:r>
            <a:r>
              <a:rPr sz="2200" dirty="0">
                <a:latin typeface="Calibri"/>
                <a:cs typeface="Calibri"/>
              </a:rPr>
              <a:t>retroactivos</a:t>
            </a:r>
            <a:r>
              <a:rPr sz="2200" spc="55" dirty="0">
                <a:latin typeface="Calibri"/>
                <a:cs typeface="Calibri"/>
              </a:rPr>
              <a:t> </a:t>
            </a:r>
            <a:r>
              <a:rPr sz="2200" dirty="0">
                <a:latin typeface="Calibri"/>
                <a:cs typeface="Calibri"/>
              </a:rPr>
              <a:t>o</a:t>
            </a:r>
            <a:r>
              <a:rPr sz="2200" spc="-85" dirty="0">
                <a:latin typeface="Calibri"/>
                <a:cs typeface="Calibri"/>
              </a:rPr>
              <a:t> </a:t>
            </a:r>
            <a:r>
              <a:rPr sz="2200" spc="75" dirty="0">
                <a:latin typeface="Calibri"/>
                <a:cs typeface="Calibri"/>
              </a:rPr>
              <a:t>“descuentos”</a:t>
            </a:r>
            <a:r>
              <a:rPr sz="2200" spc="-30" dirty="0">
                <a:latin typeface="Calibri"/>
                <a:cs typeface="Calibri"/>
              </a:rPr>
              <a:t> </a:t>
            </a:r>
            <a:r>
              <a:rPr sz="2200" dirty="0">
                <a:latin typeface="Calibri"/>
                <a:cs typeface="Calibri"/>
              </a:rPr>
              <a:t>por</a:t>
            </a:r>
            <a:r>
              <a:rPr sz="2200" spc="25" dirty="0">
                <a:latin typeface="Calibri"/>
                <a:cs typeface="Calibri"/>
              </a:rPr>
              <a:t> </a:t>
            </a:r>
            <a:r>
              <a:rPr sz="2200" spc="75" dirty="0">
                <a:latin typeface="Calibri"/>
                <a:cs typeface="Calibri"/>
              </a:rPr>
              <a:t>corrección</a:t>
            </a:r>
            <a:r>
              <a:rPr sz="2200" spc="30" dirty="0">
                <a:latin typeface="Calibri"/>
                <a:cs typeface="Calibri"/>
              </a:rPr>
              <a:t> </a:t>
            </a:r>
            <a:r>
              <a:rPr sz="2200" spc="65" dirty="0">
                <a:latin typeface="Calibri"/>
                <a:cs typeface="Calibri"/>
              </a:rPr>
              <a:t>de</a:t>
            </a:r>
            <a:r>
              <a:rPr sz="2200" spc="35" dirty="0">
                <a:latin typeface="Calibri"/>
                <a:cs typeface="Calibri"/>
              </a:rPr>
              <a:t> </a:t>
            </a:r>
            <a:r>
              <a:rPr sz="2200" spc="110" dirty="0">
                <a:latin typeface="Calibri"/>
                <a:cs typeface="Calibri"/>
              </a:rPr>
              <a:t>descansos,</a:t>
            </a:r>
            <a:endParaRPr sz="2200" dirty="0">
              <a:latin typeface="Calibri"/>
              <a:cs typeface="Calibri"/>
            </a:endParaRPr>
          </a:p>
          <a:p>
            <a:pPr marL="12700">
              <a:lnSpc>
                <a:spcPct val="100000"/>
              </a:lnSpc>
            </a:pPr>
            <a:r>
              <a:rPr sz="2200" spc="85" dirty="0">
                <a:latin typeface="Calibri"/>
                <a:cs typeface="Calibri"/>
              </a:rPr>
              <a:t>mapéalos</a:t>
            </a:r>
            <a:r>
              <a:rPr sz="2200" spc="15" dirty="0">
                <a:latin typeface="Calibri"/>
                <a:cs typeface="Calibri"/>
              </a:rPr>
              <a:t> </a:t>
            </a:r>
            <a:r>
              <a:rPr sz="2200" spc="60" dirty="0">
                <a:latin typeface="Calibri"/>
                <a:cs typeface="Calibri"/>
              </a:rPr>
              <a:t>aquí.</a:t>
            </a:r>
            <a:endParaRPr sz="2200" dirty="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316210" cy="3848100"/>
          </a:xfrm>
          <a:prstGeom prst="rect">
            <a:avLst/>
          </a:prstGeom>
        </p:spPr>
        <p:txBody>
          <a:bodyPr vert="horz" wrap="square" lIns="0" tIns="12065" rIns="0" bIns="0" rtlCol="0">
            <a:spAutoFit/>
          </a:bodyPr>
          <a:lstStyle/>
          <a:p>
            <a:pPr marL="322580" algn="ctr">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dirty="0">
                <a:latin typeface="Calibri"/>
                <a:cs typeface="Calibri"/>
              </a:rPr>
              <a:t>6)</a:t>
            </a:r>
            <a:r>
              <a:rPr sz="2200" b="1" spc="-150" dirty="0">
                <a:latin typeface="Calibri"/>
                <a:cs typeface="Calibri"/>
              </a:rPr>
              <a:t> </a:t>
            </a:r>
            <a:r>
              <a:rPr sz="2200" b="1" spc="95" dirty="0">
                <a:latin typeface="Calibri"/>
                <a:cs typeface="Calibri"/>
              </a:rPr>
              <a:t>“Otros</a:t>
            </a:r>
            <a:r>
              <a:rPr sz="2200" b="1" spc="-25" dirty="0">
                <a:latin typeface="Calibri"/>
                <a:cs typeface="Calibri"/>
              </a:rPr>
              <a:t> </a:t>
            </a:r>
            <a:r>
              <a:rPr sz="2200" b="1" spc="105" dirty="0">
                <a:latin typeface="Calibri"/>
                <a:cs typeface="Calibri"/>
              </a:rPr>
              <a:t>Pagos”:</a:t>
            </a:r>
            <a:r>
              <a:rPr sz="2200" b="1" spc="-15" dirty="0">
                <a:latin typeface="Calibri"/>
                <a:cs typeface="Calibri"/>
              </a:rPr>
              <a:t> </a:t>
            </a:r>
            <a:r>
              <a:rPr sz="2200" b="1" spc="80" dirty="0">
                <a:latin typeface="Calibri"/>
                <a:cs typeface="Calibri"/>
              </a:rPr>
              <a:t>valida</a:t>
            </a:r>
            <a:r>
              <a:rPr sz="2200" b="1" spc="-30" dirty="0">
                <a:latin typeface="Calibri"/>
                <a:cs typeface="Calibri"/>
              </a:rPr>
              <a:t> </a:t>
            </a:r>
            <a:r>
              <a:rPr sz="2200" b="1" spc="110" dirty="0">
                <a:latin typeface="Calibri"/>
                <a:cs typeface="Calibri"/>
              </a:rPr>
              <a:t>la</a:t>
            </a:r>
            <a:r>
              <a:rPr sz="2200" b="1" spc="-45" dirty="0">
                <a:latin typeface="Calibri"/>
                <a:cs typeface="Calibri"/>
              </a:rPr>
              <a:t> </a:t>
            </a:r>
            <a:r>
              <a:rPr sz="2200" b="1" spc="110" dirty="0">
                <a:latin typeface="Calibri"/>
                <a:cs typeface="Calibri"/>
              </a:rPr>
              <a:t>lógica</a:t>
            </a:r>
            <a:r>
              <a:rPr sz="2200" b="1" spc="-15" dirty="0">
                <a:latin typeface="Calibri"/>
                <a:cs typeface="Calibri"/>
              </a:rPr>
              <a:t> </a:t>
            </a:r>
            <a:r>
              <a:rPr sz="2200" b="1" spc="100" dirty="0">
                <a:latin typeface="Calibri"/>
                <a:cs typeface="Calibri"/>
              </a:rPr>
              <a:t>de</a:t>
            </a:r>
            <a:r>
              <a:rPr sz="2200" b="1" spc="-45" dirty="0">
                <a:latin typeface="Calibri"/>
                <a:cs typeface="Calibri"/>
              </a:rPr>
              <a:t> </a:t>
            </a:r>
            <a:r>
              <a:rPr sz="2200" b="1" spc="50" dirty="0">
                <a:latin typeface="Calibri"/>
                <a:cs typeface="Calibri"/>
              </a:rPr>
              <a:t>reintegro</a:t>
            </a:r>
            <a:r>
              <a:rPr sz="2200" b="1" spc="-35" dirty="0">
                <a:latin typeface="Calibri"/>
                <a:cs typeface="Calibri"/>
              </a:rPr>
              <a:t> </a:t>
            </a:r>
            <a:r>
              <a:rPr sz="2200" b="1" spc="100" dirty="0">
                <a:latin typeface="Calibri"/>
                <a:cs typeface="Calibri"/>
              </a:rPr>
              <a:t>de</a:t>
            </a:r>
            <a:r>
              <a:rPr sz="2200" b="1" spc="-35" dirty="0">
                <a:latin typeface="Calibri"/>
                <a:cs typeface="Calibri"/>
              </a:rPr>
              <a:t> </a:t>
            </a:r>
            <a:r>
              <a:rPr sz="2200" b="1" spc="135" dirty="0">
                <a:latin typeface="Calibri"/>
                <a:cs typeface="Calibri"/>
              </a:rPr>
              <a:t>ISR</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spc="120" dirty="0">
                <a:latin typeface="Calibri"/>
                <a:cs typeface="Calibri"/>
              </a:rPr>
              <a:t>Si</a:t>
            </a:r>
            <a:r>
              <a:rPr sz="2200" spc="-10" dirty="0">
                <a:latin typeface="Calibri"/>
                <a:cs typeface="Calibri"/>
              </a:rPr>
              <a:t> </a:t>
            </a:r>
            <a:r>
              <a:rPr sz="2200" spc="135" dirty="0">
                <a:latin typeface="Calibri"/>
                <a:cs typeface="Calibri"/>
              </a:rPr>
              <a:t>usas</a:t>
            </a:r>
            <a:r>
              <a:rPr sz="2200" spc="20" dirty="0">
                <a:latin typeface="Calibri"/>
                <a:cs typeface="Calibri"/>
              </a:rPr>
              <a:t> </a:t>
            </a:r>
            <a:r>
              <a:rPr sz="2200" spc="70" dirty="0">
                <a:latin typeface="Calibri"/>
                <a:cs typeface="Calibri"/>
              </a:rPr>
              <a:t>OtrosPagos</a:t>
            </a:r>
            <a:r>
              <a:rPr sz="2200" spc="25" dirty="0">
                <a:latin typeface="Calibri"/>
                <a:cs typeface="Calibri"/>
              </a:rPr>
              <a:t> </a:t>
            </a:r>
            <a:r>
              <a:rPr sz="2200" spc="85" dirty="0">
                <a:latin typeface="Calibri"/>
                <a:cs typeface="Calibri"/>
              </a:rPr>
              <a:t>clave</a:t>
            </a:r>
            <a:r>
              <a:rPr sz="2200" spc="-110" dirty="0">
                <a:latin typeface="Calibri"/>
                <a:cs typeface="Calibri"/>
              </a:rPr>
              <a:t> </a:t>
            </a:r>
            <a:r>
              <a:rPr sz="2200" spc="55" dirty="0">
                <a:latin typeface="Calibri"/>
                <a:cs typeface="Calibri"/>
              </a:rPr>
              <a:t>“001”</a:t>
            </a:r>
            <a:r>
              <a:rPr sz="2200" spc="-110" dirty="0">
                <a:latin typeface="Calibri"/>
                <a:cs typeface="Calibri"/>
              </a:rPr>
              <a:t> </a:t>
            </a:r>
            <a:r>
              <a:rPr sz="2200" dirty="0">
                <a:latin typeface="Calibri"/>
                <a:cs typeface="Calibri"/>
              </a:rPr>
              <a:t>(reintegros </a:t>
            </a:r>
            <a:r>
              <a:rPr sz="2200" spc="70" dirty="0">
                <a:latin typeface="Calibri"/>
                <a:cs typeface="Calibri"/>
              </a:rPr>
              <a:t>relacionados</a:t>
            </a:r>
            <a:r>
              <a:rPr sz="2200" spc="35" dirty="0">
                <a:latin typeface="Calibri"/>
                <a:cs typeface="Calibri"/>
              </a:rPr>
              <a:t> </a:t>
            </a:r>
            <a:r>
              <a:rPr sz="2200" spc="100" dirty="0">
                <a:latin typeface="Calibri"/>
                <a:cs typeface="Calibri"/>
              </a:rPr>
              <a:t>con</a:t>
            </a:r>
            <a:r>
              <a:rPr sz="2200" spc="-25" dirty="0">
                <a:latin typeface="Calibri"/>
                <a:cs typeface="Calibri"/>
              </a:rPr>
              <a:t> </a:t>
            </a:r>
            <a:r>
              <a:rPr sz="2200" spc="80" dirty="0">
                <a:latin typeface="Calibri"/>
                <a:cs typeface="Calibri"/>
              </a:rPr>
              <a:t>ISR),</a:t>
            </a:r>
            <a:r>
              <a:rPr sz="2200" spc="10" dirty="0">
                <a:latin typeface="Calibri"/>
                <a:cs typeface="Calibri"/>
              </a:rPr>
              <a:t> </a:t>
            </a:r>
            <a:r>
              <a:rPr sz="2200" spc="50" dirty="0">
                <a:latin typeface="Calibri"/>
                <a:cs typeface="Calibri"/>
              </a:rPr>
              <a:t>revisa</a:t>
            </a:r>
            <a:r>
              <a:rPr sz="2200" dirty="0">
                <a:latin typeface="Calibri"/>
                <a:cs typeface="Calibri"/>
              </a:rPr>
              <a:t> </a:t>
            </a:r>
            <a:r>
              <a:rPr sz="2200" spc="65" dirty="0">
                <a:latin typeface="Calibri"/>
                <a:cs typeface="Calibri"/>
              </a:rPr>
              <a:t>que</a:t>
            </a:r>
            <a:r>
              <a:rPr sz="2200" spc="-5" dirty="0">
                <a:latin typeface="Calibri"/>
                <a:cs typeface="Calibri"/>
              </a:rPr>
              <a:t> </a:t>
            </a:r>
            <a:r>
              <a:rPr sz="2200" dirty="0">
                <a:latin typeface="Calibri"/>
                <a:cs typeface="Calibri"/>
              </a:rPr>
              <a:t>tu</a:t>
            </a:r>
            <a:r>
              <a:rPr sz="2200" spc="-20" dirty="0">
                <a:latin typeface="Calibri"/>
                <a:cs typeface="Calibri"/>
              </a:rPr>
              <a:t> </a:t>
            </a:r>
            <a:r>
              <a:rPr sz="2200" spc="125" dirty="0">
                <a:latin typeface="Calibri"/>
                <a:cs typeface="Calibri"/>
              </a:rPr>
              <a:t>caso</a:t>
            </a:r>
            <a:endParaRPr sz="2200">
              <a:latin typeface="Calibri"/>
              <a:cs typeface="Calibri"/>
            </a:endParaRPr>
          </a:p>
          <a:p>
            <a:pPr marL="12700">
              <a:lnSpc>
                <a:spcPct val="100000"/>
              </a:lnSpc>
            </a:pPr>
            <a:r>
              <a:rPr sz="2200" spc="70" dirty="0">
                <a:latin typeface="Calibri"/>
                <a:cs typeface="Calibri"/>
              </a:rPr>
              <a:t>sea:</a:t>
            </a:r>
            <a:endParaRPr sz="2200">
              <a:latin typeface="Calibri"/>
              <a:cs typeface="Calibri"/>
            </a:endParaRPr>
          </a:p>
          <a:p>
            <a:pPr marL="354965" indent="-342265">
              <a:lnSpc>
                <a:spcPct val="100000"/>
              </a:lnSpc>
              <a:spcBef>
                <a:spcPts val="525"/>
              </a:spcBef>
              <a:buFont typeface="Arial"/>
              <a:buChar char="•"/>
              <a:tabLst>
                <a:tab pos="354965" algn="l"/>
              </a:tabLst>
            </a:pPr>
            <a:r>
              <a:rPr sz="2200" dirty="0">
                <a:latin typeface="Calibri"/>
                <a:cs typeface="Calibri"/>
              </a:rPr>
              <a:t>Reintegro</a:t>
            </a:r>
            <a:r>
              <a:rPr sz="2200" spc="15" dirty="0">
                <a:latin typeface="Calibri"/>
                <a:cs typeface="Calibri"/>
              </a:rPr>
              <a:t> </a:t>
            </a:r>
            <a:r>
              <a:rPr sz="2200" spc="65" dirty="0">
                <a:latin typeface="Calibri"/>
                <a:cs typeface="Calibri"/>
              </a:rPr>
              <a:t>de</a:t>
            </a:r>
            <a:r>
              <a:rPr sz="2200" spc="-10" dirty="0">
                <a:latin typeface="Calibri"/>
                <a:cs typeface="Calibri"/>
              </a:rPr>
              <a:t> </a:t>
            </a:r>
            <a:r>
              <a:rPr sz="2200" spc="125" dirty="0">
                <a:latin typeface="Calibri"/>
                <a:cs typeface="Calibri"/>
              </a:rPr>
              <a:t>ISR</a:t>
            </a:r>
            <a:r>
              <a:rPr sz="2200" spc="10" dirty="0">
                <a:latin typeface="Calibri"/>
                <a:cs typeface="Calibri"/>
              </a:rPr>
              <a:t> </a:t>
            </a:r>
            <a:r>
              <a:rPr sz="2200" b="1" spc="60" dirty="0">
                <a:latin typeface="Calibri"/>
                <a:cs typeface="Calibri"/>
              </a:rPr>
              <a:t>retenido</a:t>
            </a:r>
            <a:r>
              <a:rPr sz="2200" b="1" spc="5" dirty="0">
                <a:latin typeface="Calibri"/>
                <a:cs typeface="Calibri"/>
              </a:rPr>
              <a:t> </a:t>
            </a:r>
            <a:r>
              <a:rPr sz="2200" b="1" spc="85" dirty="0">
                <a:latin typeface="Calibri"/>
                <a:cs typeface="Calibri"/>
              </a:rPr>
              <a:t>en</a:t>
            </a:r>
            <a:r>
              <a:rPr sz="2200" b="1" spc="-5" dirty="0">
                <a:latin typeface="Calibri"/>
                <a:cs typeface="Calibri"/>
              </a:rPr>
              <a:t> </a:t>
            </a:r>
            <a:r>
              <a:rPr sz="2200" b="1" spc="130" dirty="0">
                <a:latin typeface="Calibri"/>
                <a:cs typeface="Calibri"/>
              </a:rPr>
              <a:t>exceso</a:t>
            </a:r>
            <a:r>
              <a:rPr sz="2200" b="1" spc="20" dirty="0">
                <a:latin typeface="Calibri"/>
                <a:cs typeface="Calibri"/>
              </a:rPr>
              <a:t> </a:t>
            </a:r>
            <a:r>
              <a:rPr sz="2200" spc="65" dirty="0">
                <a:latin typeface="Calibri"/>
                <a:cs typeface="Calibri"/>
              </a:rPr>
              <a:t>(sin</a:t>
            </a:r>
            <a:r>
              <a:rPr sz="2200" spc="-5" dirty="0">
                <a:latin typeface="Calibri"/>
                <a:cs typeface="Calibri"/>
              </a:rPr>
              <a:t> </a:t>
            </a:r>
            <a:r>
              <a:rPr sz="2200" dirty="0">
                <a:latin typeface="Calibri"/>
                <a:cs typeface="Calibri"/>
              </a:rPr>
              <a:t>enterar</a:t>
            </a:r>
            <a:r>
              <a:rPr sz="2200" spc="25" dirty="0">
                <a:latin typeface="Calibri"/>
                <a:cs typeface="Calibri"/>
              </a:rPr>
              <a:t> </a:t>
            </a:r>
            <a:r>
              <a:rPr sz="2200" spc="90" dirty="0">
                <a:latin typeface="Calibri"/>
                <a:cs typeface="Calibri"/>
              </a:rPr>
              <a:t>al</a:t>
            </a:r>
            <a:r>
              <a:rPr sz="2200" spc="-5" dirty="0">
                <a:latin typeface="Calibri"/>
                <a:cs typeface="Calibri"/>
              </a:rPr>
              <a:t> </a:t>
            </a:r>
            <a:r>
              <a:rPr sz="2200" spc="-20" dirty="0">
                <a:latin typeface="Calibri"/>
                <a:cs typeface="Calibri"/>
              </a:rPr>
              <a:t>SAT)</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125" dirty="0">
                <a:latin typeface="Calibri"/>
                <a:cs typeface="Calibri"/>
              </a:rPr>
              <a:t>Acción</a:t>
            </a:r>
            <a:r>
              <a:rPr sz="2200" b="1" spc="60" dirty="0">
                <a:latin typeface="Calibri"/>
                <a:cs typeface="Calibri"/>
              </a:rPr>
              <a:t> </a:t>
            </a:r>
            <a:r>
              <a:rPr sz="2200" b="1" spc="100" dirty="0">
                <a:latin typeface="Calibri"/>
                <a:cs typeface="Calibri"/>
              </a:rPr>
              <a:t>práctica:</a:t>
            </a:r>
            <a:r>
              <a:rPr sz="2200" b="1" spc="60" dirty="0">
                <a:latin typeface="Calibri"/>
                <a:cs typeface="Calibri"/>
              </a:rPr>
              <a:t> </a:t>
            </a:r>
            <a:r>
              <a:rPr sz="2200" dirty="0">
                <a:latin typeface="Calibri"/>
                <a:cs typeface="Calibri"/>
              </a:rPr>
              <a:t>no</a:t>
            </a:r>
            <a:r>
              <a:rPr sz="2200" spc="30" dirty="0">
                <a:latin typeface="Calibri"/>
                <a:cs typeface="Calibri"/>
              </a:rPr>
              <a:t> </a:t>
            </a:r>
            <a:r>
              <a:rPr sz="2200" spc="55" dirty="0">
                <a:latin typeface="Calibri"/>
                <a:cs typeface="Calibri"/>
              </a:rPr>
              <a:t>lo</a:t>
            </a:r>
            <a:r>
              <a:rPr sz="2200" spc="15" dirty="0">
                <a:latin typeface="Calibri"/>
                <a:cs typeface="Calibri"/>
              </a:rPr>
              <a:t> </a:t>
            </a:r>
            <a:r>
              <a:rPr sz="2200" spc="125" dirty="0">
                <a:latin typeface="Calibri"/>
                <a:cs typeface="Calibri"/>
              </a:rPr>
              <a:t>uses</a:t>
            </a:r>
            <a:r>
              <a:rPr sz="2200" spc="55" dirty="0">
                <a:latin typeface="Calibri"/>
                <a:cs typeface="Calibri"/>
              </a:rPr>
              <a:t> </a:t>
            </a:r>
            <a:r>
              <a:rPr sz="2200" dirty="0">
                <a:latin typeface="Calibri"/>
                <a:cs typeface="Calibri"/>
              </a:rPr>
              <a:t>para</a:t>
            </a:r>
            <a:r>
              <a:rPr sz="2200" spc="-70" dirty="0">
                <a:latin typeface="Calibri"/>
                <a:cs typeface="Calibri"/>
              </a:rPr>
              <a:t> </a:t>
            </a:r>
            <a:r>
              <a:rPr sz="2200" spc="60" dirty="0">
                <a:latin typeface="Calibri"/>
                <a:cs typeface="Calibri"/>
              </a:rPr>
              <a:t>“devoluciones”</a:t>
            </a:r>
            <a:r>
              <a:rPr sz="2200" spc="-40" dirty="0">
                <a:latin typeface="Calibri"/>
                <a:cs typeface="Calibri"/>
              </a:rPr>
              <a:t> </a:t>
            </a:r>
            <a:r>
              <a:rPr sz="2200" spc="65" dirty="0">
                <a:latin typeface="Calibri"/>
                <a:cs typeface="Calibri"/>
              </a:rPr>
              <a:t>de</a:t>
            </a:r>
            <a:r>
              <a:rPr sz="2200" spc="30" dirty="0">
                <a:latin typeface="Calibri"/>
                <a:cs typeface="Calibri"/>
              </a:rPr>
              <a:t> </a:t>
            </a:r>
            <a:r>
              <a:rPr sz="2200" spc="125" dirty="0">
                <a:latin typeface="Calibri"/>
                <a:cs typeface="Calibri"/>
              </a:rPr>
              <a:t>ISR</a:t>
            </a:r>
            <a:r>
              <a:rPr sz="2200" spc="45" dirty="0">
                <a:latin typeface="Calibri"/>
                <a:cs typeface="Calibri"/>
              </a:rPr>
              <a:t> </a:t>
            </a:r>
            <a:r>
              <a:rPr sz="2200" dirty="0">
                <a:latin typeface="Calibri"/>
                <a:cs typeface="Calibri"/>
              </a:rPr>
              <a:t>ya</a:t>
            </a:r>
            <a:r>
              <a:rPr sz="2200" spc="40" dirty="0">
                <a:latin typeface="Calibri"/>
                <a:cs typeface="Calibri"/>
              </a:rPr>
              <a:t> </a:t>
            </a:r>
            <a:r>
              <a:rPr sz="2200" dirty="0">
                <a:latin typeface="Calibri"/>
                <a:cs typeface="Calibri"/>
              </a:rPr>
              <a:t>enterado;</a:t>
            </a:r>
            <a:r>
              <a:rPr sz="2200" spc="70" dirty="0">
                <a:latin typeface="Calibri"/>
                <a:cs typeface="Calibri"/>
              </a:rPr>
              <a:t> </a:t>
            </a:r>
            <a:r>
              <a:rPr sz="2200" dirty="0">
                <a:latin typeface="Calibri"/>
                <a:cs typeface="Calibri"/>
              </a:rPr>
              <a:t>para</a:t>
            </a:r>
            <a:r>
              <a:rPr sz="2200" spc="40" dirty="0">
                <a:latin typeface="Calibri"/>
                <a:cs typeface="Calibri"/>
              </a:rPr>
              <a:t> </a:t>
            </a:r>
            <a:r>
              <a:rPr sz="2200" spc="114" dirty="0">
                <a:latin typeface="Calibri"/>
                <a:cs typeface="Calibri"/>
              </a:rPr>
              <a:t>esos</a:t>
            </a:r>
            <a:r>
              <a:rPr sz="2200" spc="55" dirty="0">
                <a:latin typeface="Calibri"/>
                <a:cs typeface="Calibri"/>
              </a:rPr>
              <a:t> </a:t>
            </a:r>
            <a:r>
              <a:rPr sz="2200" spc="125" dirty="0">
                <a:latin typeface="Calibri"/>
                <a:cs typeface="Calibri"/>
              </a:rPr>
              <a:t>casos,</a:t>
            </a:r>
            <a:endParaRPr sz="2200">
              <a:latin typeface="Calibri"/>
              <a:cs typeface="Calibri"/>
            </a:endParaRPr>
          </a:p>
          <a:p>
            <a:pPr marL="12700">
              <a:lnSpc>
                <a:spcPct val="100000"/>
              </a:lnSpc>
            </a:pPr>
            <a:r>
              <a:rPr sz="2200" spc="75" dirty="0">
                <a:latin typeface="Calibri"/>
                <a:cs typeface="Calibri"/>
              </a:rPr>
              <a:t>documenta</a:t>
            </a:r>
            <a:r>
              <a:rPr sz="2200" spc="5" dirty="0">
                <a:latin typeface="Calibri"/>
                <a:cs typeface="Calibri"/>
              </a:rPr>
              <a:t> </a:t>
            </a:r>
            <a:r>
              <a:rPr sz="2200" dirty="0">
                <a:latin typeface="Calibri"/>
                <a:cs typeface="Calibri"/>
              </a:rPr>
              <a:t>y</a:t>
            </a:r>
            <a:r>
              <a:rPr sz="2200" spc="-20" dirty="0">
                <a:latin typeface="Calibri"/>
                <a:cs typeface="Calibri"/>
              </a:rPr>
              <a:t> </a:t>
            </a:r>
            <a:r>
              <a:rPr sz="2200" dirty="0">
                <a:latin typeface="Calibri"/>
                <a:cs typeface="Calibri"/>
              </a:rPr>
              <a:t>trata</a:t>
            </a:r>
            <a:r>
              <a:rPr sz="2200" spc="15" dirty="0">
                <a:latin typeface="Calibri"/>
                <a:cs typeface="Calibri"/>
              </a:rPr>
              <a:t> </a:t>
            </a:r>
            <a:r>
              <a:rPr sz="2200" spc="50" dirty="0">
                <a:latin typeface="Calibri"/>
                <a:cs typeface="Calibri"/>
              </a:rPr>
              <a:t>conforme</a:t>
            </a:r>
            <a:r>
              <a:rPr sz="2200" spc="-15" dirty="0">
                <a:latin typeface="Calibri"/>
                <a:cs typeface="Calibri"/>
              </a:rPr>
              <a:t> </a:t>
            </a:r>
            <a:r>
              <a:rPr sz="2200" spc="114" dirty="0">
                <a:latin typeface="Calibri"/>
                <a:cs typeface="Calibri"/>
              </a:rPr>
              <a:t>a</a:t>
            </a:r>
            <a:r>
              <a:rPr sz="2200" spc="-20" dirty="0">
                <a:latin typeface="Calibri"/>
                <a:cs typeface="Calibri"/>
              </a:rPr>
              <a:t> </a:t>
            </a:r>
            <a:r>
              <a:rPr sz="2200" dirty="0">
                <a:latin typeface="Calibri"/>
                <a:cs typeface="Calibri"/>
              </a:rPr>
              <a:t>tu</a:t>
            </a:r>
            <a:r>
              <a:rPr sz="2200" spc="-30" dirty="0">
                <a:latin typeface="Calibri"/>
                <a:cs typeface="Calibri"/>
              </a:rPr>
              <a:t> </a:t>
            </a:r>
            <a:r>
              <a:rPr sz="2200" spc="65" dirty="0">
                <a:latin typeface="Calibri"/>
                <a:cs typeface="Calibri"/>
              </a:rPr>
              <a:t>política</a:t>
            </a:r>
            <a:r>
              <a:rPr sz="2200" spc="-20" dirty="0">
                <a:latin typeface="Calibri"/>
                <a:cs typeface="Calibri"/>
              </a:rPr>
              <a:t> </a:t>
            </a:r>
            <a:r>
              <a:rPr sz="2200" spc="55" dirty="0">
                <a:latin typeface="Calibri"/>
                <a:cs typeface="Calibri"/>
              </a:rPr>
              <a:t>fiscal/contable</a:t>
            </a:r>
            <a:r>
              <a:rPr sz="2200" spc="25" dirty="0">
                <a:latin typeface="Calibri"/>
                <a:cs typeface="Calibri"/>
              </a:rPr>
              <a:t> </a:t>
            </a:r>
            <a:r>
              <a:rPr sz="2200" dirty="0">
                <a:latin typeface="Calibri"/>
                <a:cs typeface="Calibri"/>
              </a:rPr>
              <a:t>(y</a:t>
            </a:r>
            <a:r>
              <a:rPr sz="2200" spc="-10" dirty="0">
                <a:latin typeface="Calibri"/>
                <a:cs typeface="Calibri"/>
              </a:rPr>
              <a:t> </a:t>
            </a:r>
            <a:r>
              <a:rPr sz="2200" spc="90" dirty="0">
                <a:latin typeface="Calibri"/>
                <a:cs typeface="Calibri"/>
              </a:rPr>
              <a:t>al</a:t>
            </a:r>
            <a:r>
              <a:rPr sz="2200" spc="-15" dirty="0">
                <a:latin typeface="Calibri"/>
                <a:cs typeface="Calibri"/>
              </a:rPr>
              <a:t> </a:t>
            </a:r>
            <a:r>
              <a:rPr sz="2200" dirty="0">
                <a:latin typeface="Calibri"/>
                <a:cs typeface="Calibri"/>
              </a:rPr>
              <a:t>criterio </a:t>
            </a:r>
            <a:r>
              <a:rPr sz="2200" spc="60" dirty="0">
                <a:latin typeface="Calibri"/>
                <a:cs typeface="Calibri"/>
              </a:rPr>
              <a:t>del</a:t>
            </a:r>
            <a:r>
              <a:rPr sz="2200" dirty="0">
                <a:latin typeface="Calibri"/>
                <a:cs typeface="Calibri"/>
              </a:rPr>
              <a:t> </a:t>
            </a:r>
            <a:r>
              <a:rPr sz="2200" spc="40" dirty="0">
                <a:latin typeface="Calibri"/>
                <a:cs typeface="Calibri"/>
              </a:rPr>
              <a:t>ERP/PAC).</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243060" cy="2372360"/>
          </a:xfrm>
          <a:prstGeom prst="rect">
            <a:avLst/>
          </a:prstGeom>
        </p:spPr>
        <p:txBody>
          <a:bodyPr vert="horz" wrap="square" lIns="0" tIns="12065" rIns="0" bIns="0" rtlCol="0">
            <a:spAutoFit/>
          </a:bodyPr>
          <a:lstStyle/>
          <a:p>
            <a:pPr marL="1408430">
              <a:lnSpc>
                <a:spcPct val="100000"/>
              </a:lnSpc>
              <a:spcBef>
                <a:spcPts val="95"/>
              </a:spcBef>
            </a:pPr>
            <a:r>
              <a:rPr sz="2200" b="1" spc="195" dirty="0">
                <a:solidFill>
                  <a:srgbClr val="375F92"/>
                </a:solidFill>
                <a:latin typeface="Calibri"/>
                <a:cs typeface="Calibri"/>
              </a:rPr>
              <a:t>CHECKLIST</a:t>
            </a:r>
            <a:r>
              <a:rPr sz="2200" b="1" spc="-20" dirty="0">
                <a:solidFill>
                  <a:srgbClr val="375F92"/>
                </a:solidFill>
                <a:latin typeface="Calibri"/>
                <a:cs typeface="Calibri"/>
              </a:rPr>
              <a:t> </a:t>
            </a:r>
            <a:r>
              <a:rPr sz="2200" b="1" spc="50" dirty="0">
                <a:solidFill>
                  <a:srgbClr val="375F92"/>
                </a:solidFill>
                <a:latin typeface="Calibri"/>
                <a:cs typeface="Calibri"/>
              </a:rPr>
              <a:t>2026</a:t>
            </a:r>
            <a:r>
              <a:rPr sz="2200" b="1" spc="-3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30" dirty="0">
                <a:solidFill>
                  <a:srgbClr val="375F92"/>
                </a:solidFill>
                <a:latin typeface="Calibri"/>
                <a:cs typeface="Calibri"/>
              </a:rPr>
              <a:t> </a:t>
            </a:r>
            <a:r>
              <a:rPr sz="2200" b="1" spc="50" dirty="0">
                <a:solidFill>
                  <a:srgbClr val="375F92"/>
                </a:solidFill>
                <a:latin typeface="Calibri"/>
                <a:cs typeface="Calibri"/>
              </a:rPr>
              <a:t>1.2</a:t>
            </a:r>
            <a:r>
              <a:rPr sz="2200" b="1" spc="-25"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5"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45" dirty="0">
                <a:latin typeface="Calibri"/>
                <a:cs typeface="Calibri"/>
              </a:rPr>
              <a:t>Checklist</a:t>
            </a:r>
            <a:r>
              <a:rPr sz="2200" b="1" spc="5" dirty="0">
                <a:latin typeface="Calibri"/>
                <a:cs typeface="Calibri"/>
              </a:rPr>
              <a:t> </a:t>
            </a:r>
            <a:r>
              <a:rPr sz="2200" b="1" spc="50" dirty="0">
                <a:latin typeface="Calibri"/>
                <a:cs typeface="Calibri"/>
              </a:rPr>
              <a:t>2026</a:t>
            </a:r>
            <a:r>
              <a:rPr sz="2200" b="1" spc="-35" dirty="0">
                <a:latin typeface="Calibri"/>
                <a:cs typeface="Calibri"/>
              </a:rPr>
              <a:t> </a:t>
            </a:r>
            <a:r>
              <a:rPr sz="2200" b="1" spc="100" dirty="0">
                <a:latin typeface="Calibri"/>
                <a:cs typeface="Calibri"/>
              </a:rPr>
              <a:t>de</a:t>
            </a:r>
            <a:r>
              <a:rPr sz="2200" b="1" spc="-40" dirty="0">
                <a:latin typeface="Calibri"/>
                <a:cs typeface="Calibri"/>
              </a:rPr>
              <a:t> </a:t>
            </a:r>
            <a:r>
              <a:rPr sz="2200" b="1" spc="120" dirty="0">
                <a:latin typeface="Calibri"/>
                <a:cs typeface="Calibri"/>
              </a:rPr>
              <a:t>Subsidio</a:t>
            </a:r>
            <a:r>
              <a:rPr sz="2200" b="1" spc="-5" dirty="0">
                <a:latin typeface="Calibri"/>
                <a:cs typeface="Calibri"/>
              </a:rPr>
              <a:t> </a:t>
            </a:r>
            <a:r>
              <a:rPr sz="2200" b="1" spc="110" dirty="0">
                <a:latin typeface="Calibri"/>
                <a:cs typeface="Calibri"/>
              </a:rPr>
              <a:t>al</a:t>
            </a:r>
            <a:r>
              <a:rPr sz="2200" b="1" spc="-45" dirty="0">
                <a:latin typeface="Calibri"/>
                <a:cs typeface="Calibri"/>
              </a:rPr>
              <a:t> </a:t>
            </a:r>
            <a:r>
              <a:rPr sz="2200" b="1" spc="110" dirty="0">
                <a:latin typeface="Calibri"/>
                <a:cs typeface="Calibri"/>
              </a:rPr>
              <a:t>Empleo</a:t>
            </a:r>
            <a:r>
              <a:rPr sz="2200" b="1" spc="-30" dirty="0">
                <a:latin typeface="Calibri"/>
                <a:cs typeface="Calibri"/>
              </a:rPr>
              <a:t> </a:t>
            </a:r>
            <a:r>
              <a:rPr sz="2200" b="1" spc="95" dirty="0">
                <a:latin typeface="Calibri"/>
                <a:cs typeface="Calibri"/>
              </a:rPr>
              <a:t>(cuando</a:t>
            </a:r>
            <a:r>
              <a:rPr sz="2200" b="1" spc="-10" dirty="0">
                <a:latin typeface="Calibri"/>
                <a:cs typeface="Calibri"/>
              </a:rPr>
              <a:t> </a:t>
            </a:r>
            <a:r>
              <a:rPr sz="2200" b="1" spc="65" dirty="0">
                <a:latin typeface="Calibri"/>
                <a:cs typeface="Calibri"/>
              </a:rPr>
              <a:t>aplique)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spcBef>
                <a:spcPts val="5"/>
              </a:spcBef>
            </a:pPr>
            <a:r>
              <a:rPr sz="2200" b="1" dirty="0">
                <a:latin typeface="Calibri"/>
                <a:cs typeface="Calibri"/>
              </a:rPr>
              <a:t>7)</a:t>
            </a:r>
            <a:r>
              <a:rPr sz="2200" b="1" spc="-25" dirty="0">
                <a:latin typeface="Calibri"/>
                <a:cs typeface="Calibri"/>
              </a:rPr>
              <a:t> </a:t>
            </a:r>
            <a:r>
              <a:rPr sz="2200" b="1" spc="75" dirty="0">
                <a:latin typeface="Calibri"/>
                <a:cs typeface="Calibri"/>
              </a:rPr>
              <a:t>Topes</a:t>
            </a:r>
            <a:r>
              <a:rPr sz="2200" b="1" spc="-20" dirty="0">
                <a:latin typeface="Calibri"/>
                <a:cs typeface="Calibri"/>
              </a:rPr>
              <a:t> </a:t>
            </a:r>
            <a:r>
              <a:rPr sz="2200" b="1" spc="100" dirty="0">
                <a:latin typeface="Calibri"/>
                <a:cs typeface="Calibri"/>
              </a:rPr>
              <a:t>del</a:t>
            </a:r>
            <a:r>
              <a:rPr sz="2200" b="1" spc="-15" dirty="0">
                <a:latin typeface="Calibri"/>
                <a:cs typeface="Calibri"/>
              </a:rPr>
              <a:t> </a:t>
            </a:r>
            <a:r>
              <a:rPr sz="2200" b="1" spc="135" dirty="0">
                <a:latin typeface="Calibri"/>
                <a:cs typeface="Calibri"/>
              </a:rPr>
              <a:t>SubsidioCausado</a:t>
            </a:r>
            <a:r>
              <a:rPr sz="2200" b="1" dirty="0">
                <a:latin typeface="Calibri"/>
                <a:cs typeface="Calibri"/>
              </a:rPr>
              <a:t> </a:t>
            </a:r>
            <a:r>
              <a:rPr sz="2200" b="1" spc="-10" dirty="0">
                <a:latin typeface="Calibri"/>
                <a:cs typeface="Calibri"/>
              </a:rPr>
              <a:t>(2026)</a:t>
            </a:r>
            <a:endParaRPr sz="2200">
              <a:latin typeface="Calibri"/>
              <a:cs typeface="Calibri"/>
            </a:endParaRPr>
          </a:p>
          <a:p>
            <a:pPr marL="354965" indent="-342265">
              <a:lnSpc>
                <a:spcPct val="100000"/>
              </a:lnSpc>
              <a:spcBef>
                <a:spcPts val="525"/>
              </a:spcBef>
              <a:buFont typeface="Arial"/>
              <a:buChar char="•"/>
              <a:tabLst>
                <a:tab pos="354965" algn="l"/>
              </a:tabLst>
            </a:pPr>
            <a:r>
              <a:rPr sz="2200" spc="120" dirty="0">
                <a:latin typeface="Calibri"/>
                <a:cs typeface="Calibri"/>
              </a:rPr>
              <a:t>Si</a:t>
            </a:r>
            <a:r>
              <a:rPr sz="2200" spc="45" dirty="0">
                <a:latin typeface="Calibri"/>
                <a:cs typeface="Calibri"/>
              </a:rPr>
              <a:t> </a:t>
            </a:r>
            <a:r>
              <a:rPr sz="2200" spc="50" dirty="0">
                <a:latin typeface="Calibri"/>
                <a:cs typeface="Calibri"/>
              </a:rPr>
              <a:t>en</a:t>
            </a:r>
            <a:r>
              <a:rPr sz="2200" spc="70" dirty="0">
                <a:latin typeface="Calibri"/>
                <a:cs typeface="Calibri"/>
              </a:rPr>
              <a:t> OtrosPagos</a:t>
            </a:r>
            <a:r>
              <a:rPr sz="2200" spc="85" dirty="0">
                <a:latin typeface="Calibri"/>
                <a:cs typeface="Calibri"/>
              </a:rPr>
              <a:t> </a:t>
            </a:r>
            <a:r>
              <a:rPr sz="2200" dirty="0">
                <a:latin typeface="Calibri"/>
                <a:cs typeface="Calibri"/>
              </a:rPr>
              <a:t>registras</a:t>
            </a:r>
            <a:r>
              <a:rPr sz="2200" spc="75" dirty="0">
                <a:latin typeface="Calibri"/>
                <a:cs typeface="Calibri"/>
              </a:rPr>
              <a:t> </a:t>
            </a:r>
            <a:r>
              <a:rPr sz="2200" spc="70" dirty="0">
                <a:latin typeface="Calibri"/>
                <a:cs typeface="Calibri"/>
              </a:rPr>
              <a:t>subsidio:</a:t>
            </a:r>
            <a:endParaRPr sz="2200">
              <a:latin typeface="Calibri"/>
              <a:cs typeface="Calibri"/>
            </a:endParaRPr>
          </a:p>
        </p:txBody>
      </p:sp>
      <p:pic>
        <p:nvPicPr>
          <p:cNvPr id="3" name="object 3"/>
          <p:cNvPicPr/>
          <p:nvPr/>
        </p:nvPicPr>
        <p:blipFill>
          <a:blip r:embed="rId2" cstate="print"/>
          <a:stretch>
            <a:fillRect/>
          </a:stretch>
        </p:blipFill>
        <p:spPr>
          <a:xfrm>
            <a:off x="1392936" y="2913888"/>
            <a:ext cx="718565" cy="587501"/>
          </a:xfrm>
          <a:prstGeom prst="rect">
            <a:avLst/>
          </a:prstGeom>
        </p:spPr>
      </p:pic>
      <p:sp>
        <p:nvSpPr>
          <p:cNvPr id="4" name="object 4"/>
          <p:cNvSpPr txBox="1"/>
          <p:nvPr/>
        </p:nvSpPr>
        <p:spPr>
          <a:xfrm>
            <a:off x="1206500" y="3782948"/>
            <a:ext cx="123189" cy="360680"/>
          </a:xfrm>
          <a:prstGeom prst="rect">
            <a:avLst/>
          </a:prstGeom>
        </p:spPr>
        <p:txBody>
          <a:bodyPr vert="horz" wrap="square" lIns="0" tIns="12065" rIns="0" bIns="0" rtlCol="0">
            <a:spAutoFit/>
          </a:bodyPr>
          <a:lstStyle/>
          <a:p>
            <a:pPr marL="12700">
              <a:lnSpc>
                <a:spcPct val="100000"/>
              </a:lnSpc>
              <a:spcBef>
                <a:spcPts val="95"/>
              </a:spcBef>
            </a:pPr>
            <a:r>
              <a:rPr sz="2200" spc="-50" dirty="0">
                <a:latin typeface="Arial"/>
                <a:cs typeface="Arial"/>
              </a:rPr>
              <a:t>•</a:t>
            </a:r>
            <a:endParaRPr sz="2200">
              <a:latin typeface="Arial"/>
              <a:cs typeface="Arial"/>
            </a:endParaRPr>
          </a:p>
        </p:txBody>
      </p:sp>
      <p:pic>
        <p:nvPicPr>
          <p:cNvPr id="5" name="object 5"/>
          <p:cNvPicPr/>
          <p:nvPr/>
        </p:nvPicPr>
        <p:blipFill>
          <a:blip r:embed="rId2" cstate="print"/>
          <a:stretch>
            <a:fillRect/>
          </a:stretch>
        </p:blipFill>
        <p:spPr>
          <a:xfrm>
            <a:off x="1392936" y="3718559"/>
            <a:ext cx="718565" cy="587501"/>
          </a:xfrm>
          <a:prstGeom prst="rect">
            <a:avLst/>
          </a:prstGeom>
        </p:spPr>
      </p:pic>
      <p:sp>
        <p:nvSpPr>
          <p:cNvPr id="6" name="object 6"/>
          <p:cNvSpPr txBox="1"/>
          <p:nvPr/>
        </p:nvSpPr>
        <p:spPr>
          <a:xfrm>
            <a:off x="1206500" y="2913151"/>
            <a:ext cx="6281420" cy="1629410"/>
          </a:xfrm>
          <a:prstGeom prst="rect">
            <a:avLst/>
          </a:prstGeom>
        </p:spPr>
        <p:txBody>
          <a:bodyPr vert="horz" wrap="square" lIns="0" tIns="76835" rIns="0" bIns="0" rtlCol="0">
            <a:spAutoFit/>
          </a:bodyPr>
          <a:lstStyle/>
          <a:p>
            <a:pPr marL="796925" indent="-784225">
              <a:lnSpc>
                <a:spcPct val="100000"/>
              </a:lnSpc>
              <a:spcBef>
                <a:spcPts val="605"/>
              </a:spcBef>
              <a:buFont typeface="Arial"/>
              <a:buChar char="•"/>
              <a:tabLst>
                <a:tab pos="796925" algn="l"/>
              </a:tabLst>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5" dirty="0">
                <a:latin typeface="Calibri"/>
                <a:cs typeface="Calibri"/>
              </a:rPr>
              <a:t> </a:t>
            </a:r>
            <a:r>
              <a:rPr sz="2200" spc="65" dirty="0">
                <a:latin typeface="Calibri"/>
                <a:cs typeface="Calibri"/>
              </a:rPr>
              <a:t>≤</a:t>
            </a:r>
            <a:r>
              <a:rPr sz="2200" spc="-45" dirty="0">
                <a:latin typeface="Calibri"/>
                <a:cs typeface="Calibri"/>
              </a:rPr>
              <a:t> </a:t>
            </a:r>
            <a:r>
              <a:rPr sz="2200" spc="-25" dirty="0">
                <a:latin typeface="Calibri"/>
                <a:cs typeface="Calibri"/>
              </a:rPr>
              <a:t>31:</a:t>
            </a:r>
            <a:endParaRPr sz="2200">
              <a:latin typeface="Calibri"/>
              <a:cs typeface="Calibri"/>
            </a:endParaRPr>
          </a:p>
          <a:p>
            <a:pPr marL="756285" lvl="1" indent="-286385">
              <a:lnSpc>
                <a:spcPct val="100000"/>
              </a:lnSpc>
              <a:spcBef>
                <a:spcPts val="505"/>
              </a:spcBef>
              <a:buFont typeface="Arial"/>
              <a:buChar char="–"/>
              <a:tabLst>
                <a:tab pos="75628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a:t>
            </a:r>
            <a:r>
              <a:rPr sz="2200" spc="-40" dirty="0">
                <a:latin typeface="Calibri"/>
                <a:cs typeface="Calibri"/>
              </a:rPr>
              <a:t> </a:t>
            </a:r>
            <a:r>
              <a:rPr sz="2200" spc="40" dirty="0">
                <a:latin typeface="Calibri"/>
                <a:cs typeface="Calibri"/>
              </a:rPr>
              <a:t>628.00</a:t>
            </a:r>
            <a:endParaRPr sz="2200">
              <a:latin typeface="Calibri"/>
              <a:cs typeface="Calibri"/>
            </a:endParaRPr>
          </a:p>
          <a:p>
            <a:pPr marL="797560">
              <a:lnSpc>
                <a:spcPct val="100000"/>
              </a:lnSpc>
              <a:spcBef>
                <a:spcPts val="555"/>
              </a:spcBef>
            </a:pPr>
            <a:r>
              <a:rPr sz="2200" spc="120" dirty="0">
                <a:latin typeface="Calibri"/>
                <a:cs typeface="Calibri"/>
              </a:rPr>
              <a:t>Si</a:t>
            </a:r>
            <a:r>
              <a:rPr sz="2200" spc="-45" dirty="0">
                <a:latin typeface="Calibri"/>
                <a:cs typeface="Calibri"/>
              </a:rPr>
              <a:t> </a:t>
            </a:r>
            <a:r>
              <a:rPr sz="2200" spc="95" dirty="0">
                <a:latin typeface="Calibri"/>
                <a:cs typeface="Calibri"/>
              </a:rPr>
              <a:t>NumDiasPagados</a:t>
            </a:r>
            <a:r>
              <a:rPr sz="2200" spc="5" dirty="0">
                <a:latin typeface="Calibri"/>
                <a:cs typeface="Calibri"/>
              </a:rPr>
              <a:t> </a:t>
            </a:r>
            <a:r>
              <a:rPr sz="2200" spc="65" dirty="0">
                <a:latin typeface="Calibri"/>
                <a:cs typeface="Calibri"/>
              </a:rPr>
              <a:t>&gt;</a:t>
            </a:r>
            <a:r>
              <a:rPr sz="2200" spc="-45" dirty="0">
                <a:latin typeface="Calibri"/>
                <a:cs typeface="Calibri"/>
              </a:rPr>
              <a:t> </a:t>
            </a:r>
            <a:r>
              <a:rPr sz="2200" spc="-25" dirty="0">
                <a:latin typeface="Calibri"/>
                <a:cs typeface="Calibri"/>
              </a:rPr>
              <a:t>31:</a:t>
            </a:r>
            <a:endParaRPr sz="2200">
              <a:latin typeface="Calibri"/>
              <a:cs typeface="Calibri"/>
            </a:endParaRPr>
          </a:p>
          <a:p>
            <a:pPr marL="756285" lvl="1" indent="-286385">
              <a:lnSpc>
                <a:spcPct val="100000"/>
              </a:lnSpc>
              <a:spcBef>
                <a:spcPts val="500"/>
              </a:spcBef>
              <a:buFont typeface="Arial"/>
              <a:buChar char="–"/>
              <a:tabLst>
                <a:tab pos="75628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a:t>
            </a:r>
            <a:r>
              <a:rPr sz="2200" spc="-45" dirty="0">
                <a:latin typeface="Calibri"/>
                <a:cs typeface="Calibri"/>
              </a:rPr>
              <a:t> </a:t>
            </a:r>
            <a:r>
              <a:rPr sz="2200" spc="55" dirty="0">
                <a:latin typeface="Calibri"/>
                <a:cs typeface="Calibri"/>
              </a:rPr>
              <a:t>20.66</a:t>
            </a:r>
            <a:r>
              <a:rPr sz="2200" spc="-25" dirty="0">
                <a:latin typeface="Calibri"/>
                <a:cs typeface="Calibri"/>
              </a:rPr>
              <a:t> </a:t>
            </a:r>
            <a:r>
              <a:rPr sz="2200" spc="65" dirty="0">
                <a:latin typeface="Calibri"/>
                <a:cs typeface="Calibri"/>
              </a:rPr>
              <a:t>×</a:t>
            </a:r>
            <a:r>
              <a:rPr sz="2200" spc="-45" dirty="0">
                <a:latin typeface="Calibri"/>
                <a:cs typeface="Calibri"/>
              </a:rPr>
              <a:t> </a:t>
            </a:r>
            <a:r>
              <a:rPr sz="2200" spc="85" dirty="0">
                <a:latin typeface="Calibri"/>
                <a:cs typeface="Calibri"/>
              </a:rPr>
              <a:t>NumDiasPagados</a:t>
            </a:r>
            <a:endParaRPr sz="2200">
              <a:latin typeface="Calibri"/>
              <a:cs typeface="Calibri"/>
            </a:endParaRPr>
          </a:p>
        </p:txBody>
      </p:sp>
      <p:sp>
        <p:nvSpPr>
          <p:cNvPr id="9" name="object 9"/>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10" name="object 10"/>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93</a:t>
            </a:fld>
            <a:endParaRPr spc="-25" dirty="0"/>
          </a:p>
        </p:txBody>
      </p:sp>
      <p:sp>
        <p:nvSpPr>
          <p:cNvPr id="7" name="object 7"/>
          <p:cNvSpPr txBox="1"/>
          <p:nvPr/>
        </p:nvSpPr>
        <p:spPr>
          <a:xfrm>
            <a:off x="1206500" y="4987290"/>
            <a:ext cx="10506075" cy="695325"/>
          </a:xfrm>
          <a:prstGeom prst="rect">
            <a:avLst/>
          </a:prstGeom>
        </p:spPr>
        <p:txBody>
          <a:bodyPr vert="horz" wrap="square" lIns="0" tIns="12065" rIns="0" bIns="0" rtlCol="0">
            <a:spAutoFit/>
          </a:bodyPr>
          <a:lstStyle/>
          <a:p>
            <a:pPr marL="12700" marR="5080">
              <a:lnSpc>
                <a:spcPct val="100000"/>
              </a:lnSpc>
              <a:spcBef>
                <a:spcPts val="95"/>
              </a:spcBef>
            </a:pPr>
            <a:r>
              <a:rPr sz="2200" b="1" spc="125" dirty="0">
                <a:latin typeface="Calibri"/>
                <a:cs typeface="Calibri"/>
              </a:rPr>
              <a:t>Acción</a:t>
            </a:r>
            <a:r>
              <a:rPr sz="2200" b="1" spc="25" dirty="0">
                <a:latin typeface="Calibri"/>
                <a:cs typeface="Calibri"/>
              </a:rPr>
              <a:t> </a:t>
            </a:r>
            <a:r>
              <a:rPr sz="2200" b="1" spc="100" dirty="0">
                <a:latin typeface="Calibri"/>
                <a:cs typeface="Calibri"/>
              </a:rPr>
              <a:t>práctica:</a:t>
            </a:r>
            <a:r>
              <a:rPr sz="2200" b="1" spc="25" dirty="0">
                <a:latin typeface="Calibri"/>
                <a:cs typeface="Calibri"/>
              </a:rPr>
              <a:t> </a:t>
            </a:r>
            <a:r>
              <a:rPr sz="2200" spc="85" dirty="0">
                <a:latin typeface="Calibri"/>
                <a:cs typeface="Calibri"/>
              </a:rPr>
              <a:t>actualiza</a:t>
            </a:r>
            <a:r>
              <a:rPr sz="2200" spc="30" dirty="0">
                <a:latin typeface="Calibri"/>
                <a:cs typeface="Calibri"/>
              </a:rPr>
              <a:t> </a:t>
            </a:r>
            <a:r>
              <a:rPr sz="2200" spc="65" dirty="0">
                <a:latin typeface="Calibri"/>
                <a:cs typeface="Calibri"/>
              </a:rPr>
              <a:t>fórmulas</a:t>
            </a:r>
            <a:r>
              <a:rPr sz="2200" spc="5" dirty="0">
                <a:latin typeface="Calibri"/>
                <a:cs typeface="Calibri"/>
              </a:rPr>
              <a:t> </a:t>
            </a:r>
            <a:r>
              <a:rPr sz="2200" spc="50" dirty="0">
                <a:latin typeface="Calibri"/>
                <a:cs typeface="Calibri"/>
              </a:rPr>
              <a:t>en</a:t>
            </a:r>
            <a:r>
              <a:rPr sz="2200" spc="5" dirty="0">
                <a:latin typeface="Calibri"/>
                <a:cs typeface="Calibri"/>
              </a:rPr>
              <a:t> </a:t>
            </a:r>
            <a:r>
              <a:rPr sz="2200" spc="75" dirty="0">
                <a:latin typeface="Calibri"/>
                <a:cs typeface="Calibri"/>
              </a:rPr>
              <a:t>Excel/ERP</a:t>
            </a:r>
            <a:r>
              <a:rPr sz="2200" spc="15" dirty="0">
                <a:latin typeface="Calibri"/>
                <a:cs typeface="Calibri"/>
              </a:rPr>
              <a:t> </a:t>
            </a:r>
            <a:r>
              <a:rPr sz="2200" dirty="0">
                <a:latin typeface="Calibri"/>
                <a:cs typeface="Calibri"/>
              </a:rPr>
              <a:t>y</a:t>
            </a:r>
            <a:r>
              <a:rPr sz="2200" spc="-5" dirty="0">
                <a:latin typeface="Calibri"/>
                <a:cs typeface="Calibri"/>
              </a:rPr>
              <a:t> </a:t>
            </a:r>
            <a:r>
              <a:rPr sz="2200" spc="75" dirty="0">
                <a:latin typeface="Calibri"/>
                <a:cs typeface="Calibri"/>
              </a:rPr>
              <a:t>validaciones</a:t>
            </a:r>
            <a:r>
              <a:rPr sz="2200" spc="35" dirty="0">
                <a:latin typeface="Calibri"/>
                <a:cs typeface="Calibri"/>
              </a:rPr>
              <a:t> </a:t>
            </a:r>
            <a:r>
              <a:rPr sz="2200" spc="60" dirty="0">
                <a:latin typeface="Calibri"/>
                <a:cs typeface="Calibri"/>
              </a:rPr>
              <a:t>del</a:t>
            </a:r>
            <a:r>
              <a:rPr sz="2200" spc="10" dirty="0">
                <a:latin typeface="Calibri"/>
                <a:cs typeface="Calibri"/>
              </a:rPr>
              <a:t> </a:t>
            </a:r>
            <a:r>
              <a:rPr sz="2200" dirty="0">
                <a:latin typeface="Calibri"/>
                <a:cs typeface="Calibri"/>
              </a:rPr>
              <a:t>timbrado</a:t>
            </a:r>
            <a:r>
              <a:rPr sz="2200" spc="15" dirty="0">
                <a:latin typeface="Calibri"/>
                <a:cs typeface="Calibri"/>
              </a:rPr>
              <a:t> </a:t>
            </a:r>
            <a:r>
              <a:rPr sz="2200" spc="85" dirty="0">
                <a:latin typeface="Calibri"/>
                <a:cs typeface="Calibri"/>
              </a:rPr>
              <a:t>(muchos </a:t>
            </a:r>
            <a:r>
              <a:rPr sz="2200" spc="80" dirty="0">
                <a:latin typeface="Calibri"/>
                <a:cs typeface="Calibri"/>
              </a:rPr>
              <a:t>rechazos</a:t>
            </a:r>
            <a:r>
              <a:rPr sz="2200" spc="55" dirty="0">
                <a:latin typeface="Calibri"/>
                <a:cs typeface="Calibri"/>
              </a:rPr>
              <a:t> </a:t>
            </a:r>
            <a:r>
              <a:rPr sz="2200" dirty="0">
                <a:latin typeface="Calibri"/>
                <a:cs typeface="Calibri"/>
              </a:rPr>
              <a:t>vienen</a:t>
            </a:r>
            <a:r>
              <a:rPr sz="2200" spc="55" dirty="0">
                <a:latin typeface="Calibri"/>
                <a:cs typeface="Calibri"/>
              </a:rPr>
              <a:t> </a:t>
            </a:r>
            <a:r>
              <a:rPr sz="2200" spc="65" dirty="0">
                <a:latin typeface="Calibri"/>
                <a:cs typeface="Calibri"/>
              </a:rPr>
              <a:t>de</a:t>
            </a:r>
            <a:r>
              <a:rPr sz="2200" spc="30" dirty="0">
                <a:latin typeface="Calibri"/>
                <a:cs typeface="Calibri"/>
              </a:rPr>
              <a:t> </a:t>
            </a:r>
            <a:r>
              <a:rPr sz="2200" spc="45" dirty="0">
                <a:latin typeface="Calibri"/>
                <a:cs typeface="Calibri"/>
              </a:rPr>
              <a:t>aquí).</a:t>
            </a:r>
            <a:endParaRPr sz="2200">
              <a:latin typeface="Calibri"/>
              <a:cs typeface="Calibri"/>
            </a:endParaRPr>
          </a:p>
        </p:txBody>
      </p:sp>
      <p:sp>
        <p:nvSpPr>
          <p:cNvPr id="8" name="object 8"/>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642475" cy="4790440"/>
          </a:xfrm>
          <a:prstGeom prst="rect">
            <a:avLst/>
          </a:prstGeom>
        </p:spPr>
        <p:txBody>
          <a:bodyPr vert="horz" wrap="square" lIns="0" tIns="12065" rIns="0" bIns="0" rtlCol="0">
            <a:spAutoFit/>
          </a:bodyPr>
          <a:lstStyle/>
          <a:p>
            <a:pPr marL="1408430">
              <a:lnSpc>
                <a:spcPct val="100000"/>
              </a:lnSpc>
              <a:spcBef>
                <a:spcPts val="95"/>
              </a:spcBef>
            </a:pPr>
            <a:r>
              <a:rPr sz="2200" b="1" spc="195" dirty="0">
                <a:solidFill>
                  <a:srgbClr val="375F92"/>
                </a:solidFill>
                <a:latin typeface="Calibri"/>
                <a:cs typeface="Calibri"/>
              </a:rPr>
              <a:t>CHECKLIST</a:t>
            </a:r>
            <a:r>
              <a:rPr sz="2200" b="1" spc="-10" dirty="0">
                <a:solidFill>
                  <a:srgbClr val="375F92"/>
                </a:solidFill>
                <a:latin typeface="Calibri"/>
                <a:cs typeface="Calibri"/>
              </a:rPr>
              <a:t> </a:t>
            </a:r>
            <a:r>
              <a:rPr sz="2200" b="1" spc="55" dirty="0">
                <a:solidFill>
                  <a:srgbClr val="375F92"/>
                </a:solidFill>
                <a:latin typeface="Calibri"/>
                <a:cs typeface="Calibri"/>
              </a:rPr>
              <a:t>2026</a:t>
            </a:r>
            <a:r>
              <a:rPr sz="2200" b="1" spc="-45" dirty="0">
                <a:solidFill>
                  <a:srgbClr val="375F92"/>
                </a:solidFill>
                <a:latin typeface="Calibri"/>
                <a:cs typeface="Calibri"/>
              </a:rPr>
              <a:t> </a:t>
            </a:r>
            <a:r>
              <a:rPr sz="2200" b="1" spc="180" dirty="0">
                <a:solidFill>
                  <a:srgbClr val="375F92"/>
                </a:solidFill>
                <a:latin typeface="Calibri"/>
                <a:cs typeface="Calibri"/>
              </a:rPr>
              <a:t>DEL</a:t>
            </a:r>
            <a:r>
              <a:rPr sz="2200" b="1" spc="-30" dirty="0">
                <a:solidFill>
                  <a:srgbClr val="375F92"/>
                </a:solidFill>
                <a:latin typeface="Calibri"/>
                <a:cs typeface="Calibri"/>
              </a:rPr>
              <a:t> </a:t>
            </a:r>
            <a:r>
              <a:rPr sz="2200" b="1" spc="95" dirty="0">
                <a:solidFill>
                  <a:srgbClr val="375F92"/>
                </a:solidFill>
                <a:latin typeface="Calibri"/>
                <a:cs typeface="Calibri"/>
              </a:rPr>
              <a:t>COMPLEMENTO</a:t>
            </a:r>
            <a:r>
              <a:rPr sz="2200" b="1" spc="-1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50" dirty="0">
                <a:solidFill>
                  <a:srgbClr val="375F92"/>
                </a:solidFill>
                <a:latin typeface="Calibri"/>
                <a:cs typeface="Calibri"/>
              </a:rPr>
              <a:t>NÓMINA</a:t>
            </a:r>
            <a:r>
              <a:rPr sz="2200" b="1" spc="-10" dirty="0">
                <a:solidFill>
                  <a:srgbClr val="375F92"/>
                </a:solidFill>
                <a:latin typeface="Calibri"/>
                <a:cs typeface="Calibri"/>
              </a:rPr>
              <a:t> </a:t>
            </a:r>
            <a:r>
              <a:rPr sz="2200" b="1" spc="50" dirty="0">
                <a:solidFill>
                  <a:srgbClr val="375F92"/>
                </a:solidFill>
                <a:latin typeface="Calibri"/>
                <a:cs typeface="Calibri"/>
              </a:rPr>
              <a:t>1.2</a:t>
            </a:r>
            <a:r>
              <a:rPr sz="2200" b="1" spc="-20" dirty="0">
                <a:solidFill>
                  <a:srgbClr val="375F92"/>
                </a:solidFill>
                <a:latin typeface="Calibri"/>
                <a:cs typeface="Calibri"/>
              </a:rPr>
              <a:t> </a:t>
            </a:r>
            <a:r>
              <a:rPr sz="2200" b="1" spc="114" dirty="0">
                <a:solidFill>
                  <a:srgbClr val="375F92"/>
                </a:solidFill>
                <a:latin typeface="Calibri"/>
                <a:cs typeface="Calibri"/>
              </a:rPr>
              <a:t>REV</a:t>
            </a:r>
            <a:r>
              <a:rPr sz="2200" b="1" spc="-140" dirty="0">
                <a:solidFill>
                  <a:srgbClr val="375F92"/>
                </a:solidFill>
                <a:latin typeface="Calibri"/>
                <a:cs typeface="Calibri"/>
              </a:rPr>
              <a:t> </a:t>
            </a:r>
            <a:r>
              <a:rPr sz="2200" b="1" spc="150" dirty="0">
                <a:solidFill>
                  <a:srgbClr val="375F92"/>
                </a:solidFill>
                <a:latin typeface="Calibri"/>
                <a:cs typeface="Calibri"/>
              </a:rPr>
              <a:t>“E”</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55" dirty="0">
                <a:latin typeface="Calibri"/>
                <a:cs typeface="Calibri"/>
              </a:rPr>
              <a:t>“Matriz</a:t>
            </a:r>
            <a:r>
              <a:rPr sz="2200" b="1" spc="-10" dirty="0">
                <a:latin typeface="Calibri"/>
                <a:cs typeface="Calibri"/>
              </a:rPr>
              <a:t> </a:t>
            </a:r>
            <a:r>
              <a:rPr sz="2200" b="1" spc="85" dirty="0">
                <a:latin typeface="Calibri"/>
                <a:cs typeface="Calibri"/>
              </a:rPr>
              <a:t>rápida”</a:t>
            </a:r>
            <a:r>
              <a:rPr sz="2200" b="1" spc="-140" dirty="0">
                <a:latin typeface="Calibri"/>
                <a:cs typeface="Calibri"/>
              </a:rPr>
              <a:t> </a:t>
            </a:r>
            <a:r>
              <a:rPr sz="2200" b="1" spc="100" dirty="0">
                <a:latin typeface="Calibri"/>
                <a:cs typeface="Calibri"/>
              </a:rPr>
              <a:t>de</a:t>
            </a:r>
            <a:r>
              <a:rPr sz="2200" b="1" spc="-5" dirty="0">
                <a:latin typeface="Calibri"/>
                <a:cs typeface="Calibri"/>
              </a:rPr>
              <a:t> </a:t>
            </a:r>
            <a:r>
              <a:rPr sz="2200" b="1" spc="114" dirty="0">
                <a:latin typeface="Calibri"/>
                <a:cs typeface="Calibri"/>
              </a:rPr>
              <a:t>pruebas</a:t>
            </a:r>
            <a:r>
              <a:rPr sz="2200" b="1" spc="-5" dirty="0">
                <a:latin typeface="Calibri"/>
                <a:cs typeface="Calibri"/>
              </a:rPr>
              <a:t> </a:t>
            </a:r>
            <a:r>
              <a:rPr sz="2200" b="1" dirty="0">
                <a:latin typeface="Calibri"/>
                <a:cs typeface="Calibri"/>
              </a:rPr>
              <a:t>(para</a:t>
            </a:r>
            <a:r>
              <a:rPr sz="2200" b="1" spc="-20" dirty="0">
                <a:latin typeface="Calibri"/>
                <a:cs typeface="Calibri"/>
              </a:rPr>
              <a:t> </a:t>
            </a:r>
            <a:r>
              <a:rPr sz="2200" b="1" spc="85" dirty="0">
                <a:latin typeface="Calibri"/>
                <a:cs typeface="Calibri"/>
              </a:rPr>
              <a:t>detectar</a:t>
            </a:r>
            <a:r>
              <a:rPr sz="2200" b="1" spc="20" dirty="0">
                <a:latin typeface="Calibri"/>
                <a:cs typeface="Calibri"/>
              </a:rPr>
              <a:t> </a:t>
            </a:r>
            <a:r>
              <a:rPr sz="2200" b="1" spc="120" dirty="0">
                <a:latin typeface="Calibri"/>
                <a:cs typeface="Calibri"/>
              </a:rPr>
              <a:t>rechazos</a:t>
            </a:r>
            <a:r>
              <a:rPr sz="2200" b="1" spc="15" dirty="0">
                <a:latin typeface="Calibri"/>
                <a:cs typeface="Calibri"/>
              </a:rPr>
              <a:t> </a:t>
            </a:r>
            <a:r>
              <a:rPr sz="2200" b="1" spc="105" dirty="0">
                <a:latin typeface="Calibri"/>
                <a:cs typeface="Calibri"/>
              </a:rPr>
              <a:t>antes</a:t>
            </a:r>
            <a:r>
              <a:rPr sz="2200" b="1" spc="20" dirty="0">
                <a:latin typeface="Calibri"/>
                <a:cs typeface="Calibri"/>
              </a:rPr>
              <a:t> </a:t>
            </a:r>
            <a:r>
              <a:rPr sz="2200" b="1" spc="100" dirty="0">
                <a:latin typeface="Calibri"/>
                <a:cs typeface="Calibri"/>
              </a:rPr>
              <a:t>del</a:t>
            </a:r>
            <a:r>
              <a:rPr sz="2200" b="1" spc="-10" dirty="0">
                <a:latin typeface="Calibri"/>
                <a:cs typeface="Calibri"/>
              </a:rPr>
              <a:t> </a:t>
            </a:r>
            <a:r>
              <a:rPr sz="2200" b="1" spc="60" dirty="0">
                <a:latin typeface="Calibri"/>
                <a:cs typeface="Calibri"/>
              </a:rPr>
              <a:t>PAC)</a:t>
            </a:r>
            <a:endParaRPr sz="2200">
              <a:latin typeface="Calibri"/>
              <a:cs typeface="Calibri"/>
            </a:endParaRPr>
          </a:p>
          <a:p>
            <a:pPr marL="12700">
              <a:lnSpc>
                <a:spcPct val="100000"/>
              </a:lnSpc>
              <a:spcBef>
                <a:spcPts val="530"/>
              </a:spcBef>
            </a:pPr>
            <a:r>
              <a:rPr sz="2200" spc="135" dirty="0">
                <a:latin typeface="Calibri"/>
                <a:cs typeface="Calibri"/>
              </a:rPr>
              <a:t>Se</a:t>
            </a:r>
            <a:r>
              <a:rPr sz="2200" spc="20" dirty="0">
                <a:latin typeface="Calibri"/>
                <a:cs typeface="Calibri"/>
              </a:rPr>
              <a:t> </a:t>
            </a:r>
            <a:r>
              <a:rPr sz="2200" spc="65" dirty="0">
                <a:latin typeface="Calibri"/>
                <a:cs typeface="Calibri"/>
              </a:rPr>
              <a:t>recomienda</a:t>
            </a:r>
            <a:r>
              <a:rPr sz="2200" spc="30" dirty="0">
                <a:latin typeface="Calibri"/>
                <a:cs typeface="Calibri"/>
              </a:rPr>
              <a:t> </a:t>
            </a:r>
            <a:r>
              <a:rPr sz="2200" dirty="0">
                <a:latin typeface="Calibri"/>
                <a:cs typeface="Calibri"/>
              </a:rPr>
              <a:t>correr</a:t>
            </a:r>
            <a:r>
              <a:rPr sz="2200" spc="10" dirty="0">
                <a:latin typeface="Calibri"/>
                <a:cs typeface="Calibri"/>
              </a:rPr>
              <a:t> </a:t>
            </a:r>
            <a:r>
              <a:rPr sz="2200" spc="95" dirty="0">
                <a:latin typeface="Calibri"/>
                <a:cs typeface="Calibri"/>
              </a:rPr>
              <a:t>estas</a:t>
            </a:r>
            <a:r>
              <a:rPr sz="2200" spc="65" dirty="0">
                <a:latin typeface="Calibri"/>
                <a:cs typeface="Calibri"/>
              </a:rPr>
              <a:t> </a:t>
            </a:r>
            <a:r>
              <a:rPr sz="2200" spc="55" dirty="0">
                <a:latin typeface="Calibri"/>
                <a:cs typeface="Calibri"/>
              </a:rPr>
              <a:t>8</a:t>
            </a:r>
            <a:r>
              <a:rPr sz="2200" dirty="0">
                <a:latin typeface="Calibri"/>
                <a:cs typeface="Calibri"/>
              </a:rPr>
              <a:t> </a:t>
            </a:r>
            <a:r>
              <a:rPr sz="2200" spc="75" dirty="0">
                <a:latin typeface="Calibri"/>
                <a:cs typeface="Calibri"/>
              </a:rPr>
              <a:t>pruebas</a:t>
            </a:r>
            <a:r>
              <a:rPr sz="2200" spc="45" dirty="0">
                <a:latin typeface="Calibri"/>
                <a:cs typeface="Calibri"/>
              </a:rPr>
              <a:t> </a:t>
            </a:r>
            <a:r>
              <a:rPr sz="2200" spc="50" dirty="0">
                <a:latin typeface="Calibri"/>
                <a:cs typeface="Calibri"/>
              </a:rPr>
              <a:t>en</a:t>
            </a:r>
            <a:r>
              <a:rPr sz="2200" dirty="0">
                <a:latin typeface="Calibri"/>
                <a:cs typeface="Calibri"/>
              </a:rPr>
              <a:t> </a:t>
            </a:r>
            <a:r>
              <a:rPr sz="2200" spc="70" dirty="0">
                <a:latin typeface="Calibri"/>
                <a:cs typeface="Calibri"/>
              </a:rPr>
              <a:t>una</a:t>
            </a:r>
            <a:r>
              <a:rPr sz="2200" spc="-80" dirty="0">
                <a:latin typeface="Calibri"/>
                <a:cs typeface="Calibri"/>
              </a:rPr>
              <a:t> </a:t>
            </a:r>
            <a:r>
              <a:rPr sz="2200" dirty="0">
                <a:latin typeface="Calibri"/>
                <a:cs typeface="Calibri"/>
              </a:rPr>
              <a:t>“pre-</a:t>
            </a:r>
            <a:r>
              <a:rPr sz="2200" spc="50" dirty="0">
                <a:latin typeface="Calibri"/>
                <a:cs typeface="Calibri"/>
              </a:rPr>
              <a:t>validación”:</a:t>
            </a:r>
            <a:endParaRPr sz="2200">
              <a:latin typeface="Calibri"/>
              <a:cs typeface="Calibri"/>
            </a:endParaRPr>
          </a:p>
          <a:p>
            <a:pPr marL="354965" indent="-342265">
              <a:lnSpc>
                <a:spcPct val="100000"/>
              </a:lnSpc>
              <a:spcBef>
                <a:spcPts val="555"/>
              </a:spcBef>
              <a:buFont typeface="Arial"/>
              <a:buChar char="•"/>
              <a:tabLst>
                <a:tab pos="354965" algn="l"/>
              </a:tabLst>
            </a:pPr>
            <a:r>
              <a:rPr sz="2200" spc="65" dirty="0">
                <a:latin typeface="Calibri"/>
                <a:cs typeface="Calibri"/>
              </a:rPr>
              <a:t>Percepción</a:t>
            </a:r>
            <a:r>
              <a:rPr sz="2200" spc="20" dirty="0">
                <a:latin typeface="Calibri"/>
                <a:cs typeface="Calibri"/>
              </a:rPr>
              <a:t> </a:t>
            </a:r>
            <a:r>
              <a:rPr sz="2200" spc="100" dirty="0">
                <a:latin typeface="Calibri"/>
                <a:cs typeface="Calibri"/>
              </a:rPr>
              <a:t>con</a:t>
            </a:r>
            <a:r>
              <a:rPr sz="2200" spc="10" dirty="0">
                <a:latin typeface="Calibri"/>
                <a:cs typeface="Calibri"/>
              </a:rPr>
              <a:t> </a:t>
            </a:r>
            <a:r>
              <a:rPr sz="2200" spc="55" dirty="0">
                <a:latin typeface="Calibri"/>
                <a:cs typeface="Calibri"/>
              </a:rPr>
              <a:t>Gravado=0</a:t>
            </a:r>
            <a:r>
              <a:rPr sz="2200" spc="40" dirty="0">
                <a:latin typeface="Calibri"/>
                <a:cs typeface="Calibri"/>
              </a:rPr>
              <a:t> </a:t>
            </a:r>
            <a:r>
              <a:rPr sz="2200" dirty="0">
                <a:latin typeface="Calibri"/>
                <a:cs typeface="Calibri"/>
              </a:rPr>
              <a:t>y</a:t>
            </a:r>
            <a:r>
              <a:rPr sz="2200" spc="10" dirty="0">
                <a:latin typeface="Calibri"/>
                <a:cs typeface="Calibri"/>
              </a:rPr>
              <a:t> </a:t>
            </a:r>
            <a:r>
              <a:rPr sz="2200" dirty="0">
                <a:latin typeface="Calibri"/>
                <a:cs typeface="Calibri"/>
              </a:rPr>
              <a:t>Exento=0</a:t>
            </a:r>
            <a:r>
              <a:rPr sz="2200" spc="25" dirty="0">
                <a:latin typeface="Calibri"/>
                <a:cs typeface="Calibri"/>
              </a:rPr>
              <a:t> </a:t>
            </a:r>
            <a:r>
              <a:rPr sz="2200" dirty="0">
                <a:latin typeface="Cambria Math"/>
                <a:cs typeface="Cambria Math"/>
              </a:rPr>
              <a:t>⇒</a:t>
            </a:r>
            <a:r>
              <a:rPr sz="2200" spc="20" dirty="0">
                <a:latin typeface="Cambria Math"/>
                <a:cs typeface="Cambria Math"/>
              </a:rPr>
              <a:t> </a:t>
            </a:r>
            <a:r>
              <a:rPr sz="2200" b="1" spc="95" dirty="0">
                <a:latin typeface="Calibri"/>
                <a:cs typeface="Calibri"/>
              </a:rPr>
              <a:t>debe</a:t>
            </a:r>
            <a:r>
              <a:rPr sz="2200" b="1" spc="10" dirty="0">
                <a:latin typeface="Calibri"/>
                <a:cs typeface="Calibri"/>
              </a:rPr>
              <a:t> </a:t>
            </a:r>
            <a:r>
              <a:rPr sz="2200" b="1" spc="75" dirty="0">
                <a:latin typeface="Calibri"/>
                <a:cs typeface="Calibri"/>
              </a:rPr>
              <a:t>fallar</a:t>
            </a:r>
            <a:r>
              <a:rPr sz="2200" b="1" spc="15" dirty="0">
                <a:latin typeface="Calibri"/>
                <a:cs typeface="Calibri"/>
              </a:rPr>
              <a:t> </a:t>
            </a:r>
            <a:r>
              <a:rPr sz="2200" spc="-10" dirty="0">
                <a:latin typeface="Calibri"/>
                <a:cs typeface="Calibri"/>
              </a:rPr>
              <a:t>(corrige)</a:t>
            </a:r>
            <a:endParaRPr sz="2200">
              <a:latin typeface="Calibri"/>
              <a:cs typeface="Calibri"/>
            </a:endParaRPr>
          </a:p>
          <a:p>
            <a:pPr marL="354965" indent="-342265">
              <a:lnSpc>
                <a:spcPct val="100000"/>
              </a:lnSpc>
              <a:spcBef>
                <a:spcPts val="525"/>
              </a:spcBef>
              <a:buFont typeface="Arial"/>
              <a:buChar char="•"/>
              <a:tabLst>
                <a:tab pos="354965" algn="l"/>
              </a:tabLst>
            </a:pPr>
            <a:r>
              <a:rPr sz="2200" spc="65" dirty="0">
                <a:latin typeface="Calibri"/>
                <a:cs typeface="Calibri"/>
              </a:rPr>
              <a:t>Percepción </a:t>
            </a:r>
            <a:r>
              <a:rPr sz="2200" spc="55" dirty="0">
                <a:latin typeface="Calibri"/>
                <a:cs typeface="Calibri"/>
              </a:rPr>
              <a:t>Gravado&gt;0</a:t>
            </a:r>
            <a:r>
              <a:rPr sz="2200" spc="90" dirty="0">
                <a:latin typeface="Calibri"/>
                <a:cs typeface="Calibri"/>
              </a:rPr>
              <a:t> </a:t>
            </a:r>
            <a:r>
              <a:rPr sz="2200" dirty="0">
                <a:latin typeface="Calibri"/>
                <a:cs typeface="Calibri"/>
              </a:rPr>
              <a:t>Exento=0</a:t>
            </a:r>
            <a:r>
              <a:rPr sz="2200" spc="70" dirty="0">
                <a:latin typeface="Calibri"/>
                <a:cs typeface="Calibri"/>
              </a:rPr>
              <a:t> </a:t>
            </a:r>
            <a:r>
              <a:rPr sz="2200" dirty="0">
                <a:latin typeface="Cambria Math"/>
                <a:cs typeface="Cambria Math"/>
              </a:rPr>
              <a:t>⇒</a:t>
            </a:r>
            <a:r>
              <a:rPr sz="2200" spc="60" dirty="0">
                <a:latin typeface="Cambria Math"/>
                <a:cs typeface="Cambria Math"/>
              </a:rPr>
              <a:t> </a:t>
            </a:r>
            <a:r>
              <a:rPr sz="2200" spc="90" dirty="0">
                <a:latin typeface="Calibri"/>
                <a:cs typeface="Calibri"/>
              </a:rPr>
              <a:t>OK</a:t>
            </a:r>
            <a:endParaRPr sz="2200">
              <a:latin typeface="Calibri"/>
              <a:cs typeface="Calibri"/>
            </a:endParaRPr>
          </a:p>
          <a:p>
            <a:pPr marL="354965" indent="-342265">
              <a:lnSpc>
                <a:spcPct val="100000"/>
              </a:lnSpc>
              <a:spcBef>
                <a:spcPts val="530"/>
              </a:spcBef>
              <a:buFont typeface="Arial"/>
              <a:buChar char="•"/>
              <a:tabLst>
                <a:tab pos="354965" algn="l"/>
              </a:tabLst>
            </a:pPr>
            <a:r>
              <a:rPr sz="2200" spc="65" dirty="0">
                <a:latin typeface="Calibri"/>
                <a:cs typeface="Calibri"/>
              </a:rPr>
              <a:t>Percepción </a:t>
            </a:r>
            <a:r>
              <a:rPr sz="2200" spc="55" dirty="0">
                <a:latin typeface="Calibri"/>
                <a:cs typeface="Calibri"/>
              </a:rPr>
              <a:t>Gravado=0</a:t>
            </a:r>
            <a:r>
              <a:rPr sz="2200" spc="90" dirty="0">
                <a:latin typeface="Calibri"/>
                <a:cs typeface="Calibri"/>
              </a:rPr>
              <a:t> </a:t>
            </a:r>
            <a:r>
              <a:rPr sz="2200" dirty="0">
                <a:latin typeface="Calibri"/>
                <a:cs typeface="Calibri"/>
              </a:rPr>
              <a:t>Exento&gt;0</a:t>
            </a:r>
            <a:r>
              <a:rPr sz="2200" spc="70" dirty="0">
                <a:latin typeface="Calibri"/>
                <a:cs typeface="Calibri"/>
              </a:rPr>
              <a:t> </a:t>
            </a:r>
            <a:r>
              <a:rPr sz="2200" dirty="0">
                <a:latin typeface="Cambria Math"/>
                <a:cs typeface="Cambria Math"/>
              </a:rPr>
              <a:t>⇒</a:t>
            </a:r>
            <a:r>
              <a:rPr sz="2200" spc="60" dirty="0">
                <a:latin typeface="Cambria Math"/>
                <a:cs typeface="Cambria Math"/>
              </a:rPr>
              <a:t> </a:t>
            </a:r>
            <a:r>
              <a:rPr sz="2200" spc="90" dirty="0">
                <a:latin typeface="Calibri"/>
                <a:cs typeface="Calibri"/>
              </a:rPr>
              <a:t>OK</a:t>
            </a:r>
            <a:endParaRPr sz="2200">
              <a:latin typeface="Calibri"/>
              <a:cs typeface="Calibri"/>
            </a:endParaRPr>
          </a:p>
          <a:p>
            <a:pPr marL="354965" indent="-342265">
              <a:lnSpc>
                <a:spcPct val="100000"/>
              </a:lnSpc>
              <a:spcBef>
                <a:spcPts val="530"/>
              </a:spcBef>
              <a:buFont typeface="Arial"/>
              <a:buChar char="•"/>
              <a:tabLst>
                <a:tab pos="354965" algn="l"/>
              </a:tabLst>
            </a:pPr>
            <a:r>
              <a:rPr sz="2200" spc="55" dirty="0">
                <a:latin typeface="Calibri"/>
                <a:cs typeface="Calibri"/>
              </a:rPr>
              <a:t>TipoPercepcion=038 </a:t>
            </a:r>
            <a:r>
              <a:rPr sz="2200" dirty="0">
                <a:latin typeface="Calibri"/>
                <a:cs typeface="Calibri"/>
              </a:rPr>
              <a:t>y</a:t>
            </a:r>
            <a:r>
              <a:rPr sz="2200" spc="55" dirty="0">
                <a:latin typeface="Calibri"/>
                <a:cs typeface="Calibri"/>
              </a:rPr>
              <a:t> </a:t>
            </a:r>
            <a:r>
              <a:rPr sz="2200" dirty="0">
                <a:latin typeface="Calibri"/>
                <a:cs typeface="Calibri"/>
              </a:rPr>
              <a:t>Exento&gt;0</a:t>
            </a:r>
            <a:r>
              <a:rPr sz="2200" spc="70" dirty="0">
                <a:latin typeface="Calibri"/>
                <a:cs typeface="Calibri"/>
              </a:rPr>
              <a:t> </a:t>
            </a:r>
            <a:r>
              <a:rPr sz="2200" dirty="0">
                <a:latin typeface="Cambria Math"/>
                <a:cs typeface="Cambria Math"/>
              </a:rPr>
              <a:t>⇒</a:t>
            </a:r>
            <a:r>
              <a:rPr sz="2200" spc="60" dirty="0">
                <a:latin typeface="Cambria Math"/>
                <a:cs typeface="Cambria Math"/>
              </a:rPr>
              <a:t> </a:t>
            </a:r>
            <a:r>
              <a:rPr sz="2200" b="1" spc="95" dirty="0">
                <a:latin typeface="Calibri"/>
                <a:cs typeface="Calibri"/>
              </a:rPr>
              <a:t>debe</a:t>
            </a:r>
            <a:r>
              <a:rPr sz="2200" b="1" spc="55" dirty="0">
                <a:latin typeface="Calibri"/>
                <a:cs typeface="Calibri"/>
              </a:rPr>
              <a:t> </a:t>
            </a:r>
            <a:r>
              <a:rPr sz="2200" b="1" spc="75" dirty="0">
                <a:latin typeface="Calibri"/>
                <a:cs typeface="Calibri"/>
              </a:rPr>
              <a:t>fallar</a:t>
            </a:r>
            <a:r>
              <a:rPr sz="2200" b="1" spc="65" dirty="0">
                <a:latin typeface="Calibri"/>
                <a:cs typeface="Calibri"/>
              </a:rPr>
              <a:t> </a:t>
            </a:r>
            <a:r>
              <a:rPr sz="2200" dirty="0">
                <a:latin typeface="Calibri"/>
                <a:cs typeface="Calibri"/>
              </a:rPr>
              <a:t>(pon</a:t>
            </a:r>
            <a:r>
              <a:rPr sz="2200" spc="50" dirty="0">
                <a:latin typeface="Calibri"/>
                <a:cs typeface="Calibri"/>
              </a:rPr>
              <a:t> </a:t>
            </a:r>
            <a:r>
              <a:rPr sz="2200" dirty="0">
                <a:latin typeface="Calibri"/>
                <a:cs typeface="Calibri"/>
              </a:rPr>
              <a:t>Exento=0</a:t>
            </a:r>
            <a:r>
              <a:rPr sz="2200" spc="75" dirty="0">
                <a:latin typeface="Calibri"/>
                <a:cs typeface="Calibri"/>
              </a:rPr>
              <a:t> </a:t>
            </a:r>
            <a:r>
              <a:rPr sz="2200" dirty="0">
                <a:latin typeface="Calibri"/>
                <a:cs typeface="Calibri"/>
              </a:rPr>
              <a:t>o</a:t>
            </a:r>
            <a:r>
              <a:rPr sz="2200" spc="50" dirty="0">
                <a:latin typeface="Calibri"/>
                <a:cs typeface="Calibri"/>
              </a:rPr>
              <a:t> </a:t>
            </a:r>
            <a:r>
              <a:rPr sz="2200" spc="100" dirty="0">
                <a:latin typeface="Calibri"/>
                <a:cs typeface="Calibri"/>
              </a:rPr>
              <a:t>cambia</a:t>
            </a:r>
            <a:r>
              <a:rPr sz="2200" spc="65" dirty="0">
                <a:latin typeface="Calibri"/>
                <a:cs typeface="Calibri"/>
              </a:rPr>
              <a:t> </a:t>
            </a:r>
            <a:r>
              <a:rPr sz="2200" spc="55" dirty="0">
                <a:latin typeface="Calibri"/>
                <a:cs typeface="Calibri"/>
              </a:rPr>
              <a:t>clave)</a:t>
            </a:r>
            <a:endParaRPr sz="2200">
              <a:latin typeface="Calibri"/>
              <a:cs typeface="Calibri"/>
            </a:endParaRPr>
          </a:p>
          <a:p>
            <a:pPr marL="354965" indent="-342265">
              <a:lnSpc>
                <a:spcPct val="100000"/>
              </a:lnSpc>
              <a:spcBef>
                <a:spcPts val="525"/>
              </a:spcBef>
              <a:buFont typeface="Arial"/>
              <a:buChar char="•"/>
              <a:tabLst>
                <a:tab pos="354965" algn="l"/>
              </a:tabLst>
            </a:pPr>
            <a:r>
              <a:rPr sz="2200" spc="130" dirty="0">
                <a:latin typeface="Calibri"/>
                <a:cs typeface="Calibri"/>
              </a:rPr>
              <a:t>Descanso</a:t>
            </a:r>
            <a:r>
              <a:rPr sz="2200" spc="30" dirty="0">
                <a:latin typeface="Calibri"/>
                <a:cs typeface="Calibri"/>
              </a:rPr>
              <a:t> </a:t>
            </a:r>
            <a:r>
              <a:rPr sz="2200" spc="55" dirty="0">
                <a:latin typeface="Calibri"/>
                <a:cs typeface="Calibri"/>
              </a:rPr>
              <a:t>laborado</a:t>
            </a:r>
            <a:r>
              <a:rPr sz="2200" spc="35" dirty="0">
                <a:latin typeface="Calibri"/>
                <a:cs typeface="Calibri"/>
              </a:rPr>
              <a:t> </a:t>
            </a:r>
            <a:r>
              <a:rPr sz="2200" dirty="0">
                <a:latin typeface="Calibri"/>
                <a:cs typeface="Calibri"/>
              </a:rPr>
              <a:t>registrado</a:t>
            </a:r>
            <a:r>
              <a:rPr sz="2200" spc="35" dirty="0">
                <a:latin typeface="Calibri"/>
                <a:cs typeface="Calibri"/>
              </a:rPr>
              <a:t> </a:t>
            </a:r>
            <a:r>
              <a:rPr sz="2200" spc="100" dirty="0">
                <a:latin typeface="Calibri"/>
                <a:cs typeface="Calibri"/>
              </a:rPr>
              <a:t>como</a:t>
            </a:r>
            <a:r>
              <a:rPr sz="2200" spc="5" dirty="0">
                <a:latin typeface="Calibri"/>
                <a:cs typeface="Calibri"/>
              </a:rPr>
              <a:t> </a:t>
            </a:r>
            <a:r>
              <a:rPr sz="2200" spc="55" dirty="0">
                <a:latin typeface="Calibri"/>
                <a:cs typeface="Calibri"/>
              </a:rPr>
              <a:t>038</a:t>
            </a:r>
            <a:r>
              <a:rPr sz="2200" spc="-5" dirty="0">
                <a:latin typeface="Calibri"/>
                <a:cs typeface="Calibri"/>
              </a:rPr>
              <a:t> </a:t>
            </a:r>
            <a:r>
              <a:rPr sz="2200" dirty="0">
                <a:latin typeface="Cambria Math"/>
                <a:cs typeface="Cambria Math"/>
              </a:rPr>
              <a:t>⇒</a:t>
            </a:r>
            <a:r>
              <a:rPr sz="2200" spc="20" dirty="0">
                <a:latin typeface="Cambria Math"/>
                <a:cs typeface="Cambria Math"/>
              </a:rPr>
              <a:t> </a:t>
            </a:r>
            <a:r>
              <a:rPr sz="2200" dirty="0">
                <a:latin typeface="Calibri"/>
                <a:cs typeface="Calibri"/>
              </a:rPr>
              <a:t>migrar</a:t>
            </a:r>
            <a:r>
              <a:rPr sz="2200" spc="15" dirty="0">
                <a:latin typeface="Calibri"/>
                <a:cs typeface="Calibri"/>
              </a:rPr>
              <a:t> </a:t>
            </a:r>
            <a:r>
              <a:rPr sz="2200" spc="114" dirty="0">
                <a:latin typeface="Calibri"/>
                <a:cs typeface="Calibri"/>
              </a:rPr>
              <a:t>a</a:t>
            </a:r>
            <a:r>
              <a:rPr sz="2200" spc="15" dirty="0">
                <a:latin typeface="Calibri"/>
                <a:cs typeface="Calibri"/>
              </a:rPr>
              <a:t> </a:t>
            </a:r>
            <a:r>
              <a:rPr sz="2200" b="1" spc="-10" dirty="0">
                <a:latin typeface="Calibri"/>
                <a:cs typeface="Calibri"/>
              </a:rPr>
              <a:t>054/055</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Ajuste</a:t>
            </a:r>
            <a:r>
              <a:rPr sz="2200" spc="15" dirty="0">
                <a:latin typeface="Calibri"/>
                <a:cs typeface="Calibri"/>
              </a:rPr>
              <a:t> </a:t>
            </a:r>
            <a:r>
              <a:rPr sz="2200" spc="65" dirty="0">
                <a:latin typeface="Calibri"/>
                <a:cs typeface="Calibri"/>
              </a:rPr>
              <a:t>de</a:t>
            </a:r>
            <a:r>
              <a:rPr sz="2200" dirty="0">
                <a:latin typeface="Calibri"/>
                <a:cs typeface="Calibri"/>
              </a:rPr>
              <a:t> </a:t>
            </a:r>
            <a:r>
              <a:rPr sz="2200" spc="120" dirty="0">
                <a:latin typeface="Calibri"/>
                <a:cs typeface="Calibri"/>
              </a:rPr>
              <a:t>descanso</a:t>
            </a:r>
            <a:r>
              <a:rPr sz="2200" spc="20" dirty="0">
                <a:latin typeface="Calibri"/>
                <a:cs typeface="Calibri"/>
              </a:rPr>
              <a:t> </a:t>
            </a:r>
            <a:r>
              <a:rPr sz="2200" spc="55" dirty="0">
                <a:latin typeface="Calibri"/>
                <a:cs typeface="Calibri"/>
              </a:rPr>
              <a:t>laborado</a:t>
            </a:r>
            <a:r>
              <a:rPr sz="2200" spc="25" dirty="0">
                <a:latin typeface="Calibri"/>
                <a:cs typeface="Calibri"/>
              </a:rPr>
              <a:t> </a:t>
            </a:r>
            <a:r>
              <a:rPr sz="2200" spc="50" dirty="0">
                <a:latin typeface="Calibri"/>
                <a:cs typeface="Calibri"/>
              </a:rPr>
              <a:t>en</a:t>
            </a:r>
            <a:r>
              <a:rPr sz="2200" spc="-10" dirty="0">
                <a:latin typeface="Calibri"/>
                <a:cs typeface="Calibri"/>
              </a:rPr>
              <a:t> </a:t>
            </a:r>
            <a:r>
              <a:rPr sz="2200" spc="85" dirty="0">
                <a:latin typeface="Calibri"/>
                <a:cs typeface="Calibri"/>
              </a:rPr>
              <a:t>deducción</a:t>
            </a:r>
            <a:r>
              <a:rPr sz="2200" spc="10" dirty="0">
                <a:latin typeface="Calibri"/>
                <a:cs typeface="Calibri"/>
              </a:rPr>
              <a:t> </a:t>
            </a:r>
            <a:r>
              <a:rPr sz="2200" spc="60" dirty="0">
                <a:latin typeface="Calibri"/>
                <a:cs typeface="Calibri"/>
              </a:rPr>
              <a:t>genérica</a:t>
            </a:r>
            <a:r>
              <a:rPr sz="2200" spc="40" dirty="0">
                <a:latin typeface="Calibri"/>
                <a:cs typeface="Calibri"/>
              </a:rPr>
              <a:t> </a:t>
            </a:r>
            <a:r>
              <a:rPr sz="2200" dirty="0">
                <a:latin typeface="Cambria Math"/>
                <a:cs typeface="Cambria Math"/>
              </a:rPr>
              <a:t>⇒</a:t>
            </a:r>
            <a:r>
              <a:rPr sz="2200" spc="5" dirty="0">
                <a:latin typeface="Cambria Math"/>
                <a:cs typeface="Cambria Math"/>
              </a:rPr>
              <a:t> </a:t>
            </a:r>
            <a:r>
              <a:rPr sz="2200" dirty="0">
                <a:latin typeface="Calibri"/>
                <a:cs typeface="Calibri"/>
              </a:rPr>
              <a:t>migrar </a:t>
            </a:r>
            <a:r>
              <a:rPr sz="2200" spc="114" dirty="0">
                <a:latin typeface="Calibri"/>
                <a:cs typeface="Calibri"/>
              </a:rPr>
              <a:t>a</a:t>
            </a:r>
            <a:r>
              <a:rPr sz="2200" spc="5" dirty="0">
                <a:latin typeface="Calibri"/>
                <a:cs typeface="Calibri"/>
              </a:rPr>
              <a:t> </a:t>
            </a:r>
            <a:r>
              <a:rPr sz="2200" b="1" spc="-10" dirty="0">
                <a:latin typeface="Calibri"/>
                <a:cs typeface="Calibri"/>
              </a:rPr>
              <a:t>108–111</a:t>
            </a:r>
            <a:endParaRPr sz="2200">
              <a:latin typeface="Calibri"/>
              <a:cs typeface="Calibri"/>
            </a:endParaRPr>
          </a:p>
          <a:p>
            <a:pPr marL="354965" indent="-342265">
              <a:lnSpc>
                <a:spcPct val="100000"/>
              </a:lnSpc>
              <a:spcBef>
                <a:spcPts val="530"/>
              </a:spcBef>
              <a:buFont typeface="Arial"/>
              <a:buChar char="•"/>
              <a:tabLst>
                <a:tab pos="35496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&gt;</a:t>
            </a:r>
            <a:r>
              <a:rPr sz="2200" spc="-45" dirty="0">
                <a:latin typeface="Calibri"/>
                <a:cs typeface="Calibri"/>
              </a:rPr>
              <a:t> </a:t>
            </a:r>
            <a:r>
              <a:rPr sz="2200" spc="55" dirty="0">
                <a:latin typeface="Calibri"/>
                <a:cs typeface="Calibri"/>
              </a:rPr>
              <a:t>628</a:t>
            </a:r>
            <a:r>
              <a:rPr sz="2200" spc="-30" dirty="0">
                <a:latin typeface="Calibri"/>
                <a:cs typeface="Calibri"/>
              </a:rPr>
              <a:t> </a:t>
            </a:r>
            <a:r>
              <a:rPr sz="2200" spc="100" dirty="0">
                <a:latin typeface="Calibri"/>
                <a:cs typeface="Calibri"/>
              </a:rPr>
              <a:t>con</a:t>
            </a:r>
            <a:r>
              <a:rPr sz="2200" spc="-45" dirty="0">
                <a:latin typeface="Calibri"/>
                <a:cs typeface="Calibri"/>
              </a:rPr>
              <a:t> </a:t>
            </a:r>
            <a:r>
              <a:rPr sz="2200" spc="55" dirty="0">
                <a:latin typeface="Calibri"/>
                <a:cs typeface="Calibri"/>
              </a:rPr>
              <a:t>≤31</a:t>
            </a:r>
            <a:r>
              <a:rPr sz="2200" spc="-45" dirty="0">
                <a:latin typeface="Calibri"/>
                <a:cs typeface="Calibri"/>
              </a:rPr>
              <a:t> </a:t>
            </a:r>
            <a:r>
              <a:rPr sz="2200" spc="95" dirty="0">
                <a:latin typeface="Calibri"/>
                <a:cs typeface="Calibri"/>
              </a:rPr>
              <a:t>días</a:t>
            </a:r>
            <a:r>
              <a:rPr sz="2200" spc="-15" dirty="0">
                <a:latin typeface="Calibri"/>
                <a:cs typeface="Calibri"/>
              </a:rPr>
              <a:t> </a:t>
            </a:r>
            <a:r>
              <a:rPr sz="2200" dirty="0">
                <a:latin typeface="Cambria Math"/>
                <a:cs typeface="Cambria Math"/>
              </a:rPr>
              <a:t>⇒</a:t>
            </a:r>
            <a:r>
              <a:rPr sz="2200" spc="-20" dirty="0">
                <a:latin typeface="Cambria Math"/>
                <a:cs typeface="Cambria Math"/>
              </a:rPr>
              <a:t> </a:t>
            </a:r>
            <a:r>
              <a:rPr sz="2200" b="1" spc="95" dirty="0">
                <a:latin typeface="Calibri"/>
                <a:cs typeface="Calibri"/>
              </a:rPr>
              <a:t>debe</a:t>
            </a:r>
            <a:r>
              <a:rPr sz="2200" b="1" spc="-35" dirty="0">
                <a:latin typeface="Calibri"/>
                <a:cs typeface="Calibri"/>
              </a:rPr>
              <a:t> </a:t>
            </a:r>
            <a:r>
              <a:rPr sz="2200" b="1" spc="65" dirty="0">
                <a:latin typeface="Calibri"/>
                <a:cs typeface="Calibri"/>
              </a:rPr>
              <a:t>fallar</a:t>
            </a:r>
            <a:endParaRPr sz="2200">
              <a:latin typeface="Calibri"/>
              <a:cs typeface="Calibri"/>
            </a:endParaRPr>
          </a:p>
          <a:p>
            <a:pPr marL="354965" indent="-342265">
              <a:lnSpc>
                <a:spcPct val="100000"/>
              </a:lnSpc>
              <a:spcBef>
                <a:spcPts val="530"/>
              </a:spcBef>
              <a:buFont typeface="Arial"/>
              <a:buChar char="•"/>
              <a:tabLst>
                <a:tab pos="354965" algn="l"/>
              </a:tabLst>
            </a:pPr>
            <a:r>
              <a:rPr sz="2200" spc="110" dirty="0">
                <a:latin typeface="Calibri"/>
                <a:cs typeface="Calibri"/>
              </a:rPr>
              <a:t>SubsidioCausado</a:t>
            </a:r>
            <a:r>
              <a:rPr sz="2200" spc="10" dirty="0">
                <a:latin typeface="Calibri"/>
                <a:cs typeface="Calibri"/>
              </a:rPr>
              <a:t> </a:t>
            </a:r>
            <a:r>
              <a:rPr sz="2200" spc="65" dirty="0">
                <a:latin typeface="Calibri"/>
                <a:cs typeface="Calibri"/>
              </a:rPr>
              <a:t>&gt;</a:t>
            </a:r>
            <a:r>
              <a:rPr sz="2200" spc="-45" dirty="0">
                <a:latin typeface="Calibri"/>
                <a:cs typeface="Calibri"/>
              </a:rPr>
              <a:t> </a:t>
            </a:r>
            <a:r>
              <a:rPr sz="2200" spc="60" dirty="0">
                <a:latin typeface="Calibri"/>
                <a:cs typeface="Calibri"/>
              </a:rPr>
              <a:t>(20.66×días)</a:t>
            </a:r>
            <a:r>
              <a:rPr sz="2200" spc="-20" dirty="0">
                <a:latin typeface="Calibri"/>
                <a:cs typeface="Calibri"/>
              </a:rPr>
              <a:t> </a:t>
            </a:r>
            <a:r>
              <a:rPr sz="2200" spc="100" dirty="0">
                <a:latin typeface="Calibri"/>
                <a:cs typeface="Calibri"/>
              </a:rPr>
              <a:t>con</a:t>
            </a:r>
            <a:r>
              <a:rPr sz="2200" spc="-35" dirty="0">
                <a:latin typeface="Calibri"/>
                <a:cs typeface="Calibri"/>
              </a:rPr>
              <a:t> </a:t>
            </a:r>
            <a:r>
              <a:rPr sz="2200" spc="60" dirty="0">
                <a:latin typeface="Calibri"/>
                <a:cs typeface="Calibri"/>
              </a:rPr>
              <a:t>&gt;31</a:t>
            </a:r>
            <a:r>
              <a:rPr sz="2200" spc="-45" dirty="0">
                <a:latin typeface="Calibri"/>
                <a:cs typeface="Calibri"/>
              </a:rPr>
              <a:t> </a:t>
            </a:r>
            <a:r>
              <a:rPr sz="2200" spc="95" dirty="0">
                <a:latin typeface="Calibri"/>
                <a:cs typeface="Calibri"/>
              </a:rPr>
              <a:t>días</a:t>
            </a:r>
            <a:r>
              <a:rPr sz="2200" spc="-20" dirty="0">
                <a:latin typeface="Calibri"/>
                <a:cs typeface="Calibri"/>
              </a:rPr>
              <a:t> </a:t>
            </a:r>
            <a:r>
              <a:rPr sz="2200" dirty="0">
                <a:latin typeface="Cambria Math"/>
                <a:cs typeface="Cambria Math"/>
              </a:rPr>
              <a:t>⇒</a:t>
            </a:r>
            <a:r>
              <a:rPr sz="2200" spc="-25" dirty="0">
                <a:latin typeface="Cambria Math"/>
                <a:cs typeface="Cambria Math"/>
              </a:rPr>
              <a:t> </a:t>
            </a:r>
            <a:r>
              <a:rPr sz="2200" b="1" spc="95" dirty="0">
                <a:latin typeface="Calibri"/>
                <a:cs typeface="Calibri"/>
              </a:rPr>
              <a:t>debe</a:t>
            </a:r>
            <a:r>
              <a:rPr sz="2200" b="1" spc="-35" dirty="0">
                <a:latin typeface="Calibri"/>
                <a:cs typeface="Calibri"/>
              </a:rPr>
              <a:t> </a:t>
            </a:r>
            <a:r>
              <a:rPr sz="2200" b="1" spc="65" dirty="0">
                <a:latin typeface="Calibri"/>
                <a:cs typeface="Calibri"/>
              </a:rPr>
              <a:t>fallar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2819400"/>
          </a:xfrm>
          <a:prstGeom prst="rect">
            <a:avLst/>
          </a:prstGeom>
        </p:spPr>
      </p:pic>
      <p:sp>
        <p:nvSpPr>
          <p:cNvPr id="3" name="object 3"/>
          <p:cNvSpPr txBox="1"/>
          <p:nvPr/>
        </p:nvSpPr>
        <p:spPr>
          <a:xfrm>
            <a:off x="558190" y="4806441"/>
            <a:ext cx="10516235" cy="1002030"/>
          </a:xfrm>
          <a:prstGeom prst="rect">
            <a:avLst/>
          </a:prstGeom>
        </p:spPr>
        <p:txBody>
          <a:bodyPr vert="horz" wrap="square" lIns="0" tIns="12700" rIns="0" bIns="0" rtlCol="0">
            <a:spAutoFit/>
          </a:bodyPr>
          <a:lstStyle/>
          <a:p>
            <a:pPr marL="12700" marR="5080">
              <a:lnSpc>
                <a:spcPct val="100000"/>
              </a:lnSpc>
              <a:spcBef>
                <a:spcPts val="100"/>
              </a:spcBef>
            </a:pPr>
            <a:r>
              <a:rPr sz="3200" b="1" spc="245" dirty="0">
                <a:solidFill>
                  <a:srgbClr val="0F243E"/>
                </a:solidFill>
                <a:latin typeface="Calibri"/>
                <a:cs typeface="Calibri"/>
              </a:rPr>
              <a:t>CONSIDERACIONES</a:t>
            </a:r>
            <a:r>
              <a:rPr sz="3200" b="1" spc="-65" dirty="0">
                <a:solidFill>
                  <a:srgbClr val="0F243E"/>
                </a:solidFill>
                <a:latin typeface="Calibri"/>
                <a:cs typeface="Calibri"/>
              </a:rPr>
              <a:t> </a:t>
            </a:r>
            <a:r>
              <a:rPr sz="3200" b="1" spc="90" dirty="0">
                <a:solidFill>
                  <a:srgbClr val="0F243E"/>
                </a:solidFill>
                <a:latin typeface="Calibri"/>
                <a:cs typeface="Calibri"/>
              </a:rPr>
              <a:t>PARA</a:t>
            </a:r>
            <a:r>
              <a:rPr sz="3200" b="1" spc="-65" dirty="0">
                <a:solidFill>
                  <a:srgbClr val="0F243E"/>
                </a:solidFill>
                <a:latin typeface="Calibri"/>
                <a:cs typeface="Calibri"/>
              </a:rPr>
              <a:t> </a:t>
            </a:r>
            <a:r>
              <a:rPr sz="3200" b="1" spc="275" dirty="0">
                <a:solidFill>
                  <a:srgbClr val="0F243E"/>
                </a:solidFill>
                <a:latin typeface="Calibri"/>
                <a:cs typeface="Calibri"/>
              </a:rPr>
              <a:t>EL</a:t>
            </a:r>
            <a:r>
              <a:rPr sz="3200" b="1" spc="-110" dirty="0">
                <a:solidFill>
                  <a:srgbClr val="0F243E"/>
                </a:solidFill>
                <a:latin typeface="Calibri"/>
                <a:cs typeface="Calibri"/>
              </a:rPr>
              <a:t> </a:t>
            </a:r>
            <a:r>
              <a:rPr sz="3200" b="1" spc="270" dirty="0">
                <a:solidFill>
                  <a:srgbClr val="0F243E"/>
                </a:solidFill>
                <a:latin typeface="Calibri"/>
                <a:cs typeface="Calibri"/>
              </a:rPr>
              <a:t>CÁLCULO</a:t>
            </a:r>
            <a:r>
              <a:rPr sz="3200" b="1" spc="-100" dirty="0">
                <a:solidFill>
                  <a:srgbClr val="0F243E"/>
                </a:solidFill>
                <a:latin typeface="Calibri"/>
                <a:cs typeface="Calibri"/>
              </a:rPr>
              <a:t> </a:t>
            </a:r>
            <a:r>
              <a:rPr sz="3200" b="1" spc="125" dirty="0">
                <a:solidFill>
                  <a:srgbClr val="0F243E"/>
                </a:solidFill>
                <a:latin typeface="Calibri"/>
                <a:cs typeface="Calibri"/>
              </a:rPr>
              <a:t>ANUAL</a:t>
            </a:r>
            <a:r>
              <a:rPr sz="3200" b="1" spc="-80" dirty="0">
                <a:solidFill>
                  <a:srgbClr val="0F243E"/>
                </a:solidFill>
                <a:latin typeface="Calibri"/>
                <a:cs typeface="Calibri"/>
              </a:rPr>
              <a:t> </a:t>
            </a:r>
            <a:r>
              <a:rPr sz="3200" b="1" spc="245" dirty="0">
                <a:solidFill>
                  <a:srgbClr val="0F243E"/>
                </a:solidFill>
                <a:latin typeface="Calibri"/>
                <a:cs typeface="Calibri"/>
              </a:rPr>
              <a:t>DE</a:t>
            </a:r>
            <a:r>
              <a:rPr sz="3200" b="1" spc="-65" dirty="0">
                <a:solidFill>
                  <a:srgbClr val="0F243E"/>
                </a:solidFill>
                <a:latin typeface="Calibri"/>
                <a:cs typeface="Calibri"/>
              </a:rPr>
              <a:t> </a:t>
            </a:r>
            <a:r>
              <a:rPr sz="3200" b="1" spc="235" dirty="0">
                <a:solidFill>
                  <a:srgbClr val="0F243E"/>
                </a:solidFill>
                <a:latin typeface="Calibri"/>
                <a:cs typeface="Calibri"/>
              </a:rPr>
              <a:t>ISR</a:t>
            </a:r>
            <a:r>
              <a:rPr sz="3200" b="1" spc="-85" dirty="0">
                <a:solidFill>
                  <a:srgbClr val="0F243E"/>
                </a:solidFill>
                <a:latin typeface="Calibri"/>
                <a:cs typeface="Calibri"/>
              </a:rPr>
              <a:t> </a:t>
            </a:r>
            <a:r>
              <a:rPr sz="3200" b="1" spc="220" dirty="0">
                <a:solidFill>
                  <a:srgbClr val="0F243E"/>
                </a:solidFill>
                <a:latin typeface="Calibri"/>
                <a:cs typeface="Calibri"/>
              </a:rPr>
              <a:t>DE </a:t>
            </a:r>
            <a:r>
              <a:rPr sz="3200" b="1" spc="204" dirty="0">
                <a:solidFill>
                  <a:srgbClr val="0F243E"/>
                </a:solidFill>
                <a:latin typeface="Calibri"/>
                <a:cs typeface="Calibri"/>
              </a:rPr>
              <a:t>SALARIOS</a:t>
            </a:r>
            <a:r>
              <a:rPr sz="3200" b="1" spc="-90" dirty="0">
                <a:solidFill>
                  <a:srgbClr val="0F243E"/>
                </a:solidFill>
                <a:latin typeface="Calibri"/>
                <a:cs typeface="Calibri"/>
              </a:rPr>
              <a:t> </a:t>
            </a:r>
            <a:r>
              <a:rPr sz="3200" b="1" spc="55" dirty="0">
                <a:solidFill>
                  <a:srgbClr val="0F243E"/>
                </a:solidFill>
                <a:latin typeface="Calibri"/>
                <a:cs typeface="Calibri"/>
              </a:rPr>
              <a:t>2025</a:t>
            </a:r>
            <a:endParaRPr sz="3200">
              <a:latin typeface="Calibri"/>
              <a:cs typeface="Calibri"/>
            </a:endParaRPr>
          </a:p>
        </p:txBody>
      </p:sp>
      <p:sp>
        <p:nvSpPr>
          <p:cNvPr id="4" name="object 4"/>
          <p:cNvSpPr txBox="1"/>
          <p:nvPr/>
        </p:nvSpPr>
        <p:spPr>
          <a:xfrm>
            <a:off x="5175250" y="6426504"/>
            <a:ext cx="2451735" cy="197490"/>
          </a:xfrm>
          <a:prstGeom prst="rect">
            <a:avLst/>
          </a:prstGeom>
        </p:spPr>
        <p:txBody>
          <a:bodyPr vert="horz" wrap="square" lIns="0" tIns="12700" rIns="0" bIns="0" rtlCol="0">
            <a:spAutoFit/>
          </a:bodyPr>
          <a:lstStyle/>
          <a:p>
            <a:pPr marL="12700">
              <a:lnSpc>
                <a:spcPct val="100000"/>
              </a:lnSpc>
              <a:spcBef>
                <a:spcPts val="100"/>
              </a:spcBef>
            </a:pPr>
            <a:r>
              <a:rPr lang="es-MX" sz="1200" spc="-10" dirty="0">
                <a:solidFill>
                  <a:srgbClr val="888888"/>
                </a:solidFill>
                <a:latin typeface="Calibri"/>
                <a:cs typeface="Calibri"/>
              </a:rPr>
              <a:t>NOMINA 2026</a:t>
            </a:r>
            <a:endParaRPr sz="1200" dirty="0">
              <a:latin typeface="Calibri"/>
              <a:cs typeface="Calibri"/>
            </a:endParaRPr>
          </a:p>
        </p:txBody>
      </p:sp>
      <p:sp>
        <p:nvSpPr>
          <p:cNvPr id="5" name="object 5"/>
          <p:cNvSpPr txBox="1"/>
          <p:nvPr/>
        </p:nvSpPr>
        <p:spPr>
          <a:xfrm>
            <a:off x="11526393" y="6426504"/>
            <a:ext cx="180975" cy="208915"/>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888888"/>
                </a:solidFill>
                <a:latin typeface="Calibri"/>
                <a:cs typeface="Calibri"/>
              </a:rPr>
              <a:t>58</a:t>
            </a:r>
            <a:endParaRPr sz="1200">
              <a:latin typeface="Calibri"/>
              <a:cs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5775" cy="384810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spc="25" dirty="0">
                <a:solidFill>
                  <a:srgbClr val="375F92"/>
                </a:solidFill>
                <a:latin typeface="Calibri"/>
                <a:cs typeface="Calibri"/>
              </a:rPr>
              <a:t> </a:t>
            </a:r>
            <a:r>
              <a:rPr sz="2200" b="1" spc="4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¿Cuándo</a:t>
            </a:r>
            <a:r>
              <a:rPr sz="2200" b="1" spc="-35" dirty="0">
                <a:latin typeface="Calibri"/>
                <a:cs typeface="Calibri"/>
              </a:rPr>
              <a:t> </a:t>
            </a:r>
            <a:r>
              <a:rPr sz="2200" b="1" spc="95" dirty="0">
                <a:latin typeface="Calibri"/>
                <a:cs typeface="Calibri"/>
              </a:rPr>
              <a:t>debe</a:t>
            </a:r>
            <a:r>
              <a:rPr sz="2200" b="1" spc="-20" dirty="0">
                <a:latin typeface="Calibri"/>
                <a:cs typeface="Calibri"/>
              </a:rPr>
              <a:t> </a:t>
            </a:r>
            <a:r>
              <a:rPr sz="2200" b="1" spc="95" dirty="0">
                <a:latin typeface="Calibri"/>
                <a:cs typeface="Calibri"/>
              </a:rPr>
              <a:t>realizarse</a:t>
            </a:r>
            <a:r>
              <a:rPr sz="2200" b="1" spc="-35" dirty="0">
                <a:latin typeface="Calibri"/>
                <a:cs typeface="Calibri"/>
              </a:rPr>
              <a:t> </a:t>
            </a:r>
            <a:r>
              <a:rPr sz="2200" b="1" spc="105" dirty="0">
                <a:latin typeface="Calibri"/>
                <a:cs typeface="Calibri"/>
              </a:rPr>
              <a:t>el</a:t>
            </a:r>
            <a:r>
              <a:rPr sz="2200" b="1" spc="-30" dirty="0">
                <a:latin typeface="Calibri"/>
                <a:cs typeface="Calibri"/>
              </a:rPr>
              <a:t> </a:t>
            </a:r>
            <a:r>
              <a:rPr sz="2200" b="1" spc="140" dirty="0">
                <a:latin typeface="Calibri"/>
                <a:cs typeface="Calibri"/>
              </a:rPr>
              <a:t>cálculo</a:t>
            </a:r>
            <a:r>
              <a:rPr sz="2200" b="1" spc="5" dirty="0">
                <a:latin typeface="Calibri"/>
                <a:cs typeface="Calibri"/>
              </a:rPr>
              <a:t> </a:t>
            </a:r>
            <a:r>
              <a:rPr sz="2200" b="1" spc="110" dirty="0">
                <a:latin typeface="Calibri"/>
                <a:cs typeface="Calibri"/>
              </a:rPr>
              <a:t>anual</a:t>
            </a:r>
            <a:r>
              <a:rPr sz="2200" b="1" spc="-40" dirty="0">
                <a:latin typeface="Calibri"/>
                <a:cs typeface="Calibri"/>
              </a:rPr>
              <a:t> </a:t>
            </a:r>
            <a:r>
              <a:rPr sz="2200" b="1" spc="100" dirty="0">
                <a:latin typeface="Calibri"/>
                <a:cs typeface="Calibri"/>
              </a:rPr>
              <a:t>de</a:t>
            </a:r>
            <a:r>
              <a:rPr sz="2200" b="1" spc="-30" dirty="0">
                <a:latin typeface="Calibri"/>
                <a:cs typeface="Calibri"/>
              </a:rPr>
              <a:t> </a:t>
            </a:r>
            <a:r>
              <a:rPr sz="2200" b="1" spc="160" dirty="0">
                <a:latin typeface="Calibri"/>
                <a:cs typeface="Calibri"/>
              </a:rPr>
              <a:t>ISR</a:t>
            </a:r>
            <a:r>
              <a:rPr sz="2200" b="1" spc="-20" dirty="0">
                <a:latin typeface="Calibri"/>
                <a:cs typeface="Calibri"/>
              </a:rPr>
              <a:t> </a:t>
            </a:r>
            <a:r>
              <a:rPr sz="2200" b="1" spc="100" dirty="0">
                <a:latin typeface="Calibri"/>
                <a:cs typeface="Calibri"/>
              </a:rPr>
              <a:t>de</a:t>
            </a:r>
            <a:r>
              <a:rPr sz="2200" b="1" spc="-30" dirty="0">
                <a:latin typeface="Calibri"/>
                <a:cs typeface="Calibri"/>
              </a:rPr>
              <a:t> </a:t>
            </a:r>
            <a:r>
              <a:rPr sz="2200" b="1" spc="135" dirty="0">
                <a:latin typeface="Calibri"/>
                <a:cs typeface="Calibri"/>
              </a:rPr>
              <a:t>sueldos</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100" dirty="0">
                <a:latin typeface="Calibri"/>
                <a:cs typeface="Calibri"/>
              </a:rPr>
              <a:t>salarios?</a:t>
            </a:r>
            <a:endParaRPr sz="2200">
              <a:latin typeface="Calibri"/>
              <a:cs typeface="Calibri"/>
            </a:endParaRPr>
          </a:p>
          <a:p>
            <a:pPr marL="12700">
              <a:lnSpc>
                <a:spcPct val="100000"/>
              </a:lnSpc>
              <a:spcBef>
                <a:spcPts val="530"/>
              </a:spcBef>
            </a:pPr>
            <a:r>
              <a:rPr sz="2200" b="1" spc="45" dirty="0">
                <a:latin typeface="Calibri"/>
                <a:cs typeface="Calibri"/>
              </a:rPr>
              <a:t>Momento</a:t>
            </a:r>
            <a:r>
              <a:rPr sz="2200" b="1" spc="-20" dirty="0">
                <a:latin typeface="Calibri"/>
                <a:cs typeface="Calibri"/>
              </a:rPr>
              <a:t> </a:t>
            </a:r>
            <a:r>
              <a:rPr sz="2200" b="1" spc="65" dirty="0">
                <a:latin typeface="Calibri"/>
                <a:cs typeface="Calibri"/>
              </a:rPr>
              <a:t>natural</a:t>
            </a:r>
            <a:r>
              <a:rPr sz="2200" b="1" spc="-30" dirty="0">
                <a:latin typeface="Calibri"/>
                <a:cs typeface="Calibri"/>
              </a:rPr>
              <a:t> </a:t>
            </a:r>
            <a:r>
              <a:rPr sz="2200" b="1" spc="75" dirty="0">
                <a:latin typeface="Calibri"/>
                <a:cs typeface="Calibri"/>
              </a:rPr>
              <a:t>(operación</a:t>
            </a:r>
            <a:r>
              <a:rPr sz="2200" b="1" spc="-30" dirty="0">
                <a:latin typeface="Calibri"/>
                <a:cs typeface="Calibri"/>
              </a:rPr>
              <a:t> </a:t>
            </a:r>
            <a:r>
              <a:rPr sz="2200" b="1" spc="100" dirty="0">
                <a:latin typeface="Calibri"/>
                <a:cs typeface="Calibri"/>
              </a:rPr>
              <a:t>de</a:t>
            </a:r>
            <a:r>
              <a:rPr sz="2200" b="1" spc="-20" dirty="0">
                <a:latin typeface="Calibri"/>
                <a:cs typeface="Calibri"/>
              </a:rPr>
              <a:t> </a:t>
            </a:r>
            <a:r>
              <a:rPr sz="2200" b="1" spc="65" dirty="0">
                <a:latin typeface="Calibri"/>
                <a:cs typeface="Calibri"/>
              </a:rPr>
              <a:t>nómina)</a:t>
            </a:r>
            <a:endParaRPr sz="2200">
              <a:latin typeface="Calibri"/>
              <a:cs typeface="Calibri"/>
            </a:endParaRPr>
          </a:p>
          <a:p>
            <a:pPr>
              <a:lnSpc>
                <a:spcPct val="100000"/>
              </a:lnSpc>
              <a:spcBef>
                <a:spcPts val="1010"/>
              </a:spcBef>
            </a:pPr>
            <a:endParaRPr sz="2200">
              <a:latin typeface="Calibri"/>
              <a:cs typeface="Calibri"/>
            </a:endParaRPr>
          </a:p>
          <a:p>
            <a:pPr marL="12700" marR="5080">
              <a:lnSpc>
                <a:spcPct val="100000"/>
              </a:lnSpc>
              <a:tabLst>
                <a:tab pos="407034" algn="l"/>
                <a:tab pos="1470660" algn="l"/>
                <a:tab pos="2318385" algn="l"/>
                <a:tab pos="2769235" algn="l"/>
                <a:tab pos="4180840" algn="l"/>
                <a:tab pos="4569460" algn="l"/>
                <a:tab pos="5427980" algn="l"/>
                <a:tab pos="5974715" algn="l"/>
                <a:tab pos="7244715" algn="l"/>
                <a:tab pos="8328025" algn="l"/>
                <a:tab pos="8769985" algn="l"/>
                <a:tab pos="9680575" algn="l"/>
                <a:tab pos="10401300" algn="l"/>
              </a:tabLst>
            </a:pPr>
            <a:r>
              <a:rPr sz="2200" spc="75" dirty="0">
                <a:latin typeface="Calibri"/>
                <a:cs typeface="Calibri"/>
              </a:rPr>
              <a:t>El</a:t>
            </a:r>
            <a:r>
              <a:rPr sz="2200" dirty="0">
                <a:latin typeface="Calibri"/>
                <a:cs typeface="Calibri"/>
              </a:rPr>
              <a:t>	</a:t>
            </a:r>
            <a:r>
              <a:rPr sz="2200" spc="100" dirty="0">
                <a:latin typeface="Calibri"/>
                <a:cs typeface="Calibri"/>
              </a:rPr>
              <a:t>cálculo</a:t>
            </a:r>
            <a:r>
              <a:rPr sz="2200" dirty="0">
                <a:latin typeface="Calibri"/>
                <a:cs typeface="Calibri"/>
              </a:rPr>
              <a:t>	</a:t>
            </a:r>
            <a:r>
              <a:rPr sz="2200" spc="70" dirty="0">
                <a:latin typeface="Calibri"/>
                <a:cs typeface="Calibri"/>
              </a:rPr>
              <a:t>anual</a:t>
            </a:r>
            <a:r>
              <a:rPr sz="2200" dirty="0">
                <a:latin typeface="Calibri"/>
                <a:cs typeface="Calibri"/>
              </a:rPr>
              <a:t>	</a:t>
            </a:r>
            <a:r>
              <a:rPr sz="2200" spc="110" dirty="0">
                <a:latin typeface="Calibri"/>
                <a:cs typeface="Calibri"/>
              </a:rPr>
              <a:t>se</a:t>
            </a:r>
            <a:r>
              <a:rPr sz="2200" dirty="0">
                <a:latin typeface="Calibri"/>
                <a:cs typeface="Calibri"/>
              </a:rPr>
              <a:t>	</a:t>
            </a:r>
            <a:r>
              <a:rPr sz="2200" spc="35" dirty="0">
                <a:latin typeface="Calibri"/>
                <a:cs typeface="Calibri"/>
              </a:rPr>
              <a:t>determina</a:t>
            </a:r>
            <a:r>
              <a:rPr sz="2200" dirty="0">
                <a:latin typeface="Calibri"/>
                <a:cs typeface="Calibri"/>
              </a:rPr>
              <a:t>	</a:t>
            </a:r>
            <a:r>
              <a:rPr sz="2200" spc="65" dirty="0">
                <a:latin typeface="Calibri"/>
                <a:cs typeface="Calibri"/>
              </a:rPr>
              <a:t>al</a:t>
            </a:r>
            <a:r>
              <a:rPr sz="2200" dirty="0">
                <a:latin typeface="Calibri"/>
                <a:cs typeface="Calibri"/>
              </a:rPr>
              <a:t>	</a:t>
            </a:r>
            <a:r>
              <a:rPr sz="2200" spc="-10" dirty="0">
                <a:latin typeface="Calibri"/>
                <a:cs typeface="Calibri"/>
              </a:rPr>
              <a:t>cierre</a:t>
            </a:r>
            <a:r>
              <a:rPr sz="2200" dirty="0">
                <a:latin typeface="Calibri"/>
                <a:cs typeface="Calibri"/>
              </a:rPr>
              <a:t>	</a:t>
            </a:r>
            <a:r>
              <a:rPr sz="2200" spc="45" dirty="0">
                <a:latin typeface="Calibri"/>
                <a:cs typeface="Calibri"/>
              </a:rPr>
              <a:t>del</a:t>
            </a:r>
            <a:r>
              <a:rPr sz="2200" dirty="0">
                <a:latin typeface="Calibri"/>
                <a:cs typeface="Calibri"/>
              </a:rPr>
              <a:t>	</a:t>
            </a:r>
            <a:r>
              <a:rPr sz="2200" spc="45" dirty="0">
                <a:latin typeface="Calibri"/>
                <a:cs typeface="Calibri"/>
              </a:rPr>
              <a:t>ejercicio,</a:t>
            </a:r>
            <a:r>
              <a:rPr sz="2200" dirty="0">
                <a:latin typeface="Calibri"/>
                <a:cs typeface="Calibri"/>
              </a:rPr>
              <a:t>	</a:t>
            </a:r>
            <a:r>
              <a:rPr sz="2200" spc="85" dirty="0">
                <a:latin typeface="Calibri"/>
                <a:cs typeface="Calibri"/>
              </a:rPr>
              <a:t>cuando</a:t>
            </a:r>
            <a:r>
              <a:rPr sz="2200" dirty="0">
                <a:latin typeface="Calibri"/>
                <a:cs typeface="Calibri"/>
              </a:rPr>
              <a:t>	</a:t>
            </a:r>
            <a:r>
              <a:rPr sz="2200" spc="-25" dirty="0">
                <a:latin typeface="Calibri"/>
                <a:cs typeface="Calibri"/>
              </a:rPr>
              <a:t>ya</a:t>
            </a:r>
            <a:r>
              <a:rPr sz="2200" dirty="0">
                <a:latin typeface="Calibri"/>
                <a:cs typeface="Calibri"/>
              </a:rPr>
              <a:t>	</a:t>
            </a:r>
            <a:r>
              <a:rPr sz="2200" spc="45" dirty="0">
                <a:latin typeface="Calibri"/>
                <a:cs typeface="Calibri"/>
              </a:rPr>
              <a:t>tienes</a:t>
            </a:r>
            <a:r>
              <a:rPr sz="2200" dirty="0">
                <a:latin typeface="Calibri"/>
                <a:cs typeface="Calibri"/>
              </a:rPr>
              <a:t>	</a:t>
            </a:r>
            <a:r>
              <a:rPr sz="2200" spc="-20" dirty="0">
                <a:latin typeface="Calibri"/>
                <a:cs typeface="Calibri"/>
              </a:rPr>
              <a:t>todo</a:t>
            </a:r>
            <a:r>
              <a:rPr sz="2200" dirty="0">
                <a:latin typeface="Calibri"/>
                <a:cs typeface="Calibri"/>
              </a:rPr>
              <a:t>	</a:t>
            </a:r>
            <a:r>
              <a:rPr sz="2200" spc="45" dirty="0">
                <a:latin typeface="Calibri"/>
                <a:cs typeface="Calibri"/>
              </a:rPr>
              <a:t>lo </a:t>
            </a:r>
            <a:r>
              <a:rPr sz="2200" dirty="0">
                <a:latin typeface="Calibri"/>
                <a:cs typeface="Calibri"/>
              </a:rPr>
              <a:t>pagado/retenido</a:t>
            </a:r>
            <a:r>
              <a:rPr sz="2200" spc="229" dirty="0">
                <a:latin typeface="Calibri"/>
                <a:cs typeface="Calibri"/>
              </a:rPr>
              <a:t> </a:t>
            </a:r>
            <a:r>
              <a:rPr sz="2200" spc="60" dirty="0">
                <a:latin typeface="Calibri"/>
                <a:cs typeface="Calibri"/>
              </a:rPr>
              <a:t>del</a:t>
            </a:r>
            <a:r>
              <a:rPr sz="2200" spc="170" dirty="0">
                <a:latin typeface="Calibri"/>
                <a:cs typeface="Calibri"/>
              </a:rPr>
              <a:t> </a:t>
            </a:r>
            <a:r>
              <a:rPr sz="2200" spc="30" dirty="0">
                <a:latin typeface="Calibri"/>
                <a:cs typeface="Calibri"/>
              </a:rPr>
              <a:t>año.</a:t>
            </a:r>
            <a:endParaRPr sz="2200">
              <a:latin typeface="Calibri"/>
              <a:cs typeface="Calibri"/>
            </a:endParaRPr>
          </a:p>
          <a:p>
            <a:pPr>
              <a:lnSpc>
                <a:spcPct val="100000"/>
              </a:lnSpc>
              <a:spcBef>
                <a:spcPts val="1015"/>
              </a:spcBef>
            </a:pPr>
            <a:endParaRPr sz="2200">
              <a:latin typeface="Calibri"/>
              <a:cs typeface="Calibri"/>
            </a:endParaRPr>
          </a:p>
          <a:p>
            <a:pPr marL="12700" marR="5715">
              <a:lnSpc>
                <a:spcPct val="100000"/>
              </a:lnSpc>
            </a:pPr>
            <a:r>
              <a:rPr sz="2200" spc="150" dirty="0">
                <a:latin typeface="Calibri"/>
                <a:cs typeface="Calibri"/>
              </a:rPr>
              <a:t>La</a:t>
            </a:r>
            <a:r>
              <a:rPr sz="2200" spc="390" dirty="0">
                <a:latin typeface="Calibri"/>
                <a:cs typeface="Calibri"/>
              </a:rPr>
              <a:t> </a:t>
            </a:r>
            <a:r>
              <a:rPr sz="2200" spc="50" dirty="0">
                <a:latin typeface="Calibri"/>
                <a:cs typeface="Calibri"/>
              </a:rPr>
              <a:t>guía</a:t>
            </a:r>
            <a:r>
              <a:rPr sz="2200" spc="400" dirty="0">
                <a:latin typeface="Calibri"/>
                <a:cs typeface="Calibri"/>
              </a:rPr>
              <a:t> </a:t>
            </a:r>
            <a:r>
              <a:rPr sz="2200" spc="60" dirty="0">
                <a:latin typeface="Calibri"/>
                <a:cs typeface="Calibri"/>
              </a:rPr>
              <a:t>confirma</a:t>
            </a:r>
            <a:r>
              <a:rPr sz="2200" spc="395" dirty="0">
                <a:latin typeface="Calibri"/>
                <a:cs typeface="Calibri"/>
              </a:rPr>
              <a:t> </a:t>
            </a:r>
            <a:r>
              <a:rPr sz="2200" spc="65" dirty="0">
                <a:latin typeface="Calibri"/>
                <a:cs typeface="Calibri"/>
              </a:rPr>
              <a:t>que</a:t>
            </a:r>
            <a:r>
              <a:rPr sz="2200" spc="409" dirty="0">
                <a:latin typeface="Calibri"/>
                <a:cs typeface="Calibri"/>
              </a:rPr>
              <a:t> </a:t>
            </a:r>
            <a:r>
              <a:rPr sz="2200" spc="55" dirty="0">
                <a:latin typeface="Calibri"/>
                <a:cs typeface="Calibri"/>
              </a:rPr>
              <a:t>el</a:t>
            </a:r>
            <a:r>
              <a:rPr sz="2200" spc="409" dirty="0">
                <a:latin typeface="Calibri"/>
                <a:cs typeface="Calibri"/>
              </a:rPr>
              <a:t> </a:t>
            </a:r>
            <a:r>
              <a:rPr sz="2200" spc="100" dirty="0">
                <a:latin typeface="Calibri"/>
                <a:cs typeface="Calibri"/>
              </a:rPr>
              <a:t>saldo</a:t>
            </a:r>
            <a:r>
              <a:rPr sz="2200" spc="420" dirty="0">
                <a:latin typeface="Calibri"/>
                <a:cs typeface="Calibri"/>
              </a:rPr>
              <a:t> </a:t>
            </a:r>
            <a:r>
              <a:rPr sz="2200" spc="114" dirty="0">
                <a:latin typeface="Calibri"/>
                <a:cs typeface="Calibri"/>
              </a:rPr>
              <a:t>a</a:t>
            </a:r>
            <a:r>
              <a:rPr sz="2200" spc="390" dirty="0">
                <a:latin typeface="Calibri"/>
                <a:cs typeface="Calibri"/>
              </a:rPr>
              <a:t> </a:t>
            </a:r>
            <a:r>
              <a:rPr sz="2200" dirty="0">
                <a:latin typeface="Calibri"/>
                <a:cs typeface="Calibri"/>
              </a:rPr>
              <a:t>favor</a:t>
            </a:r>
            <a:r>
              <a:rPr sz="2200" spc="395" dirty="0">
                <a:latin typeface="Calibri"/>
                <a:cs typeface="Calibri"/>
              </a:rPr>
              <a:t> </a:t>
            </a:r>
            <a:r>
              <a:rPr sz="2200" spc="114" dirty="0">
                <a:latin typeface="Calibri"/>
                <a:cs typeface="Calibri"/>
              </a:rPr>
              <a:t>nace</a:t>
            </a:r>
            <a:r>
              <a:rPr sz="2200" spc="395" dirty="0">
                <a:latin typeface="Calibri"/>
                <a:cs typeface="Calibri"/>
              </a:rPr>
              <a:t> </a:t>
            </a:r>
            <a:r>
              <a:rPr sz="2200" spc="70" dirty="0">
                <a:latin typeface="Calibri"/>
                <a:cs typeface="Calibri"/>
              </a:rPr>
              <a:t>del</a:t>
            </a:r>
            <a:r>
              <a:rPr sz="2200" spc="420" dirty="0">
                <a:latin typeface="Calibri"/>
                <a:cs typeface="Calibri"/>
              </a:rPr>
              <a:t> </a:t>
            </a:r>
            <a:r>
              <a:rPr sz="2200" spc="95" dirty="0">
                <a:latin typeface="Calibri"/>
                <a:cs typeface="Calibri"/>
              </a:rPr>
              <a:t>“cálculo</a:t>
            </a:r>
            <a:r>
              <a:rPr sz="2200" spc="409" dirty="0">
                <a:latin typeface="Calibri"/>
                <a:cs typeface="Calibri"/>
              </a:rPr>
              <a:t> </a:t>
            </a:r>
            <a:r>
              <a:rPr sz="2200" spc="70" dirty="0">
                <a:latin typeface="Calibri"/>
                <a:cs typeface="Calibri"/>
              </a:rPr>
              <a:t>del</a:t>
            </a:r>
            <a:r>
              <a:rPr sz="2200" spc="409" dirty="0">
                <a:latin typeface="Calibri"/>
                <a:cs typeface="Calibri"/>
              </a:rPr>
              <a:t> </a:t>
            </a:r>
            <a:r>
              <a:rPr sz="2200" spc="60" dirty="0">
                <a:latin typeface="Calibri"/>
                <a:cs typeface="Calibri"/>
              </a:rPr>
              <a:t>impuesto</a:t>
            </a:r>
            <a:r>
              <a:rPr sz="2200" spc="405" dirty="0">
                <a:latin typeface="Calibri"/>
                <a:cs typeface="Calibri"/>
              </a:rPr>
              <a:t> </a:t>
            </a:r>
            <a:r>
              <a:rPr sz="2200" spc="80" dirty="0">
                <a:latin typeface="Calibri"/>
                <a:cs typeface="Calibri"/>
              </a:rPr>
              <a:t>anual</a:t>
            </a:r>
            <a:r>
              <a:rPr sz="2200" spc="409" dirty="0">
                <a:latin typeface="Calibri"/>
                <a:cs typeface="Calibri"/>
              </a:rPr>
              <a:t> </a:t>
            </a:r>
            <a:r>
              <a:rPr sz="2200" spc="-10" dirty="0">
                <a:latin typeface="Calibri"/>
                <a:cs typeface="Calibri"/>
              </a:rPr>
              <a:t>–ajuste </a:t>
            </a:r>
            <a:r>
              <a:rPr sz="2200" spc="50" dirty="0">
                <a:latin typeface="Calibri"/>
                <a:cs typeface="Calibri"/>
              </a:rPr>
              <a:t>anual–</a:t>
            </a:r>
            <a:r>
              <a:rPr sz="2200" spc="15" dirty="0">
                <a:latin typeface="Calibri"/>
                <a:cs typeface="Calibri"/>
              </a:rPr>
              <a:t> </a:t>
            </a:r>
            <a:r>
              <a:rPr sz="2200" spc="50" dirty="0">
                <a:latin typeface="Calibri"/>
                <a:cs typeface="Calibri"/>
              </a:rPr>
              <a:t>realizado</a:t>
            </a:r>
            <a:r>
              <a:rPr sz="2200" spc="25" dirty="0">
                <a:latin typeface="Calibri"/>
                <a:cs typeface="Calibri"/>
              </a:rPr>
              <a:t> </a:t>
            </a:r>
            <a:r>
              <a:rPr sz="2200" dirty="0">
                <a:latin typeface="Calibri"/>
                <a:cs typeface="Calibri"/>
              </a:rPr>
              <a:t>por</a:t>
            </a:r>
            <a:r>
              <a:rPr sz="2200" spc="-5" dirty="0">
                <a:latin typeface="Calibri"/>
                <a:cs typeface="Calibri"/>
              </a:rPr>
              <a:t> </a:t>
            </a:r>
            <a:r>
              <a:rPr sz="2200" spc="55" dirty="0">
                <a:latin typeface="Calibri"/>
                <a:cs typeface="Calibri"/>
              </a:rPr>
              <a:t>el</a:t>
            </a:r>
            <a:r>
              <a:rPr sz="2200" spc="15" dirty="0">
                <a:latin typeface="Calibri"/>
                <a:cs typeface="Calibri"/>
              </a:rPr>
              <a:t> </a:t>
            </a:r>
            <a:r>
              <a:rPr sz="2200" spc="55" dirty="0">
                <a:latin typeface="Calibri"/>
                <a:cs typeface="Calibri"/>
              </a:rPr>
              <a:t>empleador”</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5775" cy="492125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10" dirty="0">
                <a:latin typeface="Calibri"/>
                <a:cs typeface="Calibri"/>
              </a:rPr>
              <a:t>¿Cuándo</a:t>
            </a:r>
            <a:r>
              <a:rPr sz="2200" b="1" spc="-35" dirty="0">
                <a:latin typeface="Calibri"/>
                <a:cs typeface="Calibri"/>
              </a:rPr>
              <a:t> </a:t>
            </a:r>
            <a:r>
              <a:rPr sz="2200" b="1" spc="95" dirty="0">
                <a:latin typeface="Calibri"/>
                <a:cs typeface="Calibri"/>
              </a:rPr>
              <a:t>debe</a:t>
            </a:r>
            <a:r>
              <a:rPr sz="2200" b="1" spc="-20" dirty="0">
                <a:latin typeface="Calibri"/>
                <a:cs typeface="Calibri"/>
              </a:rPr>
              <a:t> </a:t>
            </a:r>
            <a:r>
              <a:rPr sz="2200" b="1" spc="95" dirty="0">
                <a:latin typeface="Calibri"/>
                <a:cs typeface="Calibri"/>
              </a:rPr>
              <a:t>realizarse</a:t>
            </a:r>
            <a:r>
              <a:rPr sz="2200" b="1" spc="-35" dirty="0">
                <a:latin typeface="Calibri"/>
                <a:cs typeface="Calibri"/>
              </a:rPr>
              <a:t> </a:t>
            </a:r>
            <a:r>
              <a:rPr sz="2200" b="1" spc="105" dirty="0">
                <a:latin typeface="Calibri"/>
                <a:cs typeface="Calibri"/>
              </a:rPr>
              <a:t>el</a:t>
            </a:r>
            <a:r>
              <a:rPr sz="2200" b="1" spc="-30" dirty="0">
                <a:latin typeface="Calibri"/>
                <a:cs typeface="Calibri"/>
              </a:rPr>
              <a:t> </a:t>
            </a:r>
            <a:r>
              <a:rPr sz="2200" b="1" spc="140" dirty="0">
                <a:latin typeface="Calibri"/>
                <a:cs typeface="Calibri"/>
              </a:rPr>
              <a:t>cálculo</a:t>
            </a:r>
            <a:r>
              <a:rPr sz="2200" b="1" spc="5" dirty="0">
                <a:latin typeface="Calibri"/>
                <a:cs typeface="Calibri"/>
              </a:rPr>
              <a:t> </a:t>
            </a:r>
            <a:r>
              <a:rPr sz="2200" b="1" spc="110" dirty="0">
                <a:latin typeface="Calibri"/>
                <a:cs typeface="Calibri"/>
              </a:rPr>
              <a:t>anual</a:t>
            </a:r>
            <a:r>
              <a:rPr sz="2200" b="1" spc="-40" dirty="0">
                <a:latin typeface="Calibri"/>
                <a:cs typeface="Calibri"/>
              </a:rPr>
              <a:t> </a:t>
            </a:r>
            <a:r>
              <a:rPr sz="2200" b="1" spc="100" dirty="0">
                <a:latin typeface="Calibri"/>
                <a:cs typeface="Calibri"/>
              </a:rPr>
              <a:t>de</a:t>
            </a:r>
            <a:r>
              <a:rPr sz="2200" b="1" spc="-30" dirty="0">
                <a:latin typeface="Calibri"/>
                <a:cs typeface="Calibri"/>
              </a:rPr>
              <a:t> </a:t>
            </a:r>
            <a:r>
              <a:rPr sz="2200" b="1" spc="160" dirty="0">
                <a:latin typeface="Calibri"/>
                <a:cs typeface="Calibri"/>
              </a:rPr>
              <a:t>ISR</a:t>
            </a:r>
            <a:r>
              <a:rPr sz="2200" b="1" spc="-20" dirty="0">
                <a:latin typeface="Calibri"/>
                <a:cs typeface="Calibri"/>
              </a:rPr>
              <a:t> </a:t>
            </a:r>
            <a:r>
              <a:rPr sz="2200" b="1" spc="100" dirty="0">
                <a:latin typeface="Calibri"/>
                <a:cs typeface="Calibri"/>
              </a:rPr>
              <a:t>de</a:t>
            </a:r>
            <a:r>
              <a:rPr sz="2200" b="1" spc="-30" dirty="0">
                <a:latin typeface="Calibri"/>
                <a:cs typeface="Calibri"/>
              </a:rPr>
              <a:t> </a:t>
            </a:r>
            <a:r>
              <a:rPr sz="2200" b="1" spc="135" dirty="0">
                <a:latin typeface="Calibri"/>
                <a:cs typeface="Calibri"/>
              </a:rPr>
              <a:t>sueldos</a:t>
            </a:r>
            <a:r>
              <a:rPr sz="2200" b="1" spc="-5" dirty="0">
                <a:latin typeface="Calibri"/>
                <a:cs typeface="Calibri"/>
              </a:rPr>
              <a:t> </a:t>
            </a:r>
            <a:r>
              <a:rPr sz="2200" b="1" dirty="0">
                <a:latin typeface="Calibri"/>
                <a:cs typeface="Calibri"/>
              </a:rPr>
              <a:t>y</a:t>
            </a:r>
            <a:r>
              <a:rPr sz="2200" b="1" spc="-40" dirty="0">
                <a:latin typeface="Calibri"/>
                <a:cs typeface="Calibri"/>
              </a:rPr>
              <a:t> </a:t>
            </a:r>
            <a:r>
              <a:rPr sz="2200" b="1" spc="100" dirty="0">
                <a:latin typeface="Calibri"/>
                <a:cs typeface="Calibri"/>
              </a:rPr>
              <a:t>salarios?</a:t>
            </a:r>
            <a:endParaRPr sz="2200">
              <a:latin typeface="Calibri"/>
              <a:cs typeface="Calibri"/>
            </a:endParaRPr>
          </a:p>
          <a:p>
            <a:pPr marL="12700">
              <a:lnSpc>
                <a:spcPct val="100000"/>
              </a:lnSpc>
              <a:spcBef>
                <a:spcPts val="530"/>
              </a:spcBef>
            </a:pPr>
            <a:r>
              <a:rPr sz="2200" spc="50" dirty="0">
                <a:latin typeface="Calibri"/>
                <a:cs typeface="Calibri"/>
              </a:rPr>
              <a:t>¿Para</a:t>
            </a:r>
            <a:r>
              <a:rPr sz="2200" spc="100" dirty="0">
                <a:latin typeface="Calibri"/>
                <a:cs typeface="Calibri"/>
              </a:rPr>
              <a:t> </a:t>
            </a:r>
            <a:r>
              <a:rPr sz="2200" spc="65" dirty="0">
                <a:latin typeface="Calibri"/>
                <a:cs typeface="Calibri"/>
              </a:rPr>
              <a:t>qué</a:t>
            </a:r>
            <a:r>
              <a:rPr sz="2200" spc="95" dirty="0">
                <a:latin typeface="Calibri"/>
                <a:cs typeface="Calibri"/>
              </a:rPr>
              <a:t> </a:t>
            </a:r>
            <a:r>
              <a:rPr sz="2200" spc="10" dirty="0">
                <a:latin typeface="Calibri"/>
                <a:cs typeface="Calibri"/>
              </a:rPr>
              <a:t>trabajadores</a:t>
            </a:r>
            <a:r>
              <a:rPr sz="2200" spc="155" dirty="0">
                <a:latin typeface="Calibri"/>
                <a:cs typeface="Calibri"/>
              </a:rPr>
              <a:t> </a:t>
            </a:r>
            <a:r>
              <a:rPr sz="2200" spc="40" dirty="0">
                <a:latin typeface="Calibri"/>
                <a:cs typeface="Calibri"/>
              </a:rPr>
              <a:t>procede?</a:t>
            </a:r>
            <a:endParaRPr sz="2200">
              <a:latin typeface="Calibri"/>
              <a:cs typeface="Calibri"/>
            </a:endParaRPr>
          </a:p>
          <a:p>
            <a:pPr marL="12700" marR="5715">
              <a:lnSpc>
                <a:spcPct val="100000"/>
              </a:lnSpc>
              <a:spcBef>
                <a:spcPts val="530"/>
              </a:spcBef>
            </a:pPr>
            <a:r>
              <a:rPr sz="2200" dirty="0">
                <a:latin typeface="Calibri"/>
                <a:cs typeface="Calibri"/>
              </a:rPr>
              <a:t>Para</a:t>
            </a:r>
            <a:r>
              <a:rPr sz="2200" spc="25" dirty="0">
                <a:latin typeface="Calibri"/>
                <a:cs typeface="Calibri"/>
              </a:rPr>
              <a:t> </a:t>
            </a:r>
            <a:r>
              <a:rPr sz="2200" spc="65" dirty="0">
                <a:latin typeface="Calibri"/>
                <a:cs typeface="Calibri"/>
              </a:rPr>
              <a:t>que</a:t>
            </a:r>
            <a:r>
              <a:rPr sz="2200" spc="25" dirty="0">
                <a:latin typeface="Calibri"/>
                <a:cs typeface="Calibri"/>
              </a:rPr>
              <a:t> </a:t>
            </a:r>
            <a:r>
              <a:rPr sz="2200" spc="55" dirty="0">
                <a:latin typeface="Calibri"/>
                <a:cs typeface="Calibri"/>
              </a:rPr>
              <a:t>el</a:t>
            </a:r>
            <a:r>
              <a:rPr sz="2200" spc="50" dirty="0">
                <a:latin typeface="Calibri"/>
                <a:cs typeface="Calibri"/>
              </a:rPr>
              <a:t> </a:t>
            </a:r>
            <a:r>
              <a:rPr sz="2200" dirty="0">
                <a:latin typeface="Calibri"/>
                <a:cs typeface="Calibri"/>
              </a:rPr>
              <a:t>patrón</a:t>
            </a:r>
            <a:r>
              <a:rPr sz="2200" spc="30" dirty="0">
                <a:latin typeface="Calibri"/>
                <a:cs typeface="Calibri"/>
              </a:rPr>
              <a:t> </a:t>
            </a:r>
            <a:r>
              <a:rPr sz="2200" spc="80" dirty="0">
                <a:latin typeface="Calibri"/>
                <a:cs typeface="Calibri"/>
              </a:rPr>
              <a:t>pueda</a:t>
            </a:r>
            <a:r>
              <a:rPr sz="2200" spc="20" dirty="0">
                <a:latin typeface="Calibri"/>
                <a:cs typeface="Calibri"/>
              </a:rPr>
              <a:t> </a:t>
            </a:r>
            <a:r>
              <a:rPr sz="2200" spc="80" dirty="0">
                <a:latin typeface="Calibri"/>
                <a:cs typeface="Calibri"/>
              </a:rPr>
              <a:t>aplicar</a:t>
            </a:r>
            <a:r>
              <a:rPr sz="2200" spc="45" dirty="0">
                <a:latin typeface="Calibri"/>
                <a:cs typeface="Calibri"/>
              </a:rPr>
              <a:t> </a:t>
            </a:r>
            <a:r>
              <a:rPr sz="2200" spc="55" dirty="0">
                <a:latin typeface="Calibri"/>
                <a:cs typeface="Calibri"/>
              </a:rPr>
              <a:t>el</a:t>
            </a:r>
            <a:r>
              <a:rPr sz="2200" spc="20" dirty="0">
                <a:latin typeface="Calibri"/>
                <a:cs typeface="Calibri"/>
              </a:rPr>
              <a:t> </a:t>
            </a:r>
            <a:r>
              <a:rPr sz="2200" spc="60" dirty="0">
                <a:latin typeface="Calibri"/>
                <a:cs typeface="Calibri"/>
              </a:rPr>
              <a:t>resultado</a:t>
            </a:r>
            <a:r>
              <a:rPr sz="2200" spc="40" dirty="0">
                <a:latin typeface="Calibri"/>
                <a:cs typeface="Calibri"/>
              </a:rPr>
              <a:t> </a:t>
            </a:r>
            <a:r>
              <a:rPr sz="2200" spc="70" dirty="0">
                <a:latin typeface="Calibri"/>
                <a:cs typeface="Calibri"/>
              </a:rPr>
              <a:t>del</a:t>
            </a:r>
            <a:r>
              <a:rPr sz="2200" spc="40" dirty="0">
                <a:latin typeface="Calibri"/>
                <a:cs typeface="Calibri"/>
              </a:rPr>
              <a:t> </a:t>
            </a:r>
            <a:r>
              <a:rPr sz="2200" spc="80" dirty="0">
                <a:latin typeface="Calibri"/>
                <a:cs typeface="Calibri"/>
              </a:rPr>
              <a:t>anual</a:t>
            </a:r>
            <a:r>
              <a:rPr sz="2200" spc="30" dirty="0">
                <a:latin typeface="Calibri"/>
                <a:cs typeface="Calibri"/>
              </a:rPr>
              <a:t> </a:t>
            </a:r>
            <a:r>
              <a:rPr sz="2200" spc="50" dirty="0">
                <a:latin typeface="Calibri"/>
                <a:cs typeface="Calibri"/>
              </a:rPr>
              <a:t>en</a:t>
            </a:r>
            <a:r>
              <a:rPr sz="2200" spc="35" dirty="0">
                <a:latin typeface="Calibri"/>
                <a:cs typeface="Calibri"/>
              </a:rPr>
              <a:t> </a:t>
            </a:r>
            <a:r>
              <a:rPr sz="2200" spc="60" dirty="0">
                <a:latin typeface="Calibri"/>
                <a:cs typeface="Calibri"/>
              </a:rPr>
              <a:t>nómina</a:t>
            </a:r>
            <a:r>
              <a:rPr sz="2200" spc="25" dirty="0">
                <a:latin typeface="Calibri"/>
                <a:cs typeface="Calibri"/>
              </a:rPr>
              <a:t> </a:t>
            </a:r>
            <a:r>
              <a:rPr sz="2200" spc="75" dirty="0">
                <a:latin typeface="Calibri"/>
                <a:cs typeface="Calibri"/>
              </a:rPr>
              <a:t>(especialmente</a:t>
            </a:r>
            <a:r>
              <a:rPr sz="2200" spc="45" dirty="0">
                <a:latin typeface="Calibri"/>
                <a:cs typeface="Calibri"/>
              </a:rPr>
              <a:t> </a:t>
            </a:r>
            <a:r>
              <a:rPr sz="2200" spc="90" dirty="0">
                <a:latin typeface="Calibri"/>
                <a:cs typeface="Calibri"/>
              </a:rPr>
              <a:t>saldo </a:t>
            </a:r>
            <a:r>
              <a:rPr sz="2200" spc="114" dirty="0">
                <a:latin typeface="Calibri"/>
                <a:cs typeface="Calibri"/>
              </a:rPr>
              <a:t>a</a:t>
            </a:r>
            <a:r>
              <a:rPr sz="2200" spc="-35" dirty="0">
                <a:latin typeface="Calibri"/>
                <a:cs typeface="Calibri"/>
              </a:rPr>
              <a:t> </a:t>
            </a:r>
            <a:r>
              <a:rPr sz="2200" dirty="0">
                <a:latin typeface="Calibri"/>
                <a:cs typeface="Calibri"/>
              </a:rPr>
              <a:t>favor),</a:t>
            </a:r>
            <a:r>
              <a:rPr sz="2200" spc="-10" dirty="0">
                <a:latin typeface="Calibri"/>
                <a:cs typeface="Calibri"/>
              </a:rPr>
              <a:t> </a:t>
            </a:r>
            <a:r>
              <a:rPr sz="2200" spc="90" dirty="0">
                <a:latin typeface="Calibri"/>
                <a:cs typeface="Calibri"/>
              </a:rPr>
              <a:t>la</a:t>
            </a:r>
            <a:r>
              <a:rPr sz="2200" spc="-30" dirty="0">
                <a:latin typeface="Calibri"/>
                <a:cs typeface="Calibri"/>
              </a:rPr>
              <a:t> </a:t>
            </a:r>
            <a:r>
              <a:rPr sz="2200" spc="50" dirty="0">
                <a:latin typeface="Calibri"/>
                <a:cs typeface="Calibri"/>
              </a:rPr>
              <a:t>guía</a:t>
            </a:r>
            <a:r>
              <a:rPr sz="2200" spc="-35" dirty="0">
                <a:latin typeface="Calibri"/>
                <a:cs typeface="Calibri"/>
              </a:rPr>
              <a:t> </a:t>
            </a:r>
            <a:r>
              <a:rPr sz="2200" spc="60" dirty="0">
                <a:latin typeface="Calibri"/>
                <a:cs typeface="Calibri"/>
              </a:rPr>
              <a:t>lo</a:t>
            </a:r>
            <a:r>
              <a:rPr sz="2200" spc="-45" dirty="0">
                <a:latin typeface="Calibri"/>
                <a:cs typeface="Calibri"/>
              </a:rPr>
              <a:t> </a:t>
            </a:r>
            <a:r>
              <a:rPr sz="2200" spc="85" dirty="0">
                <a:latin typeface="Calibri"/>
                <a:cs typeface="Calibri"/>
              </a:rPr>
              <a:t>acota</a:t>
            </a:r>
            <a:r>
              <a:rPr sz="2200" spc="-5" dirty="0">
                <a:latin typeface="Calibri"/>
                <a:cs typeface="Calibri"/>
              </a:rPr>
              <a:t> </a:t>
            </a:r>
            <a:r>
              <a:rPr sz="2200" spc="114" dirty="0">
                <a:latin typeface="Calibri"/>
                <a:cs typeface="Calibri"/>
              </a:rPr>
              <a:t>a</a:t>
            </a:r>
            <a:r>
              <a:rPr sz="2200" spc="-20" dirty="0">
                <a:latin typeface="Calibri"/>
                <a:cs typeface="Calibri"/>
              </a:rPr>
              <a:t> </a:t>
            </a:r>
            <a:r>
              <a:rPr sz="2200" spc="60" dirty="0">
                <a:latin typeface="Calibri"/>
                <a:cs typeface="Calibri"/>
              </a:rPr>
              <a:t>este</a:t>
            </a:r>
            <a:r>
              <a:rPr sz="2200" spc="-10" dirty="0">
                <a:latin typeface="Calibri"/>
                <a:cs typeface="Calibri"/>
              </a:rPr>
              <a:t> </a:t>
            </a:r>
            <a:r>
              <a:rPr sz="2200" spc="65" dirty="0">
                <a:latin typeface="Calibri"/>
                <a:cs typeface="Calibri"/>
              </a:rPr>
              <a:t>supuesto:</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dirty="0">
                <a:latin typeface="Calibri"/>
                <a:cs typeface="Calibri"/>
              </a:rPr>
              <a:t>Mismo</a:t>
            </a:r>
            <a:r>
              <a:rPr sz="2200" spc="65" dirty="0">
                <a:latin typeface="Calibri"/>
                <a:cs typeface="Calibri"/>
              </a:rPr>
              <a:t> </a:t>
            </a:r>
            <a:r>
              <a:rPr sz="2200" dirty="0">
                <a:latin typeface="Calibri"/>
                <a:cs typeface="Calibri"/>
              </a:rPr>
              <a:t>patrón</a:t>
            </a:r>
            <a:r>
              <a:rPr sz="2200" spc="85" dirty="0">
                <a:latin typeface="Calibri"/>
                <a:cs typeface="Calibri"/>
              </a:rPr>
              <a:t> </a:t>
            </a:r>
            <a:r>
              <a:rPr sz="2200" dirty="0">
                <a:latin typeface="Calibri"/>
                <a:cs typeface="Calibri"/>
              </a:rPr>
              <a:t>y</a:t>
            </a:r>
            <a:r>
              <a:rPr sz="2200" spc="75" dirty="0">
                <a:latin typeface="Calibri"/>
                <a:cs typeface="Calibri"/>
              </a:rPr>
              <a:t> </a:t>
            </a:r>
            <a:r>
              <a:rPr sz="2200" dirty="0">
                <a:latin typeface="Calibri"/>
                <a:cs typeface="Calibri"/>
              </a:rPr>
              <a:t>no</a:t>
            </a:r>
            <a:r>
              <a:rPr sz="2200" spc="65" dirty="0">
                <a:latin typeface="Calibri"/>
                <a:cs typeface="Calibri"/>
              </a:rPr>
              <a:t> </a:t>
            </a:r>
            <a:r>
              <a:rPr sz="2200" spc="60" dirty="0">
                <a:latin typeface="Calibri"/>
                <a:cs typeface="Calibri"/>
              </a:rPr>
              <a:t>obligado</a:t>
            </a:r>
            <a:r>
              <a:rPr sz="2200" spc="45" dirty="0">
                <a:latin typeface="Calibri"/>
                <a:cs typeface="Calibri"/>
              </a:rPr>
              <a:t> </a:t>
            </a:r>
            <a:r>
              <a:rPr sz="2200" spc="114" dirty="0">
                <a:latin typeface="Calibri"/>
                <a:cs typeface="Calibri"/>
              </a:rPr>
              <a:t>a</a:t>
            </a:r>
            <a:r>
              <a:rPr sz="2200" spc="80" dirty="0">
                <a:latin typeface="Calibri"/>
                <a:cs typeface="Calibri"/>
              </a:rPr>
              <a:t> </a:t>
            </a:r>
            <a:r>
              <a:rPr sz="2200" dirty="0">
                <a:latin typeface="Calibri"/>
                <a:cs typeface="Calibri"/>
              </a:rPr>
              <a:t>presentar</a:t>
            </a:r>
            <a:r>
              <a:rPr sz="2200" spc="130" dirty="0">
                <a:latin typeface="Calibri"/>
                <a:cs typeface="Calibri"/>
              </a:rPr>
              <a:t> </a:t>
            </a:r>
            <a:r>
              <a:rPr sz="2200" spc="75" dirty="0">
                <a:latin typeface="Calibri"/>
                <a:cs typeface="Calibri"/>
              </a:rPr>
              <a:t>declaración</a:t>
            </a:r>
            <a:r>
              <a:rPr sz="2200" spc="90" dirty="0">
                <a:latin typeface="Calibri"/>
                <a:cs typeface="Calibri"/>
              </a:rPr>
              <a:t> </a:t>
            </a:r>
            <a:r>
              <a:rPr sz="2200" spc="70" dirty="0">
                <a:latin typeface="Calibri"/>
                <a:cs typeface="Calibri"/>
              </a:rPr>
              <a:t>anual</a:t>
            </a:r>
            <a:endParaRPr sz="2200">
              <a:latin typeface="Calibri"/>
              <a:cs typeface="Calibri"/>
            </a:endParaRPr>
          </a:p>
          <a:p>
            <a:pPr>
              <a:lnSpc>
                <a:spcPct val="100000"/>
              </a:lnSpc>
              <a:spcBef>
                <a:spcPts val="1010"/>
              </a:spcBef>
            </a:pPr>
            <a:endParaRPr sz="2200">
              <a:latin typeface="Calibri"/>
              <a:cs typeface="Calibri"/>
            </a:endParaRPr>
          </a:p>
          <a:p>
            <a:pPr marL="12700" marR="5080" algn="just">
              <a:lnSpc>
                <a:spcPct val="100000"/>
              </a:lnSpc>
            </a:pPr>
            <a:r>
              <a:rPr sz="2200" spc="120" dirty="0">
                <a:latin typeface="Calibri"/>
                <a:cs typeface="Calibri"/>
              </a:rPr>
              <a:t>Si</a:t>
            </a:r>
            <a:r>
              <a:rPr sz="2200" spc="270" dirty="0">
                <a:latin typeface="Calibri"/>
                <a:cs typeface="Calibri"/>
              </a:rPr>
              <a:t>  </a:t>
            </a:r>
            <a:r>
              <a:rPr sz="2200" spc="55" dirty="0">
                <a:latin typeface="Calibri"/>
                <a:cs typeface="Calibri"/>
              </a:rPr>
              <a:t>el</a:t>
            </a:r>
            <a:r>
              <a:rPr sz="2200" spc="275" dirty="0">
                <a:latin typeface="Calibri"/>
                <a:cs typeface="Calibri"/>
              </a:rPr>
              <a:t>  </a:t>
            </a:r>
            <a:r>
              <a:rPr sz="2200" dirty="0">
                <a:latin typeface="Calibri"/>
                <a:cs typeface="Calibri"/>
              </a:rPr>
              <a:t>trabajador</a:t>
            </a:r>
            <a:r>
              <a:rPr sz="2200" spc="275" dirty="0">
                <a:latin typeface="Calibri"/>
                <a:cs typeface="Calibri"/>
              </a:rPr>
              <a:t>  </a:t>
            </a:r>
            <a:r>
              <a:rPr sz="2200" spc="105" dirty="0">
                <a:latin typeface="Calibri"/>
                <a:cs typeface="Calibri"/>
              </a:rPr>
              <a:t>sí</a:t>
            </a:r>
            <a:r>
              <a:rPr sz="2200" spc="270" dirty="0">
                <a:latin typeface="Calibri"/>
                <a:cs typeface="Calibri"/>
              </a:rPr>
              <a:t>  </a:t>
            </a:r>
            <a:r>
              <a:rPr sz="2200" spc="80" dirty="0">
                <a:latin typeface="Calibri"/>
                <a:cs typeface="Calibri"/>
              </a:rPr>
              <a:t>está</a:t>
            </a:r>
            <a:r>
              <a:rPr sz="2200" spc="280" dirty="0">
                <a:latin typeface="Calibri"/>
                <a:cs typeface="Calibri"/>
              </a:rPr>
              <a:t>  </a:t>
            </a:r>
            <a:r>
              <a:rPr sz="2200" spc="50" dirty="0">
                <a:latin typeface="Calibri"/>
                <a:cs typeface="Calibri"/>
              </a:rPr>
              <a:t>en</a:t>
            </a:r>
            <a:r>
              <a:rPr sz="2200" spc="270" dirty="0">
                <a:latin typeface="Calibri"/>
                <a:cs typeface="Calibri"/>
              </a:rPr>
              <a:t>  </a:t>
            </a:r>
            <a:r>
              <a:rPr sz="2200" spc="95" dirty="0">
                <a:latin typeface="Calibri"/>
                <a:cs typeface="Calibri"/>
              </a:rPr>
              <a:t>supuestos</a:t>
            </a:r>
            <a:r>
              <a:rPr sz="2200" spc="275" dirty="0">
                <a:latin typeface="Calibri"/>
                <a:cs typeface="Calibri"/>
              </a:rPr>
              <a:t>  </a:t>
            </a:r>
            <a:r>
              <a:rPr sz="2200" spc="75" dirty="0">
                <a:latin typeface="Calibri"/>
                <a:cs typeface="Calibri"/>
              </a:rPr>
              <a:t>de</a:t>
            </a:r>
            <a:r>
              <a:rPr sz="2200" spc="270" dirty="0">
                <a:latin typeface="Calibri"/>
                <a:cs typeface="Calibri"/>
              </a:rPr>
              <a:t>  </a:t>
            </a:r>
            <a:r>
              <a:rPr sz="2200" spc="75" dirty="0">
                <a:latin typeface="Calibri"/>
                <a:cs typeface="Calibri"/>
              </a:rPr>
              <a:t>declaración</a:t>
            </a:r>
            <a:r>
              <a:rPr sz="2200" spc="285" dirty="0">
                <a:latin typeface="Calibri"/>
                <a:cs typeface="Calibri"/>
              </a:rPr>
              <a:t>  </a:t>
            </a:r>
            <a:r>
              <a:rPr sz="2200" spc="80" dirty="0">
                <a:latin typeface="Calibri"/>
                <a:cs typeface="Calibri"/>
              </a:rPr>
              <a:t>anual</a:t>
            </a:r>
            <a:r>
              <a:rPr sz="2200" spc="275" dirty="0">
                <a:latin typeface="Calibri"/>
                <a:cs typeface="Calibri"/>
              </a:rPr>
              <a:t>  </a:t>
            </a:r>
            <a:r>
              <a:rPr sz="2200" dirty="0">
                <a:latin typeface="Calibri"/>
                <a:cs typeface="Calibri"/>
              </a:rPr>
              <a:t>(por</a:t>
            </a:r>
            <a:r>
              <a:rPr sz="2200" spc="275" dirty="0">
                <a:latin typeface="Calibri"/>
                <a:cs typeface="Calibri"/>
              </a:rPr>
              <a:t>  </a:t>
            </a:r>
            <a:r>
              <a:rPr sz="2200" spc="45" dirty="0">
                <a:latin typeface="Calibri"/>
                <a:cs typeface="Calibri"/>
              </a:rPr>
              <a:t>ejemplo,</a:t>
            </a:r>
            <a:r>
              <a:rPr sz="2200" spc="275" dirty="0">
                <a:latin typeface="Calibri"/>
                <a:cs typeface="Calibri"/>
              </a:rPr>
              <a:t>  </a:t>
            </a:r>
            <a:r>
              <a:rPr sz="2200" spc="-25" dirty="0">
                <a:latin typeface="Calibri"/>
                <a:cs typeface="Calibri"/>
              </a:rPr>
              <a:t>por </a:t>
            </a:r>
            <a:r>
              <a:rPr sz="2200" spc="95" dirty="0">
                <a:latin typeface="Calibri"/>
                <a:cs typeface="Calibri"/>
              </a:rPr>
              <a:t>acumulación</a:t>
            </a:r>
            <a:r>
              <a:rPr sz="2200" spc="465" dirty="0">
                <a:latin typeface="Calibri"/>
                <a:cs typeface="Calibri"/>
              </a:rPr>
              <a:t> </a:t>
            </a:r>
            <a:r>
              <a:rPr sz="2200" spc="75" dirty="0">
                <a:latin typeface="Calibri"/>
                <a:cs typeface="Calibri"/>
              </a:rPr>
              <a:t>de</a:t>
            </a:r>
            <a:r>
              <a:rPr sz="2200" spc="450" dirty="0">
                <a:latin typeface="Calibri"/>
                <a:cs typeface="Calibri"/>
              </a:rPr>
              <a:t> </a:t>
            </a:r>
            <a:r>
              <a:rPr sz="2200" spc="65" dirty="0">
                <a:latin typeface="Calibri"/>
                <a:cs typeface="Calibri"/>
              </a:rPr>
              <a:t>ingresos,</a:t>
            </a:r>
            <a:r>
              <a:rPr sz="2200" spc="459" dirty="0">
                <a:latin typeface="Calibri"/>
                <a:cs typeface="Calibri"/>
              </a:rPr>
              <a:t> </a:t>
            </a:r>
            <a:r>
              <a:rPr sz="2200" spc="65" dirty="0">
                <a:latin typeface="Calibri"/>
                <a:cs typeface="Calibri"/>
              </a:rPr>
              <a:t>múltiples</a:t>
            </a:r>
            <a:r>
              <a:rPr sz="2200" spc="465" dirty="0">
                <a:latin typeface="Calibri"/>
                <a:cs typeface="Calibri"/>
              </a:rPr>
              <a:t> </a:t>
            </a:r>
            <a:r>
              <a:rPr sz="2200" spc="55" dirty="0">
                <a:latin typeface="Calibri"/>
                <a:cs typeface="Calibri"/>
              </a:rPr>
              <a:t>patrones,</a:t>
            </a:r>
            <a:r>
              <a:rPr sz="2200" spc="470" dirty="0">
                <a:latin typeface="Calibri"/>
                <a:cs typeface="Calibri"/>
              </a:rPr>
              <a:t> </a:t>
            </a:r>
            <a:r>
              <a:rPr sz="2200" dirty="0">
                <a:latin typeface="Calibri"/>
                <a:cs typeface="Calibri"/>
              </a:rPr>
              <a:t>etc.),</a:t>
            </a:r>
            <a:r>
              <a:rPr sz="2200" spc="465" dirty="0">
                <a:latin typeface="Calibri"/>
                <a:cs typeface="Calibri"/>
              </a:rPr>
              <a:t> </a:t>
            </a:r>
            <a:r>
              <a:rPr sz="2200" spc="60" dirty="0">
                <a:latin typeface="Calibri"/>
                <a:cs typeface="Calibri"/>
              </a:rPr>
              <a:t>lo</a:t>
            </a:r>
            <a:r>
              <a:rPr sz="2200" spc="455" dirty="0">
                <a:latin typeface="Calibri"/>
                <a:cs typeface="Calibri"/>
              </a:rPr>
              <a:t> </a:t>
            </a:r>
            <a:r>
              <a:rPr sz="2200" dirty="0">
                <a:latin typeface="Calibri"/>
                <a:cs typeface="Calibri"/>
              </a:rPr>
              <a:t>prudente</a:t>
            </a:r>
            <a:r>
              <a:rPr sz="2200" spc="490" dirty="0">
                <a:latin typeface="Calibri"/>
                <a:cs typeface="Calibri"/>
              </a:rPr>
              <a:t> </a:t>
            </a:r>
            <a:r>
              <a:rPr sz="2200" spc="125" dirty="0">
                <a:latin typeface="Calibri"/>
                <a:cs typeface="Calibri"/>
              </a:rPr>
              <a:t>es</a:t>
            </a:r>
            <a:r>
              <a:rPr sz="2200" spc="470" dirty="0">
                <a:latin typeface="Calibri"/>
                <a:cs typeface="Calibri"/>
              </a:rPr>
              <a:t> </a:t>
            </a:r>
            <a:r>
              <a:rPr sz="2200" dirty="0">
                <a:latin typeface="Calibri"/>
                <a:cs typeface="Calibri"/>
              </a:rPr>
              <a:t>no</a:t>
            </a:r>
            <a:r>
              <a:rPr sz="2200" spc="470" dirty="0">
                <a:latin typeface="Calibri"/>
                <a:cs typeface="Calibri"/>
              </a:rPr>
              <a:t> </a:t>
            </a:r>
            <a:r>
              <a:rPr sz="2200" dirty="0">
                <a:latin typeface="Calibri"/>
                <a:cs typeface="Calibri"/>
              </a:rPr>
              <a:t>“devolver”</a:t>
            </a:r>
            <a:r>
              <a:rPr sz="2200" spc="385" dirty="0">
                <a:latin typeface="Calibri"/>
                <a:cs typeface="Calibri"/>
              </a:rPr>
              <a:t> </a:t>
            </a:r>
            <a:r>
              <a:rPr sz="2200" spc="-25" dirty="0">
                <a:latin typeface="Calibri"/>
                <a:cs typeface="Calibri"/>
              </a:rPr>
              <a:t>vía </a:t>
            </a:r>
            <a:r>
              <a:rPr sz="2200" spc="60" dirty="0">
                <a:latin typeface="Calibri"/>
                <a:cs typeface="Calibri"/>
              </a:rPr>
              <a:t>nómina</a:t>
            </a:r>
            <a:r>
              <a:rPr sz="2200" spc="290" dirty="0">
                <a:latin typeface="Calibri"/>
                <a:cs typeface="Calibri"/>
              </a:rPr>
              <a:t> </a:t>
            </a:r>
            <a:r>
              <a:rPr sz="2200" dirty="0">
                <a:latin typeface="Calibri"/>
                <a:cs typeface="Calibri"/>
              </a:rPr>
              <a:t>y</a:t>
            </a:r>
            <a:r>
              <a:rPr sz="2200" spc="315" dirty="0">
                <a:latin typeface="Calibri"/>
                <a:cs typeface="Calibri"/>
              </a:rPr>
              <a:t> </a:t>
            </a:r>
            <a:r>
              <a:rPr sz="2200" spc="55" dirty="0">
                <a:latin typeface="Calibri"/>
                <a:cs typeface="Calibri"/>
              </a:rPr>
              <a:t>manejarlo</a:t>
            </a:r>
            <a:r>
              <a:rPr sz="2200" spc="310" dirty="0">
                <a:latin typeface="Calibri"/>
                <a:cs typeface="Calibri"/>
              </a:rPr>
              <a:t> </a:t>
            </a:r>
            <a:r>
              <a:rPr sz="2200" spc="50" dirty="0">
                <a:latin typeface="Calibri"/>
                <a:cs typeface="Calibri"/>
              </a:rPr>
              <a:t>conforme</a:t>
            </a:r>
            <a:r>
              <a:rPr sz="2200" spc="310" dirty="0">
                <a:latin typeface="Calibri"/>
                <a:cs typeface="Calibri"/>
              </a:rPr>
              <a:t> </a:t>
            </a:r>
            <a:r>
              <a:rPr sz="2200" spc="70" dirty="0">
                <a:latin typeface="Calibri"/>
                <a:cs typeface="Calibri"/>
              </a:rPr>
              <a:t>corresponda</a:t>
            </a:r>
            <a:r>
              <a:rPr sz="2200" spc="315" dirty="0">
                <a:latin typeface="Calibri"/>
                <a:cs typeface="Calibri"/>
              </a:rPr>
              <a:t> </a:t>
            </a:r>
            <a:r>
              <a:rPr sz="2200" spc="90" dirty="0">
                <a:latin typeface="Calibri"/>
                <a:cs typeface="Calibri"/>
              </a:rPr>
              <a:t>al</a:t>
            </a:r>
            <a:r>
              <a:rPr sz="2200" spc="320" dirty="0">
                <a:latin typeface="Calibri"/>
                <a:cs typeface="Calibri"/>
              </a:rPr>
              <a:t> </a:t>
            </a:r>
            <a:r>
              <a:rPr sz="2200" spc="80" dirty="0">
                <a:latin typeface="Calibri"/>
                <a:cs typeface="Calibri"/>
              </a:rPr>
              <a:t>marco</a:t>
            </a:r>
            <a:r>
              <a:rPr sz="2200" spc="290" dirty="0">
                <a:latin typeface="Calibri"/>
                <a:cs typeface="Calibri"/>
              </a:rPr>
              <a:t> </a:t>
            </a:r>
            <a:r>
              <a:rPr sz="2200" spc="70" dirty="0">
                <a:latin typeface="Calibri"/>
                <a:cs typeface="Calibri"/>
              </a:rPr>
              <a:t>del</a:t>
            </a:r>
            <a:r>
              <a:rPr sz="2200" spc="315" dirty="0">
                <a:latin typeface="Calibri"/>
                <a:cs typeface="Calibri"/>
              </a:rPr>
              <a:t> </a:t>
            </a:r>
            <a:r>
              <a:rPr sz="2200" dirty="0">
                <a:latin typeface="Calibri"/>
                <a:cs typeface="Calibri"/>
              </a:rPr>
              <a:t>art.</a:t>
            </a:r>
            <a:r>
              <a:rPr sz="2200" spc="295" dirty="0">
                <a:latin typeface="Calibri"/>
                <a:cs typeface="Calibri"/>
              </a:rPr>
              <a:t> </a:t>
            </a:r>
            <a:r>
              <a:rPr sz="2200" spc="55" dirty="0">
                <a:latin typeface="Calibri"/>
                <a:cs typeface="Calibri"/>
              </a:rPr>
              <a:t>97</a:t>
            </a:r>
            <a:r>
              <a:rPr sz="2200" spc="310" dirty="0">
                <a:latin typeface="Calibri"/>
                <a:cs typeface="Calibri"/>
              </a:rPr>
              <a:t> </a:t>
            </a:r>
            <a:r>
              <a:rPr sz="2200" spc="135" dirty="0">
                <a:latin typeface="Calibri"/>
                <a:cs typeface="Calibri"/>
              </a:rPr>
              <a:t>LISR</a:t>
            </a:r>
            <a:r>
              <a:rPr sz="2200" spc="310" dirty="0">
                <a:latin typeface="Calibri"/>
                <a:cs typeface="Calibri"/>
              </a:rPr>
              <a:t> </a:t>
            </a:r>
            <a:r>
              <a:rPr sz="2200" dirty="0">
                <a:latin typeface="Calibri"/>
                <a:cs typeface="Calibri"/>
              </a:rPr>
              <a:t>(porque</a:t>
            </a:r>
            <a:r>
              <a:rPr sz="2200" spc="300" dirty="0">
                <a:latin typeface="Calibri"/>
                <a:cs typeface="Calibri"/>
              </a:rPr>
              <a:t> </a:t>
            </a:r>
            <a:r>
              <a:rPr sz="2200" spc="60" dirty="0">
                <a:latin typeface="Calibri"/>
                <a:cs typeface="Calibri"/>
              </a:rPr>
              <a:t>podrías </a:t>
            </a:r>
            <a:r>
              <a:rPr sz="2200" spc="10" dirty="0">
                <a:latin typeface="Calibri"/>
                <a:cs typeface="Calibri"/>
              </a:rPr>
              <a:t>distorsionar</a:t>
            </a:r>
            <a:r>
              <a:rPr sz="2200" spc="250" dirty="0">
                <a:latin typeface="Calibri"/>
                <a:cs typeface="Calibri"/>
              </a:rPr>
              <a:t> </a:t>
            </a:r>
            <a:r>
              <a:rPr sz="2200" spc="55" dirty="0">
                <a:latin typeface="Calibri"/>
                <a:cs typeface="Calibri"/>
              </a:rPr>
              <a:t>el</a:t>
            </a:r>
            <a:r>
              <a:rPr sz="2200" spc="180" dirty="0">
                <a:latin typeface="Calibri"/>
                <a:cs typeface="Calibri"/>
              </a:rPr>
              <a:t> </a:t>
            </a:r>
            <a:r>
              <a:rPr sz="2200" spc="50" dirty="0">
                <a:latin typeface="Calibri"/>
                <a:cs typeface="Calibri"/>
              </a:rPr>
              <a:t>prellenado/constancias).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39020" cy="398208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Si</a:t>
            </a:r>
            <a:r>
              <a:rPr sz="2200" b="1" spc="-50" dirty="0">
                <a:latin typeface="Calibri"/>
                <a:cs typeface="Calibri"/>
              </a:rPr>
              <a:t> </a:t>
            </a:r>
            <a:r>
              <a:rPr sz="2200" b="1" spc="100" dirty="0">
                <a:latin typeface="Calibri"/>
                <a:cs typeface="Calibri"/>
              </a:rPr>
              <a:t>el</a:t>
            </a:r>
            <a:r>
              <a:rPr sz="2200" b="1" spc="-35" dirty="0">
                <a:latin typeface="Calibri"/>
                <a:cs typeface="Calibri"/>
              </a:rPr>
              <a:t> </a:t>
            </a:r>
            <a:r>
              <a:rPr sz="2200" b="1" spc="90" dirty="0">
                <a:latin typeface="Calibri"/>
                <a:cs typeface="Calibri"/>
              </a:rPr>
              <a:t>ajuste</a:t>
            </a:r>
            <a:r>
              <a:rPr sz="2200" b="1" spc="-20" dirty="0">
                <a:latin typeface="Calibri"/>
                <a:cs typeface="Calibri"/>
              </a:rPr>
              <a:t> </a:t>
            </a:r>
            <a:r>
              <a:rPr sz="2200" b="1" spc="110" dirty="0">
                <a:latin typeface="Calibri"/>
                <a:cs typeface="Calibri"/>
              </a:rPr>
              <a:t>anual</a:t>
            </a:r>
            <a:r>
              <a:rPr sz="2200" b="1" spc="-35" dirty="0">
                <a:latin typeface="Calibri"/>
                <a:cs typeface="Calibri"/>
              </a:rPr>
              <a:t> </a:t>
            </a:r>
            <a:r>
              <a:rPr sz="2200" b="1" spc="140" dirty="0">
                <a:latin typeface="Calibri"/>
                <a:cs typeface="Calibri"/>
              </a:rPr>
              <a:t>sale</a:t>
            </a:r>
            <a:r>
              <a:rPr sz="2200" b="1" spc="-40" dirty="0">
                <a:latin typeface="Calibri"/>
                <a:cs typeface="Calibri"/>
              </a:rPr>
              <a:t> </a:t>
            </a:r>
            <a:r>
              <a:rPr sz="2200" b="1" spc="160" dirty="0">
                <a:latin typeface="Calibri"/>
                <a:cs typeface="Calibri"/>
              </a:rPr>
              <a:t>ISR</a:t>
            </a:r>
            <a:r>
              <a:rPr sz="2200" b="1" spc="-25" dirty="0">
                <a:latin typeface="Calibri"/>
                <a:cs typeface="Calibri"/>
              </a:rPr>
              <a:t> </a:t>
            </a:r>
            <a:r>
              <a:rPr sz="2200" b="1" spc="114" dirty="0">
                <a:latin typeface="Calibri"/>
                <a:cs typeface="Calibri"/>
              </a:rPr>
              <a:t>a</a:t>
            </a:r>
            <a:r>
              <a:rPr sz="2200" b="1" spc="-35" dirty="0">
                <a:latin typeface="Calibri"/>
                <a:cs typeface="Calibri"/>
              </a:rPr>
              <a:t> </a:t>
            </a:r>
            <a:r>
              <a:rPr sz="2200" b="1" spc="85" dirty="0">
                <a:latin typeface="Calibri"/>
                <a:cs typeface="Calibri"/>
              </a:rPr>
              <a:t>cargo:</a:t>
            </a:r>
            <a:r>
              <a:rPr sz="2200" b="1" spc="-35" dirty="0">
                <a:latin typeface="Calibri"/>
                <a:cs typeface="Calibri"/>
              </a:rPr>
              <a:t> </a:t>
            </a:r>
            <a:r>
              <a:rPr sz="2200" b="1" spc="114" dirty="0">
                <a:latin typeface="Calibri"/>
                <a:cs typeface="Calibri"/>
              </a:rPr>
              <a:t>¿cuándo</a:t>
            </a:r>
            <a:r>
              <a:rPr sz="2200" b="1" spc="-25" dirty="0">
                <a:latin typeface="Calibri"/>
                <a:cs typeface="Calibri"/>
              </a:rPr>
              <a:t> </a:t>
            </a:r>
            <a:r>
              <a:rPr sz="2200" b="1" spc="80" dirty="0">
                <a:latin typeface="Calibri"/>
                <a:cs typeface="Calibri"/>
              </a:rPr>
              <a:t>lo</a:t>
            </a:r>
            <a:r>
              <a:rPr sz="2200" b="1" spc="-40" dirty="0">
                <a:latin typeface="Calibri"/>
                <a:cs typeface="Calibri"/>
              </a:rPr>
              <a:t> </a:t>
            </a:r>
            <a:r>
              <a:rPr sz="2200" b="1" spc="85" dirty="0">
                <a:latin typeface="Calibri"/>
                <a:cs typeface="Calibri"/>
              </a:rPr>
              <a:t>retienes</a:t>
            </a:r>
            <a:r>
              <a:rPr sz="2200" b="1" spc="-30" dirty="0">
                <a:latin typeface="Calibri"/>
                <a:cs typeface="Calibri"/>
              </a:rPr>
              <a:t> </a:t>
            </a:r>
            <a:r>
              <a:rPr sz="2200" b="1" dirty="0">
                <a:latin typeface="Calibri"/>
                <a:cs typeface="Calibri"/>
              </a:rPr>
              <a:t>y</a:t>
            </a:r>
            <a:r>
              <a:rPr sz="2200" b="1" spc="-45" dirty="0">
                <a:latin typeface="Calibri"/>
                <a:cs typeface="Calibri"/>
              </a:rPr>
              <a:t> </a:t>
            </a:r>
            <a:r>
              <a:rPr sz="2200" b="1" spc="135" dirty="0">
                <a:latin typeface="Calibri"/>
                <a:cs typeface="Calibri"/>
              </a:rPr>
              <a:t>cómo</a:t>
            </a:r>
            <a:r>
              <a:rPr sz="2200" b="1" spc="-20" dirty="0">
                <a:latin typeface="Calibri"/>
                <a:cs typeface="Calibri"/>
              </a:rPr>
              <a:t> </a:t>
            </a:r>
            <a:r>
              <a:rPr sz="2200" b="1" spc="175" dirty="0">
                <a:latin typeface="Calibri"/>
                <a:cs typeface="Calibri"/>
              </a:rPr>
              <a:t>se</a:t>
            </a:r>
            <a:r>
              <a:rPr sz="2200" b="1" spc="-40" dirty="0">
                <a:latin typeface="Calibri"/>
                <a:cs typeface="Calibri"/>
              </a:rPr>
              <a:t> </a:t>
            </a:r>
            <a:r>
              <a:rPr sz="2200" b="1" spc="50" dirty="0">
                <a:latin typeface="Calibri"/>
                <a:cs typeface="Calibri"/>
              </a:rPr>
              <a:t>timbra?</a:t>
            </a:r>
            <a:endParaRPr sz="2200">
              <a:latin typeface="Calibri"/>
              <a:cs typeface="Calibri"/>
            </a:endParaRPr>
          </a:p>
          <a:p>
            <a:pPr marL="12700">
              <a:lnSpc>
                <a:spcPct val="100000"/>
              </a:lnSpc>
              <a:spcBef>
                <a:spcPts val="530"/>
              </a:spcBef>
            </a:pPr>
            <a:r>
              <a:rPr sz="2200" spc="145" dirty="0">
                <a:latin typeface="Calibri"/>
                <a:cs typeface="Calibri"/>
              </a:rPr>
              <a:t>La</a:t>
            </a:r>
            <a:r>
              <a:rPr sz="2200" spc="10" dirty="0">
                <a:latin typeface="Calibri"/>
                <a:cs typeface="Calibri"/>
              </a:rPr>
              <a:t> </a:t>
            </a:r>
            <a:r>
              <a:rPr sz="2200" spc="50" dirty="0">
                <a:latin typeface="Calibri"/>
                <a:cs typeface="Calibri"/>
              </a:rPr>
              <a:t>guía</a:t>
            </a:r>
            <a:r>
              <a:rPr sz="2200" spc="-5" dirty="0">
                <a:latin typeface="Calibri"/>
                <a:cs typeface="Calibri"/>
              </a:rPr>
              <a:t> </a:t>
            </a:r>
            <a:r>
              <a:rPr sz="2200" spc="60" dirty="0">
                <a:latin typeface="Calibri"/>
                <a:cs typeface="Calibri"/>
              </a:rPr>
              <a:t>(Apéndice</a:t>
            </a:r>
            <a:r>
              <a:rPr sz="2200" spc="25" dirty="0">
                <a:latin typeface="Calibri"/>
                <a:cs typeface="Calibri"/>
              </a:rPr>
              <a:t> </a:t>
            </a:r>
            <a:r>
              <a:rPr sz="2200" dirty="0">
                <a:latin typeface="Calibri"/>
                <a:cs typeface="Calibri"/>
              </a:rPr>
              <a:t>8)</a:t>
            </a:r>
            <a:r>
              <a:rPr sz="2200" spc="-5" dirty="0">
                <a:latin typeface="Calibri"/>
                <a:cs typeface="Calibri"/>
              </a:rPr>
              <a:t> </a:t>
            </a:r>
            <a:r>
              <a:rPr sz="2200" spc="60" dirty="0">
                <a:latin typeface="Calibri"/>
                <a:cs typeface="Calibri"/>
              </a:rPr>
              <a:t>lo</a:t>
            </a:r>
            <a:r>
              <a:rPr sz="2200" spc="5" dirty="0">
                <a:latin typeface="Calibri"/>
                <a:cs typeface="Calibri"/>
              </a:rPr>
              <a:t> </a:t>
            </a:r>
            <a:r>
              <a:rPr sz="2200" dirty="0">
                <a:latin typeface="Calibri"/>
                <a:cs typeface="Calibri"/>
              </a:rPr>
              <a:t>aterriza</a:t>
            </a:r>
            <a:r>
              <a:rPr sz="2200" spc="55" dirty="0">
                <a:latin typeface="Calibri"/>
                <a:cs typeface="Calibri"/>
              </a:rPr>
              <a:t> </a:t>
            </a:r>
            <a:r>
              <a:rPr sz="2200" spc="70" dirty="0">
                <a:latin typeface="Calibri"/>
                <a:cs typeface="Calibri"/>
              </a:rPr>
              <a:t>así:</a:t>
            </a:r>
            <a:endParaRPr sz="2200">
              <a:latin typeface="Calibri"/>
              <a:cs typeface="Calibri"/>
            </a:endParaRPr>
          </a:p>
          <a:p>
            <a:pPr marL="354965" indent="-342265">
              <a:lnSpc>
                <a:spcPct val="100000"/>
              </a:lnSpc>
              <a:spcBef>
                <a:spcPts val="530"/>
              </a:spcBef>
              <a:buFont typeface="Wingdings"/>
              <a:buChar char=""/>
              <a:tabLst>
                <a:tab pos="354965" algn="l"/>
              </a:tabLst>
            </a:pPr>
            <a:r>
              <a:rPr sz="2200" spc="100" dirty="0">
                <a:latin typeface="Calibri"/>
                <a:cs typeface="Calibri"/>
              </a:rPr>
              <a:t>El</a:t>
            </a:r>
            <a:r>
              <a:rPr sz="2200" spc="-30" dirty="0">
                <a:latin typeface="Calibri"/>
                <a:cs typeface="Calibri"/>
              </a:rPr>
              <a:t> </a:t>
            </a:r>
            <a:r>
              <a:rPr sz="2200" spc="120" dirty="0">
                <a:latin typeface="Calibri"/>
                <a:cs typeface="Calibri"/>
              </a:rPr>
              <a:t>ISR</a:t>
            </a:r>
            <a:r>
              <a:rPr sz="2200" spc="-10" dirty="0">
                <a:latin typeface="Calibri"/>
                <a:cs typeface="Calibri"/>
              </a:rPr>
              <a:t> </a:t>
            </a:r>
            <a:r>
              <a:rPr sz="2200" spc="80" dirty="0">
                <a:latin typeface="Calibri"/>
                <a:cs typeface="Calibri"/>
              </a:rPr>
              <a:t>anual</a:t>
            </a:r>
            <a:r>
              <a:rPr sz="2200" spc="-10" dirty="0">
                <a:latin typeface="Calibri"/>
                <a:cs typeface="Calibri"/>
              </a:rPr>
              <a:t> </a:t>
            </a:r>
            <a:r>
              <a:rPr sz="2200" spc="114" dirty="0">
                <a:latin typeface="Calibri"/>
                <a:cs typeface="Calibri"/>
              </a:rPr>
              <a:t>a</a:t>
            </a:r>
            <a:r>
              <a:rPr sz="2200" spc="-25" dirty="0">
                <a:latin typeface="Calibri"/>
                <a:cs typeface="Calibri"/>
              </a:rPr>
              <a:t> </a:t>
            </a:r>
            <a:r>
              <a:rPr sz="2200" spc="55" dirty="0">
                <a:latin typeface="Calibri"/>
                <a:cs typeface="Calibri"/>
              </a:rPr>
              <a:t>cargo</a:t>
            </a:r>
            <a:r>
              <a:rPr sz="2200" spc="-20" dirty="0">
                <a:latin typeface="Calibri"/>
                <a:cs typeface="Calibri"/>
              </a:rPr>
              <a:t> </a:t>
            </a:r>
            <a:r>
              <a:rPr sz="2200" spc="125" dirty="0">
                <a:latin typeface="Calibri"/>
                <a:cs typeface="Calibri"/>
              </a:rPr>
              <a:t>se</a:t>
            </a:r>
            <a:r>
              <a:rPr sz="2200" spc="-10" dirty="0">
                <a:latin typeface="Calibri"/>
                <a:cs typeface="Calibri"/>
              </a:rPr>
              <a:t> </a:t>
            </a:r>
            <a:r>
              <a:rPr sz="2200" spc="65" dirty="0">
                <a:latin typeface="Calibri"/>
                <a:cs typeface="Calibri"/>
              </a:rPr>
              <a:t>debe</a:t>
            </a:r>
            <a:r>
              <a:rPr sz="2200" spc="-15" dirty="0">
                <a:latin typeface="Calibri"/>
                <a:cs typeface="Calibri"/>
              </a:rPr>
              <a:t> </a:t>
            </a:r>
            <a:r>
              <a:rPr sz="2200" dirty="0">
                <a:latin typeface="Calibri"/>
                <a:cs typeface="Calibri"/>
              </a:rPr>
              <a:t>enterar</a:t>
            </a:r>
            <a:r>
              <a:rPr sz="2200" spc="25" dirty="0">
                <a:latin typeface="Calibri"/>
                <a:cs typeface="Calibri"/>
              </a:rPr>
              <a:t> </a:t>
            </a:r>
            <a:r>
              <a:rPr sz="2200" spc="114" dirty="0">
                <a:latin typeface="Calibri"/>
                <a:cs typeface="Calibri"/>
              </a:rPr>
              <a:t>a</a:t>
            </a:r>
            <a:r>
              <a:rPr sz="2200" spc="-25" dirty="0">
                <a:latin typeface="Calibri"/>
                <a:cs typeface="Calibri"/>
              </a:rPr>
              <a:t> </a:t>
            </a:r>
            <a:r>
              <a:rPr sz="2200" spc="130" dirty="0">
                <a:latin typeface="Calibri"/>
                <a:cs typeface="Calibri"/>
              </a:rPr>
              <a:t>más</a:t>
            </a:r>
            <a:r>
              <a:rPr sz="2200" spc="-10" dirty="0">
                <a:latin typeface="Calibri"/>
                <a:cs typeface="Calibri"/>
              </a:rPr>
              <a:t> </a:t>
            </a:r>
            <a:r>
              <a:rPr sz="2200" dirty="0">
                <a:latin typeface="Calibri"/>
                <a:cs typeface="Calibri"/>
              </a:rPr>
              <a:t>tardar</a:t>
            </a:r>
            <a:r>
              <a:rPr sz="2200" spc="15" dirty="0">
                <a:latin typeface="Calibri"/>
                <a:cs typeface="Calibri"/>
              </a:rPr>
              <a:t> </a:t>
            </a:r>
            <a:r>
              <a:rPr sz="2200" spc="50" dirty="0">
                <a:latin typeface="Calibri"/>
                <a:cs typeface="Calibri"/>
              </a:rPr>
              <a:t>en</a:t>
            </a:r>
            <a:r>
              <a:rPr sz="2200" spc="-20" dirty="0">
                <a:latin typeface="Calibri"/>
                <a:cs typeface="Calibri"/>
              </a:rPr>
              <a:t> </a:t>
            </a:r>
            <a:r>
              <a:rPr sz="2200" dirty="0">
                <a:latin typeface="Calibri"/>
                <a:cs typeface="Calibri"/>
              </a:rPr>
              <a:t>febrero </a:t>
            </a:r>
            <a:r>
              <a:rPr sz="2200" spc="60" dirty="0">
                <a:latin typeface="Calibri"/>
                <a:cs typeface="Calibri"/>
              </a:rPr>
              <a:t>del</a:t>
            </a:r>
            <a:r>
              <a:rPr sz="2200" spc="-5" dirty="0">
                <a:latin typeface="Calibri"/>
                <a:cs typeface="Calibri"/>
              </a:rPr>
              <a:t> </a:t>
            </a:r>
            <a:r>
              <a:rPr sz="2200" spc="65" dirty="0">
                <a:latin typeface="Calibri"/>
                <a:cs typeface="Calibri"/>
              </a:rPr>
              <a:t>año</a:t>
            </a:r>
            <a:r>
              <a:rPr sz="2200" spc="-25" dirty="0">
                <a:latin typeface="Calibri"/>
                <a:cs typeface="Calibri"/>
              </a:rPr>
              <a:t> </a:t>
            </a:r>
            <a:r>
              <a:rPr sz="2200" spc="35" dirty="0">
                <a:latin typeface="Calibri"/>
                <a:cs typeface="Calibri"/>
              </a:rPr>
              <a:t>siguiente</a:t>
            </a:r>
            <a:endParaRPr sz="2200">
              <a:latin typeface="Calibri"/>
              <a:cs typeface="Calibri"/>
            </a:endParaRPr>
          </a:p>
          <a:p>
            <a:pPr marL="354965" indent="-342265">
              <a:lnSpc>
                <a:spcPct val="100000"/>
              </a:lnSpc>
              <a:spcBef>
                <a:spcPts val="525"/>
              </a:spcBef>
              <a:buFont typeface="Wingdings"/>
              <a:buChar char=""/>
              <a:tabLst>
                <a:tab pos="354965" algn="l"/>
              </a:tabLst>
            </a:pPr>
            <a:r>
              <a:rPr sz="2200" spc="100" dirty="0">
                <a:latin typeface="Calibri"/>
                <a:cs typeface="Calibri"/>
              </a:rPr>
              <a:t>En</a:t>
            </a:r>
            <a:r>
              <a:rPr sz="2200" spc="-15" dirty="0">
                <a:latin typeface="Calibri"/>
                <a:cs typeface="Calibri"/>
              </a:rPr>
              <a:t> </a:t>
            </a:r>
            <a:r>
              <a:rPr sz="2200" spc="140" dirty="0">
                <a:latin typeface="Calibri"/>
                <a:cs typeface="Calibri"/>
              </a:rPr>
              <a:t>CFDI,</a:t>
            </a:r>
            <a:r>
              <a:rPr sz="2200" spc="-30" dirty="0">
                <a:latin typeface="Calibri"/>
                <a:cs typeface="Calibri"/>
              </a:rPr>
              <a:t> </a:t>
            </a:r>
            <a:r>
              <a:rPr sz="2200" spc="100" dirty="0">
                <a:latin typeface="Calibri"/>
                <a:cs typeface="Calibri"/>
              </a:rPr>
              <a:t>ese</a:t>
            </a:r>
            <a:r>
              <a:rPr sz="2200" dirty="0">
                <a:latin typeface="Calibri"/>
                <a:cs typeface="Calibri"/>
              </a:rPr>
              <a:t> </a:t>
            </a:r>
            <a:r>
              <a:rPr sz="2200" spc="120" dirty="0">
                <a:latin typeface="Calibri"/>
                <a:cs typeface="Calibri"/>
              </a:rPr>
              <a:t>ISR</a:t>
            </a:r>
            <a:r>
              <a:rPr sz="2200" spc="-15" dirty="0">
                <a:latin typeface="Calibri"/>
                <a:cs typeface="Calibri"/>
              </a:rPr>
              <a:t> </a:t>
            </a:r>
            <a:r>
              <a:rPr sz="2200" spc="80" dirty="0">
                <a:latin typeface="Calibri"/>
                <a:cs typeface="Calibri"/>
              </a:rPr>
              <a:t>anual</a:t>
            </a:r>
            <a:r>
              <a:rPr sz="2200" dirty="0">
                <a:latin typeface="Calibri"/>
                <a:cs typeface="Calibri"/>
              </a:rPr>
              <a:t> </a:t>
            </a:r>
            <a:r>
              <a:rPr sz="2200" spc="114" dirty="0">
                <a:latin typeface="Calibri"/>
                <a:cs typeface="Calibri"/>
              </a:rPr>
              <a:t>a</a:t>
            </a:r>
            <a:r>
              <a:rPr sz="2200" spc="-5" dirty="0">
                <a:latin typeface="Calibri"/>
                <a:cs typeface="Calibri"/>
              </a:rPr>
              <a:t> </a:t>
            </a:r>
            <a:r>
              <a:rPr sz="2200" spc="55" dirty="0">
                <a:latin typeface="Calibri"/>
                <a:cs typeface="Calibri"/>
              </a:rPr>
              <a:t>cargo</a:t>
            </a:r>
            <a:r>
              <a:rPr sz="2200" spc="-30" dirty="0">
                <a:latin typeface="Calibri"/>
                <a:cs typeface="Calibri"/>
              </a:rPr>
              <a:t> </a:t>
            </a:r>
            <a:r>
              <a:rPr sz="2200" spc="125" dirty="0">
                <a:latin typeface="Calibri"/>
                <a:cs typeface="Calibri"/>
              </a:rPr>
              <a:t>se</a:t>
            </a:r>
            <a:r>
              <a:rPr sz="2200" spc="-10" dirty="0">
                <a:latin typeface="Calibri"/>
                <a:cs typeface="Calibri"/>
              </a:rPr>
              <a:t> </a:t>
            </a:r>
            <a:r>
              <a:rPr sz="2200" dirty="0">
                <a:latin typeface="Calibri"/>
                <a:cs typeface="Calibri"/>
              </a:rPr>
              <a:t>registra</a:t>
            </a:r>
            <a:r>
              <a:rPr sz="2200" spc="10" dirty="0">
                <a:latin typeface="Calibri"/>
                <a:cs typeface="Calibri"/>
              </a:rPr>
              <a:t> </a:t>
            </a:r>
            <a:r>
              <a:rPr sz="2200" spc="95" dirty="0">
                <a:latin typeface="Calibri"/>
                <a:cs typeface="Calibri"/>
              </a:rPr>
              <a:t>como</a:t>
            </a:r>
            <a:r>
              <a:rPr sz="2200" spc="-30" dirty="0">
                <a:latin typeface="Calibri"/>
                <a:cs typeface="Calibri"/>
              </a:rPr>
              <a:t> </a:t>
            </a:r>
            <a:r>
              <a:rPr sz="2200" spc="80" dirty="0">
                <a:latin typeface="Calibri"/>
                <a:cs typeface="Calibri"/>
              </a:rPr>
              <a:t>Deducción:</a:t>
            </a:r>
            <a:endParaRPr sz="2200">
              <a:latin typeface="Calibri"/>
              <a:cs typeface="Calibri"/>
            </a:endParaRPr>
          </a:p>
          <a:p>
            <a:pPr marL="756285" lvl="1" indent="-286385">
              <a:lnSpc>
                <a:spcPct val="100000"/>
              </a:lnSpc>
              <a:spcBef>
                <a:spcPts val="530"/>
              </a:spcBef>
              <a:buFont typeface="Wingdings"/>
              <a:buChar char=""/>
              <a:tabLst>
                <a:tab pos="756285" algn="l"/>
              </a:tabLst>
            </a:pPr>
            <a:r>
              <a:rPr sz="2200" spc="70" dirty="0">
                <a:latin typeface="Calibri"/>
                <a:cs typeface="Calibri"/>
              </a:rPr>
              <a:t>TipoDeduccion</a:t>
            </a:r>
            <a:r>
              <a:rPr sz="2200" spc="50" dirty="0">
                <a:latin typeface="Calibri"/>
                <a:cs typeface="Calibri"/>
              </a:rPr>
              <a:t> </a:t>
            </a:r>
            <a:r>
              <a:rPr sz="2200" spc="65" dirty="0">
                <a:latin typeface="Calibri"/>
                <a:cs typeface="Calibri"/>
              </a:rPr>
              <a:t>=</a:t>
            </a:r>
            <a:r>
              <a:rPr sz="2200" spc="-95" dirty="0">
                <a:latin typeface="Calibri"/>
                <a:cs typeface="Calibri"/>
              </a:rPr>
              <a:t> </a:t>
            </a:r>
            <a:r>
              <a:rPr sz="2200" spc="55" dirty="0">
                <a:latin typeface="Calibri"/>
                <a:cs typeface="Calibri"/>
              </a:rPr>
              <a:t>“101”</a:t>
            </a:r>
            <a:r>
              <a:rPr sz="2200" spc="-95" dirty="0">
                <a:latin typeface="Calibri"/>
                <a:cs typeface="Calibri"/>
              </a:rPr>
              <a:t> </a:t>
            </a:r>
            <a:r>
              <a:rPr sz="2200" spc="85" dirty="0">
                <a:latin typeface="Calibri"/>
                <a:cs typeface="Calibri"/>
              </a:rPr>
              <a:t>(ISR</a:t>
            </a:r>
            <a:r>
              <a:rPr sz="2200" spc="45" dirty="0">
                <a:latin typeface="Calibri"/>
                <a:cs typeface="Calibri"/>
              </a:rPr>
              <a:t> </a:t>
            </a:r>
            <a:r>
              <a:rPr sz="2200" dirty="0">
                <a:latin typeface="Calibri"/>
                <a:cs typeface="Calibri"/>
              </a:rPr>
              <a:t>Retenido</a:t>
            </a:r>
            <a:r>
              <a:rPr sz="2200" spc="70" dirty="0">
                <a:latin typeface="Calibri"/>
                <a:cs typeface="Calibri"/>
              </a:rPr>
              <a:t> </a:t>
            </a:r>
            <a:r>
              <a:rPr sz="2200" spc="65" dirty="0">
                <a:latin typeface="Calibri"/>
                <a:cs typeface="Calibri"/>
              </a:rPr>
              <a:t>de</a:t>
            </a:r>
            <a:r>
              <a:rPr sz="2200" spc="25" dirty="0">
                <a:latin typeface="Calibri"/>
                <a:cs typeface="Calibri"/>
              </a:rPr>
              <a:t> </a:t>
            </a:r>
            <a:r>
              <a:rPr sz="2200" spc="60" dirty="0">
                <a:latin typeface="Calibri"/>
                <a:cs typeface="Calibri"/>
              </a:rPr>
              <a:t>ejercicio</a:t>
            </a:r>
            <a:r>
              <a:rPr sz="2200" spc="30" dirty="0">
                <a:latin typeface="Calibri"/>
                <a:cs typeface="Calibri"/>
              </a:rPr>
              <a:t> </a:t>
            </a:r>
            <a:r>
              <a:rPr sz="2200" spc="-10" dirty="0">
                <a:latin typeface="Calibri"/>
                <a:cs typeface="Calibri"/>
              </a:rPr>
              <a:t>anterior)</a:t>
            </a:r>
            <a:endParaRPr sz="2200">
              <a:latin typeface="Calibri"/>
              <a:cs typeface="Calibri"/>
            </a:endParaRPr>
          </a:p>
          <a:p>
            <a:pPr marL="756285" lvl="1" indent="-286385">
              <a:lnSpc>
                <a:spcPct val="100000"/>
              </a:lnSpc>
              <a:spcBef>
                <a:spcPts val="530"/>
              </a:spcBef>
              <a:buFont typeface="Wingdings"/>
              <a:buChar char=""/>
              <a:tabLst>
                <a:tab pos="756285" algn="l"/>
              </a:tabLst>
            </a:pPr>
            <a:r>
              <a:rPr sz="2200" spc="90" dirty="0">
                <a:latin typeface="Calibri"/>
                <a:cs typeface="Calibri"/>
              </a:rPr>
              <a:t>Concepto</a:t>
            </a:r>
            <a:r>
              <a:rPr sz="2200" spc="-55" dirty="0">
                <a:latin typeface="Calibri"/>
                <a:cs typeface="Calibri"/>
              </a:rPr>
              <a:t> </a:t>
            </a:r>
            <a:r>
              <a:rPr sz="2200" spc="110" dirty="0">
                <a:latin typeface="Calibri"/>
                <a:cs typeface="Calibri"/>
              </a:rPr>
              <a:t>“ISR</a:t>
            </a:r>
            <a:r>
              <a:rPr sz="2200" spc="50" dirty="0">
                <a:latin typeface="Calibri"/>
                <a:cs typeface="Calibri"/>
              </a:rPr>
              <a:t> </a:t>
            </a:r>
            <a:r>
              <a:rPr sz="2200" dirty="0">
                <a:latin typeface="Calibri"/>
                <a:cs typeface="Calibri"/>
              </a:rPr>
              <a:t>Retenido</a:t>
            </a:r>
            <a:r>
              <a:rPr sz="2200" spc="80" dirty="0">
                <a:latin typeface="Calibri"/>
                <a:cs typeface="Calibri"/>
              </a:rPr>
              <a:t> </a:t>
            </a:r>
            <a:r>
              <a:rPr sz="2200" spc="65" dirty="0">
                <a:latin typeface="Calibri"/>
                <a:cs typeface="Calibri"/>
              </a:rPr>
              <a:t>de</a:t>
            </a:r>
            <a:r>
              <a:rPr sz="2200" spc="55" dirty="0">
                <a:latin typeface="Calibri"/>
                <a:cs typeface="Calibri"/>
              </a:rPr>
              <a:t> </a:t>
            </a:r>
            <a:r>
              <a:rPr sz="2200" spc="60" dirty="0">
                <a:latin typeface="Calibri"/>
                <a:cs typeface="Calibri"/>
              </a:rPr>
              <a:t>ejercicio</a:t>
            </a:r>
            <a:r>
              <a:rPr sz="2200" spc="50" dirty="0">
                <a:latin typeface="Calibri"/>
                <a:cs typeface="Calibri"/>
              </a:rPr>
              <a:t> </a:t>
            </a:r>
            <a:r>
              <a:rPr sz="2200" spc="-10" dirty="0">
                <a:latin typeface="Calibri"/>
                <a:cs typeface="Calibri"/>
              </a:rPr>
              <a:t>anterior”</a:t>
            </a:r>
            <a:endParaRPr sz="2200">
              <a:latin typeface="Calibri"/>
              <a:cs typeface="Calibri"/>
            </a:endParaRPr>
          </a:p>
          <a:p>
            <a:pPr marL="756285" lvl="1" indent="-286385">
              <a:lnSpc>
                <a:spcPct val="100000"/>
              </a:lnSpc>
              <a:spcBef>
                <a:spcPts val="530"/>
              </a:spcBef>
              <a:buFont typeface="Wingdings"/>
              <a:buChar char=""/>
              <a:tabLst>
                <a:tab pos="756285" algn="l"/>
              </a:tabLst>
            </a:pPr>
            <a:r>
              <a:rPr sz="2200" spc="105" dirty="0">
                <a:latin typeface="Calibri"/>
                <a:cs typeface="Calibri"/>
              </a:rPr>
              <a:t>Y</a:t>
            </a:r>
            <a:r>
              <a:rPr sz="2200" spc="-5" dirty="0">
                <a:latin typeface="Calibri"/>
                <a:cs typeface="Calibri"/>
              </a:rPr>
              <a:t> </a:t>
            </a:r>
            <a:r>
              <a:rPr sz="2200" spc="55" dirty="0">
                <a:latin typeface="Calibri"/>
                <a:cs typeface="Calibri"/>
              </a:rPr>
              <a:t>el</a:t>
            </a:r>
            <a:r>
              <a:rPr sz="2200" spc="30" dirty="0">
                <a:latin typeface="Calibri"/>
                <a:cs typeface="Calibri"/>
              </a:rPr>
              <a:t> </a:t>
            </a:r>
            <a:r>
              <a:rPr sz="2200" dirty="0">
                <a:latin typeface="Calibri"/>
                <a:cs typeface="Calibri"/>
              </a:rPr>
              <a:t>importe</a:t>
            </a:r>
            <a:r>
              <a:rPr sz="2200" spc="20" dirty="0">
                <a:latin typeface="Calibri"/>
                <a:cs typeface="Calibri"/>
              </a:rPr>
              <a:t> </a:t>
            </a:r>
            <a:r>
              <a:rPr sz="2200" spc="125" dirty="0">
                <a:latin typeface="Calibri"/>
                <a:cs typeface="Calibri"/>
              </a:rPr>
              <a:t>es</a:t>
            </a:r>
            <a:r>
              <a:rPr sz="2200" spc="25" dirty="0">
                <a:latin typeface="Calibri"/>
                <a:cs typeface="Calibri"/>
              </a:rPr>
              <a:t> </a:t>
            </a:r>
            <a:r>
              <a:rPr sz="2200" spc="55" dirty="0">
                <a:latin typeface="Calibri"/>
                <a:cs typeface="Calibri"/>
              </a:rPr>
              <a:t>el</a:t>
            </a:r>
            <a:r>
              <a:rPr sz="2200" spc="30" dirty="0">
                <a:latin typeface="Calibri"/>
                <a:cs typeface="Calibri"/>
              </a:rPr>
              <a:t> </a:t>
            </a:r>
            <a:r>
              <a:rPr sz="2200" dirty="0">
                <a:latin typeface="Calibri"/>
                <a:cs typeface="Calibri"/>
              </a:rPr>
              <a:t>monto</a:t>
            </a:r>
            <a:r>
              <a:rPr sz="2200" spc="10" dirty="0">
                <a:latin typeface="Calibri"/>
                <a:cs typeface="Calibri"/>
              </a:rPr>
              <a:t> </a:t>
            </a:r>
            <a:r>
              <a:rPr sz="2200" spc="60" dirty="0">
                <a:latin typeface="Calibri"/>
                <a:cs typeface="Calibri"/>
              </a:rPr>
              <a:t>del</a:t>
            </a:r>
            <a:r>
              <a:rPr sz="2200" spc="15" dirty="0">
                <a:latin typeface="Calibri"/>
                <a:cs typeface="Calibri"/>
              </a:rPr>
              <a:t> </a:t>
            </a:r>
            <a:r>
              <a:rPr sz="2200" spc="65" dirty="0">
                <a:latin typeface="Calibri"/>
                <a:cs typeface="Calibri"/>
              </a:rPr>
              <a:t>ajuste</a:t>
            </a:r>
            <a:r>
              <a:rPr sz="2200" spc="30" dirty="0">
                <a:latin typeface="Calibri"/>
                <a:cs typeface="Calibri"/>
              </a:rPr>
              <a:t> </a:t>
            </a:r>
            <a:r>
              <a:rPr sz="2200" spc="70" dirty="0">
                <a:latin typeface="Calibri"/>
                <a:cs typeface="Calibri"/>
              </a:rPr>
              <a:t>anual</a:t>
            </a:r>
            <a:endParaRPr sz="2200">
              <a:latin typeface="Calibri"/>
              <a:cs typeface="Calibri"/>
            </a:endParaRPr>
          </a:p>
          <a:p>
            <a:pPr marL="756285" lvl="1" indent="-286385">
              <a:lnSpc>
                <a:spcPct val="100000"/>
              </a:lnSpc>
              <a:spcBef>
                <a:spcPts val="525"/>
              </a:spcBef>
              <a:buFont typeface="Wingdings"/>
              <a:buChar char=""/>
              <a:tabLst>
                <a:tab pos="756285" algn="l"/>
              </a:tabLst>
            </a:pPr>
            <a:r>
              <a:rPr sz="2200" spc="55" dirty="0">
                <a:latin typeface="Calibri"/>
                <a:cs typeface="Calibri"/>
              </a:rPr>
              <a:t>Puede</a:t>
            </a:r>
            <a:r>
              <a:rPr sz="2200" spc="50" dirty="0">
                <a:latin typeface="Calibri"/>
                <a:cs typeface="Calibri"/>
              </a:rPr>
              <a:t> </a:t>
            </a:r>
            <a:r>
              <a:rPr sz="2200" dirty="0">
                <a:latin typeface="Calibri"/>
                <a:cs typeface="Calibri"/>
              </a:rPr>
              <a:t>reflejarse</a:t>
            </a:r>
            <a:r>
              <a:rPr sz="2200" spc="90" dirty="0">
                <a:latin typeface="Calibri"/>
                <a:cs typeface="Calibri"/>
              </a:rPr>
              <a:t> </a:t>
            </a:r>
            <a:r>
              <a:rPr sz="2200" spc="50" dirty="0">
                <a:latin typeface="Calibri"/>
                <a:cs typeface="Calibri"/>
              </a:rPr>
              <a:t>en</a:t>
            </a:r>
            <a:r>
              <a:rPr sz="2200" spc="45" dirty="0">
                <a:latin typeface="Calibri"/>
                <a:cs typeface="Calibri"/>
              </a:rPr>
              <a:t> </a:t>
            </a:r>
            <a:r>
              <a:rPr sz="2200" spc="90" dirty="0">
                <a:latin typeface="Calibri"/>
                <a:cs typeface="Calibri"/>
              </a:rPr>
              <a:t>la</a:t>
            </a:r>
            <a:r>
              <a:rPr sz="2200" spc="25" dirty="0">
                <a:latin typeface="Calibri"/>
                <a:cs typeface="Calibri"/>
              </a:rPr>
              <a:t> </a:t>
            </a:r>
            <a:r>
              <a:rPr sz="2200" dirty="0">
                <a:latin typeface="Calibri"/>
                <a:cs typeface="Calibri"/>
              </a:rPr>
              <a:t>primera</a:t>
            </a:r>
            <a:r>
              <a:rPr sz="2200" spc="55" dirty="0">
                <a:latin typeface="Calibri"/>
                <a:cs typeface="Calibri"/>
              </a:rPr>
              <a:t> </a:t>
            </a:r>
            <a:r>
              <a:rPr sz="2200" spc="60" dirty="0">
                <a:latin typeface="Calibri"/>
                <a:cs typeface="Calibri"/>
              </a:rPr>
              <a:t>nómina</a:t>
            </a:r>
            <a:r>
              <a:rPr sz="2200" spc="40" dirty="0">
                <a:latin typeface="Calibri"/>
                <a:cs typeface="Calibri"/>
              </a:rPr>
              <a:t> </a:t>
            </a:r>
            <a:r>
              <a:rPr sz="2200" spc="65" dirty="0">
                <a:latin typeface="Calibri"/>
                <a:cs typeface="Calibri"/>
              </a:rPr>
              <a:t>de</a:t>
            </a:r>
            <a:r>
              <a:rPr sz="2200" spc="35" dirty="0">
                <a:latin typeface="Calibri"/>
                <a:cs typeface="Calibri"/>
              </a:rPr>
              <a:t> </a:t>
            </a:r>
            <a:r>
              <a:rPr sz="2200" dirty="0">
                <a:latin typeface="Calibri"/>
                <a:cs typeface="Calibri"/>
              </a:rPr>
              <a:t>enero</a:t>
            </a:r>
            <a:r>
              <a:rPr sz="2200" spc="45" dirty="0">
                <a:latin typeface="Calibri"/>
                <a:cs typeface="Calibri"/>
              </a:rPr>
              <a:t> </a:t>
            </a:r>
            <a:r>
              <a:rPr sz="2200" dirty="0">
                <a:latin typeface="Calibri"/>
                <a:cs typeface="Calibri"/>
              </a:rPr>
              <a:t>o</a:t>
            </a:r>
            <a:r>
              <a:rPr sz="2200" spc="25" dirty="0">
                <a:latin typeface="Calibri"/>
                <a:cs typeface="Calibri"/>
              </a:rPr>
              <a:t> </a:t>
            </a:r>
            <a:r>
              <a:rPr sz="2200" spc="114" dirty="0">
                <a:latin typeface="Calibri"/>
                <a:cs typeface="Calibri"/>
              </a:rPr>
              <a:t>a</a:t>
            </a:r>
            <a:r>
              <a:rPr sz="2200" spc="25" dirty="0">
                <a:latin typeface="Calibri"/>
                <a:cs typeface="Calibri"/>
              </a:rPr>
              <a:t> </a:t>
            </a:r>
            <a:r>
              <a:rPr sz="2200" spc="130" dirty="0">
                <a:latin typeface="Calibri"/>
                <a:cs typeface="Calibri"/>
              </a:rPr>
              <a:t>más</a:t>
            </a:r>
            <a:r>
              <a:rPr sz="2200" spc="40" dirty="0">
                <a:latin typeface="Calibri"/>
                <a:cs typeface="Calibri"/>
              </a:rPr>
              <a:t> </a:t>
            </a:r>
            <a:r>
              <a:rPr sz="2200" dirty="0">
                <a:latin typeface="Calibri"/>
                <a:cs typeface="Calibri"/>
              </a:rPr>
              <a:t>tardar</a:t>
            </a:r>
            <a:r>
              <a:rPr sz="2200" spc="70" dirty="0">
                <a:latin typeface="Calibri"/>
                <a:cs typeface="Calibri"/>
              </a:rPr>
              <a:t> </a:t>
            </a:r>
            <a:r>
              <a:rPr sz="2200" spc="50" dirty="0">
                <a:latin typeface="Calibri"/>
                <a:cs typeface="Calibri"/>
              </a:rPr>
              <a:t>en</a:t>
            </a:r>
            <a:r>
              <a:rPr sz="2200" spc="35" dirty="0">
                <a:latin typeface="Calibri"/>
                <a:cs typeface="Calibri"/>
              </a:rPr>
              <a:t> </a:t>
            </a:r>
            <a:r>
              <a:rPr sz="2200" spc="-10" dirty="0">
                <a:latin typeface="Calibri"/>
                <a:cs typeface="Calibri"/>
              </a:rPr>
              <a:t>febrero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39020" cy="317754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55" dirty="0">
                <a:latin typeface="Calibri"/>
                <a:cs typeface="Calibri"/>
              </a:rPr>
              <a:t>Si</a:t>
            </a:r>
            <a:r>
              <a:rPr sz="2200" b="1" spc="-50" dirty="0">
                <a:latin typeface="Calibri"/>
                <a:cs typeface="Calibri"/>
              </a:rPr>
              <a:t> </a:t>
            </a:r>
            <a:r>
              <a:rPr sz="2200" b="1" spc="100" dirty="0">
                <a:latin typeface="Calibri"/>
                <a:cs typeface="Calibri"/>
              </a:rPr>
              <a:t>el</a:t>
            </a:r>
            <a:r>
              <a:rPr sz="2200" b="1" spc="-35" dirty="0">
                <a:latin typeface="Calibri"/>
                <a:cs typeface="Calibri"/>
              </a:rPr>
              <a:t> </a:t>
            </a:r>
            <a:r>
              <a:rPr sz="2200" b="1" spc="90" dirty="0">
                <a:latin typeface="Calibri"/>
                <a:cs typeface="Calibri"/>
              </a:rPr>
              <a:t>ajuste</a:t>
            </a:r>
            <a:r>
              <a:rPr sz="2200" b="1" spc="-20" dirty="0">
                <a:latin typeface="Calibri"/>
                <a:cs typeface="Calibri"/>
              </a:rPr>
              <a:t> </a:t>
            </a:r>
            <a:r>
              <a:rPr sz="2200" b="1" spc="110" dirty="0">
                <a:latin typeface="Calibri"/>
                <a:cs typeface="Calibri"/>
              </a:rPr>
              <a:t>anual</a:t>
            </a:r>
            <a:r>
              <a:rPr sz="2200" b="1" spc="-35" dirty="0">
                <a:latin typeface="Calibri"/>
                <a:cs typeface="Calibri"/>
              </a:rPr>
              <a:t> </a:t>
            </a:r>
            <a:r>
              <a:rPr sz="2200" b="1" spc="140" dirty="0">
                <a:latin typeface="Calibri"/>
                <a:cs typeface="Calibri"/>
              </a:rPr>
              <a:t>sale</a:t>
            </a:r>
            <a:r>
              <a:rPr sz="2200" b="1" spc="-40" dirty="0">
                <a:latin typeface="Calibri"/>
                <a:cs typeface="Calibri"/>
              </a:rPr>
              <a:t> </a:t>
            </a:r>
            <a:r>
              <a:rPr sz="2200" b="1" spc="160" dirty="0">
                <a:latin typeface="Calibri"/>
                <a:cs typeface="Calibri"/>
              </a:rPr>
              <a:t>ISR</a:t>
            </a:r>
            <a:r>
              <a:rPr sz="2200" b="1" spc="-25" dirty="0">
                <a:latin typeface="Calibri"/>
                <a:cs typeface="Calibri"/>
              </a:rPr>
              <a:t> </a:t>
            </a:r>
            <a:r>
              <a:rPr sz="2200" b="1" spc="114" dirty="0">
                <a:latin typeface="Calibri"/>
                <a:cs typeface="Calibri"/>
              </a:rPr>
              <a:t>a</a:t>
            </a:r>
            <a:r>
              <a:rPr sz="2200" b="1" spc="-35" dirty="0">
                <a:latin typeface="Calibri"/>
                <a:cs typeface="Calibri"/>
              </a:rPr>
              <a:t> </a:t>
            </a:r>
            <a:r>
              <a:rPr sz="2200" b="1" spc="85" dirty="0">
                <a:latin typeface="Calibri"/>
                <a:cs typeface="Calibri"/>
              </a:rPr>
              <a:t>cargo:</a:t>
            </a:r>
            <a:r>
              <a:rPr sz="2200" b="1" spc="-35" dirty="0">
                <a:latin typeface="Calibri"/>
                <a:cs typeface="Calibri"/>
              </a:rPr>
              <a:t> </a:t>
            </a:r>
            <a:r>
              <a:rPr sz="2200" b="1" spc="114" dirty="0">
                <a:latin typeface="Calibri"/>
                <a:cs typeface="Calibri"/>
              </a:rPr>
              <a:t>¿cuándo</a:t>
            </a:r>
            <a:r>
              <a:rPr sz="2200" b="1" spc="-25" dirty="0">
                <a:latin typeface="Calibri"/>
                <a:cs typeface="Calibri"/>
              </a:rPr>
              <a:t> </a:t>
            </a:r>
            <a:r>
              <a:rPr sz="2200" b="1" spc="80" dirty="0">
                <a:latin typeface="Calibri"/>
                <a:cs typeface="Calibri"/>
              </a:rPr>
              <a:t>lo</a:t>
            </a:r>
            <a:r>
              <a:rPr sz="2200" b="1" spc="-40" dirty="0">
                <a:latin typeface="Calibri"/>
                <a:cs typeface="Calibri"/>
              </a:rPr>
              <a:t> </a:t>
            </a:r>
            <a:r>
              <a:rPr sz="2200" b="1" spc="85" dirty="0">
                <a:latin typeface="Calibri"/>
                <a:cs typeface="Calibri"/>
              </a:rPr>
              <a:t>retienes</a:t>
            </a:r>
            <a:r>
              <a:rPr sz="2200" b="1" spc="-30" dirty="0">
                <a:latin typeface="Calibri"/>
                <a:cs typeface="Calibri"/>
              </a:rPr>
              <a:t> </a:t>
            </a:r>
            <a:r>
              <a:rPr sz="2200" b="1" dirty="0">
                <a:latin typeface="Calibri"/>
                <a:cs typeface="Calibri"/>
              </a:rPr>
              <a:t>y</a:t>
            </a:r>
            <a:r>
              <a:rPr sz="2200" b="1" spc="-45" dirty="0">
                <a:latin typeface="Calibri"/>
                <a:cs typeface="Calibri"/>
              </a:rPr>
              <a:t> </a:t>
            </a:r>
            <a:r>
              <a:rPr sz="2200" b="1" spc="135" dirty="0">
                <a:latin typeface="Calibri"/>
                <a:cs typeface="Calibri"/>
              </a:rPr>
              <a:t>cómo</a:t>
            </a:r>
            <a:r>
              <a:rPr sz="2200" b="1" spc="-20" dirty="0">
                <a:latin typeface="Calibri"/>
                <a:cs typeface="Calibri"/>
              </a:rPr>
              <a:t> </a:t>
            </a:r>
            <a:r>
              <a:rPr sz="2200" b="1" spc="175" dirty="0">
                <a:latin typeface="Calibri"/>
                <a:cs typeface="Calibri"/>
              </a:rPr>
              <a:t>se</a:t>
            </a:r>
            <a:r>
              <a:rPr sz="2200" b="1" spc="-40" dirty="0">
                <a:latin typeface="Calibri"/>
                <a:cs typeface="Calibri"/>
              </a:rPr>
              <a:t> </a:t>
            </a:r>
            <a:r>
              <a:rPr sz="2200" b="1" spc="50" dirty="0">
                <a:latin typeface="Calibri"/>
                <a:cs typeface="Calibri"/>
              </a:rPr>
              <a:t>timbra?</a:t>
            </a:r>
            <a:endParaRPr sz="2200">
              <a:latin typeface="Calibri"/>
              <a:cs typeface="Calibri"/>
            </a:endParaRPr>
          </a:p>
          <a:p>
            <a:pPr marL="12700">
              <a:lnSpc>
                <a:spcPct val="100000"/>
              </a:lnSpc>
              <a:spcBef>
                <a:spcPts val="530"/>
              </a:spcBef>
            </a:pPr>
            <a:r>
              <a:rPr sz="2200" spc="55" dirty="0">
                <a:latin typeface="Calibri"/>
                <a:cs typeface="Calibri"/>
              </a:rPr>
              <a:t>Ejemplo:</a:t>
            </a:r>
            <a:endParaRPr sz="2200">
              <a:latin typeface="Calibri"/>
              <a:cs typeface="Calibri"/>
            </a:endParaRPr>
          </a:p>
          <a:p>
            <a:pPr marL="12700">
              <a:lnSpc>
                <a:spcPct val="100000"/>
              </a:lnSpc>
              <a:spcBef>
                <a:spcPts val="530"/>
              </a:spcBef>
            </a:pPr>
            <a:r>
              <a:rPr sz="2200" spc="80" dirty="0">
                <a:latin typeface="Calibri"/>
                <a:cs typeface="Calibri"/>
              </a:rPr>
              <a:t>&lt;nomina12:Deducciones</a:t>
            </a:r>
            <a:r>
              <a:rPr sz="2200" spc="375" dirty="0">
                <a:latin typeface="Calibri"/>
                <a:cs typeface="Calibri"/>
              </a:rPr>
              <a:t>  </a:t>
            </a:r>
            <a:r>
              <a:rPr sz="2200" spc="-10" dirty="0">
                <a:latin typeface="Calibri"/>
                <a:cs typeface="Calibri"/>
              </a:rPr>
              <a:t>TotalImpuestosRetenidos="798.44"&gt;</a:t>
            </a:r>
            <a:endParaRPr sz="2200">
              <a:latin typeface="Calibri"/>
              <a:cs typeface="Calibri"/>
            </a:endParaRPr>
          </a:p>
          <a:p>
            <a:pPr marL="241300" marR="1707514" indent="-114300">
              <a:lnSpc>
                <a:spcPct val="120000"/>
              </a:lnSpc>
            </a:pPr>
            <a:r>
              <a:rPr sz="2200" spc="75" dirty="0">
                <a:latin typeface="Calibri"/>
                <a:cs typeface="Calibri"/>
              </a:rPr>
              <a:t>&lt;nomina12:Deduccion</a:t>
            </a:r>
            <a:r>
              <a:rPr sz="2200" spc="20" dirty="0">
                <a:latin typeface="Calibri"/>
                <a:cs typeface="Calibri"/>
              </a:rPr>
              <a:t> </a:t>
            </a:r>
            <a:r>
              <a:rPr sz="2200" spc="55" dirty="0">
                <a:latin typeface="Calibri"/>
                <a:cs typeface="Calibri"/>
              </a:rPr>
              <a:t>TipoDeduccion="101"</a:t>
            </a:r>
            <a:r>
              <a:rPr sz="2200" spc="-15" dirty="0">
                <a:latin typeface="Calibri"/>
                <a:cs typeface="Calibri"/>
              </a:rPr>
              <a:t> </a:t>
            </a:r>
            <a:r>
              <a:rPr sz="2200" spc="40" dirty="0">
                <a:latin typeface="Calibri"/>
                <a:cs typeface="Calibri"/>
              </a:rPr>
              <a:t>Clave="101" </a:t>
            </a:r>
            <a:r>
              <a:rPr sz="2200" spc="85" dirty="0">
                <a:latin typeface="Calibri"/>
                <a:cs typeface="Calibri"/>
              </a:rPr>
              <a:t>Concepto="ISR</a:t>
            </a:r>
            <a:r>
              <a:rPr sz="2200" spc="65" dirty="0">
                <a:latin typeface="Calibri"/>
                <a:cs typeface="Calibri"/>
              </a:rPr>
              <a:t> </a:t>
            </a:r>
            <a:r>
              <a:rPr sz="2200" dirty="0">
                <a:latin typeface="Calibri"/>
                <a:cs typeface="Calibri"/>
              </a:rPr>
              <a:t>Retenido</a:t>
            </a:r>
            <a:r>
              <a:rPr sz="2200" spc="85" dirty="0">
                <a:latin typeface="Calibri"/>
                <a:cs typeface="Calibri"/>
              </a:rPr>
              <a:t> </a:t>
            </a:r>
            <a:r>
              <a:rPr sz="2200" spc="65" dirty="0">
                <a:latin typeface="Calibri"/>
                <a:cs typeface="Calibri"/>
              </a:rPr>
              <a:t>de</a:t>
            </a:r>
            <a:r>
              <a:rPr sz="2200" spc="60" dirty="0">
                <a:latin typeface="Calibri"/>
                <a:cs typeface="Calibri"/>
              </a:rPr>
              <a:t> ejercicio </a:t>
            </a:r>
            <a:r>
              <a:rPr sz="2200" dirty="0">
                <a:latin typeface="Calibri"/>
                <a:cs typeface="Calibri"/>
              </a:rPr>
              <a:t>anterior"</a:t>
            </a:r>
            <a:r>
              <a:rPr sz="2200" spc="85" dirty="0">
                <a:latin typeface="Calibri"/>
                <a:cs typeface="Calibri"/>
              </a:rPr>
              <a:t> </a:t>
            </a:r>
            <a:r>
              <a:rPr sz="2200" spc="-10" dirty="0">
                <a:latin typeface="Calibri"/>
                <a:cs typeface="Calibri"/>
              </a:rPr>
              <a:t>Importe="798.44"/&gt;</a:t>
            </a:r>
            <a:endParaRPr sz="2200">
              <a:latin typeface="Calibri"/>
              <a:cs typeface="Calibri"/>
            </a:endParaRPr>
          </a:p>
          <a:p>
            <a:pPr marL="12700">
              <a:lnSpc>
                <a:spcPct val="100000"/>
              </a:lnSpc>
              <a:spcBef>
                <a:spcPts val="530"/>
              </a:spcBef>
            </a:pPr>
            <a:r>
              <a:rPr sz="2200" spc="55" dirty="0">
                <a:latin typeface="Calibri"/>
                <a:cs typeface="Calibri"/>
              </a:rPr>
              <a:t>&lt;/nomina12:Deducciones&gt;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99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5140" cy="499110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30"/>
              </a:spcBef>
            </a:pPr>
            <a:r>
              <a:rPr sz="2200" spc="95" dirty="0">
                <a:latin typeface="Calibri"/>
                <a:cs typeface="Calibri"/>
              </a:rPr>
              <a:t>Lo</a:t>
            </a:r>
            <a:r>
              <a:rPr sz="2200" spc="-25" dirty="0">
                <a:latin typeface="Calibri"/>
                <a:cs typeface="Calibri"/>
              </a:rPr>
              <a:t> </a:t>
            </a:r>
            <a:r>
              <a:rPr sz="2200" spc="65" dirty="0">
                <a:latin typeface="Calibri"/>
                <a:cs typeface="Calibri"/>
              </a:rPr>
              <a:t>que</a:t>
            </a:r>
            <a:r>
              <a:rPr sz="2200" spc="-35" dirty="0">
                <a:latin typeface="Calibri"/>
                <a:cs typeface="Calibri"/>
              </a:rPr>
              <a:t> </a:t>
            </a:r>
            <a:r>
              <a:rPr sz="2200" spc="90" dirty="0">
                <a:latin typeface="Calibri"/>
                <a:cs typeface="Calibri"/>
              </a:rPr>
              <a:t>la</a:t>
            </a:r>
            <a:r>
              <a:rPr sz="2200" spc="-25" dirty="0">
                <a:latin typeface="Calibri"/>
                <a:cs typeface="Calibri"/>
              </a:rPr>
              <a:t> </a:t>
            </a:r>
            <a:r>
              <a:rPr sz="2200" spc="50" dirty="0">
                <a:latin typeface="Calibri"/>
                <a:cs typeface="Calibri"/>
              </a:rPr>
              <a:t>guía</a:t>
            </a:r>
            <a:r>
              <a:rPr sz="2200" spc="-40" dirty="0">
                <a:latin typeface="Calibri"/>
                <a:cs typeface="Calibri"/>
              </a:rPr>
              <a:t> </a:t>
            </a:r>
            <a:r>
              <a:rPr sz="2200" spc="-10" dirty="0">
                <a:latin typeface="Calibri"/>
                <a:cs typeface="Calibri"/>
              </a:rPr>
              <a:t>permite</a:t>
            </a:r>
            <a:endParaRPr sz="2200">
              <a:latin typeface="Calibri"/>
              <a:cs typeface="Calibri"/>
            </a:endParaRPr>
          </a:p>
          <a:p>
            <a:pPr marL="12700">
              <a:lnSpc>
                <a:spcPct val="100000"/>
              </a:lnSpc>
              <a:spcBef>
                <a:spcPts val="530"/>
              </a:spcBef>
            </a:pPr>
            <a:r>
              <a:rPr sz="2200" spc="110" dirty="0">
                <a:latin typeface="Calibri"/>
                <a:cs typeface="Calibri"/>
              </a:rPr>
              <a:t>Cuando</a:t>
            </a:r>
            <a:r>
              <a:rPr sz="2200" spc="-10" dirty="0">
                <a:latin typeface="Calibri"/>
                <a:cs typeface="Calibri"/>
              </a:rPr>
              <a:t> </a:t>
            </a:r>
            <a:r>
              <a:rPr sz="2200" spc="110" dirty="0">
                <a:latin typeface="Calibri"/>
                <a:cs typeface="Calibri"/>
              </a:rPr>
              <a:t>aplicas</a:t>
            </a:r>
            <a:r>
              <a:rPr sz="2200" spc="-5" dirty="0">
                <a:latin typeface="Calibri"/>
                <a:cs typeface="Calibri"/>
              </a:rPr>
              <a:t> </a:t>
            </a:r>
            <a:r>
              <a:rPr sz="2200" spc="100" dirty="0">
                <a:latin typeface="Calibri"/>
                <a:cs typeface="Calibri"/>
              </a:rPr>
              <a:t>saldo</a:t>
            </a:r>
            <a:r>
              <a:rPr sz="2200" spc="-5" dirty="0">
                <a:latin typeface="Calibri"/>
                <a:cs typeface="Calibri"/>
              </a:rPr>
              <a:t> </a:t>
            </a:r>
            <a:r>
              <a:rPr sz="2200" spc="114" dirty="0">
                <a:latin typeface="Calibri"/>
                <a:cs typeface="Calibri"/>
              </a:rPr>
              <a:t>a</a:t>
            </a:r>
            <a:r>
              <a:rPr sz="2200" spc="-10" dirty="0">
                <a:latin typeface="Calibri"/>
                <a:cs typeface="Calibri"/>
              </a:rPr>
              <a:t> </a:t>
            </a:r>
            <a:r>
              <a:rPr sz="2200" dirty="0">
                <a:latin typeface="Calibri"/>
                <a:cs typeface="Calibri"/>
              </a:rPr>
              <a:t>favor</a:t>
            </a:r>
            <a:r>
              <a:rPr sz="2200" spc="-10" dirty="0">
                <a:latin typeface="Calibri"/>
                <a:cs typeface="Calibri"/>
              </a:rPr>
              <a:t> </a:t>
            </a:r>
            <a:r>
              <a:rPr sz="2200" dirty="0">
                <a:latin typeface="Calibri"/>
                <a:cs typeface="Calibri"/>
              </a:rPr>
              <a:t>vía</a:t>
            </a:r>
            <a:r>
              <a:rPr sz="2200" spc="-25" dirty="0">
                <a:latin typeface="Calibri"/>
                <a:cs typeface="Calibri"/>
              </a:rPr>
              <a:t> </a:t>
            </a:r>
            <a:r>
              <a:rPr sz="2200" spc="140" dirty="0">
                <a:latin typeface="Calibri"/>
                <a:cs typeface="Calibri"/>
              </a:rPr>
              <a:t>CFDI,</a:t>
            </a:r>
            <a:r>
              <a:rPr sz="2200" spc="-20" dirty="0">
                <a:latin typeface="Calibri"/>
                <a:cs typeface="Calibri"/>
              </a:rPr>
              <a:t> </a:t>
            </a:r>
            <a:r>
              <a:rPr sz="2200" spc="60" dirty="0">
                <a:latin typeface="Calibri"/>
                <a:cs typeface="Calibri"/>
              </a:rPr>
              <a:t>debe</a:t>
            </a:r>
            <a:r>
              <a:rPr sz="2200" spc="-15" dirty="0">
                <a:latin typeface="Calibri"/>
                <a:cs typeface="Calibri"/>
              </a:rPr>
              <a:t> </a:t>
            </a:r>
            <a:r>
              <a:rPr sz="2200" dirty="0">
                <a:latin typeface="Calibri"/>
                <a:cs typeface="Calibri"/>
              </a:rPr>
              <a:t>ir</a:t>
            </a:r>
            <a:r>
              <a:rPr sz="2200" spc="-25" dirty="0">
                <a:latin typeface="Calibri"/>
                <a:cs typeface="Calibri"/>
              </a:rPr>
              <a:t> </a:t>
            </a:r>
            <a:r>
              <a:rPr sz="2200" spc="95" dirty="0">
                <a:latin typeface="Calibri"/>
                <a:cs typeface="Calibri"/>
              </a:rPr>
              <a:t>como</a:t>
            </a:r>
            <a:r>
              <a:rPr sz="2200" spc="-20" dirty="0">
                <a:latin typeface="Calibri"/>
                <a:cs typeface="Calibri"/>
              </a:rPr>
              <a:t> </a:t>
            </a:r>
            <a:r>
              <a:rPr sz="2200" spc="-10" dirty="0">
                <a:latin typeface="Calibri"/>
                <a:cs typeface="Calibri"/>
              </a:rPr>
              <a:t>OtroPago:</a:t>
            </a:r>
            <a:endParaRPr sz="2200">
              <a:latin typeface="Calibri"/>
              <a:cs typeface="Calibri"/>
            </a:endParaRPr>
          </a:p>
          <a:p>
            <a:pPr marL="354965" indent="-342265">
              <a:lnSpc>
                <a:spcPct val="100000"/>
              </a:lnSpc>
              <a:spcBef>
                <a:spcPts val="525"/>
              </a:spcBef>
              <a:buFont typeface="Wingdings"/>
              <a:buChar char=""/>
              <a:tabLst>
                <a:tab pos="354965" algn="l"/>
              </a:tabLst>
            </a:pPr>
            <a:r>
              <a:rPr sz="2200" dirty="0">
                <a:latin typeface="Calibri"/>
                <a:cs typeface="Calibri"/>
              </a:rPr>
              <a:t>TipoOtroPago</a:t>
            </a:r>
            <a:r>
              <a:rPr sz="2200" spc="25" dirty="0">
                <a:latin typeface="Calibri"/>
                <a:cs typeface="Calibri"/>
              </a:rPr>
              <a:t> </a:t>
            </a:r>
            <a:r>
              <a:rPr sz="2200" spc="65" dirty="0">
                <a:latin typeface="Calibri"/>
                <a:cs typeface="Calibri"/>
              </a:rPr>
              <a:t>=</a:t>
            </a:r>
            <a:r>
              <a:rPr sz="2200" spc="-105" dirty="0">
                <a:latin typeface="Calibri"/>
                <a:cs typeface="Calibri"/>
              </a:rPr>
              <a:t> </a:t>
            </a:r>
            <a:r>
              <a:rPr sz="2200" spc="60" dirty="0">
                <a:latin typeface="Calibri"/>
                <a:cs typeface="Calibri"/>
              </a:rPr>
              <a:t>“004”</a:t>
            </a:r>
            <a:r>
              <a:rPr sz="2200" spc="-95" dirty="0">
                <a:latin typeface="Calibri"/>
                <a:cs typeface="Calibri"/>
              </a:rPr>
              <a:t> </a:t>
            </a:r>
            <a:r>
              <a:rPr sz="2200" spc="80" dirty="0">
                <a:latin typeface="Calibri"/>
                <a:cs typeface="Calibri"/>
              </a:rPr>
              <a:t>Aplicación</a:t>
            </a:r>
            <a:r>
              <a:rPr sz="2200" spc="30" dirty="0">
                <a:latin typeface="Calibri"/>
                <a:cs typeface="Calibri"/>
              </a:rPr>
              <a:t> </a:t>
            </a:r>
            <a:r>
              <a:rPr sz="2200" spc="65" dirty="0">
                <a:latin typeface="Calibri"/>
                <a:cs typeface="Calibri"/>
              </a:rPr>
              <a:t>de</a:t>
            </a:r>
            <a:r>
              <a:rPr sz="2200" spc="5" dirty="0">
                <a:latin typeface="Calibri"/>
                <a:cs typeface="Calibri"/>
              </a:rPr>
              <a:t> </a:t>
            </a:r>
            <a:r>
              <a:rPr sz="2200" spc="95" dirty="0">
                <a:latin typeface="Calibri"/>
                <a:cs typeface="Calibri"/>
              </a:rPr>
              <a:t>saldo</a:t>
            </a:r>
            <a:r>
              <a:rPr sz="2200" spc="40" dirty="0">
                <a:latin typeface="Calibri"/>
                <a:cs typeface="Calibri"/>
              </a:rPr>
              <a:t> </a:t>
            </a:r>
            <a:r>
              <a:rPr sz="2200" spc="114" dirty="0">
                <a:latin typeface="Calibri"/>
                <a:cs typeface="Calibri"/>
              </a:rPr>
              <a:t>a</a:t>
            </a:r>
            <a:r>
              <a:rPr sz="2200" spc="25" dirty="0">
                <a:latin typeface="Calibri"/>
                <a:cs typeface="Calibri"/>
              </a:rPr>
              <a:t> </a:t>
            </a:r>
            <a:r>
              <a:rPr sz="2200" dirty="0">
                <a:latin typeface="Calibri"/>
                <a:cs typeface="Calibri"/>
              </a:rPr>
              <a:t>favor</a:t>
            </a:r>
            <a:r>
              <a:rPr sz="2200" spc="25" dirty="0">
                <a:latin typeface="Calibri"/>
                <a:cs typeface="Calibri"/>
              </a:rPr>
              <a:t> </a:t>
            </a:r>
            <a:r>
              <a:rPr sz="2200" dirty="0">
                <a:latin typeface="Calibri"/>
                <a:cs typeface="Calibri"/>
              </a:rPr>
              <a:t>por</a:t>
            </a:r>
            <a:r>
              <a:rPr sz="2200" spc="20" dirty="0">
                <a:latin typeface="Calibri"/>
                <a:cs typeface="Calibri"/>
              </a:rPr>
              <a:t> </a:t>
            </a:r>
            <a:r>
              <a:rPr sz="2200" spc="90" dirty="0">
                <a:latin typeface="Calibri"/>
                <a:cs typeface="Calibri"/>
              </a:rPr>
              <a:t>compensación</a:t>
            </a:r>
            <a:r>
              <a:rPr sz="2200" spc="55" dirty="0">
                <a:latin typeface="Calibri"/>
                <a:cs typeface="Calibri"/>
              </a:rPr>
              <a:t> </a:t>
            </a:r>
            <a:r>
              <a:rPr sz="2200" spc="70" dirty="0">
                <a:latin typeface="Calibri"/>
                <a:cs typeface="Calibri"/>
              </a:rPr>
              <a:t>anual</a:t>
            </a:r>
            <a:endParaRPr sz="2200">
              <a:latin typeface="Calibri"/>
              <a:cs typeface="Calibri"/>
            </a:endParaRPr>
          </a:p>
          <a:p>
            <a:pPr marL="354965" indent="-342265">
              <a:lnSpc>
                <a:spcPct val="100000"/>
              </a:lnSpc>
              <a:spcBef>
                <a:spcPts val="530"/>
              </a:spcBef>
              <a:buFont typeface="Wingdings"/>
              <a:buChar char=""/>
              <a:tabLst>
                <a:tab pos="354965" algn="l"/>
              </a:tabLst>
            </a:pPr>
            <a:r>
              <a:rPr sz="2200" spc="85" dirty="0">
                <a:latin typeface="Calibri"/>
                <a:cs typeface="Calibri"/>
              </a:rPr>
              <a:t>Usar</a:t>
            </a:r>
            <a:r>
              <a:rPr sz="2200" spc="25" dirty="0">
                <a:latin typeface="Calibri"/>
                <a:cs typeface="Calibri"/>
              </a:rPr>
              <a:t> </a:t>
            </a:r>
            <a:r>
              <a:rPr sz="2200" spc="90" dirty="0">
                <a:latin typeface="Calibri"/>
                <a:cs typeface="Calibri"/>
              </a:rPr>
              <a:t>la</a:t>
            </a:r>
            <a:r>
              <a:rPr sz="2200" spc="30" dirty="0">
                <a:latin typeface="Calibri"/>
                <a:cs typeface="Calibri"/>
              </a:rPr>
              <a:t> </a:t>
            </a:r>
            <a:r>
              <a:rPr sz="2200" spc="85" dirty="0">
                <a:latin typeface="Calibri"/>
                <a:cs typeface="Calibri"/>
              </a:rPr>
              <a:t>clave</a:t>
            </a:r>
            <a:r>
              <a:rPr sz="2200" spc="-85" dirty="0">
                <a:latin typeface="Calibri"/>
                <a:cs typeface="Calibri"/>
              </a:rPr>
              <a:t> </a:t>
            </a:r>
            <a:r>
              <a:rPr sz="2200" spc="10" dirty="0">
                <a:latin typeface="Calibri"/>
                <a:cs typeface="Calibri"/>
              </a:rPr>
              <a:t>“004”,</a:t>
            </a:r>
            <a:r>
              <a:rPr sz="2200" spc="15" dirty="0">
                <a:latin typeface="Calibri"/>
                <a:cs typeface="Calibri"/>
              </a:rPr>
              <a:t> </a:t>
            </a:r>
            <a:r>
              <a:rPr sz="2200" spc="10" dirty="0">
                <a:latin typeface="Calibri"/>
                <a:cs typeface="Calibri"/>
              </a:rPr>
              <a:t>registrándolo</a:t>
            </a:r>
            <a:r>
              <a:rPr sz="2200" spc="30" dirty="0">
                <a:latin typeface="Calibri"/>
                <a:cs typeface="Calibri"/>
              </a:rPr>
              <a:t> </a:t>
            </a:r>
            <a:r>
              <a:rPr sz="2200" spc="50" dirty="0">
                <a:latin typeface="Calibri"/>
                <a:cs typeface="Calibri"/>
              </a:rPr>
              <a:t>en</a:t>
            </a:r>
            <a:r>
              <a:rPr sz="2200" spc="35" dirty="0">
                <a:latin typeface="Calibri"/>
                <a:cs typeface="Calibri"/>
              </a:rPr>
              <a:t> </a:t>
            </a:r>
            <a:r>
              <a:rPr sz="2200" spc="55" dirty="0">
                <a:latin typeface="Calibri"/>
                <a:cs typeface="Calibri"/>
              </a:rPr>
              <a:t>el</a:t>
            </a:r>
            <a:r>
              <a:rPr sz="2200" spc="20" dirty="0">
                <a:latin typeface="Calibri"/>
                <a:cs typeface="Calibri"/>
              </a:rPr>
              <a:t> </a:t>
            </a:r>
            <a:r>
              <a:rPr sz="2200" spc="55" dirty="0">
                <a:latin typeface="Calibri"/>
                <a:cs typeface="Calibri"/>
              </a:rPr>
              <a:t>nodo</a:t>
            </a:r>
            <a:r>
              <a:rPr sz="2200" spc="20" dirty="0">
                <a:latin typeface="Calibri"/>
                <a:cs typeface="Calibri"/>
              </a:rPr>
              <a:t> </a:t>
            </a:r>
            <a:r>
              <a:rPr sz="2200" spc="80" dirty="0">
                <a:latin typeface="Calibri"/>
                <a:cs typeface="Calibri"/>
              </a:rPr>
              <a:t>CompensacionSaldosAFavor</a:t>
            </a:r>
            <a:endParaRPr sz="2200">
              <a:latin typeface="Calibri"/>
              <a:cs typeface="Calibri"/>
            </a:endParaRPr>
          </a:p>
          <a:p>
            <a:pPr marL="12700">
              <a:lnSpc>
                <a:spcPct val="100000"/>
              </a:lnSpc>
              <a:spcBef>
                <a:spcPts val="530"/>
              </a:spcBef>
            </a:pPr>
            <a:r>
              <a:rPr sz="2200" dirty="0">
                <a:latin typeface="Calibri"/>
                <a:cs typeface="Calibri"/>
              </a:rPr>
              <a:t>Dentro</a:t>
            </a:r>
            <a:r>
              <a:rPr sz="2200" spc="40" dirty="0">
                <a:latin typeface="Calibri"/>
                <a:cs typeface="Calibri"/>
              </a:rPr>
              <a:t> </a:t>
            </a:r>
            <a:r>
              <a:rPr sz="2200" spc="65" dirty="0">
                <a:latin typeface="Calibri"/>
                <a:cs typeface="Calibri"/>
              </a:rPr>
              <a:t>de</a:t>
            </a:r>
            <a:r>
              <a:rPr sz="2200" spc="20" dirty="0">
                <a:latin typeface="Calibri"/>
                <a:cs typeface="Calibri"/>
              </a:rPr>
              <a:t> </a:t>
            </a:r>
            <a:r>
              <a:rPr sz="2200" spc="100" dirty="0">
                <a:latin typeface="Calibri"/>
                <a:cs typeface="Calibri"/>
              </a:rPr>
              <a:t>ese</a:t>
            </a:r>
            <a:r>
              <a:rPr sz="2200" spc="40" dirty="0">
                <a:latin typeface="Calibri"/>
                <a:cs typeface="Calibri"/>
              </a:rPr>
              <a:t> nodo:</a:t>
            </a:r>
            <a:endParaRPr sz="2200">
              <a:latin typeface="Calibri"/>
              <a:cs typeface="Calibri"/>
            </a:endParaRPr>
          </a:p>
          <a:p>
            <a:pPr marL="354965" indent="-342265">
              <a:lnSpc>
                <a:spcPct val="100000"/>
              </a:lnSpc>
              <a:spcBef>
                <a:spcPts val="530"/>
              </a:spcBef>
              <a:buFont typeface="Wingdings"/>
              <a:buChar char=""/>
              <a:tabLst>
                <a:tab pos="354965" algn="l"/>
              </a:tabLst>
            </a:pPr>
            <a:r>
              <a:rPr sz="2200" spc="65" dirty="0">
                <a:latin typeface="Calibri"/>
                <a:cs typeface="Calibri"/>
              </a:rPr>
              <a:t>SaldoAFavor</a:t>
            </a:r>
            <a:r>
              <a:rPr sz="2200" spc="55" dirty="0">
                <a:latin typeface="Calibri"/>
                <a:cs typeface="Calibri"/>
              </a:rPr>
              <a:t> </a:t>
            </a:r>
            <a:r>
              <a:rPr sz="2200" spc="65" dirty="0">
                <a:latin typeface="Calibri"/>
                <a:cs typeface="Calibri"/>
              </a:rPr>
              <a:t>=</a:t>
            </a:r>
            <a:r>
              <a:rPr sz="2200" spc="30" dirty="0">
                <a:latin typeface="Calibri"/>
                <a:cs typeface="Calibri"/>
              </a:rPr>
              <a:t> </a:t>
            </a:r>
            <a:r>
              <a:rPr sz="2200" spc="55" dirty="0">
                <a:latin typeface="Calibri"/>
                <a:cs typeface="Calibri"/>
              </a:rPr>
              <a:t>el</a:t>
            </a:r>
            <a:r>
              <a:rPr sz="2200" spc="35" dirty="0">
                <a:latin typeface="Calibri"/>
                <a:cs typeface="Calibri"/>
              </a:rPr>
              <a:t> </a:t>
            </a:r>
            <a:r>
              <a:rPr sz="2200" spc="100" dirty="0">
                <a:latin typeface="Calibri"/>
                <a:cs typeface="Calibri"/>
              </a:rPr>
              <a:t>saldo</a:t>
            </a:r>
            <a:r>
              <a:rPr sz="2200" spc="35" dirty="0">
                <a:latin typeface="Calibri"/>
                <a:cs typeface="Calibri"/>
              </a:rPr>
              <a:t> </a:t>
            </a:r>
            <a:r>
              <a:rPr sz="2200" spc="114" dirty="0">
                <a:latin typeface="Calibri"/>
                <a:cs typeface="Calibri"/>
              </a:rPr>
              <a:t>a</a:t>
            </a:r>
            <a:r>
              <a:rPr sz="2200" spc="35" dirty="0">
                <a:latin typeface="Calibri"/>
                <a:cs typeface="Calibri"/>
              </a:rPr>
              <a:t> </a:t>
            </a:r>
            <a:r>
              <a:rPr sz="2200" dirty="0">
                <a:latin typeface="Calibri"/>
                <a:cs typeface="Calibri"/>
              </a:rPr>
              <a:t>favor</a:t>
            </a:r>
            <a:r>
              <a:rPr sz="2200" spc="35" dirty="0">
                <a:latin typeface="Calibri"/>
                <a:cs typeface="Calibri"/>
              </a:rPr>
              <a:t> </a:t>
            </a:r>
            <a:r>
              <a:rPr sz="2200" dirty="0">
                <a:latin typeface="Calibri"/>
                <a:cs typeface="Calibri"/>
              </a:rPr>
              <a:t>determinado</a:t>
            </a:r>
            <a:r>
              <a:rPr sz="2200" spc="80" dirty="0">
                <a:latin typeface="Calibri"/>
                <a:cs typeface="Calibri"/>
              </a:rPr>
              <a:t> </a:t>
            </a:r>
            <a:r>
              <a:rPr sz="2200" dirty="0">
                <a:latin typeface="Calibri"/>
                <a:cs typeface="Calibri"/>
              </a:rPr>
              <a:t>por</a:t>
            </a:r>
            <a:r>
              <a:rPr sz="2200" spc="25" dirty="0">
                <a:latin typeface="Calibri"/>
                <a:cs typeface="Calibri"/>
              </a:rPr>
              <a:t> </a:t>
            </a:r>
            <a:r>
              <a:rPr sz="2200" spc="55" dirty="0">
                <a:latin typeface="Calibri"/>
                <a:cs typeface="Calibri"/>
              </a:rPr>
              <a:t>el</a:t>
            </a:r>
            <a:r>
              <a:rPr sz="2200" spc="30" dirty="0">
                <a:latin typeface="Calibri"/>
                <a:cs typeface="Calibri"/>
              </a:rPr>
              <a:t> </a:t>
            </a:r>
            <a:r>
              <a:rPr sz="2200" spc="-10" dirty="0">
                <a:latin typeface="Calibri"/>
                <a:cs typeface="Calibri"/>
              </a:rPr>
              <a:t>patrón.</a:t>
            </a:r>
            <a:endParaRPr sz="2200">
              <a:latin typeface="Calibri"/>
              <a:cs typeface="Calibri"/>
            </a:endParaRPr>
          </a:p>
          <a:p>
            <a:pPr marL="354965" indent="-342265">
              <a:lnSpc>
                <a:spcPct val="100000"/>
              </a:lnSpc>
              <a:spcBef>
                <a:spcPts val="525"/>
              </a:spcBef>
              <a:buFont typeface="Wingdings"/>
              <a:buChar char=""/>
              <a:tabLst>
                <a:tab pos="354965" algn="l"/>
              </a:tabLst>
            </a:pPr>
            <a:r>
              <a:rPr sz="2200" dirty="0">
                <a:latin typeface="Calibri"/>
                <a:cs typeface="Calibri"/>
              </a:rPr>
              <a:t>Año:</a:t>
            </a:r>
            <a:r>
              <a:rPr sz="2200" spc="90" dirty="0">
                <a:latin typeface="Calibri"/>
                <a:cs typeface="Calibri"/>
              </a:rPr>
              <a:t> </a:t>
            </a:r>
            <a:r>
              <a:rPr sz="2200" spc="-50" dirty="0">
                <a:latin typeface="Calibri"/>
                <a:cs typeface="Calibri"/>
              </a:rPr>
              <a:t>:</a:t>
            </a:r>
            <a:endParaRPr sz="2200">
              <a:latin typeface="Calibri"/>
              <a:cs typeface="Calibri"/>
            </a:endParaRPr>
          </a:p>
          <a:p>
            <a:pPr marL="756285" lvl="1" indent="-286385">
              <a:lnSpc>
                <a:spcPct val="100000"/>
              </a:lnSpc>
              <a:spcBef>
                <a:spcPts val="500"/>
              </a:spcBef>
              <a:buFont typeface="Wingdings"/>
              <a:buChar char=""/>
              <a:tabLst>
                <a:tab pos="756285" algn="l"/>
              </a:tabLst>
            </a:pPr>
            <a:r>
              <a:rPr sz="2000" spc="90" dirty="0">
                <a:latin typeface="Calibri"/>
                <a:cs typeface="Calibri"/>
              </a:rPr>
              <a:t>El</a:t>
            </a:r>
            <a:r>
              <a:rPr sz="2000" spc="155" dirty="0">
                <a:latin typeface="Calibri"/>
                <a:cs typeface="Calibri"/>
              </a:rPr>
              <a:t> </a:t>
            </a:r>
            <a:r>
              <a:rPr sz="2000" dirty="0">
                <a:latin typeface="Calibri"/>
                <a:cs typeface="Calibri"/>
              </a:rPr>
              <a:t>“Año”</a:t>
            </a:r>
            <a:r>
              <a:rPr sz="2000" spc="75" dirty="0">
                <a:latin typeface="Calibri"/>
                <a:cs typeface="Calibri"/>
              </a:rPr>
              <a:t> </a:t>
            </a:r>
            <a:r>
              <a:rPr sz="2000" spc="60" dirty="0">
                <a:latin typeface="Calibri"/>
                <a:cs typeface="Calibri"/>
              </a:rPr>
              <a:t>debe</a:t>
            </a:r>
            <a:r>
              <a:rPr sz="2000" spc="150" dirty="0">
                <a:latin typeface="Calibri"/>
                <a:cs typeface="Calibri"/>
              </a:rPr>
              <a:t> </a:t>
            </a:r>
            <a:r>
              <a:rPr sz="2000" spc="60" dirty="0">
                <a:latin typeface="Calibri"/>
                <a:cs typeface="Calibri"/>
              </a:rPr>
              <a:t>ser</a:t>
            </a:r>
            <a:r>
              <a:rPr sz="2000" spc="160" dirty="0">
                <a:latin typeface="Calibri"/>
                <a:cs typeface="Calibri"/>
              </a:rPr>
              <a:t> </a:t>
            </a:r>
            <a:r>
              <a:rPr sz="2000" dirty="0">
                <a:latin typeface="Calibri"/>
                <a:cs typeface="Calibri"/>
              </a:rPr>
              <a:t>el</a:t>
            </a:r>
            <a:r>
              <a:rPr sz="2000" spc="155" dirty="0">
                <a:latin typeface="Calibri"/>
                <a:cs typeface="Calibri"/>
              </a:rPr>
              <a:t> </a:t>
            </a:r>
            <a:r>
              <a:rPr sz="2000" dirty="0">
                <a:latin typeface="Calibri"/>
                <a:cs typeface="Calibri"/>
              </a:rPr>
              <a:t>inmediato</a:t>
            </a:r>
            <a:r>
              <a:rPr sz="2000" spc="160" dirty="0">
                <a:latin typeface="Calibri"/>
                <a:cs typeface="Calibri"/>
              </a:rPr>
              <a:t> </a:t>
            </a:r>
            <a:r>
              <a:rPr sz="2000" dirty="0">
                <a:latin typeface="Calibri"/>
                <a:cs typeface="Calibri"/>
              </a:rPr>
              <a:t>anterior,</a:t>
            </a:r>
            <a:r>
              <a:rPr sz="2000" spc="160" dirty="0">
                <a:latin typeface="Calibri"/>
                <a:cs typeface="Calibri"/>
              </a:rPr>
              <a:t> </a:t>
            </a:r>
            <a:r>
              <a:rPr sz="2000" spc="50" dirty="0">
                <a:latin typeface="Calibri"/>
                <a:cs typeface="Calibri"/>
              </a:rPr>
              <a:t>o</a:t>
            </a:r>
            <a:r>
              <a:rPr sz="2000" spc="145" dirty="0">
                <a:latin typeface="Calibri"/>
                <a:cs typeface="Calibri"/>
              </a:rPr>
              <a:t> </a:t>
            </a:r>
            <a:r>
              <a:rPr sz="2000" spc="55" dirty="0">
                <a:latin typeface="Calibri"/>
                <a:cs typeface="Calibri"/>
              </a:rPr>
              <a:t>puede</a:t>
            </a:r>
            <a:r>
              <a:rPr sz="2000" spc="160" dirty="0">
                <a:latin typeface="Calibri"/>
                <a:cs typeface="Calibri"/>
              </a:rPr>
              <a:t> </a:t>
            </a:r>
            <a:r>
              <a:rPr sz="2000" spc="60" dirty="0">
                <a:latin typeface="Calibri"/>
                <a:cs typeface="Calibri"/>
              </a:rPr>
              <a:t>ser</a:t>
            </a:r>
            <a:r>
              <a:rPr sz="2000" spc="165" dirty="0">
                <a:latin typeface="Calibri"/>
                <a:cs typeface="Calibri"/>
              </a:rPr>
              <a:t> </a:t>
            </a:r>
            <a:r>
              <a:rPr sz="2000" dirty="0">
                <a:latin typeface="Calibri"/>
                <a:cs typeface="Calibri"/>
              </a:rPr>
              <a:t>el</a:t>
            </a:r>
            <a:r>
              <a:rPr sz="2000" spc="155" dirty="0">
                <a:latin typeface="Calibri"/>
                <a:cs typeface="Calibri"/>
              </a:rPr>
              <a:t> </a:t>
            </a:r>
            <a:r>
              <a:rPr sz="2000" spc="70" dirty="0">
                <a:latin typeface="Calibri"/>
                <a:cs typeface="Calibri"/>
              </a:rPr>
              <a:t>año</a:t>
            </a:r>
            <a:r>
              <a:rPr sz="2000" spc="150" dirty="0">
                <a:latin typeface="Calibri"/>
                <a:cs typeface="Calibri"/>
              </a:rPr>
              <a:t> </a:t>
            </a:r>
            <a:r>
              <a:rPr sz="2000" dirty="0">
                <a:latin typeface="Calibri"/>
                <a:cs typeface="Calibri"/>
              </a:rPr>
              <a:t>en</a:t>
            </a:r>
            <a:r>
              <a:rPr sz="2000" spc="160" dirty="0">
                <a:latin typeface="Calibri"/>
                <a:cs typeface="Calibri"/>
              </a:rPr>
              <a:t> </a:t>
            </a:r>
            <a:r>
              <a:rPr sz="2000" spc="80" dirty="0">
                <a:latin typeface="Calibri"/>
                <a:cs typeface="Calibri"/>
              </a:rPr>
              <a:t>curso</a:t>
            </a:r>
            <a:r>
              <a:rPr sz="2000" spc="160" dirty="0">
                <a:latin typeface="Calibri"/>
                <a:cs typeface="Calibri"/>
              </a:rPr>
              <a:t> </a:t>
            </a:r>
            <a:r>
              <a:rPr sz="2000" spc="80" dirty="0">
                <a:latin typeface="Calibri"/>
                <a:cs typeface="Calibri"/>
              </a:rPr>
              <a:t>solo</a:t>
            </a:r>
            <a:r>
              <a:rPr sz="2000" spc="150" dirty="0">
                <a:latin typeface="Calibri"/>
                <a:cs typeface="Calibri"/>
              </a:rPr>
              <a:t> </a:t>
            </a:r>
            <a:r>
              <a:rPr sz="2000" spc="95" dirty="0">
                <a:latin typeface="Calibri"/>
                <a:cs typeface="Calibri"/>
              </a:rPr>
              <a:t>si</a:t>
            </a:r>
            <a:r>
              <a:rPr sz="2000" spc="165" dirty="0">
                <a:latin typeface="Calibri"/>
                <a:cs typeface="Calibri"/>
              </a:rPr>
              <a:t> </a:t>
            </a:r>
            <a:r>
              <a:rPr sz="2000" dirty="0">
                <a:latin typeface="Calibri"/>
                <a:cs typeface="Calibri"/>
              </a:rPr>
              <a:t>el</a:t>
            </a:r>
            <a:r>
              <a:rPr sz="2000" spc="155" dirty="0">
                <a:latin typeface="Calibri"/>
                <a:cs typeface="Calibri"/>
              </a:rPr>
              <a:t> </a:t>
            </a:r>
            <a:r>
              <a:rPr sz="2000" dirty="0">
                <a:latin typeface="Calibri"/>
                <a:cs typeface="Calibri"/>
              </a:rPr>
              <a:t>periodo</a:t>
            </a:r>
            <a:r>
              <a:rPr sz="2000" spc="160" dirty="0">
                <a:latin typeface="Calibri"/>
                <a:cs typeface="Calibri"/>
              </a:rPr>
              <a:t> </a:t>
            </a:r>
            <a:r>
              <a:rPr sz="2000" spc="25" dirty="0">
                <a:latin typeface="Calibri"/>
                <a:cs typeface="Calibri"/>
              </a:rPr>
              <a:t>de</a:t>
            </a:r>
            <a:endParaRPr sz="2000">
              <a:latin typeface="Calibri"/>
              <a:cs typeface="Calibri"/>
            </a:endParaRPr>
          </a:p>
          <a:p>
            <a:pPr marL="756285">
              <a:lnSpc>
                <a:spcPct val="100000"/>
              </a:lnSpc>
              <a:spcBef>
                <a:spcPts val="5"/>
              </a:spcBef>
            </a:pPr>
            <a:r>
              <a:rPr sz="2000" spc="55" dirty="0">
                <a:latin typeface="Calibri"/>
                <a:cs typeface="Calibri"/>
              </a:rPr>
              <a:t>pago</a:t>
            </a:r>
            <a:r>
              <a:rPr sz="2000" spc="-10" dirty="0">
                <a:latin typeface="Calibri"/>
                <a:cs typeface="Calibri"/>
              </a:rPr>
              <a:t> </a:t>
            </a:r>
            <a:r>
              <a:rPr sz="2000" spc="114" dirty="0">
                <a:latin typeface="Calibri"/>
                <a:cs typeface="Calibri"/>
              </a:rPr>
              <a:t>es</a:t>
            </a:r>
            <a:r>
              <a:rPr sz="2000" spc="10" dirty="0">
                <a:latin typeface="Calibri"/>
                <a:cs typeface="Calibri"/>
              </a:rPr>
              <a:t> </a:t>
            </a:r>
            <a:r>
              <a:rPr sz="2000" spc="45" dirty="0">
                <a:latin typeface="Calibri"/>
                <a:cs typeface="Calibri"/>
              </a:rPr>
              <a:t>diciembre,</a:t>
            </a:r>
            <a:r>
              <a:rPr sz="2000" dirty="0">
                <a:latin typeface="Calibri"/>
                <a:cs typeface="Calibri"/>
              </a:rPr>
              <a:t> y </a:t>
            </a:r>
            <a:r>
              <a:rPr sz="2000" spc="110" dirty="0">
                <a:latin typeface="Calibri"/>
                <a:cs typeface="Calibri"/>
              </a:rPr>
              <a:t>se</a:t>
            </a:r>
            <a:r>
              <a:rPr sz="2000" spc="10" dirty="0">
                <a:latin typeface="Calibri"/>
                <a:cs typeface="Calibri"/>
              </a:rPr>
              <a:t> </a:t>
            </a:r>
            <a:r>
              <a:rPr sz="2000" dirty="0">
                <a:latin typeface="Calibri"/>
                <a:cs typeface="Calibri"/>
              </a:rPr>
              <a:t>determina</a:t>
            </a:r>
            <a:r>
              <a:rPr sz="2000" spc="-10" dirty="0">
                <a:latin typeface="Calibri"/>
                <a:cs typeface="Calibri"/>
              </a:rPr>
              <a:t> </a:t>
            </a:r>
            <a:r>
              <a:rPr sz="2000" spc="95" dirty="0">
                <a:latin typeface="Calibri"/>
                <a:cs typeface="Calibri"/>
              </a:rPr>
              <a:t>con</a:t>
            </a:r>
            <a:r>
              <a:rPr sz="2000" dirty="0">
                <a:latin typeface="Calibri"/>
                <a:cs typeface="Calibri"/>
              </a:rPr>
              <a:t> </a:t>
            </a:r>
            <a:r>
              <a:rPr sz="2000" spc="55" dirty="0">
                <a:latin typeface="Calibri"/>
                <a:cs typeface="Calibri"/>
              </a:rPr>
              <a:t>FechaPago.</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337883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30"/>
              </a:spcBef>
            </a:pPr>
            <a:r>
              <a:rPr sz="2200" b="1" spc="75" dirty="0">
                <a:latin typeface="Calibri"/>
                <a:cs typeface="Calibri"/>
              </a:rPr>
              <a:t>Interpretación</a:t>
            </a:r>
            <a:r>
              <a:rPr sz="2200" b="1" spc="-5" dirty="0">
                <a:latin typeface="Calibri"/>
                <a:cs typeface="Calibri"/>
              </a:rPr>
              <a:t> </a:t>
            </a:r>
            <a:r>
              <a:rPr sz="2200" b="1" spc="55" dirty="0">
                <a:latin typeface="Calibri"/>
                <a:cs typeface="Calibri"/>
              </a:rPr>
              <a:t>operativa</a:t>
            </a:r>
            <a:r>
              <a:rPr sz="2200" b="1" spc="-20" dirty="0">
                <a:latin typeface="Calibri"/>
                <a:cs typeface="Calibri"/>
              </a:rPr>
              <a:t> </a:t>
            </a:r>
            <a:r>
              <a:rPr sz="2200" b="1" spc="85" dirty="0">
                <a:latin typeface="Calibri"/>
                <a:cs typeface="Calibri"/>
              </a:rPr>
              <a:t>práctica:</a:t>
            </a:r>
            <a:endParaRPr sz="2200">
              <a:latin typeface="Calibri"/>
              <a:cs typeface="Calibri"/>
            </a:endParaRPr>
          </a:p>
          <a:p>
            <a:pPr marL="354965" indent="-342265">
              <a:lnSpc>
                <a:spcPct val="100000"/>
              </a:lnSpc>
              <a:spcBef>
                <a:spcPts val="530"/>
              </a:spcBef>
              <a:buFont typeface="Wingdings"/>
              <a:buChar char=""/>
              <a:tabLst>
                <a:tab pos="354965" algn="l"/>
              </a:tabLst>
            </a:pPr>
            <a:r>
              <a:rPr sz="2200" spc="120" dirty="0">
                <a:latin typeface="Calibri"/>
                <a:cs typeface="Calibri"/>
              </a:rPr>
              <a:t>Si</a:t>
            </a:r>
            <a:r>
              <a:rPr sz="2200" spc="509" dirty="0">
                <a:latin typeface="Calibri"/>
                <a:cs typeface="Calibri"/>
              </a:rPr>
              <a:t> </a:t>
            </a:r>
            <a:r>
              <a:rPr sz="2200" spc="130" dirty="0">
                <a:latin typeface="Calibri"/>
                <a:cs typeface="Calibri"/>
              </a:rPr>
              <a:t>se</a:t>
            </a:r>
            <a:r>
              <a:rPr sz="2200" spc="520" dirty="0">
                <a:latin typeface="Calibri"/>
                <a:cs typeface="Calibri"/>
              </a:rPr>
              <a:t> </a:t>
            </a:r>
            <a:r>
              <a:rPr sz="2200" spc="100" dirty="0">
                <a:latin typeface="Calibri"/>
                <a:cs typeface="Calibri"/>
              </a:rPr>
              <a:t>aplica</a:t>
            </a:r>
            <a:r>
              <a:rPr sz="2200" spc="525" dirty="0">
                <a:latin typeface="Calibri"/>
                <a:cs typeface="Calibri"/>
              </a:rPr>
              <a:t> </a:t>
            </a:r>
            <a:r>
              <a:rPr sz="2200" spc="50" dirty="0">
                <a:latin typeface="Calibri"/>
                <a:cs typeface="Calibri"/>
              </a:rPr>
              <a:t>en</a:t>
            </a:r>
            <a:r>
              <a:rPr sz="2200" spc="509" dirty="0">
                <a:latin typeface="Calibri"/>
                <a:cs typeface="Calibri"/>
              </a:rPr>
              <a:t> </a:t>
            </a:r>
            <a:r>
              <a:rPr sz="2200" spc="60" dirty="0">
                <a:latin typeface="Calibri"/>
                <a:cs typeface="Calibri"/>
              </a:rPr>
              <a:t>diciembre</a:t>
            </a:r>
            <a:r>
              <a:rPr sz="2200" spc="515" dirty="0">
                <a:latin typeface="Calibri"/>
                <a:cs typeface="Calibri"/>
              </a:rPr>
              <a:t> </a:t>
            </a:r>
            <a:r>
              <a:rPr sz="2200" dirty="0">
                <a:latin typeface="Calibri"/>
                <a:cs typeface="Calibri"/>
              </a:rPr>
              <a:t>(en</a:t>
            </a:r>
            <a:r>
              <a:rPr sz="2200" spc="520" dirty="0">
                <a:latin typeface="Calibri"/>
                <a:cs typeface="Calibri"/>
              </a:rPr>
              <a:t> </a:t>
            </a:r>
            <a:r>
              <a:rPr sz="2200" spc="55" dirty="0">
                <a:latin typeface="Calibri"/>
                <a:cs typeface="Calibri"/>
              </a:rPr>
              <a:t>el</a:t>
            </a:r>
            <a:r>
              <a:rPr sz="2200" spc="530" dirty="0">
                <a:latin typeface="Calibri"/>
                <a:cs typeface="Calibri"/>
              </a:rPr>
              <a:t> </a:t>
            </a:r>
            <a:r>
              <a:rPr sz="2200" dirty="0">
                <a:latin typeface="Calibri"/>
                <a:cs typeface="Calibri"/>
              </a:rPr>
              <a:t>propio</a:t>
            </a:r>
            <a:r>
              <a:rPr sz="2200" spc="500" dirty="0">
                <a:latin typeface="Calibri"/>
                <a:cs typeface="Calibri"/>
              </a:rPr>
              <a:t> </a:t>
            </a:r>
            <a:r>
              <a:rPr sz="2200" dirty="0">
                <a:latin typeface="Calibri"/>
                <a:cs typeface="Calibri"/>
              </a:rPr>
              <a:t>cierre),</a:t>
            </a:r>
            <a:r>
              <a:rPr sz="2200" spc="520" dirty="0">
                <a:latin typeface="Calibri"/>
                <a:cs typeface="Calibri"/>
              </a:rPr>
              <a:t> </a:t>
            </a:r>
            <a:r>
              <a:rPr sz="2200" spc="85" dirty="0">
                <a:latin typeface="Calibri"/>
                <a:cs typeface="Calibri"/>
              </a:rPr>
              <a:t>puedes</a:t>
            </a:r>
            <a:r>
              <a:rPr sz="2200" spc="515" dirty="0">
                <a:latin typeface="Calibri"/>
                <a:cs typeface="Calibri"/>
              </a:rPr>
              <a:t> </a:t>
            </a:r>
            <a:r>
              <a:rPr sz="2200" spc="60" dirty="0">
                <a:latin typeface="Calibri"/>
                <a:cs typeface="Calibri"/>
              </a:rPr>
              <a:t>manejarlo</a:t>
            </a:r>
            <a:r>
              <a:rPr sz="2200" spc="509" dirty="0">
                <a:latin typeface="Calibri"/>
                <a:cs typeface="Calibri"/>
              </a:rPr>
              <a:t> </a:t>
            </a:r>
            <a:r>
              <a:rPr sz="2200" spc="105" dirty="0">
                <a:latin typeface="Calibri"/>
                <a:cs typeface="Calibri"/>
              </a:rPr>
              <a:t>como</a:t>
            </a:r>
            <a:r>
              <a:rPr sz="2200" spc="520" dirty="0">
                <a:latin typeface="Calibri"/>
                <a:cs typeface="Calibri"/>
              </a:rPr>
              <a:t> </a:t>
            </a:r>
            <a:r>
              <a:rPr sz="2200" spc="55" dirty="0">
                <a:latin typeface="Calibri"/>
                <a:cs typeface="Calibri"/>
              </a:rPr>
              <a:t>“año</a:t>
            </a:r>
            <a:r>
              <a:rPr sz="2200" spc="520" dirty="0">
                <a:latin typeface="Calibri"/>
                <a:cs typeface="Calibri"/>
              </a:rPr>
              <a:t> </a:t>
            </a:r>
            <a:r>
              <a:rPr sz="2200" spc="35" dirty="0">
                <a:latin typeface="Calibri"/>
                <a:cs typeface="Calibri"/>
              </a:rPr>
              <a:t>en</a:t>
            </a:r>
            <a:endParaRPr sz="2200">
              <a:latin typeface="Calibri"/>
              <a:cs typeface="Calibri"/>
            </a:endParaRPr>
          </a:p>
          <a:p>
            <a:pPr marL="355600">
              <a:lnSpc>
                <a:spcPct val="100000"/>
              </a:lnSpc>
            </a:pPr>
            <a:r>
              <a:rPr sz="2200" spc="80" dirty="0">
                <a:latin typeface="Calibri"/>
                <a:cs typeface="Calibri"/>
              </a:rPr>
              <a:t>curso”</a:t>
            </a:r>
            <a:r>
              <a:rPr sz="2200" spc="-55" dirty="0">
                <a:latin typeface="Calibri"/>
                <a:cs typeface="Calibri"/>
              </a:rPr>
              <a:t> </a:t>
            </a:r>
            <a:r>
              <a:rPr sz="2200" dirty="0">
                <a:latin typeface="Calibri"/>
                <a:cs typeface="Calibri"/>
              </a:rPr>
              <a:t>(porque</a:t>
            </a:r>
            <a:r>
              <a:rPr sz="2200" spc="50" dirty="0">
                <a:latin typeface="Calibri"/>
                <a:cs typeface="Calibri"/>
              </a:rPr>
              <a:t> </a:t>
            </a:r>
            <a:r>
              <a:rPr sz="2200" spc="60" dirty="0">
                <a:latin typeface="Calibri"/>
                <a:cs typeface="Calibri"/>
              </a:rPr>
              <a:t>el</a:t>
            </a:r>
            <a:r>
              <a:rPr sz="2200" spc="40" dirty="0">
                <a:latin typeface="Calibri"/>
                <a:cs typeface="Calibri"/>
              </a:rPr>
              <a:t> </a:t>
            </a:r>
            <a:r>
              <a:rPr sz="2200" dirty="0">
                <a:latin typeface="Calibri"/>
                <a:cs typeface="Calibri"/>
              </a:rPr>
              <a:t>periodo</a:t>
            </a:r>
            <a:r>
              <a:rPr sz="2200" spc="50" dirty="0">
                <a:latin typeface="Calibri"/>
                <a:cs typeface="Calibri"/>
              </a:rPr>
              <a:t> </a:t>
            </a:r>
            <a:r>
              <a:rPr sz="2200" spc="65" dirty="0">
                <a:latin typeface="Calibri"/>
                <a:cs typeface="Calibri"/>
              </a:rPr>
              <a:t>de</a:t>
            </a:r>
            <a:r>
              <a:rPr sz="2200" spc="30" dirty="0">
                <a:latin typeface="Calibri"/>
                <a:cs typeface="Calibri"/>
              </a:rPr>
              <a:t> </a:t>
            </a:r>
            <a:r>
              <a:rPr sz="2200" spc="65" dirty="0">
                <a:latin typeface="Calibri"/>
                <a:cs typeface="Calibri"/>
              </a:rPr>
              <a:t>pago</a:t>
            </a:r>
            <a:r>
              <a:rPr sz="2200" spc="30" dirty="0">
                <a:latin typeface="Calibri"/>
                <a:cs typeface="Calibri"/>
              </a:rPr>
              <a:t> </a:t>
            </a:r>
            <a:r>
              <a:rPr sz="2200" spc="125" dirty="0">
                <a:latin typeface="Calibri"/>
                <a:cs typeface="Calibri"/>
              </a:rPr>
              <a:t>es</a:t>
            </a:r>
            <a:r>
              <a:rPr sz="2200" spc="50" dirty="0">
                <a:latin typeface="Calibri"/>
                <a:cs typeface="Calibri"/>
              </a:rPr>
              <a:t> </a:t>
            </a:r>
            <a:r>
              <a:rPr sz="2200" spc="40" dirty="0">
                <a:latin typeface="Calibri"/>
                <a:cs typeface="Calibri"/>
              </a:rPr>
              <a:t>diciembre)</a:t>
            </a:r>
            <a:endParaRPr sz="2200">
              <a:latin typeface="Calibri"/>
              <a:cs typeface="Calibri"/>
            </a:endParaRPr>
          </a:p>
          <a:p>
            <a:pPr marL="354965" indent="-342265">
              <a:lnSpc>
                <a:spcPct val="100000"/>
              </a:lnSpc>
              <a:spcBef>
                <a:spcPts val="525"/>
              </a:spcBef>
              <a:buFont typeface="Wingdings"/>
              <a:buChar char=""/>
              <a:tabLst>
                <a:tab pos="354965" algn="l"/>
              </a:tabLst>
            </a:pPr>
            <a:r>
              <a:rPr sz="2200" spc="120" dirty="0">
                <a:latin typeface="Calibri"/>
                <a:cs typeface="Calibri"/>
              </a:rPr>
              <a:t>Si</a:t>
            </a:r>
            <a:r>
              <a:rPr sz="2200" spc="75" dirty="0">
                <a:latin typeface="Calibri"/>
                <a:cs typeface="Calibri"/>
              </a:rPr>
              <a:t> </a:t>
            </a:r>
            <a:r>
              <a:rPr sz="2200" spc="130" dirty="0">
                <a:latin typeface="Calibri"/>
                <a:cs typeface="Calibri"/>
              </a:rPr>
              <a:t>se</a:t>
            </a:r>
            <a:r>
              <a:rPr sz="2200" spc="80" dirty="0">
                <a:latin typeface="Calibri"/>
                <a:cs typeface="Calibri"/>
              </a:rPr>
              <a:t> </a:t>
            </a:r>
            <a:r>
              <a:rPr sz="2200" spc="100" dirty="0">
                <a:latin typeface="Calibri"/>
                <a:cs typeface="Calibri"/>
              </a:rPr>
              <a:t>aplica </a:t>
            </a:r>
            <a:r>
              <a:rPr sz="2200" spc="50" dirty="0">
                <a:latin typeface="Calibri"/>
                <a:cs typeface="Calibri"/>
              </a:rPr>
              <a:t>en</a:t>
            </a:r>
            <a:r>
              <a:rPr sz="2200" spc="85" dirty="0">
                <a:latin typeface="Calibri"/>
                <a:cs typeface="Calibri"/>
              </a:rPr>
              <a:t> </a:t>
            </a:r>
            <a:r>
              <a:rPr sz="2200" dirty="0">
                <a:latin typeface="Calibri"/>
                <a:cs typeface="Calibri"/>
              </a:rPr>
              <a:t>enero,</a:t>
            </a:r>
            <a:r>
              <a:rPr sz="2200" spc="90" dirty="0">
                <a:latin typeface="Calibri"/>
                <a:cs typeface="Calibri"/>
              </a:rPr>
              <a:t> </a:t>
            </a:r>
            <a:r>
              <a:rPr sz="2200" spc="80" dirty="0">
                <a:latin typeface="Calibri"/>
                <a:cs typeface="Calibri"/>
              </a:rPr>
              <a:t>entonces</a:t>
            </a:r>
            <a:r>
              <a:rPr sz="2200" spc="95" dirty="0">
                <a:latin typeface="Calibri"/>
                <a:cs typeface="Calibri"/>
              </a:rPr>
              <a:t> </a:t>
            </a:r>
            <a:r>
              <a:rPr sz="2200" spc="55" dirty="0">
                <a:latin typeface="Calibri"/>
                <a:cs typeface="Calibri"/>
              </a:rPr>
              <a:t>el</a:t>
            </a:r>
            <a:r>
              <a:rPr sz="2200" spc="80" dirty="0">
                <a:latin typeface="Calibri"/>
                <a:cs typeface="Calibri"/>
              </a:rPr>
              <a:t> </a:t>
            </a:r>
            <a:r>
              <a:rPr sz="2200" dirty="0">
                <a:latin typeface="Calibri"/>
                <a:cs typeface="Calibri"/>
              </a:rPr>
              <a:t>“Año”</a:t>
            </a:r>
            <a:r>
              <a:rPr sz="2200" spc="-25" dirty="0">
                <a:latin typeface="Calibri"/>
                <a:cs typeface="Calibri"/>
              </a:rPr>
              <a:t> </a:t>
            </a:r>
            <a:r>
              <a:rPr sz="2200" spc="65" dirty="0">
                <a:latin typeface="Calibri"/>
                <a:cs typeface="Calibri"/>
              </a:rPr>
              <a:t>debe</a:t>
            </a:r>
            <a:r>
              <a:rPr sz="2200" spc="85" dirty="0">
                <a:latin typeface="Calibri"/>
                <a:cs typeface="Calibri"/>
              </a:rPr>
              <a:t> </a:t>
            </a:r>
            <a:r>
              <a:rPr sz="2200" spc="70" dirty="0">
                <a:latin typeface="Calibri"/>
                <a:cs typeface="Calibri"/>
              </a:rPr>
              <a:t>ser</a:t>
            </a:r>
            <a:r>
              <a:rPr sz="2200" spc="95" dirty="0">
                <a:latin typeface="Calibri"/>
                <a:cs typeface="Calibri"/>
              </a:rPr>
              <a:t> </a:t>
            </a:r>
            <a:r>
              <a:rPr sz="2200" spc="55" dirty="0">
                <a:latin typeface="Calibri"/>
                <a:cs typeface="Calibri"/>
              </a:rPr>
              <a:t>el</a:t>
            </a:r>
            <a:r>
              <a:rPr sz="2200" spc="80" dirty="0">
                <a:latin typeface="Calibri"/>
                <a:cs typeface="Calibri"/>
              </a:rPr>
              <a:t> </a:t>
            </a:r>
            <a:r>
              <a:rPr sz="2200" spc="50" dirty="0">
                <a:latin typeface="Calibri"/>
                <a:cs typeface="Calibri"/>
              </a:rPr>
              <a:t>inmediato</a:t>
            </a:r>
            <a:r>
              <a:rPr sz="2200" spc="75" dirty="0">
                <a:latin typeface="Calibri"/>
                <a:cs typeface="Calibri"/>
              </a:rPr>
              <a:t> </a:t>
            </a:r>
            <a:r>
              <a:rPr sz="2200" dirty="0">
                <a:latin typeface="Calibri"/>
                <a:cs typeface="Calibri"/>
              </a:rPr>
              <a:t>anterior</a:t>
            </a:r>
            <a:r>
              <a:rPr sz="2200" spc="90" dirty="0">
                <a:latin typeface="Calibri"/>
                <a:cs typeface="Calibri"/>
              </a:rPr>
              <a:t> </a:t>
            </a:r>
            <a:r>
              <a:rPr sz="2200" dirty="0">
                <a:latin typeface="Calibri"/>
                <a:cs typeface="Calibri"/>
              </a:rPr>
              <a:t>(porque</a:t>
            </a:r>
            <a:r>
              <a:rPr sz="2200" spc="85" dirty="0">
                <a:latin typeface="Calibri"/>
                <a:cs typeface="Calibri"/>
              </a:rPr>
              <a:t> </a:t>
            </a:r>
            <a:r>
              <a:rPr sz="2200" spc="50" dirty="0">
                <a:latin typeface="Calibri"/>
                <a:cs typeface="Calibri"/>
              </a:rPr>
              <a:t>ya</a:t>
            </a:r>
            <a:r>
              <a:rPr sz="2200" spc="75" dirty="0">
                <a:latin typeface="Calibri"/>
                <a:cs typeface="Calibri"/>
              </a:rPr>
              <a:t> </a:t>
            </a:r>
            <a:r>
              <a:rPr sz="2200" spc="-25" dirty="0">
                <a:latin typeface="Calibri"/>
                <a:cs typeface="Calibri"/>
              </a:rPr>
              <a:t>no</a:t>
            </a:r>
            <a:endParaRPr sz="2200">
              <a:latin typeface="Calibri"/>
              <a:cs typeface="Calibri"/>
            </a:endParaRPr>
          </a:p>
          <a:p>
            <a:pPr marL="355600">
              <a:lnSpc>
                <a:spcPct val="100000"/>
              </a:lnSpc>
              <a:spcBef>
                <a:spcPts val="5"/>
              </a:spcBef>
            </a:pPr>
            <a:r>
              <a:rPr sz="2200" spc="95" dirty="0">
                <a:latin typeface="Calibri"/>
                <a:cs typeface="Calibri"/>
              </a:rPr>
              <a:t>estás</a:t>
            </a:r>
            <a:r>
              <a:rPr sz="2200" spc="70" dirty="0">
                <a:latin typeface="Calibri"/>
                <a:cs typeface="Calibri"/>
              </a:rPr>
              <a:t> </a:t>
            </a:r>
            <a:r>
              <a:rPr sz="2200" spc="50" dirty="0">
                <a:latin typeface="Calibri"/>
                <a:cs typeface="Calibri"/>
              </a:rPr>
              <a:t>en</a:t>
            </a:r>
            <a:r>
              <a:rPr sz="2200" spc="-75" dirty="0">
                <a:latin typeface="Calibri"/>
                <a:cs typeface="Calibri"/>
              </a:rPr>
              <a:t> </a:t>
            </a:r>
            <a:r>
              <a:rPr sz="2200" dirty="0">
                <a:latin typeface="Calibri"/>
                <a:cs typeface="Calibri"/>
              </a:rPr>
              <a:t>“periodo</a:t>
            </a:r>
            <a:r>
              <a:rPr sz="2200" spc="50" dirty="0">
                <a:latin typeface="Calibri"/>
                <a:cs typeface="Calibri"/>
              </a:rPr>
              <a:t> </a:t>
            </a:r>
            <a:r>
              <a:rPr sz="2200" spc="65" dirty="0">
                <a:latin typeface="Calibri"/>
                <a:cs typeface="Calibri"/>
              </a:rPr>
              <a:t>de</a:t>
            </a:r>
            <a:r>
              <a:rPr sz="2200" spc="45" dirty="0">
                <a:latin typeface="Calibri"/>
                <a:cs typeface="Calibri"/>
              </a:rPr>
              <a:t> </a:t>
            </a:r>
            <a:r>
              <a:rPr sz="2200" spc="65" dirty="0">
                <a:latin typeface="Calibri"/>
                <a:cs typeface="Calibri"/>
              </a:rPr>
              <a:t>pago</a:t>
            </a:r>
            <a:r>
              <a:rPr sz="2200" spc="20" dirty="0">
                <a:latin typeface="Calibri"/>
                <a:cs typeface="Calibri"/>
              </a:rPr>
              <a:t> </a:t>
            </a:r>
            <a:r>
              <a:rPr sz="2200" spc="40" dirty="0">
                <a:latin typeface="Calibri"/>
                <a:cs typeface="Calibri"/>
              </a:rPr>
              <a:t>diciembre”).</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66991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70"/>
              </a:spcBef>
            </a:pPr>
            <a:r>
              <a:rPr sz="2400" b="1" spc="70" dirty="0">
                <a:latin typeface="Calibri"/>
                <a:cs typeface="Calibri"/>
              </a:rPr>
              <a:t>¿Qué</a:t>
            </a:r>
            <a:r>
              <a:rPr sz="2400" b="1" spc="-55" dirty="0">
                <a:latin typeface="Calibri"/>
                <a:cs typeface="Calibri"/>
              </a:rPr>
              <a:t> </a:t>
            </a:r>
            <a:r>
              <a:rPr sz="2400" b="1" spc="90" dirty="0">
                <a:latin typeface="Calibri"/>
                <a:cs typeface="Calibri"/>
              </a:rPr>
              <a:t>conviene?</a:t>
            </a:r>
            <a:endParaRPr sz="2400">
              <a:latin typeface="Calibri"/>
              <a:cs typeface="Calibri"/>
            </a:endParaRPr>
          </a:p>
          <a:p>
            <a:pPr marL="12700">
              <a:lnSpc>
                <a:spcPct val="100000"/>
              </a:lnSpc>
              <a:spcBef>
                <a:spcPts val="575"/>
              </a:spcBef>
            </a:pPr>
            <a:r>
              <a:rPr sz="2400" b="1" spc="145" dirty="0">
                <a:latin typeface="Calibri"/>
                <a:cs typeface="Calibri"/>
              </a:rPr>
              <a:t>En</a:t>
            </a:r>
            <a:r>
              <a:rPr sz="2400" b="1" spc="-45" dirty="0">
                <a:latin typeface="Calibri"/>
                <a:cs typeface="Calibri"/>
              </a:rPr>
              <a:t> </a:t>
            </a:r>
            <a:r>
              <a:rPr sz="2400" b="1" spc="80" dirty="0">
                <a:latin typeface="Calibri"/>
                <a:cs typeface="Calibri"/>
              </a:rPr>
              <a:t>general,</a:t>
            </a:r>
            <a:r>
              <a:rPr sz="2400" b="1" spc="-40" dirty="0">
                <a:latin typeface="Calibri"/>
                <a:cs typeface="Calibri"/>
              </a:rPr>
              <a:t> </a:t>
            </a:r>
            <a:r>
              <a:rPr sz="2400" b="1" spc="195" dirty="0">
                <a:latin typeface="Calibri"/>
                <a:cs typeface="Calibri"/>
              </a:rPr>
              <a:t>es</a:t>
            </a:r>
            <a:r>
              <a:rPr sz="2400" b="1" spc="-40" dirty="0">
                <a:latin typeface="Calibri"/>
                <a:cs typeface="Calibri"/>
              </a:rPr>
              <a:t> </a:t>
            </a:r>
            <a:r>
              <a:rPr sz="2400" b="1" spc="85" dirty="0">
                <a:latin typeface="Calibri"/>
                <a:cs typeface="Calibri"/>
              </a:rPr>
              <a:t>mejor</a:t>
            </a:r>
            <a:r>
              <a:rPr sz="2400" b="1" spc="-50" dirty="0">
                <a:latin typeface="Calibri"/>
                <a:cs typeface="Calibri"/>
              </a:rPr>
              <a:t> </a:t>
            </a:r>
            <a:r>
              <a:rPr sz="2400" b="1" spc="110" dirty="0">
                <a:latin typeface="Calibri"/>
                <a:cs typeface="Calibri"/>
              </a:rPr>
              <a:t>diciembre</a:t>
            </a:r>
            <a:r>
              <a:rPr sz="2400" b="1" spc="-50" dirty="0">
                <a:latin typeface="Calibri"/>
                <a:cs typeface="Calibri"/>
              </a:rPr>
              <a:t> </a:t>
            </a:r>
            <a:r>
              <a:rPr sz="2400" spc="85" dirty="0">
                <a:latin typeface="Calibri"/>
                <a:cs typeface="Calibri"/>
              </a:rPr>
              <a:t>cuando:</a:t>
            </a:r>
            <a:endParaRPr sz="2400">
              <a:latin typeface="Calibri"/>
              <a:cs typeface="Calibri"/>
            </a:endParaRPr>
          </a:p>
          <a:p>
            <a:pPr marL="353060" indent="-340360" algn="just">
              <a:lnSpc>
                <a:spcPct val="100000"/>
              </a:lnSpc>
              <a:spcBef>
                <a:spcPts val="580"/>
              </a:spcBef>
              <a:buFont typeface="Arial"/>
              <a:buChar char="•"/>
              <a:tabLst>
                <a:tab pos="353060" algn="l"/>
              </a:tabLst>
            </a:pPr>
            <a:r>
              <a:rPr sz="2400" spc="160" dirty="0">
                <a:latin typeface="Calibri"/>
                <a:cs typeface="Calibri"/>
              </a:rPr>
              <a:t>Se</a:t>
            </a:r>
            <a:r>
              <a:rPr sz="2400" spc="55" dirty="0">
                <a:latin typeface="Calibri"/>
                <a:cs typeface="Calibri"/>
              </a:rPr>
              <a:t> </a:t>
            </a:r>
            <a:r>
              <a:rPr sz="2400" dirty="0">
                <a:latin typeface="Calibri"/>
                <a:cs typeface="Calibri"/>
              </a:rPr>
              <a:t>requiere</a:t>
            </a:r>
            <a:r>
              <a:rPr sz="2400" spc="65" dirty="0">
                <a:latin typeface="Calibri"/>
                <a:cs typeface="Calibri"/>
              </a:rPr>
              <a:t> </a:t>
            </a:r>
            <a:r>
              <a:rPr sz="2400" dirty="0">
                <a:latin typeface="Calibri"/>
                <a:cs typeface="Calibri"/>
              </a:rPr>
              <a:t>dejar</a:t>
            </a:r>
            <a:r>
              <a:rPr sz="2400" spc="85" dirty="0">
                <a:latin typeface="Calibri"/>
                <a:cs typeface="Calibri"/>
              </a:rPr>
              <a:t> </a:t>
            </a:r>
            <a:r>
              <a:rPr sz="2400" spc="55" dirty="0">
                <a:latin typeface="Calibri"/>
                <a:cs typeface="Calibri"/>
              </a:rPr>
              <a:t>el</a:t>
            </a:r>
            <a:r>
              <a:rPr sz="2400" spc="50" dirty="0">
                <a:latin typeface="Calibri"/>
                <a:cs typeface="Calibri"/>
              </a:rPr>
              <a:t> </a:t>
            </a:r>
            <a:r>
              <a:rPr sz="2400" dirty="0">
                <a:latin typeface="Calibri"/>
                <a:cs typeface="Calibri"/>
              </a:rPr>
              <a:t>cierre</a:t>
            </a:r>
            <a:r>
              <a:rPr sz="2400" spc="-70" dirty="0">
                <a:latin typeface="Calibri"/>
                <a:cs typeface="Calibri"/>
              </a:rPr>
              <a:t> </a:t>
            </a:r>
            <a:r>
              <a:rPr sz="2400" spc="-10" dirty="0">
                <a:latin typeface="Calibri"/>
                <a:cs typeface="Calibri"/>
              </a:rPr>
              <a:t>“limpio”,</a:t>
            </a:r>
            <a:endParaRPr sz="2400">
              <a:latin typeface="Calibri"/>
              <a:cs typeface="Calibri"/>
            </a:endParaRPr>
          </a:p>
          <a:p>
            <a:pPr marL="353060" marR="5715" indent="-340360" algn="just">
              <a:lnSpc>
                <a:spcPct val="100000"/>
              </a:lnSpc>
              <a:spcBef>
                <a:spcPts val="575"/>
              </a:spcBef>
              <a:buFont typeface="Arial"/>
              <a:buChar char="•"/>
              <a:tabLst>
                <a:tab pos="355600" algn="l"/>
              </a:tabLst>
            </a:pPr>
            <a:r>
              <a:rPr sz="2400" spc="95" dirty="0">
                <a:latin typeface="Calibri"/>
                <a:cs typeface="Calibri"/>
              </a:rPr>
              <a:t>Hay</a:t>
            </a:r>
            <a:r>
              <a:rPr sz="2400" spc="210" dirty="0">
                <a:latin typeface="Calibri"/>
                <a:cs typeface="Calibri"/>
              </a:rPr>
              <a:t> </a:t>
            </a:r>
            <a:r>
              <a:rPr sz="2400" dirty="0">
                <a:latin typeface="Calibri"/>
                <a:cs typeface="Calibri"/>
              </a:rPr>
              <a:t>riesgo</a:t>
            </a:r>
            <a:r>
              <a:rPr sz="2400" spc="235" dirty="0">
                <a:latin typeface="Calibri"/>
                <a:cs typeface="Calibri"/>
              </a:rPr>
              <a:t> </a:t>
            </a:r>
            <a:r>
              <a:rPr sz="2400" spc="55" dirty="0">
                <a:latin typeface="Calibri"/>
                <a:cs typeface="Calibri"/>
              </a:rPr>
              <a:t>de</a:t>
            </a:r>
            <a:r>
              <a:rPr sz="2400" spc="210" dirty="0">
                <a:latin typeface="Calibri"/>
                <a:cs typeface="Calibri"/>
              </a:rPr>
              <a:t> </a:t>
            </a:r>
            <a:r>
              <a:rPr sz="2400" spc="70" dirty="0">
                <a:latin typeface="Calibri"/>
                <a:cs typeface="Calibri"/>
              </a:rPr>
              <a:t>que</a:t>
            </a:r>
            <a:r>
              <a:rPr sz="2400" spc="220" dirty="0">
                <a:latin typeface="Calibri"/>
                <a:cs typeface="Calibri"/>
              </a:rPr>
              <a:t> </a:t>
            </a:r>
            <a:r>
              <a:rPr sz="2400" spc="55" dirty="0">
                <a:latin typeface="Calibri"/>
                <a:cs typeface="Calibri"/>
              </a:rPr>
              <a:t>el</a:t>
            </a:r>
            <a:r>
              <a:rPr sz="2400" spc="220" dirty="0">
                <a:latin typeface="Calibri"/>
                <a:cs typeface="Calibri"/>
              </a:rPr>
              <a:t> </a:t>
            </a:r>
            <a:r>
              <a:rPr sz="2400" dirty="0">
                <a:latin typeface="Calibri"/>
                <a:cs typeface="Calibri"/>
              </a:rPr>
              <a:t>trabajador</a:t>
            </a:r>
            <a:r>
              <a:rPr sz="2400" spc="220" dirty="0">
                <a:latin typeface="Calibri"/>
                <a:cs typeface="Calibri"/>
              </a:rPr>
              <a:t> </a:t>
            </a:r>
            <a:r>
              <a:rPr sz="2400" spc="145" dirty="0">
                <a:latin typeface="Calibri"/>
                <a:cs typeface="Calibri"/>
              </a:rPr>
              <a:t>cause</a:t>
            </a:r>
            <a:r>
              <a:rPr sz="2400" spc="210" dirty="0">
                <a:latin typeface="Calibri"/>
                <a:cs typeface="Calibri"/>
              </a:rPr>
              <a:t> </a:t>
            </a:r>
            <a:r>
              <a:rPr sz="2400" spc="75" dirty="0">
                <a:latin typeface="Calibri"/>
                <a:cs typeface="Calibri"/>
              </a:rPr>
              <a:t>baja</a:t>
            </a:r>
            <a:r>
              <a:rPr sz="2400" spc="210" dirty="0">
                <a:latin typeface="Calibri"/>
                <a:cs typeface="Calibri"/>
              </a:rPr>
              <a:t> </a:t>
            </a:r>
            <a:r>
              <a:rPr sz="2400" spc="60" dirty="0">
                <a:latin typeface="Calibri"/>
                <a:cs typeface="Calibri"/>
              </a:rPr>
              <a:t>en</a:t>
            </a:r>
            <a:r>
              <a:rPr sz="2400" spc="220" dirty="0">
                <a:latin typeface="Calibri"/>
                <a:cs typeface="Calibri"/>
              </a:rPr>
              <a:t> </a:t>
            </a:r>
            <a:r>
              <a:rPr sz="2400" dirty="0">
                <a:latin typeface="Calibri"/>
                <a:cs typeface="Calibri"/>
              </a:rPr>
              <a:t>enero</a:t>
            </a:r>
            <a:r>
              <a:rPr sz="2400" spc="220" dirty="0">
                <a:latin typeface="Calibri"/>
                <a:cs typeface="Calibri"/>
              </a:rPr>
              <a:t> </a:t>
            </a:r>
            <a:r>
              <a:rPr sz="2400" spc="70" dirty="0">
                <a:latin typeface="Calibri"/>
                <a:cs typeface="Calibri"/>
              </a:rPr>
              <a:t>(abandono</a:t>
            </a:r>
            <a:r>
              <a:rPr sz="2400" spc="215" dirty="0">
                <a:latin typeface="Calibri"/>
                <a:cs typeface="Calibri"/>
              </a:rPr>
              <a:t> </a:t>
            </a:r>
            <a:r>
              <a:rPr sz="2400" spc="55" dirty="0">
                <a:latin typeface="Calibri"/>
                <a:cs typeface="Calibri"/>
              </a:rPr>
              <a:t>de</a:t>
            </a:r>
            <a:r>
              <a:rPr sz="2400" spc="229" dirty="0">
                <a:latin typeface="Calibri"/>
                <a:cs typeface="Calibri"/>
              </a:rPr>
              <a:t> </a:t>
            </a:r>
            <a:r>
              <a:rPr sz="2400" spc="75" dirty="0">
                <a:latin typeface="Calibri"/>
                <a:cs typeface="Calibri"/>
              </a:rPr>
              <a:t>empleo</a:t>
            </a:r>
            <a:r>
              <a:rPr sz="2400" spc="220" dirty="0">
                <a:latin typeface="Calibri"/>
                <a:cs typeface="Calibri"/>
              </a:rPr>
              <a:t> </a:t>
            </a:r>
            <a:r>
              <a:rPr sz="2400" dirty="0">
                <a:latin typeface="Calibri"/>
                <a:cs typeface="Calibri"/>
              </a:rPr>
              <a:t>o 	</a:t>
            </a:r>
            <a:r>
              <a:rPr sz="2400" spc="65" dirty="0">
                <a:latin typeface="Calibri"/>
                <a:cs typeface="Calibri"/>
              </a:rPr>
              <a:t>renuncia</a:t>
            </a:r>
            <a:r>
              <a:rPr sz="2400" spc="170" dirty="0">
                <a:latin typeface="Calibri"/>
                <a:cs typeface="Calibri"/>
              </a:rPr>
              <a:t>  </a:t>
            </a:r>
            <a:r>
              <a:rPr sz="2400" spc="60" dirty="0">
                <a:latin typeface="Calibri"/>
                <a:cs typeface="Calibri"/>
              </a:rPr>
              <a:t>inesperada,</a:t>
            </a:r>
            <a:r>
              <a:rPr sz="2400" spc="175" dirty="0">
                <a:latin typeface="Calibri"/>
                <a:cs typeface="Calibri"/>
              </a:rPr>
              <a:t>  </a:t>
            </a:r>
            <a:r>
              <a:rPr sz="2400" dirty="0">
                <a:latin typeface="Calibri"/>
                <a:cs typeface="Calibri"/>
              </a:rPr>
              <a:t>por</a:t>
            </a:r>
            <a:r>
              <a:rPr sz="2400" spc="170" dirty="0">
                <a:latin typeface="Calibri"/>
                <a:cs typeface="Calibri"/>
              </a:rPr>
              <a:t>  </a:t>
            </a:r>
            <a:r>
              <a:rPr sz="2400" spc="60" dirty="0">
                <a:latin typeface="Calibri"/>
                <a:cs typeface="Calibri"/>
              </a:rPr>
              <a:t>lo</a:t>
            </a:r>
            <a:r>
              <a:rPr sz="2400" spc="165" dirty="0">
                <a:latin typeface="Calibri"/>
                <a:cs typeface="Calibri"/>
              </a:rPr>
              <a:t>  </a:t>
            </a:r>
            <a:r>
              <a:rPr sz="2400" spc="65" dirty="0">
                <a:latin typeface="Calibri"/>
                <a:cs typeface="Calibri"/>
              </a:rPr>
              <a:t>que</a:t>
            </a:r>
            <a:r>
              <a:rPr sz="2400" spc="170" dirty="0">
                <a:latin typeface="Calibri"/>
                <a:cs typeface="Calibri"/>
              </a:rPr>
              <a:t>  </a:t>
            </a:r>
            <a:r>
              <a:rPr sz="2400" dirty="0">
                <a:latin typeface="Calibri"/>
                <a:cs typeface="Calibri"/>
              </a:rPr>
              <a:t>ya</a:t>
            </a:r>
            <a:r>
              <a:rPr sz="2400" spc="170" dirty="0">
                <a:latin typeface="Calibri"/>
                <a:cs typeface="Calibri"/>
              </a:rPr>
              <a:t>  </a:t>
            </a:r>
            <a:r>
              <a:rPr sz="2400" dirty="0">
                <a:latin typeface="Calibri"/>
                <a:cs typeface="Calibri"/>
              </a:rPr>
              <a:t>no</a:t>
            </a:r>
            <a:r>
              <a:rPr sz="2400" spc="170" dirty="0">
                <a:latin typeface="Calibri"/>
                <a:cs typeface="Calibri"/>
              </a:rPr>
              <a:t>  </a:t>
            </a:r>
            <a:r>
              <a:rPr sz="2400" dirty="0">
                <a:latin typeface="Calibri"/>
                <a:cs typeface="Calibri"/>
              </a:rPr>
              <a:t>tendrá</a:t>
            </a:r>
            <a:r>
              <a:rPr sz="2400" spc="170" dirty="0">
                <a:latin typeface="Calibri"/>
                <a:cs typeface="Calibri"/>
              </a:rPr>
              <a:t>  </a:t>
            </a:r>
            <a:r>
              <a:rPr sz="2400" spc="60" dirty="0">
                <a:latin typeface="Calibri"/>
                <a:cs typeface="Calibri"/>
              </a:rPr>
              <a:t>retenciones</a:t>
            </a:r>
            <a:r>
              <a:rPr sz="2400" spc="170" dirty="0">
                <a:latin typeface="Calibri"/>
                <a:cs typeface="Calibri"/>
              </a:rPr>
              <a:t>  </a:t>
            </a:r>
            <a:r>
              <a:rPr sz="2400" spc="70" dirty="0">
                <a:latin typeface="Calibri"/>
                <a:cs typeface="Calibri"/>
              </a:rPr>
              <a:t>propias</a:t>
            </a:r>
            <a:r>
              <a:rPr sz="2400" spc="165" dirty="0">
                <a:latin typeface="Calibri"/>
                <a:cs typeface="Calibri"/>
              </a:rPr>
              <a:t>  </a:t>
            </a:r>
            <a:r>
              <a:rPr sz="2400" spc="30" dirty="0">
                <a:latin typeface="Calibri"/>
                <a:cs typeface="Calibri"/>
              </a:rPr>
              <a:t>para 	</a:t>
            </a:r>
            <a:r>
              <a:rPr sz="2400" spc="75" dirty="0">
                <a:latin typeface="Calibri"/>
                <a:cs typeface="Calibri"/>
              </a:rPr>
              <a:t>compensar).</a:t>
            </a:r>
            <a:endParaRPr sz="2400">
              <a:latin typeface="Calibri"/>
              <a:cs typeface="Calibri"/>
            </a:endParaRPr>
          </a:p>
          <a:p>
            <a:pPr marL="12700" algn="just">
              <a:lnSpc>
                <a:spcPct val="100000"/>
              </a:lnSpc>
              <a:spcBef>
                <a:spcPts val="575"/>
              </a:spcBef>
            </a:pPr>
            <a:r>
              <a:rPr sz="2400" b="1" spc="95" dirty="0">
                <a:latin typeface="Calibri"/>
                <a:cs typeface="Calibri"/>
              </a:rPr>
              <a:t>Enero</a:t>
            </a:r>
            <a:r>
              <a:rPr sz="2400" b="1" spc="-50" dirty="0">
                <a:latin typeface="Calibri"/>
                <a:cs typeface="Calibri"/>
              </a:rPr>
              <a:t> </a:t>
            </a:r>
            <a:r>
              <a:rPr sz="2400" b="1" spc="190" dirty="0">
                <a:latin typeface="Calibri"/>
                <a:cs typeface="Calibri"/>
              </a:rPr>
              <a:t>es</a:t>
            </a:r>
            <a:r>
              <a:rPr sz="2400" b="1" spc="-45" dirty="0">
                <a:latin typeface="Calibri"/>
                <a:cs typeface="Calibri"/>
              </a:rPr>
              <a:t> </a:t>
            </a:r>
            <a:r>
              <a:rPr sz="2400" b="1" spc="70" dirty="0">
                <a:latin typeface="Calibri"/>
                <a:cs typeface="Calibri"/>
              </a:rPr>
              <a:t>útil</a:t>
            </a:r>
            <a:r>
              <a:rPr sz="2400" b="1" spc="-60" dirty="0">
                <a:latin typeface="Calibri"/>
                <a:cs typeface="Calibri"/>
              </a:rPr>
              <a:t> </a:t>
            </a:r>
            <a:r>
              <a:rPr sz="2400" spc="80" dirty="0">
                <a:latin typeface="Calibri"/>
                <a:cs typeface="Calibri"/>
              </a:rPr>
              <a:t>cuando:</a:t>
            </a:r>
            <a:endParaRPr sz="2400">
              <a:latin typeface="Calibri"/>
              <a:cs typeface="Calibri"/>
            </a:endParaRPr>
          </a:p>
          <a:p>
            <a:pPr marL="353060" marR="92710" indent="-340360" algn="just">
              <a:lnSpc>
                <a:spcPct val="100000"/>
              </a:lnSpc>
              <a:spcBef>
                <a:spcPts val="580"/>
              </a:spcBef>
              <a:buFont typeface="Arial"/>
              <a:buChar char="•"/>
              <a:tabLst>
                <a:tab pos="355600" algn="l"/>
              </a:tabLst>
            </a:pPr>
            <a:r>
              <a:rPr sz="2400" spc="105" dirty="0">
                <a:latin typeface="Calibri"/>
                <a:cs typeface="Calibri"/>
              </a:rPr>
              <a:t>En</a:t>
            </a:r>
            <a:r>
              <a:rPr sz="2400" spc="-5" dirty="0">
                <a:latin typeface="Calibri"/>
                <a:cs typeface="Calibri"/>
              </a:rPr>
              <a:t> </a:t>
            </a:r>
            <a:r>
              <a:rPr sz="2400" spc="65" dirty="0">
                <a:latin typeface="Calibri"/>
                <a:cs typeface="Calibri"/>
              </a:rPr>
              <a:t>diciembre</a:t>
            </a:r>
            <a:r>
              <a:rPr sz="2400" spc="10" dirty="0">
                <a:latin typeface="Calibri"/>
                <a:cs typeface="Calibri"/>
              </a:rPr>
              <a:t> </a:t>
            </a:r>
            <a:r>
              <a:rPr sz="2400" spc="50" dirty="0">
                <a:latin typeface="Calibri"/>
                <a:cs typeface="Calibri"/>
              </a:rPr>
              <a:t>no</a:t>
            </a:r>
            <a:r>
              <a:rPr sz="2400" spc="10" dirty="0">
                <a:latin typeface="Calibri"/>
                <a:cs typeface="Calibri"/>
              </a:rPr>
              <a:t> </a:t>
            </a:r>
            <a:r>
              <a:rPr sz="2400" spc="135" dirty="0">
                <a:latin typeface="Calibri"/>
                <a:cs typeface="Calibri"/>
              </a:rPr>
              <a:t>se</a:t>
            </a:r>
            <a:r>
              <a:rPr sz="2400" spc="-5" dirty="0">
                <a:latin typeface="Calibri"/>
                <a:cs typeface="Calibri"/>
              </a:rPr>
              <a:t> </a:t>
            </a:r>
            <a:r>
              <a:rPr sz="2400" spc="100" dirty="0">
                <a:latin typeface="Calibri"/>
                <a:cs typeface="Calibri"/>
              </a:rPr>
              <a:t>alcanzó</a:t>
            </a:r>
            <a:r>
              <a:rPr sz="2400" spc="5" dirty="0">
                <a:latin typeface="Calibri"/>
                <a:cs typeface="Calibri"/>
              </a:rPr>
              <a:t> </a:t>
            </a:r>
            <a:r>
              <a:rPr sz="2400" spc="114" dirty="0">
                <a:latin typeface="Calibri"/>
                <a:cs typeface="Calibri"/>
              </a:rPr>
              <a:t>a</a:t>
            </a:r>
            <a:r>
              <a:rPr sz="2400" spc="-5" dirty="0">
                <a:latin typeface="Calibri"/>
                <a:cs typeface="Calibri"/>
              </a:rPr>
              <a:t> </a:t>
            </a:r>
            <a:r>
              <a:rPr sz="2400" spc="10" dirty="0">
                <a:latin typeface="Calibri"/>
                <a:cs typeface="Calibri"/>
              </a:rPr>
              <a:t>cerrar</a:t>
            </a:r>
            <a:r>
              <a:rPr sz="2400" dirty="0">
                <a:latin typeface="Calibri"/>
                <a:cs typeface="Calibri"/>
              </a:rPr>
              <a:t> </a:t>
            </a:r>
            <a:r>
              <a:rPr sz="2400" spc="10" dirty="0">
                <a:latin typeface="Calibri"/>
                <a:cs typeface="Calibri"/>
              </a:rPr>
              <a:t>(retroactivos,</a:t>
            </a:r>
            <a:r>
              <a:rPr sz="2400" spc="15" dirty="0">
                <a:latin typeface="Calibri"/>
                <a:cs typeface="Calibri"/>
              </a:rPr>
              <a:t> </a:t>
            </a:r>
            <a:r>
              <a:rPr sz="2400" spc="170" dirty="0">
                <a:latin typeface="Calibri"/>
                <a:cs typeface="Calibri"/>
              </a:rPr>
              <a:t>CFDI</a:t>
            </a:r>
            <a:r>
              <a:rPr sz="2400" spc="10" dirty="0">
                <a:latin typeface="Calibri"/>
                <a:cs typeface="Calibri"/>
              </a:rPr>
              <a:t> </a:t>
            </a:r>
            <a:r>
              <a:rPr sz="2400" spc="75" dirty="0">
                <a:latin typeface="Calibri"/>
                <a:cs typeface="Calibri"/>
              </a:rPr>
              <a:t>sustituidos,</a:t>
            </a:r>
            <a:r>
              <a:rPr sz="2400" spc="-20" dirty="0">
                <a:latin typeface="Calibri"/>
                <a:cs typeface="Calibri"/>
              </a:rPr>
              <a:t> </a:t>
            </a:r>
            <a:r>
              <a:rPr sz="2400" spc="85" dirty="0">
                <a:latin typeface="Calibri"/>
                <a:cs typeface="Calibri"/>
              </a:rPr>
              <a:t>ajustes</a:t>
            </a:r>
            <a:r>
              <a:rPr sz="2400" spc="-10" dirty="0">
                <a:latin typeface="Calibri"/>
                <a:cs typeface="Calibri"/>
              </a:rPr>
              <a:t> </a:t>
            </a:r>
            <a:r>
              <a:rPr sz="2400" spc="35" dirty="0">
                <a:latin typeface="Calibri"/>
                <a:cs typeface="Calibri"/>
              </a:rPr>
              <a:t>de 	</a:t>
            </a:r>
            <a:r>
              <a:rPr sz="2400" spc="70" dirty="0">
                <a:latin typeface="Calibri"/>
                <a:cs typeface="Calibri"/>
              </a:rPr>
              <a:t>subsidio),</a:t>
            </a:r>
            <a:endParaRPr sz="2400">
              <a:latin typeface="Calibri"/>
              <a:cs typeface="Calibri"/>
            </a:endParaRPr>
          </a:p>
          <a:p>
            <a:pPr marL="353060" indent="-340360" algn="just">
              <a:lnSpc>
                <a:spcPct val="100000"/>
              </a:lnSpc>
              <a:spcBef>
                <a:spcPts val="575"/>
              </a:spcBef>
              <a:buFont typeface="Arial"/>
              <a:buChar char="•"/>
              <a:tabLst>
                <a:tab pos="353060" algn="l"/>
              </a:tabLst>
            </a:pPr>
            <a:r>
              <a:rPr sz="2400" spc="155" dirty="0">
                <a:latin typeface="Calibri"/>
                <a:cs typeface="Calibri"/>
              </a:rPr>
              <a:t>O</a:t>
            </a:r>
            <a:r>
              <a:rPr sz="2400" spc="20" dirty="0">
                <a:latin typeface="Calibri"/>
                <a:cs typeface="Calibri"/>
              </a:rPr>
              <a:t> </a:t>
            </a:r>
            <a:r>
              <a:rPr sz="2400" spc="50" dirty="0">
                <a:latin typeface="Calibri"/>
                <a:cs typeface="Calibri"/>
              </a:rPr>
              <a:t>no</a:t>
            </a:r>
            <a:r>
              <a:rPr sz="2400" spc="35" dirty="0">
                <a:latin typeface="Calibri"/>
                <a:cs typeface="Calibri"/>
              </a:rPr>
              <a:t> </a:t>
            </a:r>
            <a:r>
              <a:rPr sz="2400" spc="135" dirty="0">
                <a:latin typeface="Calibri"/>
                <a:cs typeface="Calibri"/>
              </a:rPr>
              <a:t>se</a:t>
            </a:r>
            <a:r>
              <a:rPr sz="2400" spc="15" dirty="0">
                <a:latin typeface="Calibri"/>
                <a:cs typeface="Calibri"/>
              </a:rPr>
              <a:t> </a:t>
            </a:r>
            <a:r>
              <a:rPr sz="2400" dirty="0">
                <a:latin typeface="Calibri"/>
                <a:cs typeface="Calibri"/>
              </a:rPr>
              <a:t>tenía</a:t>
            </a:r>
            <a:r>
              <a:rPr sz="2400" spc="25" dirty="0">
                <a:latin typeface="Calibri"/>
                <a:cs typeface="Calibri"/>
              </a:rPr>
              <a:t> </a:t>
            </a:r>
            <a:r>
              <a:rPr sz="2400" dirty="0">
                <a:latin typeface="Calibri"/>
                <a:cs typeface="Calibri"/>
              </a:rPr>
              <a:t>forma</a:t>
            </a:r>
            <a:r>
              <a:rPr sz="2400" spc="20" dirty="0">
                <a:latin typeface="Calibri"/>
                <a:cs typeface="Calibri"/>
              </a:rPr>
              <a:t> </a:t>
            </a:r>
            <a:r>
              <a:rPr sz="2400" dirty="0">
                <a:latin typeface="Calibri"/>
                <a:cs typeface="Calibri"/>
              </a:rPr>
              <a:t>operativa</a:t>
            </a:r>
            <a:r>
              <a:rPr sz="2400" spc="55" dirty="0">
                <a:latin typeface="Calibri"/>
                <a:cs typeface="Calibri"/>
              </a:rPr>
              <a:t> </a:t>
            </a:r>
            <a:r>
              <a:rPr sz="2400" spc="60" dirty="0">
                <a:latin typeface="Calibri"/>
                <a:cs typeface="Calibri"/>
              </a:rPr>
              <a:t>de</a:t>
            </a:r>
            <a:r>
              <a:rPr sz="2400" spc="15" dirty="0">
                <a:latin typeface="Calibri"/>
                <a:cs typeface="Calibri"/>
              </a:rPr>
              <a:t> </a:t>
            </a:r>
            <a:r>
              <a:rPr sz="2400" dirty="0">
                <a:latin typeface="Calibri"/>
                <a:cs typeface="Calibri"/>
              </a:rPr>
              <a:t>reflejarlo</a:t>
            </a:r>
            <a:r>
              <a:rPr sz="2400" spc="35" dirty="0">
                <a:latin typeface="Calibri"/>
                <a:cs typeface="Calibri"/>
              </a:rPr>
              <a:t> </a:t>
            </a:r>
            <a:r>
              <a:rPr sz="2400" spc="55" dirty="0">
                <a:latin typeface="Calibri"/>
                <a:cs typeface="Calibri"/>
              </a:rPr>
              <a:t>en</a:t>
            </a:r>
            <a:r>
              <a:rPr sz="2400" spc="15" dirty="0">
                <a:latin typeface="Calibri"/>
                <a:cs typeface="Calibri"/>
              </a:rPr>
              <a:t> </a:t>
            </a:r>
            <a:r>
              <a:rPr sz="2400" spc="90" dirty="0">
                <a:latin typeface="Calibri"/>
                <a:cs typeface="Calibri"/>
              </a:rPr>
              <a:t>la</a:t>
            </a:r>
            <a:r>
              <a:rPr sz="2400" spc="25" dirty="0">
                <a:latin typeface="Calibri"/>
                <a:cs typeface="Calibri"/>
              </a:rPr>
              <a:t> </a:t>
            </a:r>
            <a:r>
              <a:rPr sz="2400" spc="60" dirty="0">
                <a:latin typeface="Calibri"/>
                <a:cs typeface="Calibri"/>
              </a:rPr>
              <a:t>última</a:t>
            </a:r>
            <a:r>
              <a:rPr sz="2400" spc="20" dirty="0">
                <a:latin typeface="Calibri"/>
                <a:cs typeface="Calibri"/>
              </a:rPr>
              <a:t> </a:t>
            </a:r>
            <a:r>
              <a:rPr sz="2400" spc="60" dirty="0">
                <a:latin typeface="Calibri"/>
                <a:cs typeface="Calibri"/>
              </a:rPr>
              <a:t>nómina.</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37718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tabLst>
                <a:tab pos="388620" algn="l"/>
                <a:tab pos="763905" algn="l"/>
                <a:tab pos="1687195" algn="l"/>
                <a:tab pos="2539365" algn="l"/>
                <a:tab pos="3211195" algn="l"/>
                <a:tab pos="4052570" algn="l"/>
                <a:tab pos="4344035" algn="l"/>
                <a:tab pos="5203825" algn="l"/>
                <a:tab pos="5787390" algn="l"/>
                <a:tab pos="7009765" algn="l"/>
                <a:tab pos="8590280" algn="l"/>
                <a:tab pos="9046210" algn="l"/>
                <a:tab pos="10471150" algn="l"/>
              </a:tabLst>
            </a:pPr>
            <a:r>
              <a:rPr sz="2200" b="1" spc="125" dirty="0">
                <a:latin typeface="Calibri"/>
                <a:cs typeface="Calibri"/>
              </a:rPr>
              <a:t>Si</a:t>
            </a:r>
            <a:r>
              <a:rPr sz="2200" b="1" dirty="0">
                <a:latin typeface="Calibri"/>
                <a:cs typeface="Calibri"/>
              </a:rPr>
              <a:t>	</a:t>
            </a:r>
            <a:r>
              <a:rPr sz="2200" b="1" spc="80" dirty="0">
                <a:latin typeface="Calibri"/>
                <a:cs typeface="Calibri"/>
              </a:rPr>
              <a:t>el</a:t>
            </a:r>
            <a:r>
              <a:rPr sz="2200" b="1" dirty="0">
                <a:latin typeface="Calibri"/>
                <a:cs typeface="Calibri"/>
              </a:rPr>
              <a:t>	</a:t>
            </a:r>
            <a:r>
              <a:rPr sz="2200" b="1" spc="80" dirty="0">
                <a:latin typeface="Calibri"/>
                <a:cs typeface="Calibri"/>
              </a:rPr>
              <a:t>ajuste</a:t>
            </a:r>
            <a:r>
              <a:rPr sz="2200" b="1" dirty="0">
                <a:latin typeface="Calibri"/>
                <a:cs typeface="Calibri"/>
              </a:rPr>
              <a:t>	</a:t>
            </a:r>
            <a:r>
              <a:rPr sz="2200" b="1" spc="100" dirty="0">
                <a:latin typeface="Calibri"/>
                <a:cs typeface="Calibri"/>
              </a:rPr>
              <a:t>anual</a:t>
            </a:r>
            <a:r>
              <a:rPr sz="2200" b="1" dirty="0">
                <a:latin typeface="Calibri"/>
                <a:cs typeface="Calibri"/>
              </a:rPr>
              <a:t>	</a:t>
            </a:r>
            <a:r>
              <a:rPr sz="2200" b="1" spc="120" dirty="0">
                <a:latin typeface="Calibri"/>
                <a:cs typeface="Calibri"/>
              </a:rPr>
              <a:t>sale</a:t>
            </a:r>
            <a:r>
              <a:rPr sz="2200" b="1" dirty="0">
                <a:latin typeface="Calibri"/>
                <a:cs typeface="Calibri"/>
              </a:rPr>
              <a:t>	</a:t>
            </a:r>
            <a:r>
              <a:rPr sz="2200" b="1" spc="120" dirty="0">
                <a:latin typeface="Calibri"/>
                <a:cs typeface="Calibri"/>
              </a:rPr>
              <a:t>saldo</a:t>
            </a:r>
            <a:r>
              <a:rPr sz="2200" b="1" dirty="0">
                <a:latin typeface="Calibri"/>
                <a:cs typeface="Calibri"/>
              </a:rPr>
              <a:t>	</a:t>
            </a:r>
            <a:r>
              <a:rPr sz="2200" b="1" spc="65" dirty="0">
                <a:latin typeface="Calibri"/>
                <a:cs typeface="Calibri"/>
              </a:rPr>
              <a:t>a</a:t>
            </a:r>
            <a:r>
              <a:rPr sz="2200" b="1" dirty="0">
                <a:latin typeface="Calibri"/>
                <a:cs typeface="Calibri"/>
              </a:rPr>
              <a:t>	</a:t>
            </a:r>
            <a:r>
              <a:rPr sz="2200" b="1" spc="-10" dirty="0">
                <a:latin typeface="Calibri"/>
                <a:cs typeface="Calibri"/>
              </a:rPr>
              <a:t>favor:</a:t>
            </a:r>
            <a:r>
              <a:rPr sz="2200" b="1" dirty="0">
                <a:latin typeface="Calibri"/>
                <a:cs typeface="Calibri"/>
              </a:rPr>
              <a:t>	</a:t>
            </a:r>
            <a:r>
              <a:rPr sz="2200" b="1" spc="130" dirty="0">
                <a:latin typeface="Calibri"/>
                <a:cs typeface="Calibri"/>
              </a:rPr>
              <a:t>¿es</a:t>
            </a:r>
            <a:r>
              <a:rPr sz="2200" b="1" dirty="0">
                <a:latin typeface="Calibri"/>
                <a:cs typeface="Calibri"/>
              </a:rPr>
              <a:t>	</a:t>
            </a:r>
            <a:r>
              <a:rPr sz="2200" b="1" spc="85" dirty="0">
                <a:latin typeface="Calibri"/>
                <a:cs typeface="Calibri"/>
              </a:rPr>
              <a:t>correcto</a:t>
            </a:r>
            <a:r>
              <a:rPr sz="2200" b="1" dirty="0">
                <a:latin typeface="Calibri"/>
                <a:cs typeface="Calibri"/>
              </a:rPr>
              <a:t>	</a:t>
            </a:r>
            <a:r>
              <a:rPr sz="2200" b="1" spc="120" dirty="0">
                <a:latin typeface="Calibri"/>
                <a:cs typeface="Calibri"/>
              </a:rPr>
              <a:t>compensar</a:t>
            </a:r>
            <a:r>
              <a:rPr sz="2200" b="1" dirty="0">
                <a:latin typeface="Calibri"/>
                <a:cs typeface="Calibri"/>
              </a:rPr>
              <a:t>	</a:t>
            </a:r>
            <a:r>
              <a:rPr sz="2200" b="1" spc="65" dirty="0">
                <a:latin typeface="Calibri"/>
                <a:cs typeface="Calibri"/>
              </a:rPr>
              <a:t>en</a:t>
            </a:r>
            <a:r>
              <a:rPr sz="2200" b="1" dirty="0">
                <a:latin typeface="Calibri"/>
                <a:cs typeface="Calibri"/>
              </a:rPr>
              <a:t>	</a:t>
            </a:r>
            <a:r>
              <a:rPr sz="2200" b="1" spc="90" dirty="0">
                <a:latin typeface="Calibri"/>
                <a:cs typeface="Calibri"/>
              </a:rPr>
              <a:t>diciembre</a:t>
            </a:r>
            <a:r>
              <a:rPr sz="2200" b="1" dirty="0">
                <a:latin typeface="Calibri"/>
                <a:cs typeface="Calibri"/>
              </a:rPr>
              <a:t>	</a:t>
            </a:r>
            <a:r>
              <a:rPr sz="2200" b="1" spc="20" dirty="0">
                <a:latin typeface="Calibri"/>
                <a:cs typeface="Calibri"/>
              </a:rPr>
              <a:t>o</a:t>
            </a:r>
            <a:endParaRPr sz="2200">
              <a:latin typeface="Calibri"/>
              <a:cs typeface="Calibri"/>
            </a:endParaRPr>
          </a:p>
          <a:p>
            <a:pPr marL="12700">
              <a:lnSpc>
                <a:spcPct val="100000"/>
              </a:lnSpc>
            </a:pPr>
            <a:r>
              <a:rPr sz="2200" b="1" spc="95" dirty="0">
                <a:latin typeface="Calibri"/>
                <a:cs typeface="Calibri"/>
              </a:rPr>
              <a:t>conviene</a:t>
            </a:r>
            <a:r>
              <a:rPr sz="2200" b="1" spc="10" dirty="0">
                <a:latin typeface="Calibri"/>
                <a:cs typeface="Calibri"/>
              </a:rPr>
              <a:t> </a:t>
            </a:r>
            <a:r>
              <a:rPr sz="2200" b="1" spc="55" dirty="0">
                <a:latin typeface="Calibri"/>
                <a:cs typeface="Calibri"/>
              </a:rPr>
              <a:t>enero?</a:t>
            </a:r>
            <a:endParaRPr sz="2200">
              <a:latin typeface="Calibri"/>
              <a:cs typeface="Calibri"/>
            </a:endParaRPr>
          </a:p>
          <a:p>
            <a:pPr marL="12700">
              <a:lnSpc>
                <a:spcPct val="100000"/>
              </a:lnSpc>
              <a:spcBef>
                <a:spcPts val="570"/>
              </a:spcBef>
            </a:pPr>
            <a:r>
              <a:rPr sz="2400" b="1" spc="125" dirty="0">
                <a:latin typeface="Calibri"/>
                <a:cs typeface="Calibri"/>
              </a:rPr>
              <a:t>Ejemplos</a:t>
            </a:r>
            <a:endParaRPr sz="2400">
              <a:latin typeface="Calibri"/>
              <a:cs typeface="Calibri"/>
            </a:endParaRPr>
          </a:p>
          <a:p>
            <a:pPr marL="12700">
              <a:lnSpc>
                <a:spcPct val="100000"/>
              </a:lnSpc>
              <a:spcBef>
                <a:spcPts val="575"/>
              </a:spcBef>
            </a:pPr>
            <a:r>
              <a:rPr sz="2400" spc="55" dirty="0">
                <a:latin typeface="Calibri"/>
                <a:cs typeface="Calibri"/>
              </a:rPr>
              <a:t>&lt;nomina12:OtrosPagos&gt;</a:t>
            </a:r>
            <a:endParaRPr sz="2400">
              <a:latin typeface="Calibri"/>
              <a:cs typeface="Calibri"/>
            </a:endParaRPr>
          </a:p>
          <a:p>
            <a:pPr marL="259079" marR="1847214" indent="-123825">
              <a:lnSpc>
                <a:spcPts val="3460"/>
              </a:lnSpc>
              <a:spcBef>
                <a:spcPts val="210"/>
              </a:spcBef>
            </a:pPr>
            <a:r>
              <a:rPr sz="2400" spc="50" dirty="0">
                <a:latin typeface="Calibri"/>
                <a:cs typeface="Calibri"/>
              </a:rPr>
              <a:t>&lt;nomina12:OtroPago</a:t>
            </a:r>
            <a:r>
              <a:rPr sz="2400" spc="215" dirty="0">
                <a:latin typeface="Calibri"/>
                <a:cs typeface="Calibri"/>
              </a:rPr>
              <a:t> </a:t>
            </a:r>
            <a:r>
              <a:rPr sz="2400" spc="10" dirty="0">
                <a:latin typeface="Calibri"/>
                <a:cs typeface="Calibri"/>
              </a:rPr>
              <a:t>TipoOtroPago="004"</a:t>
            </a:r>
            <a:r>
              <a:rPr sz="2400" spc="190" dirty="0">
                <a:latin typeface="Calibri"/>
                <a:cs typeface="Calibri"/>
              </a:rPr>
              <a:t> </a:t>
            </a:r>
            <a:r>
              <a:rPr sz="2400" spc="50" dirty="0">
                <a:latin typeface="Calibri"/>
                <a:cs typeface="Calibri"/>
              </a:rPr>
              <a:t>Clave="004" </a:t>
            </a:r>
            <a:r>
              <a:rPr sz="2400" spc="75" dirty="0">
                <a:latin typeface="Calibri"/>
                <a:cs typeface="Calibri"/>
              </a:rPr>
              <a:t>Concepto="Aplicación</a:t>
            </a:r>
            <a:r>
              <a:rPr sz="2400" spc="10" dirty="0">
                <a:latin typeface="Calibri"/>
                <a:cs typeface="Calibri"/>
              </a:rPr>
              <a:t> </a:t>
            </a:r>
            <a:r>
              <a:rPr sz="2400" spc="60" dirty="0">
                <a:latin typeface="Calibri"/>
                <a:cs typeface="Calibri"/>
              </a:rPr>
              <a:t>de</a:t>
            </a:r>
            <a:r>
              <a:rPr sz="2400" spc="-20" dirty="0">
                <a:latin typeface="Calibri"/>
                <a:cs typeface="Calibri"/>
              </a:rPr>
              <a:t> </a:t>
            </a:r>
            <a:r>
              <a:rPr sz="2400" spc="110" dirty="0">
                <a:latin typeface="Calibri"/>
                <a:cs typeface="Calibri"/>
              </a:rPr>
              <a:t>saldo</a:t>
            </a:r>
            <a:r>
              <a:rPr sz="2400" spc="-45" dirty="0">
                <a:latin typeface="Calibri"/>
                <a:cs typeface="Calibri"/>
              </a:rPr>
              <a:t> </a:t>
            </a:r>
            <a:r>
              <a:rPr sz="2400" spc="114" dirty="0">
                <a:latin typeface="Calibri"/>
                <a:cs typeface="Calibri"/>
              </a:rPr>
              <a:t>a</a:t>
            </a:r>
            <a:r>
              <a:rPr sz="2400" spc="-35" dirty="0">
                <a:latin typeface="Calibri"/>
                <a:cs typeface="Calibri"/>
              </a:rPr>
              <a:t> </a:t>
            </a:r>
            <a:r>
              <a:rPr sz="2400" dirty="0">
                <a:latin typeface="Calibri"/>
                <a:cs typeface="Calibri"/>
              </a:rPr>
              <a:t>favor</a:t>
            </a:r>
            <a:r>
              <a:rPr sz="2400" spc="-15" dirty="0">
                <a:latin typeface="Calibri"/>
                <a:cs typeface="Calibri"/>
              </a:rPr>
              <a:t> </a:t>
            </a:r>
            <a:r>
              <a:rPr sz="2400" dirty="0">
                <a:latin typeface="Calibri"/>
                <a:cs typeface="Calibri"/>
              </a:rPr>
              <a:t>por</a:t>
            </a:r>
            <a:r>
              <a:rPr sz="2400" spc="-35" dirty="0">
                <a:latin typeface="Calibri"/>
                <a:cs typeface="Calibri"/>
              </a:rPr>
              <a:t> </a:t>
            </a:r>
            <a:r>
              <a:rPr sz="2400" spc="105" dirty="0">
                <a:latin typeface="Calibri"/>
                <a:cs typeface="Calibri"/>
              </a:rPr>
              <a:t>compensación</a:t>
            </a:r>
            <a:r>
              <a:rPr sz="2400" spc="10" dirty="0">
                <a:latin typeface="Calibri"/>
                <a:cs typeface="Calibri"/>
              </a:rPr>
              <a:t> </a:t>
            </a:r>
            <a:r>
              <a:rPr sz="2400" spc="50" dirty="0">
                <a:latin typeface="Calibri"/>
                <a:cs typeface="Calibri"/>
              </a:rPr>
              <a:t>anual"</a:t>
            </a:r>
            <a:endParaRPr sz="2400">
              <a:latin typeface="Calibri"/>
              <a:cs typeface="Calibri"/>
            </a:endParaRPr>
          </a:p>
          <a:p>
            <a:pPr marL="12700">
              <a:lnSpc>
                <a:spcPts val="2665"/>
              </a:lnSpc>
            </a:pPr>
            <a:r>
              <a:rPr sz="2400" spc="-10" dirty="0">
                <a:latin typeface="Calibri"/>
                <a:cs typeface="Calibri"/>
              </a:rPr>
              <a:t>Importe="600.00"&gt;</a:t>
            </a:r>
            <a:endParaRPr sz="2400">
              <a:latin typeface="Calibri"/>
              <a:cs typeface="Calibri"/>
            </a:endParaRPr>
          </a:p>
          <a:p>
            <a:pPr marL="384175" marR="1998980" indent="-125095">
              <a:lnSpc>
                <a:spcPct val="120000"/>
              </a:lnSpc>
            </a:pPr>
            <a:r>
              <a:rPr sz="2400" spc="80" dirty="0">
                <a:latin typeface="Calibri"/>
                <a:cs typeface="Calibri"/>
              </a:rPr>
              <a:t>&lt;nomina12:CompensacionSaldosAFavor</a:t>
            </a:r>
            <a:r>
              <a:rPr sz="2400" spc="600" dirty="0">
                <a:latin typeface="Calibri"/>
                <a:cs typeface="Calibri"/>
              </a:rPr>
              <a:t>  </a:t>
            </a:r>
            <a:r>
              <a:rPr sz="2400" spc="50" dirty="0">
                <a:latin typeface="Calibri"/>
                <a:cs typeface="Calibri"/>
              </a:rPr>
              <a:t>SaldoAFavor="600.00"</a:t>
            </a:r>
            <a:r>
              <a:rPr sz="2400" spc="165" dirty="0">
                <a:latin typeface="Calibri"/>
                <a:cs typeface="Calibri"/>
              </a:rPr>
              <a:t> </a:t>
            </a:r>
            <a:r>
              <a:rPr sz="2400" dirty="0">
                <a:latin typeface="Calibri"/>
                <a:cs typeface="Calibri"/>
              </a:rPr>
              <a:t>Año="2025"</a:t>
            </a:r>
            <a:r>
              <a:rPr sz="2400" spc="140" dirty="0">
                <a:latin typeface="Calibri"/>
                <a:cs typeface="Calibri"/>
              </a:rPr>
              <a:t> </a:t>
            </a:r>
            <a:r>
              <a:rPr sz="2400" spc="45" dirty="0">
                <a:latin typeface="Calibri"/>
                <a:cs typeface="Calibri"/>
              </a:rPr>
              <a:t>RemanenteSalFav="0.00"/&gt;</a:t>
            </a:r>
            <a:endParaRPr sz="2400">
              <a:latin typeface="Calibri"/>
              <a:cs typeface="Calibri"/>
            </a:endParaRPr>
          </a:p>
          <a:p>
            <a:pPr marL="135890">
              <a:lnSpc>
                <a:spcPct val="100000"/>
              </a:lnSpc>
              <a:spcBef>
                <a:spcPts val="580"/>
              </a:spcBef>
            </a:pPr>
            <a:r>
              <a:rPr sz="2400" spc="-10" dirty="0">
                <a:latin typeface="Calibri"/>
                <a:cs typeface="Calibri"/>
              </a:rPr>
              <a:t>&lt;/nomina12:OtroPago&gt;</a:t>
            </a:r>
            <a:endParaRPr sz="2400">
              <a:latin typeface="Calibri"/>
              <a:cs typeface="Calibri"/>
            </a:endParaRPr>
          </a:p>
          <a:p>
            <a:pPr marL="12700">
              <a:lnSpc>
                <a:spcPct val="100000"/>
              </a:lnSpc>
              <a:spcBef>
                <a:spcPts val="575"/>
              </a:spcBef>
            </a:pPr>
            <a:r>
              <a:rPr sz="2400" spc="50" dirty="0">
                <a:latin typeface="Calibri"/>
                <a:cs typeface="Calibri"/>
              </a:rPr>
              <a:t>&lt;/nomina12:OtrosPagos&gt;</a:t>
            </a:r>
            <a:endParaRPr sz="2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55300" cy="585978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spc="25" dirty="0">
                <a:solidFill>
                  <a:srgbClr val="375F92"/>
                </a:solidFill>
                <a:latin typeface="Calibri"/>
                <a:cs typeface="Calibri"/>
              </a:rPr>
              <a:t> </a:t>
            </a:r>
            <a:r>
              <a:rPr sz="2200" b="1" spc="4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Situaciones</a:t>
            </a:r>
            <a:r>
              <a:rPr sz="2200" b="1" spc="-20" dirty="0">
                <a:latin typeface="Calibri"/>
                <a:cs typeface="Calibri"/>
              </a:rPr>
              <a:t> </a:t>
            </a:r>
            <a:r>
              <a:rPr sz="2200" b="1" spc="100" dirty="0">
                <a:latin typeface="Calibri"/>
                <a:cs typeface="Calibri"/>
              </a:rPr>
              <a:t>de</a:t>
            </a:r>
            <a:r>
              <a:rPr sz="2200" b="1" spc="-35" dirty="0">
                <a:latin typeface="Calibri"/>
                <a:cs typeface="Calibri"/>
              </a:rPr>
              <a:t> </a:t>
            </a:r>
            <a:r>
              <a:rPr sz="2200" b="1" spc="125" dirty="0">
                <a:latin typeface="Calibri"/>
                <a:cs typeface="Calibri"/>
              </a:rPr>
              <a:t>posibles</a:t>
            </a:r>
            <a:r>
              <a:rPr sz="2200" b="1" spc="-25" dirty="0">
                <a:latin typeface="Calibri"/>
                <a:cs typeface="Calibri"/>
              </a:rPr>
              <a:t> </a:t>
            </a:r>
            <a:r>
              <a:rPr sz="2200" b="1" spc="110" dirty="0">
                <a:latin typeface="Calibri"/>
                <a:cs typeface="Calibri"/>
              </a:rPr>
              <a:t>riesgos</a:t>
            </a:r>
            <a:r>
              <a:rPr sz="2200" b="1" spc="-25" dirty="0">
                <a:latin typeface="Calibri"/>
                <a:cs typeface="Calibri"/>
              </a:rPr>
              <a:t> </a:t>
            </a:r>
            <a:r>
              <a:rPr sz="2200" b="1" spc="70" dirty="0">
                <a:latin typeface="Calibri"/>
                <a:cs typeface="Calibri"/>
              </a:rPr>
              <a:t>o</a:t>
            </a:r>
            <a:r>
              <a:rPr sz="2200" b="1" spc="-50" dirty="0">
                <a:latin typeface="Calibri"/>
                <a:cs typeface="Calibri"/>
              </a:rPr>
              <a:t> </a:t>
            </a:r>
            <a:r>
              <a:rPr sz="2200" b="1" spc="60" dirty="0">
                <a:latin typeface="Calibri"/>
                <a:cs typeface="Calibri"/>
              </a:rPr>
              <a:t>errores</a:t>
            </a:r>
            <a:endParaRPr sz="2200">
              <a:latin typeface="Calibri"/>
              <a:cs typeface="Calibri"/>
            </a:endParaRPr>
          </a:p>
          <a:p>
            <a:pPr marL="12700">
              <a:lnSpc>
                <a:spcPct val="100000"/>
              </a:lnSpc>
              <a:spcBef>
                <a:spcPts val="530"/>
              </a:spcBef>
            </a:pPr>
            <a:r>
              <a:rPr sz="2200" b="1" spc="85" dirty="0">
                <a:latin typeface="Calibri"/>
                <a:cs typeface="Calibri"/>
              </a:rPr>
              <a:t>Aplicar</a:t>
            </a:r>
            <a:r>
              <a:rPr sz="2200" b="1" spc="10" dirty="0">
                <a:latin typeface="Calibri"/>
                <a:cs typeface="Calibri"/>
              </a:rPr>
              <a:t> </a:t>
            </a:r>
            <a:r>
              <a:rPr sz="2200" b="1" spc="125" dirty="0">
                <a:latin typeface="Calibri"/>
                <a:cs typeface="Calibri"/>
              </a:rPr>
              <a:t>saldo</a:t>
            </a:r>
            <a:r>
              <a:rPr sz="2200" b="1" spc="-5" dirty="0">
                <a:latin typeface="Calibri"/>
                <a:cs typeface="Calibri"/>
              </a:rPr>
              <a:t> </a:t>
            </a:r>
            <a:r>
              <a:rPr sz="2200" b="1" spc="114" dirty="0">
                <a:latin typeface="Calibri"/>
                <a:cs typeface="Calibri"/>
              </a:rPr>
              <a:t>a</a:t>
            </a:r>
            <a:r>
              <a:rPr sz="2200" b="1" spc="-30" dirty="0">
                <a:latin typeface="Calibri"/>
                <a:cs typeface="Calibri"/>
              </a:rPr>
              <a:t> </a:t>
            </a:r>
            <a:r>
              <a:rPr sz="2200" b="1" dirty="0">
                <a:latin typeface="Calibri"/>
                <a:cs typeface="Calibri"/>
              </a:rPr>
              <a:t>favor </a:t>
            </a:r>
            <a:r>
              <a:rPr sz="2200" b="1" spc="114" dirty="0">
                <a:latin typeface="Calibri"/>
                <a:cs typeface="Calibri"/>
              </a:rPr>
              <a:t>a</a:t>
            </a:r>
            <a:r>
              <a:rPr sz="2200" b="1" spc="-15" dirty="0">
                <a:latin typeface="Calibri"/>
                <a:cs typeface="Calibri"/>
              </a:rPr>
              <a:t> </a:t>
            </a:r>
            <a:r>
              <a:rPr sz="2200" b="1" spc="90" dirty="0">
                <a:latin typeface="Calibri"/>
                <a:cs typeface="Calibri"/>
              </a:rPr>
              <a:t>alguien</a:t>
            </a:r>
            <a:r>
              <a:rPr sz="2200" b="1" spc="-15" dirty="0">
                <a:latin typeface="Calibri"/>
                <a:cs typeface="Calibri"/>
              </a:rPr>
              <a:t> </a:t>
            </a:r>
            <a:r>
              <a:rPr sz="2200" b="1" spc="100" dirty="0">
                <a:latin typeface="Calibri"/>
                <a:cs typeface="Calibri"/>
              </a:rPr>
              <a:t>que</a:t>
            </a:r>
            <a:r>
              <a:rPr sz="2200" b="1" spc="-15" dirty="0">
                <a:latin typeface="Calibri"/>
                <a:cs typeface="Calibri"/>
              </a:rPr>
              <a:t> </a:t>
            </a:r>
            <a:r>
              <a:rPr sz="2200" b="1" spc="80" dirty="0">
                <a:latin typeface="Calibri"/>
                <a:cs typeface="Calibri"/>
              </a:rPr>
              <a:t>no</a:t>
            </a:r>
            <a:r>
              <a:rPr sz="2200" b="1" spc="-15" dirty="0">
                <a:latin typeface="Calibri"/>
                <a:cs typeface="Calibri"/>
              </a:rPr>
              <a:t> </a:t>
            </a:r>
            <a:r>
              <a:rPr sz="2200" b="1" spc="130" dirty="0">
                <a:latin typeface="Calibri"/>
                <a:cs typeface="Calibri"/>
              </a:rPr>
              <a:t>cumple</a:t>
            </a:r>
            <a:r>
              <a:rPr sz="2200" b="1" spc="-10" dirty="0">
                <a:latin typeface="Calibri"/>
                <a:cs typeface="Calibri"/>
              </a:rPr>
              <a:t> </a:t>
            </a:r>
            <a:r>
              <a:rPr sz="2200" b="1" spc="105" dirty="0">
                <a:latin typeface="Calibri"/>
                <a:cs typeface="Calibri"/>
              </a:rPr>
              <a:t>el</a:t>
            </a:r>
            <a:r>
              <a:rPr sz="2200" b="1" spc="-15" dirty="0">
                <a:latin typeface="Calibri"/>
                <a:cs typeface="Calibri"/>
              </a:rPr>
              <a:t> </a:t>
            </a:r>
            <a:r>
              <a:rPr sz="2200" b="1" spc="105" dirty="0">
                <a:latin typeface="Calibri"/>
                <a:cs typeface="Calibri"/>
              </a:rPr>
              <a:t>supuesto</a:t>
            </a:r>
            <a:endParaRPr sz="2200">
              <a:latin typeface="Calibri"/>
              <a:cs typeface="Calibri"/>
            </a:endParaRPr>
          </a:p>
          <a:p>
            <a:pPr marL="12700">
              <a:lnSpc>
                <a:spcPct val="100000"/>
              </a:lnSpc>
              <a:spcBef>
                <a:spcPts val="530"/>
              </a:spcBef>
            </a:pPr>
            <a:r>
              <a:rPr sz="2200" spc="145" dirty="0">
                <a:latin typeface="Calibri"/>
                <a:cs typeface="Calibri"/>
              </a:rPr>
              <a:t>La</a:t>
            </a:r>
            <a:r>
              <a:rPr sz="2200" spc="-15" dirty="0">
                <a:latin typeface="Calibri"/>
                <a:cs typeface="Calibri"/>
              </a:rPr>
              <a:t> </a:t>
            </a:r>
            <a:r>
              <a:rPr sz="2200" spc="50" dirty="0">
                <a:latin typeface="Calibri"/>
                <a:cs typeface="Calibri"/>
              </a:rPr>
              <a:t>guía</a:t>
            </a:r>
            <a:r>
              <a:rPr sz="2200" spc="-25" dirty="0">
                <a:latin typeface="Calibri"/>
                <a:cs typeface="Calibri"/>
              </a:rPr>
              <a:t> </a:t>
            </a:r>
            <a:r>
              <a:rPr sz="2200" spc="85" dirty="0">
                <a:latin typeface="Calibri"/>
                <a:cs typeface="Calibri"/>
              </a:rPr>
              <a:t>condiciona</a:t>
            </a:r>
            <a:r>
              <a:rPr sz="2200" spc="-15" dirty="0">
                <a:latin typeface="Calibri"/>
                <a:cs typeface="Calibri"/>
              </a:rPr>
              <a:t> </a:t>
            </a:r>
            <a:r>
              <a:rPr sz="2200" spc="60" dirty="0">
                <a:latin typeface="Calibri"/>
                <a:cs typeface="Calibri"/>
              </a:rPr>
              <a:t>el</a:t>
            </a:r>
            <a:r>
              <a:rPr sz="2200" spc="-20" dirty="0">
                <a:latin typeface="Calibri"/>
                <a:cs typeface="Calibri"/>
              </a:rPr>
              <a:t> </a:t>
            </a:r>
            <a:r>
              <a:rPr sz="2200" spc="100" dirty="0">
                <a:latin typeface="Calibri"/>
                <a:cs typeface="Calibri"/>
              </a:rPr>
              <a:t>saldo</a:t>
            </a:r>
            <a:r>
              <a:rPr sz="2200" spc="5" dirty="0">
                <a:latin typeface="Calibri"/>
                <a:cs typeface="Calibri"/>
              </a:rPr>
              <a:t> </a:t>
            </a:r>
            <a:r>
              <a:rPr sz="2200" spc="114" dirty="0">
                <a:latin typeface="Calibri"/>
                <a:cs typeface="Calibri"/>
              </a:rPr>
              <a:t>a</a:t>
            </a:r>
            <a:r>
              <a:rPr sz="2200" spc="-20" dirty="0">
                <a:latin typeface="Calibri"/>
                <a:cs typeface="Calibri"/>
              </a:rPr>
              <a:t> </a:t>
            </a:r>
            <a:r>
              <a:rPr sz="2200" dirty="0">
                <a:latin typeface="Calibri"/>
                <a:cs typeface="Calibri"/>
              </a:rPr>
              <a:t>favor</a:t>
            </a:r>
            <a:r>
              <a:rPr sz="2200" spc="-10" dirty="0">
                <a:latin typeface="Calibri"/>
                <a:cs typeface="Calibri"/>
              </a:rPr>
              <a:t> </a:t>
            </a:r>
            <a:r>
              <a:rPr sz="2200" spc="114" dirty="0">
                <a:latin typeface="Calibri"/>
                <a:cs typeface="Calibri"/>
              </a:rPr>
              <a:t>a</a:t>
            </a:r>
            <a:r>
              <a:rPr sz="2200" spc="-25" dirty="0">
                <a:latin typeface="Calibri"/>
                <a:cs typeface="Calibri"/>
              </a:rPr>
              <a:t> </a:t>
            </a:r>
            <a:r>
              <a:rPr sz="2200" spc="95" dirty="0">
                <a:latin typeface="Calibri"/>
                <a:cs typeface="Calibri"/>
              </a:rPr>
              <a:t>mismo</a:t>
            </a:r>
            <a:r>
              <a:rPr sz="2200" spc="-5" dirty="0">
                <a:latin typeface="Calibri"/>
                <a:cs typeface="Calibri"/>
              </a:rPr>
              <a:t> </a:t>
            </a:r>
            <a:r>
              <a:rPr sz="2200" dirty="0">
                <a:latin typeface="Calibri"/>
                <a:cs typeface="Calibri"/>
              </a:rPr>
              <a:t>patrón</a:t>
            </a:r>
            <a:r>
              <a:rPr sz="2200" spc="-5" dirty="0">
                <a:latin typeface="Calibri"/>
                <a:cs typeface="Calibri"/>
              </a:rPr>
              <a:t> </a:t>
            </a:r>
            <a:r>
              <a:rPr sz="2200" dirty="0">
                <a:latin typeface="Calibri"/>
                <a:cs typeface="Calibri"/>
              </a:rPr>
              <a:t>y</a:t>
            </a:r>
            <a:r>
              <a:rPr sz="2200" spc="-20" dirty="0">
                <a:latin typeface="Calibri"/>
                <a:cs typeface="Calibri"/>
              </a:rPr>
              <a:t> </a:t>
            </a:r>
            <a:r>
              <a:rPr sz="2200" dirty="0">
                <a:latin typeface="Calibri"/>
                <a:cs typeface="Calibri"/>
              </a:rPr>
              <a:t>no</a:t>
            </a:r>
            <a:r>
              <a:rPr sz="2200" spc="-30" dirty="0">
                <a:latin typeface="Calibri"/>
                <a:cs typeface="Calibri"/>
              </a:rPr>
              <a:t> </a:t>
            </a:r>
            <a:r>
              <a:rPr sz="2200" spc="60" dirty="0">
                <a:latin typeface="Calibri"/>
                <a:cs typeface="Calibri"/>
              </a:rPr>
              <a:t>obligado</a:t>
            </a:r>
            <a:r>
              <a:rPr sz="2200" spc="-15" dirty="0">
                <a:latin typeface="Calibri"/>
                <a:cs typeface="Calibri"/>
              </a:rPr>
              <a:t> </a:t>
            </a:r>
            <a:r>
              <a:rPr sz="2200" spc="114" dirty="0">
                <a:latin typeface="Calibri"/>
                <a:cs typeface="Calibri"/>
              </a:rPr>
              <a:t>a</a:t>
            </a:r>
            <a:r>
              <a:rPr sz="2200" spc="-15" dirty="0">
                <a:latin typeface="Calibri"/>
                <a:cs typeface="Calibri"/>
              </a:rPr>
              <a:t> </a:t>
            </a:r>
            <a:r>
              <a:rPr sz="2200" spc="70" dirty="0">
                <a:latin typeface="Calibri"/>
                <a:cs typeface="Calibri"/>
              </a:rPr>
              <a:t>anual.</a:t>
            </a:r>
            <a:endParaRPr sz="2200">
              <a:latin typeface="Calibri"/>
              <a:cs typeface="Calibri"/>
            </a:endParaRPr>
          </a:p>
          <a:p>
            <a:pPr marL="12700" marR="5080">
              <a:lnSpc>
                <a:spcPct val="100000"/>
              </a:lnSpc>
              <a:spcBef>
                <a:spcPts val="525"/>
              </a:spcBef>
            </a:pPr>
            <a:r>
              <a:rPr sz="2200" spc="120" dirty="0">
                <a:latin typeface="Calibri"/>
                <a:cs typeface="Calibri"/>
              </a:rPr>
              <a:t>Si</a:t>
            </a:r>
            <a:r>
              <a:rPr sz="2200" spc="285" dirty="0">
                <a:latin typeface="Calibri"/>
                <a:cs typeface="Calibri"/>
              </a:rPr>
              <a:t> </a:t>
            </a:r>
            <a:r>
              <a:rPr sz="2200" spc="55" dirty="0">
                <a:latin typeface="Calibri"/>
                <a:cs typeface="Calibri"/>
              </a:rPr>
              <a:t>el</a:t>
            </a:r>
            <a:r>
              <a:rPr sz="2200" spc="305" dirty="0">
                <a:latin typeface="Calibri"/>
                <a:cs typeface="Calibri"/>
              </a:rPr>
              <a:t> </a:t>
            </a:r>
            <a:r>
              <a:rPr sz="2200" dirty="0">
                <a:latin typeface="Calibri"/>
                <a:cs typeface="Calibri"/>
              </a:rPr>
              <a:t>trabajador</a:t>
            </a:r>
            <a:r>
              <a:rPr sz="2200" spc="305" dirty="0">
                <a:latin typeface="Calibri"/>
                <a:cs typeface="Calibri"/>
              </a:rPr>
              <a:t> </a:t>
            </a:r>
            <a:r>
              <a:rPr sz="2200" dirty="0">
                <a:latin typeface="Calibri"/>
                <a:cs typeface="Calibri"/>
              </a:rPr>
              <a:t>tuvo</a:t>
            </a:r>
            <a:r>
              <a:rPr sz="2200" spc="305" dirty="0">
                <a:latin typeface="Calibri"/>
                <a:cs typeface="Calibri"/>
              </a:rPr>
              <a:t> </a:t>
            </a:r>
            <a:r>
              <a:rPr sz="2200" spc="70" dirty="0">
                <a:latin typeface="Calibri"/>
                <a:cs typeface="Calibri"/>
              </a:rPr>
              <a:t>múltiples</a:t>
            </a:r>
            <a:r>
              <a:rPr sz="2200" spc="295" dirty="0">
                <a:latin typeface="Calibri"/>
                <a:cs typeface="Calibri"/>
              </a:rPr>
              <a:t> </a:t>
            </a:r>
            <a:r>
              <a:rPr sz="2200" spc="55" dirty="0">
                <a:latin typeface="Calibri"/>
                <a:cs typeface="Calibri"/>
              </a:rPr>
              <a:t>patrones</a:t>
            </a:r>
            <a:r>
              <a:rPr sz="2200" spc="300" dirty="0">
                <a:latin typeface="Calibri"/>
                <a:cs typeface="Calibri"/>
              </a:rPr>
              <a:t> </a:t>
            </a:r>
            <a:r>
              <a:rPr sz="2200" dirty="0">
                <a:latin typeface="Calibri"/>
                <a:cs typeface="Calibri"/>
              </a:rPr>
              <a:t>o</a:t>
            </a:r>
            <a:r>
              <a:rPr sz="2200" spc="300" dirty="0">
                <a:latin typeface="Calibri"/>
                <a:cs typeface="Calibri"/>
              </a:rPr>
              <a:t> </a:t>
            </a:r>
            <a:r>
              <a:rPr sz="2200" spc="50" dirty="0">
                <a:latin typeface="Calibri"/>
                <a:cs typeface="Calibri"/>
              </a:rPr>
              <a:t>va</a:t>
            </a:r>
            <a:r>
              <a:rPr sz="2200" spc="310" dirty="0">
                <a:latin typeface="Calibri"/>
                <a:cs typeface="Calibri"/>
              </a:rPr>
              <a:t> </a:t>
            </a:r>
            <a:r>
              <a:rPr sz="2200" spc="114" dirty="0">
                <a:latin typeface="Calibri"/>
                <a:cs typeface="Calibri"/>
              </a:rPr>
              <a:t>a</a:t>
            </a:r>
            <a:r>
              <a:rPr sz="2200" spc="290" dirty="0">
                <a:latin typeface="Calibri"/>
                <a:cs typeface="Calibri"/>
              </a:rPr>
              <a:t> </a:t>
            </a:r>
            <a:r>
              <a:rPr sz="2200" spc="45" dirty="0">
                <a:latin typeface="Calibri"/>
                <a:cs typeface="Calibri"/>
              </a:rPr>
              <a:t>declarar,</a:t>
            </a:r>
            <a:r>
              <a:rPr sz="2200" spc="320" dirty="0">
                <a:latin typeface="Calibri"/>
                <a:cs typeface="Calibri"/>
              </a:rPr>
              <a:t> </a:t>
            </a:r>
            <a:r>
              <a:rPr sz="2200" spc="60" dirty="0">
                <a:latin typeface="Calibri"/>
                <a:cs typeface="Calibri"/>
              </a:rPr>
              <a:t>el</a:t>
            </a:r>
            <a:r>
              <a:rPr sz="2200" spc="305" dirty="0">
                <a:latin typeface="Calibri"/>
                <a:cs typeface="Calibri"/>
              </a:rPr>
              <a:t> </a:t>
            </a:r>
            <a:r>
              <a:rPr sz="2200" spc="100" dirty="0">
                <a:latin typeface="Calibri"/>
                <a:cs typeface="Calibri"/>
              </a:rPr>
              <a:t>saldo</a:t>
            </a:r>
            <a:r>
              <a:rPr sz="2200" spc="315" dirty="0">
                <a:latin typeface="Calibri"/>
                <a:cs typeface="Calibri"/>
              </a:rPr>
              <a:t> </a:t>
            </a:r>
            <a:r>
              <a:rPr sz="2200" spc="114" dirty="0">
                <a:latin typeface="Calibri"/>
                <a:cs typeface="Calibri"/>
              </a:rPr>
              <a:t>a</a:t>
            </a:r>
            <a:r>
              <a:rPr sz="2200" spc="280" dirty="0">
                <a:latin typeface="Calibri"/>
                <a:cs typeface="Calibri"/>
              </a:rPr>
              <a:t> </a:t>
            </a:r>
            <a:r>
              <a:rPr sz="2200" dirty="0">
                <a:latin typeface="Calibri"/>
                <a:cs typeface="Calibri"/>
              </a:rPr>
              <a:t>favor</a:t>
            </a:r>
            <a:r>
              <a:rPr sz="2200" spc="300" dirty="0">
                <a:latin typeface="Calibri"/>
                <a:cs typeface="Calibri"/>
              </a:rPr>
              <a:t> </a:t>
            </a:r>
            <a:r>
              <a:rPr sz="2200" dirty="0">
                <a:latin typeface="Calibri"/>
                <a:cs typeface="Calibri"/>
              </a:rPr>
              <a:t>“vía</a:t>
            </a:r>
            <a:r>
              <a:rPr sz="2200" spc="295" dirty="0">
                <a:latin typeface="Calibri"/>
                <a:cs typeface="Calibri"/>
              </a:rPr>
              <a:t> </a:t>
            </a:r>
            <a:r>
              <a:rPr sz="2200" spc="50" dirty="0">
                <a:latin typeface="Calibri"/>
                <a:cs typeface="Calibri"/>
              </a:rPr>
              <a:t>nómina” </a:t>
            </a:r>
            <a:r>
              <a:rPr sz="2200" spc="65" dirty="0">
                <a:latin typeface="Calibri"/>
                <a:cs typeface="Calibri"/>
              </a:rPr>
              <a:t>puede</a:t>
            </a:r>
            <a:r>
              <a:rPr sz="2200" spc="120" dirty="0">
                <a:latin typeface="Calibri"/>
                <a:cs typeface="Calibri"/>
              </a:rPr>
              <a:t> </a:t>
            </a:r>
            <a:r>
              <a:rPr sz="2200" dirty="0">
                <a:latin typeface="Calibri"/>
                <a:cs typeface="Calibri"/>
              </a:rPr>
              <a:t>volverse</a:t>
            </a:r>
            <a:r>
              <a:rPr sz="2200" spc="140" dirty="0">
                <a:latin typeface="Calibri"/>
                <a:cs typeface="Calibri"/>
              </a:rPr>
              <a:t> </a:t>
            </a:r>
            <a:r>
              <a:rPr sz="2200" spc="50" dirty="0">
                <a:latin typeface="Calibri"/>
                <a:cs typeface="Calibri"/>
              </a:rPr>
              <a:t>inconsistente.</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95" dirty="0">
                <a:latin typeface="Calibri"/>
                <a:cs typeface="Calibri"/>
              </a:rPr>
              <a:t>Capturar</a:t>
            </a:r>
            <a:r>
              <a:rPr sz="2200" b="1" spc="-145" dirty="0">
                <a:latin typeface="Calibri"/>
                <a:cs typeface="Calibri"/>
              </a:rPr>
              <a:t> </a:t>
            </a:r>
            <a:r>
              <a:rPr sz="2200" b="1" spc="100" dirty="0">
                <a:latin typeface="Calibri"/>
                <a:cs typeface="Calibri"/>
              </a:rPr>
              <a:t>“004”</a:t>
            </a:r>
            <a:r>
              <a:rPr sz="2200" b="1" spc="-150" dirty="0">
                <a:latin typeface="Calibri"/>
                <a:cs typeface="Calibri"/>
              </a:rPr>
              <a:t> </a:t>
            </a:r>
            <a:r>
              <a:rPr sz="2200" b="1" spc="125" dirty="0">
                <a:latin typeface="Calibri"/>
                <a:cs typeface="Calibri"/>
              </a:rPr>
              <a:t>sin</a:t>
            </a:r>
            <a:r>
              <a:rPr sz="2200" b="1" spc="-25" dirty="0">
                <a:latin typeface="Calibri"/>
                <a:cs typeface="Calibri"/>
              </a:rPr>
              <a:t> </a:t>
            </a:r>
            <a:r>
              <a:rPr sz="2200" b="1" spc="114" dirty="0">
                <a:latin typeface="Calibri"/>
                <a:cs typeface="Calibri"/>
              </a:rPr>
              <a:t>CompensacionSaldosAFavor</a:t>
            </a:r>
            <a:endParaRPr sz="2200">
              <a:latin typeface="Calibri"/>
              <a:cs typeface="Calibri"/>
            </a:endParaRPr>
          </a:p>
          <a:p>
            <a:pPr marL="12700">
              <a:lnSpc>
                <a:spcPct val="100000"/>
              </a:lnSpc>
              <a:spcBef>
                <a:spcPts val="525"/>
              </a:spcBef>
            </a:pPr>
            <a:r>
              <a:rPr sz="2200" spc="145" dirty="0">
                <a:latin typeface="Calibri"/>
                <a:cs typeface="Calibri"/>
              </a:rPr>
              <a:t>La</a:t>
            </a:r>
            <a:r>
              <a:rPr sz="2200" spc="45" dirty="0">
                <a:latin typeface="Calibri"/>
                <a:cs typeface="Calibri"/>
              </a:rPr>
              <a:t> </a:t>
            </a:r>
            <a:r>
              <a:rPr sz="2200" spc="50" dirty="0">
                <a:latin typeface="Calibri"/>
                <a:cs typeface="Calibri"/>
              </a:rPr>
              <a:t>guía</a:t>
            </a:r>
            <a:r>
              <a:rPr sz="2200" spc="30" dirty="0">
                <a:latin typeface="Calibri"/>
                <a:cs typeface="Calibri"/>
              </a:rPr>
              <a:t> </a:t>
            </a:r>
            <a:r>
              <a:rPr sz="2200" spc="125" dirty="0">
                <a:latin typeface="Calibri"/>
                <a:cs typeface="Calibri"/>
              </a:rPr>
              <a:t>es</a:t>
            </a:r>
            <a:r>
              <a:rPr sz="2200" spc="55" dirty="0">
                <a:latin typeface="Calibri"/>
                <a:cs typeface="Calibri"/>
              </a:rPr>
              <a:t> </a:t>
            </a:r>
            <a:r>
              <a:rPr sz="2200" spc="50" dirty="0">
                <a:latin typeface="Calibri"/>
                <a:cs typeface="Calibri"/>
              </a:rPr>
              <a:t>explícita:</a:t>
            </a:r>
            <a:r>
              <a:rPr sz="2200" spc="65" dirty="0">
                <a:latin typeface="Calibri"/>
                <a:cs typeface="Calibri"/>
              </a:rPr>
              <a:t> </a:t>
            </a:r>
            <a:r>
              <a:rPr sz="2200" spc="105" dirty="0">
                <a:latin typeface="Calibri"/>
                <a:cs typeface="Calibri"/>
              </a:rPr>
              <a:t>si</a:t>
            </a:r>
            <a:r>
              <a:rPr sz="2200" spc="40" dirty="0">
                <a:latin typeface="Calibri"/>
                <a:cs typeface="Calibri"/>
              </a:rPr>
              <a:t> </a:t>
            </a:r>
            <a:r>
              <a:rPr sz="2200" dirty="0">
                <a:latin typeface="Calibri"/>
                <a:cs typeface="Calibri"/>
              </a:rPr>
              <a:t>registras</a:t>
            </a:r>
            <a:r>
              <a:rPr sz="2200" spc="-45" dirty="0">
                <a:latin typeface="Calibri"/>
                <a:cs typeface="Calibri"/>
              </a:rPr>
              <a:t> </a:t>
            </a:r>
            <a:r>
              <a:rPr sz="2200" dirty="0">
                <a:latin typeface="Calibri"/>
                <a:cs typeface="Calibri"/>
              </a:rPr>
              <a:t>“004”,</a:t>
            </a:r>
            <a:r>
              <a:rPr sz="2200" spc="35" dirty="0">
                <a:latin typeface="Calibri"/>
                <a:cs typeface="Calibri"/>
              </a:rPr>
              <a:t> </a:t>
            </a:r>
            <a:r>
              <a:rPr sz="2200" spc="60" dirty="0">
                <a:latin typeface="Calibri"/>
                <a:cs typeface="Calibri"/>
              </a:rPr>
              <a:t>debe</a:t>
            </a:r>
            <a:r>
              <a:rPr sz="2200" spc="40" dirty="0">
                <a:latin typeface="Calibri"/>
                <a:cs typeface="Calibri"/>
              </a:rPr>
              <a:t> </a:t>
            </a:r>
            <a:r>
              <a:rPr sz="2200" dirty="0">
                <a:latin typeface="Calibri"/>
                <a:cs typeface="Calibri"/>
              </a:rPr>
              <a:t>existir</a:t>
            </a:r>
            <a:r>
              <a:rPr sz="2200" spc="65" dirty="0">
                <a:latin typeface="Calibri"/>
                <a:cs typeface="Calibri"/>
              </a:rPr>
              <a:t> </a:t>
            </a:r>
            <a:r>
              <a:rPr sz="2200" spc="70" dirty="0">
                <a:latin typeface="Calibri"/>
                <a:cs typeface="Calibri"/>
              </a:rPr>
              <a:t>CompensacionSaldosAFavor.</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95" dirty="0">
                <a:latin typeface="Calibri"/>
                <a:cs typeface="Calibri"/>
              </a:rPr>
              <a:t>Confundir</a:t>
            </a:r>
            <a:r>
              <a:rPr sz="2200" b="1" spc="-20" dirty="0">
                <a:latin typeface="Calibri"/>
                <a:cs typeface="Calibri"/>
              </a:rPr>
              <a:t> </a:t>
            </a:r>
            <a:r>
              <a:rPr sz="2200" b="1" spc="160" dirty="0">
                <a:latin typeface="Calibri"/>
                <a:cs typeface="Calibri"/>
              </a:rPr>
              <a:t>ISR</a:t>
            </a:r>
            <a:r>
              <a:rPr sz="2200" b="1" spc="-25" dirty="0">
                <a:latin typeface="Calibri"/>
                <a:cs typeface="Calibri"/>
              </a:rPr>
              <a:t> </a:t>
            </a:r>
            <a:r>
              <a:rPr sz="2200" b="1" spc="114" dirty="0">
                <a:latin typeface="Calibri"/>
                <a:cs typeface="Calibri"/>
              </a:rPr>
              <a:t>quincenal</a:t>
            </a:r>
            <a:r>
              <a:rPr sz="2200" b="1" spc="-10" dirty="0">
                <a:latin typeface="Calibri"/>
                <a:cs typeface="Calibri"/>
              </a:rPr>
              <a:t> </a:t>
            </a:r>
            <a:r>
              <a:rPr sz="2200" b="1" spc="125" dirty="0">
                <a:latin typeface="Calibri"/>
                <a:cs typeface="Calibri"/>
              </a:rPr>
              <a:t>vs</a:t>
            </a:r>
            <a:r>
              <a:rPr sz="2200" b="1" spc="-25" dirty="0">
                <a:latin typeface="Calibri"/>
                <a:cs typeface="Calibri"/>
              </a:rPr>
              <a:t> </a:t>
            </a:r>
            <a:r>
              <a:rPr sz="2200" b="1" spc="160" dirty="0">
                <a:latin typeface="Calibri"/>
                <a:cs typeface="Calibri"/>
              </a:rPr>
              <a:t>ISR</a:t>
            </a:r>
            <a:r>
              <a:rPr sz="2200" b="1" spc="-25" dirty="0">
                <a:latin typeface="Calibri"/>
                <a:cs typeface="Calibri"/>
              </a:rPr>
              <a:t> </a:t>
            </a:r>
            <a:r>
              <a:rPr sz="2200" b="1" spc="100" dirty="0">
                <a:latin typeface="Calibri"/>
                <a:cs typeface="Calibri"/>
              </a:rPr>
              <a:t>anual</a:t>
            </a:r>
            <a:endParaRPr sz="2200">
              <a:latin typeface="Calibri"/>
              <a:cs typeface="Calibri"/>
            </a:endParaRPr>
          </a:p>
          <a:p>
            <a:pPr marL="354965" indent="-342265">
              <a:lnSpc>
                <a:spcPct val="100000"/>
              </a:lnSpc>
              <a:spcBef>
                <a:spcPts val="530"/>
              </a:spcBef>
              <a:buFont typeface="Wingdings"/>
              <a:buChar char=""/>
              <a:tabLst>
                <a:tab pos="354965" algn="l"/>
              </a:tabLst>
            </a:pPr>
            <a:r>
              <a:rPr sz="2200" spc="120" dirty="0">
                <a:latin typeface="Calibri"/>
                <a:cs typeface="Calibri"/>
              </a:rPr>
              <a:t>ISR</a:t>
            </a:r>
            <a:r>
              <a:rPr sz="2200" spc="-25" dirty="0">
                <a:latin typeface="Calibri"/>
                <a:cs typeface="Calibri"/>
              </a:rPr>
              <a:t> </a:t>
            </a:r>
            <a:r>
              <a:rPr sz="2200" spc="80" dirty="0">
                <a:latin typeface="Calibri"/>
                <a:cs typeface="Calibri"/>
              </a:rPr>
              <a:t>anual</a:t>
            </a:r>
            <a:r>
              <a:rPr sz="2200" spc="-5" dirty="0">
                <a:latin typeface="Calibri"/>
                <a:cs typeface="Calibri"/>
              </a:rPr>
              <a:t> </a:t>
            </a:r>
            <a:r>
              <a:rPr sz="2200" spc="114" dirty="0">
                <a:latin typeface="Calibri"/>
                <a:cs typeface="Calibri"/>
              </a:rPr>
              <a:t>a</a:t>
            </a:r>
            <a:r>
              <a:rPr sz="2200" spc="-10" dirty="0">
                <a:latin typeface="Calibri"/>
                <a:cs typeface="Calibri"/>
              </a:rPr>
              <a:t> </a:t>
            </a:r>
            <a:r>
              <a:rPr sz="2200" spc="50" dirty="0">
                <a:latin typeface="Calibri"/>
                <a:cs typeface="Calibri"/>
              </a:rPr>
              <a:t>cargo:</a:t>
            </a:r>
            <a:r>
              <a:rPr sz="2200" spc="-25" dirty="0">
                <a:latin typeface="Calibri"/>
                <a:cs typeface="Calibri"/>
              </a:rPr>
              <a:t> </a:t>
            </a:r>
            <a:r>
              <a:rPr sz="2200" spc="70" dirty="0">
                <a:latin typeface="Calibri"/>
                <a:cs typeface="Calibri"/>
              </a:rPr>
              <a:t>TipoDeduccion</a:t>
            </a:r>
            <a:r>
              <a:rPr sz="2200" spc="-15" dirty="0">
                <a:latin typeface="Calibri"/>
                <a:cs typeface="Calibri"/>
              </a:rPr>
              <a:t> </a:t>
            </a:r>
            <a:r>
              <a:rPr sz="2200" spc="30" dirty="0">
                <a:latin typeface="Calibri"/>
                <a:cs typeface="Calibri"/>
              </a:rPr>
              <a:t>101</a:t>
            </a:r>
            <a:endParaRPr sz="2200">
              <a:latin typeface="Calibri"/>
              <a:cs typeface="Calibri"/>
            </a:endParaRPr>
          </a:p>
          <a:p>
            <a:pPr marL="355600" marR="14604" indent="-342900">
              <a:lnSpc>
                <a:spcPct val="100000"/>
              </a:lnSpc>
              <a:spcBef>
                <a:spcPts val="525"/>
              </a:spcBef>
              <a:buFont typeface="Wingdings"/>
              <a:buChar char=""/>
              <a:tabLst>
                <a:tab pos="355600" algn="l"/>
              </a:tabLst>
            </a:pPr>
            <a:r>
              <a:rPr sz="2200" spc="120" dirty="0">
                <a:latin typeface="Calibri"/>
                <a:cs typeface="Calibri"/>
              </a:rPr>
              <a:t>ISR</a:t>
            </a:r>
            <a:r>
              <a:rPr sz="2200" spc="95" dirty="0">
                <a:latin typeface="Calibri"/>
                <a:cs typeface="Calibri"/>
              </a:rPr>
              <a:t> </a:t>
            </a:r>
            <a:r>
              <a:rPr sz="2200" spc="70" dirty="0">
                <a:latin typeface="Calibri"/>
                <a:cs typeface="Calibri"/>
              </a:rPr>
              <a:t>del</a:t>
            </a:r>
            <a:r>
              <a:rPr sz="2200" spc="95" dirty="0">
                <a:latin typeface="Calibri"/>
                <a:cs typeface="Calibri"/>
              </a:rPr>
              <a:t> </a:t>
            </a:r>
            <a:r>
              <a:rPr sz="2200" dirty="0">
                <a:latin typeface="Calibri"/>
                <a:cs typeface="Calibri"/>
              </a:rPr>
              <a:t>periodo</a:t>
            </a:r>
            <a:r>
              <a:rPr sz="2200" spc="105" dirty="0">
                <a:latin typeface="Calibri"/>
                <a:cs typeface="Calibri"/>
              </a:rPr>
              <a:t> </a:t>
            </a:r>
            <a:r>
              <a:rPr sz="2200" dirty="0">
                <a:latin typeface="Calibri"/>
                <a:cs typeface="Calibri"/>
              </a:rPr>
              <a:t>(normal):</a:t>
            </a:r>
            <a:r>
              <a:rPr sz="2200" spc="100" dirty="0">
                <a:latin typeface="Calibri"/>
                <a:cs typeface="Calibri"/>
              </a:rPr>
              <a:t> </a:t>
            </a:r>
            <a:r>
              <a:rPr sz="2200" spc="70" dirty="0">
                <a:latin typeface="Calibri"/>
                <a:cs typeface="Calibri"/>
              </a:rPr>
              <a:t>TipoDeduccion</a:t>
            </a:r>
            <a:r>
              <a:rPr sz="2200" spc="114" dirty="0">
                <a:latin typeface="Calibri"/>
                <a:cs typeface="Calibri"/>
              </a:rPr>
              <a:t> </a:t>
            </a:r>
            <a:r>
              <a:rPr sz="2200" spc="55" dirty="0">
                <a:latin typeface="Calibri"/>
                <a:cs typeface="Calibri"/>
              </a:rPr>
              <a:t>002</a:t>
            </a:r>
            <a:r>
              <a:rPr sz="2200" spc="95" dirty="0">
                <a:latin typeface="Calibri"/>
                <a:cs typeface="Calibri"/>
              </a:rPr>
              <a:t> </a:t>
            </a:r>
            <a:r>
              <a:rPr sz="2200" dirty="0">
                <a:latin typeface="Calibri"/>
                <a:cs typeface="Calibri"/>
              </a:rPr>
              <a:t>(en</a:t>
            </a:r>
            <a:r>
              <a:rPr sz="2200" spc="105" dirty="0">
                <a:latin typeface="Calibri"/>
                <a:cs typeface="Calibri"/>
              </a:rPr>
              <a:t> </a:t>
            </a:r>
            <a:r>
              <a:rPr sz="2200" spc="65" dirty="0">
                <a:latin typeface="Calibri"/>
                <a:cs typeface="Calibri"/>
              </a:rPr>
              <a:t>el</a:t>
            </a:r>
            <a:r>
              <a:rPr sz="2200" spc="105" dirty="0">
                <a:latin typeface="Calibri"/>
                <a:cs typeface="Calibri"/>
              </a:rPr>
              <a:t> </a:t>
            </a:r>
            <a:r>
              <a:rPr sz="2200" spc="95" dirty="0">
                <a:latin typeface="Calibri"/>
                <a:cs typeface="Calibri"/>
              </a:rPr>
              <a:t>mismo </a:t>
            </a:r>
            <a:r>
              <a:rPr sz="2200" spc="70" dirty="0">
                <a:latin typeface="Calibri"/>
                <a:cs typeface="Calibri"/>
              </a:rPr>
              <a:t>Apéndice</a:t>
            </a:r>
            <a:r>
              <a:rPr sz="2200" spc="95" dirty="0">
                <a:latin typeface="Calibri"/>
                <a:cs typeface="Calibri"/>
              </a:rPr>
              <a:t> </a:t>
            </a:r>
            <a:r>
              <a:rPr sz="2200" spc="55" dirty="0">
                <a:latin typeface="Calibri"/>
                <a:cs typeface="Calibri"/>
              </a:rPr>
              <a:t>8</a:t>
            </a:r>
            <a:r>
              <a:rPr sz="2200" spc="95" dirty="0">
                <a:latin typeface="Calibri"/>
                <a:cs typeface="Calibri"/>
              </a:rPr>
              <a:t> </a:t>
            </a:r>
            <a:r>
              <a:rPr sz="2200" spc="130" dirty="0">
                <a:latin typeface="Calibri"/>
                <a:cs typeface="Calibri"/>
              </a:rPr>
              <a:t>se</a:t>
            </a:r>
            <a:r>
              <a:rPr sz="2200" spc="100" dirty="0">
                <a:latin typeface="Calibri"/>
                <a:cs typeface="Calibri"/>
              </a:rPr>
              <a:t> </a:t>
            </a:r>
            <a:r>
              <a:rPr sz="2200" spc="55" dirty="0">
                <a:latin typeface="Calibri"/>
                <a:cs typeface="Calibri"/>
              </a:rPr>
              <a:t>muestra</a:t>
            </a:r>
            <a:r>
              <a:rPr sz="2200" spc="95" dirty="0">
                <a:latin typeface="Calibri"/>
                <a:cs typeface="Calibri"/>
              </a:rPr>
              <a:t> </a:t>
            </a:r>
            <a:r>
              <a:rPr sz="2200" spc="114" dirty="0">
                <a:latin typeface="Calibri"/>
                <a:cs typeface="Calibri"/>
              </a:rPr>
              <a:t>su </a:t>
            </a:r>
            <a:r>
              <a:rPr sz="2200" spc="-10" dirty="0">
                <a:latin typeface="Calibri"/>
                <a:cs typeface="Calibri"/>
              </a:rPr>
              <a:t>registro).</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61955" cy="458533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Situaciones</a:t>
            </a:r>
            <a:r>
              <a:rPr sz="2200" b="1" spc="-20" dirty="0">
                <a:latin typeface="Calibri"/>
                <a:cs typeface="Calibri"/>
              </a:rPr>
              <a:t> </a:t>
            </a:r>
            <a:r>
              <a:rPr sz="2200" b="1" spc="100" dirty="0">
                <a:latin typeface="Calibri"/>
                <a:cs typeface="Calibri"/>
              </a:rPr>
              <a:t>de</a:t>
            </a:r>
            <a:r>
              <a:rPr sz="2200" b="1" spc="-35" dirty="0">
                <a:latin typeface="Calibri"/>
                <a:cs typeface="Calibri"/>
              </a:rPr>
              <a:t> </a:t>
            </a:r>
            <a:r>
              <a:rPr sz="2200" b="1" spc="125" dirty="0">
                <a:latin typeface="Calibri"/>
                <a:cs typeface="Calibri"/>
              </a:rPr>
              <a:t>posibles</a:t>
            </a:r>
            <a:r>
              <a:rPr sz="2200" b="1" spc="-25" dirty="0">
                <a:latin typeface="Calibri"/>
                <a:cs typeface="Calibri"/>
              </a:rPr>
              <a:t> </a:t>
            </a:r>
            <a:r>
              <a:rPr sz="2200" b="1" spc="110" dirty="0">
                <a:latin typeface="Calibri"/>
                <a:cs typeface="Calibri"/>
              </a:rPr>
              <a:t>riesgos</a:t>
            </a:r>
            <a:r>
              <a:rPr sz="2200" b="1" spc="-25" dirty="0">
                <a:latin typeface="Calibri"/>
                <a:cs typeface="Calibri"/>
              </a:rPr>
              <a:t> </a:t>
            </a:r>
            <a:r>
              <a:rPr sz="2200" b="1" spc="70" dirty="0">
                <a:latin typeface="Calibri"/>
                <a:cs typeface="Calibri"/>
              </a:rPr>
              <a:t>o</a:t>
            </a:r>
            <a:r>
              <a:rPr sz="2200" b="1" spc="-50" dirty="0">
                <a:latin typeface="Calibri"/>
                <a:cs typeface="Calibri"/>
              </a:rPr>
              <a:t> </a:t>
            </a:r>
            <a:r>
              <a:rPr sz="2200" b="1" spc="60" dirty="0">
                <a:latin typeface="Calibri"/>
                <a:cs typeface="Calibri"/>
              </a:rPr>
              <a:t>errores</a:t>
            </a:r>
            <a:endParaRPr sz="2200">
              <a:latin typeface="Calibri"/>
              <a:cs typeface="Calibri"/>
            </a:endParaRPr>
          </a:p>
          <a:p>
            <a:pPr marL="12700">
              <a:lnSpc>
                <a:spcPct val="100000"/>
              </a:lnSpc>
              <a:spcBef>
                <a:spcPts val="530"/>
              </a:spcBef>
            </a:pPr>
            <a:r>
              <a:rPr sz="2200" b="1" spc="95" dirty="0">
                <a:latin typeface="Calibri"/>
                <a:cs typeface="Calibri"/>
              </a:rPr>
              <a:t>Ajustes</a:t>
            </a:r>
            <a:r>
              <a:rPr sz="2200" b="1" dirty="0">
                <a:latin typeface="Calibri"/>
                <a:cs typeface="Calibri"/>
              </a:rPr>
              <a:t> </a:t>
            </a:r>
            <a:r>
              <a:rPr sz="2200" b="1" spc="100" dirty="0">
                <a:latin typeface="Calibri"/>
                <a:cs typeface="Calibri"/>
              </a:rPr>
              <a:t>de</a:t>
            </a:r>
            <a:r>
              <a:rPr sz="2200" b="1" spc="-35" dirty="0">
                <a:latin typeface="Calibri"/>
                <a:cs typeface="Calibri"/>
              </a:rPr>
              <a:t> </a:t>
            </a:r>
            <a:r>
              <a:rPr sz="2200" b="1" spc="114" dirty="0">
                <a:latin typeface="Calibri"/>
                <a:cs typeface="Calibri"/>
              </a:rPr>
              <a:t>subsidio</a:t>
            </a:r>
            <a:r>
              <a:rPr sz="2200" b="1" spc="-10" dirty="0">
                <a:latin typeface="Calibri"/>
                <a:cs typeface="Calibri"/>
              </a:rPr>
              <a:t> </a:t>
            </a:r>
            <a:r>
              <a:rPr sz="2200" b="1" spc="70" dirty="0">
                <a:latin typeface="Calibri"/>
                <a:cs typeface="Calibri"/>
              </a:rPr>
              <a:t>para</a:t>
            </a:r>
            <a:r>
              <a:rPr sz="2200" b="1" spc="-40" dirty="0">
                <a:latin typeface="Calibri"/>
                <a:cs typeface="Calibri"/>
              </a:rPr>
              <a:t> </a:t>
            </a:r>
            <a:r>
              <a:rPr sz="2200" b="1" spc="105" dirty="0">
                <a:latin typeface="Calibri"/>
                <a:cs typeface="Calibri"/>
              </a:rPr>
              <a:t>el</a:t>
            </a:r>
            <a:r>
              <a:rPr sz="2200" b="1" spc="-45" dirty="0">
                <a:latin typeface="Calibri"/>
                <a:cs typeface="Calibri"/>
              </a:rPr>
              <a:t> </a:t>
            </a:r>
            <a:r>
              <a:rPr sz="2200" b="1" spc="100" dirty="0">
                <a:latin typeface="Calibri"/>
                <a:cs typeface="Calibri"/>
              </a:rPr>
              <a:t>empleo</a:t>
            </a:r>
            <a:r>
              <a:rPr sz="2200" b="1" spc="-30" dirty="0">
                <a:latin typeface="Calibri"/>
                <a:cs typeface="Calibri"/>
              </a:rPr>
              <a:t> </a:t>
            </a:r>
            <a:r>
              <a:rPr sz="2200" b="1" spc="110" dirty="0">
                <a:latin typeface="Calibri"/>
                <a:cs typeface="Calibri"/>
              </a:rPr>
              <a:t>al</a:t>
            </a:r>
            <a:r>
              <a:rPr sz="2200" b="1" spc="-40" dirty="0">
                <a:latin typeface="Calibri"/>
                <a:cs typeface="Calibri"/>
              </a:rPr>
              <a:t> </a:t>
            </a:r>
            <a:r>
              <a:rPr sz="2200" b="1" spc="75" dirty="0">
                <a:latin typeface="Calibri"/>
                <a:cs typeface="Calibri"/>
              </a:rPr>
              <a:t>cierre</a:t>
            </a:r>
            <a:endParaRPr sz="2200">
              <a:latin typeface="Calibri"/>
              <a:cs typeface="Calibri"/>
            </a:endParaRPr>
          </a:p>
          <a:p>
            <a:pPr marL="355600" marR="5080" indent="-342900">
              <a:lnSpc>
                <a:spcPct val="100000"/>
              </a:lnSpc>
              <a:spcBef>
                <a:spcPts val="530"/>
              </a:spcBef>
              <a:buFont typeface="Wingdings"/>
              <a:buChar char=""/>
              <a:tabLst>
                <a:tab pos="355600" algn="l"/>
              </a:tabLst>
            </a:pPr>
            <a:r>
              <a:rPr sz="2200" spc="95" dirty="0">
                <a:latin typeface="Calibri"/>
                <a:cs typeface="Calibri"/>
              </a:rPr>
              <a:t>El</a:t>
            </a:r>
            <a:r>
              <a:rPr sz="2200" spc="-25" dirty="0">
                <a:latin typeface="Calibri"/>
                <a:cs typeface="Calibri"/>
              </a:rPr>
              <a:t> </a:t>
            </a:r>
            <a:r>
              <a:rPr sz="2200" dirty="0">
                <a:latin typeface="Calibri"/>
                <a:cs typeface="Calibri"/>
              </a:rPr>
              <a:t>propio</a:t>
            </a:r>
            <a:r>
              <a:rPr sz="2200" spc="-20" dirty="0">
                <a:latin typeface="Calibri"/>
                <a:cs typeface="Calibri"/>
              </a:rPr>
              <a:t> </a:t>
            </a:r>
            <a:r>
              <a:rPr sz="2200" spc="65" dirty="0">
                <a:latin typeface="Calibri"/>
                <a:cs typeface="Calibri"/>
              </a:rPr>
              <a:t>documento</a:t>
            </a:r>
            <a:r>
              <a:rPr sz="2200" spc="-10" dirty="0">
                <a:latin typeface="Calibri"/>
                <a:cs typeface="Calibri"/>
              </a:rPr>
              <a:t> </a:t>
            </a:r>
            <a:r>
              <a:rPr sz="2200" dirty="0">
                <a:latin typeface="Calibri"/>
                <a:cs typeface="Calibri"/>
              </a:rPr>
              <a:t>trae </a:t>
            </a:r>
            <a:r>
              <a:rPr sz="2200" spc="55" dirty="0">
                <a:latin typeface="Calibri"/>
                <a:cs typeface="Calibri"/>
              </a:rPr>
              <a:t>un</a:t>
            </a:r>
            <a:r>
              <a:rPr sz="2200" spc="-25" dirty="0">
                <a:latin typeface="Calibri"/>
                <a:cs typeface="Calibri"/>
              </a:rPr>
              <a:t> </a:t>
            </a:r>
            <a:r>
              <a:rPr sz="2200" spc="45" dirty="0">
                <a:latin typeface="Calibri"/>
                <a:cs typeface="Calibri"/>
              </a:rPr>
              <a:t>procedimiento</a:t>
            </a:r>
            <a:r>
              <a:rPr sz="2200" spc="-10" dirty="0">
                <a:latin typeface="Calibri"/>
                <a:cs typeface="Calibri"/>
              </a:rPr>
              <a:t> </a:t>
            </a:r>
            <a:r>
              <a:rPr sz="2200" spc="65" dirty="0">
                <a:latin typeface="Calibri"/>
                <a:cs typeface="Calibri"/>
              </a:rPr>
              <a:t>de</a:t>
            </a:r>
            <a:r>
              <a:rPr sz="2200" spc="-5" dirty="0">
                <a:latin typeface="Calibri"/>
                <a:cs typeface="Calibri"/>
              </a:rPr>
              <a:t> </a:t>
            </a:r>
            <a:r>
              <a:rPr sz="2200" spc="65" dirty="0">
                <a:latin typeface="Calibri"/>
                <a:cs typeface="Calibri"/>
              </a:rPr>
              <a:t>ajuste</a:t>
            </a:r>
            <a:r>
              <a:rPr sz="2200" dirty="0">
                <a:latin typeface="Calibri"/>
                <a:cs typeface="Calibri"/>
              </a:rPr>
              <a:t> y</a:t>
            </a:r>
            <a:r>
              <a:rPr sz="2200" spc="-20" dirty="0">
                <a:latin typeface="Calibri"/>
                <a:cs typeface="Calibri"/>
              </a:rPr>
              <a:t> </a:t>
            </a:r>
            <a:r>
              <a:rPr sz="2200" spc="80" dirty="0">
                <a:latin typeface="Calibri"/>
                <a:cs typeface="Calibri"/>
              </a:rPr>
              <a:t>aclara</a:t>
            </a:r>
            <a:r>
              <a:rPr sz="2200" dirty="0">
                <a:latin typeface="Calibri"/>
                <a:cs typeface="Calibri"/>
              </a:rPr>
              <a:t> </a:t>
            </a:r>
            <a:r>
              <a:rPr sz="2200" spc="65" dirty="0">
                <a:latin typeface="Calibri"/>
                <a:cs typeface="Calibri"/>
              </a:rPr>
              <a:t>que</a:t>
            </a:r>
            <a:r>
              <a:rPr sz="2200" spc="-30" dirty="0">
                <a:latin typeface="Calibri"/>
                <a:cs typeface="Calibri"/>
              </a:rPr>
              <a:t> </a:t>
            </a:r>
            <a:r>
              <a:rPr sz="2200" spc="50" dirty="0">
                <a:latin typeface="Calibri"/>
                <a:cs typeface="Calibri"/>
              </a:rPr>
              <a:t>para</a:t>
            </a:r>
            <a:r>
              <a:rPr sz="2200" spc="5" dirty="0">
                <a:latin typeface="Calibri"/>
                <a:cs typeface="Calibri"/>
              </a:rPr>
              <a:t> </a:t>
            </a:r>
            <a:r>
              <a:rPr sz="2200" spc="110" dirty="0">
                <a:latin typeface="Calibri"/>
                <a:cs typeface="Calibri"/>
              </a:rPr>
              <a:t>cálculo</a:t>
            </a:r>
            <a:r>
              <a:rPr sz="2200" spc="-20" dirty="0">
                <a:latin typeface="Calibri"/>
                <a:cs typeface="Calibri"/>
              </a:rPr>
              <a:t> </a:t>
            </a:r>
            <a:r>
              <a:rPr sz="2200" spc="70" dirty="0">
                <a:latin typeface="Calibri"/>
                <a:cs typeface="Calibri"/>
              </a:rPr>
              <a:t>anual </a:t>
            </a:r>
            <a:r>
              <a:rPr sz="2200" spc="90" dirty="0">
                <a:latin typeface="Calibri"/>
                <a:cs typeface="Calibri"/>
              </a:rPr>
              <a:t>necesitas</a:t>
            </a:r>
            <a:r>
              <a:rPr sz="2200" spc="25" dirty="0">
                <a:latin typeface="Calibri"/>
                <a:cs typeface="Calibri"/>
              </a:rPr>
              <a:t> </a:t>
            </a:r>
            <a:r>
              <a:rPr sz="2200" spc="60" dirty="0">
                <a:latin typeface="Calibri"/>
                <a:cs typeface="Calibri"/>
              </a:rPr>
              <a:t>el</a:t>
            </a:r>
            <a:r>
              <a:rPr sz="2200" spc="-20" dirty="0">
                <a:latin typeface="Calibri"/>
                <a:cs typeface="Calibri"/>
              </a:rPr>
              <a:t> </a:t>
            </a:r>
            <a:r>
              <a:rPr sz="2200" dirty="0">
                <a:latin typeface="Calibri"/>
                <a:cs typeface="Calibri"/>
              </a:rPr>
              <a:t>total</a:t>
            </a:r>
            <a:r>
              <a:rPr sz="2200" spc="-10" dirty="0">
                <a:latin typeface="Calibri"/>
                <a:cs typeface="Calibri"/>
              </a:rPr>
              <a:t> </a:t>
            </a:r>
            <a:r>
              <a:rPr sz="2200" spc="65" dirty="0">
                <a:latin typeface="Calibri"/>
                <a:cs typeface="Calibri"/>
              </a:rPr>
              <a:t>de</a:t>
            </a:r>
            <a:r>
              <a:rPr sz="2200" spc="-10" dirty="0">
                <a:latin typeface="Calibri"/>
                <a:cs typeface="Calibri"/>
              </a:rPr>
              <a:t> </a:t>
            </a:r>
            <a:r>
              <a:rPr sz="2200" spc="85" dirty="0">
                <a:latin typeface="Calibri"/>
                <a:cs typeface="Calibri"/>
              </a:rPr>
              <a:t>subsidio</a:t>
            </a:r>
            <a:r>
              <a:rPr sz="2200" spc="-5" dirty="0">
                <a:latin typeface="Calibri"/>
                <a:cs typeface="Calibri"/>
              </a:rPr>
              <a:t> </a:t>
            </a:r>
            <a:r>
              <a:rPr sz="2200" spc="60" dirty="0">
                <a:latin typeface="Calibri"/>
                <a:cs typeface="Calibri"/>
              </a:rPr>
              <a:t>del</a:t>
            </a:r>
            <a:r>
              <a:rPr sz="2200" spc="-20" dirty="0">
                <a:latin typeface="Calibri"/>
                <a:cs typeface="Calibri"/>
              </a:rPr>
              <a:t> </a:t>
            </a:r>
            <a:r>
              <a:rPr sz="2200" spc="60" dirty="0">
                <a:latin typeface="Calibri"/>
                <a:cs typeface="Calibri"/>
              </a:rPr>
              <a:t>ejercicio</a:t>
            </a:r>
            <a:r>
              <a:rPr sz="2200" spc="-15" dirty="0">
                <a:latin typeface="Calibri"/>
                <a:cs typeface="Calibri"/>
              </a:rPr>
              <a:t> </a:t>
            </a:r>
            <a:r>
              <a:rPr sz="2200" spc="50" dirty="0">
                <a:latin typeface="Calibri"/>
                <a:cs typeface="Calibri"/>
              </a:rPr>
              <a:t>conforme</a:t>
            </a:r>
            <a:r>
              <a:rPr sz="2200" spc="-25" dirty="0">
                <a:latin typeface="Calibri"/>
                <a:cs typeface="Calibri"/>
              </a:rPr>
              <a:t> </a:t>
            </a:r>
            <a:r>
              <a:rPr sz="2200" spc="114" dirty="0">
                <a:latin typeface="Calibri"/>
                <a:cs typeface="Calibri"/>
              </a:rPr>
              <a:t>a</a:t>
            </a:r>
            <a:r>
              <a:rPr sz="2200" spc="-25" dirty="0">
                <a:latin typeface="Calibri"/>
                <a:cs typeface="Calibri"/>
              </a:rPr>
              <a:t> </a:t>
            </a:r>
            <a:r>
              <a:rPr sz="2200" spc="85" dirty="0">
                <a:latin typeface="Calibri"/>
                <a:cs typeface="Calibri"/>
              </a:rPr>
              <a:t>tablas</a:t>
            </a:r>
            <a:r>
              <a:rPr sz="2200" spc="20" dirty="0">
                <a:latin typeface="Calibri"/>
                <a:cs typeface="Calibri"/>
              </a:rPr>
              <a:t> </a:t>
            </a:r>
            <a:r>
              <a:rPr sz="2200" spc="-25" dirty="0">
                <a:latin typeface="Calibri"/>
                <a:cs typeface="Calibri"/>
              </a:rPr>
              <a:t>RMF</a:t>
            </a:r>
            <a:endParaRPr sz="2200">
              <a:latin typeface="Calibri"/>
              <a:cs typeface="Calibri"/>
            </a:endParaRPr>
          </a:p>
          <a:p>
            <a:pPr marL="354965" indent="-342265">
              <a:lnSpc>
                <a:spcPct val="100000"/>
              </a:lnSpc>
              <a:spcBef>
                <a:spcPts val="525"/>
              </a:spcBef>
              <a:buFont typeface="Wingdings"/>
              <a:buChar char=""/>
              <a:tabLst>
                <a:tab pos="354965" algn="l"/>
              </a:tabLst>
            </a:pPr>
            <a:r>
              <a:rPr sz="2200" spc="120" dirty="0">
                <a:latin typeface="Calibri"/>
                <a:cs typeface="Calibri"/>
              </a:rPr>
              <a:t>Si</a:t>
            </a:r>
            <a:r>
              <a:rPr sz="2200" dirty="0">
                <a:latin typeface="Calibri"/>
                <a:cs typeface="Calibri"/>
              </a:rPr>
              <a:t> </a:t>
            </a:r>
            <a:r>
              <a:rPr sz="2200" spc="125" dirty="0">
                <a:latin typeface="Calibri"/>
                <a:cs typeface="Calibri"/>
              </a:rPr>
              <a:t>se</a:t>
            </a:r>
            <a:r>
              <a:rPr sz="2200" spc="5" dirty="0">
                <a:latin typeface="Calibri"/>
                <a:cs typeface="Calibri"/>
              </a:rPr>
              <a:t> </a:t>
            </a:r>
            <a:r>
              <a:rPr sz="2200" dirty="0">
                <a:latin typeface="Calibri"/>
                <a:cs typeface="Calibri"/>
              </a:rPr>
              <a:t>tiene</a:t>
            </a:r>
            <a:r>
              <a:rPr sz="2200" spc="25" dirty="0">
                <a:latin typeface="Calibri"/>
                <a:cs typeface="Calibri"/>
              </a:rPr>
              <a:t> </a:t>
            </a:r>
            <a:r>
              <a:rPr sz="2200" spc="90" dirty="0">
                <a:latin typeface="Calibri"/>
                <a:cs typeface="Calibri"/>
              </a:rPr>
              <a:t>pagos</a:t>
            </a:r>
            <a:r>
              <a:rPr sz="2200" spc="-10" dirty="0">
                <a:latin typeface="Calibri"/>
                <a:cs typeface="Calibri"/>
              </a:rPr>
              <a:t> </a:t>
            </a:r>
            <a:r>
              <a:rPr sz="2200" dirty="0">
                <a:latin typeface="Calibri"/>
                <a:cs typeface="Calibri"/>
              </a:rPr>
              <a:t>por</a:t>
            </a:r>
            <a:r>
              <a:rPr sz="2200" spc="-5" dirty="0">
                <a:latin typeface="Calibri"/>
                <a:cs typeface="Calibri"/>
              </a:rPr>
              <a:t> </a:t>
            </a:r>
            <a:r>
              <a:rPr sz="2200" spc="55" dirty="0">
                <a:latin typeface="Calibri"/>
                <a:cs typeface="Calibri"/>
              </a:rPr>
              <a:t>periodos</a:t>
            </a:r>
            <a:r>
              <a:rPr sz="2200" spc="30" dirty="0">
                <a:latin typeface="Calibri"/>
                <a:cs typeface="Calibri"/>
              </a:rPr>
              <a:t> </a:t>
            </a:r>
            <a:r>
              <a:rPr sz="2200" spc="60" dirty="0">
                <a:latin typeface="Calibri"/>
                <a:cs typeface="Calibri"/>
              </a:rPr>
              <a:t>menores</a:t>
            </a:r>
            <a:r>
              <a:rPr sz="2200" spc="25" dirty="0">
                <a:latin typeface="Calibri"/>
                <a:cs typeface="Calibri"/>
              </a:rPr>
              <a:t> </a:t>
            </a:r>
            <a:r>
              <a:rPr sz="2200" spc="114" dirty="0">
                <a:latin typeface="Calibri"/>
                <a:cs typeface="Calibri"/>
              </a:rPr>
              <a:t>a</a:t>
            </a:r>
            <a:r>
              <a:rPr sz="2200" spc="-5" dirty="0">
                <a:latin typeface="Calibri"/>
                <a:cs typeface="Calibri"/>
              </a:rPr>
              <a:t> </a:t>
            </a:r>
            <a:r>
              <a:rPr sz="2200" spc="55" dirty="0">
                <a:latin typeface="Calibri"/>
                <a:cs typeface="Calibri"/>
              </a:rPr>
              <a:t>un</a:t>
            </a:r>
            <a:r>
              <a:rPr sz="2200" spc="-5" dirty="0">
                <a:latin typeface="Calibri"/>
                <a:cs typeface="Calibri"/>
              </a:rPr>
              <a:t> </a:t>
            </a:r>
            <a:r>
              <a:rPr sz="2200" spc="110" dirty="0">
                <a:latin typeface="Calibri"/>
                <a:cs typeface="Calibri"/>
              </a:rPr>
              <a:t>mes</a:t>
            </a:r>
            <a:r>
              <a:rPr sz="2200" spc="5" dirty="0">
                <a:latin typeface="Calibri"/>
                <a:cs typeface="Calibri"/>
              </a:rPr>
              <a:t> </a:t>
            </a:r>
            <a:r>
              <a:rPr sz="2200" dirty="0">
                <a:latin typeface="Calibri"/>
                <a:cs typeface="Calibri"/>
              </a:rPr>
              <a:t>o</a:t>
            </a:r>
            <a:r>
              <a:rPr sz="2200" spc="5" dirty="0">
                <a:latin typeface="Calibri"/>
                <a:cs typeface="Calibri"/>
              </a:rPr>
              <a:t> </a:t>
            </a:r>
            <a:r>
              <a:rPr sz="2200" spc="75" dirty="0">
                <a:latin typeface="Calibri"/>
                <a:cs typeface="Calibri"/>
              </a:rPr>
              <a:t>ajustes,</a:t>
            </a:r>
            <a:r>
              <a:rPr sz="2200" spc="20" dirty="0">
                <a:latin typeface="Calibri"/>
                <a:cs typeface="Calibri"/>
              </a:rPr>
              <a:t> </a:t>
            </a:r>
            <a:r>
              <a:rPr sz="2200" spc="55" dirty="0">
                <a:latin typeface="Calibri"/>
                <a:cs typeface="Calibri"/>
              </a:rPr>
              <a:t>esto</a:t>
            </a:r>
            <a:r>
              <a:rPr sz="2200" spc="15" dirty="0">
                <a:latin typeface="Calibri"/>
                <a:cs typeface="Calibri"/>
              </a:rPr>
              <a:t> </a:t>
            </a:r>
            <a:r>
              <a:rPr sz="2200" spc="85" dirty="0">
                <a:latin typeface="Calibri"/>
                <a:cs typeface="Calibri"/>
              </a:rPr>
              <a:t>suele</a:t>
            </a:r>
            <a:r>
              <a:rPr sz="2200" spc="-80" dirty="0">
                <a:latin typeface="Calibri"/>
                <a:cs typeface="Calibri"/>
              </a:rPr>
              <a:t> </a:t>
            </a:r>
            <a:r>
              <a:rPr sz="2200" dirty="0">
                <a:latin typeface="Calibri"/>
                <a:cs typeface="Calibri"/>
              </a:rPr>
              <a:t>“mover”</a:t>
            </a:r>
            <a:r>
              <a:rPr sz="2200" spc="-75" dirty="0">
                <a:latin typeface="Calibri"/>
                <a:cs typeface="Calibri"/>
              </a:rPr>
              <a:t> </a:t>
            </a:r>
            <a:r>
              <a:rPr sz="2200" spc="30" dirty="0">
                <a:latin typeface="Calibri"/>
                <a:cs typeface="Calibri"/>
              </a:rPr>
              <a:t>el</a:t>
            </a:r>
            <a:endParaRPr sz="2200">
              <a:latin typeface="Calibri"/>
              <a:cs typeface="Calibri"/>
            </a:endParaRPr>
          </a:p>
          <a:p>
            <a:pPr marL="355600">
              <a:lnSpc>
                <a:spcPct val="100000"/>
              </a:lnSpc>
            </a:pPr>
            <a:r>
              <a:rPr sz="2200" spc="65" dirty="0">
                <a:latin typeface="Calibri"/>
                <a:cs typeface="Calibri"/>
              </a:rPr>
              <a:t>anual.</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90" dirty="0">
                <a:latin typeface="Calibri"/>
                <a:cs typeface="Calibri"/>
              </a:rPr>
              <a:t>Cuadratura</a:t>
            </a:r>
            <a:r>
              <a:rPr sz="2200" b="1" spc="-25" dirty="0">
                <a:latin typeface="Calibri"/>
                <a:cs typeface="Calibri"/>
              </a:rPr>
              <a:t> </a:t>
            </a:r>
            <a:r>
              <a:rPr sz="2200" b="1" spc="100" dirty="0">
                <a:latin typeface="Calibri"/>
                <a:cs typeface="Calibri"/>
              </a:rPr>
              <a:t>de</a:t>
            </a:r>
            <a:r>
              <a:rPr sz="2200" b="1" spc="-30" dirty="0">
                <a:latin typeface="Calibri"/>
                <a:cs typeface="Calibri"/>
              </a:rPr>
              <a:t> </a:t>
            </a:r>
            <a:r>
              <a:rPr sz="2200" b="1" spc="85" dirty="0">
                <a:latin typeface="Calibri"/>
                <a:cs typeface="Calibri"/>
              </a:rPr>
              <a:t>totales</a:t>
            </a:r>
            <a:endParaRPr sz="2200">
              <a:latin typeface="Calibri"/>
              <a:cs typeface="Calibri"/>
            </a:endParaRPr>
          </a:p>
          <a:p>
            <a:pPr marL="12700">
              <a:lnSpc>
                <a:spcPct val="100000"/>
              </a:lnSpc>
              <a:spcBef>
                <a:spcPts val="525"/>
              </a:spcBef>
            </a:pPr>
            <a:r>
              <a:rPr sz="2200" spc="75" dirty="0">
                <a:latin typeface="Calibri"/>
                <a:cs typeface="Calibri"/>
              </a:rPr>
              <a:t>Recuerda</a:t>
            </a:r>
            <a:r>
              <a:rPr sz="2200" spc="60" dirty="0">
                <a:latin typeface="Calibri"/>
                <a:cs typeface="Calibri"/>
              </a:rPr>
              <a:t> </a:t>
            </a:r>
            <a:r>
              <a:rPr sz="2200" spc="65" dirty="0">
                <a:latin typeface="Calibri"/>
                <a:cs typeface="Calibri"/>
              </a:rPr>
              <a:t>que</a:t>
            </a:r>
            <a:r>
              <a:rPr sz="2200" spc="-90" dirty="0">
                <a:latin typeface="Calibri"/>
                <a:cs typeface="Calibri"/>
              </a:rPr>
              <a:t> </a:t>
            </a:r>
            <a:r>
              <a:rPr sz="2200" spc="60" dirty="0">
                <a:latin typeface="Calibri"/>
                <a:cs typeface="Calibri"/>
              </a:rPr>
              <a:t>“OtrosPagos”</a:t>
            </a:r>
            <a:r>
              <a:rPr sz="2200" spc="-55" dirty="0">
                <a:latin typeface="Calibri"/>
                <a:cs typeface="Calibri"/>
              </a:rPr>
              <a:t> </a:t>
            </a:r>
            <a:r>
              <a:rPr sz="2200" spc="55" dirty="0">
                <a:latin typeface="Calibri"/>
                <a:cs typeface="Calibri"/>
              </a:rPr>
              <a:t>(incluye</a:t>
            </a:r>
            <a:r>
              <a:rPr sz="2200" spc="30" dirty="0">
                <a:latin typeface="Calibri"/>
                <a:cs typeface="Calibri"/>
              </a:rPr>
              <a:t> </a:t>
            </a:r>
            <a:r>
              <a:rPr sz="2200" dirty="0">
                <a:latin typeface="Calibri"/>
                <a:cs typeface="Calibri"/>
              </a:rPr>
              <a:t>004)</a:t>
            </a:r>
            <a:r>
              <a:rPr sz="2200" spc="25" dirty="0">
                <a:latin typeface="Calibri"/>
                <a:cs typeface="Calibri"/>
              </a:rPr>
              <a:t> </a:t>
            </a:r>
            <a:r>
              <a:rPr sz="2200" spc="90" dirty="0">
                <a:latin typeface="Calibri"/>
                <a:cs typeface="Calibri"/>
              </a:rPr>
              <a:t>son</a:t>
            </a:r>
            <a:r>
              <a:rPr sz="2200" spc="25" dirty="0">
                <a:latin typeface="Calibri"/>
                <a:cs typeface="Calibri"/>
              </a:rPr>
              <a:t> </a:t>
            </a:r>
            <a:r>
              <a:rPr sz="2200" dirty="0">
                <a:latin typeface="Calibri"/>
                <a:cs typeface="Calibri"/>
              </a:rPr>
              <a:t>informativos</a:t>
            </a:r>
            <a:r>
              <a:rPr sz="2200" spc="65" dirty="0">
                <a:latin typeface="Calibri"/>
                <a:cs typeface="Calibri"/>
              </a:rPr>
              <a:t> </a:t>
            </a:r>
            <a:r>
              <a:rPr sz="2200" dirty="0">
                <a:latin typeface="Calibri"/>
                <a:cs typeface="Calibri"/>
              </a:rPr>
              <a:t>y</a:t>
            </a:r>
            <a:r>
              <a:rPr sz="2200" spc="25" dirty="0">
                <a:latin typeface="Calibri"/>
                <a:cs typeface="Calibri"/>
              </a:rPr>
              <a:t> </a:t>
            </a:r>
            <a:r>
              <a:rPr sz="2200" spc="125" dirty="0">
                <a:latin typeface="Calibri"/>
                <a:cs typeface="Calibri"/>
              </a:rPr>
              <a:t>se</a:t>
            </a:r>
            <a:r>
              <a:rPr sz="2200" spc="30" dirty="0">
                <a:latin typeface="Calibri"/>
                <a:cs typeface="Calibri"/>
              </a:rPr>
              <a:t> </a:t>
            </a:r>
            <a:r>
              <a:rPr sz="2200" dirty="0">
                <a:latin typeface="Calibri"/>
                <a:cs typeface="Calibri"/>
              </a:rPr>
              <a:t>reportan</a:t>
            </a:r>
            <a:r>
              <a:rPr sz="2200" spc="55" dirty="0">
                <a:latin typeface="Calibri"/>
                <a:cs typeface="Calibri"/>
              </a:rPr>
              <a:t> </a:t>
            </a:r>
            <a:r>
              <a:rPr sz="2200" spc="100" dirty="0">
                <a:latin typeface="Calibri"/>
                <a:cs typeface="Calibri"/>
              </a:rPr>
              <a:t>como</a:t>
            </a:r>
            <a:r>
              <a:rPr sz="2200" spc="25" dirty="0">
                <a:latin typeface="Calibri"/>
                <a:cs typeface="Calibri"/>
              </a:rPr>
              <a:t> </a:t>
            </a:r>
            <a:r>
              <a:rPr sz="2200" spc="65" dirty="0">
                <a:latin typeface="Calibri"/>
                <a:cs typeface="Calibri"/>
              </a:rPr>
              <a:t>tales;</a:t>
            </a:r>
            <a:r>
              <a:rPr sz="2200" spc="55" dirty="0">
                <a:latin typeface="Calibri"/>
                <a:cs typeface="Calibri"/>
              </a:rPr>
              <a:t> </a:t>
            </a:r>
            <a:r>
              <a:rPr sz="2200" spc="30" dirty="0">
                <a:latin typeface="Calibri"/>
                <a:cs typeface="Calibri"/>
              </a:rPr>
              <a:t>el</a:t>
            </a:r>
            <a:endParaRPr sz="2200">
              <a:latin typeface="Calibri"/>
              <a:cs typeface="Calibri"/>
            </a:endParaRPr>
          </a:p>
          <a:p>
            <a:pPr marL="12700">
              <a:lnSpc>
                <a:spcPct val="100000"/>
              </a:lnSpc>
            </a:pPr>
            <a:r>
              <a:rPr sz="2200" spc="65" dirty="0">
                <a:latin typeface="Calibri"/>
                <a:cs typeface="Calibri"/>
              </a:rPr>
              <a:t>catálogo</a:t>
            </a:r>
            <a:r>
              <a:rPr sz="2200" spc="-25" dirty="0">
                <a:latin typeface="Calibri"/>
                <a:cs typeface="Calibri"/>
              </a:rPr>
              <a:t> </a:t>
            </a:r>
            <a:r>
              <a:rPr sz="2200" spc="65" dirty="0">
                <a:latin typeface="Calibri"/>
                <a:cs typeface="Calibri"/>
              </a:rPr>
              <a:t>de</a:t>
            </a:r>
            <a:r>
              <a:rPr sz="2200" spc="-120" dirty="0">
                <a:latin typeface="Calibri"/>
                <a:cs typeface="Calibri"/>
              </a:rPr>
              <a:t> </a:t>
            </a:r>
            <a:r>
              <a:rPr sz="2200" spc="60" dirty="0">
                <a:latin typeface="Calibri"/>
                <a:cs typeface="Calibri"/>
              </a:rPr>
              <a:t>“OtrosPagos”</a:t>
            </a:r>
            <a:r>
              <a:rPr sz="2200" spc="-105" dirty="0">
                <a:latin typeface="Calibri"/>
                <a:cs typeface="Calibri"/>
              </a:rPr>
              <a:t> </a:t>
            </a:r>
            <a:r>
              <a:rPr sz="2200" spc="60" dirty="0">
                <a:latin typeface="Calibri"/>
                <a:cs typeface="Calibri"/>
              </a:rPr>
              <a:t>incluye</a:t>
            </a:r>
            <a:r>
              <a:rPr sz="2200" spc="-45" dirty="0">
                <a:latin typeface="Calibri"/>
                <a:cs typeface="Calibri"/>
              </a:rPr>
              <a:t> </a:t>
            </a:r>
            <a:r>
              <a:rPr sz="2200" spc="50" dirty="0">
                <a:latin typeface="Calibri"/>
                <a:cs typeface="Calibri"/>
              </a:rPr>
              <a:t>expresamente</a:t>
            </a:r>
            <a:r>
              <a:rPr sz="2200" spc="10" dirty="0">
                <a:latin typeface="Calibri"/>
                <a:cs typeface="Calibri"/>
              </a:rPr>
              <a:t> </a:t>
            </a:r>
            <a:r>
              <a:rPr sz="2200" spc="25" dirty="0">
                <a:latin typeface="Calibri"/>
                <a:cs typeface="Calibri"/>
              </a:rPr>
              <a:t>004</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3870" cy="445135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gn="just">
              <a:lnSpc>
                <a:spcPct val="100000"/>
              </a:lnSpc>
            </a:pPr>
            <a:r>
              <a:rPr sz="2200" b="1" spc="130" dirty="0">
                <a:latin typeface="Calibri"/>
                <a:cs typeface="Calibri"/>
              </a:rPr>
              <a:t>Reglas</a:t>
            </a:r>
            <a:r>
              <a:rPr sz="2200" b="1" spc="-25" dirty="0">
                <a:latin typeface="Calibri"/>
                <a:cs typeface="Calibri"/>
              </a:rPr>
              <a:t> </a:t>
            </a:r>
            <a:r>
              <a:rPr sz="2200" b="1" spc="100" dirty="0">
                <a:latin typeface="Calibri"/>
                <a:cs typeface="Calibri"/>
              </a:rPr>
              <a:t>de</a:t>
            </a:r>
            <a:r>
              <a:rPr sz="2200" b="1" spc="-25" dirty="0">
                <a:latin typeface="Calibri"/>
                <a:cs typeface="Calibri"/>
              </a:rPr>
              <a:t> </a:t>
            </a:r>
            <a:r>
              <a:rPr sz="2200" b="1" spc="55" dirty="0">
                <a:latin typeface="Calibri"/>
                <a:cs typeface="Calibri"/>
              </a:rPr>
              <a:t>timbrado</a:t>
            </a:r>
            <a:endParaRPr sz="2200">
              <a:latin typeface="Calibri"/>
              <a:cs typeface="Calibri"/>
            </a:endParaRPr>
          </a:p>
          <a:p>
            <a:pPr marL="354965" indent="-342265" algn="just">
              <a:lnSpc>
                <a:spcPct val="100000"/>
              </a:lnSpc>
              <a:spcBef>
                <a:spcPts val="530"/>
              </a:spcBef>
              <a:buFont typeface="Wingdings"/>
              <a:buChar char=""/>
              <a:tabLst>
                <a:tab pos="354965" algn="l"/>
              </a:tabLst>
            </a:pPr>
            <a:r>
              <a:rPr sz="2200" spc="114" dirty="0">
                <a:latin typeface="Calibri"/>
                <a:cs typeface="Calibri"/>
              </a:rPr>
              <a:t>ISR</a:t>
            </a:r>
            <a:r>
              <a:rPr sz="2200" spc="120" dirty="0">
                <a:latin typeface="Calibri"/>
                <a:cs typeface="Calibri"/>
              </a:rPr>
              <a:t> </a:t>
            </a:r>
            <a:r>
              <a:rPr sz="2200" spc="80" dirty="0">
                <a:latin typeface="Calibri"/>
                <a:cs typeface="Calibri"/>
              </a:rPr>
              <a:t>anual</a:t>
            </a:r>
            <a:r>
              <a:rPr sz="2200" spc="125" dirty="0">
                <a:latin typeface="Calibri"/>
                <a:cs typeface="Calibri"/>
              </a:rPr>
              <a:t> </a:t>
            </a:r>
            <a:r>
              <a:rPr sz="2200" spc="114" dirty="0">
                <a:latin typeface="Calibri"/>
                <a:cs typeface="Calibri"/>
              </a:rPr>
              <a:t>a</a:t>
            </a:r>
            <a:r>
              <a:rPr sz="2200" spc="130" dirty="0">
                <a:latin typeface="Calibri"/>
                <a:cs typeface="Calibri"/>
              </a:rPr>
              <a:t> </a:t>
            </a:r>
            <a:r>
              <a:rPr sz="2200" spc="60" dirty="0">
                <a:latin typeface="Calibri"/>
                <a:cs typeface="Calibri"/>
              </a:rPr>
              <a:t>cargo</a:t>
            </a:r>
            <a:r>
              <a:rPr sz="2200" spc="110" dirty="0">
                <a:latin typeface="Calibri"/>
                <a:cs typeface="Calibri"/>
              </a:rPr>
              <a:t> </a:t>
            </a:r>
            <a:r>
              <a:rPr sz="2200" spc="50" dirty="0">
                <a:latin typeface="Calibri"/>
                <a:cs typeface="Calibri"/>
              </a:rPr>
              <a:t>(ajuste</a:t>
            </a:r>
            <a:r>
              <a:rPr sz="2200" spc="110" dirty="0">
                <a:latin typeface="Calibri"/>
                <a:cs typeface="Calibri"/>
              </a:rPr>
              <a:t> </a:t>
            </a:r>
            <a:r>
              <a:rPr sz="2200" spc="60" dirty="0">
                <a:latin typeface="Calibri"/>
                <a:cs typeface="Calibri"/>
              </a:rPr>
              <a:t>anual):</a:t>
            </a:r>
            <a:r>
              <a:rPr sz="2200" spc="125" dirty="0">
                <a:latin typeface="Calibri"/>
                <a:cs typeface="Calibri"/>
              </a:rPr>
              <a:t> </a:t>
            </a:r>
            <a:r>
              <a:rPr sz="2200" spc="55" dirty="0">
                <a:latin typeface="Calibri"/>
                <a:cs typeface="Calibri"/>
              </a:rPr>
              <a:t>el</a:t>
            </a:r>
            <a:r>
              <a:rPr sz="2200" spc="130" dirty="0">
                <a:latin typeface="Calibri"/>
                <a:cs typeface="Calibri"/>
              </a:rPr>
              <a:t> </a:t>
            </a:r>
            <a:r>
              <a:rPr sz="2200" dirty="0">
                <a:latin typeface="Calibri"/>
                <a:cs typeface="Calibri"/>
              </a:rPr>
              <a:t>patrón</a:t>
            </a:r>
            <a:r>
              <a:rPr sz="2200" spc="105" dirty="0">
                <a:latin typeface="Calibri"/>
                <a:cs typeface="Calibri"/>
              </a:rPr>
              <a:t> </a:t>
            </a:r>
            <a:r>
              <a:rPr sz="2200" spc="70" dirty="0">
                <a:latin typeface="Calibri"/>
                <a:cs typeface="Calibri"/>
              </a:rPr>
              <a:t>debe</a:t>
            </a:r>
            <a:r>
              <a:rPr sz="2200" spc="130" dirty="0">
                <a:latin typeface="Calibri"/>
                <a:cs typeface="Calibri"/>
              </a:rPr>
              <a:t> </a:t>
            </a:r>
            <a:r>
              <a:rPr sz="2200" dirty="0">
                <a:latin typeface="Calibri"/>
                <a:cs typeface="Calibri"/>
              </a:rPr>
              <a:t>retenerlo</a:t>
            </a:r>
            <a:r>
              <a:rPr sz="2200" spc="110" dirty="0">
                <a:latin typeface="Calibri"/>
                <a:cs typeface="Calibri"/>
              </a:rPr>
              <a:t> </a:t>
            </a:r>
            <a:r>
              <a:rPr sz="2200" dirty="0">
                <a:latin typeface="Calibri"/>
                <a:cs typeface="Calibri"/>
              </a:rPr>
              <a:t>y</a:t>
            </a:r>
            <a:r>
              <a:rPr sz="2200" spc="140" dirty="0">
                <a:latin typeface="Calibri"/>
                <a:cs typeface="Calibri"/>
              </a:rPr>
              <a:t> </a:t>
            </a:r>
            <a:r>
              <a:rPr sz="2200" dirty="0">
                <a:latin typeface="Calibri"/>
                <a:cs typeface="Calibri"/>
              </a:rPr>
              <a:t>enterarlo</a:t>
            </a:r>
            <a:r>
              <a:rPr sz="2200" spc="125" dirty="0">
                <a:latin typeface="Calibri"/>
                <a:cs typeface="Calibri"/>
              </a:rPr>
              <a:t> </a:t>
            </a:r>
            <a:r>
              <a:rPr sz="2200" spc="114" dirty="0">
                <a:latin typeface="Calibri"/>
                <a:cs typeface="Calibri"/>
              </a:rPr>
              <a:t>a</a:t>
            </a:r>
            <a:r>
              <a:rPr sz="2200" spc="120" dirty="0">
                <a:latin typeface="Calibri"/>
                <a:cs typeface="Calibri"/>
              </a:rPr>
              <a:t> </a:t>
            </a:r>
            <a:r>
              <a:rPr sz="2200" spc="135" dirty="0">
                <a:latin typeface="Calibri"/>
                <a:cs typeface="Calibri"/>
              </a:rPr>
              <a:t>más</a:t>
            </a:r>
            <a:r>
              <a:rPr sz="2200" spc="130" dirty="0">
                <a:latin typeface="Calibri"/>
                <a:cs typeface="Calibri"/>
              </a:rPr>
              <a:t> </a:t>
            </a:r>
            <a:r>
              <a:rPr sz="2200" dirty="0">
                <a:latin typeface="Calibri"/>
                <a:cs typeface="Calibri"/>
              </a:rPr>
              <a:t>tardar</a:t>
            </a:r>
            <a:r>
              <a:rPr sz="2200" spc="114" dirty="0">
                <a:latin typeface="Calibri"/>
                <a:cs typeface="Calibri"/>
              </a:rPr>
              <a:t> </a:t>
            </a:r>
            <a:r>
              <a:rPr sz="2200" spc="-25" dirty="0">
                <a:latin typeface="Calibri"/>
                <a:cs typeface="Calibri"/>
              </a:rPr>
              <a:t>en</a:t>
            </a:r>
            <a:endParaRPr sz="2200">
              <a:latin typeface="Calibri"/>
              <a:cs typeface="Calibri"/>
            </a:endParaRPr>
          </a:p>
          <a:p>
            <a:pPr marL="355600" algn="just">
              <a:lnSpc>
                <a:spcPct val="100000"/>
              </a:lnSpc>
            </a:pPr>
            <a:r>
              <a:rPr sz="2200" dirty="0">
                <a:latin typeface="Calibri"/>
                <a:cs typeface="Calibri"/>
              </a:rPr>
              <a:t>febrero</a:t>
            </a:r>
            <a:r>
              <a:rPr sz="2200" spc="-15" dirty="0">
                <a:latin typeface="Calibri"/>
                <a:cs typeface="Calibri"/>
              </a:rPr>
              <a:t> </a:t>
            </a:r>
            <a:r>
              <a:rPr sz="2200" spc="60" dirty="0">
                <a:latin typeface="Calibri"/>
                <a:cs typeface="Calibri"/>
              </a:rPr>
              <a:t>del</a:t>
            </a:r>
            <a:r>
              <a:rPr sz="2200" spc="-10" dirty="0">
                <a:latin typeface="Calibri"/>
                <a:cs typeface="Calibri"/>
              </a:rPr>
              <a:t> </a:t>
            </a:r>
            <a:r>
              <a:rPr sz="2200" spc="65" dirty="0">
                <a:latin typeface="Calibri"/>
                <a:cs typeface="Calibri"/>
              </a:rPr>
              <a:t>año</a:t>
            </a:r>
            <a:r>
              <a:rPr sz="2200" spc="-30" dirty="0">
                <a:latin typeface="Calibri"/>
                <a:cs typeface="Calibri"/>
              </a:rPr>
              <a:t> </a:t>
            </a:r>
            <a:r>
              <a:rPr sz="2200" spc="-10" dirty="0">
                <a:latin typeface="Calibri"/>
                <a:cs typeface="Calibri"/>
              </a:rPr>
              <a:t>siguiente.</a:t>
            </a:r>
            <a:endParaRPr sz="2200">
              <a:latin typeface="Calibri"/>
              <a:cs typeface="Calibri"/>
            </a:endParaRPr>
          </a:p>
          <a:p>
            <a:pPr marL="355600" marR="5080" indent="-342900" algn="just">
              <a:lnSpc>
                <a:spcPct val="100000"/>
              </a:lnSpc>
              <a:spcBef>
                <a:spcPts val="530"/>
              </a:spcBef>
              <a:buFont typeface="Wingdings"/>
              <a:buChar char=""/>
              <a:tabLst>
                <a:tab pos="355600" algn="l"/>
              </a:tabLst>
            </a:pPr>
            <a:r>
              <a:rPr sz="2200" spc="135" dirty="0">
                <a:latin typeface="Calibri"/>
                <a:cs typeface="Calibri"/>
              </a:rPr>
              <a:t>Ese</a:t>
            </a:r>
            <a:r>
              <a:rPr sz="2200" spc="365" dirty="0">
                <a:latin typeface="Calibri"/>
                <a:cs typeface="Calibri"/>
              </a:rPr>
              <a:t> </a:t>
            </a:r>
            <a:r>
              <a:rPr sz="2200" spc="120" dirty="0">
                <a:latin typeface="Calibri"/>
                <a:cs typeface="Calibri"/>
              </a:rPr>
              <a:t>ISR</a:t>
            </a:r>
            <a:r>
              <a:rPr sz="2200" spc="385" dirty="0">
                <a:latin typeface="Calibri"/>
                <a:cs typeface="Calibri"/>
              </a:rPr>
              <a:t> </a:t>
            </a:r>
            <a:r>
              <a:rPr sz="2200" spc="80" dirty="0">
                <a:latin typeface="Calibri"/>
                <a:cs typeface="Calibri"/>
              </a:rPr>
              <a:t>anual</a:t>
            </a:r>
            <a:r>
              <a:rPr sz="2200" spc="385" dirty="0">
                <a:latin typeface="Calibri"/>
                <a:cs typeface="Calibri"/>
              </a:rPr>
              <a:t> </a:t>
            </a:r>
            <a:r>
              <a:rPr sz="2200" spc="114" dirty="0">
                <a:latin typeface="Calibri"/>
                <a:cs typeface="Calibri"/>
              </a:rPr>
              <a:t>a</a:t>
            </a:r>
            <a:r>
              <a:rPr sz="2200" spc="370" dirty="0">
                <a:latin typeface="Calibri"/>
                <a:cs typeface="Calibri"/>
              </a:rPr>
              <a:t> </a:t>
            </a:r>
            <a:r>
              <a:rPr sz="2200" spc="60" dirty="0">
                <a:latin typeface="Calibri"/>
                <a:cs typeface="Calibri"/>
              </a:rPr>
              <a:t>cargo</a:t>
            </a:r>
            <a:r>
              <a:rPr sz="2200" spc="375" dirty="0">
                <a:latin typeface="Calibri"/>
                <a:cs typeface="Calibri"/>
              </a:rPr>
              <a:t> </a:t>
            </a:r>
            <a:r>
              <a:rPr sz="2200" spc="130" dirty="0">
                <a:latin typeface="Calibri"/>
                <a:cs typeface="Calibri"/>
              </a:rPr>
              <a:t>se</a:t>
            </a:r>
            <a:r>
              <a:rPr sz="2200" spc="370" dirty="0">
                <a:latin typeface="Calibri"/>
                <a:cs typeface="Calibri"/>
              </a:rPr>
              <a:t> </a:t>
            </a:r>
            <a:r>
              <a:rPr sz="2200" dirty="0">
                <a:latin typeface="Calibri"/>
                <a:cs typeface="Calibri"/>
              </a:rPr>
              <a:t>registra</a:t>
            </a:r>
            <a:r>
              <a:rPr sz="2200" spc="370" dirty="0">
                <a:latin typeface="Calibri"/>
                <a:cs typeface="Calibri"/>
              </a:rPr>
              <a:t> </a:t>
            </a:r>
            <a:r>
              <a:rPr sz="2200" spc="105" dirty="0">
                <a:latin typeface="Calibri"/>
                <a:cs typeface="Calibri"/>
              </a:rPr>
              <a:t>como</a:t>
            </a:r>
            <a:r>
              <a:rPr sz="2200" spc="375" dirty="0">
                <a:latin typeface="Calibri"/>
                <a:cs typeface="Calibri"/>
              </a:rPr>
              <a:t> </a:t>
            </a:r>
            <a:r>
              <a:rPr sz="2200" spc="95" dirty="0">
                <a:latin typeface="Calibri"/>
                <a:cs typeface="Calibri"/>
              </a:rPr>
              <a:t>Deducción</a:t>
            </a:r>
            <a:r>
              <a:rPr sz="2200" spc="385" dirty="0">
                <a:latin typeface="Calibri"/>
                <a:cs typeface="Calibri"/>
              </a:rPr>
              <a:t> </a:t>
            </a:r>
            <a:r>
              <a:rPr sz="2200" spc="100" dirty="0">
                <a:latin typeface="Calibri"/>
                <a:cs typeface="Calibri"/>
              </a:rPr>
              <a:t>con</a:t>
            </a:r>
            <a:r>
              <a:rPr sz="2200" spc="375" dirty="0">
                <a:latin typeface="Calibri"/>
                <a:cs typeface="Calibri"/>
              </a:rPr>
              <a:t> </a:t>
            </a:r>
            <a:r>
              <a:rPr sz="2200" spc="75" dirty="0">
                <a:latin typeface="Calibri"/>
                <a:cs typeface="Calibri"/>
              </a:rPr>
              <a:t>TipoDeduccion</a:t>
            </a:r>
            <a:r>
              <a:rPr sz="2200" spc="400" dirty="0">
                <a:latin typeface="Calibri"/>
                <a:cs typeface="Calibri"/>
              </a:rPr>
              <a:t> </a:t>
            </a:r>
            <a:r>
              <a:rPr sz="2200" spc="60" dirty="0">
                <a:latin typeface="Calibri"/>
                <a:cs typeface="Calibri"/>
              </a:rPr>
              <a:t>“101”</a:t>
            </a:r>
            <a:r>
              <a:rPr sz="2200" spc="275" dirty="0">
                <a:latin typeface="Calibri"/>
                <a:cs typeface="Calibri"/>
              </a:rPr>
              <a:t> </a:t>
            </a:r>
            <a:r>
              <a:rPr sz="2200" spc="65" dirty="0">
                <a:latin typeface="Calibri"/>
                <a:cs typeface="Calibri"/>
              </a:rPr>
              <a:t>(ISR </a:t>
            </a:r>
            <a:r>
              <a:rPr sz="2200" spc="45" dirty="0">
                <a:latin typeface="Calibri"/>
                <a:cs typeface="Calibri"/>
              </a:rPr>
              <a:t>Retenido</a:t>
            </a:r>
            <a:r>
              <a:rPr sz="2200" spc="135" dirty="0">
                <a:latin typeface="Calibri"/>
                <a:cs typeface="Calibri"/>
              </a:rPr>
              <a:t>  </a:t>
            </a:r>
            <a:r>
              <a:rPr sz="2200" spc="75" dirty="0">
                <a:latin typeface="Calibri"/>
                <a:cs typeface="Calibri"/>
              </a:rPr>
              <a:t>de</a:t>
            </a:r>
            <a:r>
              <a:rPr sz="2200" spc="155" dirty="0">
                <a:latin typeface="Calibri"/>
                <a:cs typeface="Calibri"/>
              </a:rPr>
              <a:t>  </a:t>
            </a:r>
            <a:r>
              <a:rPr sz="2200" spc="60" dirty="0">
                <a:latin typeface="Calibri"/>
                <a:cs typeface="Calibri"/>
              </a:rPr>
              <a:t>ejercicio</a:t>
            </a:r>
            <a:r>
              <a:rPr sz="2200" spc="155" dirty="0">
                <a:latin typeface="Calibri"/>
                <a:cs typeface="Calibri"/>
              </a:rPr>
              <a:t>  </a:t>
            </a:r>
            <a:r>
              <a:rPr sz="2200" dirty="0">
                <a:latin typeface="Calibri"/>
                <a:cs typeface="Calibri"/>
              </a:rPr>
              <a:t>anterior).</a:t>
            </a:r>
            <a:r>
              <a:rPr sz="2200" spc="160" dirty="0">
                <a:latin typeface="Calibri"/>
                <a:cs typeface="Calibri"/>
              </a:rPr>
              <a:t>  </a:t>
            </a:r>
            <a:r>
              <a:rPr sz="2200" spc="150" dirty="0">
                <a:latin typeface="Calibri"/>
                <a:cs typeface="Calibri"/>
              </a:rPr>
              <a:t>La</a:t>
            </a:r>
            <a:r>
              <a:rPr sz="2200" spc="160" dirty="0">
                <a:latin typeface="Calibri"/>
                <a:cs typeface="Calibri"/>
              </a:rPr>
              <a:t>  </a:t>
            </a:r>
            <a:r>
              <a:rPr sz="2200" spc="50" dirty="0">
                <a:latin typeface="Calibri"/>
                <a:cs typeface="Calibri"/>
              </a:rPr>
              <a:t>guía</a:t>
            </a:r>
            <a:r>
              <a:rPr sz="2200" spc="155" dirty="0">
                <a:latin typeface="Calibri"/>
                <a:cs typeface="Calibri"/>
              </a:rPr>
              <a:t>  </a:t>
            </a:r>
            <a:r>
              <a:rPr sz="2200" spc="95" dirty="0">
                <a:latin typeface="Calibri"/>
                <a:cs typeface="Calibri"/>
              </a:rPr>
              <a:t>especifica</a:t>
            </a:r>
            <a:r>
              <a:rPr sz="2200" spc="150" dirty="0">
                <a:latin typeface="Calibri"/>
                <a:cs typeface="Calibri"/>
              </a:rPr>
              <a:t>  </a:t>
            </a:r>
            <a:r>
              <a:rPr sz="2200" spc="80" dirty="0">
                <a:latin typeface="Calibri"/>
                <a:cs typeface="Calibri"/>
              </a:rPr>
              <a:t>TipoDeduccion,</a:t>
            </a:r>
            <a:r>
              <a:rPr sz="2200" spc="155" dirty="0">
                <a:latin typeface="Calibri"/>
                <a:cs typeface="Calibri"/>
              </a:rPr>
              <a:t>  </a:t>
            </a:r>
            <a:r>
              <a:rPr sz="2200" spc="95" dirty="0">
                <a:latin typeface="Calibri"/>
                <a:cs typeface="Calibri"/>
              </a:rPr>
              <a:t>Concepto</a:t>
            </a:r>
            <a:r>
              <a:rPr sz="2200" spc="160" dirty="0">
                <a:latin typeface="Calibri"/>
                <a:cs typeface="Calibri"/>
              </a:rPr>
              <a:t>  </a:t>
            </a:r>
            <a:r>
              <a:rPr sz="2200" spc="5" dirty="0">
                <a:latin typeface="Calibri"/>
                <a:cs typeface="Calibri"/>
              </a:rPr>
              <a:t>e </a:t>
            </a:r>
            <a:r>
              <a:rPr sz="2200" spc="-10" dirty="0">
                <a:latin typeface="Calibri"/>
                <a:cs typeface="Calibri"/>
              </a:rPr>
              <a:t>Importe.</a:t>
            </a:r>
            <a:endParaRPr sz="2200">
              <a:latin typeface="Calibri"/>
              <a:cs typeface="Calibri"/>
            </a:endParaRPr>
          </a:p>
          <a:p>
            <a:pPr marL="354965" indent="-342265" algn="just">
              <a:lnSpc>
                <a:spcPct val="100000"/>
              </a:lnSpc>
              <a:spcBef>
                <a:spcPts val="530"/>
              </a:spcBef>
              <a:buFont typeface="Wingdings"/>
              <a:buChar char=""/>
              <a:tabLst>
                <a:tab pos="354965" algn="l"/>
              </a:tabLst>
            </a:pPr>
            <a:r>
              <a:rPr sz="2200" spc="100" dirty="0">
                <a:latin typeface="Calibri"/>
                <a:cs typeface="Calibri"/>
              </a:rPr>
              <a:t>El</a:t>
            </a:r>
            <a:r>
              <a:rPr sz="2200" spc="10" dirty="0">
                <a:latin typeface="Calibri"/>
                <a:cs typeface="Calibri"/>
              </a:rPr>
              <a:t> </a:t>
            </a:r>
            <a:r>
              <a:rPr sz="2200" spc="55" dirty="0">
                <a:latin typeface="Calibri"/>
                <a:cs typeface="Calibri"/>
              </a:rPr>
              <a:t>101</a:t>
            </a:r>
            <a:r>
              <a:rPr sz="2200" spc="20" dirty="0">
                <a:latin typeface="Calibri"/>
                <a:cs typeface="Calibri"/>
              </a:rPr>
              <a:t> </a:t>
            </a:r>
            <a:r>
              <a:rPr sz="2200" spc="65" dirty="0">
                <a:latin typeface="Calibri"/>
                <a:cs typeface="Calibri"/>
              </a:rPr>
              <a:t>puede</a:t>
            </a:r>
            <a:r>
              <a:rPr sz="2200" spc="30" dirty="0">
                <a:latin typeface="Calibri"/>
                <a:cs typeface="Calibri"/>
              </a:rPr>
              <a:t> </a:t>
            </a:r>
            <a:r>
              <a:rPr sz="2200" dirty="0">
                <a:latin typeface="Calibri"/>
                <a:cs typeface="Calibri"/>
              </a:rPr>
              <a:t>reflejarse</a:t>
            </a:r>
            <a:r>
              <a:rPr sz="2200" spc="75" dirty="0">
                <a:latin typeface="Calibri"/>
                <a:cs typeface="Calibri"/>
              </a:rPr>
              <a:t> </a:t>
            </a:r>
            <a:r>
              <a:rPr sz="2200" spc="50" dirty="0">
                <a:latin typeface="Calibri"/>
                <a:cs typeface="Calibri"/>
              </a:rPr>
              <a:t>en</a:t>
            </a:r>
            <a:r>
              <a:rPr sz="2200" spc="35" dirty="0">
                <a:latin typeface="Calibri"/>
                <a:cs typeface="Calibri"/>
              </a:rPr>
              <a:t> </a:t>
            </a:r>
            <a:r>
              <a:rPr sz="2200" spc="90" dirty="0">
                <a:latin typeface="Calibri"/>
                <a:cs typeface="Calibri"/>
              </a:rPr>
              <a:t>la</a:t>
            </a:r>
            <a:r>
              <a:rPr sz="2200" spc="15" dirty="0">
                <a:latin typeface="Calibri"/>
                <a:cs typeface="Calibri"/>
              </a:rPr>
              <a:t> </a:t>
            </a:r>
            <a:r>
              <a:rPr sz="2200" dirty="0">
                <a:latin typeface="Calibri"/>
                <a:cs typeface="Calibri"/>
              </a:rPr>
              <a:t>primera</a:t>
            </a:r>
            <a:r>
              <a:rPr sz="2200" spc="50" dirty="0">
                <a:latin typeface="Calibri"/>
                <a:cs typeface="Calibri"/>
              </a:rPr>
              <a:t> </a:t>
            </a:r>
            <a:r>
              <a:rPr sz="2200" spc="60" dirty="0">
                <a:latin typeface="Calibri"/>
                <a:cs typeface="Calibri"/>
              </a:rPr>
              <a:t>nómina</a:t>
            </a:r>
            <a:r>
              <a:rPr sz="2200" spc="40" dirty="0">
                <a:latin typeface="Calibri"/>
                <a:cs typeface="Calibri"/>
              </a:rPr>
              <a:t> </a:t>
            </a:r>
            <a:r>
              <a:rPr sz="2200" spc="65" dirty="0">
                <a:latin typeface="Calibri"/>
                <a:cs typeface="Calibri"/>
              </a:rPr>
              <a:t>de</a:t>
            </a:r>
            <a:r>
              <a:rPr sz="2200" spc="10" dirty="0">
                <a:latin typeface="Calibri"/>
                <a:cs typeface="Calibri"/>
              </a:rPr>
              <a:t> </a:t>
            </a:r>
            <a:r>
              <a:rPr sz="2200" dirty="0">
                <a:latin typeface="Calibri"/>
                <a:cs typeface="Calibri"/>
              </a:rPr>
              <a:t>enero</a:t>
            </a:r>
            <a:r>
              <a:rPr sz="2200" spc="35" dirty="0">
                <a:latin typeface="Calibri"/>
                <a:cs typeface="Calibri"/>
              </a:rPr>
              <a:t> </a:t>
            </a:r>
            <a:r>
              <a:rPr sz="2200" dirty="0">
                <a:latin typeface="Calibri"/>
                <a:cs typeface="Calibri"/>
              </a:rPr>
              <a:t>o</a:t>
            </a:r>
            <a:r>
              <a:rPr sz="2200" spc="20" dirty="0">
                <a:latin typeface="Calibri"/>
                <a:cs typeface="Calibri"/>
              </a:rPr>
              <a:t> </a:t>
            </a:r>
            <a:r>
              <a:rPr sz="2200" spc="114" dirty="0">
                <a:latin typeface="Calibri"/>
                <a:cs typeface="Calibri"/>
              </a:rPr>
              <a:t>a</a:t>
            </a:r>
            <a:r>
              <a:rPr sz="2200" spc="20" dirty="0">
                <a:latin typeface="Calibri"/>
                <a:cs typeface="Calibri"/>
              </a:rPr>
              <a:t> </a:t>
            </a:r>
            <a:r>
              <a:rPr sz="2200" spc="130" dirty="0">
                <a:latin typeface="Calibri"/>
                <a:cs typeface="Calibri"/>
              </a:rPr>
              <a:t>más</a:t>
            </a:r>
            <a:r>
              <a:rPr sz="2200" spc="45" dirty="0">
                <a:latin typeface="Calibri"/>
                <a:cs typeface="Calibri"/>
              </a:rPr>
              <a:t> </a:t>
            </a:r>
            <a:r>
              <a:rPr sz="2200" dirty="0">
                <a:latin typeface="Calibri"/>
                <a:cs typeface="Calibri"/>
              </a:rPr>
              <a:t>tardar</a:t>
            </a:r>
            <a:r>
              <a:rPr sz="2200" spc="50" dirty="0">
                <a:latin typeface="Calibri"/>
                <a:cs typeface="Calibri"/>
              </a:rPr>
              <a:t> en</a:t>
            </a:r>
            <a:r>
              <a:rPr sz="2200" spc="30" dirty="0">
                <a:latin typeface="Calibri"/>
                <a:cs typeface="Calibri"/>
              </a:rPr>
              <a:t> </a:t>
            </a:r>
            <a:r>
              <a:rPr sz="2200" spc="-10" dirty="0">
                <a:latin typeface="Calibri"/>
                <a:cs typeface="Calibri"/>
              </a:rPr>
              <a:t>febrero.</a:t>
            </a:r>
            <a:endParaRPr sz="2200">
              <a:latin typeface="Calibri"/>
              <a:cs typeface="Calibri"/>
            </a:endParaRPr>
          </a:p>
          <a:p>
            <a:pPr marL="355600" marR="5715" indent="-342900" algn="just">
              <a:lnSpc>
                <a:spcPct val="100000"/>
              </a:lnSpc>
              <a:spcBef>
                <a:spcPts val="525"/>
              </a:spcBef>
              <a:buFont typeface="Wingdings"/>
              <a:buChar char=""/>
              <a:tabLst>
                <a:tab pos="355600" algn="l"/>
              </a:tabLst>
            </a:pPr>
            <a:r>
              <a:rPr sz="2200" b="1" spc="90" dirty="0">
                <a:latin typeface="Calibri"/>
                <a:cs typeface="Calibri"/>
              </a:rPr>
              <a:t>TotalImpuestosRetenidos</a:t>
            </a:r>
            <a:r>
              <a:rPr sz="2200" b="1" spc="280" dirty="0">
                <a:latin typeface="Calibri"/>
                <a:cs typeface="Calibri"/>
              </a:rPr>
              <a:t> </a:t>
            </a:r>
            <a:r>
              <a:rPr sz="2200" spc="65" dirty="0">
                <a:latin typeface="Calibri"/>
                <a:cs typeface="Calibri"/>
              </a:rPr>
              <a:t>=</a:t>
            </a:r>
            <a:r>
              <a:rPr sz="2200" spc="275" dirty="0">
                <a:latin typeface="Calibri"/>
                <a:cs typeface="Calibri"/>
              </a:rPr>
              <a:t> </a:t>
            </a:r>
            <a:r>
              <a:rPr sz="2200" spc="120" dirty="0">
                <a:latin typeface="Calibri"/>
                <a:cs typeface="Calibri"/>
              </a:rPr>
              <a:t>suma</a:t>
            </a:r>
            <a:r>
              <a:rPr sz="2200" spc="270" dirty="0">
                <a:latin typeface="Calibri"/>
                <a:cs typeface="Calibri"/>
              </a:rPr>
              <a:t> </a:t>
            </a:r>
            <a:r>
              <a:rPr sz="2200" spc="65" dirty="0">
                <a:latin typeface="Calibri"/>
                <a:cs typeface="Calibri"/>
              </a:rPr>
              <a:t>de</a:t>
            </a:r>
            <a:r>
              <a:rPr sz="2200" spc="260" dirty="0">
                <a:latin typeface="Calibri"/>
                <a:cs typeface="Calibri"/>
              </a:rPr>
              <a:t> </a:t>
            </a:r>
            <a:r>
              <a:rPr sz="2200" spc="95" dirty="0">
                <a:latin typeface="Calibri"/>
                <a:cs typeface="Calibri"/>
              </a:rPr>
              <a:t>deducciones</a:t>
            </a:r>
            <a:r>
              <a:rPr sz="2200" spc="290" dirty="0">
                <a:latin typeface="Calibri"/>
                <a:cs typeface="Calibri"/>
              </a:rPr>
              <a:t> </a:t>
            </a:r>
            <a:r>
              <a:rPr sz="2200" b="1" spc="110" dirty="0">
                <a:latin typeface="Calibri"/>
                <a:cs typeface="Calibri"/>
              </a:rPr>
              <a:t>TipoDeduccion</a:t>
            </a:r>
            <a:r>
              <a:rPr sz="2200" b="1" spc="275" dirty="0">
                <a:latin typeface="Calibri"/>
                <a:cs typeface="Calibri"/>
              </a:rPr>
              <a:t> </a:t>
            </a:r>
            <a:r>
              <a:rPr sz="2200" b="1" spc="100" dirty="0">
                <a:latin typeface="Calibri"/>
                <a:cs typeface="Calibri"/>
              </a:rPr>
              <a:t>“002”</a:t>
            </a:r>
            <a:r>
              <a:rPr sz="2200" b="1" spc="135" dirty="0">
                <a:latin typeface="Calibri"/>
                <a:cs typeface="Calibri"/>
              </a:rPr>
              <a:t> </a:t>
            </a:r>
            <a:r>
              <a:rPr sz="2200" b="1" spc="110" dirty="0">
                <a:latin typeface="Calibri"/>
                <a:cs typeface="Calibri"/>
              </a:rPr>
              <a:t>(ISR</a:t>
            </a:r>
            <a:r>
              <a:rPr sz="2200" b="1" spc="275" dirty="0">
                <a:latin typeface="Calibri"/>
                <a:cs typeface="Calibri"/>
              </a:rPr>
              <a:t> </a:t>
            </a:r>
            <a:r>
              <a:rPr sz="2200" b="1" spc="75" dirty="0">
                <a:latin typeface="Calibri"/>
                <a:cs typeface="Calibri"/>
              </a:rPr>
              <a:t>del </a:t>
            </a:r>
            <a:r>
              <a:rPr sz="2200" b="1" spc="50" dirty="0">
                <a:latin typeface="Calibri"/>
                <a:cs typeface="Calibri"/>
              </a:rPr>
              <a:t>periodo)</a:t>
            </a:r>
            <a:r>
              <a:rPr sz="2200" spc="50" dirty="0">
                <a:latin typeface="Calibri"/>
                <a:cs typeface="Calibri"/>
              </a:rPr>
              <a:t>;</a:t>
            </a:r>
            <a:r>
              <a:rPr sz="2200" spc="484" dirty="0">
                <a:latin typeface="Calibri"/>
                <a:cs typeface="Calibri"/>
              </a:rPr>
              <a:t> </a:t>
            </a:r>
            <a:r>
              <a:rPr sz="2200" b="1" spc="100" dirty="0">
                <a:latin typeface="Calibri"/>
                <a:cs typeface="Calibri"/>
              </a:rPr>
              <a:t>TotalOtrasDeducciones</a:t>
            </a:r>
            <a:r>
              <a:rPr sz="2200" b="1" spc="490" dirty="0">
                <a:latin typeface="Calibri"/>
                <a:cs typeface="Calibri"/>
              </a:rPr>
              <a:t> </a:t>
            </a:r>
            <a:r>
              <a:rPr sz="2200" spc="55" dirty="0">
                <a:latin typeface="Calibri"/>
                <a:cs typeface="Calibri"/>
              </a:rPr>
              <a:t>excluye</a:t>
            </a:r>
            <a:r>
              <a:rPr sz="2200" spc="470" dirty="0">
                <a:latin typeface="Calibri"/>
                <a:cs typeface="Calibri"/>
              </a:rPr>
              <a:t> </a:t>
            </a:r>
            <a:r>
              <a:rPr sz="2200" dirty="0">
                <a:latin typeface="Calibri"/>
                <a:cs typeface="Calibri"/>
              </a:rPr>
              <a:t>“002”.</a:t>
            </a:r>
            <a:r>
              <a:rPr sz="2200" spc="475" dirty="0">
                <a:latin typeface="Calibri"/>
                <a:cs typeface="Calibri"/>
              </a:rPr>
              <a:t> </a:t>
            </a:r>
            <a:r>
              <a:rPr sz="2200" spc="120" dirty="0">
                <a:latin typeface="Calibri"/>
                <a:cs typeface="Calibri"/>
              </a:rPr>
              <a:t>Si</a:t>
            </a:r>
            <a:r>
              <a:rPr sz="2200" spc="465" dirty="0">
                <a:latin typeface="Calibri"/>
                <a:cs typeface="Calibri"/>
              </a:rPr>
              <a:t> </a:t>
            </a:r>
            <a:r>
              <a:rPr sz="2200" dirty="0">
                <a:latin typeface="Calibri"/>
                <a:cs typeface="Calibri"/>
              </a:rPr>
              <a:t>no</a:t>
            </a:r>
            <a:r>
              <a:rPr sz="2200" spc="475" dirty="0">
                <a:latin typeface="Calibri"/>
                <a:cs typeface="Calibri"/>
              </a:rPr>
              <a:t> </a:t>
            </a:r>
            <a:r>
              <a:rPr sz="2200" spc="55" dirty="0">
                <a:latin typeface="Calibri"/>
                <a:cs typeface="Calibri"/>
              </a:rPr>
              <a:t>hay</a:t>
            </a:r>
            <a:r>
              <a:rPr sz="2200" spc="480" dirty="0">
                <a:latin typeface="Calibri"/>
                <a:cs typeface="Calibri"/>
              </a:rPr>
              <a:t> </a:t>
            </a:r>
            <a:r>
              <a:rPr sz="2200" dirty="0">
                <a:latin typeface="Calibri"/>
                <a:cs typeface="Calibri"/>
              </a:rPr>
              <a:t>“002”,</a:t>
            </a:r>
            <a:r>
              <a:rPr sz="2200" spc="465" dirty="0">
                <a:latin typeface="Calibri"/>
                <a:cs typeface="Calibri"/>
              </a:rPr>
              <a:t> </a:t>
            </a:r>
            <a:r>
              <a:rPr sz="2200" b="1" spc="85" dirty="0">
                <a:latin typeface="Calibri"/>
                <a:cs typeface="Calibri"/>
              </a:rPr>
              <a:t>no</a:t>
            </a:r>
            <a:r>
              <a:rPr sz="2200" b="1" spc="475" dirty="0">
                <a:latin typeface="Calibri"/>
                <a:cs typeface="Calibri"/>
              </a:rPr>
              <a:t> </a:t>
            </a:r>
            <a:r>
              <a:rPr sz="2200" b="1" spc="180" dirty="0">
                <a:latin typeface="Calibri"/>
                <a:cs typeface="Calibri"/>
              </a:rPr>
              <a:t>se</a:t>
            </a:r>
            <a:r>
              <a:rPr sz="2200" b="1" spc="470" dirty="0">
                <a:latin typeface="Calibri"/>
                <a:cs typeface="Calibri"/>
              </a:rPr>
              <a:t> </a:t>
            </a:r>
            <a:r>
              <a:rPr sz="2200" b="1" spc="55" dirty="0">
                <a:latin typeface="Calibri"/>
                <a:cs typeface="Calibri"/>
              </a:rPr>
              <a:t>registra </a:t>
            </a:r>
            <a:r>
              <a:rPr sz="2200" spc="45" dirty="0">
                <a:latin typeface="Calibri"/>
                <a:cs typeface="Calibri"/>
              </a:rPr>
              <a:t>TotalImpuestosRetenidos.</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106</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4116070"/>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30" dirty="0">
                <a:latin typeface="Calibri"/>
                <a:cs typeface="Calibri"/>
              </a:rPr>
              <a:t>Reglas</a:t>
            </a:r>
            <a:r>
              <a:rPr sz="2200" b="1" spc="-25" dirty="0">
                <a:latin typeface="Calibri"/>
                <a:cs typeface="Calibri"/>
              </a:rPr>
              <a:t> </a:t>
            </a:r>
            <a:r>
              <a:rPr sz="2200" b="1" spc="100" dirty="0">
                <a:latin typeface="Calibri"/>
                <a:cs typeface="Calibri"/>
              </a:rPr>
              <a:t>de</a:t>
            </a:r>
            <a:r>
              <a:rPr sz="2200" b="1" spc="-25" dirty="0">
                <a:latin typeface="Calibri"/>
                <a:cs typeface="Calibri"/>
              </a:rPr>
              <a:t> </a:t>
            </a:r>
            <a:r>
              <a:rPr sz="2200" b="1" spc="55" dirty="0">
                <a:latin typeface="Calibri"/>
                <a:cs typeface="Calibri"/>
              </a:rPr>
              <a:t>timbrado</a:t>
            </a:r>
            <a:endParaRPr sz="2200">
              <a:latin typeface="Calibri"/>
              <a:cs typeface="Calibri"/>
            </a:endParaRPr>
          </a:p>
          <a:p>
            <a:pPr marL="354965" indent="-342265">
              <a:lnSpc>
                <a:spcPct val="100000"/>
              </a:lnSpc>
              <a:spcBef>
                <a:spcPts val="530"/>
              </a:spcBef>
              <a:buFont typeface="Wingdings"/>
              <a:buChar char=""/>
              <a:tabLst>
                <a:tab pos="354965" algn="l"/>
              </a:tabLst>
            </a:pPr>
            <a:r>
              <a:rPr sz="2200" spc="120" dirty="0">
                <a:latin typeface="Calibri"/>
                <a:cs typeface="Calibri"/>
              </a:rPr>
              <a:t>Si</a:t>
            </a:r>
            <a:r>
              <a:rPr sz="2200" spc="475" dirty="0">
                <a:latin typeface="Calibri"/>
                <a:cs typeface="Calibri"/>
              </a:rPr>
              <a:t> </a:t>
            </a:r>
            <a:r>
              <a:rPr sz="2200" spc="130" dirty="0">
                <a:latin typeface="Calibri"/>
                <a:cs typeface="Calibri"/>
              </a:rPr>
              <a:t>se</a:t>
            </a:r>
            <a:r>
              <a:rPr sz="2200" spc="465" dirty="0">
                <a:latin typeface="Calibri"/>
                <a:cs typeface="Calibri"/>
              </a:rPr>
              <a:t> </a:t>
            </a:r>
            <a:r>
              <a:rPr sz="2200" dirty="0">
                <a:latin typeface="Calibri"/>
                <a:cs typeface="Calibri"/>
              </a:rPr>
              <a:t>registra</a:t>
            </a:r>
            <a:r>
              <a:rPr sz="2200" spc="465" dirty="0">
                <a:latin typeface="Calibri"/>
                <a:cs typeface="Calibri"/>
              </a:rPr>
              <a:t> </a:t>
            </a:r>
            <a:r>
              <a:rPr sz="2200" dirty="0">
                <a:latin typeface="Calibri"/>
                <a:cs typeface="Calibri"/>
              </a:rPr>
              <a:t>TipoOtroPago</a:t>
            </a:r>
            <a:r>
              <a:rPr sz="2200" spc="480" dirty="0">
                <a:latin typeface="Calibri"/>
                <a:cs typeface="Calibri"/>
              </a:rPr>
              <a:t> </a:t>
            </a:r>
            <a:r>
              <a:rPr sz="2200" spc="55" dirty="0">
                <a:latin typeface="Calibri"/>
                <a:cs typeface="Calibri"/>
              </a:rPr>
              <a:t>“004”</a:t>
            </a:r>
            <a:r>
              <a:rPr sz="2200" spc="365" dirty="0">
                <a:latin typeface="Calibri"/>
                <a:cs typeface="Calibri"/>
              </a:rPr>
              <a:t> </a:t>
            </a:r>
            <a:r>
              <a:rPr sz="2200" spc="75" dirty="0">
                <a:latin typeface="Calibri"/>
                <a:cs typeface="Calibri"/>
              </a:rPr>
              <a:t>(Aplicación</a:t>
            </a:r>
            <a:r>
              <a:rPr sz="2200" spc="475" dirty="0">
                <a:latin typeface="Calibri"/>
                <a:cs typeface="Calibri"/>
              </a:rPr>
              <a:t> </a:t>
            </a:r>
            <a:r>
              <a:rPr sz="2200" spc="75" dirty="0">
                <a:latin typeface="Calibri"/>
                <a:cs typeface="Calibri"/>
              </a:rPr>
              <a:t>de</a:t>
            </a:r>
            <a:r>
              <a:rPr sz="2200" spc="475" dirty="0">
                <a:latin typeface="Calibri"/>
                <a:cs typeface="Calibri"/>
              </a:rPr>
              <a:t> </a:t>
            </a:r>
            <a:r>
              <a:rPr sz="2200" spc="100" dirty="0">
                <a:latin typeface="Calibri"/>
                <a:cs typeface="Calibri"/>
              </a:rPr>
              <a:t>saldo</a:t>
            </a:r>
            <a:r>
              <a:rPr sz="2200" spc="490" dirty="0">
                <a:latin typeface="Calibri"/>
                <a:cs typeface="Calibri"/>
              </a:rPr>
              <a:t> </a:t>
            </a:r>
            <a:r>
              <a:rPr sz="2200" spc="114" dirty="0">
                <a:latin typeface="Calibri"/>
                <a:cs typeface="Calibri"/>
              </a:rPr>
              <a:t>a</a:t>
            </a:r>
            <a:r>
              <a:rPr sz="2200" spc="465" dirty="0">
                <a:latin typeface="Calibri"/>
                <a:cs typeface="Calibri"/>
              </a:rPr>
              <a:t> </a:t>
            </a:r>
            <a:r>
              <a:rPr sz="2200" dirty="0">
                <a:latin typeface="Calibri"/>
                <a:cs typeface="Calibri"/>
              </a:rPr>
              <a:t>favor</a:t>
            </a:r>
            <a:r>
              <a:rPr sz="2200" spc="490" dirty="0">
                <a:latin typeface="Calibri"/>
                <a:cs typeface="Calibri"/>
              </a:rPr>
              <a:t> </a:t>
            </a:r>
            <a:r>
              <a:rPr sz="2200" dirty="0">
                <a:latin typeface="Calibri"/>
                <a:cs typeface="Calibri"/>
              </a:rPr>
              <a:t>por</a:t>
            </a:r>
            <a:r>
              <a:rPr sz="2200" spc="470" dirty="0">
                <a:latin typeface="Calibri"/>
                <a:cs typeface="Calibri"/>
              </a:rPr>
              <a:t> </a:t>
            </a:r>
            <a:r>
              <a:rPr sz="2200" spc="90" dirty="0">
                <a:latin typeface="Calibri"/>
                <a:cs typeface="Calibri"/>
              </a:rPr>
              <a:t>compensación</a:t>
            </a:r>
            <a:endParaRPr sz="2200">
              <a:latin typeface="Calibri"/>
              <a:cs typeface="Calibri"/>
            </a:endParaRPr>
          </a:p>
          <a:p>
            <a:pPr marL="355600">
              <a:lnSpc>
                <a:spcPct val="100000"/>
              </a:lnSpc>
            </a:pPr>
            <a:r>
              <a:rPr sz="2200" spc="65" dirty="0">
                <a:latin typeface="Calibri"/>
                <a:cs typeface="Calibri"/>
              </a:rPr>
              <a:t>anual),</a:t>
            </a:r>
            <a:r>
              <a:rPr sz="2200" spc="-15" dirty="0">
                <a:latin typeface="Calibri"/>
                <a:cs typeface="Calibri"/>
              </a:rPr>
              <a:t> </a:t>
            </a:r>
            <a:r>
              <a:rPr sz="2200" spc="65" dirty="0">
                <a:latin typeface="Calibri"/>
                <a:cs typeface="Calibri"/>
              </a:rPr>
              <a:t>debe</a:t>
            </a:r>
            <a:r>
              <a:rPr sz="2200" spc="-20" dirty="0">
                <a:latin typeface="Calibri"/>
                <a:cs typeface="Calibri"/>
              </a:rPr>
              <a:t> </a:t>
            </a:r>
            <a:r>
              <a:rPr sz="2200" spc="45" dirty="0">
                <a:latin typeface="Calibri"/>
                <a:cs typeface="Calibri"/>
              </a:rPr>
              <a:t>informarse</a:t>
            </a:r>
            <a:r>
              <a:rPr sz="2200" spc="10" dirty="0">
                <a:latin typeface="Calibri"/>
                <a:cs typeface="Calibri"/>
              </a:rPr>
              <a:t> </a:t>
            </a:r>
            <a:r>
              <a:rPr sz="2200" spc="55" dirty="0">
                <a:latin typeface="Calibri"/>
                <a:cs typeface="Calibri"/>
              </a:rPr>
              <a:t>el</a:t>
            </a:r>
            <a:r>
              <a:rPr sz="2200" spc="-30" dirty="0">
                <a:latin typeface="Calibri"/>
                <a:cs typeface="Calibri"/>
              </a:rPr>
              <a:t> </a:t>
            </a:r>
            <a:r>
              <a:rPr sz="2200" spc="55" dirty="0">
                <a:latin typeface="Calibri"/>
                <a:cs typeface="Calibri"/>
              </a:rPr>
              <a:t>nodo</a:t>
            </a:r>
            <a:r>
              <a:rPr sz="2200" spc="-25" dirty="0">
                <a:latin typeface="Calibri"/>
                <a:cs typeface="Calibri"/>
              </a:rPr>
              <a:t> </a:t>
            </a:r>
            <a:r>
              <a:rPr sz="2200" spc="70" dirty="0">
                <a:latin typeface="Calibri"/>
                <a:cs typeface="Calibri"/>
              </a:rPr>
              <a:t>CompensacionSaldosAFavor.</a:t>
            </a:r>
            <a:endParaRPr sz="2200">
              <a:latin typeface="Calibri"/>
              <a:cs typeface="Calibri"/>
            </a:endParaRPr>
          </a:p>
          <a:p>
            <a:pPr marL="354965" indent="-342265">
              <a:lnSpc>
                <a:spcPct val="100000"/>
              </a:lnSpc>
              <a:spcBef>
                <a:spcPts val="530"/>
              </a:spcBef>
              <a:buFont typeface="Wingdings"/>
              <a:buChar char=""/>
              <a:tabLst>
                <a:tab pos="354965" algn="l"/>
              </a:tabLst>
            </a:pPr>
            <a:r>
              <a:rPr sz="2200" spc="95" dirty="0">
                <a:latin typeface="Calibri"/>
                <a:cs typeface="Calibri"/>
              </a:rPr>
              <a:t>En</a:t>
            </a:r>
            <a:r>
              <a:rPr sz="2200" spc="-35" dirty="0">
                <a:latin typeface="Calibri"/>
                <a:cs typeface="Calibri"/>
              </a:rPr>
              <a:t> </a:t>
            </a:r>
            <a:r>
              <a:rPr sz="2200" b="1" spc="110" dirty="0">
                <a:latin typeface="Calibri"/>
                <a:cs typeface="Calibri"/>
              </a:rPr>
              <a:t>CompensacionSaldosAFavor</a:t>
            </a:r>
            <a:r>
              <a:rPr sz="2200" spc="110" dirty="0">
                <a:latin typeface="Calibri"/>
                <a:cs typeface="Calibri"/>
              </a:rPr>
              <a:t>:</a:t>
            </a:r>
            <a:endParaRPr sz="2200">
              <a:latin typeface="Calibri"/>
              <a:cs typeface="Calibri"/>
            </a:endParaRPr>
          </a:p>
          <a:p>
            <a:pPr marL="756285" marR="235585" lvl="1" indent="-287020">
              <a:lnSpc>
                <a:spcPct val="100000"/>
              </a:lnSpc>
              <a:spcBef>
                <a:spcPts val="525"/>
              </a:spcBef>
              <a:buFont typeface="Wingdings"/>
              <a:buChar char=""/>
              <a:tabLst>
                <a:tab pos="756285" algn="l"/>
              </a:tabLst>
            </a:pPr>
            <a:r>
              <a:rPr sz="2200" b="1" spc="85" dirty="0">
                <a:latin typeface="Calibri"/>
                <a:cs typeface="Calibri"/>
              </a:rPr>
              <a:t>SaldoAFavor</a:t>
            </a:r>
            <a:r>
              <a:rPr sz="2200" b="1" spc="25" dirty="0">
                <a:latin typeface="Calibri"/>
                <a:cs typeface="Calibri"/>
              </a:rPr>
              <a:t> </a:t>
            </a:r>
            <a:r>
              <a:rPr sz="2200" spc="125" dirty="0">
                <a:latin typeface="Calibri"/>
                <a:cs typeface="Calibri"/>
              </a:rPr>
              <a:t>es</a:t>
            </a:r>
            <a:r>
              <a:rPr sz="2200" spc="-5" dirty="0">
                <a:latin typeface="Calibri"/>
                <a:cs typeface="Calibri"/>
              </a:rPr>
              <a:t> </a:t>
            </a:r>
            <a:r>
              <a:rPr sz="2200" spc="60" dirty="0">
                <a:latin typeface="Calibri"/>
                <a:cs typeface="Calibri"/>
              </a:rPr>
              <a:t>el</a:t>
            </a:r>
            <a:r>
              <a:rPr sz="2200" spc="-10" dirty="0">
                <a:latin typeface="Calibri"/>
                <a:cs typeface="Calibri"/>
              </a:rPr>
              <a:t> </a:t>
            </a:r>
            <a:r>
              <a:rPr sz="2200" spc="100" dirty="0">
                <a:latin typeface="Calibri"/>
                <a:cs typeface="Calibri"/>
              </a:rPr>
              <a:t>saldo</a:t>
            </a:r>
            <a:r>
              <a:rPr sz="2200" dirty="0">
                <a:latin typeface="Calibri"/>
                <a:cs typeface="Calibri"/>
              </a:rPr>
              <a:t> </a:t>
            </a:r>
            <a:r>
              <a:rPr sz="2200" spc="114" dirty="0">
                <a:latin typeface="Calibri"/>
                <a:cs typeface="Calibri"/>
              </a:rPr>
              <a:t>a</a:t>
            </a:r>
            <a:r>
              <a:rPr sz="2200" dirty="0">
                <a:latin typeface="Calibri"/>
                <a:cs typeface="Calibri"/>
              </a:rPr>
              <a:t> favor derivado</a:t>
            </a:r>
            <a:r>
              <a:rPr sz="2200" spc="20" dirty="0">
                <a:latin typeface="Calibri"/>
                <a:cs typeface="Calibri"/>
              </a:rPr>
              <a:t> </a:t>
            </a:r>
            <a:r>
              <a:rPr sz="2200" spc="60" dirty="0">
                <a:latin typeface="Calibri"/>
                <a:cs typeface="Calibri"/>
              </a:rPr>
              <a:t>del</a:t>
            </a:r>
            <a:r>
              <a:rPr sz="2200" spc="30" dirty="0">
                <a:latin typeface="Calibri"/>
                <a:cs typeface="Calibri"/>
              </a:rPr>
              <a:t> </a:t>
            </a:r>
            <a:r>
              <a:rPr sz="2200" b="1" spc="90" dirty="0">
                <a:latin typeface="Calibri"/>
                <a:cs typeface="Calibri"/>
              </a:rPr>
              <a:t>ajuste</a:t>
            </a:r>
            <a:r>
              <a:rPr sz="2200" b="1" spc="20" dirty="0">
                <a:latin typeface="Calibri"/>
                <a:cs typeface="Calibri"/>
              </a:rPr>
              <a:t> </a:t>
            </a:r>
            <a:r>
              <a:rPr sz="2200" b="1" spc="110" dirty="0">
                <a:latin typeface="Calibri"/>
                <a:cs typeface="Calibri"/>
              </a:rPr>
              <a:t>anual</a:t>
            </a:r>
            <a:r>
              <a:rPr sz="2200" b="1" spc="-20" dirty="0">
                <a:latin typeface="Calibri"/>
                <a:cs typeface="Calibri"/>
              </a:rPr>
              <a:t> </a:t>
            </a:r>
            <a:r>
              <a:rPr sz="2200" dirty="0">
                <a:latin typeface="Calibri"/>
                <a:cs typeface="Calibri"/>
              </a:rPr>
              <a:t>y</a:t>
            </a:r>
            <a:r>
              <a:rPr sz="2200" spc="-10" dirty="0">
                <a:latin typeface="Calibri"/>
                <a:cs typeface="Calibri"/>
              </a:rPr>
              <a:t> </a:t>
            </a:r>
            <a:r>
              <a:rPr sz="2200" spc="100" dirty="0">
                <a:latin typeface="Calibri"/>
                <a:cs typeface="Calibri"/>
              </a:rPr>
              <a:t>aplica</a:t>
            </a:r>
            <a:r>
              <a:rPr sz="2200" dirty="0">
                <a:latin typeface="Calibri"/>
                <a:cs typeface="Calibri"/>
              </a:rPr>
              <a:t> </a:t>
            </a:r>
            <a:r>
              <a:rPr sz="2200" spc="95" dirty="0">
                <a:latin typeface="Calibri"/>
                <a:cs typeface="Calibri"/>
              </a:rPr>
              <a:t>cuando</a:t>
            </a:r>
            <a:r>
              <a:rPr sz="2200" spc="-10" dirty="0">
                <a:latin typeface="Calibri"/>
                <a:cs typeface="Calibri"/>
              </a:rPr>
              <a:t> </a:t>
            </a:r>
            <a:r>
              <a:rPr sz="2200" spc="30" dirty="0">
                <a:latin typeface="Calibri"/>
                <a:cs typeface="Calibri"/>
              </a:rPr>
              <a:t>el </a:t>
            </a:r>
            <a:r>
              <a:rPr sz="2200" dirty="0">
                <a:latin typeface="Calibri"/>
                <a:cs typeface="Calibri"/>
              </a:rPr>
              <a:t>trabajador</a:t>
            </a:r>
            <a:r>
              <a:rPr sz="2200" spc="20" dirty="0">
                <a:latin typeface="Calibri"/>
                <a:cs typeface="Calibri"/>
              </a:rPr>
              <a:t> </a:t>
            </a:r>
            <a:r>
              <a:rPr sz="2200" spc="50" dirty="0">
                <a:latin typeface="Calibri"/>
                <a:cs typeface="Calibri"/>
              </a:rPr>
              <a:t>presta</a:t>
            </a:r>
            <a:r>
              <a:rPr sz="2200" spc="20" dirty="0">
                <a:latin typeface="Calibri"/>
                <a:cs typeface="Calibri"/>
              </a:rPr>
              <a:t> </a:t>
            </a:r>
            <a:r>
              <a:rPr sz="2200" spc="80" dirty="0">
                <a:latin typeface="Calibri"/>
                <a:cs typeface="Calibri"/>
              </a:rPr>
              <a:t>servicios</a:t>
            </a:r>
            <a:r>
              <a:rPr sz="2200" spc="5" dirty="0">
                <a:latin typeface="Calibri"/>
                <a:cs typeface="Calibri"/>
              </a:rPr>
              <a:t> </a:t>
            </a:r>
            <a:r>
              <a:rPr sz="2200" spc="114" dirty="0">
                <a:latin typeface="Calibri"/>
                <a:cs typeface="Calibri"/>
              </a:rPr>
              <a:t>a</a:t>
            </a:r>
            <a:r>
              <a:rPr sz="2200" spc="25" dirty="0">
                <a:latin typeface="Calibri"/>
                <a:cs typeface="Calibri"/>
              </a:rPr>
              <a:t> </a:t>
            </a:r>
            <a:r>
              <a:rPr sz="2200" b="1" spc="85" dirty="0">
                <a:latin typeface="Calibri"/>
                <a:cs typeface="Calibri"/>
              </a:rPr>
              <a:t>un</a:t>
            </a:r>
            <a:r>
              <a:rPr sz="2200" b="1" spc="-15" dirty="0">
                <a:latin typeface="Calibri"/>
                <a:cs typeface="Calibri"/>
              </a:rPr>
              <a:t> </a:t>
            </a:r>
            <a:r>
              <a:rPr sz="2200" b="1" spc="130" dirty="0">
                <a:latin typeface="Calibri"/>
                <a:cs typeface="Calibri"/>
              </a:rPr>
              <a:t>mismo</a:t>
            </a:r>
            <a:r>
              <a:rPr sz="2200" b="1" spc="-20" dirty="0">
                <a:latin typeface="Calibri"/>
                <a:cs typeface="Calibri"/>
              </a:rPr>
              <a:t> </a:t>
            </a:r>
            <a:r>
              <a:rPr sz="2200" b="1" spc="55" dirty="0">
                <a:latin typeface="Calibri"/>
                <a:cs typeface="Calibri"/>
              </a:rPr>
              <a:t>patrón</a:t>
            </a:r>
            <a:r>
              <a:rPr sz="2200" b="1" spc="-5" dirty="0">
                <a:latin typeface="Calibri"/>
                <a:cs typeface="Calibri"/>
              </a:rPr>
              <a:t> </a:t>
            </a:r>
            <a:r>
              <a:rPr sz="2200" dirty="0">
                <a:latin typeface="Calibri"/>
                <a:cs typeface="Calibri"/>
              </a:rPr>
              <a:t>y</a:t>
            </a:r>
            <a:r>
              <a:rPr sz="2200" spc="-5" dirty="0">
                <a:latin typeface="Calibri"/>
                <a:cs typeface="Calibri"/>
              </a:rPr>
              <a:t> </a:t>
            </a:r>
            <a:r>
              <a:rPr sz="2200" b="1" spc="80" dirty="0">
                <a:latin typeface="Calibri"/>
                <a:cs typeface="Calibri"/>
              </a:rPr>
              <a:t>no</a:t>
            </a:r>
            <a:r>
              <a:rPr sz="2200" b="1" spc="-10" dirty="0">
                <a:latin typeface="Calibri"/>
                <a:cs typeface="Calibri"/>
              </a:rPr>
              <a:t> </a:t>
            </a:r>
            <a:r>
              <a:rPr sz="2200" b="1" spc="110" dirty="0">
                <a:latin typeface="Calibri"/>
                <a:cs typeface="Calibri"/>
              </a:rPr>
              <a:t>está</a:t>
            </a:r>
            <a:r>
              <a:rPr sz="2200" b="1" spc="10" dirty="0">
                <a:latin typeface="Calibri"/>
                <a:cs typeface="Calibri"/>
              </a:rPr>
              <a:t> </a:t>
            </a:r>
            <a:r>
              <a:rPr sz="2200" b="1" spc="80" dirty="0">
                <a:latin typeface="Calibri"/>
                <a:cs typeface="Calibri"/>
              </a:rPr>
              <a:t>obligado</a:t>
            </a:r>
            <a:r>
              <a:rPr sz="2200" b="1" spc="-10" dirty="0">
                <a:latin typeface="Calibri"/>
                <a:cs typeface="Calibri"/>
              </a:rPr>
              <a:t> </a:t>
            </a:r>
            <a:r>
              <a:rPr sz="2200" spc="114" dirty="0">
                <a:latin typeface="Calibri"/>
                <a:cs typeface="Calibri"/>
              </a:rPr>
              <a:t>a</a:t>
            </a:r>
            <a:r>
              <a:rPr sz="2200" spc="-20" dirty="0">
                <a:latin typeface="Calibri"/>
                <a:cs typeface="Calibri"/>
              </a:rPr>
              <a:t> </a:t>
            </a:r>
            <a:r>
              <a:rPr sz="2200" spc="70" dirty="0">
                <a:latin typeface="Calibri"/>
                <a:cs typeface="Calibri"/>
              </a:rPr>
              <a:t>declaración anual.</a:t>
            </a:r>
            <a:endParaRPr sz="2200">
              <a:latin typeface="Calibri"/>
              <a:cs typeface="Calibri"/>
            </a:endParaRPr>
          </a:p>
          <a:p>
            <a:pPr marL="756285" marR="5080" lvl="1" indent="-287020">
              <a:lnSpc>
                <a:spcPct val="100000"/>
              </a:lnSpc>
              <a:spcBef>
                <a:spcPts val="530"/>
              </a:spcBef>
              <a:buFont typeface="Wingdings"/>
              <a:buChar char=""/>
              <a:tabLst>
                <a:tab pos="756285" algn="l"/>
              </a:tabLst>
            </a:pPr>
            <a:r>
              <a:rPr sz="2200" b="1" spc="55" dirty="0">
                <a:latin typeface="Calibri"/>
                <a:cs typeface="Calibri"/>
              </a:rPr>
              <a:t>Año</a:t>
            </a:r>
            <a:r>
              <a:rPr sz="2200" b="1" spc="155" dirty="0">
                <a:latin typeface="Calibri"/>
                <a:cs typeface="Calibri"/>
              </a:rPr>
              <a:t> </a:t>
            </a:r>
            <a:r>
              <a:rPr sz="2200" spc="70" dirty="0">
                <a:latin typeface="Calibri"/>
                <a:cs typeface="Calibri"/>
              </a:rPr>
              <a:t>debe</a:t>
            </a:r>
            <a:r>
              <a:rPr sz="2200" spc="165" dirty="0">
                <a:latin typeface="Calibri"/>
                <a:cs typeface="Calibri"/>
              </a:rPr>
              <a:t> </a:t>
            </a:r>
            <a:r>
              <a:rPr sz="2200" spc="75" dirty="0">
                <a:latin typeface="Calibri"/>
                <a:cs typeface="Calibri"/>
              </a:rPr>
              <a:t>ser</a:t>
            </a:r>
            <a:r>
              <a:rPr sz="2200" spc="160" dirty="0">
                <a:latin typeface="Calibri"/>
                <a:cs typeface="Calibri"/>
              </a:rPr>
              <a:t> </a:t>
            </a:r>
            <a:r>
              <a:rPr sz="2200" spc="55" dirty="0">
                <a:latin typeface="Calibri"/>
                <a:cs typeface="Calibri"/>
              </a:rPr>
              <a:t>el</a:t>
            </a:r>
            <a:r>
              <a:rPr sz="2200" spc="155" dirty="0">
                <a:latin typeface="Calibri"/>
                <a:cs typeface="Calibri"/>
              </a:rPr>
              <a:t> </a:t>
            </a:r>
            <a:r>
              <a:rPr sz="2200" b="1" spc="80" dirty="0">
                <a:latin typeface="Calibri"/>
                <a:cs typeface="Calibri"/>
              </a:rPr>
              <a:t>inmediato</a:t>
            </a:r>
            <a:r>
              <a:rPr sz="2200" b="1" spc="170" dirty="0">
                <a:latin typeface="Calibri"/>
                <a:cs typeface="Calibri"/>
              </a:rPr>
              <a:t> </a:t>
            </a:r>
            <a:r>
              <a:rPr sz="2200" b="1" spc="50" dirty="0">
                <a:latin typeface="Calibri"/>
                <a:cs typeface="Calibri"/>
              </a:rPr>
              <a:t>anterior</a:t>
            </a:r>
            <a:r>
              <a:rPr sz="2200" b="1" spc="170" dirty="0">
                <a:latin typeface="Calibri"/>
                <a:cs typeface="Calibri"/>
              </a:rPr>
              <a:t> </a:t>
            </a:r>
            <a:r>
              <a:rPr sz="2200" dirty="0">
                <a:latin typeface="Calibri"/>
                <a:cs typeface="Calibri"/>
              </a:rPr>
              <a:t>o</a:t>
            </a:r>
            <a:r>
              <a:rPr sz="2200" spc="150" dirty="0">
                <a:latin typeface="Calibri"/>
                <a:cs typeface="Calibri"/>
              </a:rPr>
              <a:t> </a:t>
            </a:r>
            <a:r>
              <a:rPr sz="2200" spc="55" dirty="0">
                <a:latin typeface="Calibri"/>
                <a:cs typeface="Calibri"/>
              </a:rPr>
              <a:t>el</a:t>
            </a:r>
            <a:r>
              <a:rPr sz="2200" spc="165" dirty="0">
                <a:latin typeface="Calibri"/>
                <a:cs typeface="Calibri"/>
              </a:rPr>
              <a:t> </a:t>
            </a:r>
            <a:r>
              <a:rPr sz="2200" b="1" spc="85" dirty="0">
                <a:latin typeface="Calibri"/>
                <a:cs typeface="Calibri"/>
              </a:rPr>
              <a:t>año</a:t>
            </a:r>
            <a:r>
              <a:rPr sz="2200" b="1" spc="165" dirty="0">
                <a:latin typeface="Calibri"/>
                <a:cs typeface="Calibri"/>
              </a:rPr>
              <a:t> </a:t>
            </a:r>
            <a:r>
              <a:rPr sz="2200" b="1" spc="90" dirty="0">
                <a:latin typeface="Calibri"/>
                <a:cs typeface="Calibri"/>
              </a:rPr>
              <a:t>en</a:t>
            </a:r>
            <a:r>
              <a:rPr sz="2200" b="1" spc="175" dirty="0">
                <a:latin typeface="Calibri"/>
                <a:cs typeface="Calibri"/>
              </a:rPr>
              <a:t> </a:t>
            </a:r>
            <a:r>
              <a:rPr sz="2200" b="1" spc="130" dirty="0">
                <a:latin typeface="Calibri"/>
                <a:cs typeface="Calibri"/>
              </a:rPr>
              <a:t>curso</a:t>
            </a:r>
            <a:r>
              <a:rPr sz="2200" b="1" spc="175" dirty="0">
                <a:latin typeface="Calibri"/>
                <a:cs typeface="Calibri"/>
              </a:rPr>
              <a:t> </a:t>
            </a:r>
            <a:r>
              <a:rPr sz="2200" b="1" spc="140" dirty="0">
                <a:latin typeface="Calibri"/>
                <a:cs typeface="Calibri"/>
              </a:rPr>
              <a:t>si</a:t>
            </a:r>
            <a:r>
              <a:rPr sz="2200" b="1" spc="150" dirty="0">
                <a:latin typeface="Calibri"/>
                <a:cs typeface="Calibri"/>
              </a:rPr>
              <a:t> </a:t>
            </a:r>
            <a:r>
              <a:rPr sz="2200" b="1" spc="105" dirty="0">
                <a:latin typeface="Calibri"/>
                <a:cs typeface="Calibri"/>
              </a:rPr>
              <a:t>el</a:t>
            </a:r>
            <a:r>
              <a:rPr sz="2200" b="1" spc="175" dirty="0">
                <a:latin typeface="Calibri"/>
                <a:cs typeface="Calibri"/>
              </a:rPr>
              <a:t> </a:t>
            </a:r>
            <a:r>
              <a:rPr sz="2200" b="1" spc="65" dirty="0">
                <a:latin typeface="Calibri"/>
                <a:cs typeface="Calibri"/>
              </a:rPr>
              <a:t>periodo</a:t>
            </a:r>
            <a:r>
              <a:rPr sz="2200" b="1" spc="160" dirty="0">
                <a:latin typeface="Calibri"/>
                <a:cs typeface="Calibri"/>
              </a:rPr>
              <a:t> </a:t>
            </a:r>
            <a:r>
              <a:rPr sz="2200" b="1" spc="100" dirty="0">
                <a:latin typeface="Calibri"/>
                <a:cs typeface="Calibri"/>
              </a:rPr>
              <a:t>de</a:t>
            </a:r>
            <a:r>
              <a:rPr sz="2200" b="1" spc="170" dirty="0">
                <a:latin typeface="Calibri"/>
                <a:cs typeface="Calibri"/>
              </a:rPr>
              <a:t> </a:t>
            </a:r>
            <a:r>
              <a:rPr sz="2200" b="1" spc="80" dirty="0">
                <a:latin typeface="Calibri"/>
                <a:cs typeface="Calibri"/>
              </a:rPr>
              <a:t>pago</a:t>
            </a:r>
            <a:r>
              <a:rPr sz="2200" b="1" spc="150" dirty="0">
                <a:latin typeface="Calibri"/>
                <a:cs typeface="Calibri"/>
              </a:rPr>
              <a:t> es </a:t>
            </a:r>
            <a:r>
              <a:rPr sz="2200" b="1" spc="100" dirty="0">
                <a:latin typeface="Calibri"/>
                <a:cs typeface="Calibri"/>
              </a:rPr>
              <a:t>diciembre</a:t>
            </a:r>
            <a:r>
              <a:rPr sz="2200" b="1" spc="-20" dirty="0">
                <a:latin typeface="Calibri"/>
                <a:cs typeface="Calibri"/>
              </a:rPr>
              <a:t> </a:t>
            </a:r>
            <a:r>
              <a:rPr sz="2200" spc="60" dirty="0">
                <a:latin typeface="Calibri"/>
                <a:cs typeface="Calibri"/>
              </a:rPr>
              <a:t>(considerando</a:t>
            </a:r>
            <a:r>
              <a:rPr sz="2200" spc="10" dirty="0">
                <a:latin typeface="Calibri"/>
                <a:cs typeface="Calibri"/>
              </a:rPr>
              <a:t> </a:t>
            </a:r>
            <a:r>
              <a:rPr sz="2200" b="1" spc="85" dirty="0">
                <a:latin typeface="Calibri"/>
                <a:cs typeface="Calibri"/>
              </a:rPr>
              <a:t>FechaPago</a:t>
            </a:r>
            <a:r>
              <a:rPr sz="2200" spc="8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107</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56545" cy="431736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70" dirty="0">
                <a:latin typeface="Calibri"/>
                <a:cs typeface="Calibri"/>
              </a:rPr>
              <a:t>Ajuste</a:t>
            </a:r>
            <a:r>
              <a:rPr sz="2200" b="1" spc="-10" dirty="0">
                <a:latin typeface="Calibri"/>
                <a:cs typeface="Calibri"/>
              </a:rPr>
              <a:t> </a:t>
            </a:r>
            <a:r>
              <a:rPr sz="2200" b="1" spc="105" dirty="0">
                <a:latin typeface="Calibri"/>
                <a:cs typeface="Calibri"/>
              </a:rPr>
              <a:t>anual</a:t>
            </a:r>
            <a:r>
              <a:rPr sz="2200" b="1" spc="-30" dirty="0">
                <a:latin typeface="Calibri"/>
                <a:cs typeface="Calibri"/>
              </a:rPr>
              <a:t> </a:t>
            </a:r>
            <a:r>
              <a:rPr sz="2200" b="1" spc="140" dirty="0">
                <a:latin typeface="Calibri"/>
                <a:cs typeface="Calibri"/>
              </a:rPr>
              <a:t>con</a:t>
            </a:r>
            <a:r>
              <a:rPr sz="2200" b="1" spc="-20" dirty="0">
                <a:latin typeface="Calibri"/>
                <a:cs typeface="Calibri"/>
              </a:rPr>
              <a:t> </a:t>
            </a:r>
            <a:r>
              <a:rPr sz="2200" b="1" spc="125" dirty="0">
                <a:latin typeface="Calibri"/>
                <a:cs typeface="Calibri"/>
              </a:rPr>
              <a:t>saldo</a:t>
            </a:r>
            <a:r>
              <a:rPr sz="2200" b="1" spc="-25" dirty="0">
                <a:latin typeface="Calibri"/>
                <a:cs typeface="Calibri"/>
              </a:rPr>
              <a:t> </a:t>
            </a:r>
            <a:r>
              <a:rPr sz="2200" b="1" spc="114" dirty="0">
                <a:latin typeface="Calibri"/>
                <a:cs typeface="Calibri"/>
              </a:rPr>
              <a:t>a</a:t>
            </a:r>
            <a:r>
              <a:rPr sz="2200" b="1" spc="-40" dirty="0">
                <a:latin typeface="Calibri"/>
                <a:cs typeface="Calibri"/>
              </a:rPr>
              <a:t> </a:t>
            </a:r>
            <a:r>
              <a:rPr sz="2200" b="1" spc="90" dirty="0">
                <a:latin typeface="Calibri"/>
                <a:cs typeface="Calibri"/>
              </a:rPr>
              <a:t>cargo</a:t>
            </a:r>
            <a:r>
              <a:rPr sz="2200" b="1" spc="-35" dirty="0">
                <a:latin typeface="Calibri"/>
                <a:cs typeface="Calibri"/>
              </a:rPr>
              <a:t> </a:t>
            </a:r>
            <a:r>
              <a:rPr sz="2200" b="1" spc="105" dirty="0">
                <a:latin typeface="Calibri"/>
                <a:cs typeface="Calibri"/>
              </a:rPr>
              <a:t>(ISR</a:t>
            </a:r>
            <a:r>
              <a:rPr sz="2200" b="1" spc="-25" dirty="0">
                <a:latin typeface="Calibri"/>
                <a:cs typeface="Calibri"/>
              </a:rPr>
              <a:t> </a:t>
            </a:r>
            <a:r>
              <a:rPr sz="2200" b="1" spc="65" dirty="0">
                <a:latin typeface="Calibri"/>
                <a:cs typeface="Calibri"/>
              </a:rPr>
              <a:t>faltante</a:t>
            </a:r>
            <a:r>
              <a:rPr sz="2200" b="1" spc="-5" dirty="0">
                <a:latin typeface="Calibri"/>
                <a:cs typeface="Calibri"/>
              </a:rPr>
              <a:t> </a:t>
            </a:r>
            <a:r>
              <a:rPr sz="2200" b="1" spc="55" dirty="0">
                <a:latin typeface="Calibri"/>
                <a:cs typeface="Calibri"/>
              </a:rPr>
              <a:t>por</a:t>
            </a:r>
            <a:r>
              <a:rPr sz="2200" b="1" spc="-45" dirty="0">
                <a:latin typeface="Calibri"/>
                <a:cs typeface="Calibri"/>
              </a:rPr>
              <a:t> </a:t>
            </a:r>
            <a:r>
              <a:rPr sz="2200" b="1" spc="35" dirty="0">
                <a:latin typeface="Calibri"/>
                <a:cs typeface="Calibri"/>
              </a:rPr>
              <a:t>retener)</a:t>
            </a:r>
            <a:endParaRPr sz="2200">
              <a:latin typeface="Calibri"/>
              <a:cs typeface="Calibri"/>
            </a:endParaRPr>
          </a:p>
          <a:p>
            <a:pPr marL="12700">
              <a:lnSpc>
                <a:spcPct val="100000"/>
              </a:lnSpc>
              <a:spcBef>
                <a:spcPts val="530"/>
              </a:spcBef>
            </a:pPr>
            <a:r>
              <a:rPr sz="2200" b="1" spc="120" dirty="0">
                <a:latin typeface="Calibri"/>
                <a:cs typeface="Calibri"/>
              </a:rPr>
              <a:t>Supuesto</a:t>
            </a:r>
            <a:r>
              <a:rPr sz="2200" b="1" spc="5" dirty="0">
                <a:latin typeface="Calibri"/>
                <a:cs typeface="Calibri"/>
              </a:rPr>
              <a:t> </a:t>
            </a:r>
            <a:r>
              <a:rPr sz="2200" b="1" spc="100" dirty="0">
                <a:latin typeface="Calibri"/>
                <a:cs typeface="Calibri"/>
              </a:rPr>
              <a:t>del</a:t>
            </a:r>
            <a:r>
              <a:rPr sz="2200" b="1" spc="-25" dirty="0">
                <a:latin typeface="Calibri"/>
                <a:cs typeface="Calibri"/>
              </a:rPr>
              <a:t> </a:t>
            </a:r>
            <a:r>
              <a:rPr sz="2200" b="1" spc="165" dirty="0">
                <a:latin typeface="Calibri"/>
                <a:cs typeface="Calibri"/>
              </a:rPr>
              <a:t>caso</a:t>
            </a:r>
            <a:r>
              <a:rPr sz="2200" b="1" spc="-5" dirty="0">
                <a:latin typeface="Calibri"/>
                <a:cs typeface="Calibri"/>
              </a:rPr>
              <a:t> </a:t>
            </a:r>
            <a:r>
              <a:rPr sz="2200" b="1" spc="70" dirty="0">
                <a:latin typeface="Calibri"/>
                <a:cs typeface="Calibri"/>
              </a:rPr>
              <a:t>(ejemplo</a:t>
            </a:r>
            <a:r>
              <a:rPr sz="2200" b="1" spc="-30" dirty="0">
                <a:latin typeface="Calibri"/>
                <a:cs typeface="Calibri"/>
              </a:rPr>
              <a:t> </a:t>
            </a:r>
            <a:r>
              <a:rPr sz="2200" b="1" spc="75" dirty="0">
                <a:latin typeface="Calibri"/>
                <a:cs typeface="Calibri"/>
              </a:rPr>
              <a:t>completo)</a:t>
            </a:r>
            <a:endParaRPr sz="2200">
              <a:latin typeface="Calibri"/>
              <a:cs typeface="Calibri"/>
            </a:endParaRPr>
          </a:p>
          <a:p>
            <a:pPr marL="12700" marR="5080">
              <a:lnSpc>
                <a:spcPct val="100000"/>
              </a:lnSpc>
              <a:spcBef>
                <a:spcPts val="525"/>
              </a:spcBef>
            </a:pPr>
            <a:r>
              <a:rPr sz="2200" dirty="0">
                <a:latin typeface="Calibri"/>
                <a:cs typeface="Calibri"/>
              </a:rPr>
              <a:t>Trabajador</a:t>
            </a:r>
            <a:r>
              <a:rPr sz="2200" spc="30" dirty="0">
                <a:latin typeface="Calibri"/>
                <a:cs typeface="Calibri"/>
              </a:rPr>
              <a:t> </a:t>
            </a:r>
            <a:r>
              <a:rPr sz="2200" spc="100" dirty="0">
                <a:latin typeface="Calibri"/>
                <a:cs typeface="Calibri"/>
              </a:rPr>
              <a:t>con</a:t>
            </a:r>
            <a:r>
              <a:rPr sz="2200" spc="-5" dirty="0">
                <a:latin typeface="Calibri"/>
                <a:cs typeface="Calibri"/>
              </a:rPr>
              <a:t> </a:t>
            </a:r>
            <a:r>
              <a:rPr sz="2200" spc="60" dirty="0">
                <a:latin typeface="Calibri"/>
                <a:cs typeface="Calibri"/>
              </a:rPr>
              <a:t>nómina</a:t>
            </a:r>
            <a:r>
              <a:rPr sz="2200" spc="40" dirty="0">
                <a:latin typeface="Calibri"/>
                <a:cs typeface="Calibri"/>
              </a:rPr>
              <a:t> </a:t>
            </a:r>
            <a:r>
              <a:rPr sz="2200" b="1" spc="110" dirty="0">
                <a:latin typeface="Calibri"/>
                <a:cs typeface="Calibri"/>
              </a:rPr>
              <a:t>quincenal</a:t>
            </a:r>
            <a:r>
              <a:rPr sz="2200" spc="110" dirty="0">
                <a:latin typeface="Calibri"/>
                <a:cs typeface="Calibri"/>
              </a:rPr>
              <a:t>,</a:t>
            </a:r>
            <a:r>
              <a:rPr sz="2200" spc="25" dirty="0">
                <a:latin typeface="Calibri"/>
                <a:cs typeface="Calibri"/>
              </a:rPr>
              <a:t> </a:t>
            </a:r>
            <a:r>
              <a:rPr sz="2200" dirty="0">
                <a:latin typeface="Calibri"/>
                <a:cs typeface="Calibri"/>
              </a:rPr>
              <a:t>y</a:t>
            </a:r>
            <a:r>
              <a:rPr sz="2200" spc="10" dirty="0">
                <a:latin typeface="Calibri"/>
                <a:cs typeface="Calibri"/>
              </a:rPr>
              <a:t> </a:t>
            </a:r>
            <a:r>
              <a:rPr sz="2200" spc="50" dirty="0">
                <a:latin typeface="Calibri"/>
                <a:cs typeface="Calibri"/>
              </a:rPr>
              <a:t>en</a:t>
            </a:r>
            <a:r>
              <a:rPr sz="2200" dirty="0">
                <a:latin typeface="Calibri"/>
                <a:cs typeface="Calibri"/>
              </a:rPr>
              <a:t> </a:t>
            </a:r>
            <a:r>
              <a:rPr sz="2200" spc="60" dirty="0">
                <a:latin typeface="Calibri"/>
                <a:cs typeface="Calibri"/>
              </a:rPr>
              <a:t>el</a:t>
            </a:r>
            <a:r>
              <a:rPr sz="2200" spc="15" dirty="0">
                <a:latin typeface="Calibri"/>
                <a:cs typeface="Calibri"/>
              </a:rPr>
              <a:t> </a:t>
            </a:r>
            <a:r>
              <a:rPr sz="2200" b="1" spc="140" dirty="0">
                <a:latin typeface="Calibri"/>
                <a:cs typeface="Calibri"/>
              </a:rPr>
              <a:t>cálculo</a:t>
            </a:r>
            <a:r>
              <a:rPr sz="2200" b="1" spc="45" dirty="0">
                <a:latin typeface="Calibri"/>
                <a:cs typeface="Calibri"/>
              </a:rPr>
              <a:t> </a:t>
            </a:r>
            <a:r>
              <a:rPr sz="2200" b="1" spc="110" dirty="0">
                <a:latin typeface="Calibri"/>
                <a:cs typeface="Calibri"/>
              </a:rPr>
              <a:t>anual</a:t>
            </a:r>
            <a:r>
              <a:rPr sz="2200" b="1" spc="15" dirty="0">
                <a:latin typeface="Calibri"/>
                <a:cs typeface="Calibri"/>
              </a:rPr>
              <a:t> </a:t>
            </a:r>
            <a:r>
              <a:rPr sz="2200" spc="70" dirty="0">
                <a:latin typeface="Calibri"/>
                <a:cs typeface="Calibri"/>
              </a:rPr>
              <a:t>(hecho</a:t>
            </a:r>
            <a:r>
              <a:rPr sz="2200" spc="5" dirty="0">
                <a:latin typeface="Calibri"/>
                <a:cs typeface="Calibri"/>
              </a:rPr>
              <a:t> </a:t>
            </a:r>
            <a:r>
              <a:rPr sz="2200" spc="100" dirty="0">
                <a:latin typeface="Calibri"/>
                <a:cs typeface="Calibri"/>
              </a:rPr>
              <a:t>con</a:t>
            </a:r>
            <a:r>
              <a:rPr sz="2200" spc="-5" dirty="0">
                <a:latin typeface="Calibri"/>
                <a:cs typeface="Calibri"/>
              </a:rPr>
              <a:t> </a:t>
            </a:r>
            <a:r>
              <a:rPr sz="2200" dirty="0">
                <a:latin typeface="Calibri"/>
                <a:cs typeface="Calibri"/>
              </a:rPr>
              <a:t>tarifas</a:t>
            </a:r>
            <a:r>
              <a:rPr sz="2200" spc="45" dirty="0">
                <a:latin typeface="Calibri"/>
                <a:cs typeface="Calibri"/>
              </a:rPr>
              <a:t> </a:t>
            </a:r>
            <a:r>
              <a:rPr sz="2200" spc="60" dirty="0">
                <a:latin typeface="Calibri"/>
                <a:cs typeface="Calibri"/>
              </a:rPr>
              <a:t>del</a:t>
            </a:r>
            <a:r>
              <a:rPr sz="2200" spc="5" dirty="0">
                <a:latin typeface="Calibri"/>
                <a:cs typeface="Calibri"/>
              </a:rPr>
              <a:t> </a:t>
            </a:r>
            <a:r>
              <a:rPr sz="2200" dirty="0">
                <a:latin typeface="Calibri"/>
                <a:cs typeface="Calibri"/>
              </a:rPr>
              <a:t>Anexo</a:t>
            </a:r>
            <a:r>
              <a:rPr sz="2200" spc="30" dirty="0">
                <a:latin typeface="Calibri"/>
                <a:cs typeface="Calibri"/>
              </a:rPr>
              <a:t> </a:t>
            </a:r>
            <a:r>
              <a:rPr sz="2200" spc="5" dirty="0">
                <a:latin typeface="Calibri"/>
                <a:cs typeface="Calibri"/>
              </a:rPr>
              <a:t>8 </a:t>
            </a:r>
            <a:r>
              <a:rPr sz="2200" dirty="0">
                <a:latin typeface="Calibri"/>
                <a:cs typeface="Calibri"/>
              </a:rPr>
              <a:t>RMF</a:t>
            </a:r>
            <a:r>
              <a:rPr sz="2200" spc="-10" dirty="0">
                <a:latin typeface="Calibri"/>
                <a:cs typeface="Calibri"/>
              </a:rPr>
              <a:t> </a:t>
            </a:r>
            <a:r>
              <a:rPr sz="2200" spc="100" dirty="0">
                <a:latin typeface="Calibri"/>
                <a:cs typeface="Calibri"/>
              </a:rPr>
              <a:t>como</a:t>
            </a:r>
            <a:r>
              <a:rPr sz="2200" spc="-20" dirty="0">
                <a:latin typeface="Calibri"/>
                <a:cs typeface="Calibri"/>
              </a:rPr>
              <a:t> </a:t>
            </a:r>
            <a:r>
              <a:rPr sz="2200" spc="80" dirty="0">
                <a:latin typeface="Calibri"/>
                <a:cs typeface="Calibri"/>
              </a:rPr>
              <a:t>indica</a:t>
            </a:r>
            <a:r>
              <a:rPr sz="2200" spc="-20" dirty="0">
                <a:latin typeface="Calibri"/>
                <a:cs typeface="Calibri"/>
              </a:rPr>
              <a:t> </a:t>
            </a:r>
            <a:r>
              <a:rPr sz="2200" spc="90" dirty="0">
                <a:latin typeface="Calibri"/>
                <a:cs typeface="Calibri"/>
              </a:rPr>
              <a:t>la</a:t>
            </a:r>
            <a:r>
              <a:rPr sz="2200" spc="-10" dirty="0">
                <a:latin typeface="Calibri"/>
                <a:cs typeface="Calibri"/>
              </a:rPr>
              <a:t> </a:t>
            </a:r>
            <a:r>
              <a:rPr sz="2200" dirty="0">
                <a:latin typeface="Calibri"/>
                <a:cs typeface="Calibri"/>
              </a:rPr>
              <a:t>guía)</a:t>
            </a:r>
            <a:r>
              <a:rPr sz="2200" spc="5" dirty="0">
                <a:latin typeface="Calibri"/>
                <a:cs typeface="Calibri"/>
              </a:rPr>
              <a:t> </a:t>
            </a:r>
            <a:r>
              <a:rPr sz="2200" spc="50" dirty="0">
                <a:latin typeface="Calibri"/>
                <a:cs typeface="Calibri"/>
              </a:rPr>
              <a:t>resulta</a:t>
            </a:r>
            <a:r>
              <a:rPr sz="2200" spc="5" dirty="0">
                <a:latin typeface="Calibri"/>
                <a:cs typeface="Calibri"/>
              </a:rPr>
              <a:t> </a:t>
            </a:r>
            <a:r>
              <a:rPr sz="2200" spc="55" dirty="0">
                <a:latin typeface="Calibri"/>
                <a:cs typeface="Calibri"/>
              </a:rPr>
              <a:t>un</a:t>
            </a:r>
            <a:r>
              <a:rPr sz="2200" spc="5" dirty="0">
                <a:latin typeface="Calibri"/>
                <a:cs typeface="Calibri"/>
              </a:rPr>
              <a:t> </a:t>
            </a:r>
            <a:r>
              <a:rPr sz="2200" b="1" spc="160" dirty="0">
                <a:latin typeface="Calibri"/>
                <a:cs typeface="Calibri"/>
              </a:rPr>
              <a:t>ISR</a:t>
            </a:r>
            <a:r>
              <a:rPr sz="2200" b="1" spc="-15" dirty="0">
                <a:latin typeface="Calibri"/>
                <a:cs typeface="Calibri"/>
              </a:rPr>
              <a:t> </a:t>
            </a:r>
            <a:r>
              <a:rPr sz="2200" b="1" spc="110" dirty="0">
                <a:latin typeface="Calibri"/>
                <a:cs typeface="Calibri"/>
              </a:rPr>
              <a:t>anual</a:t>
            </a:r>
            <a:r>
              <a:rPr sz="2200" b="1" spc="-15" dirty="0">
                <a:latin typeface="Calibri"/>
                <a:cs typeface="Calibri"/>
              </a:rPr>
              <a:t> </a:t>
            </a:r>
            <a:r>
              <a:rPr sz="2200" b="1" spc="114" dirty="0">
                <a:latin typeface="Calibri"/>
                <a:cs typeface="Calibri"/>
              </a:rPr>
              <a:t>a</a:t>
            </a:r>
            <a:r>
              <a:rPr sz="2200" b="1" spc="-20" dirty="0">
                <a:latin typeface="Calibri"/>
                <a:cs typeface="Calibri"/>
              </a:rPr>
              <a:t> </a:t>
            </a:r>
            <a:r>
              <a:rPr sz="2200" b="1" spc="95" dirty="0">
                <a:latin typeface="Calibri"/>
                <a:cs typeface="Calibri"/>
              </a:rPr>
              <a:t>cargo</a:t>
            </a:r>
            <a:r>
              <a:rPr sz="2200" b="1" spc="-5" dirty="0">
                <a:latin typeface="Calibri"/>
                <a:cs typeface="Calibri"/>
              </a:rPr>
              <a:t> </a:t>
            </a:r>
            <a:r>
              <a:rPr sz="2200" spc="30" dirty="0">
                <a:latin typeface="Calibri"/>
                <a:cs typeface="Calibri"/>
              </a:rPr>
              <a:t>de:</a:t>
            </a:r>
            <a:endParaRPr sz="2200">
              <a:latin typeface="Calibri"/>
              <a:cs typeface="Calibri"/>
            </a:endParaRPr>
          </a:p>
          <a:p>
            <a:pPr marL="354965" indent="-342265">
              <a:lnSpc>
                <a:spcPct val="100000"/>
              </a:lnSpc>
              <a:spcBef>
                <a:spcPts val="530"/>
              </a:spcBef>
              <a:buFont typeface="Arial"/>
              <a:buChar char="•"/>
              <a:tabLst>
                <a:tab pos="354965" algn="l"/>
              </a:tabLst>
            </a:pPr>
            <a:r>
              <a:rPr sz="2200" b="1" spc="160" dirty="0">
                <a:latin typeface="Calibri"/>
                <a:cs typeface="Calibri"/>
              </a:rPr>
              <a:t>ISR</a:t>
            </a:r>
            <a:r>
              <a:rPr sz="2200" b="1" spc="-15" dirty="0">
                <a:latin typeface="Calibri"/>
                <a:cs typeface="Calibri"/>
              </a:rPr>
              <a:t> </a:t>
            </a:r>
            <a:r>
              <a:rPr sz="2200" b="1" spc="105" dirty="0">
                <a:latin typeface="Calibri"/>
                <a:cs typeface="Calibri"/>
              </a:rPr>
              <a:t>anual</a:t>
            </a:r>
            <a:r>
              <a:rPr sz="2200" b="1" spc="-25" dirty="0">
                <a:latin typeface="Calibri"/>
                <a:cs typeface="Calibri"/>
              </a:rPr>
              <a:t> </a:t>
            </a:r>
            <a:r>
              <a:rPr sz="2200" b="1" spc="114" dirty="0">
                <a:latin typeface="Calibri"/>
                <a:cs typeface="Calibri"/>
              </a:rPr>
              <a:t>a</a:t>
            </a:r>
            <a:r>
              <a:rPr sz="2200" b="1" spc="-30" dirty="0">
                <a:latin typeface="Calibri"/>
                <a:cs typeface="Calibri"/>
              </a:rPr>
              <a:t> </a:t>
            </a:r>
            <a:r>
              <a:rPr sz="2200" b="1" spc="95" dirty="0">
                <a:latin typeface="Calibri"/>
                <a:cs typeface="Calibri"/>
              </a:rPr>
              <a:t>cargo</a:t>
            </a:r>
            <a:r>
              <a:rPr sz="2200" b="1" spc="-5" dirty="0">
                <a:latin typeface="Calibri"/>
                <a:cs typeface="Calibri"/>
              </a:rPr>
              <a:t> </a:t>
            </a:r>
            <a:r>
              <a:rPr sz="2200" b="1" spc="70" dirty="0">
                <a:latin typeface="Calibri"/>
                <a:cs typeface="Calibri"/>
              </a:rPr>
              <a:t>(ajuste</a:t>
            </a:r>
            <a:r>
              <a:rPr sz="2200" b="1" spc="-5" dirty="0">
                <a:latin typeface="Calibri"/>
                <a:cs typeface="Calibri"/>
              </a:rPr>
              <a:t> </a:t>
            </a:r>
            <a:r>
              <a:rPr sz="2200" b="1" spc="75" dirty="0">
                <a:latin typeface="Calibri"/>
                <a:cs typeface="Calibri"/>
              </a:rPr>
              <a:t>anual):</a:t>
            </a:r>
            <a:r>
              <a:rPr sz="2200" b="1" spc="-5" dirty="0">
                <a:latin typeface="Calibri"/>
                <a:cs typeface="Calibri"/>
              </a:rPr>
              <a:t> </a:t>
            </a:r>
            <a:r>
              <a:rPr sz="2200" b="1" dirty="0">
                <a:latin typeface="Calibri"/>
                <a:cs typeface="Calibri"/>
              </a:rPr>
              <a:t>$7G8.44</a:t>
            </a:r>
            <a:r>
              <a:rPr sz="2200" b="1" spc="-20" dirty="0">
                <a:latin typeface="Calibri"/>
                <a:cs typeface="Calibri"/>
              </a:rPr>
              <a:t> </a:t>
            </a:r>
            <a:r>
              <a:rPr sz="2200" dirty="0">
                <a:latin typeface="Calibri"/>
                <a:cs typeface="Calibri"/>
              </a:rPr>
              <a:t>(faltó</a:t>
            </a:r>
            <a:r>
              <a:rPr sz="2200" spc="-5" dirty="0">
                <a:latin typeface="Calibri"/>
                <a:cs typeface="Calibri"/>
              </a:rPr>
              <a:t> </a:t>
            </a:r>
            <a:r>
              <a:rPr sz="2200" dirty="0">
                <a:latin typeface="Calibri"/>
                <a:cs typeface="Calibri"/>
              </a:rPr>
              <a:t>retener</a:t>
            </a:r>
            <a:r>
              <a:rPr sz="2200" spc="15" dirty="0">
                <a:latin typeface="Calibri"/>
                <a:cs typeface="Calibri"/>
              </a:rPr>
              <a:t> </a:t>
            </a:r>
            <a:r>
              <a:rPr sz="2200" spc="50" dirty="0">
                <a:latin typeface="Calibri"/>
                <a:cs typeface="Calibri"/>
              </a:rPr>
              <a:t>en</a:t>
            </a:r>
            <a:r>
              <a:rPr sz="2200" spc="-30" dirty="0">
                <a:latin typeface="Calibri"/>
                <a:cs typeface="Calibri"/>
              </a:rPr>
              <a:t> </a:t>
            </a:r>
            <a:r>
              <a:rPr sz="2200" spc="60" dirty="0">
                <a:latin typeface="Calibri"/>
                <a:cs typeface="Calibri"/>
              </a:rPr>
              <a:t>el</a:t>
            </a:r>
            <a:r>
              <a:rPr sz="2200" dirty="0">
                <a:latin typeface="Calibri"/>
                <a:cs typeface="Calibri"/>
              </a:rPr>
              <a:t> </a:t>
            </a:r>
            <a:r>
              <a:rPr sz="2200" spc="40" dirty="0">
                <a:latin typeface="Calibri"/>
                <a:cs typeface="Calibri"/>
              </a:rPr>
              <a:t>año).</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110" dirty="0">
                <a:latin typeface="Calibri"/>
                <a:cs typeface="Calibri"/>
              </a:rPr>
              <a:t>¿Cuándo</a:t>
            </a:r>
            <a:r>
              <a:rPr sz="2200" b="1" spc="-45" dirty="0">
                <a:latin typeface="Calibri"/>
                <a:cs typeface="Calibri"/>
              </a:rPr>
              <a:t> </a:t>
            </a:r>
            <a:r>
              <a:rPr sz="2200" b="1" spc="175" dirty="0">
                <a:latin typeface="Calibri"/>
                <a:cs typeface="Calibri"/>
              </a:rPr>
              <a:t>se</a:t>
            </a:r>
            <a:r>
              <a:rPr sz="2200" b="1" spc="-30" dirty="0">
                <a:latin typeface="Calibri"/>
                <a:cs typeface="Calibri"/>
              </a:rPr>
              <a:t> </a:t>
            </a:r>
            <a:r>
              <a:rPr sz="2200" b="1" spc="100" dirty="0">
                <a:latin typeface="Calibri"/>
                <a:cs typeface="Calibri"/>
              </a:rPr>
              <a:t>le</a:t>
            </a:r>
            <a:r>
              <a:rPr sz="2200" b="1" spc="-45" dirty="0">
                <a:latin typeface="Calibri"/>
                <a:cs typeface="Calibri"/>
              </a:rPr>
              <a:t> </a:t>
            </a:r>
            <a:r>
              <a:rPr sz="2200" b="1" spc="100" dirty="0">
                <a:latin typeface="Calibri"/>
                <a:cs typeface="Calibri"/>
              </a:rPr>
              <a:t>cobra</a:t>
            </a:r>
            <a:r>
              <a:rPr sz="2200" b="1" spc="-30" dirty="0">
                <a:latin typeface="Calibri"/>
                <a:cs typeface="Calibri"/>
              </a:rPr>
              <a:t> </a:t>
            </a:r>
            <a:r>
              <a:rPr sz="2200" b="1" spc="110" dirty="0">
                <a:latin typeface="Calibri"/>
                <a:cs typeface="Calibri"/>
              </a:rPr>
              <a:t>al</a:t>
            </a:r>
            <a:r>
              <a:rPr sz="2200" b="1" spc="-45" dirty="0">
                <a:latin typeface="Calibri"/>
                <a:cs typeface="Calibri"/>
              </a:rPr>
              <a:t> </a:t>
            </a:r>
            <a:r>
              <a:rPr sz="2200" b="1" spc="60" dirty="0">
                <a:latin typeface="Calibri"/>
                <a:cs typeface="Calibri"/>
              </a:rPr>
              <a:t>trabajador?</a:t>
            </a:r>
            <a:endParaRPr sz="2200">
              <a:latin typeface="Calibri"/>
              <a:cs typeface="Calibri"/>
            </a:endParaRPr>
          </a:p>
          <a:p>
            <a:pPr marL="354965" indent="-342265">
              <a:lnSpc>
                <a:spcPct val="100000"/>
              </a:lnSpc>
              <a:spcBef>
                <a:spcPts val="530"/>
              </a:spcBef>
              <a:buFont typeface="Arial"/>
              <a:buChar char="•"/>
              <a:tabLst>
                <a:tab pos="354965" algn="l"/>
              </a:tabLst>
            </a:pPr>
            <a:r>
              <a:rPr sz="2200" spc="75" dirty="0">
                <a:latin typeface="Calibri"/>
                <a:cs typeface="Calibri"/>
              </a:rPr>
              <a:t>Puedes</a:t>
            </a:r>
            <a:r>
              <a:rPr sz="2200" spc="15" dirty="0">
                <a:latin typeface="Calibri"/>
                <a:cs typeface="Calibri"/>
              </a:rPr>
              <a:t> </a:t>
            </a:r>
            <a:r>
              <a:rPr sz="2200" dirty="0">
                <a:latin typeface="Calibri"/>
                <a:cs typeface="Calibri"/>
              </a:rPr>
              <a:t>reflejarlo</a:t>
            </a:r>
            <a:r>
              <a:rPr sz="2200" spc="15" dirty="0">
                <a:latin typeface="Calibri"/>
                <a:cs typeface="Calibri"/>
              </a:rPr>
              <a:t> </a:t>
            </a:r>
            <a:r>
              <a:rPr sz="2200" spc="50" dirty="0">
                <a:latin typeface="Calibri"/>
                <a:cs typeface="Calibri"/>
              </a:rPr>
              <a:t>en</a:t>
            </a:r>
            <a:r>
              <a:rPr sz="2200" spc="-10" dirty="0">
                <a:latin typeface="Calibri"/>
                <a:cs typeface="Calibri"/>
              </a:rPr>
              <a:t> </a:t>
            </a:r>
            <a:r>
              <a:rPr sz="2200" spc="90" dirty="0">
                <a:latin typeface="Calibri"/>
                <a:cs typeface="Calibri"/>
              </a:rPr>
              <a:t>la</a:t>
            </a:r>
            <a:r>
              <a:rPr sz="2200" dirty="0">
                <a:latin typeface="Calibri"/>
                <a:cs typeface="Calibri"/>
              </a:rPr>
              <a:t> </a:t>
            </a:r>
            <a:r>
              <a:rPr sz="2200" b="1" spc="70" dirty="0">
                <a:latin typeface="Calibri"/>
                <a:cs typeface="Calibri"/>
              </a:rPr>
              <a:t>primera</a:t>
            </a:r>
            <a:r>
              <a:rPr sz="2200" b="1" spc="-40" dirty="0">
                <a:latin typeface="Calibri"/>
                <a:cs typeface="Calibri"/>
              </a:rPr>
              <a:t> </a:t>
            </a:r>
            <a:r>
              <a:rPr sz="2200" b="1" spc="114" dirty="0">
                <a:latin typeface="Calibri"/>
                <a:cs typeface="Calibri"/>
              </a:rPr>
              <a:t>quincena</a:t>
            </a:r>
            <a:r>
              <a:rPr sz="2200" b="1" spc="5" dirty="0">
                <a:latin typeface="Calibri"/>
                <a:cs typeface="Calibri"/>
              </a:rPr>
              <a:t> </a:t>
            </a:r>
            <a:r>
              <a:rPr sz="2200" b="1" spc="100" dirty="0">
                <a:latin typeface="Calibri"/>
                <a:cs typeface="Calibri"/>
              </a:rPr>
              <a:t>de</a:t>
            </a:r>
            <a:r>
              <a:rPr sz="2200" b="1" spc="-20" dirty="0">
                <a:latin typeface="Calibri"/>
                <a:cs typeface="Calibri"/>
              </a:rPr>
              <a:t> </a:t>
            </a:r>
            <a:r>
              <a:rPr sz="2200" b="1" spc="75" dirty="0">
                <a:latin typeface="Calibri"/>
                <a:cs typeface="Calibri"/>
              </a:rPr>
              <a:t>enero</a:t>
            </a:r>
            <a:r>
              <a:rPr sz="2200" b="1" spc="-15" dirty="0">
                <a:latin typeface="Calibri"/>
                <a:cs typeface="Calibri"/>
              </a:rPr>
              <a:t> </a:t>
            </a:r>
            <a:r>
              <a:rPr sz="2200" dirty="0">
                <a:latin typeface="Calibri"/>
                <a:cs typeface="Calibri"/>
              </a:rPr>
              <a:t>o</a:t>
            </a:r>
            <a:r>
              <a:rPr sz="2200" spc="-30" dirty="0">
                <a:latin typeface="Calibri"/>
                <a:cs typeface="Calibri"/>
              </a:rPr>
              <a:t> </a:t>
            </a:r>
            <a:r>
              <a:rPr sz="2200" b="1" spc="114" dirty="0">
                <a:latin typeface="Calibri"/>
                <a:cs typeface="Calibri"/>
              </a:rPr>
              <a:t>a</a:t>
            </a:r>
            <a:r>
              <a:rPr sz="2200" b="1" spc="-20" dirty="0">
                <a:latin typeface="Calibri"/>
                <a:cs typeface="Calibri"/>
              </a:rPr>
              <a:t> </a:t>
            </a:r>
            <a:r>
              <a:rPr sz="2200" b="1" spc="175" dirty="0">
                <a:latin typeface="Calibri"/>
                <a:cs typeface="Calibri"/>
              </a:rPr>
              <a:t>más</a:t>
            </a:r>
            <a:r>
              <a:rPr sz="2200" b="1" spc="-20" dirty="0">
                <a:latin typeface="Calibri"/>
                <a:cs typeface="Calibri"/>
              </a:rPr>
              <a:t> </a:t>
            </a:r>
            <a:r>
              <a:rPr sz="2200" b="1" spc="60" dirty="0">
                <a:latin typeface="Calibri"/>
                <a:cs typeface="Calibri"/>
              </a:rPr>
              <a:t>tardar</a:t>
            </a:r>
            <a:r>
              <a:rPr sz="2200" b="1" spc="-30" dirty="0">
                <a:latin typeface="Calibri"/>
                <a:cs typeface="Calibri"/>
              </a:rPr>
              <a:t> </a:t>
            </a:r>
            <a:r>
              <a:rPr sz="2200" b="1" spc="85" dirty="0">
                <a:latin typeface="Calibri"/>
                <a:cs typeface="Calibri"/>
              </a:rPr>
              <a:t>en</a:t>
            </a:r>
            <a:r>
              <a:rPr sz="2200" b="1" spc="-10" dirty="0">
                <a:latin typeface="Calibri"/>
                <a:cs typeface="Calibri"/>
              </a:rPr>
              <a:t> </a:t>
            </a:r>
            <a:r>
              <a:rPr sz="2200" b="1" spc="45" dirty="0">
                <a:latin typeface="Calibri"/>
                <a:cs typeface="Calibri"/>
              </a:rPr>
              <a:t>febrero</a:t>
            </a:r>
            <a:r>
              <a:rPr sz="2200" spc="4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108</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39020" cy="5122545"/>
          </a:xfrm>
          <a:prstGeom prst="rect">
            <a:avLst/>
          </a:prstGeom>
        </p:spPr>
        <p:txBody>
          <a:bodyPr vert="horz" wrap="square" lIns="0" tIns="12065" rIns="0" bIns="0" rtlCol="0">
            <a:spAutoFit/>
          </a:bodyPr>
          <a:lstStyle/>
          <a:p>
            <a:pPr marL="711835">
              <a:lnSpc>
                <a:spcPct val="100000"/>
              </a:lnSpc>
              <a:spcBef>
                <a:spcPts val="95"/>
              </a:spcBef>
            </a:pPr>
            <a:r>
              <a:rPr sz="2200" b="1" spc="160" dirty="0">
                <a:solidFill>
                  <a:srgbClr val="375F92"/>
                </a:solidFill>
                <a:latin typeface="Calibri"/>
                <a:cs typeface="Calibri"/>
              </a:rPr>
              <a:t>CONSIDERACIONES</a:t>
            </a:r>
            <a:r>
              <a:rPr sz="2200" b="1" spc="10" dirty="0">
                <a:solidFill>
                  <a:srgbClr val="375F92"/>
                </a:solidFill>
                <a:latin typeface="Calibri"/>
                <a:cs typeface="Calibri"/>
              </a:rPr>
              <a:t> </a:t>
            </a:r>
            <a:r>
              <a:rPr sz="2200" b="1" spc="50" dirty="0">
                <a:solidFill>
                  <a:srgbClr val="375F92"/>
                </a:solidFill>
                <a:latin typeface="Calibri"/>
                <a:cs typeface="Calibri"/>
              </a:rPr>
              <a:t>PARA</a:t>
            </a:r>
            <a:r>
              <a:rPr sz="2200" b="1" spc="-15"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spc="-5"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60" dirty="0">
                <a:solidFill>
                  <a:srgbClr val="375F92"/>
                </a:solidFill>
                <a:latin typeface="Calibri"/>
                <a:cs typeface="Calibri"/>
              </a:rPr>
              <a:t>ISR</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40"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0"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85" dirty="0">
                <a:latin typeface="Calibri"/>
                <a:cs typeface="Calibri"/>
              </a:rPr>
              <a:t>CFDI</a:t>
            </a:r>
            <a:r>
              <a:rPr sz="2200" b="1" spc="-55" dirty="0">
                <a:latin typeface="Calibri"/>
                <a:cs typeface="Calibri"/>
              </a:rPr>
              <a:t> </a:t>
            </a:r>
            <a:r>
              <a:rPr sz="2200" b="1" spc="100" dirty="0">
                <a:latin typeface="Calibri"/>
                <a:cs typeface="Calibri"/>
              </a:rPr>
              <a:t>de</a:t>
            </a:r>
            <a:r>
              <a:rPr sz="2200" b="1" spc="-40" dirty="0">
                <a:latin typeface="Calibri"/>
                <a:cs typeface="Calibri"/>
              </a:rPr>
              <a:t> </a:t>
            </a:r>
            <a:r>
              <a:rPr sz="2200" b="1" spc="50" dirty="0">
                <a:latin typeface="Calibri"/>
                <a:cs typeface="Calibri"/>
              </a:rPr>
              <a:t>enero</a:t>
            </a:r>
            <a:endParaRPr sz="2200">
              <a:latin typeface="Calibri"/>
              <a:cs typeface="Calibri"/>
            </a:endParaRPr>
          </a:p>
          <a:p>
            <a:pPr marL="12700">
              <a:lnSpc>
                <a:spcPct val="100000"/>
              </a:lnSpc>
              <a:spcBef>
                <a:spcPts val="530"/>
              </a:spcBef>
            </a:pPr>
            <a:r>
              <a:rPr sz="2200" b="1" spc="114" dirty="0">
                <a:latin typeface="Calibri"/>
                <a:cs typeface="Calibri"/>
              </a:rPr>
              <a:t>Percepciones</a:t>
            </a:r>
            <a:r>
              <a:rPr sz="2200" b="1" spc="15" dirty="0">
                <a:latin typeface="Calibri"/>
                <a:cs typeface="Calibri"/>
              </a:rPr>
              <a:t> </a:t>
            </a:r>
            <a:r>
              <a:rPr sz="2200" b="1" spc="100" dirty="0">
                <a:latin typeface="Calibri"/>
                <a:cs typeface="Calibri"/>
              </a:rPr>
              <a:t>del</a:t>
            </a:r>
            <a:r>
              <a:rPr sz="2200" b="1" spc="-15" dirty="0">
                <a:latin typeface="Calibri"/>
                <a:cs typeface="Calibri"/>
              </a:rPr>
              <a:t> </a:t>
            </a:r>
            <a:r>
              <a:rPr sz="2200" b="1" spc="65" dirty="0">
                <a:latin typeface="Calibri"/>
                <a:cs typeface="Calibri"/>
              </a:rPr>
              <a:t>periodo</a:t>
            </a:r>
            <a:r>
              <a:rPr sz="2200" b="1" spc="-25" dirty="0">
                <a:latin typeface="Calibri"/>
                <a:cs typeface="Calibri"/>
              </a:rPr>
              <a:t> </a:t>
            </a:r>
            <a:r>
              <a:rPr sz="2200" b="1" spc="50" dirty="0">
                <a:latin typeface="Calibri"/>
                <a:cs typeface="Calibri"/>
              </a:rPr>
              <a:t>(enero</a:t>
            </a:r>
            <a:r>
              <a:rPr sz="2200" b="1" spc="-20" dirty="0">
                <a:latin typeface="Calibri"/>
                <a:cs typeface="Calibri"/>
              </a:rPr>
              <a:t> 1Q):</a:t>
            </a:r>
            <a:endParaRPr sz="2200">
              <a:latin typeface="Calibri"/>
              <a:cs typeface="Calibri"/>
            </a:endParaRPr>
          </a:p>
          <a:p>
            <a:pPr marL="354965" indent="-342265">
              <a:lnSpc>
                <a:spcPct val="100000"/>
              </a:lnSpc>
              <a:spcBef>
                <a:spcPts val="525"/>
              </a:spcBef>
              <a:buFont typeface="Arial"/>
              <a:buChar char="•"/>
              <a:tabLst>
                <a:tab pos="354965" algn="l"/>
              </a:tabLst>
            </a:pPr>
            <a:r>
              <a:rPr sz="2200" spc="85" dirty="0">
                <a:latin typeface="Calibri"/>
                <a:cs typeface="Calibri"/>
              </a:rPr>
              <a:t>Sueldo:</a:t>
            </a:r>
            <a:r>
              <a:rPr sz="2200" spc="-30" dirty="0">
                <a:latin typeface="Calibri"/>
                <a:cs typeface="Calibri"/>
              </a:rPr>
              <a:t> </a:t>
            </a:r>
            <a:r>
              <a:rPr sz="2200" spc="40" dirty="0">
                <a:latin typeface="Calibri"/>
                <a:cs typeface="Calibri"/>
              </a:rPr>
              <a:t>$6,000.00</a:t>
            </a:r>
            <a:endParaRPr sz="2200">
              <a:latin typeface="Calibri"/>
              <a:cs typeface="Calibri"/>
            </a:endParaRPr>
          </a:p>
          <a:p>
            <a:pPr marL="12700">
              <a:lnSpc>
                <a:spcPct val="100000"/>
              </a:lnSpc>
              <a:spcBef>
                <a:spcPts val="530"/>
              </a:spcBef>
            </a:pPr>
            <a:r>
              <a:rPr sz="2200" b="1" spc="140" dirty="0">
                <a:latin typeface="Calibri"/>
                <a:cs typeface="Calibri"/>
              </a:rPr>
              <a:t>Deducciones</a:t>
            </a:r>
            <a:r>
              <a:rPr sz="2200" b="1" spc="10" dirty="0">
                <a:latin typeface="Calibri"/>
                <a:cs typeface="Calibri"/>
              </a:rPr>
              <a:t> </a:t>
            </a:r>
            <a:r>
              <a:rPr sz="2200" b="1" spc="100" dirty="0">
                <a:latin typeface="Calibri"/>
                <a:cs typeface="Calibri"/>
              </a:rPr>
              <a:t>del</a:t>
            </a:r>
            <a:r>
              <a:rPr sz="2200" b="1" spc="-35" dirty="0">
                <a:latin typeface="Calibri"/>
                <a:cs typeface="Calibri"/>
              </a:rPr>
              <a:t> </a:t>
            </a:r>
            <a:r>
              <a:rPr sz="2200" b="1" spc="55" dirty="0">
                <a:latin typeface="Calibri"/>
                <a:cs typeface="Calibri"/>
              </a:rPr>
              <a:t>periodo:</a:t>
            </a:r>
            <a:endParaRPr sz="2200">
              <a:latin typeface="Calibri"/>
              <a:cs typeface="Calibri"/>
            </a:endParaRPr>
          </a:p>
          <a:p>
            <a:pPr marL="354965" indent="-342265">
              <a:lnSpc>
                <a:spcPct val="100000"/>
              </a:lnSpc>
              <a:spcBef>
                <a:spcPts val="530"/>
              </a:spcBef>
              <a:buFont typeface="Arial"/>
              <a:buChar char="•"/>
              <a:tabLst>
                <a:tab pos="354965" algn="l"/>
              </a:tabLst>
            </a:pPr>
            <a:r>
              <a:rPr sz="2200" spc="80" dirty="0">
                <a:latin typeface="Calibri"/>
                <a:cs typeface="Calibri"/>
              </a:rPr>
              <a:t>IMSS</a:t>
            </a:r>
            <a:r>
              <a:rPr sz="2200" spc="45" dirty="0">
                <a:latin typeface="Calibri"/>
                <a:cs typeface="Calibri"/>
              </a:rPr>
              <a:t> </a:t>
            </a:r>
            <a:r>
              <a:rPr sz="2200" dirty="0">
                <a:latin typeface="Calibri"/>
                <a:cs typeface="Calibri"/>
              </a:rPr>
              <a:t>(ejemplo):</a:t>
            </a:r>
            <a:r>
              <a:rPr sz="2200" spc="45" dirty="0">
                <a:latin typeface="Calibri"/>
                <a:cs typeface="Calibri"/>
              </a:rPr>
              <a:t> </a:t>
            </a:r>
            <a:r>
              <a:rPr sz="2200" spc="55" dirty="0">
                <a:latin typeface="Calibri"/>
                <a:cs typeface="Calibri"/>
              </a:rPr>
              <a:t>$200.00</a:t>
            </a:r>
            <a:r>
              <a:rPr sz="2200" spc="25" dirty="0">
                <a:latin typeface="Calibri"/>
                <a:cs typeface="Calibri"/>
              </a:rPr>
              <a:t> </a:t>
            </a:r>
            <a:r>
              <a:rPr sz="2200" spc="-680" dirty="0">
                <a:latin typeface="Calibri"/>
                <a:cs typeface="Calibri"/>
              </a:rPr>
              <a:t>→</a:t>
            </a:r>
            <a:r>
              <a:rPr sz="2200" spc="65" dirty="0">
                <a:latin typeface="Calibri"/>
                <a:cs typeface="Calibri"/>
              </a:rPr>
              <a:t> </a:t>
            </a:r>
            <a:r>
              <a:rPr sz="2200" spc="70" dirty="0">
                <a:latin typeface="Calibri"/>
                <a:cs typeface="Calibri"/>
              </a:rPr>
              <a:t>TipoDeduccion</a:t>
            </a:r>
            <a:r>
              <a:rPr sz="2200" spc="60" dirty="0">
                <a:latin typeface="Calibri"/>
                <a:cs typeface="Calibri"/>
              </a:rPr>
              <a:t> </a:t>
            </a:r>
            <a:r>
              <a:rPr sz="2200" spc="50" dirty="0">
                <a:latin typeface="Calibri"/>
                <a:cs typeface="Calibri"/>
              </a:rPr>
              <a:t>001</a:t>
            </a:r>
            <a:r>
              <a:rPr sz="2200" spc="25" dirty="0">
                <a:latin typeface="Calibri"/>
                <a:cs typeface="Calibri"/>
              </a:rPr>
              <a:t> </a:t>
            </a:r>
            <a:r>
              <a:rPr sz="2200" spc="70" dirty="0">
                <a:latin typeface="Calibri"/>
                <a:cs typeface="Calibri"/>
              </a:rPr>
              <a:t>(solo</a:t>
            </a:r>
            <a:r>
              <a:rPr sz="2200" spc="45" dirty="0">
                <a:latin typeface="Calibri"/>
                <a:cs typeface="Calibri"/>
              </a:rPr>
              <a:t> </a:t>
            </a:r>
            <a:r>
              <a:rPr sz="2200" dirty="0">
                <a:latin typeface="Calibri"/>
                <a:cs typeface="Calibri"/>
              </a:rPr>
              <a:t>para</a:t>
            </a:r>
            <a:r>
              <a:rPr sz="2200" spc="60" dirty="0">
                <a:latin typeface="Calibri"/>
                <a:cs typeface="Calibri"/>
              </a:rPr>
              <a:t> </a:t>
            </a:r>
            <a:r>
              <a:rPr sz="2200" spc="35" dirty="0">
                <a:latin typeface="Calibri"/>
                <a:cs typeface="Calibri"/>
              </a:rPr>
              <a:t>ejemplificar)</a:t>
            </a:r>
            <a:endParaRPr sz="2200">
              <a:latin typeface="Calibri"/>
              <a:cs typeface="Calibri"/>
            </a:endParaRPr>
          </a:p>
          <a:p>
            <a:pPr marL="354965" indent="-342265">
              <a:lnSpc>
                <a:spcPct val="100000"/>
              </a:lnSpc>
              <a:spcBef>
                <a:spcPts val="530"/>
              </a:spcBef>
              <a:buFont typeface="Arial"/>
              <a:buChar char="•"/>
              <a:tabLst>
                <a:tab pos="354965" algn="l"/>
              </a:tabLst>
            </a:pPr>
            <a:r>
              <a:rPr sz="2200" spc="125" dirty="0">
                <a:latin typeface="Calibri"/>
                <a:cs typeface="Calibri"/>
              </a:rPr>
              <a:t>ISR</a:t>
            </a:r>
            <a:r>
              <a:rPr sz="2200" spc="5" dirty="0">
                <a:latin typeface="Calibri"/>
                <a:cs typeface="Calibri"/>
              </a:rPr>
              <a:t> </a:t>
            </a:r>
            <a:r>
              <a:rPr sz="2200" spc="60" dirty="0">
                <a:latin typeface="Calibri"/>
                <a:cs typeface="Calibri"/>
              </a:rPr>
              <a:t>del</a:t>
            </a:r>
            <a:r>
              <a:rPr sz="2200" spc="5" dirty="0">
                <a:latin typeface="Calibri"/>
                <a:cs typeface="Calibri"/>
              </a:rPr>
              <a:t> </a:t>
            </a:r>
            <a:r>
              <a:rPr sz="2200" dirty="0">
                <a:latin typeface="Calibri"/>
                <a:cs typeface="Calibri"/>
              </a:rPr>
              <a:t>periodo</a:t>
            </a:r>
            <a:r>
              <a:rPr sz="2200" spc="25" dirty="0">
                <a:latin typeface="Calibri"/>
                <a:cs typeface="Calibri"/>
              </a:rPr>
              <a:t> </a:t>
            </a:r>
            <a:r>
              <a:rPr sz="2200" dirty="0">
                <a:latin typeface="Calibri"/>
                <a:cs typeface="Calibri"/>
              </a:rPr>
              <a:t>(enero</a:t>
            </a:r>
            <a:r>
              <a:rPr sz="2200" spc="30" dirty="0">
                <a:latin typeface="Calibri"/>
                <a:cs typeface="Calibri"/>
              </a:rPr>
              <a:t> </a:t>
            </a:r>
            <a:r>
              <a:rPr sz="2200" spc="50" dirty="0">
                <a:latin typeface="Calibri"/>
                <a:cs typeface="Calibri"/>
              </a:rPr>
              <a:t>1Q):</a:t>
            </a:r>
            <a:r>
              <a:rPr sz="2200" dirty="0">
                <a:latin typeface="Calibri"/>
                <a:cs typeface="Calibri"/>
              </a:rPr>
              <a:t> </a:t>
            </a:r>
            <a:r>
              <a:rPr sz="2200" spc="55" dirty="0">
                <a:latin typeface="Calibri"/>
                <a:cs typeface="Calibri"/>
              </a:rPr>
              <a:t>$591.26</a:t>
            </a:r>
            <a:r>
              <a:rPr sz="2200" spc="-5" dirty="0">
                <a:latin typeface="Calibri"/>
                <a:cs typeface="Calibri"/>
              </a:rPr>
              <a:t> </a:t>
            </a:r>
            <a:r>
              <a:rPr sz="2200" spc="-680" dirty="0">
                <a:latin typeface="Calibri"/>
                <a:cs typeface="Calibri"/>
              </a:rPr>
              <a:t>→</a:t>
            </a:r>
            <a:r>
              <a:rPr sz="2200" spc="45" dirty="0">
                <a:latin typeface="Calibri"/>
                <a:cs typeface="Calibri"/>
              </a:rPr>
              <a:t> </a:t>
            </a:r>
            <a:r>
              <a:rPr sz="2200" b="1" spc="105" dirty="0">
                <a:latin typeface="Calibri"/>
                <a:cs typeface="Calibri"/>
              </a:rPr>
              <a:t>TipoDeduccion</a:t>
            </a:r>
            <a:r>
              <a:rPr sz="2200" b="1" spc="60" dirty="0">
                <a:latin typeface="Calibri"/>
                <a:cs typeface="Calibri"/>
              </a:rPr>
              <a:t> </a:t>
            </a:r>
            <a:r>
              <a:rPr sz="2200" b="1" spc="30" dirty="0">
                <a:latin typeface="Calibri"/>
                <a:cs typeface="Calibri"/>
              </a:rPr>
              <a:t>002</a:t>
            </a:r>
            <a:endParaRPr sz="2200">
              <a:latin typeface="Calibri"/>
              <a:cs typeface="Calibri"/>
            </a:endParaRPr>
          </a:p>
          <a:p>
            <a:pPr marL="354965" indent="-342265">
              <a:lnSpc>
                <a:spcPct val="100000"/>
              </a:lnSpc>
              <a:spcBef>
                <a:spcPts val="525"/>
              </a:spcBef>
              <a:buFont typeface="Arial"/>
              <a:buChar char="•"/>
              <a:tabLst>
                <a:tab pos="354965" algn="l"/>
              </a:tabLst>
            </a:pPr>
            <a:r>
              <a:rPr sz="2200" spc="125" dirty="0">
                <a:latin typeface="Calibri"/>
                <a:cs typeface="Calibri"/>
              </a:rPr>
              <a:t>ISR</a:t>
            </a:r>
            <a:r>
              <a:rPr sz="2200" spc="-35" dirty="0">
                <a:latin typeface="Calibri"/>
                <a:cs typeface="Calibri"/>
              </a:rPr>
              <a:t> </a:t>
            </a:r>
            <a:r>
              <a:rPr sz="2200" spc="80" dirty="0">
                <a:latin typeface="Calibri"/>
                <a:cs typeface="Calibri"/>
              </a:rPr>
              <a:t>anual</a:t>
            </a:r>
            <a:r>
              <a:rPr sz="2200" spc="-20" dirty="0">
                <a:latin typeface="Calibri"/>
                <a:cs typeface="Calibri"/>
              </a:rPr>
              <a:t> </a:t>
            </a:r>
            <a:r>
              <a:rPr sz="2200" spc="114" dirty="0">
                <a:latin typeface="Calibri"/>
                <a:cs typeface="Calibri"/>
              </a:rPr>
              <a:t>a</a:t>
            </a:r>
            <a:r>
              <a:rPr sz="2200" spc="-20" dirty="0">
                <a:latin typeface="Calibri"/>
                <a:cs typeface="Calibri"/>
              </a:rPr>
              <a:t> </a:t>
            </a:r>
            <a:r>
              <a:rPr sz="2200" spc="50" dirty="0">
                <a:latin typeface="Calibri"/>
                <a:cs typeface="Calibri"/>
              </a:rPr>
              <a:t>cargo:</a:t>
            </a:r>
            <a:r>
              <a:rPr sz="2200" spc="-40" dirty="0">
                <a:latin typeface="Calibri"/>
                <a:cs typeface="Calibri"/>
              </a:rPr>
              <a:t> </a:t>
            </a:r>
            <a:r>
              <a:rPr sz="2200" spc="55" dirty="0">
                <a:latin typeface="Calibri"/>
                <a:cs typeface="Calibri"/>
              </a:rPr>
              <a:t>$798.44</a:t>
            </a:r>
            <a:r>
              <a:rPr sz="2200" spc="-40" dirty="0">
                <a:latin typeface="Calibri"/>
                <a:cs typeface="Calibri"/>
              </a:rPr>
              <a:t> </a:t>
            </a:r>
            <a:r>
              <a:rPr sz="2200" spc="-680" dirty="0">
                <a:latin typeface="Calibri"/>
                <a:cs typeface="Calibri"/>
              </a:rPr>
              <a:t>→</a:t>
            </a:r>
            <a:r>
              <a:rPr sz="2200" spc="-5" dirty="0">
                <a:latin typeface="Calibri"/>
                <a:cs typeface="Calibri"/>
              </a:rPr>
              <a:t> </a:t>
            </a:r>
            <a:r>
              <a:rPr sz="2200" b="1" spc="105" dirty="0">
                <a:latin typeface="Calibri"/>
                <a:cs typeface="Calibri"/>
              </a:rPr>
              <a:t>TipoDeduccion</a:t>
            </a:r>
            <a:r>
              <a:rPr sz="2200" b="1" spc="20" dirty="0">
                <a:latin typeface="Calibri"/>
                <a:cs typeface="Calibri"/>
              </a:rPr>
              <a:t> </a:t>
            </a:r>
            <a:r>
              <a:rPr sz="2200" b="1" spc="30" dirty="0">
                <a:latin typeface="Calibri"/>
                <a:cs typeface="Calibri"/>
              </a:rPr>
              <a:t>101</a:t>
            </a:r>
            <a:endParaRPr sz="2200">
              <a:latin typeface="Calibri"/>
              <a:cs typeface="Calibri"/>
            </a:endParaRPr>
          </a:p>
          <a:p>
            <a:pPr>
              <a:lnSpc>
                <a:spcPct val="100000"/>
              </a:lnSpc>
              <a:spcBef>
                <a:spcPts val="1015"/>
              </a:spcBef>
            </a:pPr>
            <a:endParaRPr sz="2200">
              <a:latin typeface="Calibri"/>
              <a:cs typeface="Calibri"/>
            </a:endParaRPr>
          </a:p>
          <a:p>
            <a:pPr marL="12700">
              <a:lnSpc>
                <a:spcPct val="100000"/>
              </a:lnSpc>
            </a:pPr>
            <a:r>
              <a:rPr sz="2200" b="1" spc="65" dirty="0">
                <a:latin typeface="Calibri"/>
                <a:cs typeface="Calibri"/>
              </a:rPr>
              <a:t>Neto</a:t>
            </a:r>
            <a:r>
              <a:rPr sz="2200" b="1" spc="-25" dirty="0">
                <a:latin typeface="Calibri"/>
                <a:cs typeface="Calibri"/>
              </a:rPr>
              <a:t> </a:t>
            </a:r>
            <a:r>
              <a:rPr sz="2200" b="1" spc="114" dirty="0">
                <a:latin typeface="Calibri"/>
                <a:cs typeface="Calibri"/>
              </a:rPr>
              <a:t>a</a:t>
            </a:r>
            <a:r>
              <a:rPr sz="2200" b="1" spc="-45" dirty="0">
                <a:latin typeface="Calibri"/>
                <a:cs typeface="Calibri"/>
              </a:rPr>
              <a:t> </a:t>
            </a:r>
            <a:r>
              <a:rPr sz="2200" b="1" spc="75" dirty="0">
                <a:latin typeface="Calibri"/>
                <a:cs typeface="Calibri"/>
              </a:rPr>
              <a:t>pagar</a:t>
            </a:r>
            <a:r>
              <a:rPr sz="2200" b="1" spc="-40" dirty="0">
                <a:latin typeface="Calibri"/>
                <a:cs typeface="Calibri"/>
              </a:rPr>
              <a:t> </a:t>
            </a:r>
            <a:r>
              <a:rPr sz="2200" b="1" spc="50" dirty="0">
                <a:latin typeface="Calibri"/>
                <a:cs typeface="Calibri"/>
              </a:rPr>
              <a:t>(ejemplo):</a:t>
            </a:r>
            <a:endParaRPr sz="2200">
              <a:latin typeface="Calibri"/>
              <a:cs typeface="Calibri"/>
            </a:endParaRPr>
          </a:p>
          <a:p>
            <a:pPr marL="12700">
              <a:lnSpc>
                <a:spcPct val="100000"/>
              </a:lnSpc>
            </a:pPr>
            <a:r>
              <a:rPr sz="2200" spc="55" dirty="0">
                <a:latin typeface="Calibri"/>
                <a:cs typeface="Calibri"/>
              </a:rPr>
              <a:t>6,000.00</a:t>
            </a:r>
            <a:r>
              <a:rPr sz="2200" spc="-40" dirty="0">
                <a:latin typeface="Calibri"/>
                <a:cs typeface="Calibri"/>
              </a:rPr>
              <a:t> </a:t>
            </a:r>
            <a:r>
              <a:rPr sz="2200" spc="-100" dirty="0">
                <a:latin typeface="Calibri"/>
                <a:cs typeface="Calibri"/>
              </a:rPr>
              <a:t>–</a:t>
            </a:r>
            <a:r>
              <a:rPr sz="2200" spc="-35" dirty="0">
                <a:latin typeface="Calibri"/>
                <a:cs typeface="Calibri"/>
              </a:rPr>
              <a:t> </a:t>
            </a:r>
            <a:r>
              <a:rPr sz="2200" spc="45" dirty="0">
                <a:latin typeface="Calibri"/>
                <a:cs typeface="Calibri"/>
              </a:rPr>
              <a:t>(200.00</a:t>
            </a:r>
            <a:r>
              <a:rPr sz="2200" spc="-45" dirty="0">
                <a:latin typeface="Calibri"/>
                <a:cs typeface="Calibri"/>
              </a:rPr>
              <a:t> </a:t>
            </a:r>
            <a:r>
              <a:rPr sz="2200" spc="65" dirty="0">
                <a:latin typeface="Calibri"/>
                <a:cs typeface="Calibri"/>
              </a:rPr>
              <a:t>+</a:t>
            </a:r>
            <a:r>
              <a:rPr sz="2200" spc="-30" dirty="0">
                <a:latin typeface="Calibri"/>
                <a:cs typeface="Calibri"/>
              </a:rPr>
              <a:t> </a:t>
            </a:r>
            <a:r>
              <a:rPr sz="2200" spc="50" dirty="0">
                <a:latin typeface="Calibri"/>
                <a:cs typeface="Calibri"/>
              </a:rPr>
              <a:t>591.26</a:t>
            </a:r>
            <a:r>
              <a:rPr sz="2200" spc="-45" dirty="0">
                <a:latin typeface="Calibri"/>
                <a:cs typeface="Calibri"/>
              </a:rPr>
              <a:t> </a:t>
            </a:r>
            <a:r>
              <a:rPr sz="2200" spc="65" dirty="0">
                <a:latin typeface="Calibri"/>
                <a:cs typeface="Calibri"/>
              </a:rPr>
              <a:t>+</a:t>
            </a:r>
            <a:r>
              <a:rPr sz="2200" spc="-35" dirty="0">
                <a:latin typeface="Calibri"/>
                <a:cs typeface="Calibri"/>
              </a:rPr>
              <a:t> </a:t>
            </a:r>
            <a:r>
              <a:rPr sz="2200" spc="45" dirty="0">
                <a:latin typeface="Calibri"/>
                <a:cs typeface="Calibri"/>
              </a:rPr>
              <a:t>798.44)</a:t>
            </a:r>
            <a:r>
              <a:rPr sz="2200" spc="-30" dirty="0">
                <a:latin typeface="Calibri"/>
                <a:cs typeface="Calibri"/>
              </a:rPr>
              <a:t> </a:t>
            </a:r>
            <a:r>
              <a:rPr sz="2200" spc="65" dirty="0">
                <a:latin typeface="Calibri"/>
                <a:cs typeface="Calibri"/>
              </a:rPr>
              <a:t>=</a:t>
            </a:r>
            <a:r>
              <a:rPr sz="2200" spc="-20" dirty="0">
                <a:latin typeface="Calibri"/>
                <a:cs typeface="Calibri"/>
              </a:rPr>
              <a:t> </a:t>
            </a:r>
            <a:r>
              <a:rPr sz="2200" b="1" spc="45" dirty="0">
                <a:latin typeface="Calibri"/>
                <a:cs typeface="Calibri"/>
              </a:rPr>
              <a:t>$4,410.30</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109</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644505" cy="561276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65" dirty="0">
                <a:latin typeface="Calibri"/>
                <a:cs typeface="Calibri"/>
              </a:rPr>
              <a:t>Cómo</a:t>
            </a:r>
            <a:r>
              <a:rPr sz="2200" b="1" spc="-155" dirty="0">
                <a:latin typeface="Calibri"/>
                <a:cs typeface="Calibri"/>
              </a:rPr>
              <a:t> </a:t>
            </a:r>
            <a:r>
              <a:rPr sz="2200" b="1" spc="90" dirty="0">
                <a:latin typeface="Calibri"/>
                <a:cs typeface="Calibri"/>
              </a:rPr>
              <a:t>“amarrar”</a:t>
            </a:r>
            <a:r>
              <a:rPr sz="2200" b="1" spc="-185" dirty="0">
                <a:latin typeface="Calibri"/>
                <a:cs typeface="Calibri"/>
              </a:rPr>
              <a:t> </a:t>
            </a:r>
            <a:r>
              <a:rPr sz="2200" b="1" spc="95" dirty="0">
                <a:latin typeface="Calibri"/>
                <a:cs typeface="Calibri"/>
              </a:rPr>
              <a:t>totales</a:t>
            </a:r>
            <a:r>
              <a:rPr sz="2200" b="1" spc="-15" dirty="0">
                <a:latin typeface="Calibri"/>
                <a:cs typeface="Calibri"/>
              </a:rPr>
              <a:t> </a:t>
            </a:r>
            <a:r>
              <a:rPr sz="2200" b="1" spc="100" dirty="0">
                <a:latin typeface="Calibri"/>
                <a:cs typeface="Calibri"/>
              </a:rPr>
              <a:t>del</a:t>
            </a:r>
            <a:r>
              <a:rPr sz="2200" b="1" spc="-30" dirty="0">
                <a:latin typeface="Calibri"/>
                <a:cs typeface="Calibri"/>
              </a:rPr>
              <a:t> </a:t>
            </a:r>
            <a:r>
              <a:rPr sz="2200" b="1" spc="75" dirty="0">
                <a:latin typeface="Calibri"/>
                <a:cs typeface="Calibri"/>
              </a:rPr>
              <a:t>nodo</a:t>
            </a:r>
            <a:r>
              <a:rPr sz="2200" b="1" spc="-20" dirty="0">
                <a:latin typeface="Calibri"/>
                <a:cs typeface="Calibri"/>
              </a:rPr>
              <a:t> </a:t>
            </a:r>
            <a:r>
              <a:rPr sz="2200" b="1" spc="130" dirty="0">
                <a:latin typeface="Calibri"/>
                <a:cs typeface="Calibri"/>
              </a:rPr>
              <a:t>Deducciones</a:t>
            </a:r>
            <a:endParaRPr sz="2200">
              <a:latin typeface="Calibri"/>
              <a:cs typeface="Calibri"/>
            </a:endParaRPr>
          </a:p>
          <a:p>
            <a:pPr marL="354965" indent="-342265">
              <a:lnSpc>
                <a:spcPct val="100000"/>
              </a:lnSpc>
              <a:spcBef>
                <a:spcPts val="530"/>
              </a:spcBef>
              <a:buFont typeface="Arial"/>
              <a:buChar char="•"/>
              <a:tabLst>
                <a:tab pos="354965" algn="l"/>
              </a:tabLst>
            </a:pPr>
            <a:r>
              <a:rPr sz="2200" b="1" spc="90" dirty="0">
                <a:latin typeface="Calibri"/>
                <a:cs typeface="Calibri"/>
              </a:rPr>
              <a:t>TotalImpuestosRetenidos</a:t>
            </a:r>
            <a:r>
              <a:rPr sz="2200" b="1" spc="30" dirty="0">
                <a:latin typeface="Calibri"/>
                <a:cs typeface="Calibri"/>
              </a:rPr>
              <a:t> </a:t>
            </a:r>
            <a:r>
              <a:rPr sz="2200" spc="150" dirty="0">
                <a:latin typeface="Calibri"/>
                <a:cs typeface="Calibri"/>
              </a:rPr>
              <a:t>SOLO</a:t>
            </a:r>
            <a:r>
              <a:rPr sz="2200" spc="-15" dirty="0">
                <a:latin typeface="Calibri"/>
                <a:cs typeface="Calibri"/>
              </a:rPr>
              <a:t> </a:t>
            </a:r>
            <a:r>
              <a:rPr sz="2200" spc="60" dirty="0">
                <a:latin typeface="Calibri"/>
                <a:cs typeface="Calibri"/>
              </a:rPr>
              <a:t>incluye</a:t>
            </a:r>
            <a:r>
              <a:rPr sz="2200" spc="-25" dirty="0">
                <a:latin typeface="Calibri"/>
                <a:cs typeface="Calibri"/>
              </a:rPr>
              <a:t> </a:t>
            </a:r>
            <a:r>
              <a:rPr sz="2200" b="1" spc="105" dirty="0">
                <a:latin typeface="Calibri"/>
                <a:cs typeface="Calibri"/>
              </a:rPr>
              <a:t>TipoDeduccion</a:t>
            </a:r>
            <a:r>
              <a:rPr sz="2200" b="1" spc="25" dirty="0">
                <a:latin typeface="Calibri"/>
                <a:cs typeface="Calibri"/>
              </a:rPr>
              <a:t> </a:t>
            </a:r>
            <a:r>
              <a:rPr sz="2200" b="1" spc="55" dirty="0">
                <a:latin typeface="Calibri"/>
                <a:cs typeface="Calibri"/>
              </a:rPr>
              <a:t>002</a:t>
            </a:r>
            <a:r>
              <a:rPr sz="2200" b="1" spc="-20" dirty="0">
                <a:latin typeface="Calibri"/>
                <a:cs typeface="Calibri"/>
              </a:rPr>
              <a:t> </a:t>
            </a:r>
            <a:r>
              <a:rPr sz="2200" spc="85" dirty="0">
                <a:latin typeface="Calibri"/>
                <a:cs typeface="Calibri"/>
              </a:rPr>
              <a:t>(ISR</a:t>
            </a:r>
            <a:r>
              <a:rPr sz="2200" spc="-20" dirty="0">
                <a:latin typeface="Calibri"/>
                <a:cs typeface="Calibri"/>
              </a:rPr>
              <a:t> </a:t>
            </a:r>
            <a:r>
              <a:rPr sz="2200" spc="60" dirty="0">
                <a:latin typeface="Calibri"/>
                <a:cs typeface="Calibri"/>
              </a:rPr>
              <a:t>del</a:t>
            </a:r>
            <a:r>
              <a:rPr sz="2200" spc="-20" dirty="0">
                <a:latin typeface="Calibri"/>
                <a:cs typeface="Calibri"/>
              </a:rPr>
              <a:t> </a:t>
            </a:r>
            <a:r>
              <a:rPr sz="2200" spc="-10" dirty="0">
                <a:latin typeface="Calibri"/>
                <a:cs typeface="Calibri"/>
              </a:rPr>
              <a:t>periodo).</a:t>
            </a:r>
            <a:endParaRPr sz="2200">
              <a:latin typeface="Calibri"/>
              <a:cs typeface="Calibri"/>
            </a:endParaRPr>
          </a:p>
          <a:p>
            <a:pPr marL="354965" indent="-342265">
              <a:lnSpc>
                <a:spcPct val="100000"/>
              </a:lnSpc>
              <a:spcBef>
                <a:spcPts val="525"/>
              </a:spcBef>
              <a:buFont typeface="Arial"/>
              <a:buChar char="•"/>
              <a:tabLst>
                <a:tab pos="354965" algn="l"/>
                <a:tab pos="911225" algn="l"/>
                <a:tab pos="3159760" algn="l"/>
                <a:tab pos="3935095" algn="l"/>
                <a:tab pos="4665345" algn="l"/>
                <a:tab pos="5276850" algn="l"/>
                <a:tab pos="6351270" algn="l"/>
                <a:tab pos="7082790" algn="l"/>
                <a:tab pos="7637780" algn="l"/>
                <a:tab pos="8601075" algn="l"/>
                <a:tab pos="9203055" algn="l"/>
                <a:tab pos="10323195" algn="l"/>
              </a:tabLst>
            </a:pPr>
            <a:r>
              <a:rPr sz="2200" spc="75" dirty="0">
                <a:latin typeface="Calibri"/>
                <a:cs typeface="Calibri"/>
              </a:rPr>
              <a:t>El</a:t>
            </a:r>
            <a:r>
              <a:rPr sz="2200" dirty="0">
                <a:latin typeface="Calibri"/>
                <a:cs typeface="Calibri"/>
              </a:rPr>
              <a:t>	</a:t>
            </a:r>
            <a:r>
              <a:rPr sz="2200" b="1" spc="100" dirty="0">
                <a:latin typeface="Calibri"/>
                <a:cs typeface="Calibri"/>
              </a:rPr>
              <a:t>TipoDeduccion</a:t>
            </a:r>
            <a:r>
              <a:rPr sz="2200" b="1" dirty="0">
                <a:latin typeface="Calibri"/>
                <a:cs typeface="Calibri"/>
              </a:rPr>
              <a:t>	</a:t>
            </a:r>
            <a:r>
              <a:rPr sz="2200" b="1" spc="30" dirty="0">
                <a:latin typeface="Calibri"/>
                <a:cs typeface="Calibri"/>
              </a:rPr>
              <a:t>101</a:t>
            </a:r>
            <a:r>
              <a:rPr sz="2200" b="1" dirty="0">
                <a:latin typeface="Calibri"/>
                <a:cs typeface="Calibri"/>
              </a:rPr>
              <a:t>	</a:t>
            </a:r>
            <a:r>
              <a:rPr sz="2200" spc="100" dirty="0">
                <a:latin typeface="Calibri"/>
                <a:cs typeface="Calibri"/>
              </a:rPr>
              <a:t>NO</a:t>
            </a:r>
            <a:r>
              <a:rPr sz="2200" dirty="0">
                <a:latin typeface="Calibri"/>
                <a:cs typeface="Calibri"/>
              </a:rPr>
              <a:t>	</a:t>
            </a:r>
            <a:r>
              <a:rPr sz="2200" spc="105" dirty="0">
                <a:latin typeface="Calibri"/>
                <a:cs typeface="Calibri"/>
              </a:rPr>
              <a:t>es</a:t>
            </a:r>
            <a:r>
              <a:rPr sz="2200" dirty="0">
                <a:latin typeface="Calibri"/>
                <a:cs typeface="Calibri"/>
              </a:rPr>
              <a:t>	</a:t>
            </a:r>
            <a:r>
              <a:rPr sz="2200" spc="-10" dirty="0">
                <a:latin typeface="Calibri"/>
                <a:cs typeface="Calibri"/>
              </a:rPr>
              <a:t>“002”,</a:t>
            </a:r>
            <a:r>
              <a:rPr sz="2200" dirty="0">
                <a:latin typeface="Calibri"/>
                <a:cs typeface="Calibri"/>
              </a:rPr>
              <a:t>	</a:t>
            </a:r>
            <a:r>
              <a:rPr sz="2200" spc="-25" dirty="0">
                <a:latin typeface="Calibri"/>
                <a:cs typeface="Calibri"/>
              </a:rPr>
              <a:t>por</a:t>
            </a:r>
            <a:r>
              <a:rPr sz="2200" dirty="0">
                <a:latin typeface="Calibri"/>
                <a:cs typeface="Calibri"/>
              </a:rPr>
              <a:t>	</a:t>
            </a:r>
            <a:r>
              <a:rPr sz="2200" spc="35" dirty="0">
                <a:latin typeface="Calibri"/>
                <a:cs typeface="Calibri"/>
              </a:rPr>
              <a:t>lo</a:t>
            </a:r>
            <a:r>
              <a:rPr sz="2200" dirty="0">
                <a:latin typeface="Calibri"/>
                <a:cs typeface="Calibri"/>
              </a:rPr>
              <a:t>	</a:t>
            </a:r>
            <a:r>
              <a:rPr sz="2200" spc="-10" dirty="0">
                <a:latin typeface="Calibri"/>
                <a:cs typeface="Calibri"/>
              </a:rPr>
              <a:t>tanto</a:t>
            </a:r>
            <a:r>
              <a:rPr sz="2200" dirty="0">
                <a:latin typeface="Calibri"/>
                <a:cs typeface="Calibri"/>
              </a:rPr>
              <a:t>	</a:t>
            </a:r>
            <a:r>
              <a:rPr sz="2200" spc="25" dirty="0">
                <a:latin typeface="Calibri"/>
                <a:cs typeface="Calibri"/>
              </a:rPr>
              <a:t>va</a:t>
            </a:r>
            <a:r>
              <a:rPr sz="2200" dirty="0">
                <a:latin typeface="Calibri"/>
                <a:cs typeface="Calibri"/>
              </a:rPr>
              <a:t>	</a:t>
            </a:r>
            <a:r>
              <a:rPr sz="2200" spc="-10" dirty="0">
                <a:latin typeface="Calibri"/>
                <a:cs typeface="Calibri"/>
              </a:rPr>
              <a:t>dentro</a:t>
            </a:r>
            <a:r>
              <a:rPr sz="2200" dirty="0">
                <a:latin typeface="Calibri"/>
                <a:cs typeface="Calibri"/>
              </a:rPr>
              <a:t>	</a:t>
            </a:r>
            <a:r>
              <a:rPr sz="2200" spc="55" dirty="0">
                <a:latin typeface="Calibri"/>
                <a:cs typeface="Calibri"/>
              </a:rPr>
              <a:t>de</a:t>
            </a:r>
            <a:endParaRPr sz="2200">
              <a:latin typeface="Calibri"/>
              <a:cs typeface="Calibri"/>
            </a:endParaRPr>
          </a:p>
          <a:p>
            <a:pPr marL="355600">
              <a:lnSpc>
                <a:spcPct val="100000"/>
              </a:lnSpc>
            </a:pPr>
            <a:r>
              <a:rPr sz="2200" b="1" spc="95" dirty="0">
                <a:latin typeface="Calibri"/>
                <a:cs typeface="Calibri"/>
              </a:rPr>
              <a:t>TotalOtrasDeducciones</a:t>
            </a:r>
            <a:r>
              <a:rPr sz="2200" b="1" spc="60" dirty="0">
                <a:latin typeface="Calibri"/>
                <a:cs typeface="Calibri"/>
              </a:rPr>
              <a:t> </a:t>
            </a:r>
            <a:r>
              <a:rPr sz="2200" dirty="0">
                <a:latin typeface="Calibri"/>
                <a:cs typeface="Calibri"/>
              </a:rPr>
              <a:t>(junto </a:t>
            </a:r>
            <a:r>
              <a:rPr sz="2200" spc="100" dirty="0">
                <a:latin typeface="Calibri"/>
                <a:cs typeface="Calibri"/>
              </a:rPr>
              <a:t>con</a:t>
            </a:r>
            <a:r>
              <a:rPr sz="2200" spc="-15" dirty="0">
                <a:latin typeface="Calibri"/>
                <a:cs typeface="Calibri"/>
              </a:rPr>
              <a:t> </a:t>
            </a:r>
            <a:r>
              <a:rPr sz="2200" spc="75" dirty="0">
                <a:latin typeface="Calibri"/>
                <a:cs typeface="Calibri"/>
              </a:rPr>
              <a:t>IMSS,</a:t>
            </a:r>
            <a:r>
              <a:rPr sz="2200" spc="-5" dirty="0">
                <a:latin typeface="Calibri"/>
                <a:cs typeface="Calibri"/>
              </a:rPr>
              <a:t> </a:t>
            </a:r>
            <a:r>
              <a:rPr sz="2200" spc="-10" dirty="0">
                <a:latin typeface="Calibri"/>
                <a:cs typeface="Calibri"/>
              </a:rPr>
              <a:t>etc.).</a:t>
            </a:r>
            <a:endParaRPr sz="2200">
              <a:latin typeface="Calibri"/>
              <a:cs typeface="Calibri"/>
            </a:endParaRPr>
          </a:p>
          <a:p>
            <a:pPr>
              <a:lnSpc>
                <a:spcPct val="100000"/>
              </a:lnSpc>
              <a:spcBef>
                <a:spcPts val="985"/>
              </a:spcBef>
            </a:pPr>
            <a:endParaRPr sz="2200">
              <a:latin typeface="Calibri"/>
              <a:cs typeface="Calibri"/>
            </a:endParaRPr>
          </a:p>
          <a:p>
            <a:pPr marL="12700">
              <a:lnSpc>
                <a:spcPct val="100000"/>
              </a:lnSpc>
            </a:pPr>
            <a:r>
              <a:rPr sz="2000" spc="70" dirty="0">
                <a:latin typeface="Calibri"/>
                <a:cs typeface="Calibri"/>
              </a:rPr>
              <a:t>&lt;nomina12:Deducciones</a:t>
            </a:r>
            <a:r>
              <a:rPr sz="2000" spc="120" dirty="0">
                <a:latin typeface="Calibri"/>
                <a:cs typeface="Calibri"/>
              </a:rPr>
              <a:t>  </a:t>
            </a:r>
            <a:r>
              <a:rPr sz="2000" spc="40" dirty="0">
                <a:latin typeface="Calibri"/>
                <a:cs typeface="Calibri"/>
              </a:rPr>
              <a:t>TotalOtrasDeducciones="998.44"</a:t>
            </a:r>
            <a:r>
              <a:rPr sz="2000" spc="110" dirty="0">
                <a:latin typeface="Calibri"/>
                <a:cs typeface="Calibri"/>
              </a:rPr>
              <a:t>  </a:t>
            </a:r>
            <a:r>
              <a:rPr sz="2000" spc="-10" dirty="0">
                <a:latin typeface="Calibri"/>
                <a:cs typeface="Calibri"/>
              </a:rPr>
              <a:t>TotalImpuestosRetenidos="591.26"&gt;</a:t>
            </a:r>
            <a:endParaRPr sz="2000">
              <a:latin typeface="Calibri"/>
              <a:cs typeface="Calibri"/>
            </a:endParaRPr>
          </a:p>
          <a:p>
            <a:pPr marL="12700" marR="5080" indent="103505">
              <a:lnSpc>
                <a:spcPct val="100000"/>
              </a:lnSpc>
              <a:spcBef>
                <a:spcPts val="480"/>
              </a:spcBef>
              <a:tabLst>
                <a:tab pos="2896235" algn="l"/>
                <a:tab pos="5560060" algn="l"/>
                <a:tab pos="7181850" algn="l"/>
                <a:tab pos="9879965" algn="l"/>
              </a:tabLst>
            </a:pPr>
            <a:r>
              <a:rPr sz="2000" spc="55" dirty="0">
                <a:latin typeface="Calibri"/>
                <a:cs typeface="Calibri"/>
              </a:rPr>
              <a:t>&lt;nomina12:Deduccion</a:t>
            </a:r>
            <a:r>
              <a:rPr sz="2000" dirty="0">
                <a:latin typeface="Calibri"/>
                <a:cs typeface="Calibri"/>
              </a:rPr>
              <a:t>	</a:t>
            </a:r>
            <a:r>
              <a:rPr sz="2000" spc="40" dirty="0">
                <a:latin typeface="Calibri"/>
                <a:cs typeface="Calibri"/>
              </a:rPr>
              <a:t>TipoDeduccion="001"</a:t>
            </a:r>
            <a:r>
              <a:rPr sz="2000" dirty="0">
                <a:latin typeface="Calibri"/>
                <a:cs typeface="Calibri"/>
              </a:rPr>
              <a:t>	</a:t>
            </a:r>
            <a:r>
              <a:rPr sz="2000" spc="35" dirty="0">
                <a:latin typeface="Calibri"/>
                <a:cs typeface="Calibri"/>
              </a:rPr>
              <a:t>Clave="001"</a:t>
            </a:r>
            <a:r>
              <a:rPr sz="2000" dirty="0">
                <a:latin typeface="Calibri"/>
                <a:cs typeface="Calibri"/>
              </a:rPr>
              <a:t>	</a:t>
            </a:r>
            <a:r>
              <a:rPr sz="2000" spc="55" dirty="0">
                <a:latin typeface="Calibri"/>
                <a:cs typeface="Calibri"/>
              </a:rPr>
              <a:t>Concepto="Seguridad</a:t>
            </a:r>
            <a:r>
              <a:rPr sz="2000" dirty="0">
                <a:latin typeface="Calibri"/>
                <a:cs typeface="Calibri"/>
              </a:rPr>
              <a:t>	</a:t>
            </a:r>
            <a:r>
              <a:rPr sz="2000" spc="60" dirty="0">
                <a:latin typeface="Calibri"/>
                <a:cs typeface="Calibri"/>
              </a:rPr>
              <a:t>social" </a:t>
            </a:r>
            <a:r>
              <a:rPr sz="2000" spc="-10" dirty="0">
                <a:latin typeface="Calibri"/>
                <a:cs typeface="Calibri"/>
              </a:rPr>
              <a:t>Importe="200.00"/&gt;</a:t>
            </a:r>
            <a:endParaRPr sz="2000">
              <a:latin typeface="Calibri"/>
              <a:cs typeface="Calibri"/>
            </a:endParaRPr>
          </a:p>
          <a:p>
            <a:pPr marL="117475">
              <a:lnSpc>
                <a:spcPct val="100000"/>
              </a:lnSpc>
              <a:spcBef>
                <a:spcPts val="480"/>
              </a:spcBef>
            </a:pPr>
            <a:r>
              <a:rPr sz="2000" spc="65" dirty="0">
                <a:latin typeface="Calibri"/>
                <a:cs typeface="Calibri"/>
              </a:rPr>
              <a:t>&lt;nomina12:Deduccion</a:t>
            </a:r>
            <a:r>
              <a:rPr sz="2000" spc="-35" dirty="0">
                <a:latin typeface="Calibri"/>
                <a:cs typeface="Calibri"/>
              </a:rPr>
              <a:t> </a:t>
            </a:r>
            <a:r>
              <a:rPr sz="2000" spc="50" dirty="0">
                <a:latin typeface="Calibri"/>
                <a:cs typeface="Calibri"/>
              </a:rPr>
              <a:t>TipoDeduccion="002"</a:t>
            </a:r>
            <a:r>
              <a:rPr sz="2000" spc="-30" dirty="0">
                <a:latin typeface="Calibri"/>
                <a:cs typeface="Calibri"/>
              </a:rPr>
              <a:t> </a:t>
            </a:r>
            <a:r>
              <a:rPr sz="2000" spc="45" dirty="0">
                <a:latin typeface="Calibri"/>
                <a:cs typeface="Calibri"/>
              </a:rPr>
              <a:t>Clave="002"</a:t>
            </a:r>
            <a:r>
              <a:rPr sz="2000" spc="-25" dirty="0">
                <a:latin typeface="Calibri"/>
                <a:cs typeface="Calibri"/>
              </a:rPr>
              <a:t> </a:t>
            </a:r>
            <a:r>
              <a:rPr sz="2000" spc="70" dirty="0">
                <a:latin typeface="Calibri"/>
                <a:cs typeface="Calibri"/>
              </a:rPr>
              <a:t>Concepto="ISR"</a:t>
            </a:r>
            <a:r>
              <a:rPr sz="2000" spc="-25" dirty="0">
                <a:latin typeface="Calibri"/>
                <a:cs typeface="Calibri"/>
              </a:rPr>
              <a:t> </a:t>
            </a:r>
            <a:r>
              <a:rPr sz="2000" spc="-10" dirty="0">
                <a:latin typeface="Calibri"/>
                <a:cs typeface="Calibri"/>
              </a:rPr>
              <a:t>Importe="591.26"/&gt;</a:t>
            </a:r>
            <a:endParaRPr sz="2000">
              <a:latin typeface="Calibri"/>
              <a:cs typeface="Calibri"/>
            </a:endParaRPr>
          </a:p>
          <a:p>
            <a:pPr marL="220979" marR="3157855" indent="-104139">
              <a:lnSpc>
                <a:spcPct val="120000"/>
              </a:lnSpc>
              <a:spcBef>
                <a:spcPts val="5"/>
              </a:spcBef>
            </a:pPr>
            <a:r>
              <a:rPr sz="2000" spc="65" dirty="0">
                <a:latin typeface="Calibri"/>
                <a:cs typeface="Calibri"/>
              </a:rPr>
              <a:t>&lt;nomina12:Deduccion</a:t>
            </a:r>
            <a:r>
              <a:rPr sz="2000" spc="140" dirty="0">
                <a:latin typeface="Calibri"/>
                <a:cs typeface="Calibri"/>
              </a:rPr>
              <a:t> </a:t>
            </a:r>
            <a:r>
              <a:rPr sz="2000" spc="30" dirty="0">
                <a:latin typeface="Calibri"/>
                <a:cs typeface="Calibri"/>
              </a:rPr>
              <a:t>TipoDeduccion="101"</a:t>
            </a:r>
            <a:r>
              <a:rPr sz="2000" spc="140" dirty="0">
                <a:latin typeface="Calibri"/>
                <a:cs typeface="Calibri"/>
              </a:rPr>
              <a:t> </a:t>
            </a:r>
            <a:r>
              <a:rPr sz="2000" spc="40" dirty="0">
                <a:latin typeface="Calibri"/>
                <a:cs typeface="Calibri"/>
              </a:rPr>
              <a:t>Clave="101" </a:t>
            </a:r>
            <a:r>
              <a:rPr sz="2000" spc="75" dirty="0">
                <a:latin typeface="Calibri"/>
                <a:cs typeface="Calibri"/>
              </a:rPr>
              <a:t>Concepto="ISR</a:t>
            </a:r>
            <a:r>
              <a:rPr sz="2000" spc="30" dirty="0">
                <a:latin typeface="Calibri"/>
                <a:cs typeface="Calibri"/>
              </a:rPr>
              <a:t> </a:t>
            </a:r>
            <a:r>
              <a:rPr sz="2000" dirty="0">
                <a:latin typeface="Calibri"/>
                <a:cs typeface="Calibri"/>
              </a:rPr>
              <a:t>Retenido</a:t>
            </a:r>
            <a:r>
              <a:rPr sz="2000" spc="45" dirty="0">
                <a:latin typeface="Calibri"/>
                <a:cs typeface="Calibri"/>
              </a:rPr>
              <a:t> </a:t>
            </a:r>
            <a:r>
              <a:rPr sz="2000" spc="60" dirty="0">
                <a:latin typeface="Calibri"/>
                <a:cs typeface="Calibri"/>
              </a:rPr>
              <a:t>de</a:t>
            </a:r>
            <a:r>
              <a:rPr sz="2000" spc="40" dirty="0">
                <a:latin typeface="Calibri"/>
                <a:cs typeface="Calibri"/>
              </a:rPr>
              <a:t> </a:t>
            </a:r>
            <a:r>
              <a:rPr sz="2000" spc="55" dirty="0">
                <a:latin typeface="Calibri"/>
                <a:cs typeface="Calibri"/>
              </a:rPr>
              <a:t>ejercicio</a:t>
            </a:r>
            <a:r>
              <a:rPr sz="2000" spc="20" dirty="0">
                <a:latin typeface="Calibri"/>
                <a:cs typeface="Calibri"/>
              </a:rPr>
              <a:t> </a:t>
            </a:r>
            <a:r>
              <a:rPr sz="2000" dirty="0">
                <a:latin typeface="Calibri"/>
                <a:cs typeface="Calibri"/>
              </a:rPr>
              <a:t>anterior"</a:t>
            </a:r>
            <a:r>
              <a:rPr sz="2000" spc="50" dirty="0">
                <a:latin typeface="Calibri"/>
                <a:cs typeface="Calibri"/>
              </a:rPr>
              <a:t> </a:t>
            </a:r>
            <a:r>
              <a:rPr sz="2000" spc="-10" dirty="0">
                <a:latin typeface="Calibri"/>
                <a:cs typeface="Calibri"/>
              </a:rPr>
              <a:t>Importe="798.44"/&gt;</a:t>
            </a:r>
            <a:endParaRPr sz="2000">
              <a:latin typeface="Calibri"/>
              <a:cs typeface="Calibri"/>
            </a:endParaRPr>
          </a:p>
          <a:p>
            <a:pPr marL="12700">
              <a:lnSpc>
                <a:spcPct val="100000"/>
              </a:lnSpc>
              <a:spcBef>
                <a:spcPts val="480"/>
              </a:spcBef>
            </a:pPr>
            <a:r>
              <a:rPr sz="2000" spc="50" dirty="0">
                <a:latin typeface="Calibri"/>
                <a:cs typeface="Calibri"/>
              </a:rPr>
              <a:t>&lt;/nomina12:Deducciones&gt;</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110</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421620" cy="3848100"/>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70" dirty="0">
                <a:latin typeface="Calibri"/>
                <a:cs typeface="Calibri"/>
              </a:rPr>
              <a:t>Ajuste</a:t>
            </a:r>
            <a:r>
              <a:rPr sz="2200" b="1" spc="25" dirty="0">
                <a:latin typeface="Calibri"/>
                <a:cs typeface="Calibri"/>
              </a:rPr>
              <a:t> </a:t>
            </a:r>
            <a:r>
              <a:rPr sz="2200" b="1" spc="105" dirty="0">
                <a:latin typeface="Calibri"/>
                <a:cs typeface="Calibri"/>
              </a:rPr>
              <a:t>anual</a:t>
            </a:r>
            <a:r>
              <a:rPr sz="2200" b="1" spc="5" dirty="0">
                <a:latin typeface="Calibri"/>
                <a:cs typeface="Calibri"/>
              </a:rPr>
              <a:t> </a:t>
            </a:r>
            <a:r>
              <a:rPr sz="2200" b="1" spc="140" dirty="0">
                <a:latin typeface="Calibri"/>
                <a:cs typeface="Calibri"/>
              </a:rPr>
              <a:t>con</a:t>
            </a:r>
            <a:r>
              <a:rPr sz="2200" b="1" spc="10" dirty="0">
                <a:latin typeface="Calibri"/>
                <a:cs typeface="Calibri"/>
              </a:rPr>
              <a:t> </a:t>
            </a:r>
            <a:r>
              <a:rPr sz="2200" b="1" spc="125" dirty="0">
                <a:latin typeface="Calibri"/>
                <a:cs typeface="Calibri"/>
              </a:rPr>
              <a:t>saldo</a:t>
            </a:r>
            <a:r>
              <a:rPr sz="2200" b="1" spc="10" dirty="0">
                <a:latin typeface="Calibri"/>
                <a:cs typeface="Calibri"/>
              </a:rPr>
              <a:t> </a:t>
            </a:r>
            <a:r>
              <a:rPr sz="2200" b="1" spc="114" dirty="0">
                <a:latin typeface="Calibri"/>
                <a:cs typeface="Calibri"/>
              </a:rPr>
              <a:t>a</a:t>
            </a:r>
            <a:r>
              <a:rPr sz="2200" b="1" spc="-15" dirty="0">
                <a:latin typeface="Calibri"/>
                <a:cs typeface="Calibri"/>
              </a:rPr>
              <a:t> </a:t>
            </a:r>
            <a:r>
              <a:rPr sz="2200" b="1" dirty="0">
                <a:latin typeface="Calibri"/>
                <a:cs typeface="Calibri"/>
              </a:rPr>
              <a:t>favor</a:t>
            </a:r>
            <a:r>
              <a:rPr sz="2200" b="1" spc="15" dirty="0">
                <a:latin typeface="Calibri"/>
                <a:cs typeface="Calibri"/>
              </a:rPr>
              <a:t> </a:t>
            </a:r>
            <a:r>
              <a:rPr sz="2200" b="1" spc="90" dirty="0">
                <a:latin typeface="Calibri"/>
                <a:cs typeface="Calibri"/>
              </a:rPr>
              <a:t>(devolución/compensación</a:t>
            </a:r>
            <a:r>
              <a:rPr sz="2200" b="1" spc="50" dirty="0">
                <a:latin typeface="Calibri"/>
                <a:cs typeface="Calibri"/>
              </a:rPr>
              <a:t> </a:t>
            </a:r>
            <a:r>
              <a:rPr sz="2200" b="1" spc="110" dirty="0">
                <a:latin typeface="Calibri"/>
                <a:cs typeface="Calibri"/>
              </a:rPr>
              <a:t>al</a:t>
            </a:r>
            <a:r>
              <a:rPr sz="2200" b="1" spc="-10" dirty="0">
                <a:latin typeface="Calibri"/>
                <a:cs typeface="Calibri"/>
              </a:rPr>
              <a:t> </a:t>
            </a:r>
            <a:r>
              <a:rPr sz="2200" b="1" spc="40" dirty="0">
                <a:latin typeface="Calibri"/>
                <a:cs typeface="Calibri"/>
              </a:rPr>
              <a:t>trabajador)</a:t>
            </a:r>
            <a:endParaRPr sz="2200">
              <a:latin typeface="Calibri"/>
              <a:cs typeface="Calibri"/>
            </a:endParaRPr>
          </a:p>
          <a:p>
            <a:pPr marL="12700">
              <a:lnSpc>
                <a:spcPct val="100000"/>
              </a:lnSpc>
              <a:spcBef>
                <a:spcPts val="530"/>
              </a:spcBef>
            </a:pPr>
            <a:r>
              <a:rPr sz="2200" b="1" spc="120" dirty="0">
                <a:latin typeface="Calibri"/>
                <a:cs typeface="Calibri"/>
              </a:rPr>
              <a:t>Supuesto</a:t>
            </a:r>
            <a:r>
              <a:rPr sz="2200" b="1" spc="-5" dirty="0">
                <a:latin typeface="Calibri"/>
                <a:cs typeface="Calibri"/>
              </a:rPr>
              <a:t> </a:t>
            </a:r>
            <a:r>
              <a:rPr sz="2200" b="1" spc="100" dirty="0">
                <a:latin typeface="Calibri"/>
                <a:cs typeface="Calibri"/>
              </a:rPr>
              <a:t>del</a:t>
            </a:r>
            <a:r>
              <a:rPr sz="2200" b="1" spc="-35" dirty="0">
                <a:latin typeface="Calibri"/>
                <a:cs typeface="Calibri"/>
              </a:rPr>
              <a:t> </a:t>
            </a:r>
            <a:r>
              <a:rPr sz="2200" b="1" spc="145" dirty="0">
                <a:latin typeface="Calibri"/>
                <a:cs typeface="Calibri"/>
              </a:rPr>
              <a:t>caso</a:t>
            </a:r>
            <a:endParaRPr sz="2200">
              <a:latin typeface="Calibri"/>
              <a:cs typeface="Calibri"/>
            </a:endParaRPr>
          </a:p>
          <a:p>
            <a:pPr marL="12700">
              <a:lnSpc>
                <a:spcPct val="100000"/>
              </a:lnSpc>
              <a:spcBef>
                <a:spcPts val="525"/>
              </a:spcBef>
            </a:pPr>
            <a:r>
              <a:rPr sz="2200" spc="95" dirty="0">
                <a:latin typeface="Calibri"/>
                <a:cs typeface="Calibri"/>
              </a:rPr>
              <a:t>En</a:t>
            </a:r>
            <a:r>
              <a:rPr sz="2200" spc="30" dirty="0">
                <a:latin typeface="Calibri"/>
                <a:cs typeface="Calibri"/>
              </a:rPr>
              <a:t> </a:t>
            </a:r>
            <a:r>
              <a:rPr sz="2200" spc="60" dirty="0">
                <a:latin typeface="Calibri"/>
                <a:cs typeface="Calibri"/>
              </a:rPr>
              <a:t>el</a:t>
            </a:r>
            <a:r>
              <a:rPr sz="2200" spc="30" dirty="0">
                <a:latin typeface="Calibri"/>
                <a:cs typeface="Calibri"/>
              </a:rPr>
              <a:t> </a:t>
            </a:r>
            <a:r>
              <a:rPr sz="2200" spc="110" dirty="0">
                <a:latin typeface="Calibri"/>
                <a:cs typeface="Calibri"/>
              </a:rPr>
              <a:t>cálculo</a:t>
            </a:r>
            <a:r>
              <a:rPr sz="2200" spc="25" dirty="0">
                <a:latin typeface="Calibri"/>
                <a:cs typeface="Calibri"/>
              </a:rPr>
              <a:t> </a:t>
            </a:r>
            <a:r>
              <a:rPr sz="2200" spc="80" dirty="0">
                <a:latin typeface="Calibri"/>
                <a:cs typeface="Calibri"/>
              </a:rPr>
              <a:t>anual,</a:t>
            </a:r>
            <a:r>
              <a:rPr sz="2200" spc="35" dirty="0">
                <a:latin typeface="Calibri"/>
                <a:cs typeface="Calibri"/>
              </a:rPr>
              <a:t> </a:t>
            </a:r>
            <a:r>
              <a:rPr sz="2200" spc="60" dirty="0">
                <a:latin typeface="Calibri"/>
                <a:cs typeface="Calibri"/>
              </a:rPr>
              <a:t>el</a:t>
            </a:r>
            <a:r>
              <a:rPr sz="2200" spc="40" dirty="0">
                <a:latin typeface="Calibri"/>
                <a:cs typeface="Calibri"/>
              </a:rPr>
              <a:t> </a:t>
            </a:r>
            <a:r>
              <a:rPr sz="2200" dirty="0">
                <a:latin typeface="Calibri"/>
                <a:cs typeface="Calibri"/>
              </a:rPr>
              <a:t>patrón</a:t>
            </a:r>
            <a:r>
              <a:rPr sz="2200" spc="40" dirty="0">
                <a:latin typeface="Calibri"/>
                <a:cs typeface="Calibri"/>
              </a:rPr>
              <a:t> </a:t>
            </a:r>
            <a:r>
              <a:rPr sz="2200" dirty="0">
                <a:latin typeface="Calibri"/>
                <a:cs typeface="Calibri"/>
              </a:rPr>
              <a:t>determinó</a:t>
            </a:r>
            <a:r>
              <a:rPr sz="2200" spc="55" dirty="0">
                <a:latin typeface="Calibri"/>
                <a:cs typeface="Calibri"/>
              </a:rPr>
              <a:t> </a:t>
            </a:r>
            <a:r>
              <a:rPr sz="2200" spc="65" dirty="0">
                <a:latin typeface="Calibri"/>
                <a:cs typeface="Calibri"/>
              </a:rPr>
              <a:t>que</a:t>
            </a:r>
            <a:r>
              <a:rPr sz="2200" spc="35" dirty="0">
                <a:latin typeface="Calibri"/>
                <a:cs typeface="Calibri"/>
              </a:rPr>
              <a:t> </a:t>
            </a:r>
            <a:r>
              <a:rPr sz="2200" spc="90" dirty="0">
                <a:latin typeface="Calibri"/>
                <a:cs typeface="Calibri"/>
              </a:rPr>
              <a:t>al</a:t>
            </a:r>
            <a:r>
              <a:rPr sz="2200" spc="30" dirty="0">
                <a:latin typeface="Calibri"/>
                <a:cs typeface="Calibri"/>
              </a:rPr>
              <a:t> </a:t>
            </a:r>
            <a:r>
              <a:rPr sz="2200" dirty="0">
                <a:latin typeface="Calibri"/>
                <a:cs typeface="Calibri"/>
              </a:rPr>
              <a:t>trabajador</a:t>
            </a:r>
            <a:r>
              <a:rPr sz="2200" spc="75" dirty="0">
                <a:latin typeface="Calibri"/>
                <a:cs typeface="Calibri"/>
              </a:rPr>
              <a:t> </a:t>
            </a:r>
            <a:r>
              <a:rPr sz="2200" spc="60" dirty="0">
                <a:latin typeface="Calibri"/>
                <a:cs typeface="Calibri"/>
              </a:rPr>
              <a:t>le</a:t>
            </a:r>
            <a:r>
              <a:rPr sz="2200" spc="35" dirty="0">
                <a:latin typeface="Calibri"/>
                <a:cs typeface="Calibri"/>
              </a:rPr>
              <a:t> </a:t>
            </a:r>
            <a:r>
              <a:rPr sz="2200" spc="50" dirty="0">
                <a:latin typeface="Calibri"/>
                <a:cs typeface="Calibri"/>
              </a:rPr>
              <a:t>corresponde:</a:t>
            </a:r>
            <a:endParaRPr sz="2200">
              <a:latin typeface="Calibri"/>
              <a:cs typeface="Calibri"/>
            </a:endParaRPr>
          </a:p>
          <a:p>
            <a:pPr marL="354965" indent="-342265">
              <a:lnSpc>
                <a:spcPct val="100000"/>
              </a:lnSpc>
              <a:spcBef>
                <a:spcPts val="530"/>
              </a:spcBef>
              <a:buFont typeface="Arial"/>
              <a:buChar char="•"/>
              <a:tabLst>
                <a:tab pos="354965" algn="l"/>
              </a:tabLst>
            </a:pPr>
            <a:r>
              <a:rPr sz="2200" b="1" spc="130" dirty="0">
                <a:latin typeface="Calibri"/>
                <a:cs typeface="Calibri"/>
              </a:rPr>
              <a:t>Saldo</a:t>
            </a:r>
            <a:r>
              <a:rPr sz="2200" b="1" dirty="0">
                <a:latin typeface="Calibri"/>
                <a:cs typeface="Calibri"/>
              </a:rPr>
              <a:t> </a:t>
            </a:r>
            <a:r>
              <a:rPr sz="2200" b="1" spc="114" dirty="0">
                <a:latin typeface="Calibri"/>
                <a:cs typeface="Calibri"/>
              </a:rPr>
              <a:t>a</a:t>
            </a:r>
            <a:r>
              <a:rPr sz="2200" b="1" spc="-20" dirty="0">
                <a:latin typeface="Calibri"/>
                <a:cs typeface="Calibri"/>
              </a:rPr>
              <a:t> </a:t>
            </a:r>
            <a:r>
              <a:rPr sz="2200" b="1" dirty="0">
                <a:latin typeface="Calibri"/>
                <a:cs typeface="Calibri"/>
              </a:rPr>
              <a:t>favor</a:t>
            </a:r>
            <a:r>
              <a:rPr sz="2200" b="1" spc="10" dirty="0">
                <a:latin typeface="Calibri"/>
                <a:cs typeface="Calibri"/>
              </a:rPr>
              <a:t> </a:t>
            </a:r>
            <a:r>
              <a:rPr sz="2200" b="1" spc="55" dirty="0">
                <a:latin typeface="Calibri"/>
                <a:cs typeface="Calibri"/>
              </a:rPr>
              <a:t>por</a:t>
            </a:r>
            <a:r>
              <a:rPr sz="2200" b="1" spc="-5" dirty="0">
                <a:latin typeface="Calibri"/>
                <a:cs typeface="Calibri"/>
              </a:rPr>
              <a:t> </a:t>
            </a:r>
            <a:r>
              <a:rPr sz="2200" b="1" spc="90" dirty="0">
                <a:latin typeface="Calibri"/>
                <a:cs typeface="Calibri"/>
              </a:rPr>
              <a:t>ajuste</a:t>
            </a:r>
            <a:r>
              <a:rPr sz="2200" b="1" spc="20" dirty="0">
                <a:latin typeface="Calibri"/>
                <a:cs typeface="Calibri"/>
              </a:rPr>
              <a:t> </a:t>
            </a:r>
            <a:r>
              <a:rPr sz="2200" b="1" spc="95" dirty="0">
                <a:latin typeface="Calibri"/>
                <a:cs typeface="Calibri"/>
              </a:rPr>
              <a:t>anual:</a:t>
            </a:r>
            <a:r>
              <a:rPr sz="2200" b="1" spc="-10" dirty="0">
                <a:latin typeface="Calibri"/>
                <a:cs typeface="Calibri"/>
              </a:rPr>
              <a:t> </a:t>
            </a:r>
            <a:r>
              <a:rPr sz="2200" b="1" spc="40" dirty="0">
                <a:latin typeface="Calibri"/>
                <a:cs typeface="Calibri"/>
              </a:rPr>
              <a:t>$600.00</a:t>
            </a:r>
            <a:endParaRPr sz="2200">
              <a:latin typeface="Calibri"/>
              <a:cs typeface="Calibri"/>
            </a:endParaRPr>
          </a:p>
          <a:p>
            <a:pPr marL="12700" marR="5080">
              <a:lnSpc>
                <a:spcPct val="100000"/>
              </a:lnSpc>
              <a:spcBef>
                <a:spcPts val="530"/>
              </a:spcBef>
            </a:pPr>
            <a:r>
              <a:rPr sz="2200" spc="145" dirty="0">
                <a:latin typeface="Calibri"/>
                <a:cs typeface="Calibri"/>
              </a:rPr>
              <a:t>La</a:t>
            </a:r>
            <a:r>
              <a:rPr sz="2200" spc="40" dirty="0">
                <a:latin typeface="Calibri"/>
                <a:cs typeface="Calibri"/>
              </a:rPr>
              <a:t> </a:t>
            </a:r>
            <a:r>
              <a:rPr sz="2200" spc="50" dirty="0">
                <a:latin typeface="Calibri"/>
                <a:cs typeface="Calibri"/>
              </a:rPr>
              <a:t>guía</a:t>
            </a:r>
            <a:r>
              <a:rPr sz="2200" spc="25" dirty="0">
                <a:latin typeface="Calibri"/>
                <a:cs typeface="Calibri"/>
              </a:rPr>
              <a:t> </a:t>
            </a:r>
            <a:r>
              <a:rPr sz="2200" spc="10" dirty="0">
                <a:latin typeface="Calibri"/>
                <a:cs typeface="Calibri"/>
              </a:rPr>
              <a:t>define</a:t>
            </a:r>
            <a:r>
              <a:rPr sz="2200" spc="60" dirty="0">
                <a:latin typeface="Calibri"/>
                <a:cs typeface="Calibri"/>
              </a:rPr>
              <a:t> </a:t>
            </a:r>
            <a:r>
              <a:rPr sz="2200" b="1" spc="85" dirty="0">
                <a:latin typeface="Calibri"/>
                <a:cs typeface="Calibri"/>
              </a:rPr>
              <a:t>SaldoAFavor</a:t>
            </a:r>
            <a:r>
              <a:rPr sz="2200" b="1" spc="75" dirty="0">
                <a:latin typeface="Calibri"/>
                <a:cs typeface="Calibri"/>
              </a:rPr>
              <a:t> </a:t>
            </a:r>
            <a:r>
              <a:rPr sz="2200" spc="100" dirty="0">
                <a:latin typeface="Calibri"/>
                <a:cs typeface="Calibri"/>
              </a:rPr>
              <a:t>como</a:t>
            </a:r>
            <a:r>
              <a:rPr sz="2200" spc="15" dirty="0">
                <a:latin typeface="Calibri"/>
                <a:cs typeface="Calibri"/>
              </a:rPr>
              <a:t> </a:t>
            </a:r>
            <a:r>
              <a:rPr sz="2200" spc="90" dirty="0">
                <a:latin typeface="Calibri"/>
                <a:cs typeface="Calibri"/>
              </a:rPr>
              <a:t>la</a:t>
            </a:r>
            <a:r>
              <a:rPr sz="2200" spc="45" dirty="0">
                <a:latin typeface="Calibri"/>
                <a:cs typeface="Calibri"/>
              </a:rPr>
              <a:t> </a:t>
            </a:r>
            <a:r>
              <a:rPr sz="2200" spc="10" dirty="0">
                <a:latin typeface="Calibri"/>
                <a:cs typeface="Calibri"/>
              </a:rPr>
              <a:t>diferencia</a:t>
            </a:r>
            <a:r>
              <a:rPr sz="2200" spc="40" dirty="0">
                <a:latin typeface="Calibri"/>
                <a:cs typeface="Calibri"/>
              </a:rPr>
              <a:t> </a:t>
            </a:r>
            <a:r>
              <a:rPr sz="2200" spc="114" dirty="0">
                <a:latin typeface="Calibri"/>
                <a:cs typeface="Calibri"/>
              </a:rPr>
              <a:t>a</a:t>
            </a:r>
            <a:r>
              <a:rPr sz="2200" spc="45" dirty="0">
                <a:latin typeface="Calibri"/>
                <a:cs typeface="Calibri"/>
              </a:rPr>
              <a:t> </a:t>
            </a:r>
            <a:r>
              <a:rPr sz="2200" spc="10" dirty="0">
                <a:latin typeface="Calibri"/>
                <a:cs typeface="Calibri"/>
              </a:rPr>
              <a:t>favor</a:t>
            </a:r>
            <a:r>
              <a:rPr sz="2200" spc="45" dirty="0">
                <a:latin typeface="Calibri"/>
                <a:cs typeface="Calibri"/>
              </a:rPr>
              <a:t> </a:t>
            </a:r>
            <a:r>
              <a:rPr sz="2200" spc="10" dirty="0">
                <a:latin typeface="Calibri"/>
                <a:cs typeface="Calibri"/>
              </a:rPr>
              <a:t>derivada</a:t>
            </a:r>
            <a:r>
              <a:rPr sz="2200" spc="70" dirty="0">
                <a:latin typeface="Calibri"/>
                <a:cs typeface="Calibri"/>
              </a:rPr>
              <a:t> </a:t>
            </a:r>
            <a:r>
              <a:rPr sz="2200" spc="60" dirty="0">
                <a:latin typeface="Calibri"/>
                <a:cs typeface="Calibri"/>
              </a:rPr>
              <a:t>del</a:t>
            </a:r>
            <a:r>
              <a:rPr sz="2200" spc="70" dirty="0">
                <a:latin typeface="Calibri"/>
                <a:cs typeface="Calibri"/>
              </a:rPr>
              <a:t> </a:t>
            </a:r>
            <a:r>
              <a:rPr sz="2200" b="1" spc="140" dirty="0">
                <a:latin typeface="Calibri"/>
                <a:cs typeface="Calibri"/>
              </a:rPr>
              <a:t>cálculo</a:t>
            </a:r>
            <a:r>
              <a:rPr sz="2200" b="1" spc="75" dirty="0">
                <a:latin typeface="Calibri"/>
                <a:cs typeface="Calibri"/>
              </a:rPr>
              <a:t> </a:t>
            </a:r>
            <a:r>
              <a:rPr sz="2200" b="1" spc="100" dirty="0">
                <a:latin typeface="Calibri"/>
                <a:cs typeface="Calibri"/>
              </a:rPr>
              <a:t>anual </a:t>
            </a:r>
            <a:r>
              <a:rPr sz="2200" spc="50" dirty="0">
                <a:latin typeface="Calibri"/>
                <a:cs typeface="Calibri"/>
              </a:rPr>
              <a:t>realizado</a:t>
            </a:r>
            <a:r>
              <a:rPr sz="2200" spc="15" dirty="0">
                <a:latin typeface="Calibri"/>
                <a:cs typeface="Calibri"/>
              </a:rPr>
              <a:t> </a:t>
            </a:r>
            <a:r>
              <a:rPr sz="2200" dirty="0">
                <a:latin typeface="Calibri"/>
                <a:cs typeface="Calibri"/>
              </a:rPr>
              <a:t>por</a:t>
            </a:r>
            <a:r>
              <a:rPr sz="2200" spc="-15" dirty="0">
                <a:latin typeface="Calibri"/>
                <a:cs typeface="Calibri"/>
              </a:rPr>
              <a:t> </a:t>
            </a:r>
            <a:r>
              <a:rPr sz="2200" spc="60" dirty="0">
                <a:latin typeface="Calibri"/>
                <a:cs typeface="Calibri"/>
              </a:rPr>
              <a:t>el</a:t>
            </a:r>
            <a:r>
              <a:rPr sz="2200" dirty="0">
                <a:latin typeface="Calibri"/>
                <a:cs typeface="Calibri"/>
              </a:rPr>
              <a:t> </a:t>
            </a:r>
            <a:r>
              <a:rPr sz="2200" spc="60" dirty="0">
                <a:latin typeface="Calibri"/>
                <a:cs typeface="Calibri"/>
              </a:rPr>
              <a:t>empleador</a:t>
            </a:r>
            <a:r>
              <a:rPr sz="2200" spc="25" dirty="0">
                <a:latin typeface="Calibri"/>
                <a:cs typeface="Calibri"/>
              </a:rPr>
              <a:t> </a:t>
            </a:r>
            <a:r>
              <a:rPr sz="2200" dirty="0">
                <a:latin typeface="Calibri"/>
                <a:cs typeface="Calibri"/>
              </a:rPr>
              <a:t>y</a:t>
            </a:r>
            <a:r>
              <a:rPr sz="2200" spc="-15" dirty="0">
                <a:latin typeface="Calibri"/>
                <a:cs typeface="Calibri"/>
              </a:rPr>
              <a:t> </a:t>
            </a:r>
            <a:r>
              <a:rPr sz="2200" spc="85" dirty="0">
                <a:latin typeface="Calibri"/>
                <a:cs typeface="Calibri"/>
              </a:rPr>
              <a:t>condiciona</a:t>
            </a:r>
            <a:r>
              <a:rPr sz="2200" spc="-10" dirty="0">
                <a:latin typeface="Calibri"/>
                <a:cs typeface="Calibri"/>
              </a:rPr>
              <a:t> </a:t>
            </a:r>
            <a:r>
              <a:rPr sz="2200" spc="65" dirty="0">
                <a:latin typeface="Calibri"/>
                <a:cs typeface="Calibri"/>
              </a:rPr>
              <a:t>que</a:t>
            </a:r>
            <a:r>
              <a:rPr sz="2200" spc="-20" dirty="0">
                <a:latin typeface="Calibri"/>
                <a:cs typeface="Calibri"/>
              </a:rPr>
              <a:t> </a:t>
            </a:r>
            <a:r>
              <a:rPr sz="2200" spc="60" dirty="0">
                <a:latin typeface="Calibri"/>
                <a:cs typeface="Calibri"/>
              </a:rPr>
              <a:t>el</a:t>
            </a:r>
            <a:r>
              <a:rPr sz="2200" spc="-5" dirty="0">
                <a:latin typeface="Calibri"/>
                <a:cs typeface="Calibri"/>
              </a:rPr>
              <a:t> </a:t>
            </a:r>
            <a:r>
              <a:rPr sz="2200" dirty="0">
                <a:latin typeface="Calibri"/>
                <a:cs typeface="Calibri"/>
              </a:rPr>
              <a:t>trabajador</a:t>
            </a:r>
            <a:r>
              <a:rPr sz="2200" spc="40" dirty="0">
                <a:latin typeface="Calibri"/>
                <a:cs typeface="Calibri"/>
              </a:rPr>
              <a:t> </a:t>
            </a:r>
            <a:r>
              <a:rPr sz="2200" spc="60" dirty="0">
                <a:latin typeface="Calibri"/>
                <a:cs typeface="Calibri"/>
              </a:rPr>
              <a:t>esté</a:t>
            </a:r>
            <a:r>
              <a:rPr sz="2200" spc="10" dirty="0">
                <a:latin typeface="Calibri"/>
                <a:cs typeface="Calibri"/>
              </a:rPr>
              <a:t> </a:t>
            </a:r>
            <a:r>
              <a:rPr sz="2200" spc="100" dirty="0">
                <a:latin typeface="Calibri"/>
                <a:cs typeface="Calibri"/>
              </a:rPr>
              <a:t>con</a:t>
            </a:r>
            <a:r>
              <a:rPr sz="2200" spc="40" dirty="0">
                <a:latin typeface="Calibri"/>
                <a:cs typeface="Calibri"/>
              </a:rPr>
              <a:t> </a:t>
            </a:r>
            <a:r>
              <a:rPr sz="2200" b="1" spc="90" dirty="0">
                <a:latin typeface="Calibri"/>
                <a:cs typeface="Calibri"/>
              </a:rPr>
              <a:t>un</a:t>
            </a:r>
            <a:r>
              <a:rPr sz="2200" b="1" spc="-20" dirty="0">
                <a:latin typeface="Calibri"/>
                <a:cs typeface="Calibri"/>
              </a:rPr>
              <a:t> </a:t>
            </a:r>
            <a:r>
              <a:rPr sz="2200" b="1" spc="135" dirty="0">
                <a:latin typeface="Calibri"/>
                <a:cs typeface="Calibri"/>
              </a:rPr>
              <a:t>mismo</a:t>
            </a:r>
            <a:r>
              <a:rPr sz="2200" b="1" spc="-15" dirty="0">
                <a:latin typeface="Calibri"/>
                <a:cs typeface="Calibri"/>
              </a:rPr>
              <a:t> </a:t>
            </a:r>
            <a:r>
              <a:rPr sz="2200" b="1" spc="60" dirty="0">
                <a:latin typeface="Calibri"/>
                <a:cs typeface="Calibri"/>
              </a:rPr>
              <a:t>patrón</a:t>
            </a:r>
            <a:r>
              <a:rPr sz="2200" b="1" dirty="0">
                <a:latin typeface="Calibri"/>
                <a:cs typeface="Calibri"/>
              </a:rPr>
              <a:t> </a:t>
            </a:r>
            <a:r>
              <a:rPr sz="2200" spc="-50" dirty="0">
                <a:latin typeface="Calibri"/>
                <a:cs typeface="Calibri"/>
              </a:rPr>
              <a:t>y </a:t>
            </a:r>
            <a:r>
              <a:rPr sz="2200" b="1" spc="80" dirty="0">
                <a:latin typeface="Calibri"/>
                <a:cs typeface="Calibri"/>
              </a:rPr>
              <a:t>no</a:t>
            </a:r>
            <a:r>
              <a:rPr sz="2200" b="1" spc="-30" dirty="0">
                <a:latin typeface="Calibri"/>
                <a:cs typeface="Calibri"/>
              </a:rPr>
              <a:t> </a:t>
            </a:r>
            <a:r>
              <a:rPr sz="2200" b="1" spc="75" dirty="0">
                <a:latin typeface="Calibri"/>
                <a:cs typeface="Calibri"/>
              </a:rPr>
              <a:t>obligado</a:t>
            </a:r>
            <a:r>
              <a:rPr sz="2200" b="1" spc="-25" dirty="0">
                <a:latin typeface="Calibri"/>
                <a:cs typeface="Calibri"/>
              </a:rPr>
              <a:t> </a:t>
            </a:r>
            <a:r>
              <a:rPr sz="2200" spc="114" dirty="0">
                <a:latin typeface="Calibri"/>
                <a:cs typeface="Calibri"/>
              </a:rPr>
              <a:t>a</a:t>
            </a:r>
            <a:r>
              <a:rPr sz="2200" spc="-15" dirty="0">
                <a:latin typeface="Calibri"/>
                <a:cs typeface="Calibri"/>
              </a:rPr>
              <a:t> </a:t>
            </a:r>
            <a:r>
              <a:rPr sz="2200" spc="70" dirty="0">
                <a:latin typeface="Calibri"/>
                <a:cs typeface="Calibri"/>
              </a:rPr>
              <a:t>declaración</a:t>
            </a:r>
            <a:r>
              <a:rPr sz="2200" spc="-20" dirty="0">
                <a:latin typeface="Calibri"/>
                <a:cs typeface="Calibri"/>
              </a:rPr>
              <a:t> </a:t>
            </a:r>
            <a:r>
              <a:rPr sz="2200" spc="70" dirty="0">
                <a:latin typeface="Calibri"/>
                <a:cs typeface="Calibri"/>
              </a:rPr>
              <a:t>anual.</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111</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943465" cy="471995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20" dirty="0">
                <a:latin typeface="Calibri"/>
                <a:cs typeface="Calibri"/>
              </a:rPr>
              <a:t>¿Cómo</a:t>
            </a:r>
            <a:r>
              <a:rPr sz="2200" b="1" spc="-45" dirty="0">
                <a:latin typeface="Calibri"/>
                <a:cs typeface="Calibri"/>
              </a:rPr>
              <a:t> </a:t>
            </a:r>
            <a:r>
              <a:rPr sz="2200" b="1" spc="165" dirty="0">
                <a:latin typeface="Calibri"/>
                <a:cs typeface="Calibri"/>
              </a:rPr>
              <a:t>se</a:t>
            </a:r>
            <a:r>
              <a:rPr sz="2200" b="1" spc="-30" dirty="0">
                <a:latin typeface="Calibri"/>
                <a:cs typeface="Calibri"/>
              </a:rPr>
              <a:t> </a:t>
            </a:r>
            <a:r>
              <a:rPr sz="2200" b="1" spc="75" dirty="0">
                <a:latin typeface="Calibri"/>
                <a:cs typeface="Calibri"/>
              </a:rPr>
              <a:t>paga/aplica</a:t>
            </a:r>
            <a:r>
              <a:rPr sz="2200" b="1" spc="-5" dirty="0">
                <a:latin typeface="Calibri"/>
                <a:cs typeface="Calibri"/>
              </a:rPr>
              <a:t> </a:t>
            </a:r>
            <a:r>
              <a:rPr sz="2200" b="1" spc="100" dirty="0">
                <a:latin typeface="Calibri"/>
                <a:cs typeface="Calibri"/>
              </a:rPr>
              <a:t>en</a:t>
            </a:r>
            <a:r>
              <a:rPr sz="2200" b="1" spc="-30" dirty="0">
                <a:latin typeface="Calibri"/>
                <a:cs typeface="Calibri"/>
              </a:rPr>
              <a:t> </a:t>
            </a:r>
            <a:r>
              <a:rPr sz="2200" b="1" spc="150" dirty="0">
                <a:latin typeface="Calibri"/>
                <a:cs typeface="Calibri"/>
              </a:rPr>
              <a:t>CFDI?</a:t>
            </a:r>
            <a:endParaRPr sz="2200">
              <a:latin typeface="Calibri"/>
              <a:cs typeface="Calibri"/>
            </a:endParaRPr>
          </a:p>
          <a:p>
            <a:pPr marL="12700">
              <a:lnSpc>
                <a:spcPct val="100000"/>
              </a:lnSpc>
              <a:spcBef>
                <a:spcPts val="530"/>
              </a:spcBef>
            </a:pPr>
            <a:r>
              <a:rPr sz="2200" spc="135" dirty="0">
                <a:latin typeface="Calibri"/>
                <a:cs typeface="Calibri"/>
              </a:rPr>
              <a:t>Se</a:t>
            </a:r>
            <a:r>
              <a:rPr sz="2200" spc="15" dirty="0">
                <a:latin typeface="Calibri"/>
                <a:cs typeface="Calibri"/>
              </a:rPr>
              <a:t> </a:t>
            </a:r>
            <a:r>
              <a:rPr sz="2200" dirty="0">
                <a:latin typeface="Calibri"/>
                <a:cs typeface="Calibri"/>
              </a:rPr>
              <a:t>registra</a:t>
            </a:r>
            <a:r>
              <a:rPr sz="2200" spc="20" dirty="0">
                <a:latin typeface="Calibri"/>
                <a:cs typeface="Calibri"/>
              </a:rPr>
              <a:t> </a:t>
            </a:r>
            <a:r>
              <a:rPr sz="2200" spc="100" dirty="0">
                <a:latin typeface="Calibri"/>
                <a:cs typeface="Calibri"/>
              </a:rPr>
              <a:t>como</a:t>
            </a:r>
            <a:r>
              <a:rPr sz="2200" spc="15" dirty="0">
                <a:latin typeface="Calibri"/>
                <a:cs typeface="Calibri"/>
              </a:rPr>
              <a:t> </a:t>
            </a:r>
            <a:r>
              <a:rPr sz="2200" b="1" spc="95" dirty="0">
                <a:latin typeface="Calibri"/>
                <a:cs typeface="Calibri"/>
              </a:rPr>
              <a:t>OtrosPagos</a:t>
            </a:r>
            <a:r>
              <a:rPr sz="2200" b="1" spc="35" dirty="0">
                <a:latin typeface="Calibri"/>
                <a:cs typeface="Calibri"/>
              </a:rPr>
              <a:t> </a:t>
            </a:r>
            <a:r>
              <a:rPr sz="2200" spc="65" dirty="0">
                <a:latin typeface="Calibri"/>
                <a:cs typeface="Calibri"/>
              </a:rPr>
              <a:t>con:</a:t>
            </a:r>
            <a:endParaRPr sz="2200">
              <a:latin typeface="Calibri"/>
              <a:cs typeface="Calibri"/>
            </a:endParaRPr>
          </a:p>
          <a:p>
            <a:pPr marL="354965" indent="-342265">
              <a:lnSpc>
                <a:spcPct val="100000"/>
              </a:lnSpc>
              <a:spcBef>
                <a:spcPts val="525"/>
              </a:spcBef>
              <a:buFont typeface="Arial"/>
              <a:buChar char="•"/>
              <a:tabLst>
                <a:tab pos="354965" algn="l"/>
              </a:tabLst>
            </a:pPr>
            <a:r>
              <a:rPr sz="2200" b="1" spc="55" dirty="0">
                <a:latin typeface="Calibri"/>
                <a:cs typeface="Calibri"/>
              </a:rPr>
              <a:t>TipoOtroPago</a:t>
            </a:r>
            <a:r>
              <a:rPr sz="2200" b="1" spc="-125" dirty="0">
                <a:latin typeface="Calibri"/>
                <a:cs typeface="Calibri"/>
              </a:rPr>
              <a:t> </a:t>
            </a:r>
            <a:r>
              <a:rPr sz="2200" b="1" spc="100" dirty="0">
                <a:latin typeface="Calibri"/>
                <a:cs typeface="Calibri"/>
              </a:rPr>
              <a:t>“004”</a:t>
            </a:r>
            <a:r>
              <a:rPr sz="2200" b="1" spc="-25" dirty="0">
                <a:latin typeface="Calibri"/>
                <a:cs typeface="Calibri"/>
              </a:rPr>
              <a:t> </a:t>
            </a:r>
            <a:r>
              <a:rPr sz="2200" spc="70" dirty="0">
                <a:latin typeface="Calibri"/>
                <a:cs typeface="Calibri"/>
              </a:rPr>
              <a:t>(</a:t>
            </a:r>
            <a:r>
              <a:rPr sz="2200" i="1" spc="70" dirty="0">
                <a:latin typeface="Calibri"/>
                <a:cs typeface="Calibri"/>
              </a:rPr>
              <a:t>Aplicación</a:t>
            </a:r>
            <a:r>
              <a:rPr sz="2200" i="1" spc="5" dirty="0">
                <a:latin typeface="Calibri"/>
                <a:cs typeface="Calibri"/>
              </a:rPr>
              <a:t> </a:t>
            </a:r>
            <a:r>
              <a:rPr sz="2200" i="1" spc="105" dirty="0">
                <a:latin typeface="Calibri"/>
                <a:cs typeface="Calibri"/>
              </a:rPr>
              <a:t>de</a:t>
            </a:r>
            <a:r>
              <a:rPr sz="2200" i="1" spc="-15" dirty="0">
                <a:latin typeface="Calibri"/>
                <a:cs typeface="Calibri"/>
              </a:rPr>
              <a:t> </a:t>
            </a:r>
            <a:r>
              <a:rPr sz="2200" i="1" spc="100" dirty="0">
                <a:latin typeface="Calibri"/>
                <a:cs typeface="Calibri"/>
              </a:rPr>
              <a:t>saldo</a:t>
            </a:r>
            <a:r>
              <a:rPr sz="2200" i="1" spc="-25" dirty="0">
                <a:latin typeface="Calibri"/>
                <a:cs typeface="Calibri"/>
              </a:rPr>
              <a:t> </a:t>
            </a:r>
            <a:r>
              <a:rPr sz="2200" i="1" dirty="0">
                <a:latin typeface="Calibri"/>
                <a:cs typeface="Calibri"/>
              </a:rPr>
              <a:t>a</a:t>
            </a:r>
            <a:r>
              <a:rPr sz="2200" i="1" spc="-35" dirty="0">
                <a:latin typeface="Calibri"/>
                <a:cs typeface="Calibri"/>
              </a:rPr>
              <a:t> </a:t>
            </a:r>
            <a:r>
              <a:rPr sz="2200" i="1" dirty="0">
                <a:latin typeface="Calibri"/>
                <a:cs typeface="Calibri"/>
              </a:rPr>
              <a:t>favor</a:t>
            </a:r>
            <a:r>
              <a:rPr sz="2200" i="1" spc="-5" dirty="0">
                <a:latin typeface="Calibri"/>
                <a:cs typeface="Calibri"/>
              </a:rPr>
              <a:t> </a:t>
            </a:r>
            <a:r>
              <a:rPr sz="2200" i="1" spc="50" dirty="0">
                <a:latin typeface="Calibri"/>
                <a:cs typeface="Calibri"/>
              </a:rPr>
              <a:t>por</a:t>
            </a:r>
            <a:r>
              <a:rPr sz="2200" i="1" spc="-20" dirty="0">
                <a:latin typeface="Calibri"/>
                <a:cs typeface="Calibri"/>
              </a:rPr>
              <a:t> </a:t>
            </a:r>
            <a:r>
              <a:rPr sz="2200" i="1" spc="110" dirty="0">
                <a:latin typeface="Calibri"/>
                <a:cs typeface="Calibri"/>
              </a:rPr>
              <a:t>compensación</a:t>
            </a:r>
            <a:r>
              <a:rPr sz="2200" i="1" spc="-10" dirty="0">
                <a:latin typeface="Calibri"/>
                <a:cs typeface="Calibri"/>
              </a:rPr>
              <a:t> anual</a:t>
            </a:r>
            <a:r>
              <a:rPr sz="2200" spc="-10" dirty="0">
                <a:latin typeface="Calibri"/>
                <a:cs typeface="Calibri"/>
              </a:rPr>
              <a:t>)</a:t>
            </a:r>
            <a:endParaRPr sz="2200">
              <a:latin typeface="Calibri"/>
              <a:cs typeface="Calibri"/>
            </a:endParaRPr>
          </a:p>
          <a:p>
            <a:pPr marL="354965" indent="-342265">
              <a:lnSpc>
                <a:spcPct val="100000"/>
              </a:lnSpc>
              <a:spcBef>
                <a:spcPts val="530"/>
              </a:spcBef>
              <a:buFont typeface="Arial"/>
              <a:buChar char="•"/>
              <a:tabLst>
                <a:tab pos="354965" algn="l"/>
              </a:tabLst>
            </a:pPr>
            <a:r>
              <a:rPr sz="2200" dirty="0">
                <a:latin typeface="Calibri"/>
                <a:cs typeface="Calibri"/>
              </a:rPr>
              <a:t>y</a:t>
            </a:r>
            <a:r>
              <a:rPr sz="2200" spc="-25" dirty="0">
                <a:latin typeface="Calibri"/>
                <a:cs typeface="Calibri"/>
              </a:rPr>
              <a:t> </a:t>
            </a:r>
            <a:r>
              <a:rPr sz="2200" b="1" spc="65" dirty="0">
                <a:latin typeface="Calibri"/>
                <a:cs typeface="Calibri"/>
              </a:rPr>
              <a:t>obligatoriamente</a:t>
            </a:r>
            <a:r>
              <a:rPr sz="2200" b="1" spc="-10" dirty="0">
                <a:latin typeface="Calibri"/>
                <a:cs typeface="Calibri"/>
              </a:rPr>
              <a:t> </a:t>
            </a:r>
            <a:r>
              <a:rPr sz="2200" spc="60" dirty="0">
                <a:latin typeface="Calibri"/>
                <a:cs typeface="Calibri"/>
              </a:rPr>
              <a:t>el</a:t>
            </a:r>
            <a:r>
              <a:rPr sz="2200" spc="-25" dirty="0">
                <a:latin typeface="Calibri"/>
                <a:cs typeface="Calibri"/>
              </a:rPr>
              <a:t> </a:t>
            </a:r>
            <a:r>
              <a:rPr sz="2200" spc="55" dirty="0">
                <a:latin typeface="Calibri"/>
                <a:cs typeface="Calibri"/>
              </a:rPr>
              <a:t>nodo</a:t>
            </a:r>
            <a:r>
              <a:rPr sz="2200" spc="-15" dirty="0">
                <a:latin typeface="Calibri"/>
                <a:cs typeface="Calibri"/>
              </a:rPr>
              <a:t> </a:t>
            </a:r>
            <a:r>
              <a:rPr sz="2200" b="1" spc="114" dirty="0">
                <a:latin typeface="Calibri"/>
                <a:cs typeface="Calibri"/>
              </a:rPr>
              <a:t>CompensacionSaldosAFavor</a:t>
            </a:r>
            <a:endParaRPr sz="2200">
              <a:latin typeface="Calibri"/>
              <a:cs typeface="Calibri"/>
            </a:endParaRPr>
          </a:p>
          <a:p>
            <a:pPr>
              <a:lnSpc>
                <a:spcPct val="100000"/>
              </a:lnSpc>
              <a:spcBef>
                <a:spcPts val="1010"/>
              </a:spcBef>
              <a:buFont typeface="Arial"/>
              <a:buChar char="•"/>
            </a:pPr>
            <a:endParaRPr sz="2200">
              <a:latin typeface="Calibri"/>
              <a:cs typeface="Calibri"/>
            </a:endParaRPr>
          </a:p>
          <a:p>
            <a:pPr marL="12700">
              <a:lnSpc>
                <a:spcPct val="100000"/>
              </a:lnSpc>
            </a:pPr>
            <a:r>
              <a:rPr sz="2200" b="1" spc="114" dirty="0">
                <a:latin typeface="Calibri"/>
                <a:cs typeface="Calibri"/>
              </a:rPr>
              <a:t>¿En</a:t>
            </a:r>
            <a:r>
              <a:rPr sz="2200" b="1" spc="-40" dirty="0">
                <a:latin typeface="Calibri"/>
                <a:cs typeface="Calibri"/>
              </a:rPr>
              <a:t> </a:t>
            </a:r>
            <a:r>
              <a:rPr sz="2200" b="1" spc="100" dirty="0">
                <a:latin typeface="Calibri"/>
                <a:cs typeface="Calibri"/>
              </a:rPr>
              <a:t>diciembre</a:t>
            </a:r>
            <a:r>
              <a:rPr sz="2200" b="1" spc="-40" dirty="0">
                <a:latin typeface="Calibri"/>
                <a:cs typeface="Calibri"/>
              </a:rPr>
              <a:t> </a:t>
            </a:r>
            <a:r>
              <a:rPr sz="2200" b="1" spc="70" dirty="0">
                <a:latin typeface="Calibri"/>
                <a:cs typeface="Calibri"/>
              </a:rPr>
              <a:t>o</a:t>
            </a:r>
            <a:r>
              <a:rPr sz="2200" b="1" spc="-40" dirty="0">
                <a:latin typeface="Calibri"/>
                <a:cs typeface="Calibri"/>
              </a:rPr>
              <a:t> </a:t>
            </a:r>
            <a:r>
              <a:rPr sz="2200" b="1" spc="55" dirty="0">
                <a:latin typeface="Calibri"/>
                <a:cs typeface="Calibri"/>
              </a:rPr>
              <a:t>enero?</a:t>
            </a:r>
            <a:endParaRPr sz="2200">
              <a:latin typeface="Calibri"/>
              <a:cs typeface="Calibri"/>
            </a:endParaRPr>
          </a:p>
          <a:p>
            <a:pPr marL="354965" indent="-342265">
              <a:lnSpc>
                <a:spcPct val="100000"/>
              </a:lnSpc>
              <a:spcBef>
                <a:spcPts val="530"/>
              </a:spcBef>
              <a:buFont typeface="Arial"/>
              <a:buChar char="•"/>
              <a:tabLst>
                <a:tab pos="354965" algn="l"/>
              </a:tabLst>
            </a:pPr>
            <a:r>
              <a:rPr sz="2200" spc="145" dirty="0">
                <a:latin typeface="Calibri"/>
                <a:cs typeface="Calibri"/>
              </a:rPr>
              <a:t>La</a:t>
            </a:r>
            <a:r>
              <a:rPr sz="2200" spc="-10" dirty="0">
                <a:latin typeface="Calibri"/>
                <a:cs typeface="Calibri"/>
              </a:rPr>
              <a:t> </a:t>
            </a:r>
            <a:r>
              <a:rPr sz="2200" spc="50" dirty="0">
                <a:latin typeface="Calibri"/>
                <a:cs typeface="Calibri"/>
              </a:rPr>
              <a:t>guía</a:t>
            </a:r>
            <a:r>
              <a:rPr sz="2200" spc="-25" dirty="0">
                <a:latin typeface="Calibri"/>
                <a:cs typeface="Calibri"/>
              </a:rPr>
              <a:t> </a:t>
            </a:r>
            <a:r>
              <a:rPr sz="2200" dirty="0">
                <a:latin typeface="Calibri"/>
                <a:cs typeface="Calibri"/>
              </a:rPr>
              <a:t>te</a:t>
            </a:r>
            <a:r>
              <a:rPr sz="2200" spc="-10" dirty="0">
                <a:latin typeface="Calibri"/>
                <a:cs typeface="Calibri"/>
              </a:rPr>
              <a:t> </a:t>
            </a:r>
            <a:r>
              <a:rPr sz="2200" spc="85" dirty="0">
                <a:latin typeface="Calibri"/>
                <a:cs typeface="Calibri"/>
              </a:rPr>
              <a:t>da</a:t>
            </a:r>
            <a:r>
              <a:rPr sz="2200" spc="-10" dirty="0">
                <a:latin typeface="Calibri"/>
                <a:cs typeface="Calibri"/>
              </a:rPr>
              <a:t> </a:t>
            </a:r>
            <a:r>
              <a:rPr sz="2200" spc="90" dirty="0">
                <a:latin typeface="Calibri"/>
                <a:cs typeface="Calibri"/>
              </a:rPr>
              <a:t>la</a:t>
            </a:r>
            <a:r>
              <a:rPr sz="2200" spc="-15" dirty="0">
                <a:latin typeface="Calibri"/>
                <a:cs typeface="Calibri"/>
              </a:rPr>
              <a:t> </a:t>
            </a:r>
            <a:r>
              <a:rPr sz="2200" dirty="0">
                <a:latin typeface="Calibri"/>
                <a:cs typeface="Calibri"/>
              </a:rPr>
              <a:t>regla</a:t>
            </a:r>
            <a:r>
              <a:rPr sz="2200" spc="-10" dirty="0">
                <a:latin typeface="Calibri"/>
                <a:cs typeface="Calibri"/>
              </a:rPr>
              <a:t> </a:t>
            </a:r>
            <a:r>
              <a:rPr sz="2200" spc="100" dirty="0">
                <a:latin typeface="Calibri"/>
                <a:cs typeface="Calibri"/>
              </a:rPr>
              <a:t>con</a:t>
            </a:r>
            <a:r>
              <a:rPr sz="2200" spc="-25" dirty="0">
                <a:latin typeface="Calibri"/>
                <a:cs typeface="Calibri"/>
              </a:rPr>
              <a:t> </a:t>
            </a:r>
            <a:r>
              <a:rPr sz="2200" spc="60" dirty="0">
                <a:latin typeface="Calibri"/>
                <a:cs typeface="Calibri"/>
              </a:rPr>
              <a:t>el</a:t>
            </a:r>
            <a:r>
              <a:rPr sz="2200" spc="-25" dirty="0">
                <a:latin typeface="Calibri"/>
                <a:cs typeface="Calibri"/>
              </a:rPr>
              <a:t> </a:t>
            </a:r>
            <a:r>
              <a:rPr sz="2200" spc="100" dirty="0">
                <a:latin typeface="Calibri"/>
                <a:cs typeface="Calibri"/>
              </a:rPr>
              <a:t>campo</a:t>
            </a:r>
            <a:r>
              <a:rPr sz="2200" spc="20" dirty="0">
                <a:latin typeface="Calibri"/>
                <a:cs typeface="Calibri"/>
              </a:rPr>
              <a:t> </a:t>
            </a:r>
            <a:r>
              <a:rPr sz="2200" b="1" spc="30" dirty="0">
                <a:latin typeface="Calibri"/>
                <a:cs typeface="Calibri"/>
              </a:rPr>
              <a:t>Año</a:t>
            </a:r>
            <a:r>
              <a:rPr sz="2200" spc="30" dirty="0">
                <a:latin typeface="Calibri"/>
                <a:cs typeface="Calibri"/>
              </a:rPr>
              <a:t>:</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80" dirty="0">
                <a:latin typeface="Calibri"/>
                <a:cs typeface="Calibri"/>
              </a:rPr>
              <a:t>Debe</a:t>
            </a:r>
            <a:r>
              <a:rPr sz="2200" spc="-25" dirty="0">
                <a:latin typeface="Calibri"/>
                <a:cs typeface="Calibri"/>
              </a:rPr>
              <a:t> </a:t>
            </a:r>
            <a:r>
              <a:rPr sz="2200" spc="65" dirty="0">
                <a:latin typeface="Calibri"/>
                <a:cs typeface="Calibri"/>
              </a:rPr>
              <a:t>ser</a:t>
            </a:r>
            <a:r>
              <a:rPr sz="2200" spc="-15" dirty="0">
                <a:latin typeface="Calibri"/>
                <a:cs typeface="Calibri"/>
              </a:rPr>
              <a:t> </a:t>
            </a:r>
            <a:r>
              <a:rPr sz="2200" spc="60" dirty="0">
                <a:latin typeface="Calibri"/>
                <a:cs typeface="Calibri"/>
              </a:rPr>
              <a:t>el</a:t>
            </a:r>
            <a:r>
              <a:rPr sz="2200" spc="-30" dirty="0">
                <a:latin typeface="Calibri"/>
                <a:cs typeface="Calibri"/>
              </a:rPr>
              <a:t> </a:t>
            </a:r>
            <a:r>
              <a:rPr sz="2200" b="1" spc="85" dirty="0">
                <a:latin typeface="Calibri"/>
                <a:cs typeface="Calibri"/>
              </a:rPr>
              <a:t>año</a:t>
            </a:r>
            <a:r>
              <a:rPr sz="2200" b="1" spc="-35" dirty="0">
                <a:latin typeface="Calibri"/>
                <a:cs typeface="Calibri"/>
              </a:rPr>
              <a:t> </a:t>
            </a:r>
            <a:r>
              <a:rPr sz="2200" b="1" spc="80" dirty="0">
                <a:latin typeface="Calibri"/>
                <a:cs typeface="Calibri"/>
              </a:rPr>
              <a:t>inmediato</a:t>
            </a:r>
            <a:r>
              <a:rPr sz="2200" b="1" spc="-20" dirty="0">
                <a:latin typeface="Calibri"/>
                <a:cs typeface="Calibri"/>
              </a:rPr>
              <a:t> </a:t>
            </a:r>
            <a:r>
              <a:rPr sz="2200" b="1" spc="55" dirty="0">
                <a:latin typeface="Calibri"/>
                <a:cs typeface="Calibri"/>
              </a:rPr>
              <a:t>anterior</a:t>
            </a:r>
            <a:r>
              <a:rPr sz="2200" spc="55" dirty="0">
                <a:latin typeface="Calibri"/>
                <a:cs typeface="Calibri"/>
              </a:rPr>
              <a:t>,</a:t>
            </a:r>
            <a:r>
              <a:rPr sz="2200" spc="-35" dirty="0">
                <a:latin typeface="Calibri"/>
                <a:cs typeface="Calibri"/>
              </a:rPr>
              <a:t> </a:t>
            </a:r>
            <a:r>
              <a:rPr sz="2200" dirty="0">
                <a:latin typeface="Calibri"/>
                <a:cs typeface="Calibri"/>
              </a:rPr>
              <a:t>o</a:t>
            </a:r>
            <a:r>
              <a:rPr sz="2200" spc="-40" dirty="0">
                <a:latin typeface="Calibri"/>
                <a:cs typeface="Calibri"/>
              </a:rPr>
              <a:t> </a:t>
            </a:r>
            <a:r>
              <a:rPr sz="2200" spc="60" dirty="0">
                <a:latin typeface="Calibri"/>
                <a:cs typeface="Calibri"/>
              </a:rPr>
              <a:t>el</a:t>
            </a:r>
            <a:r>
              <a:rPr sz="2200" spc="-20" dirty="0">
                <a:latin typeface="Calibri"/>
                <a:cs typeface="Calibri"/>
              </a:rPr>
              <a:t> </a:t>
            </a:r>
            <a:r>
              <a:rPr sz="2200" b="1" spc="85" dirty="0">
                <a:latin typeface="Calibri"/>
                <a:cs typeface="Calibri"/>
              </a:rPr>
              <a:t>año</a:t>
            </a:r>
            <a:r>
              <a:rPr sz="2200" b="1" spc="-30" dirty="0">
                <a:latin typeface="Calibri"/>
                <a:cs typeface="Calibri"/>
              </a:rPr>
              <a:t> </a:t>
            </a:r>
            <a:r>
              <a:rPr sz="2200" b="1" spc="85" dirty="0">
                <a:latin typeface="Calibri"/>
                <a:cs typeface="Calibri"/>
              </a:rPr>
              <a:t>en</a:t>
            </a:r>
            <a:r>
              <a:rPr sz="2200" b="1" spc="-45" dirty="0">
                <a:latin typeface="Calibri"/>
                <a:cs typeface="Calibri"/>
              </a:rPr>
              <a:t> </a:t>
            </a:r>
            <a:r>
              <a:rPr sz="2200" b="1" spc="130" dirty="0">
                <a:latin typeface="Calibri"/>
                <a:cs typeface="Calibri"/>
              </a:rPr>
              <a:t>curso</a:t>
            </a:r>
            <a:r>
              <a:rPr sz="2200" b="1" spc="-10" dirty="0">
                <a:latin typeface="Calibri"/>
                <a:cs typeface="Calibri"/>
              </a:rPr>
              <a:t> </a:t>
            </a:r>
            <a:r>
              <a:rPr sz="2200" b="1" spc="145" dirty="0">
                <a:latin typeface="Calibri"/>
                <a:cs typeface="Calibri"/>
              </a:rPr>
              <a:t>si</a:t>
            </a:r>
            <a:r>
              <a:rPr sz="2200" b="1" spc="-45" dirty="0">
                <a:latin typeface="Calibri"/>
                <a:cs typeface="Calibri"/>
              </a:rPr>
              <a:t> </a:t>
            </a:r>
            <a:r>
              <a:rPr sz="2200" b="1" spc="100" dirty="0">
                <a:latin typeface="Calibri"/>
                <a:cs typeface="Calibri"/>
              </a:rPr>
              <a:t>el</a:t>
            </a:r>
            <a:r>
              <a:rPr sz="2200" b="1" spc="-30" dirty="0">
                <a:latin typeface="Calibri"/>
                <a:cs typeface="Calibri"/>
              </a:rPr>
              <a:t> </a:t>
            </a:r>
            <a:r>
              <a:rPr sz="2200" b="1" spc="65" dirty="0">
                <a:latin typeface="Calibri"/>
                <a:cs typeface="Calibri"/>
              </a:rPr>
              <a:t>periodo</a:t>
            </a:r>
            <a:r>
              <a:rPr sz="2200" b="1" spc="-40" dirty="0">
                <a:latin typeface="Calibri"/>
                <a:cs typeface="Calibri"/>
              </a:rPr>
              <a:t> </a:t>
            </a:r>
            <a:r>
              <a:rPr sz="2200" b="1" spc="100" dirty="0">
                <a:latin typeface="Calibri"/>
                <a:cs typeface="Calibri"/>
              </a:rPr>
              <a:t>de</a:t>
            </a:r>
            <a:r>
              <a:rPr sz="2200" b="1" spc="-30" dirty="0">
                <a:latin typeface="Calibri"/>
                <a:cs typeface="Calibri"/>
              </a:rPr>
              <a:t> </a:t>
            </a:r>
            <a:r>
              <a:rPr sz="2200" b="1" spc="80" dirty="0">
                <a:latin typeface="Calibri"/>
                <a:cs typeface="Calibri"/>
              </a:rPr>
              <a:t>pago</a:t>
            </a:r>
            <a:r>
              <a:rPr sz="2200" b="1" spc="-35" dirty="0">
                <a:latin typeface="Calibri"/>
                <a:cs typeface="Calibri"/>
              </a:rPr>
              <a:t> </a:t>
            </a:r>
            <a:r>
              <a:rPr sz="2200" b="1" spc="150" dirty="0">
                <a:latin typeface="Calibri"/>
                <a:cs typeface="Calibri"/>
              </a:rPr>
              <a:t>es </a:t>
            </a:r>
            <a:r>
              <a:rPr sz="2200" b="1" spc="100" dirty="0">
                <a:latin typeface="Calibri"/>
                <a:cs typeface="Calibri"/>
              </a:rPr>
              <a:t>diciembre</a:t>
            </a:r>
            <a:r>
              <a:rPr sz="2200" b="1" spc="-20" dirty="0">
                <a:latin typeface="Calibri"/>
                <a:cs typeface="Calibri"/>
              </a:rPr>
              <a:t> </a:t>
            </a:r>
            <a:r>
              <a:rPr sz="2200" spc="60" dirty="0">
                <a:latin typeface="Calibri"/>
                <a:cs typeface="Calibri"/>
              </a:rPr>
              <a:t>(considerando</a:t>
            </a:r>
            <a:r>
              <a:rPr sz="2200" spc="10" dirty="0">
                <a:latin typeface="Calibri"/>
                <a:cs typeface="Calibri"/>
              </a:rPr>
              <a:t> </a:t>
            </a:r>
            <a:r>
              <a:rPr sz="2200" b="1" spc="85" dirty="0">
                <a:latin typeface="Calibri"/>
                <a:cs typeface="Calibri"/>
              </a:rPr>
              <a:t>FechaPago</a:t>
            </a:r>
            <a:r>
              <a:rPr sz="2200" spc="85" dirty="0">
                <a:latin typeface="Calibri"/>
                <a:cs typeface="Calibri"/>
              </a:rPr>
              <a:t>).</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112</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184765" cy="512254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90" dirty="0">
                <a:latin typeface="Calibri"/>
                <a:cs typeface="Calibri"/>
              </a:rPr>
              <a:t>Traducción</a:t>
            </a:r>
            <a:r>
              <a:rPr sz="2200" b="1" spc="-25" dirty="0">
                <a:latin typeface="Calibri"/>
                <a:cs typeface="Calibri"/>
              </a:rPr>
              <a:t> </a:t>
            </a:r>
            <a:r>
              <a:rPr sz="2200" b="1" spc="90" dirty="0">
                <a:latin typeface="Calibri"/>
                <a:cs typeface="Calibri"/>
              </a:rPr>
              <a:t>práctica:</a:t>
            </a:r>
            <a:endParaRPr sz="2200">
              <a:latin typeface="Calibri"/>
              <a:cs typeface="Calibri"/>
            </a:endParaRPr>
          </a:p>
          <a:p>
            <a:pPr marL="355600" marR="5080" indent="-342900">
              <a:lnSpc>
                <a:spcPct val="100000"/>
              </a:lnSpc>
              <a:spcBef>
                <a:spcPts val="530"/>
              </a:spcBef>
              <a:buFont typeface="Arial"/>
              <a:buChar char="•"/>
              <a:tabLst>
                <a:tab pos="355600" algn="l"/>
              </a:tabLst>
            </a:pPr>
            <a:r>
              <a:rPr sz="2200" spc="120" dirty="0">
                <a:latin typeface="Calibri"/>
                <a:cs typeface="Calibri"/>
              </a:rPr>
              <a:t>Si</a:t>
            </a:r>
            <a:r>
              <a:rPr sz="2200" spc="-20" dirty="0">
                <a:latin typeface="Calibri"/>
                <a:cs typeface="Calibri"/>
              </a:rPr>
              <a:t> </a:t>
            </a:r>
            <a:r>
              <a:rPr sz="2200" spc="55" dirty="0">
                <a:latin typeface="Calibri"/>
                <a:cs typeface="Calibri"/>
              </a:rPr>
              <a:t>lo</a:t>
            </a:r>
            <a:r>
              <a:rPr sz="2200" spc="-20" dirty="0">
                <a:latin typeface="Calibri"/>
                <a:cs typeface="Calibri"/>
              </a:rPr>
              <a:t> </a:t>
            </a:r>
            <a:r>
              <a:rPr sz="2200" spc="110" dirty="0">
                <a:latin typeface="Calibri"/>
                <a:cs typeface="Calibri"/>
              </a:rPr>
              <a:t>aplicas</a:t>
            </a:r>
            <a:r>
              <a:rPr sz="2200" spc="-10" dirty="0">
                <a:latin typeface="Calibri"/>
                <a:cs typeface="Calibri"/>
              </a:rPr>
              <a:t> </a:t>
            </a:r>
            <a:r>
              <a:rPr sz="2200" spc="50" dirty="0">
                <a:latin typeface="Calibri"/>
                <a:cs typeface="Calibri"/>
              </a:rPr>
              <a:t>en</a:t>
            </a:r>
            <a:r>
              <a:rPr sz="2200" spc="-5" dirty="0">
                <a:latin typeface="Calibri"/>
                <a:cs typeface="Calibri"/>
              </a:rPr>
              <a:t> </a:t>
            </a:r>
            <a:r>
              <a:rPr sz="2200" b="1" spc="100" dirty="0">
                <a:latin typeface="Calibri"/>
                <a:cs typeface="Calibri"/>
              </a:rPr>
              <a:t>diciembre</a:t>
            </a:r>
            <a:r>
              <a:rPr sz="2200" b="1" spc="-15" dirty="0">
                <a:latin typeface="Calibri"/>
                <a:cs typeface="Calibri"/>
              </a:rPr>
              <a:t> </a:t>
            </a:r>
            <a:r>
              <a:rPr sz="2200" b="1" spc="55" dirty="0">
                <a:latin typeface="Calibri"/>
                <a:cs typeface="Calibri"/>
              </a:rPr>
              <a:t>2025</a:t>
            </a:r>
            <a:r>
              <a:rPr sz="2200" spc="55" dirty="0">
                <a:latin typeface="Calibri"/>
                <a:cs typeface="Calibri"/>
              </a:rPr>
              <a:t>,</a:t>
            </a:r>
            <a:r>
              <a:rPr sz="2200" spc="-30" dirty="0">
                <a:latin typeface="Calibri"/>
                <a:cs typeface="Calibri"/>
              </a:rPr>
              <a:t> </a:t>
            </a:r>
            <a:r>
              <a:rPr sz="2200" spc="80" dirty="0">
                <a:latin typeface="Calibri"/>
                <a:cs typeface="Calibri"/>
              </a:rPr>
              <a:t>puedes</a:t>
            </a:r>
            <a:r>
              <a:rPr sz="2200" spc="15" dirty="0">
                <a:latin typeface="Calibri"/>
                <a:cs typeface="Calibri"/>
              </a:rPr>
              <a:t> </a:t>
            </a:r>
            <a:r>
              <a:rPr sz="2200" spc="80" dirty="0">
                <a:latin typeface="Calibri"/>
                <a:cs typeface="Calibri"/>
              </a:rPr>
              <a:t>usar</a:t>
            </a:r>
            <a:r>
              <a:rPr sz="2200" dirty="0">
                <a:latin typeface="Calibri"/>
                <a:cs typeface="Calibri"/>
              </a:rPr>
              <a:t> </a:t>
            </a:r>
            <a:r>
              <a:rPr sz="2200" b="1" spc="55" dirty="0">
                <a:latin typeface="Calibri"/>
                <a:cs typeface="Calibri"/>
              </a:rPr>
              <a:t>Año</a:t>
            </a:r>
            <a:r>
              <a:rPr sz="2200" b="1" spc="-10" dirty="0">
                <a:latin typeface="Calibri"/>
                <a:cs typeface="Calibri"/>
              </a:rPr>
              <a:t> </a:t>
            </a:r>
            <a:r>
              <a:rPr sz="2200" b="1" spc="65" dirty="0">
                <a:latin typeface="Calibri"/>
                <a:cs typeface="Calibri"/>
              </a:rPr>
              <a:t>=</a:t>
            </a:r>
            <a:r>
              <a:rPr sz="2200" b="1" spc="-30" dirty="0">
                <a:latin typeface="Calibri"/>
                <a:cs typeface="Calibri"/>
              </a:rPr>
              <a:t> </a:t>
            </a:r>
            <a:r>
              <a:rPr sz="2200" b="1" spc="50" dirty="0">
                <a:latin typeface="Calibri"/>
                <a:cs typeface="Calibri"/>
              </a:rPr>
              <a:t>2025</a:t>
            </a:r>
            <a:r>
              <a:rPr sz="2200" b="1" spc="-20" dirty="0">
                <a:latin typeface="Calibri"/>
                <a:cs typeface="Calibri"/>
              </a:rPr>
              <a:t> </a:t>
            </a:r>
            <a:r>
              <a:rPr sz="2200" spc="50" dirty="0">
                <a:latin typeface="Calibri"/>
                <a:cs typeface="Calibri"/>
              </a:rPr>
              <a:t>(año</a:t>
            </a:r>
            <a:r>
              <a:rPr sz="2200" spc="-15" dirty="0">
                <a:latin typeface="Calibri"/>
                <a:cs typeface="Calibri"/>
              </a:rPr>
              <a:t> </a:t>
            </a:r>
            <a:r>
              <a:rPr sz="2200" spc="50" dirty="0">
                <a:latin typeface="Calibri"/>
                <a:cs typeface="Calibri"/>
              </a:rPr>
              <a:t>en</a:t>
            </a:r>
            <a:r>
              <a:rPr sz="2200" spc="-10" dirty="0">
                <a:latin typeface="Calibri"/>
                <a:cs typeface="Calibri"/>
              </a:rPr>
              <a:t> </a:t>
            </a:r>
            <a:r>
              <a:rPr sz="2200" spc="70" dirty="0">
                <a:latin typeface="Calibri"/>
                <a:cs typeface="Calibri"/>
              </a:rPr>
              <a:t>curso)</a:t>
            </a:r>
            <a:r>
              <a:rPr sz="2200" spc="-5" dirty="0">
                <a:latin typeface="Calibri"/>
                <a:cs typeface="Calibri"/>
              </a:rPr>
              <a:t> </a:t>
            </a:r>
            <a:r>
              <a:rPr sz="2200" dirty="0">
                <a:latin typeface="Calibri"/>
                <a:cs typeface="Calibri"/>
              </a:rPr>
              <a:t>porque</a:t>
            </a:r>
            <a:r>
              <a:rPr sz="2200" spc="-30" dirty="0">
                <a:latin typeface="Calibri"/>
                <a:cs typeface="Calibri"/>
              </a:rPr>
              <a:t> </a:t>
            </a:r>
            <a:r>
              <a:rPr sz="2200" spc="30" dirty="0">
                <a:latin typeface="Calibri"/>
                <a:cs typeface="Calibri"/>
              </a:rPr>
              <a:t>el </a:t>
            </a:r>
            <a:r>
              <a:rPr sz="2200" dirty="0">
                <a:latin typeface="Calibri"/>
                <a:cs typeface="Calibri"/>
              </a:rPr>
              <a:t>periodo</a:t>
            </a:r>
            <a:r>
              <a:rPr sz="2200" spc="110" dirty="0">
                <a:latin typeface="Calibri"/>
                <a:cs typeface="Calibri"/>
              </a:rPr>
              <a:t> </a:t>
            </a:r>
            <a:r>
              <a:rPr sz="2200" spc="125" dirty="0">
                <a:latin typeface="Calibri"/>
                <a:cs typeface="Calibri"/>
              </a:rPr>
              <a:t>es</a:t>
            </a:r>
            <a:r>
              <a:rPr sz="2200" spc="100" dirty="0">
                <a:latin typeface="Calibri"/>
                <a:cs typeface="Calibri"/>
              </a:rPr>
              <a:t> </a:t>
            </a:r>
            <a:r>
              <a:rPr sz="2200" spc="40" dirty="0">
                <a:latin typeface="Calibri"/>
                <a:cs typeface="Calibri"/>
              </a:rPr>
              <a:t>diciembre.</a:t>
            </a:r>
            <a:endParaRPr sz="2200">
              <a:latin typeface="Calibri"/>
              <a:cs typeface="Calibri"/>
            </a:endParaRPr>
          </a:p>
          <a:p>
            <a:pPr marL="354965" indent="-342265">
              <a:lnSpc>
                <a:spcPct val="100000"/>
              </a:lnSpc>
              <a:spcBef>
                <a:spcPts val="525"/>
              </a:spcBef>
              <a:buFont typeface="Arial"/>
              <a:buChar char="•"/>
              <a:tabLst>
                <a:tab pos="354965" algn="l"/>
              </a:tabLst>
            </a:pPr>
            <a:r>
              <a:rPr sz="2200" spc="120" dirty="0">
                <a:latin typeface="Calibri"/>
                <a:cs typeface="Calibri"/>
              </a:rPr>
              <a:t>Si</a:t>
            </a:r>
            <a:r>
              <a:rPr sz="2200" spc="-5" dirty="0">
                <a:latin typeface="Calibri"/>
                <a:cs typeface="Calibri"/>
              </a:rPr>
              <a:t> </a:t>
            </a:r>
            <a:r>
              <a:rPr sz="2200" spc="55" dirty="0">
                <a:latin typeface="Calibri"/>
                <a:cs typeface="Calibri"/>
              </a:rPr>
              <a:t>lo</a:t>
            </a:r>
            <a:r>
              <a:rPr sz="2200" spc="-5" dirty="0">
                <a:latin typeface="Calibri"/>
                <a:cs typeface="Calibri"/>
              </a:rPr>
              <a:t> </a:t>
            </a:r>
            <a:r>
              <a:rPr sz="2200" spc="110" dirty="0">
                <a:latin typeface="Calibri"/>
                <a:cs typeface="Calibri"/>
              </a:rPr>
              <a:t>aplicas</a:t>
            </a:r>
            <a:r>
              <a:rPr sz="2200" spc="5" dirty="0">
                <a:latin typeface="Calibri"/>
                <a:cs typeface="Calibri"/>
              </a:rPr>
              <a:t> </a:t>
            </a:r>
            <a:r>
              <a:rPr sz="2200" spc="50" dirty="0">
                <a:latin typeface="Calibri"/>
                <a:cs typeface="Calibri"/>
              </a:rPr>
              <a:t>en</a:t>
            </a:r>
            <a:r>
              <a:rPr sz="2200" spc="15" dirty="0">
                <a:latin typeface="Calibri"/>
                <a:cs typeface="Calibri"/>
              </a:rPr>
              <a:t> </a:t>
            </a:r>
            <a:r>
              <a:rPr sz="2200" b="1" spc="65" dirty="0">
                <a:latin typeface="Calibri"/>
                <a:cs typeface="Calibri"/>
              </a:rPr>
              <a:t>enero</a:t>
            </a:r>
            <a:r>
              <a:rPr sz="2200" b="1" dirty="0">
                <a:latin typeface="Calibri"/>
                <a:cs typeface="Calibri"/>
              </a:rPr>
              <a:t> </a:t>
            </a:r>
            <a:r>
              <a:rPr sz="2200" b="1" spc="55" dirty="0">
                <a:latin typeface="Calibri"/>
                <a:cs typeface="Calibri"/>
              </a:rPr>
              <a:t>2026</a:t>
            </a:r>
            <a:r>
              <a:rPr sz="2200" spc="55" dirty="0">
                <a:latin typeface="Calibri"/>
                <a:cs typeface="Calibri"/>
              </a:rPr>
              <a:t>,</a:t>
            </a:r>
            <a:r>
              <a:rPr sz="2200" spc="-15" dirty="0">
                <a:latin typeface="Calibri"/>
                <a:cs typeface="Calibri"/>
              </a:rPr>
              <a:t> </a:t>
            </a:r>
            <a:r>
              <a:rPr sz="2200" spc="90" dirty="0">
                <a:latin typeface="Calibri"/>
                <a:cs typeface="Calibri"/>
              </a:rPr>
              <a:t>debes</a:t>
            </a:r>
            <a:r>
              <a:rPr sz="2200" spc="15" dirty="0">
                <a:latin typeface="Calibri"/>
                <a:cs typeface="Calibri"/>
              </a:rPr>
              <a:t> </a:t>
            </a:r>
            <a:r>
              <a:rPr sz="2200" spc="80" dirty="0">
                <a:latin typeface="Calibri"/>
                <a:cs typeface="Calibri"/>
              </a:rPr>
              <a:t>usar</a:t>
            </a:r>
            <a:r>
              <a:rPr sz="2200" spc="15" dirty="0">
                <a:latin typeface="Calibri"/>
                <a:cs typeface="Calibri"/>
              </a:rPr>
              <a:t> </a:t>
            </a:r>
            <a:r>
              <a:rPr sz="2200" b="1" spc="55" dirty="0">
                <a:latin typeface="Calibri"/>
                <a:cs typeface="Calibri"/>
              </a:rPr>
              <a:t>Año</a:t>
            </a:r>
            <a:r>
              <a:rPr sz="2200" b="1" spc="5" dirty="0">
                <a:latin typeface="Calibri"/>
                <a:cs typeface="Calibri"/>
              </a:rPr>
              <a:t> </a:t>
            </a:r>
            <a:r>
              <a:rPr sz="2200" b="1" spc="65" dirty="0">
                <a:latin typeface="Calibri"/>
                <a:cs typeface="Calibri"/>
              </a:rPr>
              <a:t>=</a:t>
            </a:r>
            <a:r>
              <a:rPr sz="2200" b="1" spc="-15" dirty="0">
                <a:latin typeface="Calibri"/>
                <a:cs typeface="Calibri"/>
              </a:rPr>
              <a:t> </a:t>
            </a:r>
            <a:r>
              <a:rPr sz="2200" b="1" spc="50" dirty="0">
                <a:latin typeface="Calibri"/>
                <a:cs typeface="Calibri"/>
              </a:rPr>
              <a:t>2025</a:t>
            </a:r>
            <a:r>
              <a:rPr sz="2200" b="1" spc="5" dirty="0">
                <a:latin typeface="Calibri"/>
                <a:cs typeface="Calibri"/>
              </a:rPr>
              <a:t> </a:t>
            </a:r>
            <a:r>
              <a:rPr sz="2200" dirty="0">
                <a:latin typeface="Calibri"/>
                <a:cs typeface="Calibri"/>
              </a:rPr>
              <a:t>(inmediato</a:t>
            </a:r>
            <a:r>
              <a:rPr sz="2200" spc="20" dirty="0">
                <a:latin typeface="Calibri"/>
                <a:cs typeface="Calibri"/>
              </a:rPr>
              <a:t> </a:t>
            </a:r>
            <a:r>
              <a:rPr sz="2200" spc="-10" dirty="0">
                <a:latin typeface="Calibri"/>
                <a:cs typeface="Calibri"/>
              </a:rPr>
              <a:t>anterior).</a:t>
            </a:r>
            <a:endParaRPr sz="2200">
              <a:latin typeface="Calibri"/>
              <a:cs typeface="Calibri"/>
            </a:endParaRPr>
          </a:p>
          <a:p>
            <a:pPr>
              <a:lnSpc>
                <a:spcPct val="100000"/>
              </a:lnSpc>
              <a:spcBef>
                <a:spcPts val="484"/>
              </a:spcBef>
              <a:buFont typeface="Arial"/>
              <a:buChar char="•"/>
            </a:pPr>
            <a:endParaRPr sz="2200">
              <a:latin typeface="Calibri"/>
              <a:cs typeface="Calibri"/>
            </a:endParaRPr>
          </a:p>
          <a:p>
            <a:pPr marL="12700" marR="4338320">
              <a:lnSpc>
                <a:spcPct val="120000"/>
              </a:lnSpc>
            </a:pPr>
            <a:r>
              <a:rPr sz="2200" b="1" spc="185" dirty="0">
                <a:latin typeface="Calibri"/>
                <a:cs typeface="Calibri"/>
              </a:rPr>
              <a:t>CFDI</a:t>
            </a:r>
            <a:r>
              <a:rPr sz="2200" b="1" spc="-30" dirty="0">
                <a:latin typeface="Calibri"/>
                <a:cs typeface="Calibri"/>
              </a:rPr>
              <a:t> </a:t>
            </a:r>
            <a:r>
              <a:rPr sz="2200" b="1" spc="100" dirty="0">
                <a:latin typeface="Calibri"/>
                <a:cs typeface="Calibri"/>
              </a:rPr>
              <a:t>del</a:t>
            </a:r>
            <a:r>
              <a:rPr sz="2200" b="1" spc="-30" dirty="0">
                <a:latin typeface="Calibri"/>
                <a:cs typeface="Calibri"/>
              </a:rPr>
              <a:t> </a:t>
            </a:r>
            <a:r>
              <a:rPr sz="2200" b="1" spc="65" dirty="0">
                <a:latin typeface="Calibri"/>
                <a:cs typeface="Calibri"/>
              </a:rPr>
              <a:t>periodo</a:t>
            </a:r>
            <a:r>
              <a:rPr sz="2200" b="1" spc="-35" dirty="0">
                <a:latin typeface="Calibri"/>
                <a:cs typeface="Calibri"/>
              </a:rPr>
              <a:t> </a:t>
            </a:r>
            <a:r>
              <a:rPr sz="2200" b="1" spc="70" dirty="0">
                <a:latin typeface="Calibri"/>
                <a:cs typeface="Calibri"/>
              </a:rPr>
              <a:t>(ejemplo</a:t>
            </a:r>
            <a:r>
              <a:rPr sz="2200" b="1" spc="-30" dirty="0">
                <a:latin typeface="Calibri"/>
                <a:cs typeface="Calibri"/>
              </a:rPr>
              <a:t> </a:t>
            </a:r>
            <a:r>
              <a:rPr sz="2200" b="1" spc="105" dirty="0">
                <a:latin typeface="Calibri"/>
                <a:cs typeface="Calibri"/>
              </a:rPr>
              <a:t>completo</a:t>
            </a:r>
            <a:r>
              <a:rPr sz="2200" b="1" dirty="0">
                <a:latin typeface="Calibri"/>
                <a:cs typeface="Calibri"/>
              </a:rPr>
              <a:t> </a:t>
            </a:r>
            <a:r>
              <a:rPr sz="2200" b="1" spc="85" dirty="0">
                <a:latin typeface="Calibri"/>
                <a:cs typeface="Calibri"/>
              </a:rPr>
              <a:t>en</a:t>
            </a:r>
            <a:r>
              <a:rPr sz="2200" b="1" spc="-30" dirty="0">
                <a:latin typeface="Calibri"/>
                <a:cs typeface="Calibri"/>
              </a:rPr>
              <a:t> </a:t>
            </a:r>
            <a:r>
              <a:rPr sz="2200" b="1" spc="40" dirty="0">
                <a:latin typeface="Calibri"/>
                <a:cs typeface="Calibri"/>
              </a:rPr>
              <a:t>enero) </a:t>
            </a:r>
            <a:r>
              <a:rPr sz="2200" b="1" spc="114" dirty="0">
                <a:latin typeface="Calibri"/>
                <a:cs typeface="Calibri"/>
              </a:rPr>
              <a:t>Percepciones</a:t>
            </a:r>
            <a:r>
              <a:rPr sz="2200" b="1" spc="15" dirty="0">
                <a:latin typeface="Calibri"/>
                <a:cs typeface="Calibri"/>
              </a:rPr>
              <a:t> </a:t>
            </a:r>
            <a:r>
              <a:rPr sz="2200" b="1" spc="100" dirty="0">
                <a:latin typeface="Calibri"/>
                <a:cs typeface="Calibri"/>
              </a:rPr>
              <a:t>del</a:t>
            </a:r>
            <a:r>
              <a:rPr sz="2200" b="1" spc="-15" dirty="0">
                <a:latin typeface="Calibri"/>
                <a:cs typeface="Calibri"/>
              </a:rPr>
              <a:t> </a:t>
            </a:r>
            <a:r>
              <a:rPr sz="2200" b="1" spc="65" dirty="0">
                <a:latin typeface="Calibri"/>
                <a:cs typeface="Calibri"/>
              </a:rPr>
              <a:t>periodo</a:t>
            </a:r>
            <a:r>
              <a:rPr sz="2200" b="1" spc="-25" dirty="0">
                <a:latin typeface="Calibri"/>
                <a:cs typeface="Calibri"/>
              </a:rPr>
              <a:t> </a:t>
            </a:r>
            <a:r>
              <a:rPr sz="2200" b="1" spc="50" dirty="0">
                <a:latin typeface="Calibri"/>
                <a:cs typeface="Calibri"/>
              </a:rPr>
              <a:t>(enero</a:t>
            </a:r>
            <a:r>
              <a:rPr sz="2200" b="1" spc="-20" dirty="0">
                <a:latin typeface="Calibri"/>
                <a:cs typeface="Calibri"/>
              </a:rPr>
              <a:t> 1Q):</a:t>
            </a:r>
            <a:endParaRPr sz="2200">
              <a:latin typeface="Calibri"/>
              <a:cs typeface="Calibri"/>
            </a:endParaRPr>
          </a:p>
          <a:p>
            <a:pPr marL="354965" indent="-342265">
              <a:lnSpc>
                <a:spcPct val="100000"/>
              </a:lnSpc>
              <a:spcBef>
                <a:spcPts val="530"/>
              </a:spcBef>
              <a:buFont typeface="Arial"/>
              <a:buChar char="•"/>
              <a:tabLst>
                <a:tab pos="354965" algn="l"/>
              </a:tabLst>
            </a:pPr>
            <a:r>
              <a:rPr sz="2200" spc="85" dirty="0">
                <a:latin typeface="Calibri"/>
                <a:cs typeface="Calibri"/>
              </a:rPr>
              <a:t>Sueldo:</a:t>
            </a:r>
            <a:r>
              <a:rPr sz="2200" spc="-30" dirty="0">
                <a:latin typeface="Calibri"/>
                <a:cs typeface="Calibri"/>
              </a:rPr>
              <a:t> </a:t>
            </a:r>
            <a:r>
              <a:rPr sz="2200" spc="40" dirty="0">
                <a:latin typeface="Calibri"/>
                <a:cs typeface="Calibri"/>
              </a:rPr>
              <a:t>$6,000.00</a:t>
            </a:r>
            <a:endParaRPr sz="2200">
              <a:latin typeface="Calibri"/>
              <a:cs typeface="Calibri"/>
            </a:endParaRPr>
          </a:p>
          <a:p>
            <a:pPr marL="12700">
              <a:lnSpc>
                <a:spcPct val="100000"/>
              </a:lnSpc>
              <a:spcBef>
                <a:spcPts val="530"/>
              </a:spcBef>
            </a:pPr>
            <a:r>
              <a:rPr sz="2200" b="1" spc="80" dirty="0">
                <a:latin typeface="Calibri"/>
                <a:cs typeface="Calibri"/>
              </a:rPr>
              <a:t>OtrosPagos:</a:t>
            </a:r>
            <a:endParaRPr sz="2200">
              <a:latin typeface="Calibri"/>
              <a:cs typeface="Calibri"/>
            </a:endParaRPr>
          </a:p>
          <a:p>
            <a:pPr marL="354965" indent="-342265">
              <a:lnSpc>
                <a:spcPct val="100000"/>
              </a:lnSpc>
              <a:spcBef>
                <a:spcPts val="530"/>
              </a:spcBef>
              <a:buFont typeface="Arial"/>
              <a:buChar char="•"/>
              <a:tabLst>
                <a:tab pos="354965" algn="l"/>
              </a:tabLst>
            </a:pPr>
            <a:r>
              <a:rPr sz="2200" spc="100" dirty="0">
                <a:latin typeface="Calibri"/>
                <a:cs typeface="Calibri"/>
              </a:rPr>
              <a:t>Saldo</a:t>
            </a:r>
            <a:r>
              <a:rPr sz="2200" spc="-15" dirty="0">
                <a:latin typeface="Calibri"/>
                <a:cs typeface="Calibri"/>
              </a:rPr>
              <a:t> </a:t>
            </a:r>
            <a:r>
              <a:rPr sz="2200" spc="114" dirty="0">
                <a:latin typeface="Calibri"/>
                <a:cs typeface="Calibri"/>
              </a:rPr>
              <a:t>a</a:t>
            </a:r>
            <a:r>
              <a:rPr sz="2200" spc="-35" dirty="0">
                <a:latin typeface="Calibri"/>
                <a:cs typeface="Calibri"/>
              </a:rPr>
              <a:t> </a:t>
            </a:r>
            <a:r>
              <a:rPr sz="2200" dirty="0">
                <a:latin typeface="Calibri"/>
                <a:cs typeface="Calibri"/>
              </a:rPr>
              <a:t>favor</a:t>
            </a:r>
            <a:r>
              <a:rPr sz="2200" spc="-20" dirty="0">
                <a:latin typeface="Calibri"/>
                <a:cs typeface="Calibri"/>
              </a:rPr>
              <a:t> </a:t>
            </a:r>
            <a:r>
              <a:rPr sz="2200" spc="80" dirty="0">
                <a:latin typeface="Calibri"/>
                <a:cs typeface="Calibri"/>
              </a:rPr>
              <a:t>anual</a:t>
            </a:r>
            <a:r>
              <a:rPr sz="2200" spc="-15" dirty="0">
                <a:latin typeface="Calibri"/>
                <a:cs typeface="Calibri"/>
              </a:rPr>
              <a:t> </a:t>
            </a:r>
            <a:r>
              <a:rPr sz="2200" spc="85" dirty="0">
                <a:latin typeface="Calibri"/>
                <a:cs typeface="Calibri"/>
              </a:rPr>
              <a:t>aplicado:</a:t>
            </a:r>
            <a:r>
              <a:rPr sz="2200" spc="-10" dirty="0">
                <a:latin typeface="Calibri"/>
                <a:cs typeface="Calibri"/>
              </a:rPr>
              <a:t> </a:t>
            </a:r>
            <a:r>
              <a:rPr sz="2200" spc="55" dirty="0">
                <a:latin typeface="Calibri"/>
                <a:cs typeface="Calibri"/>
              </a:rPr>
              <a:t>$600.00</a:t>
            </a:r>
            <a:r>
              <a:rPr sz="2200" spc="-40" dirty="0">
                <a:latin typeface="Calibri"/>
                <a:cs typeface="Calibri"/>
              </a:rPr>
              <a:t> </a:t>
            </a:r>
            <a:r>
              <a:rPr sz="2200" spc="-680" dirty="0">
                <a:latin typeface="Calibri"/>
                <a:cs typeface="Calibri"/>
              </a:rPr>
              <a:t>→</a:t>
            </a:r>
            <a:r>
              <a:rPr sz="2200" spc="5" dirty="0">
                <a:latin typeface="Calibri"/>
                <a:cs typeface="Calibri"/>
              </a:rPr>
              <a:t> </a:t>
            </a:r>
            <a:r>
              <a:rPr sz="2200" b="1" spc="55" dirty="0">
                <a:latin typeface="Calibri"/>
                <a:cs typeface="Calibri"/>
              </a:rPr>
              <a:t>TipoOtroPago</a:t>
            </a:r>
            <a:r>
              <a:rPr sz="2200" b="1" spc="-5" dirty="0">
                <a:latin typeface="Calibri"/>
                <a:cs typeface="Calibri"/>
              </a:rPr>
              <a:t> </a:t>
            </a:r>
            <a:r>
              <a:rPr sz="2200" b="1" spc="35" dirty="0">
                <a:latin typeface="Calibri"/>
                <a:cs typeface="Calibri"/>
              </a:rPr>
              <a:t>004</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113</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9243695" cy="3110230"/>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30"/>
              </a:spcBef>
            </a:pPr>
            <a:r>
              <a:rPr sz="2200" b="1" spc="140" dirty="0">
                <a:latin typeface="Calibri"/>
                <a:cs typeface="Calibri"/>
              </a:rPr>
              <a:t>Deducciones</a:t>
            </a:r>
            <a:r>
              <a:rPr sz="2200" b="1" spc="10" dirty="0">
                <a:latin typeface="Calibri"/>
                <a:cs typeface="Calibri"/>
              </a:rPr>
              <a:t> </a:t>
            </a:r>
            <a:r>
              <a:rPr sz="2200" b="1" spc="100" dirty="0">
                <a:latin typeface="Calibri"/>
                <a:cs typeface="Calibri"/>
              </a:rPr>
              <a:t>del</a:t>
            </a:r>
            <a:r>
              <a:rPr sz="2200" b="1" spc="-40" dirty="0">
                <a:latin typeface="Calibri"/>
                <a:cs typeface="Calibri"/>
              </a:rPr>
              <a:t> </a:t>
            </a:r>
            <a:r>
              <a:rPr sz="2200" b="1" spc="60" dirty="0">
                <a:latin typeface="Calibri"/>
                <a:cs typeface="Calibri"/>
              </a:rPr>
              <a:t>periodo:</a:t>
            </a:r>
            <a:endParaRPr sz="2200">
              <a:latin typeface="Calibri"/>
              <a:cs typeface="Calibri"/>
            </a:endParaRPr>
          </a:p>
          <a:p>
            <a:pPr marL="354965" indent="-342265">
              <a:lnSpc>
                <a:spcPct val="100000"/>
              </a:lnSpc>
              <a:spcBef>
                <a:spcPts val="530"/>
              </a:spcBef>
              <a:buFont typeface="Arial"/>
              <a:buChar char="•"/>
              <a:tabLst>
                <a:tab pos="354965" algn="l"/>
              </a:tabLst>
            </a:pPr>
            <a:r>
              <a:rPr sz="2200" spc="70" dirty="0">
                <a:latin typeface="Calibri"/>
                <a:cs typeface="Calibri"/>
              </a:rPr>
              <a:t>IMSS:</a:t>
            </a:r>
            <a:r>
              <a:rPr sz="2200" spc="-45" dirty="0">
                <a:latin typeface="Calibri"/>
                <a:cs typeface="Calibri"/>
              </a:rPr>
              <a:t> </a:t>
            </a:r>
            <a:r>
              <a:rPr sz="2200" spc="40" dirty="0">
                <a:latin typeface="Calibri"/>
                <a:cs typeface="Calibri"/>
              </a:rPr>
              <a:t>$200.00</a:t>
            </a:r>
            <a:endParaRPr sz="2200">
              <a:latin typeface="Calibri"/>
              <a:cs typeface="Calibri"/>
            </a:endParaRPr>
          </a:p>
          <a:p>
            <a:pPr marL="354965" indent="-342265">
              <a:lnSpc>
                <a:spcPct val="100000"/>
              </a:lnSpc>
              <a:spcBef>
                <a:spcPts val="525"/>
              </a:spcBef>
              <a:buFont typeface="Arial"/>
              <a:buChar char="•"/>
              <a:tabLst>
                <a:tab pos="354965" algn="l"/>
              </a:tabLst>
            </a:pPr>
            <a:r>
              <a:rPr sz="2200" spc="125" dirty="0">
                <a:latin typeface="Calibri"/>
                <a:cs typeface="Calibri"/>
              </a:rPr>
              <a:t>ISR</a:t>
            </a:r>
            <a:r>
              <a:rPr sz="2200" spc="15" dirty="0">
                <a:latin typeface="Calibri"/>
                <a:cs typeface="Calibri"/>
              </a:rPr>
              <a:t> </a:t>
            </a:r>
            <a:r>
              <a:rPr sz="2200" spc="60" dirty="0">
                <a:latin typeface="Calibri"/>
                <a:cs typeface="Calibri"/>
              </a:rPr>
              <a:t>del</a:t>
            </a:r>
            <a:r>
              <a:rPr sz="2200" spc="20" dirty="0">
                <a:latin typeface="Calibri"/>
                <a:cs typeface="Calibri"/>
              </a:rPr>
              <a:t> </a:t>
            </a:r>
            <a:r>
              <a:rPr sz="2200" dirty="0">
                <a:latin typeface="Calibri"/>
                <a:cs typeface="Calibri"/>
              </a:rPr>
              <a:t>periodo:</a:t>
            </a:r>
            <a:r>
              <a:rPr sz="2200" spc="30" dirty="0">
                <a:latin typeface="Calibri"/>
                <a:cs typeface="Calibri"/>
              </a:rPr>
              <a:t> </a:t>
            </a:r>
            <a:r>
              <a:rPr sz="2200" spc="55" dirty="0">
                <a:latin typeface="Calibri"/>
                <a:cs typeface="Calibri"/>
              </a:rPr>
              <a:t>$591.26</a:t>
            </a:r>
            <a:r>
              <a:rPr sz="2200" spc="15" dirty="0">
                <a:latin typeface="Calibri"/>
                <a:cs typeface="Calibri"/>
              </a:rPr>
              <a:t> </a:t>
            </a:r>
            <a:r>
              <a:rPr sz="2200" spc="-680" dirty="0">
                <a:latin typeface="Calibri"/>
                <a:cs typeface="Calibri"/>
              </a:rPr>
              <a:t>→</a:t>
            </a:r>
            <a:r>
              <a:rPr sz="2200" spc="30" dirty="0">
                <a:latin typeface="Calibri"/>
                <a:cs typeface="Calibri"/>
              </a:rPr>
              <a:t> </a:t>
            </a:r>
            <a:r>
              <a:rPr sz="2200" spc="70" dirty="0">
                <a:latin typeface="Calibri"/>
                <a:cs typeface="Calibri"/>
              </a:rPr>
              <a:t>TipoDeduccion</a:t>
            </a:r>
            <a:r>
              <a:rPr sz="2200" spc="45" dirty="0">
                <a:latin typeface="Calibri"/>
                <a:cs typeface="Calibri"/>
              </a:rPr>
              <a:t> </a:t>
            </a:r>
            <a:r>
              <a:rPr sz="2200" spc="30" dirty="0">
                <a:latin typeface="Calibri"/>
                <a:cs typeface="Calibri"/>
              </a:rPr>
              <a:t>002</a:t>
            </a:r>
            <a:endParaRPr sz="2200">
              <a:latin typeface="Calibri"/>
              <a:cs typeface="Calibri"/>
            </a:endParaRPr>
          </a:p>
          <a:p>
            <a:pPr marL="12700">
              <a:lnSpc>
                <a:spcPct val="100000"/>
              </a:lnSpc>
              <a:spcBef>
                <a:spcPts val="530"/>
              </a:spcBef>
            </a:pPr>
            <a:r>
              <a:rPr sz="2200" b="1" spc="65" dirty="0">
                <a:latin typeface="Calibri"/>
                <a:cs typeface="Calibri"/>
              </a:rPr>
              <a:t>Neto</a:t>
            </a:r>
            <a:r>
              <a:rPr sz="2200" b="1" spc="-25" dirty="0">
                <a:latin typeface="Calibri"/>
                <a:cs typeface="Calibri"/>
              </a:rPr>
              <a:t> </a:t>
            </a:r>
            <a:r>
              <a:rPr sz="2200" b="1" spc="114" dirty="0">
                <a:latin typeface="Calibri"/>
                <a:cs typeface="Calibri"/>
              </a:rPr>
              <a:t>a</a:t>
            </a:r>
            <a:r>
              <a:rPr sz="2200" b="1" spc="-45" dirty="0">
                <a:latin typeface="Calibri"/>
                <a:cs typeface="Calibri"/>
              </a:rPr>
              <a:t> </a:t>
            </a:r>
            <a:r>
              <a:rPr sz="2200" b="1" spc="75" dirty="0">
                <a:latin typeface="Calibri"/>
                <a:cs typeface="Calibri"/>
              </a:rPr>
              <a:t>pagar</a:t>
            </a:r>
            <a:r>
              <a:rPr sz="2200" b="1" spc="-40" dirty="0">
                <a:latin typeface="Calibri"/>
                <a:cs typeface="Calibri"/>
              </a:rPr>
              <a:t> </a:t>
            </a:r>
            <a:r>
              <a:rPr sz="2200" b="1" spc="50" dirty="0">
                <a:latin typeface="Calibri"/>
                <a:cs typeface="Calibri"/>
              </a:rPr>
              <a:t>(ejemplo):</a:t>
            </a:r>
            <a:endParaRPr sz="2200">
              <a:latin typeface="Calibri"/>
              <a:cs typeface="Calibri"/>
            </a:endParaRPr>
          </a:p>
          <a:p>
            <a:pPr marL="12700">
              <a:lnSpc>
                <a:spcPct val="100000"/>
              </a:lnSpc>
            </a:pPr>
            <a:r>
              <a:rPr sz="2200" spc="50" dirty="0">
                <a:latin typeface="Calibri"/>
                <a:cs typeface="Calibri"/>
              </a:rPr>
              <a:t>6,000.00</a:t>
            </a:r>
            <a:r>
              <a:rPr sz="2200" spc="25" dirty="0">
                <a:latin typeface="Calibri"/>
                <a:cs typeface="Calibri"/>
              </a:rPr>
              <a:t> </a:t>
            </a:r>
            <a:r>
              <a:rPr sz="2200" spc="65" dirty="0">
                <a:latin typeface="Calibri"/>
                <a:cs typeface="Calibri"/>
              </a:rPr>
              <a:t>+</a:t>
            </a:r>
            <a:r>
              <a:rPr sz="2200" spc="45" dirty="0">
                <a:latin typeface="Calibri"/>
                <a:cs typeface="Calibri"/>
              </a:rPr>
              <a:t> </a:t>
            </a:r>
            <a:r>
              <a:rPr sz="2200" spc="55" dirty="0">
                <a:latin typeface="Calibri"/>
                <a:cs typeface="Calibri"/>
              </a:rPr>
              <a:t>600.00</a:t>
            </a:r>
            <a:r>
              <a:rPr sz="2200" spc="40" dirty="0">
                <a:latin typeface="Calibri"/>
                <a:cs typeface="Calibri"/>
              </a:rPr>
              <a:t> </a:t>
            </a:r>
            <a:r>
              <a:rPr sz="2200" spc="-100" dirty="0">
                <a:latin typeface="Calibri"/>
                <a:cs typeface="Calibri"/>
              </a:rPr>
              <a:t>–</a:t>
            </a:r>
            <a:r>
              <a:rPr sz="2200" spc="40" dirty="0">
                <a:latin typeface="Calibri"/>
                <a:cs typeface="Calibri"/>
              </a:rPr>
              <a:t> </a:t>
            </a:r>
            <a:r>
              <a:rPr sz="2200" dirty="0">
                <a:latin typeface="Calibri"/>
                <a:cs typeface="Calibri"/>
              </a:rPr>
              <a:t>(200.00</a:t>
            </a:r>
            <a:r>
              <a:rPr sz="2200" spc="30" dirty="0">
                <a:latin typeface="Calibri"/>
                <a:cs typeface="Calibri"/>
              </a:rPr>
              <a:t> </a:t>
            </a:r>
            <a:r>
              <a:rPr sz="2200" spc="65" dirty="0">
                <a:latin typeface="Calibri"/>
                <a:cs typeface="Calibri"/>
              </a:rPr>
              <a:t>+</a:t>
            </a:r>
            <a:r>
              <a:rPr sz="2200" spc="30" dirty="0">
                <a:latin typeface="Calibri"/>
                <a:cs typeface="Calibri"/>
              </a:rPr>
              <a:t> </a:t>
            </a:r>
            <a:r>
              <a:rPr sz="2200" dirty="0">
                <a:latin typeface="Calibri"/>
                <a:cs typeface="Calibri"/>
              </a:rPr>
              <a:t>591.26)</a:t>
            </a:r>
            <a:r>
              <a:rPr sz="2200" spc="45" dirty="0">
                <a:latin typeface="Calibri"/>
                <a:cs typeface="Calibri"/>
              </a:rPr>
              <a:t> </a:t>
            </a:r>
            <a:r>
              <a:rPr sz="2200" spc="65" dirty="0">
                <a:latin typeface="Calibri"/>
                <a:cs typeface="Calibri"/>
              </a:rPr>
              <a:t>=</a:t>
            </a:r>
            <a:r>
              <a:rPr sz="2200" spc="45" dirty="0">
                <a:latin typeface="Calibri"/>
                <a:cs typeface="Calibri"/>
              </a:rPr>
              <a:t> </a:t>
            </a:r>
            <a:r>
              <a:rPr sz="2200" b="1" spc="45" dirty="0">
                <a:latin typeface="Calibri"/>
                <a:cs typeface="Calibri"/>
              </a:rPr>
              <a:t>$5,808.74</a:t>
            </a:r>
            <a:endParaRPr sz="22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114</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75" dirty="0"/>
              <a:t> </a:t>
            </a:r>
            <a:r>
              <a:rPr spc="185" dirty="0"/>
              <a:t>“E”</a:t>
            </a:r>
            <a:r>
              <a:rPr spc="-170" dirty="0"/>
              <a:t> </a:t>
            </a:r>
            <a:r>
              <a:rPr spc="110" dirty="0"/>
              <a:t>COMPLEMENTO</a:t>
            </a:r>
            <a:r>
              <a:rPr dirty="0"/>
              <a:t> </a:t>
            </a:r>
            <a:r>
              <a:rPr spc="185" dirty="0"/>
              <a:t>DE</a:t>
            </a:r>
            <a:r>
              <a:rPr spc="-25" dirty="0"/>
              <a:t> </a:t>
            </a:r>
            <a:r>
              <a:rPr spc="60" dirty="0"/>
              <a:t>NÓMINA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6500" y="560578"/>
            <a:ext cx="10563860" cy="5862955"/>
          </a:xfrm>
          <a:prstGeom prst="rect">
            <a:avLst/>
          </a:prstGeom>
        </p:spPr>
        <p:txBody>
          <a:bodyPr vert="horz" wrap="square" lIns="0" tIns="12065" rIns="0" bIns="0" rtlCol="0">
            <a:spAutoFit/>
          </a:bodyPr>
          <a:lstStyle/>
          <a:p>
            <a:pPr marL="12700">
              <a:lnSpc>
                <a:spcPct val="100000"/>
              </a:lnSpc>
              <a:spcBef>
                <a:spcPts val="95"/>
              </a:spcBef>
            </a:pPr>
            <a:r>
              <a:rPr sz="2200" b="1" spc="160" dirty="0">
                <a:solidFill>
                  <a:srgbClr val="375F92"/>
                </a:solidFill>
                <a:latin typeface="Calibri"/>
                <a:cs typeface="Calibri"/>
              </a:rPr>
              <a:t>CONSIDERACIONES</a:t>
            </a:r>
            <a:r>
              <a:rPr sz="2200" b="1" spc="20" dirty="0">
                <a:solidFill>
                  <a:srgbClr val="375F92"/>
                </a:solidFill>
                <a:latin typeface="Calibri"/>
                <a:cs typeface="Calibri"/>
              </a:rPr>
              <a:t> </a:t>
            </a:r>
            <a:r>
              <a:rPr sz="2200" b="1" spc="50" dirty="0">
                <a:solidFill>
                  <a:srgbClr val="375F92"/>
                </a:solidFill>
                <a:latin typeface="Calibri"/>
                <a:cs typeface="Calibri"/>
              </a:rPr>
              <a:t>PARA</a:t>
            </a:r>
            <a:r>
              <a:rPr sz="2200" b="1" spc="-20" dirty="0">
                <a:solidFill>
                  <a:srgbClr val="375F92"/>
                </a:solidFill>
                <a:latin typeface="Calibri"/>
                <a:cs typeface="Calibri"/>
              </a:rPr>
              <a:t> </a:t>
            </a:r>
            <a:r>
              <a:rPr sz="2200" b="1" spc="190" dirty="0">
                <a:solidFill>
                  <a:srgbClr val="375F92"/>
                </a:solidFill>
                <a:latin typeface="Calibri"/>
                <a:cs typeface="Calibri"/>
              </a:rPr>
              <a:t>EL</a:t>
            </a:r>
            <a:r>
              <a:rPr sz="2200" b="1" spc="-40" dirty="0">
                <a:solidFill>
                  <a:srgbClr val="375F92"/>
                </a:solidFill>
                <a:latin typeface="Calibri"/>
                <a:cs typeface="Calibri"/>
              </a:rPr>
              <a:t> </a:t>
            </a:r>
            <a:r>
              <a:rPr sz="2200" b="1" spc="175" dirty="0">
                <a:solidFill>
                  <a:srgbClr val="375F92"/>
                </a:solidFill>
                <a:latin typeface="Calibri"/>
                <a:cs typeface="Calibri"/>
              </a:rPr>
              <a:t>CÁLCULO</a:t>
            </a:r>
            <a:r>
              <a:rPr sz="2200" b="1" dirty="0">
                <a:solidFill>
                  <a:srgbClr val="375F92"/>
                </a:solidFill>
                <a:latin typeface="Calibri"/>
                <a:cs typeface="Calibri"/>
              </a:rPr>
              <a:t> </a:t>
            </a:r>
            <a:r>
              <a:rPr sz="2200" b="1" spc="70" dirty="0">
                <a:solidFill>
                  <a:srgbClr val="375F92"/>
                </a:solidFill>
                <a:latin typeface="Calibri"/>
                <a:cs typeface="Calibri"/>
              </a:rPr>
              <a:t>ANUAL</a:t>
            </a:r>
            <a:r>
              <a:rPr sz="2200" b="1" spc="-20" dirty="0">
                <a:solidFill>
                  <a:srgbClr val="375F92"/>
                </a:solidFill>
                <a:latin typeface="Calibri"/>
                <a:cs typeface="Calibri"/>
              </a:rPr>
              <a:t> </a:t>
            </a:r>
            <a:r>
              <a:rPr sz="2200" b="1" spc="165" dirty="0">
                <a:solidFill>
                  <a:srgbClr val="375F92"/>
                </a:solidFill>
                <a:latin typeface="Calibri"/>
                <a:cs typeface="Calibri"/>
              </a:rPr>
              <a:t>DE</a:t>
            </a:r>
            <a:r>
              <a:rPr sz="2200" b="1" spc="-25" dirty="0">
                <a:solidFill>
                  <a:srgbClr val="375F92"/>
                </a:solidFill>
                <a:latin typeface="Calibri"/>
                <a:cs typeface="Calibri"/>
              </a:rPr>
              <a:t> </a:t>
            </a:r>
            <a:r>
              <a:rPr sz="2200" b="1" spc="160" dirty="0">
                <a:solidFill>
                  <a:srgbClr val="375F92"/>
                </a:solidFill>
                <a:latin typeface="Calibri"/>
                <a:cs typeface="Calibri"/>
              </a:rPr>
              <a:t>ISR</a:t>
            </a:r>
            <a:r>
              <a:rPr sz="2200" b="1" spc="-25" dirty="0">
                <a:solidFill>
                  <a:srgbClr val="375F92"/>
                </a:solidFill>
                <a:latin typeface="Calibri"/>
                <a:cs typeface="Calibri"/>
              </a:rPr>
              <a:t> </a:t>
            </a:r>
            <a:r>
              <a:rPr sz="2200" b="1" spc="165" dirty="0">
                <a:solidFill>
                  <a:srgbClr val="375F92"/>
                </a:solidFill>
                <a:latin typeface="Calibri"/>
                <a:cs typeface="Calibri"/>
              </a:rPr>
              <a:t>DE</a:t>
            </a:r>
            <a:r>
              <a:rPr sz="2200" b="1" spc="-35" dirty="0">
                <a:solidFill>
                  <a:srgbClr val="375F92"/>
                </a:solidFill>
                <a:latin typeface="Calibri"/>
                <a:cs typeface="Calibri"/>
              </a:rPr>
              <a:t> </a:t>
            </a:r>
            <a:r>
              <a:rPr sz="2200" b="1" spc="135" dirty="0">
                <a:solidFill>
                  <a:srgbClr val="375F92"/>
                </a:solidFill>
                <a:latin typeface="Calibri"/>
                <a:cs typeface="Calibri"/>
              </a:rPr>
              <a:t>SALARIOS</a:t>
            </a:r>
            <a:r>
              <a:rPr sz="2200" b="1" dirty="0">
                <a:solidFill>
                  <a:srgbClr val="375F92"/>
                </a:solidFill>
                <a:latin typeface="Calibri"/>
                <a:cs typeface="Calibri"/>
              </a:rPr>
              <a:t> </a:t>
            </a:r>
            <a:r>
              <a:rPr sz="2200" b="1" spc="35" dirty="0">
                <a:solidFill>
                  <a:srgbClr val="375F92"/>
                </a:solidFill>
                <a:latin typeface="Calibri"/>
                <a:cs typeface="Calibri"/>
              </a:rPr>
              <a:t>2025</a:t>
            </a:r>
            <a:endParaRPr sz="2200">
              <a:latin typeface="Calibri"/>
              <a:cs typeface="Calibri"/>
            </a:endParaRPr>
          </a:p>
          <a:p>
            <a:pPr>
              <a:lnSpc>
                <a:spcPct val="100000"/>
              </a:lnSpc>
              <a:spcBef>
                <a:spcPts val="1010"/>
              </a:spcBef>
            </a:pPr>
            <a:endParaRPr sz="2200">
              <a:latin typeface="Calibri"/>
              <a:cs typeface="Calibri"/>
            </a:endParaRPr>
          </a:p>
          <a:p>
            <a:pPr marL="12700">
              <a:lnSpc>
                <a:spcPct val="100000"/>
              </a:lnSpc>
            </a:pPr>
            <a:r>
              <a:rPr sz="2200" b="1" spc="125" dirty="0">
                <a:latin typeface="Calibri"/>
                <a:cs typeface="Calibri"/>
              </a:rPr>
              <a:t>Escenarios</a:t>
            </a:r>
            <a:endParaRPr sz="2200">
              <a:latin typeface="Calibri"/>
              <a:cs typeface="Calibri"/>
            </a:endParaRPr>
          </a:p>
          <a:p>
            <a:pPr marL="12700">
              <a:lnSpc>
                <a:spcPct val="100000"/>
              </a:lnSpc>
              <a:spcBef>
                <a:spcPts val="500"/>
              </a:spcBef>
            </a:pPr>
            <a:r>
              <a:rPr sz="2000" spc="45" dirty="0">
                <a:latin typeface="Calibri"/>
                <a:cs typeface="Calibri"/>
              </a:rPr>
              <a:t>&lt;nomina12:OtrosPagos&gt;</a:t>
            </a:r>
            <a:endParaRPr sz="2000">
              <a:latin typeface="Calibri"/>
              <a:cs typeface="Calibri"/>
            </a:endParaRPr>
          </a:p>
          <a:p>
            <a:pPr marL="117475">
              <a:lnSpc>
                <a:spcPct val="100000"/>
              </a:lnSpc>
              <a:spcBef>
                <a:spcPts val="484"/>
              </a:spcBef>
            </a:pPr>
            <a:r>
              <a:rPr sz="2000" spc="30" dirty="0">
                <a:latin typeface="Calibri"/>
                <a:cs typeface="Calibri"/>
              </a:rPr>
              <a:t>&lt;nomina12:OtroPago</a:t>
            </a:r>
            <a:r>
              <a:rPr sz="2000" spc="125" dirty="0">
                <a:latin typeface="Calibri"/>
                <a:cs typeface="Calibri"/>
              </a:rPr>
              <a:t> </a:t>
            </a:r>
            <a:r>
              <a:rPr sz="2000" spc="20" dirty="0">
                <a:latin typeface="Calibri"/>
                <a:cs typeface="Calibri"/>
              </a:rPr>
              <a:t>TipoOtroPago="004"</a:t>
            </a:r>
            <a:r>
              <a:rPr sz="2000" spc="65" dirty="0">
                <a:latin typeface="Calibri"/>
                <a:cs typeface="Calibri"/>
              </a:rPr>
              <a:t> </a:t>
            </a:r>
            <a:r>
              <a:rPr sz="2000" spc="40" dirty="0">
                <a:latin typeface="Calibri"/>
                <a:cs typeface="Calibri"/>
              </a:rPr>
              <a:t>Clave="004"</a:t>
            </a:r>
            <a:endParaRPr sz="2000">
              <a:latin typeface="Calibri"/>
              <a:cs typeface="Calibri"/>
            </a:endParaRPr>
          </a:p>
          <a:p>
            <a:pPr marL="220979">
              <a:lnSpc>
                <a:spcPct val="100000"/>
              </a:lnSpc>
              <a:spcBef>
                <a:spcPts val="480"/>
              </a:spcBef>
            </a:pPr>
            <a:r>
              <a:rPr sz="2000" spc="65" dirty="0">
                <a:latin typeface="Calibri"/>
                <a:cs typeface="Calibri"/>
              </a:rPr>
              <a:t>Concepto="Aplicación</a:t>
            </a:r>
            <a:r>
              <a:rPr sz="2000" spc="-65" dirty="0">
                <a:latin typeface="Calibri"/>
                <a:cs typeface="Calibri"/>
              </a:rPr>
              <a:t> </a:t>
            </a:r>
            <a:r>
              <a:rPr sz="2000" spc="60" dirty="0">
                <a:latin typeface="Calibri"/>
                <a:cs typeface="Calibri"/>
              </a:rPr>
              <a:t>de</a:t>
            </a:r>
            <a:r>
              <a:rPr sz="2000" spc="-15" dirty="0">
                <a:latin typeface="Calibri"/>
                <a:cs typeface="Calibri"/>
              </a:rPr>
              <a:t> </a:t>
            </a:r>
            <a:r>
              <a:rPr sz="2000" spc="90" dirty="0">
                <a:latin typeface="Calibri"/>
                <a:cs typeface="Calibri"/>
              </a:rPr>
              <a:t>saldo</a:t>
            </a:r>
            <a:r>
              <a:rPr sz="2000" spc="-20" dirty="0">
                <a:latin typeface="Calibri"/>
                <a:cs typeface="Calibri"/>
              </a:rPr>
              <a:t> </a:t>
            </a:r>
            <a:r>
              <a:rPr sz="2000" spc="95" dirty="0">
                <a:latin typeface="Calibri"/>
                <a:cs typeface="Calibri"/>
              </a:rPr>
              <a:t>a</a:t>
            </a:r>
            <a:r>
              <a:rPr sz="2000" spc="-25" dirty="0">
                <a:latin typeface="Calibri"/>
                <a:cs typeface="Calibri"/>
              </a:rPr>
              <a:t> </a:t>
            </a:r>
            <a:r>
              <a:rPr sz="2000" dirty="0">
                <a:latin typeface="Calibri"/>
                <a:cs typeface="Calibri"/>
              </a:rPr>
              <a:t>favor</a:t>
            </a:r>
            <a:r>
              <a:rPr sz="2000" spc="-30" dirty="0">
                <a:latin typeface="Calibri"/>
                <a:cs typeface="Calibri"/>
              </a:rPr>
              <a:t> </a:t>
            </a:r>
            <a:r>
              <a:rPr sz="2000" dirty="0">
                <a:latin typeface="Calibri"/>
                <a:cs typeface="Calibri"/>
              </a:rPr>
              <a:t>por</a:t>
            </a:r>
            <a:r>
              <a:rPr sz="2000" spc="-25" dirty="0">
                <a:latin typeface="Calibri"/>
                <a:cs typeface="Calibri"/>
              </a:rPr>
              <a:t> </a:t>
            </a:r>
            <a:r>
              <a:rPr sz="2000" spc="85" dirty="0">
                <a:latin typeface="Calibri"/>
                <a:cs typeface="Calibri"/>
              </a:rPr>
              <a:t>compensación</a:t>
            </a:r>
            <a:r>
              <a:rPr sz="2000" spc="-55" dirty="0">
                <a:latin typeface="Calibri"/>
                <a:cs typeface="Calibri"/>
              </a:rPr>
              <a:t> </a:t>
            </a:r>
            <a:r>
              <a:rPr sz="2000" spc="50" dirty="0">
                <a:latin typeface="Calibri"/>
                <a:cs typeface="Calibri"/>
              </a:rPr>
              <a:t>anual"</a:t>
            </a:r>
            <a:r>
              <a:rPr sz="2000" spc="-30" dirty="0">
                <a:latin typeface="Calibri"/>
                <a:cs typeface="Calibri"/>
              </a:rPr>
              <a:t> </a:t>
            </a:r>
            <a:r>
              <a:rPr sz="2000" spc="-10" dirty="0">
                <a:latin typeface="Calibri"/>
                <a:cs typeface="Calibri"/>
              </a:rPr>
              <a:t>Importe="600.00"&gt;</a:t>
            </a:r>
            <a:endParaRPr sz="2000">
              <a:latin typeface="Calibri"/>
              <a:cs typeface="Calibri"/>
            </a:endParaRPr>
          </a:p>
          <a:p>
            <a:pPr marL="220979">
              <a:lnSpc>
                <a:spcPct val="100000"/>
              </a:lnSpc>
              <a:spcBef>
                <a:spcPts val="480"/>
              </a:spcBef>
            </a:pPr>
            <a:r>
              <a:rPr sz="2000" spc="60" dirty="0">
                <a:latin typeface="Calibri"/>
                <a:cs typeface="Calibri"/>
              </a:rPr>
              <a:t>&lt;nomina12:CompensacionSaldosAFavor</a:t>
            </a:r>
            <a:endParaRPr sz="2000">
              <a:latin typeface="Calibri"/>
              <a:cs typeface="Calibri"/>
            </a:endParaRPr>
          </a:p>
          <a:p>
            <a:pPr marL="326390">
              <a:lnSpc>
                <a:spcPct val="100000"/>
              </a:lnSpc>
              <a:spcBef>
                <a:spcPts val="480"/>
              </a:spcBef>
            </a:pPr>
            <a:r>
              <a:rPr sz="2000" spc="30" dirty="0">
                <a:latin typeface="Calibri"/>
                <a:cs typeface="Calibri"/>
              </a:rPr>
              <a:t>SaldoAFavor="600.00"</a:t>
            </a:r>
            <a:r>
              <a:rPr sz="2000" spc="275" dirty="0">
                <a:latin typeface="Calibri"/>
                <a:cs typeface="Calibri"/>
              </a:rPr>
              <a:t> </a:t>
            </a:r>
            <a:r>
              <a:rPr sz="2000" spc="30" dirty="0">
                <a:latin typeface="Calibri"/>
                <a:cs typeface="Calibri"/>
              </a:rPr>
              <a:t>Año="2025"</a:t>
            </a:r>
            <a:r>
              <a:rPr sz="2000" spc="325" dirty="0">
                <a:latin typeface="Calibri"/>
                <a:cs typeface="Calibri"/>
              </a:rPr>
              <a:t> </a:t>
            </a:r>
            <a:r>
              <a:rPr sz="2000" spc="-10" dirty="0">
                <a:latin typeface="Calibri"/>
                <a:cs typeface="Calibri"/>
              </a:rPr>
              <a:t>RemanenteSalFav="0.00"/&gt;</a:t>
            </a:r>
            <a:endParaRPr sz="2000">
              <a:latin typeface="Calibri"/>
              <a:cs typeface="Calibri"/>
            </a:endParaRPr>
          </a:p>
          <a:p>
            <a:pPr marL="117475">
              <a:lnSpc>
                <a:spcPct val="100000"/>
              </a:lnSpc>
              <a:spcBef>
                <a:spcPts val="480"/>
              </a:spcBef>
            </a:pPr>
            <a:r>
              <a:rPr sz="2000" spc="-10" dirty="0">
                <a:latin typeface="Calibri"/>
                <a:cs typeface="Calibri"/>
              </a:rPr>
              <a:t>&lt;/nomina12:OtroPago&gt;</a:t>
            </a:r>
            <a:endParaRPr sz="2000">
              <a:latin typeface="Calibri"/>
              <a:cs typeface="Calibri"/>
            </a:endParaRPr>
          </a:p>
          <a:p>
            <a:pPr marL="12700">
              <a:lnSpc>
                <a:spcPct val="100000"/>
              </a:lnSpc>
              <a:spcBef>
                <a:spcPts val="480"/>
              </a:spcBef>
            </a:pPr>
            <a:r>
              <a:rPr sz="2000" spc="-10" dirty="0">
                <a:latin typeface="Calibri"/>
                <a:cs typeface="Calibri"/>
              </a:rPr>
              <a:t>&lt;/nomina12:OtrosPagos&gt;</a:t>
            </a:r>
            <a:endParaRPr sz="2000">
              <a:latin typeface="Calibri"/>
              <a:cs typeface="Calibri"/>
            </a:endParaRPr>
          </a:p>
          <a:p>
            <a:pPr>
              <a:lnSpc>
                <a:spcPct val="100000"/>
              </a:lnSpc>
              <a:spcBef>
                <a:spcPts val="919"/>
              </a:spcBef>
            </a:pPr>
            <a:endParaRPr sz="2000">
              <a:latin typeface="Calibri"/>
              <a:cs typeface="Calibri"/>
            </a:endParaRPr>
          </a:p>
          <a:p>
            <a:pPr marL="12700">
              <a:lnSpc>
                <a:spcPct val="100000"/>
              </a:lnSpc>
            </a:pPr>
            <a:r>
              <a:rPr sz="2000" spc="70" dirty="0">
                <a:latin typeface="Calibri"/>
                <a:cs typeface="Calibri"/>
              </a:rPr>
              <a:t>&lt;nomina12:Deducciones</a:t>
            </a:r>
            <a:r>
              <a:rPr sz="2000" spc="114" dirty="0">
                <a:latin typeface="Calibri"/>
                <a:cs typeface="Calibri"/>
              </a:rPr>
              <a:t>  </a:t>
            </a:r>
            <a:r>
              <a:rPr sz="2000" spc="40" dirty="0">
                <a:latin typeface="Calibri"/>
                <a:cs typeface="Calibri"/>
              </a:rPr>
              <a:t>TotalOtrasDeducciones="200.00"</a:t>
            </a:r>
            <a:r>
              <a:rPr sz="2000" spc="110" dirty="0">
                <a:latin typeface="Calibri"/>
                <a:cs typeface="Calibri"/>
              </a:rPr>
              <a:t>  </a:t>
            </a:r>
            <a:r>
              <a:rPr sz="2000" spc="-10" dirty="0">
                <a:latin typeface="Calibri"/>
                <a:cs typeface="Calibri"/>
              </a:rPr>
              <a:t>TotalImpuestosRetenidos="591.26"&gt;</a:t>
            </a:r>
            <a:endParaRPr sz="2000">
              <a:latin typeface="Calibri"/>
              <a:cs typeface="Calibri"/>
            </a:endParaRPr>
          </a:p>
          <a:p>
            <a:pPr marL="12700" marR="802640" indent="104775">
              <a:lnSpc>
                <a:spcPct val="100000"/>
              </a:lnSpc>
              <a:spcBef>
                <a:spcPts val="480"/>
              </a:spcBef>
            </a:pPr>
            <a:r>
              <a:rPr sz="2000" spc="65" dirty="0">
                <a:latin typeface="Calibri"/>
                <a:cs typeface="Calibri"/>
              </a:rPr>
              <a:t>&lt;nomina12:Deduccion</a:t>
            </a:r>
            <a:r>
              <a:rPr sz="2000" spc="45" dirty="0">
                <a:latin typeface="Calibri"/>
                <a:cs typeface="Calibri"/>
              </a:rPr>
              <a:t> </a:t>
            </a:r>
            <a:r>
              <a:rPr sz="2000" spc="30" dirty="0">
                <a:latin typeface="Calibri"/>
                <a:cs typeface="Calibri"/>
              </a:rPr>
              <a:t>TipoDeduccion="001"</a:t>
            </a:r>
            <a:r>
              <a:rPr sz="2000" spc="40" dirty="0">
                <a:latin typeface="Calibri"/>
                <a:cs typeface="Calibri"/>
              </a:rPr>
              <a:t> </a:t>
            </a:r>
            <a:r>
              <a:rPr sz="2000" spc="50" dirty="0">
                <a:latin typeface="Calibri"/>
                <a:cs typeface="Calibri"/>
              </a:rPr>
              <a:t>Clave="001"</a:t>
            </a:r>
            <a:r>
              <a:rPr sz="2000" spc="35" dirty="0">
                <a:latin typeface="Calibri"/>
                <a:cs typeface="Calibri"/>
              </a:rPr>
              <a:t> </a:t>
            </a:r>
            <a:r>
              <a:rPr sz="2000" spc="65" dirty="0">
                <a:latin typeface="Calibri"/>
                <a:cs typeface="Calibri"/>
              </a:rPr>
              <a:t>Concepto="Seguridad</a:t>
            </a:r>
            <a:r>
              <a:rPr sz="2000" spc="40" dirty="0">
                <a:latin typeface="Calibri"/>
                <a:cs typeface="Calibri"/>
              </a:rPr>
              <a:t> </a:t>
            </a:r>
            <a:r>
              <a:rPr sz="2000" spc="65" dirty="0">
                <a:latin typeface="Calibri"/>
                <a:cs typeface="Calibri"/>
              </a:rPr>
              <a:t>social" </a:t>
            </a:r>
            <a:r>
              <a:rPr sz="2000" spc="-10" dirty="0">
                <a:latin typeface="Calibri"/>
                <a:cs typeface="Calibri"/>
              </a:rPr>
              <a:t>Importe="200.00"/&gt;</a:t>
            </a:r>
            <a:endParaRPr sz="2000">
              <a:latin typeface="Calibri"/>
              <a:cs typeface="Calibri"/>
            </a:endParaRPr>
          </a:p>
          <a:p>
            <a:pPr marL="117475">
              <a:lnSpc>
                <a:spcPct val="100000"/>
              </a:lnSpc>
              <a:spcBef>
                <a:spcPts val="480"/>
              </a:spcBef>
            </a:pPr>
            <a:r>
              <a:rPr sz="2000" spc="65" dirty="0">
                <a:latin typeface="Calibri"/>
                <a:cs typeface="Calibri"/>
              </a:rPr>
              <a:t>&lt;nomina12:Deduccion</a:t>
            </a:r>
            <a:r>
              <a:rPr sz="2000" spc="50" dirty="0">
                <a:latin typeface="Calibri"/>
                <a:cs typeface="Calibri"/>
              </a:rPr>
              <a:t> </a:t>
            </a:r>
            <a:r>
              <a:rPr sz="2000" spc="30" dirty="0">
                <a:latin typeface="Calibri"/>
                <a:cs typeface="Calibri"/>
              </a:rPr>
              <a:t>TipoDeduccion="002"</a:t>
            </a:r>
            <a:r>
              <a:rPr sz="2000" spc="50" dirty="0">
                <a:latin typeface="Calibri"/>
                <a:cs typeface="Calibri"/>
              </a:rPr>
              <a:t> Clave="002"</a:t>
            </a:r>
            <a:r>
              <a:rPr sz="2000" spc="45" dirty="0">
                <a:latin typeface="Calibri"/>
                <a:cs typeface="Calibri"/>
              </a:rPr>
              <a:t> </a:t>
            </a:r>
            <a:r>
              <a:rPr sz="2000" spc="65" dirty="0">
                <a:latin typeface="Calibri"/>
                <a:cs typeface="Calibri"/>
              </a:rPr>
              <a:t>Concepto="ISR"</a:t>
            </a:r>
            <a:r>
              <a:rPr sz="2000" spc="55" dirty="0">
                <a:latin typeface="Calibri"/>
                <a:cs typeface="Calibri"/>
              </a:rPr>
              <a:t> </a:t>
            </a:r>
            <a:r>
              <a:rPr sz="2000" spc="-10" dirty="0">
                <a:latin typeface="Calibri"/>
                <a:cs typeface="Calibri"/>
              </a:rPr>
              <a:t>Importe="591.26"/&gt;</a:t>
            </a:r>
            <a:endParaRPr sz="2000">
              <a:latin typeface="Calibri"/>
              <a:cs typeface="Calibri"/>
            </a:endParaRPr>
          </a:p>
          <a:p>
            <a:pPr marL="12700">
              <a:lnSpc>
                <a:spcPct val="100000"/>
              </a:lnSpc>
              <a:spcBef>
                <a:spcPts val="480"/>
              </a:spcBef>
            </a:pPr>
            <a:r>
              <a:rPr sz="2000" spc="50" dirty="0">
                <a:latin typeface="Calibri"/>
                <a:cs typeface="Calibri"/>
              </a:rPr>
              <a:t>&lt;/nomina12:Deducciones&gt;</a:t>
            </a:r>
            <a:endParaRPr sz="20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115</a:t>
            </a:fld>
            <a:endParaRPr spc="-25" dirty="0"/>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30" dirty="0"/>
              <a:t>REVISIÓN</a:t>
            </a:r>
            <a:r>
              <a:rPr spc="-190" dirty="0"/>
              <a:t> </a:t>
            </a:r>
            <a:r>
              <a:rPr spc="190" dirty="0"/>
              <a:t>“E”</a:t>
            </a:r>
            <a:r>
              <a:rPr spc="-180" dirty="0"/>
              <a:t> </a:t>
            </a:r>
            <a:r>
              <a:rPr spc="105" dirty="0"/>
              <a:t>COMPLEMENTO</a:t>
            </a:r>
            <a:r>
              <a:rPr dirty="0"/>
              <a:t> </a:t>
            </a:r>
            <a:r>
              <a:rPr spc="185" dirty="0"/>
              <a:t>DE</a:t>
            </a:r>
            <a:r>
              <a:rPr spc="-40" dirty="0"/>
              <a:t> </a:t>
            </a:r>
            <a:r>
              <a:rPr spc="55" dirty="0"/>
              <a:t>NÓMINA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391400" y="0"/>
            <a:ext cx="4800600" cy="6857999"/>
          </a:xfrm>
          <a:prstGeom prst="rect">
            <a:avLst/>
          </a:prstGeom>
        </p:spPr>
      </p:pic>
      <p:sp>
        <p:nvSpPr>
          <p:cNvPr id="3" name="object 3"/>
          <p:cNvSpPr txBox="1">
            <a:spLocks noGrp="1"/>
          </p:cNvSpPr>
          <p:nvPr>
            <p:ph type="title"/>
          </p:nvPr>
        </p:nvSpPr>
        <p:spPr>
          <a:xfrm>
            <a:off x="778086" y="2278168"/>
            <a:ext cx="3156479" cy="1289883"/>
          </a:xfrm>
          <a:prstGeom prst="rect">
            <a:avLst/>
          </a:prstGeom>
        </p:spPr>
        <p:txBody>
          <a:bodyPr vert="horz" wrap="square" lIns="0" tIns="29633" rIns="0" bIns="0" rtlCol="0">
            <a:spAutoFit/>
          </a:bodyPr>
          <a:lstStyle/>
          <a:p>
            <a:pPr marL="10583" marR="4233">
              <a:lnSpc>
                <a:spcPts val="4933"/>
              </a:lnSpc>
              <a:spcBef>
                <a:spcPts val="233"/>
              </a:spcBef>
            </a:pPr>
            <a:r>
              <a:rPr sz="4167" spc="-8" dirty="0"/>
              <a:t>CAMBIOS</a:t>
            </a:r>
            <a:r>
              <a:rPr sz="4167" spc="-275" dirty="0"/>
              <a:t> </a:t>
            </a:r>
            <a:r>
              <a:rPr sz="4167" spc="-58" dirty="0"/>
              <a:t>EN </a:t>
            </a:r>
            <a:r>
              <a:rPr sz="4167" dirty="0"/>
              <a:t>SUA</a:t>
            </a:r>
            <a:r>
              <a:rPr sz="4167" spc="-117" dirty="0"/>
              <a:t> </a:t>
            </a:r>
            <a:r>
              <a:rPr sz="4167" dirty="0"/>
              <a:t>E</a:t>
            </a:r>
            <a:r>
              <a:rPr sz="4167" spc="-108" dirty="0"/>
              <a:t> </a:t>
            </a:r>
            <a:r>
              <a:rPr sz="4167" spc="-17" dirty="0"/>
              <a:t>IDSE</a:t>
            </a:r>
            <a:endParaRPr sz="4167"/>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94470" y="2704783"/>
            <a:ext cx="11448203" cy="1448329"/>
          </a:xfrm>
          <a:prstGeom prst="rect">
            <a:avLst/>
          </a:prstGeom>
        </p:spPr>
      </p:pic>
      <p:sp>
        <p:nvSpPr>
          <p:cNvPr id="3" name="object 3"/>
          <p:cNvSpPr txBox="1">
            <a:spLocks noGrp="1"/>
          </p:cNvSpPr>
          <p:nvPr>
            <p:ph type="title"/>
          </p:nvPr>
        </p:nvSpPr>
        <p:spPr>
          <a:xfrm>
            <a:off x="452713" y="1125538"/>
            <a:ext cx="4473575" cy="651952"/>
          </a:xfrm>
          <a:prstGeom prst="rect">
            <a:avLst/>
          </a:prstGeom>
        </p:spPr>
        <p:txBody>
          <a:bodyPr vert="horz" wrap="square" lIns="0" tIns="10583" rIns="0" bIns="0" rtlCol="0">
            <a:spAutoFit/>
          </a:bodyPr>
          <a:lstStyle/>
          <a:p>
            <a:pPr marL="10583">
              <a:spcBef>
                <a:spcPts val="83"/>
              </a:spcBef>
            </a:pPr>
            <a:r>
              <a:rPr sz="4167" dirty="0"/>
              <a:t>SUA</a:t>
            </a:r>
            <a:r>
              <a:rPr sz="4167" spc="-183" dirty="0"/>
              <a:t> </a:t>
            </a:r>
            <a:r>
              <a:rPr sz="4167" spc="-133" dirty="0" err="1"/>
              <a:t>versión</a:t>
            </a:r>
            <a:r>
              <a:rPr sz="4167" spc="-187" dirty="0"/>
              <a:t> </a:t>
            </a:r>
            <a:r>
              <a:rPr sz="4167" spc="-137" dirty="0"/>
              <a:t>3.</a:t>
            </a:r>
            <a:r>
              <a:rPr lang="es-MX" sz="4167" spc="-137" dirty="0"/>
              <a:t>7</a:t>
            </a:r>
            <a:r>
              <a:rPr sz="4167" spc="-137" dirty="0"/>
              <a:t>.</a:t>
            </a:r>
            <a:r>
              <a:rPr lang="es-MX" sz="4167" spc="-137" dirty="0"/>
              <a:t>0</a:t>
            </a:r>
            <a:endParaRPr sz="4167"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548572" y="240284"/>
            <a:ext cx="8819833" cy="6377411"/>
          </a:xfrm>
          <a:prstGeom prst="rect">
            <a:avLst/>
          </a:prstGeom>
        </p:spPr>
      </p:pic>
      <p:sp>
        <p:nvSpPr>
          <p:cNvPr id="3" name="object 3"/>
          <p:cNvSpPr txBox="1"/>
          <p:nvPr/>
        </p:nvSpPr>
        <p:spPr>
          <a:xfrm>
            <a:off x="6091872" y="1924897"/>
            <a:ext cx="4305829" cy="1127701"/>
          </a:xfrm>
          <a:prstGeom prst="rect">
            <a:avLst/>
          </a:prstGeom>
          <a:solidFill>
            <a:srgbClr val="FFFFFF"/>
          </a:solidFill>
          <a:ln w="38100">
            <a:solidFill>
              <a:srgbClr val="5FDEEB"/>
            </a:solidFill>
          </a:ln>
        </p:spPr>
        <p:txBody>
          <a:bodyPr vert="horz" wrap="square" lIns="0" tIns="24341" rIns="0" bIns="0" rtlCol="0">
            <a:spAutoFit/>
          </a:bodyPr>
          <a:lstStyle/>
          <a:p>
            <a:pPr marL="76726" marR="625979" defTabSz="761970">
              <a:lnSpc>
                <a:spcPct val="100499"/>
              </a:lnSpc>
              <a:spcBef>
                <a:spcPts val="191"/>
              </a:spcBef>
            </a:pPr>
            <a:r>
              <a:rPr sz="1792" dirty="0">
                <a:latin typeface="Calibri"/>
                <a:cs typeface="Calibri"/>
              </a:rPr>
              <a:t>En</a:t>
            </a:r>
            <a:r>
              <a:rPr sz="1792" spc="-8" dirty="0">
                <a:latin typeface="Calibri"/>
                <a:cs typeface="Calibri"/>
              </a:rPr>
              <a:t> </a:t>
            </a:r>
            <a:r>
              <a:rPr sz="1792" dirty="0">
                <a:latin typeface="Calibri"/>
                <a:cs typeface="Calibri"/>
              </a:rPr>
              <a:t>el</a:t>
            </a:r>
            <a:r>
              <a:rPr sz="1792" spc="-4" dirty="0">
                <a:latin typeface="Calibri"/>
                <a:cs typeface="Calibri"/>
              </a:rPr>
              <a:t> </a:t>
            </a:r>
            <a:r>
              <a:rPr sz="1792" dirty="0">
                <a:latin typeface="Calibri"/>
                <a:cs typeface="Calibri"/>
              </a:rPr>
              <a:t>menú</a:t>
            </a:r>
            <a:r>
              <a:rPr sz="1792" spc="-8" dirty="0">
                <a:latin typeface="Calibri"/>
                <a:cs typeface="Calibri"/>
              </a:rPr>
              <a:t> </a:t>
            </a:r>
            <a:r>
              <a:rPr sz="1792" dirty="0">
                <a:latin typeface="Calibri"/>
                <a:cs typeface="Calibri"/>
              </a:rPr>
              <a:t>principal</a:t>
            </a:r>
            <a:r>
              <a:rPr sz="1792" spc="408" dirty="0">
                <a:latin typeface="Calibri"/>
                <a:cs typeface="Calibri"/>
              </a:rPr>
              <a:t> </a:t>
            </a:r>
            <a:r>
              <a:rPr sz="1792" dirty="0">
                <a:latin typeface="Calibri"/>
                <a:cs typeface="Calibri"/>
              </a:rPr>
              <a:t>damos</a:t>
            </a:r>
            <a:r>
              <a:rPr sz="1792" spc="-4" dirty="0">
                <a:latin typeface="Calibri"/>
                <a:cs typeface="Calibri"/>
              </a:rPr>
              <a:t> </a:t>
            </a:r>
            <a:r>
              <a:rPr sz="1792" dirty="0">
                <a:latin typeface="Calibri"/>
                <a:cs typeface="Calibri"/>
              </a:rPr>
              <a:t>clic</a:t>
            </a:r>
            <a:r>
              <a:rPr sz="1792" spc="12" dirty="0">
                <a:latin typeface="Calibri"/>
                <a:cs typeface="Calibri"/>
              </a:rPr>
              <a:t> </a:t>
            </a:r>
            <a:r>
              <a:rPr sz="1792" dirty="0">
                <a:latin typeface="Calibri"/>
                <a:cs typeface="Calibri"/>
              </a:rPr>
              <a:t>en</a:t>
            </a:r>
            <a:r>
              <a:rPr sz="1792" spc="-4" dirty="0">
                <a:latin typeface="Calibri"/>
                <a:cs typeface="Calibri"/>
              </a:rPr>
              <a:t> </a:t>
            </a:r>
            <a:r>
              <a:rPr sz="1792" spc="-21" dirty="0">
                <a:latin typeface="Calibri"/>
                <a:cs typeface="Calibri"/>
              </a:rPr>
              <a:t>el </a:t>
            </a:r>
            <a:r>
              <a:rPr sz="1792" dirty="0">
                <a:latin typeface="Calibri"/>
                <a:cs typeface="Calibri"/>
              </a:rPr>
              <a:t>símbolo</a:t>
            </a:r>
            <a:r>
              <a:rPr sz="1792" spc="-4" dirty="0">
                <a:latin typeface="Calibri"/>
                <a:cs typeface="Calibri"/>
              </a:rPr>
              <a:t> </a:t>
            </a:r>
            <a:r>
              <a:rPr sz="1792" dirty="0">
                <a:latin typeface="Calibri"/>
                <a:cs typeface="Calibri"/>
              </a:rPr>
              <a:t>+</a:t>
            </a:r>
            <a:r>
              <a:rPr sz="1792" spc="-8" dirty="0">
                <a:latin typeface="Calibri"/>
                <a:cs typeface="Calibri"/>
              </a:rPr>
              <a:t> </a:t>
            </a:r>
            <a:r>
              <a:rPr sz="1792" dirty="0">
                <a:latin typeface="Calibri"/>
                <a:cs typeface="Calibri"/>
              </a:rPr>
              <a:t>de</a:t>
            </a:r>
            <a:r>
              <a:rPr sz="1792" spc="-17" dirty="0">
                <a:latin typeface="Calibri"/>
                <a:cs typeface="Calibri"/>
              </a:rPr>
              <a:t> </a:t>
            </a:r>
            <a:r>
              <a:rPr sz="1792" dirty="0">
                <a:latin typeface="Calibri"/>
                <a:cs typeface="Calibri"/>
              </a:rPr>
              <a:t>ACTUALIZAR.</a:t>
            </a:r>
            <a:r>
              <a:rPr sz="1792" spc="400" dirty="0">
                <a:latin typeface="Calibri"/>
                <a:cs typeface="Calibri"/>
              </a:rPr>
              <a:t> </a:t>
            </a:r>
            <a:r>
              <a:rPr sz="1792" dirty="0">
                <a:latin typeface="Calibri"/>
                <a:cs typeface="Calibri"/>
              </a:rPr>
              <a:t>Y</a:t>
            </a:r>
            <a:r>
              <a:rPr sz="1792" spc="382" dirty="0">
                <a:latin typeface="Calibri"/>
                <a:cs typeface="Calibri"/>
              </a:rPr>
              <a:t> </a:t>
            </a:r>
            <a:r>
              <a:rPr sz="1792" dirty="0">
                <a:latin typeface="Calibri"/>
                <a:cs typeface="Calibri"/>
              </a:rPr>
              <a:t>en</a:t>
            </a:r>
            <a:r>
              <a:rPr sz="1792" spc="-12" dirty="0">
                <a:latin typeface="Calibri"/>
                <a:cs typeface="Calibri"/>
              </a:rPr>
              <a:t> </a:t>
            </a:r>
            <a:r>
              <a:rPr sz="1792" spc="-17" dirty="0">
                <a:latin typeface="Calibri"/>
                <a:cs typeface="Calibri"/>
              </a:rPr>
              <a:t>menú </a:t>
            </a:r>
            <a:r>
              <a:rPr sz="1792" dirty="0">
                <a:latin typeface="Calibri"/>
                <a:cs typeface="Calibri"/>
              </a:rPr>
              <a:t>secundario</a:t>
            </a:r>
            <a:r>
              <a:rPr sz="1792" spc="-21" dirty="0">
                <a:latin typeface="Calibri"/>
                <a:cs typeface="Calibri"/>
              </a:rPr>
              <a:t> </a:t>
            </a:r>
            <a:r>
              <a:rPr sz="1792" dirty="0">
                <a:latin typeface="Calibri"/>
                <a:cs typeface="Calibri"/>
              </a:rPr>
              <a:t>le</a:t>
            </a:r>
            <a:r>
              <a:rPr sz="1792" spc="-4" dirty="0">
                <a:latin typeface="Calibri"/>
                <a:cs typeface="Calibri"/>
              </a:rPr>
              <a:t> </a:t>
            </a:r>
            <a:r>
              <a:rPr sz="1792" dirty="0">
                <a:latin typeface="Calibri"/>
                <a:cs typeface="Calibri"/>
              </a:rPr>
              <a:t>damos</a:t>
            </a:r>
            <a:r>
              <a:rPr sz="1792" spc="-8" dirty="0">
                <a:latin typeface="Calibri"/>
                <a:cs typeface="Calibri"/>
              </a:rPr>
              <a:t> </a:t>
            </a:r>
            <a:r>
              <a:rPr sz="1792" dirty="0">
                <a:latin typeface="Calibri"/>
                <a:cs typeface="Calibri"/>
              </a:rPr>
              <a:t>clic</a:t>
            </a:r>
            <a:r>
              <a:rPr sz="1792" spc="-4" dirty="0">
                <a:latin typeface="Calibri"/>
                <a:cs typeface="Calibri"/>
              </a:rPr>
              <a:t> </a:t>
            </a:r>
            <a:r>
              <a:rPr sz="1792" dirty="0">
                <a:latin typeface="Calibri"/>
                <a:cs typeface="Calibri"/>
              </a:rPr>
              <a:t>en</a:t>
            </a:r>
            <a:r>
              <a:rPr sz="1792" spc="392" dirty="0">
                <a:latin typeface="Calibri"/>
                <a:cs typeface="Calibri"/>
              </a:rPr>
              <a:t> </a:t>
            </a:r>
            <a:r>
              <a:rPr sz="1792" spc="-8" dirty="0">
                <a:latin typeface="Calibri"/>
                <a:cs typeface="Calibri"/>
              </a:rPr>
              <a:t>SALARIOS MÍNIMOS</a:t>
            </a:r>
            <a:endParaRPr sz="1792">
              <a:latin typeface="Calibri"/>
              <a:cs typeface="Calibri"/>
            </a:endParaRPr>
          </a:p>
        </p:txBody>
      </p:sp>
      <p:sp>
        <p:nvSpPr>
          <p:cNvPr id="4" name="object 4"/>
          <p:cNvSpPr/>
          <p:nvPr/>
        </p:nvSpPr>
        <p:spPr>
          <a:xfrm>
            <a:off x="4418542" y="1504596"/>
            <a:ext cx="1676928" cy="436033"/>
          </a:xfrm>
          <a:custGeom>
            <a:avLst/>
            <a:gdLst/>
            <a:ahLst/>
            <a:cxnLst/>
            <a:rect l="l" t="t" r="r" b="b"/>
            <a:pathLst>
              <a:path w="2012315" h="523239">
                <a:moveTo>
                  <a:pt x="109797" y="55720"/>
                </a:moveTo>
                <a:lnTo>
                  <a:pt x="73746" y="67083"/>
                </a:lnTo>
                <a:lnTo>
                  <a:pt x="101510" y="92952"/>
                </a:lnTo>
                <a:lnTo>
                  <a:pt x="2003805" y="522902"/>
                </a:lnTo>
                <a:lnTo>
                  <a:pt x="2012188" y="485691"/>
                </a:lnTo>
                <a:lnTo>
                  <a:pt x="109797" y="55720"/>
                </a:lnTo>
                <a:close/>
              </a:path>
              <a:path w="2012315" h="523239">
                <a:moveTo>
                  <a:pt x="164869" y="0"/>
                </a:moveTo>
                <a:lnTo>
                  <a:pt x="157352" y="805"/>
                </a:lnTo>
                <a:lnTo>
                  <a:pt x="0" y="50462"/>
                </a:lnTo>
                <a:lnTo>
                  <a:pt x="120650" y="162984"/>
                </a:lnTo>
                <a:lnTo>
                  <a:pt x="127125" y="166915"/>
                </a:lnTo>
                <a:lnTo>
                  <a:pt x="134350" y="168048"/>
                </a:lnTo>
                <a:lnTo>
                  <a:pt x="141456" y="166395"/>
                </a:lnTo>
                <a:lnTo>
                  <a:pt x="101510" y="92952"/>
                </a:lnTo>
                <a:lnTo>
                  <a:pt x="32638" y="77386"/>
                </a:lnTo>
                <a:lnTo>
                  <a:pt x="41021" y="40175"/>
                </a:lnTo>
                <a:lnTo>
                  <a:pt x="159113" y="40175"/>
                </a:lnTo>
                <a:lnTo>
                  <a:pt x="168783" y="37127"/>
                </a:lnTo>
                <a:lnTo>
                  <a:pt x="175406" y="33468"/>
                </a:lnTo>
                <a:lnTo>
                  <a:pt x="179959" y="27761"/>
                </a:lnTo>
                <a:lnTo>
                  <a:pt x="182034" y="20768"/>
                </a:lnTo>
                <a:lnTo>
                  <a:pt x="181228" y="13251"/>
                </a:lnTo>
                <a:lnTo>
                  <a:pt x="177569" y="6627"/>
                </a:lnTo>
                <a:lnTo>
                  <a:pt x="171862" y="2075"/>
                </a:lnTo>
                <a:lnTo>
                  <a:pt x="164869" y="0"/>
                </a:lnTo>
                <a:close/>
              </a:path>
              <a:path w="2012315" h="523239">
                <a:moveTo>
                  <a:pt x="41021" y="40175"/>
                </a:moveTo>
                <a:lnTo>
                  <a:pt x="32753" y="76878"/>
                </a:lnTo>
                <a:lnTo>
                  <a:pt x="32638" y="77386"/>
                </a:lnTo>
                <a:lnTo>
                  <a:pt x="101510" y="92952"/>
                </a:lnTo>
                <a:lnTo>
                  <a:pt x="84258" y="76878"/>
                </a:lnTo>
                <a:lnTo>
                  <a:pt x="42672" y="76878"/>
                </a:lnTo>
                <a:lnTo>
                  <a:pt x="49911" y="44874"/>
                </a:lnTo>
                <a:lnTo>
                  <a:pt x="61811" y="44874"/>
                </a:lnTo>
                <a:lnTo>
                  <a:pt x="41021" y="40175"/>
                </a:lnTo>
                <a:close/>
              </a:path>
              <a:path w="2012315" h="523239">
                <a:moveTo>
                  <a:pt x="49911" y="44874"/>
                </a:moveTo>
                <a:lnTo>
                  <a:pt x="42672" y="76878"/>
                </a:lnTo>
                <a:lnTo>
                  <a:pt x="73746" y="67083"/>
                </a:lnTo>
                <a:lnTo>
                  <a:pt x="49911" y="44874"/>
                </a:lnTo>
                <a:close/>
              </a:path>
              <a:path w="2012315" h="523239">
                <a:moveTo>
                  <a:pt x="73746" y="67083"/>
                </a:moveTo>
                <a:lnTo>
                  <a:pt x="42672" y="76878"/>
                </a:lnTo>
                <a:lnTo>
                  <a:pt x="84258" y="76878"/>
                </a:lnTo>
                <a:lnTo>
                  <a:pt x="73746" y="67083"/>
                </a:lnTo>
                <a:close/>
              </a:path>
              <a:path w="2012315" h="523239">
                <a:moveTo>
                  <a:pt x="61811" y="44874"/>
                </a:moveTo>
                <a:lnTo>
                  <a:pt x="49911" y="44874"/>
                </a:lnTo>
                <a:lnTo>
                  <a:pt x="73746" y="67083"/>
                </a:lnTo>
                <a:lnTo>
                  <a:pt x="109797" y="55720"/>
                </a:lnTo>
                <a:lnTo>
                  <a:pt x="61811" y="44874"/>
                </a:lnTo>
                <a:close/>
              </a:path>
              <a:path w="2012315" h="523239">
                <a:moveTo>
                  <a:pt x="159113" y="40175"/>
                </a:moveTo>
                <a:lnTo>
                  <a:pt x="41021" y="40175"/>
                </a:lnTo>
                <a:lnTo>
                  <a:pt x="109797" y="55720"/>
                </a:lnTo>
                <a:lnTo>
                  <a:pt x="159113" y="40175"/>
                </a:lnTo>
                <a:close/>
              </a:path>
            </a:pathLst>
          </a:custGeom>
          <a:solidFill>
            <a:srgbClr val="5FDEEB"/>
          </a:solidFill>
        </p:spPr>
        <p:txBody>
          <a:bodyPr wrap="square" lIns="0" tIns="0" rIns="0" bIns="0" rtlCol="0"/>
          <a:lstStyle/>
          <a:p>
            <a:pPr defTabSz="761970"/>
            <a:endParaRPr sz="1500"/>
          </a:p>
        </p:txBody>
      </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37" dirty="0"/>
              <a:t>SMG</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960071" y="202936"/>
            <a:ext cx="6973888" cy="6528329"/>
            <a:chOff x="4752085" y="243522"/>
            <a:chExt cx="8368665" cy="7833995"/>
          </a:xfrm>
        </p:grpSpPr>
        <p:pic>
          <p:nvPicPr>
            <p:cNvPr id="3" name="object 3"/>
            <p:cNvPicPr/>
            <p:nvPr/>
          </p:nvPicPr>
          <p:blipFill>
            <a:blip r:embed="rId2" cstate="print"/>
            <a:stretch>
              <a:fillRect/>
            </a:stretch>
          </p:blipFill>
          <p:spPr>
            <a:xfrm>
              <a:off x="4752085" y="243522"/>
              <a:ext cx="8368283" cy="7833741"/>
            </a:xfrm>
            <a:prstGeom prst="rect">
              <a:avLst/>
            </a:prstGeom>
          </p:spPr>
        </p:pic>
        <p:sp>
          <p:nvSpPr>
            <p:cNvPr id="4" name="object 4"/>
            <p:cNvSpPr/>
            <p:nvPr/>
          </p:nvSpPr>
          <p:spPr>
            <a:xfrm>
              <a:off x="9245091" y="1070101"/>
              <a:ext cx="1229360" cy="977900"/>
            </a:xfrm>
            <a:custGeom>
              <a:avLst/>
              <a:gdLst/>
              <a:ahLst/>
              <a:cxnLst/>
              <a:rect l="l" t="t" r="r" b="b"/>
              <a:pathLst>
                <a:path w="1229359" h="977900">
                  <a:moveTo>
                    <a:pt x="0" y="701039"/>
                  </a:moveTo>
                  <a:lnTo>
                    <a:pt x="4345" y="679549"/>
                  </a:lnTo>
                  <a:lnTo>
                    <a:pt x="16192" y="661987"/>
                  </a:lnTo>
                  <a:lnTo>
                    <a:pt x="33754" y="650140"/>
                  </a:lnTo>
                  <a:lnTo>
                    <a:pt x="55244" y="645795"/>
                  </a:lnTo>
                  <a:lnTo>
                    <a:pt x="1029461" y="645795"/>
                  </a:lnTo>
                  <a:lnTo>
                    <a:pt x="1050952" y="650140"/>
                  </a:lnTo>
                  <a:lnTo>
                    <a:pt x="1068514" y="661987"/>
                  </a:lnTo>
                  <a:lnTo>
                    <a:pt x="1080361" y="679549"/>
                  </a:lnTo>
                  <a:lnTo>
                    <a:pt x="1084706" y="701039"/>
                  </a:lnTo>
                  <a:lnTo>
                    <a:pt x="1084706" y="922147"/>
                  </a:lnTo>
                  <a:lnTo>
                    <a:pt x="1080361" y="943711"/>
                  </a:lnTo>
                  <a:lnTo>
                    <a:pt x="1068514" y="961310"/>
                  </a:lnTo>
                  <a:lnTo>
                    <a:pt x="1050952" y="973171"/>
                  </a:lnTo>
                  <a:lnTo>
                    <a:pt x="1029461" y="977519"/>
                  </a:lnTo>
                  <a:lnTo>
                    <a:pt x="55244" y="977519"/>
                  </a:lnTo>
                  <a:lnTo>
                    <a:pt x="33754" y="973171"/>
                  </a:lnTo>
                  <a:lnTo>
                    <a:pt x="16192" y="961310"/>
                  </a:lnTo>
                  <a:lnTo>
                    <a:pt x="4345" y="943711"/>
                  </a:lnTo>
                  <a:lnTo>
                    <a:pt x="0" y="922147"/>
                  </a:lnTo>
                  <a:lnTo>
                    <a:pt x="0" y="701039"/>
                  </a:lnTo>
                  <a:close/>
                </a:path>
                <a:path w="1229359" h="977900">
                  <a:moveTo>
                    <a:pt x="0" y="61595"/>
                  </a:moveTo>
                  <a:lnTo>
                    <a:pt x="4837" y="37611"/>
                  </a:lnTo>
                  <a:lnTo>
                    <a:pt x="18033" y="18033"/>
                  </a:lnTo>
                  <a:lnTo>
                    <a:pt x="37611" y="4837"/>
                  </a:lnTo>
                  <a:lnTo>
                    <a:pt x="61594" y="0"/>
                  </a:lnTo>
                  <a:lnTo>
                    <a:pt x="1167383" y="0"/>
                  </a:lnTo>
                  <a:lnTo>
                    <a:pt x="1191367" y="4837"/>
                  </a:lnTo>
                  <a:lnTo>
                    <a:pt x="1210945" y="18033"/>
                  </a:lnTo>
                  <a:lnTo>
                    <a:pt x="1224141" y="37611"/>
                  </a:lnTo>
                  <a:lnTo>
                    <a:pt x="1228978" y="61595"/>
                  </a:lnTo>
                  <a:lnTo>
                    <a:pt x="1228978" y="308228"/>
                  </a:lnTo>
                  <a:lnTo>
                    <a:pt x="1224141" y="332212"/>
                  </a:lnTo>
                  <a:lnTo>
                    <a:pt x="1210945" y="351790"/>
                  </a:lnTo>
                  <a:lnTo>
                    <a:pt x="1191367" y="364986"/>
                  </a:lnTo>
                  <a:lnTo>
                    <a:pt x="1167383" y="369824"/>
                  </a:lnTo>
                  <a:lnTo>
                    <a:pt x="61594" y="369824"/>
                  </a:lnTo>
                  <a:lnTo>
                    <a:pt x="37611" y="364986"/>
                  </a:lnTo>
                  <a:lnTo>
                    <a:pt x="18033" y="351790"/>
                  </a:lnTo>
                  <a:lnTo>
                    <a:pt x="4837" y="332212"/>
                  </a:lnTo>
                  <a:lnTo>
                    <a:pt x="0" y="308228"/>
                  </a:lnTo>
                  <a:lnTo>
                    <a:pt x="0" y="61595"/>
                  </a:lnTo>
                  <a:close/>
                </a:path>
              </a:pathLst>
            </a:custGeom>
            <a:ln w="38100">
              <a:solidFill>
                <a:srgbClr val="15EDF3"/>
              </a:solidFill>
            </a:ln>
          </p:spPr>
          <p:txBody>
            <a:bodyPr wrap="square" lIns="0" tIns="0" rIns="0" bIns="0" rtlCol="0"/>
            <a:lstStyle/>
            <a:p>
              <a:pPr defTabSz="761970"/>
              <a:endParaRPr sz="1500"/>
            </a:p>
          </p:txBody>
        </p:sp>
      </p:gr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37" dirty="0"/>
              <a:t>SMG</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5958" y="363822"/>
            <a:ext cx="9165167" cy="6206067"/>
          </a:xfrm>
          <a:prstGeom prst="rect">
            <a:avLst/>
          </a:prstGeom>
        </p:spPr>
      </p:pic>
      <p:sp>
        <p:nvSpPr>
          <p:cNvPr id="3" name="object 3"/>
          <p:cNvSpPr txBox="1"/>
          <p:nvPr/>
        </p:nvSpPr>
        <p:spPr>
          <a:xfrm>
            <a:off x="6009745" y="2337329"/>
            <a:ext cx="4384146" cy="1115412"/>
          </a:xfrm>
          <a:prstGeom prst="rect">
            <a:avLst/>
          </a:prstGeom>
          <a:solidFill>
            <a:srgbClr val="FFFFFF"/>
          </a:solidFill>
          <a:ln w="38100">
            <a:solidFill>
              <a:srgbClr val="5FDEEB"/>
            </a:solidFill>
          </a:ln>
        </p:spPr>
        <p:txBody>
          <a:bodyPr vert="horz" wrap="square" lIns="0" tIns="12171" rIns="0" bIns="0" rtlCol="0">
            <a:spAutoFit/>
          </a:bodyPr>
          <a:lstStyle/>
          <a:p>
            <a:pPr marL="76726" marR="703764" defTabSz="761970">
              <a:lnSpc>
                <a:spcPct val="100499"/>
              </a:lnSpc>
              <a:spcBef>
                <a:spcPts val="96"/>
              </a:spcBef>
            </a:pPr>
            <a:r>
              <a:rPr sz="1792" dirty="0">
                <a:latin typeface="Calibri"/>
                <a:cs typeface="Calibri"/>
              </a:rPr>
              <a:t>En</a:t>
            </a:r>
            <a:r>
              <a:rPr sz="1792" spc="-8" dirty="0">
                <a:latin typeface="Calibri"/>
                <a:cs typeface="Calibri"/>
              </a:rPr>
              <a:t> </a:t>
            </a:r>
            <a:r>
              <a:rPr sz="1792" dirty="0">
                <a:latin typeface="Calibri"/>
                <a:cs typeface="Calibri"/>
              </a:rPr>
              <a:t>el</a:t>
            </a:r>
            <a:r>
              <a:rPr sz="1792" spc="-4" dirty="0">
                <a:latin typeface="Calibri"/>
                <a:cs typeface="Calibri"/>
              </a:rPr>
              <a:t> </a:t>
            </a:r>
            <a:r>
              <a:rPr sz="1792" dirty="0">
                <a:latin typeface="Calibri"/>
                <a:cs typeface="Calibri"/>
              </a:rPr>
              <a:t>menú</a:t>
            </a:r>
            <a:r>
              <a:rPr sz="1792" spc="-8" dirty="0">
                <a:latin typeface="Calibri"/>
                <a:cs typeface="Calibri"/>
              </a:rPr>
              <a:t> </a:t>
            </a:r>
            <a:r>
              <a:rPr sz="1792" dirty="0">
                <a:latin typeface="Calibri"/>
                <a:cs typeface="Calibri"/>
              </a:rPr>
              <a:t>principal</a:t>
            </a:r>
            <a:r>
              <a:rPr sz="1792" spc="408" dirty="0">
                <a:latin typeface="Calibri"/>
                <a:cs typeface="Calibri"/>
              </a:rPr>
              <a:t> </a:t>
            </a:r>
            <a:r>
              <a:rPr sz="1792" dirty="0">
                <a:latin typeface="Calibri"/>
                <a:cs typeface="Calibri"/>
              </a:rPr>
              <a:t>damos</a:t>
            </a:r>
            <a:r>
              <a:rPr sz="1792" spc="-4" dirty="0">
                <a:latin typeface="Calibri"/>
                <a:cs typeface="Calibri"/>
              </a:rPr>
              <a:t> </a:t>
            </a:r>
            <a:r>
              <a:rPr sz="1792" dirty="0">
                <a:latin typeface="Calibri"/>
                <a:cs typeface="Calibri"/>
              </a:rPr>
              <a:t>clic</a:t>
            </a:r>
            <a:r>
              <a:rPr sz="1792" spc="12" dirty="0">
                <a:latin typeface="Calibri"/>
                <a:cs typeface="Calibri"/>
              </a:rPr>
              <a:t> </a:t>
            </a:r>
            <a:r>
              <a:rPr sz="1792" dirty="0">
                <a:latin typeface="Calibri"/>
                <a:cs typeface="Calibri"/>
              </a:rPr>
              <a:t>en</a:t>
            </a:r>
            <a:r>
              <a:rPr sz="1792" spc="-4" dirty="0">
                <a:latin typeface="Calibri"/>
                <a:cs typeface="Calibri"/>
              </a:rPr>
              <a:t> </a:t>
            </a:r>
            <a:r>
              <a:rPr sz="1792" spc="-21" dirty="0">
                <a:latin typeface="Calibri"/>
                <a:cs typeface="Calibri"/>
              </a:rPr>
              <a:t>el </a:t>
            </a:r>
            <a:r>
              <a:rPr sz="1792" dirty="0">
                <a:latin typeface="Calibri"/>
                <a:cs typeface="Calibri"/>
              </a:rPr>
              <a:t>símbolo</a:t>
            </a:r>
            <a:r>
              <a:rPr sz="1792" spc="-4" dirty="0">
                <a:latin typeface="Calibri"/>
                <a:cs typeface="Calibri"/>
              </a:rPr>
              <a:t> </a:t>
            </a:r>
            <a:r>
              <a:rPr sz="1792" dirty="0">
                <a:latin typeface="Calibri"/>
                <a:cs typeface="Calibri"/>
              </a:rPr>
              <a:t>+</a:t>
            </a:r>
            <a:r>
              <a:rPr sz="1792" spc="-8" dirty="0">
                <a:latin typeface="Calibri"/>
                <a:cs typeface="Calibri"/>
              </a:rPr>
              <a:t> </a:t>
            </a:r>
            <a:r>
              <a:rPr sz="1792" dirty="0">
                <a:latin typeface="Calibri"/>
                <a:cs typeface="Calibri"/>
              </a:rPr>
              <a:t>de</a:t>
            </a:r>
            <a:r>
              <a:rPr sz="1792" spc="-17" dirty="0">
                <a:latin typeface="Calibri"/>
                <a:cs typeface="Calibri"/>
              </a:rPr>
              <a:t> </a:t>
            </a:r>
            <a:r>
              <a:rPr sz="1792" dirty="0">
                <a:latin typeface="Calibri"/>
                <a:cs typeface="Calibri"/>
              </a:rPr>
              <a:t>ACTUALIZAR.</a:t>
            </a:r>
            <a:r>
              <a:rPr sz="1792" spc="400" dirty="0">
                <a:latin typeface="Calibri"/>
                <a:cs typeface="Calibri"/>
              </a:rPr>
              <a:t> </a:t>
            </a:r>
            <a:r>
              <a:rPr sz="1792" dirty="0">
                <a:latin typeface="Calibri"/>
                <a:cs typeface="Calibri"/>
              </a:rPr>
              <a:t>Y</a:t>
            </a:r>
            <a:r>
              <a:rPr sz="1792" spc="382" dirty="0">
                <a:latin typeface="Calibri"/>
                <a:cs typeface="Calibri"/>
              </a:rPr>
              <a:t> </a:t>
            </a:r>
            <a:r>
              <a:rPr sz="1792" dirty="0">
                <a:latin typeface="Calibri"/>
                <a:cs typeface="Calibri"/>
              </a:rPr>
              <a:t>en</a:t>
            </a:r>
            <a:r>
              <a:rPr sz="1792" spc="-12" dirty="0">
                <a:latin typeface="Calibri"/>
                <a:cs typeface="Calibri"/>
              </a:rPr>
              <a:t> </a:t>
            </a:r>
            <a:r>
              <a:rPr sz="1792" spc="-17" dirty="0">
                <a:latin typeface="Calibri"/>
                <a:cs typeface="Calibri"/>
              </a:rPr>
              <a:t>menú </a:t>
            </a:r>
            <a:r>
              <a:rPr sz="1792" dirty="0">
                <a:latin typeface="Calibri"/>
                <a:cs typeface="Calibri"/>
              </a:rPr>
              <a:t>secundario</a:t>
            </a:r>
            <a:r>
              <a:rPr sz="1792" spc="-12" dirty="0">
                <a:latin typeface="Calibri"/>
                <a:cs typeface="Calibri"/>
              </a:rPr>
              <a:t> </a:t>
            </a:r>
            <a:r>
              <a:rPr sz="1792" dirty="0">
                <a:latin typeface="Calibri"/>
                <a:cs typeface="Calibri"/>
              </a:rPr>
              <a:t>le</a:t>
            </a:r>
            <a:r>
              <a:rPr sz="1792" spc="-8" dirty="0">
                <a:latin typeface="Calibri"/>
                <a:cs typeface="Calibri"/>
              </a:rPr>
              <a:t> </a:t>
            </a:r>
            <a:r>
              <a:rPr sz="1792" dirty="0">
                <a:latin typeface="Calibri"/>
                <a:cs typeface="Calibri"/>
              </a:rPr>
              <a:t>damos</a:t>
            </a:r>
            <a:r>
              <a:rPr sz="1792" spc="-17" dirty="0">
                <a:latin typeface="Calibri"/>
                <a:cs typeface="Calibri"/>
              </a:rPr>
              <a:t> </a:t>
            </a:r>
            <a:r>
              <a:rPr sz="1792" dirty="0">
                <a:latin typeface="Calibri"/>
                <a:cs typeface="Calibri"/>
              </a:rPr>
              <a:t>clic</a:t>
            </a:r>
            <a:r>
              <a:rPr sz="1792" spc="-4" dirty="0">
                <a:latin typeface="Calibri"/>
                <a:cs typeface="Calibri"/>
              </a:rPr>
              <a:t> </a:t>
            </a:r>
            <a:r>
              <a:rPr sz="1792" dirty="0">
                <a:latin typeface="Calibri"/>
                <a:cs typeface="Calibri"/>
              </a:rPr>
              <a:t>en</a:t>
            </a:r>
            <a:r>
              <a:rPr sz="1792" spc="392" dirty="0">
                <a:latin typeface="Calibri"/>
                <a:cs typeface="Calibri"/>
              </a:rPr>
              <a:t> </a:t>
            </a:r>
            <a:r>
              <a:rPr sz="1792" spc="-25" dirty="0">
                <a:latin typeface="Calibri"/>
                <a:cs typeface="Calibri"/>
              </a:rPr>
              <a:t>TASA</a:t>
            </a:r>
            <a:r>
              <a:rPr sz="1792" spc="-33" dirty="0">
                <a:latin typeface="Calibri"/>
                <a:cs typeface="Calibri"/>
              </a:rPr>
              <a:t> </a:t>
            </a:r>
            <a:r>
              <a:rPr sz="1792" spc="-21" dirty="0">
                <a:latin typeface="Calibri"/>
                <a:cs typeface="Calibri"/>
              </a:rPr>
              <a:t>DE </a:t>
            </a:r>
            <a:r>
              <a:rPr sz="1792" spc="-8" dirty="0">
                <a:latin typeface="Calibri"/>
                <a:cs typeface="Calibri"/>
              </a:rPr>
              <a:t>RECARGOS</a:t>
            </a:r>
            <a:endParaRPr sz="1792">
              <a:latin typeface="Calibri"/>
              <a:cs typeface="Calibri"/>
            </a:endParaRPr>
          </a:p>
        </p:txBody>
      </p:sp>
      <p:sp>
        <p:nvSpPr>
          <p:cNvPr id="4" name="object 4"/>
          <p:cNvSpPr/>
          <p:nvPr/>
        </p:nvSpPr>
        <p:spPr>
          <a:xfrm>
            <a:off x="4241164" y="1744539"/>
            <a:ext cx="1773767" cy="608013"/>
          </a:xfrm>
          <a:custGeom>
            <a:avLst/>
            <a:gdLst/>
            <a:ahLst/>
            <a:cxnLst/>
            <a:rect l="l" t="t" r="r" b="b"/>
            <a:pathLst>
              <a:path w="2128520" h="729614">
                <a:moveTo>
                  <a:pt x="109014" y="50873"/>
                </a:moveTo>
                <a:lnTo>
                  <a:pt x="72032" y="59164"/>
                </a:lnTo>
                <a:lnTo>
                  <a:pt x="97298" y="87144"/>
                </a:lnTo>
                <a:lnTo>
                  <a:pt x="2116581" y="729509"/>
                </a:lnTo>
                <a:lnTo>
                  <a:pt x="2128138" y="693187"/>
                </a:lnTo>
                <a:lnTo>
                  <a:pt x="109014" y="50873"/>
                </a:lnTo>
                <a:close/>
              </a:path>
              <a:path w="2128520" h="729614">
                <a:moveTo>
                  <a:pt x="168552" y="0"/>
                </a:moveTo>
                <a:lnTo>
                  <a:pt x="161036" y="148"/>
                </a:lnTo>
                <a:lnTo>
                  <a:pt x="0" y="36216"/>
                </a:lnTo>
                <a:lnTo>
                  <a:pt x="110616" y="158644"/>
                </a:lnTo>
                <a:lnTo>
                  <a:pt x="116663" y="163113"/>
                </a:lnTo>
                <a:lnTo>
                  <a:pt x="123745" y="164867"/>
                </a:lnTo>
                <a:lnTo>
                  <a:pt x="130994" y="163859"/>
                </a:lnTo>
                <a:lnTo>
                  <a:pt x="97298" y="87144"/>
                </a:lnTo>
                <a:lnTo>
                  <a:pt x="30225" y="65807"/>
                </a:lnTo>
                <a:lnTo>
                  <a:pt x="41782" y="29485"/>
                </a:lnTo>
                <a:lnTo>
                  <a:pt x="180777" y="29485"/>
                </a:lnTo>
                <a:lnTo>
                  <a:pt x="181244" y="28993"/>
                </a:lnTo>
                <a:lnTo>
                  <a:pt x="183917" y="22197"/>
                </a:lnTo>
                <a:lnTo>
                  <a:pt x="183768" y="14626"/>
                </a:lnTo>
                <a:lnTo>
                  <a:pt x="180681" y="7703"/>
                </a:lnTo>
                <a:lnTo>
                  <a:pt x="175355" y="2672"/>
                </a:lnTo>
                <a:lnTo>
                  <a:pt x="168552" y="0"/>
                </a:lnTo>
                <a:close/>
              </a:path>
              <a:path w="2128520" h="729614">
                <a:moveTo>
                  <a:pt x="41782" y="29485"/>
                </a:moveTo>
                <a:lnTo>
                  <a:pt x="30225" y="65807"/>
                </a:lnTo>
                <a:lnTo>
                  <a:pt x="97298" y="87144"/>
                </a:lnTo>
                <a:lnTo>
                  <a:pt x="78490" y="66315"/>
                </a:lnTo>
                <a:lnTo>
                  <a:pt x="40131" y="66315"/>
                </a:lnTo>
                <a:lnTo>
                  <a:pt x="50164" y="34946"/>
                </a:lnTo>
                <a:lnTo>
                  <a:pt x="58949" y="34946"/>
                </a:lnTo>
                <a:lnTo>
                  <a:pt x="41782" y="29485"/>
                </a:lnTo>
                <a:close/>
              </a:path>
              <a:path w="2128520" h="729614">
                <a:moveTo>
                  <a:pt x="50164" y="34946"/>
                </a:moveTo>
                <a:lnTo>
                  <a:pt x="40131" y="66315"/>
                </a:lnTo>
                <a:lnTo>
                  <a:pt x="72032" y="59164"/>
                </a:lnTo>
                <a:lnTo>
                  <a:pt x="50164" y="34946"/>
                </a:lnTo>
                <a:close/>
              </a:path>
              <a:path w="2128520" h="729614">
                <a:moveTo>
                  <a:pt x="72032" y="59164"/>
                </a:moveTo>
                <a:lnTo>
                  <a:pt x="40131" y="66315"/>
                </a:lnTo>
                <a:lnTo>
                  <a:pt x="78490" y="66315"/>
                </a:lnTo>
                <a:lnTo>
                  <a:pt x="72032" y="59164"/>
                </a:lnTo>
                <a:close/>
              </a:path>
              <a:path w="2128520" h="729614">
                <a:moveTo>
                  <a:pt x="58949" y="34946"/>
                </a:moveTo>
                <a:lnTo>
                  <a:pt x="50164" y="34946"/>
                </a:lnTo>
                <a:lnTo>
                  <a:pt x="72032" y="59164"/>
                </a:lnTo>
                <a:lnTo>
                  <a:pt x="109014" y="50873"/>
                </a:lnTo>
                <a:lnTo>
                  <a:pt x="58949" y="34946"/>
                </a:lnTo>
                <a:close/>
              </a:path>
              <a:path w="2128520" h="729614">
                <a:moveTo>
                  <a:pt x="180777" y="29485"/>
                </a:moveTo>
                <a:lnTo>
                  <a:pt x="41782" y="29485"/>
                </a:lnTo>
                <a:lnTo>
                  <a:pt x="109014" y="50873"/>
                </a:lnTo>
                <a:lnTo>
                  <a:pt x="169290" y="37359"/>
                </a:lnTo>
                <a:lnTo>
                  <a:pt x="176214" y="34289"/>
                </a:lnTo>
                <a:lnTo>
                  <a:pt x="180777" y="29485"/>
                </a:lnTo>
                <a:close/>
              </a:path>
            </a:pathLst>
          </a:custGeom>
          <a:solidFill>
            <a:srgbClr val="5FDEEB"/>
          </a:solidFill>
        </p:spPr>
        <p:txBody>
          <a:bodyPr wrap="square" lIns="0" tIns="0" rIns="0" bIns="0" rtlCol="0"/>
          <a:lstStyle/>
          <a:p>
            <a:pPr defTabSz="761970"/>
            <a:endParaRPr sz="1500"/>
          </a:p>
        </p:txBody>
      </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17" dirty="0"/>
              <a:t>INPC</a:t>
            </a:r>
            <a:r>
              <a:rPr spc="-208" dirty="0"/>
              <a:t> </a:t>
            </a:r>
            <a:r>
              <a:rPr spc="154" dirty="0"/>
              <a:t>y</a:t>
            </a:r>
          </a:p>
        </p:txBody>
      </p:sp>
      <p:sp>
        <p:nvSpPr>
          <p:cNvPr id="6" name="object 6"/>
          <p:cNvSpPr txBox="1"/>
          <p:nvPr/>
        </p:nvSpPr>
        <p:spPr>
          <a:xfrm>
            <a:off x="206079" y="3188758"/>
            <a:ext cx="1617133" cy="460127"/>
          </a:xfrm>
          <a:prstGeom prst="rect">
            <a:avLst/>
          </a:prstGeom>
        </p:spPr>
        <p:txBody>
          <a:bodyPr vert="horz" wrap="square" lIns="0" tIns="11113" rIns="0" bIns="0" rtlCol="0">
            <a:spAutoFit/>
          </a:bodyPr>
          <a:lstStyle/>
          <a:p>
            <a:pPr marL="10583" defTabSz="761970">
              <a:spcBef>
                <a:spcPts val="87"/>
              </a:spcBef>
            </a:pPr>
            <a:r>
              <a:rPr sz="2917" spc="-33" dirty="0">
                <a:solidFill>
                  <a:srgbClr val="2D3B4E"/>
                </a:solidFill>
                <a:latin typeface="Lucida Sans Unicode"/>
                <a:cs typeface="Lucida Sans Unicode"/>
              </a:rPr>
              <a:t>Recargos</a:t>
            </a:r>
            <a:endParaRPr sz="2917">
              <a:latin typeface="Lucida Sans Unicode"/>
              <a:cs typeface="Lucida Sans Unicode"/>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42595" y="232759"/>
            <a:ext cx="6886046" cy="6392862"/>
            <a:chOff x="2571114" y="279311"/>
            <a:chExt cx="8263255" cy="7671434"/>
          </a:xfrm>
        </p:grpSpPr>
        <p:pic>
          <p:nvPicPr>
            <p:cNvPr id="3" name="object 3"/>
            <p:cNvPicPr/>
            <p:nvPr/>
          </p:nvPicPr>
          <p:blipFill>
            <a:blip r:embed="rId2" cstate="print"/>
            <a:stretch>
              <a:fillRect/>
            </a:stretch>
          </p:blipFill>
          <p:spPr>
            <a:xfrm>
              <a:off x="2571114" y="279311"/>
              <a:ext cx="8263127" cy="7670927"/>
            </a:xfrm>
            <a:prstGeom prst="rect">
              <a:avLst/>
            </a:prstGeom>
          </p:spPr>
        </p:pic>
        <p:sp>
          <p:nvSpPr>
            <p:cNvPr id="4" name="object 4"/>
            <p:cNvSpPr/>
            <p:nvPr/>
          </p:nvSpPr>
          <p:spPr>
            <a:xfrm>
              <a:off x="6289929" y="1757298"/>
              <a:ext cx="1233170" cy="297815"/>
            </a:xfrm>
            <a:custGeom>
              <a:avLst/>
              <a:gdLst/>
              <a:ahLst/>
              <a:cxnLst/>
              <a:rect l="l" t="t" r="r" b="b"/>
              <a:pathLst>
                <a:path w="1233170" h="297814">
                  <a:moveTo>
                    <a:pt x="0" y="49656"/>
                  </a:moveTo>
                  <a:lnTo>
                    <a:pt x="3901" y="30325"/>
                  </a:lnTo>
                  <a:lnTo>
                    <a:pt x="14541" y="14541"/>
                  </a:lnTo>
                  <a:lnTo>
                    <a:pt x="30325" y="3901"/>
                  </a:lnTo>
                  <a:lnTo>
                    <a:pt x="49657" y="0"/>
                  </a:lnTo>
                  <a:lnTo>
                    <a:pt x="1183513" y="0"/>
                  </a:lnTo>
                  <a:lnTo>
                    <a:pt x="1202771" y="3901"/>
                  </a:lnTo>
                  <a:lnTo>
                    <a:pt x="1218517" y="14541"/>
                  </a:lnTo>
                  <a:lnTo>
                    <a:pt x="1229143" y="30325"/>
                  </a:lnTo>
                  <a:lnTo>
                    <a:pt x="1233043" y="49656"/>
                  </a:lnTo>
                  <a:lnTo>
                    <a:pt x="1233043" y="248030"/>
                  </a:lnTo>
                  <a:lnTo>
                    <a:pt x="1229143" y="267362"/>
                  </a:lnTo>
                  <a:lnTo>
                    <a:pt x="1218517" y="283146"/>
                  </a:lnTo>
                  <a:lnTo>
                    <a:pt x="1202771" y="293786"/>
                  </a:lnTo>
                  <a:lnTo>
                    <a:pt x="1183513" y="297688"/>
                  </a:lnTo>
                  <a:lnTo>
                    <a:pt x="49657" y="297688"/>
                  </a:lnTo>
                  <a:lnTo>
                    <a:pt x="30325" y="293786"/>
                  </a:lnTo>
                  <a:lnTo>
                    <a:pt x="14541" y="283146"/>
                  </a:lnTo>
                  <a:lnTo>
                    <a:pt x="3901" y="267362"/>
                  </a:lnTo>
                  <a:lnTo>
                    <a:pt x="0" y="248030"/>
                  </a:lnTo>
                  <a:lnTo>
                    <a:pt x="0" y="49656"/>
                  </a:lnTo>
                  <a:close/>
                </a:path>
              </a:pathLst>
            </a:custGeom>
            <a:ln w="38100">
              <a:solidFill>
                <a:srgbClr val="15EDF3"/>
              </a:solidFill>
            </a:ln>
          </p:spPr>
          <p:txBody>
            <a:bodyPr wrap="square" lIns="0" tIns="0" rIns="0" bIns="0" rtlCol="0"/>
            <a:lstStyle/>
            <a:p>
              <a:pPr defTabSz="761970"/>
              <a:endParaRPr sz="1500"/>
            </a:p>
          </p:txBody>
        </p:sp>
      </p:grpSp>
      <p:sp>
        <p:nvSpPr>
          <p:cNvPr id="5" name="object 5"/>
          <p:cNvSpPr txBox="1">
            <a:spLocks noGrp="1"/>
          </p:cNvSpPr>
          <p:nvPr>
            <p:ph type="ctrTitle"/>
          </p:nvPr>
        </p:nvSpPr>
        <p:spPr>
          <a:xfrm>
            <a:off x="9253891" y="674212"/>
            <a:ext cx="2099909" cy="1933371"/>
          </a:xfrm>
          <a:prstGeom prst="rect">
            <a:avLst/>
          </a:prstGeom>
        </p:spPr>
        <p:txBody>
          <a:bodyPr vert="horz" wrap="square" lIns="0" tIns="10054" rIns="0" bIns="0" rtlCol="0">
            <a:spAutoFit/>
          </a:bodyPr>
          <a:lstStyle/>
          <a:p>
            <a:pPr marL="10054" marR="4233" indent="2117" algn="ctr">
              <a:spcBef>
                <a:spcPts val="79"/>
              </a:spcBef>
            </a:pPr>
            <a:r>
              <a:rPr sz="2083" spc="-46" dirty="0">
                <a:solidFill>
                  <a:srgbClr val="FF0000"/>
                </a:solidFill>
              </a:rPr>
              <a:t>INCREMENTO</a:t>
            </a:r>
            <a:r>
              <a:rPr sz="2083" spc="-121" dirty="0">
                <a:solidFill>
                  <a:srgbClr val="FF0000"/>
                </a:solidFill>
              </a:rPr>
              <a:t> </a:t>
            </a:r>
            <a:r>
              <a:rPr sz="2083" spc="-21" dirty="0">
                <a:solidFill>
                  <a:srgbClr val="FF0000"/>
                </a:solidFill>
              </a:rPr>
              <a:t>DEL </a:t>
            </a:r>
            <a:r>
              <a:rPr sz="2083" spc="142" dirty="0">
                <a:solidFill>
                  <a:srgbClr val="FF0000"/>
                </a:solidFill>
              </a:rPr>
              <a:t>41%</a:t>
            </a:r>
            <a:r>
              <a:rPr sz="2083" spc="-83" dirty="0">
                <a:solidFill>
                  <a:srgbClr val="FF0000"/>
                </a:solidFill>
              </a:rPr>
              <a:t> </a:t>
            </a:r>
            <a:r>
              <a:rPr sz="2083" dirty="0">
                <a:solidFill>
                  <a:srgbClr val="FF0000"/>
                </a:solidFill>
              </a:rPr>
              <a:t>EN</a:t>
            </a:r>
            <a:r>
              <a:rPr sz="2083" spc="-92" dirty="0">
                <a:solidFill>
                  <a:srgbClr val="FF0000"/>
                </a:solidFill>
              </a:rPr>
              <a:t> </a:t>
            </a:r>
            <a:r>
              <a:rPr sz="2083" dirty="0">
                <a:solidFill>
                  <a:srgbClr val="FF0000"/>
                </a:solidFill>
              </a:rPr>
              <a:t>LA</a:t>
            </a:r>
            <a:r>
              <a:rPr sz="2083" spc="-83" dirty="0">
                <a:solidFill>
                  <a:srgbClr val="FF0000"/>
                </a:solidFill>
              </a:rPr>
              <a:t> </a:t>
            </a:r>
            <a:r>
              <a:rPr sz="2083" spc="-58" dirty="0">
                <a:solidFill>
                  <a:srgbClr val="FF0000"/>
                </a:solidFill>
              </a:rPr>
              <a:t>TASA</a:t>
            </a:r>
            <a:r>
              <a:rPr sz="2083" spc="-95" dirty="0">
                <a:solidFill>
                  <a:srgbClr val="FF0000"/>
                </a:solidFill>
              </a:rPr>
              <a:t> </a:t>
            </a:r>
            <a:r>
              <a:rPr sz="2083" spc="-33" dirty="0">
                <a:solidFill>
                  <a:srgbClr val="FF0000"/>
                </a:solidFill>
              </a:rPr>
              <a:t>DE </a:t>
            </a:r>
            <a:r>
              <a:rPr sz="2083" dirty="0">
                <a:solidFill>
                  <a:srgbClr val="FF0000"/>
                </a:solidFill>
              </a:rPr>
              <a:t>RECARGOS</a:t>
            </a:r>
            <a:r>
              <a:rPr sz="2083" spc="-54" dirty="0">
                <a:solidFill>
                  <a:srgbClr val="FF0000"/>
                </a:solidFill>
              </a:rPr>
              <a:t> </a:t>
            </a:r>
            <a:r>
              <a:rPr sz="2083" spc="-21" dirty="0">
                <a:solidFill>
                  <a:srgbClr val="FF0000"/>
                </a:solidFill>
              </a:rPr>
              <a:t>QUE </a:t>
            </a:r>
            <a:r>
              <a:rPr sz="2083" spc="-33" dirty="0">
                <a:solidFill>
                  <a:srgbClr val="FF0000"/>
                </a:solidFill>
              </a:rPr>
              <a:t>TENIAMOS</a:t>
            </a:r>
            <a:r>
              <a:rPr sz="2083" spc="-117" dirty="0">
                <a:solidFill>
                  <a:srgbClr val="FF0000"/>
                </a:solidFill>
              </a:rPr>
              <a:t> </a:t>
            </a:r>
            <a:r>
              <a:rPr sz="2083" spc="-8" dirty="0">
                <a:solidFill>
                  <a:srgbClr val="FF0000"/>
                </a:solidFill>
              </a:rPr>
              <a:t>DESDE </a:t>
            </a:r>
            <a:r>
              <a:rPr sz="2083" spc="-17" dirty="0">
                <a:solidFill>
                  <a:srgbClr val="FF0000"/>
                </a:solidFill>
              </a:rPr>
              <a:t>2018</a:t>
            </a:r>
            <a:endParaRPr sz="2083" dirty="0"/>
          </a:p>
        </p:txBody>
      </p:sp>
      <p:sp>
        <p:nvSpPr>
          <p:cNvPr id="6" name="object 6"/>
          <p:cNvSpPr txBox="1"/>
          <p:nvPr/>
        </p:nvSpPr>
        <p:spPr>
          <a:xfrm>
            <a:off x="206079" y="1633093"/>
            <a:ext cx="1677458" cy="2037203"/>
          </a:xfrm>
          <a:prstGeom prst="rect">
            <a:avLst/>
          </a:prstGeom>
        </p:spPr>
        <p:txBody>
          <a:bodyPr vert="horz" wrap="square" lIns="0" tIns="10583" rIns="0" bIns="0" rtlCol="0">
            <a:spAutoFit/>
          </a:bodyPr>
          <a:lstStyle/>
          <a:p>
            <a:pPr marL="10583" marR="4233" defTabSz="761970">
              <a:lnSpc>
                <a:spcPct val="150000"/>
              </a:lnSpc>
              <a:spcBef>
                <a:spcPts val="83"/>
              </a:spcBef>
            </a:pPr>
            <a:r>
              <a:rPr sz="2917" spc="-125" dirty="0">
                <a:solidFill>
                  <a:srgbClr val="2D3B4E"/>
                </a:solidFill>
                <a:latin typeface="Lucida Sans Unicode"/>
                <a:cs typeface="Lucida Sans Unicode"/>
              </a:rPr>
              <a:t>Actualizar </a:t>
            </a:r>
            <a:r>
              <a:rPr sz="2917" spc="-17" dirty="0">
                <a:solidFill>
                  <a:srgbClr val="2D3B4E"/>
                </a:solidFill>
                <a:latin typeface="Lucida Sans Unicode"/>
                <a:cs typeface="Lucida Sans Unicode"/>
              </a:rPr>
              <a:t>INPC</a:t>
            </a:r>
            <a:r>
              <a:rPr sz="2917" spc="-208" dirty="0">
                <a:solidFill>
                  <a:srgbClr val="2D3B4E"/>
                </a:solidFill>
                <a:latin typeface="Lucida Sans Unicode"/>
                <a:cs typeface="Lucida Sans Unicode"/>
              </a:rPr>
              <a:t> </a:t>
            </a:r>
            <a:r>
              <a:rPr sz="2917" spc="154" dirty="0">
                <a:solidFill>
                  <a:srgbClr val="2D3B4E"/>
                </a:solidFill>
                <a:latin typeface="Lucida Sans Unicode"/>
                <a:cs typeface="Lucida Sans Unicode"/>
              </a:rPr>
              <a:t>y</a:t>
            </a:r>
            <a:endParaRPr sz="2917">
              <a:latin typeface="Lucida Sans Unicode"/>
              <a:cs typeface="Lucida Sans Unicode"/>
            </a:endParaRPr>
          </a:p>
          <a:p>
            <a:pPr marL="10583" defTabSz="761970">
              <a:spcBef>
                <a:spcPts val="1750"/>
              </a:spcBef>
            </a:pPr>
            <a:r>
              <a:rPr sz="2917" spc="-8" dirty="0">
                <a:solidFill>
                  <a:srgbClr val="2D3B4E"/>
                </a:solidFill>
                <a:latin typeface="Lucida Sans Unicode"/>
                <a:cs typeface="Lucida Sans Unicode"/>
              </a:rPr>
              <a:t>Recargos</a:t>
            </a:r>
            <a:endParaRPr sz="2917">
              <a:latin typeface="Lucida Sans Unicode"/>
              <a:cs typeface="Lucida Sans Unicode"/>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835381" y="202025"/>
            <a:ext cx="8857192" cy="6454246"/>
            <a:chOff x="3402457" y="242430"/>
            <a:chExt cx="10628630" cy="7745095"/>
          </a:xfrm>
        </p:grpSpPr>
        <p:pic>
          <p:nvPicPr>
            <p:cNvPr id="3" name="object 3"/>
            <p:cNvPicPr/>
            <p:nvPr/>
          </p:nvPicPr>
          <p:blipFill>
            <a:blip r:embed="rId2" cstate="print"/>
            <a:stretch>
              <a:fillRect/>
            </a:stretch>
          </p:blipFill>
          <p:spPr>
            <a:xfrm>
              <a:off x="3402457" y="242430"/>
              <a:ext cx="10628121" cy="7744714"/>
            </a:xfrm>
            <a:prstGeom prst="rect">
              <a:avLst/>
            </a:prstGeom>
          </p:spPr>
        </p:pic>
        <p:sp>
          <p:nvSpPr>
            <p:cNvPr id="4" name="object 4"/>
            <p:cNvSpPr/>
            <p:nvPr/>
          </p:nvSpPr>
          <p:spPr>
            <a:xfrm>
              <a:off x="5584317" y="4088511"/>
              <a:ext cx="2044700" cy="829944"/>
            </a:xfrm>
            <a:custGeom>
              <a:avLst/>
              <a:gdLst/>
              <a:ahLst/>
              <a:cxnLst/>
              <a:rect l="l" t="t" r="r" b="b"/>
              <a:pathLst>
                <a:path w="2044700" h="829945">
                  <a:moveTo>
                    <a:pt x="107885" y="47446"/>
                  </a:moveTo>
                  <a:lnTo>
                    <a:pt x="70582" y="53469"/>
                  </a:lnTo>
                  <a:lnTo>
                    <a:pt x="94215" y="83019"/>
                  </a:lnTo>
                  <a:lnTo>
                    <a:pt x="2030476" y="829690"/>
                  </a:lnTo>
                  <a:lnTo>
                    <a:pt x="2044191" y="794258"/>
                  </a:lnTo>
                  <a:lnTo>
                    <a:pt x="107885" y="47446"/>
                  </a:lnTo>
                  <a:close/>
                </a:path>
                <a:path w="2044700" h="829945">
                  <a:moveTo>
                    <a:pt x="162813" y="0"/>
                  </a:moveTo>
                  <a:lnTo>
                    <a:pt x="0" y="26288"/>
                  </a:lnTo>
                  <a:lnTo>
                    <a:pt x="102997" y="155066"/>
                  </a:lnTo>
                  <a:lnTo>
                    <a:pt x="108809" y="159936"/>
                  </a:lnTo>
                  <a:lnTo>
                    <a:pt x="115776" y="162115"/>
                  </a:lnTo>
                  <a:lnTo>
                    <a:pt x="123053" y="161532"/>
                  </a:lnTo>
                  <a:lnTo>
                    <a:pt x="94215" y="83019"/>
                  </a:lnTo>
                  <a:lnTo>
                    <a:pt x="28448" y="57658"/>
                  </a:lnTo>
                  <a:lnTo>
                    <a:pt x="42163" y="22098"/>
                  </a:lnTo>
                  <a:lnTo>
                    <a:pt x="184451" y="22098"/>
                  </a:lnTo>
                  <a:lnTo>
                    <a:pt x="184658" y="15748"/>
                  </a:lnTo>
                  <a:lnTo>
                    <a:pt x="182012" y="8661"/>
                  </a:lnTo>
                  <a:lnTo>
                    <a:pt x="177022" y="3349"/>
                  </a:lnTo>
                  <a:lnTo>
                    <a:pt x="170388" y="299"/>
                  </a:lnTo>
                  <a:lnTo>
                    <a:pt x="162813" y="0"/>
                  </a:lnTo>
                  <a:close/>
                </a:path>
                <a:path w="2044700" h="829945">
                  <a:moveTo>
                    <a:pt x="42163" y="22098"/>
                  </a:moveTo>
                  <a:lnTo>
                    <a:pt x="28448" y="57658"/>
                  </a:lnTo>
                  <a:lnTo>
                    <a:pt x="94215" y="83019"/>
                  </a:lnTo>
                  <a:lnTo>
                    <a:pt x="74744" y="58674"/>
                  </a:lnTo>
                  <a:lnTo>
                    <a:pt x="38354" y="58674"/>
                  </a:lnTo>
                  <a:lnTo>
                    <a:pt x="50165" y="27939"/>
                  </a:lnTo>
                  <a:lnTo>
                    <a:pt x="57310" y="27939"/>
                  </a:lnTo>
                  <a:lnTo>
                    <a:pt x="42163" y="22098"/>
                  </a:lnTo>
                  <a:close/>
                </a:path>
                <a:path w="2044700" h="829945">
                  <a:moveTo>
                    <a:pt x="50165" y="27939"/>
                  </a:moveTo>
                  <a:lnTo>
                    <a:pt x="38354" y="58674"/>
                  </a:lnTo>
                  <a:lnTo>
                    <a:pt x="70582" y="53469"/>
                  </a:lnTo>
                  <a:lnTo>
                    <a:pt x="50165" y="27939"/>
                  </a:lnTo>
                  <a:close/>
                </a:path>
                <a:path w="2044700" h="829945">
                  <a:moveTo>
                    <a:pt x="70582" y="53469"/>
                  </a:moveTo>
                  <a:lnTo>
                    <a:pt x="38354" y="58674"/>
                  </a:lnTo>
                  <a:lnTo>
                    <a:pt x="74744" y="58674"/>
                  </a:lnTo>
                  <a:lnTo>
                    <a:pt x="70582" y="53469"/>
                  </a:lnTo>
                  <a:close/>
                </a:path>
                <a:path w="2044700" h="829945">
                  <a:moveTo>
                    <a:pt x="57310" y="27939"/>
                  </a:moveTo>
                  <a:lnTo>
                    <a:pt x="50165" y="27939"/>
                  </a:lnTo>
                  <a:lnTo>
                    <a:pt x="70582" y="53469"/>
                  </a:lnTo>
                  <a:lnTo>
                    <a:pt x="107885" y="47446"/>
                  </a:lnTo>
                  <a:lnTo>
                    <a:pt x="57310" y="27939"/>
                  </a:lnTo>
                  <a:close/>
                </a:path>
                <a:path w="2044700" h="829945">
                  <a:moveTo>
                    <a:pt x="184451" y="22098"/>
                  </a:moveTo>
                  <a:lnTo>
                    <a:pt x="42163" y="22098"/>
                  </a:lnTo>
                  <a:lnTo>
                    <a:pt x="107885" y="47446"/>
                  </a:lnTo>
                  <a:lnTo>
                    <a:pt x="168910" y="37591"/>
                  </a:lnTo>
                  <a:lnTo>
                    <a:pt x="184451" y="22098"/>
                  </a:lnTo>
                  <a:close/>
                </a:path>
              </a:pathLst>
            </a:custGeom>
            <a:solidFill>
              <a:srgbClr val="5FDEEB"/>
            </a:solidFill>
          </p:spPr>
          <p:txBody>
            <a:bodyPr wrap="square" lIns="0" tIns="0" rIns="0" bIns="0" rtlCol="0"/>
            <a:lstStyle/>
            <a:p>
              <a:pPr defTabSz="761970"/>
              <a:endParaRPr sz="1500"/>
            </a:p>
          </p:txBody>
        </p:sp>
      </p:grpSp>
      <p:sp>
        <p:nvSpPr>
          <p:cNvPr id="5" name="object 5"/>
          <p:cNvSpPr txBox="1"/>
          <p:nvPr/>
        </p:nvSpPr>
        <p:spPr>
          <a:xfrm>
            <a:off x="6240463" y="3669326"/>
            <a:ext cx="4823354" cy="576140"/>
          </a:xfrm>
          <a:prstGeom prst="rect">
            <a:avLst/>
          </a:prstGeom>
          <a:solidFill>
            <a:srgbClr val="FFFFFF"/>
          </a:solidFill>
          <a:ln w="38100">
            <a:solidFill>
              <a:srgbClr val="5FDEEB"/>
            </a:solidFill>
          </a:ln>
        </p:spPr>
        <p:txBody>
          <a:bodyPr vert="horz" wrap="square" lIns="0" tIns="24341" rIns="0" bIns="0" rtlCol="0">
            <a:spAutoFit/>
          </a:bodyPr>
          <a:lstStyle/>
          <a:p>
            <a:pPr marL="76726" marR="474644" defTabSz="761970">
              <a:lnSpc>
                <a:spcPct val="100499"/>
              </a:lnSpc>
              <a:spcBef>
                <a:spcPts val="191"/>
              </a:spcBef>
            </a:pPr>
            <a:r>
              <a:rPr sz="1792" dirty="0">
                <a:latin typeface="Calibri"/>
                <a:cs typeface="Calibri"/>
              </a:rPr>
              <a:t>En</a:t>
            </a:r>
            <a:r>
              <a:rPr sz="1792" spc="-8" dirty="0">
                <a:latin typeface="Calibri"/>
                <a:cs typeface="Calibri"/>
              </a:rPr>
              <a:t> </a:t>
            </a:r>
            <a:r>
              <a:rPr sz="1792" dirty="0">
                <a:latin typeface="Calibri"/>
                <a:cs typeface="Calibri"/>
              </a:rPr>
              <a:t>el menú</a:t>
            </a:r>
            <a:r>
              <a:rPr sz="1792" spc="-12" dirty="0">
                <a:latin typeface="Calibri"/>
                <a:cs typeface="Calibri"/>
              </a:rPr>
              <a:t> </a:t>
            </a:r>
            <a:r>
              <a:rPr sz="1792" dirty="0">
                <a:latin typeface="Calibri"/>
                <a:cs typeface="Calibri"/>
              </a:rPr>
              <a:t>principal</a:t>
            </a:r>
            <a:r>
              <a:rPr sz="1792" spc="412" dirty="0">
                <a:latin typeface="Calibri"/>
                <a:cs typeface="Calibri"/>
              </a:rPr>
              <a:t> </a:t>
            </a:r>
            <a:r>
              <a:rPr sz="1792" dirty="0">
                <a:latin typeface="Calibri"/>
                <a:cs typeface="Calibri"/>
              </a:rPr>
              <a:t>damos</a:t>
            </a:r>
            <a:r>
              <a:rPr sz="1792" spc="-4" dirty="0">
                <a:latin typeface="Calibri"/>
                <a:cs typeface="Calibri"/>
              </a:rPr>
              <a:t> </a:t>
            </a:r>
            <a:r>
              <a:rPr sz="1792" dirty="0">
                <a:latin typeface="Calibri"/>
                <a:cs typeface="Calibri"/>
              </a:rPr>
              <a:t>clic</a:t>
            </a:r>
            <a:r>
              <a:rPr sz="1792" spc="12" dirty="0">
                <a:latin typeface="Calibri"/>
                <a:cs typeface="Calibri"/>
              </a:rPr>
              <a:t> </a:t>
            </a:r>
            <a:r>
              <a:rPr sz="1792" dirty="0">
                <a:latin typeface="Calibri"/>
                <a:cs typeface="Calibri"/>
              </a:rPr>
              <a:t>en</a:t>
            </a:r>
            <a:r>
              <a:rPr sz="1792" spc="-4" dirty="0">
                <a:latin typeface="Calibri"/>
                <a:cs typeface="Calibri"/>
              </a:rPr>
              <a:t> </a:t>
            </a:r>
            <a:r>
              <a:rPr sz="1792" dirty="0">
                <a:latin typeface="Calibri"/>
                <a:cs typeface="Calibri"/>
              </a:rPr>
              <a:t>Unidad</a:t>
            </a:r>
            <a:r>
              <a:rPr sz="1792" spc="8" dirty="0">
                <a:latin typeface="Calibri"/>
                <a:cs typeface="Calibri"/>
              </a:rPr>
              <a:t> </a:t>
            </a:r>
            <a:r>
              <a:rPr sz="1792" spc="-21" dirty="0">
                <a:latin typeface="Calibri"/>
                <a:cs typeface="Calibri"/>
              </a:rPr>
              <a:t>de </a:t>
            </a:r>
            <a:r>
              <a:rPr sz="1792" dirty="0">
                <a:latin typeface="Calibri"/>
                <a:cs typeface="Calibri"/>
              </a:rPr>
              <a:t>Medida</a:t>
            </a:r>
            <a:r>
              <a:rPr sz="1792" spc="8" dirty="0">
                <a:latin typeface="Calibri"/>
                <a:cs typeface="Calibri"/>
              </a:rPr>
              <a:t> </a:t>
            </a:r>
            <a:r>
              <a:rPr sz="1792" dirty="0">
                <a:latin typeface="Calibri"/>
                <a:cs typeface="Calibri"/>
              </a:rPr>
              <a:t>y</a:t>
            </a:r>
            <a:r>
              <a:rPr sz="1792" spc="8" dirty="0">
                <a:latin typeface="Calibri"/>
                <a:cs typeface="Calibri"/>
              </a:rPr>
              <a:t> </a:t>
            </a:r>
            <a:r>
              <a:rPr sz="1792" spc="-8" dirty="0">
                <a:latin typeface="Calibri"/>
                <a:cs typeface="Calibri"/>
              </a:rPr>
              <a:t>Actualización</a:t>
            </a:r>
            <a:endParaRPr sz="1792">
              <a:latin typeface="Calibri"/>
              <a:cs typeface="Calibri"/>
            </a:endParaRPr>
          </a:p>
        </p:txBody>
      </p:sp>
      <p:sp>
        <p:nvSpPr>
          <p:cNvPr id="6" name="object 6"/>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21" dirty="0"/>
              <a:t>UMA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70792" y="191961"/>
            <a:ext cx="6986588" cy="6474354"/>
            <a:chOff x="4044950" y="230352"/>
            <a:chExt cx="8383905" cy="7769225"/>
          </a:xfrm>
        </p:grpSpPr>
        <p:pic>
          <p:nvPicPr>
            <p:cNvPr id="3" name="object 3"/>
            <p:cNvPicPr/>
            <p:nvPr/>
          </p:nvPicPr>
          <p:blipFill>
            <a:blip r:embed="rId2" cstate="print"/>
            <a:stretch>
              <a:fillRect/>
            </a:stretch>
          </p:blipFill>
          <p:spPr>
            <a:xfrm>
              <a:off x="4044950" y="230352"/>
              <a:ext cx="8383651" cy="7768844"/>
            </a:xfrm>
            <a:prstGeom prst="rect">
              <a:avLst/>
            </a:prstGeom>
          </p:spPr>
        </p:pic>
        <p:sp>
          <p:nvSpPr>
            <p:cNvPr id="4" name="object 4"/>
            <p:cNvSpPr/>
            <p:nvPr/>
          </p:nvSpPr>
          <p:spPr>
            <a:xfrm>
              <a:off x="8569705" y="1104772"/>
              <a:ext cx="1097280" cy="880744"/>
            </a:xfrm>
            <a:custGeom>
              <a:avLst/>
              <a:gdLst/>
              <a:ahLst/>
              <a:cxnLst/>
              <a:rect l="l" t="t" r="r" b="b"/>
              <a:pathLst>
                <a:path w="1097279" h="880744">
                  <a:moveTo>
                    <a:pt x="0" y="55245"/>
                  </a:moveTo>
                  <a:lnTo>
                    <a:pt x="4347" y="33754"/>
                  </a:lnTo>
                  <a:lnTo>
                    <a:pt x="16208" y="16192"/>
                  </a:lnTo>
                  <a:lnTo>
                    <a:pt x="33807" y="4345"/>
                  </a:lnTo>
                  <a:lnTo>
                    <a:pt x="55372" y="0"/>
                  </a:lnTo>
                  <a:lnTo>
                    <a:pt x="1042035" y="0"/>
                  </a:lnTo>
                  <a:lnTo>
                    <a:pt x="1063579" y="4345"/>
                  </a:lnTo>
                  <a:lnTo>
                    <a:pt x="1081135" y="16192"/>
                  </a:lnTo>
                  <a:lnTo>
                    <a:pt x="1092952" y="33754"/>
                  </a:lnTo>
                  <a:lnTo>
                    <a:pt x="1097279" y="55245"/>
                  </a:lnTo>
                  <a:lnTo>
                    <a:pt x="1097279" y="276351"/>
                  </a:lnTo>
                  <a:lnTo>
                    <a:pt x="1092952" y="297842"/>
                  </a:lnTo>
                  <a:lnTo>
                    <a:pt x="1081135" y="315404"/>
                  </a:lnTo>
                  <a:lnTo>
                    <a:pt x="1063579" y="327251"/>
                  </a:lnTo>
                  <a:lnTo>
                    <a:pt x="1042035" y="331597"/>
                  </a:lnTo>
                  <a:lnTo>
                    <a:pt x="55372" y="331597"/>
                  </a:lnTo>
                  <a:lnTo>
                    <a:pt x="33807" y="327251"/>
                  </a:lnTo>
                  <a:lnTo>
                    <a:pt x="16208" y="315404"/>
                  </a:lnTo>
                  <a:lnTo>
                    <a:pt x="4347" y="297842"/>
                  </a:lnTo>
                  <a:lnTo>
                    <a:pt x="0" y="276351"/>
                  </a:lnTo>
                  <a:lnTo>
                    <a:pt x="0" y="55245"/>
                  </a:lnTo>
                  <a:close/>
                </a:path>
                <a:path w="1097279" h="880744">
                  <a:moveTo>
                    <a:pt x="17907" y="685164"/>
                  </a:moveTo>
                  <a:lnTo>
                    <a:pt x="20980" y="669964"/>
                  </a:lnTo>
                  <a:lnTo>
                    <a:pt x="29352" y="657574"/>
                  </a:lnTo>
                  <a:lnTo>
                    <a:pt x="41749" y="649231"/>
                  </a:lnTo>
                  <a:lnTo>
                    <a:pt x="56896" y="646176"/>
                  </a:lnTo>
                  <a:lnTo>
                    <a:pt x="978662" y="646176"/>
                  </a:lnTo>
                  <a:lnTo>
                    <a:pt x="993862" y="649231"/>
                  </a:lnTo>
                  <a:lnTo>
                    <a:pt x="1006252" y="657574"/>
                  </a:lnTo>
                  <a:lnTo>
                    <a:pt x="1014595" y="669964"/>
                  </a:lnTo>
                  <a:lnTo>
                    <a:pt x="1017651" y="685164"/>
                  </a:lnTo>
                  <a:lnTo>
                    <a:pt x="1017651" y="841248"/>
                  </a:lnTo>
                  <a:lnTo>
                    <a:pt x="1014595" y="856448"/>
                  </a:lnTo>
                  <a:lnTo>
                    <a:pt x="1006252" y="868838"/>
                  </a:lnTo>
                  <a:lnTo>
                    <a:pt x="993862" y="877181"/>
                  </a:lnTo>
                  <a:lnTo>
                    <a:pt x="978662" y="880237"/>
                  </a:lnTo>
                  <a:lnTo>
                    <a:pt x="56896" y="880237"/>
                  </a:lnTo>
                  <a:lnTo>
                    <a:pt x="41749" y="877181"/>
                  </a:lnTo>
                  <a:lnTo>
                    <a:pt x="29352" y="868838"/>
                  </a:lnTo>
                  <a:lnTo>
                    <a:pt x="20980" y="856448"/>
                  </a:lnTo>
                  <a:lnTo>
                    <a:pt x="17907" y="841248"/>
                  </a:lnTo>
                  <a:lnTo>
                    <a:pt x="17907" y="685164"/>
                  </a:lnTo>
                  <a:close/>
                </a:path>
              </a:pathLst>
            </a:custGeom>
            <a:ln w="38100">
              <a:solidFill>
                <a:srgbClr val="15EDF3"/>
              </a:solidFill>
            </a:ln>
          </p:spPr>
          <p:txBody>
            <a:bodyPr wrap="square" lIns="0" tIns="0" rIns="0" bIns="0" rtlCol="0"/>
            <a:lstStyle/>
            <a:p>
              <a:pPr defTabSz="761970"/>
              <a:endParaRPr sz="1500"/>
            </a:p>
          </p:txBody>
        </p:sp>
      </p:grpSp>
      <p:sp>
        <p:nvSpPr>
          <p:cNvPr id="5" name="object 5"/>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21" dirty="0"/>
              <a:t>UMA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624350" y="205073"/>
            <a:ext cx="8906404" cy="6447896"/>
            <a:chOff x="3149219" y="246087"/>
            <a:chExt cx="10687685" cy="7737475"/>
          </a:xfrm>
        </p:grpSpPr>
        <p:pic>
          <p:nvPicPr>
            <p:cNvPr id="3" name="object 3"/>
            <p:cNvPicPr/>
            <p:nvPr/>
          </p:nvPicPr>
          <p:blipFill>
            <a:blip r:embed="rId2" cstate="print"/>
            <a:stretch>
              <a:fillRect/>
            </a:stretch>
          </p:blipFill>
          <p:spPr>
            <a:xfrm>
              <a:off x="3149219" y="246087"/>
              <a:ext cx="10687304" cy="7737475"/>
            </a:xfrm>
            <a:prstGeom prst="rect">
              <a:avLst/>
            </a:prstGeom>
          </p:spPr>
        </p:pic>
        <p:sp>
          <p:nvSpPr>
            <p:cNvPr id="4" name="object 4"/>
            <p:cNvSpPr/>
            <p:nvPr/>
          </p:nvSpPr>
          <p:spPr>
            <a:xfrm>
              <a:off x="5070475" y="4558030"/>
              <a:ext cx="4691380" cy="1084580"/>
            </a:xfrm>
            <a:custGeom>
              <a:avLst/>
              <a:gdLst/>
              <a:ahLst/>
              <a:cxnLst/>
              <a:rect l="l" t="t" r="r" b="b"/>
              <a:pathLst>
                <a:path w="4691380" h="1084579">
                  <a:moveTo>
                    <a:pt x="4596510" y="518287"/>
                  </a:moveTo>
                  <a:lnTo>
                    <a:pt x="1297304" y="518287"/>
                  </a:lnTo>
                  <a:lnTo>
                    <a:pt x="1260594" y="525708"/>
                  </a:lnTo>
                  <a:lnTo>
                    <a:pt x="1230598" y="545941"/>
                  </a:lnTo>
                  <a:lnTo>
                    <a:pt x="1210365" y="575937"/>
                  </a:lnTo>
                  <a:lnTo>
                    <a:pt x="1202944" y="612648"/>
                  </a:lnTo>
                  <a:lnTo>
                    <a:pt x="1202944" y="989965"/>
                  </a:lnTo>
                  <a:lnTo>
                    <a:pt x="1210365" y="1026675"/>
                  </a:lnTo>
                  <a:lnTo>
                    <a:pt x="1230598" y="1056671"/>
                  </a:lnTo>
                  <a:lnTo>
                    <a:pt x="1260594" y="1076904"/>
                  </a:lnTo>
                  <a:lnTo>
                    <a:pt x="1297304" y="1084326"/>
                  </a:lnTo>
                  <a:lnTo>
                    <a:pt x="4596510" y="1084326"/>
                  </a:lnTo>
                  <a:lnTo>
                    <a:pt x="4633221" y="1076904"/>
                  </a:lnTo>
                  <a:lnTo>
                    <a:pt x="4663217" y="1056671"/>
                  </a:lnTo>
                  <a:lnTo>
                    <a:pt x="4683450" y="1026675"/>
                  </a:lnTo>
                  <a:lnTo>
                    <a:pt x="4690872" y="989965"/>
                  </a:lnTo>
                  <a:lnTo>
                    <a:pt x="4690872" y="612648"/>
                  </a:lnTo>
                  <a:lnTo>
                    <a:pt x="4683450" y="575937"/>
                  </a:lnTo>
                  <a:lnTo>
                    <a:pt x="4663217" y="545941"/>
                  </a:lnTo>
                  <a:lnTo>
                    <a:pt x="4633221" y="525708"/>
                  </a:lnTo>
                  <a:lnTo>
                    <a:pt x="4596510" y="518287"/>
                  </a:lnTo>
                  <a:close/>
                </a:path>
                <a:path w="4691380" h="1084579">
                  <a:moveTo>
                    <a:pt x="0" y="0"/>
                  </a:moveTo>
                  <a:lnTo>
                    <a:pt x="1784223" y="518287"/>
                  </a:lnTo>
                  <a:lnTo>
                    <a:pt x="2656204" y="518287"/>
                  </a:lnTo>
                  <a:lnTo>
                    <a:pt x="0" y="0"/>
                  </a:lnTo>
                  <a:close/>
                </a:path>
              </a:pathLst>
            </a:custGeom>
            <a:solidFill>
              <a:srgbClr val="FFFFFF"/>
            </a:solidFill>
          </p:spPr>
          <p:txBody>
            <a:bodyPr wrap="square" lIns="0" tIns="0" rIns="0" bIns="0" rtlCol="0"/>
            <a:lstStyle/>
            <a:p>
              <a:pPr defTabSz="761970"/>
              <a:endParaRPr sz="1500"/>
            </a:p>
          </p:txBody>
        </p:sp>
        <p:sp>
          <p:nvSpPr>
            <p:cNvPr id="5" name="object 5"/>
            <p:cNvSpPr/>
            <p:nvPr/>
          </p:nvSpPr>
          <p:spPr>
            <a:xfrm>
              <a:off x="5070475" y="4558030"/>
              <a:ext cx="4691380" cy="1084580"/>
            </a:xfrm>
            <a:custGeom>
              <a:avLst/>
              <a:gdLst/>
              <a:ahLst/>
              <a:cxnLst/>
              <a:rect l="l" t="t" r="r" b="b"/>
              <a:pathLst>
                <a:path w="4691380" h="1084579">
                  <a:moveTo>
                    <a:pt x="1202944" y="612648"/>
                  </a:moveTo>
                  <a:lnTo>
                    <a:pt x="1210365" y="575937"/>
                  </a:lnTo>
                  <a:lnTo>
                    <a:pt x="1230598" y="545941"/>
                  </a:lnTo>
                  <a:lnTo>
                    <a:pt x="1260594" y="525708"/>
                  </a:lnTo>
                  <a:lnTo>
                    <a:pt x="1297304" y="518287"/>
                  </a:lnTo>
                  <a:lnTo>
                    <a:pt x="1784223" y="518287"/>
                  </a:lnTo>
                  <a:lnTo>
                    <a:pt x="0" y="0"/>
                  </a:lnTo>
                  <a:lnTo>
                    <a:pt x="2656204" y="518287"/>
                  </a:lnTo>
                  <a:lnTo>
                    <a:pt x="4596510" y="518287"/>
                  </a:lnTo>
                  <a:lnTo>
                    <a:pt x="4633221" y="525708"/>
                  </a:lnTo>
                  <a:lnTo>
                    <a:pt x="4663217" y="545941"/>
                  </a:lnTo>
                  <a:lnTo>
                    <a:pt x="4683450" y="575937"/>
                  </a:lnTo>
                  <a:lnTo>
                    <a:pt x="4690872" y="612648"/>
                  </a:lnTo>
                  <a:lnTo>
                    <a:pt x="4690872" y="754126"/>
                  </a:lnTo>
                  <a:lnTo>
                    <a:pt x="4690872" y="989965"/>
                  </a:lnTo>
                  <a:lnTo>
                    <a:pt x="4683450" y="1026675"/>
                  </a:lnTo>
                  <a:lnTo>
                    <a:pt x="4663217" y="1056671"/>
                  </a:lnTo>
                  <a:lnTo>
                    <a:pt x="4633221" y="1076904"/>
                  </a:lnTo>
                  <a:lnTo>
                    <a:pt x="4596510" y="1084326"/>
                  </a:lnTo>
                  <a:lnTo>
                    <a:pt x="2656204" y="1084326"/>
                  </a:lnTo>
                  <a:lnTo>
                    <a:pt x="1784223" y="1084326"/>
                  </a:lnTo>
                  <a:lnTo>
                    <a:pt x="1297304" y="1084326"/>
                  </a:lnTo>
                  <a:lnTo>
                    <a:pt x="1260594" y="1076904"/>
                  </a:lnTo>
                  <a:lnTo>
                    <a:pt x="1230598" y="1056671"/>
                  </a:lnTo>
                  <a:lnTo>
                    <a:pt x="1210365" y="1026675"/>
                  </a:lnTo>
                  <a:lnTo>
                    <a:pt x="1202944" y="989965"/>
                  </a:lnTo>
                  <a:lnTo>
                    <a:pt x="1202944" y="754126"/>
                  </a:lnTo>
                  <a:lnTo>
                    <a:pt x="1202944" y="612648"/>
                  </a:lnTo>
                  <a:close/>
                </a:path>
              </a:pathLst>
            </a:custGeom>
            <a:ln w="38100">
              <a:solidFill>
                <a:srgbClr val="5FDEEB"/>
              </a:solidFill>
            </a:ln>
          </p:spPr>
          <p:txBody>
            <a:bodyPr wrap="square" lIns="0" tIns="0" rIns="0" bIns="0" rtlCol="0"/>
            <a:lstStyle/>
            <a:p>
              <a:pPr defTabSz="761970"/>
              <a:endParaRPr sz="1500"/>
            </a:p>
          </p:txBody>
        </p:sp>
      </p:grpSp>
      <p:sp>
        <p:nvSpPr>
          <p:cNvPr id="6" name="object 6"/>
          <p:cNvSpPr txBox="1"/>
          <p:nvPr/>
        </p:nvSpPr>
        <p:spPr>
          <a:xfrm>
            <a:off x="5317066" y="4304834"/>
            <a:ext cx="1903413" cy="287537"/>
          </a:xfrm>
          <a:prstGeom prst="rect">
            <a:avLst/>
          </a:prstGeom>
        </p:spPr>
        <p:txBody>
          <a:bodyPr vert="horz" wrap="square" lIns="0" tIns="11642" rIns="0" bIns="0" rtlCol="0">
            <a:spAutoFit/>
          </a:bodyPr>
          <a:lstStyle/>
          <a:p>
            <a:pPr marL="10583" defTabSz="761970">
              <a:spcBef>
                <a:spcPts val="92"/>
              </a:spcBef>
            </a:pPr>
            <a:r>
              <a:rPr sz="1792" dirty="0">
                <a:latin typeface="Calibri"/>
                <a:cs typeface="Calibri"/>
              </a:rPr>
              <a:t>Actualizar</a:t>
            </a:r>
            <a:r>
              <a:rPr sz="1792" spc="-25" dirty="0">
                <a:latin typeface="Calibri"/>
                <a:cs typeface="Calibri"/>
              </a:rPr>
              <a:t> </a:t>
            </a:r>
            <a:r>
              <a:rPr sz="1792" dirty="0">
                <a:latin typeface="Calibri"/>
                <a:cs typeface="Calibri"/>
              </a:rPr>
              <a:t>valor</a:t>
            </a:r>
            <a:r>
              <a:rPr sz="1792" spc="-42" dirty="0">
                <a:latin typeface="Calibri"/>
                <a:cs typeface="Calibri"/>
              </a:rPr>
              <a:t> </a:t>
            </a:r>
            <a:r>
              <a:rPr sz="1792" spc="-21" dirty="0">
                <a:latin typeface="Calibri"/>
                <a:cs typeface="Calibri"/>
              </a:rPr>
              <a:t>UMI</a:t>
            </a:r>
            <a:endParaRPr sz="1792">
              <a:latin typeface="Calibri"/>
              <a:cs typeface="Calibri"/>
            </a:endParaRPr>
          </a:p>
        </p:txBody>
      </p:sp>
      <p:sp>
        <p:nvSpPr>
          <p:cNvPr id="7" name="object 7"/>
          <p:cNvSpPr txBox="1"/>
          <p:nvPr/>
        </p:nvSpPr>
        <p:spPr>
          <a:xfrm>
            <a:off x="206079" y="1633093"/>
            <a:ext cx="1677458" cy="1301361"/>
          </a:xfrm>
          <a:prstGeom prst="rect">
            <a:avLst/>
          </a:prstGeom>
        </p:spPr>
        <p:txBody>
          <a:bodyPr vert="horz" wrap="square" lIns="0" tIns="10583" rIns="0" bIns="0" rtlCol="0">
            <a:spAutoFit/>
          </a:bodyPr>
          <a:lstStyle/>
          <a:p>
            <a:pPr marL="10583" marR="4233" defTabSz="761970">
              <a:lnSpc>
                <a:spcPct val="150000"/>
              </a:lnSpc>
              <a:spcBef>
                <a:spcPts val="83"/>
              </a:spcBef>
            </a:pPr>
            <a:r>
              <a:rPr sz="2917" spc="-125" dirty="0">
                <a:solidFill>
                  <a:srgbClr val="2D3B4E"/>
                </a:solidFill>
                <a:latin typeface="Lucida Sans Unicode"/>
                <a:cs typeface="Lucida Sans Unicode"/>
              </a:rPr>
              <a:t>Actualizar </a:t>
            </a:r>
            <a:r>
              <a:rPr sz="2917" spc="-21" dirty="0">
                <a:solidFill>
                  <a:srgbClr val="2D3B4E"/>
                </a:solidFill>
                <a:latin typeface="Lucida Sans Unicode"/>
                <a:cs typeface="Lucida Sans Unicode"/>
              </a:rPr>
              <a:t>UMI</a:t>
            </a:r>
            <a:endParaRPr sz="2917">
              <a:latin typeface="Lucida Sans Unicode"/>
              <a:cs typeface="Lucida Sans Unicode"/>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08879" y="324337"/>
            <a:ext cx="6668558" cy="6233583"/>
            <a:chOff x="3970654" y="389204"/>
            <a:chExt cx="8002270" cy="7480300"/>
          </a:xfrm>
        </p:grpSpPr>
        <p:pic>
          <p:nvPicPr>
            <p:cNvPr id="3" name="object 3"/>
            <p:cNvPicPr/>
            <p:nvPr/>
          </p:nvPicPr>
          <p:blipFill>
            <a:blip r:embed="rId2" cstate="print"/>
            <a:stretch>
              <a:fillRect/>
            </a:stretch>
          </p:blipFill>
          <p:spPr>
            <a:xfrm>
              <a:off x="3970654" y="389204"/>
              <a:ext cx="8001889" cy="7480173"/>
            </a:xfrm>
            <a:prstGeom prst="rect">
              <a:avLst/>
            </a:prstGeom>
          </p:spPr>
        </p:pic>
        <p:sp>
          <p:nvSpPr>
            <p:cNvPr id="4" name="object 4"/>
            <p:cNvSpPr/>
            <p:nvPr/>
          </p:nvSpPr>
          <p:spPr>
            <a:xfrm>
              <a:off x="8258175" y="1285493"/>
              <a:ext cx="1214755" cy="817880"/>
            </a:xfrm>
            <a:custGeom>
              <a:avLst/>
              <a:gdLst/>
              <a:ahLst/>
              <a:cxnLst/>
              <a:rect l="l" t="t" r="r" b="b"/>
              <a:pathLst>
                <a:path w="1214754" h="817880">
                  <a:moveTo>
                    <a:pt x="43433" y="569467"/>
                  </a:moveTo>
                  <a:lnTo>
                    <a:pt x="47335" y="550136"/>
                  </a:lnTo>
                  <a:lnTo>
                    <a:pt x="57975" y="534352"/>
                  </a:lnTo>
                  <a:lnTo>
                    <a:pt x="73759" y="523712"/>
                  </a:lnTo>
                  <a:lnTo>
                    <a:pt x="93091" y="519810"/>
                  </a:lnTo>
                  <a:lnTo>
                    <a:pt x="1044067" y="519810"/>
                  </a:lnTo>
                  <a:lnTo>
                    <a:pt x="1063325" y="523712"/>
                  </a:lnTo>
                  <a:lnTo>
                    <a:pt x="1079071" y="534352"/>
                  </a:lnTo>
                  <a:lnTo>
                    <a:pt x="1089697" y="550136"/>
                  </a:lnTo>
                  <a:lnTo>
                    <a:pt x="1093597" y="569467"/>
                  </a:lnTo>
                  <a:lnTo>
                    <a:pt x="1093597" y="767841"/>
                  </a:lnTo>
                  <a:lnTo>
                    <a:pt x="1089697" y="787173"/>
                  </a:lnTo>
                  <a:lnTo>
                    <a:pt x="1079071" y="802957"/>
                  </a:lnTo>
                  <a:lnTo>
                    <a:pt x="1063325" y="813597"/>
                  </a:lnTo>
                  <a:lnTo>
                    <a:pt x="1044067" y="817498"/>
                  </a:lnTo>
                  <a:lnTo>
                    <a:pt x="93091" y="817498"/>
                  </a:lnTo>
                  <a:lnTo>
                    <a:pt x="73759" y="813597"/>
                  </a:lnTo>
                  <a:lnTo>
                    <a:pt x="57975" y="802957"/>
                  </a:lnTo>
                  <a:lnTo>
                    <a:pt x="47335" y="787173"/>
                  </a:lnTo>
                  <a:lnTo>
                    <a:pt x="43433" y="767841"/>
                  </a:lnTo>
                  <a:lnTo>
                    <a:pt x="43433" y="569467"/>
                  </a:lnTo>
                  <a:close/>
                </a:path>
                <a:path w="1214754" h="817880">
                  <a:moveTo>
                    <a:pt x="0" y="49529"/>
                  </a:moveTo>
                  <a:lnTo>
                    <a:pt x="3901" y="30271"/>
                  </a:lnTo>
                  <a:lnTo>
                    <a:pt x="14541" y="14525"/>
                  </a:lnTo>
                  <a:lnTo>
                    <a:pt x="30325" y="3899"/>
                  </a:lnTo>
                  <a:lnTo>
                    <a:pt x="49656" y="0"/>
                  </a:lnTo>
                  <a:lnTo>
                    <a:pt x="1164590" y="0"/>
                  </a:lnTo>
                  <a:lnTo>
                    <a:pt x="1183921" y="3899"/>
                  </a:lnTo>
                  <a:lnTo>
                    <a:pt x="1199705" y="14525"/>
                  </a:lnTo>
                  <a:lnTo>
                    <a:pt x="1210345" y="30271"/>
                  </a:lnTo>
                  <a:lnTo>
                    <a:pt x="1214247" y="49529"/>
                  </a:lnTo>
                  <a:lnTo>
                    <a:pt x="1214247" y="248030"/>
                  </a:lnTo>
                  <a:lnTo>
                    <a:pt x="1210345" y="267342"/>
                  </a:lnTo>
                  <a:lnTo>
                    <a:pt x="1199705" y="283082"/>
                  </a:lnTo>
                  <a:lnTo>
                    <a:pt x="1183921" y="293679"/>
                  </a:lnTo>
                  <a:lnTo>
                    <a:pt x="1164590" y="297560"/>
                  </a:lnTo>
                  <a:lnTo>
                    <a:pt x="49656" y="297560"/>
                  </a:lnTo>
                  <a:lnTo>
                    <a:pt x="30325" y="293679"/>
                  </a:lnTo>
                  <a:lnTo>
                    <a:pt x="14541" y="283082"/>
                  </a:lnTo>
                  <a:lnTo>
                    <a:pt x="3901" y="267342"/>
                  </a:lnTo>
                  <a:lnTo>
                    <a:pt x="0" y="248030"/>
                  </a:lnTo>
                  <a:lnTo>
                    <a:pt x="0" y="49529"/>
                  </a:lnTo>
                  <a:close/>
                </a:path>
              </a:pathLst>
            </a:custGeom>
            <a:ln w="38100">
              <a:solidFill>
                <a:srgbClr val="15EDF3"/>
              </a:solidFill>
            </a:ln>
          </p:spPr>
          <p:txBody>
            <a:bodyPr wrap="square" lIns="0" tIns="0" rIns="0" bIns="0" rtlCol="0"/>
            <a:lstStyle/>
            <a:p>
              <a:pPr defTabSz="761970"/>
              <a:endParaRPr sz="1500"/>
            </a:p>
          </p:txBody>
        </p:sp>
        <p:sp>
          <p:nvSpPr>
            <p:cNvPr id="5" name="object 5"/>
            <p:cNvSpPr/>
            <p:nvPr/>
          </p:nvSpPr>
          <p:spPr>
            <a:xfrm>
              <a:off x="6682612" y="6043168"/>
              <a:ext cx="918210" cy="501015"/>
            </a:xfrm>
            <a:custGeom>
              <a:avLst/>
              <a:gdLst/>
              <a:ahLst/>
              <a:cxnLst/>
              <a:rect l="l" t="t" r="r" b="b"/>
              <a:pathLst>
                <a:path w="918209" h="501015">
                  <a:moveTo>
                    <a:pt x="0" y="83438"/>
                  </a:moveTo>
                  <a:lnTo>
                    <a:pt x="6554" y="50952"/>
                  </a:lnTo>
                  <a:lnTo>
                    <a:pt x="24431" y="24431"/>
                  </a:lnTo>
                  <a:lnTo>
                    <a:pt x="50952" y="6554"/>
                  </a:lnTo>
                  <a:lnTo>
                    <a:pt x="83438" y="0"/>
                  </a:lnTo>
                  <a:lnTo>
                    <a:pt x="834643" y="0"/>
                  </a:lnTo>
                  <a:lnTo>
                    <a:pt x="867130" y="6554"/>
                  </a:lnTo>
                  <a:lnTo>
                    <a:pt x="893651" y="24431"/>
                  </a:lnTo>
                  <a:lnTo>
                    <a:pt x="911528" y="50952"/>
                  </a:lnTo>
                  <a:lnTo>
                    <a:pt x="918082" y="83438"/>
                  </a:lnTo>
                  <a:lnTo>
                    <a:pt x="918082" y="417321"/>
                  </a:lnTo>
                  <a:lnTo>
                    <a:pt x="911528" y="449808"/>
                  </a:lnTo>
                  <a:lnTo>
                    <a:pt x="893651" y="476329"/>
                  </a:lnTo>
                  <a:lnTo>
                    <a:pt x="867130" y="494206"/>
                  </a:lnTo>
                  <a:lnTo>
                    <a:pt x="834643" y="500760"/>
                  </a:lnTo>
                  <a:lnTo>
                    <a:pt x="83438" y="500760"/>
                  </a:lnTo>
                  <a:lnTo>
                    <a:pt x="50952" y="494206"/>
                  </a:lnTo>
                  <a:lnTo>
                    <a:pt x="24431" y="476329"/>
                  </a:lnTo>
                  <a:lnTo>
                    <a:pt x="6554" y="449808"/>
                  </a:lnTo>
                  <a:lnTo>
                    <a:pt x="0" y="417321"/>
                  </a:lnTo>
                  <a:lnTo>
                    <a:pt x="0" y="83438"/>
                  </a:lnTo>
                  <a:close/>
                </a:path>
              </a:pathLst>
            </a:custGeom>
            <a:ln w="38100">
              <a:solidFill>
                <a:srgbClr val="FF0000"/>
              </a:solidFill>
            </a:ln>
          </p:spPr>
          <p:txBody>
            <a:bodyPr wrap="square" lIns="0" tIns="0" rIns="0" bIns="0" rtlCol="0"/>
            <a:lstStyle/>
            <a:p>
              <a:pPr defTabSz="761970"/>
              <a:endParaRPr sz="1500"/>
            </a:p>
          </p:txBody>
        </p:sp>
      </p:grpSp>
      <p:sp>
        <p:nvSpPr>
          <p:cNvPr id="6" name="object 6"/>
          <p:cNvSpPr txBox="1">
            <a:spLocks noGrp="1"/>
          </p:cNvSpPr>
          <p:nvPr>
            <p:ph type="title"/>
          </p:nvPr>
        </p:nvSpPr>
        <p:spPr>
          <a:xfrm>
            <a:off x="206079" y="1633093"/>
            <a:ext cx="1677458" cy="1301361"/>
          </a:xfrm>
          <a:prstGeom prst="rect">
            <a:avLst/>
          </a:prstGeom>
        </p:spPr>
        <p:txBody>
          <a:bodyPr vert="horz" wrap="square" lIns="0" tIns="10583" rIns="0" bIns="0" rtlCol="0">
            <a:spAutoFit/>
          </a:bodyPr>
          <a:lstStyle/>
          <a:p>
            <a:pPr marL="10583" marR="4233">
              <a:lnSpc>
                <a:spcPct val="150000"/>
              </a:lnSpc>
              <a:spcBef>
                <a:spcPts val="83"/>
              </a:spcBef>
            </a:pPr>
            <a:r>
              <a:rPr spc="-125" dirty="0"/>
              <a:t>Actualizar </a:t>
            </a:r>
            <a:r>
              <a:rPr spc="-21" dirty="0"/>
              <a:t>UMI</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4"/>
            <a:ext cx="9469825" cy="755570"/>
          </a:xfrm>
          <a:prstGeom prst="rect">
            <a:avLst/>
          </a:prstGeom>
        </p:spPr>
        <p:txBody>
          <a:bodyPr vert="horz" wrap="square" lIns="0" tIns="303699" rIns="0" bIns="0" rtlCol="0">
            <a:spAutoFit/>
          </a:bodyPr>
          <a:lstStyle/>
          <a:p>
            <a:pPr marL="10583">
              <a:spcBef>
                <a:spcPts val="87"/>
              </a:spcBef>
            </a:pPr>
            <a:r>
              <a:rPr spc="-83" dirty="0"/>
              <a:t>Modificaciones</a:t>
            </a:r>
            <a:r>
              <a:rPr spc="-150" dirty="0"/>
              <a:t> </a:t>
            </a:r>
            <a:r>
              <a:rPr dirty="0"/>
              <a:t>de</a:t>
            </a:r>
            <a:r>
              <a:rPr spc="-125" dirty="0"/>
              <a:t> </a:t>
            </a:r>
            <a:r>
              <a:rPr spc="-54" dirty="0"/>
              <a:t>Salario</a:t>
            </a:r>
          </a:p>
        </p:txBody>
      </p:sp>
      <p:grpSp>
        <p:nvGrpSpPr>
          <p:cNvPr id="3" name="object 3"/>
          <p:cNvGrpSpPr/>
          <p:nvPr/>
        </p:nvGrpSpPr>
        <p:grpSpPr>
          <a:xfrm>
            <a:off x="1864995" y="1528878"/>
            <a:ext cx="10186988" cy="4813300"/>
            <a:chOff x="2237994" y="1834654"/>
            <a:chExt cx="12224385" cy="5775960"/>
          </a:xfrm>
        </p:grpSpPr>
        <p:pic>
          <p:nvPicPr>
            <p:cNvPr id="4" name="object 4"/>
            <p:cNvPicPr/>
            <p:nvPr/>
          </p:nvPicPr>
          <p:blipFill>
            <a:blip r:embed="rId2" cstate="print"/>
            <a:stretch>
              <a:fillRect/>
            </a:stretch>
          </p:blipFill>
          <p:spPr>
            <a:xfrm>
              <a:off x="2237994" y="1834654"/>
              <a:ext cx="12224385" cy="5775706"/>
            </a:xfrm>
            <a:prstGeom prst="rect">
              <a:avLst/>
            </a:prstGeom>
          </p:spPr>
        </p:pic>
        <p:sp>
          <p:nvSpPr>
            <p:cNvPr id="5" name="object 5"/>
            <p:cNvSpPr/>
            <p:nvPr/>
          </p:nvSpPr>
          <p:spPr>
            <a:xfrm>
              <a:off x="4506848" y="2501264"/>
              <a:ext cx="9311005" cy="520700"/>
            </a:xfrm>
            <a:custGeom>
              <a:avLst/>
              <a:gdLst/>
              <a:ahLst/>
              <a:cxnLst/>
              <a:rect l="l" t="t" r="r" b="b"/>
              <a:pathLst>
                <a:path w="9311005" h="520700">
                  <a:moveTo>
                    <a:pt x="0" y="86740"/>
                  </a:moveTo>
                  <a:lnTo>
                    <a:pt x="6800" y="52988"/>
                  </a:lnTo>
                  <a:lnTo>
                    <a:pt x="25352" y="25415"/>
                  </a:lnTo>
                  <a:lnTo>
                    <a:pt x="52881" y="6820"/>
                  </a:lnTo>
                  <a:lnTo>
                    <a:pt x="86613" y="0"/>
                  </a:lnTo>
                  <a:lnTo>
                    <a:pt x="2368296" y="0"/>
                  </a:lnTo>
                  <a:lnTo>
                    <a:pt x="2402028" y="6820"/>
                  </a:lnTo>
                  <a:lnTo>
                    <a:pt x="2429557" y="25415"/>
                  </a:lnTo>
                  <a:lnTo>
                    <a:pt x="2448109" y="52988"/>
                  </a:lnTo>
                  <a:lnTo>
                    <a:pt x="2454909" y="86740"/>
                  </a:lnTo>
                  <a:lnTo>
                    <a:pt x="2454909" y="433577"/>
                  </a:lnTo>
                  <a:lnTo>
                    <a:pt x="2448109" y="467330"/>
                  </a:lnTo>
                  <a:lnTo>
                    <a:pt x="2429557" y="494903"/>
                  </a:lnTo>
                  <a:lnTo>
                    <a:pt x="2402028" y="513498"/>
                  </a:lnTo>
                  <a:lnTo>
                    <a:pt x="2368296" y="520319"/>
                  </a:lnTo>
                  <a:lnTo>
                    <a:pt x="86613" y="520319"/>
                  </a:lnTo>
                  <a:lnTo>
                    <a:pt x="52881" y="513498"/>
                  </a:lnTo>
                  <a:lnTo>
                    <a:pt x="25352" y="494903"/>
                  </a:lnTo>
                  <a:lnTo>
                    <a:pt x="6800" y="467330"/>
                  </a:lnTo>
                  <a:lnTo>
                    <a:pt x="0" y="433577"/>
                  </a:lnTo>
                  <a:lnTo>
                    <a:pt x="0" y="86740"/>
                  </a:lnTo>
                  <a:close/>
                </a:path>
                <a:path w="9311005" h="520700">
                  <a:moveTo>
                    <a:pt x="4684141" y="155194"/>
                  </a:moveTo>
                  <a:lnTo>
                    <a:pt x="4689871" y="126746"/>
                  </a:lnTo>
                  <a:lnTo>
                    <a:pt x="4705508" y="103536"/>
                  </a:lnTo>
                  <a:lnTo>
                    <a:pt x="4728717" y="87899"/>
                  </a:lnTo>
                  <a:lnTo>
                    <a:pt x="4757166" y="82169"/>
                  </a:lnTo>
                  <a:lnTo>
                    <a:pt x="6176264" y="82169"/>
                  </a:lnTo>
                  <a:lnTo>
                    <a:pt x="6204658" y="87899"/>
                  </a:lnTo>
                  <a:lnTo>
                    <a:pt x="6227873" y="103536"/>
                  </a:lnTo>
                  <a:lnTo>
                    <a:pt x="6243540" y="126746"/>
                  </a:lnTo>
                  <a:lnTo>
                    <a:pt x="6249289" y="155194"/>
                  </a:lnTo>
                  <a:lnTo>
                    <a:pt x="6249289" y="447294"/>
                  </a:lnTo>
                  <a:lnTo>
                    <a:pt x="6243540" y="475688"/>
                  </a:lnTo>
                  <a:lnTo>
                    <a:pt x="6227873" y="498903"/>
                  </a:lnTo>
                  <a:lnTo>
                    <a:pt x="6204658" y="514570"/>
                  </a:lnTo>
                  <a:lnTo>
                    <a:pt x="6176264" y="520319"/>
                  </a:lnTo>
                  <a:lnTo>
                    <a:pt x="4757166" y="520319"/>
                  </a:lnTo>
                  <a:lnTo>
                    <a:pt x="4728718" y="514570"/>
                  </a:lnTo>
                  <a:lnTo>
                    <a:pt x="4705508" y="498903"/>
                  </a:lnTo>
                  <a:lnTo>
                    <a:pt x="4689871" y="475688"/>
                  </a:lnTo>
                  <a:lnTo>
                    <a:pt x="4684141" y="447294"/>
                  </a:lnTo>
                  <a:lnTo>
                    <a:pt x="4684141" y="155194"/>
                  </a:lnTo>
                  <a:close/>
                </a:path>
                <a:path w="9311005" h="520700">
                  <a:moveTo>
                    <a:pt x="7646289" y="154686"/>
                  </a:moveTo>
                  <a:lnTo>
                    <a:pt x="7651279" y="129996"/>
                  </a:lnTo>
                  <a:lnTo>
                    <a:pt x="7664878" y="109855"/>
                  </a:lnTo>
                  <a:lnTo>
                    <a:pt x="7685025" y="96285"/>
                  </a:lnTo>
                  <a:lnTo>
                    <a:pt x="7709661" y="91312"/>
                  </a:lnTo>
                  <a:lnTo>
                    <a:pt x="9247124" y="91312"/>
                  </a:lnTo>
                  <a:lnTo>
                    <a:pt x="9271813" y="96285"/>
                  </a:lnTo>
                  <a:lnTo>
                    <a:pt x="9291955" y="109855"/>
                  </a:lnTo>
                  <a:lnTo>
                    <a:pt x="9305524" y="129996"/>
                  </a:lnTo>
                  <a:lnTo>
                    <a:pt x="9310497" y="154686"/>
                  </a:lnTo>
                  <a:lnTo>
                    <a:pt x="9310497" y="408177"/>
                  </a:lnTo>
                  <a:lnTo>
                    <a:pt x="9305524" y="432814"/>
                  </a:lnTo>
                  <a:lnTo>
                    <a:pt x="9291955" y="452961"/>
                  </a:lnTo>
                  <a:lnTo>
                    <a:pt x="9271813" y="466560"/>
                  </a:lnTo>
                  <a:lnTo>
                    <a:pt x="9247124" y="471550"/>
                  </a:lnTo>
                  <a:lnTo>
                    <a:pt x="7709661" y="471550"/>
                  </a:lnTo>
                  <a:lnTo>
                    <a:pt x="7685025" y="466560"/>
                  </a:lnTo>
                  <a:lnTo>
                    <a:pt x="7664878" y="452961"/>
                  </a:lnTo>
                  <a:lnTo>
                    <a:pt x="7651279" y="432814"/>
                  </a:lnTo>
                  <a:lnTo>
                    <a:pt x="7646289" y="408177"/>
                  </a:lnTo>
                  <a:lnTo>
                    <a:pt x="7646289" y="154686"/>
                  </a:lnTo>
                  <a:close/>
                </a:path>
              </a:pathLst>
            </a:custGeom>
            <a:ln w="38100">
              <a:solidFill>
                <a:srgbClr val="15EDF3"/>
              </a:solidFill>
            </a:ln>
          </p:spPr>
          <p:txBody>
            <a:bodyPr wrap="square" lIns="0" tIns="0" rIns="0" bIns="0" rtlCol="0"/>
            <a:lstStyle/>
            <a:p>
              <a:pPr defTabSz="761970"/>
              <a:endParaRPr sz="1500"/>
            </a:p>
          </p:txBody>
        </p:sp>
      </p:gr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47998" y="661553"/>
            <a:ext cx="10696046" cy="5534872"/>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58968" y="1853459"/>
            <a:ext cx="4827588" cy="1529292"/>
          </a:xfrm>
          <a:custGeom>
            <a:avLst/>
            <a:gdLst/>
            <a:ahLst/>
            <a:cxnLst/>
            <a:rect l="l" t="t" r="r" b="b"/>
            <a:pathLst>
              <a:path w="5793105" h="1835150">
                <a:moveTo>
                  <a:pt x="5792978" y="0"/>
                </a:moveTo>
                <a:lnTo>
                  <a:pt x="0" y="0"/>
                </a:lnTo>
                <a:lnTo>
                  <a:pt x="0" y="1835150"/>
                </a:lnTo>
                <a:lnTo>
                  <a:pt x="5792978" y="1835150"/>
                </a:lnTo>
                <a:lnTo>
                  <a:pt x="5792978" y="0"/>
                </a:lnTo>
                <a:close/>
              </a:path>
            </a:pathLst>
          </a:custGeom>
          <a:solidFill>
            <a:srgbClr val="FFFFFF">
              <a:alpha val="39999"/>
            </a:srgbClr>
          </a:solidFill>
        </p:spPr>
        <p:txBody>
          <a:bodyPr wrap="square" lIns="0" tIns="0" rIns="0" bIns="0" rtlCol="0"/>
          <a:lstStyle/>
          <a:p>
            <a:pPr defTabSz="761970"/>
            <a:endParaRPr sz="1500"/>
          </a:p>
        </p:txBody>
      </p:sp>
      <p:sp>
        <p:nvSpPr>
          <p:cNvPr id="3" name="object 3"/>
          <p:cNvSpPr txBox="1">
            <a:spLocks noGrp="1"/>
          </p:cNvSpPr>
          <p:nvPr>
            <p:ph type="title"/>
          </p:nvPr>
        </p:nvSpPr>
        <p:spPr>
          <a:xfrm>
            <a:off x="1058968" y="1853460"/>
            <a:ext cx="4827588" cy="1029727"/>
          </a:xfrm>
          <a:prstGeom prst="rect">
            <a:avLst/>
          </a:prstGeom>
          <a:ln w="6350">
            <a:solidFill>
              <a:srgbClr val="5B9BD4"/>
            </a:solidFill>
          </a:ln>
        </p:spPr>
        <p:txBody>
          <a:bodyPr vert="horz" wrap="square" lIns="0" tIns="384704" rIns="0" bIns="0" rtlCol="0">
            <a:spAutoFit/>
          </a:bodyPr>
          <a:lstStyle/>
          <a:p>
            <a:pPr marL="83605" algn="ctr">
              <a:spcBef>
                <a:spcPts val="3029"/>
              </a:spcBef>
            </a:pPr>
            <a:r>
              <a:rPr sz="4167" spc="-8" dirty="0">
                <a:solidFill>
                  <a:srgbClr val="000000"/>
                </a:solidFill>
                <a:latin typeface="Calibri"/>
                <a:cs typeface="Calibri"/>
              </a:rPr>
              <a:t>REINGRESOS</a:t>
            </a:r>
            <a:endParaRPr sz="4167">
              <a:latin typeface="Calibri"/>
              <a:cs typeface="Calibri"/>
            </a:endParaRPr>
          </a:p>
        </p:txBody>
      </p:sp>
      <p:grpSp>
        <p:nvGrpSpPr>
          <p:cNvPr id="4" name="object 4"/>
          <p:cNvGrpSpPr/>
          <p:nvPr/>
        </p:nvGrpSpPr>
        <p:grpSpPr>
          <a:xfrm>
            <a:off x="1087226" y="1887326"/>
            <a:ext cx="823912" cy="1381654"/>
            <a:chOff x="1304671" y="2264791"/>
            <a:chExt cx="988694" cy="1657985"/>
          </a:xfrm>
        </p:grpSpPr>
        <p:sp>
          <p:nvSpPr>
            <p:cNvPr id="5" name="object 5"/>
            <p:cNvSpPr/>
            <p:nvPr/>
          </p:nvSpPr>
          <p:spPr>
            <a:xfrm>
              <a:off x="1334133" y="2434853"/>
              <a:ext cx="934085" cy="1338580"/>
            </a:xfrm>
            <a:custGeom>
              <a:avLst/>
              <a:gdLst/>
              <a:ahLst/>
              <a:cxnLst/>
              <a:rect l="l" t="t" r="r" b="b"/>
              <a:pathLst>
                <a:path w="934085" h="1338579">
                  <a:moveTo>
                    <a:pt x="881270" y="825193"/>
                  </a:moveTo>
                  <a:lnTo>
                    <a:pt x="603398" y="825193"/>
                  </a:lnTo>
                  <a:lnTo>
                    <a:pt x="504545" y="1338218"/>
                  </a:lnTo>
                  <a:lnTo>
                    <a:pt x="504512" y="1338387"/>
                  </a:lnTo>
                  <a:lnTo>
                    <a:pt x="543027" y="1337047"/>
                  </a:lnTo>
                  <a:lnTo>
                    <a:pt x="581530" y="1335311"/>
                  </a:lnTo>
                  <a:lnTo>
                    <a:pt x="628713" y="1332079"/>
                  </a:lnTo>
                  <a:lnTo>
                    <a:pt x="681501" y="1326888"/>
                  </a:lnTo>
                  <a:lnTo>
                    <a:pt x="736818" y="1319272"/>
                  </a:lnTo>
                  <a:lnTo>
                    <a:pt x="791588" y="1308770"/>
                  </a:lnTo>
                  <a:lnTo>
                    <a:pt x="842736" y="1294915"/>
                  </a:lnTo>
                  <a:lnTo>
                    <a:pt x="887186" y="1277245"/>
                  </a:lnTo>
                  <a:lnTo>
                    <a:pt x="921862" y="1255296"/>
                  </a:lnTo>
                  <a:lnTo>
                    <a:pt x="933914" y="1245137"/>
                  </a:lnTo>
                  <a:lnTo>
                    <a:pt x="933738" y="948793"/>
                  </a:lnTo>
                  <a:lnTo>
                    <a:pt x="933738" y="948116"/>
                  </a:lnTo>
                  <a:lnTo>
                    <a:pt x="929152" y="912449"/>
                  </a:lnTo>
                  <a:lnTo>
                    <a:pt x="929089" y="911963"/>
                  </a:lnTo>
                  <a:lnTo>
                    <a:pt x="918029" y="878375"/>
                  </a:lnTo>
                  <a:lnTo>
                    <a:pt x="917930" y="878074"/>
                  </a:lnTo>
                  <a:lnTo>
                    <a:pt x="900816" y="847672"/>
                  </a:lnTo>
                  <a:lnTo>
                    <a:pt x="900740" y="847536"/>
                  </a:lnTo>
                  <a:lnTo>
                    <a:pt x="881270" y="825193"/>
                  </a:lnTo>
                  <a:close/>
                </a:path>
                <a:path w="934085" h="1338579">
                  <a:moveTo>
                    <a:pt x="365778" y="703864"/>
                  </a:moveTo>
                  <a:lnTo>
                    <a:pt x="248956" y="703864"/>
                  </a:lnTo>
                  <a:lnTo>
                    <a:pt x="189083" y="731507"/>
                  </a:lnTo>
                  <a:lnTo>
                    <a:pt x="137357" y="760022"/>
                  </a:lnTo>
                  <a:lnTo>
                    <a:pt x="93124" y="789852"/>
                  </a:lnTo>
                  <a:lnTo>
                    <a:pt x="55728" y="821439"/>
                  </a:lnTo>
                  <a:lnTo>
                    <a:pt x="33001" y="847536"/>
                  </a:lnTo>
                  <a:lnTo>
                    <a:pt x="32883" y="847672"/>
                  </a:lnTo>
                  <a:lnTo>
                    <a:pt x="15642" y="878375"/>
                  </a:lnTo>
                  <a:lnTo>
                    <a:pt x="4492" y="912449"/>
                  </a:lnTo>
                  <a:lnTo>
                    <a:pt x="0" y="948116"/>
                  </a:lnTo>
                  <a:lnTo>
                    <a:pt x="27" y="1246280"/>
                  </a:lnTo>
                  <a:lnTo>
                    <a:pt x="49904" y="1277471"/>
                  </a:lnTo>
                  <a:lnTo>
                    <a:pt x="95234" y="1294585"/>
                  </a:lnTo>
                  <a:lnTo>
                    <a:pt x="146515" y="1308103"/>
                  </a:lnTo>
                  <a:lnTo>
                    <a:pt x="200839" y="1318450"/>
                  </a:lnTo>
                  <a:lnTo>
                    <a:pt x="255297" y="1326049"/>
                  </a:lnTo>
                  <a:lnTo>
                    <a:pt x="306982" y="1331322"/>
                  </a:lnTo>
                  <a:lnTo>
                    <a:pt x="352986" y="1334691"/>
                  </a:lnTo>
                  <a:lnTo>
                    <a:pt x="429077" y="1338218"/>
                  </a:lnTo>
                  <a:lnTo>
                    <a:pt x="330304" y="825193"/>
                  </a:lnTo>
                  <a:lnTo>
                    <a:pt x="881270" y="825193"/>
                  </a:lnTo>
                  <a:lnTo>
                    <a:pt x="877999" y="821439"/>
                  </a:lnTo>
                  <a:lnTo>
                    <a:pt x="847498" y="795120"/>
                  </a:lnTo>
                  <a:lnTo>
                    <a:pt x="825594" y="779478"/>
                  </a:lnTo>
                  <a:lnTo>
                    <a:pt x="466876" y="779478"/>
                  </a:lnTo>
                  <a:lnTo>
                    <a:pt x="428232" y="778295"/>
                  </a:lnTo>
                  <a:lnTo>
                    <a:pt x="390065" y="772282"/>
                  </a:lnTo>
                  <a:lnTo>
                    <a:pt x="352746" y="761521"/>
                  </a:lnTo>
                  <a:lnTo>
                    <a:pt x="316628" y="746094"/>
                  </a:lnTo>
                  <a:lnTo>
                    <a:pt x="329651" y="740041"/>
                  </a:lnTo>
                  <a:lnTo>
                    <a:pt x="348896" y="727163"/>
                  </a:lnTo>
                  <a:lnTo>
                    <a:pt x="363640" y="708912"/>
                  </a:lnTo>
                  <a:lnTo>
                    <a:pt x="365778" y="703864"/>
                  </a:lnTo>
                  <a:close/>
                </a:path>
                <a:path w="934085" h="1338579">
                  <a:moveTo>
                    <a:pt x="603398" y="825193"/>
                  </a:moveTo>
                  <a:lnTo>
                    <a:pt x="330304" y="825193"/>
                  </a:lnTo>
                  <a:lnTo>
                    <a:pt x="363814" y="835080"/>
                  </a:lnTo>
                  <a:lnTo>
                    <a:pt x="397846" y="842061"/>
                  </a:lnTo>
                  <a:lnTo>
                    <a:pt x="432251" y="846110"/>
                  </a:lnTo>
                  <a:lnTo>
                    <a:pt x="466876" y="847204"/>
                  </a:lnTo>
                  <a:lnTo>
                    <a:pt x="501491" y="846110"/>
                  </a:lnTo>
                  <a:lnTo>
                    <a:pt x="535881" y="842061"/>
                  </a:lnTo>
                  <a:lnTo>
                    <a:pt x="569900" y="835080"/>
                  </a:lnTo>
                  <a:lnTo>
                    <a:pt x="603398" y="825193"/>
                  </a:lnTo>
                  <a:close/>
                </a:path>
                <a:path w="934085" h="1338579">
                  <a:moveTo>
                    <a:pt x="747211" y="657951"/>
                  </a:moveTo>
                  <a:lnTo>
                    <a:pt x="557226" y="657951"/>
                  </a:lnTo>
                  <a:lnTo>
                    <a:pt x="557233" y="661761"/>
                  </a:lnTo>
                  <a:lnTo>
                    <a:pt x="569956" y="708912"/>
                  </a:lnTo>
                  <a:lnTo>
                    <a:pt x="603956" y="740041"/>
                  </a:lnTo>
                  <a:lnTo>
                    <a:pt x="617044" y="746094"/>
                  </a:lnTo>
                  <a:lnTo>
                    <a:pt x="580930" y="761521"/>
                  </a:lnTo>
                  <a:lnTo>
                    <a:pt x="543604" y="772282"/>
                  </a:lnTo>
                  <a:lnTo>
                    <a:pt x="505454" y="778295"/>
                  </a:lnTo>
                  <a:lnTo>
                    <a:pt x="466876" y="779478"/>
                  </a:lnTo>
                  <a:lnTo>
                    <a:pt x="825594" y="779478"/>
                  </a:lnTo>
                  <a:lnTo>
                    <a:pt x="812404" y="770058"/>
                  </a:lnTo>
                  <a:lnTo>
                    <a:pt x="772481" y="746094"/>
                  </a:lnTo>
                  <a:lnTo>
                    <a:pt x="726876" y="722704"/>
                  </a:lnTo>
                  <a:lnTo>
                    <a:pt x="675658" y="699913"/>
                  </a:lnTo>
                  <a:lnTo>
                    <a:pt x="699348" y="696102"/>
                  </a:lnTo>
                  <a:lnTo>
                    <a:pt x="722723" y="690501"/>
                  </a:lnTo>
                  <a:lnTo>
                    <a:pt x="745706" y="683129"/>
                  </a:lnTo>
                  <a:lnTo>
                    <a:pt x="768217" y="674008"/>
                  </a:lnTo>
                  <a:lnTo>
                    <a:pt x="748197" y="659304"/>
                  </a:lnTo>
                  <a:lnTo>
                    <a:pt x="747211" y="657951"/>
                  </a:lnTo>
                  <a:close/>
                </a:path>
                <a:path w="934085" h="1338579">
                  <a:moveTo>
                    <a:pt x="405698" y="0"/>
                  </a:moveTo>
                  <a:lnTo>
                    <a:pt x="360412" y="6492"/>
                  </a:lnTo>
                  <a:lnTo>
                    <a:pt x="316452" y="20868"/>
                  </a:lnTo>
                  <a:lnTo>
                    <a:pt x="274666" y="43012"/>
                  </a:lnTo>
                  <a:lnTo>
                    <a:pt x="244329" y="68924"/>
                  </a:lnTo>
                  <a:lnTo>
                    <a:pt x="220825" y="100878"/>
                  </a:lnTo>
                  <a:lnTo>
                    <a:pt x="204001" y="143951"/>
                  </a:lnTo>
                  <a:lnTo>
                    <a:pt x="193703" y="203225"/>
                  </a:lnTo>
                  <a:lnTo>
                    <a:pt x="189777" y="283779"/>
                  </a:lnTo>
                  <a:lnTo>
                    <a:pt x="190537" y="353146"/>
                  </a:lnTo>
                  <a:lnTo>
                    <a:pt x="193160" y="418464"/>
                  </a:lnTo>
                  <a:lnTo>
                    <a:pt x="196429" y="478322"/>
                  </a:lnTo>
                  <a:lnTo>
                    <a:pt x="199128" y="531308"/>
                  </a:lnTo>
                  <a:lnTo>
                    <a:pt x="200041" y="576012"/>
                  </a:lnTo>
                  <a:lnTo>
                    <a:pt x="198001" y="610162"/>
                  </a:lnTo>
                  <a:lnTo>
                    <a:pt x="197950" y="611023"/>
                  </a:lnTo>
                  <a:lnTo>
                    <a:pt x="193803" y="635339"/>
                  </a:lnTo>
                  <a:lnTo>
                    <a:pt x="186965" y="658768"/>
                  </a:lnTo>
                  <a:lnTo>
                    <a:pt x="177538" y="681030"/>
                  </a:lnTo>
                  <a:lnTo>
                    <a:pt x="165624" y="701846"/>
                  </a:lnTo>
                  <a:lnTo>
                    <a:pt x="186424" y="703441"/>
                  </a:lnTo>
                  <a:lnTo>
                    <a:pt x="207257" y="704310"/>
                  </a:lnTo>
                  <a:lnTo>
                    <a:pt x="228106" y="704452"/>
                  </a:lnTo>
                  <a:lnTo>
                    <a:pt x="248956" y="703864"/>
                  </a:lnTo>
                  <a:lnTo>
                    <a:pt x="365778" y="703864"/>
                  </a:lnTo>
                  <a:lnTo>
                    <a:pt x="373065" y="686655"/>
                  </a:lnTo>
                  <a:lnTo>
                    <a:pt x="376351" y="661761"/>
                  </a:lnTo>
                  <a:lnTo>
                    <a:pt x="376351" y="657951"/>
                  </a:lnTo>
                  <a:lnTo>
                    <a:pt x="747211" y="657951"/>
                  </a:lnTo>
                  <a:lnTo>
                    <a:pt x="735775" y="642251"/>
                  </a:lnTo>
                  <a:lnTo>
                    <a:pt x="725777" y="611912"/>
                  </a:lnTo>
                  <a:lnTo>
                    <a:pt x="725368" y="610162"/>
                  </a:lnTo>
                  <a:lnTo>
                    <a:pt x="466889" y="610162"/>
                  </a:lnTo>
                  <a:lnTo>
                    <a:pt x="425460" y="604758"/>
                  </a:lnTo>
                  <a:lnTo>
                    <a:pt x="387428" y="589454"/>
                  </a:lnTo>
                  <a:lnTo>
                    <a:pt x="353875" y="565466"/>
                  </a:lnTo>
                  <a:lnTo>
                    <a:pt x="325884" y="534009"/>
                  </a:lnTo>
                  <a:lnTo>
                    <a:pt x="304537" y="496299"/>
                  </a:lnTo>
                  <a:lnTo>
                    <a:pt x="290915" y="453552"/>
                  </a:lnTo>
                  <a:lnTo>
                    <a:pt x="286102" y="406984"/>
                  </a:lnTo>
                  <a:lnTo>
                    <a:pt x="286102" y="321324"/>
                  </a:lnTo>
                  <a:lnTo>
                    <a:pt x="293446" y="320831"/>
                  </a:lnTo>
                  <a:lnTo>
                    <a:pt x="300765" y="319843"/>
                  </a:lnTo>
                  <a:lnTo>
                    <a:pt x="308008" y="318361"/>
                  </a:lnTo>
                  <a:lnTo>
                    <a:pt x="345401" y="311288"/>
                  </a:lnTo>
                  <a:lnTo>
                    <a:pt x="382717" y="301118"/>
                  </a:lnTo>
                  <a:lnTo>
                    <a:pt x="419031" y="288041"/>
                  </a:lnTo>
                  <a:lnTo>
                    <a:pt x="454461" y="272054"/>
                  </a:lnTo>
                  <a:lnTo>
                    <a:pt x="490120" y="251986"/>
                  </a:lnTo>
                  <a:lnTo>
                    <a:pt x="549711" y="212005"/>
                  </a:lnTo>
                  <a:lnTo>
                    <a:pt x="580350" y="183699"/>
                  </a:lnTo>
                  <a:lnTo>
                    <a:pt x="585997" y="177463"/>
                  </a:lnTo>
                  <a:lnTo>
                    <a:pt x="742871" y="177463"/>
                  </a:lnTo>
                  <a:lnTo>
                    <a:pt x="735895" y="153196"/>
                  </a:lnTo>
                  <a:lnTo>
                    <a:pt x="716934" y="123876"/>
                  </a:lnTo>
                  <a:lnTo>
                    <a:pt x="690772" y="102202"/>
                  </a:lnTo>
                  <a:lnTo>
                    <a:pt x="686940" y="101073"/>
                  </a:lnTo>
                  <a:lnTo>
                    <a:pt x="615199" y="101073"/>
                  </a:lnTo>
                  <a:lnTo>
                    <a:pt x="598034" y="67009"/>
                  </a:lnTo>
                  <a:lnTo>
                    <a:pt x="579986" y="46284"/>
                  </a:lnTo>
                  <a:lnTo>
                    <a:pt x="549961" y="30467"/>
                  </a:lnTo>
                  <a:lnTo>
                    <a:pt x="496867" y="11125"/>
                  </a:lnTo>
                  <a:lnTo>
                    <a:pt x="451465" y="1505"/>
                  </a:lnTo>
                  <a:lnTo>
                    <a:pt x="405698" y="0"/>
                  </a:lnTo>
                  <a:close/>
                </a:path>
                <a:path w="934085" h="1338579">
                  <a:moveTo>
                    <a:pt x="557226" y="657951"/>
                  </a:moveTo>
                  <a:lnTo>
                    <a:pt x="376351" y="657951"/>
                  </a:lnTo>
                  <a:lnTo>
                    <a:pt x="420918" y="672912"/>
                  </a:lnTo>
                  <a:lnTo>
                    <a:pt x="466788" y="677899"/>
                  </a:lnTo>
                  <a:lnTo>
                    <a:pt x="512659" y="672912"/>
                  </a:lnTo>
                  <a:lnTo>
                    <a:pt x="557226" y="657951"/>
                  </a:lnTo>
                  <a:close/>
                </a:path>
                <a:path w="934085" h="1338579">
                  <a:moveTo>
                    <a:pt x="742871" y="177463"/>
                  </a:moveTo>
                  <a:lnTo>
                    <a:pt x="595314" y="177463"/>
                  </a:lnTo>
                  <a:lnTo>
                    <a:pt x="603084" y="186352"/>
                  </a:lnTo>
                  <a:lnTo>
                    <a:pt x="604478" y="189484"/>
                  </a:lnTo>
                  <a:lnTo>
                    <a:pt x="613980" y="248991"/>
                  </a:lnTo>
                  <a:lnTo>
                    <a:pt x="629304" y="302364"/>
                  </a:lnTo>
                  <a:lnTo>
                    <a:pt x="629410" y="302657"/>
                  </a:lnTo>
                  <a:lnTo>
                    <a:pt x="633596" y="311288"/>
                  </a:lnTo>
                  <a:lnTo>
                    <a:pt x="638086" y="319843"/>
                  </a:lnTo>
                  <a:lnTo>
                    <a:pt x="642728" y="328053"/>
                  </a:lnTo>
                  <a:lnTo>
                    <a:pt x="647663" y="336168"/>
                  </a:lnTo>
                  <a:lnTo>
                    <a:pt x="647663" y="406984"/>
                  </a:lnTo>
                  <a:lnTo>
                    <a:pt x="642854" y="453552"/>
                  </a:lnTo>
                  <a:lnTo>
                    <a:pt x="629235" y="496299"/>
                  </a:lnTo>
                  <a:lnTo>
                    <a:pt x="607890" y="534009"/>
                  </a:lnTo>
                  <a:lnTo>
                    <a:pt x="579901" y="565466"/>
                  </a:lnTo>
                  <a:lnTo>
                    <a:pt x="546349" y="589454"/>
                  </a:lnTo>
                  <a:lnTo>
                    <a:pt x="508316" y="604758"/>
                  </a:lnTo>
                  <a:lnTo>
                    <a:pt x="466889" y="610162"/>
                  </a:lnTo>
                  <a:lnTo>
                    <a:pt x="725368" y="610162"/>
                  </a:lnTo>
                  <a:lnTo>
                    <a:pt x="713030" y="557350"/>
                  </a:lnTo>
                  <a:lnTo>
                    <a:pt x="711186" y="521149"/>
                  </a:lnTo>
                  <a:lnTo>
                    <a:pt x="716909" y="473884"/>
                  </a:lnTo>
                  <a:lnTo>
                    <a:pt x="726993" y="419220"/>
                  </a:lnTo>
                  <a:lnTo>
                    <a:pt x="738230" y="360825"/>
                  </a:lnTo>
                  <a:lnTo>
                    <a:pt x="747366" y="302657"/>
                  </a:lnTo>
                  <a:lnTo>
                    <a:pt x="747412" y="302364"/>
                  </a:lnTo>
                  <a:lnTo>
                    <a:pt x="751225" y="248991"/>
                  </a:lnTo>
                  <a:lnTo>
                    <a:pt x="751332" y="247503"/>
                  </a:lnTo>
                  <a:lnTo>
                    <a:pt x="747436" y="193345"/>
                  </a:lnTo>
                  <a:lnTo>
                    <a:pt x="742871" y="177463"/>
                  </a:lnTo>
                  <a:close/>
                </a:path>
                <a:path w="934085" h="1338579">
                  <a:moveTo>
                    <a:pt x="669315" y="95883"/>
                  </a:moveTo>
                  <a:lnTo>
                    <a:pt x="644408" y="96177"/>
                  </a:lnTo>
                  <a:lnTo>
                    <a:pt x="623791" y="99202"/>
                  </a:lnTo>
                  <a:lnTo>
                    <a:pt x="615199" y="101073"/>
                  </a:lnTo>
                  <a:lnTo>
                    <a:pt x="686940" y="101073"/>
                  </a:lnTo>
                  <a:lnTo>
                    <a:pt x="669315" y="95883"/>
                  </a:lnTo>
                  <a:close/>
                </a:path>
              </a:pathLst>
            </a:custGeom>
            <a:solidFill>
              <a:srgbClr val="C4D4EB"/>
            </a:solidFill>
          </p:spPr>
          <p:txBody>
            <a:bodyPr wrap="square" lIns="0" tIns="0" rIns="0" bIns="0" rtlCol="0"/>
            <a:lstStyle/>
            <a:p>
              <a:pPr defTabSz="761970"/>
              <a:endParaRPr sz="1500"/>
            </a:p>
          </p:txBody>
        </p:sp>
        <p:sp>
          <p:nvSpPr>
            <p:cNvPr id="6" name="object 6"/>
            <p:cNvSpPr/>
            <p:nvPr/>
          </p:nvSpPr>
          <p:spPr>
            <a:xfrm>
              <a:off x="1311021" y="2271141"/>
              <a:ext cx="975994" cy="1645285"/>
            </a:xfrm>
            <a:custGeom>
              <a:avLst/>
              <a:gdLst/>
              <a:ahLst/>
              <a:cxnLst/>
              <a:rect l="l" t="t" r="r" b="b"/>
              <a:pathLst>
                <a:path w="975994" h="1645285">
                  <a:moveTo>
                    <a:pt x="0" y="1644777"/>
                  </a:moveTo>
                  <a:lnTo>
                    <a:pt x="975664" y="1644777"/>
                  </a:lnTo>
                  <a:lnTo>
                    <a:pt x="975664" y="0"/>
                  </a:lnTo>
                  <a:lnTo>
                    <a:pt x="0" y="0"/>
                  </a:lnTo>
                  <a:lnTo>
                    <a:pt x="0" y="1644777"/>
                  </a:lnTo>
                  <a:close/>
                </a:path>
              </a:pathLst>
            </a:custGeom>
            <a:ln w="12700">
              <a:solidFill>
                <a:srgbClr val="FFFFFF"/>
              </a:solidFill>
            </a:ln>
          </p:spPr>
          <p:txBody>
            <a:bodyPr wrap="square" lIns="0" tIns="0" rIns="0" bIns="0" rtlCol="0"/>
            <a:lstStyle/>
            <a:p>
              <a:pPr defTabSz="761970"/>
              <a:endParaRPr sz="1500"/>
            </a:p>
          </p:txBody>
        </p:sp>
      </p:grpSp>
      <p:sp>
        <p:nvSpPr>
          <p:cNvPr id="7" name="object 7"/>
          <p:cNvSpPr/>
          <p:nvPr/>
        </p:nvSpPr>
        <p:spPr>
          <a:xfrm>
            <a:off x="6204373" y="1830282"/>
            <a:ext cx="5146146" cy="1608137"/>
          </a:xfrm>
          <a:custGeom>
            <a:avLst/>
            <a:gdLst/>
            <a:ahLst/>
            <a:cxnLst/>
            <a:rect l="l" t="t" r="r" b="b"/>
            <a:pathLst>
              <a:path w="6175375" h="1929764">
                <a:moveTo>
                  <a:pt x="6175248" y="0"/>
                </a:moveTo>
                <a:lnTo>
                  <a:pt x="0" y="0"/>
                </a:lnTo>
                <a:lnTo>
                  <a:pt x="0" y="1929764"/>
                </a:lnTo>
                <a:lnTo>
                  <a:pt x="6175248" y="1929764"/>
                </a:lnTo>
                <a:lnTo>
                  <a:pt x="6175248" y="0"/>
                </a:lnTo>
                <a:close/>
              </a:path>
            </a:pathLst>
          </a:custGeom>
          <a:solidFill>
            <a:srgbClr val="FFFFFF">
              <a:alpha val="39999"/>
            </a:srgbClr>
          </a:solidFill>
        </p:spPr>
        <p:txBody>
          <a:bodyPr wrap="square" lIns="0" tIns="0" rIns="0" bIns="0" rtlCol="0"/>
          <a:lstStyle/>
          <a:p>
            <a:pPr defTabSz="761970"/>
            <a:endParaRPr sz="1500"/>
          </a:p>
        </p:txBody>
      </p:sp>
      <p:sp>
        <p:nvSpPr>
          <p:cNvPr id="8" name="object 8"/>
          <p:cNvSpPr txBox="1"/>
          <p:nvPr/>
        </p:nvSpPr>
        <p:spPr>
          <a:xfrm>
            <a:off x="6204373" y="1830282"/>
            <a:ext cx="5146146" cy="1069267"/>
          </a:xfrm>
          <a:prstGeom prst="rect">
            <a:avLst/>
          </a:prstGeom>
          <a:ln w="6350">
            <a:solidFill>
              <a:srgbClr val="5B9BD4"/>
            </a:solidFill>
          </a:ln>
        </p:spPr>
        <p:txBody>
          <a:bodyPr vert="horz" wrap="square" lIns="0" tIns="423862" rIns="0" bIns="0" rtlCol="0">
            <a:spAutoFit/>
          </a:bodyPr>
          <a:lstStyle/>
          <a:p>
            <a:pPr marL="1209097" defTabSz="761970">
              <a:spcBef>
                <a:spcPts val="3337"/>
              </a:spcBef>
            </a:pPr>
            <a:r>
              <a:rPr sz="4167" spc="-8" dirty="0">
                <a:latin typeface="Calibri"/>
                <a:cs typeface="Calibri"/>
              </a:rPr>
              <a:t>BAJAS</a:t>
            </a:r>
            <a:endParaRPr sz="4167">
              <a:latin typeface="Calibri"/>
              <a:cs typeface="Calibri"/>
            </a:endParaRPr>
          </a:p>
        </p:txBody>
      </p:sp>
      <p:grpSp>
        <p:nvGrpSpPr>
          <p:cNvPr id="9" name="object 9"/>
          <p:cNvGrpSpPr/>
          <p:nvPr/>
        </p:nvGrpSpPr>
        <p:grpSpPr>
          <a:xfrm>
            <a:off x="6253692" y="1867428"/>
            <a:ext cx="900113" cy="1548342"/>
            <a:chOff x="7504430" y="2240914"/>
            <a:chExt cx="1080135" cy="1858010"/>
          </a:xfrm>
        </p:grpSpPr>
        <p:sp>
          <p:nvSpPr>
            <p:cNvPr id="10" name="object 10"/>
            <p:cNvSpPr/>
            <p:nvPr/>
          </p:nvSpPr>
          <p:spPr>
            <a:xfrm>
              <a:off x="7510767" y="2355748"/>
              <a:ext cx="1067435" cy="1633855"/>
            </a:xfrm>
            <a:custGeom>
              <a:avLst/>
              <a:gdLst/>
              <a:ahLst/>
              <a:cxnLst/>
              <a:rect l="l" t="t" r="r" b="b"/>
              <a:pathLst>
                <a:path w="1067434" h="1633854">
                  <a:moveTo>
                    <a:pt x="934300" y="151942"/>
                  </a:moveTo>
                  <a:lnTo>
                    <a:pt x="927582" y="103860"/>
                  </a:lnTo>
                  <a:lnTo>
                    <a:pt x="908875" y="62141"/>
                  </a:lnTo>
                  <a:lnTo>
                    <a:pt x="880351" y="29273"/>
                  </a:lnTo>
                  <a:lnTo>
                    <a:pt x="844169" y="7734"/>
                  </a:lnTo>
                  <a:lnTo>
                    <a:pt x="802513" y="0"/>
                  </a:lnTo>
                  <a:lnTo>
                    <a:pt x="760857" y="7734"/>
                  </a:lnTo>
                  <a:lnTo>
                    <a:pt x="724674" y="29273"/>
                  </a:lnTo>
                  <a:lnTo>
                    <a:pt x="696150" y="62141"/>
                  </a:lnTo>
                  <a:lnTo>
                    <a:pt x="677430" y="103860"/>
                  </a:lnTo>
                  <a:lnTo>
                    <a:pt x="670712" y="151942"/>
                  </a:lnTo>
                  <a:lnTo>
                    <a:pt x="677430" y="199936"/>
                  </a:lnTo>
                  <a:lnTo>
                    <a:pt x="696150" y="241630"/>
                  </a:lnTo>
                  <a:lnTo>
                    <a:pt x="724674" y="274510"/>
                  </a:lnTo>
                  <a:lnTo>
                    <a:pt x="760857" y="296075"/>
                  </a:lnTo>
                  <a:lnTo>
                    <a:pt x="802513" y="303822"/>
                  </a:lnTo>
                  <a:lnTo>
                    <a:pt x="844169" y="296075"/>
                  </a:lnTo>
                  <a:lnTo>
                    <a:pt x="880351" y="274510"/>
                  </a:lnTo>
                  <a:lnTo>
                    <a:pt x="908875" y="241630"/>
                  </a:lnTo>
                  <a:lnTo>
                    <a:pt x="927582" y="199936"/>
                  </a:lnTo>
                  <a:lnTo>
                    <a:pt x="934300" y="151942"/>
                  </a:lnTo>
                  <a:close/>
                </a:path>
                <a:path w="1067434" h="1633854">
                  <a:moveTo>
                    <a:pt x="1066977" y="358355"/>
                  </a:moveTo>
                  <a:lnTo>
                    <a:pt x="1049375" y="369341"/>
                  </a:lnTo>
                  <a:lnTo>
                    <a:pt x="1033157" y="393090"/>
                  </a:lnTo>
                  <a:lnTo>
                    <a:pt x="975487" y="518439"/>
                  </a:lnTo>
                  <a:lnTo>
                    <a:pt x="915339" y="474751"/>
                  </a:lnTo>
                  <a:lnTo>
                    <a:pt x="721779" y="334200"/>
                  </a:lnTo>
                  <a:lnTo>
                    <a:pt x="687184" y="322808"/>
                  </a:lnTo>
                  <a:lnTo>
                    <a:pt x="407123" y="322808"/>
                  </a:lnTo>
                  <a:lnTo>
                    <a:pt x="388734" y="325653"/>
                  </a:lnTo>
                  <a:lnTo>
                    <a:pt x="389128" y="325653"/>
                  </a:lnTo>
                  <a:lnTo>
                    <a:pt x="373354" y="333489"/>
                  </a:lnTo>
                  <a:lnTo>
                    <a:pt x="359867" y="346049"/>
                  </a:lnTo>
                  <a:lnTo>
                    <a:pt x="349465" y="362699"/>
                  </a:lnTo>
                  <a:lnTo>
                    <a:pt x="242379" y="590613"/>
                  </a:lnTo>
                  <a:lnTo>
                    <a:pt x="234454" y="619188"/>
                  </a:lnTo>
                  <a:lnTo>
                    <a:pt x="237020" y="648296"/>
                  </a:lnTo>
                  <a:lnTo>
                    <a:pt x="268732" y="693166"/>
                  </a:lnTo>
                  <a:lnTo>
                    <a:pt x="300037" y="702665"/>
                  </a:lnTo>
                  <a:lnTo>
                    <a:pt x="317157" y="699909"/>
                  </a:lnTo>
                  <a:lnTo>
                    <a:pt x="333197" y="691984"/>
                  </a:lnTo>
                  <a:lnTo>
                    <a:pt x="347065" y="679437"/>
                  </a:lnTo>
                  <a:lnTo>
                    <a:pt x="357695" y="662787"/>
                  </a:lnTo>
                  <a:lnTo>
                    <a:pt x="446659" y="474751"/>
                  </a:lnTo>
                  <a:lnTo>
                    <a:pt x="543864" y="474751"/>
                  </a:lnTo>
                  <a:lnTo>
                    <a:pt x="252260" y="1101521"/>
                  </a:lnTo>
                  <a:lnTo>
                    <a:pt x="0" y="1101521"/>
                  </a:lnTo>
                  <a:lnTo>
                    <a:pt x="0" y="1253464"/>
                  </a:lnTo>
                  <a:lnTo>
                    <a:pt x="291795" y="1253464"/>
                  </a:lnTo>
                  <a:lnTo>
                    <a:pt x="309613" y="1250708"/>
                  </a:lnTo>
                  <a:lnTo>
                    <a:pt x="325577" y="1242783"/>
                  </a:lnTo>
                  <a:lnTo>
                    <a:pt x="339064" y="1230223"/>
                  </a:lnTo>
                  <a:lnTo>
                    <a:pt x="349465" y="1213573"/>
                  </a:lnTo>
                  <a:lnTo>
                    <a:pt x="464781" y="968565"/>
                  </a:lnTo>
                  <a:lnTo>
                    <a:pt x="654240" y="1171790"/>
                  </a:lnTo>
                  <a:lnTo>
                    <a:pt x="639406" y="1553552"/>
                  </a:lnTo>
                  <a:lnTo>
                    <a:pt x="655066" y="1608391"/>
                  </a:lnTo>
                  <a:lnTo>
                    <a:pt x="700366" y="1633321"/>
                  </a:lnTo>
                  <a:lnTo>
                    <a:pt x="703668" y="1633321"/>
                  </a:lnTo>
                  <a:lnTo>
                    <a:pt x="748969" y="1612188"/>
                  </a:lnTo>
                  <a:lnTo>
                    <a:pt x="769556" y="1561147"/>
                  </a:lnTo>
                  <a:lnTo>
                    <a:pt x="786041" y="1143304"/>
                  </a:lnTo>
                  <a:lnTo>
                    <a:pt x="785469" y="1126629"/>
                  </a:lnTo>
                  <a:lnTo>
                    <a:pt x="764616" y="1084427"/>
                  </a:lnTo>
                  <a:lnTo>
                    <a:pt x="656310" y="968565"/>
                  </a:lnTo>
                  <a:lnTo>
                    <a:pt x="604812" y="913485"/>
                  </a:lnTo>
                  <a:lnTo>
                    <a:pt x="772858" y="552627"/>
                  </a:lnTo>
                  <a:lnTo>
                    <a:pt x="963955" y="691273"/>
                  </a:lnTo>
                  <a:lnTo>
                    <a:pt x="975906" y="698360"/>
                  </a:lnTo>
                  <a:lnTo>
                    <a:pt x="989088" y="702437"/>
                  </a:lnTo>
                  <a:lnTo>
                    <a:pt x="1002880" y="703287"/>
                  </a:lnTo>
                  <a:lnTo>
                    <a:pt x="1016673" y="700773"/>
                  </a:lnTo>
                  <a:lnTo>
                    <a:pt x="1050505" y="675932"/>
                  </a:lnTo>
                  <a:lnTo>
                    <a:pt x="1066977" y="642708"/>
                  </a:lnTo>
                  <a:lnTo>
                    <a:pt x="1066977" y="552627"/>
                  </a:lnTo>
                  <a:lnTo>
                    <a:pt x="1066977" y="518439"/>
                  </a:lnTo>
                  <a:lnTo>
                    <a:pt x="1066977" y="358355"/>
                  </a:lnTo>
                  <a:close/>
                </a:path>
              </a:pathLst>
            </a:custGeom>
            <a:solidFill>
              <a:srgbClr val="C2E3D6"/>
            </a:solidFill>
          </p:spPr>
          <p:txBody>
            <a:bodyPr wrap="square" lIns="0" tIns="0" rIns="0" bIns="0" rtlCol="0"/>
            <a:lstStyle/>
            <a:p>
              <a:pPr defTabSz="761970"/>
              <a:endParaRPr sz="1500"/>
            </a:p>
          </p:txBody>
        </p:sp>
        <p:sp>
          <p:nvSpPr>
            <p:cNvPr id="11" name="object 11"/>
            <p:cNvSpPr/>
            <p:nvPr/>
          </p:nvSpPr>
          <p:spPr>
            <a:xfrm>
              <a:off x="7510780" y="2247264"/>
              <a:ext cx="1067435" cy="1845310"/>
            </a:xfrm>
            <a:custGeom>
              <a:avLst/>
              <a:gdLst/>
              <a:ahLst/>
              <a:cxnLst/>
              <a:rect l="l" t="t" r="r" b="b"/>
              <a:pathLst>
                <a:path w="1067434" h="1845310">
                  <a:moveTo>
                    <a:pt x="0" y="1845055"/>
                  </a:moveTo>
                  <a:lnTo>
                    <a:pt x="1066977" y="1845055"/>
                  </a:lnTo>
                  <a:lnTo>
                    <a:pt x="1066977" y="0"/>
                  </a:lnTo>
                  <a:lnTo>
                    <a:pt x="0" y="0"/>
                  </a:lnTo>
                  <a:lnTo>
                    <a:pt x="0" y="1845055"/>
                  </a:lnTo>
                  <a:close/>
                </a:path>
              </a:pathLst>
            </a:custGeom>
            <a:ln w="12699">
              <a:solidFill>
                <a:srgbClr val="FFFFFF"/>
              </a:solidFill>
            </a:ln>
          </p:spPr>
          <p:txBody>
            <a:bodyPr wrap="square" lIns="0" tIns="0" rIns="0" bIns="0" rtlCol="0"/>
            <a:lstStyle/>
            <a:p>
              <a:pPr defTabSz="761970"/>
              <a:endParaRPr sz="1500"/>
            </a:p>
          </p:txBody>
        </p:sp>
      </p:grpSp>
      <p:sp>
        <p:nvSpPr>
          <p:cNvPr id="12" name="object 12"/>
          <p:cNvSpPr/>
          <p:nvPr/>
        </p:nvSpPr>
        <p:spPr>
          <a:xfrm>
            <a:off x="3604366" y="3689455"/>
            <a:ext cx="5146146" cy="1608137"/>
          </a:xfrm>
          <a:custGeom>
            <a:avLst/>
            <a:gdLst/>
            <a:ahLst/>
            <a:cxnLst/>
            <a:rect l="l" t="t" r="r" b="b"/>
            <a:pathLst>
              <a:path w="6175375" h="1929764">
                <a:moveTo>
                  <a:pt x="6175247" y="0"/>
                </a:moveTo>
                <a:lnTo>
                  <a:pt x="0" y="0"/>
                </a:lnTo>
                <a:lnTo>
                  <a:pt x="0" y="1929764"/>
                </a:lnTo>
                <a:lnTo>
                  <a:pt x="6175247" y="1929764"/>
                </a:lnTo>
                <a:lnTo>
                  <a:pt x="6175247" y="0"/>
                </a:lnTo>
                <a:close/>
              </a:path>
            </a:pathLst>
          </a:custGeom>
          <a:solidFill>
            <a:srgbClr val="FFFFFF">
              <a:alpha val="39999"/>
            </a:srgbClr>
          </a:solidFill>
        </p:spPr>
        <p:txBody>
          <a:bodyPr wrap="square" lIns="0" tIns="0" rIns="0" bIns="0" rtlCol="0"/>
          <a:lstStyle/>
          <a:p>
            <a:pPr defTabSz="761970"/>
            <a:endParaRPr sz="1500"/>
          </a:p>
        </p:txBody>
      </p:sp>
      <p:sp>
        <p:nvSpPr>
          <p:cNvPr id="13" name="object 13"/>
          <p:cNvSpPr txBox="1"/>
          <p:nvPr/>
        </p:nvSpPr>
        <p:spPr>
          <a:xfrm>
            <a:off x="3604366" y="3689455"/>
            <a:ext cx="5146146" cy="1379117"/>
          </a:xfrm>
          <a:prstGeom prst="rect">
            <a:avLst/>
          </a:prstGeom>
          <a:ln w="6350">
            <a:solidFill>
              <a:srgbClr val="5B9BD4"/>
            </a:solidFill>
          </a:ln>
        </p:spPr>
        <p:txBody>
          <a:bodyPr vert="horz" wrap="square" lIns="0" tIns="197379" rIns="0" bIns="0" rtlCol="0">
            <a:spAutoFit/>
          </a:bodyPr>
          <a:lstStyle/>
          <a:p>
            <a:pPr marL="1088981" marR="216950" defTabSz="761970">
              <a:lnSpc>
                <a:spcPts val="4583"/>
              </a:lnSpc>
              <a:spcBef>
                <a:spcPts val="1554"/>
              </a:spcBef>
            </a:pPr>
            <a:r>
              <a:rPr sz="4167" spc="-8" dirty="0">
                <a:latin typeface="Calibri"/>
                <a:cs typeface="Calibri"/>
              </a:rPr>
              <a:t>MODIFICACIONES </a:t>
            </a:r>
            <a:r>
              <a:rPr sz="4167" dirty="0">
                <a:latin typeface="Calibri"/>
                <a:cs typeface="Calibri"/>
              </a:rPr>
              <a:t>DE </a:t>
            </a:r>
            <a:r>
              <a:rPr sz="4167" spc="-8" dirty="0">
                <a:latin typeface="Calibri"/>
                <a:cs typeface="Calibri"/>
              </a:rPr>
              <a:t>SALARIO</a:t>
            </a:r>
            <a:endParaRPr sz="4167">
              <a:latin typeface="Calibri"/>
              <a:cs typeface="Calibri"/>
            </a:endParaRPr>
          </a:p>
        </p:txBody>
      </p:sp>
      <p:grpSp>
        <p:nvGrpSpPr>
          <p:cNvPr id="14" name="object 14"/>
          <p:cNvGrpSpPr/>
          <p:nvPr/>
        </p:nvGrpSpPr>
        <p:grpSpPr>
          <a:xfrm>
            <a:off x="3618018" y="3767560"/>
            <a:ext cx="892175" cy="1474258"/>
            <a:chOff x="4341621" y="4521072"/>
            <a:chExt cx="1070610" cy="1769110"/>
          </a:xfrm>
        </p:grpSpPr>
        <p:sp>
          <p:nvSpPr>
            <p:cNvPr id="15" name="object 15"/>
            <p:cNvSpPr/>
            <p:nvPr/>
          </p:nvSpPr>
          <p:spPr>
            <a:xfrm>
              <a:off x="4347971" y="4763141"/>
              <a:ext cx="1057910" cy="1295400"/>
            </a:xfrm>
            <a:custGeom>
              <a:avLst/>
              <a:gdLst/>
              <a:ahLst/>
              <a:cxnLst/>
              <a:rect l="l" t="t" r="r" b="b"/>
              <a:pathLst>
                <a:path w="1057910" h="1295400">
                  <a:moveTo>
                    <a:pt x="433113" y="1079500"/>
                  </a:moveTo>
                  <a:lnTo>
                    <a:pt x="333486" y="1079500"/>
                  </a:lnTo>
                  <a:lnTo>
                    <a:pt x="338506" y="1130300"/>
                  </a:lnTo>
                  <a:lnTo>
                    <a:pt x="353508" y="1155700"/>
                  </a:lnTo>
                  <a:lnTo>
                    <a:pt x="378400" y="1193800"/>
                  </a:lnTo>
                  <a:lnTo>
                    <a:pt x="413091" y="1219200"/>
                  </a:lnTo>
                  <a:lnTo>
                    <a:pt x="457491" y="1244600"/>
                  </a:lnTo>
                  <a:lnTo>
                    <a:pt x="511508" y="1270000"/>
                  </a:lnTo>
                  <a:lnTo>
                    <a:pt x="551591" y="1282700"/>
                  </a:lnTo>
                  <a:lnTo>
                    <a:pt x="594803" y="1282700"/>
                  </a:lnTo>
                  <a:lnTo>
                    <a:pt x="640738" y="1295400"/>
                  </a:lnTo>
                  <a:lnTo>
                    <a:pt x="954731" y="1295400"/>
                  </a:lnTo>
                  <a:lnTo>
                    <a:pt x="1048190" y="1270000"/>
                  </a:lnTo>
                  <a:lnTo>
                    <a:pt x="1057757" y="1270000"/>
                  </a:lnTo>
                  <a:lnTo>
                    <a:pt x="1057757" y="1193800"/>
                  </a:lnTo>
                  <a:lnTo>
                    <a:pt x="694431" y="1193800"/>
                  </a:lnTo>
                  <a:lnTo>
                    <a:pt x="694431" y="1181100"/>
                  </a:lnTo>
                  <a:lnTo>
                    <a:pt x="595212" y="1181100"/>
                  </a:lnTo>
                  <a:lnTo>
                    <a:pt x="579032" y="1168400"/>
                  </a:lnTo>
                  <a:lnTo>
                    <a:pt x="563772" y="1168400"/>
                  </a:lnTo>
                  <a:lnTo>
                    <a:pt x="563772" y="1143000"/>
                  </a:lnTo>
                  <a:lnTo>
                    <a:pt x="498442" y="1143000"/>
                  </a:lnTo>
                  <a:lnTo>
                    <a:pt x="471009" y="1130300"/>
                  </a:lnTo>
                  <a:lnTo>
                    <a:pt x="450466" y="1117600"/>
                  </a:lnTo>
                  <a:lnTo>
                    <a:pt x="437579" y="1104900"/>
                  </a:lnTo>
                  <a:lnTo>
                    <a:pt x="433113" y="1079500"/>
                  </a:lnTo>
                  <a:close/>
                </a:path>
                <a:path w="1057910" h="1295400">
                  <a:moveTo>
                    <a:pt x="825090" y="1117600"/>
                  </a:moveTo>
                  <a:lnTo>
                    <a:pt x="759760" y="1117600"/>
                  </a:lnTo>
                  <a:lnTo>
                    <a:pt x="759760" y="1193800"/>
                  </a:lnTo>
                  <a:lnTo>
                    <a:pt x="825090" y="1193800"/>
                  </a:lnTo>
                  <a:lnTo>
                    <a:pt x="825090" y="1117600"/>
                  </a:lnTo>
                  <a:close/>
                </a:path>
                <a:path w="1057910" h="1295400">
                  <a:moveTo>
                    <a:pt x="955748" y="1104900"/>
                  </a:moveTo>
                  <a:lnTo>
                    <a:pt x="563772" y="1104900"/>
                  </a:lnTo>
                  <a:lnTo>
                    <a:pt x="579721" y="1117600"/>
                  </a:lnTo>
                  <a:lnTo>
                    <a:pt x="890419" y="1117600"/>
                  </a:lnTo>
                  <a:lnTo>
                    <a:pt x="890419" y="1193800"/>
                  </a:lnTo>
                  <a:lnTo>
                    <a:pt x="1057757" y="1193800"/>
                  </a:lnTo>
                  <a:lnTo>
                    <a:pt x="1057757" y="1181100"/>
                  </a:lnTo>
                  <a:lnTo>
                    <a:pt x="955748" y="1181100"/>
                  </a:lnTo>
                  <a:lnTo>
                    <a:pt x="955748" y="1104900"/>
                  </a:lnTo>
                  <a:close/>
                </a:path>
                <a:path w="1057910" h="1295400">
                  <a:moveTo>
                    <a:pt x="694431" y="1117600"/>
                  </a:moveTo>
                  <a:lnTo>
                    <a:pt x="629101" y="1117600"/>
                  </a:lnTo>
                  <a:lnTo>
                    <a:pt x="629101" y="1181100"/>
                  </a:lnTo>
                  <a:lnTo>
                    <a:pt x="694431" y="1181100"/>
                  </a:lnTo>
                  <a:lnTo>
                    <a:pt x="694431" y="1117600"/>
                  </a:lnTo>
                  <a:close/>
                </a:path>
                <a:path w="1057910" h="1295400">
                  <a:moveTo>
                    <a:pt x="1057757" y="1104900"/>
                  </a:moveTo>
                  <a:lnTo>
                    <a:pt x="1021078" y="1104900"/>
                  </a:lnTo>
                  <a:lnTo>
                    <a:pt x="1021078" y="1168400"/>
                  </a:lnTo>
                  <a:lnTo>
                    <a:pt x="1005817" y="1168400"/>
                  </a:lnTo>
                  <a:lnTo>
                    <a:pt x="989638" y="1181100"/>
                  </a:lnTo>
                  <a:lnTo>
                    <a:pt x="1057757" y="1181100"/>
                  </a:lnTo>
                  <a:lnTo>
                    <a:pt x="1057757" y="1104900"/>
                  </a:lnTo>
                  <a:close/>
                </a:path>
                <a:path w="1057910" h="1295400">
                  <a:moveTo>
                    <a:pt x="0" y="901700"/>
                  </a:moveTo>
                  <a:lnTo>
                    <a:pt x="0" y="1028700"/>
                  </a:lnTo>
                  <a:lnTo>
                    <a:pt x="185" y="1028700"/>
                  </a:lnTo>
                  <a:lnTo>
                    <a:pt x="54202" y="1054100"/>
                  </a:lnTo>
                  <a:lnTo>
                    <a:pt x="94285" y="1054100"/>
                  </a:lnTo>
                  <a:lnTo>
                    <a:pt x="137497" y="1066800"/>
                  </a:lnTo>
                  <a:lnTo>
                    <a:pt x="183432" y="1079500"/>
                  </a:lnTo>
                  <a:lnTo>
                    <a:pt x="447812" y="1079500"/>
                  </a:lnTo>
                  <a:lnTo>
                    <a:pt x="460087" y="1092200"/>
                  </a:lnTo>
                  <a:lnTo>
                    <a:pt x="498442" y="1092200"/>
                  </a:lnTo>
                  <a:lnTo>
                    <a:pt x="498442" y="1143000"/>
                  </a:lnTo>
                  <a:lnTo>
                    <a:pt x="563772" y="1143000"/>
                  </a:lnTo>
                  <a:lnTo>
                    <a:pt x="563772" y="1104900"/>
                  </a:lnTo>
                  <a:lnTo>
                    <a:pt x="1057757" y="1104900"/>
                  </a:lnTo>
                  <a:lnTo>
                    <a:pt x="1057757" y="1016000"/>
                  </a:lnTo>
                  <a:lnTo>
                    <a:pt x="645051" y="1016000"/>
                  </a:lnTo>
                  <a:lnTo>
                    <a:pt x="629101" y="1003300"/>
                  </a:lnTo>
                  <a:lnTo>
                    <a:pt x="546674" y="1003300"/>
                  </a:lnTo>
                  <a:lnTo>
                    <a:pt x="529882" y="990600"/>
                  </a:lnTo>
                  <a:lnTo>
                    <a:pt x="498442" y="990600"/>
                  </a:lnTo>
                  <a:lnTo>
                    <a:pt x="498442" y="977900"/>
                  </a:lnTo>
                  <a:lnTo>
                    <a:pt x="249374" y="977900"/>
                  </a:lnTo>
                  <a:lnTo>
                    <a:pt x="237125" y="965200"/>
                  </a:lnTo>
                  <a:lnTo>
                    <a:pt x="154697" y="965200"/>
                  </a:lnTo>
                  <a:lnTo>
                    <a:pt x="137906" y="952500"/>
                  </a:lnTo>
                  <a:lnTo>
                    <a:pt x="106466" y="952500"/>
                  </a:lnTo>
                  <a:lnTo>
                    <a:pt x="106466" y="927100"/>
                  </a:lnTo>
                  <a:lnTo>
                    <a:pt x="41137" y="927100"/>
                  </a:lnTo>
                  <a:lnTo>
                    <a:pt x="13703" y="914400"/>
                  </a:lnTo>
                  <a:lnTo>
                    <a:pt x="0" y="901700"/>
                  </a:lnTo>
                  <a:close/>
                </a:path>
                <a:path w="1057910" h="1295400">
                  <a:moveTo>
                    <a:pt x="759760" y="939800"/>
                  </a:moveTo>
                  <a:lnTo>
                    <a:pt x="694431" y="939800"/>
                  </a:lnTo>
                  <a:lnTo>
                    <a:pt x="694431" y="1016000"/>
                  </a:lnTo>
                  <a:lnTo>
                    <a:pt x="759760" y="1016000"/>
                  </a:lnTo>
                  <a:lnTo>
                    <a:pt x="759760" y="939800"/>
                  </a:lnTo>
                  <a:close/>
                </a:path>
                <a:path w="1057910" h="1295400">
                  <a:moveTo>
                    <a:pt x="890419" y="939800"/>
                  </a:moveTo>
                  <a:lnTo>
                    <a:pt x="825090" y="939800"/>
                  </a:lnTo>
                  <a:lnTo>
                    <a:pt x="825090" y="1003300"/>
                  </a:lnTo>
                  <a:lnTo>
                    <a:pt x="809140" y="1016000"/>
                  </a:lnTo>
                  <a:lnTo>
                    <a:pt x="1057757" y="1016000"/>
                  </a:lnTo>
                  <a:lnTo>
                    <a:pt x="1057757" y="1003300"/>
                  </a:lnTo>
                  <a:lnTo>
                    <a:pt x="890419" y="1003300"/>
                  </a:lnTo>
                  <a:lnTo>
                    <a:pt x="890419" y="939800"/>
                  </a:lnTo>
                  <a:close/>
                </a:path>
                <a:path w="1057910" h="1295400">
                  <a:moveTo>
                    <a:pt x="890419" y="927100"/>
                  </a:moveTo>
                  <a:lnTo>
                    <a:pt x="563772" y="927100"/>
                  </a:lnTo>
                  <a:lnTo>
                    <a:pt x="563772" y="1003300"/>
                  </a:lnTo>
                  <a:lnTo>
                    <a:pt x="629101" y="1003300"/>
                  </a:lnTo>
                  <a:lnTo>
                    <a:pt x="629101" y="939800"/>
                  </a:lnTo>
                  <a:lnTo>
                    <a:pt x="890419" y="939800"/>
                  </a:lnTo>
                  <a:lnTo>
                    <a:pt x="890419" y="927100"/>
                  </a:lnTo>
                  <a:close/>
                </a:path>
                <a:path w="1057910" h="1295400">
                  <a:moveTo>
                    <a:pt x="1021078" y="914400"/>
                  </a:moveTo>
                  <a:lnTo>
                    <a:pt x="955748" y="914400"/>
                  </a:lnTo>
                  <a:lnTo>
                    <a:pt x="955748" y="990600"/>
                  </a:lnTo>
                  <a:lnTo>
                    <a:pt x="924309" y="990600"/>
                  </a:lnTo>
                  <a:lnTo>
                    <a:pt x="907517" y="1003300"/>
                  </a:lnTo>
                  <a:lnTo>
                    <a:pt x="1057757" y="1003300"/>
                  </a:lnTo>
                  <a:lnTo>
                    <a:pt x="1057757" y="965200"/>
                  </a:lnTo>
                  <a:lnTo>
                    <a:pt x="1021078" y="965200"/>
                  </a:lnTo>
                  <a:lnTo>
                    <a:pt x="1021078" y="914400"/>
                  </a:lnTo>
                  <a:close/>
                </a:path>
                <a:path w="1057910" h="1295400">
                  <a:moveTo>
                    <a:pt x="367784" y="901700"/>
                  </a:moveTo>
                  <a:lnTo>
                    <a:pt x="269789" y="901700"/>
                  </a:lnTo>
                  <a:lnTo>
                    <a:pt x="270734" y="927100"/>
                  </a:lnTo>
                  <a:lnTo>
                    <a:pt x="273668" y="939800"/>
                  </a:lnTo>
                  <a:lnTo>
                    <a:pt x="278747" y="952500"/>
                  </a:lnTo>
                  <a:lnTo>
                    <a:pt x="286122" y="977900"/>
                  </a:lnTo>
                  <a:lnTo>
                    <a:pt x="498442" y="977900"/>
                  </a:lnTo>
                  <a:lnTo>
                    <a:pt x="498442" y="965200"/>
                  </a:lnTo>
                  <a:lnTo>
                    <a:pt x="433113" y="965200"/>
                  </a:lnTo>
                  <a:lnTo>
                    <a:pt x="405680" y="952500"/>
                  </a:lnTo>
                  <a:lnTo>
                    <a:pt x="385137" y="939800"/>
                  </a:lnTo>
                  <a:lnTo>
                    <a:pt x="372249" y="914400"/>
                  </a:lnTo>
                  <a:lnTo>
                    <a:pt x="367784" y="901700"/>
                  </a:lnTo>
                  <a:close/>
                </a:path>
                <a:path w="1057910" h="1295400">
                  <a:moveTo>
                    <a:pt x="367784" y="876300"/>
                  </a:moveTo>
                  <a:lnTo>
                    <a:pt x="106466" y="876300"/>
                  </a:lnTo>
                  <a:lnTo>
                    <a:pt x="122415" y="889000"/>
                  </a:lnTo>
                  <a:lnTo>
                    <a:pt x="171795" y="889000"/>
                  </a:lnTo>
                  <a:lnTo>
                    <a:pt x="171795" y="965200"/>
                  </a:lnTo>
                  <a:lnTo>
                    <a:pt x="237125" y="965200"/>
                  </a:lnTo>
                  <a:lnTo>
                    <a:pt x="237125" y="901700"/>
                  </a:lnTo>
                  <a:lnTo>
                    <a:pt x="367784" y="901700"/>
                  </a:lnTo>
                  <a:lnTo>
                    <a:pt x="367784" y="876300"/>
                  </a:lnTo>
                  <a:close/>
                </a:path>
                <a:path w="1057910" h="1295400">
                  <a:moveTo>
                    <a:pt x="1038176" y="889000"/>
                  </a:moveTo>
                  <a:lnTo>
                    <a:pt x="415326" y="889000"/>
                  </a:lnTo>
                  <a:lnTo>
                    <a:pt x="433113" y="901700"/>
                  </a:lnTo>
                  <a:lnTo>
                    <a:pt x="433113" y="965200"/>
                  </a:lnTo>
                  <a:lnTo>
                    <a:pt x="498442" y="965200"/>
                  </a:lnTo>
                  <a:lnTo>
                    <a:pt x="498442" y="914400"/>
                  </a:lnTo>
                  <a:lnTo>
                    <a:pt x="1021078" y="914400"/>
                  </a:lnTo>
                  <a:lnTo>
                    <a:pt x="1021078" y="901700"/>
                  </a:lnTo>
                  <a:lnTo>
                    <a:pt x="1038176" y="889000"/>
                  </a:lnTo>
                  <a:close/>
                </a:path>
                <a:path w="1057910" h="1295400">
                  <a:moveTo>
                    <a:pt x="1057757" y="939800"/>
                  </a:moveTo>
                  <a:lnTo>
                    <a:pt x="1048511" y="952500"/>
                  </a:lnTo>
                  <a:lnTo>
                    <a:pt x="1021078" y="965200"/>
                  </a:lnTo>
                  <a:lnTo>
                    <a:pt x="1057757" y="965200"/>
                  </a:lnTo>
                  <a:lnTo>
                    <a:pt x="1057757" y="939800"/>
                  </a:lnTo>
                  <a:close/>
                </a:path>
                <a:path w="1057910" h="1295400">
                  <a:moveTo>
                    <a:pt x="0" y="431799"/>
                  </a:moveTo>
                  <a:lnTo>
                    <a:pt x="0" y="850900"/>
                  </a:lnTo>
                  <a:lnTo>
                    <a:pt x="23350" y="850900"/>
                  </a:lnTo>
                  <a:lnTo>
                    <a:pt x="41137" y="863600"/>
                  </a:lnTo>
                  <a:lnTo>
                    <a:pt x="41137" y="927100"/>
                  </a:lnTo>
                  <a:lnTo>
                    <a:pt x="106466" y="927100"/>
                  </a:lnTo>
                  <a:lnTo>
                    <a:pt x="106466" y="876300"/>
                  </a:lnTo>
                  <a:lnTo>
                    <a:pt x="1057757" y="876300"/>
                  </a:lnTo>
                  <a:lnTo>
                    <a:pt x="1057757" y="825500"/>
                  </a:lnTo>
                  <a:lnTo>
                    <a:pt x="586892" y="825500"/>
                  </a:lnTo>
                  <a:lnTo>
                    <a:pt x="525844" y="812800"/>
                  </a:lnTo>
                  <a:lnTo>
                    <a:pt x="472719" y="800100"/>
                  </a:lnTo>
                  <a:lnTo>
                    <a:pt x="428934" y="787400"/>
                  </a:lnTo>
                  <a:lnTo>
                    <a:pt x="395906" y="762000"/>
                  </a:lnTo>
                  <a:lnTo>
                    <a:pt x="187056" y="762000"/>
                  </a:lnTo>
                  <a:lnTo>
                    <a:pt x="171795" y="749300"/>
                  </a:lnTo>
                  <a:lnTo>
                    <a:pt x="171795" y="736600"/>
                  </a:lnTo>
                  <a:lnTo>
                    <a:pt x="106466" y="736600"/>
                  </a:lnTo>
                  <a:lnTo>
                    <a:pt x="79033" y="711200"/>
                  </a:lnTo>
                  <a:lnTo>
                    <a:pt x="58490" y="698500"/>
                  </a:lnTo>
                  <a:lnTo>
                    <a:pt x="45602" y="685800"/>
                  </a:lnTo>
                  <a:lnTo>
                    <a:pt x="41136" y="673100"/>
                  </a:lnTo>
                  <a:lnTo>
                    <a:pt x="41136" y="635000"/>
                  </a:lnTo>
                  <a:lnTo>
                    <a:pt x="525844" y="635000"/>
                  </a:lnTo>
                  <a:lnTo>
                    <a:pt x="586892" y="622300"/>
                  </a:lnTo>
                  <a:lnTo>
                    <a:pt x="654448" y="622300"/>
                  </a:lnTo>
                  <a:lnTo>
                    <a:pt x="727095" y="609600"/>
                  </a:lnTo>
                  <a:lnTo>
                    <a:pt x="1057757" y="609600"/>
                  </a:lnTo>
                  <a:lnTo>
                    <a:pt x="1057757" y="558800"/>
                  </a:lnTo>
                  <a:lnTo>
                    <a:pt x="1006379" y="546100"/>
                  </a:lnTo>
                  <a:lnTo>
                    <a:pt x="972081" y="533400"/>
                  </a:lnTo>
                  <a:lnTo>
                    <a:pt x="935333" y="520700"/>
                  </a:lnTo>
                  <a:lnTo>
                    <a:pt x="896135" y="520700"/>
                  </a:lnTo>
                  <a:lnTo>
                    <a:pt x="854488" y="508000"/>
                  </a:lnTo>
                  <a:lnTo>
                    <a:pt x="237125" y="508000"/>
                  </a:lnTo>
                  <a:lnTo>
                    <a:pt x="237125" y="495300"/>
                  </a:lnTo>
                  <a:lnTo>
                    <a:pt x="137906" y="495300"/>
                  </a:lnTo>
                  <a:lnTo>
                    <a:pt x="121726" y="482600"/>
                  </a:lnTo>
                  <a:lnTo>
                    <a:pt x="106466" y="482600"/>
                  </a:lnTo>
                  <a:lnTo>
                    <a:pt x="106466" y="457200"/>
                  </a:lnTo>
                  <a:lnTo>
                    <a:pt x="41136" y="457200"/>
                  </a:lnTo>
                  <a:lnTo>
                    <a:pt x="13703" y="444499"/>
                  </a:lnTo>
                  <a:lnTo>
                    <a:pt x="0" y="431799"/>
                  </a:lnTo>
                  <a:close/>
                </a:path>
                <a:path w="1057910" h="1295400">
                  <a:moveTo>
                    <a:pt x="955748" y="914400"/>
                  </a:moveTo>
                  <a:lnTo>
                    <a:pt x="514392" y="914400"/>
                  </a:lnTo>
                  <a:lnTo>
                    <a:pt x="530495" y="927100"/>
                  </a:lnTo>
                  <a:lnTo>
                    <a:pt x="939569" y="927100"/>
                  </a:lnTo>
                  <a:lnTo>
                    <a:pt x="955748" y="914400"/>
                  </a:lnTo>
                  <a:close/>
                </a:path>
                <a:path w="1057910" h="1295400">
                  <a:moveTo>
                    <a:pt x="1057757" y="876300"/>
                  </a:moveTo>
                  <a:lnTo>
                    <a:pt x="382814" y="876300"/>
                  </a:lnTo>
                  <a:lnTo>
                    <a:pt x="398611" y="889000"/>
                  </a:lnTo>
                  <a:lnTo>
                    <a:pt x="1057757" y="889000"/>
                  </a:lnTo>
                  <a:lnTo>
                    <a:pt x="1057757" y="876300"/>
                  </a:lnTo>
                  <a:close/>
                </a:path>
                <a:path w="1057910" h="1295400">
                  <a:moveTo>
                    <a:pt x="1057757" y="762000"/>
                  </a:moveTo>
                  <a:lnTo>
                    <a:pt x="1025257" y="787400"/>
                  </a:lnTo>
                  <a:lnTo>
                    <a:pt x="981472" y="800100"/>
                  </a:lnTo>
                  <a:lnTo>
                    <a:pt x="928347" y="812800"/>
                  </a:lnTo>
                  <a:lnTo>
                    <a:pt x="867298" y="825500"/>
                  </a:lnTo>
                  <a:lnTo>
                    <a:pt x="1057757" y="825500"/>
                  </a:lnTo>
                  <a:lnTo>
                    <a:pt x="1057757" y="762000"/>
                  </a:lnTo>
                  <a:close/>
                </a:path>
                <a:path w="1057910" h="1295400">
                  <a:moveTo>
                    <a:pt x="395906" y="685800"/>
                  </a:moveTo>
                  <a:lnTo>
                    <a:pt x="203848" y="685800"/>
                  </a:lnTo>
                  <a:lnTo>
                    <a:pt x="220256" y="698500"/>
                  </a:lnTo>
                  <a:lnTo>
                    <a:pt x="237125" y="698500"/>
                  </a:lnTo>
                  <a:lnTo>
                    <a:pt x="237125" y="762000"/>
                  </a:lnTo>
                  <a:lnTo>
                    <a:pt x="395906" y="762000"/>
                  </a:lnTo>
                  <a:lnTo>
                    <a:pt x="375050" y="749300"/>
                  </a:lnTo>
                  <a:lnTo>
                    <a:pt x="367784" y="723900"/>
                  </a:lnTo>
                  <a:lnTo>
                    <a:pt x="375050" y="698500"/>
                  </a:lnTo>
                  <a:lnTo>
                    <a:pt x="395906" y="685800"/>
                  </a:lnTo>
                  <a:close/>
                </a:path>
                <a:path w="1057910" h="1295400">
                  <a:moveTo>
                    <a:pt x="525844" y="635000"/>
                  </a:moveTo>
                  <a:lnTo>
                    <a:pt x="41136" y="635000"/>
                  </a:lnTo>
                  <a:lnTo>
                    <a:pt x="56167" y="647700"/>
                  </a:lnTo>
                  <a:lnTo>
                    <a:pt x="71964" y="647700"/>
                  </a:lnTo>
                  <a:lnTo>
                    <a:pt x="88679" y="660400"/>
                  </a:lnTo>
                  <a:lnTo>
                    <a:pt x="106466" y="660400"/>
                  </a:lnTo>
                  <a:lnTo>
                    <a:pt x="106466" y="736600"/>
                  </a:lnTo>
                  <a:lnTo>
                    <a:pt x="171795" y="736600"/>
                  </a:lnTo>
                  <a:lnTo>
                    <a:pt x="171795" y="685800"/>
                  </a:lnTo>
                  <a:lnTo>
                    <a:pt x="395906" y="685800"/>
                  </a:lnTo>
                  <a:lnTo>
                    <a:pt x="428934" y="660400"/>
                  </a:lnTo>
                  <a:lnTo>
                    <a:pt x="472719" y="647700"/>
                  </a:lnTo>
                  <a:lnTo>
                    <a:pt x="525844" y="635000"/>
                  </a:lnTo>
                  <a:close/>
                </a:path>
                <a:path w="1057910" h="1295400">
                  <a:moveTo>
                    <a:pt x="1057757" y="609600"/>
                  </a:moveTo>
                  <a:lnTo>
                    <a:pt x="727095" y="609600"/>
                  </a:lnTo>
                  <a:lnTo>
                    <a:pt x="799742" y="622300"/>
                  </a:lnTo>
                  <a:lnTo>
                    <a:pt x="867298" y="622300"/>
                  </a:lnTo>
                  <a:lnTo>
                    <a:pt x="928347" y="635000"/>
                  </a:lnTo>
                  <a:lnTo>
                    <a:pt x="981472" y="647700"/>
                  </a:lnTo>
                  <a:lnTo>
                    <a:pt x="1025257" y="660400"/>
                  </a:lnTo>
                  <a:lnTo>
                    <a:pt x="1057757" y="685800"/>
                  </a:lnTo>
                  <a:lnTo>
                    <a:pt x="1057757" y="609600"/>
                  </a:lnTo>
                  <a:close/>
                </a:path>
                <a:path w="1057910" h="1295400">
                  <a:moveTo>
                    <a:pt x="367784" y="431800"/>
                  </a:moveTo>
                  <a:lnTo>
                    <a:pt x="302454" y="431800"/>
                  </a:lnTo>
                  <a:lnTo>
                    <a:pt x="302454" y="508000"/>
                  </a:lnTo>
                  <a:lnTo>
                    <a:pt x="367784" y="508000"/>
                  </a:lnTo>
                  <a:lnTo>
                    <a:pt x="367784" y="431800"/>
                  </a:lnTo>
                  <a:close/>
                </a:path>
                <a:path w="1057910" h="1295400">
                  <a:moveTo>
                    <a:pt x="498442" y="431800"/>
                  </a:moveTo>
                  <a:lnTo>
                    <a:pt x="433113" y="431800"/>
                  </a:lnTo>
                  <a:lnTo>
                    <a:pt x="433113" y="508000"/>
                  </a:lnTo>
                  <a:lnTo>
                    <a:pt x="856121" y="508000"/>
                  </a:lnTo>
                  <a:lnTo>
                    <a:pt x="856121" y="495300"/>
                  </a:lnTo>
                  <a:lnTo>
                    <a:pt x="498442" y="495300"/>
                  </a:lnTo>
                  <a:lnTo>
                    <a:pt x="498442" y="431800"/>
                  </a:lnTo>
                  <a:close/>
                </a:path>
                <a:path w="1057910" h="1295400">
                  <a:moveTo>
                    <a:pt x="498442" y="419100"/>
                  </a:moveTo>
                  <a:lnTo>
                    <a:pt x="171795" y="419100"/>
                  </a:lnTo>
                  <a:lnTo>
                    <a:pt x="171795" y="495300"/>
                  </a:lnTo>
                  <a:lnTo>
                    <a:pt x="237125" y="495300"/>
                  </a:lnTo>
                  <a:lnTo>
                    <a:pt x="237125" y="431800"/>
                  </a:lnTo>
                  <a:lnTo>
                    <a:pt x="498442" y="431800"/>
                  </a:lnTo>
                  <a:lnTo>
                    <a:pt x="498442" y="419100"/>
                  </a:lnTo>
                  <a:close/>
                </a:path>
                <a:path w="1057910" h="1295400">
                  <a:moveTo>
                    <a:pt x="629101" y="406400"/>
                  </a:moveTo>
                  <a:lnTo>
                    <a:pt x="563772" y="406400"/>
                  </a:lnTo>
                  <a:lnTo>
                    <a:pt x="563772" y="482600"/>
                  </a:lnTo>
                  <a:lnTo>
                    <a:pt x="532332" y="482600"/>
                  </a:lnTo>
                  <a:lnTo>
                    <a:pt x="515540" y="495300"/>
                  </a:lnTo>
                  <a:lnTo>
                    <a:pt x="856121" y="495300"/>
                  </a:lnTo>
                  <a:lnTo>
                    <a:pt x="856121" y="482600"/>
                  </a:lnTo>
                  <a:lnTo>
                    <a:pt x="852114" y="457200"/>
                  </a:lnTo>
                  <a:lnTo>
                    <a:pt x="629101" y="457200"/>
                  </a:lnTo>
                  <a:lnTo>
                    <a:pt x="629101" y="406400"/>
                  </a:lnTo>
                  <a:close/>
                </a:path>
                <a:path w="1057910" h="1295400">
                  <a:moveTo>
                    <a:pt x="3929" y="253999"/>
                  </a:moveTo>
                  <a:lnTo>
                    <a:pt x="0" y="253999"/>
                  </a:lnTo>
                  <a:lnTo>
                    <a:pt x="0" y="380999"/>
                  </a:lnTo>
                  <a:lnTo>
                    <a:pt x="23349" y="380999"/>
                  </a:lnTo>
                  <a:lnTo>
                    <a:pt x="41136" y="393699"/>
                  </a:lnTo>
                  <a:lnTo>
                    <a:pt x="41136" y="457200"/>
                  </a:lnTo>
                  <a:lnTo>
                    <a:pt x="106466" y="457200"/>
                  </a:lnTo>
                  <a:lnTo>
                    <a:pt x="106466" y="406400"/>
                  </a:lnTo>
                  <a:lnTo>
                    <a:pt x="629101" y="406400"/>
                  </a:lnTo>
                  <a:lnTo>
                    <a:pt x="629101" y="393700"/>
                  </a:lnTo>
                  <a:lnTo>
                    <a:pt x="646199" y="393700"/>
                  </a:lnTo>
                  <a:lnTo>
                    <a:pt x="662991" y="381000"/>
                  </a:lnTo>
                  <a:lnTo>
                    <a:pt x="679170" y="368300"/>
                  </a:lnTo>
                  <a:lnTo>
                    <a:pt x="800395" y="368300"/>
                  </a:lnTo>
                  <a:lnTo>
                    <a:pt x="790791" y="355600"/>
                  </a:lnTo>
                  <a:lnTo>
                    <a:pt x="790791" y="330200"/>
                  </a:lnTo>
                  <a:lnTo>
                    <a:pt x="335119" y="330200"/>
                  </a:lnTo>
                  <a:lnTo>
                    <a:pt x="262472" y="317500"/>
                  </a:lnTo>
                  <a:lnTo>
                    <a:pt x="194916" y="317500"/>
                  </a:lnTo>
                  <a:lnTo>
                    <a:pt x="133867" y="304800"/>
                  </a:lnTo>
                  <a:lnTo>
                    <a:pt x="80742" y="292099"/>
                  </a:lnTo>
                  <a:lnTo>
                    <a:pt x="36958" y="279399"/>
                  </a:lnTo>
                  <a:lnTo>
                    <a:pt x="3929" y="253999"/>
                  </a:lnTo>
                  <a:close/>
                </a:path>
                <a:path w="1057910" h="1295400">
                  <a:moveTo>
                    <a:pt x="800395" y="368300"/>
                  </a:moveTo>
                  <a:lnTo>
                    <a:pt x="694431" y="368300"/>
                  </a:lnTo>
                  <a:lnTo>
                    <a:pt x="694431" y="393700"/>
                  </a:lnTo>
                  <a:lnTo>
                    <a:pt x="689965" y="419100"/>
                  </a:lnTo>
                  <a:lnTo>
                    <a:pt x="677077" y="431800"/>
                  </a:lnTo>
                  <a:lnTo>
                    <a:pt x="656534" y="444500"/>
                  </a:lnTo>
                  <a:lnTo>
                    <a:pt x="629101" y="457200"/>
                  </a:lnTo>
                  <a:lnTo>
                    <a:pt x="852114" y="457200"/>
                  </a:lnTo>
                  <a:lnTo>
                    <a:pt x="839993" y="419100"/>
                  </a:lnTo>
                  <a:lnTo>
                    <a:pt x="819603" y="393700"/>
                  </a:lnTo>
                  <a:lnTo>
                    <a:pt x="800395" y="368300"/>
                  </a:lnTo>
                  <a:close/>
                </a:path>
                <a:path w="1057910" h="1295400">
                  <a:moveTo>
                    <a:pt x="563772" y="406400"/>
                  </a:moveTo>
                  <a:lnTo>
                    <a:pt x="106466" y="406400"/>
                  </a:lnTo>
                  <a:lnTo>
                    <a:pt x="122415" y="419100"/>
                  </a:lnTo>
                  <a:lnTo>
                    <a:pt x="547593" y="419100"/>
                  </a:lnTo>
                  <a:lnTo>
                    <a:pt x="563772" y="406400"/>
                  </a:lnTo>
                  <a:close/>
                </a:path>
                <a:path w="1057910" h="1295400">
                  <a:moveTo>
                    <a:pt x="754175" y="114300"/>
                  </a:moveTo>
                  <a:lnTo>
                    <a:pt x="475322" y="114300"/>
                  </a:lnTo>
                  <a:lnTo>
                    <a:pt x="536370" y="127000"/>
                  </a:lnTo>
                  <a:lnTo>
                    <a:pt x="589495" y="139700"/>
                  </a:lnTo>
                  <a:lnTo>
                    <a:pt x="633280" y="152400"/>
                  </a:lnTo>
                  <a:lnTo>
                    <a:pt x="666308" y="177800"/>
                  </a:lnTo>
                  <a:lnTo>
                    <a:pt x="687164" y="190500"/>
                  </a:lnTo>
                  <a:lnTo>
                    <a:pt x="694431" y="215900"/>
                  </a:lnTo>
                  <a:lnTo>
                    <a:pt x="687164" y="241300"/>
                  </a:lnTo>
                  <a:lnTo>
                    <a:pt x="666308" y="254000"/>
                  </a:lnTo>
                  <a:lnTo>
                    <a:pt x="633280" y="279400"/>
                  </a:lnTo>
                  <a:lnTo>
                    <a:pt x="589495" y="292100"/>
                  </a:lnTo>
                  <a:lnTo>
                    <a:pt x="536370" y="304800"/>
                  </a:lnTo>
                  <a:lnTo>
                    <a:pt x="475322" y="317500"/>
                  </a:lnTo>
                  <a:lnTo>
                    <a:pt x="407766" y="317500"/>
                  </a:lnTo>
                  <a:lnTo>
                    <a:pt x="335119" y="330200"/>
                  </a:lnTo>
                  <a:lnTo>
                    <a:pt x="790791" y="330200"/>
                  </a:lnTo>
                  <a:lnTo>
                    <a:pt x="790791" y="215900"/>
                  </a:lnTo>
                  <a:lnTo>
                    <a:pt x="785771" y="177800"/>
                  </a:lnTo>
                  <a:lnTo>
                    <a:pt x="770769" y="139700"/>
                  </a:lnTo>
                  <a:lnTo>
                    <a:pt x="754175" y="114300"/>
                  </a:lnTo>
                  <a:close/>
                </a:path>
                <a:path w="1057910" h="1295400">
                  <a:moveTo>
                    <a:pt x="529474" y="12700"/>
                  </a:moveTo>
                  <a:lnTo>
                    <a:pt x="122629" y="12699"/>
                  </a:lnTo>
                  <a:lnTo>
                    <a:pt x="76087" y="25399"/>
                  </a:lnTo>
                  <a:lnTo>
                    <a:pt x="31293" y="38099"/>
                  </a:lnTo>
                  <a:lnTo>
                    <a:pt x="0" y="50799"/>
                  </a:lnTo>
                  <a:lnTo>
                    <a:pt x="0" y="177799"/>
                  </a:lnTo>
                  <a:lnTo>
                    <a:pt x="3929" y="177799"/>
                  </a:lnTo>
                  <a:lnTo>
                    <a:pt x="36958" y="152399"/>
                  </a:lnTo>
                  <a:lnTo>
                    <a:pt x="80742" y="139699"/>
                  </a:lnTo>
                  <a:lnTo>
                    <a:pt x="133867" y="126999"/>
                  </a:lnTo>
                  <a:lnTo>
                    <a:pt x="194916" y="114300"/>
                  </a:lnTo>
                  <a:lnTo>
                    <a:pt x="754175" y="114300"/>
                  </a:lnTo>
                  <a:lnTo>
                    <a:pt x="745877" y="101600"/>
                  </a:lnTo>
                  <a:lnTo>
                    <a:pt x="711186" y="76200"/>
                  </a:lnTo>
                  <a:lnTo>
                    <a:pt x="666787" y="50800"/>
                  </a:lnTo>
                  <a:lnTo>
                    <a:pt x="612769" y="38100"/>
                  </a:lnTo>
                  <a:lnTo>
                    <a:pt x="572686" y="25400"/>
                  </a:lnTo>
                  <a:lnTo>
                    <a:pt x="529474" y="12700"/>
                  </a:lnTo>
                  <a:close/>
                </a:path>
                <a:path w="1057910" h="1295400">
                  <a:moveTo>
                    <a:pt x="435290" y="0"/>
                  </a:moveTo>
                  <a:lnTo>
                    <a:pt x="215464" y="0"/>
                  </a:lnTo>
                  <a:lnTo>
                    <a:pt x="169546" y="12699"/>
                  </a:lnTo>
                  <a:lnTo>
                    <a:pt x="483539" y="12700"/>
                  </a:lnTo>
                  <a:lnTo>
                    <a:pt x="435290" y="0"/>
                  </a:lnTo>
                  <a:close/>
                </a:path>
              </a:pathLst>
            </a:custGeom>
            <a:solidFill>
              <a:srgbClr val="C8DBC1"/>
            </a:solidFill>
          </p:spPr>
          <p:txBody>
            <a:bodyPr wrap="square" lIns="0" tIns="0" rIns="0" bIns="0" rtlCol="0"/>
            <a:lstStyle/>
            <a:p>
              <a:pPr defTabSz="761970"/>
              <a:endParaRPr sz="1500"/>
            </a:p>
          </p:txBody>
        </p:sp>
        <p:sp>
          <p:nvSpPr>
            <p:cNvPr id="16" name="object 16"/>
            <p:cNvSpPr/>
            <p:nvPr/>
          </p:nvSpPr>
          <p:spPr>
            <a:xfrm>
              <a:off x="4347971" y="4527422"/>
              <a:ext cx="1057910" cy="1756410"/>
            </a:xfrm>
            <a:custGeom>
              <a:avLst/>
              <a:gdLst/>
              <a:ahLst/>
              <a:cxnLst/>
              <a:rect l="l" t="t" r="r" b="b"/>
              <a:pathLst>
                <a:path w="1057910" h="1756410">
                  <a:moveTo>
                    <a:pt x="0" y="1755902"/>
                  </a:moveTo>
                  <a:lnTo>
                    <a:pt x="1057770" y="1755902"/>
                  </a:lnTo>
                  <a:lnTo>
                    <a:pt x="1057770" y="0"/>
                  </a:lnTo>
                  <a:lnTo>
                    <a:pt x="0" y="0"/>
                  </a:lnTo>
                  <a:lnTo>
                    <a:pt x="0" y="1755902"/>
                  </a:lnTo>
                  <a:close/>
                </a:path>
              </a:pathLst>
            </a:custGeom>
            <a:ln w="12700">
              <a:solidFill>
                <a:srgbClr val="FFFFFF"/>
              </a:solidFill>
            </a:ln>
          </p:spPr>
          <p:txBody>
            <a:bodyPr wrap="square" lIns="0" tIns="0" rIns="0" bIns="0" rtlCol="0"/>
            <a:lstStyle/>
            <a:p>
              <a:pPr defTabSz="761970"/>
              <a:endParaRPr sz="1500"/>
            </a:p>
          </p:txBody>
        </p:sp>
      </p:grpSp>
      <p:sp>
        <p:nvSpPr>
          <p:cNvPr id="17" name="object 17"/>
          <p:cNvSpPr txBox="1"/>
          <p:nvPr/>
        </p:nvSpPr>
        <p:spPr>
          <a:xfrm>
            <a:off x="651087" y="708766"/>
            <a:ext cx="3992563" cy="459592"/>
          </a:xfrm>
          <a:prstGeom prst="rect">
            <a:avLst/>
          </a:prstGeom>
        </p:spPr>
        <p:txBody>
          <a:bodyPr vert="horz" wrap="square" lIns="0" tIns="10583" rIns="0" bIns="0" rtlCol="0">
            <a:spAutoFit/>
          </a:bodyPr>
          <a:lstStyle/>
          <a:p>
            <a:pPr marL="10583" defTabSz="761970">
              <a:spcBef>
                <a:spcPts val="83"/>
              </a:spcBef>
            </a:pPr>
            <a:r>
              <a:rPr sz="2917" spc="-112" dirty="0">
                <a:solidFill>
                  <a:srgbClr val="2D3B4E"/>
                </a:solidFill>
                <a:latin typeface="Lucida Sans Unicode"/>
                <a:cs typeface="Lucida Sans Unicode"/>
              </a:rPr>
              <a:t>Movimientos</a:t>
            </a:r>
            <a:r>
              <a:rPr sz="2917" spc="-62" dirty="0">
                <a:solidFill>
                  <a:srgbClr val="2D3B4E"/>
                </a:solidFill>
                <a:latin typeface="Lucida Sans Unicode"/>
                <a:cs typeface="Lucida Sans Unicode"/>
              </a:rPr>
              <a:t> </a:t>
            </a:r>
            <a:r>
              <a:rPr sz="2917" spc="-121" dirty="0">
                <a:solidFill>
                  <a:srgbClr val="2D3B4E"/>
                </a:solidFill>
                <a:latin typeface="Lucida Sans Unicode"/>
                <a:cs typeface="Lucida Sans Unicode"/>
              </a:rPr>
              <a:t>afiliatorios</a:t>
            </a:r>
            <a:endParaRPr sz="2917">
              <a:latin typeface="Lucida Sans Unicode"/>
              <a:cs typeface="Lucida Sans Unicode"/>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96882" y="577299"/>
            <a:ext cx="9879542" cy="5466292"/>
            <a:chOff x="1556258" y="692759"/>
            <a:chExt cx="11855450" cy="6559550"/>
          </a:xfrm>
        </p:grpSpPr>
        <p:pic>
          <p:nvPicPr>
            <p:cNvPr id="3" name="object 3"/>
            <p:cNvPicPr/>
            <p:nvPr/>
          </p:nvPicPr>
          <p:blipFill>
            <a:blip r:embed="rId2" cstate="print"/>
            <a:stretch>
              <a:fillRect/>
            </a:stretch>
          </p:blipFill>
          <p:spPr>
            <a:xfrm>
              <a:off x="1556258" y="692759"/>
              <a:ext cx="11854942" cy="6559423"/>
            </a:xfrm>
            <a:prstGeom prst="rect">
              <a:avLst/>
            </a:prstGeom>
          </p:spPr>
        </p:pic>
        <p:pic>
          <p:nvPicPr>
            <p:cNvPr id="4" name="object 4"/>
            <p:cNvPicPr/>
            <p:nvPr/>
          </p:nvPicPr>
          <p:blipFill>
            <a:blip r:embed="rId3" cstate="print"/>
            <a:stretch>
              <a:fillRect/>
            </a:stretch>
          </p:blipFill>
          <p:spPr>
            <a:xfrm>
              <a:off x="4802631" y="2140596"/>
              <a:ext cx="745363" cy="1004304"/>
            </a:xfrm>
            <a:prstGeom prst="rect">
              <a:avLst/>
            </a:prstGeom>
          </p:spPr>
        </p:pic>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78672" y="260689"/>
            <a:ext cx="8034867" cy="6336771"/>
            <a:chOff x="2494407" y="312826"/>
            <a:chExt cx="9641840" cy="7604125"/>
          </a:xfrm>
        </p:grpSpPr>
        <p:pic>
          <p:nvPicPr>
            <p:cNvPr id="3" name="object 3"/>
            <p:cNvPicPr/>
            <p:nvPr/>
          </p:nvPicPr>
          <p:blipFill>
            <a:blip r:embed="rId2" cstate="print"/>
            <a:stretch>
              <a:fillRect/>
            </a:stretch>
          </p:blipFill>
          <p:spPr>
            <a:xfrm>
              <a:off x="2494407" y="312826"/>
              <a:ext cx="9641586" cy="7603998"/>
            </a:xfrm>
            <a:prstGeom prst="rect">
              <a:avLst/>
            </a:prstGeom>
          </p:spPr>
        </p:pic>
        <p:pic>
          <p:nvPicPr>
            <p:cNvPr id="4" name="object 4"/>
            <p:cNvPicPr/>
            <p:nvPr/>
          </p:nvPicPr>
          <p:blipFill>
            <a:blip r:embed="rId3" cstate="print"/>
            <a:stretch>
              <a:fillRect/>
            </a:stretch>
          </p:blipFill>
          <p:spPr>
            <a:xfrm>
              <a:off x="8791447" y="3629532"/>
              <a:ext cx="685165" cy="913764"/>
            </a:xfrm>
            <a:prstGeom prst="rect">
              <a:avLst/>
            </a:prstGeom>
          </p:spPr>
        </p:pic>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02802" y="188648"/>
            <a:ext cx="7818967" cy="6515629"/>
            <a:chOff x="2523363" y="226377"/>
            <a:chExt cx="9382760" cy="7818755"/>
          </a:xfrm>
        </p:grpSpPr>
        <p:pic>
          <p:nvPicPr>
            <p:cNvPr id="3" name="object 3"/>
            <p:cNvPicPr/>
            <p:nvPr/>
          </p:nvPicPr>
          <p:blipFill>
            <a:blip r:embed="rId2" cstate="print"/>
            <a:stretch>
              <a:fillRect/>
            </a:stretch>
          </p:blipFill>
          <p:spPr>
            <a:xfrm>
              <a:off x="2523363" y="226377"/>
              <a:ext cx="9382506" cy="7818742"/>
            </a:xfrm>
            <a:prstGeom prst="rect">
              <a:avLst/>
            </a:prstGeom>
          </p:spPr>
        </p:pic>
        <p:pic>
          <p:nvPicPr>
            <p:cNvPr id="4" name="object 4"/>
            <p:cNvPicPr/>
            <p:nvPr/>
          </p:nvPicPr>
          <p:blipFill>
            <a:blip r:embed="rId3" cstate="print"/>
            <a:stretch>
              <a:fillRect/>
            </a:stretch>
          </p:blipFill>
          <p:spPr>
            <a:xfrm>
              <a:off x="2722880" y="6102223"/>
              <a:ext cx="2187321" cy="868883"/>
            </a:xfrm>
            <a:prstGeom prst="rect">
              <a:avLst/>
            </a:prstGeom>
          </p:spPr>
        </p:pic>
        <p:pic>
          <p:nvPicPr>
            <p:cNvPr id="5" name="object 5"/>
            <p:cNvPicPr/>
            <p:nvPr/>
          </p:nvPicPr>
          <p:blipFill>
            <a:blip r:embed="rId4" cstate="print"/>
            <a:stretch>
              <a:fillRect/>
            </a:stretch>
          </p:blipFill>
          <p:spPr>
            <a:xfrm>
              <a:off x="5660770" y="6085243"/>
              <a:ext cx="2187321" cy="1771777"/>
            </a:xfrm>
            <a:prstGeom prst="rect">
              <a:avLst/>
            </a:prstGeom>
          </p:spPr>
        </p:pic>
        <p:sp>
          <p:nvSpPr>
            <p:cNvPr id="6" name="object 6"/>
            <p:cNvSpPr/>
            <p:nvPr/>
          </p:nvSpPr>
          <p:spPr>
            <a:xfrm>
              <a:off x="6736588" y="1079881"/>
              <a:ext cx="1328420" cy="1438275"/>
            </a:xfrm>
            <a:custGeom>
              <a:avLst/>
              <a:gdLst/>
              <a:ahLst/>
              <a:cxnLst/>
              <a:rect l="l" t="t" r="r" b="b"/>
              <a:pathLst>
                <a:path w="1328420" h="1438275">
                  <a:moveTo>
                    <a:pt x="1327911" y="0"/>
                  </a:moveTo>
                  <a:lnTo>
                    <a:pt x="0" y="1437894"/>
                  </a:lnTo>
                </a:path>
              </a:pathLst>
            </a:custGeom>
            <a:ln w="12700">
              <a:solidFill>
                <a:srgbClr val="FFC000"/>
              </a:solidFill>
            </a:ln>
          </p:spPr>
          <p:txBody>
            <a:bodyPr wrap="square" lIns="0" tIns="0" rIns="0" bIns="0" rtlCol="0"/>
            <a:lstStyle/>
            <a:p>
              <a:pPr defTabSz="761970"/>
              <a:endParaRPr sz="1500"/>
            </a:p>
          </p:txBody>
        </p:sp>
      </p:grpSp>
      <p:sp>
        <p:nvSpPr>
          <p:cNvPr id="7" name="object 7"/>
          <p:cNvSpPr txBox="1">
            <a:spLocks noGrp="1"/>
          </p:cNvSpPr>
          <p:nvPr>
            <p:ph type="title"/>
          </p:nvPr>
        </p:nvSpPr>
        <p:spPr>
          <a:xfrm>
            <a:off x="6833553" y="206057"/>
            <a:ext cx="2376488" cy="1196096"/>
          </a:xfrm>
          <a:prstGeom prst="rect">
            <a:avLst/>
          </a:prstGeom>
          <a:solidFill>
            <a:srgbClr val="FFC000"/>
          </a:solidFill>
          <a:ln w="12700">
            <a:solidFill>
              <a:srgbClr val="FFC000"/>
            </a:solidFill>
          </a:ln>
        </p:spPr>
        <p:txBody>
          <a:bodyPr vert="horz" wrap="square" lIns="0" tIns="92074" rIns="0" bIns="0" rtlCol="0">
            <a:spAutoFit/>
          </a:bodyPr>
          <a:lstStyle/>
          <a:p>
            <a:pPr marL="311667" marR="305846" indent="2117" algn="ctr">
              <a:lnSpc>
                <a:spcPct val="100499"/>
              </a:lnSpc>
              <a:spcBef>
                <a:spcPts val="724"/>
              </a:spcBef>
            </a:pPr>
            <a:r>
              <a:rPr sz="1792" dirty="0">
                <a:solidFill>
                  <a:srgbClr val="FFFFFF"/>
                </a:solidFill>
                <a:latin typeface="Calibri"/>
                <a:cs typeface="Calibri"/>
              </a:rPr>
              <a:t>CAPTURAR</a:t>
            </a:r>
            <a:r>
              <a:rPr sz="1792" spc="-33" dirty="0">
                <a:solidFill>
                  <a:srgbClr val="FFFFFF"/>
                </a:solidFill>
                <a:latin typeface="Calibri"/>
                <a:cs typeface="Calibri"/>
              </a:rPr>
              <a:t> </a:t>
            </a:r>
            <a:r>
              <a:rPr sz="1792" spc="-17" dirty="0">
                <a:solidFill>
                  <a:srgbClr val="FFFFFF"/>
                </a:solidFill>
                <a:latin typeface="Calibri"/>
                <a:cs typeface="Calibri"/>
              </a:rPr>
              <a:t>DATOS SOLICITADOS </a:t>
            </a:r>
            <a:r>
              <a:rPr sz="1792" spc="-25" dirty="0">
                <a:solidFill>
                  <a:srgbClr val="FFFFFF"/>
                </a:solidFill>
                <a:latin typeface="Calibri"/>
                <a:cs typeface="Calibri"/>
              </a:rPr>
              <a:t>PARA </a:t>
            </a:r>
            <a:r>
              <a:rPr sz="1792" dirty="0">
                <a:solidFill>
                  <a:srgbClr val="FFFFFF"/>
                </a:solidFill>
                <a:latin typeface="Calibri"/>
                <a:cs typeface="Calibri"/>
              </a:rPr>
              <a:t>MODIFICACIÓN</a:t>
            </a:r>
            <a:r>
              <a:rPr sz="1792" spc="-8" dirty="0">
                <a:solidFill>
                  <a:srgbClr val="FFFFFF"/>
                </a:solidFill>
                <a:latin typeface="Calibri"/>
                <a:cs typeface="Calibri"/>
              </a:rPr>
              <a:t> </a:t>
            </a:r>
            <a:r>
              <a:rPr sz="1792" spc="-21" dirty="0">
                <a:solidFill>
                  <a:srgbClr val="FFFFFF"/>
                </a:solidFill>
                <a:latin typeface="Calibri"/>
                <a:cs typeface="Calibri"/>
              </a:rPr>
              <a:t>DE </a:t>
            </a:r>
            <a:r>
              <a:rPr sz="1792" spc="-8" dirty="0">
                <a:solidFill>
                  <a:srgbClr val="FFFFFF"/>
                </a:solidFill>
                <a:latin typeface="Calibri"/>
                <a:cs typeface="Calibri"/>
              </a:rPr>
              <a:t>SALARIO</a:t>
            </a:r>
            <a:endParaRPr sz="1792">
              <a:latin typeface="Calibri"/>
              <a:cs typeface="Calibri"/>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243032" y="260689"/>
            <a:ext cx="8034867" cy="6336771"/>
            <a:chOff x="2691638" y="312826"/>
            <a:chExt cx="9641840" cy="7604125"/>
          </a:xfrm>
        </p:grpSpPr>
        <p:pic>
          <p:nvPicPr>
            <p:cNvPr id="3" name="object 3"/>
            <p:cNvPicPr/>
            <p:nvPr/>
          </p:nvPicPr>
          <p:blipFill>
            <a:blip r:embed="rId2" cstate="print"/>
            <a:stretch>
              <a:fillRect/>
            </a:stretch>
          </p:blipFill>
          <p:spPr>
            <a:xfrm>
              <a:off x="2691638" y="312826"/>
              <a:ext cx="9641585" cy="7603998"/>
            </a:xfrm>
            <a:prstGeom prst="rect">
              <a:avLst/>
            </a:prstGeom>
          </p:spPr>
        </p:pic>
        <p:pic>
          <p:nvPicPr>
            <p:cNvPr id="4" name="object 4"/>
            <p:cNvPicPr/>
            <p:nvPr/>
          </p:nvPicPr>
          <p:blipFill>
            <a:blip r:embed="rId3" cstate="print"/>
            <a:stretch>
              <a:fillRect/>
            </a:stretch>
          </p:blipFill>
          <p:spPr>
            <a:xfrm>
              <a:off x="8512340" y="6495414"/>
              <a:ext cx="793965" cy="1058799"/>
            </a:xfrm>
            <a:prstGeom prst="rect">
              <a:avLst/>
            </a:prstGeom>
          </p:spPr>
        </p:pic>
      </p:gr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20694" y="190712"/>
            <a:ext cx="7335308" cy="6239403"/>
            <a:chOff x="1584833" y="228854"/>
            <a:chExt cx="8802370" cy="7487284"/>
          </a:xfrm>
        </p:grpSpPr>
        <p:pic>
          <p:nvPicPr>
            <p:cNvPr id="3" name="object 3"/>
            <p:cNvPicPr/>
            <p:nvPr/>
          </p:nvPicPr>
          <p:blipFill>
            <a:blip r:embed="rId2" cstate="print"/>
            <a:stretch>
              <a:fillRect/>
            </a:stretch>
          </p:blipFill>
          <p:spPr>
            <a:xfrm>
              <a:off x="1584833" y="228854"/>
              <a:ext cx="8420862" cy="7487031"/>
            </a:xfrm>
            <a:prstGeom prst="rect">
              <a:avLst/>
            </a:prstGeom>
          </p:spPr>
        </p:pic>
        <p:sp>
          <p:nvSpPr>
            <p:cNvPr id="4" name="object 4"/>
            <p:cNvSpPr/>
            <p:nvPr/>
          </p:nvSpPr>
          <p:spPr>
            <a:xfrm>
              <a:off x="9552939" y="4689475"/>
              <a:ext cx="828040" cy="933450"/>
            </a:xfrm>
            <a:custGeom>
              <a:avLst/>
              <a:gdLst/>
              <a:ahLst/>
              <a:cxnLst/>
              <a:rect l="l" t="t" r="r" b="b"/>
              <a:pathLst>
                <a:path w="828040" h="933450">
                  <a:moveTo>
                    <a:pt x="827658" y="0"/>
                  </a:moveTo>
                  <a:lnTo>
                    <a:pt x="0" y="933450"/>
                  </a:lnTo>
                </a:path>
              </a:pathLst>
            </a:custGeom>
            <a:ln w="12700">
              <a:solidFill>
                <a:srgbClr val="FFC000"/>
              </a:solidFill>
            </a:ln>
          </p:spPr>
          <p:txBody>
            <a:bodyPr wrap="square" lIns="0" tIns="0" rIns="0" bIns="0" rtlCol="0"/>
            <a:lstStyle/>
            <a:p>
              <a:pPr defTabSz="761970"/>
              <a:endParaRPr sz="1500"/>
            </a:p>
          </p:txBody>
        </p:sp>
      </p:grpSp>
      <p:sp>
        <p:nvSpPr>
          <p:cNvPr id="5" name="object 5"/>
          <p:cNvSpPr txBox="1"/>
          <p:nvPr/>
        </p:nvSpPr>
        <p:spPr>
          <a:xfrm>
            <a:off x="8842057" y="3752363"/>
            <a:ext cx="2299229" cy="680870"/>
          </a:xfrm>
          <a:prstGeom prst="rect">
            <a:avLst/>
          </a:prstGeom>
          <a:solidFill>
            <a:srgbClr val="FFC000"/>
          </a:solidFill>
          <a:ln w="12700">
            <a:solidFill>
              <a:srgbClr val="FFC000"/>
            </a:solidFill>
          </a:ln>
        </p:spPr>
        <p:txBody>
          <a:bodyPr vert="horz" wrap="square" lIns="0" tIns="128058" rIns="0" bIns="0" rtlCol="0">
            <a:spAutoFit/>
          </a:bodyPr>
          <a:lstStyle/>
          <a:p>
            <a:pPr marL="1058" algn="ctr" defTabSz="761970">
              <a:spcBef>
                <a:spcPts val="1008"/>
              </a:spcBef>
            </a:pPr>
            <a:r>
              <a:rPr sz="1792" dirty="0">
                <a:solidFill>
                  <a:srgbClr val="FFFFFF"/>
                </a:solidFill>
                <a:latin typeface="Calibri"/>
                <a:cs typeface="Calibri"/>
              </a:rPr>
              <a:t>DESCARGAMOS</a:t>
            </a:r>
            <a:r>
              <a:rPr sz="1792" spc="-75" dirty="0">
                <a:solidFill>
                  <a:srgbClr val="FFFFFF"/>
                </a:solidFill>
                <a:latin typeface="Calibri"/>
                <a:cs typeface="Calibri"/>
              </a:rPr>
              <a:t> </a:t>
            </a:r>
            <a:r>
              <a:rPr sz="1792" spc="-21" dirty="0">
                <a:solidFill>
                  <a:srgbClr val="FFFFFF"/>
                </a:solidFill>
                <a:latin typeface="Calibri"/>
                <a:cs typeface="Calibri"/>
              </a:rPr>
              <a:t>EL</a:t>
            </a:r>
            <a:endParaRPr sz="1792">
              <a:latin typeface="Calibri"/>
              <a:cs typeface="Calibri"/>
            </a:endParaRPr>
          </a:p>
          <a:p>
            <a:pPr marL="1587" algn="ctr" defTabSz="761970">
              <a:spcBef>
                <a:spcPts val="12"/>
              </a:spcBef>
            </a:pPr>
            <a:r>
              <a:rPr sz="1792" spc="-8" dirty="0">
                <a:solidFill>
                  <a:srgbClr val="FFFFFF"/>
                </a:solidFill>
                <a:latin typeface="Calibri"/>
                <a:cs typeface="Calibri"/>
              </a:rPr>
              <a:t>ACUSE</a:t>
            </a:r>
            <a:endParaRPr sz="1792">
              <a:latin typeface="Calibri"/>
              <a:cs typeface="Calibri"/>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382644" y="76452"/>
            <a:ext cx="5427133" cy="6705070"/>
            <a:chOff x="4059173" y="91742"/>
            <a:chExt cx="6512559" cy="8046084"/>
          </a:xfrm>
        </p:grpSpPr>
        <p:pic>
          <p:nvPicPr>
            <p:cNvPr id="3" name="object 3"/>
            <p:cNvPicPr/>
            <p:nvPr/>
          </p:nvPicPr>
          <p:blipFill>
            <a:blip r:embed="rId2" cstate="print"/>
            <a:stretch>
              <a:fillRect/>
            </a:stretch>
          </p:blipFill>
          <p:spPr>
            <a:xfrm>
              <a:off x="4059173" y="91742"/>
              <a:ext cx="6512052" cy="8046083"/>
            </a:xfrm>
            <a:prstGeom prst="rect">
              <a:avLst/>
            </a:prstGeom>
          </p:spPr>
        </p:pic>
        <p:sp>
          <p:nvSpPr>
            <p:cNvPr id="4" name="object 4"/>
            <p:cNvSpPr/>
            <p:nvPr/>
          </p:nvSpPr>
          <p:spPr>
            <a:xfrm>
              <a:off x="5247258" y="3109467"/>
              <a:ext cx="775970" cy="128905"/>
            </a:xfrm>
            <a:custGeom>
              <a:avLst/>
              <a:gdLst/>
              <a:ahLst/>
              <a:cxnLst/>
              <a:rect l="l" t="t" r="r" b="b"/>
              <a:pathLst>
                <a:path w="775970" h="128905">
                  <a:moveTo>
                    <a:pt x="754126" y="0"/>
                  </a:moveTo>
                  <a:lnTo>
                    <a:pt x="21336" y="0"/>
                  </a:lnTo>
                  <a:lnTo>
                    <a:pt x="13019" y="1692"/>
                  </a:lnTo>
                  <a:lnTo>
                    <a:pt x="6238" y="6302"/>
                  </a:lnTo>
                  <a:lnTo>
                    <a:pt x="1672" y="13126"/>
                  </a:lnTo>
                  <a:lnTo>
                    <a:pt x="0" y="21462"/>
                  </a:lnTo>
                  <a:lnTo>
                    <a:pt x="0" y="106934"/>
                  </a:lnTo>
                  <a:lnTo>
                    <a:pt x="1672" y="115270"/>
                  </a:lnTo>
                  <a:lnTo>
                    <a:pt x="6238" y="122094"/>
                  </a:lnTo>
                  <a:lnTo>
                    <a:pt x="13019" y="126704"/>
                  </a:lnTo>
                  <a:lnTo>
                    <a:pt x="21336" y="128397"/>
                  </a:lnTo>
                  <a:lnTo>
                    <a:pt x="754126" y="128397"/>
                  </a:lnTo>
                  <a:lnTo>
                    <a:pt x="762442" y="126704"/>
                  </a:lnTo>
                  <a:lnTo>
                    <a:pt x="769223" y="122094"/>
                  </a:lnTo>
                  <a:lnTo>
                    <a:pt x="773789" y="115270"/>
                  </a:lnTo>
                  <a:lnTo>
                    <a:pt x="775462" y="106934"/>
                  </a:lnTo>
                  <a:lnTo>
                    <a:pt x="775462" y="21462"/>
                  </a:lnTo>
                  <a:lnTo>
                    <a:pt x="773789" y="13126"/>
                  </a:lnTo>
                  <a:lnTo>
                    <a:pt x="769223" y="6302"/>
                  </a:lnTo>
                  <a:lnTo>
                    <a:pt x="762442" y="1692"/>
                  </a:lnTo>
                  <a:lnTo>
                    <a:pt x="754126" y="0"/>
                  </a:lnTo>
                  <a:close/>
                </a:path>
              </a:pathLst>
            </a:custGeom>
            <a:solidFill>
              <a:srgbClr val="D9D9D9"/>
            </a:solidFill>
          </p:spPr>
          <p:txBody>
            <a:bodyPr wrap="square" lIns="0" tIns="0" rIns="0" bIns="0" rtlCol="0"/>
            <a:lstStyle/>
            <a:p>
              <a:pPr defTabSz="761970"/>
              <a:endParaRPr sz="1500"/>
            </a:p>
          </p:txBody>
        </p:sp>
        <p:sp>
          <p:nvSpPr>
            <p:cNvPr id="5" name="object 5"/>
            <p:cNvSpPr/>
            <p:nvPr/>
          </p:nvSpPr>
          <p:spPr>
            <a:xfrm>
              <a:off x="5247258" y="3109467"/>
              <a:ext cx="775970" cy="128905"/>
            </a:xfrm>
            <a:custGeom>
              <a:avLst/>
              <a:gdLst/>
              <a:ahLst/>
              <a:cxnLst/>
              <a:rect l="l" t="t" r="r" b="b"/>
              <a:pathLst>
                <a:path w="775970" h="128905">
                  <a:moveTo>
                    <a:pt x="0" y="21462"/>
                  </a:moveTo>
                  <a:lnTo>
                    <a:pt x="1672" y="13126"/>
                  </a:lnTo>
                  <a:lnTo>
                    <a:pt x="6238" y="6302"/>
                  </a:lnTo>
                  <a:lnTo>
                    <a:pt x="13019" y="1692"/>
                  </a:lnTo>
                  <a:lnTo>
                    <a:pt x="21336" y="0"/>
                  </a:lnTo>
                  <a:lnTo>
                    <a:pt x="754126" y="0"/>
                  </a:lnTo>
                  <a:lnTo>
                    <a:pt x="762442" y="1692"/>
                  </a:lnTo>
                  <a:lnTo>
                    <a:pt x="769223" y="6302"/>
                  </a:lnTo>
                  <a:lnTo>
                    <a:pt x="773789" y="13126"/>
                  </a:lnTo>
                  <a:lnTo>
                    <a:pt x="775462" y="21462"/>
                  </a:lnTo>
                  <a:lnTo>
                    <a:pt x="775462" y="106934"/>
                  </a:lnTo>
                  <a:lnTo>
                    <a:pt x="773789" y="115270"/>
                  </a:lnTo>
                  <a:lnTo>
                    <a:pt x="769223" y="122094"/>
                  </a:lnTo>
                  <a:lnTo>
                    <a:pt x="762442" y="126704"/>
                  </a:lnTo>
                  <a:lnTo>
                    <a:pt x="754126" y="128397"/>
                  </a:lnTo>
                  <a:lnTo>
                    <a:pt x="21336" y="128397"/>
                  </a:lnTo>
                  <a:lnTo>
                    <a:pt x="13019" y="126704"/>
                  </a:lnTo>
                  <a:lnTo>
                    <a:pt x="6238" y="122094"/>
                  </a:lnTo>
                  <a:lnTo>
                    <a:pt x="1672" y="115270"/>
                  </a:lnTo>
                  <a:lnTo>
                    <a:pt x="0" y="106934"/>
                  </a:lnTo>
                  <a:lnTo>
                    <a:pt x="0" y="21462"/>
                  </a:lnTo>
                  <a:close/>
                </a:path>
              </a:pathLst>
            </a:custGeom>
            <a:ln w="12700">
              <a:solidFill>
                <a:srgbClr val="BEBEBE"/>
              </a:solidFill>
            </a:ln>
          </p:spPr>
          <p:txBody>
            <a:bodyPr wrap="square" lIns="0" tIns="0" rIns="0" bIns="0" rtlCol="0"/>
            <a:lstStyle/>
            <a:p>
              <a:pPr defTabSz="761970"/>
              <a:endParaRPr sz="1500"/>
            </a:p>
          </p:txBody>
        </p:sp>
        <p:sp>
          <p:nvSpPr>
            <p:cNvPr id="6" name="object 6"/>
            <p:cNvSpPr/>
            <p:nvPr/>
          </p:nvSpPr>
          <p:spPr>
            <a:xfrm>
              <a:off x="8233536" y="2876676"/>
              <a:ext cx="1235710" cy="107950"/>
            </a:xfrm>
            <a:custGeom>
              <a:avLst/>
              <a:gdLst/>
              <a:ahLst/>
              <a:cxnLst/>
              <a:rect l="l" t="t" r="r" b="b"/>
              <a:pathLst>
                <a:path w="1235709" h="107950">
                  <a:moveTo>
                    <a:pt x="1227709" y="0"/>
                  </a:moveTo>
                  <a:lnTo>
                    <a:pt x="18034" y="0"/>
                  </a:lnTo>
                  <a:lnTo>
                    <a:pt x="11037" y="1404"/>
                  </a:lnTo>
                  <a:lnTo>
                    <a:pt x="5302" y="5238"/>
                  </a:lnTo>
                  <a:lnTo>
                    <a:pt x="1424" y="10929"/>
                  </a:lnTo>
                  <a:lnTo>
                    <a:pt x="0" y="17907"/>
                  </a:lnTo>
                  <a:lnTo>
                    <a:pt x="0" y="89788"/>
                  </a:lnTo>
                  <a:lnTo>
                    <a:pt x="1424" y="96766"/>
                  </a:lnTo>
                  <a:lnTo>
                    <a:pt x="5302" y="102457"/>
                  </a:lnTo>
                  <a:lnTo>
                    <a:pt x="11037" y="106291"/>
                  </a:lnTo>
                  <a:lnTo>
                    <a:pt x="18034" y="107696"/>
                  </a:lnTo>
                  <a:lnTo>
                    <a:pt x="1227709" y="107696"/>
                  </a:lnTo>
                  <a:lnTo>
                    <a:pt x="1235710" y="99695"/>
                  </a:lnTo>
                  <a:lnTo>
                    <a:pt x="1235710" y="8000"/>
                  </a:lnTo>
                  <a:lnTo>
                    <a:pt x="1227709" y="0"/>
                  </a:lnTo>
                  <a:close/>
                </a:path>
              </a:pathLst>
            </a:custGeom>
            <a:solidFill>
              <a:srgbClr val="D9D9D9"/>
            </a:solidFill>
          </p:spPr>
          <p:txBody>
            <a:bodyPr wrap="square" lIns="0" tIns="0" rIns="0" bIns="0" rtlCol="0"/>
            <a:lstStyle/>
            <a:p>
              <a:pPr defTabSz="761970"/>
              <a:endParaRPr sz="1500"/>
            </a:p>
          </p:txBody>
        </p:sp>
        <p:sp>
          <p:nvSpPr>
            <p:cNvPr id="7" name="object 7"/>
            <p:cNvSpPr/>
            <p:nvPr/>
          </p:nvSpPr>
          <p:spPr>
            <a:xfrm>
              <a:off x="8233536" y="2876676"/>
              <a:ext cx="1235710" cy="107950"/>
            </a:xfrm>
            <a:custGeom>
              <a:avLst/>
              <a:gdLst/>
              <a:ahLst/>
              <a:cxnLst/>
              <a:rect l="l" t="t" r="r" b="b"/>
              <a:pathLst>
                <a:path w="1235709" h="107950">
                  <a:moveTo>
                    <a:pt x="0" y="17907"/>
                  </a:moveTo>
                  <a:lnTo>
                    <a:pt x="1424" y="10929"/>
                  </a:lnTo>
                  <a:lnTo>
                    <a:pt x="5302" y="5238"/>
                  </a:lnTo>
                  <a:lnTo>
                    <a:pt x="11037" y="1404"/>
                  </a:lnTo>
                  <a:lnTo>
                    <a:pt x="18034" y="0"/>
                  </a:lnTo>
                  <a:lnTo>
                    <a:pt x="1217803" y="0"/>
                  </a:lnTo>
                  <a:lnTo>
                    <a:pt x="1227709" y="0"/>
                  </a:lnTo>
                  <a:lnTo>
                    <a:pt x="1235710" y="8000"/>
                  </a:lnTo>
                  <a:lnTo>
                    <a:pt x="1235710" y="17907"/>
                  </a:lnTo>
                  <a:lnTo>
                    <a:pt x="1235710" y="89788"/>
                  </a:lnTo>
                  <a:lnTo>
                    <a:pt x="1235710" y="99695"/>
                  </a:lnTo>
                  <a:lnTo>
                    <a:pt x="1227709" y="107696"/>
                  </a:lnTo>
                  <a:lnTo>
                    <a:pt x="1217803" y="107696"/>
                  </a:lnTo>
                  <a:lnTo>
                    <a:pt x="18034" y="107696"/>
                  </a:lnTo>
                  <a:lnTo>
                    <a:pt x="11037" y="106291"/>
                  </a:lnTo>
                  <a:lnTo>
                    <a:pt x="5302" y="102457"/>
                  </a:lnTo>
                  <a:lnTo>
                    <a:pt x="1424" y="96766"/>
                  </a:lnTo>
                  <a:lnTo>
                    <a:pt x="0" y="89788"/>
                  </a:lnTo>
                  <a:lnTo>
                    <a:pt x="0" y="17907"/>
                  </a:lnTo>
                  <a:close/>
                </a:path>
              </a:pathLst>
            </a:custGeom>
            <a:ln w="12700">
              <a:solidFill>
                <a:srgbClr val="BEBEBE"/>
              </a:solidFill>
            </a:ln>
          </p:spPr>
          <p:txBody>
            <a:bodyPr wrap="square" lIns="0" tIns="0" rIns="0" bIns="0" rtlCol="0"/>
            <a:lstStyle/>
            <a:p>
              <a:pPr defTabSz="761970"/>
              <a:endParaRPr sz="1500"/>
            </a:p>
          </p:txBody>
        </p:sp>
        <p:sp>
          <p:nvSpPr>
            <p:cNvPr id="8" name="object 8"/>
            <p:cNvSpPr/>
            <p:nvPr/>
          </p:nvSpPr>
          <p:spPr>
            <a:xfrm>
              <a:off x="6195059" y="1970658"/>
              <a:ext cx="1292860" cy="129539"/>
            </a:xfrm>
            <a:custGeom>
              <a:avLst/>
              <a:gdLst/>
              <a:ahLst/>
              <a:cxnLst/>
              <a:rect l="l" t="t" r="r" b="b"/>
              <a:pathLst>
                <a:path w="1292859" h="129539">
                  <a:moveTo>
                    <a:pt x="1270889" y="0"/>
                  </a:moveTo>
                  <a:lnTo>
                    <a:pt x="21589" y="0"/>
                  </a:lnTo>
                  <a:lnTo>
                    <a:pt x="13180" y="1692"/>
                  </a:lnTo>
                  <a:lnTo>
                    <a:pt x="6318" y="6302"/>
                  </a:lnTo>
                  <a:lnTo>
                    <a:pt x="1694" y="13126"/>
                  </a:lnTo>
                  <a:lnTo>
                    <a:pt x="0" y="21462"/>
                  </a:lnTo>
                  <a:lnTo>
                    <a:pt x="0" y="107568"/>
                  </a:lnTo>
                  <a:lnTo>
                    <a:pt x="1694" y="115978"/>
                  </a:lnTo>
                  <a:lnTo>
                    <a:pt x="6318" y="122840"/>
                  </a:lnTo>
                  <a:lnTo>
                    <a:pt x="13180" y="127464"/>
                  </a:lnTo>
                  <a:lnTo>
                    <a:pt x="21589" y="129158"/>
                  </a:lnTo>
                  <a:lnTo>
                    <a:pt x="1270889" y="129158"/>
                  </a:lnTo>
                  <a:lnTo>
                    <a:pt x="1279298" y="127464"/>
                  </a:lnTo>
                  <a:lnTo>
                    <a:pt x="1286160" y="122840"/>
                  </a:lnTo>
                  <a:lnTo>
                    <a:pt x="1290784" y="115978"/>
                  </a:lnTo>
                  <a:lnTo>
                    <a:pt x="1292479" y="107568"/>
                  </a:lnTo>
                  <a:lnTo>
                    <a:pt x="1292479" y="21462"/>
                  </a:lnTo>
                  <a:lnTo>
                    <a:pt x="1290784" y="13126"/>
                  </a:lnTo>
                  <a:lnTo>
                    <a:pt x="1286160" y="6302"/>
                  </a:lnTo>
                  <a:lnTo>
                    <a:pt x="1279298" y="1692"/>
                  </a:lnTo>
                  <a:lnTo>
                    <a:pt x="1270889" y="0"/>
                  </a:lnTo>
                  <a:close/>
                </a:path>
              </a:pathLst>
            </a:custGeom>
            <a:solidFill>
              <a:srgbClr val="D9D9D9"/>
            </a:solidFill>
          </p:spPr>
          <p:txBody>
            <a:bodyPr wrap="square" lIns="0" tIns="0" rIns="0" bIns="0" rtlCol="0"/>
            <a:lstStyle/>
            <a:p>
              <a:pPr defTabSz="761970"/>
              <a:endParaRPr sz="1500"/>
            </a:p>
          </p:txBody>
        </p:sp>
        <p:sp>
          <p:nvSpPr>
            <p:cNvPr id="9" name="object 9"/>
            <p:cNvSpPr/>
            <p:nvPr/>
          </p:nvSpPr>
          <p:spPr>
            <a:xfrm>
              <a:off x="6195059" y="1970658"/>
              <a:ext cx="1292860" cy="129539"/>
            </a:xfrm>
            <a:custGeom>
              <a:avLst/>
              <a:gdLst/>
              <a:ahLst/>
              <a:cxnLst/>
              <a:rect l="l" t="t" r="r" b="b"/>
              <a:pathLst>
                <a:path w="1292859" h="129539">
                  <a:moveTo>
                    <a:pt x="0" y="21462"/>
                  </a:moveTo>
                  <a:lnTo>
                    <a:pt x="1694" y="13126"/>
                  </a:lnTo>
                  <a:lnTo>
                    <a:pt x="6318" y="6302"/>
                  </a:lnTo>
                  <a:lnTo>
                    <a:pt x="13180" y="1692"/>
                  </a:lnTo>
                  <a:lnTo>
                    <a:pt x="21589" y="0"/>
                  </a:lnTo>
                  <a:lnTo>
                    <a:pt x="1270889" y="0"/>
                  </a:lnTo>
                  <a:lnTo>
                    <a:pt x="1279298" y="1692"/>
                  </a:lnTo>
                  <a:lnTo>
                    <a:pt x="1286160" y="6302"/>
                  </a:lnTo>
                  <a:lnTo>
                    <a:pt x="1290784" y="13126"/>
                  </a:lnTo>
                  <a:lnTo>
                    <a:pt x="1292479" y="21462"/>
                  </a:lnTo>
                  <a:lnTo>
                    <a:pt x="1292479" y="107568"/>
                  </a:lnTo>
                  <a:lnTo>
                    <a:pt x="1290784" y="115978"/>
                  </a:lnTo>
                  <a:lnTo>
                    <a:pt x="1286160" y="122840"/>
                  </a:lnTo>
                  <a:lnTo>
                    <a:pt x="1279298" y="127464"/>
                  </a:lnTo>
                  <a:lnTo>
                    <a:pt x="1270889" y="129158"/>
                  </a:lnTo>
                  <a:lnTo>
                    <a:pt x="21589" y="129158"/>
                  </a:lnTo>
                  <a:lnTo>
                    <a:pt x="13180" y="127464"/>
                  </a:lnTo>
                  <a:lnTo>
                    <a:pt x="6318" y="122840"/>
                  </a:lnTo>
                  <a:lnTo>
                    <a:pt x="1694" y="115978"/>
                  </a:lnTo>
                  <a:lnTo>
                    <a:pt x="0" y="107568"/>
                  </a:lnTo>
                  <a:lnTo>
                    <a:pt x="0" y="21462"/>
                  </a:lnTo>
                  <a:close/>
                </a:path>
              </a:pathLst>
            </a:custGeom>
            <a:ln w="12700">
              <a:solidFill>
                <a:srgbClr val="BEBEBE"/>
              </a:solidFill>
            </a:ln>
          </p:spPr>
          <p:txBody>
            <a:bodyPr wrap="square" lIns="0" tIns="0" rIns="0" bIns="0" rtlCol="0"/>
            <a:lstStyle/>
            <a:p>
              <a:pPr defTabSz="761970"/>
              <a:endParaRPr sz="1500"/>
            </a:p>
          </p:txBody>
        </p:sp>
        <p:sp>
          <p:nvSpPr>
            <p:cNvPr id="10" name="object 10"/>
            <p:cNvSpPr/>
            <p:nvPr/>
          </p:nvSpPr>
          <p:spPr>
            <a:xfrm>
              <a:off x="8004555" y="5542914"/>
              <a:ext cx="1292860" cy="158115"/>
            </a:xfrm>
            <a:custGeom>
              <a:avLst/>
              <a:gdLst/>
              <a:ahLst/>
              <a:cxnLst/>
              <a:rect l="l" t="t" r="r" b="b"/>
              <a:pathLst>
                <a:path w="1292859" h="158114">
                  <a:moveTo>
                    <a:pt x="1266063" y="0"/>
                  </a:moveTo>
                  <a:lnTo>
                    <a:pt x="26289" y="0"/>
                  </a:lnTo>
                  <a:lnTo>
                    <a:pt x="16019" y="2073"/>
                  </a:lnTo>
                  <a:lnTo>
                    <a:pt x="7667" y="7731"/>
                  </a:lnTo>
                  <a:lnTo>
                    <a:pt x="2053" y="16127"/>
                  </a:lnTo>
                  <a:lnTo>
                    <a:pt x="0" y="26416"/>
                  </a:lnTo>
                  <a:lnTo>
                    <a:pt x="0" y="131572"/>
                  </a:lnTo>
                  <a:lnTo>
                    <a:pt x="2053" y="141860"/>
                  </a:lnTo>
                  <a:lnTo>
                    <a:pt x="7667" y="150256"/>
                  </a:lnTo>
                  <a:lnTo>
                    <a:pt x="16019" y="155914"/>
                  </a:lnTo>
                  <a:lnTo>
                    <a:pt x="26289" y="157987"/>
                  </a:lnTo>
                  <a:lnTo>
                    <a:pt x="1266063" y="157987"/>
                  </a:lnTo>
                  <a:lnTo>
                    <a:pt x="1276351" y="155914"/>
                  </a:lnTo>
                  <a:lnTo>
                    <a:pt x="1284747" y="150256"/>
                  </a:lnTo>
                  <a:lnTo>
                    <a:pt x="1290405" y="141860"/>
                  </a:lnTo>
                  <a:lnTo>
                    <a:pt x="1292478" y="131572"/>
                  </a:lnTo>
                  <a:lnTo>
                    <a:pt x="1292478" y="26416"/>
                  </a:lnTo>
                  <a:lnTo>
                    <a:pt x="1290405" y="16127"/>
                  </a:lnTo>
                  <a:lnTo>
                    <a:pt x="1284747" y="7731"/>
                  </a:lnTo>
                  <a:lnTo>
                    <a:pt x="1276351" y="2073"/>
                  </a:lnTo>
                  <a:lnTo>
                    <a:pt x="1266063" y="0"/>
                  </a:lnTo>
                  <a:close/>
                </a:path>
              </a:pathLst>
            </a:custGeom>
            <a:solidFill>
              <a:srgbClr val="D9D9D9"/>
            </a:solidFill>
          </p:spPr>
          <p:txBody>
            <a:bodyPr wrap="square" lIns="0" tIns="0" rIns="0" bIns="0" rtlCol="0"/>
            <a:lstStyle/>
            <a:p>
              <a:pPr defTabSz="761970"/>
              <a:endParaRPr sz="1500"/>
            </a:p>
          </p:txBody>
        </p:sp>
        <p:sp>
          <p:nvSpPr>
            <p:cNvPr id="11" name="object 11"/>
            <p:cNvSpPr/>
            <p:nvPr/>
          </p:nvSpPr>
          <p:spPr>
            <a:xfrm>
              <a:off x="8004555" y="5542914"/>
              <a:ext cx="1292860" cy="158115"/>
            </a:xfrm>
            <a:custGeom>
              <a:avLst/>
              <a:gdLst/>
              <a:ahLst/>
              <a:cxnLst/>
              <a:rect l="l" t="t" r="r" b="b"/>
              <a:pathLst>
                <a:path w="1292859" h="158114">
                  <a:moveTo>
                    <a:pt x="0" y="26416"/>
                  </a:moveTo>
                  <a:lnTo>
                    <a:pt x="2053" y="16127"/>
                  </a:lnTo>
                  <a:lnTo>
                    <a:pt x="7667" y="7731"/>
                  </a:lnTo>
                  <a:lnTo>
                    <a:pt x="16019" y="2073"/>
                  </a:lnTo>
                  <a:lnTo>
                    <a:pt x="26289" y="0"/>
                  </a:lnTo>
                  <a:lnTo>
                    <a:pt x="1266063" y="0"/>
                  </a:lnTo>
                  <a:lnTo>
                    <a:pt x="1276351" y="2073"/>
                  </a:lnTo>
                  <a:lnTo>
                    <a:pt x="1284747" y="7731"/>
                  </a:lnTo>
                  <a:lnTo>
                    <a:pt x="1290405" y="16127"/>
                  </a:lnTo>
                  <a:lnTo>
                    <a:pt x="1292478" y="26416"/>
                  </a:lnTo>
                  <a:lnTo>
                    <a:pt x="1292478" y="131572"/>
                  </a:lnTo>
                  <a:lnTo>
                    <a:pt x="1290405" y="141860"/>
                  </a:lnTo>
                  <a:lnTo>
                    <a:pt x="1284747" y="150256"/>
                  </a:lnTo>
                  <a:lnTo>
                    <a:pt x="1276351" y="155914"/>
                  </a:lnTo>
                  <a:lnTo>
                    <a:pt x="1266063" y="157987"/>
                  </a:lnTo>
                  <a:lnTo>
                    <a:pt x="26289" y="157987"/>
                  </a:lnTo>
                  <a:lnTo>
                    <a:pt x="16019" y="155914"/>
                  </a:lnTo>
                  <a:lnTo>
                    <a:pt x="7667" y="150256"/>
                  </a:lnTo>
                  <a:lnTo>
                    <a:pt x="2053" y="141860"/>
                  </a:lnTo>
                  <a:lnTo>
                    <a:pt x="0" y="131572"/>
                  </a:lnTo>
                  <a:lnTo>
                    <a:pt x="0" y="26416"/>
                  </a:lnTo>
                  <a:close/>
                </a:path>
              </a:pathLst>
            </a:custGeom>
            <a:ln w="12700">
              <a:solidFill>
                <a:srgbClr val="BEBEBE"/>
              </a:solidFill>
            </a:ln>
          </p:spPr>
          <p:txBody>
            <a:bodyPr wrap="square" lIns="0" tIns="0" rIns="0" bIns="0" rtlCol="0"/>
            <a:lstStyle/>
            <a:p>
              <a:pPr defTabSz="761970"/>
              <a:endParaRPr sz="1500"/>
            </a:p>
          </p:txBody>
        </p:sp>
        <p:sp>
          <p:nvSpPr>
            <p:cNvPr id="12" name="object 12"/>
            <p:cNvSpPr/>
            <p:nvPr/>
          </p:nvSpPr>
          <p:spPr>
            <a:xfrm>
              <a:off x="5419597" y="6290310"/>
              <a:ext cx="1292860" cy="158115"/>
            </a:xfrm>
            <a:custGeom>
              <a:avLst/>
              <a:gdLst/>
              <a:ahLst/>
              <a:cxnLst/>
              <a:rect l="l" t="t" r="r" b="b"/>
              <a:pathLst>
                <a:path w="1292859" h="158114">
                  <a:moveTo>
                    <a:pt x="1266190" y="0"/>
                  </a:moveTo>
                  <a:lnTo>
                    <a:pt x="26288" y="0"/>
                  </a:lnTo>
                  <a:lnTo>
                    <a:pt x="16073" y="2071"/>
                  </a:lnTo>
                  <a:lnTo>
                    <a:pt x="7715" y="7715"/>
                  </a:lnTo>
                  <a:lnTo>
                    <a:pt x="2071" y="16073"/>
                  </a:lnTo>
                  <a:lnTo>
                    <a:pt x="0" y="26288"/>
                  </a:lnTo>
                  <a:lnTo>
                    <a:pt x="0" y="131571"/>
                  </a:lnTo>
                  <a:lnTo>
                    <a:pt x="2071" y="141787"/>
                  </a:lnTo>
                  <a:lnTo>
                    <a:pt x="7715" y="150145"/>
                  </a:lnTo>
                  <a:lnTo>
                    <a:pt x="16073" y="155789"/>
                  </a:lnTo>
                  <a:lnTo>
                    <a:pt x="26288" y="157860"/>
                  </a:lnTo>
                  <a:lnTo>
                    <a:pt x="1266190" y="157860"/>
                  </a:lnTo>
                  <a:lnTo>
                    <a:pt x="1276405" y="155789"/>
                  </a:lnTo>
                  <a:lnTo>
                    <a:pt x="1284763" y="150145"/>
                  </a:lnTo>
                  <a:lnTo>
                    <a:pt x="1290407" y="141787"/>
                  </a:lnTo>
                  <a:lnTo>
                    <a:pt x="1292478" y="131571"/>
                  </a:lnTo>
                  <a:lnTo>
                    <a:pt x="1292478" y="26288"/>
                  </a:lnTo>
                  <a:lnTo>
                    <a:pt x="1290407" y="16073"/>
                  </a:lnTo>
                  <a:lnTo>
                    <a:pt x="1284763" y="7715"/>
                  </a:lnTo>
                  <a:lnTo>
                    <a:pt x="1276405" y="2071"/>
                  </a:lnTo>
                  <a:lnTo>
                    <a:pt x="1266190" y="0"/>
                  </a:lnTo>
                  <a:close/>
                </a:path>
              </a:pathLst>
            </a:custGeom>
            <a:solidFill>
              <a:srgbClr val="D9D9D9"/>
            </a:solidFill>
          </p:spPr>
          <p:txBody>
            <a:bodyPr wrap="square" lIns="0" tIns="0" rIns="0" bIns="0" rtlCol="0"/>
            <a:lstStyle/>
            <a:p>
              <a:pPr defTabSz="761970"/>
              <a:endParaRPr sz="1500"/>
            </a:p>
          </p:txBody>
        </p:sp>
        <p:sp>
          <p:nvSpPr>
            <p:cNvPr id="13" name="object 13"/>
            <p:cNvSpPr/>
            <p:nvPr/>
          </p:nvSpPr>
          <p:spPr>
            <a:xfrm>
              <a:off x="5419597" y="6290310"/>
              <a:ext cx="1292860" cy="158115"/>
            </a:xfrm>
            <a:custGeom>
              <a:avLst/>
              <a:gdLst/>
              <a:ahLst/>
              <a:cxnLst/>
              <a:rect l="l" t="t" r="r" b="b"/>
              <a:pathLst>
                <a:path w="1292859" h="158114">
                  <a:moveTo>
                    <a:pt x="0" y="26288"/>
                  </a:moveTo>
                  <a:lnTo>
                    <a:pt x="2071" y="16073"/>
                  </a:lnTo>
                  <a:lnTo>
                    <a:pt x="7715" y="7715"/>
                  </a:lnTo>
                  <a:lnTo>
                    <a:pt x="16073" y="2071"/>
                  </a:lnTo>
                  <a:lnTo>
                    <a:pt x="26288" y="0"/>
                  </a:lnTo>
                  <a:lnTo>
                    <a:pt x="1266190" y="0"/>
                  </a:lnTo>
                  <a:lnTo>
                    <a:pt x="1276405" y="2071"/>
                  </a:lnTo>
                  <a:lnTo>
                    <a:pt x="1284763" y="7715"/>
                  </a:lnTo>
                  <a:lnTo>
                    <a:pt x="1290407" y="16073"/>
                  </a:lnTo>
                  <a:lnTo>
                    <a:pt x="1292478" y="26288"/>
                  </a:lnTo>
                  <a:lnTo>
                    <a:pt x="1292478" y="131571"/>
                  </a:lnTo>
                  <a:lnTo>
                    <a:pt x="1290407" y="141787"/>
                  </a:lnTo>
                  <a:lnTo>
                    <a:pt x="1284763" y="150145"/>
                  </a:lnTo>
                  <a:lnTo>
                    <a:pt x="1276405" y="155789"/>
                  </a:lnTo>
                  <a:lnTo>
                    <a:pt x="1266190" y="157860"/>
                  </a:lnTo>
                  <a:lnTo>
                    <a:pt x="26288" y="157860"/>
                  </a:lnTo>
                  <a:lnTo>
                    <a:pt x="16073" y="155789"/>
                  </a:lnTo>
                  <a:lnTo>
                    <a:pt x="7715" y="150145"/>
                  </a:lnTo>
                  <a:lnTo>
                    <a:pt x="2071" y="141787"/>
                  </a:lnTo>
                  <a:lnTo>
                    <a:pt x="0" y="131571"/>
                  </a:lnTo>
                  <a:lnTo>
                    <a:pt x="0" y="26288"/>
                  </a:lnTo>
                  <a:close/>
                </a:path>
              </a:pathLst>
            </a:custGeom>
            <a:ln w="12700">
              <a:solidFill>
                <a:srgbClr val="BEBEBE"/>
              </a:solidFill>
            </a:ln>
          </p:spPr>
          <p:txBody>
            <a:bodyPr wrap="square" lIns="0" tIns="0" rIns="0" bIns="0" rtlCol="0"/>
            <a:lstStyle/>
            <a:p>
              <a:pPr defTabSz="761970"/>
              <a:endParaRPr sz="1500"/>
            </a:p>
          </p:txBody>
        </p:sp>
        <p:sp>
          <p:nvSpPr>
            <p:cNvPr id="14" name="object 14"/>
            <p:cNvSpPr/>
            <p:nvPr/>
          </p:nvSpPr>
          <p:spPr>
            <a:xfrm>
              <a:off x="4267580" y="6171692"/>
              <a:ext cx="6221095" cy="321945"/>
            </a:xfrm>
            <a:custGeom>
              <a:avLst/>
              <a:gdLst/>
              <a:ahLst/>
              <a:cxnLst/>
              <a:rect l="l" t="t" r="r" b="b"/>
              <a:pathLst>
                <a:path w="6221095" h="321945">
                  <a:moveTo>
                    <a:pt x="0" y="321817"/>
                  </a:moveTo>
                  <a:lnTo>
                    <a:pt x="6220967" y="321817"/>
                  </a:lnTo>
                  <a:lnTo>
                    <a:pt x="6220967" y="0"/>
                  </a:lnTo>
                  <a:lnTo>
                    <a:pt x="0" y="0"/>
                  </a:lnTo>
                  <a:lnTo>
                    <a:pt x="0" y="321817"/>
                  </a:lnTo>
                  <a:close/>
                </a:path>
              </a:pathLst>
            </a:custGeom>
            <a:ln w="38100">
              <a:solidFill>
                <a:srgbClr val="FFC000"/>
              </a:solidFill>
            </a:ln>
          </p:spPr>
          <p:txBody>
            <a:bodyPr wrap="square" lIns="0" tIns="0" rIns="0" bIns="0" rtlCol="0"/>
            <a:lstStyle/>
            <a:p>
              <a:pPr defTabSz="761970"/>
              <a:endParaRPr sz="1500"/>
            </a:p>
          </p:txBody>
        </p:sp>
      </p:gr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5087" y="171715"/>
            <a:ext cx="9469825" cy="1366122"/>
          </a:xfrm>
          <a:prstGeom prst="rect">
            <a:avLst/>
          </a:prstGeom>
        </p:spPr>
        <p:txBody>
          <a:bodyPr vert="horz" wrap="square" lIns="0" tIns="622787" rIns="0" bIns="0" rtlCol="0">
            <a:spAutoFit/>
          </a:bodyPr>
          <a:lstStyle/>
          <a:p>
            <a:pPr marL="2407083">
              <a:spcBef>
                <a:spcPts val="92"/>
              </a:spcBef>
            </a:pPr>
            <a:r>
              <a:rPr sz="4791" spc="-292" dirty="0">
                <a:solidFill>
                  <a:srgbClr val="000000"/>
                </a:solidFill>
                <a:latin typeface="Arial"/>
                <a:cs typeface="Arial"/>
              </a:rPr>
              <a:t>REFORMA</a:t>
            </a:r>
            <a:r>
              <a:rPr sz="4791" spc="133" dirty="0">
                <a:solidFill>
                  <a:srgbClr val="000000"/>
                </a:solidFill>
                <a:latin typeface="Arial"/>
                <a:cs typeface="Arial"/>
              </a:rPr>
              <a:t> </a:t>
            </a:r>
            <a:r>
              <a:rPr sz="4791" spc="-142" dirty="0">
                <a:solidFill>
                  <a:srgbClr val="000000"/>
                </a:solidFill>
                <a:latin typeface="Arial"/>
                <a:cs typeface="Arial"/>
              </a:rPr>
              <a:t>IN</a:t>
            </a:r>
            <a:r>
              <a:rPr sz="4791" spc="-325" dirty="0">
                <a:solidFill>
                  <a:srgbClr val="000000"/>
                </a:solidFill>
                <a:latin typeface="Arial"/>
                <a:cs typeface="Arial"/>
              </a:rPr>
              <a:t>F</a:t>
            </a:r>
            <a:r>
              <a:rPr sz="4791" spc="-142" dirty="0">
                <a:solidFill>
                  <a:srgbClr val="000000"/>
                </a:solidFill>
                <a:latin typeface="Arial"/>
                <a:cs typeface="Arial"/>
              </a:rPr>
              <a:t>ON</a:t>
            </a:r>
            <a:r>
              <a:rPr sz="4791" spc="-703" dirty="0">
                <a:solidFill>
                  <a:srgbClr val="000000"/>
                </a:solidFill>
                <a:latin typeface="Arial"/>
                <a:cs typeface="Arial"/>
              </a:rPr>
              <a:t>A</a:t>
            </a:r>
            <a:r>
              <a:rPr sz="4791" spc="-142" dirty="0">
                <a:solidFill>
                  <a:srgbClr val="000000"/>
                </a:solidFill>
                <a:latin typeface="Arial"/>
                <a:cs typeface="Arial"/>
              </a:rPr>
              <a:t>VIT</a:t>
            </a:r>
            <a:endParaRPr sz="4791">
              <a:latin typeface="Arial"/>
              <a:cs typeface="Arial"/>
            </a:endParaRPr>
          </a:p>
        </p:txBody>
      </p:sp>
      <p:sp>
        <p:nvSpPr>
          <p:cNvPr id="3" name="object 3"/>
          <p:cNvSpPr/>
          <p:nvPr/>
        </p:nvSpPr>
        <p:spPr>
          <a:xfrm>
            <a:off x="869865" y="5083492"/>
            <a:ext cx="4953000" cy="928688"/>
          </a:xfrm>
          <a:custGeom>
            <a:avLst/>
            <a:gdLst/>
            <a:ahLst/>
            <a:cxnLst/>
            <a:rect l="l" t="t" r="r" b="b"/>
            <a:pathLst>
              <a:path w="5943600" h="1114425">
                <a:moveTo>
                  <a:pt x="5943562" y="329184"/>
                </a:moveTo>
                <a:lnTo>
                  <a:pt x="5942038" y="329184"/>
                </a:lnTo>
                <a:lnTo>
                  <a:pt x="5942038" y="0"/>
                </a:lnTo>
                <a:lnTo>
                  <a:pt x="5838418" y="0"/>
                </a:lnTo>
                <a:lnTo>
                  <a:pt x="2096998" y="0"/>
                </a:lnTo>
                <a:lnTo>
                  <a:pt x="2096998" y="329184"/>
                </a:lnTo>
                <a:lnTo>
                  <a:pt x="0" y="329184"/>
                </a:lnTo>
                <a:lnTo>
                  <a:pt x="0" y="658317"/>
                </a:lnTo>
                <a:lnTo>
                  <a:pt x="0" y="784860"/>
                </a:lnTo>
                <a:lnTo>
                  <a:pt x="0" y="1113993"/>
                </a:lnTo>
                <a:lnTo>
                  <a:pt x="1101826" y="1113993"/>
                </a:lnTo>
                <a:lnTo>
                  <a:pt x="1205445" y="1113993"/>
                </a:lnTo>
                <a:lnTo>
                  <a:pt x="1205445" y="784860"/>
                </a:lnTo>
                <a:lnTo>
                  <a:pt x="1205458" y="1113993"/>
                </a:lnTo>
                <a:lnTo>
                  <a:pt x="2129002" y="1113993"/>
                </a:lnTo>
                <a:lnTo>
                  <a:pt x="2205202" y="1113993"/>
                </a:lnTo>
                <a:lnTo>
                  <a:pt x="2205202" y="784860"/>
                </a:lnTo>
                <a:lnTo>
                  <a:pt x="2241766" y="784860"/>
                </a:lnTo>
                <a:lnTo>
                  <a:pt x="2638006" y="784860"/>
                </a:lnTo>
                <a:lnTo>
                  <a:pt x="2638006" y="455676"/>
                </a:lnTo>
                <a:lnTo>
                  <a:pt x="2638018" y="784860"/>
                </a:lnTo>
                <a:lnTo>
                  <a:pt x="4251934" y="784860"/>
                </a:lnTo>
                <a:lnTo>
                  <a:pt x="4648174" y="784860"/>
                </a:lnTo>
                <a:lnTo>
                  <a:pt x="5181574" y="784860"/>
                </a:lnTo>
                <a:lnTo>
                  <a:pt x="5577814" y="784860"/>
                </a:lnTo>
                <a:lnTo>
                  <a:pt x="5838418" y="784860"/>
                </a:lnTo>
                <a:lnTo>
                  <a:pt x="5943562" y="784860"/>
                </a:lnTo>
                <a:lnTo>
                  <a:pt x="5943562" y="329184"/>
                </a:lnTo>
                <a:close/>
              </a:path>
            </a:pathLst>
          </a:custGeom>
          <a:solidFill>
            <a:srgbClr val="FFFF00"/>
          </a:solidFill>
        </p:spPr>
        <p:txBody>
          <a:bodyPr wrap="square" lIns="0" tIns="0" rIns="0" bIns="0" rtlCol="0"/>
          <a:lstStyle/>
          <a:p>
            <a:pPr defTabSz="761970"/>
            <a:endParaRPr sz="1500"/>
          </a:p>
        </p:txBody>
      </p:sp>
      <p:sp>
        <p:nvSpPr>
          <p:cNvPr id="4" name="object 4"/>
          <p:cNvSpPr txBox="1"/>
          <p:nvPr/>
        </p:nvSpPr>
        <p:spPr>
          <a:xfrm>
            <a:off x="859366" y="2403899"/>
            <a:ext cx="4888442" cy="910613"/>
          </a:xfrm>
          <a:prstGeom prst="rect">
            <a:avLst/>
          </a:prstGeom>
        </p:spPr>
        <p:txBody>
          <a:bodyPr vert="horz" wrap="square" lIns="0" tIns="78846" rIns="0" bIns="0" rtlCol="0">
            <a:spAutoFit/>
          </a:bodyPr>
          <a:lstStyle/>
          <a:p>
            <a:pPr marL="10583" marR="4233" algn="just" defTabSz="761970">
              <a:lnSpc>
                <a:spcPct val="80000"/>
              </a:lnSpc>
              <a:spcBef>
                <a:spcPts val="621"/>
              </a:spcBef>
            </a:pPr>
            <a:r>
              <a:rPr sz="2250" b="1" dirty="0">
                <a:latin typeface="Arial"/>
                <a:cs typeface="Arial"/>
              </a:rPr>
              <a:t>Se</a:t>
            </a:r>
            <a:r>
              <a:rPr sz="2250" b="1" spc="287" dirty="0">
                <a:latin typeface="Arial"/>
                <a:cs typeface="Arial"/>
              </a:rPr>
              <a:t>  </a:t>
            </a:r>
            <a:r>
              <a:rPr sz="2250" b="1" dirty="0">
                <a:latin typeface="Arial"/>
                <a:cs typeface="Arial"/>
              </a:rPr>
              <a:t>reforma</a:t>
            </a:r>
            <a:r>
              <a:rPr sz="2250" b="1" spc="287" dirty="0">
                <a:latin typeface="Arial"/>
                <a:cs typeface="Arial"/>
              </a:rPr>
              <a:t>  </a:t>
            </a:r>
            <a:r>
              <a:rPr sz="2250" b="1" dirty="0">
                <a:latin typeface="Arial"/>
                <a:cs typeface="Arial"/>
              </a:rPr>
              <a:t>en</a:t>
            </a:r>
            <a:r>
              <a:rPr sz="2250" b="1" spc="283" dirty="0">
                <a:latin typeface="Arial"/>
                <a:cs typeface="Arial"/>
              </a:rPr>
              <a:t>  </a:t>
            </a:r>
            <a:r>
              <a:rPr sz="2250" b="1" dirty="0">
                <a:latin typeface="Arial"/>
                <a:cs typeface="Arial"/>
              </a:rPr>
              <a:t>febrero</a:t>
            </a:r>
            <a:r>
              <a:rPr sz="2250" b="1" spc="287" dirty="0">
                <a:latin typeface="Arial"/>
                <a:cs typeface="Arial"/>
              </a:rPr>
              <a:t>  </a:t>
            </a:r>
            <a:r>
              <a:rPr sz="2250" b="1" spc="208" dirty="0">
                <a:latin typeface="Arial"/>
                <a:cs typeface="Arial"/>
              </a:rPr>
              <a:t>2025</a:t>
            </a:r>
            <a:r>
              <a:rPr sz="2250" b="1" spc="287" dirty="0">
                <a:latin typeface="Arial"/>
                <a:cs typeface="Arial"/>
              </a:rPr>
              <a:t>  </a:t>
            </a:r>
            <a:r>
              <a:rPr sz="2250" b="1" spc="-21" dirty="0">
                <a:latin typeface="Arial"/>
                <a:cs typeface="Arial"/>
              </a:rPr>
              <a:t>el </a:t>
            </a:r>
            <a:r>
              <a:rPr sz="2250" b="1" dirty="0">
                <a:latin typeface="Arial"/>
                <a:cs typeface="Arial"/>
              </a:rPr>
              <a:t>segundo</a:t>
            </a:r>
            <a:r>
              <a:rPr sz="2250" b="1" spc="200" dirty="0">
                <a:latin typeface="Arial"/>
                <a:cs typeface="Arial"/>
              </a:rPr>
              <a:t> </a:t>
            </a:r>
            <a:r>
              <a:rPr sz="2250" b="1" dirty="0">
                <a:latin typeface="Arial"/>
                <a:cs typeface="Arial"/>
              </a:rPr>
              <a:t>párrafo</a:t>
            </a:r>
            <a:r>
              <a:rPr sz="2250" b="1" spc="208" dirty="0">
                <a:latin typeface="Arial"/>
                <a:cs typeface="Arial"/>
              </a:rPr>
              <a:t> </a:t>
            </a:r>
            <a:r>
              <a:rPr sz="2250" b="1" dirty="0">
                <a:latin typeface="Arial"/>
                <a:cs typeface="Arial"/>
              </a:rPr>
              <a:t>del</a:t>
            </a:r>
            <a:r>
              <a:rPr sz="2250" b="1" spc="200" dirty="0">
                <a:latin typeface="Arial"/>
                <a:cs typeface="Arial"/>
              </a:rPr>
              <a:t> </a:t>
            </a:r>
            <a:r>
              <a:rPr sz="2250" b="1" dirty="0">
                <a:latin typeface="Arial"/>
                <a:cs typeface="Arial"/>
              </a:rPr>
              <a:t>artículo</a:t>
            </a:r>
            <a:r>
              <a:rPr sz="2250" b="1" spc="208" dirty="0">
                <a:latin typeface="Arial"/>
                <a:cs typeface="Arial"/>
              </a:rPr>
              <a:t> </a:t>
            </a:r>
            <a:r>
              <a:rPr sz="2250" b="1" spc="204" dirty="0">
                <a:latin typeface="Arial"/>
                <a:cs typeface="Arial"/>
              </a:rPr>
              <a:t>29</a:t>
            </a:r>
            <a:r>
              <a:rPr sz="2250" b="1" spc="212" dirty="0">
                <a:latin typeface="Arial"/>
                <a:cs typeface="Arial"/>
              </a:rPr>
              <a:t> </a:t>
            </a:r>
            <a:r>
              <a:rPr sz="2250" b="1" spc="-21" dirty="0">
                <a:latin typeface="Arial"/>
                <a:cs typeface="Arial"/>
              </a:rPr>
              <a:t>de </a:t>
            </a:r>
            <a:r>
              <a:rPr sz="2250" b="1" dirty="0">
                <a:latin typeface="Arial"/>
                <a:cs typeface="Arial"/>
              </a:rPr>
              <a:t>la</a:t>
            </a:r>
            <a:r>
              <a:rPr sz="2250" b="1" spc="-87" dirty="0">
                <a:latin typeface="Arial"/>
                <a:cs typeface="Arial"/>
              </a:rPr>
              <a:t> </a:t>
            </a:r>
            <a:r>
              <a:rPr sz="2250" b="1" spc="-62" dirty="0">
                <a:latin typeface="Arial"/>
                <a:cs typeface="Arial"/>
              </a:rPr>
              <a:t>LINFONAVIT:</a:t>
            </a:r>
            <a:endParaRPr sz="2250">
              <a:latin typeface="Arial"/>
              <a:cs typeface="Arial"/>
            </a:endParaRPr>
          </a:p>
        </p:txBody>
      </p:sp>
      <p:sp>
        <p:nvSpPr>
          <p:cNvPr id="5" name="object 5"/>
          <p:cNvSpPr txBox="1"/>
          <p:nvPr/>
        </p:nvSpPr>
        <p:spPr>
          <a:xfrm>
            <a:off x="869865" y="3986212"/>
            <a:ext cx="4706938" cy="359607"/>
          </a:xfrm>
          <a:prstGeom prst="rect">
            <a:avLst/>
          </a:prstGeom>
          <a:solidFill>
            <a:srgbClr val="FFFF00"/>
          </a:solidFill>
        </p:spPr>
        <p:txBody>
          <a:bodyPr vert="horz" wrap="square" lIns="0" tIns="13229" rIns="0" bIns="0" rtlCol="0">
            <a:spAutoFit/>
          </a:bodyPr>
          <a:lstStyle/>
          <a:p>
            <a:pPr defTabSz="761970">
              <a:spcBef>
                <a:spcPts val="104"/>
              </a:spcBef>
            </a:pPr>
            <a:r>
              <a:rPr sz="2250" dirty="0">
                <a:latin typeface="Arial"/>
                <a:cs typeface="Arial"/>
              </a:rPr>
              <a:t>No</a:t>
            </a:r>
            <a:r>
              <a:rPr sz="2250" spc="196" dirty="0">
                <a:latin typeface="Arial"/>
                <a:cs typeface="Arial"/>
              </a:rPr>
              <a:t> </a:t>
            </a:r>
            <a:r>
              <a:rPr sz="2250" dirty="0">
                <a:latin typeface="Arial"/>
                <a:cs typeface="Arial"/>
              </a:rPr>
              <a:t>se</a:t>
            </a:r>
            <a:r>
              <a:rPr sz="2250" spc="204" dirty="0">
                <a:latin typeface="Arial"/>
                <a:cs typeface="Arial"/>
              </a:rPr>
              <a:t> </a:t>
            </a:r>
            <a:r>
              <a:rPr sz="2250" dirty="0">
                <a:latin typeface="Arial"/>
                <a:cs typeface="Arial"/>
              </a:rPr>
              <a:t>suspenderán</a:t>
            </a:r>
            <a:r>
              <a:rPr sz="2250" spc="191" dirty="0">
                <a:latin typeface="Arial"/>
                <a:cs typeface="Arial"/>
              </a:rPr>
              <a:t> </a:t>
            </a:r>
            <a:r>
              <a:rPr sz="2250" dirty="0">
                <a:latin typeface="Arial"/>
                <a:cs typeface="Arial"/>
              </a:rPr>
              <a:t>los</a:t>
            </a:r>
            <a:r>
              <a:rPr sz="2250" spc="191" dirty="0">
                <a:latin typeface="Arial"/>
                <a:cs typeface="Arial"/>
              </a:rPr>
              <a:t> </a:t>
            </a:r>
            <a:r>
              <a:rPr sz="2250" spc="-8" dirty="0">
                <a:latin typeface="Arial"/>
                <a:cs typeface="Arial"/>
              </a:rPr>
              <a:t>descuentos</a:t>
            </a:r>
            <a:endParaRPr sz="2250">
              <a:latin typeface="Arial"/>
              <a:cs typeface="Arial"/>
            </a:endParaRPr>
          </a:p>
        </p:txBody>
      </p:sp>
      <p:sp>
        <p:nvSpPr>
          <p:cNvPr id="6" name="object 6"/>
          <p:cNvSpPr txBox="1"/>
          <p:nvPr/>
        </p:nvSpPr>
        <p:spPr>
          <a:xfrm>
            <a:off x="5566515" y="3989175"/>
            <a:ext cx="179917" cy="356935"/>
          </a:xfrm>
          <a:prstGeom prst="rect">
            <a:avLst/>
          </a:prstGeom>
        </p:spPr>
        <p:txBody>
          <a:bodyPr vert="horz" wrap="square" lIns="0" tIns="10583" rIns="0" bIns="0" rtlCol="0">
            <a:spAutoFit/>
          </a:bodyPr>
          <a:lstStyle/>
          <a:p>
            <a:pPr marL="10583" defTabSz="761970">
              <a:spcBef>
                <a:spcPts val="83"/>
              </a:spcBef>
            </a:pPr>
            <a:r>
              <a:rPr sz="2250" spc="-42" dirty="0">
                <a:latin typeface="Arial"/>
                <a:cs typeface="Arial"/>
              </a:rPr>
              <a:t>a</a:t>
            </a:r>
            <a:endParaRPr sz="2250">
              <a:latin typeface="Arial"/>
              <a:cs typeface="Arial"/>
            </a:endParaRPr>
          </a:p>
        </p:txBody>
      </p:sp>
      <p:sp>
        <p:nvSpPr>
          <p:cNvPr id="7" name="object 7"/>
          <p:cNvSpPr txBox="1"/>
          <p:nvPr/>
        </p:nvSpPr>
        <p:spPr>
          <a:xfrm>
            <a:off x="859366" y="4263496"/>
            <a:ext cx="4888442" cy="356935"/>
          </a:xfrm>
          <a:prstGeom prst="rect">
            <a:avLst/>
          </a:prstGeom>
        </p:spPr>
        <p:txBody>
          <a:bodyPr vert="horz" wrap="square" lIns="0" tIns="10583" rIns="0" bIns="0" rtlCol="0">
            <a:spAutoFit/>
          </a:bodyPr>
          <a:lstStyle/>
          <a:p>
            <a:pPr marL="10583" defTabSz="761970">
              <a:spcBef>
                <a:spcPts val="83"/>
              </a:spcBef>
              <a:tabLst>
                <a:tab pos="879969" algn="l"/>
                <a:tab pos="3017716" algn="l"/>
                <a:tab pos="4116752" algn="l"/>
              </a:tabLst>
            </a:pPr>
            <a:r>
              <a:rPr sz="2250" spc="-21" dirty="0">
                <a:latin typeface="Arial"/>
                <a:cs typeface="Arial"/>
              </a:rPr>
              <a:t>los</a:t>
            </a:r>
            <a:r>
              <a:rPr sz="2250" dirty="0">
                <a:latin typeface="Arial"/>
                <a:cs typeface="Arial"/>
              </a:rPr>
              <a:t>	</a:t>
            </a:r>
            <a:r>
              <a:rPr sz="2250" spc="-8" dirty="0">
                <a:latin typeface="Arial"/>
                <a:cs typeface="Arial"/>
              </a:rPr>
              <a:t>trabajadores</a:t>
            </a:r>
            <a:r>
              <a:rPr sz="2250" dirty="0">
                <a:latin typeface="Arial"/>
                <a:cs typeface="Arial"/>
              </a:rPr>
              <a:t>	</a:t>
            </a:r>
            <a:r>
              <a:rPr sz="2250" spc="-17" dirty="0">
                <a:latin typeface="Arial"/>
                <a:cs typeface="Arial"/>
              </a:rPr>
              <a:t>para</a:t>
            </a:r>
            <a:r>
              <a:rPr sz="2250" dirty="0">
                <a:latin typeface="Arial"/>
                <a:cs typeface="Arial"/>
              </a:rPr>
              <a:t>	</a:t>
            </a:r>
            <a:r>
              <a:rPr sz="2250" spc="46" dirty="0">
                <a:latin typeface="Arial"/>
                <a:cs typeface="Arial"/>
              </a:rPr>
              <a:t>cubrir</a:t>
            </a:r>
            <a:endParaRPr sz="2250">
              <a:latin typeface="Arial"/>
              <a:cs typeface="Arial"/>
            </a:endParaRPr>
          </a:p>
        </p:txBody>
      </p:sp>
      <p:sp>
        <p:nvSpPr>
          <p:cNvPr id="8" name="object 8"/>
          <p:cNvSpPr txBox="1"/>
          <p:nvPr/>
        </p:nvSpPr>
        <p:spPr>
          <a:xfrm>
            <a:off x="859366" y="4812136"/>
            <a:ext cx="1437217" cy="356935"/>
          </a:xfrm>
          <a:prstGeom prst="rect">
            <a:avLst/>
          </a:prstGeom>
        </p:spPr>
        <p:txBody>
          <a:bodyPr vert="horz" wrap="square" lIns="0" tIns="10583" rIns="0" bIns="0" rtlCol="0">
            <a:spAutoFit/>
          </a:bodyPr>
          <a:lstStyle/>
          <a:p>
            <a:pPr marL="10583" defTabSz="761970">
              <a:spcBef>
                <a:spcPts val="83"/>
              </a:spcBef>
            </a:pPr>
            <a:r>
              <a:rPr sz="2250" spc="-95" dirty="0">
                <a:latin typeface="Arial"/>
                <a:cs typeface="Arial"/>
              </a:rPr>
              <a:t>INFONAVIT</a:t>
            </a:r>
            <a:endParaRPr sz="2250">
              <a:latin typeface="Arial"/>
              <a:cs typeface="Arial"/>
            </a:endParaRPr>
          </a:p>
        </p:txBody>
      </p:sp>
      <p:sp>
        <p:nvSpPr>
          <p:cNvPr id="9" name="object 9"/>
          <p:cNvSpPr txBox="1"/>
          <p:nvPr/>
        </p:nvSpPr>
        <p:spPr>
          <a:xfrm>
            <a:off x="2944919" y="4812136"/>
            <a:ext cx="1801283" cy="356935"/>
          </a:xfrm>
          <a:prstGeom prst="rect">
            <a:avLst/>
          </a:prstGeom>
        </p:spPr>
        <p:txBody>
          <a:bodyPr vert="horz" wrap="square" lIns="0" tIns="10583" rIns="0" bIns="0" rtlCol="0">
            <a:spAutoFit/>
          </a:bodyPr>
          <a:lstStyle/>
          <a:p>
            <a:pPr marL="10583" defTabSz="761970">
              <a:spcBef>
                <a:spcPts val="83"/>
              </a:spcBef>
            </a:pPr>
            <a:r>
              <a:rPr sz="2250" spc="-8" dirty="0">
                <a:latin typeface="Arial"/>
                <a:cs typeface="Arial"/>
              </a:rPr>
              <a:t>(amortización</a:t>
            </a:r>
            <a:endParaRPr sz="2250">
              <a:latin typeface="Arial"/>
              <a:cs typeface="Arial"/>
            </a:endParaRPr>
          </a:p>
        </p:txBody>
      </p:sp>
      <p:sp>
        <p:nvSpPr>
          <p:cNvPr id="10" name="object 10"/>
          <p:cNvSpPr txBox="1"/>
          <p:nvPr/>
        </p:nvSpPr>
        <p:spPr>
          <a:xfrm>
            <a:off x="859366" y="4537816"/>
            <a:ext cx="4888442" cy="626239"/>
          </a:xfrm>
          <a:prstGeom prst="rect">
            <a:avLst/>
          </a:prstGeom>
        </p:spPr>
        <p:txBody>
          <a:bodyPr vert="horz" wrap="square" lIns="0" tIns="10583" rIns="0" bIns="0" rtlCol="0">
            <a:spAutoFit/>
          </a:bodyPr>
          <a:lstStyle/>
          <a:p>
            <a:pPr marR="5821" algn="r" defTabSz="761970">
              <a:lnSpc>
                <a:spcPts val="2429"/>
              </a:lnSpc>
              <a:spcBef>
                <a:spcPts val="83"/>
              </a:spcBef>
              <a:tabLst>
                <a:tab pos="1869471" algn="l"/>
                <a:tab pos="3699256" algn="l"/>
                <a:tab pos="4645897" algn="l"/>
              </a:tabLst>
            </a:pPr>
            <a:r>
              <a:rPr sz="2250" spc="-8" dirty="0">
                <a:latin typeface="Arial"/>
                <a:cs typeface="Arial"/>
              </a:rPr>
              <a:t>préstamos</a:t>
            </a:r>
            <a:r>
              <a:rPr sz="2250" dirty="0">
                <a:latin typeface="Arial"/>
                <a:cs typeface="Arial"/>
              </a:rPr>
              <a:t>	</a:t>
            </a:r>
            <a:r>
              <a:rPr sz="2250" spc="33" dirty="0">
                <a:latin typeface="Arial"/>
                <a:cs typeface="Arial"/>
              </a:rPr>
              <a:t>otorgados</a:t>
            </a:r>
            <a:r>
              <a:rPr sz="2250" dirty="0">
                <a:latin typeface="Arial"/>
                <a:cs typeface="Arial"/>
              </a:rPr>
              <a:t>	</a:t>
            </a:r>
            <a:r>
              <a:rPr sz="2250" spc="54" dirty="0">
                <a:latin typeface="Arial"/>
                <a:cs typeface="Arial"/>
              </a:rPr>
              <a:t>por</a:t>
            </a:r>
            <a:r>
              <a:rPr sz="2250" dirty="0">
                <a:latin typeface="Arial"/>
                <a:cs typeface="Arial"/>
              </a:rPr>
              <a:t>	</a:t>
            </a:r>
            <a:r>
              <a:rPr sz="2250" spc="-21" dirty="0">
                <a:latin typeface="Arial"/>
                <a:cs typeface="Arial"/>
              </a:rPr>
              <a:t>el</a:t>
            </a:r>
            <a:endParaRPr sz="2250">
              <a:latin typeface="Arial"/>
              <a:cs typeface="Arial"/>
            </a:endParaRPr>
          </a:p>
          <a:p>
            <a:pPr marR="4233" algn="r" defTabSz="761970">
              <a:lnSpc>
                <a:spcPts val="2429"/>
              </a:lnSpc>
            </a:pPr>
            <a:r>
              <a:rPr sz="2250" spc="33" dirty="0">
                <a:latin typeface="Arial"/>
                <a:cs typeface="Arial"/>
              </a:rPr>
              <a:t>de</a:t>
            </a:r>
            <a:endParaRPr sz="2250">
              <a:latin typeface="Arial"/>
              <a:cs typeface="Arial"/>
            </a:endParaRPr>
          </a:p>
        </p:txBody>
      </p:sp>
      <p:sp>
        <p:nvSpPr>
          <p:cNvPr id="11" name="object 11"/>
          <p:cNvSpPr txBox="1"/>
          <p:nvPr/>
        </p:nvSpPr>
        <p:spPr>
          <a:xfrm>
            <a:off x="859366" y="5086202"/>
            <a:ext cx="2215092" cy="356935"/>
          </a:xfrm>
          <a:prstGeom prst="rect">
            <a:avLst/>
          </a:prstGeom>
        </p:spPr>
        <p:txBody>
          <a:bodyPr vert="horz" wrap="square" lIns="0" tIns="10583" rIns="0" bIns="0" rtlCol="0">
            <a:spAutoFit/>
          </a:bodyPr>
          <a:lstStyle/>
          <a:p>
            <a:pPr marL="10583" defTabSz="761970">
              <a:spcBef>
                <a:spcPts val="83"/>
              </a:spcBef>
              <a:tabLst>
                <a:tab pos="1757821" algn="l"/>
              </a:tabLst>
            </a:pPr>
            <a:r>
              <a:rPr sz="2250" spc="-8" dirty="0">
                <a:latin typeface="Arial"/>
                <a:cs typeface="Arial"/>
              </a:rPr>
              <a:t>créditos)</a:t>
            </a:r>
            <a:r>
              <a:rPr sz="2250" dirty="0">
                <a:latin typeface="Arial"/>
                <a:cs typeface="Arial"/>
              </a:rPr>
              <a:t>	</a:t>
            </a:r>
            <a:r>
              <a:rPr sz="2250" spc="62" dirty="0">
                <a:latin typeface="Arial"/>
                <a:cs typeface="Arial"/>
              </a:rPr>
              <a:t>por</a:t>
            </a:r>
            <a:endParaRPr sz="2250">
              <a:latin typeface="Arial"/>
              <a:cs typeface="Arial"/>
            </a:endParaRPr>
          </a:p>
        </p:txBody>
      </p:sp>
      <p:sp>
        <p:nvSpPr>
          <p:cNvPr id="12" name="object 12"/>
          <p:cNvSpPr txBox="1"/>
          <p:nvPr/>
        </p:nvSpPr>
        <p:spPr>
          <a:xfrm>
            <a:off x="3661199" y="5086202"/>
            <a:ext cx="2086504" cy="356935"/>
          </a:xfrm>
          <a:prstGeom prst="rect">
            <a:avLst/>
          </a:prstGeom>
        </p:spPr>
        <p:txBody>
          <a:bodyPr vert="horz" wrap="square" lIns="0" tIns="10583" rIns="0" bIns="0" rtlCol="0">
            <a:spAutoFit/>
          </a:bodyPr>
          <a:lstStyle/>
          <a:p>
            <a:pPr marL="10583" defTabSz="761970">
              <a:spcBef>
                <a:spcPts val="83"/>
              </a:spcBef>
              <a:tabLst>
                <a:tab pos="1910215" algn="l"/>
              </a:tabLst>
            </a:pPr>
            <a:r>
              <a:rPr sz="2250" spc="-8" dirty="0">
                <a:latin typeface="Arial"/>
                <a:cs typeface="Arial"/>
              </a:rPr>
              <a:t>ausencias</a:t>
            </a:r>
            <a:r>
              <a:rPr sz="2250" dirty="0">
                <a:latin typeface="Arial"/>
                <a:cs typeface="Arial"/>
              </a:rPr>
              <a:t>	</a:t>
            </a:r>
            <a:r>
              <a:rPr sz="2250" spc="-42" dirty="0">
                <a:latin typeface="Arial"/>
                <a:cs typeface="Arial"/>
              </a:rPr>
              <a:t>o</a:t>
            </a:r>
            <a:endParaRPr sz="2250">
              <a:latin typeface="Arial"/>
              <a:cs typeface="Arial"/>
            </a:endParaRPr>
          </a:p>
        </p:txBody>
      </p:sp>
      <p:sp>
        <p:nvSpPr>
          <p:cNvPr id="13" name="object 13"/>
          <p:cNvSpPr txBox="1"/>
          <p:nvPr/>
        </p:nvSpPr>
        <p:spPr>
          <a:xfrm>
            <a:off x="859366" y="5360987"/>
            <a:ext cx="4339696" cy="356935"/>
          </a:xfrm>
          <a:prstGeom prst="rect">
            <a:avLst/>
          </a:prstGeom>
        </p:spPr>
        <p:txBody>
          <a:bodyPr vert="horz" wrap="square" lIns="0" tIns="10583" rIns="0" bIns="0" rtlCol="0">
            <a:spAutoFit/>
          </a:bodyPr>
          <a:lstStyle/>
          <a:p>
            <a:pPr marL="10583" defTabSz="761970">
              <a:spcBef>
                <a:spcPts val="83"/>
              </a:spcBef>
              <a:tabLst>
                <a:tab pos="2208653" algn="l"/>
                <a:tab pos="3883928" algn="l"/>
              </a:tabLst>
            </a:pPr>
            <a:r>
              <a:rPr sz="2250" spc="-8" dirty="0">
                <a:latin typeface="Arial"/>
                <a:cs typeface="Arial"/>
              </a:rPr>
              <a:t>incapacidades</a:t>
            </a:r>
            <a:r>
              <a:rPr sz="2250" dirty="0">
                <a:latin typeface="Arial"/>
                <a:cs typeface="Arial"/>
              </a:rPr>
              <a:t>	</a:t>
            </a:r>
            <a:r>
              <a:rPr sz="2250" spc="-8" dirty="0">
                <a:latin typeface="Arial"/>
                <a:cs typeface="Arial"/>
              </a:rPr>
              <a:t>expedidas</a:t>
            </a:r>
            <a:r>
              <a:rPr sz="2250" dirty="0">
                <a:latin typeface="Arial"/>
                <a:cs typeface="Arial"/>
              </a:rPr>
              <a:t>	</a:t>
            </a:r>
            <a:r>
              <a:rPr sz="2250" spc="58" dirty="0">
                <a:latin typeface="Arial"/>
                <a:cs typeface="Arial"/>
              </a:rPr>
              <a:t>por</a:t>
            </a:r>
            <a:endParaRPr sz="2250">
              <a:latin typeface="Arial"/>
              <a:cs typeface="Arial"/>
            </a:endParaRPr>
          </a:p>
        </p:txBody>
      </p:sp>
      <p:sp>
        <p:nvSpPr>
          <p:cNvPr id="14" name="object 14"/>
          <p:cNvSpPr txBox="1"/>
          <p:nvPr/>
        </p:nvSpPr>
        <p:spPr>
          <a:xfrm>
            <a:off x="5508096" y="5360987"/>
            <a:ext cx="237596" cy="356935"/>
          </a:xfrm>
          <a:prstGeom prst="rect">
            <a:avLst/>
          </a:prstGeom>
        </p:spPr>
        <p:txBody>
          <a:bodyPr vert="horz" wrap="square" lIns="0" tIns="10583" rIns="0" bIns="0" rtlCol="0">
            <a:spAutoFit/>
          </a:bodyPr>
          <a:lstStyle/>
          <a:p>
            <a:pPr marL="10583" defTabSz="761970">
              <a:spcBef>
                <a:spcPts val="83"/>
              </a:spcBef>
            </a:pPr>
            <a:r>
              <a:rPr sz="2250" spc="-21" dirty="0">
                <a:latin typeface="Arial"/>
                <a:cs typeface="Arial"/>
              </a:rPr>
              <a:t>el</a:t>
            </a:r>
            <a:endParaRPr sz="2250">
              <a:latin typeface="Arial"/>
              <a:cs typeface="Arial"/>
            </a:endParaRPr>
          </a:p>
        </p:txBody>
      </p:sp>
      <p:sp>
        <p:nvSpPr>
          <p:cNvPr id="15" name="object 15"/>
          <p:cNvSpPr txBox="1"/>
          <p:nvPr/>
        </p:nvSpPr>
        <p:spPr>
          <a:xfrm>
            <a:off x="869866" y="5635329"/>
            <a:ext cx="1838854" cy="356935"/>
          </a:xfrm>
          <a:prstGeom prst="rect">
            <a:avLst/>
          </a:prstGeom>
        </p:spPr>
        <p:txBody>
          <a:bodyPr vert="horz" wrap="square" lIns="0" tIns="10583" rIns="0" bIns="0" rtlCol="0">
            <a:spAutoFit/>
          </a:bodyPr>
          <a:lstStyle/>
          <a:p>
            <a:pPr defTabSz="761970">
              <a:spcBef>
                <a:spcPts val="83"/>
              </a:spcBef>
            </a:pPr>
            <a:r>
              <a:rPr sz="2250" dirty="0">
                <a:latin typeface="Arial"/>
                <a:cs typeface="Arial"/>
              </a:rPr>
              <a:t>Seguro</a:t>
            </a:r>
            <a:r>
              <a:rPr sz="2250" spc="8" dirty="0">
                <a:latin typeface="Arial"/>
                <a:cs typeface="Arial"/>
              </a:rPr>
              <a:t> </a:t>
            </a:r>
            <a:r>
              <a:rPr sz="2250" spc="-33" dirty="0">
                <a:latin typeface="Arial"/>
                <a:cs typeface="Arial"/>
              </a:rPr>
              <a:t>Social.</a:t>
            </a:r>
            <a:endParaRPr sz="2250">
              <a:latin typeface="Arial"/>
              <a:cs typeface="Arial"/>
            </a:endParaRPr>
          </a:p>
        </p:txBody>
      </p:sp>
      <p:pic>
        <p:nvPicPr>
          <p:cNvPr id="16" name="object 16"/>
          <p:cNvPicPr/>
          <p:nvPr/>
        </p:nvPicPr>
        <p:blipFill>
          <a:blip r:embed="rId2" cstate="print"/>
          <a:stretch>
            <a:fillRect/>
          </a:stretch>
        </p:blipFill>
        <p:spPr>
          <a:xfrm>
            <a:off x="6451071" y="2742988"/>
            <a:ext cx="4293129" cy="2881736"/>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78929" y="232452"/>
            <a:ext cx="5338233" cy="6393392"/>
            <a:chOff x="3934714" y="278942"/>
            <a:chExt cx="6405880" cy="7672070"/>
          </a:xfrm>
        </p:grpSpPr>
        <p:pic>
          <p:nvPicPr>
            <p:cNvPr id="3" name="object 3"/>
            <p:cNvPicPr/>
            <p:nvPr/>
          </p:nvPicPr>
          <p:blipFill>
            <a:blip r:embed="rId2" cstate="print"/>
            <a:stretch>
              <a:fillRect/>
            </a:stretch>
          </p:blipFill>
          <p:spPr>
            <a:xfrm>
              <a:off x="3934714" y="278942"/>
              <a:ext cx="6405880" cy="7671689"/>
            </a:xfrm>
            <a:prstGeom prst="rect">
              <a:avLst/>
            </a:prstGeom>
          </p:spPr>
        </p:pic>
        <p:sp>
          <p:nvSpPr>
            <p:cNvPr id="4" name="object 4"/>
            <p:cNvSpPr/>
            <p:nvPr/>
          </p:nvSpPr>
          <p:spPr>
            <a:xfrm>
              <a:off x="4059428" y="6797331"/>
              <a:ext cx="6156325" cy="1130935"/>
            </a:xfrm>
            <a:custGeom>
              <a:avLst/>
              <a:gdLst/>
              <a:ahLst/>
              <a:cxnLst/>
              <a:rect l="l" t="t" r="r" b="b"/>
              <a:pathLst>
                <a:path w="6156325" h="1130934">
                  <a:moveTo>
                    <a:pt x="0" y="1130833"/>
                  </a:moveTo>
                  <a:lnTo>
                    <a:pt x="6156198" y="1130833"/>
                  </a:lnTo>
                  <a:lnTo>
                    <a:pt x="6156198" y="0"/>
                  </a:lnTo>
                  <a:lnTo>
                    <a:pt x="0" y="0"/>
                  </a:lnTo>
                  <a:lnTo>
                    <a:pt x="0" y="1130833"/>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18996" y="311700"/>
            <a:ext cx="7757054" cy="6254221"/>
            <a:chOff x="2542794" y="374040"/>
            <a:chExt cx="9308465" cy="7505065"/>
          </a:xfrm>
        </p:grpSpPr>
        <p:pic>
          <p:nvPicPr>
            <p:cNvPr id="3" name="object 3"/>
            <p:cNvPicPr/>
            <p:nvPr/>
          </p:nvPicPr>
          <p:blipFill>
            <a:blip r:embed="rId2" cstate="print"/>
            <a:stretch>
              <a:fillRect/>
            </a:stretch>
          </p:blipFill>
          <p:spPr>
            <a:xfrm>
              <a:off x="2542794" y="374040"/>
              <a:ext cx="9289034" cy="7504557"/>
            </a:xfrm>
            <a:prstGeom prst="rect">
              <a:avLst/>
            </a:prstGeom>
          </p:spPr>
        </p:pic>
        <p:sp>
          <p:nvSpPr>
            <p:cNvPr id="4" name="object 4"/>
            <p:cNvSpPr/>
            <p:nvPr/>
          </p:nvSpPr>
          <p:spPr>
            <a:xfrm>
              <a:off x="2710688" y="6525133"/>
              <a:ext cx="9121140" cy="459740"/>
            </a:xfrm>
            <a:custGeom>
              <a:avLst/>
              <a:gdLst/>
              <a:ahLst/>
              <a:cxnLst/>
              <a:rect l="l" t="t" r="r" b="b"/>
              <a:pathLst>
                <a:path w="9121140" h="459740">
                  <a:moveTo>
                    <a:pt x="0" y="459651"/>
                  </a:moveTo>
                  <a:lnTo>
                    <a:pt x="9121013" y="459651"/>
                  </a:lnTo>
                  <a:lnTo>
                    <a:pt x="9121013" y="0"/>
                  </a:lnTo>
                  <a:lnTo>
                    <a:pt x="0" y="0"/>
                  </a:lnTo>
                  <a:lnTo>
                    <a:pt x="0" y="459651"/>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82844" y="181155"/>
            <a:ext cx="5657320" cy="6496049"/>
            <a:chOff x="3939413" y="217385"/>
            <a:chExt cx="6788784" cy="7795259"/>
          </a:xfrm>
        </p:grpSpPr>
        <p:pic>
          <p:nvPicPr>
            <p:cNvPr id="3" name="object 3"/>
            <p:cNvPicPr/>
            <p:nvPr/>
          </p:nvPicPr>
          <p:blipFill>
            <a:blip r:embed="rId2" cstate="print"/>
            <a:stretch>
              <a:fillRect/>
            </a:stretch>
          </p:blipFill>
          <p:spPr>
            <a:xfrm>
              <a:off x="3939413" y="217385"/>
              <a:ext cx="6788784" cy="7794879"/>
            </a:xfrm>
            <a:prstGeom prst="rect">
              <a:avLst/>
            </a:prstGeom>
          </p:spPr>
        </p:pic>
        <p:sp>
          <p:nvSpPr>
            <p:cNvPr id="4" name="object 4"/>
            <p:cNvSpPr/>
            <p:nvPr/>
          </p:nvSpPr>
          <p:spPr>
            <a:xfrm>
              <a:off x="4405757" y="3745966"/>
              <a:ext cx="6156325" cy="1130935"/>
            </a:xfrm>
            <a:custGeom>
              <a:avLst/>
              <a:gdLst/>
              <a:ahLst/>
              <a:cxnLst/>
              <a:rect l="l" t="t" r="r" b="b"/>
              <a:pathLst>
                <a:path w="6156325" h="1130935">
                  <a:moveTo>
                    <a:pt x="0" y="1130833"/>
                  </a:moveTo>
                  <a:lnTo>
                    <a:pt x="6156198" y="1130833"/>
                  </a:lnTo>
                  <a:lnTo>
                    <a:pt x="6156198" y="0"/>
                  </a:lnTo>
                  <a:lnTo>
                    <a:pt x="0" y="0"/>
                  </a:lnTo>
                  <a:lnTo>
                    <a:pt x="0" y="1130833"/>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19998" y="2904"/>
            <a:ext cx="7382933" cy="6763808"/>
            <a:chOff x="3023997" y="3484"/>
            <a:chExt cx="8859520" cy="8116570"/>
          </a:xfrm>
        </p:grpSpPr>
        <p:pic>
          <p:nvPicPr>
            <p:cNvPr id="3" name="object 3"/>
            <p:cNvPicPr/>
            <p:nvPr/>
          </p:nvPicPr>
          <p:blipFill>
            <a:blip r:embed="rId2" cstate="print"/>
            <a:stretch>
              <a:fillRect/>
            </a:stretch>
          </p:blipFill>
          <p:spPr>
            <a:xfrm>
              <a:off x="3023997" y="3484"/>
              <a:ext cx="8859520" cy="8116441"/>
            </a:xfrm>
            <a:prstGeom prst="rect">
              <a:avLst/>
            </a:prstGeom>
          </p:spPr>
        </p:pic>
        <p:sp>
          <p:nvSpPr>
            <p:cNvPr id="4" name="object 4"/>
            <p:cNvSpPr/>
            <p:nvPr/>
          </p:nvSpPr>
          <p:spPr>
            <a:xfrm>
              <a:off x="9767442" y="819797"/>
              <a:ext cx="1385570" cy="291465"/>
            </a:xfrm>
            <a:custGeom>
              <a:avLst/>
              <a:gdLst/>
              <a:ahLst/>
              <a:cxnLst/>
              <a:rect l="l" t="t" r="r" b="b"/>
              <a:pathLst>
                <a:path w="1385570" h="291465">
                  <a:moveTo>
                    <a:pt x="1385443" y="0"/>
                  </a:moveTo>
                  <a:lnTo>
                    <a:pt x="0" y="0"/>
                  </a:lnTo>
                  <a:lnTo>
                    <a:pt x="0" y="290944"/>
                  </a:lnTo>
                  <a:lnTo>
                    <a:pt x="1385443" y="290944"/>
                  </a:lnTo>
                  <a:lnTo>
                    <a:pt x="1385443" y="0"/>
                  </a:lnTo>
                  <a:close/>
                </a:path>
              </a:pathLst>
            </a:custGeom>
            <a:solidFill>
              <a:srgbClr val="D9D9D9"/>
            </a:solidFill>
          </p:spPr>
          <p:txBody>
            <a:bodyPr wrap="square" lIns="0" tIns="0" rIns="0" bIns="0" rtlCol="0"/>
            <a:lstStyle/>
            <a:p>
              <a:pPr defTabSz="761970"/>
              <a:endParaRPr sz="1500"/>
            </a:p>
          </p:txBody>
        </p:sp>
        <p:sp>
          <p:nvSpPr>
            <p:cNvPr id="5" name="object 5"/>
            <p:cNvSpPr/>
            <p:nvPr/>
          </p:nvSpPr>
          <p:spPr>
            <a:xfrm>
              <a:off x="9767442" y="819797"/>
              <a:ext cx="1385570" cy="291465"/>
            </a:xfrm>
            <a:custGeom>
              <a:avLst/>
              <a:gdLst/>
              <a:ahLst/>
              <a:cxnLst/>
              <a:rect l="l" t="t" r="r" b="b"/>
              <a:pathLst>
                <a:path w="1385570" h="291465">
                  <a:moveTo>
                    <a:pt x="0" y="290944"/>
                  </a:moveTo>
                  <a:lnTo>
                    <a:pt x="1385443" y="290944"/>
                  </a:lnTo>
                  <a:lnTo>
                    <a:pt x="1385443" y="0"/>
                  </a:lnTo>
                  <a:lnTo>
                    <a:pt x="0" y="0"/>
                  </a:lnTo>
                  <a:lnTo>
                    <a:pt x="0" y="290944"/>
                  </a:lnTo>
                  <a:close/>
                </a:path>
              </a:pathLst>
            </a:custGeom>
            <a:ln w="12700">
              <a:solidFill>
                <a:srgbClr val="D9D9D9"/>
              </a:solidFill>
            </a:ln>
          </p:spPr>
          <p:txBody>
            <a:bodyPr wrap="square" lIns="0" tIns="0" rIns="0" bIns="0" rtlCol="0"/>
            <a:lstStyle/>
            <a:p>
              <a:pPr defTabSz="761970"/>
              <a:endParaRPr sz="1500"/>
            </a:p>
          </p:txBody>
        </p:sp>
        <p:sp>
          <p:nvSpPr>
            <p:cNvPr id="6" name="object 6"/>
            <p:cNvSpPr/>
            <p:nvPr/>
          </p:nvSpPr>
          <p:spPr>
            <a:xfrm>
              <a:off x="3602227" y="2468460"/>
              <a:ext cx="1163955" cy="194310"/>
            </a:xfrm>
            <a:custGeom>
              <a:avLst/>
              <a:gdLst/>
              <a:ahLst/>
              <a:cxnLst/>
              <a:rect l="l" t="t" r="r" b="b"/>
              <a:pathLst>
                <a:path w="1163954" h="194310">
                  <a:moveTo>
                    <a:pt x="1163777" y="0"/>
                  </a:moveTo>
                  <a:lnTo>
                    <a:pt x="0" y="0"/>
                  </a:lnTo>
                  <a:lnTo>
                    <a:pt x="0" y="193967"/>
                  </a:lnTo>
                  <a:lnTo>
                    <a:pt x="1163777" y="193967"/>
                  </a:lnTo>
                  <a:lnTo>
                    <a:pt x="1163777" y="0"/>
                  </a:lnTo>
                  <a:close/>
                </a:path>
              </a:pathLst>
            </a:custGeom>
            <a:solidFill>
              <a:srgbClr val="D9D9D9"/>
            </a:solidFill>
          </p:spPr>
          <p:txBody>
            <a:bodyPr wrap="square" lIns="0" tIns="0" rIns="0" bIns="0" rtlCol="0"/>
            <a:lstStyle/>
            <a:p>
              <a:pPr defTabSz="761970"/>
              <a:endParaRPr sz="1500"/>
            </a:p>
          </p:txBody>
        </p:sp>
        <p:sp>
          <p:nvSpPr>
            <p:cNvPr id="7" name="object 7"/>
            <p:cNvSpPr/>
            <p:nvPr/>
          </p:nvSpPr>
          <p:spPr>
            <a:xfrm>
              <a:off x="3602227" y="2468460"/>
              <a:ext cx="1163955" cy="194310"/>
            </a:xfrm>
            <a:custGeom>
              <a:avLst/>
              <a:gdLst/>
              <a:ahLst/>
              <a:cxnLst/>
              <a:rect l="l" t="t" r="r" b="b"/>
              <a:pathLst>
                <a:path w="1163954" h="194310">
                  <a:moveTo>
                    <a:pt x="0" y="193967"/>
                  </a:moveTo>
                  <a:lnTo>
                    <a:pt x="1163777" y="193967"/>
                  </a:lnTo>
                  <a:lnTo>
                    <a:pt x="1163777" y="0"/>
                  </a:lnTo>
                  <a:lnTo>
                    <a:pt x="0" y="0"/>
                  </a:lnTo>
                  <a:lnTo>
                    <a:pt x="0" y="193967"/>
                  </a:lnTo>
                  <a:close/>
                </a:path>
              </a:pathLst>
            </a:custGeom>
            <a:ln w="12700">
              <a:solidFill>
                <a:srgbClr val="D9D9D9"/>
              </a:solidFill>
            </a:ln>
          </p:spPr>
          <p:txBody>
            <a:bodyPr wrap="square" lIns="0" tIns="0" rIns="0" bIns="0" rtlCol="0"/>
            <a:lstStyle/>
            <a:p>
              <a:pPr defTabSz="761970"/>
              <a:endParaRPr sz="1500"/>
            </a:p>
          </p:txBody>
        </p:sp>
        <p:sp>
          <p:nvSpPr>
            <p:cNvPr id="8" name="object 8"/>
            <p:cNvSpPr/>
            <p:nvPr/>
          </p:nvSpPr>
          <p:spPr>
            <a:xfrm>
              <a:off x="9615042" y="5113439"/>
              <a:ext cx="2037080" cy="415925"/>
            </a:xfrm>
            <a:custGeom>
              <a:avLst/>
              <a:gdLst/>
              <a:ahLst/>
              <a:cxnLst/>
              <a:rect l="l" t="t" r="r" b="b"/>
              <a:pathLst>
                <a:path w="2037079" h="415925">
                  <a:moveTo>
                    <a:pt x="0" y="415632"/>
                  </a:moveTo>
                  <a:lnTo>
                    <a:pt x="2036572" y="415632"/>
                  </a:lnTo>
                  <a:lnTo>
                    <a:pt x="2036572" y="0"/>
                  </a:lnTo>
                  <a:lnTo>
                    <a:pt x="0" y="0"/>
                  </a:lnTo>
                  <a:lnTo>
                    <a:pt x="0" y="415632"/>
                  </a:lnTo>
                  <a:close/>
                </a:path>
              </a:pathLst>
            </a:custGeom>
            <a:ln w="38099">
              <a:solidFill>
                <a:srgbClr val="FF0000"/>
              </a:solidFill>
            </a:ln>
          </p:spPr>
          <p:txBody>
            <a:bodyPr wrap="square" lIns="0" tIns="0" rIns="0" bIns="0" rtlCol="0"/>
            <a:lstStyle/>
            <a:p>
              <a:pPr defTabSz="761970"/>
              <a:endParaRPr sz="1500"/>
            </a:p>
          </p:txBody>
        </p:sp>
      </p:grpSp>
      <p:sp>
        <p:nvSpPr>
          <p:cNvPr id="9" name="object 9"/>
          <p:cNvSpPr txBox="1">
            <a:spLocks noGrp="1"/>
          </p:cNvSpPr>
          <p:nvPr>
            <p:ph type="title"/>
          </p:nvPr>
        </p:nvSpPr>
        <p:spPr>
          <a:xfrm>
            <a:off x="206078" y="1633092"/>
            <a:ext cx="1860550" cy="1974750"/>
          </a:xfrm>
          <a:prstGeom prst="rect">
            <a:avLst/>
          </a:prstGeom>
        </p:spPr>
        <p:txBody>
          <a:bodyPr vert="horz" wrap="square" lIns="0" tIns="10583" rIns="0" bIns="0" rtlCol="0">
            <a:spAutoFit/>
          </a:bodyPr>
          <a:lstStyle/>
          <a:p>
            <a:pPr marL="10583" marR="4233">
              <a:lnSpc>
                <a:spcPct val="150000"/>
              </a:lnSpc>
              <a:spcBef>
                <a:spcPts val="83"/>
              </a:spcBef>
            </a:pPr>
            <a:r>
              <a:rPr spc="-8" dirty="0"/>
              <a:t>Reforma </a:t>
            </a:r>
            <a:r>
              <a:rPr spc="-133" dirty="0"/>
              <a:t>INFONAVIT </a:t>
            </a:r>
            <a:r>
              <a:rPr dirty="0"/>
              <a:t>SUA</a:t>
            </a:r>
            <a:r>
              <a:rPr spc="-133" dirty="0"/>
              <a:t> </a:t>
            </a:r>
            <a:r>
              <a:rPr spc="-8" dirty="0"/>
              <a:t>3.6.9</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31128" y="1839066"/>
            <a:ext cx="8530167" cy="3696758"/>
            <a:chOff x="2197354" y="2206879"/>
            <a:chExt cx="10236200" cy="4436110"/>
          </a:xfrm>
        </p:grpSpPr>
        <p:pic>
          <p:nvPicPr>
            <p:cNvPr id="3" name="object 3"/>
            <p:cNvPicPr/>
            <p:nvPr/>
          </p:nvPicPr>
          <p:blipFill>
            <a:blip r:embed="rId2" cstate="print"/>
            <a:stretch>
              <a:fillRect/>
            </a:stretch>
          </p:blipFill>
          <p:spPr>
            <a:xfrm>
              <a:off x="2197354" y="2206879"/>
              <a:ext cx="10235819" cy="4435856"/>
            </a:xfrm>
            <a:prstGeom prst="rect">
              <a:avLst/>
            </a:prstGeom>
          </p:spPr>
        </p:pic>
        <p:sp>
          <p:nvSpPr>
            <p:cNvPr id="4" name="object 4"/>
            <p:cNvSpPr/>
            <p:nvPr/>
          </p:nvSpPr>
          <p:spPr>
            <a:xfrm>
              <a:off x="10499851" y="5021326"/>
              <a:ext cx="1729105" cy="656590"/>
            </a:xfrm>
            <a:custGeom>
              <a:avLst/>
              <a:gdLst/>
              <a:ahLst/>
              <a:cxnLst/>
              <a:rect l="l" t="t" r="r" b="b"/>
              <a:pathLst>
                <a:path w="1729104" h="656589">
                  <a:moveTo>
                    <a:pt x="0" y="109347"/>
                  </a:moveTo>
                  <a:lnTo>
                    <a:pt x="8604" y="66758"/>
                  </a:lnTo>
                  <a:lnTo>
                    <a:pt x="32067" y="32004"/>
                  </a:lnTo>
                  <a:lnTo>
                    <a:pt x="66865" y="8584"/>
                  </a:lnTo>
                  <a:lnTo>
                    <a:pt x="109474" y="0"/>
                  </a:lnTo>
                  <a:lnTo>
                    <a:pt x="1619377" y="0"/>
                  </a:lnTo>
                  <a:lnTo>
                    <a:pt x="1661985" y="8584"/>
                  </a:lnTo>
                  <a:lnTo>
                    <a:pt x="1696783" y="32004"/>
                  </a:lnTo>
                  <a:lnTo>
                    <a:pt x="1720246" y="66758"/>
                  </a:lnTo>
                  <a:lnTo>
                    <a:pt x="1728851" y="109347"/>
                  </a:lnTo>
                  <a:lnTo>
                    <a:pt x="1728851" y="547116"/>
                  </a:lnTo>
                  <a:lnTo>
                    <a:pt x="1720246" y="589724"/>
                  </a:lnTo>
                  <a:lnTo>
                    <a:pt x="1696783" y="624522"/>
                  </a:lnTo>
                  <a:lnTo>
                    <a:pt x="1661985" y="647985"/>
                  </a:lnTo>
                  <a:lnTo>
                    <a:pt x="1619377" y="656590"/>
                  </a:lnTo>
                  <a:lnTo>
                    <a:pt x="109474" y="656590"/>
                  </a:lnTo>
                  <a:lnTo>
                    <a:pt x="66865" y="647985"/>
                  </a:lnTo>
                  <a:lnTo>
                    <a:pt x="32067" y="624522"/>
                  </a:lnTo>
                  <a:lnTo>
                    <a:pt x="8604" y="589724"/>
                  </a:lnTo>
                  <a:lnTo>
                    <a:pt x="0" y="547116"/>
                  </a:lnTo>
                  <a:lnTo>
                    <a:pt x="0" y="109347"/>
                  </a:lnTo>
                  <a:close/>
                </a:path>
              </a:pathLst>
            </a:custGeom>
            <a:ln w="38099">
              <a:solidFill>
                <a:srgbClr val="FF0000"/>
              </a:solidFill>
            </a:ln>
          </p:spPr>
          <p:txBody>
            <a:bodyPr wrap="square" lIns="0" tIns="0" rIns="0" bIns="0" rtlCol="0"/>
            <a:lstStyle/>
            <a:p>
              <a:pPr defTabSz="761970"/>
              <a:endParaRPr sz="1500"/>
            </a:p>
          </p:txBody>
        </p:sp>
        <p:sp>
          <p:nvSpPr>
            <p:cNvPr id="5" name="object 5"/>
            <p:cNvSpPr/>
            <p:nvPr/>
          </p:nvSpPr>
          <p:spPr>
            <a:xfrm>
              <a:off x="2646680" y="3558552"/>
              <a:ext cx="2597150" cy="494665"/>
            </a:xfrm>
            <a:custGeom>
              <a:avLst/>
              <a:gdLst/>
              <a:ahLst/>
              <a:cxnLst/>
              <a:rect l="l" t="t" r="r" b="b"/>
              <a:pathLst>
                <a:path w="2597150" h="494664">
                  <a:moveTo>
                    <a:pt x="2596896" y="0"/>
                  </a:moveTo>
                  <a:lnTo>
                    <a:pt x="0" y="0"/>
                  </a:lnTo>
                  <a:lnTo>
                    <a:pt x="0" y="494525"/>
                  </a:lnTo>
                  <a:lnTo>
                    <a:pt x="2596896" y="494525"/>
                  </a:lnTo>
                  <a:lnTo>
                    <a:pt x="2596896" y="0"/>
                  </a:lnTo>
                  <a:close/>
                </a:path>
              </a:pathLst>
            </a:custGeom>
            <a:solidFill>
              <a:srgbClr val="D9D9D9"/>
            </a:solidFill>
          </p:spPr>
          <p:txBody>
            <a:bodyPr wrap="square" lIns="0" tIns="0" rIns="0" bIns="0" rtlCol="0"/>
            <a:lstStyle/>
            <a:p>
              <a:pPr defTabSz="761970"/>
              <a:endParaRPr sz="1500"/>
            </a:p>
          </p:txBody>
        </p:sp>
        <p:sp>
          <p:nvSpPr>
            <p:cNvPr id="6" name="object 6"/>
            <p:cNvSpPr/>
            <p:nvPr/>
          </p:nvSpPr>
          <p:spPr>
            <a:xfrm>
              <a:off x="2646680" y="3558552"/>
              <a:ext cx="2597150" cy="494665"/>
            </a:xfrm>
            <a:custGeom>
              <a:avLst/>
              <a:gdLst/>
              <a:ahLst/>
              <a:cxnLst/>
              <a:rect l="l" t="t" r="r" b="b"/>
              <a:pathLst>
                <a:path w="2597150" h="494664">
                  <a:moveTo>
                    <a:pt x="0" y="494525"/>
                  </a:moveTo>
                  <a:lnTo>
                    <a:pt x="2596896" y="494525"/>
                  </a:lnTo>
                  <a:lnTo>
                    <a:pt x="2596896" y="0"/>
                  </a:lnTo>
                  <a:lnTo>
                    <a:pt x="0" y="0"/>
                  </a:lnTo>
                  <a:lnTo>
                    <a:pt x="0" y="494525"/>
                  </a:lnTo>
                  <a:close/>
                </a:path>
              </a:pathLst>
            </a:custGeom>
            <a:ln w="12700">
              <a:solidFill>
                <a:srgbClr val="D9D9D9"/>
              </a:solidFill>
            </a:ln>
          </p:spPr>
          <p:txBody>
            <a:bodyPr wrap="square" lIns="0" tIns="0" rIns="0" bIns="0" rtlCol="0"/>
            <a:lstStyle/>
            <a:p>
              <a:pPr defTabSz="761970"/>
              <a:endParaRPr sz="1500"/>
            </a:p>
          </p:txBody>
        </p:sp>
      </p:grpSp>
      <p:sp>
        <p:nvSpPr>
          <p:cNvPr id="7" name="object 7"/>
          <p:cNvSpPr txBox="1">
            <a:spLocks noGrp="1"/>
          </p:cNvSpPr>
          <p:nvPr>
            <p:ph type="title"/>
          </p:nvPr>
        </p:nvSpPr>
        <p:spPr>
          <a:xfrm>
            <a:off x="345087" y="171715"/>
            <a:ext cx="9469825" cy="865152"/>
          </a:xfrm>
          <a:prstGeom prst="rect">
            <a:avLst/>
          </a:prstGeom>
        </p:spPr>
        <p:txBody>
          <a:bodyPr vert="horz" wrap="square" lIns="0" tIns="412221" rIns="0" bIns="0" rtlCol="0">
            <a:spAutoFit/>
          </a:bodyPr>
          <a:lstStyle/>
          <a:p>
            <a:pPr marL="48681">
              <a:spcBef>
                <a:spcPts val="83"/>
              </a:spcBef>
            </a:pPr>
            <a:r>
              <a:rPr spc="-79" dirty="0"/>
              <a:t>Capturar</a:t>
            </a:r>
            <a:r>
              <a:rPr spc="-121" dirty="0"/>
              <a:t> </a:t>
            </a:r>
            <a:r>
              <a:rPr spc="-158" dirty="0"/>
              <a:t>lo</a:t>
            </a:r>
            <a:r>
              <a:rPr spc="-71" dirty="0"/>
              <a:t> </a:t>
            </a:r>
            <a:r>
              <a:rPr spc="-104" dirty="0"/>
              <a:t>retenido</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22637" y="364649"/>
            <a:ext cx="8722254" cy="6326188"/>
            <a:chOff x="1947164" y="437578"/>
            <a:chExt cx="10466705" cy="7591425"/>
          </a:xfrm>
        </p:grpSpPr>
        <p:pic>
          <p:nvPicPr>
            <p:cNvPr id="3" name="object 3"/>
            <p:cNvPicPr/>
            <p:nvPr/>
          </p:nvPicPr>
          <p:blipFill>
            <a:blip r:embed="rId2" cstate="print"/>
            <a:stretch>
              <a:fillRect/>
            </a:stretch>
          </p:blipFill>
          <p:spPr>
            <a:xfrm>
              <a:off x="1960245" y="437578"/>
              <a:ext cx="10453497" cy="7590917"/>
            </a:xfrm>
            <a:prstGeom prst="rect">
              <a:avLst/>
            </a:prstGeom>
          </p:spPr>
        </p:pic>
        <p:sp>
          <p:nvSpPr>
            <p:cNvPr id="4" name="object 4"/>
            <p:cNvSpPr/>
            <p:nvPr/>
          </p:nvSpPr>
          <p:spPr>
            <a:xfrm>
              <a:off x="3411601" y="1460373"/>
              <a:ext cx="2799080" cy="1008380"/>
            </a:xfrm>
            <a:custGeom>
              <a:avLst/>
              <a:gdLst/>
              <a:ahLst/>
              <a:cxnLst/>
              <a:rect l="l" t="t" r="r" b="b"/>
              <a:pathLst>
                <a:path w="2799079" h="1008380">
                  <a:moveTo>
                    <a:pt x="2798826" y="0"/>
                  </a:moveTo>
                  <a:lnTo>
                    <a:pt x="0" y="0"/>
                  </a:lnTo>
                  <a:lnTo>
                    <a:pt x="0" y="1008252"/>
                  </a:lnTo>
                  <a:lnTo>
                    <a:pt x="2798826" y="1008252"/>
                  </a:lnTo>
                  <a:lnTo>
                    <a:pt x="2798826" y="0"/>
                  </a:lnTo>
                  <a:close/>
                </a:path>
              </a:pathLst>
            </a:custGeom>
            <a:solidFill>
              <a:srgbClr val="D9D9D9"/>
            </a:solidFill>
          </p:spPr>
          <p:txBody>
            <a:bodyPr wrap="square" lIns="0" tIns="0" rIns="0" bIns="0" rtlCol="0"/>
            <a:lstStyle/>
            <a:p>
              <a:pPr defTabSz="761970"/>
              <a:endParaRPr sz="1500"/>
            </a:p>
          </p:txBody>
        </p:sp>
        <p:sp>
          <p:nvSpPr>
            <p:cNvPr id="5" name="object 5"/>
            <p:cNvSpPr/>
            <p:nvPr/>
          </p:nvSpPr>
          <p:spPr>
            <a:xfrm>
              <a:off x="3411601" y="1460373"/>
              <a:ext cx="2799080" cy="1008380"/>
            </a:xfrm>
            <a:custGeom>
              <a:avLst/>
              <a:gdLst/>
              <a:ahLst/>
              <a:cxnLst/>
              <a:rect l="l" t="t" r="r" b="b"/>
              <a:pathLst>
                <a:path w="2799079" h="1008380">
                  <a:moveTo>
                    <a:pt x="0" y="1008252"/>
                  </a:moveTo>
                  <a:lnTo>
                    <a:pt x="2798826" y="1008252"/>
                  </a:lnTo>
                  <a:lnTo>
                    <a:pt x="2798826" y="0"/>
                  </a:lnTo>
                  <a:lnTo>
                    <a:pt x="0" y="0"/>
                  </a:lnTo>
                  <a:lnTo>
                    <a:pt x="0" y="1008252"/>
                  </a:lnTo>
                  <a:close/>
                </a:path>
              </a:pathLst>
            </a:custGeom>
            <a:ln w="12700">
              <a:solidFill>
                <a:srgbClr val="D9D9D9"/>
              </a:solidFill>
            </a:ln>
          </p:spPr>
          <p:txBody>
            <a:bodyPr wrap="square" lIns="0" tIns="0" rIns="0" bIns="0" rtlCol="0"/>
            <a:lstStyle/>
            <a:p>
              <a:pPr defTabSz="761970"/>
              <a:endParaRPr sz="1500"/>
            </a:p>
          </p:txBody>
        </p:sp>
        <p:sp>
          <p:nvSpPr>
            <p:cNvPr id="6" name="object 6"/>
            <p:cNvSpPr/>
            <p:nvPr/>
          </p:nvSpPr>
          <p:spPr>
            <a:xfrm>
              <a:off x="8163433" y="1460373"/>
              <a:ext cx="2799080" cy="1008380"/>
            </a:xfrm>
            <a:custGeom>
              <a:avLst/>
              <a:gdLst/>
              <a:ahLst/>
              <a:cxnLst/>
              <a:rect l="l" t="t" r="r" b="b"/>
              <a:pathLst>
                <a:path w="2799079" h="1008380">
                  <a:moveTo>
                    <a:pt x="2798826" y="0"/>
                  </a:moveTo>
                  <a:lnTo>
                    <a:pt x="0" y="0"/>
                  </a:lnTo>
                  <a:lnTo>
                    <a:pt x="0" y="1008252"/>
                  </a:lnTo>
                  <a:lnTo>
                    <a:pt x="2798826" y="1008252"/>
                  </a:lnTo>
                  <a:lnTo>
                    <a:pt x="2798826" y="0"/>
                  </a:lnTo>
                  <a:close/>
                </a:path>
              </a:pathLst>
            </a:custGeom>
            <a:solidFill>
              <a:srgbClr val="D9D9D9"/>
            </a:solidFill>
          </p:spPr>
          <p:txBody>
            <a:bodyPr wrap="square" lIns="0" tIns="0" rIns="0" bIns="0" rtlCol="0"/>
            <a:lstStyle/>
            <a:p>
              <a:pPr defTabSz="761970"/>
              <a:endParaRPr sz="1500"/>
            </a:p>
          </p:txBody>
        </p:sp>
        <p:sp>
          <p:nvSpPr>
            <p:cNvPr id="7" name="object 7"/>
            <p:cNvSpPr/>
            <p:nvPr/>
          </p:nvSpPr>
          <p:spPr>
            <a:xfrm>
              <a:off x="8163433" y="1460373"/>
              <a:ext cx="2799080" cy="1008380"/>
            </a:xfrm>
            <a:custGeom>
              <a:avLst/>
              <a:gdLst/>
              <a:ahLst/>
              <a:cxnLst/>
              <a:rect l="l" t="t" r="r" b="b"/>
              <a:pathLst>
                <a:path w="2799079" h="1008380">
                  <a:moveTo>
                    <a:pt x="0" y="1008252"/>
                  </a:moveTo>
                  <a:lnTo>
                    <a:pt x="2798826" y="1008252"/>
                  </a:lnTo>
                  <a:lnTo>
                    <a:pt x="2798826" y="0"/>
                  </a:lnTo>
                  <a:lnTo>
                    <a:pt x="0" y="0"/>
                  </a:lnTo>
                  <a:lnTo>
                    <a:pt x="0" y="1008252"/>
                  </a:lnTo>
                  <a:close/>
                </a:path>
              </a:pathLst>
            </a:custGeom>
            <a:ln w="12700">
              <a:solidFill>
                <a:srgbClr val="D9D9D9"/>
              </a:solidFill>
            </a:ln>
          </p:spPr>
          <p:txBody>
            <a:bodyPr wrap="square" lIns="0" tIns="0" rIns="0" bIns="0" rtlCol="0"/>
            <a:lstStyle/>
            <a:p>
              <a:pPr defTabSz="761970"/>
              <a:endParaRPr sz="1500"/>
            </a:p>
          </p:txBody>
        </p:sp>
        <p:sp>
          <p:nvSpPr>
            <p:cNvPr id="8" name="object 8"/>
            <p:cNvSpPr/>
            <p:nvPr/>
          </p:nvSpPr>
          <p:spPr>
            <a:xfrm>
              <a:off x="1953514" y="3056763"/>
              <a:ext cx="1035685" cy="1596390"/>
            </a:xfrm>
            <a:custGeom>
              <a:avLst/>
              <a:gdLst/>
              <a:ahLst/>
              <a:cxnLst/>
              <a:rect l="l" t="t" r="r" b="b"/>
              <a:pathLst>
                <a:path w="1035685" h="1596389">
                  <a:moveTo>
                    <a:pt x="1035151" y="0"/>
                  </a:moveTo>
                  <a:lnTo>
                    <a:pt x="0" y="0"/>
                  </a:lnTo>
                  <a:lnTo>
                    <a:pt x="0" y="1596389"/>
                  </a:lnTo>
                  <a:lnTo>
                    <a:pt x="1035151" y="1596389"/>
                  </a:lnTo>
                  <a:lnTo>
                    <a:pt x="1035151" y="0"/>
                  </a:lnTo>
                  <a:close/>
                </a:path>
              </a:pathLst>
            </a:custGeom>
            <a:solidFill>
              <a:srgbClr val="D9D9D9"/>
            </a:solidFill>
          </p:spPr>
          <p:txBody>
            <a:bodyPr wrap="square" lIns="0" tIns="0" rIns="0" bIns="0" rtlCol="0"/>
            <a:lstStyle/>
            <a:p>
              <a:pPr defTabSz="761970"/>
              <a:endParaRPr sz="1500"/>
            </a:p>
          </p:txBody>
        </p:sp>
        <p:sp>
          <p:nvSpPr>
            <p:cNvPr id="9" name="object 9"/>
            <p:cNvSpPr/>
            <p:nvPr/>
          </p:nvSpPr>
          <p:spPr>
            <a:xfrm>
              <a:off x="1953514" y="3056763"/>
              <a:ext cx="1035685" cy="1596390"/>
            </a:xfrm>
            <a:custGeom>
              <a:avLst/>
              <a:gdLst/>
              <a:ahLst/>
              <a:cxnLst/>
              <a:rect l="l" t="t" r="r" b="b"/>
              <a:pathLst>
                <a:path w="1035685" h="1596389">
                  <a:moveTo>
                    <a:pt x="0" y="1596389"/>
                  </a:moveTo>
                  <a:lnTo>
                    <a:pt x="1035151" y="1596389"/>
                  </a:lnTo>
                  <a:lnTo>
                    <a:pt x="1035151" y="0"/>
                  </a:lnTo>
                  <a:lnTo>
                    <a:pt x="0" y="0"/>
                  </a:lnTo>
                  <a:lnTo>
                    <a:pt x="0" y="1596389"/>
                  </a:lnTo>
                  <a:close/>
                </a:path>
              </a:pathLst>
            </a:custGeom>
            <a:ln w="12700">
              <a:solidFill>
                <a:srgbClr val="D9D9D9"/>
              </a:solidFill>
            </a:ln>
          </p:spPr>
          <p:txBody>
            <a:bodyPr wrap="square" lIns="0" tIns="0" rIns="0" bIns="0" rtlCol="0"/>
            <a:lstStyle/>
            <a:p>
              <a:pPr defTabSz="761970"/>
              <a:endParaRPr sz="1500"/>
            </a:p>
          </p:txBody>
        </p:sp>
        <p:sp>
          <p:nvSpPr>
            <p:cNvPr id="10" name="object 10"/>
            <p:cNvSpPr/>
            <p:nvPr/>
          </p:nvSpPr>
          <p:spPr>
            <a:xfrm>
              <a:off x="7598536" y="3089401"/>
              <a:ext cx="4527550" cy="4840605"/>
            </a:xfrm>
            <a:custGeom>
              <a:avLst/>
              <a:gdLst/>
              <a:ahLst/>
              <a:cxnLst/>
              <a:rect l="l" t="t" r="r" b="b"/>
              <a:pathLst>
                <a:path w="4527550" h="4840605">
                  <a:moveTo>
                    <a:pt x="0" y="120650"/>
                  </a:moveTo>
                  <a:lnTo>
                    <a:pt x="9475" y="73669"/>
                  </a:lnTo>
                  <a:lnTo>
                    <a:pt x="35321" y="35321"/>
                  </a:lnTo>
                  <a:lnTo>
                    <a:pt x="73669" y="9475"/>
                  </a:lnTo>
                  <a:lnTo>
                    <a:pt x="120650" y="0"/>
                  </a:lnTo>
                  <a:lnTo>
                    <a:pt x="1690497" y="0"/>
                  </a:lnTo>
                  <a:lnTo>
                    <a:pt x="1737403" y="9475"/>
                  </a:lnTo>
                  <a:lnTo>
                    <a:pt x="1775713" y="35321"/>
                  </a:lnTo>
                  <a:lnTo>
                    <a:pt x="1801546" y="73669"/>
                  </a:lnTo>
                  <a:lnTo>
                    <a:pt x="1811020" y="120650"/>
                  </a:lnTo>
                  <a:lnTo>
                    <a:pt x="1811020" y="602996"/>
                  </a:lnTo>
                  <a:lnTo>
                    <a:pt x="1801546" y="649902"/>
                  </a:lnTo>
                  <a:lnTo>
                    <a:pt x="1775714" y="688213"/>
                  </a:lnTo>
                  <a:lnTo>
                    <a:pt x="1737403" y="714045"/>
                  </a:lnTo>
                  <a:lnTo>
                    <a:pt x="1690497" y="723519"/>
                  </a:lnTo>
                  <a:lnTo>
                    <a:pt x="120650" y="723519"/>
                  </a:lnTo>
                  <a:lnTo>
                    <a:pt x="73669" y="714045"/>
                  </a:lnTo>
                  <a:lnTo>
                    <a:pt x="35321" y="688213"/>
                  </a:lnTo>
                  <a:lnTo>
                    <a:pt x="9475" y="649902"/>
                  </a:lnTo>
                  <a:lnTo>
                    <a:pt x="0" y="602996"/>
                  </a:lnTo>
                  <a:lnTo>
                    <a:pt x="0" y="120650"/>
                  </a:lnTo>
                  <a:close/>
                </a:path>
                <a:path w="4527550" h="4840605">
                  <a:moveTo>
                    <a:pt x="1966849" y="4350461"/>
                  </a:moveTo>
                  <a:lnTo>
                    <a:pt x="1974560" y="4312303"/>
                  </a:lnTo>
                  <a:lnTo>
                    <a:pt x="1995582" y="4281143"/>
                  </a:lnTo>
                  <a:lnTo>
                    <a:pt x="2026749" y="4260133"/>
                  </a:lnTo>
                  <a:lnTo>
                    <a:pt x="2064893" y="4252429"/>
                  </a:lnTo>
                  <a:lnTo>
                    <a:pt x="4429633" y="4252429"/>
                  </a:lnTo>
                  <a:lnTo>
                    <a:pt x="4467756" y="4260133"/>
                  </a:lnTo>
                  <a:lnTo>
                    <a:pt x="4498879" y="4281143"/>
                  </a:lnTo>
                  <a:lnTo>
                    <a:pt x="4519858" y="4312303"/>
                  </a:lnTo>
                  <a:lnTo>
                    <a:pt x="4527550" y="4350461"/>
                  </a:lnTo>
                  <a:lnTo>
                    <a:pt x="4527550" y="4742561"/>
                  </a:lnTo>
                  <a:lnTo>
                    <a:pt x="4519858" y="4780716"/>
                  </a:lnTo>
                  <a:lnTo>
                    <a:pt x="4498879" y="4811872"/>
                  </a:lnTo>
                  <a:lnTo>
                    <a:pt x="4467756" y="4832877"/>
                  </a:lnTo>
                  <a:lnTo>
                    <a:pt x="4429633" y="4840579"/>
                  </a:lnTo>
                  <a:lnTo>
                    <a:pt x="2064893" y="4840579"/>
                  </a:lnTo>
                  <a:lnTo>
                    <a:pt x="2026749" y="4832877"/>
                  </a:lnTo>
                  <a:lnTo>
                    <a:pt x="1995582" y="4811872"/>
                  </a:lnTo>
                  <a:lnTo>
                    <a:pt x="1974560" y="4780716"/>
                  </a:lnTo>
                  <a:lnTo>
                    <a:pt x="1966849" y="4742561"/>
                  </a:lnTo>
                  <a:lnTo>
                    <a:pt x="1966849" y="4350461"/>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89654" y="199623"/>
            <a:ext cx="8412163" cy="6459008"/>
            <a:chOff x="2267585" y="239547"/>
            <a:chExt cx="10094595" cy="7750809"/>
          </a:xfrm>
        </p:grpSpPr>
        <p:pic>
          <p:nvPicPr>
            <p:cNvPr id="3" name="object 3"/>
            <p:cNvPicPr/>
            <p:nvPr/>
          </p:nvPicPr>
          <p:blipFill>
            <a:blip r:embed="rId2" cstate="print"/>
            <a:stretch>
              <a:fillRect/>
            </a:stretch>
          </p:blipFill>
          <p:spPr>
            <a:xfrm>
              <a:off x="2268093" y="239547"/>
              <a:ext cx="10094087" cy="7750556"/>
            </a:xfrm>
            <a:prstGeom prst="rect">
              <a:avLst/>
            </a:prstGeom>
          </p:spPr>
        </p:pic>
        <p:sp>
          <p:nvSpPr>
            <p:cNvPr id="4" name="object 4"/>
            <p:cNvSpPr/>
            <p:nvPr/>
          </p:nvSpPr>
          <p:spPr>
            <a:xfrm>
              <a:off x="2286635" y="4374007"/>
              <a:ext cx="2419985" cy="480059"/>
            </a:xfrm>
            <a:custGeom>
              <a:avLst/>
              <a:gdLst/>
              <a:ahLst/>
              <a:cxnLst/>
              <a:rect l="l" t="t" r="r" b="b"/>
              <a:pathLst>
                <a:path w="2419985" h="480060">
                  <a:moveTo>
                    <a:pt x="0" y="80009"/>
                  </a:moveTo>
                  <a:lnTo>
                    <a:pt x="6286" y="48863"/>
                  </a:lnTo>
                  <a:lnTo>
                    <a:pt x="23431" y="23431"/>
                  </a:lnTo>
                  <a:lnTo>
                    <a:pt x="48863" y="6286"/>
                  </a:lnTo>
                  <a:lnTo>
                    <a:pt x="80009" y="0"/>
                  </a:lnTo>
                  <a:lnTo>
                    <a:pt x="2339466" y="0"/>
                  </a:lnTo>
                  <a:lnTo>
                    <a:pt x="2370613" y="6286"/>
                  </a:lnTo>
                  <a:lnTo>
                    <a:pt x="2396045" y="23431"/>
                  </a:lnTo>
                  <a:lnTo>
                    <a:pt x="2413190" y="48863"/>
                  </a:lnTo>
                  <a:lnTo>
                    <a:pt x="2419477" y="80009"/>
                  </a:lnTo>
                  <a:lnTo>
                    <a:pt x="2419477" y="400050"/>
                  </a:lnTo>
                  <a:lnTo>
                    <a:pt x="2413190" y="431196"/>
                  </a:lnTo>
                  <a:lnTo>
                    <a:pt x="2396045" y="456628"/>
                  </a:lnTo>
                  <a:lnTo>
                    <a:pt x="2370613" y="473773"/>
                  </a:lnTo>
                  <a:lnTo>
                    <a:pt x="2339466" y="480059"/>
                  </a:lnTo>
                  <a:lnTo>
                    <a:pt x="80009" y="480059"/>
                  </a:lnTo>
                  <a:lnTo>
                    <a:pt x="48863" y="473773"/>
                  </a:lnTo>
                  <a:lnTo>
                    <a:pt x="23431" y="456628"/>
                  </a:lnTo>
                  <a:lnTo>
                    <a:pt x="6286" y="431196"/>
                  </a:lnTo>
                  <a:lnTo>
                    <a:pt x="0" y="400050"/>
                  </a:lnTo>
                  <a:lnTo>
                    <a:pt x="0" y="80009"/>
                  </a:lnTo>
                  <a:close/>
                </a:path>
              </a:pathLst>
            </a:custGeom>
            <a:ln w="38100">
              <a:solidFill>
                <a:srgbClr val="FF0000"/>
              </a:solidFill>
            </a:ln>
          </p:spPr>
          <p:txBody>
            <a:bodyPr wrap="square" lIns="0" tIns="0" rIns="0" bIns="0" rtlCol="0"/>
            <a:lstStyle/>
            <a:p>
              <a:pPr defTabSz="761970"/>
              <a:endParaRPr sz="1500"/>
            </a:p>
          </p:txBody>
        </p:sp>
      </p:gr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28588" y="243088"/>
            <a:ext cx="8371946" cy="6498695"/>
            <a:chOff x="2194305" y="291706"/>
            <a:chExt cx="10046335" cy="7798434"/>
          </a:xfrm>
        </p:grpSpPr>
        <p:pic>
          <p:nvPicPr>
            <p:cNvPr id="3" name="object 3"/>
            <p:cNvPicPr/>
            <p:nvPr/>
          </p:nvPicPr>
          <p:blipFill>
            <a:blip r:embed="rId2" cstate="print"/>
            <a:stretch>
              <a:fillRect/>
            </a:stretch>
          </p:blipFill>
          <p:spPr>
            <a:xfrm>
              <a:off x="2194305" y="291706"/>
              <a:ext cx="10046208" cy="7797927"/>
            </a:xfrm>
            <a:prstGeom prst="rect">
              <a:avLst/>
            </a:prstGeom>
          </p:spPr>
        </p:pic>
        <p:sp>
          <p:nvSpPr>
            <p:cNvPr id="4" name="object 4"/>
            <p:cNvSpPr/>
            <p:nvPr/>
          </p:nvSpPr>
          <p:spPr>
            <a:xfrm>
              <a:off x="2412745" y="6015863"/>
              <a:ext cx="9655175" cy="1296670"/>
            </a:xfrm>
            <a:custGeom>
              <a:avLst/>
              <a:gdLst/>
              <a:ahLst/>
              <a:cxnLst/>
              <a:rect l="l" t="t" r="r" b="b"/>
              <a:pathLst>
                <a:path w="9655175" h="1296670">
                  <a:moveTo>
                    <a:pt x="0" y="216026"/>
                  </a:moveTo>
                  <a:lnTo>
                    <a:pt x="5708" y="166471"/>
                  </a:lnTo>
                  <a:lnTo>
                    <a:pt x="21966" y="120992"/>
                  </a:lnTo>
                  <a:lnTo>
                    <a:pt x="47476" y="80883"/>
                  </a:lnTo>
                  <a:lnTo>
                    <a:pt x="80936" y="47436"/>
                  </a:lnTo>
                  <a:lnTo>
                    <a:pt x="121048" y="21944"/>
                  </a:lnTo>
                  <a:lnTo>
                    <a:pt x="166511" y="5701"/>
                  </a:lnTo>
                  <a:lnTo>
                    <a:pt x="216027" y="0"/>
                  </a:lnTo>
                  <a:lnTo>
                    <a:pt x="9438894" y="0"/>
                  </a:lnTo>
                  <a:lnTo>
                    <a:pt x="9488449" y="5701"/>
                  </a:lnTo>
                  <a:lnTo>
                    <a:pt x="9533928" y="21944"/>
                  </a:lnTo>
                  <a:lnTo>
                    <a:pt x="9574037" y="47436"/>
                  </a:lnTo>
                  <a:lnTo>
                    <a:pt x="9607484" y="80883"/>
                  </a:lnTo>
                  <a:lnTo>
                    <a:pt x="9632976" y="120992"/>
                  </a:lnTo>
                  <a:lnTo>
                    <a:pt x="9649219" y="166471"/>
                  </a:lnTo>
                  <a:lnTo>
                    <a:pt x="9654921" y="216026"/>
                  </a:lnTo>
                  <a:lnTo>
                    <a:pt x="9654921" y="1080058"/>
                  </a:lnTo>
                  <a:lnTo>
                    <a:pt x="9649219" y="1129594"/>
                  </a:lnTo>
                  <a:lnTo>
                    <a:pt x="9632976" y="1175065"/>
                  </a:lnTo>
                  <a:lnTo>
                    <a:pt x="9607484" y="1215176"/>
                  </a:lnTo>
                  <a:lnTo>
                    <a:pt x="9574037" y="1248629"/>
                  </a:lnTo>
                  <a:lnTo>
                    <a:pt x="9533928" y="1274129"/>
                  </a:lnTo>
                  <a:lnTo>
                    <a:pt x="9488449" y="1290380"/>
                  </a:lnTo>
                  <a:lnTo>
                    <a:pt x="9438894" y="1296085"/>
                  </a:lnTo>
                  <a:lnTo>
                    <a:pt x="216027" y="1296085"/>
                  </a:lnTo>
                  <a:lnTo>
                    <a:pt x="166511" y="1290380"/>
                  </a:lnTo>
                  <a:lnTo>
                    <a:pt x="121048" y="1274129"/>
                  </a:lnTo>
                  <a:lnTo>
                    <a:pt x="80936" y="1248629"/>
                  </a:lnTo>
                  <a:lnTo>
                    <a:pt x="47476" y="1215176"/>
                  </a:lnTo>
                  <a:lnTo>
                    <a:pt x="21966" y="1175065"/>
                  </a:lnTo>
                  <a:lnTo>
                    <a:pt x="5708" y="1129594"/>
                  </a:lnTo>
                  <a:lnTo>
                    <a:pt x="0" y="1080058"/>
                  </a:lnTo>
                  <a:lnTo>
                    <a:pt x="0" y="216026"/>
                  </a:lnTo>
                  <a:close/>
                </a:path>
              </a:pathLst>
            </a:custGeom>
            <a:ln w="38099">
              <a:solidFill>
                <a:srgbClr val="FF0000"/>
              </a:solidFill>
            </a:ln>
          </p:spPr>
          <p:txBody>
            <a:bodyPr wrap="square" lIns="0" tIns="0" rIns="0" bIns="0" rtlCol="0"/>
            <a:lstStyle/>
            <a:p>
              <a:pPr defTabSz="761970"/>
              <a:endParaRPr sz="1500"/>
            </a:p>
          </p:txBody>
        </p:sp>
      </p:gr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2513" y="1590463"/>
            <a:ext cx="10920942" cy="3798888"/>
            <a:chOff x="363016" y="1908555"/>
            <a:chExt cx="13105130" cy="4558665"/>
          </a:xfrm>
        </p:grpSpPr>
        <p:pic>
          <p:nvPicPr>
            <p:cNvPr id="3" name="object 3"/>
            <p:cNvPicPr/>
            <p:nvPr/>
          </p:nvPicPr>
          <p:blipFill>
            <a:blip r:embed="rId2" cstate="print"/>
            <a:stretch>
              <a:fillRect/>
            </a:stretch>
          </p:blipFill>
          <p:spPr>
            <a:xfrm>
              <a:off x="363016" y="1908555"/>
              <a:ext cx="13104621" cy="4407027"/>
            </a:xfrm>
            <a:prstGeom prst="rect">
              <a:avLst/>
            </a:prstGeom>
          </p:spPr>
        </p:pic>
        <p:sp>
          <p:nvSpPr>
            <p:cNvPr id="4" name="object 4"/>
            <p:cNvSpPr/>
            <p:nvPr/>
          </p:nvSpPr>
          <p:spPr>
            <a:xfrm>
              <a:off x="11981306" y="5105780"/>
              <a:ext cx="1383030" cy="1342390"/>
            </a:xfrm>
            <a:custGeom>
              <a:avLst/>
              <a:gdLst/>
              <a:ahLst/>
              <a:cxnLst/>
              <a:rect l="l" t="t" r="r" b="b"/>
              <a:pathLst>
                <a:path w="1383030" h="1342389">
                  <a:moveTo>
                    <a:pt x="0" y="223774"/>
                  </a:moveTo>
                  <a:lnTo>
                    <a:pt x="4546" y="178680"/>
                  </a:lnTo>
                  <a:lnTo>
                    <a:pt x="17585" y="136677"/>
                  </a:lnTo>
                  <a:lnTo>
                    <a:pt x="38214" y="98666"/>
                  </a:lnTo>
                  <a:lnTo>
                    <a:pt x="65531" y="65547"/>
                  </a:lnTo>
                  <a:lnTo>
                    <a:pt x="98635" y="38221"/>
                  </a:lnTo>
                  <a:lnTo>
                    <a:pt x="136624" y="17587"/>
                  </a:lnTo>
                  <a:lnTo>
                    <a:pt x="178595" y="4546"/>
                  </a:lnTo>
                  <a:lnTo>
                    <a:pt x="223647" y="0"/>
                  </a:lnTo>
                  <a:lnTo>
                    <a:pt x="1158875" y="0"/>
                  </a:lnTo>
                  <a:lnTo>
                    <a:pt x="1203963" y="4546"/>
                  </a:lnTo>
                  <a:lnTo>
                    <a:pt x="1245951" y="17587"/>
                  </a:lnTo>
                  <a:lnTo>
                    <a:pt x="1283941" y="38221"/>
                  </a:lnTo>
                  <a:lnTo>
                    <a:pt x="1317037" y="65547"/>
                  </a:lnTo>
                  <a:lnTo>
                    <a:pt x="1344340" y="98666"/>
                  </a:lnTo>
                  <a:lnTo>
                    <a:pt x="1364954" y="136677"/>
                  </a:lnTo>
                  <a:lnTo>
                    <a:pt x="1377980" y="178680"/>
                  </a:lnTo>
                  <a:lnTo>
                    <a:pt x="1382522" y="223774"/>
                  </a:lnTo>
                  <a:lnTo>
                    <a:pt x="1382522" y="1118362"/>
                  </a:lnTo>
                  <a:lnTo>
                    <a:pt x="1377980" y="1163455"/>
                  </a:lnTo>
                  <a:lnTo>
                    <a:pt x="1364954" y="1205458"/>
                  </a:lnTo>
                  <a:lnTo>
                    <a:pt x="1344340" y="1243469"/>
                  </a:lnTo>
                  <a:lnTo>
                    <a:pt x="1317037" y="1276588"/>
                  </a:lnTo>
                  <a:lnTo>
                    <a:pt x="1283941" y="1303914"/>
                  </a:lnTo>
                  <a:lnTo>
                    <a:pt x="1245951" y="1324548"/>
                  </a:lnTo>
                  <a:lnTo>
                    <a:pt x="1203963" y="1337589"/>
                  </a:lnTo>
                  <a:lnTo>
                    <a:pt x="1158875" y="1342136"/>
                  </a:lnTo>
                  <a:lnTo>
                    <a:pt x="223647" y="1342136"/>
                  </a:lnTo>
                  <a:lnTo>
                    <a:pt x="178595" y="1337589"/>
                  </a:lnTo>
                  <a:lnTo>
                    <a:pt x="136624" y="1324548"/>
                  </a:lnTo>
                  <a:lnTo>
                    <a:pt x="98635" y="1303914"/>
                  </a:lnTo>
                  <a:lnTo>
                    <a:pt x="65531" y="1276588"/>
                  </a:lnTo>
                  <a:lnTo>
                    <a:pt x="38214" y="1243469"/>
                  </a:lnTo>
                  <a:lnTo>
                    <a:pt x="17585" y="1205458"/>
                  </a:lnTo>
                  <a:lnTo>
                    <a:pt x="4546" y="1163455"/>
                  </a:lnTo>
                  <a:lnTo>
                    <a:pt x="0" y="1118362"/>
                  </a:lnTo>
                  <a:lnTo>
                    <a:pt x="0" y="223774"/>
                  </a:lnTo>
                  <a:close/>
                </a:path>
              </a:pathLst>
            </a:custGeom>
            <a:ln w="38100">
              <a:solidFill>
                <a:srgbClr val="FF0000"/>
              </a:solidFill>
            </a:ln>
          </p:spPr>
          <p:txBody>
            <a:bodyPr wrap="square" lIns="0" tIns="0" rIns="0" bIns="0" rtlCol="0"/>
            <a:lstStyle/>
            <a:p>
              <a:pPr defTabSz="761970"/>
              <a:endParaRPr sz="1500"/>
            </a:p>
          </p:txBody>
        </p:sp>
        <p:sp>
          <p:nvSpPr>
            <p:cNvPr id="5" name="object 5"/>
            <p:cNvSpPr/>
            <p:nvPr/>
          </p:nvSpPr>
          <p:spPr>
            <a:xfrm>
              <a:off x="500037" y="3216655"/>
              <a:ext cx="3045460" cy="215900"/>
            </a:xfrm>
            <a:custGeom>
              <a:avLst/>
              <a:gdLst/>
              <a:ahLst/>
              <a:cxnLst/>
              <a:rect l="l" t="t" r="r" b="b"/>
              <a:pathLst>
                <a:path w="3045460" h="215900">
                  <a:moveTo>
                    <a:pt x="3044913" y="0"/>
                  </a:moveTo>
                  <a:lnTo>
                    <a:pt x="0" y="0"/>
                  </a:lnTo>
                  <a:lnTo>
                    <a:pt x="0" y="215900"/>
                  </a:lnTo>
                  <a:lnTo>
                    <a:pt x="3044913" y="215900"/>
                  </a:lnTo>
                  <a:lnTo>
                    <a:pt x="3044913" y="0"/>
                  </a:lnTo>
                  <a:close/>
                </a:path>
              </a:pathLst>
            </a:custGeom>
            <a:solidFill>
              <a:srgbClr val="FFFB00">
                <a:alpha val="50195"/>
              </a:srgbClr>
            </a:solidFill>
          </p:spPr>
          <p:txBody>
            <a:bodyPr wrap="square" lIns="0" tIns="0" rIns="0" bIns="0" rtlCol="0"/>
            <a:lstStyle/>
            <a:p>
              <a:pPr defTabSz="761970"/>
              <a:endParaRPr sz="1500"/>
            </a:p>
          </p:txBody>
        </p:sp>
      </p:gr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82533" y="1700847"/>
            <a:ext cx="11280563" cy="3008947"/>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23390" y="1556808"/>
            <a:ext cx="11178540" cy="3382645"/>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9725" y="764646"/>
            <a:ext cx="10992591" cy="3216909"/>
          </a:xfrm>
          <a:prstGeom prst="rect">
            <a:avLst/>
          </a:prstGeom>
        </p:spPr>
      </p:pic>
      <p:pic>
        <p:nvPicPr>
          <p:cNvPr id="3" name="object 3"/>
          <p:cNvPicPr/>
          <p:nvPr/>
        </p:nvPicPr>
        <p:blipFill>
          <a:blip r:embed="rId3" cstate="print"/>
          <a:stretch>
            <a:fillRect/>
          </a:stretch>
        </p:blipFill>
        <p:spPr>
          <a:xfrm>
            <a:off x="432044" y="4365096"/>
            <a:ext cx="11409574" cy="1259946"/>
          </a:xfrm>
          <a:prstGeom prst="rect">
            <a:avLst/>
          </a:prstGeom>
        </p:spPr>
      </p:pic>
      <p:sp>
        <p:nvSpPr>
          <p:cNvPr id="4" name="object 4"/>
          <p:cNvSpPr/>
          <p:nvPr/>
        </p:nvSpPr>
        <p:spPr>
          <a:xfrm>
            <a:off x="5194829" y="2492905"/>
            <a:ext cx="1884363" cy="543454"/>
          </a:xfrm>
          <a:custGeom>
            <a:avLst/>
            <a:gdLst/>
            <a:ahLst/>
            <a:cxnLst/>
            <a:rect l="l" t="t" r="r" b="b"/>
            <a:pathLst>
              <a:path w="2261234" h="652145">
                <a:moveTo>
                  <a:pt x="0" y="108585"/>
                </a:moveTo>
                <a:lnTo>
                  <a:pt x="8536" y="66329"/>
                </a:lnTo>
                <a:lnTo>
                  <a:pt x="31813" y="31813"/>
                </a:lnTo>
                <a:lnTo>
                  <a:pt x="66329" y="8536"/>
                </a:lnTo>
                <a:lnTo>
                  <a:pt x="108584" y="0"/>
                </a:lnTo>
                <a:lnTo>
                  <a:pt x="2152141" y="0"/>
                </a:lnTo>
                <a:lnTo>
                  <a:pt x="2194470" y="8536"/>
                </a:lnTo>
                <a:lnTo>
                  <a:pt x="2229024" y="31813"/>
                </a:lnTo>
                <a:lnTo>
                  <a:pt x="2252315" y="66329"/>
                </a:lnTo>
                <a:lnTo>
                  <a:pt x="2260854" y="108585"/>
                </a:lnTo>
                <a:lnTo>
                  <a:pt x="2260854" y="543178"/>
                </a:lnTo>
                <a:lnTo>
                  <a:pt x="2252315" y="585507"/>
                </a:lnTo>
                <a:lnTo>
                  <a:pt x="2229024" y="620061"/>
                </a:lnTo>
                <a:lnTo>
                  <a:pt x="2194470" y="643352"/>
                </a:lnTo>
                <a:lnTo>
                  <a:pt x="2152141" y="651890"/>
                </a:lnTo>
                <a:lnTo>
                  <a:pt x="108584" y="651890"/>
                </a:lnTo>
                <a:lnTo>
                  <a:pt x="66329" y="643352"/>
                </a:lnTo>
                <a:lnTo>
                  <a:pt x="31813" y="620061"/>
                </a:lnTo>
                <a:lnTo>
                  <a:pt x="8536" y="585507"/>
                </a:lnTo>
                <a:lnTo>
                  <a:pt x="0" y="543178"/>
                </a:lnTo>
                <a:lnTo>
                  <a:pt x="0" y="108585"/>
                </a:lnTo>
                <a:close/>
              </a:path>
            </a:pathLst>
          </a:custGeom>
          <a:ln w="38100">
            <a:solidFill>
              <a:srgbClr val="FF0000"/>
            </a:solidFill>
          </a:ln>
        </p:spPr>
        <p:txBody>
          <a:bodyPr wrap="square" lIns="0" tIns="0" rIns="0" bIns="0" rtlCol="0"/>
          <a:lstStyle/>
          <a:p>
            <a:pPr defTabSz="761970"/>
            <a:endParaRPr sz="1500"/>
          </a:p>
        </p:txBody>
      </p:sp>
      <p:sp>
        <p:nvSpPr>
          <p:cNvPr id="5" name="object 5"/>
          <p:cNvSpPr/>
          <p:nvPr/>
        </p:nvSpPr>
        <p:spPr>
          <a:xfrm>
            <a:off x="3504247" y="1001395"/>
            <a:ext cx="2472267" cy="180446"/>
          </a:xfrm>
          <a:custGeom>
            <a:avLst/>
            <a:gdLst/>
            <a:ahLst/>
            <a:cxnLst/>
            <a:rect l="l" t="t" r="r" b="b"/>
            <a:pathLst>
              <a:path w="2966720" h="216534">
                <a:moveTo>
                  <a:pt x="2966466" y="0"/>
                </a:moveTo>
                <a:lnTo>
                  <a:pt x="0" y="0"/>
                </a:lnTo>
                <a:lnTo>
                  <a:pt x="0" y="216026"/>
                </a:lnTo>
                <a:lnTo>
                  <a:pt x="2966466" y="216026"/>
                </a:lnTo>
                <a:lnTo>
                  <a:pt x="2966466" y="0"/>
                </a:lnTo>
                <a:close/>
              </a:path>
            </a:pathLst>
          </a:custGeom>
          <a:solidFill>
            <a:srgbClr val="FFFB00">
              <a:alpha val="50195"/>
            </a:srgbClr>
          </a:solidFill>
        </p:spPr>
        <p:txBody>
          <a:bodyPr wrap="square" lIns="0" tIns="0" rIns="0" bIns="0" rtlCol="0"/>
          <a:lstStyle/>
          <a:p>
            <a:pPr defTabSz="761970"/>
            <a:endParaRPr sz="150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5959" y="37620"/>
            <a:ext cx="7440083" cy="6782751"/>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9417" y="1340803"/>
            <a:ext cx="10859135" cy="3744383"/>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7373" y="1196764"/>
            <a:ext cx="11233245" cy="4176501"/>
          </a:xfrm>
          <a:prstGeom prst="rect">
            <a:avLst/>
          </a:prstGeom>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0546" y="1316144"/>
            <a:ext cx="10769812" cy="4167928"/>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47533" y="327459"/>
            <a:ext cx="8716645" cy="6203103"/>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75684" y="198871"/>
            <a:ext cx="4910773" cy="6460278"/>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35248" y="2113533"/>
            <a:ext cx="6531609" cy="543560"/>
          </a:xfrm>
          <a:prstGeom prst="rect">
            <a:avLst/>
          </a:prstGeom>
        </p:spPr>
        <p:txBody>
          <a:bodyPr vert="horz" wrap="square" lIns="0" tIns="12065" rIns="0" bIns="0" rtlCol="0">
            <a:spAutoFit/>
          </a:bodyPr>
          <a:lstStyle/>
          <a:p>
            <a:pPr marL="12700">
              <a:lnSpc>
                <a:spcPct val="100000"/>
              </a:lnSpc>
              <a:spcBef>
                <a:spcPts val="95"/>
              </a:spcBef>
            </a:pPr>
            <a:r>
              <a:rPr sz="3400" b="1" spc="-95" dirty="0">
                <a:solidFill>
                  <a:srgbClr val="375F92"/>
                </a:solidFill>
                <a:latin typeface="Calibri"/>
                <a:cs typeface="Calibri"/>
              </a:rPr>
              <a:t>¡¡¡</a:t>
            </a:r>
            <a:r>
              <a:rPr sz="3400" b="1" spc="-60" dirty="0">
                <a:solidFill>
                  <a:srgbClr val="375F92"/>
                </a:solidFill>
                <a:latin typeface="Calibri"/>
                <a:cs typeface="Calibri"/>
              </a:rPr>
              <a:t> </a:t>
            </a:r>
            <a:r>
              <a:rPr sz="3400" b="1" spc="215" dirty="0">
                <a:solidFill>
                  <a:srgbClr val="375F92"/>
                </a:solidFill>
                <a:latin typeface="Calibri"/>
                <a:cs typeface="Calibri"/>
              </a:rPr>
              <a:t>GRACIAS</a:t>
            </a:r>
            <a:r>
              <a:rPr sz="3400" b="1" spc="-55" dirty="0">
                <a:solidFill>
                  <a:srgbClr val="375F92"/>
                </a:solidFill>
                <a:latin typeface="Calibri"/>
                <a:cs typeface="Calibri"/>
              </a:rPr>
              <a:t> </a:t>
            </a:r>
            <a:r>
              <a:rPr sz="3400" b="1" spc="220" dirty="0">
                <a:solidFill>
                  <a:srgbClr val="375F92"/>
                </a:solidFill>
                <a:latin typeface="Calibri"/>
                <a:cs typeface="Calibri"/>
              </a:rPr>
              <a:t>POR</a:t>
            </a:r>
            <a:r>
              <a:rPr sz="3400" b="1" spc="-65" dirty="0">
                <a:solidFill>
                  <a:srgbClr val="375F92"/>
                </a:solidFill>
                <a:latin typeface="Calibri"/>
                <a:cs typeface="Calibri"/>
              </a:rPr>
              <a:t> </a:t>
            </a:r>
            <a:r>
              <a:rPr sz="3400" b="1" spc="265" dirty="0">
                <a:solidFill>
                  <a:srgbClr val="375F92"/>
                </a:solidFill>
                <a:latin typeface="Calibri"/>
                <a:cs typeface="Calibri"/>
              </a:rPr>
              <a:t>SU</a:t>
            </a:r>
            <a:r>
              <a:rPr sz="3400" b="1" spc="-80" dirty="0">
                <a:solidFill>
                  <a:srgbClr val="375F92"/>
                </a:solidFill>
                <a:latin typeface="Calibri"/>
                <a:cs typeface="Calibri"/>
              </a:rPr>
              <a:t> </a:t>
            </a:r>
            <a:r>
              <a:rPr sz="3400" b="1" spc="180" dirty="0">
                <a:solidFill>
                  <a:srgbClr val="375F92"/>
                </a:solidFill>
                <a:latin typeface="Calibri"/>
                <a:cs typeface="Calibri"/>
              </a:rPr>
              <a:t>ATENCION</a:t>
            </a:r>
            <a:r>
              <a:rPr sz="3400" b="1" spc="-40" dirty="0">
                <a:solidFill>
                  <a:srgbClr val="375F92"/>
                </a:solidFill>
                <a:latin typeface="Calibri"/>
                <a:cs typeface="Calibri"/>
              </a:rPr>
              <a:t> </a:t>
            </a:r>
            <a:r>
              <a:rPr sz="3400" b="1" spc="-25" dirty="0">
                <a:solidFill>
                  <a:srgbClr val="375F92"/>
                </a:solidFill>
                <a:latin typeface="Calibri"/>
                <a:cs typeface="Calibri"/>
              </a:rPr>
              <a:t>!!!</a:t>
            </a:r>
            <a:endParaRPr sz="3400">
              <a:latin typeface="Calibri"/>
              <a:cs typeface="Calibri"/>
            </a:endParaRPr>
          </a:p>
        </p:txBody>
      </p:sp>
      <p:sp>
        <p:nvSpPr>
          <p:cNvPr id="4" name="object 4"/>
          <p:cNvSpPr txBox="1">
            <a:spLocks noGrp="1"/>
          </p:cNvSpPr>
          <p:nvPr>
            <p:ph type="ftr" sz="quarter" idx="5"/>
          </p:nvPr>
        </p:nvSpPr>
        <p:spPr>
          <a:xfrm>
            <a:off x="5097526" y="6432777"/>
            <a:ext cx="2607945" cy="188513"/>
          </a:xfrm>
          <a:prstGeom prst="rect">
            <a:avLst/>
          </a:prstGeom>
        </p:spPr>
        <p:txBody>
          <a:bodyPr vert="horz" wrap="square" lIns="0" tIns="3810" rIns="0" bIns="0" rtlCol="0">
            <a:spAutoFit/>
          </a:bodyPr>
          <a:lstStyle/>
          <a:p>
            <a:pPr marL="12700">
              <a:lnSpc>
                <a:spcPct val="100000"/>
              </a:lnSpc>
              <a:spcBef>
                <a:spcPts val="30"/>
              </a:spcBef>
            </a:pPr>
            <a:r>
              <a:rPr lang="es-MX" spc="10" dirty="0"/>
              <a:t>NOMINA 2026 </a:t>
            </a:r>
            <a:endParaRPr spc="-10" dirty="0"/>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spc="-25" dirty="0"/>
              <a:t>154</a:t>
            </a:fld>
            <a:endParaRPr spc="-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96B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TotalTime>
  <Words>12026</Words>
  <Application>Microsoft Office PowerPoint</Application>
  <PresentationFormat>Panorámica</PresentationFormat>
  <Paragraphs>1951</Paragraphs>
  <Slides>154</Slides>
  <Notes>0</Notes>
  <HiddenSlides>0</HiddenSlides>
  <MMClips>0</MMClips>
  <ScaleCrop>false</ScaleCrop>
  <HeadingPairs>
    <vt:vector size="6" baseType="variant">
      <vt:variant>
        <vt:lpstr>Fuentes usadas</vt:lpstr>
      </vt:variant>
      <vt:variant>
        <vt:i4>10</vt:i4>
      </vt:variant>
      <vt:variant>
        <vt:lpstr>Tema</vt:lpstr>
      </vt:variant>
      <vt:variant>
        <vt:i4>5</vt:i4>
      </vt:variant>
      <vt:variant>
        <vt:lpstr>Títulos de diapositiva</vt:lpstr>
      </vt:variant>
      <vt:variant>
        <vt:i4>154</vt:i4>
      </vt:variant>
    </vt:vector>
  </HeadingPairs>
  <TitlesOfParts>
    <vt:vector size="169" baseType="lpstr">
      <vt:lpstr>Arial</vt:lpstr>
      <vt:lpstr>Arial MT</vt:lpstr>
      <vt:lpstr>Arial Rounded MT Bold</vt:lpstr>
      <vt:lpstr>Calibri</vt:lpstr>
      <vt:lpstr>Cambria Math</vt:lpstr>
      <vt:lpstr>Gill Sans MT</vt:lpstr>
      <vt:lpstr>Lucida Sans Unicode</vt:lpstr>
      <vt:lpstr>Tahoma</vt:lpstr>
      <vt:lpstr>Times New Roman</vt:lpstr>
      <vt:lpstr>Wingdings</vt:lpstr>
      <vt:lpstr>Office Theme</vt:lpstr>
      <vt:lpstr>1_Office Theme</vt:lpstr>
      <vt:lpstr>14_Tema de Office</vt:lpstr>
      <vt:lpstr>4_Tema de Office</vt:lpstr>
      <vt:lpstr>2_Office Theme</vt:lpstr>
      <vt:lpstr>Presentación de PowerPoint</vt:lpstr>
      <vt:lpstr>Proyectos de Reformas Laborales 2026</vt:lpstr>
      <vt:lpstr>Protocolo de Inspección en Materia de Subcontratación (STPS)</vt:lpstr>
      <vt:lpstr>Presentación de PowerPoint</vt:lpstr>
      <vt:lpstr>Presentación de PowerPoint</vt:lpstr>
      <vt:lpstr>Presentación de PowerPoint</vt:lpstr>
      <vt:lpstr>PROYECTO DE REFORMA PARA LA IMPLEMENTACIÓN DE LA SEMANA LABORAL DE 40 HORAS</vt:lpstr>
      <vt:lpstr>Regulación del Tiempo Extraordinario</vt:lpstr>
      <vt:lpstr>Implementación Gradual de la Jornada Laboral</vt:lpstr>
      <vt:lpstr>Modificaciones a la Ley Federal del Trabajo</vt:lpstr>
      <vt:lpstr>Regulación Detallada del Tiempo Extraordinario</vt:lpstr>
      <vt:lpstr>Descansos y Compensaciones Adicionales</vt:lpstr>
      <vt:lpstr>Registro Electrónico de Jornada Laboral</vt:lpstr>
      <vt:lpstr>Calendario de Implementación Gradual</vt:lpstr>
      <vt:lpstr>Decreto que otorga el subsidio para el empleo Artículo Primero Decreto 1 de mayo de 2024 DOF | Modificado 31 de diciembre de 2025</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2025</vt:lpstr>
      <vt:lpstr>Decreto que otorga el subsidio para el empleo Artículo Segundo Decreto 1 de mayo de 2024 DOF | Modificado 31 de diciembre de 2025</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Decreto que otorga el subsidio para el empleo Artículo Segundo Decreto 1 de mayo de 2024 DOF | Modificado 31 de diciembre de 2024</vt:lpstr>
      <vt:lpstr>ASPECTOS DE SEGURO SOCIAL</vt:lpstr>
      <vt:lpstr>Cobertura del Seguro Social</vt:lpstr>
      <vt:lpstr>EL SALARIO BASE DE COTIZACIÓN (SBC)</vt:lpstr>
      <vt:lpstr>Tipos de Salario Base de Cotización (SBC) y Plazos de Notificación</vt:lpstr>
      <vt:lpstr>Integración del SBC: Prestaciones Mínimas de Ley (Primer Año)</vt:lpstr>
      <vt:lpstr>Salarios Mínimos</vt:lpstr>
      <vt:lpstr>LÍMITES MÍNIMO Y MÁXIMO DEL SBC</vt:lpstr>
      <vt:lpstr>FACTORES DE INTEGRACIÓN CON PRESTACIONES DE LEY</vt:lpstr>
      <vt:lpstr>CÁLCULO DE CUOTAS OBRERO-PATRONALES 2026</vt:lpstr>
      <vt:lpstr>Reforma al Sistema de Pensiones</vt:lpstr>
      <vt:lpstr>Presentación de PowerPoint</vt:lpstr>
      <vt:lpstr>ACTUALIZACIÓN DE TARIFAS ART. 96 y 152 LISR.</vt:lpstr>
      <vt:lpstr>Presentación de PowerPoint</vt:lpstr>
      <vt:lpstr>Presentación de PowerPoint</vt:lpstr>
      <vt:lpstr>Presentación de PowerPoint</vt:lpstr>
      <vt:lpstr>Presentación de PowerPoint</vt:lpstr>
      <vt:lpstr>REVISIÓN “E” COMPLEMENTO DE NÓMINA</vt:lpstr>
      <vt:lpstr>REVISIÓN “E” COMPLEMENTO DE NÓMINA</vt:lpstr>
      <vt:lpstr>REVISIÓN “E” COMPLEMENTO DE NÓMINA NOVEDADES EN EL COMPLEMENTO DE NÓMINA 1.2 REVISIÓN “E”</vt:lpstr>
      <vt:lpstr>REVISIÓN “E” COMPLEMENTO DE NÓMINA NOVEDADES EN EL COMPLEMENTO DE NÓMINA 1.2 REVISIÓN “E”</vt:lpstr>
      <vt:lpstr>Presentación de PowerPoint</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Presentación de PowerPoint</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Presentación de PowerPoint</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REVISIÓN “E” COMPLEMENTO DE NÓMINA</vt:lpstr>
      <vt:lpstr>CAMBIOS EN SUA E IDSE</vt:lpstr>
      <vt:lpstr>SUA versión 3.7.0</vt:lpstr>
      <vt:lpstr>Actualizar SMG</vt:lpstr>
      <vt:lpstr>Actualizar SMG</vt:lpstr>
      <vt:lpstr>Actualizar INPC y</vt:lpstr>
      <vt:lpstr>INCREMENTO DEL 41% EN LA TASA DE RECARGOS QUE TENIAMOS DESDE 2018</vt:lpstr>
      <vt:lpstr>Actualizar UMA</vt:lpstr>
      <vt:lpstr>Actualizar UMA</vt:lpstr>
      <vt:lpstr>Presentación de PowerPoint</vt:lpstr>
      <vt:lpstr>Actualizar UMI</vt:lpstr>
      <vt:lpstr>Modificaciones de Salario</vt:lpstr>
      <vt:lpstr>Presentación de PowerPoint</vt:lpstr>
      <vt:lpstr>REINGRESOS</vt:lpstr>
      <vt:lpstr>Presentación de PowerPoint</vt:lpstr>
      <vt:lpstr>Presentación de PowerPoint</vt:lpstr>
      <vt:lpstr>CAPTURAR DATOS SOLICITADOS PARA MODIFICACIÓN DE SALARIO</vt:lpstr>
      <vt:lpstr>Presentación de PowerPoint</vt:lpstr>
      <vt:lpstr>Presentación de PowerPoint</vt:lpstr>
      <vt:lpstr>Presentación de PowerPoint</vt:lpstr>
      <vt:lpstr>REFORMA INFONAVIT</vt:lpstr>
      <vt:lpstr>Presentación de PowerPoint</vt:lpstr>
      <vt:lpstr>Presentación de PowerPoint</vt:lpstr>
      <vt:lpstr>Presentación de PowerPoint</vt:lpstr>
      <vt:lpstr>Reforma INFONAVIT SUA 3.6.9</vt:lpstr>
      <vt:lpstr>Capturar lo retenido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Contabilidad Electrónica 2014</dc:title>
  <dc:creator>LCP MIGUEL ALARCON</dc:creator>
  <cp:lastModifiedBy>MIGUEL ALARCON DIAZ</cp:lastModifiedBy>
  <cp:revision>3</cp:revision>
  <dcterms:created xsi:type="dcterms:W3CDTF">2026-01-05T21:24:18Z</dcterms:created>
  <dcterms:modified xsi:type="dcterms:W3CDTF">2026-04-24T21:00:23Z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2026-01-05T00:00:00Z</vt:filetime>
  </property>
  <property fmtid="{D5CDD505-2E9C-101B-9397-08002B2CF9AE}" pid="3" name="Creator">
    <vt:lpwstr>Microsoft® PowerPoint® para Microsoft 365</vt:lpwstr>
  </property>
  <property fmtid="{D5CDD505-2E9C-101B-9397-08002B2CF9AE}" pid="4" name="LastSaved">
    <vt:filetime>2026-01-05T00:00:00Z</vt:filetime>
  </property>
  <property fmtid="{D5CDD505-2E9C-101B-9397-08002B2CF9AE}" pid="5" name="Producer">
    <vt:lpwstr>3-Heights(TM) PDF Security Shell 4.8.25.2 (http://www.pdf-tools.com)</vt:lpwstr>
  </property>
</Properties>
</file>