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437" r:id="rId4"/>
    <p:sldId id="258" r:id="rId5"/>
    <p:sldId id="259" r:id="rId6"/>
    <p:sldId id="438" r:id="rId7"/>
    <p:sldId id="1651" r:id="rId8"/>
    <p:sldId id="262" r:id="rId9"/>
    <p:sldId id="1652" r:id="rId10"/>
    <p:sldId id="1653" r:id="rId11"/>
    <p:sldId id="1654" r:id="rId12"/>
    <p:sldId id="1655" r:id="rId13"/>
    <p:sldId id="1656" r:id="rId14"/>
    <p:sldId id="1657" r:id="rId15"/>
    <p:sldId id="1658" r:id="rId16"/>
    <p:sldId id="1659" r:id="rId17"/>
    <p:sldId id="1660" r:id="rId18"/>
    <p:sldId id="1661" r:id="rId19"/>
    <p:sldId id="1662" r:id="rId20"/>
    <p:sldId id="1663" r:id="rId21"/>
    <p:sldId id="1664" r:id="rId22"/>
    <p:sldId id="1665" r:id="rId23"/>
    <p:sldId id="1666" r:id="rId24"/>
    <p:sldId id="1667" r:id="rId25"/>
    <p:sldId id="1668" r:id="rId26"/>
    <p:sldId id="1669" r:id="rId27"/>
    <p:sldId id="1670" r:id="rId28"/>
    <p:sldId id="1671" r:id="rId29"/>
    <p:sldId id="1672" r:id="rId30"/>
    <p:sldId id="1673" r:id="rId31"/>
    <p:sldId id="1674" r:id="rId32"/>
    <p:sldId id="1675" r:id="rId33"/>
    <p:sldId id="1676" r:id="rId34"/>
    <p:sldId id="1677" r:id="rId35"/>
    <p:sldId id="1678" r:id="rId36"/>
    <p:sldId id="1679" r:id="rId37"/>
    <p:sldId id="1680" r:id="rId38"/>
    <p:sldId id="1681" r:id="rId39"/>
    <p:sldId id="1682" r:id="rId40"/>
    <p:sldId id="1683" r:id="rId41"/>
    <p:sldId id="1684" r:id="rId42"/>
    <p:sldId id="1685" r:id="rId43"/>
    <p:sldId id="1686" r:id="rId44"/>
    <p:sldId id="1687" r:id="rId45"/>
    <p:sldId id="1688" r:id="rId46"/>
    <p:sldId id="1689" r:id="rId47"/>
    <p:sldId id="1690" r:id="rId48"/>
    <p:sldId id="1691" r:id="rId49"/>
    <p:sldId id="1692" r:id="rId50"/>
    <p:sldId id="1693" r:id="rId51"/>
    <p:sldId id="263" r:id="rId52"/>
    <p:sldId id="264" r:id="rId53"/>
    <p:sldId id="265" r:id="rId54"/>
    <p:sldId id="266" r:id="rId55"/>
    <p:sldId id="267" r:id="rId56"/>
    <p:sldId id="268" r:id="rId57"/>
    <p:sldId id="269" r:id="rId58"/>
    <p:sldId id="270" r:id="rId59"/>
    <p:sldId id="271" r:id="rId60"/>
    <p:sldId id="272" r:id="rId61"/>
    <p:sldId id="273" r:id="rId62"/>
    <p:sldId id="274" r:id="rId63"/>
    <p:sldId id="275" r:id="rId64"/>
    <p:sldId id="276" r:id="rId65"/>
    <p:sldId id="277" r:id="rId66"/>
    <p:sldId id="278" r:id="rId67"/>
    <p:sldId id="279" r:id="rId68"/>
    <p:sldId id="280" r:id="rId69"/>
    <p:sldId id="281" r:id="rId70"/>
    <p:sldId id="282" r:id="rId71"/>
    <p:sldId id="283" r:id="rId72"/>
    <p:sldId id="284" r:id="rId73"/>
    <p:sldId id="1648" r:id="rId74"/>
    <p:sldId id="1649" r:id="rId75"/>
    <p:sldId id="1650" r:id="rId76"/>
    <p:sldId id="1617" r:id="rId77"/>
    <p:sldId id="1618" r:id="rId78"/>
    <p:sldId id="1619" r:id="rId79"/>
    <p:sldId id="285" r:id="rId80"/>
    <p:sldId id="286" r:id="rId81"/>
    <p:sldId id="287" r:id="rId82"/>
    <p:sldId id="288" r:id="rId83"/>
    <p:sldId id="289" r:id="rId84"/>
    <p:sldId id="290" r:id="rId85"/>
    <p:sldId id="291" r:id="rId86"/>
    <p:sldId id="292" r:id="rId87"/>
    <p:sldId id="293" r:id="rId88"/>
    <p:sldId id="294" r:id="rId89"/>
    <p:sldId id="295" r:id="rId90"/>
    <p:sldId id="296" r:id="rId91"/>
    <p:sldId id="297" r:id="rId92"/>
    <p:sldId id="298" r:id="rId93"/>
    <p:sldId id="299" r:id="rId94"/>
    <p:sldId id="300" r:id="rId95"/>
    <p:sldId id="301" r:id="rId96"/>
    <p:sldId id="302" r:id="rId97"/>
    <p:sldId id="303" r:id="rId98"/>
    <p:sldId id="304" r:id="rId99"/>
    <p:sldId id="305" r:id="rId100"/>
    <p:sldId id="306" r:id="rId101"/>
    <p:sldId id="307" r:id="rId102"/>
    <p:sldId id="308" r:id="rId103"/>
    <p:sldId id="309" r:id="rId104"/>
    <p:sldId id="310" r:id="rId105"/>
    <p:sldId id="311" r:id="rId106"/>
    <p:sldId id="312" r:id="rId107"/>
    <p:sldId id="313" r:id="rId108"/>
    <p:sldId id="314" r:id="rId109"/>
    <p:sldId id="315" r:id="rId110"/>
    <p:sldId id="316" r:id="rId111"/>
    <p:sldId id="317" r:id="rId112"/>
    <p:sldId id="318" r:id="rId113"/>
    <p:sldId id="319" r:id="rId114"/>
    <p:sldId id="320" r:id="rId115"/>
    <p:sldId id="321" r:id="rId116"/>
    <p:sldId id="322" r:id="rId117"/>
    <p:sldId id="323" r:id="rId118"/>
    <p:sldId id="324" r:id="rId119"/>
    <p:sldId id="325" r:id="rId120"/>
    <p:sldId id="326" r:id="rId121"/>
    <p:sldId id="327" r:id="rId122"/>
    <p:sldId id="328" r:id="rId123"/>
    <p:sldId id="329" r:id="rId124"/>
    <p:sldId id="330" r:id="rId125"/>
    <p:sldId id="331" r:id="rId126"/>
    <p:sldId id="332" r:id="rId127"/>
    <p:sldId id="333" r:id="rId128"/>
    <p:sldId id="334" r:id="rId129"/>
    <p:sldId id="335" r:id="rId130"/>
    <p:sldId id="336" r:id="rId131"/>
    <p:sldId id="337" r:id="rId132"/>
    <p:sldId id="338" r:id="rId133"/>
    <p:sldId id="339" r:id="rId134"/>
    <p:sldId id="340" r:id="rId135"/>
    <p:sldId id="341" r:id="rId136"/>
    <p:sldId id="342" r:id="rId137"/>
    <p:sldId id="343" r:id="rId138"/>
    <p:sldId id="344" r:id="rId139"/>
    <p:sldId id="345" r:id="rId140"/>
    <p:sldId id="346" r:id="rId141"/>
    <p:sldId id="347" r:id="rId142"/>
    <p:sldId id="348" r:id="rId143"/>
    <p:sldId id="349" r:id="rId144"/>
    <p:sldId id="350" r:id="rId145"/>
    <p:sldId id="351" r:id="rId146"/>
    <p:sldId id="352" r:id="rId14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986379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5412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88990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60858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761911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15406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5088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558874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1526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767700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851958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203F8-DBE2-453E-9025-035186B8824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44417B84-4515-4F57-B11F-6D9AF284B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BA1A2D9-749F-4C40-9A47-C252ADB0A066}"/>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F5AD0894-44E2-4310-8194-B211AFB4B880}"/>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2F19D3D3-F51F-4490-9E5C-C5A36799BE71}"/>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57918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0B0DE5-6A13-4752-A1A5-B66B7CAE1A8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1CDD3AB-EA3E-4E4E-958A-FFCB5B48C63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1553185-F3FF-49F1-A6ED-ED2CFF9D795B}"/>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7649A7C0-2D5F-44B3-968F-DAFEE9F6009D}"/>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065C3A53-C046-4F30-9042-C5C5076B34E9}"/>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22503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4AE6F6-AFC5-4A5E-86B4-168D5728A9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9E9B2080-598F-4DD3-8F6B-3483CE470C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9AE52FD-EE3D-4C7D-BE4C-0590D041037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E5457158-4ACF-4AE1-96D5-73D630EAC1CA}"/>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24EEC54F-FC45-49F7-B751-4BE351B4198D}"/>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89132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7648-138F-4C07-8DBF-A3B2FD4DA4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7203247-5EB2-46A7-AE95-228DB959CC2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96C52E3A-34CC-4BB1-A83D-C4B82561B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F5DEFFE-9B72-4E3A-A78E-1CEC77FBE553}"/>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F133ADB5-E559-4BFE-9B66-3A2A4ECE7740}"/>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A0259557-CB46-4E23-9DBC-02571A1C0F5D}"/>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884402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94E1E7-F41F-445C-9224-B0D5EABD559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8CE7B3B-00EF-45E5-AC64-2AB9F840B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E7B43A1-999A-4BB2-8EE7-DFD8BAA817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CF4FDE90-28CF-4028-A5C9-8AF3CD6D56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3AFA7F7-133F-4C75-9A15-7653C727BBC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BA92B19-2368-4D2E-9C0C-5CB136A9F1F5}"/>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8" name="Marcador de pie de página 7">
            <a:extLst>
              <a:ext uri="{FF2B5EF4-FFF2-40B4-BE49-F238E27FC236}">
                <a16:creationId xmlns:a16="http://schemas.microsoft.com/office/drawing/2014/main" id="{0B6334DC-A473-486B-8CED-5B2285083E42}"/>
              </a:ext>
            </a:extLst>
          </p:cNvPr>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a:extLst>
              <a:ext uri="{FF2B5EF4-FFF2-40B4-BE49-F238E27FC236}">
                <a16:creationId xmlns:a16="http://schemas.microsoft.com/office/drawing/2014/main" id="{AB68E1F9-E5B8-4761-BD6C-45049E998B70}"/>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08949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78D5D8-06CA-4928-A0E7-8369EE0466A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387CCFB-9B30-4E15-9B7D-EF0B6B6E60E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4" name="Marcador de pie de página 3">
            <a:extLst>
              <a:ext uri="{FF2B5EF4-FFF2-40B4-BE49-F238E27FC236}">
                <a16:creationId xmlns:a16="http://schemas.microsoft.com/office/drawing/2014/main" id="{AAD3FD77-746D-4487-AD46-3D56E466BA3D}"/>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a16="http://schemas.microsoft.com/office/drawing/2014/main" id="{75427548-006C-42B4-B1D3-BA01762565A0}"/>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078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90BB958-955A-4CDB-8A0F-8F12995EDC5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3" name="Marcador de pie de página 2">
            <a:extLst>
              <a:ext uri="{FF2B5EF4-FFF2-40B4-BE49-F238E27FC236}">
                <a16:creationId xmlns:a16="http://schemas.microsoft.com/office/drawing/2014/main" id="{F29E087F-935A-477A-95A2-C41032531A33}"/>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a16="http://schemas.microsoft.com/office/drawing/2014/main" id="{BEC12BFA-4269-4F55-9A1C-DC90E0E71B64}"/>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615090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18D547-7F29-4FB7-BAF6-9D37EB4BA2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4D50F8F1-A866-43EC-A419-7A192FCDF1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656B7199-E9AB-4B64-A48C-08A3ED81A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D9D479E-6524-459E-A577-30E9D9FC4662}"/>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83A90454-7DB3-4E38-B120-5BCE95B8E773}"/>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51AF9439-2F1F-43C8-AA5F-241656DA0B82}"/>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81783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257F96-7BC9-409E-B560-5F10E0325B2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CC506FF2-BA8C-44A9-8093-BFE37A788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23C7DCC-CFD5-4072-9BAE-8D84FADF5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120A1EA-9099-490C-8CD0-859CC9D7AC57}"/>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E2B1CA78-4382-4199-B1DF-8084F76B764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C4FE0BFB-E715-4094-A7E5-0C3B906E8ACB}"/>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42638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0ABCD-85E4-4594-9D5C-73DBCE66F14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783D34E-AB21-4DC0-B050-0E5C501D316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EDE7665-8B4D-480D-8787-8E96AF730D66}"/>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A1EEDD04-24D9-42DF-AC38-78E314D1B8E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EA8E991C-6D9B-4B40-98C9-601B024AC796}"/>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86229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B37FC68-6D25-474F-806A-37A2EAF21D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AEAF65A8-B523-4A64-901D-16E871CAEF3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A8C7CB-0FA1-4C1F-B4B0-B2A409A0E134}"/>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72A73DA8-78DD-49BA-9EE0-11754620E2A8}"/>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F69852DD-796A-499F-B0F9-8BE8A13BB7C4}"/>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38252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46531" y="457200"/>
            <a:ext cx="3703320" cy="94615"/>
          </a:xfrm>
          <a:custGeom>
            <a:avLst/>
            <a:gdLst/>
            <a:ahLst/>
            <a:cxnLst/>
            <a:rect l="l" t="t" r="r" b="b"/>
            <a:pathLst>
              <a:path w="3703320" h="94615">
                <a:moveTo>
                  <a:pt x="3703320" y="0"/>
                </a:moveTo>
                <a:lnTo>
                  <a:pt x="0" y="0"/>
                </a:lnTo>
                <a:lnTo>
                  <a:pt x="0" y="94487"/>
                </a:lnTo>
                <a:lnTo>
                  <a:pt x="3703320" y="94487"/>
                </a:lnTo>
                <a:lnTo>
                  <a:pt x="3703320" y="0"/>
                </a:lnTo>
                <a:close/>
              </a:path>
            </a:pathLst>
          </a:custGeom>
          <a:solidFill>
            <a:srgbClr val="4D1334"/>
          </a:solidFill>
        </p:spPr>
        <p:txBody>
          <a:bodyPr wrap="square" lIns="0" tIns="0" rIns="0" bIns="0" rtlCol="0"/>
          <a:lstStyle/>
          <a:p>
            <a:endParaRPr/>
          </a:p>
        </p:txBody>
      </p:sp>
      <p:sp>
        <p:nvSpPr>
          <p:cNvPr id="17" name="bg object 17"/>
          <p:cNvSpPr/>
          <p:nvPr/>
        </p:nvSpPr>
        <p:spPr>
          <a:xfrm>
            <a:off x="8042147" y="454151"/>
            <a:ext cx="3703320" cy="97790"/>
          </a:xfrm>
          <a:custGeom>
            <a:avLst/>
            <a:gdLst/>
            <a:ahLst/>
            <a:cxnLst/>
            <a:rect l="l" t="t" r="r" b="b"/>
            <a:pathLst>
              <a:path w="3703320" h="97790">
                <a:moveTo>
                  <a:pt x="3703320" y="0"/>
                </a:moveTo>
                <a:lnTo>
                  <a:pt x="0" y="0"/>
                </a:lnTo>
                <a:lnTo>
                  <a:pt x="0" y="97536"/>
                </a:lnTo>
                <a:lnTo>
                  <a:pt x="3703320" y="97536"/>
                </a:lnTo>
                <a:lnTo>
                  <a:pt x="3703320" y="0"/>
                </a:lnTo>
                <a:close/>
              </a:path>
            </a:pathLst>
          </a:custGeom>
          <a:solidFill>
            <a:srgbClr val="959FA7"/>
          </a:solidFill>
        </p:spPr>
        <p:txBody>
          <a:bodyPr wrap="square" lIns="0" tIns="0" rIns="0" bIns="0" rtlCol="0"/>
          <a:lstStyle/>
          <a:p>
            <a:endParaRPr/>
          </a:p>
        </p:txBody>
      </p:sp>
      <p:sp>
        <p:nvSpPr>
          <p:cNvPr id="18" name="bg object 18"/>
          <p:cNvSpPr/>
          <p:nvPr/>
        </p:nvSpPr>
        <p:spPr>
          <a:xfrm>
            <a:off x="4241291" y="457200"/>
            <a:ext cx="3703320" cy="91440"/>
          </a:xfrm>
          <a:custGeom>
            <a:avLst/>
            <a:gdLst/>
            <a:ahLst/>
            <a:cxnLst/>
            <a:rect l="l" t="t" r="r" b="b"/>
            <a:pathLst>
              <a:path w="3703320" h="91440">
                <a:moveTo>
                  <a:pt x="3703319" y="0"/>
                </a:moveTo>
                <a:lnTo>
                  <a:pt x="0" y="0"/>
                </a:lnTo>
                <a:lnTo>
                  <a:pt x="0" y="91439"/>
                </a:lnTo>
                <a:lnTo>
                  <a:pt x="3703319" y="91439"/>
                </a:lnTo>
                <a:lnTo>
                  <a:pt x="3703319" y="0"/>
                </a:lnTo>
                <a:close/>
              </a:path>
            </a:pathLst>
          </a:custGeom>
          <a:solidFill>
            <a:srgbClr val="903062"/>
          </a:solidFill>
        </p:spPr>
        <p:txBody>
          <a:bodyPr wrap="square" lIns="0" tIns="0" rIns="0" bIns="0" rtlCol="0"/>
          <a:lstStyle/>
          <a:p>
            <a:endParaRPr/>
          </a:p>
        </p:txBody>
      </p:sp>
      <p:sp>
        <p:nvSpPr>
          <p:cNvPr id="19" name="bg object 19"/>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endParaRPr/>
          </a:p>
        </p:txBody>
      </p:sp>
      <p:sp>
        <p:nvSpPr>
          <p:cNvPr id="2" name="Holder 2"/>
          <p:cNvSpPr>
            <a:spLocks noGrp="1"/>
          </p:cNvSpPr>
          <p:nvPr>
            <p:ph type="ctrTitle"/>
          </p:nvPr>
        </p:nvSpPr>
        <p:spPr>
          <a:xfrm>
            <a:off x="440436" y="606551"/>
            <a:ext cx="11311127" cy="1259205"/>
          </a:xfrm>
          <a:prstGeom prst="rect">
            <a:avLst/>
          </a:prstGeom>
        </p:spPr>
        <p:txBody>
          <a:bodyPr wrap="square" lIns="0" tIns="0" rIns="0" bIns="0">
            <a:spAutoFit/>
          </a:bodyPr>
          <a:lstStyle>
            <a:lvl1pPr>
              <a:defRPr sz="2000" b="0" i="0">
                <a:solidFill>
                  <a:schemeClr val="tx1"/>
                </a:solidFill>
                <a:latin typeface="Trebuchet MS"/>
                <a:cs typeface="Trebuchet MS"/>
              </a:defRPr>
            </a:lvl1pPr>
          </a:lstStyle>
          <a:p>
            <a:endParaRPr/>
          </a:p>
        </p:txBody>
      </p:sp>
      <p:sp>
        <p:nvSpPr>
          <p:cNvPr id="3" name="Holder 3"/>
          <p:cNvSpPr>
            <a:spLocks noGrp="1"/>
          </p:cNvSpPr>
          <p:nvPr>
            <p:ph type="subTitle" idx="4"/>
          </p:nvPr>
        </p:nvSpPr>
        <p:spPr>
          <a:xfrm>
            <a:off x="361594" y="3683253"/>
            <a:ext cx="5868035" cy="1002029"/>
          </a:xfrm>
          <a:prstGeom prst="rect">
            <a:avLst/>
          </a:prstGeom>
        </p:spPr>
        <p:txBody>
          <a:bodyPr wrap="square" lIns="0" tIns="0" rIns="0" bIns="0">
            <a:spAutoFit/>
          </a:bodyPr>
          <a:lstStyle>
            <a:lvl1pPr>
              <a:defRPr sz="1600" b="1"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878407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5/6/2026</a:t>
            </a:fld>
            <a:endParaRPr lang="en-US"/>
          </a:p>
        </p:txBody>
      </p:sp>
      <p:sp>
        <p:nvSpPr>
          <p:cNvPr id="4" name="Holder 4"/>
          <p:cNvSpPr>
            <a:spLocks noGrp="1"/>
          </p:cNvSpPr>
          <p:nvPr>
            <p:ph type="sldNum" sz="quarter" idx="7"/>
          </p:nvPr>
        </p:nvSpPr>
        <p:spPr/>
        <p:txBody>
          <a:bodyPr lIns="0" tIns="0" rIns="0" bIns="0"/>
          <a:lstStyle>
            <a:lvl1pPr>
              <a:defRPr sz="788" b="0" i="0">
                <a:solidFill>
                  <a:schemeClr val="bg1"/>
                </a:solidFill>
                <a:latin typeface="Carlito"/>
                <a:cs typeface="Carlito"/>
              </a:defRPr>
            </a:lvl1pPr>
          </a:lstStyle>
          <a:p>
            <a:pPr marL="28575">
              <a:lnSpc>
                <a:spcPts val="825"/>
              </a:lnSpc>
            </a:pPr>
            <a:fld id="{81D60167-4931-47E6-BA6A-407CBD079E47}" type="slidenum">
              <a:rPr lang="es-MX" smtClean="0"/>
              <a:pPr marL="28575">
                <a:lnSpc>
                  <a:spcPts val="825"/>
                </a:lnSpc>
              </a:pPr>
              <a:t>‹Nº›</a:t>
            </a:fld>
            <a:endParaRPr lang="es-MX" dirty="0"/>
          </a:p>
        </p:txBody>
      </p:sp>
    </p:spTree>
    <p:extLst>
      <p:ext uri="{BB962C8B-B14F-4D97-AF65-F5344CB8AC3E}">
        <p14:creationId xmlns:p14="http://schemas.microsoft.com/office/powerpoint/2010/main" val="21037394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75"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5/6/2026</a:t>
            </a:fld>
            <a:endParaRPr lang="en-US"/>
          </a:p>
        </p:txBody>
      </p:sp>
      <p:sp>
        <p:nvSpPr>
          <p:cNvPr id="5" name="Holder 5"/>
          <p:cNvSpPr>
            <a:spLocks noGrp="1"/>
          </p:cNvSpPr>
          <p:nvPr>
            <p:ph type="sldNum" sz="quarter" idx="7"/>
          </p:nvPr>
        </p:nvSpPr>
        <p:spPr/>
        <p:txBody>
          <a:bodyPr lIns="0" tIns="0" rIns="0" bIns="0"/>
          <a:lstStyle>
            <a:lvl1pPr>
              <a:defRPr sz="788" b="0" i="0">
                <a:solidFill>
                  <a:schemeClr val="bg1"/>
                </a:solidFill>
                <a:latin typeface="Carlito"/>
                <a:cs typeface="Carlito"/>
              </a:defRPr>
            </a:lvl1pPr>
          </a:lstStyle>
          <a:p>
            <a:pPr marL="28575">
              <a:lnSpc>
                <a:spcPts val="825"/>
              </a:lnSpc>
            </a:pPr>
            <a:fld id="{81D60167-4931-47E6-BA6A-407CBD079E47}" type="slidenum">
              <a:rPr lang="es-MX" smtClean="0"/>
              <a:pPr marL="28575">
                <a:lnSpc>
                  <a:spcPts val="825"/>
                </a:lnSpc>
              </a:pPr>
              <a:t>‹Nº›</a:t>
            </a:fld>
            <a:endParaRPr lang="es-MX" dirty="0"/>
          </a:p>
        </p:txBody>
      </p:sp>
    </p:spTree>
    <p:extLst>
      <p:ext uri="{BB962C8B-B14F-4D97-AF65-F5344CB8AC3E}">
        <p14:creationId xmlns:p14="http://schemas.microsoft.com/office/powerpoint/2010/main" val="384040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5/6/2026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29185387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C381971-BE56-4FAA-BEC5-364D30ADB2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C068C1F-9DF5-4CAF-9900-ED7AE0FC64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A8E31C2-27C7-43F1-8EA1-22CCD0B1B1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7EF05-6A25-48A5-A98C-E68A68A6DFF8}" type="datetimeFigureOut">
              <a:rPr lang="es-MX" smtClean="0">
                <a:solidFill>
                  <a:prstClr val="black">
                    <a:tint val="75000"/>
                  </a:prstClr>
                </a:solidFill>
              </a:rPr>
              <a:pPr/>
              <a:t>06/05/2026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F2BFC7DF-3751-4EC8-A120-D1E6BE9D4E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A14ECEB9-5396-4CA3-88FB-679B544B0C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88437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go.vlex.com/vid/42578678?fbt=webapp_preview" TargetMode="External"/><Relationship Id="rId2" Type="http://schemas.openxmlformats.org/officeDocument/2006/relationships/hyperlink" Target="https://go.vlex.com/vid/42578678/node/22?fbt=webapp_preview" TargetMode="Externa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https://go.vlex.com/vid/42578678/node/22?fbt=webapp_preview" TargetMode="External"/><Relationship Id="rId2" Type="http://schemas.openxmlformats.org/officeDocument/2006/relationships/hyperlink" Target="https://www.elcontribuyente.mx/2017/05/que-es-el-impuesto-sobre-la-renta-isr/" TargetMode="External"/><Relationship Id="rId1" Type="http://schemas.openxmlformats.org/officeDocument/2006/relationships/slideLayout" Target="../slideLayouts/slideLayout13.xml"/><Relationship Id="rId6" Type="http://schemas.openxmlformats.org/officeDocument/2006/relationships/hyperlink" Target="mailto:EVENTOS@CONTADORMX.NET" TargetMode="External"/><Relationship Id="rId5" Type="http://schemas.openxmlformats.org/officeDocument/2006/relationships/hyperlink" Target="http://www.contadormx.net/" TargetMode="External"/><Relationship Id="rId4" Type="http://schemas.openxmlformats.org/officeDocument/2006/relationships/hyperlink" Target="https://go.vlex.com/vid/42578678?fbt=webapp_preview"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 Id="rId5" Type="http://schemas.openxmlformats.org/officeDocument/2006/relationships/hyperlink" Target="mailto:EVENTOS@CONTADORMX.NET" TargetMode="External"/><Relationship Id="rId4" Type="http://schemas.openxmlformats.org/officeDocument/2006/relationships/hyperlink" Target="http://www.contadormx.net/"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hyperlink" Target="mailto:EVENTOS@CONTADORMX.NET" TargetMode="External"/><Relationship Id="rId2"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image" Target="../media/image55.png"/><Relationship Id="rId11" Type="http://schemas.openxmlformats.org/officeDocument/2006/relationships/hyperlink" Target="http://www.contadormx.net/" TargetMode="External"/><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hyperlink" Target="mailto:EVENTOS@CONTADORMX.NET" TargetMode="External"/><Relationship Id="rId2" Type="http://schemas.openxmlformats.org/officeDocument/2006/relationships/image" Target="../media/image60.jpg"/><Relationship Id="rId1" Type="http://schemas.openxmlformats.org/officeDocument/2006/relationships/slideLayout" Target="../slideLayouts/slideLayout24.xml"/><Relationship Id="rId6" Type="http://schemas.openxmlformats.org/officeDocument/2006/relationships/hyperlink" Target="http://www.contadormx.net/" TargetMode="External"/><Relationship Id="rId5" Type="http://schemas.openxmlformats.org/officeDocument/2006/relationships/image" Target="../media/image63.jpg"/><Relationship Id="rId4" Type="http://schemas.openxmlformats.org/officeDocument/2006/relationships/image" Target="../media/image62.jpg"/></Relationships>
</file>

<file path=ppt/slides/_rels/slide6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64.jpg"/><Relationship Id="rId1" Type="http://schemas.openxmlformats.org/officeDocument/2006/relationships/slideLayout" Target="../slideLayouts/slideLayout24.xml"/><Relationship Id="rId6" Type="http://schemas.openxmlformats.org/officeDocument/2006/relationships/image" Target="../media/image68.jpg"/><Relationship Id="rId5" Type="http://schemas.openxmlformats.org/officeDocument/2006/relationships/image" Target="../media/image67.jpg"/><Relationship Id="rId10" Type="http://schemas.openxmlformats.org/officeDocument/2006/relationships/hyperlink" Target="mailto:EVENTOS@CONTADORMX.NET" TargetMode="External"/><Relationship Id="rId4" Type="http://schemas.openxmlformats.org/officeDocument/2006/relationships/image" Target="../media/image66.jpg"/><Relationship Id="rId9" Type="http://schemas.openxmlformats.org/officeDocument/2006/relationships/hyperlink" Target="http://www.contadormx.net/"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1.png"/><Relationship Id="rId1" Type="http://schemas.openxmlformats.org/officeDocument/2006/relationships/slideLayout" Target="../slideLayouts/slideLayout13.xml"/><Relationship Id="rId4" Type="http://schemas.openxmlformats.org/officeDocument/2006/relationships/hyperlink" Target="mailto:EVENTOS@CONTADORMX.NET"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www.sat.gob.mx/tramites/login/24016/solicita-tu-devolucion" TargetMode="External"/><Relationship Id="rId1" Type="http://schemas.openxmlformats.org/officeDocument/2006/relationships/slideLayout" Target="../slideLayouts/slideLayout13.xml"/><Relationship Id="rId5" Type="http://schemas.openxmlformats.org/officeDocument/2006/relationships/hyperlink" Target="mailto:EVENTOS@CONTADORMX.NET" TargetMode="External"/><Relationship Id="rId4" Type="http://schemas.openxmlformats.org/officeDocument/2006/relationships/hyperlink" Target="http://www.contadormx.net/"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4.xml"/><Relationship Id="rId5" Type="http://schemas.openxmlformats.org/officeDocument/2006/relationships/hyperlink" Target="mailto:EVENTOS@CONTADORMX.NET" TargetMode="External"/><Relationship Id="rId4" Type="http://schemas.openxmlformats.org/officeDocument/2006/relationships/hyperlink" Target="http://www.contadormx.net/"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7.pn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mailto:EVENTOS@CONTADORMX.NET" TargetMode="External"/><Relationship Id="rId2" Type="http://schemas.openxmlformats.org/officeDocument/2006/relationships/hyperlink" Target="http://www.contadormx.net/" TargetMode="Externa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8.pn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0.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1.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2.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5.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6.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7.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8.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8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0.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1.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2.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5.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6.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7.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8.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9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0.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1.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2.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5.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6.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7.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8.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0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0.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1.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2.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2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5.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6.png"/><Relationship Id="rId1" Type="http://schemas.openxmlformats.org/officeDocument/2006/relationships/slideLayout" Target="../slideLayouts/slideLayout13.xml"/><Relationship Id="rId4" Type="http://schemas.openxmlformats.org/officeDocument/2006/relationships/hyperlink" Target="mailto:EVENTOS@CONTADORMX.NET"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7.png"/><Relationship Id="rId1" Type="http://schemas.openxmlformats.org/officeDocument/2006/relationships/slideLayout" Target="../slideLayouts/slideLayout13.xml"/><Relationship Id="rId4" Type="http://schemas.openxmlformats.org/officeDocument/2006/relationships/hyperlink" Target="mailto:EVENTOS@CONTADORMX.NET"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8.pn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8.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1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0.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1.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2.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3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5.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6.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7.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8.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8.pn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7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29.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0.jpg"/><Relationship Id="rId1" Type="http://schemas.openxmlformats.org/officeDocument/2006/relationships/slideLayout" Target="../slideLayouts/slideLayout13.xml"/><Relationship Id="rId4" Type="http://schemas.openxmlformats.org/officeDocument/2006/relationships/hyperlink" Target="mailto:EVENTOS@CONTADORMX.NET"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1.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2.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3.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4.jpg"/><Relationship Id="rId1" Type="http://schemas.openxmlformats.org/officeDocument/2006/relationships/slideLayout" Target="../slideLayouts/slideLayout25.xml"/><Relationship Id="rId4" Type="http://schemas.openxmlformats.org/officeDocument/2006/relationships/hyperlink" Target="mailto:EVENTOS@CONTADORMX.NET" TargetMode="External"/></Relationships>
</file>

<file path=ppt/slides/_rels/slide14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hyperlink" Target="http://www.contadormx.net/" TargetMode="External"/><Relationship Id="rId2" Type="http://schemas.openxmlformats.org/officeDocument/2006/relationships/image" Target="../media/image136.jpg"/><Relationship Id="rId1" Type="http://schemas.openxmlformats.org/officeDocument/2006/relationships/slideLayout" Target="../slideLayouts/slideLayout24.xml"/><Relationship Id="rId4" Type="http://schemas.openxmlformats.org/officeDocument/2006/relationships/hyperlink" Target="mailto:EVENTOS@CONTADORMX.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5683674" y="298810"/>
            <a:ext cx="6260380" cy="6260380"/>
          </a:xfrm>
          <a:custGeom>
            <a:avLst/>
            <a:gdLst/>
            <a:ahLst/>
            <a:cxnLst/>
            <a:rect l="l" t="t" r="r" b="b"/>
            <a:pathLst>
              <a:path w="9390570" h="9390570">
                <a:moveTo>
                  <a:pt x="0" y="0"/>
                </a:moveTo>
                <a:lnTo>
                  <a:pt x="9390570" y="0"/>
                </a:lnTo>
                <a:lnTo>
                  <a:pt x="9390570" y="9390570"/>
                </a:lnTo>
                <a:lnTo>
                  <a:pt x="0" y="93905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6012870" y="628006"/>
            <a:ext cx="5601989" cy="5601989"/>
          </a:xfrm>
          <a:custGeom>
            <a:avLst/>
            <a:gdLst/>
            <a:ahLst/>
            <a:cxnLst/>
            <a:rect l="l" t="t" r="r" b="b"/>
            <a:pathLst>
              <a:path w="8402983" h="8402983">
                <a:moveTo>
                  <a:pt x="0" y="0"/>
                </a:moveTo>
                <a:lnTo>
                  <a:pt x="8402983" y="0"/>
                </a:lnTo>
                <a:lnTo>
                  <a:pt x="8402983" y="8402984"/>
                </a:lnTo>
                <a:lnTo>
                  <a:pt x="0" y="84029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6322479" y="937615"/>
            <a:ext cx="4982771" cy="4982771"/>
          </a:xfrm>
          <a:custGeom>
            <a:avLst/>
            <a:gdLst/>
            <a:ahLst/>
            <a:cxnLst/>
            <a:rect l="l" t="t" r="r" b="b"/>
            <a:pathLst>
              <a:path w="7474157" h="7474157">
                <a:moveTo>
                  <a:pt x="0" y="0"/>
                </a:moveTo>
                <a:lnTo>
                  <a:pt x="7474157" y="0"/>
                </a:lnTo>
                <a:lnTo>
                  <a:pt x="7474157" y="7474158"/>
                </a:lnTo>
                <a:lnTo>
                  <a:pt x="0" y="74741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6603658" y="1218794"/>
            <a:ext cx="4420414" cy="442041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a:grpSpLocks noChangeAspect="1"/>
          </p:cNvGrpSpPr>
          <p:nvPr/>
        </p:nvGrpSpPr>
        <p:grpSpPr>
          <a:xfrm>
            <a:off x="6699515" y="1314660"/>
            <a:ext cx="4228699" cy="4228682"/>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71896" t="-3731" r="-1989" b="-122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a:off x="5940372" y="5080823"/>
            <a:ext cx="839563" cy="839563"/>
          </a:xfrm>
          <a:custGeom>
            <a:avLst/>
            <a:gdLst/>
            <a:ahLst/>
            <a:cxnLst/>
            <a:rect l="l" t="t" r="r" b="b"/>
            <a:pathLst>
              <a:path w="1259344" h="1259344">
                <a:moveTo>
                  <a:pt x="0" y="0"/>
                </a:moveTo>
                <a:lnTo>
                  <a:pt x="1259343" y="0"/>
                </a:lnTo>
                <a:lnTo>
                  <a:pt x="1259343" y="1259344"/>
                </a:lnTo>
                <a:lnTo>
                  <a:pt x="0" y="12593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143443" y="5536991"/>
            <a:ext cx="4209825" cy="461665"/>
          </a:xfrm>
          <a:prstGeom prst="rect">
            <a:avLst/>
          </a:prstGeom>
        </p:spPr>
        <p:txBody>
          <a:bodyPr wrap="square" lIns="0" tIns="0" rIns="0" bIns="0" rtlCol="0" anchor="t">
            <a:spAutoFit/>
          </a:bodyPr>
          <a:lstStyle/>
          <a:p>
            <a:pPr marL="0" marR="0" lvl="0" indent="0" algn="l" defTabSz="609630" rtl="0" eaLnBrk="1" fontAlgn="auto" latinLnBrk="0" hangingPunct="1">
              <a:lnSpc>
                <a:spcPts val="3582"/>
              </a:lnSpc>
              <a:spcBef>
                <a:spcPts val="0"/>
              </a:spcBef>
              <a:spcAft>
                <a:spcPts val="0"/>
              </a:spcAft>
              <a:buClrTx/>
              <a:buSzTx/>
              <a:buFontTx/>
              <a:buNone/>
              <a:tabLst/>
              <a:defRPr/>
            </a:pPr>
            <a:r>
              <a:rPr lang="en-US" sz="3141" dirty="0">
                <a:solidFill>
                  <a:srgbClr val="FFFFFF"/>
                </a:solidFill>
                <a:latin typeface="Poppins Semi-Bold"/>
              </a:rPr>
              <a:t>7 MAYO 2026</a:t>
            </a:r>
            <a:endParaRPr kumimoji="0" lang="en-US" sz="3141" b="0" i="0" u="none" strike="noStrike" kern="1200" cap="none" spc="0" normalizeH="0" baseline="0" noProof="0" dirty="0">
              <a:ln>
                <a:noFill/>
              </a:ln>
              <a:solidFill>
                <a:srgbClr val="FFFFFF"/>
              </a:solidFill>
              <a:effectLst/>
              <a:uLnTx/>
              <a:uFillTx/>
              <a:latin typeface="Poppins Semi-Bold"/>
              <a:ea typeface="+mn-ea"/>
              <a:cs typeface="+mn-cs"/>
            </a:endParaRPr>
          </a:p>
        </p:txBody>
      </p:sp>
      <p:sp>
        <p:nvSpPr>
          <p:cNvPr id="18" name="TextBox 18"/>
          <p:cNvSpPr txBox="1"/>
          <p:nvPr/>
        </p:nvSpPr>
        <p:spPr>
          <a:xfrm>
            <a:off x="133704" y="787400"/>
            <a:ext cx="5164245" cy="1474634"/>
          </a:xfrm>
          <a:prstGeom prst="rect">
            <a:avLst/>
          </a:prstGeom>
        </p:spPr>
        <p:txBody>
          <a:bodyPr lIns="0" tIns="0" rIns="0" bIns="0" rtlCol="0" anchor="t">
            <a:spAutoFit/>
          </a:bodyPr>
          <a:lstStyle/>
          <a:p>
            <a:pPr marL="0" marR="0" lvl="0" indent="0" algn="l" defTabSz="609630" rtl="0" eaLnBrk="1" fontAlgn="auto" latinLnBrk="0" hangingPunct="1">
              <a:lnSpc>
                <a:spcPts val="3875"/>
              </a:lnSpc>
              <a:spcBef>
                <a:spcPts val="0"/>
              </a:spcBef>
              <a:spcAft>
                <a:spcPts val="0"/>
              </a:spcAft>
              <a:buClrTx/>
              <a:buSzTx/>
              <a:buFontTx/>
              <a:buNone/>
              <a:tabLst/>
              <a:defRPr/>
            </a:pPr>
            <a:r>
              <a:rPr kumimoji="0" lang="en-US" sz="2933" b="0" i="0" u="none" strike="noStrike" kern="1200" cap="none" spc="0" normalizeH="0" baseline="0" noProof="0" dirty="0">
                <a:ln>
                  <a:noFill/>
                </a:ln>
                <a:solidFill>
                  <a:srgbClr val="051D40"/>
                </a:solidFill>
                <a:effectLst/>
                <a:uLnTx/>
                <a:uFillTx/>
                <a:latin typeface="Archivo Black"/>
                <a:ea typeface="+mn-ea"/>
                <a:cs typeface="+mn-cs"/>
              </a:rPr>
              <a:t>DEVOLUCIONES-ACREDITAMIENTOS-COMPESACIONES IVA-ISR 2026</a:t>
            </a:r>
          </a:p>
        </p:txBody>
      </p:sp>
      <p:grpSp>
        <p:nvGrpSpPr>
          <p:cNvPr id="20" name="Group 20"/>
          <p:cNvGrpSpPr/>
          <p:nvPr/>
        </p:nvGrpSpPr>
        <p:grpSpPr>
          <a:xfrm>
            <a:off x="457649" y="2823337"/>
            <a:ext cx="3640748" cy="838303"/>
            <a:chOff x="1559852" y="0"/>
            <a:chExt cx="7281496" cy="1676607"/>
          </a:xfrm>
        </p:grpSpPr>
        <p:sp>
          <p:nvSpPr>
            <p:cNvPr id="21" name="Freeform 21"/>
            <p:cNvSpPr/>
            <p:nvPr/>
          </p:nvSpPr>
          <p:spPr>
            <a:xfrm>
              <a:off x="1559852" y="0"/>
              <a:ext cx="7281496" cy="1676607"/>
            </a:xfrm>
            <a:custGeom>
              <a:avLst/>
              <a:gdLst/>
              <a:ahLst/>
              <a:cxnLst/>
              <a:rect l="l" t="t" r="r" b="b"/>
              <a:pathLst>
                <a:path w="7281496" h="1676607">
                  <a:moveTo>
                    <a:pt x="0" y="0"/>
                  </a:moveTo>
                  <a:lnTo>
                    <a:pt x="7281496" y="0"/>
                  </a:lnTo>
                  <a:lnTo>
                    <a:pt x="7281496" y="1676607"/>
                  </a:lnTo>
                  <a:lnTo>
                    <a:pt x="0" y="1676607"/>
                  </a:lnTo>
                  <a:lnTo>
                    <a:pt x="0" y="0"/>
                  </a:lnTo>
                  <a:close/>
                </a:path>
              </a:pathLst>
            </a:custGeom>
            <a:blipFill>
              <a:blip>
                <a:extLst>
                  <a:ext uri="{96DAC541-7B7A-43D3-8B79-37D633B846F1}">
                    <asvg:svgBlip xmlns:asvg="http://schemas.microsoft.com/office/drawing/2016/SVG/main" r:embed="rId7"/>
                  </a:ext>
                </a:extLst>
              </a:blip>
              <a:stretch>
                <a:fillRect t="-13160" b="-234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2093356" y="283968"/>
              <a:ext cx="5601388" cy="1128515"/>
            </a:xfrm>
            <a:prstGeom prst="rect">
              <a:avLst/>
            </a:prstGeom>
          </p:spPr>
          <p:txBody>
            <a:bodyPr lIns="0" tIns="0" rIns="0" bIns="0" rtlCol="0" anchor="t">
              <a:spAutoFit/>
            </a:bodyPr>
            <a:lstStyle/>
            <a:p>
              <a:pPr marL="0" marR="0" lvl="0" indent="0" algn="l" defTabSz="609630" rtl="0" eaLnBrk="1" fontAlgn="auto" latinLnBrk="0" hangingPunct="1">
                <a:lnSpc>
                  <a:spcPts val="2183"/>
                </a:lnSpc>
                <a:spcBef>
                  <a:spcPts val="0"/>
                </a:spcBef>
                <a:spcAft>
                  <a:spcPts val="0"/>
                </a:spcAft>
                <a:buClrTx/>
                <a:buSzTx/>
                <a:buFontTx/>
                <a:buNone/>
                <a:tabLst/>
                <a:defRPr/>
              </a:pPr>
              <a:r>
                <a:rPr kumimoji="0" lang="en-US" sz="1915" b="0" i="0" u="none" strike="noStrike" kern="1200" cap="none" spc="82" normalizeH="0" baseline="0" noProof="0" dirty="0">
                  <a:ln>
                    <a:noFill/>
                  </a:ln>
                  <a:solidFill>
                    <a:srgbClr val="FFFFFF"/>
                  </a:solidFill>
                  <a:effectLst/>
                  <a:uLnTx/>
                  <a:uFillTx/>
                  <a:latin typeface="Montaser Arabic Semi-Bold"/>
                  <a:ea typeface="+mn-ea"/>
                  <a:cs typeface="+mn-cs"/>
                </a:rPr>
                <a:t>Expositor : MIGUEL ALARCON DIAZ</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5376" y="616711"/>
            <a:ext cx="1768475" cy="452120"/>
          </a:xfrm>
          <a:prstGeom prst="rect">
            <a:avLst/>
          </a:prstGeom>
        </p:spPr>
        <p:txBody>
          <a:bodyPr vert="horz" wrap="square" lIns="0" tIns="12065" rIns="0" bIns="0" rtlCol="0">
            <a:spAutoFit/>
          </a:bodyPr>
          <a:lstStyle/>
          <a:p>
            <a:pPr marL="12700">
              <a:lnSpc>
                <a:spcPct val="100000"/>
              </a:lnSpc>
              <a:spcBef>
                <a:spcPts val="95"/>
              </a:spcBef>
            </a:pPr>
            <a:r>
              <a:rPr sz="2800" b="1" spc="275" dirty="0">
                <a:latin typeface="Trebuchet MS"/>
                <a:cs typeface="Trebuchet MS"/>
              </a:rPr>
              <a:t>TEMARIO</a:t>
            </a:r>
            <a:endParaRPr sz="2800">
              <a:latin typeface="Trebuchet MS"/>
              <a:cs typeface="Trebuchet MS"/>
            </a:endParaRPr>
          </a:p>
        </p:txBody>
      </p:sp>
      <p:grpSp>
        <p:nvGrpSpPr>
          <p:cNvPr id="3" name="object 3"/>
          <p:cNvGrpSpPr/>
          <p:nvPr/>
        </p:nvGrpSpPr>
        <p:grpSpPr>
          <a:xfrm>
            <a:off x="297175" y="1130808"/>
            <a:ext cx="11671300" cy="86995"/>
            <a:chOff x="297175" y="1130808"/>
            <a:chExt cx="11671300" cy="86995"/>
          </a:xfrm>
        </p:grpSpPr>
        <p:pic>
          <p:nvPicPr>
            <p:cNvPr id="4" name="object 4"/>
            <p:cNvPicPr/>
            <p:nvPr/>
          </p:nvPicPr>
          <p:blipFill>
            <a:blip r:embed="rId2" cstate="print"/>
            <a:stretch>
              <a:fillRect/>
            </a:stretch>
          </p:blipFill>
          <p:spPr>
            <a:xfrm>
              <a:off x="297175" y="1130808"/>
              <a:ext cx="11670801" cy="86867"/>
            </a:xfrm>
            <a:prstGeom prst="rect">
              <a:avLst/>
            </a:prstGeom>
          </p:spPr>
        </p:pic>
        <p:sp>
          <p:nvSpPr>
            <p:cNvPr id="5" name="object 5"/>
            <p:cNvSpPr/>
            <p:nvPr/>
          </p:nvSpPr>
          <p:spPr>
            <a:xfrm>
              <a:off x="333755" y="1150620"/>
              <a:ext cx="11602720" cy="0"/>
            </a:xfrm>
            <a:custGeom>
              <a:avLst/>
              <a:gdLst/>
              <a:ahLst/>
              <a:cxnLst/>
              <a:rect l="l" t="t" r="r" b="b"/>
              <a:pathLst>
                <a:path w="11602720">
                  <a:moveTo>
                    <a:pt x="0" y="0"/>
                  </a:moveTo>
                  <a:lnTo>
                    <a:pt x="11602212" y="0"/>
                  </a:lnTo>
                </a:path>
              </a:pathLst>
            </a:custGeom>
            <a:ln w="12700">
              <a:solidFill>
                <a:srgbClr val="82213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6" name="object 6"/>
          <p:cNvSpPr txBox="1"/>
          <p:nvPr/>
        </p:nvSpPr>
        <p:spPr>
          <a:xfrm>
            <a:off x="416458" y="1174242"/>
            <a:ext cx="2145665" cy="4064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500" b="1" i="0" u="none" strike="noStrike" kern="0" cap="none" spc="-10" normalizeH="0" baseline="0" noProof="0" dirty="0">
                <a:ln>
                  <a:noFill/>
                </a:ln>
                <a:solidFill>
                  <a:sysClr val="windowText" lastClr="000000"/>
                </a:solidFill>
                <a:effectLst/>
                <a:uLnTx/>
                <a:uFillTx/>
                <a:latin typeface="Trebuchet MS"/>
                <a:ea typeface="+mn-ea"/>
                <a:cs typeface="Trebuchet MS"/>
              </a:rPr>
              <a:t>Generalidades</a:t>
            </a:r>
            <a:endParaRPr kumimoji="0" sz="25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7" name="object 7"/>
          <p:cNvSpPr txBox="1"/>
          <p:nvPr/>
        </p:nvSpPr>
        <p:spPr>
          <a:xfrm>
            <a:off x="416458" y="3935933"/>
            <a:ext cx="2055495" cy="2063750"/>
          </a:xfrm>
          <a:prstGeom prst="rect">
            <a:avLst/>
          </a:prstGeom>
        </p:spPr>
        <p:txBody>
          <a:bodyPr vert="horz" wrap="square" lIns="0" tIns="61594" rIns="0" bIns="0" rtlCol="0">
            <a:spAutoFit/>
          </a:bodyPr>
          <a:lstStyle/>
          <a:p>
            <a:pPr marL="12700" marR="5080" lvl="0" indent="0" algn="l" defTabSz="914400" rtl="0" eaLnBrk="1" fontAlgn="auto" latinLnBrk="0" hangingPunct="1">
              <a:lnSpc>
                <a:spcPct val="87000"/>
              </a:lnSpc>
              <a:spcBef>
                <a:spcPts val="484"/>
              </a:spcBef>
              <a:spcAft>
                <a:spcPts val="0"/>
              </a:spcAft>
              <a:buClrTx/>
              <a:buSzTx/>
              <a:buFontTx/>
              <a:buNone/>
              <a:tabLst/>
              <a:defRPr/>
            </a:pPr>
            <a:r>
              <a:rPr kumimoji="0" sz="2500" b="1" i="0" u="none" strike="noStrike" kern="0" cap="none" spc="0" normalizeH="0" baseline="0" noProof="0" dirty="0">
                <a:ln>
                  <a:noFill/>
                </a:ln>
                <a:solidFill>
                  <a:sysClr val="windowText" lastClr="000000"/>
                </a:solidFill>
                <a:effectLst/>
                <a:uLnTx/>
                <a:uFillTx/>
                <a:latin typeface="Trebuchet MS"/>
                <a:ea typeface="+mn-ea"/>
                <a:cs typeface="Trebuchet MS"/>
              </a:rPr>
              <a:t>Llenado</a:t>
            </a:r>
            <a:r>
              <a:rPr kumimoji="0" sz="25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25" normalizeH="0" baseline="0" noProof="0" dirty="0">
                <a:ln>
                  <a:noFill/>
                </a:ln>
                <a:solidFill>
                  <a:sysClr val="windowText" lastClr="000000"/>
                </a:solidFill>
                <a:effectLst/>
                <a:uLnTx/>
                <a:uFillTx/>
                <a:latin typeface="Trebuchet MS"/>
                <a:ea typeface="+mn-ea"/>
                <a:cs typeface="Trebuchet MS"/>
              </a:rPr>
              <a:t>del </a:t>
            </a:r>
            <a:r>
              <a:rPr kumimoji="0" sz="2500" b="1" i="0" u="none" strike="noStrike" kern="0" cap="none" spc="-10" normalizeH="0" baseline="0" noProof="0" dirty="0">
                <a:ln>
                  <a:noFill/>
                </a:ln>
                <a:solidFill>
                  <a:sysClr val="windowText" lastClr="000000"/>
                </a:solidFill>
                <a:effectLst/>
                <a:uLnTx/>
                <a:uFillTx/>
                <a:latin typeface="Trebuchet MS"/>
                <a:ea typeface="+mn-ea"/>
                <a:cs typeface="Trebuchet MS"/>
              </a:rPr>
              <a:t>Nuevo </a:t>
            </a:r>
            <a:r>
              <a:rPr kumimoji="0" sz="2500" b="1" i="0" u="none" strike="noStrike" kern="0" cap="none" spc="50" normalizeH="0" baseline="0" noProof="0" dirty="0">
                <a:ln>
                  <a:noFill/>
                </a:ln>
                <a:solidFill>
                  <a:sysClr val="windowText" lastClr="000000"/>
                </a:solidFill>
                <a:effectLst/>
                <a:uLnTx/>
                <a:uFillTx/>
                <a:latin typeface="Trebuchet MS"/>
                <a:ea typeface="+mn-ea"/>
                <a:cs typeface="Trebuchet MS"/>
              </a:rPr>
              <a:t>Formato</a:t>
            </a:r>
            <a:r>
              <a:rPr kumimoji="0" sz="25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2500" b="1" i="0" u="none" strike="noStrike" kern="0" cap="none" spc="-10" normalizeH="0" baseline="0" noProof="0" dirty="0">
                <a:ln>
                  <a:noFill/>
                </a:ln>
                <a:solidFill>
                  <a:sysClr val="windowText" lastClr="000000"/>
                </a:solidFill>
                <a:effectLst/>
                <a:uLnTx/>
                <a:uFillTx/>
                <a:latin typeface="Trebuchet MS"/>
                <a:ea typeface="+mn-ea"/>
                <a:cs typeface="Trebuchet MS"/>
              </a:rPr>
              <a:t>declaración </a:t>
            </a:r>
            <a:r>
              <a:rPr kumimoji="0" sz="25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500" b="1"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160" normalizeH="0" baseline="0" noProof="0" dirty="0">
                <a:ln>
                  <a:noFill/>
                </a:ln>
                <a:solidFill>
                  <a:sysClr val="windowText" lastClr="000000"/>
                </a:solidFill>
                <a:effectLst/>
                <a:uLnTx/>
                <a:uFillTx/>
                <a:latin typeface="Trebuchet MS"/>
                <a:ea typeface="+mn-ea"/>
                <a:cs typeface="Trebuchet MS"/>
              </a:rPr>
              <a:t>IVA</a:t>
            </a:r>
            <a:r>
              <a:rPr kumimoji="0" sz="2500" b="1"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245" normalizeH="0" baseline="0" noProof="0" dirty="0">
                <a:ln>
                  <a:noFill/>
                </a:ln>
                <a:solidFill>
                  <a:sysClr val="windowText" lastClr="000000"/>
                </a:solidFill>
                <a:effectLst/>
                <a:uLnTx/>
                <a:uFillTx/>
                <a:latin typeface="Trebuchet MS"/>
                <a:ea typeface="+mn-ea"/>
                <a:cs typeface="Trebuchet MS"/>
              </a:rPr>
              <a:t>PM</a:t>
            </a:r>
            <a:r>
              <a:rPr kumimoji="0" sz="2500" b="1"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25" normalizeH="0" baseline="0" noProof="0" dirty="0" err="1">
                <a:ln>
                  <a:noFill/>
                </a:ln>
                <a:solidFill>
                  <a:sysClr val="windowText" lastClr="000000"/>
                </a:solidFill>
                <a:effectLst/>
                <a:uLnTx/>
                <a:uFillTx/>
                <a:latin typeface="Trebuchet MS"/>
                <a:ea typeface="+mn-ea"/>
                <a:cs typeface="Trebuchet MS"/>
              </a:rPr>
              <a:t>en</a:t>
            </a:r>
            <a:r>
              <a:rPr kumimoji="0" sz="25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500" b="1" i="0" u="none" strike="noStrike" kern="0" cap="none" spc="-20" normalizeH="0" baseline="0" noProof="0" dirty="0">
                <a:ln>
                  <a:noFill/>
                </a:ln>
                <a:solidFill>
                  <a:sysClr val="windowText" lastClr="000000"/>
                </a:solidFill>
                <a:effectLst/>
                <a:uLnTx/>
                <a:uFillTx/>
                <a:latin typeface="Trebuchet MS"/>
                <a:ea typeface="+mn-ea"/>
                <a:cs typeface="Trebuchet MS"/>
              </a:rPr>
              <a:t>202</a:t>
            </a:r>
            <a:r>
              <a:rPr kumimoji="0" lang="es-MX" sz="2500" b="1" i="0" u="none" strike="noStrike" kern="0" cap="none" spc="-20" normalizeH="0" baseline="0" noProof="0" dirty="0">
                <a:ln>
                  <a:noFill/>
                </a:ln>
                <a:solidFill>
                  <a:sysClr val="windowText" lastClr="000000"/>
                </a:solidFill>
                <a:effectLst/>
                <a:uLnTx/>
                <a:uFillTx/>
                <a:latin typeface="Trebuchet MS"/>
                <a:ea typeface="+mn-ea"/>
                <a:cs typeface="Trebuchet MS"/>
              </a:rPr>
              <a:t>6</a:t>
            </a:r>
            <a:endParaRPr kumimoji="0" sz="2500" b="0" i="0" u="none" strike="noStrike" kern="0" cap="none" spc="0" normalizeH="0" baseline="0" noProof="0" dirty="0">
              <a:ln>
                <a:noFill/>
              </a:ln>
              <a:solidFill>
                <a:sysClr val="windowText" lastClr="000000"/>
              </a:solidFill>
              <a:effectLst/>
              <a:uLnTx/>
              <a:uFillTx/>
              <a:latin typeface="Trebuchet MS"/>
              <a:ea typeface="+mn-ea"/>
              <a:cs typeface="Trebuchet MS"/>
            </a:endParaRPr>
          </a:p>
        </p:txBody>
      </p:sp>
      <p:sp>
        <p:nvSpPr>
          <p:cNvPr id="8" name="object 8"/>
          <p:cNvSpPr txBox="1"/>
          <p:nvPr/>
        </p:nvSpPr>
        <p:spPr>
          <a:xfrm>
            <a:off x="2876804" y="1177543"/>
            <a:ext cx="420941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1.-</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Requisitos</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solicitar</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saldo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favor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9" name="object 9"/>
          <p:cNvSpPr/>
          <p:nvPr/>
        </p:nvSpPr>
        <p:spPr>
          <a:xfrm>
            <a:off x="2655570" y="1492758"/>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p:nvPr/>
        </p:nvSpPr>
        <p:spPr>
          <a:xfrm>
            <a:off x="2655570" y="1834133"/>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 name="object 11"/>
          <p:cNvSpPr txBox="1"/>
          <p:nvPr/>
        </p:nvSpPr>
        <p:spPr>
          <a:xfrm>
            <a:off x="2876804" y="1420647"/>
            <a:ext cx="6904990" cy="709295"/>
          </a:xfrm>
          <a:prstGeom prst="rect">
            <a:avLst/>
          </a:prstGeom>
        </p:spPr>
        <p:txBody>
          <a:bodyPr vert="horz" wrap="square" lIns="0" tIns="110489" rIns="0" bIns="0" rtlCol="0">
            <a:spAutoFit/>
          </a:bodyPr>
          <a:lstStyle/>
          <a:p>
            <a:pPr marL="12700" marR="0" lvl="0" indent="0" algn="l" defTabSz="914400" rtl="0" eaLnBrk="1" fontAlgn="auto" latinLnBrk="0" hangingPunct="1">
              <a:lnSpc>
                <a:spcPct val="100000"/>
              </a:lnSpc>
              <a:spcBef>
                <a:spcPts val="869"/>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2.-</a:t>
            </a:r>
            <a:r>
              <a:rPr kumimoji="0" sz="1600" b="0" i="0" u="none" strike="noStrike" kern="0" cap="none" spc="-2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Tiempo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autoridad</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regrese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saldo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favor</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77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3.-</a:t>
            </a:r>
            <a:r>
              <a:rPr kumimoji="0" sz="1600" b="0" i="0" u="none" strike="noStrike" kern="0" cap="none" spc="-2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Tiempo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prescribe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derecho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solicitar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devolución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saldo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favor</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2" name="object 12"/>
          <p:cNvSpPr/>
          <p:nvPr/>
        </p:nvSpPr>
        <p:spPr>
          <a:xfrm>
            <a:off x="2655570" y="2175510"/>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object 13"/>
          <p:cNvSpPr/>
          <p:nvPr/>
        </p:nvSpPr>
        <p:spPr>
          <a:xfrm>
            <a:off x="2655570" y="2518410"/>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 name="object 14"/>
          <p:cNvSpPr/>
          <p:nvPr/>
        </p:nvSpPr>
        <p:spPr>
          <a:xfrm>
            <a:off x="2655570" y="2859785"/>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 name="object 15"/>
          <p:cNvSpPr/>
          <p:nvPr/>
        </p:nvSpPr>
        <p:spPr>
          <a:xfrm>
            <a:off x="2655570" y="3201161"/>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 name="object 16"/>
          <p:cNvSpPr/>
          <p:nvPr/>
        </p:nvSpPr>
        <p:spPr>
          <a:xfrm>
            <a:off x="2655570" y="3542538"/>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7" name="object 17"/>
          <p:cNvSpPr txBox="1"/>
          <p:nvPr/>
        </p:nvSpPr>
        <p:spPr>
          <a:xfrm>
            <a:off x="2876804" y="2104034"/>
            <a:ext cx="8997315" cy="1734185"/>
          </a:xfrm>
          <a:prstGeom prst="rect">
            <a:avLst/>
          </a:prstGeom>
        </p:spPr>
        <p:txBody>
          <a:bodyPr vert="horz" wrap="square" lIns="0" tIns="110489" rIns="0" bIns="0" rtlCol="0">
            <a:spAutoFit/>
          </a:bodyPr>
          <a:lstStyle/>
          <a:p>
            <a:pPr marL="12700" marR="0" lvl="0" indent="0" algn="l" defTabSz="914400" rtl="0" eaLnBrk="1" fontAlgn="auto" latinLnBrk="0" hangingPunct="1">
              <a:lnSpc>
                <a:spcPct val="100000"/>
              </a:lnSpc>
              <a:spcBef>
                <a:spcPts val="869"/>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4.-</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Sujetos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obligados</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pago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77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Diferencias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entre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actos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gravados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tasa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0%,</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objeto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exentos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l" defTabSz="914400" rtl="0" eaLnBrk="1" fontAlgn="auto" latinLnBrk="0" hangingPunct="1">
              <a:lnSpc>
                <a:spcPct val="140100"/>
              </a:lnSpc>
              <a:spcBef>
                <a:spcPts val="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6.-</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prorrateo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acreditable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cuando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tengan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exentas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gravadas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7.-</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Caso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práctico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proceso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completo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solicitud</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devolución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página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SAT</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77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8.-</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Cuantos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requerimientos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puede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realizar</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Autoridad</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8" name="object 18"/>
          <p:cNvSpPr/>
          <p:nvPr/>
        </p:nvSpPr>
        <p:spPr>
          <a:xfrm>
            <a:off x="2655570" y="3883914"/>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9" name="object 19"/>
          <p:cNvSpPr txBox="1"/>
          <p:nvPr/>
        </p:nvSpPr>
        <p:spPr>
          <a:xfrm>
            <a:off x="2876804" y="3912489"/>
            <a:ext cx="6697980" cy="2616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9.-</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60" normalizeH="0" baseline="0" noProof="0" dirty="0">
                <a:ln>
                  <a:noFill/>
                </a:ln>
                <a:solidFill>
                  <a:sysClr val="windowText" lastClr="000000"/>
                </a:solidFill>
                <a:effectLst/>
                <a:uLnTx/>
                <a:uFillTx/>
                <a:latin typeface="Trebuchet MS"/>
                <a:ea typeface="+mn-ea"/>
                <a:cs typeface="Trebuchet MS"/>
              </a:rPr>
              <a:t>Documentación</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4" normalizeH="0" baseline="0" noProof="0" dirty="0">
                <a:ln>
                  <a:noFill/>
                </a:ln>
                <a:solidFill>
                  <a:sysClr val="windowText" lastClr="000000"/>
                </a:solidFill>
                <a:effectLst/>
                <a:uLnTx/>
                <a:uFillTx/>
                <a:latin typeface="Trebuchet MS"/>
                <a:ea typeface="+mn-ea"/>
                <a:cs typeface="Trebuchet MS"/>
              </a:rPr>
              <a:t>e</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puede</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llegar</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ser</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requerida</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55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Autoridad</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0" name="object 20"/>
          <p:cNvSpPr/>
          <p:nvPr/>
        </p:nvSpPr>
        <p:spPr>
          <a:xfrm>
            <a:off x="2655570" y="4225290"/>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 name="object 21"/>
          <p:cNvSpPr txBox="1"/>
          <p:nvPr/>
        </p:nvSpPr>
        <p:spPr>
          <a:xfrm>
            <a:off x="2876804" y="4252722"/>
            <a:ext cx="126428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1.-</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Calculo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2" name="object 22"/>
          <p:cNvSpPr/>
          <p:nvPr/>
        </p:nvSpPr>
        <p:spPr>
          <a:xfrm>
            <a:off x="2655570" y="4566665"/>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3" name="object 23"/>
          <p:cNvSpPr txBox="1"/>
          <p:nvPr/>
        </p:nvSpPr>
        <p:spPr>
          <a:xfrm>
            <a:off x="2876804" y="4594352"/>
            <a:ext cx="430847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2.-</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Importancia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llenado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declaración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4" name="object 24"/>
          <p:cNvSpPr/>
          <p:nvPr/>
        </p:nvSpPr>
        <p:spPr>
          <a:xfrm>
            <a:off x="2655570" y="4909565"/>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5" name="object 25"/>
          <p:cNvSpPr txBox="1"/>
          <p:nvPr/>
        </p:nvSpPr>
        <p:spPr>
          <a:xfrm>
            <a:off x="2876804" y="4935982"/>
            <a:ext cx="419862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3.-</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Análisis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prellenada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SAT</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6" name="object 26"/>
          <p:cNvSpPr/>
          <p:nvPr/>
        </p:nvSpPr>
        <p:spPr>
          <a:xfrm>
            <a:off x="2655570" y="5250941"/>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7" name="object 27"/>
          <p:cNvSpPr txBox="1"/>
          <p:nvPr/>
        </p:nvSpPr>
        <p:spPr>
          <a:xfrm>
            <a:off x="2876804" y="5277739"/>
            <a:ext cx="478282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4.-</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Descripción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apartados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llenar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declaración</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8" name="object 28"/>
          <p:cNvSpPr/>
          <p:nvPr/>
        </p:nvSpPr>
        <p:spPr>
          <a:xfrm>
            <a:off x="2655570" y="5604509"/>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9" name="object 29"/>
          <p:cNvSpPr txBox="1"/>
          <p:nvPr/>
        </p:nvSpPr>
        <p:spPr>
          <a:xfrm>
            <a:off x="2876804" y="5625490"/>
            <a:ext cx="8744585" cy="2616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5.-</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Importancia</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0" normalizeH="0" baseline="0" noProof="0" dirty="0">
                <a:ln>
                  <a:noFill/>
                </a:ln>
                <a:solidFill>
                  <a:sysClr val="windowText" lastClr="000000"/>
                </a:solidFill>
                <a:effectLst/>
                <a:uLnTx/>
                <a:uFillTx/>
                <a:latin typeface="Trebuchet MS"/>
                <a:ea typeface="+mn-ea"/>
                <a:cs typeface="Trebuchet MS"/>
              </a:rPr>
              <a:t>emisión</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5" normalizeH="0" baseline="0" noProof="0" dirty="0">
                <a:ln>
                  <a:noFill/>
                </a:ln>
                <a:solidFill>
                  <a:sysClr val="windowText" lastClr="000000"/>
                </a:solidFill>
                <a:effectLst/>
                <a:uLnTx/>
                <a:uFillTx/>
                <a:latin typeface="Trebuchet MS"/>
                <a:ea typeface="+mn-ea"/>
                <a:cs typeface="Trebuchet MS"/>
              </a:rPr>
              <a:t>recepción</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facturas</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550" b="0" i="0" u="none" strike="noStrike" kern="0" cap="none" spc="40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5" normalizeH="0" baseline="0" noProof="0" dirty="0">
                <a:ln>
                  <a:noFill/>
                </a:ln>
                <a:solidFill>
                  <a:sysClr val="windowText" lastClr="000000"/>
                </a:solidFill>
                <a:effectLst/>
                <a:uLnTx/>
                <a:uFillTx/>
                <a:latin typeface="Trebuchet MS"/>
                <a:ea typeface="+mn-ea"/>
                <a:cs typeface="Trebuchet MS"/>
              </a:rPr>
              <a:t>traslado</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acreditamiento</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45" normalizeH="0" baseline="0" noProof="0" dirty="0">
                <a:ln>
                  <a:noFill/>
                </a:ln>
                <a:solidFill>
                  <a:sysClr val="windowText" lastClr="000000"/>
                </a:solidFill>
                <a:effectLst/>
                <a:uLnTx/>
                <a:uFillTx/>
                <a:latin typeface="Trebuchet MS"/>
                <a:ea typeface="+mn-ea"/>
                <a:cs typeface="Trebuchet MS"/>
              </a:rPr>
              <a:t>correcto</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30" name="object 30"/>
          <p:cNvSpPr/>
          <p:nvPr/>
        </p:nvSpPr>
        <p:spPr>
          <a:xfrm>
            <a:off x="2655570" y="5933694"/>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1" name="object 31"/>
          <p:cNvSpPr/>
          <p:nvPr/>
        </p:nvSpPr>
        <p:spPr>
          <a:xfrm>
            <a:off x="2655570" y="6275070"/>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2" name="object 32"/>
          <p:cNvSpPr txBox="1"/>
          <p:nvPr/>
        </p:nvSpPr>
        <p:spPr>
          <a:xfrm>
            <a:off x="2873120" y="5850515"/>
            <a:ext cx="8915400" cy="720725"/>
          </a:xfrm>
          <a:prstGeom prst="rect">
            <a:avLst/>
          </a:prstGeom>
        </p:spPr>
        <p:txBody>
          <a:bodyPr vert="horz" wrap="square" lIns="0" tIns="122555" rIns="0" bIns="0" rtlCol="0">
            <a:spAutoFit/>
          </a:bodyPr>
          <a:lstStyle/>
          <a:p>
            <a:pPr marL="12700" marR="0" lvl="0" indent="0" algn="l" defTabSz="914400" rtl="0" eaLnBrk="1" fontAlgn="auto" latinLnBrk="0" hangingPunct="1">
              <a:lnSpc>
                <a:spcPct val="100000"/>
              </a:lnSpc>
              <a:spcBef>
                <a:spcPts val="965"/>
              </a:spcBef>
              <a:spcAft>
                <a:spcPts val="0"/>
              </a:spcAft>
              <a:buClrTx/>
              <a:buSzTx/>
              <a:buFontTx/>
              <a:buNone/>
              <a:tabLst/>
              <a:defRPr/>
            </a:pPr>
            <a:r>
              <a:rPr kumimoji="0" sz="1450" b="0" i="0" u="none" strike="noStrike" kern="0" cap="none" spc="-114" normalizeH="0" baseline="0" noProof="0" dirty="0">
                <a:ln>
                  <a:noFill/>
                </a:ln>
                <a:solidFill>
                  <a:sysClr val="windowText" lastClr="000000"/>
                </a:solidFill>
                <a:effectLst/>
                <a:uLnTx/>
                <a:uFillTx/>
                <a:latin typeface="Trebuchet MS"/>
                <a:ea typeface="+mn-ea"/>
                <a:cs typeface="Trebuchet MS"/>
              </a:rPr>
              <a:t>6.-</a:t>
            </a:r>
            <a:r>
              <a:rPr kumimoji="0" sz="14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75" normalizeH="0" baseline="0" noProof="0" dirty="0">
                <a:ln>
                  <a:noFill/>
                </a:ln>
                <a:solidFill>
                  <a:sysClr val="windowText" lastClr="000000"/>
                </a:solidFill>
                <a:effectLst/>
                <a:uLnTx/>
                <a:uFillTx/>
                <a:latin typeface="Trebuchet MS"/>
                <a:ea typeface="+mn-ea"/>
                <a:cs typeface="Trebuchet MS"/>
              </a:rPr>
              <a:t>Importancia</a:t>
            </a:r>
            <a:r>
              <a:rPr kumimoji="0" sz="145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4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140" normalizeH="0" baseline="0" noProof="0" dirty="0">
                <a:ln>
                  <a:noFill/>
                </a:ln>
                <a:solidFill>
                  <a:sysClr val="windowText" lastClr="000000"/>
                </a:solidFill>
                <a:effectLst/>
                <a:uLnTx/>
                <a:uFillTx/>
                <a:latin typeface="Trebuchet MS"/>
                <a:ea typeface="+mn-ea"/>
                <a:cs typeface="Trebuchet MS"/>
              </a:rPr>
              <a:t>la</a:t>
            </a:r>
            <a:r>
              <a:rPr kumimoji="0" sz="14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65" normalizeH="0" baseline="0" noProof="0" dirty="0">
                <a:ln>
                  <a:noFill/>
                </a:ln>
                <a:solidFill>
                  <a:sysClr val="windowText" lastClr="000000"/>
                </a:solidFill>
                <a:effectLst/>
                <a:uLnTx/>
                <a:uFillTx/>
                <a:latin typeface="Trebuchet MS"/>
                <a:ea typeface="+mn-ea"/>
                <a:cs typeface="Trebuchet MS"/>
              </a:rPr>
              <a:t>emisión</a:t>
            </a:r>
            <a:r>
              <a:rPr kumimoji="0" sz="14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80" normalizeH="0" baseline="0" noProof="0" dirty="0">
                <a:ln>
                  <a:noFill/>
                </a:ln>
                <a:solidFill>
                  <a:sysClr val="windowText" lastClr="000000"/>
                </a:solidFill>
                <a:effectLst/>
                <a:uLnTx/>
                <a:uFillTx/>
                <a:latin typeface="Trebuchet MS"/>
                <a:ea typeface="+mn-ea"/>
                <a:cs typeface="Trebuchet MS"/>
              </a:rPr>
              <a:t>y</a:t>
            </a:r>
            <a:r>
              <a:rPr kumimoji="0" sz="14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70" normalizeH="0" baseline="0" noProof="0" dirty="0">
                <a:ln>
                  <a:noFill/>
                </a:ln>
                <a:solidFill>
                  <a:sysClr val="windowText" lastClr="000000"/>
                </a:solidFill>
                <a:effectLst/>
                <a:uLnTx/>
                <a:uFillTx/>
                <a:latin typeface="Trebuchet MS"/>
                <a:ea typeface="+mn-ea"/>
                <a:cs typeface="Trebuchet MS"/>
              </a:rPr>
              <a:t>recepción</a:t>
            </a:r>
            <a:r>
              <a:rPr kumimoji="0" sz="145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4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70" normalizeH="0" baseline="0" noProof="0" dirty="0">
                <a:ln>
                  <a:noFill/>
                </a:ln>
                <a:solidFill>
                  <a:sysClr val="windowText" lastClr="000000"/>
                </a:solidFill>
                <a:effectLst/>
                <a:uLnTx/>
                <a:uFillTx/>
                <a:latin typeface="Trebuchet MS"/>
                <a:ea typeface="+mn-ea"/>
                <a:cs typeface="Trebuchet MS"/>
              </a:rPr>
              <a:t>complementos</a:t>
            </a:r>
            <a:r>
              <a:rPr kumimoji="0" sz="14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4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90" normalizeH="0" baseline="0" noProof="0" dirty="0">
                <a:ln>
                  <a:noFill/>
                </a:ln>
                <a:solidFill>
                  <a:sysClr val="windowText" lastClr="000000"/>
                </a:solidFill>
                <a:effectLst/>
                <a:uLnTx/>
                <a:uFillTx/>
                <a:latin typeface="Trebuchet MS"/>
                <a:ea typeface="+mn-ea"/>
                <a:cs typeface="Trebuchet MS"/>
              </a:rPr>
              <a:t>pago</a:t>
            </a:r>
            <a:r>
              <a:rPr kumimoji="0" sz="14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100" normalizeH="0" baseline="0" noProof="0" dirty="0">
                <a:ln>
                  <a:noFill/>
                </a:ln>
                <a:solidFill>
                  <a:sysClr val="windowText" lastClr="000000"/>
                </a:solidFill>
                <a:effectLst/>
                <a:uLnTx/>
                <a:uFillTx/>
                <a:latin typeface="Trebuchet MS"/>
                <a:ea typeface="+mn-ea"/>
                <a:cs typeface="Trebuchet MS"/>
              </a:rPr>
              <a:t>para</a:t>
            </a:r>
            <a:r>
              <a:rPr kumimoji="0" sz="14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114" normalizeH="0" baseline="0" noProof="0" dirty="0">
                <a:ln>
                  <a:noFill/>
                </a:ln>
                <a:solidFill>
                  <a:sysClr val="windowText" lastClr="000000"/>
                </a:solidFill>
                <a:effectLst/>
                <a:uLnTx/>
                <a:uFillTx/>
                <a:latin typeface="Trebuchet MS"/>
                <a:ea typeface="+mn-ea"/>
                <a:cs typeface="Trebuchet MS"/>
              </a:rPr>
              <a:t>el</a:t>
            </a:r>
            <a:r>
              <a:rPr kumimoji="0" sz="14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75" normalizeH="0" baseline="0" noProof="0" dirty="0">
                <a:ln>
                  <a:noFill/>
                </a:ln>
                <a:solidFill>
                  <a:sysClr val="windowText" lastClr="000000"/>
                </a:solidFill>
                <a:effectLst/>
                <a:uLnTx/>
                <a:uFillTx/>
                <a:latin typeface="Trebuchet MS"/>
                <a:ea typeface="+mn-ea"/>
                <a:cs typeface="Trebuchet MS"/>
              </a:rPr>
              <a:t>traslado</a:t>
            </a:r>
            <a:r>
              <a:rPr kumimoji="0" sz="145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80" normalizeH="0" baseline="0" noProof="0" dirty="0">
                <a:ln>
                  <a:noFill/>
                </a:ln>
                <a:solidFill>
                  <a:sysClr val="windowText" lastClr="000000"/>
                </a:solidFill>
                <a:effectLst/>
                <a:uLnTx/>
                <a:uFillTx/>
                <a:latin typeface="Trebuchet MS"/>
                <a:ea typeface="+mn-ea"/>
                <a:cs typeface="Trebuchet MS"/>
              </a:rPr>
              <a:t>y</a:t>
            </a:r>
            <a:r>
              <a:rPr kumimoji="0" sz="14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90" normalizeH="0" baseline="0" noProof="0" dirty="0">
                <a:ln>
                  <a:noFill/>
                </a:ln>
                <a:solidFill>
                  <a:sysClr val="windowText" lastClr="000000"/>
                </a:solidFill>
                <a:effectLst/>
                <a:uLnTx/>
                <a:uFillTx/>
                <a:latin typeface="Trebuchet MS"/>
                <a:ea typeface="+mn-ea"/>
                <a:cs typeface="Trebuchet MS"/>
              </a:rPr>
              <a:t>acreditamiento</a:t>
            </a:r>
            <a:r>
              <a:rPr kumimoji="0" sz="145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40" normalizeH="0" baseline="0" noProof="0" dirty="0">
                <a:ln>
                  <a:noFill/>
                </a:ln>
                <a:solidFill>
                  <a:sysClr val="windowText" lastClr="000000"/>
                </a:solidFill>
                <a:effectLst/>
                <a:uLnTx/>
                <a:uFillTx/>
                <a:latin typeface="Trebuchet MS"/>
                <a:ea typeface="+mn-ea"/>
                <a:cs typeface="Trebuchet MS"/>
              </a:rPr>
              <a:t>correcto</a:t>
            </a:r>
            <a:r>
              <a:rPr kumimoji="0" sz="14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450" b="0" i="0" u="none" strike="noStrike" kern="0" cap="none" spc="-105" normalizeH="0" baseline="0" noProof="0" dirty="0">
                <a:ln>
                  <a:noFill/>
                </a:ln>
                <a:solidFill>
                  <a:sysClr val="windowText" lastClr="000000"/>
                </a:solidFill>
                <a:effectLst/>
                <a:uLnTx/>
                <a:uFillTx/>
                <a:latin typeface="Trebuchet MS"/>
                <a:ea typeface="+mn-ea"/>
                <a:cs typeface="Trebuchet MS"/>
              </a:rPr>
              <a:t>del</a:t>
            </a:r>
            <a:r>
              <a:rPr kumimoji="0" sz="1450" b="0" i="0" u="none" strike="noStrike" kern="0" cap="none" spc="-25" normalizeH="0" baseline="0" noProof="0" dirty="0">
                <a:ln>
                  <a:noFill/>
                </a:ln>
                <a:solidFill>
                  <a:sysClr val="windowText" lastClr="000000"/>
                </a:solidFill>
                <a:effectLst/>
                <a:uLnTx/>
                <a:uFillTx/>
                <a:latin typeface="Trebuchet MS"/>
                <a:ea typeface="+mn-ea"/>
                <a:cs typeface="Trebuchet MS"/>
              </a:rPr>
              <a:t> IVA</a:t>
            </a:r>
            <a:endParaRPr kumimoji="0" sz="1450" b="0" i="0" u="none" strike="noStrike" kern="0" cap="none" spc="0" normalizeH="0" baseline="0" noProof="0">
              <a:ln>
                <a:noFill/>
              </a:ln>
              <a:solidFill>
                <a:sysClr val="windowText" lastClr="000000"/>
              </a:solidFill>
              <a:effectLst/>
              <a:uLnTx/>
              <a:uFillTx/>
              <a:latin typeface="Trebuchet MS"/>
              <a:ea typeface="+mn-ea"/>
              <a:cs typeface="Trebuchet MS"/>
            </a:endParaRPr>
          </a:p>
          <a:p>
            <a:pPr marL="15875" marR="0" lvl="0" indent="0" algn="l" defTabSz="914400" rtl="0" eaLnBrk="1" fontAlgn="auto" latinLnBrk="0" hangingPunct="1">
              <a:lnSpc>
                <a:spcPct val="100000"/>
              </a:lnSpc>
              <a:spcBef>
                <a:spcPts val="95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7.-</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puede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modificar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SAT?</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33" name="object 33"/>
          <p:cNvSpPr/>
          <p:nvPr/>
        </p:nvSpPr>
        <p:spPr>
          <a:xfrm>
            <a:off x="2655570" y="6616445"/>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34" name="object 34"/>
          <p:cNvPicPr/>
          <p:nvPr/>
        </p:nvPicPr>
        <p:blipFill>
          <a:blip r:embed="rId3" cstate="print"/>
          <a:stretch>
            <a:fillRect/>
          </a:stretch>
        </p:blipFill>
        <p:spPr>
          <a:xfrm>
            <a:off x="10963656" y="193547"/>
            <a:ext cx="1156716" cy="954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5376" y="616711"/>
            <a:ext cx="1768475" cy="452120"/>
          </a:xfrm>
          <a:prstGeom prst="rect">
            <a:avLst/>
          </a:prstGeom>
        </p:spPr>
        <p:txBody>
          <a:bodyPr vert="horz" wrap="square" lIns="0" tIns="12065" rIns="0" bIns="0" rtlCol="0">
            <a:spAutoFit/>
          </a:bodyPr>
          <a:lstStyle/>
          <a:p>
            <a:pPr marL="12700">
              <a:lnSpc>
                <a:spcPct val="100000"/>
              </a:lnSpc>
              <a:spcBef>
                <a:spcPts val="95"/>
              </a:spcBef>
            </a:pPr>
            <a:r>
              <a:rPr sz="2800" b="1" spc="275" dirty="0">
                <a:latin typeface="Trebuchet MS"/>
                <a:cs typeface="Trebuchet MS"/>
              </a:rPr>
              <a:t>TEMARIO</a:t>
            </a:r>
            <a:endParaRPr sz="2800">
              <a:latin typeface="Trebuchet MS"/>
              <a:cs typeface="Trebuchet MS"/>
            </a:endParaRPr>
          </a:p>
        </p:txBody>
      </p:sp>
      <p:grpSp>
        <p:nvGrpSpPr>
          <p:cNvPr id="3" name="object 3"/>
          <p:cNvGrpSpPr/>
          <p:nvPr/>
        </p:nvGrpSpPr>
        <p:grpSpPr>
          <a:xfrm>
            <a:off x="297175" y="1127760"/>
            <a:ext cx="11671300" cy="86995"/>
            <a:chOff x="297175" y="1127760"/>
            <a:chExt cx="11671300" cy="86995"/>
          </a:xfrm>
        </p:grpSpPr>
        <p:pic>
          <p:nvPicPr>
            <p:cNvPr id="4" name="object 4"/>
            <p:cNvPicPr/>
            <p:nvPr/>
          </p:nvPicPr>
          <p:blipFill>
            <a:blip r:embed="rId2" cstate="print"/>
            <a:stretch>
              <a:fillRect/>
            </a:stretch>
          </p:blipFill>
          <p:spPr>
            <a:xfrm>
              <a:off x="297175" y="1127760"/>
              <a:ext cx="11670801" cy="86867"/>
            </a:xfrm>
            <a:prstGeom prst="rect">
              <a:avLst/>
            </a:prstGeom>
          </p:spPr>
        </p:pic>
        <p:sp>
          <p:nvSpPr>
            <p:cNvPr id="5" name="object 5"/>
            <p:cNvSpPr/>
            <p:nvPr/>
          </p:nvSpPr>
          <p:spPr>
            <a:xfrm>
              <a:off x="333755" y="1147572"/>
              <a:ext cx="11602720" cy="0"/>
            </a:xfrm>
            <a:custGeom>
              <a:avLst/>
              <a:gdLst/>
              <a:ahLst/>
              <a:cxnLst/>
              <a:rect l="l" t="t" r="r" b="b"/>
              <a:pathLst>
                <a:path w="11602720">
                  <a:moveTo>
                    <a:pt x="0" y="0"/>
                  </a:moveTo>
                  <a:lnTo>
                    <a:pt x="11602212" y="0"/>
                  </a:lnTo>
                </a:path>
              </a:pathLst>
            </a:custGeom>
            <a:ln w="12700">
              <a:solidFill>
                <a:srgbClr val="82213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6" name="object 6"/>
          <p:cNvSpPr txBox="1"/>
          <p:nvPr/>
        </p:nvSpPr>
        <p:spPr>
          <a:xfrm>
            <a:off x="450595" y="1184529"/>
            <a:ext cx="2035175" cy="54356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3400" b="1" i="0" u="none" strike="noStrike" kern="0" cap="none" spc="40" normalizeH="0" baseline="0" noProof="0" dirty="0">
                <a:ln>
                  <a:noFill/>
                </a:ln>
                <a:solidFill>
                  <a:sysClr val="windowText" lastClr="000000"/>
                </a:solidFill>
                <a:effectLst/>
                <a:uLnTx/>
                <a:uFillTx/>
                <a:latin typeface="Trebuchet MS"/>
                <a:ea typeface="+mn-ea"/>
                <a:cs typeface="Trebuchet MS"/>
              </a:rPr>
              <a:t>Depósitos</a:t>
            </a:r>
            <a:endParaRPr kumimoji="0" sz="34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7" name="object 7"/>
          <p:cNvSpPr txBox="1"/>
          <p:nvPr/>
        </p:nvSpPr>
        <p:spPr>
          <a:xfrm>
            <a:off x="2876804" y="1187018"/>
            <a:ext cx="574992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1.-</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Elaboración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cedula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depósitos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recibidos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cuentas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bancarias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8" name="object 8"/>
          <p:cNvSpPr/>
          <p:nvPr/>
        </p:nvSpPr>
        <p:spPr>
          <a:xfrm>
            <a:off x="2655570" y="1754885"/>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object 9"/>
          <p:cNvSpPr/>
          <p:nvPr/>
        </p:nvSpPr>
        <p:spPr>
          <a:xfrm>
            <a:off x="2655570" y="2361438"/>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p:nvPr/>
        </p:nvSpPr>
        <p:spPr>
          <a:xfrm>
            <a:off x="2655570" y="2967989"/>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 name="object 11"/>
          <p:cNvSpPr/>
          <p:nvPr/>
        </p:nvSpPr>
        <p:spPr>
          <a:xfrm>
            <a:off x="2655570" y="3595878"/>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 name="object 12"/>
          <p:cNvSpPr/>
          <p:nvPr/>
        </p:nvSpPr>
        <p:spPr>
          <a:xfrm>
            <a:off x="2655570" y="4181094"/>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object 13"/>
          <p:cNvSpPr/>
          <p:nvPr/>
        </p:nvSpPr>
        <p:spPr>
          <a:xfrm>
            <a:off x="2655570" y="4787646"/>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 name="object 14"/>
          <p:cNvSpPr/>
          <p:nvPr/>
        </p:nvSpPr>
        <p:spPr>
          <a:xfrm>
            <a:off x="2655570" y="5394197"/>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 name="object 15"/>
          <p:cNvSpPr/>
          <p:nvPr/>
        </p:nvSpPr>
        <p:spPr>
          <a:xfrm>
            <a:off x="2655570" y="6000750"/>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 name="object 16"/>
          <p:cNvSpPr txBox="1"/>
          <p:nvPr/>
        </p:nvSpPr>
        <p:spPr>
          <a:xfrm>
            <a:off x="2876804" y="1794129"/>
            <a:ext cx="8847455" cy="4509135"/>
          </a:xfrm>
          <a:prstGeom prst="rect">
            <a:avLst/>
          </a:prstGeom>
        </p:spPr>
        <p:txBody>
          <a:bodyPr vert="horz" wrap="square" lIns="0" tIns="12065" rIns="0" bIns="0" rtlCol="0">
            <a:spAutoFit/>
          </a:bodyPr>
          <a:lstStyle/>
          <a:p>
            <a:pPr marL="558165" marR="0" lvl="0" indent="-207645" algn="l" defTabSz="914400" rtl="0" eaLnBrk="1" fontAlgn="auto" latinLnBrk="0" hangingPunct="1">
              <a:lnSpc>
                <a:spcPct val="100000"/>
              </a:lnSpc>
              <a:spcBef>
                <a:spcPts val="95"/>
              </a:spcBef>
              <a:spcAft>
                <a:spcPts val="0"/>
              </a:spcAft>
              <a:buClrTx/>
              <a:buSzTx/>
              <a:buFontTx/>
              <a:buAutoNum type="alphaLcParenR"/>
              <a:tabLst>
                <a:tab pos="558165" algn="l"/>
              </a:tabLst>
              <a:defRPr/>
            </a:pP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Identificación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ventas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cobradas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5"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diferentes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tasas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994"/>
              </a:spcBef>
              <a:spcAft>
                <a:spcPts val="0"/>
              </a:spcAft>
              <a:buClrTx/>
              <a:buSzTx/>
              <a:buFont typeface="Trebuchet MS"/>
              <a:buAutoNum type="alphaLcParenR"/>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574040" marR="0" lvl="0" indent="-223520" algn="l" defTabSz="914400" rtl="0" eaLnBrk="1" fontAlgn="auto" latinLnBrk="0" hangingPunct="1">
              <a:lnSpc>
                <a:spcPct val="100000"/>
              </a:lnSpc>
              <a:spcBef>
                <a:spcPts val="5"/>
              </a:spcBef>
              <a:spcAft>
                <a:spcPts val="0"/>
              </a:spcAft>
              <a:buClrTx/>
              <a:buSzTx/>
              <a:buFontTx/>
              <a:buAutoNum type="alphaLcParenR"/>
              <a:tabLst>
                <a:tab pos="574040" algn="l"/>
              </a:tabLst>
              <a:defRPr/>
            </a:pP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Soporte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préstamos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(Incluye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formato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contrato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préstamo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simple)</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994"/>
              </a:spcBef>
              <a:spcAft>
                <a:spcPts val="0"/>
              </a:spcAft>
              <a:buClrTx/>
              <a:buSzTx/>
              <a:buFont typeface="Trebuchet MS"/>
              <a:buAutoNum type="alphaLcParenR"/>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550545" marR="0" lvl="0" indent="-210820" algn="l" defTabSz="914400" rtl="0" eaLnBrk="1" fontAlgn="auto" latinLnBrk="0" hangingPunct="1">
              <a:lnSpc>
                <a:spcPct val="100000"/>
              </a:lnSpc>
              <a:spcBef>
                <a:spcPts val="0"/>
              </a:spcBef>
              <a:spcAft>
                <a:spcPts val="0"/>
              </a:spcAft>
              <a:buClrTx/>
              <a:buSzTx/>
              <a:buFontTx/>
              <a:buAutoNum type="alphaLcParenR"/>
              <a:tabLst>
                <a:tab pos="550545" algn="l"/>
              </a:tabLst>
              <a:defRPr/>
            </a:pP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Soporte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aportaciones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capital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(Incluye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formato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40" normalizeH="0" baseline="0" noProof="0" dirty="0">
                <a:ln>
                  <a:noFill/>
                </a:ln>
                <a:solidFill>
                  <a:sysClr val="windowText" lastClr="000000"/>
                </a:solidFill>
                <a:effectLst/>
                <a:uLnTx/>
                <a:uFillTx/>
                <a:latin typeface="Trebuchet MS"/>
                <a:ea typeface="+mn-ea"/>
                <a:cs typeface="Trebuchet MS"/>
              </a:rPr>
              <a:t>acta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asamblea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extraordinaria)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1000"/>
              </a:spcBef>
              <a:spcAft>
                <a:spcPts val="0"/>
              </a:spcAft>
              <a:buClrTx/>
              <a:buSzTx/>
              <a:buFont typeface="Trebuchet MS"/>
              <a:buAutoNum type="alphaLcParenR"/>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575310" marR="0" lvl="0" indent="-224790" algn="l" defTabSz="914400" rtl="0" eaLnBrk="1" fontAlgn="auto" latinLnBrk="0" hangingPunct="1">
              <a:lnSpc>
                <a:spcPct val="100000"/>
              </a:lnSpc>
              <a:spcBef>
                <a:spcPts val="0"/>
              </a:spcBef>
              <a:spcAft>
                <a:spcPts val="0"/>
              </a:spcAft>
              <a:buClrTx/>
              <a:buSzTx/>
              <a:buFontTx/>
              <a:buAutoNum type="alphaLcParenR"/>
              <a:tabLst>
                <a:tab pos="575310" algn="l"/>
              </a:tabLst>
              <a:defRPr/>
            </a:pP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Explicación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retiros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devueltos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994"/>
              </a:spcBef>
              <a:spcAft>
                <a:spcPts val="0"/>
              </a:spcAft>
              <a:buClrTx/>
              <a:buSzTx/>
              <a:buFont typeface="Trebuchet MS"/>
              <a:buAutoNum type="alphaLcParenR"/>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568960" marR="0" lvl="0" indent="-218440" algn="l" defTabSz="914400" rtl="0" eaLnBrk="1" fontAlgn="auto" latinLnBrk="0" hangingPunct="1">
              <a:lnSpc>
                <a:spcPct val="100000"/>
              </a:lnSpc>
              <a:spcBef>
                <a:spcPts val="0"/>
              </a:spcBef>
              <a:spcAft>
                <a:spcPts val="0"/>
              </a:spcAft>
              <a:buClrTx/>
              <a:buSzTx/>
              <a:buFontTx/>
              <a:buAutoNum type="alphaLcParenR"/>
              <a:tabLst>
                <a:tab pos="568960" algn="l"/>
              </a:tabLst>
              <a:defRPr/>
            </a:pP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Contratos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con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clientes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(incluye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formato)</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1210310" lvl="0" indent="435609" algn="l" defTabSz="914400" rtl="0" eaLnBrk="1" fontAlgn="auto" latinLnBrk="0" hangingPunct="1">
              <a:lnSpc>
                <a:spcPts val="4870"/>
              </a:lnSpc>
              <a:spcBef>
                <a:spcPts val="475"/>
              </a:spcBef>
              <a:spcAft>
                <a:spcPts val="0"/>
              </a:spcAft>
              <a:buClrTx/>
              <a:buSzTx/>
              <a:buFontTx/>
              <a:buAutoNum type="alphaLcParenR"/>
              <a:tabLst>
                <a:tab pos="448309" algn="l"/>
              </a:tabLst>
              <a:defRPr/>
            </a:pP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Conciliación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cedula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depósitos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contra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actos</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gravados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manifestados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declaración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2.-</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trasladado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conciliado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contra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facturas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355"/>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3.-</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70" normalizeH="0" baseline="0" noProof="0" dirty="0">
                <a:ln>
                  <a:noFill/>
                </a:ln>
                <a:solidFill>
                  <a:sysClr val="windowText" lastClr="000000"/>
                </a:solidFill>
                <a:effectLst/>
                <a:uLnTx/>
                <a:uFillTx/>
                <a:latin typeface="Trebuchet MS"/>
                <a:ea typeface="+mn-ea"/>
                <a:cs typeface="Trebuchet MS"/>
              </a:rPr>
              <a:t>Cedula</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integración</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ventas</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50" normalizeH="0" baseline="0" noProof="0" dirty="0">
                <a:ln>
                  <a:noFill/>
                </a:ln>
                <a:solidFill>
                  <a:sysClr val="windowText" lastClr="000000"/>
                </a:solidFill>
                <a:effectLst/>
                <a:uLnTx/>
                <a:uFillTx/>
                <a:latin typeface="Trebuchet MS"/>
                <a:ea typeface="+mn-ea"/>
                <a:cs typeface="Trebuchet MS"/>
              </a:rPr>
              <a:t>al</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0" normalizeH="0" baseline="0" noProof="0" dirty="0">
                <a:ln>
                  <a:noFill/>
                </a:ln>
                <a:solidFill>
                  <a:sysClr val="windowText" lastClr="000000"/>
                </a:solidFill>
                <a:effectLst/>
                <a:uLnTx/>
                <a:uFillTx/>
                <a:latin typeface="Trebuchet MS"/>
                <a:ea typeface="+mn-ea"/>
                <a:cs typeface="Trebuchet MS"/>
              </a:rPr>
              <a:t>extranjero</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70" normalizeH="0" baseline="0" noProof="0" dirty="0">
                <a:ln>
                  <a:noFill/>
                </a:ln>
                <a:solidFill>
                  <a:sysClr val="windowText" lastClr="000000"/>
                </a:solidFill>
                <a:effectLst/>
                <a:uLnTx/>
                <a:uFillTx/>
                <a:latin typeface="Trebuchet MS"/>
                <a:ea typeface="+mn-ea"/>
                <a:cs typeface="Trebuchet MS"/>
              </a:rPr>
              <a:t>contra</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pedimentos</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60" normalizeH="0" baseline="0" noProof="0" dirty="0">
                <a:ln>
                  <a:noFill/>
                </a:ln>
                <a:solidFill>
                  <a:sysClr val="windowText" lastClr="000000"/>
                </a:solidFill>
                <a:effectLst/>
                <a:uLnTx/>
                <a:uFillTx/>
                <a:latin typeface="Trebuchet MS"/>
                <a:ea typeface="+mn-ea"/>
                <a:cs typeface="Trebuchet MS"/>
              </a:rPr>
              <a:t>exportación</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0" normalizeH="0" baseline="0" noProof="0" dirty="0">
                <a:ln>
                  <a:noFill/>
                </a:ln>
                <a:solidFill>
                  <a:sysClr val="windowText" lastClr="000000"/>
                </a:solidFill>
                <a:effectLst/>
                <a:uLnTx/>
                <a:uFillTx/>
                <a:latin typeface="Trebuchet MS"/>
                <a:ea typeface="+mn-ea"/>
                <a:cs typeface="Trebuchet MS"/>
              </a:rPr>
              <a:t>documentación</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soporte</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7" name="object 17"/>
          <p:cNvSpPr/>
          <p:nvPr/>
        </p:nvSpPr>
        <p:spPr>
          <a:xfrm>
            <a:off x="2655570" y="6607302"/>
            <a:ext cx="9281160" cy="0"/>
          </a:xfrm>
          <a:custGeom>
            <a:avLst/>
            <a:gdLst/>
            <a:ahLst/>
            <a:cxnLst/>
            <a:rect l="l" t="t" r="r" b="b"/>
            <a:pathLst>
              <a:path w="9281160">
                <a:moveTo>
                  <a:pt x="0" y="0"/>
                </a:moveTo>
                <a:lnTo>
                  <a:pt x="9281160"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18" name="object 18"/>
          <p:cNvPicPr/>
          <p:nvPr/>
        </p:nvPicPr>
        <p:blipFill>
          <a:blip r:embed="rId3" cstate="print"/>
          <a:stretch>
            <a:fillRect/>
          </a:stretch>
        </p:blipFill>
        <p:spPr>
          <a:xfrm>
            <a:off x="10963656" y="193547"/>
            <a:ext cx="1156716" cy="9540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3663" y="600836"/>
            <a:ext cx="1768475" cy="452120"/>
          </a:xfrm>
          <a:prstGeom prst="rect">
            <a:avLst/>
          </a:prstGeom>
        </p:spPr>
        <p:txBody>
          <a:bodyPr vert="horz" wrap="square" lIns="0" tIns="12065" rIns="0" bIns="0" rtlCol="0">
            <a:spAutoFit/>
          </a:bodyPr>
          <a:lstStyle/>
          <a:p>
            <a:pPr marL="12700">
              <a:lnSpc>
                <a:spcPct val="100000"/>
              </a:lnSpc>
              <a:spcBef>
                <a:spcPts val="95"/>
              </a:spcBef>
            </a:pPr>
            <a:r>
              <a:rPr sz="2800" b="1" spc="275" dirty="0">
                <a:latin typeface="Trebuchet MS"/>
                <a:cs typeface="Trebuchet MS"/>
              </a:rPr>
              <a:t>TEMARIO</a:t>
            </a:r>
            <a:endParaRPr sz="2800">
              <a:latin typeface="Trebuchet MS"/>
              <a:cs typeface="Trebuchet MS"/>
            </a:endParaRPr>
          </a:p>
        </p:txBody>
      </p:sp>
      <p:grpSp>
        <p:nvGrpSpPr>
          <p:cNvPr id="3" name="object 3"/>
          <p:cNvGrpSpPr/>
          <p:nvPr/>
        </p:nvGrpSpPr>
        <p:grpSpPr>
          <a:xfrm>
            <a:off x="620261" y="1318260"/>
            <a:ext cx="10791825" cy="86995"/>
            <a:chOff x="620261" y="1318260"/>
            <a:chExt cx="10791825" cy="86995"/>
          </a:xfrm>
        </p:grpSpPr>
        <p:pic>
          <p:nvPicPr>
            <p:cNvPr id="4" name="object 4"/>
            <p:cNvPicPr/>
            <p:nvPr/>
          </p:nvPicPr>
          <p:blipFill>
            <a:blip r:embed="rId2" cstate="print"/>
            <a:stretch>
              <a:fillRect/>
            </a:stretch>
          </p:blipFill>
          <p:spPr>
            <a:xfrm>
              <a:off x="620261" y="1318260"/>
              <a:ext cx="10791456" cy="86867"/>
            </a:xfrm>
            <a:prstGeom prst="rect">
              <a:avLst/>
            </a:prstGeom>
          </p:spPr>
        </p:pic>
        <p:sp>
          <p:nvSpPr>
            <p:cNvPr id="5" name="object 5"/>
            <p:cNvSpPr/>
            <p:nvPr/>
          </p:nvSpPr>
          <p:spPr>
            <a:xfrm>
              <a:off x="656844" y="1338072"/>
              <a:ext cx="10723245" cy="0"/>
            </a:xfrm>
            <a:custGeom>
              <a:avLst/>
              <a:gdLst/>
              <a:ahLst/>
              <a:cxnLst/>
              <a:rect l="l" t="t" r="r" b="b"/>
              <a:pathLst>
                <a:path w="10723245">
                  <a:moveTo>
                    <a:pt x="0" y="0"/>
                  </a:moveTo>
                  <a:lnTo>
                    <a:pt x="10722864" y="0"/>
                  </a:lnTo>
                </a:path>
              </a:pathLst>
            </a:custGeom>
            <a:ln w="12700">
              <a:solidFill>
                <a:srgbClr val="82213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6" name="object 6"/>
          <p:cNvSpPr txBox="1"/>
          <p:nvPr/>
        </p:nvSpPr>
        <p:spPr>
          <a:xfrm>
            <a:off x="720648" y="1354582"/>
            <a:ext cx="942975" cy="33083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Trebuchet MS"/>
                <a:ea typeface="+mn-ea"/>
                <a:cs typeface="Trebuchet MS"/>
              </a:rPr>
              <a:t>Egresos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7" name="object 7"/>
          <p:cNvSpPr txBox="1"/>
          <p:nvPr/>
        </p:nvSpPr>
        <p:spPr>
          <a:xfrm>
            <a:off x="720648" y="4489780"/>
            <a:ext cx="1534795" cy="777875"/>
          </a:xfrm>
          <a:prstGeom prst="rect">
            <a:avLst/>
          </a:prstGeom>
        </p:spPr>
        <p:txBody>
          <a:bodyPr vert="horz" wrap="square" lIns="0" tIns="48260" rIns="0" bIns="0" rtlCol="0">
            <a:spAutoFit/>
          </a:bodyPr>
          <a:lstStyle/>
          <a:p>
            <a:pPr marL="12700" marR="5080" lvl="0" indent="0" algn="l" defTabSz="914400" rtl="0" eaLnBrk="1" fontAlgn="auto" latinLnBrk="0" hangingPunct="1">
              <a:lnSpc>
                <a:spcPct val="87000"/>
              </a:lnSpc>
              <a:spcBef>
                <a:spcPts val="38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Trebuchet MS"/>
                <a:ea typeface="+mn-ea"/>
                <a:cs typeface="Trebuchet MS"/>
              </a:rPr>
              <a:t>Información </a:t>
            </a:r>
            <a:r>
              <a:rPr kumimoji="0" sz="1800" b="1" i="0" u="none" strike="noStrike" kern="0" cap="none" spc="0" normalizeH="0" baseline="0" noProof="0" dirty="0">
                <a:ln>
                  <a:noFill/>
                </a:ln>
                <a:solidFill>
                  <a:sysClr val="windowText" lastClr="000000"/>
                </a:solidFill>
                <a:effectLst/>
                <a:uLnTx/>
                <a:uFillTx/>
                <a:latin typeface="Trebuchet MS"/>
                <a:ea typeface="+mn-ea"/>
                <a:cs typeface="Trebuchet MS"/>
              </a:rPr>
              <a:t>soporte</a:t>
            </a:r>
            <a:r>
              <a:rPr kumimoji="0" sz="18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1" i="0" u="none" strike="noStrike" kern="0" cap="none" spc="-25" normalizeH="0" baseline="0" noProof="0" dirty="0">
                <a:ln>
                  <a:noFill/>
                </a:ln>
                <a:solidFill>
                  <a:sysClr val="windowText" lastClr="000000"/>
                </a:solidFill>
                <a:effectLst/>
                <a:uLnTx/>
                <a:uFillTx/>
                <a:latin typeface="Trebuchet MS"/>
                <a:ea typeface="+mn-ea"/>
                <a:cs typeface="Trebuchet MS"/>
              </a:rPr>
              <a:t>los </a:t>
            </a:r>
            <a:r>
              <a:rPr kumimoji="0" sz="1800" b="1" i="0" u="none" strike="noStrike" kern="0" cap="none" spc="-10" normalizeH="0" baseline="0" noProof="0" dirty="0">
                <a:ln>
                  <a:noFill/>
                </a:ln>
                <a:solidFill>
                  <a:sysClr val="windowText" lastClr="000000"/>
                </a:solidFill>
                <a:effectLst/>
                <a:uLnTx/>
                <a:uFillTx/>
                <a:latin typeface="Trebuchet MS"/>
                <a:ea typeface="+mn-ea"/>
                <a:cs typeface="Trebuchet MS"/>
              </a:rPr>
              <a:t>Trabajadores</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8" name="object 8"/>
          <p:cNvSpPr txBox="1"/>
          <p:nvPr/>
        </p:nvSpPr>
        <p:spPr>
          <a:xfrm>
            <a:off x="3010916" y="1373581"/>
            <a:ext cx="7810500" cy="482600"/>
          </a:xfrm>
          <a:prstGeom prst="rect">
            <a:avLst/>
          </a:prstGeom>
        </p:spPr>
        <p:txBody>
          <a:bodyPr vert="horz" wrap="square" lIns="0" tIns="12065" rIns="0" bIns="0" rtlCol="0">
            <a:spAutoFit/>
          </a:bodyPr>
          <a:lstStyle/>
          <a:p>
            <a:pPr marL="12700" marR="0" lvl="0" indent="0" algn="l" defTabSz="914400" rtl="0" eaLnBrk="1" fontAlgn="auto" latinLnBrk="0" hangingPunct="1">
              <a:lnSpc>
                <a:spcPts val="18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1.-</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Elaboración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cedula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trabajo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100%</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operaciones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100%</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los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ts val="1800"/>
              </a:lnSpc>
              <a:spcBef>
                <a:spcPts val="0"/>
              </a:spcBef>
              <a:spcAft>
                <a:spcPts val="0"/>
              </a:spcAft>
              <a:buClrTx/>
              <a:buSzTx/>
              <a:buFontTx/>
              <a:buNone/>
              <a:tabLst/>
              <a:defRPr/>
            </a:pP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proveedores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facturas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16%,</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conciliado</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contra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estado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cuenta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bancario.</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9" name="object 9"/>
          <p:cNvSpPr/>
          <p:nvPr/>
        </p:nvSpPr>
        <p:spPr>
          <a:xfrm>
            <a:off x="2801873" y="1873757"/>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p:nvPr/>
        </p:nvSpPr>
        <p:spPr>
          <a:xfrm>
            <a:off x="2801873" y="2408682"/>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 name="object 11"/>
          <p:cNvSpPr/>
          <p:nvPr/>
        </p:nvSpPr>
        <p:spPr>
          <a:xfrm>
            <a:off x="2801873" y="2945129"/>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 name="object 12"/>
          <p:cNvSpPr/>
          <p:nvPr/>
        </p:nvSpPr>
        <p:spPr>
          <a:xfrm>
            <a:off x="2801873" y="3480053"/>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object 13"/>
          <p:cNvSpPr/>
          <p:nvPr/>
        </p:nvSpPr>
        <p:spPr>
          <a:xfrm>
            <a:off x="2801873" y="4014978"/>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 name="object 14"/>
          <p:cNvSpPr txBox="1"/>
          <p:nvPr/>
        </p:nvSpPr>
        <p:spPr>
          <a:xfrm>
            <a:off x="3010916" y="1909317"/>
            <a:ext cx="8270875" cy="2404745"/>
          </a:xfrm>
          <a:prstGeom prst="rect">
            <a:avLst/>
          </a:prstGeom>
        </p:spPr>
        <p:txBody>
          <a:bodyPr vert="horz" wrap="square" lIns="0" tIns="44450" rIns="0" bIns="0" rtlCol="0">
            <a:spAutoFit/>
          </a:bodyPr>
          <a:lstStyle/>
          <a:p>
            <a:pPr marL="12700" marR="475615" lvl="0" indent="0" algn="l" defTabSz="914400" rtl="0" eaLnBrk="1" fontAlgn="auto" latinLnBrk="0" hangingPunct="1">
              <a:lnSpc>
                <a:spcPts val="1680"/>
              </a:lnSpc>
              <a:spcBef>
                <a:spcPts val="35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2.-</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Elaboración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cedula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trabajo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caso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sean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mediante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compensación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deuda.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93980" lvl="0" indent="0" algn="l" defTabSz="914400" rtl="0" eaLnBrk="1" fontAlgn="auto" latinLnBrk="0" hangingPunct="1">
              <a:lnSpc>
                <a:spcPts val="1680"/>
              </a:lnSpc>
              <a:spcBef>
                <a:spcPts val="86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3.-</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Redacción</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requerimiento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indispensabilidad</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gastos,</a:t>
            </a:r>
            <a:r>
              <a:rPr kumimoji="0" sz="16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así</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documentación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soporte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operaciones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sugerida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dar</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materialidad</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(cotizaciones,</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fotografías,</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contratos,</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etc.)</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5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4.-</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Conciliación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DIOT</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contra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declaración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695"/>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l" defTabSz="914400" rtl="0" eaLnBrk="1" fontAlgn="auto" latinLnBrk="0" hangingPunct="1">
              <a:lnSpc>
                <a:spcPts val="1680"/>
              </a:lnSpc>
              <a:spcBef>
                <a:spcPts val="0"/>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Papel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trabajo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propiedad,</a:t>
            </a:r>
            <a:r>
              <a:rPr kumimoji="0" sz="1600" b="0" i="0" u="none" strike="noStrike" kern="0" cap="none" spc="-19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planta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equipo,</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así</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documentación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soporte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propiedad</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(fotografías,</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facturas,</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pedimentos,</a:t>
            </a:r>
            <a:r>
              <a:rPr kumimoji="0" sz="1600" b="0" i="0" u="none" strike="noStrike" kern="0" cap="none" spc="-1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etc.)</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615"/>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6.-</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Papel</a:t>
            </a:r>
            <a:r>
              <a:rPr kumimoji="0" sz="155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trabajo</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detallando</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pagado</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70" normalizeH="0" baseline="0" noProof="0" dirty="0">
                <a:ln>
                  <a:noFill/>
                </a:ln>
                <a:solidFill>
                  <a:sysClr val="windowText" lastClr="000000"/>
                </a:solidFill>
                <a:effectLst/>
                <a:uLnTx/>
                <a:uFillTx/>
                <a:latin typeface="Trebuchet MS"/>
                <a:ea typeface="+mn-ea"/>
                <a:cs typeface="Trebuchet MS"/>
              </a:rPr>
              <a:t>importación</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0" normalizeH="0" baseline="0" noProof="0" dirty="0">
                <a:ln>
                  <a:noFill/>
                </a:ln>
                <a:solidFill>
                  <a:sysClr val="windowText" lastClr="000000"/>
                </a:solidFill>
                <a:effectLst/>
                <a:uLnTx/>
                <a:uFillTx/>
                <a:latin typeface="Trebuchet MS"/>
                <a:ea typeface="+mn-ea"/>
                <a:cs typeface="Trebuchet MS"/>
              </a:rPr>
              <a:t>documentación</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soporte</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5" name="object 15"/>
          <p:cNvSpPr/>
          <p:nvPr/>
        </p:nvSpPr>
        <p:spPr>
          <a:xfrm>
            <a:off x="2801873" y="4549902"/>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 name="object 16"/>
          <p:cNvSpPr txBox="1"/>
          <p:nvPr/>
        </p:nvSpPr>
        <p:spPr>
          <a:xfrm>
            <a:off x="3010916" y="4587697"/>
            <a:ext cx="4297045" cy="26225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1.-</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Papel</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4" normalizeH="0" baseline="0" noProof="0" dirty="0">
                <a:ln>
                  <a:noFill/>
                </a:ln>
                <a:solidFill>
                  <a:sysClr val="windowText" lastClr="000000"/>
                </a:solidFill>
                <a:effectLst/>
                <a:uLnTx/>
                <a:uFillTx/>
                <a:latin typeface="Trebuchet MS"/>
                <a:ea typeface="+mn-ea"/>
                <a:cs typeface="Trebuchet MS"/>
              </a:rPr>
              <a:t>trabajo</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detalle</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empleados</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directos</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7" name="object 17"/>
          <p:cNvSpPr/>
          <p:nvPr/>
        </p:nvSpPr>
        <p:spPr>
          <a:xfrm>
            <a:off x="2801873" y="5086350"/>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 name="object 18"/>
          <p:cNvSpPr txBox="1"/>
          <p:nvPr/>
        </p:nvSpPr>
        <p:spPr>
          <a:xfrm>
            <a:off x="3010916" y="5123434"/>
            <a:ext cx="4364990" cy="2616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2.-</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60" normalizeH="0" baseline="0" noProof="0" dirty="0">
                <a:ln>
                  <a:noFill/>
                </a:ln>
                <a:solidFill>
                  <a:sysClr val="windowText" lastClr="000000"/>
                </a:solidFill>
                <a:effectLst/>
                <a:uLnTx/>
                <a:uFillTx/>
                <a:latin typeface="Trebuchet MS"/>
                <a:ea typeface="+mn-ea"/>
                <a:cs typeface="Trebuchet MS"/>
              </a:rPr>
              <a:t>Documentación</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soporte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relacionada</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45" normalizeH="0" baseline="0" noProof="0" dirty="0">
                <a:ln>
                  <a:noFill/>
                </a:ln>
                <a:solidFill>
                  <a:sysClr val="windowText" lastClr="000000"/>
                </a:solidFill>
                <a:effectLst/>
                <a:uLnTx/>
                <a:uFillTx/>
                <a:latin typeface="Trebuchet MS"/>
                <a:ea typeface="+mn-ea"/>
                <a:cs typeface="Trebuchet MS"/>
              </a:rPr>
              <a:t>con</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40" normalizeH="0" baseline="0" noProof="0" dirty="0">
                <a:ln>
                  <a:noFill/>
                </a:ln>
                <a:solidFill>
                  <a:sysClr val="windowText" lastClr="000000"/>
                </a:solidFill>
                <a:effectLst/>
                <a:uLnTx/>
                <a:uFillTx/>
                <a:latin typeface="Trebuchet MS"/>
                <a:ea typeface="+mn-ea"/>
                <a:cs typeface="Trebuchet MS"/>
              </a:rPr>
              <a:t>nomina</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9" name="object 19"/>
          <p:cNvSpPr/>
          <p:nvPr/>
        </p:nvSpPr>
        <p:spPr>
          <a:xfrm>
            <a:off x="2801873" y="5621273"/>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0" name="object 20"/>
          <p:cNvSpPr/>
          <p:nvPr/>
        </p:nvSpPr>
        <p:spPr>
          <a:xfrm>
            <a:off x="2801873" y="6156197"/>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1" name="object 21"/>
          <p:cNvSpPr txBox="1"/>
          <p:nvPr/>
        </p:nvSpPr>
        <p:spPr>
          <a:xfrm>
            <a:off x="3010916" y="5659018"/>
            <a:ext cx="7894955" cy="100266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3.-</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Identificación</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55" normalizeH="0" baseline="0" noProof="0" dirty="0">
                <a:ln>
                  <a:noFill/>
                </a:ln>
                <a:solidFill>
                  <a:sysClr val="windowText" lastClr="000000"/>
                </a:solidFill>
                <a:effectLst/>
                <a:uLnTx/>
                <a:uFillTx/>
                <a:latin typeface="Trebuchet MS"/>
                <a:ea typeface="+mn-ea"/>
                <a:cs typeface="Trebuchet MS"/>
              </a:rPr>
              <a:t>servicios</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subcontratados,</a:t>
            </a:r>
            <a:r>
              <a:rPr kumimoji="0" sz="155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4" normalizeH="0" baseline="0" noProof="0" dirty="0">
                <a:ln>
                  <a:noFill/>
                </a:ln>
                <a:solidFill>
                  <a:sysClr val="windowText" lastClr="000000"/>
                </a:solidFill>
                <a:effectLst/>
                <a:uLnTx/>
                <a:uFillTx/>
                <a:latin typeface="Trebuchet MS"/>
                <a:ea typeface="+mn-ea"/>
                <a:cs typeface="Trebuchet MS"/>
              </a:rPr>
              <a:t>papeles</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trabajo</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50" normalizeH="0" baseline="0" noProof="0" dirty="0">
                <a:ln>
                  <a:noFill/>
                </a:ln>
                <a:solidFill>
                  <a:sysClr val="windowText" lastClr="000000"/>
                </a:solidFill>
                <a:effectLst/>
                <a:uLnTx/>
                <a:uFillTx/>
                <a:latin typeface="Trebuchet MS"/>
                <a:ea typeface="+mn-ea"/>
                <a:cs typeface="Trebuchet MS"/>
              </a:rPr>
              <a:t>su</a:t>
            </a:r>
            <a:r>
              <a:rPr kumimoji="0" sz="155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soporte</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555"/>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ts val="1739"/>
              </a:lnSpc>
              <a:spcBef>
                <a:spcPts val="0"/>
              </a:spcBef>
              <a:spcAft>
                <a:spcPts val="0"/>
              </a:spcAft>
              <a:buClrTx/>
              <a:buSzTx/>
              <a:buFontTx/>
              <a:buNone/>
              <a:tabLst/>
              <a:defRPr/>
            </a:pPr>
            <a:r>
              <a:rPr kumimoji="0" sz="1550" b="0" i="0" u="none" strike="noStrike" kern="0" cap="none" spc="-125" normalizeH="0" baseline="0" noProof="0" dirty="0">
                <a:ln>
                  <a:noFill/>
                </a:ln>
                <a:solidFill>
                  <a:sysClr val="windowText" lastClr="000000"/>
                </a:solidFill>
                <a:effectLst/>
                <a:uLnTx/>
                <a:uFillTx/>
                <a:latin typeface="Trebuchet MS"/>
                <a:ea typeface="+mn-ea"/>
                <a:cs typeface="Trebuchet MS"/>
              </a:rPr>
              <a:t>4.-</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Identificación</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55" normalizeH="0" baseline="0" noProof="0" dirty="0">
                <a:ln>
                  <a:noFill/>
                </a:ln>
                <a:solidFill>
                  <a:sysClr val="windowText" lastClr="000000"/>
                </a:solidFill>
                <a:effectLst/>
                <a:uLnTx/>
                <a:uFillTx/>
                <a:latin typeface="Trebuchet MS"/>
                <a:ea typeface="+mn-ea"/>
                <a:cs typeface="Trebuchet MS"/>
              </a:rPr>
              <a:t>servicios</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0" normalizeH="0" baseline="0" noProof="0" dirty="0">
                <a:ln>
                  <a:noFill/>
                </a:ln>
                <a:solidFill>
                  <a:sysClr val="windowText" lastClr="000000"/>
                </a:solidFill>
                <a:effectLst/>
                <a:uLnTx/>
                <a:uFillTx/>
                <a:latin typeface="Trebuchet MS"/>
                <a:ea typeface="+mn-ea"/>
                <a:cs typeface="Trebuchet MS"/>
              </a:rPr>
              <a:t>especializados,</a:t>
            </a:r>
            <a:r>
              <a:rPr kumimoji="0" sz="155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4" normalizeH="0" baseline="0" noProof="0" dirty="0">
                <a:ln>
                  <a:noFill/>
                </a:ln>
                <a:solidFill>
                  <a:sysClr val="windowText" lastClr="000000"/>
                </a:solidFill>
                <a:effectLst/>
                <a:uLnTx/>
                <a:uFillTx/>
                <a:latin typeface="Trebuchet MS"/>
                <a:ea typeface="+mn-ea"/>
                <a:cs typeface="Trebuchet MS"/>
              </a:rPr>
              <a:t>papeles</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5" normalizeH="0" baseline="0" noProof="0" dirty="0">
                <a:ln>
                  <a:noFill/>
                </a:ln>
                <a:solidFill>
                  <a:sysClr val="windowText" lastClr="000000"/>
                </a:solidFill>
                <a:effectLst/>
                <a:uLnTx/>
                <a:uFillTx/>
                <a:latin typeface="Trebuchet MS"/>
                <a:ea typeface="+mn-ea"/>
                <a:cs typeface="Trebuchet MS"/>
              </a:rPr>
              <a:t>de</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14" normalizeH="0" baseline="0" noProof="0" dirty="0">
                <a:ln>
                  <a:noFill/>
                </a:ln>
                <a:solidFill>
                  <a:sysClr val="windowText" lastClr="000000"/>
                </a:solidFill>
                <a:effectLst/>
                <a:uLnTx/>
                <a:uFillTx/>
                <a:latin typeface="Trebuchet MS"/>
                <a:ea typeface="+mn-ea"/>
                <a:cs typeface="Trebuchet MS"/>
              </a:rPr>
              <a:t>trabajo</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y</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50" normalizeH="0" baseline="0" noProof="0" dirty="0">
                <a:ln>
                  <a:noFill/>
                </a:ln>
                <a:solidFill>
                  <a:sysClr val="windowText" lastClr="000000"/>
                </a:solidFill>
                <a:effectLst/>
                <a:uLnTx/>
                <a:uFillTx/>
                <a:latin typeface="Trebuchet MS"/>
                <a:ea typeface="+mn-ea"/>
                <a:cs typeface="Trebuchet MS"/>
              </a:rPr>
              <a:t>su</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80" normalizeH="0" baseline="0" noProof="0" dirty="0">
                <a:ln>
                  <a:noFill/>
                </a:ln>
                <a:solidFill>
                  <a:sysClr val="windowText" lastClr="000000"/>
                </a:solidFill>
                <a:effectLst/>
                <a:uLnTx/>
                <a:uFillTx/>
                <a:latin typeface="Trebuchet MS"/>
                <a:ea typeface="+mn-ea"/>
                <a:cs typeface="Trebuchet MS"/>
              </a:rPr>
              <a:t>información</a:t>
            </a:r>
            <a:r>
              <a:rPr kumimoji="0" sz="155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30" normalizeH="0" baseline="0" noProof="0" dirty="0">
                <a:ln>
                  <a:noFill/>
                </a:ln>
                <a:solidFill>
                  <a:sysClr val="windowText" lastClr="000000"/>
                </a:solidFill>
                <a:effectLst/>
                <a:uLnTx/>
                <a:uFillTx/>
                <a:latin typeface="Trebuchet MS"/>
                <a:ea typeface="+mn-ea"/>
                <a:cs typeface="Trebuchet MS"/>
              </a:rPr>
              <a:t>soporte</a:t>
            </a:r>
            <a:r>
              <a:rPr kumimoji="0" sz="155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(Reforma</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ts val="1739"/>
              </a:lnSpc>
              <a:spcBef>
                <a:spcPts val="0"/>
              </a:spcBef>
              <a:spcAft>
                <a:spcPts val="0"/>
              </a:spcAft>
              <a:buClrTx/>
              <a:buSzTx/>
              <a:buFontTx/>
              <a:buNone/>
              <a:tabLst/>
              <a:defRPr/>
            </a:pPr>
            <a:r>
              <a:rPr kumimoji="0" sz="1550" b="0" i="0" u="none" strike="noStrike" kern="0" cap="none" spc="-35" normalizeH="0" baseline="0" noProof="0" dirty="0">
                <a:ln>
                  <a:noFill/>
                </a:ln>
                <a:solidFill>
                  <a:sysClr val="windowText" lastClr="000000"/>
                </a:solidFill>
                <a:effectLst/>
                <a:uLnTx/>
                <a:uFillTx/>
                <a:latin typeface="Trebuchet MS"/>
                <a:ea typeface="+mn-ea"/>
                <a:cs typeface="Trebuchet MS"/>
              </a:rPr>
              <a:t>2021</a:t>
            </a:r>
            <a:r>
              <a:rPr kumimoji="0" sz="155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90" normalizeH="0" baseline="0" noProof="0" dirty="0">
                <a:ln>
                  <a:noFill/>
                </a:ln>
                <a:solidFill>
                  <a:sysClr val="windowText" lastClr="000000"/>
                </a:solidFill>
                <a:effectLst/>
                <a:uLnTx/>
                <a:uFillTx/>
                <a:latin typeface="Trebuchet MS"/>
                <a:ea typeface="+mn-ea"/>
                <a:cs typeface="Trebuchet MS"/>
              </a:rPr>
              <a:t>Ley</a:t>
            </a:r>
            <a:r>
              <a:rPr kumimoji="0" sz="155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5" normalizeH="0" baseline="0" noProof="0" dirty="0">
                <a:ln>
                  <a:noFill/>
                </a:ln>
                <a:solidFill>
                  <a:sysClr val="windowText" lastClr="000000"/>
                </a:solidFill>
                <a:effectLst/>
                <a:uLnTx/>
                <a:uFillTx/>
                <a:latin typeface="Trebuchet MS"/>
                <a:ea typeface="+mn-ea"/>
                <a:cs typeface="Trebuchet MS"/>
              </a:rPr>
              <a:t>Federal</a:t>
            </a:r>
            <a:r>
              <a:rPr kumimoji="0" sz="155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550" b="0" i="0" u="none" strike="noStrike" kern="0" cap="none" spc="-235" normalizeH="0" baseline="0" noProof="0" dirty="0">
                <a:ln>
                  <a:noFill/>
                </a:ln>
                <a:solidFill>
                  <a:sysClr val="windowText" lastClr="000000"/>
                </a:solidFill>
                <a:effectLst/>
                <a:uLnTx/>
                <a:uFillTx/>
                <a:latin typeface="Trebuchet MS"/>
                <a:ea typeface="+mn-ea"/>
                <a:cs typeface="Trebuchet MS"/>
              </a:rPr>
              <a:t> </a:t>
            </a:r>
            <a:r>
              <a:rPr kumimoji="0" sz="1550" b="0" i="0" u="none" strike="noStrike" kern="0" cap="none" spc="-10" normalizeH="0" baseline="0" noProof="0" dirty="0">
                <a:ln>
                  <a:noFill/>
                </a:ln>
                <a:solidFill>
                  <a:sysClr val="windowText" lastClr="000000"/>
                </a:solidFill>
                <a:effectLst/>
                <a:uLnTx/>
                <a:uFillTx/>
                <a:latin typeface="Trebuchet MS"/>
                <a:ea typeface="+mn-ea"/>
                <a:cs typeface="Trebuchet MS"/>
              </a:rPr>
              <a:t>Trabajo)</a:t>
            </a:r>
            <a:endParaRPr kumimoji="0" sz="155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22" name="object 22"/>
          <p:cNvSpPr/>
          <p:nvPr/>
        </p:nvSpPr>
        <p:spPr>
          <a:xfrm>
            <a:off x="2801873" y="6645402"/>
            <a:ext cx="8578850" cy="0"/>
          </a:xfrm>
          <a:custGeom>
            <a:avLst/>
            <a:gdLst/>
            <a:ahLst/>
            <a:cxnLst/>
            <a:rect l="l" t="t" r="r" b="b"/>
            <a:pathLst>
              <a:path w="8578850">
                <a:moveTo>
                  <a:pt x="0" y="0"/>
                </a:moveTo>
                <a:lnTo>
                  <a:pt x="8578596"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23" name="object 23"/>
          <p:cNvPicPr/>
          <p:nvPr/>
        </p:nvPicPr>
        <p:blipFill>
          <a:blip r:embed="rId3" cstate="print"/>
          <a:stretch>
            <a:fillRect/>
          </a:stretch>
        </p:blipFill>
        <p:spPr>
          <a:xfrm>
            <a:off x="10963656" y="193547"/>
            <a:ext cx="1156716" cy="9540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3663" y="600836"/>
            <a:ext cx="1768475" cy="452120"/>
          </a:xfrm>
          <a:prstGeom prst="rect">
            <a:avLst/>
          </a:prstGeom>
        </p:spPr>
        <p:txBody>
          <a:bodyPr vert="horz" wrap="square" lIns="0" tIns="12065" rIns="0" bIns="0" rtlCol="0">
            <a:spAutoFit/>
          </a:bodyPr>
          <a:lstStyle/>
          <a:p>
            <a:pPr marL="12700">
              <a:lnSpc>
                <a:spcPct val="100000"/>
              </a:lnSpc>
              <a:spcBef>
                <a:spcPts val="95"/>
              </a:spcBef>
            </a:pPr>
            <a:r>
              <a:rPr sz="2800" b="1" spc="275" dirty="0">
                <a:latin typeface="Trebuchet MS"/>
                <a:cs typeface="Trebuchet MS"/>
              </a:rPr>
              <a:t>TEMARIO</a:t>
            </a:r>
            <a:endParaRPr sz="2800">
              <a:latin typeface="Trebuchet MS"/>
              <a:cs typeface="Trebuchet MS"/>
            </a:endParaRPr>
          </a:p>
        </p:txBody>
      </p:sp>
      <p:grpSp>
        <p:nvGrpSpPr>
          <p:cNvPr id="3" name="object 3"/>
          <p:cNvGrpSpPr/>
          <p:nvPr/>
        </p:nvGrpSpPr>
        <p:grpSpPr>
          <a:xfrm>
            <a:off x="620261" y="1318260"/>
            <a:ext cx="10791825" cy="86995"/>
            <a:chOff x="620261" y="1318260"/>
            <a:chExt cx="10791825" cy="86995"/>
          </a:xfrm>
        </p:grpSpPr>
        <p:pic>
          <p:nvPicPr>
            <p:cNvPr id="4" name="object 4"/>
            <p:cNvPicPr/>
            <p:nvPr/>
          </p:nvPicPr>
          <p:blipFill>
            <a:blip r:embed="rId2" cstate="print"/>
            <a:stretch>
              <a:fillRect/>
            </a:stretch>
          </p:blipFill>
          <p:spPr>
            <a:xfrm>
              <a:off x="620261" y="1318260"/>
              <a:ext cx="10791456" cy="86867"/>
            </a:xfrm>
            <a:prstGeom prst="rect">
              <a:avLst/>
            </a:prstGeom>
          </p:spPr>
        </p:pic>
        <p:sp>
          <p:nvSpPr>
            <p:cNvPr id="5" name="object 5"/>
            <p:cNvSpPr/>
            <p:nvPr/>
          </p:nvSpPr>
          <p:spPr>
            <a:xfrm>
              <a:off x="656844" y="1338072"/>
              <a:ext cx="10723245" cy="0"/>
            </a:xfrm>
            <a:custGeom>
              <a:avLst/>
              <a:gdLst/>
              <a:ahLst/>
              <a:cxnLst/>
              <a:rect l="l" t="t" r="r" b="b"/>
              <a:pathLst>
                <a:path w="10723245">
                  <a:moveTo>
                    <a:pt x="0" y="0"/>
                  </a:moveTo>
                  <a:lnTo>
                    <a:pt x="10722864" y="0"/>
                  </a:lnTo>
                </a:path>
              </a:pathLst>
            </a:custGeom>
            <a:ln w="12700">
              <a:solidFill>
                <a:srgbClr val="82213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7" name="object 7"/>
          <p:cNvSpPr txBox="1"/>
          <p:nvPr/>
        </p:nvSpPr>
        <p:spPr>
          <a:xfrm>
            <a:off x="713028" y="4099941"/>
            <a:ext cx="2167255" cy="1027430"/>
          </a:xfrm>
          <a:prstGeom prst="rect">
            <a:avLst/>
          </a:prstGeom>
        </p:spPr>
        <p:txBody>
          <a:bodyPr vert="horz" wrap="square" lIns="0" tIns="60325" rIns="0" bIns="0" rtlCol="0">
            <a:spAutoFit/>
          </a:bodyPr>
          <a:lstStyle/>
          <a:p>
            <a:pPr marL="12700" marR="5080" lvl="0" indent="0" algn="l" defTabSz="914400" rtl="0" eaLnBrk="1" fontAlgn="auto" latinLnBrk="0" hangingPunct="1">
              <a:lnSpc>
                <a:spcPct val="86900"/>
              </a:lnSpc>
              <a:spcBef>
                <a:spcPts val="475"/>
              </a:spcBef>
              <a:spcAft>
                <a:spcPts val="0"/>
              </a:spcAft>
              <a:buClrTx/>
              <a:buSzTx/>
              <a:buFontTx/>
              <a:buNone/>
              <a:tabLst/>
              <a:defRPr/>
            </a:pPr>
            <a:r>
              <a:rPr kumimoji="0" sz="2400" b="1" i="0" u="none" strike="noStrike" kern="0" cap="none" spc="-10" normalizeH="0" baseline="0" noProof="0" dirty="0">
                <a:ln>
                  <a:noFill/>
                </a:ln>
                <a:solidFill>
                  <a:sysClr val="windowText" lastClr="000000"/>
                </a:solidFill>
                <a:effectLst/>
                <a:uLnTx/>
                <a:uFillTx/>
                <a:latin typeface="Trebuchet MS"/>
                <a:ea typeface="+mn-ea"/>
                <a:cs typeface="Trebuchet MS"/>
              </a:rPr>
              <a:t>Contestación </a:t>
            </a:r>
            <a:r>
              <a:rPr kumimoji="0" sz="2400" b="1"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2400" b="1" i="0" u="none" strike="noStrike" kern="0" cap="none" spc="-10" normalizeH="0" baseline="0" noProof="0" dirty="0">
                <a:ln>
                  <a:noFill/>
                </a:ln>
                <a:solidFill>
                  <a:sysClr val="windowText" lastClr="000000"/>
                </a:solidFill>
                <a:effectLst/>
                <a:uLnTx/>
                <a:uFillTx/>
                <a:latin typeface="Trebuchet MS"/>
                <a:ea typeface="+mn-ea"/>
                <a:cs typeface="Trebuchet MS"/>
              </a:rPr>
              <a:t>Requerimiento</a:t>
            </a:r>
            <a:endParaRPr kumimoji="0" sz="24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9" name="object 9"/>
          <p:cNvSpPr/>
          <p:nvPr/>
        </p:nvSpPr>
        <p:spPr>
          <a:xfrm>
            <a:off x="2993898" y="3938778"/>
            <a:ext cx="8385175" cy="0"/>
          </a:xfrm>
          <a:custGeom>
            <a:avLst/>
            <a:gdLst/>
            <a:ahLst/>
            <a:cxnLst/>
            <a:rect l="l" t="t" r="r" b="b"/>
            <a:pathLst>
              <a:path w="8385175">
                <a:moveTo>
                  <a:pt x="0" y="0"/>
                </a:moveTo>
                <a:lnTo>
                  <a:pt x="8385048"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txBox="1"/>
          <p:nvPr/>
        </p:nvSpPr>
        <p:spPr>
          <a:xfrm>
            <a:off x="3198367" y="4073778"/>
            <a:ext cx="787590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1.-</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Procedimiento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contestación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requerimiento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devolución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página</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SAT.</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1" name="object 11"/>
          <p:cNvSpPr/>
          <p:nvPr/>
        </p:nvSpPr>
        <p:spPr>
          <a:xfrm>
            <a:off x="2993898" y="6540245"/>
            <a:ext cx="8385175" cy="0"/>
          </a:xfrm>
          <a:custGeom>
            <a:avLst/>
            <a:gdLst/>
            <a:ahLst/>
            <a:cxnLst/>
            <a:rect l="l" t="t" r="r" b="b"/>
            <a:pathLst>
              <a:path w="8385175">
                <a:moveTo>
                  <a:pt x="0" y="0"/>
                </a:moveTo>
                <a:lnTo>
                  <a:pt x="8385048" y="0"/>
                </a:lnTo>
              </a:path>
            </a:pathLst>
          </a:custGeom>
          <a:ln w="22225">
            <a:solidFill>
              <a:srgbClr val="B1314A"/>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pic>
        <p:nvPicPr>
          <p:cNvPr id="12" name="object 12"/>
          <p:cNvPicPr/>
          <p:nvPr/>
        </p:nvPicPr>
        <p:blipFill>
          <a:blip r:embed="rId3" cstate="print"/>
          <a:stretch>
            <a:fillRect/>
          </a:stretch>
        </p:blipFill>
        <p:spPr>
          <a:xfrm>
            <a:off x="10963656" y="193547"/>
            <a:ext cx="1156716" cy="9540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625093" rIns="0" bIns="0" rtlCol="0">
            <a:spAutoFit/>
          </a:bodyPr>
          <a:lstStyle/>
          <a:p>
            <a:pPr marL="226695">
              <a:lnSpc>
                <a:spcPct val="100000"/>
              </a:lnSpc>
              <a:spcBef>
                <a:spcPts val="95"/>
              </a:spcBef>
            </a:pPr>
            <a:r>
              <a:rPr sz="2800" dirty="0">
                <a:solidFill>
                  <a:srgbClr val="FFFFFF"/>
                </a:solidFill>
              </a:rPr>
              <a:t>REQUISITOS</a:t>
            </a:r>
            <a:r>
              <a:rPr sz="2800" spc="-5" dirty="0">
                <a:solidFill>
                  <a:srgbClr val="FFFFFF"/>
                </a:solidFill>
              </a:rPr>
              <a:t> </a:t>
            </a:r>
            <a:r>
              <a:rPr sz="2800" spc="75" dirty="0">
                <a:solidFill>
                  <a:srgbClr val="FFFFFF"/>
                </a:solidFill>
              </a:rPr>
              <a:t>LA</a:t>
            </a:r>
            <a:r>
              <a:rPr sz="2800" spc="-5" dirty="0">
                <a:solidFill>
                  <a:srgbClr val="FFFFFF"/>
                </a:solidFill>
              </a:rPr>
              <a:t> </a:t>
            </a:r>
            <a:r>
              <a:rPr sz="2800" spc="175" dirty="0">
                <a:solidFill>
                  <a:srgbClr val="FFFFFF"/>
                </a:solidFill>
              </a:rPr>
              <a:t>DEVOLUCION</a:t>
            </a:r>
            <a:r>
              <a:rPr sz="2800" spc="-5" dirty="0">
                <a:solidFill>
                  <a:srgbClr val="FFFFFF"/>
                </a:solidFill>
              </a:rPr>
              <a:t> </a:t>
            </a:r>
            <a:r>
              <a:rPr sz="2800" spc="125" dirty="0">
                <a:solidFill>
                  <a:srgbClr val="FFFFFF"/>
                </a:solidFill>
              </a:rPr>
              <a:t>DE</a:t>
            </a:r>
            <a:r>
              <a:rPr sz="2800" dirty="0">
                <a:solidFill>
                  <a:srgbClr val="FFFFFF"/>
                </a:solidFill>
              </a:rPr>
              <a:t> </a:t>
            </a:r>
            <a:r>
              <a:rPr sz="2800" spc="270" dirty="0">
                <a:solidFill>
                  <a:srgbClr val="FFFFFF"/>
                </a:solidFill>
              </a:rPr>
              <a:t>UN</a:t>
            </a:r>
            <a:r>
              <a:rPr sz="2800" spc="-5" dirty="0">
                <a:solidFill>
                  <a:srgbClr val="FFFFFF"/>
                </a:solidFill>
              </a:rPr>
              <a:t> </a:t>
            </a:r>
            <a:r>
              <a:rPr sz="2800" spc="165" dirty="0">
                <a:solidFill>
                  <a:srgbClr val="FFFFFF"/>
                </a:solidFill>
              </a:rPr>
              <a:t>SALDO</a:t>
            </a:r>
            <a:r>
              <a:rPr sz="2800" spc="-305" dirty="0">
                <a:solidFill>
                  <a:srgbClr val="FFFFFF"/>
                </a:solidFill>
              </a:rPr>
              <a:t> </a:t>
            </a:r>
            <a:r>
              <a:rPr sz="2800" spc="210" dirty="0">
                <a:solidFill>
                  <a:srgbClr val="FFFFFF"/>
                </a:solidFill>
              </a:rPr>
              <a:t>A</a:t>
            </a:r>
            <a:r>
              <a:rPr sz="2800" spc="-5" dirty="0">
                <a:solidFill>
                  <a:srgbClr val="FFFFFF"/>
                </a:solidFill>
              </a:rPr>
              <a:t> </a:t>
            </a:r>
            <a:r>
              <a:rPr sz="2800" dirty="0">
                <a:solidFill>
                  <a:srgbClr val="FFFFFF"/>
                </a:solidFill>
              </a:rPr>
              <a:t>FAVOR</a:t>
            </a:r>
            <a:r>
              <a:rPr sz="2800" spc="-5" dirty="0">
                <a:solidFill>
                  <a:srgbClr val="FFFFFF"/>
                </a:solidFill>
              </a:rPr>
              <a:t> </a:t>
            </a:r>
            <a:r>
              <a:rPr sz="2800" spc="125" dirty="0">
                <a:solidFill>
                  <a:srgbClr val="FFFFFF"/>
                </a:solidFill>
              </a:rPr>
              <a:t>DE</a:t>
            </a:r>
            <a:r>
              <a:rPr sz="2800" spc="-10" dirty="0">
                <a:solidFill>
                  <a:srgbClr val="FFFFFF"/>
                </a:solidFill>
              </a:rPr>
              <a:t> </a:t>
            </a:r>
            <a:r>
              <a:rPr sz="2800" spc="-25" dirty="0">
                <a:solidFill>
                  <a:srgbClr val="FFFFFF"/>
                </a:solidFill>
              </a:rPr>
              <a:t>IVA</a:t>
            </a:r>
            <a:endParaRPr sz="2800"/>
          </a:p>
        </p:txBody>
      </p:sp>
      <p:sp>
        <p:nvSpPr>
          <p:cNvPr id="4" name="object 4"/>
          <p:cNvSpPr txBox="1"/>
          <p:nvPr/>
        </p:nvSpPr>
        <p:spPr>
          <a:xfrm>
            <a:off x="654812" y="1968601"/>
            <a:ext cx="11483975" cy="4100481"/>
          </a:xfrm>
          <a:prstGeom prst="rect">
            <a:avLst/>
          </a:prstGeom>
        </p:spPr>
        <p:txBody>
          <a:bodyPr vert="horz" wrap="square" lIns="0" tIns="174625" rIns="0" bIns="0" rtlCol="0">
            <a:spAutoFit/>
          </a:bodyPr>
          <a:lstStyle/>
          <a:p>
            <a:pPr marL="12700" marR="0" lvl="0" indent="0" algn="l" defTabSz="914400" rtl="0" eaLnBrk="1" fontAlgn="auto" latinLnBrk="0" hangingPunct="1">
              <a:lnSpc>
                <a:spcPct val="100000"/>
              </a:lnSpc>
              <a:spcBef>
                <a:spcPts val="1375"/>
              </a:spcBef>
              <a:spcAft>
                <a:spcPts val="0"/>
              </a:spcAft>
              <a:buClrTx/>
              <a:buSzTx/>
              <a:buFontTx/>
              <a:buNone/>
              <a:tabLst/>
              <a:defRPr/>
            </a:pPr>
            <a:r>
              <a:rPr kumimoji="0" sz="2800" b="0" i="0" u="none" strike="noStrike" kern="0" cap="none" spc="-185" normalizeH="0" baseline="0" noProof="0" dirty="0">
                <a:ln>
                  <a:noFill/>
                </a:ln>
                <a:solidFill>
                  <a:sysClr val="windowText" lastClr="000000"/>
                </a:solidFill>
                <a:effectLst/>
                <a:uLnTx/>
                <a:uFillTx/>
                <a:latin typeface="Trebuchet MS"/>
                <a:ea typeface="+mn-ea"/>
                <a:cs typeface="Trebuchet MS"/>
              </a:rPr>
              <a:t>Regla</a:t>
            </a:r>
            <a:r>
              <a:rPr kumimoji="0" sz="2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800" b="0" i="0" u="none" strike="noStrike" kern="0" cap="none" spc="-220" normalizeH="0" baseline="0" noProof="0" dirty="0">
                <a:ln>
                  <a:noFill/>
                </a:ln>
                <a:solidFill>
                  <a:sysClr val="windowText" lastClr="000000"/>
                </a:solidFill>
                <a:effectLst/>
                <a:uLnTx/>
                <a:uFillTx/>
                <a:latin typeface="Trebuchet MS"/>
                <a:ea typeface="+mn-ea"/>
                <a:cs typeface="Trebuchet MS"/>
              </a:rPr>
              <a:t>2.3.4</a:t>
            </a:r>
            <a:r>
              <a:rPr kumimoji="0" sz="2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800" b="0" i="0" u="none" strike="noStrike" kern="0" cap="none" spc="-175" normalizeH="0" baseline="0" noProof="0" dirty="0">
                <a:ln>
                  <a:noFill/>
                </a:ln>
                <a:solidFill>
                  <a:sysClr val="windowText" lastClr="000000"/>
                </a:solidFill>
                <a:effectLst/>
                <a:uLnTx/>
                <a:uFillTx/>
                <a:latin typeface="Trebuchet MS"/>
                <a:ea typeface="+mn-ea"/>
                <a:cs typeface="Trebuchet MS"/>
              </a:rPr>
              <a:t>de</a:t>
            </a:r>
            <a:r>
              <a:rPr kumimoji="0" sz="2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800" b="0" i="0" u="none" strike="noStrike" kern="0" cap="none" spc="-254" normalizeH="0" baseline="0" noProof="0" dirty="0">
                <a:ln>
                  <a:noFill/>
                </a:ln>
                <a:solidFill>
                  <a:sysClr val="windowText" lastClr="000000"/>
                </a:solidFill>
                <a:effectLst/>
                <a:uLnTx/>
                <a:uFillTx/>
                <a:latin typeface="Trebuchet MS"/>
                <a:ea typeface="+mn-ea"/>
                <a:cs typeface="Trebuchet MS"/>
              </a:rPr>
              <a:t>la</a:t>
            </a:r>
            <a:r>
              <a:rPr kumimoji="0" sz="2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800" b="0" i="0" u="none" strike="noStrike" kern="0" cap="none" spc="0" normalizeH="0" baseline="0" noProof="0" dirty="0">
                <a:ln>
                  <a:noFill/>
                </a:ln>
                <a:solidFill>
                  <a:sysClr val="windowText" lastClr="000000"/>
                </a:solidFill>
                <a:effectLst/>
                <a:uLnTx/>
                <a:uFillTx/>
                <a:latin typeface="Trebuchet MS"/>
                <a:ea typeface="+mn-ea"/>
                <a:cs typeface="Trebuchet MS"/>
              </a:rPr>
              <a:t>RMF</a:t>
            </a:r>
            <a:r>
              <a:rPr kumimoji="0" sz="2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lang="es-MX" sz="2800" b="0" i="0" u="none" strike="noStrike" kern="0" cap="none" spc="-20" normalizeH="0" baseline="0" noProof="0" dirty="0">
                <a:ln>
                  <a:noFill/>
                </a:ln>
                <a:solidFill>
                  <a:sysClr val="windowText" lastClr="000000"/>
                </a:solidFill>
                <a:effectLst/>
                <a:uLnTx/>
                <a:uFillTx/>
                <a:latin typeface="Trebuchet MS"/>
                <a:ea typeface="+mn-ea"/>
                <a:cs typeface="Trebuchet MS"/>
              </a:rPr>
              <a:t>2026</a:t>
            </a:r>
            <a:endParaRPr kumimoji="0" sz="28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318770" marR="0" lvl="0" indent="-306070" algn="l" defTabSz="914400" rtl="0" eaLnBrk="1" fontAlgn="auto" latinLnBrk="0" hangingPunct="1">
              <a:lnSpc>
                <a:spcPct val="100000"/>
              </a:lnSpc>
              <a:spcBef>
                <a:spcPts val="865"/>
              </a:spcBef>
              <a:spcAft>
                <a:spcPts val="0"/>
              </a:spcAft>
              <a:buClr>
                <a:srgbClr val="903062"/>
              </a:buClr>
              <a:buSzPct val="92105"/>
              <a:buFont typeface="Wingdings"/>
              <a:buChar char=""/>
              <a:tabLst>
                <a:tab pos="318770" algn="l"/>
              </a:tabLst>
              <a:defRPr/>
            </a:pPr>
            <a:r>
              <a:rPr kumimoji="0" sz="1900" b="0" i="0" u="none" strike="noStrike" kern="0" cap="none" spc="-105" normalizeH="0" baseline="0" noProof="0" dirty="0">
                <a:ln>
                  <a:noFill/>
                </a:ln>
                <a:solidFill>
                  <a:sysClr val="windowText" lastClr="000000"/>
                </a:solidFill>
                <a:effectLst/>
                <a:uLnTx/>
                <a:uFillTx/>
                <a:latin typeface="Trebuchet MS"/>
                <a:ea typeface="+mn-ea"/>
                <a:cs typeface="Trebuchet MS"/>
              </a:rPr>
              <a:t>Solicitar</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75" normalizeH="0" baseline="0" noProof="0" dirty="0">
                <a:ln>
                  <a:noFill/>
                </a:ln>
                <a:solidFill>
                  <a:sysClr val="windowText" lastClr="000000"/>
                </a:solidFill>
                <a:effectLst/>
                <a:uLnTx/>
                <a:uFillTx/>
                <a:latin typeface="Trebuchet MS"/>
                <a:ea typeface="+mn-ea"/>
                <a:cs typeface="Trebuchet MS"/>
              </a:rPr>
              <a:t>la</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0" normalizeH="0" baseline="0" noProof="0" dirty="0">
                <a:ln>
                  <a:noFill/>
                </a:ln>
                <a:solidFill>
                  <a:sysClr val="windowText" lastClr="000000"/>
                </a:solidFill>
                <a:effectLst/>
                <a:uLnTx/>
                <a:uFillTx/>
                <a:latin typeface="Trebuchet MS"/>
                <a:ea typeface="+mn-ea"/>
                <a:cs typeface="Trebuchet MS"/>
              </a:rPr>
              <a:t>devolución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utilizando</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50" normalizeH="0" baseline="0" noProof="0" dirty="0">
                <a:ln>
                  <a:noFill/>
                </a:ln>
                <a:solidFill>
                  <a:sysClr val="windowText" lastClr="000000"/>
                </a:solidFill>
                <a:effectLst/>
                <a:uLnTx/>
                <a:uFillTx/>
                <a:latin typeface="Trebuchet MS"/>
                <a:ea typeface="+mn-ea"/>
                <a:cs typeface="Trebuchet MS"/>
              </a:rPr>
              <a:t>el</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FED</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(Formato</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5" normalizeH="0" baseline="0" noProof="0" dirty="0">
                <a:ln>
                  <a:noFill/>
                </a:ln>
                <a:solidFill>
                  <a:sysClr val="windowText" lastClr="000000"/>
                </a:solidFill>
                <a:effectLst/>
                <a:uLnTx/>
                <a:uFillTx/>
                <a:latin typeface="Trebuchet MS"/>
                <a:ea typeface="+mn-ea"/>
                <a:cs typeface="Trebuchet MS"/>
              </a:rPr>
              <a:t>electrónico</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devoluciones)</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4" normalizeH="0" baseline="0" noProof="0" dirty="0">
                <a:ln>
                  <a:noFill/>
                </a:ln>
                <a:solidFill>
                  <a:sysClr val="windowText" lastClr="000000"/>
                </a:solidFill>
                <a:effectLst/>
                <a:uLnTx/>
                <a:uFillTx/>
                <a:latin typeface="Trebuchet MS"/>
                <a:ea typeface="+mn-ea"/>
                <a:cs typeface="Trebuchet MS"/>
              </a:rPr>
              <a:t>disponible</a:t>
            </a:r>
            <a:r>
              <a:rPr kumimoji="0" sz="19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50" normalizeH="0" baseline="0" noProof="0" dirty="0">
                <a:ln>
                  <a:noFill/>
                </a:ln>
                <a:solidFill>
                  <a:sysClr val="windowText" lastClr="000000"/>
                </a:solidFill>
                <a:effectLst/>
                <a:uLnTx/>
                <a:uFillTx/>
                <a:latin typeface="Trebuchet MS"/>
                <a:ea typeface="+mn-ea"/>
                <a:cs typeface="Trebuchet MS"/>
              </a:rPr>
              <a:t>el</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portal</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5" normalizeH="0" baseline="0" noProof="0" dirty="0">
                <a:ln>
                  <a:noFill/>
                </a:ln>
                <a:solidFill>
                  <a:sysClr val="windowText" lastClr="000000"/>
                </a:solidFill>
                <a:effectLst/>
                <a:uLnTx/>
                <a:uFillTx/>
                <a:latin typeface="Trebuchet MS"/>
                <a:ea typeface="+mn-ea"/>
                <a:cs typeface="Trebuchet MS"/>
              </a:rPr>
              <a:t>del</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SAT.</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318770" marR="0" lvl="0" indent="-306070" algn="l" defTabSz="914400" rtl="0" eaLnBrk="1" fontAlgn="auto" latinLnBrk="0" hangingPunct="1">
              <a:lnSpc>
                <a:spcPts val="2165"/>
              </a:lnSpc>
              <a:spcBef>
                <a:spcPts val="830"/>
              </a:spcBef>
              <a:spcAft>
                <a:spcPts val="0"/>
              </a:spcAft>
              <a:buClr>
                <a:srgbClr val="903062"/>
              </a:buClr>
              <a:buSzPct val="92105"/>
              <a:buFont typeface="Wingdings"/>
              <a:buChar char=""/>
              <a:tabLst>
                <a:tab pos="318770" algn="l"/>
                <a:tab pos="1586865" algn="l"/>
                <a:tab pos="1882139" algn="l"/>
                <a:tab pos="3523615" algn="l"/>
                <a:tab pos="4020820" algn="l"/>
                <a:tab pos="4747895" algn="l"/>
                <a:tab pos="5135245" algn="l"/>
                <a:tab pos="5808980" algn="l"/>
                <a:tab pos="6188075" algn="l"/>
                <a:tab pos="7133590" algn="l"/>
                <a:tab pos="7511415" algn="l"/>
                <a:tab pos="8703310" algn="l"/>
                <a:tab pos="9082405" algn="l"/>
                <a:tab pos="9570720" algn="l"/>
                <a:tab pos="10067290" algn="l"/>
              </a:tabLst>
              <a:defRPr/>
            </a:pP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Acompañar</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la</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documentación</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señala</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las</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fichas</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tramites</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devolución</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IVA</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correspondan,</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318770" marR="0" lvl="0" indent="0" algn="l" defTabSz="914400" rtl="0" eaLnBrk="1" fontAlgn="auto" latinLnBrk="0" hangingPunct="1">
              <a:lnSpc>
                <a:spcPts val="2165"/>
              </a:lnSpc>
              <a:spcBef>
                <a:spcPts val="0"/>
              </a:spcBef>
              <a:spcAft>
                <a:spcPts val="0"/>
              </a:spcAft>
              <a:buClrTx/>
              <a:buSzTx/>
              <a:buFontTx/>
              <a:buNone/>
              <a:tabLst/>
              <a:defRPr/>
            </a:pPr>
            <a:r>
              <a:rPr kumimoji="0" sz="1900" b="0" i="0" u="none" strike="noStrike" kern="0" cap="none" spc="-105" normalizeH="0" baseline="0" noProof="0" dirty="0">
                <a:ln>
                  <a:noFill/>
                </a:ln>
                <a:solidFill>
                  <a:sysClr val="windowText" lastClr="000000"/>
                </a:solidFill>
                <a:effectLst/>
                <a:uLnTx/>
                <a:uFillTx/>
                <a:latin typeface="Trebuchet MS"/>
                <a:ea typeface="+mn-ea"/>
                <a:cs typeface="Trebuchet MS"/>
              </a:rPr>
              <a:t>contenidas</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50" normalizeH="0" baseline="0" noProof="0" dirty="0">
                <a:ln>
                  <a:noFill/>
                </a:ln>
                <a:solidFill>
                  <a:sysClr val="windowText" lastClr="000000"/>
                </a:solidFill>
                <a:effectLst/>
                <a:uLnTx/>
                <a:uFillTx/>
                <a:latin typeface="Trebuchet MS"/>
                <a:ea typeface="+mn-ea"/>
                <a:cs typeface="Trebuchet MS"/>
              </a:rPr>
              <a:t>el</a:t>
            </a:r>
            <a:r>
              <a:rPr kumimoji="0" sz="1900" b="0" i="0" u="none" strike="noStrike" kern="0" cap="none" spc="-2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Anexo</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1-</a:t>
            </a:r>
            <a:r>
              <a:rPr kumimoji="0" sz="1900" b="0" i="0" u="none" strike="noStrike" kern="0" cap="none" spc="135" normalizeH="0" baseline="0" noProof="0" dirty="0">
                <a:ln>
                  <a:noFill/>
                </a:ln>
                <a:solidFill>
                  <a:sysClr val="windowText" lastClr="000000"/>
                </a:solidFill>
                <a:effectLst/>
                <a:uLnTx/>
                <a:uFillTx/>
                <a:latin typeface="Trebuchet MS"/>
                <a:ea typeface="+mn-ea"/>
                <a:cs typeface="Trebuchet MS"/>
              </a:rPr>
              <a:t>A</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0" normalizeH="0" baseline="0" noProof="0" dirty="0">
                <a:ln>
                  <a:noFill/>
                </a:ln>
                <a:solidFill>
                  <a:sysClr val="windowText" lastClr="000000"/>
                </a:solidFill>
                <a:effectLst/>
                <a:uLnTx/>
                <a:uFillTx/>
                <a:latin typeface="Trebuchet MS"/>
                <a:ea typeface="+mn-ea"/>
                <a:cs typeface="Trebuchet MS"/>
              </a:rPr>
              <a:t>(10/CFF</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5" normalizeH="0" baseline="0" noProof="0" dirty="0">
                <a:ln>
                  <a:noFill/>
                </a:ln>
                <a:solidFill>
                  <a:sysClr val="windowText" lastClr="000000"/>
                </a:solidFill>
                <a:effectLst/>
                <a:uLnTx/>
                <a:uFillTx/>
                <a:latin typeface="Trebuchet MS"/>
                <a:ea typeface="+mn-ea"/>
                <a:cs typeface="Trebuchet MS"/>
              </a:rPr>
              <a:t>Solicitud</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0" normalizeH="0" baseline="0" noProof="0" dirty="0">
                <a:ln>
                  <a:noFill/>
                </a:ln>
                <a:solidFill>
                  <a:sysClr val="windowText" lastClr="000000"/>
                </a:solidFill>
                <a:effectLst/>
                <a:uLnTx/>
                <a:uFillTx/>
                <a:latin typeface="Trebuchet MS"/>
                <a:ea typeface="+mn-ea"/>
                <a:cs typeface="Trebuchet MS"/>
              </a:rPr>
              <a:t>devolución</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5" normalizeH="0" baseline="0" noProof="0" dirty="0">
                <a:ln>
                  <a:noFill/>
                </a:ln>
                <a:solidFill>
                  <a:sysClr val="windowText" lastClr="000000"/>
                </a:solidFill>
                <a:effectLst/>
                <a:uLnTx/>
                <a:uFillTx/>
                <a:latin typeface="Trebuchet MS"/>
                <a:ea typeface="+mn-ea"/>
                <a:cs typeface="Trebuchet MS"/>
              </a:rPr>
              <a:t>saldo</a:t>
            </a:r>
            <a:r>
              <a:rPr kumimoji="0" sz="19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00" normalizeH="0" baseline="0" noProof="0" dirty="0">
                <a:ln>
                  <a:noFill/>
                </a:ln>
                <a:solidFill>
                  <a:sysClr val="windowText" lastClr="000000"/>
                </a:solidFill>
                <a:effectLst/>
                <a:uLnTx/>
                <a:uFillTx/>
                <a:latin typeface="Trebuchet MS"/>
                <a:ea typeface="+mn-ea"/>
                <a:cs typeface="Trebuchet MS"/>
              </a:rPr>
              <a:t>a</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0" normalizeH="0" baseline="0" noProof="0" dirty="0">
                <a:ln>
                  <a:noFill/>
                </a:ln>
                <a:solidFill>
                  <a:sysClr val="windowText" lastClr="000000"/>
                </a:solidFill>
                <a:effectLst/>
                <a:uLnTx/>
                <a:uFillTx/>
                <a:latin typeface="Trebuchet MS"/>
                <a:ea typeface="+mn-ea"/>
                <a:cs typeface="Trebuchet MS"/>
              </a:rPr>
              <a:t>favor</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5" normalizeH="0" baseline="0" noProof="0" dirty="0">
                <a:ln>
                  <a:noFill/>
                </a:ln>
                <a:solidFill>
                  <a:sysClr val="windowText" lastClr="000000"/>
                </a:solidFill>
                <a:effectLst/>
                <a:uLnTx/>
                <a:uFillTx/>
                <a:latin typeface="Trebuchet MS"/>
                <a:ea typeface="+mn-ea"/>
                <a:cs typeface="Trebuchet MS"/>
              </a:rPr>
              <a:t>del</a:t>
            </a:r>
            <a:r>
              <a:rPr kumimoji="0" sz="19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IVA).</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318770" marR="27305" lvl="0" indent="-306705" algn="just" defTabSz="914400" rtl="0" eaLnBrk="1" fontAlgn="auto" latinLnBrk="0" hangingPunct="1">
              <a:lnSpc>
                <a:spcPts val="2050"/>
              </a:lnSpc>
              <a:spcBef>
                <a:spcPts val="1085"/>
              </a:spcBef>
              <a:spcAft>
                <a:spcPts val="0"/>
              </a:spcAft>
              <a:buClr>
                <a:srgbClr val="903062"/>
              </a:buClr>
              <a:buSzPct val="92105"/>
              <a:buFont typeface="Wingdings"/>
              <a:buChar char=""/>
              <a:tabLst>
                <a:tab pos="318770" algn="l"/>
              </a:tabLst>
              <a:defRPr/>
            </a:pP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contribuyentes</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50" normalizeH="0" baseline="0" noProof="0" dirty="0">
                <a:ln>
                  <a:noFill/>
                </a:ln>
                <a:solidFill>
                  <a:sysClr val="windowText" lastClr="000000"/>
                </a:solidFill>
                <a:effectLst/>
                <a:uLnTx/>
                <a:uFillTx/>
                <a:latin typeface="Trebuchet MS"/>
                <a:ea typeface="+mn-ea"/>
                <a:cs typeface="Trebuchet MS"/>
              </a:rPr>
              <a:t>tributen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50" normalizeH="0" baseline="0" noProof="0" dirty="0">
                <a:ln>
                  <a:noFill/>
                </a:ln>
                <a:solidFill>
                  <a:sysClr val="windowText" lastClr="000000"/>
                </a:solidFill>
                <a:effectLst/>
                <a:uLnTx/>
                <a:uFillTx/>
                <a:latin typeface="Trebuchet MS"/>
                <a:ea typeface="+mn-ea"/>
                <a:cs typeface="Trebuchet MS"/>
              </a:rPr>
              <a:t>régimen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45" normalizeH="0" baseline="0" noProof="0" dirty="0">
                <a:ln>
                  <a:noFill/>
                </a:ln>
                <a:solidFill>
                  <a:sysClr val="windowText" lastClr="000000"/>
                </a:solidFill>
                <a:effectLst/>
                <a:uLnTx/>
                <a:uFillTx/>
                <a:latin typeface="Trebuchet MS"/>
                <a:ea typeface="+mn-ea"/>
                <a:cs typeface="Trebuchet MS"/>
              </a:rPr>
              <a:t>incorporación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fiscal</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deberán</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75" normalizeH="0" baseline="0" noProof="0" dirty="0">
                <a:ln>
                  <a:noFill/>
                </a:ln>
                <a:solidFill>
                  <a:sysClr val="windowText" lastClr="000000"/>
                </a:solidFill>
                <a:effectLst/>
                <a:uLnTx/>
                <a:uFillTx/>
                <a:latin typeface="Trebuchet MS"/>
                <a:ea typeface="+mn-ea"/>
                <a:cs typeface="Trebuchet MS"/>
              </a:rPr>
              <a:t>acompañar</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la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solicitud</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los </a:t>
            </a:r>
            <a:r>
              <a:rPr kumimoji="0" sz="1900" b="0" i="0" u="none" strike="noStrike" kern="0" cap="none" spc="-80" normalizeH="0" baseline="0" noProof="0" dirty="0">
                <a:ln>
                  <a:noFill/>
                </a:ln>
                <a:solidFill>
                  <a:sysClr val="windowText" lastClr="000000"/>
                </a:solidFill>
                <a:effectLst/>
                <a:uLnTx/>
                <a:uFillTx/>
                <a:latin typeface="Trebuchet MS"/>
                <a:ea typeface="+mn-ea"/>
                <a:cs typeface="Trebuchet MS"/>
              </a:rPr>
              <a:t>anexos</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7</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4" normalizeH="0" baseline="0" noProof="0" dirty="0">
                <a:ln>
                  <a:noFill/>
                </a:ln>
                <a:solidFill>
                  <a:sysClr val="windowText" lastClr="000000"/>
                </a:solidFill>
                <a:effectLst/>
                <a:uLnTx/>
                <a:uFillTx/>
                <a:latin typeface="Trebuchet MS"/>
                <a:ea typeface="+mn-ea"/>
                <a:cs typeface="Trebuchet MS"/>
              </a:rPr>
              <a:t>y</a:t>
            </a:r>
            <a:r>
              <a:rPr kumimoji="0" sz="19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7-</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A.</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317500" marR="28575" lvl="0" indent="-305435" algn="just" defTabSz="914400" rtl="0" eaLnBrk="1" fontAlgn="auto" latinLnBrk="0" hangingPunct="1">
              <a:lnSpc>
                <a:spcPts val="2050"/>
              </a:lnSpc>
              <a:spcBef>
                <a:spcPts val="1060"/>
              </a:spcBef>
              <a:spcAft>
                <a:spcPts val="0"/>
              </a:spcAft>
              <a:buClr>
                <a:srgbClr val="903062"/>
              </a:buClr>
              <a:buSzPct val="92105"/>
              <a:buFont typeface="Wingdings"/>
              <a:buChar char=""/>
              <a:tabLst>
                <a:tab pos="318770" algn="l"/>
              </a:tabLst>
              <a:defRPr/>
            </a:pP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contribuyentes</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deben</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tener</a:t>
            </a:r>
            <a:r>
              <a:rPr kumimoji="0" sz="19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0" normalizeH="0" baseline="0" noProof="0" dirty="0">
                <a:ln>
                  <a:noFill/>
                </a:ln>
                <a:solidFill>
                  <a:sysClr val="windowText" lastClr="000000"/>
                </a:solidFill>
                <a:effectLst/>
                <a:uLnTx/>
                <a:uFillTx/>
                <a:latin typeface="Trebuchet MS"/>
                <a:ea typeface="+mn-ea"/>
                <a:cs typeface="Trebuchet MS"/>
              </a:rPr>
              <a:t>presentada</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9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anterioridad</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fecha</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presentación</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40" normalizeH="0" baseline="0" noProof="0" dirty="0">
                <a:ln>
                  <a:noFill/>
                </a:ln>
                <a:solidFill>
                  <a:sysClr val="windowText" lastClr="000000"/>
                </a:solidFill>
                <a:effectLst/>
                <a:uLnTx/>
                <a:uFillTx/>
                <a:latin typeface="Trebuchet MS"/>
                <a:ea typeface="+mn-ea"/>
                <a:cs typeface="Trebuchet MS"/>
              </a:rPr>
              <a:t>solicitud</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devolución</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0" normalizeH="0" baseline="0" noProof="0" dirty="0">
                <a:ln>
                  <a:noFill/>
                </a:ln>
                <a:solidFill>
                  <a:sysClr val="windowText" lastClr="000000"/>
                </a:solidFill>
                <a:effectLst/>
                <a:uLnTx/>
                <a:uFillTx/>
                <a:latin typeface="Trebuchet MS"/>
                <a:ea typeface="+mn-ea"/>
                <a:cs typeface="Trebuchet MS"/>
              </a:rPr>
              <a:t>la</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0" normalizeH="0" baseline="0" noProof="0" dirty="0">
                <a:ln>
                  <a:noFill/>
                </a:ln>
                <a:solidFill>
                  <a:sysClr val="windowText" lastClr="000000"/>
                </a:solidFill>
                <a:effectLst/>
                <a:uLnTx/>
                <a:uFillTx/>
                <a:latin typeface="Trebuchet MS"/>
                <a:ea typeface="+mn-ea"/>
                <a:cs typeface="Trebuchet MS"/>
              </a:rPr>
              <a:t>DIOT</a:t>
            </a:r>
            <a:r>
              <a:rPr kumimoji="0" sz="1900" b="0" i="0" u="none" strike="noStrike" kern="0" cap="none" spc="-14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75" normalizeH="0" baseline="0" noProof="0" dirty="0">
                <a:ln>
                  <a:noFill/>
                </a:ln>
                <a:solidFill>
                  <a:sysClr val="windowText" lastClr="000000"/>
                </a:solidFill>
                <a:effectLst/>
                <a:uLnTx/>
                <a:uFillTx/>
                <a:latin typeface="Trebuchet MS"/>
                <a:ea typeface="+mn-ea"/>
                <a:cs typeface="Trebuchet MS"/>
              </a:rPr>
              <a:t>correspondiente</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0" normalizeH="0" baseline="0" noProof="0" dirty="0">
                <a:ln>
                  <a:noFill/>
                </a:ln>
                <a:solidFill>
                  <a:sysClr val="windowText" lastClr="000000"/>
                </a:solidFill>
                <a:effectLst/>
                <a:uLnTx/>
                <a:uFillTx/>
                <a:latin typeface="Trebuchet MS"/>
                <a:ea typeface="+mn-ea"/>
                <a:cs typeface="Trebuchet MS"/>
              </a:rPr>
              <a:t>al</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40" normalizeH="0" baseline="0" noProof="0" dirty="0">
                <a:ln>
                  <a:noFill/>
                </a:ln>
                <a:solidFill>
                  <a:sysClr val="windowText" lastClr="000000"/>
                </a:solidFill>
                <a:effectLst/>
                <a:uLnTx/>
                <a:uFillTx/>
                <a:latin typeface="Trebuchet MS"/>
                <a:ea typeface="+mn-ea"/>
                <a:cs typeface="Trebuchet MS"/>
              </a:rPr>
              <a:t>periodo</a:t>
            </a:r>
            <a:r>
              <a:rPr kumimoji="0" sz="19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0" normalizeH="0" baseline="0" noProof="0" dirty="0">
                <a:ln>
                  <a:noFill/>
                </a:ln>
                <a:solidFill>
                  <a:sysClr val="windowText" lastClr="000000"/>
                </a:solidFill>
                <a:effectLst/>
                <a:uLnTx/>
                <a:uFillTx/>
                <a:latin typeface="Trebuchet MS"/>
                <a:ea typeface="+mn-ea"/>
                <a:cs typeface="Trebuchet MS"/>
              </a:rPr>
              <a:t>solicita</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en</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0" normalizeH="0" baseline="0" noProof="0" dirty="0">
                <a:ln>
                  <a:noFill/>
                </a:ln>
                <a:solidFill>
                  <a:sysClr val="windowText" lastClr="000000"/>
                </a:solidFill>
                <a:effectLst/>
                <a:uLnTx/>
                <a:uFillTx/>
                <a:latin typeface="Trebuchet MS"/>
                <a:ea typeface="+mn-ea"/>
                <a:cs typeface="Trebuchet MS"/>
              </a:rPr>
              <a:t>devolución,</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0" normalizeH="0" baseline="0" noProof="0" dirty="0">
                <a:ln>
                  <a:noFill/>
                </a:ln>
                <a:solidFill>
                  <a:sysClr val="windowText" lastClr="000000"/>
                </a:solidFill>
                <a:effectLst/>
                <a:uLnTx/>
                <a:uFillTx/>
                <a:latin typeface="Trebuchet MS"/>
                <a:ea typeface="+mn-ea"/>
                <a:cs typeface="Trebuchet MS"/>
              </a:rPr>
              <a:t>salvo</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5"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trate</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60" normalizeH="0" baseline="0" noProof="0" dirty="0">
                <a:ln>
                  <a:noFill/>
                </a:ln>
                <a:solidFill>
                  <a:sysClr val="windowText" lastClr="000000"/>
                </a:solidFill>
                <a:effectLst/>
                <a:uLnTx/>
                <a:uFillTx/>
                <a:latin typeface="Trebuchet MS"/>
                <a:ea typeface="+mn-ea"/>
                <a:cs typeface="Trebuchet MS"/>
              </a:rPr>
              <a:t>contribuyentes 	</a:t>
            </a:r>
            <a:r>
              <a:rPr kumimoji="0" sz="1900" b="0" i="0" u="none" strike="noStrike" kern="0" cap="none" spc="-125" normalizeH="0" baseline="0" noProof="0" dirty="0">
                <a:ln>
                  <a:noFill/>
                </a:ln>
                <a:solidFill>
                  <a:sysClr val="windowText" lastClr="000000"/>
                </a:solidFill>
                <a:effectLst/>
                <a:uLnTx/>
                <a:uFillTx/>
                <a:latin typeface="Trebuchet MS"/>
                <a:ea typeface="+mn-ea"/>
                <a:cs typeface="Trebuchet MS"/>
              </a:rPr>
              <a:t>que</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40" normalizeH="0" baseline="0" noProof="0" dirty="0">
                <a:ln>
                  <a:noFill/>
                </a:ln>
                <a:solidFill>
                  <a:sysClr val="windowText" lastClr="000000"/>
                </a:solidFill>
                <a:effectLst/>
                <a:uLnTx/>
                <a:uFillTx/>
                <a:latin typeface="Trebuchet MS"/>
                <a:ea typeface="+mn-ea"/>
                <a:cs typeface="Trebuchet MS"/>
              </a:rPr>
              <a:t>aplicar</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40" normalizeH="0" baseline="0" noProof="0" dirty="0">
                <a:ln>
                  <a:noFill/>
                </a:ln>
                <a:solidFill>
                  <a:sysClr val="windowText" lastClr="000000"/>
                </a:solidFill>
                <a:effectLst/>
                <a:uLnTx/>
                <a:uFillTx/>
                <a:latin typeface="Trebuchet MS"/>
                <a:ea typeface="+mn-ea"/>
                <a:cs typeface="Trebuchet MS"/>
              </a:rPr>
              <a:t>una</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55" normalizeH="0" baseline="0" noProof="0" dirty="0">
                <a:ln>
                  <a:noFill/>
                </a:ln>
                <a:solidFill>
                  <a:sysClr val="windowText" lastClr="000000"/>
                </a:solidFill>
                <a:effectLst/>
                <a:uLnTx/>
                <a:uFillTx/>
                <a:latin typeface="Trebuchet MS"/>
                <a:ea typeface="+mn-ea"/>
                <a:cs typeface="Trebuchet MS"/>
              </a:rPr>
              <a:t>facilidad</a:t>
            </a:r>
            <a:r>
              <a:rPr kumimoji="0" sz="19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0" normalizeH="0" baseline="0" noProof="0" dirty="0">
                <a:ln>
                  <a:noFill/>
                </a:ln>
                <a:solidFill>
                  <a:sysClr val="windowText" lastClr="000000"/>
                </a:solidFill>
                <a:effectLst/>
                <a:uLnTx/>
                <a:uFillTx/>
                <a:latin typeface="Trebuchet MS"/>
                <a:ea typeface="+mn-ea"/>
                <a:cs typeface="Trebuchet MS"/>
              </a:rPr>
              <a:t>administrativa</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90" normalizeH="0" baseline="0" noProof="0" dirty="0">
                <a:ln>
                  <a:noFill/>
                </a:ln>
                <a:solidFill>
                  <a:sysClr val="windowText" lastClr="000000"/>
                </a:solidFill>
                <a:effectLst/>
                <a:uLnTx/>
                <a:uFillTx/>
                <a:latin typeface="Trebuchet MS"/>
                <a:ea typeface="+mn-ea"/>
                <a:cs typeface="Trebuchet MS"/>
              </a:rPr>
              <a:t>disposición</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70" normalizeH="0" baseline="0" noProof="0" dirty="0">
                <a:ln>
                  <a:noFill/>
                </a:ln>
                <a:solidFill>
                  <a:sysClr val="windowText" lastClr="000000"/>
                </a:solidFill>
                <a:effectLst/>
                <a:uLnTx/>
                <a:uFillTx/>
                <a:latin typeface="Trebuchet MS"/>
                <a:ea typeface="+mn-ea"/>
                <a:cs typeface="Trebuchet MS"/>
              </a:rPr>
              <a:t>legal</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40" normalizeH="0" baseline="0" noProof="0" dirty="0">
                <a:ln>
                  <a:noFill/>
                </a:ln>
                <a:solidFill>
                  <a:sysClr val="windowText" lastClr="000000"/>
                </a:solidFill>
                <a:effectLst/>
                <a:uLnTx/>
                <a:uFillTx/>
                <a:latin typeface="Trebuchet MS"/>
                <a:ea typeface="+mn-ea"/>
                <a:cs typeface="Trebuchet MS"/>
              </a:rPr>
              <a:t>tengan</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40" normalizeH="0" baseline="0" noProof="0" dirty="0">
                <a:ln>
                  <a:noFill/>
                </a:ln>
                <a:solidFill>
                  <a:sysClr val="windowText" lastClr="000000"/>
                </a:solidFill>
                <a:effectLst/>
                <a:uLnTx/>
                <a:uFillTx/>
                <a:latin typeface="Trebuchet MS"/>
                <a:ea typeface="+mn-ea"/>
                <a:cs typeface="Trebuchet MS"/>
              </a:rPr>
              <a:t>cumplida</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5" normalizeH="0" baseline="0" noProof="0" dirty="0">
                <a:ln>
                  <a:noFill/>
                </a:ln>
                <a:solidFill>
                  <a:sysClr val="windowText" lastClr="000000"/>
                </a:solidFill>
                <a:effectLst/>
                <a:uLnTx/>
                <a:uFillTx/>
                <a:latin typeface="Trebuchet MS"/>
                <a:ea typeface="+mn-ea"/>
                <a:cs typeface="Trebuchet MS"/>
              </a:rPr>
              <a:t>dicha</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obligación.</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546100" marR="0" lvl="0" indent="0" algn="just" defTabSz="914400" rtl="0" eaLnBrk="1" fontAlgn="auto" latinLnBrk="0" hangingPunct="1">
              <a:lnSpc>
                <a:spcPct val="100000"/>
              </a:lnSpc>
              <a:spcBef>
                <a:spcPts val="805"/>
              </a:spcBef>
              <a:spcAft>
                <a:spcPts val="0"/>
              </a:spcAft>
              <a:buClrTx/>
              <a:buSzTx/>
              <a:buFontTx/>
              <a:buNone/>
              <a:tabLst/>
              <a:defRPr/>
            </a:pPr>
            <a:r>
              <a:rPr kumimoji="0" sz="1900" b="0" i="0" u="none" strike="noStrike" kern="0" cap="none" spc="-105" normalizeH="0" baseline="0" noProof="0" dirty="0">
                <a:ln>
                  <a:noFill/>
                </a:ln>
                <a:solidFill>
                  <a:sysClr val="windowText" lastClr="000000"/>
                </a:solidFill>
                <a:effectLst/>
                <a:uLnTx/>
                <a:uFillTx/>
                <a:latin typeface="Trebuchet MS"/>
                <a:ea typeface="+mn-ea"/>
                <a:cs typeface="Trebuchet MS"/>
              </a:rPr>
              <a:t>-</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Personas</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Físicas</a:t>
            </a:r>
            <a:r>
              <a:rPr kumimoji="0" sz="1900" b="0" i="0" u="none" strike="noStrike" kern="0" cap="none" spc="-2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Arrendamiento</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y</a:t>
            </a:r>
            <a:r>
              <a:rPr kumimoji="0" sz="1900" b="0" i="0" u="none" strike="noStrike" kern="0" cap="none" spc="-204"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00" normalizeH="0" baseline="0" noProof="0" dirty="0">
                <a:ln>
                  <a:noFill/>
                </a:ln>
                <a:solidFill>
                  <a:sysClr val="windowText" lastClr="000000"/>
                </a:solidFill>
                <a:effectLst/>
                <a:uLnTx/>
                <a:uFillTx/>
                <a:latin typeface="Trebuchet MS"/>
                <a:ea typeface="+mn-ea"/>
                <a:cs typeface="Trebuchet MS"/>
              </a:rPr>
              <a:t>Actividad</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4" normalizeH="0" baseline="0" noProof="0" dirty="0">
                <a:ln>
                  <a:noFill/>
                </a:ln>
                <a:solidFill>
                  <a:sysClr val="windowText" lastClr="000000"/>
                </a:solidFill>
                <a:effectLst/>
                <a:uLnTx/>
                <a:uFillTx/>
                <a:latin typeface="Trebuchet MS"/>
                <a:ea typeface="+mn-ea"/>
                <a:cs typeface="Trebuchet MS"/>
              </a:rPr>
              <a:t>Empresarial</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75" normalizeH="0" baseline="0" noProof="0" dirty="0">
                <a:ln>
                  <a:noFill/>
                </a:ln>
                <a:solidFill>
                  <a:sysClr val="windowText" lastClr="000000"/>
                </a:solidFill>
                <a:effectLst/>
                <a:uLnTx/>
                <a:uFillTx/>
                <a:latin typeface="Trebuchet MS"/>
                <a:ea typeface="+mn-ea"/>
                <a:cs typeface="Trebuchet MS"/>
              </a:rPr>
              <a:t>ingresos</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0" normalizeH="0" baseline="0" noProof="0" dirty="0">
                <a:ln>
                  <a:noFill/>
                </a:ln>
                <a:solidFill>
                  <a:sysClr val="windowText" lastClr="000000"/>
                </a:solidFill>
                <a:effectLst/>
                <a:uLnTx/>
                <a:uFillTx/>
                <a:latin typeface="Trebuchet MS"/>
                <a:ea typeface="+mn-ea"/>
                <a:cs typeface="Trebuchet MS"/>
              </a:rPr>
              <a:t>menores</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200" normalizeH="0" baseline="0" noProof="0" dirty="0">
                <a:ln>
                  <a:noFill/>
                </a:ln>
                <a:solidFill>
                  <a:sysClr val="windowText" lastClr="000000"/>
                </a:solidFill>
                <a:effectLst/>
                <a:uLnTx/>
                <a:uFillTx/>
                <a:latin typeface="Trebuchet MS"/>
                <a:ea typeface="+mn-ea"/>
                <a:cs typeface="Trebuchet MS"/>
              </a:rPr>
              <a:t>a</a:t>
            </a:r>
            <a:r>
              <a:rPr kumimoji="0" sz="19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4</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10" normalizeH="0" baseline="0" noProof="0" dirty="0">
                <a:ln>
                  <a:noFill/>
                </a:ln>
                <a:solidFill>
                  <a:sysClr val="windowText" lastClr="000000"/>
                </a:solidFill>
                <a:effectLst/>
                <a:uLnTx/>
                <a:uFillTx/>
                <a:latin typeface="Trebuchet MS"/>
                <a:ea typeface="+mn-ea"/>
                <a:cs typeface="Trebuchet MS"/>
              </a:rPr>
              <a:t>millones</a:t>
            </a:r>
            <a:r>
              <a:rPr kumimoji="0" sz="19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55" normalizeH="0" baseline="0" noProof="0" dirty="0">
                <a:ln>
                  <a:noFill/>
                </a:ln>
                <a:solidFill>
                  <a:sysClr val="windowText" lastClr="000000"/>
                </a:solidFill>
                <a:effectLst/>
                <a:uLnTx/>
                <a:uFillTx/>
                <a:latin typeface="Trebuchet MS"/>
                <a:ea typeface="+mn-ea"/>
                <a:cs typeface="Trebuchet MS"/>
              </a:rPr>
              <a:t>2.8.1.17</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RMF</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lang="es-MX" sz="1900" b="0" i="0" u="none" strike="noStrike" kern="0" cap="none" spc="-20" normalizeH="0" baseline="0" noProof="0" dirty="0">
                <a:ln>
                  <a:noFill/>
                </a:ln>
                <a:solidFill>
                  <a:sysClr val="windowText" lastClr="000000"/>
                </a:solidFill>
                <a:effectLst/>
                <a:uLnTx/>
                <a:uFillTx/>
                <a:latin typeface="Trebuchet MS"/>
                <a:ea typeface="+mn-ea"/>
                <a:cs typeface="Trebuchet MS"/>
              </a:rPr>
              <a:t>2026</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a:p>
            <a:pPr marL="546100" marR="0" lvl="0" indent="0" algn="just" defTabSz="914400" rtl="0" eaLnBrk="1" fontAlgn="auto" latinLnBrk="0" hangingPunct="1">
              <a:lnSpc>
                <a:spcPct val="100000"/>
              </a:lnSpc>
              <a:spcBef>
                <a:spcPts val="830"/>
              </a:spcBef>
              <a:spcAft>
                <a:spcPts val="0"/>
              </a:spcAft>
              <a:buClrTx/>
              <a:buSzTx/>
              <a:buFontTx/>
              <a:buNone/>
              <a:tabLst/>
              <a:defRPr/>
            </a:pP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a:t>
            </a:r>
            <a:r>
              <a:rPr kumimoji="0" sz="19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RESICO</a:t>
            </a:r>
            <a:r>
              <a:rPr kumimoji="0" sz="19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Personas</a:t>
            </a:r>
            <a:r>
              <a:rPr kumimoji="0" sz="19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Físicas</a:t>
            </a:r>
            <a:r>
              <a:rPr kumimoji="0" sz="19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20" normalizeH="0" baseline="0" noProof="0" dirty="0">
                <a:ln>
                  <a:noFill/>
                </a:ln>
                <a:solidFill>
                  <a:sysClr val="windowText" lastClr="000000"/>
                </a:solidFill>
                <a:effectLst/>
                <a:uLnTx/>
                <a:uFillTx/>
                <a:latin typeface="Trebuchet MS"/>
                <a:ea typeface="+mn-ea"/>
                <a:cs typeface="Trebuchet MS"/>
              </a:rPr>
              <a:t>y</a:t>
            </a:r>
            <a:r>
              <a:rPr kumimoji="0" sz="19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85" normalizeH="0" baseline="0" noProof="0" dirty="0">
                <a:ln>
                  <a:noFill/>
                </a:ln>
                <a:solidFill>
                  <a:sysClr val="windowText" lastClr="000000"/>
                </a:solidFill>
                <a:effectLst/>
                <a:uLnTx/>
                <a:uFillTx/>
                <a:latin typeface="Trebuchet MS"/>
                <a:ea typeface="+mn-ea"/>
                <a:cs typeface="Trebuchet MS"/>
              </a:rPr>
              <a:t>Personas</a:t>
            </a:r>
            <a:r>
              <a:rPr kumimoji="0" sz="19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50" normalizeH="0" baseline="0" noProof="0" dirty="0">
                <a:ln>
                  <a:noFill/>
                </a:ln>
                <a:solidFill>
                  <a:sysClr val="windowText" lastClr="000000"/>
                </a:solidFill>
                <a:effectLst/>
                <a:uLnTx/>
                <a:uFillTx/>
                <a:latin typeface="Trebuchet MS"/>
                <a:ea typeface="+mn-ea"/>
                <a:cs typeface="Trebuchet MS"/>
              </a:rPr>
              <a:t>Morales</a:t>
            </a:r>
            <a:r>
              <a:rPr kumimoji="0" sz="19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135" normalizeH="0" baseline="0" noProof="0" dirty="0">
                <a:ln>
                  <a:noFill/>
                </a:ln>
                <a:solidFill>
                  <a:sysClr val="windowText" lastClr="000000"/>
                </a:solidFill>
                <a:effectLst/>
                <a:uLnTx/>
                <a:uFillTx/>
                <a:latin typeface="Trebuchet MS"/>
                <a:ea typeface="+mn-ea"/>
                <a:cs typeface="Trebuchet MS"/>
              </a:rPr>
              <a:t>3.13.16</a:t>
            </a:r>
            <a:r>
              <a:rPr kumimoji="0" sz="19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900" b="0" i="0" u="none" strike="noStrike" kern="0" cap="none" spc="0" normalizeH="0" baseline="0" noProof="0" dirty="0">
                <a:ln>
                  <a:noFill/>
                </a:ln>
                <a:solidFill>
                  <a:sysClr val="windowText" lastClr="000000"/>
                </a:solidFill>
                <a:effectLst/>
                <a:uLnTx/>
                <a:uFillTx/>
                <a:latin typeface="Trebuchet MS"/>
                <a:ea typeface="+mn-ea"/>
                <a:cs typeface="Trebuchet MS"/>
              </a:rPr>
              <a:t>RMF</a:t>
            </a:r>
            <a:r>
              <a:rPr kumimoji="0" sz="19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lang="es-MX" sz="1900" b="0" i="0" u="none" strike="noStrike" kern="0" cap="none" spc="-20" normalizeH="0" baseline="0" noProof="0" dirty="0">
                <a:ln>
                  <a:noFill/>
                </a:ln>
                <a:solidFill>
                  <a:sysClr val="windowText" lastClr="000000"/>
                </a:solidFill>
                <a:effectLst/>
                <a:uLnTx/>
                <a:uFillTx/>
                <a:latin typeface="Trebuchet MS"/>
                <a:ea typeface="+mn-ea"/>
                <a:cs typeface="Trebuchet MS"/>
              </a:rPr>
              <a:t>2026</a:t>
            </a:r>
            <a:endParaRPr kumimoji="0" sz="1900" b="0" i="0" u="none" strike="noStrike" kern="0" cap="none" spc="0" normalizeH="0" baseline="0" noProof="0" dirty="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10340340" y="542544"/>
            <a:ext cx="1851659" cy="14615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625093" rIns="0" bIns="0" rtlCol="0">
            <a:spAutoFit/>
          </a:bodyPr>
          <a:lstStyle/>
          <a:p>
            <a:pPr marL="226695">
              <a:lnSpc>
                <a:spcPct val="100000"/>
              </a:lnSpc>
              <a:spcBef>
                <a:spcPts val="95"/>
              </a:spcBef>
            </a:pPr>
            <a:r>
              <a:rPr sz="2800" dirty="0">
                <a:solidFill>
                  <a:srgbClr val="FFFFFF"/>
                </a:solidFill>
              </a:rPr>
              <a:t>REQUISITOS</a:t>
            </a:r>
            <a:r>
              <a:rPr sz="2800" spc="-5" dirty="0">
                <a:solidFill>
                  <a:srgbClr val="FFFFFF"/>
                </a:solidFill>
              </a:rPr>
              <a:t> </a:t>
            </a:r>
            <a:r>
              <a:rPr sz="2800" spc="75" dirty="0">
                <a:solidFill>
                  <a:srgbClr val="FFFFFF"/>
                </a:solidFill>
              </a:rPr>
              <a:t>LA</a:t>
            </a:r>
            <a:r>
              <a:rPr sz="2800" spc="-5" dirty="0">
                <a:solidFill>
                  <a:srgbClr val="FFFFFF"/>
                </a:solidFill>
              </a:rPr>
              <a:t> </a:t>
            </a:r>
            <a:r>
              <a:rPr sz="2800" spc="175" dirty="0">
                <a:solidFill>
                  <a:srgbClr val="FFFFFF"/>
                </a:solidFill>
              </a:rPr>
              <a:t>DEVOLUCION</a:t>
            </a:r>
            <a:r>
              <a:rPr sz="2800" spc="-5" dirty="0">
                <a:solidFill>
                  <a:srgbClr val="FFFFFF"/>
                </a:solidFill>
              </a:rPr>
              <a:t> </a:t>
            </a:r>
            <a:r>
              <a:rPr sz="2800" spc="125" dirty="0">
                <a:solidFill>
                  <a:srgbClr val="FFFFFF"/>
                </a:solidFill>
              </a:rPr>
              <a:t>DE</a:t>
            </a:r>
            <a:r>
              <a:rPr sz="2800" dirty="0">
                <a:solidFill>
                  <a:srgbClr val="FFFFFF"/>
                </a:solidFill>
              </a:rPr>
              <a:t> </a:t>
            </a:r>
            <a:r>
              <a:rPr sz="2800" spc="270" dirty="0">
                <a:solidFill>
                  <a:srgbClr val="FFFFFF"/>
                </a:solidFill>
              </a:rPr>
              <a:t>UN</a:t>
            </a:r>
            <a:r>
              <a:rPr sz="2800" spc="-5" dirty="0">
                <a:solidFill>
                  <a:srgbClr val="FFFFFF"/>
                </a:solidFill>
              </a:rPr>
              <a:t> </a:t>
            </a:r>
            <a:r>
              <a:rPr sz="2800" spc="165" dirty="0">
                <a:solidFill>
                  <a:srgbClr val="FFFFFF"/>
                </a:solidFill>
              </a:rPr>
              <a:t>SALDO</a:t>
            </a:r>
            <a:r>
              <a:rPr sz="2800" spc="-305" dirty="0">
                <a:solidFill>
                  <a:srgbClr val="FFFFFF"/>
                </a:solidFill>
              </a:rPr>
              <a:t> </a:t>
            </a:r>
            <a:r>
              <a:rPr sz="2800" spc="210" dirty="0">
                <a:solidFill>
                  <a:srgbClr val="FFFFFF"/>
                </a:solidFill>
              </a:rPr>
              <a:t>A</a:t>
            </a:r>
            <a:r>
              <a:rPr sz="2800" spc="-5" dirty="0">
                <a:solidFill>
                  <a:srgbClr val="FFFFFF"/>
                </a:solidFill>
              </a:rPr>
              <a:t> </a:t>
            </a:r>
            <a:r>
              <a:rPr sz="2800" dirty="0">
                <a:solidFill>
                  <a:srgbClr val="FFFFFF"/>
                </a:solidFill>
              </a:rPr>
              <a:t>FAVOR</a:t>
            </a:r>
            <a:r>
              <a:rPr sz="2800" spc="-5" dirty="0">
                <a:solidFill>
                  <a:srgbClr val="FFFFFF"/>
                </a:solidFill>
              </a:rPr>
              <a:t> </a:t>
            </a:r>
            <a:r>
              <a:rPr sz="2800" spc="125" dirty="0">
                <a:solidFill>
                  <a:srgbClr val="FFFFFF"/>
                </a:solidFill>
              </a:rPr>
              <a:t>DE</a:t>
            </a:r>
            <a:r>
              <a:rPr sz="2800" spc="-10" dirty="0">
                <a:solidFill>
                  <a:srgbClr val="FFFFFF"/>
                </a:solidFill>
              </a:rPr>
              <a:t> </a:t>
            </a:r>
            <a:r>
              <a:rPr sz="2800" spc="-25" dirty="0">
                <a:solidFill>
                  <a:srgbClr val="FFFFFF"/>
                </a:solidFill>
              </a:rPr>
              <a:t>IVA</a:t>
            </a:r>
            <a:endParaRPr sz="2800"/>
          </a:p>
        </p:txBody>
      </p:sp>
      <p:sp>
        <p:nvSpPr>
          <p:cNvPr id="4" name="object 4"/>
          <p:cNvSpPr txBox="1"/>
          <p:nvPr/>
        </p:nvSpPr>
        <p:spPr>
          <a:xfrm>
            <a:off x="496925" y="2713543"/>
            <a:ext cx="11460480" cy="2403475"/>
          </a:xfrm>
          <a:prstGeom prst="rect">
            <a:avLst/>
          </a:prstGeom>
        </p:spPr>
        <p:txBody>
          <a:bodyPr vert="horz" wrap="square" lIns="0" tIns="149225" rIns="0" bIns="0" rtlCol="0">
            <a:spAutoFit/>
          </a:bodyPr>
          <a:lstStyle/>
          <a:p>
            <a:pPr marL="12700" marR="0" lvl="0" indent="0" algn="just" defTabSz="914400" rtl="0" eaLnBrk="1" fontAlgn="auto" latinLnBrk="0" hangingPunct="1">
              <a:lnSpc>
                <a:spcPct val="100000"/>
              </a:lnSpc>
              <a:spcBef>
                <a:spcPts val="1175"/>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Anexo</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1-</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10/CFF</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Solicitud</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Devolución</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Saldos</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4"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Favor</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318770" marR="0" lvl="0" indent="-306070" algn="just" defTabSz="914400" rtl="0" eaLnBrk="1" fontAlgn="auto" latinLnBrk="0" hangingPunct="1">
              <a:lnSpc>
                <a:spcPct val="100000"/>
              </a:lnSpc>
              <a:spcBef>
                <a:spcPts val="1080"/>
              </a:spcBef>
              <a:spcAft>
                <a:spcPts val="0"/>
              </a:spcAft>
              <a:buClr>
                <a:srgbClr val="903062"/>
              </a:buClr>
              <a:buSzPct val="90000"/>
              <a:buFont typeface="Wingdings"/>
              <a:buChar char=""/>
              <a:tabLst>
                <a:tab pos="318770" algn="l"/>
              </a:tabLst>
              <a:defRPr/>
            </a:pP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Contar</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con</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e.firma.</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318770" marR="5080" lvl="0" indent="-306705" algn="just" defTabSz="914400" rtl="0" eaLnBrk="1" fontAlgn="auto" latinLnBrk="0" hangingPunct="1">
              <a:lnSpc>
                <a:spcPct val="100000"/>
              </a:lnSpc>
              <a:spcBef>
                <a:spcPts val="1080"/>
              </a:spcBef>
              <a:spcAft>
                <a:spcPts val="0"/>
              </a:spcAft>
              <a:buClr>
                <a:srgbClr val="903062"/>
              </a:buClr>
              <a:buSzPct val="90000"/>
              <a:buFont typeface="Wingdings"/>
              <a:buChar char=""/>
              <a:tabLst>
                <a:tab pos="318770" algn="l"/>
              </a:tabLst>
              <a:defRPr/>
            </a:pPr>
            <a:r>
              <a:rPr kumimoji="0" sz="2000" b="0" i="0" u="none" strike="noStrike" kern="0" cap="none" spc="-10" normalizeH="0" baseline="0" noProof="0" dirty="0">
                <a:ln>
                  <a:noFill/>
                </a:ln>
                <a:solidFill>
                  <a:sysClr val="windowText" lastClr="000000"/>
                </a:solidFill>
                <a:effectLst/>
                <a:uLnTx/>
                <a:uFillTx/>
                <a:latin typeface="Trebuchet MS"/>
                <a:ea typeface="+mn-ea"/>
                <a:cs typeface="Trebuchet MS"/>
              </a:rPr>
              <a:t>Estado</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cuenta</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expedido</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institución</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financiera</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exceda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2</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meses</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antigüedad,</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que </a:t>
            </a:r>
            <a:r>
              <a:rPr kumimoji="0" sz="2000" b="0" i="0" u="none" strike="noStrike" kern="0" cap="none" spc="-85" normalizeH="0" baseline="0" noProof="0" dirty="0">
                <a:ln>
                  <a:noFill/>
                </a:ln>
                <a:solidFill>
                  <a:sysClr val="windowText" lastClr="000000"/>
                </a:solidFill>
                <a:effectLst/>
                <a:uLnTx/>
                <a:uFillTx/>
                <a:latin typeface="Trebuchet MS"/>
                <a:ea typeface="+mn-ea"/>
                <a:cs typeface="Trebuchet MS"/>
              </a:rPr>
              <a:t>contenga</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0" normalizeH="0" baseline="0" noProof="0" dirty="0">
                <a:ln>
                  <a:noFill/>
                </a:ln>
                <a:solidFill>
                  <a:sysClr val="windowText" lastClr="000000"/>
                </a:solidFill>
                <a:effectLst/>
                <a:uLnTx/>
                <a:uFillTx/>
                <a:latin typeface="Trebuchet MS"/>
                <a:ea typeface="+mn-ea"/>
                <a:cs typeface="Trebuchet MS"/>
              </a:rPr>
              <a:t>clave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del</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RFC</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del</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contribuyente</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lleva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cabo</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solicitud</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devolución</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número</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cuenta</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bancaria</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activa</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 normalizeH="0" baseline="0" noProof="0" dirty="0">
                <a:ln>
                  <a:noFill/>
                </a:ln>
                <a:solidFill>
                  <a:sysClr val="windowText" lastClr="000000"/>
                </a:solidFill>
                <a:effectLst/>
                <a:uLnTx/>
                <a:uFillTx/>
                <a:latin typeface="Trebuchet MS"/>
                <a:ea typeface="+mn-ea"/>
                <a:cs typeface="Trebuchet MS"/>
              </a:rPr>
              <a:t>(CLABE).</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318770" marR="0" lvl="0" indent="-306070" algn="just" defTabSz="914400" rtl="0" eaLnBrk="1" fontAlgn="auto" latinLnBrk="0" hangingPunct="1">
              <a:lnSpc>
                <a:spcPct val="100000"/>
              </a:lnSpc>
              <a:spcBef>
                <a:spcPts val="1085"/>
              </a:spcBef>
              <a:spcAft>
                <a:spcPts val="0"/>
              </a:spcAft>
              <a:buClr>
                <a:srgbClr val="903062"/>
              </a:buClr>
              <a:buSzPct val="90000"/>
              <a:buFont typeface="Wingdings"/>
              <a:buChar char=""/>
              <a:tabLst>
                <a:tab pos="318770" algn="l"/>
              </a:tabLst>
              <a:defRPr/>
            </a:pP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documentación</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adjunte</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al</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trámite</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debe</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estar</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comprimida</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formato</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.ZIP</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y</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máximo</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4MB</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10340340" y="542544"/>
            <a:ext cx="1851659" cy="14615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06551"/>
            <a:ext cx="11300460" cy="1259205"/>
          </a:xfrm>
          <a:prstGeom prst="rect">
            <a:avLst/>
          </a:prstGeom>
          <a:solidFill>
            <a:srgbClr val="4D1334"/>
          </a:solidFill>
        </p:spPr>
        <p:txBody>
          <a:bodyPr vert="horz" wrap="square" lIns="0" tIns="337185" rIns="0" bIns="0" rtlCol="0">
            <a:spAutoFit/>
          </a:bodyPr>
          <a:lstStyle/>
          <a:p>
            <a:pPr>
              <a:lnSpc>
                <a:spcPct val="100000"/>
              </a:lnSpc>
              <a:spcBef>
                <a:spcPts val="2655"/>
              </a:spcBef>
            </a:pPr>
            <a:endParaRPr sz="2400">
              <a:latin typeface="Times New Roman"/>
              <a:cs typeface="Times New Roman"/>
            </a:endParaRPr>
          </a:p>
          <a:p>
            <a:pPr marL="226695">
              <a:lnSpc>
                <a:spcPct val="100000"/>
              </a:lnSpc>
              <a:spcBef>
                <a:spcPts val="5"/>
              </a:spcBef>
            </a:pPr>
            <a:r>
              <a:rPr sz="2400" dirty="0">
                <a:solidFill>
                  <a:srgbClr val="FFFFFF"/>
                </a:solidFill>
              </a:rPr>
              <a:t>TIEMPO</a:t>
            </a:r>
            <a:r>
              <a:rPr sz="2400" spc="-20" dirty="0">
                <a:solidFill>
                  <a:srgbClr val="FFFFFF"/>
                </a:solidFill>
              </a:rPr>
              <a:t> </a:t>
            </a:r>
            <a:r>
              <a:rPr sz="2400" dirty="0">
                <a:solidFill>
                  <a:srgbClr val="FFFFFF"/>
                </a:solidFill>
              </a:rPr>
              <a:t>PARA</a:t>
            </a:r>
            <a:r>
              <a:rPr sz="2400" spc="-20" dirty="0">
                <a:solidFill>
                  <a:srgbClr val="FFFFFF"/>
                </a:solidFill>
              </a:rPr>
              <a:t> </a:t>
            </a:r>
            <a:r>
              <a:rPr sz="2400" spc="120" dirty="0">
                <a:solidFill>
                  <a:srgbClr val="FFFFFF"/>
                </a:solidFill>
              </a:rPr>
              <a:t>QUE</a:t>
            </a:r>
            <a:r>
              <a:rPr sz="2400" spc="-35" dirty="0">
                <a:solidFill>
                  <a:srgbClr val="FFFFFF"/>
                </a:solidFill>
              </a:rPr>
              <a:t> </a:t>
            </a:r>
            <a:r>
              <a:rPr sz="2400" spc="65" dirty="0">
                <a:solidFill>
                  <a:srgbClr val="FFFFFF"/>
                </a:solidFill>
              </a:rPr>
              <a:t>LA</a:t>
            </a:r>
            <a:r>
              <a:rPr sz="2400" spc="-270" dirty="0">
                <a:solidFill>
                  <a:srgbClr val="FFFFFF"/>
                </a:solidFill>
              </a:rPr>
              <a:t> </a:t>
            </a:r>
            <a:r>
              <a:rPr sz="2400" spc="125" dirty="0">
                <a:solidFill>
                  <a:srgbClr val="FFFFFF"/>
                </a:solidFill>
              </a:rPr>
              <a:t>AUTORIDAD</a:t>
            </a:r>
            <a:r>
              <a:rPr sz="2400" spc="-40" dirty="0">
                <a:solidFill>
                  <a:srgbClr val="FFFFFF"/>
                </a:solidFill>
              </a:rPr>
              <a:t> </a:t>
            </a:r>
            <a:r>
              <a:rPr sz="2400" dirty="0">
                <a:solidFill>
                  <a:srgbClr val="FFFFFF"/>
                </a:solidFill>
              </a:rPr>
              <a:t>REGRESE</a:t>
            </a:r>
            <a:r>
              <a:rPr sz="2400" spc="-20" dirty="0">
                <a:solidFill>
                  <a:srgbClr val="FFFFFF"/>
                </a:solidFill>
              </a:rPr>
              <a:t> </a:t>
            </a:r>
            <a:r>
              <a:rPr sz="2400" spc="229" dirty="0">
                <a:solidFill>
                  <a:srgbClr val="FFFFFF"/>
                </a:solidFill>
              </a:rPr>
              <a:t>UN</a:t>
            </a:r>
            <a:r>
              <a:rPr sz="2400" spc="-15" dirty="0">
                <a:solidFill>
                  <a:srgbClr val="FFFFFF"/>
                </a:solidFill>
              </a:rPr>
              <a:t> </a:t>
            </a:r>
            <a:r>
              <a:rPr sz="2400" spc="145" dirty="0">
                <a:solidFill>
                  <a:srgbClr val="FFFFFF"/>
                </a:solidFill>
              </a:rPr>
              <a:t>SALDO</a:t>
            </a:r>
            <a:r>
              <a:rPr sz="2400" spc="-280" dirty="0">
                <a:solidFill>
                  <a:srgbClr val="FFFFFF"/>
                </a:solidFill>
              </a:rPr>
              <a:t> </a:t>
            </a:r>
            <a:r>
              <a:rPr sz="2400" spc="180" dirty="0">
                <a:solidFill>
                  <a:srgbClr val="FFFFFF"/>
                </a:solidFill>
              </a:rPr>
              <a:t>A</a:t>
            </a:r>
            <a:r>
              <a:rPr sz="2400" spc="-25" dirty="0">
                <a:solidFill>
                  <a:srgbClr val="FFFFFF"/>
                </a:solidFill>
              </a:rPr>
              <a:t> </a:t>
            </a:r>
            <a:r>
              <a:rPr sz="2400" dirty="0">
                <a:solidFill>
                  <a:srgbClr val="FFFFFF"/>
                </a:solidFill>
              </a:rPr>
              <a:t>FAVOR</a:t>
            </a:r>
            <a:r>
              <a:rPr sz="2400" spc="-10" dirty="0">
                <a:solidFill>
                  <a:srgbClr val="FFFFFF"/>
                </a:solidFill>
              </a:rPr>
              <a:t> </a:t>
            </a:r>
            <a:r>
              <a:rPr sz="2400" spc="110" dirty="0">
                <a:solidFill>
                  <a:srgbClr val="FFFFFF"/>
                </a:solidFill>
              </a:rPr>
              <a:t>DE</a:t>
            </a:r>
            <a:r>
              <a:rPr sz="2400" spc="-25" dirty="0">
                <a:solidFill>
                  <a:srgbClr val="FFFFFF"/>
                </a:solidFill>
              </a:rPr>
              <a:t> IVA</a:t>
            </a:r>
            <a:endParaRPr sz="2400"/>
          </a:p>
        </p:txBody>
      </p:sp>
      <p:sp>
        <p:nvSpPr>
          <p:cNvPr id="3" name="object 3"/>
          <p:cNvSpPr txBox="1"/>
          <p:nvPr/>
        </p:nvSpPr>
        <p:spPr>
          <a:xfrm>
            <a:off x="361594" y="2133092"/>
            <a:ext cx="6047740" cy="3856990"/>
          </a:xfrm>
          <a:prstGeom prst="rect">
            <a:avLst/>
          </a:prstGeom>
        </p:spPr>
        <p:txBody>
          <a:bodyPr vert="horz" wrap="square" lIns="0" tIns="12065" rIns="0" bIns="0" rtlCol="0">
            <a:spAutoFit/>
          </a:bodyPr>
          <a:lstStyle/>
          <a:p>
            <a:pPr marL="12700" marR="5715" lvl="0" indent="0" algn="just" defTabSz="914400" rtl="0" eaLnBrk="1" fontAlgn="auto" latinLnBrk="0" hangingPunct="1">
              <a:lnSpc>
                <a:spcPct val="100000"/>
              </a:lnSpc>
              <a:spcBef>
                <a:spcPts val="95"/>
              </a:spcBef>
              <a:spcAft>
                <a:spcPts val="0"/>
              </a:spcAft>
              <a:buClrTx/>
              <a:buSzTx/>
              <a:buFontTx/>
              <a:buNone/>
              <a:tabLst/>
              <a:defRPr/>
            </a:pP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5" normalizeH="0" baseline="0" noProof="0" dirty="0">
                <a:ln>
                  <a:noFill/>
                </a:ln>
                <a:solidFill>
                  <a:sysClr val="windowText" lastClr="000000"/>
                </a:solidFill>
                <a:effectLst/>
                <a:uLnTx/>
                <a:uFillTx/>
                <a:latin typeface="Trebuchet MS"/>
                <a:ea typeface="+mn-ea"/>
                <a:cs typeface="Trebuchet MS"/>
              </a:rPr>
              <a:t>conformidad</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5" normalizeH="0" baseline="0" noProof="0" dirty="0">
                <a:ln>
                  <a:noFill/>
                </a:ln>
                <a:solidFill>
                  <a:sysClr val="windowText" lastClr="000000"/>
                </a:solidFill>
                <a:effectLst/>
                <a:uLnTx/>
                <a:uFillTx/>
                <a:latin typeface="Trebuchet MS"/>
                <a:ea typeface="+mn-ea"/>
                <a:cs typeface="Trebuchet MS"/>
              </a:rPr>
              <a:t>articulo</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22</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Código</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Fiscal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Federación</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cuando</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solicite</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devolución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esta</a:t>
            </a:r>
            <a:r>
              <a:rPr kumimoji="0" sz="2200" b="0" i="0" u="none" strike="noStrike" kern="0" cap="none" spc="40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deberá</a:t>
            </a:r>
            <a:r>
              <a:rPr kumimoji="0" sz="2200" b="0" i="0" u="none" strike="noStrike" kern="0" cap="none" spc="409"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efectuarse</a:t>
            </a:r>
            <a:r>
              <a:rPr kumimoji="0" sz="2200" b="0" i="0" u="none" strike="noStrike" kern="0" cap="none" spc="409"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40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40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plazo</a:t>
            </a:r>
            <a:r>
              <a:rPr kumimoji="0" sz="2200" b="0" i="0" u="none" strike="noStrike" kern="0" cap="none" spc="40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409"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40</a:t>
            </a:r>
            <a:r>
              <a:rPr kumimoji="0" sz="2200" b="0" i="0" u="none" strike="noStrike" kern="0" cap="none" spc="40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días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siguientes</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45" normalizeH="0" baseline="0" noProof="0" dirty="0">
                <a:ln>
                  <a:noFill/>
                </a:ln>
                <a:solidFill>
                  <a:sysClr val="windowText" lastClr="000000"/>
                </a:solidFill>
                <a:effectLst/>
                <a:uLnTx/>
                <a:uFillTx/>
                <a:latin typeface="Trebuchet MS"/>
                <a:ea typeface="+mn-ea"/>
                <a:cs typeface="Trebuchet MS"/>
              </a:rPr>
              <a:t>fecha</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presentó</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la </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solicitud </a:t>
            </a:r>
            <a:r>
              <a:rPr kumimoji="0" sz="2200" b="0" i="0" u="none" strike="noStrike" kern="0" cap="none" spc="-160" normalizeH="0" baseline="0" noProof="0" dirty="0">
                <a:ln>
                  <a:noFill/>
                </a:ln>
                <a:solidFill>
                  <a:sysClr val="windowText" lastClr="000000"/>
                </a:solidFill>
                <a:effectLst/>
                <a:uLnTx/>
                <a:uFillTx/>
                <a:latin typeface="Trebuchet MS"/>
                <a:ea typeface="+mn-ea"/>
                <a:cs typeface="Trebuchet MS"/>
              </a:rPr>
              <a:t>ante</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1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2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Autoridad</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Fiscal.</a:t>
            </a:r>
            <a:endParaRPr kumimoji="0" sz="22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just" defTabSz="914400" rtl="0" eaLnBrk="1" fontAlgn="auto" latinLnBrk="0" hangingPunct="1">
              <a:lnSpc>
                <a:spcPct val="100000"/>
              </a:lnSpc>
              <a:spcBef>
                <a:spcPts val="1130"/>
              </a:spcBef>
              <a:spcAft>
                <a:spcPts val="0"/>
              </a:spcAft>
              <a:buClrTx/>
              <a:buSzTx/>
              <a:buFontTx/>
              <a:buNone/>
              <a:tabLst/>
              <a:defRPr/>
            </a:pP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0" normalizeH="0" baseline="0" noProof="0" dirty="0">
                <a:ln>
                  <a:noFill/>
                </a:ln>
                <a:solidFill>
                  <a:sysClr val="windowText" lastClr="000000"/>
                </a:solidFill>
                <a:effectLst/>
                <a:uLnTx/>
                <a:uFillTx/>
                <a:latin typeface="Trebuchet MS"/>
                <a:ea typeface="+mn-ea"/>
                <a:cs typeface="Trebuchet MS"/>
              </a:rPr>
              <a:t>plazo</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0" normalizeH="0" baseline="0" noProof="0" dirty="0">
                <a:ln>
                  <a:noFill/>
                </a:ln>
                <a:solidFill>
                  <a:sysClr val="windowText" lastClr="000000"/>
                </a:solidFill>
                <a:effectLst/>
                <a:uLnTx/>
                <a:uFillTx/>
                <a:latin typeface="Trebuchet MS"/>
                <a:ea typeface="+mn-ea"/>
                <a:cs typeface="Trebuchet MS"/>
              </a:rPr>
              <a:t>interrumpe</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periodo</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comprendido </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entre</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fecha</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notificado</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un</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0" normalizeH="0" baseline="0" noProof="0" dirty="0">
                <a:ln>
                  <a:noFill/>
                </a:ln>
                <a:solidFill>
                  <a:sysClr val="windowText" lastClr="000000"/>
                </a:solidFill>
                <a:effectLst/>
                <a:uLnTx/>
                <a:uFillTx/>
                <a:latin typeface="Trebuchet MS"/>
                <a:ea typeface="+mn-ea"/>
                <a:cs typeface="Trebuchet MS"/>
              </a:rPr>
              <a:t>requerimiento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parte</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Autoridad</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información</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o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documentación</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0" normalizeH="0" baseline="0" noProof="0" dirty="0">
                <a:ln>
                  <a:noFill/>
                </a:ln>
                <a:solidFill>
                  <a:sysClr val="windowText" lastClr="000000"/>
                </a:solidFill>
                <a:effectLst/>
                <a:uLnTx/>
                <a:uFillTx/>
                <a:latin typeface="Trebuchet MS"/>
                <a:ea typeface="+mn-ea"/>
                <a:cs typeface="Trebuchet MS"/>
              </a:rPr>
              <a:t>adicional</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0" normalizeH="0" baseline="0" noProof="0" dirty="0">
                <a:ln>
                  <a:noFill/>
                </a:ln>
                <a:solidFill>
                  <a:sysClr val="windowText" lastClr="000000"/>
                </a:solidFill>
                <a:effectLst/>
                <a:uLnTx/>
                <a:uFillTx/>
                <a:latin typeface="Trebuchet MS"/>
                <a:ea typeface="+mn-ea"/>
                <a:cs typeface="Trebuchet MS"/>
              </a:rPr>
              <a:t>relacionada</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 con</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solicitud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devolución</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fecha</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estos</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son </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proporcionados.</a:t>
            </a:r>
            <a:endParaRPr kumimoji="0" sz="22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4" name="object 4"/>
          <p:cNvPicPr/>
          <p:nvPr/>
        </p:nvPicPr>
        <p:blipFill>
          <a:blip r:embed="rId2" cstate="print"/>
          <a:stretch>
            <a:fillRect/>
          </a:stretch>
        </p:blipFill>
        <p:spPr>
          <a:xfrm>
            <a:off x="7034783" y="2380488"/>
            <a:ext cx="4767072" cy="30876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46532" rIns="0" bIns="0" rtlCol="0">
            <a:spAutoFit/>
          </a:bodyPr>
          <a:lstStyle/>
          <a:p>
            <a:pPr marL="226695" marR="4025900">
              <a:lnSpc>
                <a:spcPct val="100000"/>
              </a:lnSpc>
              <a:spcBef>
                <a:spcPts val="105"/>
              </a:spcBef>
            </a:pPr>
            <a:r>
              <a:rPr dirty="0">
                <a:solidFill>
                  <a:srgbClr val="FFFFFF"/>
                </a:solidFill>
              </a:rPr>
              <a:t>TIEMPO</a:t>
            </a:r>
            <a:r>
              <a:rPr spc="-20" dirty="0">
                <a:solidFill>
                  <a:srgbClr val="FFFFFF"/>
                </a:solidFill>
              </a:rPr>
              <a:t> </a:t>
            </a:r>
            <a:r>
              <a:rPr spc="105" dirty="0">
                <a:solidFill>
                  <a:srgbClr val="FFFFFF"/>
                </a:solidFill>
              </a:rPr>
              <a:t>EN</a:t>
            </a:r>
            <a:r>
              <a:rPr spc="-20" dirty="0">
                <a:solidFill>
                  <a:srgbClr val="FFFFFF"/>
                </a:solidFill>
              </a:rPr>
              <a:t> EL</a:t>
            </a:r>
            <a:r>
              <a:rPr spc="-15" dirty="0">
                <a:solidFill>
                  <a:srgbClr val="FFFFFF"/>
                </a:solidFill>
              </a:rPr>
              <a:t> </a:t>
            </a:r>
            <a:r>
              <a:rPr spc="100" dirty="0">
                <a:solidFill>
                  <a:srgbClr val="FFFFFF"/>
                </a:solidFill>
              </a:rPr>
              <a:t>QUE</a:t>
            </a:r>
            <a:r>
              <a:rPr spc="-15" dirty="0">
                <a:solidFill>
                  <a:srgbClr val="FFFFFF"/>
                </a:solidFill>
              </a:rPr>
              <a:t> </a:t>
            </a:r>
            <a:r>
              <a:rPr spc="-10" dirty="0">
                <a:solidFill>
                  <a:srgbClr val="FFFFFF"/>
                </a:solidFill>
              </a:rPr>
              <a:t>PRESCRIBE</a:t>
            </a:r>
            <a:r>
              <a:rPr spc="-25" dirty="0">
                <a:solidFill>
                  <a:srgbClr val="FFFFFF"/>
                </a:solidFill>
              </a:rPr>
              <a:t> </a:t>
            </a:r>
            <a:r>
              <a:rPr spc="-20" dirty="0">
                <a:solidFill>
                  <a:srgbClr val="FFFFFF"/>
                </a:solidFill>
              </a:rPr>
              <a:t>EL </a:t>
            </a:r>
            <a:r>
              <a:rPr spc="110" dirty="0">
                <a:solidFill>
                  <a:srgbClr val="FFFFFF"/>
                </a:solidFill>
              </a:rPr>
              <a:t>DERECHO</a:t>
            </a:r>
            <a:r>
              <a:rPr spc="-35" dirty="0">
                <a:solidFill>
                  <a:srgbClr val="FFFFFF"/>
                </a:solidFill>
              </a:rPr>
              <a:t> </a:t>
            </a:r>
            <a:r>
              <a:rPr spc="90" dirty="0">
                <a:solidFill>
                  <a:srgbClr val="FFFFFF"/>
                </a:solidFill>
              </a:rPr>
              <a:t>DE</a:t>
            </a:r>
            <a:r>
              <a:rPr spc="-5" dirty="0">
                <a:solidFill>
                  <a:srgbClr val="FFFFFF"/>
                </a:solidFill>
              </a:rPr>
              <a:t> </a:t>
            </a:r>
            <a:r>
              <a:rPr dirty="0">
                <a:solidFill>
                  <a:srgbClr val="FFFFFF"/>
                </a:solidFill>
              </a:rPr>
              <a:t>SOLICITAR</a:t>
            </a:r>
            <a:r>
              <a:rPr spc="-25" dirty="0">
                <a:solidFill>
                  <a:srgbClr val="FFFFFF"/>
                </a:solidFill>
              </a:rPr>
              <a:t> </a:t>
            </a:r>
            <a:r>
              <a:rPr spc="40" dirty="0">
                <a:solidFill>
                  <a:srgbClr val="FFFFFF"/>
                </a:solidFill>
              </a:rPr>
              <a:t>LA </a:t>
            </a:r>
            <a:r>
              <a:rPr spc="120" dirty="0">
                <a:solidFill>
                  <a:srgbClr val="FFFFFF"/>
                </a:solidFill>
              </a:rPr>
              <a:t>DEVOLUCIÓN</a:t>
            </a:r>
            <a:r>
              <a:rPr spc="-65" dirty="0">
                <a:solidFill>
                  <a:srgbClr val="FFFFFF"/>
                </a:solidFill>
              </a:rPr>
              <a:t> </a:t>
            </a:r>
            <a:r>
              <a:rPr spc="90" dirty="0">
                <a:solidFill>
                  <a:srgbClr val="FFFFFF"/>
                </a:solidFill>
              </a:rPr>
              <a:t>DE</a:t>
            </a:r>
            <a:r>
              <a:rPr spc="-50" dirty="0">
                <a:solidFill>
                  <a:srgbClr val="FFFFFF"/>
                </a:solidFill>
              </a:rPr>
              <a:t> </a:t>
            </a:r>
            <a:r>
              <a:rPr spc="190" dirty="0">
                <a:solidFill>
                  <a:srgbClr val="FFFFFF"/>
                </a:solidFill>
              </a:rPr>
              <a:t>UN</a:t>
            </a:r>
            <a:r>
              <a:rPr spc="-40" dirty="0">
                <a:solidFill>
                  <a:srgbClr val="FFFFFF"/>
                </a:solidFill>
              </a:rPr>
              <a:t> </a:t>
            </a:r>
            <a:r>
              <a:rPr spc="114" dirty="0">
                <a:solidFill>
                  <a:srgbClr val="FFFFFF"/>
                </a:solidFill>
              </a:rPr>
              <a:t>SALDO</a:t>
            </a:r>
            <a:r>
              <a:rPr spc="-260" dirty="0">
                <a:solidFill>
                  <a:srgbClr val="FFFFFF"/>
                </a:solidFill>
              </a:rPr>
              <a:t> </a:t>
            </a:r>
            <a:r>
              <a:rPr spc="150" dirty="0">
                <a:solidFill>
                  <a:srgbClr val="FFFFFF"/>
                </a:solidFill>
              </a:rPr>
              <a:t>A</a:t>
            </a:r>
            <a:r>
              <a:rPr spc="-35" dirty="0">
                <a:solidFill>
                  <a:srgbClr val="FFFFFF"/>
                </a:solidFill>
              </a:rPr>
              <a:t> </a:t>
            </a:r>
            <a:r>
              <a:rPr spc="-10" dirty="0">
                <a:solidFill>
                  <a:srgbClr val="FFFFFF"/>
                </a:solidFill>
              </a:rPr>
              <a:t>FAVOR</a:t>
            </a:r>
          </a:p>
        </p:txBody>
      </p:sp>
      <p:sp>
        <p:nvSpPr>
          <p:cNvPr id="4" name="object 4"/>
          <p:cNvSpPr txBox="1"/>
          <p:nvPr/>
        </p:nvSpPr>
        <p:spPr>
          <a:xfrm>
            <a:off x="514299" y="3042919"/>
            <a:ext cx="11172190" cy="2037714"/>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solicitud</a:t>
            </a:r>
            <a:r>
              <a:rPr kumimoji="0" sz="2200" b="0" i="0" u="none" strike="noStrike" kern="0" cap="none" spc="254"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devolución</a:t>
            </a:r>
            <a:r>
              <a:rPr kumimoji="0" sz="2200" b="0" i="0" u="none" strike="noStrike" kern="0" cap="none" spc="254"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saldos</a:t>
            </a:r>
            <a:r>
              <a:rPr kumimoji="0" sz="2200" b="0" i="0" u="none" strike="noStrike" kern="0" cap="none" spc="254"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2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favor</a:t>
            </a:r>
            <a:r>
              <a:rPr kumimoji="0" sz="22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2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22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22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un</a:t>
            </a:r>
            <a:r>
              <a:rPr kumimoji="0" sz="22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derecho</a:t>
            </a:r>
            <a:r>
              <a:rPr kumimoji="0" sz="22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tenemos</a:t>
            </a:r>
            <a:r>
              <a:rPr kumimoji="0" sz="2200" b="0" i="0" u="none" strike="noStrike" kern="0" cap="none" spc="254"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como </a:t>
            </a:r>
            <a:r>
              <a:rPr kumimoji="0" sz="2200" b="0" i="0" u="none" strike="noStrike" kern="0" cap="none" spc="-130" normalizeH="0" baseline="0" noProof="0" dirty="0">
                <a:ln>
                  <a:noFill/>
                </a:ln>
                <a:solidFill>
                  <a:sysClr val="windowText" lastClr="000000"/>
                </a:solidFill>
                <a:effectLst/>
                <a:uLnTx/>
                <a:uFillTx/>
                <a:latin typeface="Trebuchet MS"/>
                <a:ea typeface="+mn-ea"/>
                <a:cs typeface="Trebuchet MS"/>
              </a:rPr>
              <a:t>contribuyentes,</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2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22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85" normalizeH="0" baseline="0" noProof="0" dirty="0">
                <a:ln>
                  <a:noFill/>
                </a:ln>
                <a:solidFill>
                  <a:sysClr val="windowText" lastClr="000000"/>
                </a:solidFill>
                <a:effectLst/>
                <a:uLnTx/>
                <a:uFillTx/>
                <a:latin typeface="Trebuchet MS"/>
                <a:ea typeface="+mn-ea"/>
                <a:cs typeface="Trebuchet MS"/>
              </a:rPr>
              <a:t>tanto,</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0" normalizeH="0" baseline="0" noProof="0" dirty="0">
                <a:ln>
                  <a:noFill/>
                </a:ln>
                <a:solidFill>
                  <a:sysClr val="windowText" lastClr="000000"/>
                </a:solidFill>
                <a:effectLst/>
                <a:uLnTx/>
                <a:uFillTx/>
                <a:latin typeface="Trebuchet MS"/>
                <a:ea typeface="+mn-ea"/>
                <a:cs typeface="Trebuchet MS"/>
              </a:rPr>
              <a:t>puede</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ser</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14" normalizeH="0" baseline="0" noProof="0" dirty="0">
                <a:ln>
                  <a:noFill/>
                </a:ln>
                <a:solidFill>
                  <a:sysClr val="windowText" lastClr="000000"/>
                </a:solidFill>
                <a:effectLst/>
                <a:uLnTx/>
                <a:uFillTx/>
                <a:latin typeface="Trebuchet MS"/>
                <a:ea typeface="+mn-ea"/>
                <a:cs typeface="Trebuchet MS"/>
              </a:rPr>
              <a:t>realizado</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 por</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personas</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0" normalizeH="0" baseline="0" noProof="0" dirty="0">
                <a:ln>
                  <a:noFill/>
                </a:ln>
                <a:solidFill>
                  <a:sysClr val="windowText" lastClr="000000"/>
                </a:solidFill>
                <a:effectLst/>
                <a:uLnTx/>
                <a:uFillTx/>
                <a:latin typeface="Trebuchet MS"/>
                <a:ea typeface="+mn-ea"/>
                <a:cs typeface="Trebuchet MS"/>
              </a:rPr>
              <a:t>físicas</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y </a:t>
            </a:r>
            <a:r>
              <a:rPr kumimoji="0" sz="2200" b="0" i="0" u="none" strike="noStrike" kern="0" cap="none" spc="-120" normalizeH="0" baseline="0" noProof="0" dirty="0">
                <a:ln>
                  <a:noFill/>
                </a:ln>
                <a:solidFill>
                  <a:sysClr val="windowText" lastClr="000000"/>
                </a:solidFill>
                <a:effectLst/>
                <a:uLnTx/>
                <a:uFillTx/>
                <a:latin typeface="Trebuchet MS"/>
                <a:ea typeface="+mn-ea"/>
                <a:cs typeface="Trebuchet MS"/>
              </a:rPr>
              <a:t>jurídicas</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 de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acuerdo</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con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sng" strike="noStrike" kern="0" cap="none" spc="-65" normalizeH="0" baseline="0" noProof="0" dirty="0">
                <a:ln>
                  <a:noFill/>
                </a:ln>
                <a:solidFill>
                  <a:sysClr val="windowText" lastClr="000000"/>
                </a:solidFill>
                <a:effectLst/>
                <a:uLnTx/>
                <a:uFill>
                  <a:solidFill>
                    <a:srgbClr val="000000"/>
                  </a:solidFill>
                </a:uFill>
                <a:latin typeface="Trebuchet MS"/>
                <a:ea typeface="+mn-ea"/>
                <a:cs typeface="Trebuchet MS"/>
                <a:hlinkClick r:id="rId2"/>
              </a:rPr>
              <a:t>artículo</a:t>
            </a:r>
            <a:r>
              <a:rPr kumimoji="0" sz="2200" b="0" i="0" u="sng" strike="noStrike" kern="0" cap="none" spc="-45" normalizeH="0" baseline="0" noProof="0" dirty="0">
                <a:ln>
                  <a:noFill/>
                </a:ln>
                <a:solidFill>
                  <a:sysClr val="windowText" lastClr="000000"/>
                </a:solidFill>
                <a:effectLst/>
                <a:uLnTx/>
                <a:uFill>
                  <a:solidFill>
                    <a:srgbClr val="000000"/>
                  </a:solidFill>
                </a:uFill>
                <a:latin typeface="Trebuchet MS"/>
                <a:ea typeface="+mn-ea"/>
                <a:cs typeface="Trebuchet MS"/>
                <a:hlinkClick r:id="rId2"/>
              </a:rPr>
              <a:t> </a:t>
            </a:r>
            <a:r>
              <a:rPr kumimoji="0" sz="2200" b="0" i="0" u="sng" strike="noStrike" kern="0" cap="none" spc="0" normalizeH="0" baseline="0" noProof="0" dirty="0">
                <a:ln>
                  <a:noFill/>
                </a:ln>
                <a:solidFill>
                  <a:sysClr val="windowText" lastClr="000000"/>
                </a:solidFill>
                <a:effectLst/>
                <a:uLnTx/>
                <a:uFill>
                  <a:solidFill>
                    <a:srgbClr val="000000"/>
                  </a:solidFill>
                </a:uFill>
                <a:latin typeface="Trebuchet MS"/>
                <a:ea typeface="+mn-ea"/>
                <a:cs typeface="Trebuchet MS"/>
                <a:hlinkClick r:id="rId2"/>
              </a:rPr>
              <a:t>22</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del </a:t>
            </a:r>
            <a:r>
              <a:rPr kumimoji="0" sz="2200" b="0" i="0" u="sng" strike="noStrike" kern="0" cap="none" spc="0"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Código</a:t>
            </a:r>
            <a:r>
              <a:rPr kumimoji="0" sz="2200" b="0" i="0" u="sng" strike="noStrike" kern="0" cap="none" spc="-45"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 </a:t>
            </a:r>
            <a:r>
              <a:rPr kumimoji="0" sz="2200" b="0" i="0" u="sng" strike="noStrike" kern="0" cap="none" spc="-100"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Fiscal</a:t>
            </a:r>
            <a:r>
              <a:rPr kumimoji="0" sz="2200" b="0" i="0" u="sng" strike="noStrike" kern="0" cap="none" spc="-35"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 </a:t>
            </a:r>
            <a:r>
              <a:rPr kumimoji="0" sz="2200" b="0" i="0" u="sng" strike="noStrike" kern="0" cap="none" spc="0"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de</a:t>
            </a:r>
            <a:r>
              <a:rPr kumimoji="0" sz="2200" b="0" i="0" u="sng" strike="noStrike" kern="0" cap="none" spc="-35"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 </a:t>
            </a:r>
            <a:r>
              <a:rPr kumimoji="0" sz="2200" b="0" i="0" u="sng" strike="noStrike" kern="0" cap="none" spc="-30"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la</a:t>
            </a:r>
            <a:r>
              <a:rPr kumimoji="0" sz="2200" b="0" i="0" u="sng" strike="noStrike" kern="0" cap="none" spc="-40"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 </a:t>
            </a:r>
            <a:r>
              <a:rPr kumimoji="0" sz="2200" b="0" i="0" u="sng" strike="noStrike" kern="0" cap="none" spc="-95" normalizeH="0" baseline="0" noProof="0" dirty="0">
                <a:ln>
                  <a:noFill/>
                </a:ln>
                <a:solidFill>
                  <a:sysClr val="windowText" lastClr="000000"/>
                </a:solidFill>
                <a:effectLst/>
                <a:uLnTx/>
                <a:uFill>
                  <a:solidFill>
                    <a:srgbClr val="000000"/>
                  </a:solidFill>
                </a:uFill>
                <a:latin typeface="Trebuchet MS"/>
                <a:ea typeface="+mn-ea"/>
                <a:cs typeface="Trebuchet MS"/>
                <a:hlinkClick r:id="rId3"/>
              </a:rPr>
              <a:t>Federación</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(CFF</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t>
            </a:r>
            <a:r>
              <a:rPr kumimoji="0" sz="2200" b="0" i="0" u="none" strike="noStrike" kern="0" cap="none" spc="4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las</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autoridades</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0" normalizeH="0" baseline="0" noProof="0" dirty="0">
                <a:ln>
                  <a:noFill/>
                </a:ln>
                <a:solidFill>
                  <a:sysClr val="windowText" lastClr="000000"/>
                </a:solidFill>
                <a:effectLst/>
                <a:uLnTx/>
                <a:uFillTx/>
                <a:latin typeface="Trebuchet MS"/>
                <a:ea typeface="+mn-ea"/>
                <a:cs typeface="Trebuchet MS"/>
              </a:rPr>
              <a:t>fiscales</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devolverán</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las </a:t>
            </a:r>
            <a:r>
              <a:rPr kumimoji="0" sz="2200" b="0" i="0" u="none" strike="noStrike" kern="0" cap="none" spc="-125" normalizeH="0" baseline="0" noProof="0" dirty="0">
                <a:ln>
                  <a:noFill/>
                </a:ln>
                <a:solidFill>
                  <a:sysClr val="windowText" lastClr="000000"/>
                </a:solidFill>
                <a:effectLst/>
                <a:uLnTx/>
                <a:uFillTx/>
                <a:latin typeface="Trebuchet MS"/>
                <a:ea typeface="+mn-ea"/>
                <a:cs typeface="Trebuchet MS"/>
              </a:rPr>
              <a:t>cantidades</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5" normalizeH="0" baseline="0" noProof="0" dirty="0">
                <a:ln>
                  <a:noFill/>
                </a:ln>
                <a:solidFill>
                  <a:sysClr val="windowText" lastClr="000000"/>
                </a:solidFill>
                <a:effectLst/>
                <a:uLnTx/>
                <a:uFillTx/>
                <a:latin typeface="Trebuchet MS"/>
                <a:ea typeface="+mn-ea"/>
                <a:cs typeface="Trebuchet MS"/>
              </a:rPr>
              <a:t>pagadas</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5" normalizeH="0" baseline="0" noProof="0" dirty="0">
                <a:ln>
                  <a:noFill/>
                </a:ln>
                <a:solidFill>
                  <a:sysClr val="windowText" lastClr="000000"/>
                </a:solidFill>
                <a:effectLst/>
                <a:uLnTx/>
                <a:uFillTx/>
                <a:latin typeface="Trebuchet MS"/>
                <a:ea typeface="+mn-ea"/>
                <a:cs typeface="Trebuchet MS"/>
              </a:rPr>
              <a:t>indebidamente</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2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las</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0" normalizeH="0" baseline="0" noProof="0" dirty="0">
                <a:ln>
                  <a:noFill/>
                </a:ln>
                <a:solidFill>
                  <a:sysClr val="windowText" lastClr="000000"/>
                </a:solidFill>
                <a:effectLst/>
                <a:uLnTx/>
                <a:uFillTx/>
                <a:latin typeface="Trebuchet MS"/>
                <a:ea typeface="+mn-ea"/>
                <a:cs typeface="Trebuchet MS"/>
              </a:rPr>
              <a:t>procedan</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conforme</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0" normalizeH="0" baseline="0" noProof="0" dirty="0">
                <a:ln>
                  <a:noFill/>
                </a:ln>
                <a:solidFill>
                  <a:sysClr val="windowText" lastClr="000000"/>
                </a:solidFill>
                <a:effectLst/>
                <a:uLnTx/>
                <a:uFillTx/>
                <a:latin typeface="Trebuchet MS"/>
                <a:ea typeface="+mn-ea"/>
                <a:cs typeface="Trebuchet MS"/>
              </a:rPr>
              <a:t>las</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14" normalizeH="0" baseline="0" noProof="0" dirty="0">
                <a:ln>
                  <a:noFill/>
                </a:ln>
                <a:solidFill>
                  <a:sysClr val="windowText" lastClr="000000"/>
                </a:solidFill>
                <a:effectLst/>
                <a:uLnTx/>
                <a:uFillTx/>
                <a:latin typeface="Trebuchet MS"/>
                <a:ea typeface="+mn-ea"/>
                <a:cs typeface="Trebuchet MS"/>
              </a:rPr>
              <a:t>leyes</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90" normalizeH="0" baseline="0" noProof="0" dirty="0">
                <a:ln>
                  <a:noFill/>
                </a:ln>
                <a:solidFill>
                  <a:sysClr val="windowText" lastClr="000000"/>
                </a:solidFill>
                <a:effectLst/>
                <a:uLnTx/>
                <a:uFillTx/>
                <a:latin typeface="Trebuchet MS"/>
                <a:ea typeface="+mn-ea"/>
                <a:cs typeface="Trebuchet MS"/>
              </a:rPr>
              <a:t>fiscales,</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plazo</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para </a:t>
            </a:r>
            <a:r>
              <a:rPr kumimoji="0" sz="2200" b="0" i="0" u="none" strike="noStrike" kern="0" cap="none" spc="-70" normalizeH="0" baseline="0" noProof="0" dirty="0">
                <a:ln>
                  <a:noFill/>
                </a:ln>
                <a:solidFill>
                  <a:sysClr val="windowText" lastClr="000000"/>
                </a:solidFill>
                <a:effectLst/>
                <a:uLnTx/>
                <a:uFillTx/>
                <a:latin typeface="Trebuchet MS"/>
                <a:ea typeface="+mn-ea"/>
                <a:cs typeface="Trebuchet MS"/>
              </a:rPr>
              <a:t>solicitar</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dicha</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devolución</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dentro</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5</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años</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siguientes</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partir</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10" normalizeH="0" baseline="0" noProof="0" dirty="0">
                <a:ln>
                  <a:noFill/>
                </a:ln>
                <a:solidFill>
                  <a:sysClr val="windowText" lastClr="000000"/>
                </a:solidFill>
                <a:effectLst/>
                <a:uLnTx/>
                <a:uFillTx/>
                <a:latin typeface="Trebuchet MS"/>
                <a:ea typeface="+mn-ea"/>
                <a:cs typeface="Trebuchet MS"/>
              </a:rPr>
              <a:t>fecha</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el </a:t>
            </a:r>
            <a:r>
              <a:rPr kumimoji="0" sz="2200" b="0" i="0" u="none" strike="noStrike" kern="0" cap="none" spc="-120" normalizeH="0" baseline="0" noProof="0" dirty="0">
                <a:ln>
                  <a:noFill/>
                </a:ln>
                <a:solidFill>
                  <a:sysClr val="windowText" lastClr="000000"/>
                </a:solidFill>
                <a:effectLst/>
                <a:uLnTx/>
                <a:uFillTx/>
                <a:latin typeface="Trebuchet MS"/>
                <a:ea typeface="+mn-ea"/>
                <a:cs typeface="Trebuchet MS"/>
              </a:rPr>
              <a:t>contribuyente</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pudo</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5" normalizeH="0" baseline="0" noProof="0" dirty="0">
                <a:ln>
                  <a:noFill/>
                </a:ln>
                <a:solidFill>
                  <a:sysClr val="windowText" lastClr="000000"/>
                </a:solidFill>
                <a:effectLst/>
                <a:uLnTx/>
                <a:uFillTx/>
                <a:latin typeface="Trebuchet MS"/>
                <a:ea typeface="+mn-ea"/>
                <a:cs typeface="Trebuchet MS"/>
              </a:rPr>
              <a:t>haber</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0" normalizeH="0" baseline="0" noProof="0" dirty="0">
                <a:ln>
                  <a:noFill/>
                </a:ln>
                <a:solidFill>
                  <a:sysClr val="windowText" lastClr="000000"/>
                </a:solidFill>
                <a:effectLst/>
                <a:uLnTx/>
                <a:uFillTx/>
                <a:latin typeface="Trebuchet MS"/>
                <a:ea typeface="+mn-ea"/>
                <a:cs typeface="Trebuchet MS"/>
              </a:rPr>
              <a:t>exigido</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1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10" normalizeH="0" baseline="0" noProof="0" dirty="0">
                <a:ln>
                  <a:noFill/>
                </a:ln>
                <a:solidFill>
                  <a:sysClr val="windowText" lastClr="000000"/>
                </a:solidFill>
                <a:effectLst/>
                <a:uLnTx/>
                <a:uFillTx/>
                <a:latin typeface="Trebuchet MS"/>
                <a:ea typeface="+mn-ea"/>
                <a:cs typeface="Trebuchet MS"/>
              </a:rPr>
              <a:t>devolución</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45"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este.</a:t>
            </a:r>
            <a:endParaRPr kumimoji="0" sz="22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4" cstate="print"/>
          <a:stretch>
            <a:fillRect/>
          </a:stretch>
        </p:blipFill>
        <p:spPr>
          <a:xfrm>
            <a:off x="10152888" y="547116"/>
            <a:ext cx="1610868" cy="13533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46532" rIns="0" bIns="0" rtlCol="0">
            <a:spAutoFit/>
          </a:bodyPr>
          <a:lstStyle/>
          <a:p>
            <a:pPr marL="226695" marR="4025900">
              <a:lnSpc>
                <a:spcPct val="100000"/>
              </a:lnSpc>
              <a:spcBef>
                <a:spcPts val="105"/>
              </a:spcBef>
            </a:pPr>
            <a:r>
              <a:rPr dirty="0">
                <a:solidFill>
                  <a:srgbClr val="FFFFFF"/>
                </a:solidFill>
              </a:rPr>
              <a:t>TIEMPO</a:t>
            </a:r>
            <a:r>
              <a:rPr spc="-20" dirty="0">
                <a:solidFill>
                  <a:srgbClr val="FFFFFF"/>
                </a:solidFill>
              </a:rPr>
              <a:t> </a:t>
            </a:r>
            <a:r>
              <a:rPr spc="105" dirty="0">
                <a:solidFill>
                  <a:srgbClr val="FFFFFF"/>
                </a:solidFill>
              </a:rPr>
              <a:t>EN</a:t>
            </a:r>
            <a:r>
              <a:rPr spc="-20" dirty="0">
                <a:solidFill>
                  <a:srgbClr val="FFFFFF"/>
                </a:solidFill>
              </a:rPr>
              <a:t> EL</a:t>
            </a:r>
            <a:r>
              <a:rPr spc="-15" dirty="0">
                <a:solidFill>
                  <a:srgbClr val="FFFFFF"/>
                </a:solidFill>
              </a:rPr>
              <a:t> </a:t>
            </a:r>
            <a:r>
              <a:rPr spc="100" dirty="0">
                <a:solidFill>
                  <a:srgbClr val="FFFFFF"/>
                </a:solidFill>
              </a:rPr>
              <a:t>QUE</a:t>
            </a:r>
            <a:r>
              <a:rPr spc="-15" dirty="0">
                <a:solidFill>
                  <a:srgbClr val="FFFFFF"/>
                </a:solidFill>
              </a:rPr>
              <a:t> </a:t>
            </a:r>
            <a:r>
              <a:rPr spc="-10" dirty="0">
                <a:solidFill>
                  <a:srgbClr val="FFFFFF"/>
                </a:solidFill>
              </a:rPr>
              <a:t>PRESCRIBE</a:t>
            </a:r>
            <a:r>
              <a:rPr spc="-25" dirty="0">
                <a:solidFill>
                  <a:srgbClr val="FFFFFF"/>
                </a:solidFill>
              </a:rPr>
              <a:t> </a:t>
            </a:r>
            <a:r>
              <a:rPr spc="-20" dirty="0">
                <a:solidFill>
                  <a:srgbClr val="FFFFFF"/>
                </a:solidFill>
              </a:rPr>
              <a:t>EL </a:t>
            </a:r>
            <a:r>
              <a:rPr spc="110" dirty="0">
                <a:solidFill>
                  <a:srgbClr val="FFFFFF"/>
                </a:solidFill>
              </a:rPr>
              <a:t>DERECHO</a:t>
            </a:r>
            <a:r>
              <a:rPr spc="-35" dirty="0">
                <a:solidFill>
                  <a:srgbClr val="FFFFFF"/>
                </a:solidFill>
              </a:rPr>
              <a:t> </a:t>
            </a:r>
            <a:r>
              <a:rPr spc="90" dirty="0">
                <a:solidFill>
                  <a:srgbClr val="FFFFFF"/>
                </a:solidFill>
              </a:rPr>
              <a:t>DE</a:t>
            </a:r>
            <a:r>
              <a:rPr spc="-5" dirty="0">
                <a:solidFill>
                  <a:srgbClr val="FFFFFF"/>
                </a:solidFill>
              </a:rPr>
              <a:t> </a:t>
            </a:r>
            <a:r>
              <a:rPr dirty="0">
                <a:solidFill>
                  <a:srgbClr val="FFFFFF"/>
                </a:solidFill>
              </a:rPr>
              <a:t>SOLICITAR</a:t>
            </a:r>
            <a:r>
              <a:rPr spc="-25" dirty="0">
                <a:solidFill>
                  <a:srgbClr val="FFFFFF"/>
                </a:solidFill>
              </a:rPr>
              <a:t> </a:t>
            </a:r>
            <a:r>
              <a:rPr spc="40" dirty="0">
                <a:solidFill>
                  <a:srgbClr val="FFFFFF"/>
                </a:solidFill>
              </a:rPr>
              <a:t>LA </a:t>
            </a:r>
            <a:r>
              <a:rPr spc="120" dirty="0">
                <a:solidFill>
                  <a:srgbClr val="FFFFFF"/>
                </a:solidFill>
              </a:rPr>
              <a:t>DEVOLUCIÓN</a:t>
            </a:r>
            <a:r>
              <a:rPr spc="-65" dirty="0">
                <a:solidFill>
                  <a:srgbClr val="FFFFFF"/>
                </a:solidFill>
              </a:rPr>
              <a:t> </a:t>
            </a:r>
            <a:r>
              <a:rPr spc="90" dirty="0">
                <a:solidFill>
                  <a:srgbClr val="FFFFFF"/>
                </a:solidFill>
              </a:rPr>
              <a:t>DE</a:t>
            </a:r>
            <a:r>
              <a:rPr spc="-50" dirty="0">
                <a:solidFill>
                  <a:srgbClr val="FFFFFF"/>
                </a:solidFill>
              </a:rPr>
              <a:t> </a:t>
            </a:r>
            <a:r>
              <a:rPr spc="190" dirty="0">
                <a:solidFill>
                  <a:srgbClr val="FFFFFF"/>
                </a:solidFill>
              </a:rPr>
              <a:t>UN</a:t>
            </a:r>
            <a:r>
              <a:rPr spc="-40" dirty="0">
                <a:solidFill>
                  <a:srgbClr val="FFFFFF"/>
                </a:solidFill>
              </a:rPr>
              <a:t> </a:t>
            </a:r>
            <a:r>
              <a:rPr spc="114" dirty="0">
                <a:solidFill>
                  <a:srgbClr val="FFFFFF"/>
                </a:solidFill>
              </a:rPr>
              <a:t>SALDO</a:t>
            </a:r>
            <a:r>
              <a:rPr spc="-260" dirty="0">
                <a:solidFill>
                  <a:srgbClr val="FFFFFF"/>
                </a:solidFill>
              </a:rPr>
              <a:t> </a:t>
            </a:r>
            <a:r>
              <a:rPr spc="150" dirty="0">
                <a:solidFill>
                  <a:srgbClr val="FFFFFF"/>
                </a:solidFill>
              </a:rPr>
              <a:t>A</a:t>
            </a:r>
            <a:r>
              <a:rPr spc="-35" dirty="0">
                <a:solidFill>
                  <a:srgbClr val="FFFFFF"/>
                </a:solidFill>
              </a:rPr>
              <a:t> </a:t>
            </a:r>
            <a:r>
              <a:rPr spc="-10" dirty="0">
                <a:solidFill>
                  <a:srgbClr val="FFFFFF"/>
                </a:solidFill>
              </a:rPr>
              <a:t>FAVOR</a:t>
            </a:r>
          </a:p>
        </p:txBody>
      </p:sp>
      <p:sp>
        <p:nvSpPr>
          <p:cNvPr id="4" name="object 4"/>
          <p:cNvSpPr txBox="1"/>
          <p:nvPr/>
        </p:nvSpPr>
        <p:spPr>
          <a:xfrm>
            <a:off x="514299" y="2303754"/>
            <a:ext cx="11174095" cy="3171825"/>
          </a:xfrm>
          <a:prstGeom prst="rect">
            <a:avLst/>
          </a:prstGeom>
        </p:spPr>
        <p:txBody>
          <a:bodyPr vert="horz" wrap="square" lIns="0" tIns="88900" rIns="0" bIns="0" rtlCol="0">
            <a:spAutoFit/>
          </a:bodyPr>
          <a:lstStyle/>
          <a:p>
            <a:pPr marL="12700" marR="0" lvl="0" indent="0" algn="just" defTabSz="914400" rtl="0" eaLnBrk="1" fontAlgn="auto" latinLnBrk="0" hangingPunct="1">
              <a:lnSpc>
                <a:spcPct val="100000"/>
              </a:lnSpc>
              <a:spcBef>
                <a:spcPts val="700"/>
              </a:spcBef>
              <a:spcAft>
                <a:spcPts val="0"/>
              </a:spcAft>
              <a:buClrTx/>
              <a:buSzTx/>
              <a:buFontTx/>
              <a:buNone/>
              <a:tabLst/>
              <a:defRPr/>
            </a:pP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Jurisprudencia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visible</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Semanario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Judicial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Federación</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octubre</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2014,</a:t>
            </a:r>
            <a:r>
              <a:rPr kumimoji="0" sz="1700" b="0" i="0" u="none" strike="noStrike" kern="0" cap="none" spc="-1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Décima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época,</a:t>
            </a:r>
            <a:r>
              <a:rPr kumimoji="0" sz="17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No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registro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2007547,</a:t>
            </a:r>
            <a:r>
              <a:rPr kumimoji="0" sz="1700" b="0" i="0" u="none" strike="noStrike" kern="0" cap="none" spc="-2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ce:</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just" defTabSz="914400" rtl="0" eaLnBrk="1" fontAlgn="auto" latinLnBrk="0" hangingPunct="1">
              <a:lnSpc>
                <a:spcPts val="1835"/>
              </a:lnSpc>
              <a:spcBef>
                <a:spcPts val="600"/>
              </a:spcBef>
              <a:spcAft>
                <a:spcPts val="0"/>
              </a:spcAft>
              <a:buClrTx/>
              <a:buSzTx/>
              <a:buFontTx/>
              <a:buNone/>
              <a:tabLst/>
              <a:defRPr/>
            </a:pPr>
            <a:r>
              <a:rPr kumimoji="0" sz="1700" b="1" i="0" u="none" strike="noStrike" kern="0" cap="none" spc="215" normalizeH="0" baseline="0" noProof="0" dirty="0">
                <a:ln>
                  <a:noFill/>
                </a:ln>
                <a:solidFill>
                  <a:sysClr val="windowText" lastClr="000000"/>
                </a:solidFill>
                <a:effectLst/>
                <a:uLnTx/>
                <a:uFillTx/>
                <a:latin typeface="Trebuchet MS"/>
                <a:ea typeface="+mn-ea"/>
                <a:cs typeface="Trebuchet MS"/>
              </a:rPr>
              <a:t>SALDO</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245" normalizeH="0" baseline="0" noProof="0" dirty="0">
                <a:ln>
                  <a:noFill/>
                </a:ln>
                <a:solidFill>
                  <a:sysClr val="windowText" lastClr="000000"/>
                </a:solidFill>
                <a:effectLst/>
                <a:uLnTx/>
                <a:uFillTx/>
                <a:latin typeface="Trebuchet MS"/>
                <a:ea typeface="+mn-ea"/>
                <a:cs typeface="Trebuchet MS"/>
              </a:rPr>
              <a:t>A</a:t>
            </a:r>
            <a:r>
              <a:rPr kumimoji="0" sz="17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50" normalizeH="0" baseline="0" noProof="0" dirty="0">
                <a:ln>
                  <a:noFill/>
                </a:ln>
                <a:solidFill>
                  <a:sysClr val="windowText" lastClr="000000"/>
                </a:solidFill>
                <a:effectLst/>
                <a:uLnTx/>
                <a:uFillTx/>
                <a:latin typeface="Trebuchet MS"/>
                <a:ea typeface="+mn-ea"/>
                <a:cs typeface="Trebuchet MS"/>
              </a:rPr>
              <a:t>FAVOR.</a:t>
            </a:r>
            <a:r>
              <a:rPr kumimoji="0" sz="1700" b="1" i="0" u="none" strike="noStrike" kern="0" cap="none" spc="-145"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210" normalizeH="0" baseline="0" noProof="0" dirty="0">
                <a:ln>
                  <a:noFill/>
                </a:ln>
                <a:solidFill>
                  <a:sysClr val="windowText" lastClr="000000"/>
                </a:solidFill>
                <a:effectLst/>
                <a:uLnTx/>
                <a:uFillTx/>
                <a:latin typeface="Trebuchet MS"/>
                <a:ea typeface="+mn-ea"/>
                <a:cs typeface="Trebuchet MS"/>
              </a:rPr>
              <a:t>MOMENTO</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204" normalizeH="0" baseline="0" noProof="0" dirty="0">
                <a:ln>
                  <a:noFill/>
                </a:ln>
                <a:solidFill>
                  <a:sysClr val="windowText" lastClr="000000"/>
                </a:solidFill>
                <a:effectLst/>
                <a:uLnTx/>
                <a:uFillTx/>
                <a:latin typeface="Trebuchet MS"/>
                <a:ea typeface="+mn-ea"/>
                <a:cs typeface="Trebuchet MS"/>
              </a:rPr>
              <a:t>EN</a:t>
            </a:r>
            <a:r>
              <a:rPr kumimoji="0" sz="17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220" normalizeH="0" baseline="0" noProof="0" dirty="0">
                <a:ln>
                  <a:noFill/>
                </a:ln>
                <a:solidFill>
                  <a:sysClr val="windowText" lastClr="000000"/>
                </a:solidFill>
                <a:effectLst/>
                <a:uLnTx/>
                <a:uFillTx/>
                <a:latin typeface="Trebuchet MS"/>
                <a:ea typeface="+mn-ea"/>
                <a:cs typeface="Trebuchet MS"/>
              </a:rPr>
              <a:t>QUE</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25" normalizeH="0" baseline="0" noProof="0" dirty="0">
                <a:ln>
                  <a:noFill/>
                </a:ln>
                <a:solidFill>
                  <a:sysClr val="windowText" lastClr="000000"/>
                </a:solidFill>
                <a:effectLst/>
                <a:uLnTx/>
                <a:uFillTx/>
                <a:latin typeface="Trebuchet MS"/>
                <a:ea typeface="+mn-ea"/>
                <a:cs typeface="Trebuchet MS"/>
              </a:rPr>
              <a:t>ES</a:t>
            </a:r>
            <a:r>
              <a:rPr kumimoji="0" sz="17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55" normalizeH="0" baseline="0" noProof="0" dirty="0">
                <a:ln>
                  <a:noFill/>
                </a:ln>
                <a:solidFill>
                  <a:sysClr val="windowText" lastClr="000000"/>
                </a:solidFill>
                <a:effectLst/>
                <a:uLnTx/>
                <a:uFillTx/>
                <a:latin typeface="Trebuchet MS"/>
                <a:ea typeface="+mn-ea"/>
                <a:cs typeface="Trebuchet MS"/>
              </a:rPr>
              <a:t>EXIGIBLE</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200" normalizeH="0" baseline="0" noProof="0" dirty="0">
                <a:ln>
                  <a:noFill/>
                </a:ln>
                <a:solidFill>
                  <a:sysClr val="windowText" lastClr="000000"/>
                </a:solidFill>
                <a:effectLst/>
                <a:uLnTx/>
                <a:uFillTx/>
                <a:latin typeface="Trebuchet MS"/>
                <a:ea typeface="+mn-ea"/>
                <a:cs typeface="Trebuchet MS"/>
              </a:rPr>
              <a:t>SU</a:t>
            </a:r>
            <a:r>
              <a:rPr kumimoji="0" sz="1700" b="1"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95" normalizeH="0" baseline="0" noProof="0" dirty="0">
                <a:ln>
                  <a:noFill/>
                </a:ln>
                <a:solidFill>
                  <a:sysClr val="windowText" lastClr="000000"/>
                </a:solidFill>
                <a:effectLst/>
                <a:uLnTx/>
                <a:uFillTx/>
                <a:latin typeface="Trebuchet MS"/>
                <a:ea typeface="+mn-ea"/>
                <a:cs typeface="Trebuchet MS"/>
              </a:rPr>
              <a:t>DEVOLUCIÓN</a:t>
            </a:r>
            <a:r>
              <a:rPr kumimoji="0" sz="17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30" normalizeH="0" baseline="0" noProof="0" dirty="0">
                <a:ln>
                  <a:noFill/>
                </a:ln>
                <a:solidFill>
                  <a:sysClr val="windowText" lastClr="000000"/>
                </a:solidFill>
                <a:effectLst/>
                <a:uLnTx/>
                <a:uFillTx/>
                <a:latin typeface="Trebuchet MS"/>
                <a:ea typeface="+mn-ea"/>
                <a:cs typeface="Trebuchet MS"/>
              </a:rPr>
              <a:t>PARA</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45" normalizeH="0" baseline="0" noProof="0" dirty="0">
                <a:ln>
                  <a:noFill/>
                </a:ln>
                <a:solidFill>
                  <a:sysClr val="windowText" lastClr="000000"/>
                </a:solidFill>
                <a:effectLst/>
                <a:uLnTx/>
                <a:uFillTx/>
                <a:latin typeface="Trebuchet MS"/>
                <a:ea typeface="+mn-ea"/>
                <a:cs typeface="Trebuchet MS"/>
              </a:rPr>
              <a:t>EFECTOS</a:t>
            </a:r>
            <a:r>
              <a:rPr kumimoji="0" sz="17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65" normalizeH="0" baseline="0" noProof="0" dirty="0">
                <a:ln>
                  <a:noFill/>
                </a:ln>
                <a:solidFill>
                  <a:sysClr val="windowText" lastClr="000000"/>
                </a:solidFill>
                <a:effectLst/>
                <a:uLnTx/>
                <a:uFillTx/>
                <a:latin typeface="Trebuchet MS"/>
                <a:ea typeface="+mn-ea"/>
                <a:cs typeface="Trebuchet MS"/>
              </a:rPr>
              <a:t>DEL</a:t>
            </a:r>
            <a:r>
              <a:rPr kumimoji="0" sz="17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95" normalizeH="0" baseline="0" noProof="0" dirty="0">
                <a:ln>
                  <a:noFill/>
                </a:ln>
                <a:solidFill>
                  <a:sysClr val="windowText" lastClr="000000"/>
                </a:solidFill>
                <a:effectLst/>
                <a:uLnTx/>
                <a:uFillTx/>
                <a:latin typeface="Trebuchet MS"/>
                <a:ea typeface="+mn-ea"/>
                <a:cs typeface="Trebuchet MS"/>
              </a:rPr>
              <a:t>CÓMPUTO</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just" defTabSz="914400" rtl="0" eaLnBrk="1" fontAlgn="auto" latinLnBrk="0" hangingPunct="1">
              <a:lnSpc>
                <a:spcPct val="80000"/>
              </a:lnSpc>
              <a:spcBef>
                <a:spcPts val="200"/>
              </a:spcBef>
              <a:spcAft>
                <a:spcPts val="0"/>
              </a:spcAft>
              <a:buClrTx/>
              <a:buSzTx/>
              <a:buFontTx/>
              <a:buNone/>
              <a:tabLst/>
              <a:defRPr/>
            </a:pPr>
            <a:r>
              <a:rPr kumimoji="0" sz="1700" b="1" i="0" u="none" strike="noStrike" kern="0" cap="none" spc="165" normalizeH="0" baseline="0" noProof="0" dirty="0">
                <a:ln>
                  <a:noFill/>
                </a:ln>
                <a:solidFill>
                  <a:sysClr val="windowText" lastClr="000000"/>
                </a:solidFill>
                <a:effectLst/>
                <a:uLnTx/>
                <a:uFillTx/>
                <a:latin typeface="Trebuchet MS"/>
                <a:ea typeface="+mn-ea"/>
                <a:cs typeface="Trebuchet MS"/>
              </a:rPr>
              <a:t>DEL</a:t>
            </a:r>
            <a:r>
              <a:rPr kumimoji="0" sz="1700" b="1"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90" normalizeH="0" baseline="0" noProof="0" dirty="0">
                <a:ln>
                  <a:noFill/>
                </a:ln>
                <a:solidFill>
                  <a:sysClr val="windowText" lastClr="000000"/>
                </a:solidFill>
                <a:effectLst/>
                <a:uLnTx/>
                <a:uFillTx/>
                <a:latin typeface="Trebuchet MS"/>
                <a:ea typeface="+mn-ea"/>
                <a:cs typeface="Trebuchet MS"/>
              </a:rPr>
              <a:t>PLAZO</a:t>
            </a:r>
            <a:r>
              <a:rPr kumimoji="0" sz="1700" b="1"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90" normalizeH="0" baseline="0" noProof="0" dirty="0">
                <a:ln>
                  <a:noFill/>
                </a:ln>
                <a:solidFill>
                  <a:sysClr val="windowText" lastClr="000000"/>
                </a:solidFill>
                <a:effectLst/>
                <a:uLnTx/>
                <a:uFillTx/>
                <a:latin typeface="Trebuchet MS"/>
                <a:ea typeface="+mn-ea"/>
                <a:cs typeface="Trebuchet MS"/>
              </a:rPr>
              <a:t>DE</a:t>
            </a:r>
            <a:r>
              <a:rPr kumimoji="0" sz="1700" b="1"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1" i="0" u="none" strike="noStrike" kern="0" cap="none" spc="135" normalizeH="0" baseline="0" noProof="0" dirty="0">
                <a:ln>
                  <a:noFill/>
                </a:ln>
                <a:solidFill>
                  <a:sysClr val="windowText" lastClr="000000"/>
                </a:solidFill>
                <a:effectLst/>
                <a:uLnTx/>
                <a:uFillTx/>
                <a:latin typeface="Trebuchet MS"/>
                <a:ea typeface="+mn-ea"/>
                <a:cs typeface="Trebuchet MS"/>
              </a:rPr>
              <a:t>PRESCRIPCIÓN.</a:t>
            </a:r>
            <a:r>
              <a:rPr kumimoji="0" sz="1700" b="1" i="0" u="none" strike="noStrike" kern="0" cap="none" spc="-2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artículo</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22,</a:t>
            </a:r>
            <a:r>
              <a:rPr kumimoji="0" sz="1700" b="0" i="0" u="none" strike="noStrike" kern="0" cap="none" spc="-2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párrafo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décimo</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sexto,</a:t>
            </a:r>
            <a:r>
              <a:rPr kumimoji="0" sz="1700" b="0" i="0" u="none" strike="noStrike" kern="0" cap="none" spc="-2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Código</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Fiscal</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Federación</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establece</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4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obligación</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devolver</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prescribe</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mismos</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términos</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condiciones</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crédito</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45" normalizeH="0" baseline="0" noProof="0" dirty="0">
                <a:ln>
                  <a:noFill/>
                </a:ln>
                <a:solidFill>
                  <a:sysClr val="windowText" lastClr="000000"/>
                </a:solidFill>
                <a:effectLst/>
                <a:uLnTx/>
                <a:uFillTx/>
                <a:latin typeface="Trebuchet MS"/>
                <a:ea typeface="+mn-ea"/>
                <a:cs typeface="Trebuchet MS"/>
              </a:rPr>
              <a:t>fiscal;</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su</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parte,</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artículo</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146</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citado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ordenamiento</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determina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crédito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fiscal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extingue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prescripción</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término</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cinco</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años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éste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inicia</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partir</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5" normalizeH="0" baseline="0" noProof="0" dirty="0">
                <a:ln>
                  <a:noFill/>
                </a:ln>
                <a:solidFill>
                  <a:sysClr val="windowText" lastClr="000000"/>
                </a:solidFill>
                <a:effectLst/>
                <a:uLnTx/>
                <a:uFillTx/>
                <a:latin typeface="Trebuchet MS"/>
                <a:ea typeface="+mn-ea"/>
                <a:cs typeface="Trebuchet MS"/>
              </a:rPr>
              <a:t>fecha</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pudo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ser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legalmente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exigido.</a:t>
            </a:r>
            <a:r>
              <a:rPr kumimoji="0" sz="1700" b="0" i="0" u="none" strike="noStrike" kern="0" cap="none" spc="-1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Así,</a:t>
            </a:r>
            <a:r>
              <a:rPr kumimoji="0" sz="1700" b="0" i="0" u="none" strike="noStrike" kern="0" cap="none" spc="-1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atención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prescripción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materia</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tributaria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es</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una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figura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5" normalizeH="0" baseline="0" noProof="0" dirty="0">
                <a:ln>
                  <a:noFill/>
                </a:ln>
                <a:solidFill>
                  <a:sysClr val="windowText" lastClr="000000"/>
                </a:solidFill>
                <a:effectLst/>
                <a:uLnTx/>
                <a:uFillTx/>
                <a:latin typeface="Trebuchet MS"/>
                <a:ea typeface="+mn-ea"/>
                <a:cs typeface="Trebuchet MS"/>
              </a:rPr>
              <a:t>da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certeza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seguridad</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jurídica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relaciones</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patrimoniales</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entre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autoridad</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hacendaria</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particulares,</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momento</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devolución</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saldo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favor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resulta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legalmente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exigible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es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cuando</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ha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transcurrido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término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fijado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diferentes</a:t>
            </a:r>
            <a:r>
              <a:rPr kumimoji="0" sz="1700" b="0" i="0" u="none" strike="noStrike" kern="0" cap="none" spc="3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ordenamientos</a:t>
            </a:r>
            <a:r>
              <a:rPr kumimoji="0" sz="1700" b="0" i="0" u="none" strike="noStrike" kern="0" cap="none" spc="3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fiscales</a:t>
            </a:r>
            <a:r>
              <a:rPr kumimoji="0" sz="1700" b="0" i="0" u="none" strike="noStrike" kern="0" cap="none" spc="3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para</a:t>
            </a:r>
            <a:r>
              <a:rPr kumimoji="0" sz="1700" b="0" i="0" u="none" strike="noStrike" kern="0" cap="none" spc="3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contribuyente</a:t>
            </a:r>
            <a:r>
              <a:rPr kumimoji="0" sz="1700" b="0" i="0" u="none" strike="noStrike" kern="0" cap="none" spc="3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efectúe</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determinación</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3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contribuciones</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3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encuentra</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45" normalizeH="0" baseline="0" noProof="0" dirty="0">
                <a:ln>
                  <a:noFill/>
                </a:ln>
                <a:solidFill>
                  <a:sysClr val="windowText" lastClr="000000"/>
                </a:solidFill>
                <a:effectLst/>
                <a:uLnTx/>
                <a:uFillTx/>
                <a:latin typeface="Trebuchet MS"/>
                <a:ea typeface="+mn-ea"/>
                <a:cs typeface="Trebuchet MS"/>
              </a:rPr>
              <a:t>afecto,</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quedando</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legitimado</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partir</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entonces</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para</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instar</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su</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devolución,</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sin</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autoridades</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fiscales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puedan</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rehusarse</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devolver</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tales</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cantidades</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conforme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derecho,</a:t>
            </a:r>
            <a:r>
              <a:rPr kumimoji="0" sz="1700" b="0" i="0" u="none" strike="noStrike" kern="0" cap="none" spc="-2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acuerdo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con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artículo</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2190</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Código</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Civil</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Federal</a:t>
            </a:r>
            <a:r>
              <a:rPr kumimoji="0" sz="1700" b="0" i="0" u="none" strike="noStrike" kern="0" cap="none" spc="-125" normalizeH="0" baseline="0" noProof="0" dirty="0">
                <a:ln>
                  <a:noFill/>
                </a:ln>
                <a:solidFill>
                  <a:srgbClr val="3C3C3C"/>
                </a:solidFill>
                <a:effectLst/>
                <a:uLnTx/>
                <a:uFillTx/>
                <a:latin typeface="Trebuchet MS"/>
                <a:ea typeface="+mn-ea"/>
                <a:cs typeface="Trebuchet MS"/>
              </a:rPr>
              <a:t>.</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785"/>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just" defTabSz="914400" rtl="0" eaLnBrk="1" fontAlgn="auto" latinLnBrk="0" hangingPunct="1">
              <a:lnSpc>
                <a:spcPct val="100000"/>
              </a:lnSpc>
              <a:spcBef>
                <a:spcPts val="5"/>
              </a:spcBef>
              <a:spcAft>
                <a:spcPts val="0"/>
              </a:spcAft>
              <a:buClrTx/>
              <a:buSzTx/>
              <a:buFontTx/>
              <a:buNone/>
              <a:tabLst/>
              <a:defRPr/>
            </a:pPr>
            <a:r>
              <a:rPr kumimoji="0" sz="1700" b="0" i="1" u="none" strike="noStrike" kern="0" cap="none" spc="-165" normalizeH="0" baseline="0" noProof="0" dirty="0">
                <a:ln>
                  <a:noFill/>
                </a:ln>
                <a:solidFill>
                  <a:sysClr val="windowText" lastClr="000000"/>
                </a:solidFill>
                <a:effectLst/>
                <a:uLnTx/>
                <a:uFillTx/>
                <a:latin typeface="Trebuchet MS"/>
                <a:ea typeface="+mn-ea"/>
                <a:cs typeface="Trebuchet MS"/>
              </a:rPr>
              <a:t>“El</a:t>
            </a:r>
            <a:r>
              <a:rPr kumimoji="0" sz="17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40" normalizeH="0" baseline="0" noProof="0" dirty="0">
                <a:ln>
                  <a:noFill/>
                </a:ln>
                <a:solidFill>
                  <a:sysClr val="windowText" lastClr="000000"/>
                </a:solidFill>
                <a:effectLst/>
                <a:uLnTx/>
                <a:uFillTx/>
                <a:latin typeface="Trebuchet MS"/>
                <a:ea typeface="+mn-ea"/>
                <a:cs typeface="Trebuchet MS"/>
              </a:rPr>
              <a:t>plazo</a:t>
            </a:r>
            <a:r>
              <a:rPr kumimoji="0" sz="17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40" normalizeH="0" baseline="0" noProof="0" dirty="0">
                <a:ln>
                  <a:noFill/>
                </a:ln>
                <a:solidFill>
                  <a:sysClr val="windowText" lastClr="000000"/>
                </a:solidFill>
                <a:effectLst/>
                <a:uLnTx/>
                <a:uFillTx/>
                <a:latin typeface="Trebuchet MS"/>
                <a:ea typeface="+mn-ea"/>
                <a:cs typeface="Trebuchet MS"/>
              </a:rPr>
              <a:t>para</a:t>
            </a:r>
            <a:r>
              <a:rPr kumimoji="0" sz="17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0" normalizeH="0" baseline="0" noProof="0" dirty="0">
                <a:ln>
                  <a:noFill/>
                </a:ln>
                <a:solidFill>
                  <a:sysClr val="windowText" lastClr="000000"/>
                </a:solidFill>
                <a:effectLst/>
                <a:uLnTx/>
                <a:uFillTx/>
                <a:latin typeface="Trebuchet MS"/>
                <a:ea typeface="+mn-ea"/>
                <a:cs typeface="Trebuchet MS"/>
              </a:rPr>
              <a:t>solicitar</a:t>
            </a:r>
            <a:r>
              <a:rPr kumimoji="0" sz="17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5" normalizeH="0" baseline="0" noProof="0" dirty="0">
                <a:ln>
                  <a:noFill/>
                </a:ln>
                <a:solidFill>
                  <a:sysClr val="windowText" lastClr="000000"/>
                </a:solidFill>
                <a:effectLst/>
                <a:uLnTx/>
                <a:uFillTx/>
                <a:latin typeface="Trebuchet MS"/>
                <a:ea typeface="+mn-ea"/>
                <a:cs typeface="Trebuchet MS"/>
              </a:rPr>
              <a:t>la</a:t>
            </a:r>
            <a:r>
              <a:rPr kumimoji="0" sz="17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5" normalizeH="0" baseline="0" noProof="0" dirty="0">
                <a:ln>
                  <a:noFill/>
                </a:ln>
                <a:solidFill>
                  <a:sysClr val="windowText" lastClr="000000"/>
                </a:solidFill>
                <a:effectLst/>
                <a:uLnTx/>
                <a:uFillTx/>
                <a:latin typeface="Trebuchet MS"/>
                <a:ea typeface="+mn-ea"/>
                <a:cs typeface="Trebuchet MS"/>
              </a:rPr>
              <a:t>devolución</a:t>
            </a:r>
            <a:r>
              <a:rPr kumimoji="0" sz="1700" b="0" i="1"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85" normalizeH="0" baseline="0" noProof="0" dirty="0">
                <a:ln>
                  <a:noFill/>
                </a:ln>
                <a:solidFill>
                  <a:sysClr val="windowText" lastClr="000000"/>
                </a:solidFill>
                <a:effectLst/>
                <a:uLnTx/>
                <a:uFillTx/>
                <a:latin typeface="Trebuchet MS"/>
                <a:ea typeface="+mn-ea"/>
                <a:cs typeface="Trebuchet MS"/>
              </a:rPr>
              <a:t>del</a:t>
            </a:r>
            <a:r>
              <a:rPr kumimoji="0" sz="17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55" normalizeH="0" baseline="0" noProof="0" dirty="0">
                <a:ln>
                  <a:noFill/>
                </a:ln>
                <a:solidFill>
                  <a:sysClr val="windowText" lastClr="000000"/>
                </a:solidFill>
                <a:effectLst/>
                <a:uLnTx/>
                <a:uFillTx/>
                <a:latin typeface="Trebuchet MS"/>
                <a:ea typeface="+mn-ea"/>
                <a:cs typeface="Trebuchet MS"/>
              </a:rPr>
              <a:t>saldo</a:t>
            </a:r>
            <a:r>
              <a:rPr kumimoji="0" sz="17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90" normalizeH="0" baseline="0" noProof="0" dirty="0">
                <a:ln>
                  <a:noFill/>
                </a:ln>
                <a:solidFill>
                  <a:sysClr val="windowText" lastClr="000000"/>
                </a:solidFill>
                <a:effectLst/>
                <a:uLnTx/>
                <a:uFillTx/>
                <a:latin typeface="Trebuchet MS"/>
                <a:ea typeface="+mn-ea"/>
                <a:cs typeface="Trebuchet MS"/>
              </a:rPr>
              <a:t>a</a:t>
            </a:r>
            <a:r>
              <a:rPr kumimoji="0" sz="17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90" normalizeH="0" baseline="0" noProof="0" dirty="0">
                <a:ln>
                  <a:noFill/>
                </a:ln>
                <a:solidFill>
                  <a:sysClr val="windowText" lastClr="000000"/>
                </a:solidFill>
                <a:effectLst/>
                <a:uLnTx/>
                <a:uFillTx/>
                <a:latin typeface="Trebuchet MS"/>
                <a:ea typeface="+mn-ea"/>
                <a:cs typeface="Trebuchet MS"/>
              </a:rPr>
              <a:t>favor</a:t>
            </a:r>
            <a:r>
              <a:rPr kumimoji="0" sz="17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50" normalizeH="0" baseline="0" noProof="0" dirty="0">
                <a:ln>
                  <a:noFill/>
                </a:ln>
                <a:solidFill>
                  <a:sysClr val="windowText" lastClr="000000"/>
                </a:solidFill>
                <a:effectLst/>
                <a:uLnTx/>
                <a:uFillTx/>
                <a:latin typeface="Trebuchet MS"/>
                <a:ea typeface="+mn-ea"/>
                <a:cs typeface="Trebuchet MS"/>
              </a:rPr>
              <a:t>comienza</a:t>
            </a:r>
            <a:r>
              <a:rPr kumimoji="0" sz="17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90" normalizeH="0" baseline="0" noProof="0" dirty="0">
                <a:ln>
                  <a:noFill/>
                </a:ln>
                <a:solidFill>
                  <a:sysClr val="windowText" lastClr="000000"/>
                </a:solidFill>
                <a:effectLst/>
                <a:uLnTx/>
                <a:uFillTx/>
                <a:latin typeface="Trebuchet MS"/>
                <a:ea typeface="+mn-ea"/>
                <a:cs typeface="Trebuchet MS"/>
              </a:rPr>
              <a:t>a</a:t>
            </a:r>
            <a:r>
              <a:rPr kumimoji="0" sz="17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0" normalizeH="0" baseline="0" noProof="0" dirty="0">
                <a:ln>
                  <a:noFill/>
                </a:ln>
                <a:solidFill>
                  <a:sysClr val="windowText" lastClr="000000"/>
                </a:solidFill>
                <a:effectLst/>
                <a:uLnTx/>
                <a:uFillTx/>
                <a:latin typeface="Trebuchet MS"/>
                <a:ea typeface="+mn-ea"/>
                <a:cs typeface="Trebuchet MS"/>
              </a:rPr>
              <a:t>partir</a:t>
            </a:r>
            <a:r>
              <a:rPr kumimoji="0" sz="17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65" normalizeH="0" baseline="0" noProof="0" dirty="0">
                <a:ln>
                  <a:noFill/>
                </a:ln>
                <a:solidFill>
                  <a:sysClr val="windowText" lastClr="000000"/>
                </a:solidFill>
                <a:effectLst/>
                <a:uLnTx/>
                <a:uFillTx/>
                <a:latin typeface="Trebuchet MS"/>
                <a:ea typeface="+mn-ea"/>
                <a:cs typeface="Trebuchet MS"/>
              </a:rPr>
              <a:t>de</a:t>
            </a:r>
            <a:r>
              <a:rPr kumimoji="0" sz="17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65" normalizeH="0" baseline="0" noProof="0" dirty="0">
                <a:ln>
                  <a:noFill/>
                </a:ln>
                <a:solidFill>
                  <a:sysClr val="windowText" lastClr="000000"/>
                </a:solidFill>
                <a:effectLst/>
                <a:uLnTx/>
                <a:uFillTx/>
                <a:latin typeface="Trebuchet MS"/>
                <a:ea typeface="+mn-ea"/>
                <a:cs typeface="Trebuchet MS"/>
              </a:rPr>
              <a:t>que</a:t>
            </a:r>
            <a:r>
              <a:rPr kumimoji="0" sz="17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5" normalizeH="0" baseline="0" noProof="0" dirty="0">
                <a:ln>
                  <a:noFill/>
                </a:ln>
                <a:solidFill>
                  <a:sysClr val="windowText" lastClr="000000"/>
                </a:solidFill>
                <a:effectLst/>
                <a:uLnTx/>
                <a:uFillTx/>
                <a:latin typeface="Trebuchet MS"/>
                <a:ea typeface="+mn-ea"/>
                <a:cs typeface="Trebuchet MS"/>
              </a:rPr>
              <a:t>este</a:t>
            </a:r>
            <a:r>
              <a:rPr kumimoji="0" sz="17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50" normalizeH="0" baseline="0" noProof="0" dirty="0">
                <a:ln>
                  <a:noFill/>
                </a:ln>
                <a:solidFill>
                  <a:sysClr val="windowText" lastClr="000000"/>
                </a:solidFill>
                <a:effectLst/>
                <a:uLnTx/>
                <a:uFillTx/>
                <a:latin typeface="Trebuchet MS"/>
                <a:ea typeface="+mn-ea"/>
                <a:cs typeface="Trebuchet MS"/>
              </a:rPr>
              <a:t>pudo</a:t>
            </a:r>
            <a:r>
              <a:rPr kumimoji="0" sz="1700" b="0" i="1"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55" normalizeH="0" baseline="0" noProof="0" dirty="0">
                <a:ln>
                  <a:noFill/>
                </a:ln>
                <a:solidFill>
                  <a:sysClr val="windowText" lastClr="000000"/>
                </a:solidFill>
                <a:effectLst/>
                <a:uLnTx/>
                <a:uFillTx/>
                <a:latin typeface="Trebuchet MS"/>
                <a:ea typeface="+mn-ea"/>
                <a:cs typeface="Trebuchet MS"/>
              </a:rPr>
              <a:t>ser</a:t>
            </a:r>
            <a:r>
              <a:rPr kumimoji="0" sz="17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170" normalizeH="0" baseline="0" noProof="0" dirty="0">
                <a:ln>
                  <a:noFill/>
                </a:ln>
                <a:solidFill>
                  <a:sysClr val="windowText" lastClr="000000"/>
                </a:solidFill>
                <a:effectLst/>
                <a:uLnTx/>
                <a:uFillTx/>
                <a:latin typeface="Trebuchet MS"/>
                <a:ea typeface="+mn-ea"/>
                <a:cs typeface="Trebuchet MS"/>
              </a:rPr>
              <a:t>exigido</a:t>
            </a:r>
            <a:r>
              <a:rPr kumimoji="0" sz="17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1" u="none" strike="noStrike" kern="0" cap="none" spc="-90" normalizeH="0" baseline="0" noProof="0" dirty="0">
                <a:ln>
                  <a:noFill/>
                </a:ln>
                <a:solidFill>
                  <a:sysClr val="windowText" lastClr="000000"/>
                </a:solidFill>
                <a:effectLst/>
                <a:uLnTx/>
                <a:uFillTx/>
                <a:latin typeface="Trebuchet MS"/>
                <a:ea typeface="+mn-ea"/>
                <a:cs typeface="Trebuchet MS"/>
              </a:rPr>
              <a:t>legalmente.”</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10152888" y="547116"/>
            <a:ext cx="1610868" cy="13533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688213" rIns="0" bIns="0" rtlCol="0">
            <a:spAutoFit/>
          </a:bodyPr>
          <a:lstStyle/>
          <a:p>
            <a:pPr marL="226695">
              <a:lnSpc>
                <a:spcPct val="100000"/>
              </a:lnSpc>
              <a:spcBef>
                <a:spcPts val="100"/>
              </a:spcBef>
            </a:pPr>
            <a:r>
              <a:rPr sz="2400" spc="-45" dirty="0">
                <a:solidFill>
                  <a:srgbClr val="FFFFFF"/>
                </a:solidFill>
              </a:rPr>
              <a:t>SUJETOS</a:t>
            </a:r>
            <a:r>
              <a:rPr sz="2400" spc="-75" dirty="0">
                <a:solidFill>
                  <a:srgbClr val="FFFFFF"/>
                </a:solidFill>
              </a:rPr>
              <a:t> </a:t>
            </a:r>
            <a:r>
              <a:rPr sz="2400" spc="125" dirty="0">
                <a:solidFill>
                  <a:srgbClr val="FFFFFF"/>
                </a:solidFill>
              </a:rPr>
              <a:t>OBLIGADOS</a:t>
            </a:r>
            <a:r>
              <a:rPr sz="2400" spc="-325" dirty="0">
                <a:solidFill>
                  <a:srgbClr val="FFFFFF"/>
                </a:solidFill>
              </a:rPr>
              <a:t> </a:t>
            </a:r>
            <a:r>
              <a:rPr sz="2400" spc="60" dirty="0">
                <a:solidFill>
                  <a:srgbClr val="FFFFFF"/>
                </a:solidFill>
              </a:rPr>
              <a:t>AL</a:t>
            </a:r>
            <a:r>
              <a:rPr sz="2400" spc="-60" dirty="0">
                <a:solidFill>
                  <a:srgbClr val="FFFFFF"/>
                </a:solidFill>
              </a:rPr>
              <a:t> </a:t>
            </a:r>
            <a:r>
              <a:rPr sz="2400" spc="60" dirty="0">
                <a:solidFill>
                  <a:srgbClr val="FFFFFF"/>
                </a:solidFill>
              </a:rPr>
              <a:t>PAGO</a:t>
            </a:r>
            <a:r>
              <a:rPr sz="2400" spc="-60" dirty="0">
                <a:solidFill>
                  <a:srgbClr val="FFFFFF"/>
                </a:solidFill>
              </a:rPr>
              <a:t> </a:t>
            </a:r>
            <a:r>
              <a:rPr sz="2400" spc="60" dirty="0">
                <a:solidFill>
                  <a:srgbClr val="FFFFFF"/>
                </a:solidFill>
              </a:rPr>
              <a:t>DEL</a:t>
            </a:r>
            <a:r>
              <a:rPr sz="2400" spc="-55" dirty="0">
                <a:solidFill>
                  <a:srgbClr val="FFFFFF"/>
                </a:solidFill>
              </a:rPr>
              <a:t> </a:t>
            </a:r>
            <a:r>
              <a:rPr sz="2400" spc="-25" dirty="0">
                <a:solidFill>
                  <a:srgbClr val="FFFFFF"/>
                </a:solidFill>
              </a:rPr>
              <a:t>IVA</a:t>
            </a:r>
            <a:endParaRPr sz="2400"/>
          </a:p>
        </p:txBody>
      </p:sp>
      <p:sp>
        <p:nvSpPr>
          <p:cNvPr id="4" name="object 4"/>
          <p:cNvSpPr txBox="1"/>
          <p:nvPr/>
        </p:nvSpPr>
        <p:spPr>
          <a:xfrm>
            <a:off x="361594" y="2632553"/>
            <a:ext cx="11577955" cy="3134995"/>
          </a:xfrm>
          <a:prstGeom prst="rect">
            <a:avLst/>
          </a:prstGeom>
        </p:spPr>
        <p:txBody>
          <a:bodyPr vert="horz" wrap="square" lIns="0" tIns="179705" rIns="0" bIns="0" rtlCol="0">
            <a:spAutoFit/>
          </a:bodyPr>
          <a:lstStyle/>
          <a:p>
            <a:pPr marL="12700" marR="0" lvl="0" indent="0" algn="l" defTabSz="914400" rtl="0" eaLnBrk="1" fontAlgn="auto" latinLnBrk="0" hangingPunct="1">
              <a:lnSpc>
                <a:spcPct val="100000"/>
              </a:lnSpc>
              <a:spcBef>
                <a:spcPts val="1415"/>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Articulo</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1</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20" normalizeH="0" baseline="0" noProof="0" dirty="0">
                <a:ln>
                  <a:noFill/>
                </a:ln>
                <a:solidFill>
                  <a:sysClr val="windowText" lastClr="000000"/>
                </a:solidFill>
                <a:effectLst/>
                <a:uLnTx/>
                <a:uFillTx/>
                <a:latin typeface="Trebuchet MS"/>
                <a:ea typeface="+mn-ea"/>
                <a:cs typeface="Trebuchet MS"/>
              </a:rPr>
              <a:t>LIVA</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1320"/>
              </a:spcBef>
              <a:spcAft>
                <a:spcPts val="0"/>
              </a:spcAft>
              <a:buClrTx/>
              <a:buSzTx/>
              <a:buFontTx/>
              <a:buNone/>
              <a:tabLst/>
              <a:defRPr/>
            </a:pPr>
            <a:r>
              <a:rPr kumimoji="0" sz="2000" b="0" i="0" u="none" strike="noStrike" kern="0" cap="none" spc="-95" normalizeH="0" baseline="0" noProof="0" dirty="0">
                <a:ln>
                  <a:noFill/>
                </a:ln>
                <a:solidFill>
                  <a:sysClr val="windowText" lastClr="000000"/>
                </a:solidFill>
                <a:effectLst/>
                <a:uLnTx/>
                <a:uFillTx/>
                <a:latin typeface="Trebuchet MS"/>
                <a:ea typeface="+mn-ea"/>
                <a:cs typeface="Trebuchet MS"/>
              </a:rPr>
              <a:t>Están</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5" normalizeH="0" baseline="0" noProof="0" dirty="0">
                <a:ln>
                  <a:noFill/>
                </a:ln>
                <a:solidFill>
                  <a:sysClr val="windowText" lastClr="000000"/>
                </a:solidFill>
                <a:effectLst/>
                <a:uLnTx/>
                <a:uFillTx/>
                <a:latin typeface="Trebuchet MS"/>
                <a:ea typeface="+mn-ea"/>
                <a:cs typeface="Trebuchet MS"/>
              </a:rPr>
              <a:t>obligados</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70" normalizeH="0" baseline="0" noProof="0" dirty="0">
                <a:ln>
                  <a:noFill/>
                </a:ln>
                <a:solidFill>
                  <a:sysClr val="windowText" lastClr="000000"/>
                </a:solidFill>
                <a:effectLst/>
                <a:uLnTx/>
                <a:uFillTx/>
                <a:latin typeface="Trebuchet MS"/>
                <a:ea typeface="+mn-ea"/>
                <a:cs typeface="Trebuchet MS"/>
              </a:rPr>
              <a:t>al</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pago</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impuesto</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70" normalizeH="0" baseline="0" noProof="0" dirty="0">
                <a:ln>
                  <a:noFill/>
                </a:ln>
                <a:solidFill>
                  <a:sysClr val="windowText" lastClr="000000"/>
                </a:solidFill>
                <a:effectLst/>
                <a:uLnTx/>
                <a:uFillTx/>
                <a:latin typeface="Trebuchet MS"/>
                <a:ea typeface="+mn-ea"/>
                <a:cs typeface="Trebuchet MS"/>
              </a:rPr>
              <a:t>al</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valor</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5" normalizeH="0" baseline="0" noProof="0" dirty="0">
                <a:ln>
                  <a:noFill/>
                </a:ln>
                <a:solidFill>
                  <a:sysClr val="windowText" lastClr="000000"/>
                </a:solidFill>
                <a:effectLst/>
                <a:uLnTx/>
                <a:uFillTx/>
                <a:latin typeface="Trebuchet MS"/>
                <a:ea typeface="+mn-ea"/>
                <a:cs typeface="Trebuchet MS"/>
              </a:rPr>
              <a:t>agregado,</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personas</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físicas</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morales</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territorio</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nacional</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480"/>
              </a:spcBef>
              <a:spcAft>
                <a:spcPts val="0"/>
              </a:spcAft>
              <a:buClrTx/>
              <a:buSzTx/>
              <a:buFontTx/>
              <a:buNone/>
              <a:tabLst/>
              <a:defRPr/>
            </a:pP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realicen</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los</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actos</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20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actividades</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siguientes: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413384" marR="0" lvl="0" indent="-400685" algn="l" defTabSz="914400" rtl="0" eaLnBrk="1" fontAlgn="auto" latinLnBrk="0" hangingPunct="1">
              <a:lnSpc>
                <a:spcPct val="100000"/>
              </a:lnSpc>
              <a:spcBef>
                <a:spcPts val="1320"/>
              </a:spcBef>
              <a:spcAft>
                <a:spcPts val="0"/>
              </a:spcAft>
              <a:buClr>
                <a:srgbClr val="903062"/>
              </a:buClr>
              <a:buSzPct val="90000"/>
              <a:buFontTx/>
              <a:buAutoNum type="romanUcPeriod"/>
              <a:tabLst>
                <a:tab pos="413384" algn="l"/>
              </a:tabLst>
              <a:defRPr/>
            </a:pP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Enajenen</a:t>
            </a:r>
            <a:r>
              <a:rPr kumimoji="0" sz="2000" b="0" i="0" u="none" strike="noStrike" kern="0" cap="none" spc="-10" normalizeH="0" baseline="0" noProof="0" dirty="0">
                <a:ln>
                  <a:noFill/>
                </a:ln>
                <a:solidFill>
                  <a:sysClr val="windowText" lastClr="000000"/>
                </a:solidFill>
                <a:effectLst/>
                <a:uLnTx/>
                <a:uFillTx/>
                <a:latin typeface="Trebuchet MS"/>
                <a:ea typeface="+mn-ea"/>
                <a:cs typeface="Trebuchet MS"/>
              </a:rPr>
              <a:t> bienes.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413384" marR="0" lvl="0" indent="-400685" algn="l" defTabSz="914400" rtl="0" eaLnBrk="1" fontAlgn="auto" latinLnBrk="0" hangingPunct="1">
              <a:lnSpc>
                <a:spcPct val="100000"/>
              </a:lnSpc>
              <a:spcBef>
                <a:spcPts val="1080"/>
              </a:spcBef>
              <a:spcAft>
                <a:spcPts val="0"/>
              </a:spcAft>
              <a:buClr>
                <a:srgbClr val="903062"/>
              </a:buClr>
              <a:buSzPct val="90000"/>
              <a:buFontTx/>
              <a:buAutoNum type="romanUcPeriod"/>
              <a:tabLst>
                <a:tab pos="413384" algn="l"/>
              </a:tabLst>
              <a:defRPr/>
            </a:pP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Presten</a:t>
            </a:r>
            <a:r>
              <a:rPr kumimoji="0" sz="20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servicios</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independientes.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413384" marR="0" lvl="0" indent="-400685" algn="l" defTabSz="914400" rtl="0" eaLnBrk="1" fontAlgn="auto" latinLnBrk="0" hangingPunct="1">
              <a:lnSpc>
                <a:spcPct val="100000"/>
              </a:lnSpc>
              <a:spcBef>
                <a:spcPts val="1085"/>
              </a:spcBef>
              <a:spcAft>
                <a:spcPts val="0"/>
              </a:spcAft>
              <a:buClr>
                <a:srgbClr val="903062"/>
              </a:buClr>
              <a:buSzPct val="90000"/>
              <a:buFontTx/>
              <a:buAutoNum type="romanUcPeriod"/>
              <a:tabLst>
                <a:tab pos="413384" algn="l"/>
              </a:tabLst>
              <a:defRPr/>
            </a:pP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Otorguen</a:t>
            </a:r>
            <a:r>
              <a:rPr kumimoji="0" sz="20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uso</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goce</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temporal</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 normalizeH="0" baseline="0" noProof="0" dirty="0">
                <a:ln>
                  <a:noFill/>
                </a:ln>
                <a:solidFill>
                  <a:sysClr val="windowText" lastClr="000000"/>
                </a:solidFill>
                <a:effectLst/>
                <a:uLnTx/>
                <a:uFillTx/>
                <a:latin typeface="Trebuchet MS"/>
                <a:ea typeface="+mn-ea"/>
                <a:cs typeface="Trebuchet MS"/>
              </a:rPr>
              <a:t>bienes.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a:p>
            <a:pPr marL="413384" marR="0" lvl="0" indent="-400685" algn="l" defTabSz="914400" rtl="0" eaLnBrk="1" fontAlgn="auto" latinLnBrk="0" hangingPunct="1">
              <a:lnSpc>
                <a:spcPct val="100000"/>
              </a:lnSpc>
              <a:spcBef>
                <a:spcPts val="1080"/>
              </a:spcBef>
              <a:spcAft>
                <a:spcPts val="0"/>
              </a:spcAft>
              <a:buClr>
                <a:srgbClr val="903062"/>
              </a:buClr>
              <a:buSzPct val="90000"/>
              <a:buFontTx/>
              <a:buAutoNum type="romanUcPeriod"/>
              <a:tabLst>
                <a:tab pos="413384" algn="l"/>
              </a:tabLst>
              <a:defRPr/>
            </a:pP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Importen</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bienes</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2000" b="0" i="0" u="none" strike="noStrike" kern="0" cap="none" spc="-10" normalizeH="0" baseline="0" noProof="0" dirty="0">
                <a:ln>
                  <a:noFill/>
                </a:ln>
                <a:solidFill>
                  <a:sysClr val="windowText" lastClr="000000"/>
                </a:solidFill>
                <a:effectLst/>
                <a:uLnTx/>
                <a:uFillTx/>
                <a:latin typeface="Trebuchet MS"/>
                <a:ea typeface="+mn-ea"/>
                <a:cs typeface="Trebuchet MS"/>
              </a:rPr>
              <a:t> servicios.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10434828" y="542544"/>
            <a:ext cx="1394459" cy="13167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130174" rIns="0" bIns="0" rtlCol="0">
            <a:spAutoFit/>
          </a:bodyPr>
          <a:lstStyle/>
          <a:p>
            <a:pPr marL="242570" marR="4579620">
              <a:lnSpc>
                <a:spcPct val="100000"/>
              </a:lnSpc>
              <a:spcBef>
                <a:spcPts val="95"/>
              </a:spcBef>
              <a:tabLst>
                <a:tab pos="6022340" algn="l"/>
              </a:tabLst>
            </a:pPr>
            <a:r>
              <a:rPr sz="2200" b="1" spc="204" dirty="0">
                <a:solidFill>
                  <a:srgbClr val="F1F1F1"/>
                </a:solidFill>
                <a:latin typeface="Trebuchet MS"/>
                <a:cs typeface="Trebuchet MS"/>
              </a:rPr>
              <a:t>DIFERENCIA</a:t>
            </a:r>
            <a:r>
              <a:rPr sz="2200" b="1" dirty="0">
                <a:solidFill>
                  <a:srgbClr val="F1F1F1"/>
                </a:solidFill>
                <a:latin typeface="Trebuchet MS"/>
                <a:cs typeface="Trebuchet MS"/>
              </a:rPr>
              <a:t> </a:t>
            </a:r>
            <a:r>
              <a:rPr sz="2200" b="1" spc="200" dirty="0">
                <a:solidFill>
                  <a:srgbClr val="F1F1F1"/>
                </a:solidFill>
                <a:latin typeface="Trebuchet MS"/>
                <a:cs typeface="Trebuchet MS"/>
              </a:rPr>
              <a:t>ENTRE</a:t>
            </a:r>
            <a:r>
              <a:rPr sz="2200" b="1" spc="-220" dirty="0">
                <a:solidFill>
                  <a:srgbClr val="F1F1F1"/>
                </a:solidFill>
                <a:latin typeface="Trebuchet MS"/>
                <a:cs typeface="Trebuchet MS"/>
              </a:rPr>
              <a:t> </a:t>
            </a:r>
            <a:r>
              <a:rPr sz="2200" b="1" spc="240" dirty="0">
                <a:solidFill>
                  <a:srgbClr val="F1F1F1"/>
                </a:solidFill>
                <a:latin typeface="Trebuchet MS"/>
                <a:cs typeface="Trebuchet MS"/>
              </a:rPr>
              <a:t>ACTOS</a:t>
            </a:r>
            <a:r>
              <a:rPr sz="2200" b="1" spc="-35" dirty="0">
                <a:solidFill>
                  <a:srgbClr val="F1F1F1"/>
                </a:solidFill>
                <a:latin typeface="Trebuchet MS"/>
                <a:cs typeface="Trebuchet MS"/>
              </a:rPr>
              <a:t> </a:t>
            </a:r>
            <a:r>
              <a:rPr sz="2200" b="1" spc="215" dirty="0">
                <a:solidFill>
                  <a:srgbClr val="F1F1F1"/>
                </a:solidFill>
                <a:latin typeface="Trebuchet MS"/>
                <a:cs typeface="Trebuchet MS"/>
              </a:rPr>
              <a:t>GRAVADOS</a:t>
            </a:r>
            <a:r>
              <a:rPr sz="2200" b="1" dirty="0">
                <a:solidFill>
                  <a:srgbClr val="F1F1F1"/>
                </a:solidFill>
                <a:latin typeface="Trebuchet MS"/>
                <a:cs typeface="Trebuchet MS"/>
              </a:rPr>
              <a:t>	</a:t>
            </a:r>
            <a:r>
              <a:rPr sz="2200" b="1" spc="315" dirty="0">
                <a:solidFill>
                  <a:srgbClr val="F1F1F1"/>
                </a:solidFill>
                <a:latin typeface="Trebuchet MS"/>
                <a:cs typeface="Trebuchet MS"/>
              </a:rPr>
              <a:t>A</a:t>
            </a:r>
            <a:r>
              <a:rPr sz="2200" b="1" spc="-60" dirty="0">
                <a:solidFill>
                  <a:srgbClr val="F1F1F1"/>
                </a:solidFill>
                <a:latin typeface="Trebuchet MS"/>
                <a:cs typeface="Trebuchet MS"/>
              </a:rPr>
              <a:t> </a:t>
            </a:r>
            <a:r>
              <a:rPr sz="2200" b="1" spc="200" dirty="0">
                <a:solidFill>
                  <a:srgbClr val="F1F1F1"/>
                </a:solidFill>
                <a:latin typeface="Trebuchet MS"/>
                <a:cs typeface="Trebuchet MS"/>
              </a:rPr>
              <a:t>LA TASA</a:t>
            </a:r>
            <a:r>
              <a:rPr sz="2200" b="1" spc="-50" dirty="0">
                <a:solidFill>
                  <a:srgbClr val="F1F1F1"/>
                </a:solidFill>
                <a:latin typeface="Trebuchet MS"/>
                <a:cs typeface="Trebuchet MS"/>
              </a:rPr>
              <a:t> </a:t>
            </a:r>
            <a:r>
              <a:rPr sz="2200" b="1" spc="200" dirty="0">
                <a:solidFill>
                  <a:srgbClr val="F1F1F1"/>
                </a:solidFill>
                <a:latin typeface="Trebuchet MS"/>
                <a:cs typeface="Trebuchet MS"/>
              </a:rPr>
              <a:t>DEL</a:t>
            </a:r>
            <a:r>
              <a:rPr sz="2200" b="1" spc="-35" dirty="0">
                <a:solidFill>
                  <a:srgbClr val="F1F1F1"/>
                </a:solidFill>
                <a:latin typeface="Trebuchet MS"/>
                <a:cs typeface="Trebuchet MS"/>
              </a:rPr>
              <a:t> </a:t>
            </a:r>
            <a:r>
              <a:rPr sz="2200" b="1" spc="-80" dirty="0">
                <a:solidFill>
                  <a:srgbClr val="F1F1F1"/>
                </a:solidFill>
                <a:latin typeface="Trebuchet MS"/>
                <a:cs typeface="Trebuchet MS"/>
              </a:rPr>
              <a:t>0%,</a:t>
            </a:r>
            <a:r>
              <a:rPr sz="2200" b="1" spc="-254" dirty="0">
                <a:solidFill>
                  <a:srgbClr val="F1F1F1"/>
                </a:solidFill>
                <a:latin typeface="Trebuchet MS"/>
                <a:cs typeface="Trebuchet MS"/>
              </a:rPr>
              <a:t> </a:t>
            </a:r>
            <a:r>
              <a:rPr sz="2200" b="1" spc="245" dirty="0">
                <a:solidFill>
                  <a:srgbClr val="F1F1F1"/>
                </a:solidFill>
                <a:latin typeface="Trebuchet MS"/>
                <a:cs typeface="Trebuchet MS"/>
              </a:rPr>
              <a:t>EXENTOS</a:t>
            </a:r>
            <a:r>
              <a:rPr sz="2200" b="1" spc="-390" dirty="0">
                <a:solidFill>
                  <a:srgbClr val="F1F1F1"/>
                </a:solidFill>
                <a:latin typeface="Trebuchet MS"/>
                <a:cs typeface="Trebuchet MS"/>
              </a:rPr>
              <a:t> </a:t>
            </a:r>
            <a:r>
              <a:rPr sz="2200" b="1" spc="200" dirty="0">
                <a:solidFill>
                  <a:srgbClr val="F1F1F1"/>
                </a:solidFill>
                <a:latin typeface="Trebuchet MS"/>
                <a:cs typeface="Trebuchet MS"/>
              </a:rPr>
              <a:t>Y</a:t>
            </a:r>
            <a:r>
              <a:rPr sz="2200" b="1" spc="-260" dirty="0">
                <a:solidFill>
                  <a:srgbClr val="F1F1F1"/>
                </a:solidFill>
                <a:latin typeface="Trebuchet MS"/>
                <a:cs typeface="Trebuchet MS"/>
              </a:rPr>
              <a:t> </a:t>
            </a:r>
            <a:r>
              <a:rPr sz="2200" b="1" spc="240" dirty="0">
                <a:solidFill>
                  <a:srgbClr val="F1F1F1"/>
                </a:solidFill>
                <a:latin typeface="Trebuchet MS"/>
                <a:cs typeface="Trebuchet MS"/>
              </a:rPr>
              <a:t>ACTOS</a:t>
            </a:r>
            <a:r>
              <a:rPr sz="2200" b="1" spc="-40" dirty="0">
                <a:solidFill>
                  <a:srgbClr val="F1F1F1"/>
                </a:solidFill>
                <a:latin typeface="Trebuchet MS"/>
                <a:cs typeface="Trebuchet MS"/>
              </a:rPr>
              <a:t> </a:t>
            </a:r>
            <a:r>
              <a:rPr sz="2200" b="1" spc="375" dirty="0">
                <a:solidFill>
                  <a:srgbClr val="F1F1F1"/>
                </a:solidFill>
                <a:latin typeface="Trebuchet MS"/>
                <a:cs typeface="Trebuchet MS"/>
              </a:rPr>
              <a:t>NO</a:t>
            </a:r>
            <a:r>
              <a:rPr sz="2200" b="1" spc="-15" dirty="0">
                <a:solidFill>
                  <a:srgbClr val="F1F1F1"/>
                </a:solidFill>
                <a:latin typeface="Trebuchet MS"/>
                <a:cs typeface="Trebuchet MS"/>
              </a:rPr>
              <a:t> </a:t>
            </a:r>
            <a:r>
              <a:rPr sz="2200" b="1" spc="105" dirty="0">
                <a:solidFill>
                  <a:srgbClr val="F1F1F1"/>
                </a:solidFill>
                <a:latin typeface="Trebuchet MS"/>
                <a:cs typeface="Trebuchet MS"/>
              </a:rPr>
              <a:t>OBJETO</a:t>
            </a:r>
            <a:endParaRPr sz="2200">
              <a:latin typeface="Trebuchet MS"/>
              <a:cs typeface="Trebuchet MS"/>
            </a:endParaRPr>
          </a:p>
        </p:txBody>
      </p:sp>
      <p:sp>
        <p:nvSpPr>
          <p:cNvPr id="4" name="object 4"/>
          <p:cNvSpPr txBox="1"/>
          <p:nvPr/>
        </p:nvSpPr>
        <p:spPr>
          <a:xfrm>
            <a:off x="361594" y="3430270"/>
            <a:ext cx="11604625" cy="1265555"/>
          </a:xfrm>
          <a:prstGeom prst="rect">
            <a:avLst/>
          </a:prstGeom>
        </p:spPr>
        <p:txBody>
          <a:bodyPr vert="horz" wrap="square" lIns="0" tIns="49530" rIns="0" bIns="0" rtlCol="0">
            <a:spAutoFit/>
          </a:bodyPr>
          <a:lstStyle/>
          <a:p>
            <a:pPr marL="12700" marR="5080" lvl="0" indent="0" algn="just" defTabSz="914400" rtl="0" eaLnBrk="1" fontAlgn="auto" latinLnBrk="0" hangingPunct="1">
              <a:lnSpc>
                <a:spcPts val="2380"/>
              </a:lnSpc>
              <a:spcBef>
                <a:spcPts val="390"/>
              </a:spcBef>
              <a:spcAft>
                <a:spcPts val="0"/>
              </a:spcAft>
              <a:buClrTx/>
              <a:buSzTx/>
              <a:buFontTx/>
              <a:buNone/>
              <a:tabLst/>
              <a:defRPr/>
            </a:pP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5" normalizeH="0" baseline="0" noProof="0" dirty="0">
                <a:ln>
                  <a:noFill/>
                </a:ln>
                <a:solidFill>
                  <a:sysClr val="windowText" lastClr="000000"/>
                </a:solidFill>
                <a:effectLst/>
                <a:uLnTx/>
                <a:uFillTx/>
                <a:latin typeface="Trebuchet MS"/>
                <a:ea typeface="+mn-ea"/>
                <a:cs typeface="Trebuchet MS"/>
              </a:rPr>
              <a:t>conformidad</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5" normalizeH="0" baseline="0" noProof="0" dirty="0">
                <a:ln>
                  <a:noFill/>
                </a:ln>
                <a:solidFill>
                  <a:sysClr val="windowText" lastClr="000000"/>
                </a:solidFill>
                <a:effectLst/>
                <a:uLnTx/>
                <a:uFillTx/>
                <a:latin typeface="Trebuchet MS"/>
                <a:ea typeface="+mn-ea"/>
                <a:cs typeface="Trebuchet MS"/>
              </a:rPr>
              <a:t>establecido</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artículo</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5</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Ley</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Impuesto</a:t>
            </a:r>
            <a:r>
              <a:rPr kumimoji="0" sz="22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al</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Valor</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agregado</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2200" b="0" i="0" u="none" strike="noStrike" kern="0" cap="none" spc="-114" normalizeH="0" baseline="0" noProof="0" dirty="0">
                <a:ln>
                  <a:noFill/>
                </a:ln>
                <a:solidFill>
                  <a:sysClr val="windowText" lastClr="000000"/>
                </a:solidFill>
                <a:effectLst/>
                <a:uLnTx/>
                <a:uFillTx/>
                <a:latin typeface="Trebuchet MS"/>
                <a:ea typeface="+mn-ea"/>
                <a:cs typeface="Trebuchet MS"/>
              </a:rPr>
              <a:t>diferencia</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consiste</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si</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5" normalizeH="0" baseline="0" noProof="0" dirty="0">
                <a:ln>
                  <a:noFill/>
                </a:ln>
                <a:solidFill>
                  <a:sysClr val="windowText" lastClr="000000"/>
                </a:solidFill>
                <a:effectLst/>
                <a:uLnTx/>
                <a:uFillTx/>
                <a:latin typeface="Trebuchet MS"/>
                <a:ea typeface="+mn-ea"/>
                <a:cs typeface="Trebuchet MS"/>
              </a:rPr>
              <a:t>realizas</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Actos</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gravados</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tasa</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0%</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para</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efectos</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Ley</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IVA,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procede</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25" normalizeH="0" baseline="0" noProof="0" dirty="0">
                <a:ln>
                  <a:noFill/>
                </a:ln>
                <a:solidFill>
                  <a:sysClr val="windowText" lastClr="000000"/>
                </a:solidFill>
                <a:effectLst/>
                <a:uLnTx/>
                <a:uFillTx/>
                <a:latin typeface="Trebuchet MS"/>
                <a:ea typeface="+mn-ea"/>
                <a:cs typeface="Trebuchet MS"/>
              </a:rPr>
              <a:t>acreditamiento</a:t>
            </a:r>
            <a:r>
              <a:rPr kumimoji="0" sz="22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75"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Pagado</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si</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22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5" normalizeH="0" baseline="0" noProof="0" dirty="0">
                <a:ln>
                  <a:noFill/>
                </a:ln>
                <a:solidFill>
                  <a:sysClr val="windowText" lastClr="000000"/>
                </a:solidFill>
                <a:effectLst/>
                <a:uLnTx/>
                <a:uFillTx/>
                <a:latin typeface="Trebuchet MS"/>
                <a:ea typeface="+mn-ea"/>
                <a:cs typeface="Trebuchet MS"/>
              </a:rPr>
              <a:t>realiza</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Actos</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50" normalizeH="0" baseline="0" noProof="0" dirty="0">
                <a:ln>
                  <a:noFill/>
                </a:ln>
                <a:solidFill>
                  <a:sysClr val="windowText" lastClr="000000"/>
                </a:solidFill>
                <a:effectLst/>
                <a:uLnTx/>
                <a:uFillTx/>
                <a:latin typeface="Trebuchet MS"/>
                <a:ea typeface="+mn-ea"/>
                <a:cs typeface="Trebuchet MS"/>
              </a:rPr>
              <a:t>Exentos</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objeto</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95" normalizeH="0" baseline="0" noProof="0" dirty="0">
                <a:ln>
                  <a:noFill/>
                </a:ln>
                <a:solidFill>
                  <a:sysClr val="windowText" lastClr="000000"/>
                </a:solidFill>
                <a:effectLst/>
                <a:uLnTx/>
                <a:uFillTx/>
                <a:latin typeface="Trebuchet MS"/>
                <a:ea typeface="+mn-ea"/>
                <a:cs typeface="Trebuchet MS"/>
              </a:rPr>
              <a:t>para</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35" normalizeH="0" baseline="0" noProof="0" dirty="0">
                <a:ln>
                  <a:noFill/>
                </a:ln>
                <a:solidFill>
                  <a:sysClr val="windowText" lastClr="000000"/>
                </a:solidFill>
                <a:effectLst/>
                <a:uLnTx/>
                <a:uFillTx/>
                <a:latin typeface="Trebuchet MS"/>
                <a:ea typeface="+mn-ea"/>
                <a:cs typeface="Trebuchet MS"/>
              </a:rPr>
              <a:t>Ley</a:t>
            </a:r>
            <a:r>
              <a:rPr kumimoji="0" sz="22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25" normalizeH="0" baseline="0" noProof="0" dirty="0">
                <a:ln>
                  <a:noFill/>
                </a:ln>
                <a:solidFill>
                  <a:sysClr val="windowText" lastClr="000000"/>
                </a:solidFill>
                <a:effectLst/>
                <a:uLnTx/>
                <a:uFillTx/>
                <a:latin typeface="Trebuchet MS"/>
                <a:ea typeface="+mn-ea"/>
                <a:cs typeface="Trebuchet MS"/>
              </a:rPr>
              <a:t>del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22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5" normalizeH="0" baseline="0" noProof="0" dirty="0">
                <a:ln>
                  <a:noFill/>
                </a:ln>
                <a:solidFill>
                  <a:sysClr val="windowText" lastClr="000000"/>
                </a:solidFill>
                <a:effectLst/>
                <a:uLnTx/>
                <a:uFillTx/>
                <a:latin typeface="Trebuchet MS"/>
                <a:ea typeface="+mn-ea"/>
                <a:cs typeface="Trebuchet MS"/>
              </a:rPr>
              <a:t>procede</a:t>
            </a:r>
            <a:r>
              <a:rPr kumimoji="0" sz="22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75" normalizeH="0" baseline="0" noProof="0" dirty="0">
                <a:ln>
                  <a:noFill/>
                </a:ln>
                <a:solidFill>
                  <a:sysClr val="windowText" lastClr="000000"/>
                </a:solidFill>
                <a:effectLst/>
                <a:uLnTx/>
                <a:uFillTx/>
                <a:latin typeface="Trebuchet MS"/>
                <a:ea typeface="+mn-ea"/>
                <a:cs typeface="Trebuchet MS"/>
              </a:rPr>
              <a:t>el</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35" normalizeH="0" baseline="0" noProof="0" dirty="0">
                <a:ln>
                  <a:noFill/>
                </a:ln>
                <a:solidFill>
                  <a:sysClr val="windowText" lastClr="000000"/>
                </a:solidFill>
                <a:effectLst/>
                <a:uLnTx/>
                <a:uFillTx/>
                <a:latin typeface="Trebuchet MS"/>
                <a:ea typeface="+mn-ea"/>
                <a:cs typeface="Trebuchet MS"/>
              </a:rPr>
              <a:t>acreditamiento</a:t>
            </a:r>
            <a:r>
              <a:rPr kumimoji="0" sz="22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55" normalizeH="0" baseline="0" noProof="0" dirty="0">
                <a:ln>
                  <a:noFill/>
                </a:ln>
                <a:solidFill>
                  <a:sysClr val="windowText" lastClr="000000"/>
                </a:solidFill>
                <a:effectLst/>
                <a:uLnTx/>
                <a:uFillTx/>
                <a:latin typeface="Trebuchet MS"/>
                <a:ea typeface="+mn-ea"/>
                <a:cs typeface="Trebuchet MS"/>
              </a:rPr>
              <a:t>del</a:t>
            </a:r>
            <a:r>
              <a:rPr kumimoji="0" sz="22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22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200" b="0" i="0" u="none" strike="noStrike" kern="0" cap="none" spc="-10" normalizeH="0" baseline="0" noProof="0" dirty="0">
                <a:ln>
                  <a:noFill/>
                </a:ln>
                <a:solidFill>
                  <a:sysClr val="windowText" lastClr="000000"/>
                </a:solidFill>
                <a:effectLst/>
                <a:uLnTx/>
                <a:uFillTx/>
                <a:latin typeface="Trebuchet MS"/>
                <a:ea typeface="+mn-ea"/>
                <a:cs typeface="Trebuchet MS"/>
              </a:rPr>
              <a:t>Pagado.</a:t>
            </a:r>
            <a:endParaRPr kumimoji="0" sz="22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8225028" y="559308"/>
            <a:ext cx="3525012" cy="1295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71627" rIns="0" bIns="0" rtlCol="0">
            <a:spAutoFit/>
          </a:bodyPr>
          <a:lstStyle/>
          <a:p>
            <a:pPr marL="226695" marR="3627754">
              <a:lnSpc>
                <a:spcPct val="100000"/>
              </a:lnSpc>
              <a:spcBef>
                <a:spcPts val="95"/>
              </a:spcBef>
            </a:pPr>
            <a:r>
              <a:rPr sz="2150" spc="105" dirty="0">
                <a:solidFill>
                  <a:srgbClr val="FFFFFF"/>
                </a:solidFill>
              </a:rPr>
              <a:t>DETERMINACIÓN</a:t>
            </a:r>
            <a:r>
              <a:rPr sz="2150" spc="30" dirty="0">
                <a:solidFill>
                  <a:srgbClr val="FFFFFF"/>
                </a:solidFill>
              </a:rPr>
              <a:t> </a:t>
            </a:r>
            <a:r>
              <a:rPr sz="2150" spc="110" dirty="0">
                <a:solidFill>
                  <a:srgbClr val="FFFFFF"/>
                </a:solidFill>
              </a:rPr>
              <a:t>DE</a:t>
            </a:r>
            <a:r>
              <a:rPr sz="2150" spc="20" dirty="0">
                <a:solidFill>
                  <a:srgbClr val="FFFFFF"/>
                </a:solidFill>
              </a:rPr>
              <a:t> </a:t>
            </a:r>
            <a:r>
              <a:rPr sz="2150" spc="50" dirty="0">
                <a:solidFill>
                  <a:srgbClr val="FFFFFF"/>
                </a:solidFill>
              </a:rPr>
              <a:t>FACTOR</a:t>
            </a:r>
            <a:r>
              <a:rPr sz="2150" spc="55" dirty="0">
                <a:solidFill>
                  <a:srgbClr val="FFFFFF"/>
                </a:solidFill>
              </a:rPr>
              <a:t> </a:t>
            </a:r>
            <a:r>
              <a:rPr sz="2150" spc="110" dirty="0">
                <a:solidFill>
                  <a:srgbClr val="FFFFFF"/>
                </a:solidFill>
              </a:rPr>
              <a:t>DE</a:t>
            </a:r>
            <a:r>
              <a:rPr sz="2150" spc="20" dirty="0">
                <a:solidFill>
                  <a:srgbClr val="FFFFFF"/>
                </a:solidFill>
              </a:rPr>
              <a:t> </a:t>
            </a:r>
            <a:r>
              <a:rPr sz="2150" dirty="0">
                <a:solidFill>
                  <a:srgbClr val="FFFFFF"/>
                </a:solidFill>
              </a:rPr>
              <a:t>PRORRATEO</a:t>
            </a:r>
            <a:r>
              <a:rPr sz="2150" spc="95" dirty="0">
                <a:solidFill>
                  <a:srgbClr val="FFFFFF"/>
                </a:solidFill>
              </a:rPr>
              <a:t> </a:t>
            </a:r>
            <a:r>
              <a:rPr sz="2150" spc="55" dirty="0">
                <a:solidFill>
                  <a:srgbClr val="FFFFFF"/>
                </a:solidFill>
              </a:rPr>
              <a:t>DEL</a:t>
            </a:r>
            <a:r>
              <a:rPr sz="2150" spc="25" dirty="0">
                <a:solidFill>
                  <a:srgbClr val="FFFFFF"/>
                </a:solidFill>
              </a:rPr>
              <a:t> </a:t>
            </a:r>
            <a:r>
              <a:rPr sz="2150" spc="-25" dirty="0">
                <a:solidFill>
                  <a:srgbClr val="FFFFFF"/>
                </a:solidFill>
              </a:rPr>
              <a:t>IVA </a:t>
            </a:r>
            <a:r>
              <a:rPr sz="2150" dirty="0">
                <a:solidFill>
                  <a:srgbClr val="FFFFFF"/>
                </a:solidFill>
              </a:rPr>
              <a:t>ACREDITABLE</a:t>
            </a:r>
            <a:r>
              <a:rPr sz="2150" spc="50" dirty="0">
                <a:solidFill>
                  <a:srgbClr val="FFFFFF"/>
                </a:solidFill>
              </a:rPr>
              <a:t> </a:t>
            </a:r>
            <a:r>
              <a:rPr sz="2150" spc="225" dirty="0">
                <a:solidFill>
                  <a:srgbClr val="FFFFFF"/>
                </a:solidFill>
              </a:rPr>
              <a:t>CUANDO</a:t>
            </a:r>
            <a:r>
              <a:rPr sz="2150" spc="60" dirty="0">
                <a:solidFill>
                  <a:srgbClr val="FFFFFF"/>
                </a:solidFill>
              </a:rPr>
              <a:t> </a:t>
            </a:r>
            <a:r>
              <a:rPr sz="2150" spc="-75" dirty="0">
                <a:solidFill>
                  <a:srgbClr val="FFFFFF"/>
                </a:solidFill>
              </a:rPr>
              <a:t>SE</a:t>
            </a:r>
            <a:r>
              <a:rPr sz="2150" spc="-270" dirty="0">
                <a:solidFill>
                  <a:srgbClr val="FFFFFF"/>
                </a:solidFill>
              </a:rPr>
              <a:t> </a:t>
            </a:r>
            <a:r>
              <a:rPr sz="2150" spc="140" dirty="0">
                <a:solidFill>
                  <a:srgbClr val="FFFFFF"/>
                </a:solidFill>
              </a:rPr>
              <a:t>TENGAN</a:t>
            </a:r>
            <a:r>
              <a:rPr sz="2150" spc="-225" dirty="0">
                <a:solidFill>
                  <a:srgbClr val="FFFFFF"/>
                </a:solidFill>
              </a:rPr>
              <a:t> </a:t>
            </a:r>
            <a:r>
              <a:rPr sz="2150" spc="65" dirty="0">
                <a:solidFill>
                  <a:srgbClr val="FFFFFF"/>
                </a:solidFill>
              </a:rPr>
              <a:t>ACTIVIDADES</a:t>
            </a:r>
            <a:r>
              <a:rPr sz="2150" spc="95" dirty="0">
                <a:solidFill>
                  <a:srgbClr val="FFFFFF"/>
                </a:solidFill>
              </a:rPr>
              <a:t> </a:t>
            </a:r>
            <a:r>
              <a:rPr sz="2150" spc="-10" dirty="0">
                <a:solidFill>
                  <a:srgbClr val="FFFFFF"/>
                </a:solidFill>
              </a:rPr>
              <a:t>EXENTAS, </a:t>
            </a:r>
            <a:r>
              <a:rPr sz="2150" spc="290" dirty="0">
                <a:solidFill>
                  <a:srgbClr val="FFFFFF"/>
                </a:solidFill>
              </a:rPr>
              <a:t>NO</a:t>
            </a:r>
            <a:r>
              <a:rPr sz="2150" spc="-30" dirty="0">
                <a:solidFill>
                  <a:srgbClr val="FFFFFF"/>
                </a:solidFill>
              </a:rPr>
              <a:t> </a:t>
            </a:r>
            <a:r>
              <a:rPr sz="2150" spc="-25" dirty="0">
                <a:solidFill>
                  <a:srgbClr val="FFFFFF"/>
                </a:solidFill>
              </a:rPr>
              <a:t>OBJETO</a:t>
            </a:r>
            <a:r>
              <a:rPr sz="2150" spc="-335" dirty="0">
                <a:solidFill>
                  <a:srgbClr val="FFFFFF"/>
                </a:solidFill>
              </a:rPr>
              <a:t> </a:t>
            </a:r>
            <a:r>
              <a:rPr sz="2150" spc="60" dirty="0">
                <a:solidFill>
                  <a:srgbClr val="FFFFFF"/>
                </a:solidFill>
              </a:rPr>
              <a:t>Y</a:t>
            </a:r>
            <a:r>
              <a:rPr sz="2150" spc="-25" dirty="0">
                <a:solidFill>
                  <a:srgbClr val="FFFFFF"/>
                </a:solidFill>
              </a:rPr>
              <a:t> </a:t>
            </a:r>
            <a:r>
              <a:rPr sz="2150" spc="45" dirty="0">
                <a:solidFill>
                  <a:srgbClr val="FFFFFF"/>
                </a:solidFill>
              </a:rPr>
              <a:t>GRAVADAS</a:t>
            </a:r>
            <a:endParaRPr sz="2150"/>
          </a:p>
        </p:txBody>
      </p:sp>
      <p:pic>
        <p:nvPicPr>
          <p:cNvPr id="4" name="object 4"/>
          <p:cNvPicPr/>
          <p:nvPr/>
        </p:nvPicPr>
        <p:blipFill>
          <a:blip r:embed="rId2" cstate="print"/>
          <a:stretch>
            <a:fillRect/>
          </a:stretch>
        </p:blipFill>
        <p:spPr>
          <a:xfrm>
            <a:off x="8839200" y="449580"/>
            <a:ext cx="3028188" cy="1514856"/>
          </a:xfrm>
          <a:prstGeom prst="rect">
            <a:avLst/>
          </a:prstGeom>
        </p:spPr>
      </p:pic>
      <p:graphicFrame>
        <p:nvGraphicFramePr>
          <p:cNvPr id="5" name="object 5"/>
          <p:cNvGraphicFramePr>
            <a:graphicFrameLocks noGrp="1"/>
          </p:cNvGraphicFramePr>
          <p:nvPr/>
        </p:nvGraphicFramePr>
        <p:xfrm>
          <a:off x="1107122" y="4757039"/>
          <a:ext cx="9965690" cy="1249045"/>
        </p:xfrm>
        <a:graphic>
          <a:graphicData uri="http://schemas.openxmlformats.org/drawingml/2006/table">
            <a:tbl>
              <a:tblPr firstRow="1" bandRow="1">
                <a:tableStyleId>{2D5ABB26-0587-4C30-8999-92F81FD0307C}</a:tableStyleId>
              </a:tblPr>
              <a:tblGrid>
                <a:gridCol w="3588385">
                  <a:extLst>
                    <a:ext uri="{9D8B030D-6E8A-4147-A177-3AD203B41FA5}">
                      <a16:colId xmlns:a16="http://schemas.microsoft.com/office/drawing/2014/main" val="20000"/>
                    </a:ext>
                  </a:extLst>
                </a:gridCol>
                <a:gridCol w="6377305">
                  <a:extLst>
                    <a:ext uri="{9D8B030D-6E8A-4147-A177-3AD203B41FA5}">
                      <a16:colId xmlns:a16="http://schemas.microsoft.com/office/drawing/2014/main" val="20001"/>
                    </a:ext>
                  </a:extLst>
                </a:gridCol>
              </a:tblGrid>
              <a:tr h="530860">
                <a:tc rowSpan="2">
                  <a:txBody>
                    <a:bodyPr/>
                    <a:lstStyle/>
                    <a:p>
                      <a:pPr>
                        <a:lnSpc>
                          <a:spcPct val="100000"/>
                        </a:lnSpc>
                      </a:pPr>
                      <a:endParaRPr sz="1700">
                        <a:latin typeface="Times New Roman"/>
                        <a:cs typeface="Times New Roman"/>
                      </a:endParaRPr>
                    </a:p>
                    <a:p>
                      <a:pPr>
                        <a:lnSpc>
                          <a:spcPct val="100000"/>
                        </a:lnSpc>
                        <a:spcBef>
                          <a:spcPts val="470"/>
                        </a:spcBef>
                      </a:pPr>
                      <a:endParaRPr sz="1700">
                        <a:latin typeface="Times New Roman"/>
                        <a:cs typeface="Times New Roman"/>
                      </a:endParaRPr>
                    </a:p>
                    <a:p>
                      <a:pPr marL="91440">
                        <a:lnSpc>
                          <a:spcPct val="100000"/>
                        </a:lnSpc>
                      </a:pPr>
                      <a:r>
                        <a:rPr sz="1700" b="1" dirty="0">
                          <a:latin typeface="Trebuchet MS"/>
                          <a:cs typeface="Trebuchet MS"/>
                        </a:rPr>
                        <a:t>Factor</a:t>
                      </a:r>
                      <a:r>
                        <a:rPr sz="1700" b="1" spc="-50" dirty="0">
                          <a:latin typeface="Trebuchet MS"/>
                          <a:cs typeface="Trebuchet MS"/>
                        </a:rPr>
                        <a:t> </a:t>
                      </a:r>
                      <a:r>
                        <a:rPr sz="1700" b="1" dirty="0">
                          <a:latin typeface="Trebuchet MS"/>
                          <a:cs typeface="Trebuchet MS"/>
                        </a:rPr>
                        <a:t>de</a:t>
                      </a:r>
                      <a:r>
                        <a:rPr sz="1700" b="1" spc="-35" dirty="0">
                          <a:latin typeface="Trebuchet MS"/>
                          <a:cs typeface="Trebuchet MS"/>
                        </a:rPr>
                        <a:t> </a:t>
                      </a:r>
                      <a:r>
                        <a:rPr sz="1700" b="1" spc="-10" dirty="0">
                          <a:latin typeface="Trebuchet MS"/>
                          <a:cs typeface="Trebuchet MS"/>
                        </a:rPr>
                        <a:t>acreditamiento</a:t>
                      </a:r>
                      <a:endParaRPr sz="1700">
                        <a:latin typeface="Trebuchet MS"/>
                        <a:cs typeface="Trebuchet MS"/>
                      </a:endParaRPr>
                    </a:p>
                  </a:txBody>
                  <a:tcPr marL="0" marR="0" marT="0" marB="0">
                    <a:lnL w="12700">
                      <a:solidFill>
                        <a:srgbClr val="4D1334"/>
                      </a:solidFill>
                      <a:prstDash val="solid"/>
                    </a:lnL>
                    <a:lnR w="12700">
                      <a:solidFill>
                        <a:srgbClr val="4D1334"/>
                      </a:solidFill>
                      <a:prstDash val="solid"/>
                    </a:lnR>
                    <a:lnT w="12700">
                      <a:solidFill>
                        <a:srgbClr val="4D1334"/>
                      </a:solidFill>
                      <a:prstDash val="solid"/>
                    </a:lnT>
                    <a:lnB w="12700">
                      <a:solidFill>
                        <a:srgbClr val="4D1334"/>
                      </a:solidFill>
                      <a:prstDash val="solid"/>
                    </a:lnB>
                    <a:solidFill>
                      <a:srgbClr val="E9E7E8"/>
                    </a:solidFill>
                  </a:tcPr>
                </a:tc>
                <a:tc>
                  <a:txBody>
                    <a:bodyPr/>
                    <a:lstStyle/>
                    <a:p>
                      <a:pPr marL="91440">
                        <a:lnSpc>
                          <a:spcPct val="100000"/>
                        </a:lnSpc>
                        <a:spcBef>
                          <a:spcPts val="300"/>
                        </a:spcBef>
                      </a:pPr>
                      <a:r>
                        <a:rPr sz="1700" b="1" dirty="0">
                          <a:latin typeface="Trebuchet MS"/>
                          <a:cs typeface="Trebuchet MS"/>
                        </a:rPr>
                        <a:t>Valor</a:t>
                      </a:r>
                      <a:r>
                        <a:rPr sz="1700" b="1" spc="-50" dirty="0">
                          <a:latin typeface="Trebuchet MS"/>
                          <a:cs typeface="Trebuchet MS"/>
                        </a:rPr>
                        <a:t> </a:t>
                      </a:r>
                      <a:r>
                        <a:rPr sz="1700" b="1" dirty="0">
                          <a:latin typeface="Trebuchet MS"/>
                          <a:cs typeface="Trebuchet MS"/>
                        </a:rPr>
                        <a:t>de</a:t>
                      </a:r>
                      <a:r>
                        <a:rPr sz="1700" b="1" spc="-55" dirty="0">
                          <a:latin typeface="Trebuchet MS"/>
                          <a:cs typeface="Trebuchet MS"/>
                        </a:rPr>
                        <a:t> </a:t>
                      </a:r>
                      <a:r>
                        <a:rPr sz="1700" b="1" dirty="0">
                          <a:latin typeface="Trebuchet MS"/>
                          <a:cs typeface="Trebuchet MS"/>
                        </a:rPr>
                        <a:t>las</a:t>
                      </a:r>
                      <a:r>
                        <a:rPr sz="1700" b="1" spc="-55" dirty="0">
                          <a:latin typeface="Trebuchet MS"/>
                          <a:cs typeface="Trebuchet MS"/>
                        </a:rPr>
                        <a:t> </a:t>
                      </a:r>
                      <a:r>
                        <a:rPr sz="1700" b="1" spc="-20" dirty="0">
                          <a:latin typeface="Trebuchet MS"/>
                          <a:cs typeface="Trebuchet MS"/>
                        </a:rPr>
                        <a:t>actividades</a:t>
                      </a:r>
                      <a:r>
                        <a:rPr sz="1700" b="1" spc="-65" dirty="0">
                          <a:latin typeface="Trebuchet MS"/>
                          <a:cs typeface="Trebuchet MS"/>
                        </a:rPr>
                        <a:t> </a:t>
                      </a:r>
                      <a:r>
                        <a:rPr sz="1700" b="1" dirty="0">
                          <a:latin typeface="Trebuchet MS"/>
                          <a:cs typeface="Trebuchet MS"/>
                        </a:rPr>
                        <a:t>gravadas</a:t>
                      </a:r>
                      <a:r>
                        <a:rPr sz="1700" b="1" spc="-70" dirty="0">
                          <a:latin typeface="Trebuchet MS"/>
                          <a:cs typeface="Trebuchet MS"/>
                        </a:rPr>
                        <a:t> </a:t>
                      </a:r>
                      <a:r>
                        <a:rPr sz="1700" b="1" dirty="0">
                          <a:latin typeface="Trebuchet MS"/>
                          <a:cs typeface="Trebuchet MS"/>
                        </a:rPr>
                        <a:t>a</a:t>
                      </a:r>
                      <a:r>
                        <a:rPr sz="1700" b="1" spc="-65" dirty="0">
                          <a:latin typeface="Trebuchet MS"/>
                          <a:cs typeface="Trebuchet MS"/>
                        </a:rPr>
                        <a:t> </a:t>
                      </a:r>
                      <a:r>
                        <a:rPr sz="1700" b="1" dirty="0">
                          <a:latin typeface="Trebuchet MS"/>
                          <a:cs typeface="Trebuchet MS"/>
                        </a:rPr>
                        <a:t>la</a:t>
                      </a:r>
                      <a:r>
                        <a:rPr sz="1700" b="1" spc="-55" dirty="0">
                          <a:latin typeface="Trebuchet MS"/>
                          <a:cs typeface="Trebuchet MS"/>
                        </a:rPr>
                        <a:t> </a:t>
                      </a:r>
                      <a:r>
                        <a:rPr sz="1700" b="1" dirty="0">
                          <a:latin typeface="Trebuchet MS"/>
                          <a:cs typeface="Trebuchet MS"/>
                        </a:rPr>
                        <a:t>tasa</a:t>
                      </a:r>
                      <a:r>
                        <a:rPr sz="1700" b="1" spc="-50" dirty="0">
                          <a:latin typeface="Trebuchet MS"/>
                          <a:cs typeface="Trebuchet MS"/>
                        </a:rPr>
                        <a:t> </a:t>
                      </a:r>
                      <a:r>
                        <a:rPr sz="1700" b="1" spc="-10" dirty="0">
                          <a:latin typeface="Trebuchet MS"/>
                          <a:cs typeface="Trebuchet MS"/>
                        </a:rPr>
                        <a:t>del</a:t>
                      </a:r>
                      <a:r>
                        <a:rPr sz="1700" b="1" spc="-70" dirty="0">
                          <a:latin typeface="Trebuchet MS"/>
                          <a:cs typeface="Trebuchet MS"/>
                        </a:rPr>
                        <a:t> </a:t>
                      </a:r>
                      <a:r>
                        <a:rPr sz="1700" b="1" dirty="0">
                          <a:latin typeface="Trebuchet MS"/>
                          <a:cs typeface="Trebuchet MS"/>
                        </a:rPr>
                        <a:t>16%</a:t>
                      </a:r>
                      <a:r>
                        <a:rPr sz="1700" b="1" spc="-55" dirty="0">
                          <a:latin typeface="Trebuchet MS"/>
                          <a:cs typeface="Trebuchet MS"/>
                        </a:rPr>
                        <a:t> </a:t>
                      </a:r>
                      <a:r>
                        <a:rPr sz="1700" b="1" dirty="0">
                          <a:latin typeface="Trebuchet MS"/>
                          <a:cs typeface="Trebuchet MS"/>
                        </a:rPr>
                        <a:t>o</a:t>
                      </a:r>
                      <a:r>
                        <a:rPr sz="1700" b="1" spc="-50" dirty="0">
                          <a:latin typeface="Trebuchet MS"/>
                          <a:cs typeface="Trebuchet MS"/>
                        </a:rPr>
                        <a:t> </a:t>
                      </a:r>
                      <a:r>
                        <a:rPr sz="1700" b="1" spc="-25" dirty="0">
                          <a:latin typeface="Trebuchet MS"/>
                          <a:cs typeface="Trebuchet MS"/>
                        </a:rPr>
                        <a:t>0%</a:t>
                      </a:r>
                      <a:endParaRPr sz="1700">
                        <a:latin typeface="Trebuchet MS"/>
                        <a:cs typeface="Trebuchet MS"/>
                      </a:endParaRPr>
                    </a:p>
                  </a:txBody>
                  <a:tcPr marL="0" marR="0" marT="38100" marB="0">
                    <a:lnL w="12700">
                      <a:solidFill>
                        <a:srgbClr val="4D1334"/>
                      </a:solidFill>
                      <a:prstDash val="solid"/>
                    </a:lnL>
                    <a:lnR w="12700">
                      <a:solidFill>
                        <a:srgbClr val="4D1334"/>
                      </a:solidFill>
                      <a:prstDash val="solid"/>
                    </a:lnR>
                    <a:lnT w="12700">
                      <a:solidFill>
                        <a:srgbClr val="4D1334"/>
                      </a:solidFill>
                      <a:prstDash val="solid"/>
                    </a:lnT>
                    <a:lnB w="12700">
                      <a:solidFill>
                        <a:srgbClr val="4D1334"/>
                      </a:solidFill>
                      <a:prstDash val="solid"/>
                    </a:lnB>
                    <a:solidFill>
                      <a:srgbClr val="E9E7E8"/>
                    </a:solidFill>
                  </a:tcPr>
                </a:tc>
                <a:extLst>
                  <a:ext uri="{0D108BD9-81ED-4DB2-BD59-A6C34878D82A}">
                    <a16:rowId xmlns:a16="http://schemas.microsoft.com/office/drawing/2014/main" val="10000"/>
                  </a:ext>
                </a:extLst>
              </a:tr>
              <a:tr h="718185">
                <a:tc vMerge="1">
                  <a:txBody>
                    <a:bodyPr/>
                    <a:lstStyle/>
                    <a:p>
                      <a:endParaRPr/>
                    </a:p>
                  </a:txBody>
                  <a:tcPr marL="0" marR="0" marT="0" marB="0">
                    <a:lnL w="12700">
                      <a:solidFill>
                        <a:srgbClr val="4D1334"/>
                      </a:solidFill>
                      <a:prstDash val="solid"/>
                    </a:lnL>
                    <a:lnR w="12700">
                      <a:solidFill>
                        <a:srgbClr val="4D1334"/>
                      </a:solidFill>
                      <a:prstDash val="solid"/>
                    </a:lnR>
                    <a:lnT w="12700">
                      <a:solidFill>
                        <a:srgbClr val="4D1334"/>
                      </a:solidFill>
                      <a:prstDash val="solid"/>
                    </a:lnT>
                    <a:lnB w="12700">
                      <a:solidFill>
                        <a:srgbClr val="4D1334"/>
                      </a:solidFill>
                      <a:prstDash val="solid"/>
                    </a:lnB>
                    <a:solidFill>
                      <a:srgbClr val="E9E7E8"/>
                    </a:solidFill>
                  </a:tcPr>
                </a:tc>
                <a:tc>
                  <a:txBody>
                    <a:bodyPr/>
                    <a:lstStyle/>
                    <a:p>
                      <a:pPr marL="91440" marR="266700">
                        <a:lnSpc>
                          <a:spcPct val="100000"/>
                        </a:lnSpc>
                        <a:spcBef>
                          <a:spcPts val="300"/>
                        </a:spcBef>
                      </a:pPr>
                      <a:r>
                        <a:rPr sz="1700" spc="-70" dirty="0">
                          <a:latin typeface="Trebuchet MS"/>
                          <a:cs typeface="Trebuchet MS"/>
                        </a:rPr>
                        <a:t>Valor</a:t>
                      </a:r>
                      <a:r>
                        <a:rPr sz="1700" spc="-30" dirty="0">
                          <a:latin typeface="Trebuchet MS"/>
                          <a:cs typeface="Trebuchet MS"/>
                        </a:rPr>
                        <a:t> </a:t>
                      </a:r>
                      <a:r>
                        <a:rPr sz="1700" spc="-110" dirty="0">
                          <a:latin typeface="Trebuchet MS"/>
                          <a:cs typeface="Trebuchet MS"/>
                        </a:rPr>
                        <a:t>de</a:t>
                      </a:r>
                      <a:r>
                        <a:rPr sz="1700" spc="-25" dirty="0">
                          <a:latin typeface="Trebuchet MS"/>
                          <a:cs typeface="Trebuchet MS"/>
                        </a:rPr>
                        <a:t> </a:t>
                      </a:r>
                      <a:r>
                        <a:rPr sz="1700" spc="-114" dirty="0">
                          <a:latin typeface="Trebuchet MS"/>
                          <a:cs typeface="Trebuchet MS"/>
                        </a:rPr>
                        <a:t>las</a:t>
                      </a:r>
                      <a:r>
                        <a:rPr sz="1700" spc="-25" dirty="0">
                          <a:latin typeface="Trebuchet MS"/>
                          <a:cs typeface="Trebuchet MS"/>
                        </a:rPr>
                        <a:t> </a:t>
                      </a:r>
                      <a:r>
                        <a:rPr sz="1700" spc="-110" dirty="0">
                          <a:latin typeface="Trebuchet MS"/>
                          <a:cs typeface="Trebuchet MS"/>
                        </a:rPr>
                        <a:t>actividades</a:t>
                      </a:r>
                      <a:r>
                        <a:rPr sz="1700" spc="-10" dirty="0">
                          <a:latin typeface="Trebuchet MS"/>
                          <a:cs typeface="Trebuchet MS"/>
                        </a:rPr>
                        <a:t> </a:t>
                      </a:r>
                      <a:r>
                        <a:rPr sz="1700" spc="-114" dirty="0">
                          <a:latin typeface="Trebuchet MS"/>
                          <a:cs typeface="Trebuchet MS"/>
                        </a:rPr>
                        <a:t>gravadas</a:t>
                      </a:r>
                      <a:r>
                        <a:rPr sz="1700" spc="-35" dirty="0">
                          <a:latin typeface="Trebuchet MS"/>
                          <a:cs typeface="Trebuchet MS"/>
                        </a:rPr>
                        <a:t> </a:t>
                      </a:r>
                      <a:r>
                        <a:rPr sz="1700" spc="-170" dirty="0">
                          <a:latin typeface="Trebuchet MS"/>
                          <a:cs typeface="Trebuchet MS"/>
                        </a:rPr>
                        <a:t>a</a:t>
                      </a:r>
                      <a:r>
                        <a:rPr sz="1700" spc="-15" dirty="0">
                          <a:latin typeface="Trebuchet MS"/>
                          <a:cs typeface="Trebuchet MS"/>
                        </a:rPr>
                        <a:t> </a:t>
                      </a:r>
                      <a:r>
                        <a:rPr sz="1700" spc="-155" dirty="0">
                          <a:latin typeface="Trebuchet MS"/>
                          <a:cs typeface="Trebuchet MS"/>
                        </a:rPr>
                        <a:t>la</a:t>
                      </a:r>
                      <a:r>
                        <a:rPr sz="1700" spc="-15" dirty="0">
                          <a:latin typeface="Trebuchet MS"/>
                          <a:cs typeface="Trebuchet MS"/>
                        </a:rPr>
                        <a:t> </a:t>
                      </a:r>
                      <a:r>
                        <a:rPr sz="1700" spc="-125" dirty="0">
                          <a:latin typeface="Trebuchet MS"/>
                          <a:cs typeface="Trebuchet MS"/>
                        </a:rPr>
                        <a:t>tasa</a:t>
                      </a:r>
                      <a:r>
                        <a:rPr sz="1700" spc="-45" dirty="0">
                          <a:latin typeface="Trebuchet MS"/>
                          <a:cs typeface="Trebuchet MS"/>
                        </a:rPr>
                        <a:t> </a:t>
                      </a:r>
                      <a:r>
                        <a:rPr sz="1700" spc="-120" dirty="0">
                          <a:latin typeface="Trebuchet MS"/>
                          <a:cs typeface="Trebuchet MS"/>
                        </a:rPr>
                        <a:t>del</a:t>
                      </a:r>
                      <a:r>
                        <a:rPr sz="1700" spc="-15" dirty="0">
                          <a:latin typeface="Trebuchet MS"/>
                          <a:cs typeface="Trebuchet MS"/>
                        </a:rPr>
                        <a:t> </a:t>
                      </a:r>
                      <a:r>
                        <a:rPr sz="1700" dirty="0">
                          <a:latin typeface="Trebuchet MS"/>
                          <a:cs typeface="Trebuchet MS"/>
                        </a:rPr>
                        <a:t>16%</a:t>
                      </a:r>
                      <a:r>
                        <a:rPr sz="1700" spc="-15" dirty="0">
                          <a:latin typeface="Trebuchet MS"/>
                          <a:cs typeface="Trebuchet MS"/>
                        </a:rPr>
                        <a:t> </a:t>
                      </a:r>
                      <a:r>
                        <a:rPr sz="1700" dirty="0">
                          <a:latin typeface="Trebuchet MS"/>
                          <a:cs typeface="Trebuchet MS"/>
                        </a:rPr>
                        <a:t>o</a:t>
                      </a:r>
                      <a:r>
                        <a:rPr sz="1700" spc="-15" dirty="0">
                          <a:latin typeface="Trebuchet MS"/>
                          <a:cs typeface="Trebuchet MS"/>
                        </a:rPr>
                        <a:t> </a:t>
                      </a:r>
                      <a:r>
                        <a:rPr sz="1700" dirty="0">
                          <a:latin typeface="Trebuchet MS"/>
                          <a:cs typeface="Trebuchet MS"/>
                        </a:rPr>
                        <a:t>0%</a:t>
                      </a:r>
                      <a:r>
                        <a:rPr sz="1700" spc="-15" dirty="0">
                          <a:latin typeface="Trebuchet MS"/>
                          <a:cs typeface="Trebuchet MS"/>
                        </a:rPr>
                        <a:t> </a:t>
                      </a:r>
                      <a:r>
                        <a:rPr sz="1700" spc="105" dirty="0">
                          <a:latin typeface="Trebuchet MS"/>
                          <a:cs typeface="Trebuchet MS"/>
                        </a:rPr>
                        <a:t>+</a:t>
                      </a:r>
                      <a:r>
                        <a:rPr sz="1700" spc="-20" dirty="0">
                          <a:latin typeface="Trebuchet MS"/>
                          <a:cs typeface="Trebuchet MS"/>
                        </a:rPr>
                        <a:t> </a:t>
                      </a:r>
                      <a:r>
                        <a:rPr sz="1700" spc="-90" dirty="0">
                          <a:latin typeface="Trebuchet MS"/>
                          <a:cs typeface="Trebuchet MS"/>
                        </a:rPr>
                        <a:t>actividades </a:t>
                      </a:r>
                      <a:r>
                        <a:rPr sz="1700" spc="-80" dirty="0">
                          <a:latin typeface="Trebuchet MS"/>
                          <a:cs typeface="Trebuchet MS"/>
                        </a:rPr>
                        <a:t>exentas+</a:t>
                      </a:r>
                      <a:r>
                        <a:rPr sz="1700" spc="-75" dirty="0">
                          <a:latin typeface="Trebuchet MS"/>
                          <a:cs typeface="Trebuchet MS"/>
                        </a:rPr>
                        <a:t> </a:t>
                      </a:r>
                      <a:r>
                        <a:rPr sz="1700" spc="-80" dirty="0">
                          <a:latin typeface="Trebuchet MS"/>
                          <a:cs typeface="Trebuchet MS"/>
                        </a:rPr>
                        <a:t>actos</a:t>
                      </a:r>
                      <a:r>
                        <a:rPr sz="1700" spc="-30" dirty="0">
                          <a:latin typeface="Trebuchet MS"/>
                          <a:cs typeface="Trebuchet MS"/>
                        </a:rPr>
                        <a:t> </a:t>
                      </a:r>
                      <a:r>
                        <a:rPr sz="1700" dirty="0">
                          <a:latin typeface="Trebuchet MS"/>
                          <a:cs typeface="Trebuchet MS"/>
                        </a:rPr>
                        <a:t>no</a:t>
                      </a:r>
                      <a:r>
                        <a:rPr sz="1700" spc="-40" dirty="0">
                          <a:latin typeface="Trebuchet MS"/>
                          <a:cs typeface="Trebuchet MS"/>
                        </a:rPr>
                        <a:t> </a:t>
                      </a:r>
                      <a:r>
                        <a:rPr sz="1700" spc="-10" dirty="0">
                          <a:latin typeface="Trebuchet MS"/>
                          <a:cs typeface="Trebuchet MS"/>
                        </a:rPr>
                        <a:t>objeto</a:t>
                      </a:r>
                      <a:endParaRPr sz="1700">
                        <a:latin typeface="Trebuchet MS"/>
                        <a:cs typeface="Trebuchet MS"/>
                      </a:endParaRPr>
                    </a:p>
                  </a:txBody>
                  <a:tcPr marL="0" marR="0" marT="38100" marB="0">
                    <a:lnL w="12700">
                      <a:solidFill>
                        <a:srgbClr val="4D1334"/>
                      </a:solidFill>
                      <a:prstDash val="solid"/>
                    </a:lnL>
                    <a:lnR w="12700">
                      <a:solidFill>
                        <a:srgbClr val="4D1334"/>
                      </a:solidFill>
                      <a:prstDash val="solid"/>
                    </a:lnR>
                    <a:lnT w="12700">
                      <a:solidFill>
                        <a:srgbClr val="4D1334"/>
                      </a:solidFill>
                      <a:prstDash val="solid"/>
                    </a:lnT>
                    <a:lnB w="12700">
                      <a:solidFill>
                        <a:srgbClr val="4D1334"/>
                      </a:solidFill>
                      <a:prstDash val="solid"/>
                    </a:lnB>
                    <a:solidFill>
                      <a:srgbClr val="D0CCCD"/>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520395" y="2261743"/>
            <a:ext cx="11269980" cy="1855470"/>
          </a:xfrm>
          <a:prstGeom prst="rect">
            <a:avLst/>
          </a:prstGeom>
        </p:spPr>
        <p:txBody>
          <a:bodyPr vert="horz" wrap="square" lIns="0" tIns="13335" rIns="0" bIns="0" rtlCol="0">
            <a:spAutoFit/>
          </a:bodyPr>
          <a:lstStyle/>
          <a:p>
            <a:pPr marL="12700" marR="5080" lvl="0" indent="0" algn="just" defTabSz="914400" rtl="0" eaLnBrk="1" fontAlgn="auto" latinLnBrk="0" hangingPunct="1">
              <a:lnSpc>
                <a:spcPct val="100000"/>
              </a:lnSpc>
              <a:spcBef>
                <a:spcPts val="105"/>
              </a:spcBef>
              <a:spcAft>
                <a:spcPts val="0"/>
              </a:spcAft>
              <a:buClrTx/>
              <a:buSzTx/>
              <a:buFontTx/>
              <a:buNone/>
              <a:tabLst/>
              <a:defRPr/>
            </a:pP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Cuando</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contribuyente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utilice</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indistintamente</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bienes</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0" normalizeH="0" baseline="0" noProof="0" dirty="0">
                <a:ln>
                  <a:noFill/>
                </a:ln>
                <a:solidFill>
                  <a:sysClr val="windowText" lastClr="000000"/>
                </a:solidFill>
                <a:effectLst/>
                <a:uLnTx/>
                <a:uFillTx/>
                <a:latin typeface="Trebuchet MS"/>
                <a:ea typeface="+mn-ea"/>
                <a:cs typeface="Trebuchet MS"/>
              </a:rPr>
              <a:t>diferentes</a:t>
            </a:r>
            <a:r>
              <a:rPr kumimoji="0" sz="20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0"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inversiones,</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servicios</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o</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uso</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 normalizeH="0" baseline="0" noProof="0" dirty="0">
                <a:ln>
                  <a:noFill/>
                </a:ln>
                <a:solidFill>
                  <a:sysClr val="windowText" lastClr="000000"/>
                </a:solidFill>
                <a:effectLst/>
                <a:uLnTx/>
                <a:uFillTx/>
                <a:latin typeface="Trebuchet MS"/>
                <a:ea typeface="+mn-ea"/>
                <a:cs typeface="Trebuchet MS"/>
              </a:rPr>
              <a:t>o</a:t>
            </a:r>
            <a:r>
              <a:rPr kumimoji="0" sz="20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goce</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temporal</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bienes,</a:t>
            </a:r>
            <a:r>
              <a:rPr kumimoji="0" sz="2000" b="0" i="0" u="none" strike="noStrike" kern="0" cap="none" spc="-2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para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realizar</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actividades</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deba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pagar</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 normalizeH="0" baseline="0" noProof="0" dirty="0">
                <a:ln>
                  <a:noFill/>
                </a:ln>
                <a:solidFill>
                  <a:sysClr val="windowText" lastClr="000000"/>
                </a:solidFill>
                <a:effectLst/>
                <a:uLnTx/>
                <a:uFillTx/>
                <a:latin typeface="Trebuchet MS"/>
                <a:ea typeface="+mn-ea"/>
                <a:cs typeface="Trebuchet MS"/>
              </a:rPr>
              <a:t>IVA</a:t>
            </a:r>
            <a:r>
              <a:rPr kumimoji="0" sz="20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así</a:t>
            </a:r>
            <a:r>
              <a:rPr kumimoji="0" sz="20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como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también</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para</a:t>
            </a:r>
            <a:r>
              <a:rPr kumimoji="0" sz="20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realizar</a:t>
            </a:r>
            <a:r>
              <a:rPr kumimoji="0" sz="20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actividades</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1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no</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se</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deba</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pagar</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5" normalizeH="0" baseline="0" noProof="0" dirty="0">
                <a:ln>
                  <a:noFill/>
                </a:ln>
                <a:solidFill>
                  <a:sysClr val="windowText" lastClr="000000"/>
                </a:solidFill>
                <a:effectLst/>
                <a:uLnTx/>
                <a:uFillTx/>
                <a:latin typeface="Trebuchet MS"/>
                <a:ea typeface="+mn-ea"/>
                <a:cs typeface="Trebuchet MS"/>
              </a:rPr>
              <a:t>impuesto</a:t>
            </a:r>
            <a:r>
              <a:rPr kumimoji="0" sz="2000" b="0" i="0" u="none" strike="noStrike" kern="0" cap="none" spc="1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(Exentas)</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incluyendo</a:t>
            </a:r>
            <a:r>
              <a:rPr kumimoji="0" sz="2000" b="0" i="0" u="none" strike="noStrike" kern="0" cap="none" spc="19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0" normalizeH="0" baseline="0" noProof="0" dirty="0">
                <a:ln>
                  <a:noFill/>
                </a:ln>
                <a:solidFill>
                  <a:sysClr val="windowText" lastClr="000000"/>
                </a:solidFill>
                <a:effectLst/>
                <a:uLnTx/>
                <a:uFillTx/>
                <a:latin typeface="Trebuchet MS"/>
                <a:ea typeface="+mn-ea"/>
                <a:cs typeface="Trebuchet MS"/>
              </a:rPr>
              <a:t>aquellas</a:t>
            </a:r>
            <a:r>
              <a:rPr kumimoji="0" sz="20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200"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0" normalizeH="0" baseline="0" noProof="0" dirty="0">
                <a:ln>
                  <a:noFill/>
                </a:ln>
                <a:solidFill>
                  <a:sysClr val="windowText" lastClr="000000"/>
                </a:solidFill>
                <a:effectLst/>
                <a:uLnTx/>
                <a:uFillTx/>
                <a:latin typeface="Trebuchet MS"/>
                <a:ea typeface="+mn-ea"/>
                <a:cs typeface="Trebuchet MS"/>
              </a:rPr>
              <a:t>refiere</a:t>
            </a:r>
            <a:r>
              <a:rPr kumimoji="0" sz="20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artículo</a:t>
            </a:r>
            <a:r>
              <a:rPr kumimoji="0" sz="2000" b="0" i="0" u="none" strike="noStrike" kern="0" cap="none" spc="3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4-</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A</a:t>
            </a:r>
            <a:r>
              <a:rPr kumimoji="0" sz="2000" b="0" i="0" u="none" strike="noStrike" kern="0" cap="none" spc="3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LIVA,</a:t>
            </a:r>
            <a:r>
              <a:rPr kumimoji="0" sz="2000" b="0"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3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0" normalizeH="0" baseline="0" noProof="0" dirty="0">
                <a:ln>
                  <a:noFill/>
                </a:ln>
                <a:solidFill>
                  <a:sysClr val="windowText" lastClr="000000"/>
                </a:solidFill>
                <a:effectLst/>
                <a:uLnTx/>
                <a:uFillTx/>
                <a:latin typeface="Trebuchet MS"/>
                <a:ea typeface="+mn-ea"/>
                <a:cs typeface="Trebuchet MS"/>
              </a:rPr>
              <a:t>acreditamiento</a:t>
            </a:r>
            <a:r>
              <a:rPr kumimoji="0" sz="2000" b="0" i="0" u="none" strike="noStrike" kern="0" cap="none" spc="3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únicamente</a:t>
            </a:r>
            <a:r>
              <a:rPr kumimoji="0" sz="2000" b="0" i="0" u="none" strike="noStrike" kern="0" cap="none" spc="3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5" normalizeH="0" baseline="0" noProof="0" dirty="0">
                <a:ln>
                  <a:noFill/>
                </a:ln>
                <a:solidFill>
                  <a:sysClr val="windowText" lastClr="000000"/>
                </a:solidFill>
                <a:effectLst/>
                <a:uLnTx/>
                <a:uFillTx/>
                <a:latin typeface="Trebuchet MS"/>
                <a:ea typeface="+mn-ea"/>
                <a:cs typeface="Trebuchet MS"/>
              </a:rPr>
              <a:t>procederá</a:t>
            </a:r>
            <a:r>
              <a:rPr kumimoji="0" sz="2000" b="0" i="0" u="none" strike="noStrike" kern="0" cap="none" spc="3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3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2000" b="0" i="0" u="none" strike="noStrike" kern="0" cap="none" spc="3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proporción</a:t>
            </a:r>
            <a:r>
              <a:rPr kumimoji="0" sz="2000" b="0" i="0" u="none" strike="noStrike" kern="0" cap="none" spc="3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3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3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3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valor</a:t>
            </a:r>
            <a:r>
              <a:rPr kumimoji="0" sz="2000" b="0" i="0" u="none" strike="noStrike" kern="0" cap="none" spc="34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35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0" normalizeH="0" baseline="0" noProof="0" dirty="0">
                <a:ln>
                  <a:noFill/>
                </a:ln>
                <a:solidFill>
                  <a:sysClr val="windowText" lastClr="000000"/>
                </a:solidFill>
                <a:effectLst/>
                <a:uLnTx/>
                <a:uFillTx/>
                <a:latin typeface="Trebuchet MS"/>
                <a:ea typeface="+mn-ea"/>
                <a:cs typeface="Trebuchet MS"/>
              </a:rPr>
              <a:t>actividades</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deba</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pagarse</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5" normalizeH="0" baseline="0" noProof="0" dirty="0">
                <a:ln>
                  <a:noFill/>
                </a:ln>
                <a:solidFill>
                  <a:sysClr val="windowText" lastClr="000000"/>
                </a:solidFill>
                <a:effectLst/>
                <a:uLnTx/>
                <a:uFillTx/>
                <a:latin typeface="Trebuchet MS"/>
                <a:ea typeface="+mn-ea"/>
                <a:cs typeface="Trebuchet MS"/>
              </a:rPr>
              <a:t>IVA,</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0" normalizeH="0" baseline="0" noProof="0" dirty="0">
                <a:ln>
                  <a:noFill/>
                </a:ln>
                <a:solidFill>
                  <a:sysClr val="windowText" lastClr="000000"/>
                </a:solidFill>
                <a:effectLst/>
                <a:uLnTx/>
                <a:uFillTx/>
                <a:latin typeface="Trebuchet MS"/>
                <a:ea typeface="+mn-ea"/>
                <a:cs typeface="Trebuchet MS"/>
              </a:rPr>
              <a:t>represente</a:t>
            </a:r>
            <a:r>
              <a:rPr kumimoji="0" sz="2000" b="0" i="0" u="none" strike="noStrike" kern="0" cap="none" spc="254"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65" normalizeH="0" baseline="0" noProof="0" dirty="0">
                <a:ln>
                  <a:noFill/>
                </a:ln>
                <a:solidFill>
                  <a:sysClr val="windowText" lastClr="000000"/>
                </a:solidFill>
                <a:effectLst/>
                <a:uLnTx/>
                <a:uFillTx/>
                <a:latin typeface="Trebuchet MS"/>
                <a:ea typeface="+mn-ea"/>
                <a:cs typeface="Trebuchet MS"/>
              </a:rPr>
              <a:t>sobre</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85" normalizeH="0" baseline="0" noProof="0" dirty="0">
                <a:ln>
                  <a:noFill/>
                </a:ln>
                <a:solidFill>
                  <a:sysClr val="windowText" lastClr="000000"/>
                </a:solidFill>
                <a:effectLst/>
                <a:uLnTx/>
                <a:uFillTx/>
                <a:latin typeface="Trebuchet MS"/>
                <a:ea typeface="+mn-ea"/>
                <a:cs typeface="Trebuchet MS"/>
              </a:rPr>
              <a:t>valor</a:t>
            </a:r>
            <a:r>
              <a:rPr kumimoji="0" sz="2000" b="0" i="0" u="none" strike="noStrike" kern="0" cap="none" spc="23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25" normalizeH="0" baseline="0" noProof="0" dirty="0">
                <a:ln>
                  <a:noFill/>
                </a:ln>
                <a:solidFill>
                  <a:sysClr val="windowText" lastClr="000000"/>
                </a:solidFill>
                <a:effectLst/>
                <a:uLnTx/>
                <a:uFillTx/>
                <a:latin typeface="Trebuchet MS"/>
                <a:ea typeface="+mn-ea"/>
                <a:cs typeface="Trebuchet MS"/>
              </a:rPr>
              <a:t>total</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las</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actividades</a:t>
            </a:r>
            <a:r>
              <a:rPr kumimoji="0" sz="2000" b="0" i="0" u="none" strike="noStrike" kern="0" cap="none" spc="25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20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05" normalizeH="0" baseline="0" noProof="0" dirty="0">
                <a:ln>
                  <a:noFill/>
                </a:ln>
                <a:solidFill>
                  <a:sysClr val="windowText" lastClr="000000"/>
                </a:solidFill>
                <a:effectLst/>
                <a:uLnTx/>
                <a:uFillTx/>
                <a:latin typeface="Trebuchet MS"/>
                <a:ea typeface="+mn-ea"/>
                <a:cs typeface="Trebuchet MS"/>
              </a:rPr>
              <a:t>contribuyente</a:t>
            </a:r>
            <a:r>
              <a:rPr kumimoji="0" sz="20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35" normalizeH="0" baseline="0" noProof="0" dirty="0">
                <a:ln>
                  <a:noFill/>
                </a:ln>
                <a:solidFill>
                  <a:sysClr val="windowText" lastClr="000000"/>
                </a:solidFill>
                <a:effectLst/>
                <a:uLnTx/>
                <a:uFillTx/>
                <a:latin typeface="Trebuchet MS"/>
                <a:ea typeface="+mn-ea"/>
                <a:cs typeface="Trebuchet MS"/>
              </a:rPr>
              <a:t>realice</a:t>
            </a:r>
            <a:r>
              <a:rPr kumimoji="0" sz="20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10" normalizeH="0" baseline="0" noProof="0" dirty="0">
                <a:ln>
                  <a:noFill/>
                </a:ln>
                <a:solidFill>
                  <a:sysClr val="windowText" lastClr="000000"/>
                </a:solidFill>
                <a:effectLst/>
                <a:uLnTx/>
                <a:uFillTx/>
                <a:latin typeface="Trebuchet MS"/>
                <a:ea typeface="+mn-ea"/>
                <a:cs typeface="Trebuchet MS"/>
              </a:rPr>
              <a:t>en</a:t>
            </a:r>
            <a:r>
              <a:rPr kumimoji="0" sz="20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20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2000" b="0" i="0" u="none" strike="noStrike" kern="0" cap="none" spc="-160" normalizeH="0" baseline="0" noProof="0" dirty="0">
                <a:ln>
                  <a:noFill/>
                </a:ln>
                <a:solidFill>
                  <a:sysClr val="windowText" lastClr="000000"/>
                </a:solidFill>
                <a:effectLst/>
                <a:uLnTx/>
                <a:uFillTx/>
                <a:latin typeface="Trebuchet MS"/>
                <a:ea typeface="+mn-ea"/>
                <a:cs typeface="Trebuchet MS"/>
              </a:rPr>
              <a:t>mes:</a:t>
            </a:r>
            <a:endParaRPr kumimoji="0" sz="20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71627" rIns="0" bIns="0" rtlCol="0">
            <a:spAutoFit/>
          </a:bodyPr>
          <a:lstStyle/>
          <a:p>
            <a:pPr marL="226695" marR="3627754">
              <a:lnSpc>
                <a:spcPct val="100000"/>
              </a:lnSpc>
              <a:spcBef>
                <a:spcPts val="95"/>
              </a:spcBef>
            </a:pPr>
            <a:r>
              <a:rPr sz="2150" spc="105" dirty="0">
                <a:solidFill>
                  <a:srgbClr val="FFFFFF"/>
                </a:solidFill>
              </a:rPr>
              <a:t>DETERMINACIÓN</a:t>
            </a:r>
            <a:r>
              <a:rPr sz="2150" spc="30" dirty="0">
                <a:solidFill>
                  <a:srgbClr val="FFFFFF"/>
                </a:solidFill>
              </a:rPr>
              <a:t> </a:t>
            </a:r>
            <a:r>
              <a:rPr sz="2150" spc="110" dirty="0">
                <a:solidFill>
                  <a:srgbClr val="FFFFFF"/>
                </a:solidFill>
              </a:rPr>
              <a:t>DE</a:t>
            </a:r>
            <a:r>
              <a:rPr sz="2150" spc="20" dirty="0">
                <a:solidFill>
                  <a:srgbClr val="FFFFFF"/>
                </a:solidFill>
              </a:rPr>
              <a:t> </a:t>
            </a:r>
            <a:r>
              <a:rPr sz="2150" spc="50" dirty="0">
                <a:solidFill>
                  <a:srgbClr val="FFFFFF"/>
                </a:solidFill>
              </a:rPr>
              <a:t>FACTOR</a:t>
            </a:r>
            <a:r>
              <a:rPr sz="2150" spc="55" dirty="0">
                <a:solidFill>
                  <a:srgbClr val="FFFFFF"/>
                </a:solidFill>
              </a:rPr>
              <a:t> </a:t>
            </a:r>
            <a:r>
              <a:rPr sz="2150" spc="110" dirty="0">
                <a:solidFill>
                  <a:srgbClr val="FFFFFF"/>
                </a:solidFill>
              </a:rPr>
              <a:t>DE</a:t>
            </a:r>
            <a:r>
              <a:rPr sz="2150" spc="20" dirty="0">
                <a:solidFill>
                  <a:srgbClr val="FFFFFF"/>
                </a:solidFill>
              </a:rPr>
              <a:t> </a:t>
            </a:r>
            <a:r>
              <a:rPr sz="2150" dirty="0">
                <a:solidFill>
                  <a:srgbClr val="FFFFFF"/>
                </a:solidFill>
              </a:rPr>
              <a:t>PRORRATEO</a:t>
            </a:r>
            <a:r>
              <a:rPr sz="2150" spc="95" dirty="0">
                <a:solidFill>
                  <a:srgbClr val="FFFFFF"/>
                </a:solidFill>
              </a:rPr>
              <a:t> </a:t>
            </a:r>
            <a:r>
              <a:rPr sz="2150" spc="55" dirty="0">
                <a:solidFill>
                  <a:srgbClr val="FFFFFF"/>
                </a:solidFill>
              </a:rPr>
              <a:t>DEL</a:t>
            </a:r>
            <a:r>
              <a:rPr sz="2150" spc="25" dirty="0">
                <a:solidFill>
                  <a:srgbClr val="FFFFFF"/>
                </a:solidFill>
              </a:rPr>
              <a:t> </a:t>
            </a:r>
            <a:r>
              <a:rPr sz="2150" spc="-25" dirty="0">
                <a:solidFill>
                  <a:srgbClr val="FFFFFF"/>
                </a:solidFill>
              </a:rPr>
              <a:t>IVA </a:t>
            </a:r>
            <a:r>
              <a:rPr sz="2150" dirty="0">
                <a:solidFill>
                  <a:srgbClr val="FFFFFF"/>
                </a:solidFill>
              </a:rPr>
              <a:t>ACREDITABLE</a:t>
            </a:r>
            <a:r>
              <a:rPr sz="2150" spc="50" dirty="0">
                <a:solidFill>
                  <a:srgbClr val="FFFFFF"/>
                </a:solidFill>
              </a:rPr>
              <a:t> </a:t>
            </a:r>
            <a:r>
              <a:rPr sz="2150" spc="225" dirty="0">
                <a:solidFill>
                  <a:srgbClr val="FFFFFF"/>
                </a:solidFill>
              </a:rPr>
              <a:t>CUANDO</a:t>
            </a:r>
            <a:r>
              <a:rPr sz="2150" spc="60" dirty="0">
                <a:solidFill>
                  <a:srgbClr val="FFFFFF"/>
                </a:solidFill>
              </a:rPr>
              <a:t> </a:t>
            </a:r>
            <a:r>
              <a:rPr sz="2150" spc="-75" dirty="0">
                <a:solidFill>
                  <a:srgbClr val="FFFFFF"/>
                </a:solidFill>
              </a:rPr>
              <a:t>SE</a:t>
            </a:r>
            <a:r>
              <a:rPr sz="2150" spc="-270" dirty="0">
                <a:solidFill>
                  <a:srgbClr val="FFFFFF"/>
                </a:solidFill>
              </a:rPr>
              <a:t> </a:t>
            </a:r>
            <a:r>
              <a:rPr sz="2150" spc="140" dirty="0">
                <a:solidFill>
                  <a:srgbClr val="FFFFFF"/>
                </a:solidFill>
              </a:rPr>
              <a:t>TENGAN</a:t>
            </a:r>
            <a:r>
              <a:rPr sz="2150" spc="-225" dirty="0">
                <a:solidFill>
                  <a:srgbClr val="FFFFFF"/>
                </a:solidFill>
              </a:rPr>
              <a:t> </a:t>
            </a:r>
            <a:r>
              <a:rPr sz="2150" spc="65" dirty="0">
                <a:solidFill>
                  <a:srgbClr val="FFFFFF"/>
                </a:solidFill>
              </a:rPr>
              <a:t>ACTIVIDADES</a:t>
            </a:r>
            <a:r>
              <a:rPr sz="2150" spc="95" dirty="0">
                <a:solidFill>
                  <a:srgbClr val="FFFFFF"/>
                </a:solidFill>
              </a:rPr>
              <a:t> </a:t>
            </a:r>
            <a:r>
              <a:rPr sz="2150" spc="-10" dirty="0">
                <a:solidFill>
                  <a:srgbClr val="FFFFFF"/>
                </a:solidFill>
              </a:rPr>
              <a:t>EXENTAS, </a:t>
            </a:r>
            <a:r>
              <a:rPr sz="2150" spc="290" dirty="0">
                <a:solidFill>
                  <a:srgbClr val="FFFFFF"/>
                </a:solidFill>
              </a:rPr>
              <a:t>NO</a:t>
            </a:r>
            <a:r>
              <a:rPr sz="2150" spc="-30" dirty="0">
                <a:solidFill>
                  <a:srgbClr val="FFFFFF"/>
                </a:solidFill>
              </a:rPr>
              <a:t> </a:t>
            </a:r>
            <a:r>
              <a:rPr sz="2150" spc="-25" dirty="0">
                <a:solidFill>
                  <a:srgbClr val="FFFFFF"/>
                </a:solidFill>
              </a:rPr>
              <a:t>OBJETO</a:t>
            </a:r>
            <a:r>
              <a:rPr sz="2150" spc="-335" dirty="0">
                <a:solidFill>
                  <a:srgbClr val="FFFFFF"/>
                </a:solidFill>
              </a:rPr>
              <a:t> </a:t>
            </a:r>
            <a:r>
              <a:rPr sz="2150" spc="60" dirty="0">
                <a:solidFill>
                  <a:srgbClr val="FFFFFF"/>
                </a:solidFill>
              </a:rPr>
              <a:t>Y</a:t>
            </a:r>
            <a:r>
              <a:rPr sz="2150" spc="-25" dirty="0">
                <a:solidFill>
                  <a:srgbClr val="FFFFFF"/>
                </a:solidFill>
              </a:rPr>
              <a:t> </a:t>
            </a:r>
            <a:r>
              <a:rPr sz="2150" spc="45" dirty="0">
                <a:solidFill>
                  <a:srgbClr val="FFFFFF"/>
                </a:solidFill>
              </a:rPr>
              <a:t>GRAVADAS</a:t>
            </a:r>
            <a:endParaRPr sz="2150"/>
          </a:p>
        </p:txBody>
      </p:sp>
      <p:pic>
        <p:nvPicPr>
          <p:cNvPr id="4" name="object 4"/>
          <p:cNvPicPr/>
          <p:nvPr/>
        </p:nvPicPr>
        <p:blipFill>
          <a:blip r:embed="rId2" cstate="print"/>
          <a:stretch>
            <a:fillRect/>
          </a:stretch>
        </p:blipFill>
        <p:spPr>
          <a:xfrm>
            <a:off x="8839200" y="449580"/>
            <a:ext cx="3028188" cy="1514856"/>
          </a:xfrm>
          <a:prstGeom prst="rect">
            <a:avLst/>
          </a:prstGeom>
        </p:spPr>
      </p:pic>
      <p:sp>
        <p:nvSpPr>
          <p:cNvPr id="5" name="object 5"/>
          <p:cNvSpPr txBox="1"/>
          <p:nvPr/>
        </p:nvSpPr>
        <p:spPr>
          <a:xfrm>
            <a:off x="520395" y="2263267"/>
            <a:ext cx="11271250" cy="4172585"/>
          </a:xfrm>
          <a:prstGeom prst="rect">
            <a:avLst/>
          </a:prstGeom>
        </p:spPr>
        <p:txBody>
          <a:bodyPr vert="horz" wrap="square" lIns="0" tIns="13335" rIns="0" bIns="0" rtlCol="0">
            <a:spAutoFit/>
          </a:bodyPr>
          <a:lstStyle/>
          <a:p>
            <a:pPr marL="12700" marR="7620" lvl="0" indent="0" algn="just" defTabSz="914400" rtl="0" eaLnBrk="1" fontAlgn="auto" latinLnBrk="0" hangingPunct="1">
              <a:lnSpc>
                <a:spcPct val="100000"/>
              </a:lnSpc>
              <a:spcBef>
                <a:spcPts val="105"/>
              </a:spcBef>
              <a:spcAft>
                <a:spcPts val="0"/>
              </a:spcAft>
              <a:buClrTx/>
              <a:buSzTx/>
              <a:buFontTx/>
              <a:buNone/>
              <a:tabLst/>
              <a:defRPr/>
            </a:pP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Tratándose</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inversiones,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cuando</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estas</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utilicen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indistintamente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para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realizar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actos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deba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pagar</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IVA,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así</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como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está</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obligado</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impuesto,</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será</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acreditable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en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proporción</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en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valor</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deba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pagarse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represente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valor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total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contribuyente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realice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el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mes.</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65"/>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Los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contribuyentes</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efectúen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acreditamiento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términos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previstos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párrafo</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anterior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deberán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aplicarlo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todas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inversiones</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adquieran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importen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un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periodo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cuando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menos</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sesenta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meses</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contados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partir</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45" normalizeH="0" baseline="0" noProof="0" dirty="0">
                <a:ln>
                  <a:noFill/>
                </a:ln>
                <a:solidFill>
                  <a:sysClr val="windowText" lastClr="000000"/>
                </a:solidFill>
                <a:effectLst/>
                <a:uLnTx/>
                <a:uFillTx/>
                <a:latin typeface="Trebuchet MS"/>
                <a:ea typeface="+mn-ea"/>
                <a:cs typeface="Trebuchet MS"/>
              </a:rPr>
              <a:t>haya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realizado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acreditamiento</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trate.</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7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8255" lvl="0" indent="0" algn="just" defTabSz="914400" rtl="0" eaLnBrk="1" fontAlgn="auto" latinLnBrk="0" hangingPunct="1">
              <a:lnSpc>
                <a:spcPct val="100000"/>
              </a:lnSpc>
              <a:spcBef>
                <a:spcPts val="0"/>
              </a:spcBef>
              <a:spcAft>
                <a:spcPts val="0"/>
              </a:spcAft>
              <a:buClrTx/>
              <a:buSzTx/>
              <a:buFontTx/>
              <a:buNone/>
              <a:tabLst/>
              <a:defRPr/>
            </a:pP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Cuando</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modifique</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más</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un</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3%</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proporciona</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acreditamiento</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inversiones</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deberá</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ajustar</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el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acreditamiento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acuerdo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lo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establecido</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artículo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5-</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Ley</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IVA.</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65"/>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mencionada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proporción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también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podrá</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calcular</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manera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anual</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información</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correspondiente</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al</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año</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inmediato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anterior,</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conformidad</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articulo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5-</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B</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Ley</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Impuesto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al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Valor </a:t>
            </a:r>
            <a:r>
              <a:rPr kumimoji="0" sz="1700" b="0" i="0" u="none" strike="noStrike" kern="0" cap="none" spc="-135" normalizeH="0" baseline="0" noProof="0" dirty="0">
                <a:ln>
                  <a:noFill/>
                </a:ln>
                <a:solidFill>
                  <a:sysClr val="windowText" lastClr="000000"/>
                </a:solidFill>
                <a:effectLst/>
                <a:uLnTx/>
                <a:uFillTx/>
                <a:latin typeface="Trebuchet MS"/>
                <a:ea typeface="+mn-ea"/>
                <a:cs typeface="Trebuchet MS"/>
              </a:rPr>
              <a:t>agregado,</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caso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contribuyentes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que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inicien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proporción</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calculara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considerando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valores</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correspondientes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al</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periodo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comprendido</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desde</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mes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iniciaron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hasta</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calcula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impuesto</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acreditable.</a:t>
            </a:r>
            <a:endParaRPr kumimoji="0" sz="17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66725" rIns="0" bIns="0" rtlCol="0">
            <a:spAutoFit/>
          </a:bodyPr>
          <a:lstStyle/>
          <a:p>
            <a:pPr marL="242570">
              <a:lnSpc>
                <a:spcPct val="100000"/>
              </a:lnSpc>
              <a:spcBef>
                <a:spcPts val="105"/>
              </a:spcBef>
            </a:pPr>
            <a:r>
              <a:rPr b="1" spc="195" dirty="0">
                <a:solidFill>
                  <a:srgbClr val="F1F1F1"/>
                </a:solidFill>
                <a:latin typeface="Trebuchet MS"/>
                <a:cs typeface="Trebuchet MS"/>
              </a:rPr>
              <a:t>IMPORTANCIA</a:t>
            </a:r>
            <a:r>
              <a:rPr b="1" spc="-80" dirty="0">
                <a:solidFill>
                  <a:srgbClr val="F1F1F1"/>
                </a:solidFill>
                <a:latin typeface="Trebuchet MS"/>
                <a:cs typeface="Trebuchet MS"/>
              </a:rPr>
              <a:t> </a:t>
            </a:r>
            <a:r>
              <a:rPr b="1" spc="180" dirty="0">
                <a:solidFill>
                  <a:srgbClr val="F1F1F1"/>
                </a:solidFill>
                <a:latin typeface="Trebuchet MS"/>
                <a:cs typeface="Trebuchet MS"/>
              </a:rPr>
              <a:t>DEL</a:t>
            </a:r>
            <a:r>
              <a:rPr b="1" spc="-55" dirty="0">
                <a:solidFill>
                  <a:srgbClr val="F1F1F1"/>
                </a:solidFill>
                <a:latin typeface="Trebuchet MS"/>
                <a:cs typeface="Trebuchet MS"/>
              </a:rPr>
              <a:t> </a:t>
            </a:r>
            <a:r>
              <a:rPr b="1" spc="215" dirty="0">
                <a:solidFill>
                  <a:srgbClr val="F1F1F1"/>
                </a:solidFill>
                <a:latin typeface="Trebuchet MS"/>
                <a:cs typeface="Trebuchet MS"/>
              </a:rPr>
              <a:t>CORRECTO</a:t>
            </a:r>
            <a:r>
              <a:rPr b="1" spc="-80" dirty="0">
                <a:solidFill>
                  <a:srgbClr val="F1F1F1"/>
                </a:solidFill>
                <a:latin typeface="Trebuchet MS"/>
                <a:cs typeface="Trebuchet MS"/>
              </a:rPr>
              <a:t> </a:t>
            </a:r>
            <a:r>
              <a:rPr b="1" spc="240" dirty="0">
                <a:solidFill>
                  <a:srgbClr val="F1F1F1"/>
                </a:solidFill>
                <a:latin typeface="Trebuchet MS"/>
                <a:cs typeface="Trebuchet MS"/>
              </a:rPr>
              <a:t>LLENADO</a:t>
            </a:r>
            <a:r>
              <a:rPr b="1" spc="-60" dirty="0">
                <a:solidFill>
                  <a:srgbClr val="F1F1F1"/>
                </a:solidFill>
                <a:latin typeface="Trebuchet MS"/>
                <a:cs typeface="Trebuchet MS"/>
              </a:rPr>
              <a:t> </a:t>
            </a:r>
            <a:r>
              <a:rPr b="1" spc="215" dirty="0">
                <a:solidFill>
                  <a:srgbClr val="F1F1F1"/>
                </a:solidFill>
                <a:latin typeface="Trebuchet MS"/>
                <a:cs typeface="Trebuchet MS"/>
              </a:rPr>
              <a:t>DE</a:t>
            </a:r>
            <a:r>
              <a:rPr b="1" spc="-45" dirty="0">
                <a:solidFill>
                  <a:srgbClr val="F1F1F1"/>
                </a:solidFill>
                <a:latin typeface="Trebuchet MS"/>
                <a:cs typeface="Trebuchet MS"/>
              </a:rPr>
              <a:t> </a:t>
            </a:r>
            <a:r>
              <a:rPr b="1" spc="210" dirty="0">
                <a:solidFill>
                  <a:srgbClr val="F1F1F1"/>
                </a:solidFill>
                <a:latin typeface="Trebuchet MS"/>
                <a:cs typeface="Trebuchet MS"/>
              </a:rPr>
              <a:t>LA</a:t>
            </a:r>
            <a:r>
              <a:rPr b="1" spc="-45" dirty="0">
                <a:solidFill>
                  <a:srgbClr val="F1F1F1"/>
                </a:solidFill>
                <a:latin typeface="Trebuchet MS"/>
                <a:cs typeface="Trebuchet MS"/>
              </a:rPr>
              <a:t> </a:t>
            </a:r>
            <a:r>
              <a:rPr b="1" spc="235" dirty="0">
                <a:solidFill>
                  <a:srgbClr val="F1F1F1"/>
                </a:solidFill>
                <a:latin typeface="Trebuchet MS"/>
                <a:cs typeface="Trebuchet MS"/>
              </a:rPr>
              <a:t>DECLARACIÓN</a:t>
            </a:r>
            <a:r>
              <a:rPr b="1" spc="-75" dirty="0">
                <a:solidFill>
                  <a:srgbClr val="F1F1F1"/>
                </a:solidFill>
                <a:latin typeface="Trebuchet MS"/>
                <a:cs typeface="Trebuchet MS"/>
              </a:rPr>
              <a:t> </a:t>
            </a:r>
            <a:r>
              <a:rPr b="1" spc="180" dirty="0">
                <a:solidFill>
                  <a:srgbClr val="F1F1F1"/>
                </a:solidFill>
                <a:latin typeface="Trebuchet MS"/>
                <a:cs typeface="Trebuchet MS"/>
              </a:rPr>
              <a:t>DEL</a:t>
            </a:r>
            <a:r>
              <a:rPr b="1" spc="-55" dirty="0">
                <a:solidFill>
                  <a:srgbClr val="F1F1F1"/>
                </a:solidFill>
                <a:latin typeface="Trebuchet MS"/>
                <a:cs typeface="Trebuchet MS"/>
              </a:rPr>
              <a:t> </a:t>
            </a:r>
            <a:r>
              <a:rPr b="1" spc="120" dirty="0">
                <a:solidFill>
                  <a:srgbClr val="F1F1F1"/>
                </a:solidFill>
                <a:latin typeface="Trebuchet MS"/>
                <a:cs typeface="Trebuchet MS"/>
              </a:rPr>
              <a:t>IVA</a:t>
            </a:r>
          </a:p>
        </p:txBody>
      </p:sp>
      <p:sp>
        <p:nvSpPr>
          <p:cNvPr id="4" name="object 4"/>
          <p:cNvSpPr txBox="1"/>
          <p:nvPr/>
        </p:nvSpPr>
        <p:spPr>
          <a:xfrm>
            <a:off x="549655" y="2091055"/>
            <a:ext cx="11390630" cy="1856739"/>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99"/>
              </a:lnSpc>
              <a:spcBef>
                <a:spcPts val="100"/>
              </a:spcBef>
              <a:spcAft>
                <a:spcPts val="0"/>
              </a:spcAft>
              <a:buClrTx/>
              <a:buSzTx/>
              <a:buFontTx/>
              <a:buNone/>
              <a:tabLst/>
              <a:defRPr/>
            </a:pPr>
            <a:r>
              <a:rPr kumimoji="0" sz="2000" b="1" i="0" u="none" strike="noStrike" kern="0" cap="none" spc="55" normalizeH="0" baseline="0" noProof="0" dirty="0">
                <a:ln>
                  <a:noFill/>
                </a:ln>
                <a:solidFill>
                  <a:sysClr val="windowText" lastClr="000000"/>
                </a:solidFill>
                <a:effectLst/>
                <a:uLnTx/>
                <a:uFillTx/>
                <a:latin typeface="Trebuchet MS"/>
                <a:ea typeface="+mn-ea"/>
                <a:cs typeface="Trebuchet MS"/>
              </a:rPr>
              <a:t>Es</a:t>
            </a:r>
            <a:r>
              <a:rPr kumimoji="0" sz="2000" b="1" i="0" u="none" strike="noStrike" kern="0" cap="none" spc="38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muy</a:t>
            </a:r>
            <a:r>
              <a:rPr kumimoji="0" sz="2000" b="1" i="0" u="none" strike="noStrike" kern="0" cap="none" spc="38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importante</a:t>
            </a:r>
            <a:r>
              <a:rPr kumimoji="0" sz="2000" b="1" i="0" u="none" strike="noStrike" kern="0" cap="none" spc="37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realizar</a:t>
            </a:r>
            <a:r>
              <a:rPr kumimoji="0" sz="2000" b="1" i="0" u="none" strike="noStrike" kern="0" cap="none" spc="38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un</a:t>
            </a:r>
            <a:r>
              <a:rPr kumimoji="0" sz="2000" b="1" i="0" u="none" strike="noStrike" kern="0" cap="none" spc="37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correcto</a:t>
            </a:r>
            <a:r>
              <a:rPr kumimoji="0" sz="2000" b="1" i="0" u="none" strike="noStrike" kern="0" cap="none" spc="37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llenado</a:t>
            </a:r>
            <a:r>
              <a:rPr kumimoji="0" sz="2000" b="1" i="0" u="none" strike="noStrike" kern="0" cap="none" spc="37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37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37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declaración</a:t>
            </a:r>
            <a:r>
              <a:rPr kumimoji="0" sz="2000" b="1" i="0" u="none" strike="noStrike" kern="0" cap="none" spc="38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000" b="1" i="0" u="none" strike="noStrike" kern="0" cap="none" spc="37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IVA</a:t>
            </a:r>
            <a:r>
              <a:rPr kumimoji="0" sz="2000" b="1" i="0" u="none" strike="noStrike" kern="0" cap="none" spc="38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al</a:t>
            </a:r>
            <a:r>
              <a:rPr kumimoji="0" sz="2000" b="1" i="0" u="none" strike="noStrike" kern="0" cap="none" spc="37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55" normalizeH="0" baseline="0" noProof="0" dirty="0">
                <a:ln>
                  <a:noFill/>
                </a:ln>
                <a:solidFill>
                  <a:sysClr val="windowText" lastClr="000000"/>
                </a:solidFill>
                <a:effectLst/>
                <a:uLnTx/>
                <a:uFillTx/>
                <a:latin typeface="Trebuchet MS"/>
                <a:ea typeface="+mn-ea"/>
                <a:cs typeface="Trebuchet MS"/>
              </a:rPr>
              <a:t>momento</a:t>
            </a:r>
            <a:r>
              <a:rPr kumimoji="0" sz="2000" b="1" i="0" u="none" strike="noStrike" kern="0" cap="none" spc="36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solicitar</a:t>
            </a:r>
            <a:r>
              <a:rPr kumimoji="0" sz="2000" b="1" i="0" u="none" strike="noStrike" kern="0" cap="none" spc="-16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devolución</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un</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saldo</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favor,</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ya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1"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mucho</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esto</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0" normalizeH="0" baseline="0" noProof="0" dirty="0">
                <a:ln>
                  <a:noFill/>
                </a:ln>
                <a:solidFill>
                  <a:sysClr val="windowText" lastClr="000000"/>
                </a:solidFill>
                <a:effectLst/>
                <a:uLnTx/>
                <a:uFillTx/>
                <a:latin typeface="Trebuchet MS"/>
                <a:ea typeface="+mn-ea"/>
                <a:cs typeface="Trebuchet MS"/>
              </a:rPr>
              <a:t>depende</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información</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que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puede</a:t>
            </a:r>
            <a:r>
              <a:rPr kumimoji="0" sz="2000" b="1"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ser</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requerida</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Autoridad,</a:t>
            </a:r>
            <a:r>
              <a:rPr kumimoji="0" sz="2000" b="1"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cual</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debe</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coincidir</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declarada</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caso</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razón</a:t>
            </a:r>
            <a:r>
              <a:rPr kumimoji="0" sz="20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para</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solicitud</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sea</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desistida</a:t>
            </a:r>
            <a:r>
              <a:rPr kumimoji="0" sz="2000" b="1"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negada</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parte</a:t>
            </a:r>
            <a:r>
              <a:rPr kumimoji="0" sz="20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2000" b="1"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Autoridad,</a:t>
            </a:r>
            <a:r>
              <a:rPr kumimoji="0" sz="2000" b="1"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20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5" normalizeH="0" baseline="0" noProof="0" dirty="0">
                <a:ln>
                  <a:noFill/>
                </a:ln>
                <a:solidFill>
                  <a:sysClr val="windowText" lastClr="000000"/>
                </a:solidFill>
                <a:effectLst/>
                <a:uLnTx/>
                <a:uFillTx/>
                <a:latin typeface="Trebuchet MS"/>
                <a:ea typeface="+mn-ea"/>
                <a:cs typeface="Trebuchet MS"/>
              </a:rPr>
              <a:t>eso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2000" b="1"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2000" b="1"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2000" b="1" i="0" u="none" strike="noStrike" kern="0" cap="none" spc="14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continuación</a:t>
            </a:r>
            <a:r>
              <a:rPr kumimoji="0" sz="2000" b="1"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analizaremos</a:t>
            </a:r>
            <a:r>
              <a:rPr kumimoji="0" sz="2000" b="1"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llenado</a:t>
            </a:r>
            <a:r>
              <a:rPr kumimoji="0" sz="2000" b="1"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2000" b="1"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nuevo</a:t>
            </a:r>
            <a:r>
              <a:rPr kumimoji="0" sz="2000" b="1"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formato</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declaración</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2000" b="1"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35" normalizeH="0" baseline="0" noProof="0" dirty="0">
                <a:ln>
                  <a:noFill/>
                </a:ln>
                <a:solidFill>
                  <a:sysClr val="windowText" lastClr="000000"/>
                </a:solidFill>
                <a:effectLst/>
                <a:uLnTx/>
                <a:uFillTx/>
                <a:latin typeface="Trebuchet MS"/>
                <a:ea typeface="+mn-ea"/>
                <a:cs typeface="Trebuchet MS"/>
              </a:rPr>
              <a:t>IVA</a:t>
            </a:r>
            <a:r>
              <a:rPr kumimoji="0" sz="2000" b="1" i="0" u="none" strike="noStrike" kern="0" cap="none" spc="1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para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Personas</a:t>
            </a:r>
            <a:r>
              <a:rPr kumimoji="0" sz="2000" b="1"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Morales</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40" normalizeH="0" baseline="0" noProof="0" dirty="0">
                <a:ln>
                  <a:noFill/>
                </a:ln>
                <a:solidFill>
                  <a:sysClr val="windowText" lastClr="000000"/>
                </a:solidFill>
                <a:effectLst/>
                <a:uLnTx/>
                <a:uFillTx/>
                <a:latin typeface="Trebuchet MS"/>
                <a:ea typeface="+mn-ea"/>
                <a:cs typeface="Trebuchet MS"/>
              </a:rPr>
              <a:t>del</a:t>
            </a:r>
            <a:r>
              <a:rPr kumimoji="0" sz="2000" b="1" i="0" u="none" strike="noStrike" kern="0" cap="none" spc="-34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Título</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00" normalizeH="0" baseline="0" noProof="0" dirty="0">
                <a:ln>
                  <a:noFill/>
                </a:ln>
                <a:solidFill>
                  <a:sysClr val="windowText" lastClr="000000"/>
                </a:solidFill>
                <a:effectLst/>
                <a:uLnTx/>
                <a:uFillTx/>
                <a:latin typeface="Trebuchet MS"/>
                <a:ea typeface="+mn-ea"/>
                <a:cs typeface="Trebuchet MS"/>
              </a:rPr>
              <a:t>II</a:t>
            </a:r>
            <a:r>
              <a:rPr kumimoji="0" sz="20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0" normalizeH="0" baseline="0" noProof="0" dirty="0">
                <a:ln>
                  <a:noFill/>
                </a:ln>
                <a:solidFill>
                  <a:sysClr val="windowText" lastClr="000000"/>
                </a:solidFill>
                <a:effectLst/>
                <a:uLnTx/>
                <a:uFillTx/>
                <a:latin typeface="Trebuchet MS"/>
                <a:ea typeface="+mn-ea"/>
                <a:cs typeface="Trebuchet MS"/>
              </a:rPr>
              <a:t>para</a:t>
            </a:r>
            <a:r>
              <a:rPr kumimoji="0" sz="2000" b="1"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2000" b="1" i="0" u="none" strike="noStrike" kern="0" cap="none" spc="-10" normalizeH="0" baseline="0" noProof="0" dirty="0" err="1">
                <a:ln>
                  <a:noFill/>
                </a:ln>
                <a:solidFill>
                  <a:sysClr val="windowText" lastClr="000000"/>
                </a:solidFill>
                <a:effectLst/>
                <a:uLnTx/>
                <a:uFillTx/>
                <a:latin typeface="Trebuchet MS"/>
                <a:ea typeface="+mn-ea"/>
                <a:cs typeface="Trebuchet MS"/>
              </a:rPr>
              <a:t>este</a:t>
            </a:r>
            <a:r>
              <a:rPr kumimoji="0" sz="2000" b="1"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lang="es-MX" sz="2000" b="1" i="0" u="none" strike="noStrike" kern="0" cap="none" spc="-10" normalizeH="0" baseline="0" noProof="0" dirty="0">
                <a:ln>
                  <a:noFill/>
                </a:ln>
                <a:solidFill>
                  <a:sysClr val="windowText" lastClr="000000"/>
                </a:solidFill>
                <a:effectLst/>
                <a:uLnTx/>
                <a:uFillTx/>
                <a:latin typeface="Trebuchet MS"/>
                <a:ea typeface="+mn-ea"/>
                <a:cs typeface="Trebuchet MS"/>
              </a:rPr>
              <a:t>2026</a:t>
            </a:r>
            <a:r>
              <a:rPr kumimoji="0" sz="2000" b="1" i="0" u="none" strike="noStrike" kern="0" cap="none" spc="-10" normalizeH="0" baseline="0" noProof="0" dirty="0">
                <a:ln>
                  <a:noFill/>
                </a:ln>
                <a:solidFill>
                  <a:sysClr val="windowText" lastClr="000000"/>
                </a:solidFill>
                <a:effectLst/>
                <a:uLnTx/>
                <a:uFillTx/>
                <a:latin typeface="Trebuchet MS"/>
                <a:ea typeface="+mn-ea"/>
                <a:cs typeface="Trebuchet MS"/>
              </a:rPr>
              <a:t>.</a:t>
            </a:r>
            <a:endParaRPr kumimoji="0" sz="2000" b="0" i="0" u="none" strike="noStrike" kern="0" cap="none" spc="0" normalizeH="0" baseline="0" noProof="0" dirty="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2" cstate="print"/>
          <a:stretch>
            <a:fillRect/>
          </a:stretch>
        </p:blipFill>
        <p:spPr>
          <a:xfrm>
            <a:off x="10622280" y="702563"/>
            <a:ext cx="1095755" cy="1097279"/>
          </a:xfrm>
          <a:prstGeom prst="rect">
            <a:avLst/>
          </a:prstGeom>
        </p:spPr>
      </p:pic>
      <p:grpSp>
        <p:nvGrpSpPr>
          <p:cNvPr id="6" name="object 6"/>
          <p:cNvGrpSpPr/>
          <p:nvPr/>
        </p:nvGrpSpPr>
        <p:grpSpPr>
          <a:xfrm>
            <a:off x="4743860" y="4346765"/>
            <a:ext cx="2710180" cy="1610995"/>
            <a:chOff x="4743860" y="4346765"/>
            <a:chExt cx="2710180" cy="1610995"/>
          </a:xfrm>
        </p:grpSpPr>
        <p:pic>
          <p:nvPicPr>
            <p:cNvPr id="7" name="object 7"/>
            <p:cNvPicPr/>
            <p:nvPr/>
          </p:nvPicPr>
          <p:blipFill>
            <a:blip r:embed="rId3" cstate="print"/>
            <a:stretch>
              <a:fillRect/>
            </a:stretch>
          </p:blipFill>
          <p:spPr>
            <a:xfrm>
              <a:off x="4743860" y="4357116"/>
              <a:ext cx="2629251" cy="1600200"/>
            </a:xfrm>
            <a:prstGeom prst="rect">
              <a:avLst/>
            </a:prstGeom>
          </p:spPr>
        </p:pic>
        <p:sp>
          <p:nvSpPr>
            <p:cNvPr id="8" name="object 8"/>
            <p:cNvSpPr/>
            <p:nvPr/>
          </p:nvSpPr>
          <p:spPr>
            <a:xfrm>
              <a:off x="7081266" y="4357878"/>
              <a:ext cx="361315" cy="139065"/>
            </a:xfrm>
            <a:custGeom>
              <a:avLst/>
              <a:gdLst/>
              <a:ahLst/>
              <a:cxnLst/>
              <a:rect l="l" t="t" r="r" b="b"/>
              <a:pathLst>
                <a:path w="361315" h="139064">
                  <a:moveTo>
                    <a:pt x="361188" y="0"/>
                  </a:moveTo>
                  <a:lnTo>
                    <a:pt x="0" y="0"/>
                  </a:lnTo>
                  <a:lnTo>
                    <a:pt x="0" y="138684"/>
                  </a:lnTo>
                  <a:lnTo>
                    <a:pt x="361188" y="138684"/>
                  </a:lnTo>
                  <a:lnTo>
                    <a:pt x="361188"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object 9"/>
            <p:cNvSpPr/>
            <p:nvPr/>
          </p:nvSpPr>
          <p:spPr>
            <a:xfrm>
              <a:off x="7081266" y="4357878"/>
              <a:ext cx="361315" cy="139065"/>
            </a:xfrm>
            <a:custGeom>
              <a:avLst/>
              <a:gdLst/>
              <a:ahLst/>
              <a:cxnLst/>
              <a:rect l="l" t="t" r="r" b="b"/>
              <a:pathLst>
                <a:path w="361315" h="139064">
                  <a:moveTo>
                    <a:pt x="0" y="138684"/>
                  </a:moveTo>
                  <a:lnTo>
                    <a:pt x="361188" y="138684"/>
                  </a:lnTo>
                  <a:lnTo>
                    <a:pt x="361188" y="0"/>
                  </a:lnTo>
                  <a:lnTo>
                    <a:pt x="0" y="0"/>
                  </a:lnTo>
                  <a:lnTo>
                    <a:pt x="0" y="138684"/>
                  </a:lnTo>
                  <a:close/>
                </a:path>
              </a:pathLst>
            </a:custGeom>
            <a:ln w="222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object 10"/>
            <p:cNvSpPr/>
            <p:nvPr/>
          </p:nvSpPr>
          <p:spPr>
            <a:xfrm>
              <a:off x="5727954" y="4452366"/>
              <a:ext cx="495300" cy="234950"/>
            </a:xfrm>
            <a:custGeom>
              <a:avLst/>
              <a:gdLst/>
              <a:ahLst/>
              <a:cxnLst/>
              <a:rect l="l" t="t" r="r" b="b"/>
              <a:pathLst>
                <a:path w="495300" h="234950">
                  <a:moveTo>
                    <a:pt x="495300" y="0"/>
                  </a:moveTo>
                  <a:lnTo>
                    <a:pt x="0" y="0"/>
                  </a:lnTo>
                  <a:lnTo>
                    <a:pt x="0" y="234695"/>
                  </a:lnTo>
                  <a:lnTo>
                    <a:pt x="495300" y="234695"/>
                  </a:lnTo>
                  <a:lnTo>
                    <a:pt x="49530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1" name="object 11"/>
            <p:cNvSpPr/>
            <p:nvPr/>
          </p:nvSpPr>
          <p:spPr>
            <a:xfrm>
              <a:off x="5727954" y="4452366"/>
              <a:ext cx="495300" cy="234950"/>
            </a:xfrm>
            <a:custGeom>
              <a:avLst/>
              <a:gdLst/>
              <a:ahLst/>
              <a:cxnLst/>
              <a:rect l="l" t="t" r="r" b="b"/>
              <a:pathLst>
                <a:path w="495300" h="234950">
                  <a:moveTo>
                    <a:pt x="0" y="234695"/>
                  </a:moveTo>
                  <a:lnTo>
                    <a:pt x="495300" y="234695"/>
                  </a:lnTo>
                  <a:lnTo>
                    <a:pt x="495300" y="0"/>
                  </a:lnTo>
                  <a:lnTo>
                    <a:pt x="0" y="0"/>
                  </a:lnTo>
                  <a:lnTo>
                    <a:pt x="0" y="234695"/>
                  </a:lnTo>
                  <a:close/>
                </a:path>
              </a:pathLst>
            </a:custGeom>
            <a:ln w="222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 name="object 12"/>
            <p:cNvSpPr/>
            <p:nvPr/>
          </p:nvSpPr>
          <p:spPr>
            <a:xfrm>
              <a:off x="6223254" y="4920234"/>
              <a:ext cx="350520" cy="56515"/>
            </a:xfrm>
            <a:custGeom>
              <a:avLst/>
              <a:gdLst/>
              <a:ahLst/>
              <a:cxnLst/>
              <a:rect l="l" t="t" r="r" b="b"/>
              <a:pathLst>
                <a:path w="350520" h="56514">
                  <a:moveTo>
                    <a:pt x="350520" y="0"/>
                  </a:moveTo>
                  <a:lnTo>
                    <a:pt x="0" y="0"/>
                  </a:lnTo>
                  <a:lnTo>
                    <a:pt x="0" y="56387"/>
                  </a:lnTo>
                  <a:lnTo>
                    <a:pt x="350520" y="56387"/>
                  </a:lnTo>
                  <a:lnTo>
                    <a:pt x="35052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object 13"/>
            <p:cNvSpPr/>
            <p:nvPr/>
          </p:nvSpPr>
          <p:spPr>
            <a:xfrm>
              <a:off x="6223254" y="4920234"/>
              <a:ext cx="350520" cy="56515"/>
            </a:xfrm>
            <a:custGeom>
              <a:avLst/>
              <a:gdLst/>
              <a:ahLst/>
              <a:cxnLst/>
              <a:rect l="l" t="t" r="r" b="b"/>
              <a:pathLst>
                <a:path w="350520" h="56514">
                  <a:moveTo>
                    <a:pt x="0" y="56387"/>
                  </a:moveTo>
                  <a:lnTo>
                    <a:pt x="350520" y="56387"/>
                  </a:lnTo>
                  <a:lnTo>
                    <a:pt x="350520" y="0"/>
                  </a:lnTo>
                  <a:lnTo>
                    <a:pt x="0" y="0"/>
                  </a:lnTo>
                  <a:lnTo>
                    <a:pt x="0" y="56387"/>
                  </a:lnTo>
                  <a:close/>
                </a:path>
              </a:pathLst>
            </a:custGeom>
            <a:ln w="222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098867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1-</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Ingresamos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50" normalizeH="0" baseline="0" noProof="0" dirty="0">
                <a:ln>
                  <a:noFill/>
                </a:ln>
                <a:solidFill>
                  <a:sysClr val="windowText" lastClr="000000"/>
                </a:solidFill>
                <a:effectLst/>
                <a:uLnTx/>
                <a:uFillTx/>
                <a:latin typeface="Trebuchet MS"/>
                <a:ea typeface="+mn-ea"/>
                <a:cs typeface="Trebuchet MS"/>
              </a:rPr>
              <a:t>página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50" normalizeH="0" baseline="0" noProof="0" dirty="0">
                <a:ln>
                  <a:noFill/>
                </a:ln>
                <a:solidFill>
                  <a:sysClr val="windowText" lastClr="000000"/>
                </a:solidFill>
                <a:effectLst/>
                <a:uLnTx/>
                <a:uFillTx/>
                <a:latin typeface="Trebuchet MS"/>
                <a:ea typeface="+mn-ea"/>
                <a:cs typeface="Trebuchet MS"/>
              </a:rPr>
              <a:t>SAT,</a:t>
            </a:r>
            <a:r>
              <a:rPr kumimoji="0" sz="1800" b="0" i="0" u="none" strike="noStrike" kern="0" cap="none" spc="-20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empresas</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parte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superior,</a:t>
            </a:r>
            <a:r>
              <a:rPr kumimoji="0" sz="1800" b="0" i="0" u="none" strike="noStrike" kern="0" cap="none" spc="-20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posteriormente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empresas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por</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último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ver</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más.</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5" name="object 5"/>
          <p:cNvGrpSpPr/>
          <p:nvPr/>
        </p:nvGrpSpPr>
        <p:grpSpPr>
          <a:xfrm>
            <a:off x="2478023" y="3008376"/>
            <a:ext cx="7236459" cy="3622675"/>
            <a:chOff x="2478023" y="3008376"/>
            <a:chExt cx="7236459" cy="3622675"/>
          </a:xfrm>
        </p:grpSpPr>
        <p:pic>
          <p:nvPicPr>
            <p:cNvPr id="6" name="object 6"/>
            <p:cNvPicPr/>
            <p:nvPr/>
          </p:nvPicPr>
          <p:blipFill>
            <a:blip r:embed="rId3" cstate="print"/>
            <a:stretch>
              <a:fillRect/>
            </a:stretch>
          </p:blipFill>
          <p:spPr>
            <a:xfrm>
              <a:off x="2478023" y="3008376"/>
              <a:ext cx="7235952" cy="3622548"/>
            </a:xfrm>
            <a:prstGeom prst="rect">
              <a:avLst/>
            </a:prstGeom>
          </p:spPr>
        </p:pic>
        <p:sp>
          <p:nvSpPr>
            <p:cNvPr id="7" name="object 7"/>
            <p:cNvSpPr/>
            <p:nvPr/>
          </p:nvSpPr>
          <p:spPr>
            <a:xfrm>
              <a:off x="3576065" y="3160014"/>
              <a:ext cx="1181100" cy="2007235"/>
            </a:xfrm>
            <a:custGeom>
              <a:avLst/>
              <a:gdLst/>
              <a:ahLst/>
              <a:cxnLst/>
              <a:rect l="l" t="t" r="r" b="b"/>
              <a:pathLst>
                <a:path w="1181100" h="2007235">
                  <a:moveTo>
                    <a:pt x="470916" y="163830"/>
                  </a:moveTo>
                  <a:lnTo>
                    <a:pt x="493134" y="106687"/>
                  </a:lnTo>
                  <a:lnTo>
                    <a:pt x="554437" y="58299"/>
                  </a:lnTo>
                  <a:lnTo>
                    <a:pt x="597236" y="38549"/>
                  </a:lnTo>
                  <a:lnTo>
                    <a:pt x="646796" y="22380"/>
                  </a:lnTo>
                  <a:lnTo>
                    <a:pt x="702114" y="10256"/>
                  </a:lnTo>
                  <a:lnTo>
                    <a:pt x="762186" y="2641"/>
                  </a:lnTo>
                  <a:lnTo>
                    <a:pt x="826008" y="0"/>
                  </a:lnTo>
                  <a:lnTo>
                    <a:pt x="889829" y="2641"/>
                  </a:lnTo>
                  <a:lnTo>
                    <a:pt x="949901" y="10256"/>
                  </a:lnTo>
                  <a:lnTo>
                    <a:pt x="1005219" y="22380"/>
                  </a:lnTo>
                  <a:lnTo>
                    <a:pt x="1054779" y="38549"/>
                  </a:lnTo>
                  <a:lnTo>
                    <a:pt x="1097578" y="58299"/>
                  </a:lnTo>
                  <a:lnTo>
                    <a:pt x="1132614" y="81167"/>
                  </a:lnTo>
                  <a:lnTo>
                    <a:pt x="1175378" y="134396"/>
                  </a:lnTo>
                  <a:lnTo>
                    <a:pt x="1181100" y="163830"/>
                  </a:lnTo>
                  <a:lnTo>
                    <a:pt x="1175378" y="193263"/>
                  </a:lnTo>
                  <a:lnTo>
                    <a:pt x="1132614" y="246492"/>
                  </a:lnTo>
                  <a:lnTo>
                    <a:pt x="1097578" y="269360"/>
                  </a:lnTo>
                  <a:lnTo>
                    <a:pt x="1054779" y="289110"/>
                  </a:lnTo>
                  <a:lnTo>
                    <a:pt x="1005219" y="305279"/>
                  </a:lnTo>
                  <a:lnTo>
                    <a:pt x="949901" y="317403"/>
                  </a:lnTo>
                  <a:lnTo>
                    <a:pt x="889829" y="325018"/>
                  </a:lnTo>
                  <a:lnTo>
                    <a:pt x="826008" y="327660"/>
                  </a:lnTo>
                  <a:lnTo>
                    <a:pt x="762186" y="325018"/>
                  </a:lnTo>
                  <a:lnTo>
                    <a:pt x="702114" y="317403"/>
                  </a:lnTo>
                  <a:lnTo>
                    <a:pt x="646796" y="305279"/>
                  </a:lnTo>
                  <a:lnTo>
                    <a:pt x="597236" y="289110"/>
                  </a:lnTo>
                  <a:lnTo>
                    <a:pt x="554437" y="269360"/>
                  </a:lnTo>
                  <a:lnTo>
                    <a:pt x="519401" y="246492"/>
                  </a:lnTo>
                  <a:lnTo>
                    <a:pt x="476637" y="193263"/>
                  </a:lnTo>
                  <a:lnTo>
                    <a:pt x="470916" y="163830"/>
                  </a:lnTo>
                  <a:close/>
                </a:path>
                <a:path w="1181100" h="2007235">
                  <a:moveTo>
                    <a:pt x="0" y="816863"/>
                  </a:moveTo>
                  <a:lnTo>
                    <a:pt x="15637" y="765843"/>
                  </a:lnTo>
                  <a:lnTo>
                    <a:pt x="59991" y="719446"/>
                  </a:lnTo>
                  <a:lnTo>
                    <a:pt x="129225" y="679228"/>
                  </a:lnTo>
                  <a:lnTo>
                    <a:pt x="171972" y="661923"/>
                  </a:lnTo>
                  <a:lnTo>
                    <a:pt x="219500" y="646746"/>
                  </a:lnTo>
                  <a:lnTo>
                    <a:pt x="271329" y="633892"/>
                  </a:lnTo>
                  <a:lnTo>
                    <a:pt x="326980" y="623556"/>
                  </a:lnTo>
                  <a:lnTo>
                    <a:pt x="385972" y="615932"/>
                  </a:lnTo>
                  <a:lnTo>
                    <a:pt x="447827" y="611215"/>
                  </a:lnTo>
                  <a:lnTo>
                    <a:pt x="512063" y="609600"/>
                  </a:lnTo>
                  <a:lnTo>
                    <a:pt x="576300" y="611215"/>
                  </a:lnTo>
                  <a:lnTo>
                    <a:pt x="638155" y="615932"/>
                  </a:lnTo>
                  <a:lnTo>
                    <a:pt x="697147" y="623556"/>
                  </a:lnTo>
                  <a:lnTo>
                    <a:pt x="752798" y="633892"/>
                  </a:lnTo>
                  <a:lnTo>
                    <a:pt x="804627" y="646746"/>
                  </a:lnTo>
                  <a:lnTo>
                    <a:pt x="852155" y="661923"/>
                  </a:lnTo>
                  <a:lnTo>
                    <a:pt x="894902" y="679228"/>
                  </a:lnTo>
                  <a:lnTo>
                    <a:pt x="932389" y="698467"/>
                  </a:lnTo>
                  <a:lnTo>
                    <a:pt x="989663" y="741970"/>
                  </a:lnTo>
                  <a:lnTo>
                    <a:pt x="1020138" y="790873"/>
                  </a:lnTo>
                  <a:lnTo>
                    <a:pt x="1024128" y="816863"/>
                  </a:lnTo>
                  <a:lnTo>
                    <a:pt x="1020138" y="842854"/>
                  </a:lnTo>
                  <a:lnTo>
                    <a:pt x="989663" y="891757"/>
                  </a:lnTo>
                  <a:lnTo>
                    <a:pt x="932389" y="935260"/>
                  </a:lnTo>
                  <a:lnTo>
                    <a:pt x="894902" y="954499"/>
                  </a:lnTo>
                  <a:lnTo>
                    <a:pt x="852155" y="971804"/>
                  </a:lnTo>
                  <a:lnTo>
                    <a:pt x="804627" y="986981"/>
                  </a:lnTo>
                  <a:lnTo>
                    <a:pt x="752798" y="999835"/>
                  </a:lnTo>
                  <a:lnTo>
                    <a:pt x="697147" y="1010171"/>
                  </a:lnTo>
                  <a:lnTo>
                    <a:pt x="638155" y="1017795"/>
                  </a:lnTo>
                  <a:lnTo>
                    <a:pt x="576300" y="1022512"/>
                  </a:lnTo>
                  <a:lnTo>
                    <a:pt x="512063" y="1024128"/>
                  </a:lnTo>
                  <a:lnTo>
                    <a:pt x="447827" y="1022512"/>
                  </a:lnTo>
                  <a:lnTo>
                    <a:pt x="385972" y="1017795"/>
                  </a:lnTo>
                  <a:lnTo>
                    <a:pt x="326980" y="1010171"/>
                  </a:lnTo>
                  <a:lnTo>
                    <a:pt x="271329" y="999835"/>
                  </a:lnTo>
                  <a:lnTo>
                    <a:pt x="219500" y="986981"/>
                  </a:lnTo>
                  <a:lnTo>
                    <a:pt x="171972" y="971804"/>
                  </a:lnTo>
                  <a:lnTo>
                    <a:pt x="129225" y="954499"/>
                  </a:lnTo>
                  <a:lnTo>
                    <a:pt x="91738" y="935260"/>
                  </a:lnTo>
                  <a:lnTo>
                    <a:pt x="34464" y="891757"/>
                  </a:lnTo>
                  <a:lnTo>
                    <a:pt x="3989" y="842854"/>
                  </a:lnTo>
                  <a:lnTo>
                    <a:pt x="0" y="816863"/>
                  </a:lnTo>
                  <a:close/>
                </a:path>
                <a:path w="1181100" h="2007235">
                  <a:moveTo>
                    <a:pt x="192024" y="1911858"/>
                  </a:moveTo>
                  <a:lnTo>
                    <a:pt x="224169" y="1863795"/>
                  </a:lnTo>
                  <a:lnTo>
                    <a:pt x="260985" y="1844516"/>
                  </a:lnTo>
                  <a:lnTo>
                    <a:pt x="308638" y="1829618"/>
                  </a:lnTo>
                  <a:lnTo>
                    <a:pt x="364885" y="1820012"/>
                  </a:lnTo>
                  <a:lnTo>
                    <a:pt x="427482" y="1816608"/>
                  </a:lnTo>
                  <a:lnTo>
                    <a:pt x="490078" y="1820012"/>
                  </a:lnTo>
                  <a:lnTo>
                    <a:pt x="546325" y="1829618"/>
                  </a:lnTo>
                  <a:lnTo>
                    <a:pt x="593978" y="1844516"/>
                  </a:lnTo>
                  <a:lnTo>
                    <a:pt x="630794" y="1863795"/>
                  </a:lnTo>
                  <a:lnTo>
                    <a:pt x="662939" y="1911858"/>
                  </a:lnTo>
                  <a:lnTo>
                    <a:pt x="654529" y="1937169"/>
                  </a:lnTo>
                  <a:lnTo>
                    <a:pt x="593978" y="1979199"/>
                  </a:lnTo>
                  <a:lnTo>
                    <a:pt x="546325" y="1994097"/>
                  </a:lnTo>
                  <a:lnTo>
                    <a:pt x="490078" y="2003703"/>
                  </a:lnTo>
                  <a:lnTo>
                    <a:pt x="427482" y="2007108"/>
                  </a:lnTo>
                  <a:lnTo>
                    <a:pt x="364885" y="2003703"/>
                  </a:lnTo>
                  <a:lnTo>
                    <a:pt x="308638" y="1994097"/>
                  </a:lnTo>
                  <a:lnTo>
                    <a:pt x="260985" y="1979199"/>
                  </a:lnTo>
                  <a:lnTo>
                    <a:pt x="224169" y="1959920"/>
                  </a:lnTo>
                  <a:lnTo>
                    <a:pt x="192024" y="1911858"/>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100010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2-</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presenta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tu</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declaración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pagos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provisionales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régimen</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general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ejercicio</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2022</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en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adelante.</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5" name="object 5"/>
          <p:cNvGrpSpPr/>
          <p:nvPr/>
        </p:nvGrpSpPr>
        <p:grpSpPr>
          <a:xfrm>
            <a:off x="2383853" y="3540252"/>
            <a:ext cx="7606665" cy="2106930"/>
            <a:chOff x="2383853" y="3540252"/>
            <a:chExt cx="7606665" cy="2106930"/>
          </a:xfrm>
        </p:grpSpPr>
        <p:pic>
          <p:nvPicPr>
            <p:cNvPr id="6" name="object 6"/>
            <p:cNvPicPr/>
            <p:nvPr/>
          </p:nvPicPr>
          <p:blipFill>
            <a:blip r:embed="rId3" cstate="print"/>
            <a:stretch>
              <a:fillRect/>
            </a:stretch>
          </p:blipFill>
          <p:spPr>
            <a:xfrm>
              <a:off x="2572093" y="3540252"/>
              <a:ext cx="7418108" cy="2106876"/>
            </a:xfrm>
            <a:prstGeom prst="rect">
              <a:avLst/>
            </a:prstGeom>
          </p:spPr>
        </p:pic>
        <p:sp>
          <p:nvSpPr>
            <p:cNvPr id="7" name="object 7"/>
            <p:cNvSpPr/>
            <p:nvPr/>
          </p:nvSpPr>
          <p:spPr>
            <a:xfrm>
              <a:off x="2394966" y="4976622"/>
              <a:ext cx="5523230" cy="426720"/>
            </a:xfrm>
            <a:custGeom>
              <a:avLst/>
              <a:gdLst/>
              <a:ahLst/>
              <a:cxnLst/>
              <a:rect l="l" t="t" r="r" b="b"/>
              <a:pathLst>
                <a:path w="5523230" h="426720">
                  <a:moveTo>
                    <a:pt x="0" y="213359"/>
                  </a:moveTo>
                  <a:lnTo>
                    <a:pt x="27900" y="182910"/>
                  </a:lnTo>
                  <a:lnTo>
                    <a:pt x="70442" y="165259"/>
                  </a:lnTo>
                  <a:lnTo>
                    <a:pt x="109042" y="153789"/>
                  </a:lnTo>
                  <a:lnTo>
                    <a:pt x="155547" y="142579"/>
                  </a:lnTo>
                  <a:lnTo>
                    <a:pt x="209712" y="131647"/>
                  </a:lnTo>
                  <a:lnTo>
                    <a:pt x="271290" y="121014"/>
                  </a:lnTo>
                  <a:lnTo>
                    <a:pt x="340036" y="110697"/>
                  </a:lnTo>
                  <a:lnTo>
                    <a:pt x="415704" y="100716"/>
                  </a:lnTo>
                  <a:lnTo>
                    <a:pt x="456058" y="95858"/>
                  </a:lnTo>
                  <a:lnTo>
                    <a:pt x="498050" y="91090"/>
                  </a:lnTo>
                  <a:lnTo>
                    <a:pt x="541649" y="86416"/>
                  </a:lnTo>
                  <a:lnTo>
                    <a:pt x="586826" y="81837"/>
                  </a:lnTo>
                  <a:lnTo>
                    <a:pt x="633549" y="77357"/>
                  </a:lnTo>
                  <a:lnTo>
                    <a:pt x="681788" y="72977"/>
                  </a:lnTo>
                  <a:lnTo>
                    <a:pt x="731512" y="68701"/>
                  </a:lnTo>
                  <a:lnTo>
                    <a:pt x="782690" y="64529"/>
                  </a:lnTo>
                  <a:lnTo>
                    <a:pt x="835292" y="60465"/>
                  </a:lnTo>
                  <a:lnTo>
                    <a:pt x="889286" y="56511"/>
                  </a:lnTo>
                  <a:lnTo>
                    <a:pt x="944643" y="52670"/>
                  </a:lnTo>
                  <a:lnTo>
                    <a:pt x="1001332" y="48943"/>
                  </a:lnTo>
                  <a:lnTo>
                    <a:pt x="1059321" y="45333"/>
                  </a:lnTo>
                  <a:lnTo>
                    <a:pt x="1118580" y="41843"/>
                  </a:lnTo>
                  <a:lnTo>
                    <a:pt x="1179079" y="38475"/>
                  </a:lnTo>
                  <a:lnTo>
                    <a:pt x="1240787" y="35231"/>
                  </a:lnTo>
                  <a:lnTo>
                    <a:pt x="1303672" y="32113"/>
                  </a:lnTo>
                  <a:lnTo>
                    <a:pt x="1367705" y="29125"/>
                  </a:lnTo>
                  <a:lnTo>
                    <a:pt x="1432854" y="26268"/>
                  </a:lnTo>
                  <a:lnTo>
                    <a:pt x="1499090" y="23544"/>
                  </a:lnTo>
                  <a:lnTo>
                    <a:pt x="1566380" y="20957"/>
                  </a:lnTo>
                  <a:lnTo>
                    <a:pt x="1634695" y="18508"/>
                  </a:lnTo>
                  <a:lnTo>
                    <a:pt x="1704004" y="16200"/>
                  </a:lnTo>
                  <a:lnTo>
                    <a:pt x="1774276" y="14035"/>
                  </a:lnTo>
                  <a:lnTo>
                    <a:pt x="1845480" y="12016"/>
                  </a:lnTo>
                  <a:lnTo>
                    <a:pt x="1917587" y="10144"/>
                  </a:lnTo>
                  <a:lnTo>
                    <a:pt x="1990564" y="8423"/>
                  </a:lnTo>
                  <a:lnTo>
                    <a:pt x="2064381" y="6855"/>
                  </a:lnTo>
                  <a:lnTo>
                    <a:pt x="2139008" y="5441"/>
                  </a:lnTo>
                  <a:lnTo>
                    <a:pt x="2214414" y="4185"/>
                  </a:lnTo>
                  <a:lnTo>
                    <a:pt x="2290569" y="3089"/>
                  </a:lnTo>
                  <a:lnTo>
                    <a:pt x="2367440" y="2155"/>
                  </a:lnTo>
                  <a:lnTo>
                    <a:pt x="2444999" y="1385"/>
                  </a:lnTo>
                  <a:lnTo>
                    <a:pt x="2523214" y="782"/>
                  </a:lnTo>
                  <a:lnTo>
                    <a:pt x="2602054" y="349"/>
                  </a:lnTo>
                  <a:lnTo>
                    <a:pt x="2681489" y="87"/>
                  </a:lnTo>
                  <a:lnTo>
                    <a:pt x="2761487" y="0"/>
                  </a:lnTo>
                  <a:lnTo>
                    <a:pt x="2841486" y="87"/>
                  </a:lnTo>
                  <a:lnTo>
                    <a:pt x="2920921" y="349"/>
                  </a:lnTo>
                  <a:lnTo>
                    <a:pt x="2999761" y="782"/>
                  </a:lnTo>
                  <a:lnTo>
                    <a:pt x="3077976" y="1385"/>
                  </a:lnTo>
                  <a:lnTo>
                    <a:pt x="3155535" y="2155"/>
                  </a:lnTo>
                  <a:lnTo>
                    <a:pt x="3232406" y="3089"/>
                  </a:lnTo>
                  <a:lnTo>
                    <a:pt x="3308561" y="4185"/>
                  </a:lnTo>
                  <a:lnTo>
                    <a:pt x="3383967" y="5441"/>
                  </a:lnTo>
                  <a:lnTo>
                    <a:pt x="3458594" y="6855"/>
                  </a:lnTo>
                  <a:lnTo>
                    <a:pt x="3532411" y="8423"/>
                  </a:lnTo>
                  <a:lnTo>
                    <a:pt x="3605388" y="10144"/>
                  </a:lnTo>
                  <a:lnTo>
                    <a:pt x="3677495" y="12016"/>
                  </a:lnTo>
                  <a:lnTo>
                    <a:pt x="3748699" y="14035"/>
                  </a:lnTo>
                  <a:lnTo>
                    <a:pt x="3818971" y="16200"/>
                  </a:lnTo>
                  <a:lnTo>
                    <a:pt x="3888280" y="18508"/>
                  </a:lnTo>
                  <a:lnTo>
                    <a:pt x="3956595" y="20957"/>
                  </a:lnTo>
                  <a:lnTo>
                    <a:pt x="4023885" y="23544"/>
                  </a:lnTo>
                  <a:lnTo>
                    <a:pt x="4090121" y="26268"/>
                  </a:lnTo>
                  <a:lnTo>
                    <a:pt x="4155270" y="29125"/>
                  </a:lnTo>
                  <a:lnTo>
                    <a:pt x="4219303" y="32113"/>
                  </a:lnTo>
                  <a:lnTo>
                    <a:pt x="4282188" y="35231"/>
                  </a:lnTo>
                  <a:lnTo>
                    <a:pt x="4343896" y="38475"/>
                  </a:lnTo>
                  <a:lnTo>
                    <a:pt x="4404395" y="41843"/>
                  </a:lnTo>
                  <a:lnTo>
                    <a:pt x="4463654" y="45333"/>
                  </a:lnTo>
                  <a:lnTo>
                    <a:pt x="4521643" y="48943"/>
                  </a:lnTo>
                  <a:lnTo>
                    <a:pt x="4578332" y="52670"/>
                  </a:lnTo>
                  <a:lnTo>
                    <a:pt x="4633689" y="56511"/>
                  </a:lnTo>
                  <a:lnTo>
                    <a:pt x="4687683" y="60465"/>
                  </a:lnTo>
                  <a:lnTo>
                    <a:pt x="4740285" y="64529"/>
                  </a:lnTo>
                  <a:lnTo>
                    <a:pt x="4791463" y="68701"/>
                  </a:lnTo>
                  <a:lnTo>
                    <a:pt x="4841187" y="72977"/>
                  </a:lnTo>
                  <a:lnTo>
                    <a:pt x="4889426" y="77357"/>
                  </a:lnTo>
                  <a:lnTo>
                    <a:pt x="4936149" y="81837"/>
                  </a:lnTo>
                  <a:lnTo>
                    <a:pt x="4981326" y="86416"/>
                  </a:lnTo>
                  <a:lnTo>
                    <a:pt x="5024925" y="91090"/>
                  </a:lnTo>
                  <a:lnTo>
                    <a:pt x="5066917" y="95858"/>
                  </a:lnTo>
                  <a:lnTo>
                    <a:pt x="5107271" y="100716"/>
                  </a:lnTo>
                  <a:lnTo>
                    <a:pt x="5145955" y="105663"/>
                  </a:lnTo>
                  <a:lnTo>
                    <a:pt x="5218193" y="115815"/>
                  </a:lnTo>
                  <a:lnTo>
                    <a:pt x="5283385" y="126292"/>
                  </a:lnTo>
                  <a:lnTo>
                    <a:pt x="5341287" y="137077"/>
                  </a:lnTo>
                  <a:lnTo>
                    <a:pt x="5391653" y="148150"/>
                  </a:lnTo>
                  <a:lnTo>
                    <a:pt x="5434236" y="159493"/>
                  </a:lnTo>
                  <a:lnTo>
                    <a:pt x="5482983" y="176970"/>
                  </a:lnTo>
                  <a:lnTo>
                    <a:pt x="5518450" y="201039"/>
                  </a:lnTo>
                  <a:lnTo>
                    <a:pt x="5522976" y="213359"/>
                  </a:lnTo>
                  <a:lnTo>
                    <a:pt x="5521839" y="219541"/>
                  </a:lnTo>
                  <a:lnTo>
                    <a:pt x="5482983" y="249749"/>
                  </a:lnTo>
                  <a:lnTo>
                    <a:pt x="5434236" y="267226"/>
                  </a:lnTo>
                  <a:lnTo>
                    <a:pt x="5391653" y="278569"/>
                  </a:lnTo>
                  <a:lnTo>
                    <a:pt x="5341287" y="289642"/>
                  </a:lnTo>
                  <a:lnTo>
                    <a:pt x="5283385" y="300427"/>
                  </a:lnTo>
                  <a:lnTo>
                    <a:pt x="5218193" y="310904"/>
                  </a:lnTo>
                  <a:lnTo>
                    <a:pt x="5145955" y="321055"/>
                  </a:lnTo>
                  <a:lnTo>
                    <a:pt x="5107271" y="326003"/>
                  </a:lnTo>
                  <a:lnTo>
                    <a:pt x="5066917" y="330861"/>
                  </a:lnTo>
                  <a:lnTo>
                    <a:pt x="5024925" y="335629"/>
                  </a:lnTo>
                  <a:lnTo>
                    <a:pt x="4981326" y="340303"/>
                  </a:lnTo>
                  <a:lnTo>
                    <a:pt x="4936149" y="344882"/>
                  </a:lnTo>
                  <a:lnTo>
                    <a:pt x="4889426" y="349362"/>
                  </a:lnTo>
                  <a:lnTo>
                    <a:pt x="4841187" y="353742"/>
                  </a:lnTo>
                  <a:lnTo>
                    <a:pt x="4791463" y="358018"/>
                  </a:lnTo>
                  <a:lnTo>
                    <a:pt x="4740285" y="362190"/>
                  </a:lnTo>
                  <a:lnTo>
                    <a:pt x="4687683" y="366254"/>
                  </a:lnTo>
                  <a:lnTo>
                    <a:pt x="4633689" y="370208"/>
                  </a:lnTo>
                  <a:lnTo>
                    <a:pt x="4578332" y="374049"/>
                  </a:lnTo>
                  <a:lnTo>
                    <a:pt x="4521643" y="377776"/>
                  </a:lnTo>
                  <a:lnTo>
                    <a:pt x="4463654" y="381386"/>
                  </a:lnTo>
                  <a:lnTo>
                    <a:pt x="4404395" y="384876"/>
                  </a:lnTo>
                  <a:lnTo>
                    <a:pt x="4343896" y="388244"/>
                  </a:lnTo>
                  <a:lnTo>
                    <a:pt x="4282188" y="391488"/>
                  </a:lnTo>
                  <a:lnTo>
                    <a:pt x="4219303" y="394606"/>
                  </a:lnTo>
                  <a:lnTo>
                    <a:pt x="4155270" y="397594"/>
                  </a:lnTo>
                  <a:lnTo>
                    <a:pt x="4090121" y="400451"/>
                  </a:lnTo>
                  <a:lnTo>
                    <a:pt x="4023885" y="403175"/>
                  </a:lnTo>
                  <a:lnTo>
                    <a:pt x="3956595" y="405762"/>
                  </a:lnTo>
                  <a:lnTo>
                    <a:pt x="3888280" y="408211"/>
                  </a:lnTo>
                  <a:lnTo>
                    <a:pt x="3818971" y="410519"/>
                  </a:lnTo>
                  <a:lnTo>
                    <a:pt x="3748699" y="412684"/>
                  </a:lnTo>
                  <a:lnTo>
                    <a:pt x="3677495" y="414703"/>
                  </a:lnTo>
                  <a:lnTo>
                    <a:pt x="3605388" y="416575"/>
                  </a:lnTo>
                  <a:lnTo>
                    <a:pt x="3532411" y="418296"/>
                  </a:lnTo>
                  <a:lnTo>
                    <a:pt x="3458594" y="419864"/>
                  </a:lnTo>
                  <a:lnTo>
                    <a:pt x="3383967" y="421278"/>
                  </a:lnTo>
                  <a:lnTo>
                    <a:pt x="3308561" y="422534"/>
                  </a:lnTo>
                  <a:lnTo>
                    <a:pt x="3232406" y="423630"/>
                  </a:lnTo>
                  <a:lnTo>
                    <a:pt x="3155535" y="424564"/>
                  </a:lnTo>
                  <a:lnTo>
                    <a:pt x="3077976" y="425334"/>
                  </a:lnTo>
                  <a:lnTo>
                    <a:pt x="2999761" y="425937"/>
                  </a:lnTo>
                  <a:lnTo>
                    <a:pt x="2920921" y="426370"/>
                  </a:lnTo>
                  <a:lnTo>
                    <a:pt x="2841486" y="426632"/>
                  </a:lnTo>
                  <a:lnTo>
                    <a:pt x="2761487" y="426719"/>
                  </a:lnTo>
                  <a:lnTo>
                    <a:pt x="2681489" y="426632"/>
                  </a:lnTo>
                  <a:lnTo>
                    <a:pt x="2602054" y="426370"/>
                  </a:lnTo>
                  <a:lnTo>
                    <a:pt x="2523214" y="425937"/>
                  </a:lnTo>
                  <a:lnTo>
                    <a:pt x="2444999" y="425334"/>
                  </a:lnTo>
                  <a:lnTo>
                    <a:pt x="2367440" y="424564"/>
                  </a:lnTo>
                  <a:lnTo>
                    <a:pt x="2290569" y="423630"/>
                  </a:lnTo>
                  <a:lnTo>
                    <a:pt x="2214414" y="422534"/>
                  </a:lnTo>
                  <a:lnTo>
                    <a:pt x="2139008" y="421278"/>
                  </a:lnTo>
                  <a:lnTo>
                    <a:pt x="2064381" y="419864"/>
                  </a:lnTo>
                  <a:lnTo>
                    <a:pt x="1990564" y="418296"/>
                  </a:lnTo>
                  <a:lnTo>
                    <a:pt x="1917587" y="416575"/>
                  </a:lnTo>
                  <a:lnTo>
                    <a:pt x="1845480" y="414703"/>
                  </a:lnTo>
                  <a:lnTo>
                    <a:pt x="1774276" y="412684"/>
                  </a:lnTo>
                  <a:lnTo>
                    <a:pt x="1704004" y="410519"/>
                  </a:lnTo>
                  <a:lnTo>
                    <a:pt x="1634695" y="408211"/>
                  </a:lnTo>
                  <a:lnTo>
                    <a:pt x="1566380" y="405762"/>
                  </a:lnTo>
                  <a:lnTo>
                    <a:pt x="1499090" y="403175"/>
                  </a:lnTo>
                  <a:lnTo>
                    <a:pt x="1432854" y="400451"/>
                  </a:lnTo>
                  <a:lnTo>
                    <a:pt x="1367705" y="397594"/>
                  </a:lnTo>
                  <a:lnTo>
                    <a:pt x="1303672" y="394606"/>
                  </a:lnTo>
                  <a:lnTo>
                    <a:pt x="1240787" y="391488"/>
                  </a:lnTo>
                  <a:lnTo>
                    <a:pt x="1179079" y="388244"/>
                  </a:lnTo>
                  <a:lnTo>
                    <a:pt x="1118580" y="384876"/>
                  </a:lnTo>
                  <a:lnTo>
                    <a:pt x="1059321" y="381386"/>
                  </a:lnTo>
                  <a:lnTo>
                    <a:pt x="1001332" y="377776"/>
                  </a:lnTo>
                  <a:lnTo>
                    <a:pt x="944643" y="374049"/>
                  </a:lnTo>
                  <a:lnTo>
                    <a:pt x="889286" y="370208"/>
                  </a:lnTo>
                  <a:lnTo>
                    <a:pt x="835292" y="366254"/>
                  </a:lnTo>
                  <a:lnTo>
                    <a:pt x="782690" y="362190"/>
                  </a:lnTo>
                  <a:lnTo>
                    <a:pt x="731512" y="358018"/>
                  </a:lnTo>
                  <a:lnTo>
                    <a:pt x="681788" y="353742"/>
                  </a:lnTo>
                  <a:lnTo>
                    <a:pt x="633549" y="349362"/>
                  </a:lnTo>
                  <a:lnTo>
                    <a:pt x="586826" y="344882"/>
                  </a:lnTo>
                  <a:lnTo>
                    <a:pt x="541649" y="340303"/>
                  </a:lnTo>
                  <a:lnTo>
                    <a:pt x="498050" y="335629"/>
                  </a:lnTo>
                  <a:lnTo>
                    <a:pt x="456058" y="330861"/>
                  </a:lnTo>
                  <a:lnTo>
                    <a:pt x="415704" y="326003"/>
                  </a:lnTo>
                  <a:lnTo>
                    <a:pt x="377020" y="321055"/>
                  </a:lnTo>
                  <a:lnTo>
                    <a:pt x="304782" y="310904"/>
                  </a:lnTo>
                  <a:lnTo>
                    <a:pt x="239590" y="300427"/>
                  </a:lnTo>
                  <a:lnTo>
                    <a:pt x="181688" y="289642"/>
                  </a:lnTo>
                  <a:lnTo>
                    <a:pt x="131322" y="278569"/>
                  </a:lnTo>
                  <a:lnTo>
                    <a:pt x="88739" y="267226"/>
                  </a:lnTo>
                  <a:lnTo>
                    <a:pt x="39992" y="249749"/>
                  </a:lnTo>
                  <a:lnTo>
                    <a:pt x="4525" y="225680"/>
                  </a:lnTo>
                  <a:lnTo>
                    <a:pt x="0" y="213359"/>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100010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3-</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presenta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tu</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declaración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pagos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provisionales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régimen</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general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ejercicio</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2022</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en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adelante.</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5" name="object 5"/>
          <p:cNvGrpSpPr/>
          <p:nvPr/>
        </p:nvGrpSpPr>
        <p:grpSpPr>
          <a:xfrm>
            <a:off x="2383853" y="3540252"/>
            <a:ext cx="7606665" cy="2106930"/>
            <a:chOff x="2383853" y="3540252"/>
            <a:chExt cx="7606665" cy="2106930"/>
          </a:xfrm>
        </p:grpSpPr>
        <p:pic>
          <p:nvPicPr>
            <p:cNvPr id="6" name="object 6"/>
            <p:cNvPicPr/>
            <p:nvPr/>
          </p:nvPicPr>
          <p:blipFill>
            <a:blip r:embed="rId3" cstate="print"/>
            <a:stretch>
              <a:fillRect/>
            </a:stretch>
          </p:blipFill>
          <p:spPr>
            <a:xfrm>
              <a:off x="2572093" y="3540252"/>
              <a:ext cx="7418108" cy="2106876"/>
            </a:xfrm>
            <a:prstGeom prst="rect">
              <a:avLst/>
            </a:prstGeom>
          </p:spPr>
        </p:pic>
        <p:sp>
          <p:nvSpPr>
            <p:cNvPr id="7" name="object 7"/>
            <p:cNvSpPr/>
            <p:nvPr/>
          </p:nvSpPr>
          <p:spPr>
            <a:xfrm>
              <a:off x="2394966" y="4976622"/>
              <a:ext cx="5523230" cy="426720"/>
            </a:xfrm>
            <a:custGeom>
              <a:avLst/>
              <a:gdLst/>
              <a:ahLst/>
              <a:cxnLst/>
              <a:rect l="l" t="t" r="r" b="b"/>
              <a:pathLst>
                <a:path w="5523230" h="426720">
                  <a:moveTo>
                    <a:pt x="0" y="213359"/>
                  </a:moveTo>
                  <a:lnTo>
                    <a:pt x="27900" y="182910"/>
                  </a:lnTo>
                  <a:lnTo>
                    <a:pt x="70442" y="165259"/>
                  </a:lnTo>
                  <a:lnTo>
                    <a:pt x="109042" y="153789"/>
                  </a:lnTo>
                  <a:lnTo>
                    <a:pt x="155547" y="142579"/>
                  </a:lnTo>
                  <a:lnTo>
                    <a:pt x="209712" y="131647"/>
                  </a:lnTo>
                  <a:lnTo>
                    <a:pt x="271290" y="121014"/>
                  </a:lnTo>
                  <a:lnTo>
                    <a:pt x="340036" y="110697"/>
                  </a:lnTo>
                  <a:lnTo>
                    <a:pt x="415704" y="100716"/>
                  </a:lnTo>
                  <a:lnTo>
                    <a:pt x="456058" y="95858"/>
                  </a:lnTo>
                  <a:lnTo>
                    <a:pt x="498050" y="91090"/>
                  </a:lnTo>
                  <a:lnTo>
                    <a:pt x="541649" y="86416"/>
                  </a:lnTo>
                  <a:lnTo>
                    <a:pt x="586826" y="81837"/>
                  </a:lnTo>
                  <a:lnTo>
                    <a:pt x="633549" y="77357"/>
                  </a:lnTo>
                  <a:lnTo>
                    <a:pt x="681788" y="72977"/>
                  </a:lnTo>
                  <a:lnTo>
                    <a:pt x="731512" y="68701"/>
                  </a:lnTo>
                  <a:lnTo>
                    <a:pt x="782690" y="64529"/>
                  </a:lnTo>
                  <a:lnTo>
                    <a:pt x="835292" y="60465"/>
                  </a:lnTo>
                  <a:lnTo>
                    <a:pt x="889286" y="56511"/>
                  </a:lnTo>
                  <a:lnTo>
                    <a:pt x="944643" y="52670"/>
                  </a:lnTo>
                  <a:lnTo>
                    <a:pt x="1001332" y="48943"/>
                  </a:lnTo>
                  <a:lnTo>
                    <a:pt x="1059321" y="45333"/>
                  </a:lnTo>
                  <a:lnTo>
                    <a:pt x="1118580" y="41843"/>
                  </a:lnTo>
                  <a:lnTo>
                    <a:pt x="1179079" y="38475"/>
                  </a:lnTo>
                  <a:lnTo>
                    <a:pt x="1240787" y="35231"/>
                  </a:lnTo>
                  <a:lnTo>
                    <a:pt x="1303672" y="32113"/>
                  </a:lnTo>
                  <a:lnTo>
                    <a:pt x="1367705" y="29125"/>
                  </a:lnTo>
                  <a:lnTo>
                    <a:pt x="1432854" y="26268"/>
                  </a:lnTo>
                  <a:lnTo>
                    <a:pt x="1499090" y="23544"/>
                  </a:lnTo>
                  <a:lnTo>
                    <a:pt x="1566380" y="20957"/>
                  </a:lnTo>
                  <a:lnTo>
                    <a:pt x="1634695" y="18508"/>
                  </a:lnTo>
                  <a:lnTo>
                    <a:pt x="1704004" y="16200"/>
                  </a:lnTo>
                  <a:lnTo>
                    <a:pt x="1774276" y="14035"/>
                  </a:lnTo>
                  <a:lnTo>
                    <a:pt x="1845480" y="12016"/>
                  </a:lnTo>
                  <a:lnTo>
                    <a:pt x="1917587" y="10144"/>
                  </a:lnTo>
                  <a:lnTo>
                    <a:pt x="1990564" y="8423"/>
                  </a:lnTo>
                  <a:lnTo>
                    <a:pt x="2064381" y="6855"/>
                  </a:lnTo>
                  <a:lnTo>
                    <a:pt x="2139008" y="5441"/>
                  </a:lnTo>
                  <a:lnTo>
                    <a:pt x="2214414" y="4185"/>
                  </a:lnTo>
                  <a:lnTo>
                    <a:pt x="2290569" y="3089"/>
                  </a:lnTo>
                  <a:lnTo>
                    <a:pt x="2367440" y="2155"/>
                  </a:lnTo>
                  <a:lnTo>
                    <a:pt x="2444999" y="1385"/>
                  </a:lnTo>
                  <a:lnTo>
                    <a:pt x="2523214" y="782"/>
                  </a:lnTo>
                  <a:lnTo>
                    <a:pt x="2602054" y="349"/>
                  </a:lnTo>
                  <a:lnTo>
                    <a:pt x="2681489" y="87"/>
                  </a:lnTo>
                  <a:lnTo>
                    <a:pt x="2761487" y="0"/>
                  </a:lnTo>
                  <a:lnTo>
                    <a:pt x="2841486" y="87"/>
                  </a:lnTo>
                  <a:lnTo>
                    <a:pt x="2920921" y="349"/>
                  </a:lnTo>
                  <a:lnTo>
                    <a:pt x="2999761" y="782"/>
                  </a:lnTo>
                  <a:lnTo>
                    <a:pt x="3077976" y="1385"/>
                  </a:lnTo>
                  <a:lnTo>
                    <a:pt x="3155535" y="2155"/>
                  </a:lnTo>
                  <a:lnTo>
                    <a:pt x="3232406" y="3089"/>
                  </a:lnTo>
                  <a:lnTo>
                    <a:pt x="3308561" y="4185"/>
                  </a:lnTo>
                  <a:lnTo>
                    <a:pt x="3383967" y="5441"/>
                  </a:lnTo>
                  <a:lnTo>
                    <a:pt x="3458594" y="6855"/>
                  </a:lnTo>
                  <a:lnTo>
                    <a:pt x="3532411" y="8423"/>
                  </a:lnTo>
                  <a:lnTo>
                    <a:pt x="3605388" y="10144"/>
                  </a:lnTo>
                  <a:lnTo>
                    <a:pt x="3677495" y="12016"/>
                  </a:lnTo>
                  <a:lnTo>
                    <a:pt x="3748699" y="14035"/>
                  </a:lnTo>
                  <a:lnTo>
                    <a:pt x="3818971" y="16200"/>
                  </a:lnTo>
                  <a:lnTo>
                    <a:pt x="3888280" y="18508"/>
                  </a:lnTo>
                  <a:lnTo>
                    <a:pt x="3956595" y="20957"/>
                  </a:lnTo>
                  <a:lnTo>
                    <a:pt x="4023885" y="23544"/>
                  </a:lnTo>
                  <a:lnTo>
                    <a:pt x="4090121" y="26268"/>
                  </a:lnTo>
                  <a:lnTo>
                    <a:pt x="4155270" y="29125"/>
                  </a:lnTo>
                  <a:lnTo>
                    <a:pt x="4219303" y="32113"/>
                  </a:lnTo>
                  <a:lnTo>
                    <a:pt x="4282188" y="35231"/>
                  </a:lnTo>
                  <a:lnTo>
                    <a:pt x="4343896" y="38475"/>
                  </a:lnTo>
                  <a:lnTo>
                    <a:pt x="4404395" y="41843"/>
                  </a:lnTo>
                  <a:lnTo>
                    <a:pt x="4463654" y="45333"/>
                  </a:lnTo>
                  <a:lnTo>
                    <a:pt x="4521643" y="48943"/>
                  </a:lnTo>
                  <a:lnTo>
                    <a:pt x="4578332" y="52670"/>
                  </a:lnTo>
                  <a:lnTo>
                    <a:pt x="4633689" y="56511"/>
                  </a:lnTo>
                  <a:lnTo>
                    <a:pt x="4687683" y="60465"/>
                  </a:lnTo>
                  <a:lnTo>
                    <a:pt x="4740285" y="64529"/>
                  </a:lnTo>
                  <a:lnTo>
                    <a:pt x="4791463" y="68701"/>
                  </a:lnTo>
                  <a:lnTo>
                    <a:pt x="4841187" y="72977"/>
                  </a:lnTo>
                  <a:lnTo>
                    <a:pt x="4889426" y="77357"/>
                  </a:lnTo>
                  <a:lnTo>
                    <a:pt x="4936149" y="81837"/>
                  </a:lnTo>
                  <a:lnTo>
                    <a:pt x="4981326" y="86416"/>
                  </a:lnTo>
                  <a:lnTo>
                    <a:pt x="5024925" y="91090"/>
                  </a:lnTo>
                  <a:lnTo>
                    <a:pt x="5066917" y="95858"/>
                  </a:lnTo>
                  <a:lnTo>
                    <a:pt x="5107271" y="100716"/>
                  </a:lnTo>
                  <a:lnTo>
                    <a:pt x="5145955" y="105663"/>
                  </a:lnTo>
                  <a:lnTo>
                    <a:pt x="5218193" y="115815"/>
                  </a:lnTo>
                  <a:lnTo>
                    <a:pt x="5283385" y="126292"/>
                  </a:lnTo>
                  <a:lnTo>
                    <a:pt x="5341287" y="137077"/>
                  </a:lnTo>
                  <a:lnTo>
                    <a:pt x="5391653" y="148150"/>
                  </a:lnTo>
                  <a:lnTo>
                    <a:pt x="5434236" y="159493"/>
                  </a:lnTo>
                  <a:lnTo>
                    <a:pt x="5482983" y="176970"/>
                  </a:lnTo>
                  <a:lnTo>
                    <a:pt x="5518450" y="201039"/>
                  </a:lnTo>
                  <a:lnTo>
                    <a:pt x="5522976" y="213359"/>
                  </a:lnTo>
                  <a:lnTo>
                    <a:pt x="5521839" y="219541"/>
                  </a:lnTo>
                  <a:lnTo>
                    <a:pt x="5482983" y="249749"/>
                  </a:lnTo>
                  <a:lnTo>
                    <a:pt x="5434236" y="267226"/>
                  </a:lnTo>
                  <a:lnTo>
                    <a:pt x="5391653" y="278569"/>
                  </a:lnTo>
                  <a:lnTo>
                    <a:pt x="5341287" y="289642"/>
                  </a:lnTo>
                  <a:lnTo>
                    <a:pt x="5283385" y="300427"/>
                  </a:lnTo>
                  <a:lnTo>
                    <a:pt x="5218193" y="310904"/>
                  </a:lnTo>
                  <a:lnTo>
                    <a:pt x="5145955" y="321055"/>
                  </a:lnTo>
                  <a:lnTo>
                    <a:pt x="5107271" y="326003"/>
                  </a:lnTo>
                  <a:lnTo>
                    <a:pt x="5066917" y="330861"/>
                  </a:lnTo>
                  <a:lnTo>
                    <a:pt x="5024925" y="335629"/>
                  </a:lnTo>
                  <a:lnTo>
                    <a:pt x="4981326" y="340303"/>
                  </a:lnTo>
                  <a:lnTo>
                    <a:pt x="4936149" y="344882"/>
                  </a:lnTo>
                  <a:lnTo>
                    <a:pt x="4889426" y="349362"/>
                  </a:lnTo>
                  <a:lnTo>
                    <a:pt x="4841187" y="353742"/>
                  </a:lnTo>
                  <a:lnTo>
                    <a:pt x="4791463" y="358018"/>
                  </a:lnTo>
                  <a:lnTo>
                    <a:pt x="4740285" y="362190"/>
                  </a:lnTo>
                  <a:lnTo>
                    <a:pt x="4687683" y="366254"/>
                  </a:lnTo>
                  <a:lnTo>
                    <a:pt x="4633689" y="370208"/>
                  </a:lnTo>
                  <a:lnTo>
                    <a:pt x="4578332" y="374049"/>
                  </a:lnTo>
                  <a:lnTo>
                    <a:pt x="4521643" y="377776"/>
                  </a:lnTo>
                  <a:lnTo>
                    <a:pt x="4463654" y="381386"/>
                  </a:lnTo>
                  <a:lnTo>
                    <a:pt x="4404395" y="384876"/>
                  </a:lnTo>
                  <a:lnTo>
                    <a:pt x="4343896" y="388244"/>
                  </a:lnTo>
                  <a:lnTo>
                    <a:pt x="4282188" y="391488"/>
                  </a:lnTo>
                  <a:lnTo>
                    <a:pt x="4219303" y="394606"/>
                  </a:lnTo>
                  <a:lnTo>
                    <a:pt x="4155270" y="397594"/>
                  </a:lnTo>
                  <a:lnTo>
                    <a:pt x="4090121" y="400451"/>
                  </a:lnTo>
                  <a:lnTo>
                    <a:pt x="4023885" y="403175"/>
                  </a:lnTo>
                  <a:lnTo>
                    <a:pt x="3956595" y="405762"/>
                  </a:lnTo>
                  <a:lnTo>
                    <a:pt x="3888280" y="408211"/>
                  </a:lnTo>
                  <a:lnTo>
                    <a:pt x="3818971" y="410519"/>
                  </a:lnTo>
                  <a:lnTo>
                    <a:pt x="3748699" y="412684"/>
                  </a:lnTo>
                  <a:lnTo>
                    <a:pt x="3677495" y="414703"/>
                  </a:lnTo>
                  <a:lnTo>
                    <a:pt x="3605388" y="416575"/>
                  </a:lnTo>
                  <a:lnTo>
                    <a:pt x="3532411" y="418296"/>
                  </a:lnTo>
                  <a:lnTo>
                    <a:pt x="3458594" y="419864"/>
                  </a:lnTo>
                  <a:lnTo>
                    <a:pt x="3383967" y="421278"/>
                  </a:lnTo>
                  <a:lnTo>
                    <a:pt x="3308561" y="422534"/>
                  </a:lnTo>
                  <a:lnTo>
                    <a:pt x="3232406" y="423630"/>
                  </a:lnTo>
                  <a:lnTo>
                    <a:pt x="3155535" y="424564"/>
                  </a:lnTo>
                  <a:lnTo>
                    <a:pt x="3077976" y="425334"/>
                  </a:lnTo>
                  <a:lnTo>
                    <a:pt x="2999761" y="425937"/>
                  </a:lnTo>
                  <a:lnTo>
                    <a:pt x="2920921" y="426370"/>
                  </a:lnTo>
                  <a:lnTo>
                    <a:pt x="2841486" y="426632"/>
                  </a:lnTo>
                  <a:lnTo>
                    <a:pt x="2761487" y="426719"/>
                  </a:lnTo>
                  <a:lnTo>
                    <a:pt x="2681489" y="426632"/>
                  </a:lnTo>
                  <a:lnTo>
                    <a:pt x="2602054" y="426370"/>
                  </a:lnTo>
                  <a:lnTo>
                    <a:pt x="2523214" y="425937"/>
                  </a:lnTo>
                  <a:lnTo>
                    <a:pt x="2444999" y="425334"/>
                  </a:lnTo>
                  <a:lnTo>
                    <a:pt x="2367440" y="424564"/>
                  </a:lnTo>
                  <a:lnTo>
                    <a:pt x="2290569" y="423630"/>
                  </a:lnTo>
                  <a:lnTo>
                    <a:pt x="2214414" y="422534"/>
                  </a:lnTo>
                  <a:lnTo>
                    <a:pt x="2139008" y="421278"/>
                  </a:lnTo>
                  <a:lnTo>
                    <a:pt x="2064381" y="419864"/>
                  </a:lnTo>
                  <a:lnTo>
                    <a:pt x="1990564" y="418296"/>
                  </a:lnTo>
                  <a:lnTo>
                    <a:pt x="1917587" y="416575"/>
                  </a:lnTo>
                  <a:lnTo>
                    <a:pt x="1845480" y="414703"/>
                  </a:lnTo>
                  <a:lnTo>
                    <a:pt x="1774276" y="412684"/>
                  </a:lnTo>
                  <a:lnTo>
                    <a:pt x="1704004" y="410519"/>
                  </a:lnTo>
                  <a:lnTo>
                    <a:pt x="1634695" y="408211"/>
                  </a:lnTo>
                  <a:lnTo>
                    <a:pt x="1566380" y="405762"/>
                  </a:lnTo>
                  <a:lnTo>
                    <a:pt x="1499090" y="403175"/>
                  </a:lnTo>
                  <a:lnTo>
                    <a:pt x="1432854" y="400451"/>
                  </a:lnTo>
                  <a:lnTo>
                    <a:pt x="1367705" y="397594"/>
                  </a:lnTo>
                  <a:lnTo>
                    <a:pt x="1303672" y="394606"/>
                  </a:lnTo>
                  <a:lnTo>
                    <a:pt x="1240787" y="391488"/>
                  </a:lnTo>
                  <a:lnTo>
                    <a:pt x="1179079" y="388244"/>
                  </a:lnTo>
                  <a:lnTo>
                    <a:pt x="1118580" y="384876"/>
                  </a:lnTo>
                  <a:lnTo>
                    <a:pt x="1059321" y="381386"/>
                  </a:lnTo>
                  <a:lnTo>
                    <a:pt x="1001332" y="377776"/>
                  </a:lnTo>
                  <a:lnTo>
                    <a:pt x="944643" y="374049"/>
                  </a:lnTo>
                  <a:lnTo>
                    <a:pt x="889286" y="370208"/>
                  </a:lnTo>
                  <a:lnTo>
                    <a:pt x="835292" y="366254"/>
                  </a:lnTo>
                  <a:lnTo>
                    <a:pt x="782690" y="362190"/>
                  </a:lnTo>
                  <a:lnTo>
                    <a:pt x="731512" y="358018"/>
                  </a:lnTo>
                  <a:lnTo>
                    <a:pt x="681788" y="353742"/>
                  </a:lnTo>
                  <a:lnTo>
                    <a:pt x="633549" y="349362"/>
                  </a:lnTo>
                  <a:lnTo>
                    <a:pt x="586826" y="344882"/>
                  </a:lnTo>
                  <a:lnTo>
                    <a:pt x="541649" y="340303"/>
                  </a:lnTo>
                  <a:lnTo>
                    <a:pt x="498050" y="335629"/>
                  </a:lnTo>
                  <a:lnTo>
                    <a:pt x="456058" y="330861"/>
                  </a:lnTo>
                  <a:lnTo>
                    <a:pt x="415704" y="326003"/>
                  </a:lnTo>
                  <a:lnTo>
                    <a:pt x="377020" y="321055"/>
                  </a:lnTo>
                  <a:lnTo>
                    <a:pt x="304782" y="310904"/>
                  </a:lnTo>
                  <a:lnTo>
                    <a:pt x="239590" y="300427"/>
                  </a:lnTo>
                  <a:lnTo>
                    <a:pt x="181688" y="289642"/>
                  </a:lnTo>
                  <a:lnTo>
                    <a:pt x="131322" y="278569"/>
                  </a:lnTo>
                  <a:lnTo>
                    <a:pt x="88739" y="267226"/>
                  </a:lnTo>
                  <a:lnTo>
                    <a:pt x="39992" y="249749"/>
                  </a:lnTo>
                  <a:lnTo>
                    <a:pt x="4525" y="225680"/>
                  </a:lnTo>
                  <a:lnTo>
                    <a:pt x="0" y="213359"/>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653859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4-</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abrirá</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siguiente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ventana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seleccionaremos</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iniciar.</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5" name="object 5"/>
          <p:cNvGrpSpPr/>
          <p:nvPr/>
        </p:nvGrpSpPr>
        <p:grpSpPr>
          <a:xfrm>
            <a:off x="3422849" y="2619219"/>
            <a:ext cx="4674235" cy="3999229"/>
            <a:chOff x="3422849" y="2619219"/>
            <a:chExt cx="4674235" cy="3999229"/>
          </a:xfrm>
        </p:grpSpPr>
        <p:pic>
          <p:nvPicPr>
            <p:cNvPr id="6" name="object 6"/>
            <p:cNvPicPr/>
            <p:nvPr/>
          </p:nvPicPr>
          <p:blipFill>
            <a:blip r:embed="rId3" cstate="print"/>
            <a:stretch>
              <a:fillRect/>
            </a:stretch>
          </p:blipFill>
          <p:spPr>
            <a:xfrm>
              <a:off x="3422849" y="2619219"/>
              <a:ext cx="4354285" cy="3878452"/>
            </a:xfrm>
            <a:prstGeom prst="rect">
              <a:avLst/>
            </a:prstGeom>
          </p:spPr>
        </p:pic>
        <p:sp>
          <p:nvSpPr>
            <p:cNvPr id="7" name="object 7"/>
            <p:cNvSpPr/>
            <p:nvPr/>
          </p:nvSpPr>
          <p:spPr>
            <a:xfrm>
              <a:off x="6822185" y="6089142"/>
              <a:ext cx="1263650" cy="518159"/>
            </a:xfrm>
            <a:custGeom>
              <a:avLst/>
              <a:gdLst/>
              <a:ahLst/>
              <a:cxnLst/>
              <a:rect l="l" t="t" r="r" b="b"/>
              <a:pathLst>
                <a:path w="1263650" h="518159">
                  <a:moveTo>
                    <a:pt x="0" y="259080"/>
                  </a:moveTo>
                  <a:lnTo>
                    <a:pt x="12834" y="206864"/>
                  </a:lnTo>
                  <a:lnTo>
                    <a:pt x="49643" y="158232"/>
                  </a:lnTo>
                  <a:lnTo>
                    <a:pt x="107886" y="114223"/>
                  </a:lnTo>
                  <a:lnTo>
                    <a:pt x="144251" y="94278"/>
                  </a:lnTo>
                  <a:lnTo>
                    <a:pt x="185023" y="75880"/>
                  </a:lnTo>
                  <a:lnTo>
                    <a:pt x="229882" y="59159"/>
                  </a:lnTo>
                  <a:lnTo>
                    <a:pt x="278513" y="44245"/>
                  </a:lnTo>
                  <a:lnTo>
                    <a:pt x="330596" y="31268"/>
                  </a:lnTo>
                  <a:lnTo>
                    <a:pt x="385816" y="20359"/>
                  </a:lnTo>
                  <a:lnTo>
                    <a:pt x="443853" y="11647"/>
                  </a:lnTo>
                  <a:lnTo>
                    <a:pt x="504391" y="5263"/>
                  </a:lnTo>
                  <a:lnTo>
                    <a:pt x="567111" y="1337"/>
                  </a:lnTo>
                  <a:lnTo>
                    <a:pt x="631698" y="0"/>
                  </a:lnTo>
                  <a:lnTo>
                    <a:pt x="696284" y="1337"/>
                  </a:lnTo>
                  <a:lnTo>
                    <a:pt x="759004" y="5263"/>
                  </a:lnTo>
                  <a:lnTo>
                    <a:pt x="819542" y="11647"/>
                  </a:lnTo>
                  <a:lnTo>
                    <a:pt x="877579" y="20359"/>
                  </a:lnTo>
                  <a:lnTo>
                    <a:pt x="932799" y="31268"/>
                  </a:lnTo>
                  <a:lnTo>
                    <a:pt x="984882" y="44245"/>
                  </a:lnTo>
                  <a:lnTo>
                    <a:pt x="1033513" y="59159"/>
                  </a:lnTo>
                  <a:lnTo>
                    <a:pt x="1078372" y="75880"/>
                  </a:lnTo>
                  <a:lnTo>
                    <a:pt x="1119144" y="94278"/>
                  </a:lnTo>
                  <a:lnTo>
                    <a:pt x="1155509" y="114223"/>
                  </a:lnTo>
                  <a:lnTo>
                    <a:pt x="1187151" y="135584"/>
                  </a:lnTo>
                  <a:lnTo>
                    <a:pt x="1234995" y="182035"/>
                  </a:lnTo>
                  <a:lnTo>
                    <a:pt x="1260134" y="232589"/>
                  </a:lnTo>
                  <a:lnTo>
                    <a:pt x="1263396" y="259080"/>
                  </a:lnTo>
                  <a:lnTo>
                    <a:pt x="1260134" y="285570"/>
                  </a:lnTo>
                  <a:lnTo>
                    <a:pt x="1234995" y="336124"/>
                  </a:lnTo>
                  <a:lnTo>
                    <a:pt x="1187151" y="382575"/>
                  </a:lnTo>
                  <a:lnTo>
                    <a:pt x="1155509" y="403936"/>
                  </a:lnTo>
                  <a:lnTo>
                    <a:pt x="1119144" y="423881"/>
                  </a:lnTo>
                  <a:lnTo>
                    <a:pt x="1078372" y="442279"/>
                  </a:lnTo>
                  <a:lnTo>
                    <a:pt x="1033513" y="459000"/>
                  </a:lnTo>
                  <a:lnTo>
                    <a:pt x="984882" y="473914"/>
                  </a:lnTo>
                  <a:lnTo>
                    <a:pt x="932799" y="486891"/>
                  </a:lnTo>
                  <a:lnTo>
                    <a:pt x="877579" y="497800"/>
                  </a:lnTo>
                  <a:lnTo>
                    <a:pt x="819542" y="506512"/>
                  </a:lnTo>
                  <a:lnTo>
                    <a:pt x="759004" y="512896"/>
                  </a:lnTo>
                  <a:lnTo>
                    <a:pt x="696284" y="516822"/>
                  </a:lnTo>
                  <a:lnTo>
                    <a:pt x="631698" y="518160"/>
                  </a:lnTo>
                  <a:lnTo>
                    <a:pt x="567111" y="516822"/>
                  </a:lnTo>
                  <a:lnTo>
                    <a:pt x="504391" y="512896"/>
                  </a:lnTo>
                  <a:lnTo>
                    <a:pt x="443853" y="506512"/>
                  </a:lnTo>
                  <a:lnTo>
                    <a:pt x="385816" y="497800"/>
                  </a:lnTo>
                  <a:lnTo>
                    <a:pt x="330596" y="486891"/>
                  </a:lnTo>
                  <a:lnTo>
                    <a:pt x="278513" y="473914"/>
                  </a:lnTo>
                  <a:lnTo>
                    <a:pt x="229882" y="459000"/>
                  </a:lnTo>
                  <a:lnTo>
                    <a:pt x="185023" y="442279"/>
                  </a:lnTo>
                  <a:lnTo>
                    <a:pt x="144251" y="423881"/>
                  </a:lnTo>
                  <a:lnTo>
                    <a:pt x="107886" y="403936"/>
                  </a:lnTo>
                  <a:lnTo>
                    <a:pt x="76244" y="382575"/>
                  </a:lnTo>
                  <a:lnTo>
                    <a:pt x="28400" y="336124"/>
                  </a:lnTo>
                  <a:lnTo>
                    <a:pt x="3261" y="285570"/>
                  </a:lnTo>
                  <a:lnTo>
                    <a:pt x="0" y="259080"/>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653859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5-</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abrirá</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siguiente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ventana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seleccionaremos</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iniciar.</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3134804" y="3163585"/>
            <a:ext cx="4979240" cy="290353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374269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6-</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presentar</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declaración.</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3276600" y="3429000"/>
            <a:ext cx="5638800" cy="264623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069276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6-</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Ingresamos</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55" normalizeH="0" baseline="0" noProof="0" dirty="0">
                <a:ln>
                  <a:noFill/>
                </a:ln>
                <a:solidFill>
                  <a:sysClr val="windowText" lastClr="000000"/>
                </a:solidFill>
                <a:effectLst/>
                <a:uLnTx/>
                <a:uFillTx/>
                <a:latin typeface="Trebuchet MS"/>
                <a:ea typeface="+mn-ea"/>
                <a:cs typeface="Trebuchet MS"/>
              </a:rPr>
              <a:t>año,</a:t>
            </a:r>
            <a:r>
              <a:rPr kumimoji="0" sz="1800" b="0" i="0" u="none" strike="noStrike" kern="0" cap="none" spc="-2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periodicidad,</a:t>
            </a:r>
            <a:r>
              <a:rPr kumimoji="0" sz="1800" b="0" i="0" u="none" strike="noStrike" kern="0" cap="none" spc="-2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tipo</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declaración,</a:t>
            </a:r>
            <a:r>
              <a:rPr kumimoji="0" sz="1800" b="0" i="0" u="none" strike="noStrike" kern="0" cap="none" spc="-2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periodo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declarar,</a:t>
            </a:r>
            <a:r>
              <a:rPr kumimoji="0" sz="1800" b="0" i="0" u="none" strike="noStrike" kern="0" cap="none" spc="28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las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obligaciones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declarar</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este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caso</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será</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personas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morales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ultimo</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siguiente.</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2300642" y="2969891"/>
            <a:ext cx="7546097" cy="342601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089342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6-</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Nos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aparecerá</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un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recuadro</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señalando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50" normalizeH="0" baseline="0" noProof="0" dirty="0">
                <a:ln>
                  <a:noFill/>
                </a:ln>
                <a:solidFill>
                  <a:sysClr val="windowText" lastClr="000000"/>
                </a:solidFill>
                <a:effectLst/>
                <a:uLnTx/>
                <a:uFillTx/>
                <a:latin typeface="Trebuchet MS"/>
                <a:ea typeface="+mn-ea"/>
                <a:cs typeface="Trebuchet MS"/>
              </a:rPr>
              <a:t>fecha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cual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precargando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plataforma,</a:t>
            </a:r>
            <a:r>
              <a:rPr kumimoji="0" sz="1800" b="0" i="0" u="none" strike="noStrike" kern="0" cap="none" spc="-2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este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caso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es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al</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febrero</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lang="es-MX" sz="1800" b="0" i="0" u="none" strike="noStrike" kern="0" cap="none" spc="-110" normalizeH="0" baseline="0" noProof="0" dirty="0">
                <a:ln>
                  <a:noFill/>
                </a:ln>
                <a:solidFill>
                  <a:sysClr val="windowText" lastClr="000000"/>
                </a:solidFill>
                <a:effectLst/>
                <a:uLnTx/>
                <a:uFillTx/>
                <a:latin typeface="Trebuchet MS"/>
                <a:ea typeface="+mn-ea"/>
                <a:cs typeface="Trebuchet MS"/>
              </a:rPr>
              <a:t>2026</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a:t>
            </a:r>
            <a:r>
              <a:rPr kumimoji="0" sz="1800" b="0" i="0" u="none" strike="noStrike" kern="0" cap="none" spc="-2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cerrar</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posteriormente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ingresamos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opción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personas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morales.</a:t>
            </a:r>
            <a:endParaRPr kumimoji="0" sz="1800" b="0" i="0" u="none" strike="noStrike" kern="0" cap="none" spc="0" normalizeH="0" baseline="0" noProof="0" dirty="0">
              <a:ln>
                <a:noFill/>
              </a:ln>
              <a:solidFill>
                <a:sysClr val="windowText" lastClr="000000"/>
              </a:solidFill>
              <a:effectLst/>
              <a:uLnTx/>
              <a:uFillTx/>
              <a:latin typeface="Trebuchet MS"/>
              <a:ea typeface="+mn-ea"/>
              <a:cs typeface="Trebuchet MS"/>
            </a:endParaRPr>
          </a:p>
        </p:txBody>
      </p:sp>
      <p:grpSp>
        <p:nvGrpSpPr>
          <p:cNvPr id="5" name="object 5"/>
          <p:cNvGrpSpPr/>
          <p:nvPr/>
        </p:nvGrpSpPr>
        <p:grpSpPr>
          <a:xfrm>
            <a:off x="2865437" y="2959606"/>
            <a:ext cx="6109970" cy="3792220"/>
            <a:chOff x="2865437" y="2959606"/>
            <a:chExt cx="6109970" cy="3792220"/>
          </a:xfrm>
        </p:grpSpPr>
        <p:pic>
          <p:nvPicPr>
            <p:cNvPr id="6" name="object 6"/>
            <p:cNvPicPr/>
            <p:nvPr/>
          </p:nvPicPr>
          <p:blipFill>
            <a:blip r:embed="rId3" cstate="print"/>
            <a:stretch>
              <a:fillRect/>
            </a:stretch>
          </p:blipFill>
          <p:spPr>
            <a:xfrm>
              <a:off x="2875787" y="2959606"/>
              <a:ext cx="6099048" cy="3791712"/>
            </a:xfrm>
            <a:prstGeom prst="rect">
              <a:avLst/>
            </a:prstGeom>
          </p:spPr>
        </p:pic>
        <p:sp>
          <p:nvSpPr>
            <p:cNvPr id="7" name="object 7"/>
            <p:cNvSpPr/>
            <p:nvPr/>
          </p:nvSpPr>
          <p:spPr>
            <a:xfrm>
              <a:off x="2876550" y="3289554"/>
              <a:ext cx="1408430" cy="320040"/>
            </a:xfrm>
            <a:custGeom>
              <a:avLst/>
              <a:gdLst/>
              <a:ahLst/>
              <a:cxnLst/>
              <a:rect l="l" t="t" r="r" b="b"/>
              <a:pathLst>
                <a:path w="1408429" h="320039">
                  <a:moveTo>
                    <a:pt x="1408176" y="0"/>
                  </a:moveTo>
                  <a:lnTo>
                    <a:pt x="0" y="0"/>
                  </a:lnTo>
                  <a:lnTo>
                    <a:pt x="0" y="320040"/>
                  </a:lnTo>
                  <a:lnTo>
                    <a:pt x="1408176" y="320040"/>
                  </a:lnTo>
                  <a:lnTo>
                    <a:pt x="1408176" y="0"/>
                  </a:lnTo>
                  <a:close/>
                </a:path>
              </a:pathLst>
            </a:custGeom>
            <a:solidFill>
              <a:srgbClr val="D2D2D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 name="object 8"/>
            <p:cNvSpPr/>
            <p:nvPr/>
          </p:nvSpPr>
          <p:spPr>
            <a:xfrm>
              <a:off x="2876550" y="3289554"/>
              <a:ext cx="1408430" cy="320040"/>
            </a:xfrm>
            <a:custGeom>
              <a:avLst/>
              <a:gdLst/>
              <a:ahLst/>
              <a:cxnLst/>
              <a:rect l="l" t="t" r="r" b="b"/>
              <a:pathLst>
                <a:path w="1408429" h="320039">
                  <a:moveTo>
                    <a:pt x="0" y="320040"/>
                  </a:moveTo>
                  <a:lnTo>
                    <a:pt x="1408176" y="320040"/>
                  </a:lnTo>
                  <a:lnTo>
                    <a:pt x="1408176" y="0"/>
                  </a:lnTo>
                  <a:lnTo>
                    <a:pt x="0" y="0"/>
                  </a:lnTo>
                  <a:lnTo>
                    <a:pt x="0" y="320040"/>
                  </a:lnTo>
                  <a:close/>
                </a:path>
              </a:pathLst>
            </a:custGeom>
            <a:ln w="22225">
              <a:solidFill>
                <a:srgbClr val="D2D2D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5"/>
            <a:ext cx="1082738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7-</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pestaña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cargo</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podremos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observar</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55" normalizeH="0" baseline="0" noProof="0" dirty="0">
                <a:ln>
                  <a:noFill/>
                </a:ln>
                <a:solidFill>
                  <a:sysClr val="windowText" lastClr="000000"/>
                </a:solidFill>
                <a:effectLst/>
                <a:uLnTx/>
                <a:uFillTx/>
                <a:latin typeface="Trebuchet MS"/>
                <a:ea typeface="+mn-ea"/>
                <a:cs typeface="Trebuchet MS"/>
              </a:rPr>
              <a:t>ya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aparece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correspondiente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cobrados por</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contribuyente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conformidad</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con</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CFDI</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emitidos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este.</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6" name="object 6"/>
          <p:cNvGrpSpPr/>
          <p:nvPr/>
        </p:nvGrpSpPr>
        <p:grpSpPr>
          <a:xfrm>
            <a:off x="985170" y="3083556"/>
            <a:ext cx="7531734" cy="3540125"/>
            <a:chOff x="985170" y="3083556"/>
            <a:chExt cx="7531734" cy="3540125"/>
          </a:xfrm>
        </p:grpSpPr>
        <p:pic>
          <p:nvPicPr>
            <p:cNvPr id="7" name="object 7"/>
            <p:cNvPicPr/>
            <p:nvPr/>
          </p:nvPicPr>
          <p:blipFill>
            <a:blip r:embed="rId3" cstate="print"/>
            <a:stretch>
              <a:fillRect/>
            </a:stretch>
          </p:blipFill>
          <p:spPr>
            <a:xfrm>
              <a:off x="985170" y="3083556"/>
              <a:ext cx="6095333" cy="3539747"/>
            </a:xfrm>
            <a:prstGeom prst="rect">
              <a:avLst/>
            </a:prstGeom>
          </p:spPr>
        </p:pic>
        <p:sp>
          <p:nvSpPr>
            <p:cNvPr id="8" name="object 8"/>
            <p:cNvSpPr/>
            <p:nvPr/>
          </p:nvSpPr>
          <p:spPr>
            <a:xfrm>
              <a:off x="5727192" y="3707891"/>
              <a:ext cx="2789555" cy="1306195"/>
            </a:xfrm>
            <a:custGeom>
              <a:avLst/>
              <a:gdLst/>
              <a:ahLst/>
              <a:cxnLst/>
              <a:rect l="l" t="t" r="r" b="b"/>
              <a:pathLst>
                <a:path w="2789554" h="1306195">
                  <a:moveTo>
                    <a:pt x="2021586" y="34544"/>
                  </a:moveTo>
                  <a:lnTo>
                    <a:pt x="2018665" y="31750"/>
                  </a:lnTo>
                  <a:lnTo>
                    <a:pt x="76200" y="31750"/>
                  </a:lnTo>
                  <a:lnTo>
                    <a:pt x="76200" y="0"/>
                  </a:lnTo>
                  <a:lnTo>
                    <a:pt x="0" y="38100"/>
                  </a:lnTo>
                  <a:lnTo>
                    <a:pt x="76200" y="76200"/>
                  </a:lnTo>
                  <a:lnTo>
                    <a:pt x="76200" y="44450"/>
                  </a:lnTo>
                  <a:lnTo>
                    <a:pt x="2018665" y="44450"/>
                  </a:lnTo>
                  <a:lnTo>
                    <a:pt x="2021586" y="41656"/>
                  </a:lnTo>
                  <a:lnTo>
                    <a:pt x="2021586" y="34544"/>
                  </a:lnTo>
                  <a:close/>
                </a:path>
                <a:path w="2789554" h="1306195">
                  <a:moveTo>
                    <a:pt x="2789555" y="1264412"/>
                  </a:moveTo>
                  <a:lnTo>
                    <a:pt x="2786761" y="1261618"/>
                  </a:lnTo>
                  <a:lnTo>
                    <a:pt x="1133856" y="1261618"/>
                  </a:lnTo>
                  <a:lnTo>
                    <a:pt x="1133856" y="1229868"/>
                  </a:lnTo>
                  <a:lnTo>
                    <a:pt x="1057656" y="1267968"/>
                  </a:lnTo>
                  <a:lnTo>
                    <a:pt x="1133856" y="1306068"/>
                  </a:lnTo>
                  <a:lnTo>
                    <a:pt x="1133856" y="1274318"/>
                  </a:lnTo>
                  <a:lnTo>
                    <a:pt x="2786761" y="1274318"/>
                  </a:lnTo>
                  <a:lnTo>
                    <a:pt x="2789555" y="1271524"/>
                  </a:lnTo>
                  <a:lnTo>
                    <a:pt x="2789555" y="1264412"/>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9" name="object 9"/>
          <p:cNvSpPr txBox="1"/>
          <p:nvPr/>
        </p:nvSpPr>
        <p:spPr>
          <a:xfrm>
            <a:off x="8043798" y="3455289"/>
            <a:ext cx="3250565" cy="71120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500" b="0" i="0" u="none" strike="noStrike" kern="0" cap="none" spc="-70" normalizeH="0" baseline="0" noProof="0" dirty="0">
                <a:ln>
                  <a:noFill/>
                </a:ln>
                <a:solidFill>
                  <a:sysClr val="windowText" lastClr="000000"/>
                </a:solidFill>
                <a:effectLst/>
                <a:uLnTx/>
                <a:uFillTx/>
                <a:latin typeface="Trebuchet MS"/>
                <a:ea typeface="+mn-ea"/>
                <a:cs typeface="Trebuchet MS"/>
              </a:rPr>
              <a:t>En</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5" normalizeH="0" baseline="0" noProof="0" dirty="0">
                <a:ln>
                  <a:noFill/>
                </a:ln>
                <a:solidFill>
                  <a:sysClr val="windowText" lastClr="000000"/>
                </a:solidFill>
                <a:effectLst/>
                <a:uLnTx/>
                <a:uFillTx/>
                <a:latin typeface="Trebuchet MS"/>
                <a:ea typeface="+mn-ea"/>
                <a:cs typeface="Trebuchet MS"/>
              </a:rPr>
              <a:t>este</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5" normalizeH="0" baseline="0" noProof="0" dirty="0">
                <a:ln>
                  <a:noFill/>
                </a:ln>
                <a:solidFill>
                  <a:sysClr val="windowText" lastClr="000000"/>
                </a:solidFill>
                <a:effectLst/>
                <a:uLnTx/>
                <a:uFillTx/>
                <a:latin typeface="Trebuchet MS"/>
                <a:ea typeface="+mn-ea"/>
                <a:cs typeface="Trebuchet MS"/>
              </a:rPr>
              <a:t>apartado</a:t>
            </a:r>
            <a:r>
              <a:rPr kumimoji="0" sz="15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50" normalizeH="0" baseline="0" noProof="0" dirty="0">
                <a:ln>
                  <a:noFill/>
                </a:ln>
                <a:solidFill>
                  <a:sysClr val="windowText" lastClr="000000"/>
                </a:solidFill>
                <a:effectLst/>
                <a:uLnTx/>
                <a:uFillTx/>
                <a:latin typeface="Trebuchet MS"/>
                <a:ea typeface="+mn-ea"/>
                <a:cs typeface="Trebuchet MS"/>
              </a:rPr>
              <a:t>podremos</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50" normalizeH="0" baseline="0" noProof="0" dirty="0">
                <a:ln>
                  <a:noFill/>
                </a:ln>
                <a:solidFill>
                  <a:sysClr val="windowText" lastClr="000000"/>
                </a:solidFill>
                <a:effectLst/>
                <a:uLnTx/>
                <a:uFillTx/>
                <a:latin typeface="Trebuchet MS"/>
                <a:ea typeface="+mn-ea"/>
                <a:cs typeface="Trebuchet MS"/>
              </a:rPr>
              <a:t>observar</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el </a:t>
            </a:r>
            <a:r>
              <a:rPr kumimoji="0" sz="1500" b="0" i="0" u="none" strike="noStrike" kern="0" cap="none" spc="-120" normalizeH="0" baseline="0" noProof="0" dirty="0">
                <a:ln>
                  <a:noFill/>
                </a:ln>
                <a:solidFill>
                  <a:sysClr val="windowText" lastClr="000000"/>
                </a:solidFill>
                <a:effectLst/>
                <a:uLnTx/>
                <a:uFillTx/>
                <a:latin typeface="Trebuchet MS"/>
                <a:ea typeface="+mn-ea"/>
                <a:cs typeface="Trebuchet MS"/>
              </a:rPr>
              <a:t>detalle</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cómo</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5" normalizeH="0" baseline="0" noProof="0" dirty="0">
                <a:ln>
                  <a:noFill/>
                </a:ln>
                <a:solidFill>
                  <a:sysClr val="windowText" lastClr="000000"/>
                </a:solidFill>
                <a:effectLst/>
                <a:uLnTx/>
                <a:uFillTx/>
                <a:latin typeface="Trebuchet MS"/>
                <a:ea typeface="+mn-ea"/>
                <a:cs typeface="Trebuchet MS"/>
              </a:rPr>
              <a:t>está</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integrada</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35" normalizeH="0" baseline="0" noProof="0" dirty="0">
                <a:ln>
                  <a:noFill/>
                </a:ln>
                <a:solidFill>
                  <a:sysClr val="windowText" lastClr="000000"/>
                </a:solidFill>
                <a:effectLst/>
                <a:uLnTx/>
                <a:uFillTx/>
                <a:latin typeface="Trebuchet MS"/>
                <a:ea typeface="+mn-ea"/>
                <a:cs typeface="Trebuchet MS"/>
              </a:rPr>
              <a:t>la</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0" normalizeH="0" baseline="0" noProof="0" dirty="0">
                <a:ln>
                  <a:noFill/>
                </a:ln>
                <a:solidFill>
                  <a:sysClr val="windowText" lastClr="000000"/>
                </a:solidFill>
                <a:effectLst/>
                <a:uLnTx/>
                <a:uFillTx/>
                <a:latin typeface="Trebuchet MS"/>
                <a:ea typeface="+mn-ea"/>
                <a:cs typeface="Trebuchet MS"/>
              </a:rPr>
              <a:t>cantidad </a:t>
            </a:r>
            <a:r>
              <a:rPr kumimoji="0" sz="1500" b="0" i="0" u="none" strike="noStrike" kern="0" cap="none" spc="-10" normalizeH="0" baseline="0" noProof="0" dirty="0">
                <a:ln>
                  <a:noFill/>
                </a:ln>
                <a:solidFill>
                  <a:sysClr val="windowText" lastClr="000000"/>
                </a:solidFill>
                <a:effectLst/>
                <a:uLnTx/>
                <a:uFillTx/>
                <a:latin typeface="Trebuchet MS"/>
                <a:ea typeface="+mn-ea"/>
                <a:cs typeface="Trebuchet MS"/>
              </a:rPr>
              <a:t>precargada</a:t>
            </a:r>
            <a:endParaRPr kumimoji="0" sz="15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
        <p:nvSpPr>
          <p:cNvPr id="10" name="object 10"/>
          <p:cNvSpPr txBox="1"/>
          <p:nvPr/>
        </p:nvSpPr>
        <p:spPr>
          <a:xfrm>
            <a:off x="6863842" y="4819904"/>
            <a:ext cx="5088890" cy="1849755"/>
          </a:xfrm>
          <a:prstGeom prst="rect">
            <a:avLst/>
          </a:prstGeom>
        </p:spPr>
        <p:txBody>
          <a:bodyPr vert="horz" wrap="square" lIns="0" tIns="12700" rIns="0" bIns="0" rtlCol="0">
            <a:spAutoFit/>
          </a:bodyPr>
          <a:lstStyle/>
          <a:p>
            <a:pPr marL="1900555" marR="577215" lvl="0" indent="0" algn="l" defTabSz="914400" rtl="0" eaLnBrk="1" fontAlgn="auto" latinLnBrk="0" hangingPunct="1">
              <a:lnSpc>
                <a:spcPct val="100000"/>
              </a:lnSpc>
              <a:spcBef>
                <a:spcPts val="100"/>
              </a:spcBef>
              <a:spcAft>
                <a:spcPts val="0"/>
              </a:spcAft>
              <a:buClrTx/>
              <a:buSzTx/>
              <a:buFontTx/>
              <a:buNone/>
              <a:tabLst/>
              <a:defRPr/>
            </a:pPr>
            <a:r>
              <a:rPr kumimoji="0" sz="1500" b="0" i="0" u="none" strike="noStrike" kern="0" cap="none" spc="-85" normalizeH="0" baseline="0" noProof="0" dirty="0">
                <a:ln>
                  <a:noFill/>
                </a:ln>
                <a:solidFill>
                  <a:sysClr val="windowText" lastClr="000000"/>
                </a:solidFill>
                <a:effectLst/>
                <a:uLnTx/>
                <a:uFillTx/>
                <a:latin typeface="Trebuchet MS"/>
                <a:ea typeface="+mn-ea"/>
                <a:cs typeface="Trebuchet MS"/>
              </a:rPr>
              <a:t>El</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5" normalizeH="0" baseline="0" noProof="0" dirty="0">
                <a:ln>
                  <a:noFill/>
                </a:ln>
                <a:solidFill>
                  <a:sysClr val="windowText" lastClr="000000"/>
                </a:solidFill>
                <a:effectLst/>
                <a:uLnTx/>
                <a:uFillTx/>
                <a:latin typeface="Trebuchet MS"/>
                <a:ea typeface="+mn-ea"/>
                <a:cs typeface="Trebuchet MS"/>
              </a:rPr>
              <a:t>apartado</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4" normalizeH="0" baseline="0" noProof="0" dirty="0">
                <a:ln>
                  <a:noFill/>
                </a:ln>
                <a:solidFill>
                  <a:sysClr val="windowText" lastClr="000000"/>
                </a:solidFill>
                <a:effectLst/>
                <a:uLnTx/>
                <a:uFillTx/>
                <a:latin typeface="Trebuchet MS"/>
                <a:ea typeface="+mn-ea"/>
                <a:cs typeface="Trebuchet MS"/>
              </a:rPr>
              <a:t>detalle</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75" normalizeH="0" baseline="0" noProof="0" dirty="0">
                <a:ln>
                  <a:noFill/>
                </a:ln>
                <a:solidFill>
                  <a:sysClr val="windowText" lastClr="000000"/>
                </a:solidFill>
                <a:effectLst/>
                <a:uLnTx/>
                <a:uFillTx/>
                <a:latin typeface="Trebuchet MS"/>
                <a:ea typeface="+mn-ea"/>
                <a:cs typeface="Trebuchet MS"/>
              </a:rPr>
              <a:t>es</a:t>
            </a:r>
            <a:r>
              <a:rPr kumimoji="0" sz="15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5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que </a:t>
            </a:r>
            <a:r>
              <a:rPr kumimoji="0" sz="1500" b="0" i="0" u="none" strike="noStrike" kern="0" cap="none" spc="-65" normalizeH="0" baseline="0" noProof="0" dirty="0">
                <a:ln>
                  <a:noFill/>
                </a:ln>
                <a:solidFill>
                  <a:sysClr val="windowText" lastClr="000000"/>
                </a:solidFill>
                <a:effectLst/>
                <a:uLnTx/>
                <a:uFillTx/>
                <a:latin typeface="Trebuchet MS"/>
                <a:ea typeface="+mn-ea"/>
                <a:cs typeface="Trebuchet MS"/>
              </a:rPr>
              <a:t>desglosemos</a:t>
            </a:r>
            <a:r>
              <a:rPr kumimoji="0" sz="15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como </a:t>
            </a:r>
            <a:r>
              <a:rPr kumimoji="0" sz="15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integra</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1500" b="0" i="0" u="none" strike="noStrike" kern="0" cap="none" spc="-105" normalizeH="0" baseline="0" noProof="0" dirty="0">
                <a:ln>
                  <a:noFill/>
                </a:ln>
                <a:solidFill>
                  <a:sysClr val="windowText" lastClr="000000"/>
                </a:solidFill>
                <a:effectLst/>
                <a:uLnTx/>
                <a:uFillTx/>
                <a:latin typeface="Trebuchet MS"/>
                <a:ea typeface="+mn-ea"/>
                <a:cs typeface="Trebuchet MS"/>
              </a:rPr>
              <a:t>cantidad</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0" normalizeH="0" baseline="0" noProof="0" dirty="0">
                <a:ln>
                  <a:noFill/>
                </a:ln>
                <a:solidFill>
                  <a:sysClr val="windowText" lastClr="000000"/>
                </a:solidFill>
                <a:effectLst/>
                <a:uLnTx/>
                <a:uFillTx/>
                <a:latin typeface="Trebuchet MS"/>
                <a:ea typeface="+mn-ea"/>
                <a:cs typeface="Trebuchet MS"/>
              </a:rPr>
              <a:t>dejaremos</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1500" b="0" i="0" u="none" strike="noStrike" kern="0" cap="none" spc="-85" normalizeH="0" baseline="0" noProof="0" dirty="0">
                <a:ln>
                  <a:noFill/>
                </a:ln>
                <a:solidFill>
                  <a:sysClr val="windowText" lastClr="000000"/>
                </a:solidFill>
                <a:effectLst/>
                <a:uLnTx/>
                <a:uFillTx/>
                <a:latin typeface="Trebuchet MS"/>
                <a:ea typeface="+mn-ea"/>
                <a:cs typeface="Trebuchet MS"/>
              </a:rPr>
              <a:t>determinación</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5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IVA</a:t>
            </a:r>
            <a:endParaRPr kumimoji="0" sz="15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5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0" cap="none" spc="-60" normalizeH="0" baseline="0" noProof="0" dirty="0">
                <a:ln>
                  <a:noFill/>
                </a:ln>
                <a:solidFill>
                  <a:sysClr val="windowText" lastClr="000000"/>
                </a:solidFill>
                <a:effectLst/>
                <a:uLnTx/>
                <a:uFillTx/>
                <a:latin typeface="Trebuchet MS"/>
                <a:ea typeface="+mn-ea"/>
                <a:cs typeface="Trebuchet MS"/>
              </a:rPr>
              <a:t>Nota:</a:t>
            </a:r>
            <a:r>
              <a:rPr kumimoji="0" sz="1500" b="0" i="0" u="none" strike="noStrike" kern="0" cap="none" spc="-19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Es</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muy</a:t>
            </a:r>
            <a:r>
              <a:rPr kumimoji="0" sz="15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80" normalizeH="0" baseline="0" noProof="0" dirty="0">
                <a:ln>
                  <a:noFill/>
                </a:ln>
                <a:solidFill>
                  <a:sysClr val="windowText" lastClr="000000"/>
                </a:solidFill>
                <a:effectLst/>
                <a:uLnTx/>
                <a:uFillTx/>
                <a:latin typeface="Trebuchet MS"/>
                <a:ea typeface="+mn-ea"/>
                <a:cs typeface="Trebuchet MS"/>
              </a:rPr>
              <a:t>importante</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también</a:t>
            </a:r>
            <a:r>
              <a:rPr kumimoji="0" sz="15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60" normalizeH="0" baseline="0" noProof="0" dirty="0">
                <a:ln>
                  <a:noFill/>
                </a:ln>
                <a:solidFill>
                  <a:sysClr val="windowText" lastClr="000000"/>
                </a:solidFill>
                <a:effectLst/>
                <a:uLnTx/>
                <a:uFillTx/>
                <a:latin typeface="Trebuchet MS"/>
                <a:ea typeface="+mn-ea"/>
                <a:cs typeface="Trebuchet MS"/>
              </a:rPr>
              <a:t>consideremos</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cantidad</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5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5" normalizeH="0" baseline="0" noProof="0" dirty="0">
                <a:ln>
                  <a:noFill/>
                </a:ln>
                <a:solidFill>
                  <a:sysClr val="windowText" lastClr="000000"/>
                </a:solidFill>
                <a:effectLst/>
                <a:uLnTx/>
                <a:uFillTx/>
                <a:latin typeface="Trebuchet MS"/>
                <a:ea typeface="+mn-ea"/>
                <a:cs typeface="Trebuchet MS"/>
              </a:rPr>
              <a:t>aparece</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5" normalizeH="0" baseline="0" noProof="0" dirty="0">
                <a:ln>
                  <a:noFill/>
                </a:ln>
                <a:solidFill>
                  <a:sysClr val="windowText" lastClr="000000"/>
                </a:solidFill>
                <a:effectLst/>
                <a:uLnTx/>
                <a:uFillTx/>
                <a:latin typeface="Trebuchet MS"/>
                <a:ea typeface="+mn-ea"/>
                <a:cs typeface="Trebuchet MS"/>
              </a:rPr>
              <a:t>precargada</a:t>
            </a:r>
            <a:r>
              <a:rPr kumimoji="0" sz="15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4" normalizeH="0" baseline="0" noProof="0" dirty="0">
                <a:ln>
                  <a:noFill/>
                </a:ln>
                <a:solidFill>
                  <a:sysClr val="windowText" lastClr="000000"/>
                </a:solidFill>
                <a:effectLst/>
                <a:uLnTx/>
                <a:uFillTx/>
                <a:latin typeface="Trebuchet MS"/>
                <a:ea typeface="+mn-ea"/>
                <a:cs typeface="Trebuchet MS"/>
              </a:rPr>
              <a:t>el</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65" normalizeH="0" baseline="0" noProof="0" dirty="0">
                <a:ln>
                  <a:noFill/>
                </a:ln>
                <a:solidFill>
                  <a:sysClr val="windowText" lastClr="000000"/>
                </a:solidFill>
                <a:effectLst/>
                <a:uLnTx/>
                <a:uFillTx/>
                <a:latin typeface="Trebuchet MS"/>
                <a:ea typeface="+mn-ea"/>
                <a:cs typeface="Trebuchet MS"/>
              </a:rPr>
              <a:t>caso</a:t>
            </a:r>
            <a:r>
              <a:rPr kumimoji="0" sz="15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85" normalizeH="0" baseline="0" noProof="0" dirty="0">
                <a:ln>
                  <a:noFill/>
                </a:ln>
                <a:solidFill>
                  <a:sysClr val="windowText" lastClr="000000"/>
                </a:solidFill>
                <a:effectLst/>
                <a:uLnTx/>
                <a:uFillTx/>
                <a:latin typeface="Trebuchet MS"/>
                <a:ea typeface="+mn-ea"/>
                <a:cs typeface="Trebuchet MS"/>
              </a:rPr>
              <a:t>de</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ser</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75" normalizeH="0" baseline="0" noProof="0" dirty="0">
                <a:ln>
                  <a:noFill/>
                </a:ln>
                <a:solidFill>
                  <a:sysClr val="windowText" lastClr="000000"/>
                </a:solidFill>
                <a:effectLst/>
                <a:uLnTx/>
                <a:uFillTx/>
                <a:latin typeface="Trebuchet MS"/>
                <a:ea typeface="+mn-ea"/>
                <a:cs typeface="Trebuchet MS"/>
              </a:rPr>
              <a:t>incorrecta</a:t>
            </a:r>
            <a:r>
              <a:rPr kumimoji="0" sz="15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esta </a:t>
            </a:r>
            <a:r>
              <a:rPr kumimoji="0" sz="1500" b="0" i="0" u="none" strike="noStrike" kern="0" cap="none" spc="-100" normalizeH="0" baseline="0" noProof="0" dirty="0">
                <a:ln>
                  <a:noFill/>
                </a:ln>
                <a:solidFill>
                  <a:sysClr val="windowText" lastClr="000000"/>
                </a:solidFill>
                <a:effectLst/>
                <a:uLnTx/>
                <a:uFillTx/>
                <a:latin typeface="Trebuchet MS"/>
                <a:ea typeface="+mn-ea"/>
                <a:cs typeface="Trebuchet MS"/>
              </a:rPr>
              <a:t>puede</a:t>
            </a:r>
            <a:r>
              <a:rPr kumimoji="0" sz="15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45" normalizeH="0" baseline="0" noProof="0" dirty="0">
                <a:ln>
                  <a:noFill/>
                </a:ln>
                <a:solidFill>
                  <a:sysClr val="windowText" lastClr="000000"/>
                </a:solidFill>
                <a:effectLst/>
                <a:uLnTx/>
                <a:uFillTx/>
                <a:latin typeface="Trebuchet MS"/>
                <a:ea typeface="+mn-ea"/>
                <a:cs typeface="Trebuchet MS"/>
              </a:rPr>
              <a:t>ser</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modificada</a:t>
            </a:r>
            <a:r>
              <a:rPr kumimoji="0" sz="15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5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10" normalizeH="0" baseline="0" noProof="0" dirty="0">
                <a:ln>
                  <a:noFill/>
                </a:ln>
                <a:solidFill>
                  <a:sysClr val="windowText" lastClr="000000"/>
                </a:solidFill>
                <a:effectLst/>
                <a:uLnTx/>
                <a:uFillTx/>
                <a:latin typeface="Trebuchet MS"/>
                <a:ea typeface="+mn-ea"/>
                <a:cs typeface="Trebuchet MS"/>
              </a:rPr>
              <a:t>el</a:t>
            </a:r>
            <a:r>
              <a:rPr kumimoji="0" sz="15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500" b="0" i="0" u="none" strike="noStrike" kern="0" cap="none" spc="-10" normalizeH="0" baseline="0" noProof="0" dirty="0">
                <a:ln>
                  <a:noFill/>
                </a:ln>
                <a:solidFill>
                  <a:sysClr val="windowText" lastClr="000000"/>
                </a:solidFill>
                <a:effectLst/>
                <a:uLnTx/>
                <a:uFillTx/>
                <a:latin typeface="Trebuchet MS"/>
                <a:ea typeface="+mn-ea"/>
                <a:cs typeface="Trebuchet MS"/>
              </a:rPr>
              <a:t>contribuyente.</a:t>
            </a:r>
            <a:endParaRPr kumimoji="0" sz="15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5"/>
            <a:ext cx="11012805" cy="1123315"/>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8-</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Integración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valor</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gravados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este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podemos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observar</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plataforma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integrada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las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facturas</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emitidas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método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complementos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emitidos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indica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fecha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declarando.</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467355" y="3372611"/>
            <a:ext cx="6086856" cy="325221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0546715"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9-</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Detalle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valor</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gravados</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28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este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deberemos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poner</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el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origen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las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realizadas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contribuyente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gravadas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16%.</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943355" y="3735323"/>
            <a:ext cx="9817608" cy="238097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5"/>
            <a:ext cx="11013440" cy="1123315"/>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10-</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Integración</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valor</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objeto</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impuesto,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este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podemos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observar</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plataforma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integrada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las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facturas</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emitidas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método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complementos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emitidos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indica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fecha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cobro</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declarando.</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587751" y="3296411"/>
            <a:ext cx="6320028" cy="33080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884047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11-</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Detalle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valor</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deba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pagar</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impuesto</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(exentos).</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2438400" y="2689860"/>
            <a:ext cx="6579108" cy="383666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0568940"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12-</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lo</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comentamos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anteriormente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puede</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ser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modificada</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lo</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llenado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lo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realizaremos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conformidad</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con</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ejemplo</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determinación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vimos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anteriormente.</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2848322" y="2906506"/>
            <a:ext cx="5806473" cy="372136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1012170"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13-</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Seleccionamos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pestaña</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acreditable</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al</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igual</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pestaña</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cargo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ya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aparece</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información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precargada.</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2971038" y="2662068"/>
            <a:ext cx="5966460" cy="387928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5"/>
            <a:ext cx="11012805" cy="1123315"/>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14-</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Integración</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total</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pagados</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en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este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podemos</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observar</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información</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precargada</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por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plataforma</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integrada</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por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las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facturas</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recibidas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método</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complementos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5" normalizeH="0" baseline="0" noProof="0" dirty="0">
                <a:ln>
                  <a:noFill/>
                </a:ln>
                <a:solidFill>
                  <a:sysClr val="windowText" lastClr="000000"/>
                </a:solidFill>
                <a:effectLst/>
                <a:uLnTx/>
                <a:uFillTx/>
                <a:latin typeface="Trebuchet MS"/>
                <a:ea typeface="+mn-ea"/>
                <a:cs typeface="Trebuchet MS"/>
              </a:rPr>
              <a:t>recibidos</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indica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fecha</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pago</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5"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mes</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que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se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está</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declarando.</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484120" y="3340608"/>
            <a:ext cx="5862828" cy="325391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1012170" cy="57404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tab pos="7115175" algn="l"/>
              </a:tabLst>
              <a:defRPr/>
            </a:pP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15-</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Detalle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total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pagados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	en</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este</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deberemos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poner</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55" normalizeH="0" baseline="0" noProof="0" dirty="0">
                <a:ln>
                  <a:noFill/>
                </a:ln>
                <a:solidFill>
                  <a:sysClr val="windowText" lastClr="000000"/>
                </a:solidFill>
                <a:effectLst/>
                <a:uLnTx/>
                <a:uFillTx/>
                <a:latin typeface="Trebuchet MS"/>
                <a:ea typeface="+mn-ea"/>
                <a:cs typeface="Trebuchet MS"/>
              </a:rPr>
              <a:t>el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origen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los </a:t>
            </a:r>
            <a:r>
              <a:rPr kumimoji="0" sz="1800" b="0" i="0" u="none" strike="noStrike" kern="0" cap="none" spc="-9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pagadas</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contribuyente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30" normalizeH="0" baseline="0" noProof="0" dirty="0">
                <a:ln>
                  <a:noFill/>
                </a:ln>
                <a:solidFill>
                  <a:sysClr val="windowText" lastClr="000000"/>
                </a:solidFill>
                <a:effectLst/>
                <a:uLnTx/>
                <a:uFillTx/>
                <a:latin typeface="Trebuchet MS"/>
                <a:ea typeface="+mn-ea"/>
                <a:cs typeface="Trebuchet MS"/>
              </a:rPr>
              <a:t>gravadas</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16%.</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1152144" y="3265932"/>
            <a:ext cx="10142220" cy="247968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3" name="object 3"/>
          <p:cNvPicPr/>
          <p:nvPr/>
        </p:nvPicPr>
        <p:blipFill>
          <a:blip r:embed="rId2" cstate="print"/>
          <a:stretch>
            <a:fillRect/>
          </a:stretch>
        </p:blipFill>
        <p:spPr>
          <a:xfrm>
            <a:off x="9160764" y="554736"/>
            <a:ext cx="2599944" cy="1245108"/>
          </a:xfrm>
          <a:prstGeom prst="rect">
            <a:avLst/>
          </a:prstGeom>
        </p:spPr>
      </p:pic>
      <p:sp>
        <p:nvSpPr>
          <p:cNvPr id="4" name="object 4"/>
          <p:cNvSpPr txBox="1"/>
          <p:nvPr/>
        </p:nvSpPr>
        <p:spPr>
          <a:xfrm>
            <a:off x="510031" y="2105405"/>
            <a:ext cx="11013440" cy="848994"/>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Detalle</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5" normalizeH="0" baseline="0" noProof="0" dirty="0">
                <a:ln>
                  <a:noFill/>
                </a:ln>
                <a:solidFill>
                  <a:sysClr val="windowText" lastClr="000000"/>
                </a:solidFill>
                <a:effectLst/>
                <a:uLnTx/>
                <a:uFillTx/>
                <a:latin typeface="Trebuchet MS"/>
                <a:ea typeface="+mn-ea"/>
                <a:cs typeface="Trebuchet MS"/>
              </a:rPr>
              <a:t>total</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95" normalizeH="0" baseline="0" noProof="0" dirty="0">
                <a:ln>
                  <a:noFill/>
                </a:ln>
                <a:solidFill>
                  <a:sysClr val="windowText" lastClr="000000"/>
                </a:solidFill>
                <a:effectLst/>
                <a:uLnTx/>
                <a:uFillTx/>
                <a:latin typeface="Trebuchet MS"/>
                <a:ea typeface="+mn-ea"/>
                <a:cs typeface="Trebuchet MS"/>
              </a:rPr>
              <a:t>pagados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importación</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bienes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servicios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16%</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8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este</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apartado</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deberemos</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poner</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70" normalizeH="0" baseline="0" noProof="0" dirty="0">
                <a:ln>
                  <a:noFill/>
                </a:ln>
                <a:solidFill>
                  <a:sysClr val="windowText" lastClr="000000"/>
                </a:solidFill>
                <a:effectLst/>
                <a:uLnTx/>
                <a:uFillTx/>
                <a:latin typeface="Trebuchet MS"/>
                <a:ea typeface="+mn-ea"/>
                <a:cs typeface="Trebuchet MS"/>
              </a:rPr>
              <a:t>origen</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los</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80" normalizeH="0" baseline="0" noProof="0" dirty="0">
                <a:ln>
                  <a:noFill/>
                </a:ln>
                <a:solidFill>
                  <a:sysClr val="windowText" lastClr="000000"/>
                </a:solidFill>
                <a:effectLst/>
                <a:uLnTx/>
                <a:uFillTx/>
                <a:latin typeface="Trebuchet MS"/>
                <a:ea typeface="+mn-ea"/>
                <a:cs typeface="Trebuchet MS"/>
              </a:rPr>
              <a:t>actos</a:t>
            </a:r>
            <a:r>
              <a:rPr kumimoji="0" sz="18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8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actividades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5" normalizeH="0" baseline="0" noProof="0" dirty="0">
                <a:ln>
                  <a:noFill/>
                </a:ln>
                <a:solidFill>
                  <a:sysClr val="windowText" lastClr="000000"/>
                </a:solidFill>
                <a:effectLst/>
                <a:uLnTx/>
                <a:uFillTx/>
                <a:latin typeface="Trebuchet MS"/>
                <a:ea typeface="+mn-ea"/>
                <a:cs typeface="Trebuchet MS"/>
              </a:rPr>
              <a:t>pagadas</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8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00" normalizeH="0" baseline="0" noProof="0" dirty="0">
                <a:ln>
                  <a:noFill/>
                </a:ln>
                <a:solidFill>
                  <a:sysClr val="windowText" lastClr="000000"/>
                </a:solidFill>
                <a:effectLst/>
                <a:uLnTx/>
                <a:uFillTx/>
                <a:latin typeface="Trebuchet MS"/>
                <a:ea typeface="+mn-ea"/>
                <a:cs typeface="Trebuchet MS"/>
              </a:rPr>
              <a:t>contribuyente</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65" normalizeH="0" baseline="0" noProof="0" dirty="0">
                <a:ln>
                  <a:noFill/>
                </a:ln>
                <a:solidFill>
                  <a:sysClr val="windowText" lastClr="000000"/>
                </a:solidFill>
                <a:effectLst/>
                <a:uLnTx/>
                <a:uFillTx/>
                <a:latin typeface="Trebuchet MS"/>
                <a:ea typeface="+mn-ea"/>
                <a:cs typeface="Trebuchet MS"/>
              </a:rPr>
              <a:t>gravadas </a:t>
            </a:r>
            <a:r>
              <a:rPr kumimoji="0" sz="1800" b="0" i="0" u="none" strike="noStrike" kern="0" cap="none" spc="-190" normalizeH="0" baseline="0" noProof="0" dirty="0">
                <a:ln>
                  <a:noFill/>
                </a:ln>
                <a:solidFill>
                  <a:sysClr val="windowText" lastClr="000000"/>
                </a:solidFill>
                <a:effectLst/>
                <a:uLnTx/>
                <a:uFillTx/>
                <a:latin typeface="Trebuchet MS"/>
                <a:ea typeface="+mn-ea"/>
                <a:cs typeface="Trebuchet MS"/>
              </a:rPr>
              <a:t>a</a:t>
            </a:r>
            <a:r>
              <a:rPr kumimoji="0" sz="18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8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40" normalizeH="0" baseline="0" noProof="0" dirty="0">
                <a:ln>
                  <a:noFill/>
                </a:ln>
                <a:solidFill>
                  <a:sysClr val="windowText" lastClr="000000"/>
                </a:solidFill>
                <a:effectLst/>
                <a:uLnTx/>
                <a:uFillTx/>
                <a:latin typeface="Trebuchet MS"/>
                <a:ea typeface="+mn-ea"/>
                <a:cs typeface="Trebuchet MS"/>
              </a:rPr>
              <a:t>tasa</a:t>
            </a:r>
            <a:r>
              <a:rPr kumimoji="0" sz="18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8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16%.</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5" name="object 5"/>
          <p:cNvPicPr/>
          <p:nvPr/>
        </p:nvPicPr>
        <p:blipFill>
          <a:blip r:embed="rId3" cstate="print"/>
          <a:stretch>
            <a:fillRect/>
          </a:stretch>
        </p:blipFill>
        <p:spPr>
          <a:xfrm>
            <a:off x="929639" y="3285744"/>
            <a:ext cx="10171176" cy="307129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6"/>
            <a:ext cx="11014710" cy="1077595"/>
          </a:xfrm>
          <a:prstGeom prst="rect">
            <a:avLst/>
          </a:prstGeom>
        </p:spPr>
        <p:txBody>
          <a:bodyPr vert="horz" wrap="square" lIns="0" tIns="13335" rIns="0" bIns="0" rtlCol="0">
            <a:spAutoFit/>
          </a:bodyPr>
          <a:lstStyle/>
          <a:p>
            <a:pPr marL="12700" marR="5080" lvl="0" indent="0" algn="just" defTabSz="914400" rtl="0" eaLnBrk="1" fontAlgn="auto" latinLnBrk="0" hangingPunct="1">
              <a:lnSpc>
                <a:spcPct val="100000"/>
              </a:lnSpc>
              <a:spcBef>
                <a:spcPts val="105"/>
              </a:spcBef>
              <a:spcAft>
                <a:spcPts val="0"/>
              </a:spcAft>
              <a:buClrTx/>
              <a:buSzTx/>
              <a:buFontTx/>
              <a:buNone/>
              <a:tabLst/>
              <a:defRPr/>
            </a:pP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17-</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Integración</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precargada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total</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actos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o</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pagados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0" normalizeH="0" baseline="0" noProof="0" dirty="0">
                <a:ln>
                  <a:noFill/>
                </a:ln>
                <a:solidFill>
                  <a:sysClr val="windowText" lastClr="000000"/>
                </a:solidFill>
                <a:effectLst/>
                <a:uLnTx/>
                <a:uFillTx/>
                <a:latin typeface="Trebuchet MS"/>
                <a:ea typeface="+mn-ea"/>
                <a:cs typeface="Trebuchet MS"/>
              </a:rPr>
              <a:t>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tasa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0%</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IVA,</a:t>
            </a:r>
            <a:r>
              <a:rPr kumimoji="0" sz="1700" b="0" i="0" u="none" strike="noStrike" kern="0" cap="none" spc="-1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este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apartado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podemos</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observar</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precargada</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plataforma</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está</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integrada</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facturas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recibidas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con</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método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PUE</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complementos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recibidos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indica</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como</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40" normalizeH="0" baseline="0" noProof="0" dirty="0">
                <a:ln>
                  <a:noFill/>
                </a:ln>
                <a:solidFill>
                  <a:sysClr val="windowText" lastClr="000000"/>
                </a:solidFill>
                <a:effectLst/>
                <a:uLnTx/>
                <a:uFillTx/>
                <a:latin typeface="Trebuchet MS"/>
                <a:ea typeface="+mn-ea"/>
                <a:cs typeface="Trebuchet MS"/>
              </a:rPr>
              <a:t>fecha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está</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declarando</a:t>
            </a:r>
            <a:r>
              <a:rPr kumimoji="0" sz="1800" b="0" i="0" u="none" strike="noStrike" kern="0" cap="none" spc="-105" normalizeH="0" baseline="0" noProof="0" dirty="0">
                <a:ln>
                  <a:noFill/>
                </a:ln>
                <a:solidFill>
                  <a:sysClr val="windowText" lastClr="000000"/>
                </a:solidFill>
                <a:effectLst/>
                <a:uLnTx/>
                <a:uFillTx/>
                <a:latin typeface="Trebuchet MS"/>
                <a:ea typeface="+mn-ea"/>
                <a:cs typeface="Trebuchet MS"/>
              </a:rPr>
              <a:t>.</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3130295" y="3121151"/>
            <a:ext cx="6185915" cy="354489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5406"/>
            <a:ext cx="11035030" cy="1077595"/>
          </a:xfrm>
          <a:prstGeom prst="rect">
            <a:avLst/>
          </a:prstGeom>
        </p:spPr>
        <p:txBody>
          <a:bodyPr vert="horz" wrap="square" lIns="0" tIns="13335" rIns="0" bIns="0" rtlCol="0">
            <a:spAutoFit/>
          </a:bodyPr>
          <a:lstStyle/>
          <a:p>
            <a:pPr marL="12700" marR="5080" lvl="0" indent="0" algn="just" defTabSz="914400" rtl="0" eaLnBrk="1" fontAlgn="auto" latinLnBrk="0" hangingPunct="1">
              <a:lnSpc>
                <a:spcPct val="100000"/>
              </a:lnSpc>
              <a:spcBef>
                <a:spcPts val="105"/>
              </a:spcBef>
              <a:spcAft>
                <a:spcPts val="0"/>
              </a:spcAft>
              <a:buClrTx/>
              <a:buSzTx/>
              <a:buFontTx/>
              <a:buNone/>
              <a:tabLst/>
              <a:defRPr/>
            </a:pP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18-</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Integración</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de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precargada</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del</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total</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actos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actividades</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pagados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para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(exentos),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este</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apartado</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podemos</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observar</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0"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5"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información</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precargada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75" normalizeH="0" baseline="0" noProof="0" dirty="0">
                <a:ln>
                  <a:noFill/>
                </a:ln>
                <a:solidFill>
                  <a:sysClr val="windowText" lastClr="000000"/>
                </a:solidFill>
                <a:effectLst/>
                <a:uLnTx/>
                <a:uFillTx/>
                <a:latin typeface="Trebuchet MS"/>
                <a:ea typeface="+mn-ea"/>
                <a:cs typeface="Trebuchet MS"/>
              </a:rPr>
              <a:t>la</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20" normalizeH="0" baseline="0" noProof="0" dirty="0">
                <a:ln>
                  <a:noFill/>
                </a:ln>
                <a:solidFill>
                  <a:sysClr val="windowText" lastClr="000000"/>
                </a:solidFill>
                <a:effectLst/>
                <a:uLnTx/>
                <a:uFillTx/>
                <a:latin typeface="Trebuchet MS"/>
                <a:ea typeface="+mn-ea"/>
                <a:cs typeface="Trebuchet MS"/>
              </a:rPr>
              <a:t>plataforma</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está</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integrada</a:t>
            </a:r>
            <a:r>
              <a:rPr kumimoji="0" sz="17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las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0" normalizeH="0" baseline="0" noProof="0" dirty="0">
                <a:ln>
                  <a:noFill/>
                </a:ln>
                <a:solidFill>
                  <a:sysClr val="windowText" lastClr="000000"/>
                </a:solidFill>
                <a:effectLst/>
                <a:uLnTx/>
                <a:uFillTx/>
                <a:latin typeface="Trebuchet MS"/>
                <a:ea typeface="+mn-ea"/>
                <a:cs typeface="Trebuchet MS"/>
              </a:rPr>
              <a:t>facturas</a:t>
            </a:r>
            <a:r>
              <a:rPr kumimoji="0" sz="17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recibidas en</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el</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4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700" b="0" i="0" u="none" strike="noStrike" kern="0" cap="none" spc="-10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método</a:t>
            </a:r>
            <a:r>
              <a:rPr kumimoji="0" sz="1700" b="0" i="0" u="none" strike="noStrike" kern="0" cap="none" spc="-7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80"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7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complementos</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de</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recibidos</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en</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00" normalizeH="0" baseline="0" noProof="0" dirty="0">
                <a:ln>
                  <a:noFill/>
                </a:ln>
                <a:solidFill>
                  <a:sysClr val="windowText" lastClr="000000"/>
                </a:solidFill>
                <a:effectLst/>
                <a:uLnTx/>
                <a:uFillTx/>
                <a:latin typeface="Trebuchet MS"/>
                <a:ea typeface="+mn-ea"/>
                <a:cs typeface="Trebuchet MS"/>
              </a:rPr>
              <a:t>indica</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30" normalizeH="0" baseline="0" noProof="0" dirty="0">
                <a:ln>
                  <a:noFill/>
                </a:ln>
                <a:solidFill>
                  <a:sysClr val="windowText" lastClr="000000"/>
                </a:solidFill>
                <a:effectLst/>
                <a:uLnTx/>
                <a:uFillTx/>
                <a:latin typeface="Trebuchet MS"/>
                <a:ea typeface="+mn-ea"/>
                <a:cs typeface="Trebuchet MS"/>
              </a:rPr>
              <a:t>fecha</a:t>
            </a:r>
            <a:r>
              <a:rPr kumimoji="0" sz="17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de</a:t>
            </a:r>
            <a:r>
              <a:rPr kumimoji="0" sz="17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pago</a:t>
            </a:r>
            <a:r>
              <a:rPr kumimoji="0" sz="17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5" normalizeH="0" baseline="0" noProof="0" dirty="0">
                <a:ln>
                  <a:noFill/>
                </a:ln>
                <a:solidFill>
                  <a:sysClr val="windowText" lastClr="000000"/>
                </a:solidFill>
                <a:effectLst/>
                <a:uLnTx/>
                <a:uFillTx/>
                <a:latin typeface="Trebuchet MS"/>
                <a:ea typeface="+mn-ea"/>
                <a:cs typeface="Trebuchet MS"/>
              </a:rPr>
              <a:t>el </a:t>
            </a:r>
            <a:r>
              <a:rPr kumimoji="0" sz="17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7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7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114" normalizeH="0" baseline="0" noProof="0" dirty="0">
                <a:ln>
                  <a:noFill/>
                </a:ln>
                <a:solidFill>
                  <a:sysClr val="windowText" lastClr="000000"/>
                </a:solidFill>
                <a:effectLst/>
                <a:uLnTx/>
                <a:uFillTx/>
                <a:latin typeface="Trebuchet MS"/>
                <a:ea typeface="+mn-ea"/>
                <a:cs typeface="Trebuchet MS"/>
              </a:rPr>
              <a:t>está</a:t>
            </a:r>
            <a:r>
              <a:rPr kumimoji="0" sz="17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700" b="0" i="0" u="none" strike="noStrike" kern="0" cap="none" spc="-20" normalizeH="0" baseline="0" noProof="0" dirty="0">
                <a:ln>
                  <a:noFill/>
                </a:ln>
                <a:solidFill>
                  <a:sysClr val="windowText" lastClr="000000"/>
                </a:solidFill>
                <a:effectLst/>
                <a:uLnTx/>
                <a:uFillTx/>
                <a:latin typeface="Trebuchet MS"/>
                <a:ea typeface="+mn-ea"/>
                <a:cs typeface="Trebuchet MS"/>
              </a:rPr>
              <a:t>declarando</a:t>
            </a:r>
            <a:r>
              <a:rPr kumimoji="0" sz="1800" b="0" i="0" u="none" strike="noStrike" kern="0" cap="none" spc="-20" normalizeH="0" baseline="0" noProof="0" dirty="0">
                <a:ln>
                  <a:noFill/>
                </a:ln>
                <a:solidFill>
                  <a:sysClr val="windowText" lastClr="000000"/>
                </a:solidFill>
                <a:effectLst/>
                <a:uLnTx/>
                <a:uFillTx/>
                <a:latin typeface="Trebuchet MS"/>
                <a:ea typeface="+mn-ea"/>
                <a:cs typeface="Trebuchet MS"/>
              </a:rPr>
              <a:t>.</a:t>
            </a:r>
            <a:endParaRPr kumimoji="0" sz="18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3471671" y="3130295"/>
            <a:ext cx="5689091" cy="354847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510031" y="2106929"/>
            <a:ext cx="11011535"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19-</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total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actos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actividades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pagados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pagara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(exentos),</a:t>
            </a:r>
            <a:r>
              <a:rPr kumimoji="0" sz="1600" b="0" i="0" u="none" strike="noStrike" kern="0" cap="none" spc="2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en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apartado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deberemos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poner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origen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actos</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actividades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pagadas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exentos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592323" y="2846830"/>
            <a:ext cx="7612380" cy="386408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1963623"/>
            <a:ext cx="11012170" cy="100076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17-</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trasladado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en</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apartado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deberemos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poner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origen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pagado,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si</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pagado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a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proveedores</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nacionales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pagado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importación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proviene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no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adquisición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inversiones,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así</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también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caso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tener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ingresos exentos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señalar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cual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opción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prorrateo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está</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aplicando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(Articulo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Articulo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B</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LIVA)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y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señalar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aplica.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3636264" y="2936748"/>
            <a:ext cx="4677155" cy="380070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1963623"/>
            <a:ext cx="11013440" cy="75692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18-</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trasladado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continuación,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muestra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opciones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plataforma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prorrateo,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articulo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7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Ley</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cuando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determina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manera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mensual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articulo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B</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cuando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se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determina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manera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anual.</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6" name="object 6"/>
          <p:cNvGrpSpPr/>
          <p:nvPr/>
        </p:nvGrpSpPr>
        <p:grpSpPr>
          <a:xfrm>
            <a:off x="3688079" y="2505455"/>
            <a:ext cx="3804285" cy="4079240"/>
            <a:chOff x="3688079" y="2505455"/>
            <a:chExt cx="3804285" cy="4079240"/>
          </a:xfrm>
        </p:grpSpPr>
        <p:pic>
          <p:nvPicPr>
            <p:cNvPr id="7" name="object 7"/>
            <p:cNvPicPr/>
            <p:nvPr/>
          </p:nvPicPr>
          <p:blipFill>
            <a:blip r:embed="rId3" cstate="print"/>
            <a:stretch>
              <a:fillRect/>
            </a:stretch>
          </p:blipFill>
          <p:spPr>
            <a:xfrm>
              <a:off x="3688079" y="2505455"/>
              <a:ext cx="3803904" cy="4079003"/>
            </a:xfrm>
            <a:prstGeom prst="rect">
              <a:avLst/>
            </a:prstGeom>
          </p:spPr>
        </p:pic>
        <p:sp>
          <p:nvSpPr>
            <p:cNvPr id="8" name="object 8"/>
            <p:cNvSpPr/>
            <p:nvPr/>
          </p:nvSpPr>
          <p:spPr>
            <a:xfrm>
              <a:off x="5845301" y="5630417"/>
              <a:ext cx="1458595" cy="830580"/>
            </a:xfrm>
            <a:custGeom>
              <a:avLst/>
              <a:gdLst/>
              <a:ahLst/>
              <a:cxnLst/>
              <a:rect l="l" t="t" r="r" b="b"/>
              <a:pathLst>
                <a:path w="1458595" h="830579">
                  <a:moveTo>
                    <a:pt x="0" y="415289"/>
                  </a:moveTo>
                  <a:lnTo>
                    <a:pt x="9545" y="347926"/>
                  </a:lnTo>
                  <a:lnTo>
                    <a:pt x="37179" y="284024"/>
                  </a:lnTo>
                  <a:lnTo>
                    <a:pt x="81401" y="224438"/>
                  </a:lnTo>
                  <a:lnTo>
                    <a:pt x="109262" y="196531"/>
                  </a:lnTo>
                  <a:lnTo>
                    <a:pt x="140707" y="170023"/>
                  </a:lnTo>
                  <a:lnTo>
                    <a:pt x="175548" y="145022"/>
                  </a:lnTo>
                  <a:lnTo>
                    <a:pt x="213598" y="121634"/>
                  </a:lnTo>
                  <a:lnTo>
                    <a:pt x="254667" y="99966"/>
                  </a:lnTo>
                  <a:lnTo>
                    <a:pt x="298569" y="80125"/>
                  </a:lnTo>
                  <a:lnTo>
                    <a:pt x="345116" y="62219"/>
                  </a:lnTo>
                  <a:lnTo>
                    <a:pt x="394121" y="46353"/>
                  </a:lnTo>
                  <a:lnTo>
                    <a:pt x="445394" y="32635"/>
                  </a:lnTo>
                  <a:lnTo>
                    <a:pt x="498750" y="21171"/>
                  </a:lnTo>
                  <a:lnTo>
                    <a:pt x="553999" y="12069"/>
                  </a:lnTo>
                  <a:lnTo>
                    <a:pt x="610955" y="5435"/>
                  </a:lnTo>
                  <a:lnTo>
                    <a:pt x="669429" y="1376"/>
                  </a:lnTo>
                  <a:lnTo>
                    <a:pt x="729233" y="0"/>
                  </a:lnTo>
                  <a:lnTo>
                    <a:pt x="789038" y="1376"/>
                  </a:lnTo>
                  <a:lnTo>
                    <a:pt x="847512" y="5435"/>
                  </a:lnTo>
                  <a:lnTo>
                    <a:pt x="904468" y="12069"/>
                  </a:lnTo>
                  <a:lnTo>
                    <a:pt x="959717" y="21171"/>
                  </a:lnTo>
                  <a:lnTo>
                    <a:pt x="1013073" y="32635"/>
                  </a:lnTo>
                  <a:lnTo>
                    <a:pt x="1064346" y="46353"/>
                  </a:lnTo>
                  <a:lnTo>
                    <a:pt x="1113351" y="62219"/>
                  </a:lnTo>
                  <a:lnTo>
                    <a:pt x="1159898" y="80125"/>
                  </a:lnTo>
                  <a:lnTo>
                    <a:pt x="1203800" y="99966"/>
                  </a:lnTo>
                  <a:lnTo>
                    <a:pt x="1244869" y="121634"/>
                  </a:lnTo>
                  <a:lnTo>
                    <a:pt x="1282919" y="145022"/>
                  </a:lnTo>
                  <a:lnTo>
                    <a:pt x="1317760" y="170023"/>
                  </a:lnTo>
                  <a:lnTo>
                    <a:pt x="1349205" y="196531"/>
                  </a:lnTo>
                  <a:lnTo>
                    <a:pt x="1377066" y="224438"/>
                  </a:lnTo>
                  <a:lnTo>
                    <a:pt x="1421288" y="284024"/>
                  </a:lnTo>
                  <a:lnTo>
                    <a:pt x="1448922" y="347926"/>
                  </a:lnTo>
                  <a:lnTo>
                    <a:pt x="1458468" y="415289"/>
                  </a:lnTo>
                  <a:lnTo>
                    <a:pt x="1456050" y="449350"/>
                  </a:lnTo>
                  <a:lnTo>
                    <a:pt x="1437272" y="515090"/>
                  </a:lnTo>
                  <a:lnTo>
                    <a:pt x="1401157" y="576941"/>
                  </a:lnTo>
                  <a:lnTo>
                    <a:pt x="1349205" y="634048"/>
                  </a:lnTo>
                  <a:lnTo>
                    <a:pt x="1317760" y="660556"/>
                  </a:lnTo>
                  <a:lnTo>
                    <a:pt x="1282919" y="685557"/>
                  </a:lnTo>
                  <a:lnTo>
                    <a:pt x="1244869" y="708945"/>
                  </a:lnTo>
                  <a:lnTo>
                    <a:pt x="1203800" y="730613"/>
                  </a:lnTo>
                  <a:lnTo>
                    <a:pt x="1159898" y="750454"/>
                  </a:lnTo>
                  <a:lnTo>
                    <a:pt x="1113351" y="768360"/>
                  </a:lnTo>
                  <a:lnTo>
                    <a:pt x="1064346" y="784226"/>
                  </a:lnTo>
                  <a:lnTo>
                    <a:pt x="1013073" y="797944"/>
                  </a:lnTo>
                  <a:lnTo>
                    <a:pt x="959717" y="809408"/>
                  </a:lnTo>
                  <a:lnTo>
                    <a:pt x="904468" y="818510"/>
                  </a:lnTo>
                  <a:lnTo>
                    <a:pt x="847512" y="825144"/>
                  </a:lnTo>
                  <a:lnTo>
                    <a:pt x="789038" y="829203"/>
                  </a:lnTo>
                  <a:lnTo>
                    <a:pt x="729233" y="830579"/>
                  </a:lnTo>
                  <a:lnTo>
                    <a:pt x="669429" y="829203"/>
                  </a:lnTo>
                  <a:lnTo>
                    <a:pt x="610955" y="825144"/>
                  </a:lnTo>
                  <a:lnTo>
                    <a:pt x="553999" y="818510"/>
                  </a:lnTo>
                  <a:lnTo>
                    <a:pt x="498750" y="809408"/>
                  </a:lnTo>
                  <a:lnTo>
                    <a:pt x="445394" y="797944"/>
                  </a:lnTo>
                  <a:lnTo>
                    <a:pt x="394121" y="784226"/>
                  </a:lnTo>
                  <a:lnTo>
                    <a:pt x="345116" y="768360"/>
                  </a:lnTo>
                  <a:lnTo>
                    <a:pt x="298569" y="750454"/>
                  </a:lnTo>
                  <a:lnTo>
                    <a:pt x="254667" y="730613"/>
                  </a:lnTo>
                  <a:lnTo>
                    <a:pt x="213598" y="708945"/>
                  </a:lnTo>
                  <a:lnTo>
                    <a:pt x="175548" y="685557"/>
                  </a:lnTo>
                  <a:lnTo>
                    <a:pt x="140707" y="660556"/>
                  </a:lnTo>
                  <a:lnTo>
                    <a:pt x="109262" y="634048"/>
                  </a:lnTo>
                  <a:lnTo>
                    <a:pt x="81401" y="606141"/>
                  </a:lnTo>
                  <a:lnTo>
                    <a:pt x="37179" y="546555"/>
                  </a:lnTo>
                  <a:lnTo>
                    <a:pt x="9545" y="482653"/>
                  </a:lnTo>
                  <a:lnTo>
                    <a:pt x="0" y="415289"/>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9" name="object 9"/>
          <p:cNvSpPr txBox="1"/>
          <p:nvPr/>
        </p:nvSpPr>
        <p:spPr>
          <a:xfrm>
            <a:off x="8132826" y="3455289"/>
            <a:ext cx="3644900" cy="124460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caso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vaya</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aplicar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algún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29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prorrateo</a:t>
            </a:r>
            <a:r>
              <a:rPr kumimoji="0" sz="1600" b="0" i="0" u="none" strike="noStrike" kern="0" cap="none" spc="2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0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tener</a:t>
            </a:r>
            <a:r>
              <a:rPr kumimoji="0" sz="1600" b="0" i="0" u="none" strike="noStrike" kern="0" cap="none" spc="29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ingresos exentos</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apartados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indica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si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el IVA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pagado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proveedores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nacionales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o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importación</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debe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dejar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04"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“0”</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1896872"/>
            <a:ext cx="11013440"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19-</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comentamos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anteriormente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puede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ser</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modificada</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por</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llenado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realizaremos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conformidad</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ejemplo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vimos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anteriormente.</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549651" y="2375914"/>
            <a:ext cx="6611111" cy="438454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1896872"/>
            <a:ext cx="11013440" cy="75692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20-</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Trasladado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4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dejamos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cero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apartados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indica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origen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pagado,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señalamos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opción</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factor</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prorrateo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articulo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5</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LIVA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cual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será </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mensual,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determina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manera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automática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conformidad</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ingresos.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grpSp>
        <p:nvGrpSpPr>
          <p:cNvPr id="6" name="object 6"/>
          <p:cNvGrpSpPr/>
          <p:nvPr/>
        </p:nvGrpSpPr>
        <p:grpSpPr>
          <a:xfrm>
            <a:off x="5975603" y="2476500"/>
            <a:ext cx="3810000" cy="4118610"/>
            <a:chOff x="5975603" y="2476500"/>
            <a:chExt cx="3810000" cy="4118610"/>
          </a:xfrm>
        </p:grpSpPr>
        <p:pic>
          <p:nvPicPr>
            <p:cNvPr id="7" name="object 7"/>
            <p:cNvPicPr/>
            <p:nvPr/>
          </p:nvPicPr>
          <p:blipFill>
            <a:blip r:embed="rId3" cstate="print"/>
            <a:stretch>
              <a:fillRect/>
            </a:stretch>
          </p:blipFill>
          <p:spPr>
            <a:xfrm>
              <a:off x="5975603" y="2476500"/>
              <a:ext cx="3810000" cy="4118437"/>
            </a:xfrm>
            <a:prstGeom prst="rect">
              <a:avLst/>
            </a:prstGeom>
          </p:spPr>
        </p:pic>
        <p:sp>
          <p:nvSpPr>
            <p:cNvPr id="8" name="object 8"/>
            <p:cNvSpPr/>
            <p:nvPr/>
          </p:nvSpPr>
          <p:spPr>
            <a:xfrm>
              <a:off x="8209025" y="5784341"/>
              <a:ext cx="1350645" cy="347980"/>
            </a:xfrm>
            <a:custGeom>
              <a:avLst/>
              <a:gdLst/>
              <a:ahLst/>
              <a:cxnLst/>
              <a:rect l="l" t="t" r="r" b="b"/>
              <a:pathLst>
                <a:path w="1350645" h="347979">
                  <a:moveTo>
                    <a:pt x="0" y="86868"/>
                  </a:moveTo>
                  <a:lnTo>
                    <a:pt x="37985" y="57569"/>
                  </a:lnTo>
                  <a:lnTo>
                    <a:pt x="101439" y="40296"/>
                  </a:lnTo>
                  <a:lnTo>
                    <a:pt x="143138" y="32534"/>
                  </a:lnTo>
                  <a:lnTo>
                    <a:pt x="190833" y="25441"/>
                  </a:lnTo>
                  <a:lnTo>
                    <a:pt x="244035" y="19082"/>
                  </a:lnTo>
                  <a:lnTo>
                    <a:pt x="302255" y="13523"/>
                  </a:lnTo>
                  <a:lnTo>
                    <a:pt x="365004" y="8828"/>
                  </a:lnTo>
                  <a:lnTo>
                    <a:pt x="431793" y="5063"/>
                  </a:lnTo>
                  <a:lnTo>
                    <a:pt x="502133" y="2293"/>
                  </a:lnTo>
                  <a:lnTo>
                    <a:pt x="575535" y="584"/>
                  </a:lnTo>
                  <a:lnTo>
                    <a:pt x="651509" y="0"/>
                  </a:lnTo>
                  <a:lnTo>
                    <a:pt x="727484" y="584"/>
                  </a:lnTo>
                  <a:lnTo>
                    <a:pt x="800886" y="2293"/>
                  </a:lnTo>
                  <a:lnTo>
                    <a:pt x="871226" y="5063"/>
                  </a:lnTo>
                  <a:lnTo>
                    <a:pt x="938015" y="8828"/>
                  </a:lnTo>
                  <a:lnTo>
                    <a:pt x="1000764" y="13523"/>
                  </a:lnTo>
                  <a:lnTo>
                    <a:pt x="1058984" y="19082"/>
                  </a:lnTo>
                  <a:lnTo>
                    <a:pt x="1112186" y="25441"/>
                  </a:lnTo>
                  <a:lnTo>
                    <a:pt x="1159881" y="32534"/>
                  </a:lnTo>
                  <a:lnTo>
                    <a:pt x="1201580" y="40296"/>
                  </a:lnTo>
                  <a:lnTo>
                    <a:pt x="1265034" y="57569"/>
                  </a:lnTo>
                  <a:lnTo>
                    <a:pt x="1298636" y="76736"/>
                  </a:lnTo>
                  <a:lnTo>
                    <a:pt x="1303020" y="86868"/>
                  </a:lnTo>
                  <a:lnTo>
                    <a:pt x="1298636" y="96999"/>
                  </a:lnTo>
                  <a:lnTo>
                    <a:pt x="1265034" y="116166"/>
                  </a:lnTo>
                  <a:lnTo>
                    <a:pt x="1201580" y="133439"/>
                  </a:lnTo>
                  <a:lnTo>
                    <a:pt x="1159881" y="141201"/>
                  </a:lnTo>
                  <a:lnTo>
                    <a:pt x="1112186" y="148294"/>
                  </a:lnTo>
                  <a:lnTo>
                    <a:pt x="1058984" y="154653"/>
                  </a:lnTo>
                  <a:lnTo>
                    <a:pt x="1000764" y="160212"/>
                  </a:lnTo>
                  <a:lnTo>
                    <a:pt x="938015" y="164907"/>
                  </a:lnTo>
                  <a:lnTo>
                    <a:pt x="871226" y="168672"/>
                  </a:lnTo>
                  <a:lnTo>
                    <a:pt x="800886" y="171442"/>
                  </a:lnTo>
                  <a:lnTo>
                    <a:pt x="727484" y="173151"/>
                  </a:lnTo>
                  <a:lnTo>
                    <a:pt x="651509" y="173736"/>
                  </a:lnTo>
                  <a:lnTo>
                    <a:pt x="575535" y="173151"/>
                  </a:lnTo>
                  <a:lnTo>
                    <a:pt x="502133" y="171442"/>
                  </a:lnTo>
                  <a:lnTo>
                    <a:pt x="431793" y="168672"/>
                  </a:lnTo>
                  <a:lnTo>
                    <a:pt x="365004" y="164907"/>
                  </a:lnTo>
                  <a:lnTo>
                    <a:pt x="302255" y="160212"/>
                  </a:lnTo>
                  <a:lnTo>
                    <a:pt x="244035" y="154653"/>
                  </a:lnTo>
                  <a:lnTo>
                    <a:pt x="190833" y="148294"/>
                  </a:lnTo>
                  <a:lnTo>
                    <a:pt x="143138" y="141201"/>
                  </a:lnTo>
                  <a:lnTo>
                    <a:pt x="101439" y="133439"/>
                  </a:lnTo>
                  <a:lnTo>
                    <a:pt x="37985" y="116166"/>
                  </a:lnTo>
                  <a:lnTo>
                    <a:pt x="4383" y="96999"/>
                  </a:lnTo>
                  <a:lnTo>
                    <a:pt x="0" y="86868"/>
                  </a:lnTo>
                  <a:close/>
                </a:path>
                <a:path w="1350645" h="347979">
                  <a:moveTo>
                    <a:pt x="0" y="260604"/>
                  </a:moveTo>
                  <a:lnTo>
                    <a:pt x="39358" y="231305"/>
                  </a:lnTo>
                  <a:lnTo>
                    <a:pt x="105108" y="214032"/>
                  </a:lnTo>
                  <a:lnTo>
                    <a:pt x="148316" y="206270"/>
                  </a:lnTo>
                  <a:lnTo>
                    <a:pt x="197739" y="199177"/>
                  </a:lnTo>
                  <a:lnTo>
                    <a:pt x="252868" y="192818"/>
                  </a:lnTo>
                  <a:lnTo>
                    <a:pt x="313198" y="187259"/>
                  </a:lnTo>
                  <a:lnTo>
                    <a:pt x="378223" y="182564"/>
                  </a:lnTo>
                  <a:lnTo>
                    <a:pt x="447435" y="178799"/>
                  </a:lnTo>
                  <a:lnTo>
                    <a:pt x="520328" y="176029"/>
                  </a:lnTo>
                  <a:lnTo>
                    <a:pt x="596396" y="174320"/>
                  </a:lnTo>
                  <a:lnTo>
                    <a:pt x="675131" y="173736"/>
                  </a:lnTo>
                  <a:lnTo>
                    <a:pt x="753867" y="174320"/>
                  </a:lnTo>
                  <a:lnTo>
                    <a:pt x="829935" y="176029"/>
                  </a:lnTo>
                  <a:lnTo>
                    <a:pt x="902828" y="178799"/>
                  </a:lnTo>
                  <a:lnTo>
                    <a:pt x="972040" y="182564"/>
                  </a:lnTo>
                  <a:lnTo>
                    <a:pt x="1037065" y="187259"/>
                  </a:lnTo>
                  <a:lnTo>
                    <a:pt x="1097395" y="192818"/>
                  </a:lnTo>
                  <a:lnTo>
                    <a:pt x="1152525" y="199177"/>
                  </a:lnTo>
                  <a:lnTo>
                    <a:pt x="1201947" y="206270"/>
                  </a:lnTo>
                  <a:lnTo>
                    <a:pt x="1245155" y="214032"/>
                  </a:lnTo>
                  <a:lnTo>
                    <a:pt x="1310905" y="231305"/>
                  </a:lnTo>
                  <a:lnTo>
                    <a:pt x="1345721" y="250472"/>
                  </a:lnTo>
                  <a:lnTo>
                    <a:pt x="1350264" y="260604"/>
                  </a:lnTo>
                  <a:lnTo>
                    <a:pt x="1345721" y="270735"/>
                  </a:lnTo>
                  <a:lnTo>
                    <a:pt x="1310905" y="289902"/>
                  </a:lnTo>
                  <a:lnTo>
                    <a:pt x="1245155" y="307175"/>
                  </a:lnTo>
                  <a:lnTo>
                    <a:pt x="1201947" y="314937"/>
                  </a:lnTo>
                  <a:lnTo>
                    <a:pt x="1152524" y="322030"/>
                  </a:lnTo>
                  <a:lnTo>
                    <a:pt x="1097395" y="328389"/>
                  </a:lnTo>
                  <a:lnTo>
                    <a:pt x="1037065" y="333948"/>
                  </a:lnTo>
                  <a:lnTo>
                    <a:pt x="972040" y="338643"/>
                  </a:lnTo>
                  <a:lnTo>
                    <a:pt x="902828" y="342408"/>
                  </a:lnTo>
                  <a:lnTo>
                    <a:pt x="829935" y="345178"/>
                  </a:lnTo>
                  <a:lnTo>
                    <a:pt x="753867" y="346887"/>
                  </a:lnTo>
                  <a:lnTo>
                    <a:pt x="675131" y="347472"/>
                  </a:lnTo>
                  <a:lnTo>
                    <a:pt x="596396" y="346887"/>
                  </a:lnTo>
                  <a:lnTo>
                    <a:pt x="520328" y="345178"/>
                  </a:lnTo>
                  <a:lnTo>
                    <a:pt x="447435" y="342408"/>
                  </a:lnTo>
                  <a:lnTo>
                    <a:pt x="378223" y="338643"/>
                  </a:lnTo>
                  <a:lnTo>
                    <a:pt x="313198" y="333948"/>
                  </a:lnTo>
                  <a:lnTo>
                    <a:pt x="252868" y="328389"/>
                  </a:lnTo>
                  <a:lnTo>
                    <a:pt x="197738" y="322030"/>
                  </a:lnTo>
                  <a:lnTo>
                    <a:pt x="148316" y="314937"/>
                  </a:lnTo>
                  <a:lnTo>
                    <a:pt x="105108" y="307175"/>
                  </a:lnTo>
                  <a:lnTo>
                    <a:pt x="39358" y="289902"/>
                  </a:lnTo>
                  <a:lnTo>
                    <a:pt x="4542" y="270735"/>
                  </a:lnTo>
                  <a:lnTo>
                    <a:pt x="0" y="260604"/>
                  </a:lnTo>
                  <a:close/>
                </a:path>
              </a:pathLst>
            </a:custGeom>
            <a:ln w="22225">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11535"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21-</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Seleccionamos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pestaña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cual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podrá</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venir</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como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correspondiente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le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hubieran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retenido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sus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clientes.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662785" y="2746616"/>
            <a:ext cx="6617977" cy="3637013"/>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15345" cy="100076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22-</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Integración</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Retenido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parte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clientes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apartado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podemos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observar</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plataforma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está</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integrada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facturas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emitidas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mes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método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pago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PUE</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complementos</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pago</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emitidos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indica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fecha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pago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mes</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que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está</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declarando,</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los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cuales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contengan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relacionen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Retenido.</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2461260" y="3148583"/>
            <a:ext cx="6396228" cy="338075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12170"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23-</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Detalle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retenido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contribuyente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parte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sus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clientes,</a:t>
            </a:r>
            <a:r>
              <a:rPr kumimoji="0" sz="1600" b="0" i="0" u="none" strike="noStrike" kern="0" cap="none" spc="-17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este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apartado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deberemos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poner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origen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actos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retenido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si</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enajenación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bienes</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u</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otras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operaciones.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1223772" y="3855720"/>
            <a:ext cx="9744456" cy="212443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12170"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24-</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Como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hicimos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pestañas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anteriores,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información</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precargada</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puede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ser</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modificada</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lo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cambiaremos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conformidad</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ejemplo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vimos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IVA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quedando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siguiente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manera: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1850906" y="2985552"/>
            <a:ext cx="8230343" cy="338243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11535" cy="51308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24-</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 Pestaña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Pago,</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una</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vez</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revisamos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nuestra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determinación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es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correcta,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seleccionamos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opción</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administración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declaración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presentar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esta.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1898950" y="3099473"/>
            <a:ext cx="8232123" cy="242953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403606" rIns="0" bIns="0" rtlCol="0">
            <a:spAutoFit/>
          </a:bodyPr>
          <a:lstStyle/>
          <a:p>
            <a:pPr marL="242570">
              <a:lnSpc>
                <a:spcPct val="100000"/>
              </a:lnSpc>
              <a:spcBef>
                <a:spcPts val="100"/>
              </a:spcBef>
            </a:pPr>
            <a:r>
              <a:rPr sz="2400" b="1" spc="280" dirty="0">
                <a:solidFill>
                  <a:srgbClr val="F1F1F1"/>
                </a:solidFill>
                <a:latin typeface="Trebuchet MS"/>
                <a:cs typeface="Trebuchet MS"/>
              </a:rPr>
              <a:t>LLENADO</a:t>
            </a:r>
            <a:r>
              <a:rPr sz="2400" b="1" spc="-40" dirty="0">
                <a:solidFill>
                  <a:srgbClr val="F1F1F1"/>
                </a:solidFill>
                <a:latin typeface="Trebuchet MS"/>
                <a:cs typeface="Trebuchet MS"/>
              </a:rPr>
              <a:t> </a:t>
            </a:r>
            <a:r>
              <a:rPr sz="2400" b="1" spc="260" dirty="0">
                <a:solidFill>
                  <a:srgbClr val="F1F1F1"/>
                </a:solidFill>
                <a:latin typeface="Trebuchet MS"/>
                <a:cs typeface="Trebuchet MS"/>
              </a:rPr>
              <a:t>NUEVA</a:t>
            </a:r>
            <a:r>
              <a:rPr sz="2400" b="1" spc="-60" dirty="0">
                <a:solidFill>
                  <a:srgbClr val="F1F1F1"/>
                </a:solidFill>
                <a:latin typeface="Trebuchet MS"/>
                <a:cs typeface="Trebuchet MS"/>
              </a:rPr>
              <a:t> </a:t>
            </a:r>
            <a:r>
              <a:rPr sz="2400" b="1" spc="285" dirty="0">
                <a:solidFill>
                  <a:srgbClr val="F1F1F1"/>
                </a:solidFill>
                <a:latin typeface="Trebuchet MS"/>
                <a:cs typeface="Trebuchet MS"/>
              </a:rPr>
              <a:t>DECLARACIÓN</a:t>
            </a:r>
            <a:r>
              <a:rPr sz="2400" b="1" spc="-35" dirty="0">
                <a:solidFill>
                  <a:srgbClr val="F1F1F1"/>
                </a:solidFill>
                <a:latin typeface="Trebuchet MS"/>
                <a:cs typeface="Trebuchet MS"/>
              </a:rPr>
              <a:t> </a:t>
            </a:r>
            <a:r>
              <a:rPr sz="2400" b="1" spc="170" dirty="0">
                <a:solidFill>
                  <a:srgbClr val="F1F1F1"/>
                </a:solidFill>
                <a:latin typeface="Trebuchet MS"/>
                <a:cs typeface="Trebuchet MS"/>
              </a:rPr>
              <a:t>IVA</a:t>
            </a:r>
            <a:r>
              <a:rPr sz="2400" b="1" spc="-50" dirty="0">
                <a:solidFill>
                  <a:srgbClr val="F1F1F1"/>
                </a:solidFill>
                <a:latin typeface="Trebuchet MS"/>
                <a:cs typeface="Trebuchet MS"/>
              </a:rPr>
              <a:t> </a:t>
            </a:r>
            <a:r>
              <a:rPr sz="2400" b="1" spc="240" dirty="0">
                <a:solidFill>
                  <a:srgbClr val="F1F1F1"/>
                </a:solidFill>
                <a:latin typeface="Trebuchet MS"/>
                <a:cs typeface="Trebuchet MS"/>
              </a:rPr>
              <a:t>PM</a:t>
            </a:r>
            <a:r>
              <a:rPr sz="2400" b="1" spc="-405" dirty="0">
                <a:solidFill>
                  <a:srgbClr val="F1F1F1"/>
                </a:solidFill>
                <a:latin typeface="Trebuchet MS"/>
                <a:cs typeface="Trebuchet MS"/>
              </a:rPr>
              <a:t> </a:t>
            </a:r>
            <a:r>
              <a:rPr sz="2400" b="1" spc="250" dirty="0">
                <a:solidFill>
                  <a:srgbClr val="F1F1F1"/>
                </a:solidFill>
                <a:latin typeface="Trebuchet MS"/>
                <a:cs typeface="Trebuchet MS"/>
              </a:rPr>
              <a:t>TÍTULO</a:t>
            </a:r>
            <a:r>
              <a:rPr sz="2400" b="1" spc="-60" dirty="0">
                <a:solidFill>
                  <a:srgbClr val="F1F1F1"/>
                </a:solidFill>
                <a:latin typeface="Trebuchet MS"/>
                <a:cs typeface="Trebuchet MS"/>
              </a:rPr>
              <a:t> </a:t>
            </a:r>
            <a:r>
              <a:rPr sz="2400" b="1" spc="105" dirty="0">
                <a:solidFill>
                  <a:srgbClr val="F1F1F1"/>
                </a:solidFill>
                <a:latin typeface="Trebuchet MS"/>
                <a:cs typeface="Trebuchet MS"/>
              </a:rPr>
              <a:t>II</a:t>
            </a:r>
            <a:endParaRPr sz="2400">
              <a:latin typeface="Trebuchet MS"/>
              <a:cs typeface="Trebuchet MS"/>
            </a:endParaRP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795337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25-</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Seleccionamos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enviar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declaración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debemos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autenticarnos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e.firma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contribuyente.</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pic>
        <p:nvPicPr>
          <p:cNvPr id="6" name="object 6"/>
          <p:cNvPicPr/>
          <p:nvPr/>
        </p:nvPicPr>
        <p:blipFill>
          <a:blip r:embed="rId3" cstate="print"/>
          <a:stretch>
            <a:fillRect/>
          </a:stretch>
        </p:blipFill>
        <p:spPr>
          <a:xfrm>
            <a:off x="4033023" y="3356718"/>
            <a:ext cx="4002078" cy="252572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133477" rIns="0" bIns="0" rtlCol="0">
            <a:spAutoFit/>
          </a:bodyPr>
          <a:lstStyle/>
          <a:p>
            <a:pPr marL="227965" marR="3302000">
              <a:lnSpc>
                <a:spcPct val="100000"/>
              </a:lnSpc>
              <a:spcBef>
                <a:spcPts val="105"/>
              </a:spcBef>
            </a:pPr>
            <a:r>
              <a:rPr b="1" spc="195" dirty="0">
                <a:solidFill>
                  <a:srgbClr val="F1F1F1"/>
                </a:solidFill>
                <a:latin typeface="Trebuchet MS"/>
                <a:cs typeface="Trebuchet MS"/>
              </a:rPr>
              <a:t>IMPORTANCIA</a:t>
            </a:r>
            <a:r>
              <a:rPr b="1" spc="-85" dirty="0">
                <a:solidFill>
                  <a:srgbClr val="F1F1F1"/>
                </a:solidFill>
                <a:latin typeface="Trebuchet MS"/>
                <a:cs typeface="Trebuchet MS"/>
              </a:rPr>
              <a:t> </a:t>
            </a:r>
            <a:r>
              <a:rPr b="1" spc="215" dirty="0">
                <a:solidFill>
                  <a:srgbClr val="F1F1F1"/>
                </a:solidFill>
                <a:latin typeface="Trebuchet MS"/>
                <a:cs typeface="Trebuchet MS"/>
              </a:rPr>
              <a:t>DE</a:t>
            </a:r>
            <a:r>
              <a:rPr b="1" spc="-55" dirty="0">
                <a:solidFill>
                  <a:srgbClr val="F1F1F1"/>
                </a:solidFill>
                <a:latin typeface="Trebuchet MS"/>
                <a:cs typeface="Trebuchet MS"/>
              </a:rPr>
              <a:t> </a:t>
            </a:r>
            <a:r>
              <a:rPr b="1" spc="210" dirty="0">
                <a:solidFill>
                  <a:srgbClr val="F1F1F1"/>
                </a:solidFill>
                <a:latin typeface="Trebuchet MS"/>
                <a:cs typeface="Trebuchet MS"/>
              </a:rPr>
              <a:t>LA</a:t>
            </a:r>
            <a:r>
              <a:rPr b="1" spc="-55" dirty="0">
                <a:solidFill>
                  <a:srgbClr val="F1F1F1"/>
                </a:solidFill>
                <a:latin typeface="Trebuchet MS"/>
                <a:cs typeface="Trebuchet MS"/>
              </a:rPr>
              <a:t> </a:t>
            </a:r>
            <a:r>
              <a:rPr b="1" spc="210" dirty="0">
                <a:solidFill>
                  <a:srgbClr val="F1F1F1"/>
                </a:solidFill>
                <a:latin typeface="Trebuchet MS"/>
                <a:cs typeface="Trebuchet MS"/>
              </a:rPr>
              <a:t>EMISION</a:t>
            </a:r>
            <a:r>
              <a:rPr b="1" spc="-420" dirty="0">
                <a:solidFill>
                  <a:srgbClr val="F1F1F1"/>
                </a:solidFill>
                <a:latin typeface="Trebuchet MS"/>
                <a:cs typeface="Trebuchet MS"/>
              </a:rPr>
              <a:t> </a:t>
            </a:r>
            <a:r>
              <a:rPr b="1" spc="180" dirty="0">
                <a:solidFill>
                  <a:srgbClr val="F1F1F1"/>
                </a:solidFill>
                <a:latin typeface="Trebuchet MS"/>
                <a:cs typeface="Trebuchet MS"/>
              </a:rPr>
              <a:t>Y</a:t>
            </a:r>
            <a:r>
              <a:rPr b="1" spc="-45" dirty="0">
                <a:solidFill>
                  <a:srgbClr val="F1F1F1"/>
                </a:solidFill>
                <a:latin typeface="Trebuchet MS"/>
                <a:cs typeface="Trebuchet MS"/>
              </a:rPr>
              <a:t> </a:t>
            </a:r>
            <a:r>
              <a:rPr b="1" spc="210" dirty="0">
                <a:solidFill>
                  <a:srgbClr val="F1F1F1"/>
                </a:solidFill>
                <a:latin typeface="Trebuchet MS"/>
                <a:cs typeface="Trebuchet MS"/>
              </a:rPr>
              <a:t>RECEPCION</a:t>
            </a:r>
            <a:r>
              <a:rPr b="1" spc="-80" dirty="0">
                <a:solidFill>
                  <a:srgbClr val="F1F1F1"/>
                </a:solidFill>
                <a:latin typeface="Trebuchet MS"/>
                <a:cs typeface="Trebuchet MS"/>
              </a:rPr>
              <a:t> </a:t>
            </a:r>
            <a:r>
              <a:rPr b="1" spc="215" dirty="0">
                <a:solidFill>
                  <a:srgbClr val="F1F1F1"/>
                </a:solidFill>
                <a:latin typeface="Trebuchet MS"/>
                <a:cs typeface="Trebuchet MS"/>
              </a:rPr>
              <a:t>DE</a:t>
            </a:r>
            <a:r>
              <a:rPr b="1" spc="-55" dirty="0">
                <a:solidFill>
                  <a:srgbClr val="F1F1F1"/>
                </a:solidFill>
                <a:latin typeface="Trebuchet MS"/>
                <a:cs typeface="Trebuchet MS"/>
              </a:rPr>
              <a:t> </a:t>
            </a:r>
            <a:r>
              <a:rPr b="1" spc="180" dirty="0">
                <a:solidFill>
                  <a:srgbClr val="F1F1F1"/>
                </a:solidFill>
                <a:latin typeface="Trebuchet MS"/>
                <a:cs typeface="Trebuchet MS"/>
              </a:rPr>
              <a:t>FACTURAS PUE</a:t>
            </a:r>
            <a:r>
              <a:rPr b="1" spc="-35" dirty="0">
                <a:solidFill>
                  <a:srgbClr val="F1F1F1"/>
                </a:solidFill>
                <a:latin typeface="Trebuchet MS"/>
                <a:cs typeface="Trebuchet MS"/>
              </a:rPr>
              <a:t> </a:t>
            </a:r>
            <a:r>
              <a:rPr b="1" spc="155" dirty="0">
                <a:solidFill>
                  <a:srgbClr val="F1F1F1"/>
                </a:solidFill>
                <a:latin typeface="Trebuchet MS"/>
                <a:cs typeface="Trebuchet MS"/>
              </a:rPr>
              <a:t>PARA</a:t>
            </a:r>
            <a:r>
              <a:rPr b="1" spc="-60" dirty="0">
                <a:solidFill>
                  <a:srgbClr val="F1F1F1"/>
                </a:solidFill>
                <a:latin typeface="Trebuchet MS"/>
                <a:cs typeface="Trebuchet MS"/>
              </a:rPr>
              <a:t> </a:t>
            </a:r>
            <a:r>
              <a:rPr b="1" spc="120" dirty="0">
                <a:solidFill>
                  <a:srgbClr val="F1F1F1"/>
                </a:solidFill>
                <a:latin typeface="Trebuchet MS"/>
                <a:cs typeface="Trebuchet MS"/>
              </a:rPr>
              <a:t>EL</a:t>
            </a:r>
            <a:r>
              <a:rPr b="1" spc="-360" dirty="0">
                <a:solidFill>
                  <a:srgbClr val="F1F1F1"/>
                </a:solidFill>
                <a:latin typeface="Trebuchet MS"/>
                <a:cs typeface="Trebuchet MS"/>
              </a:rPr>
              <a:t> </a:t>
            </a:r>
            <a:r>
              <a:rPr b="1" spc="235" dirty="0">
                <a:solidFill>
                  <a:srgbClr val="F1F1F1"/>
                </a:solidFill>
                <a:latin typeface="Trebuchet MS"/>
                <a:cs typeface="Trebuchet MS"/>
              </a:rPr>
              <a:t>TRASLADO</a:t>
            </a:r>
            <a:r>
              <a:rPr b="1" spc="-420" dirty="0">
                <a:solidFill>
                  <a:srgbClr val="F1F1F1"/>
                </a:solidFill>
                <a:latin typeface="Trebuchet MS"/>
                <a:cs typeface="Trebuchet MS"/>
              </a:rPr>
              <a:t> </a:t>
            </a:r>
            <a:r>
              <a:rPr b="1" spc="180" dirty="0">
                <a:solidFill>
                  <a:srgbClr val="F1F1F1"/>
                </a:solidFill>
                <a:latin typeface="Trebuchet MS"/>
                <a:cs typeface="Trebuchet MS"/>
              </a:rPr>
              <a:t>Y</a:t>
            </a:r>
            <a:r>
              <a:rPr b="1" spc="-254" dirty="0">
                <a:solidFill>
                  <a:srgbClr val="F1F1F1"/>
                </a:solidFill>
                <a:latin typeface="Trebuchet MS"/>
                <a:cs typeface="Trebuchet MS"/>
              </a:rPr>
              <a:t> </a:t>
            </a:r>
            <a:r>
              <a:rPr b="1" spc="190" dirty="0">
                <a:solidFill>
                  <a:srgbClr val="F1F1F1"/>
                </a:solidFill>
                <a:latin typeface="Trebuchet MS"/>
                <a:cs typeface="Trebuchet MS"/>
              </a:rPr>
              <a:t>ACREDITAMIENTO</a:t>
            </a:r>
            <a:r>
              <a:rPr b="1" spc="-75" dirty="0">
                <a:solidFill>
                  <a:srgbClr val="F1F1F1"/>
                </a:solidFill>
                <a:latin typeface="Trebuchet MS"/>
                <a:cs typeface="Trebuchet MS"/>
              </a:rPr>
              <a:t> </a:t>
            </a:r>
            <a:r>
              <a:rPr b="1" spc="180" dirty="0">
                <a:solidFill>
                  <a:srgbClr val="F1F1F1"/>
                </a:solidFill>
                <a:latin typeface="Trebuchet MS"/>
                <a:cs typeface="Trebuchet MS"/>
              </a:rPr>
              <a:t>DEL</a:t>
            </a:r>
            <a:r>
              <a:rPr b="1" spc="-50" dirty="0">
                <a:solidFill>
                  <a:srgbClr val="F1F1F1"/>
                </a:solidFill>
                <a:latin typeface="Trebuchet MS"/>
                <a:cs typeface="Trebuchet MS"/>
              </a:rPr>
              <a:t> </a:t>
            </a:r>
            <a:r>
              <a:rPr b="1" spc="140" dirty="0">
                <a:solidFill>
                  <a:srgbClr val="F1F1F1"/>
                </a:solidFill>
                <a:latin typeface="Trebuchet MS"/>
                <a:cs typeface="Trebuchet MS"/>
              </a:rPr>
              <a:t>IVA</a:t>
            </a:r>
            <a:r>
              <a:rPr b="1" spc="-65" dirty="0">
                <a:solidFill>
                  <a:srgbClr val="F1F1F1"/>
                </a:solidFill>
                <a:latin typeface="Trebuchet MS"/>
                <a:cs typeface="Trebuchet MS"/>
              </a:rPr>
              <a:t> </a:t>
            </a:r>
            <a:r>
              <a:rPr b="1" spc="190" dirty="0">
                <a:solidFill>
                  <a:srgbClr val="F1F1F1"/>
                </a:solidFill>
                <a:latin typeface="Trebuchet MS"/>
                <a:cs typeface="Trebuchet MS"/>
              </a:rPr>
              <a:t>DE </a:t>
            </a:r>
            <a:r>
              <a:rPr b="1" spc="240" dirty="0">
                <a:solidFill>
                  <a:srgbClr val="F1F1F1"/>
                </a:solidFill>
                <a:latin typeface="Trebuchet MS"/>
                <a:cs typeface="Trebuchet MS"/>
              </a:rPr>
              <a:t>MANERA</a:t>
            </a:r>
            <a:r>
              <a:rPr b="1" spc="-30" dirty="0">
                <a:solidFill>
                  <a:srgbClr val="F1F1F1"/>
                </a:solidFill>
                <a:latin typeface="Trebuchet MS"/>
                <a:cs typeface="Trebuchet MS"/>
              </a:rPr>
              <a:t> </a:t>
            </a:r>
            <a:r>
              <a:rPr b="1" spc="185" dirty="0">
                <a:solidFill>
                  <a:srgbClr val="F1F1F1"/>
                </a:solidFill>
                <a:latin typeface="Trebuchet MS"/>
                <a:cs typeface="Trebuchet MS"/>
              </a:rPr>
              <a:t>CORRECTA</a:t>
            </a: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a:spLocks noGrp="1"/>
          </p:cNvSpPr>
          <p:nvPr>
            <p:ph type="body" idx="1"/>
          </p:nvPr>
        </p:nvSpPr>
        <p:spPr>
          <a:xfrm>
            <a:off x="838200" y="1825625"/>
            <a:ext cx="10515600" cy="14036535"/>
          </a:xfrm>
          <a:prstGeom prst="rect">
            <a:avLst/>
          </a:prstGeom>
        </p:spPr>
        <p:txBody>
          <a:bodyPr vert="horz" wrap="square" lIns="0" tIns="12065" rIns="0" bIns="0" rtlCol="0">
            <a:spAutoFit/>
          </a:bodyPr>
          <a:lstStyle/>
          <a:p>
            <a:pPr marL="12700" algn="just">
              <a:lnSpc>
                <a:spcPct val="100000"/>
              </a:lnSpc>
              <a:spcBef>
                <a:spcPts val="95"/>
              </a:spcBef>
            </a:pPr>
            <a:r>
              <a:rPr dirty="0"/>
              <a:t>Opción para</a:t>
            </a:r>
            <a:r>
              <a:rPr spc="-40" dirty="0"/>
              <a:t> </a:t>
            </a:r>
            <a:r>
              <a:rPr dirty="0"/>
              <a:t>que</a:t>
            </a:r>
            <a:r>
              <a:rPr spc="-15" dirty="0"/>
              <a:t> </a:t>
            </a:r>
            <a:r>
              <a:rPr dirty="0"/>
              <a:t>en</a:t>
            </a:r>
            <a:r>
              <a:rPr spc="-5" dirty="0"/>
              <a:t> </a:t>
            </a:r>
            <a:r>
              <a:rPr dirty="0"/>
              <a:t>el</a:t>
            </a:r>
            <a:r>
              <a:rPr spc="-5" dirty="0"/>
              <a:t> </a:t>
            </a:r>
            <a:r>
              <a:rPr spc="150" dirty="0"/>
              <a:t>CFDI</a:t>
            </a:r>
            <a:r>
              <a:rPr spc="-10" dirty="0"/>
              <a:t> </a:t>
            </a:r>
            <a:r>
              <a:rPr dirty="0"/>
              <a:t>se</a:t>
            </a:r>
            <a:r>
              <a:rPr spc="-25" dirty="0"/>
              <a:t> </a:t>
            </a:r>
            <a:r>
              <a:rPr spc="-10" dirty="0"/>
              <a:t>establezca</a:t>
            </a:r>
            <a:r>
              <a:rPr spc="20" dirty="0"/>
              <a:t> </a:t>
            </a:r>
            <a:r>
              <a:rPr dirty="0"/>
              <a:t>como</a:t>
            </a:r>
            <a:r>
              <a:rPr spc="-20" dirty="0"/>
              <a:t> </a:t>
            </a:r>
            <a:r>
              <a:rPr dirty="0"/>
              <a:t>método</a:t>
            </a:r>
            <a:r>
              <a:rPr spc="5" dirty="0"/>
              <a:t> </a:t>
            </a:r>
            <a:r>
              <a:rPr dirty="0"/>
              <a:t>de</a:t>
            </a:r>
            <a:r>
              <a:rPr spc="-15" dirty="0"/>
              <a:t> </a:t>
            </a:r>
            <a:r>
              <a:rPr dirty="0"/>
              <a:t>pago</a:t>
            </a:r>
            <a:r>
              <a:rPr spc="-190" dirty="0"/>
              <a:t> </a:t>
            </a:r>
            <a:r>
              <a:rPr dirty="0"/>
              <a:t>“Pago</a:t>
            </a:r>
            <a:r>
              <a:rPr spc="-35" dirty="0"/>
              <a:t> </a:t>
            </a:r>
            <a:r>
              <a:rPr dirty="0"/>
              <a:t>en</a:t>
            </a:r>
            <a:r>
              <a:rPr spc="-5" dirty="0"/>
              <a:t> </a:t>
            </a:r>
            <a:r>
              <a:rPr dirty="0"/>
              <a:t>una</a:t>
            </a:r>
            <a:r>
              <a:rPr spc="-20" dirty="0"/>
              <a:t> </a:t>
            </a:r>
            <a:r>
              <a:rPr dirty="0"/>
              <a:t>sola</a:t>
            </a:r>
            <a:r>
              <a:rPr spc="-10" dirty="0"/>
              <a:t> exhibición”</a:t>
            </a:r>
          </a:p>
          <a:p>
            <a:pPr marL="12700" marR="5080" algn="just">
              <a:lnSpc>
                <a:spcPct val="100000"/>
              </a:lnSpc>
            </a:pPr>
            <a:r>
              <a:rPr spc="-114" dirty="0"/>
              <a:t>2.7.1.39.</a:t>
            </a:r>
            <a:r>
              <a:rPr spc="-10" dirty="0"/>
              <a:t> </a:t>
            </a:r>
            <a:r>
              <a:rPr spc="110" dirty="0"/>
              <a:t>RMF</a:t>
            </a:r>
            <a:r>
              <a:rPr spc="-120" dirty="0"/>
              <a:t> </a:t>
            </a:r>
            <a:r>
              <a:rPr lang="es-MX" spc="-25" dirty="0"/>
              <a:t>2026</a:t>
            </a:r>
            <a:r>
              <a:rPr spc="-100" dirty="0"/>
              <a:t> </a:t>
            </a:r>
            <a:r>
              <a:rPr b="0" spc="-65" dirty="0">
                <a:latin typeface="Trebuchet MS"/>
                <a:cs typeface="Trebuchet MS"/>
              </a:rPr>
              <a:t>Para</a:t>
            </a:r>
            <a:r>
              <a:rPr b="0" spc="-55" dirty="0">
                <a:latin typeface="Trebuchet MS"/>
                <a:cs typeface="Trebuchet MS"/>
              </a:rPr>
              <a:t> </a:t>
            </a:r>
            <a:r>
              <a:rPr b="0" dirty="0">
                <a:latin typeface="Trebuchet MS"/>
                <a:cs typeface="Trebuchet MS"/>
              </a:rPr>
              <a:t>los</a:t>
            </a:r>
            <a:r>
              <a:rPr b="0" spc="-120" dirty="0">
                <a:latin typeface="Trebuchet MS"/>
                <a:cs typeface="Trebuchet MS"/>
              </a:rPr>
              <a:t> </a:t>
            </a:r>
            <a:r>
              <a:rPr b="0" spc="-80" dirty="0">
                <a:latin typeface="Trebuchet MS"/>
                <a:cs typeface="Trebuchet MS"/>
              </a:rPr>
              <a:t>efectos</a:t>
            </a:r>
            <a:r>
              <a:rPr b="0" spc="-45" dirty="0">
                <a:latin typeface="Trebuchet MS"/>
                <a:cs typeface="Trebuchet MS"/>
              </a:rPr>
              <a:t> </a:t>
            </a:r>
            <a:r>
              <a:rPr b="0" spc="-10" dirty="0">
                <a:latin typeface="Trebuchet MS"/>
                <a:cs typeface="Trebuchet MS"/>
              </a:rPr>
              <a:t>de</a:t>
            </a:r>
            <a:r>
              <a:rPr b="0" spc="15" dirty="0">
                <a:latin typeface="Trebuchet MS"/>
                <a:cs typeface="Trebuchet MS"/>
              </a:rPr>
              <a:t> </a:t>
            </a:r>
            <a:r>
              <a:rPr b="0" dirty="0">
                <a:latin typeface="Trebuchet MS"/>
                <a:cs typeface="Trebuchet MS"/>
              </a:rPr>
              <a:t>los</a:t>
            </a:r>
            <a:r>
              <a:rPr b="0" spc="45" dirty="0">
                <a:latin typeface="Trebuchet MS"/>
                <a:cs typeface="Trebuchet MS"/>
              </a:rPr>
              <a:t> </a:t>
            </a:r>
            <a:r>
              <a:rPr b="0" spc="-60" dirty="0">
                <a:latin typeface="Trebuchet MS"/>
                <a:cs typeface="Trebuchet MS"/>
              </a:rPr>
              <a:t>artículos</a:t>
            </a:r>
            <a:r>
              <a:rPr b="0" spc="40" dirty="0">
                <a:latin typeface="Trebuchet MS"/>
                <a:cs typeface="Trebuchet MS"/>
              </a:rPr>
              <a:t> </a:t>
            </a:r>
            <a:r>
              <a:rPr b="0" spc="-150" dirty="0">
                <a:latin typeface="Trebuchet MS"/>
                <a:cs typeface="Trebuchet MS"/>
              </a:rPr>
              <a:t>29,</a:t>
            </a:r>
            <a:r>
              <a:rPr b="0" spc="30" dirty="0">
                <a:latin typeface="Trebuchet MS"/>
                <a:cs typeface="Trebuchet MS"/>
              </a:rPr>
              <a:t> </a:t>
            </a:r>
            <a:r>
              <a:rPr b="0" spc="-75" dirty="0">
                <a:latin typeface="Trebuchet MS"/>
                <a:cs typeface="Trebuchet MS"/>
              </a:rPr>
              <a:t>párrafos</a:t>
            </a:r>
            <a:r>
              <a:rPr b="0" spc="35" dirty="0">
                <a:latin typeface="Trebuchet MS"/>
                <a:cs typeface="Trebuchet MS"/>
              </a:rPr>
              <a:t> </a:t>
            </a:r>
            <a:r>
              <a:rPr b="0" spc="-100" dirty="0">
                <a:latin typeface="Trebuchet MS"/>
                <a:cs typeface="Trebuchet MS"/>
              </a:rPr>
              <a:t>primero,</a:t>
            </a:r>
            <a:r>
              <a:rPr b="0" spc="-20" dirty="0">
                <a:latin typeface="Trebuchet MS"/>
                <a:cs typeface="Trebuchet MS"/>
              </a:rPr>
              <a:t> </a:t>
            </a:r>
            <a:r>
              <a:rPr b="0" spc="-114" dirty="0">
                <a:latin typeface="Trebuchet MS"/>
                <a:cs typeface="Trebuchet MS"/>
              </a:rPr>
              <a:t>segundo,</a:t>
            </a:r>
            <a:r>
              <a:rPr b="0" spc="-10" dirty="0">
                <a:latin typeface="Trebuchet MS"/>
                <a:cs typeface="Trebuchet MS"/>
              </a:rPr>
              <a:t> </a:t>
            </a:r>
            <a:r>
              <a:rPr b="0" spc="-85" dirty="0">
                <a:latin typeface="Trebuchet MS"/>
                <a:cs typeface="Trebuchet MS"/>
              </a:rPr>
              <a:t>fracción</a:t>
            </a:r>
            <a:r>
              <a:rPr b="0" spc="45" dirty="0">
                <a:latin typeface="Trebuchet MS"/>
                <a:cs typeface="Trebuchet MS"/>
              </a:rPr>
              <a:t> </a:t>
            </a:r>
            <a:r>
              <a:rPr b="0" dirty="0">
                <a:latin typeface="Trebuchet MS"/>
                <a:cs typeface="Trebuchet MS"/>
              </a:rPr>
              <a:t>VI</a:t>
            </a:r>
            <a:r>
              <a:rPr b="0" spc="30" dirty="0">
                <a:latin typeface="Trebuchet MS"/>
                <a:cs typeface="Trebuchet MS"/>
              </a:rPr>
              <a:t> </a:t>
            </a:r>
            <a:r>
              <a:rPr b="0" dirty="0">
                <a:latin typeface="Trebuchet MS"/>
                <a:cs typeface="Trebuchet MS"/>
              </a:rPr>
              <a:t>y</a:t>
            </a:r>
            <a:r>
              <a:rPr b="0" spc="40" dirty="0">
                <a:latin typeface="Trebuchet MS"/>
                <a:cs typeface="Trebuchet MS"/>
              </a:rPr>
              <a:t> </a:t>
            </a:r>
            <a:r>
              <a:rPr b="0" spc="-125" dirty="0">
                <a:latin typeface="Trebuchet MS"/>
                <a:cs typeface="Trebuchet MS"/>
              </a:rPr>
              <a:t>penúltimo,</a:t>
            </a:r>
            <a:r>
              <a:rPr b="0" spc="5" dirty="0">
                <a:latin typeface="Trebuchet MS"/>
                <a:cs typeface="Trebuchet MS"/>
              </a:rPr>
              <a:t> </a:t>
            </a:r>
            <a:r>
              <a:rPr b="0" spc="-60" dirty="0">
                <a:latin typeface="Trebuchet MS"/>
                <a:cs typeface="Trebuchet MS"/>
              </a:rPr>
              <a:t>29-</a:t>
            </a:r>
            <a:r>
              <a:rPr b="0" spc="-110" dirty="0">
                <a:latin typeface="Trebuchet MS"/>
                <a:cs typeface="Trebuchet MS"/>
              </a:rPr>
              <a:t>A,</a:t>
            </a:r>
            <a:r>
              <a:rPr b="0" spc="-15" dirty="0">
                <a:latin typeface="Trebuchet MS"/>
                <a:cs typeface="Trebuchet MS"/>
              </a:rPr>
              <a:t> </a:t>
            </a:r>
            <a:r>
              <a:rPr b="0" spc="-45" dirty="0">
                <a:latin typeface="Trebuchet MS"/>
                <a:cs typeface="Trebuchet MS"/>
              </a:rPr>
              <a:t>primer</a:t>
            </a:r>
            <a:r>
              <a:rPr b="0" spc="40" dirty="0">
                <a:latin typeface="Trebuchet MS"/>
                <a:cs typeface="Trebuchet MS"/>
              </a:rPr>
              <a:t> </a:t>
            </a:r>
            <a:r>
              <a:rPr b="0" spc="-55" dirty="0">
                <a:latin typeface="Trebuchet MS"/>
                <a:cs typeface="Trebuchet MS"/>
              </a:rPr>
              <a:t>párrafo, </a:t>
            </a:r>
            <a:r>
              <a:rPr b="0" spc="-90" dirty="0">
                <a:latin typeface="Trebuchet MS"/>
                <a:cs typeface="Trebuchet MS"/>
              </a:rPr>
              <a:t>fracción</a:t>
            </a:r>
            <a:r>
              <a:rPr b="0" spc="-35" dirty="0">
                <a:latin typeface="Trebuchet MS"/>
                <a:cs typeface="Trebuchet MS"/>
              </a:rPr>
              <a:t> </a:t>
            </a:r>
            <a:r>
              <a:rPr b="0" spc="-110" dirty="0">
                <a:latin typeface="Trebuchet MS"/>
                <a:cs typeface="Trebuchet MS"/>
              </a:rPr>
              <a:t>VII,</a:t>
            </a:r>
            <a:r>
              <a:rPr b="0" spc="-10" dirty="0">
                <a:latin typeface="Trebuchet MS"/>
                <a:cs typeface="Trebuchet MS"/>
              </a:rPr>
              <a:t> </a:t>
            </a:r>
            <a:r>
              <a:rPr b="0" spc="-60" dirty="0">
                <a:latin typeface="Trebuchet MS"/>
                <a:cs typeface="Trebuchet MS"/>
              </a:rPr>
              <a:t>inciso</a:t>
            </a:r>
            <a:r>
              <a:rPr b="0" spc="-65" dirty="0">
                <a:latin typeface="Trebuchet MS"/>
                <a:cs typeface="Trebuchet MS"/>
              </a:rPr>
              <a:t> </a:t>
            </a:r>
            <a:r>
              <a:rPr b="0" dirty="0">
                <a:latin typeface="Trebuchet MS"/>
                <a:cs typeface="Trebuchet MS"/>
              </a:rPr>
              <a:t>b)</a:t>
            </a:r>
            <a:r>
              <a:rPr b="0" spc="-120" dirty="0">
                <a:latin typeface="Trebuchet MS"/>
                <a:cs typeface="Trebuchet MS"/>
              </a:rPr>
              <a:t> </a:t>
            </a:r>
            <a:r>
              <a:rPr b="0" spc="-85" dirty="0">
                <a:latin typeface="Trebuchet MS"/>
                <a:cs typeface="Trebuchet MS"/>
              </a:rPr>
              <a:t>del</a:t>
            </a:r>
            <a:r>
              <a:rPr b="0" spc="-35" dirty="0">
                <a:latin typeface="Trebuchet MS"/>
                <a:cs typeface="Trebuchet MS"/>
              </a:rPr>
              <a:t> </a:t>
            </a:r>
            <a:r>
              <a:rPr b="0" spc="-170" dirty="0">
                <a:latin typeface="Trebuchet MS"/>
                <a:cs typeface="Trebuchet MS"/>
              </a:rPr>
              <a:t>CFF,</a:t>
            </a:r>
            <a:r>
              <a:rPr b="0" spc="45" dirty="0">
                <a:latin typeface="Trebuchet MS"/>
                <a:cs typeface="Trebuchet MS"/>
              </a:rPr>
              <a:t> </a:t>
            </a:r>
            <a:r>
              <a:rPr b="0" dirty="0">
                <a:latin typeface="Trebuchet MS"/>
                <a:cs typeface="Trebuchet MS"/>
              </a:rPr>
              <a:t>y</a:t>
            </a:r>
            <a:r>
              <a:rPr b="0" spc="-120" dirty="0">
                <a:latin typeface="Trebuchet MS"/>
                <a:cs typeface="Trebuchet MS"/>
              </a:rPr>
              <a:t> </a:t>
            </a:r>
            <a:r>
              <a:rPr b="0" spc="-85" dirty="0">
                <a:latin typeface="Trebuchet MS"/>
                <a:cs typeface="Trebuchet MS"/>
              </a:rPr>
              <a:t>las</a:t>
            </a:r>
            <a:r>
              <a:rPr b="0" spc="-35" dirty="0">
                <a:latin typeface="Trebuchet MS"/>
                <a:cs typeface="Trebuchet MS"/>
              </a:rPr>
              <a:t> </a:t>
            </a:r>
            <a:r>
              <a:rPr b="0" spc="-85" dirty="0">
                <a:latin typeface="Trebuchet MS"/>
                <a:cs typeface="Trebuchet MS"/>
              </a:rPr>
              <a:t>reglas</a:t>
            </a:r>
            <a:r>
              <a:rPr b="0" spc="-40" dirty="0">
                <a:latin typeface="Trebuchet MS"/>
                <a:cs typeface="Trebuchet MS"/>
              </a:rPr>
              <a:t> </a:t>
            </a:r>
            <a:r>
              <a:rPr b="0" spc="-165" dirty="0">
                <a:latin typeface="Trebuchet MS"/>
                <a:cs typeface="Trebuchet MS"/>
              </a:rPr>
              <a:t>2.7.1.29.,</a:t>
            </a:r>
            <a:r>
              <a:rPr b="0" spc="45" dirty="0">
                <a:latin typeface="Trebuchet MS"/>
                <a:cs typeface="Trebuchet MS"/>
              </a:rPr>
              <a:t> </a:t>
            </a:r>
            <a:r>
              <a:rPr b="0" spc="-85" dirty="0">
                <a:latin typeface="Trebuchet MS"/>
                <a:cs typeface="Trebuchet MS"/>
              </a:rPr>
              <a:t>fracción</a:t>
            </a:r>
            <a:r>
              <a:rPr b="0" spc="-40" dirty="0">
                <a:latin typeface="Trebuchet MS"/>
                <a:cs typeface="Trebuchet MS"/>
              </a:rPr>
              <a:t> </a:t>
            </a:r>
            <a:r>
              <a:rPr b="0" dirty="0">
                <a:latin typeface="Trebuchet MS"/>
                <a:cs typeface="Trebuchet MS"/>
              </a:rPr>
              <a:t>II</a:t>
            </a:r>
            <a:r>
              <a:rPr b="0" spc="-120" dirty="0">
                <a:latin typeface="Trebuchet MS"/>
                <a:cs typeface="Trebuchet MS"/>
              </a:rPr>
              <a:t> </a:t>
            </a:r>
            <a:r>
              <a:rPr b="0" dirty="0">
                <a:latin typeface="Trebuchet MS"/>
                <a:cs typeface="Trebuchet MS"/>
              </a:rPr>
              <a:t>y</a:t>
            </a:r>
            <a:r>
              <a:rPr b="0" spc="-35" dirty="0">
                <a:latin typeface="Trebuchet MS"/>
                <a:cs typeface="Trebuchet MS"/>
              </a:rPr>
              <a:t> </a:t>
            </a:r>
            <a:r>
              <a:rPr b="0" spc="-165" dirty="0">
                <a:latin typeface="Trebuchet MS"/>
                <a:cs typeface="Trebuchet MS"/>
              </a:rPr>
              <a:t>2.7.1.32.,</a:t>
            </a:r>
            <a:r>
              <a:rPr b="0" spc="45" dirty="0">
                <a:latin typeface="Trebuchet MS"/>
                <a:cs typeface="Trebuchet MS"/>
              </a:rPr>
              <a:t> </a:t>
            </a:r>
            <a:r>
              <a:rPr b="0" dirty="0">
                <a:latin typeface="Trebuchet MS"/>
                <a:cs typeface="Trebuchet MS"/>
              </a:rPr>
              <a:t>los</a:t>
            </a:r>
            <a:r>
              <a:rPr b="0" spc="5" dirty="0">
                <a:latin typeface="Trebuchet MS"/>
                <a:cs typeface="Trebuchet MS"/>
              </a:rPr>
              <a:t> </a:t>
            </a:r>
            <a:r>
              <a:rPr b="0" spc="-75" dirty="0">
                <a:latin typeface="Trebuchet MS"/>
                <a:cs typeface="Trebuchet MS"/>
              </a:rPr>
              <a:t>contribuyentes</a:t>
            </a:r>
            <a:r>
              <a:rPr b="0" dirty="0">
                <a:latin typeface="Trebuchet MS"/>
                <a:cs typeface="Trebuchet MS"/>
              </a:rPr>
              <a:t> </a:t>
            </a:r>
            <a:r>
              <a:rPr b="0" spc="-60" dirty="0">
                <a:latin typeface="Trebuchet MS"/>
                <a:cs typeface="Trebuchet MS"/>
              </a:rPr>
              <a:t>que</a:t>
            </a:r>
            <a:r>
              <a:rPr b="0" spc="5" dirty="0">
                <a:latin typeface="Trebuchet MS"/>
                <a:cs typeface="Trebuchet MS"/>
              </a:rPr>
              <a:t> </a:t>
            </a:r>
            <a:r>
              <a:rPr b="0" dirty="0">
                <a:latin typeface="Trebuchet MS"/>
                <a:cs typeface="Trebuchet MS"/>
              </a:rPr>
              <a:t>no</a:t>
            </a:r>
            <a:r>
              <a:rPr b="0" spc="-5" dirty="0">
                <a:latin typeface="Trebuchet MS"/>
                <a:cs typeface="Trebuchet MS"/>
              </a:rPr>
              <a:t> </a:t>
            </a:r>
            <a:r>
              <a:rPr b="0" spc="-90" dirty="0">
                <a:latin typeface="Trebuchet MS"/>
                <a:cs typeface="Trebuchet MS"/>
              </a:rPr>
              <a:t>reciban</a:t>
            </a:r>
            <a:r>
              <a:rPr b="0" spc="5" dirty="0">
                <a:latin typeface="Trebuchet MS"/>
                <a:cs typeface="Trebuchet MS"/>
              </a:rPr>
              <a:t> </a:t>
            </a:r>
            <a:r>
              <a:rPr b="0" spc="-75" dirty="0">
                <a:latin typeface="Trebuchet MS"/>
                <a:cs typeface="Trebuchet MS"/>
              </a:rPr>
              <a:t>el</a:t>
            </a:r>
            <a:r>
              <a:rPr b="0" spc="10" dirty="0">
                <a:latin typeface="Trebuchet MS"/>
                <a:cs typeface="Trebuchet MS"/>
              </a:rPr>
              <a:t> </a:t>
            </a:r>
            <a:r>
              <a:rPr b="0" spc="-65" dirty="0">
                <a:latin typeface="Trebuchet MS"/>
                <a:cs typeface="Trebuchet MS"/>
              </a:rPr>
              <a:t>pago</a:t>
            </a:r>
            <a:r>
              <a:rPr b="0" spc="5" dirty="0">
                <a:latin typeface="Trebuchet MS"/>
                <a:cs typeface="Trebuchet MS"/>
              </a:rPr>
              <a:t> </a:t>
            </a:r>
            <a:r>
              <a:rPr b="0" spc="-85" dirty="0">
                <a:latin typeface="Trebuchet MS"/>
                <a:cs typeface="Trebuchet MS"/>
              </a:rPr>
              <a:t>del</a:t>
            </a:r>
            <a:r>
              <a:rPr b="0" spc="5" dirty="0">
                <a:latin typeface="Trebuchet MS"/>
                <a:cs typeface="Trebuchet MS"/>
              </a:rPr>
              <a:t> </a:t>
            </a:r>
            <a:r>
              <a:rPr b="0" spc="-20" dirty="0">
                <a:latin typeface="Trebuchet MS"/>
                <a:cs typeface="Trebuchet MS"/>
              </a:rPr>
              <a:t>monto</a:t>
            </a:r>
            <a:r>
              <a:rPr b="0" spc="10" dirty="0">
                <a:latin typeface="Trebuchet MS"/>
                <a:cs typeface="Trebuchet MS"/>
              </a:rPr>
              <a:t> </a:t>
            </a:r>
            <a:r>
              <a:rPr b="0" spc="-10" dirty="0">
                <a:latin typeface="Trebuchet MS"/>
                <a:cs typeface="Trebuchet MS"/>
              </a:rPr>
              <a:t>total </a:t>
            </a:r>
            <a:r>
              <a:rPr b="0" spc="-35" dirty="0">
                <a:latin typeface="Trebuchet MS"/>
                <a:cs typeface="Trebuchet MS"/>
              </a:rPr>
              <a:t>del</a:t>
            </a:r>
            <a:r>
              <a:rPr b="0" spc="-90" dirty="0">
                <a:latin typeface="Trebuchet MS"/>
                <a:cs typeface="Trebuchet MS"/>
              </a:rPr>
              <a:t> </a:t>
            </a:r>
            <a:r>
              <a:rPr b="0" spc="55" dirty="0">
                <a:latin typeface="Trebuchet MS"/>
                <a:cs typeface="Trebuchet MS"/>
              </a:rPr>
              <a:t>CFDI</a:t>
            </a:r>
            <a:r>
              <a:rPr b="0" spc="-90" dirty="0">
                <a:latin typeface="Trebuchet MS"/>
                <a:cs typeface="Trebuchet MS"/>
              </a:rPr>
              <a:t> </a:t>
            </a:r>
            <a:r>
              <a:rPr b="0" spc="-20" dirty="0">
                <a:latin typeface="Trebuchet MS"/>
                <a:cs typeface="Trebuchet MS"/>
              </a:rPr>
              <a:t>al</a:t>
            </a:r>
            <a:r>
              <a:rPr b="0" spc="-30" dirty="0">
                <a:latin typeface="Trebuchet MS"/>
                <a:cs typeface="Trebuchet MS"/>
              </a:rPr>
              <a:t> </a:t>
            </a:r>
            <a:r>
              <a:rPr b="0" spc="-35" dirty="0">
                <a:latin typeface="Trebuchet MS"/>
                <a:cs typeface="Trebuchet MS"/>
              </a:rPr>
              <a:t>momento</a:t>
            </a:r>
            <a:r>
              <a:rPr b="0" spc="-30" dirty="0">
                <a:latin typeface="Trebuchet MS"/>
                <a:cs typeface="Trebuchet MS"/>
              </a:rPr>
              <a:t> </a:t>
            </a:r>
            <a:r>
              <a:rPr b="0" dirty="0">
                <a:latin typeface="Trebuchet MS"/>
                <a:cs typeface="Trebuchet MS"/>
              </a:rPr>
              <a:t>de</a:t>
            </a:r>
            <a:r>
              <a:rPr b="0" spc="-35" dirty="0">
                <a:latin typeface="Trebuchet MS"/>
                <a:cs typeface="Trebuchet MS"/>
              </a:rPr>
              <a:t> </a:t>
            </a:r>
            <a:r>
              <a:rPr b="0" dirty="0">
                <a:latin typeface="Trebuchet MS"/>
                <a:cs typeface="Trebuchet MS"/>
              </a:rPr>
              <a:t>su</a:t>
            </a:r>
            <a:r>
              <a:rPr b="0" spc="-35" dirty="0">
                <a:latin typeface="Trebuchet MS"/>
                <a:cs typeface="Trebuchet MS"/>
              </a:rPr>
              <a:t> </a:t>
            </a:r>
            <a:r>
              <a:rPr b="0" spc="-100" dirty="0">
                <a:latin typeface="Trebuchet MS"/>
                <a:cs typeface="Trebuchet MS"/>
              </a:rPr>
              <a:t>expedición,</a:t>
            </a:r>
            <a:r>
              <a:rPr b="0" spc="-20" dirty="0">
                <a:latin typeface="Trebuchet MS"/>
                <a:cs typeface="Trebuchet MS"/>
              </a:rPr>
              <a:t> </a:t>
            </a:r>
            <a:r>
              <a:rPr b="0" spc="-25" dirty="0">
                <a:latin typeface="Trebuchet MS"/>
                <a:cs typeface="Trebuchet MS"/>
              </a:rPr>
              <a:t>podrán</a:t>
            </a:r>
            <a:r>
              <a:rPr b="0" spc="-20" dirty="0">
                <a:latin typeface="Trebuchet MS"/>
                <a:cs typeface="Trebuchet MS"/>
              </a:rPr>
              <a:t> </a:t>
            </a:r>
            <a:r>
              <a:rPr b="0" spc="-50" dirty="0">
                <a:latin typeface="Trebuchet MS"/>
                <a:cs typeface="Trebuchet MS"/>
              </a:rPr>
              <a:t>considerarlo</a:t>
            </a:r>
            <a:r>
              <a:rPr b="0" spc="-25" dirty="0">
                <a:latin typeface="Trebuchet MS"/>
                <a:cs typeface="Trebuchet MS"/>
              </a:rPr>
              <a:t> </a:t>
            </a:r>
            <a:r>
              <a:rPr b="0" dirty="0">
                <a:latin typeface="Trebuchet MS"/>
                <a:cs typeface="Trebuchet MS"/>
              </a:rPr>
              <a:t>como</a:t>
            </a:r>
            <a:r>
              <a:rPr b="0" spc="-35" dirty="0">
                <a:latin typeface="Trebuchet MS"/>
                <a:cs typeface="Trebuchet MS"/>
              </a:rPr>
              <a:t> </a:t>
            </a:r>
            <a:r>
              <a:rPr b="0" spc="-70" dirty="0">
                <a:latin typeface="Trebuchet MS"/>
                <a:cs typeface="Trebuchet MS"/>
              </a:rPr>
              <a:t>pagado</a:t>
            </a:r>
            <a:r>
              <a:rPr b="0" spc="-25" dirty="0">
                <a:latin typeface="Trebuchet MS"/>
                <a:cs typeface="Trebuchet MS"/>
              </a:rPr>
              <a:t> </a:t>
            </a:r>
            <a:r>
              <a:rPr b="0" dirty="0">
                <a:latin typeface="Trebuchet MS"/>
                <a:cs typeface="Trebuchet MS"/>
              </a:rPr>
              <a:t>en</a:t>
            </a:r>
            <a:r>
              <a:rPr b="0" spc="-35" dirty="0">
                <a:latin typeface="Trebuchet MS"/>
                <a:cs typeface="Trebuchet MS"/>
              </a:rPr>
              <a:t> </a:t>
            </a:r>
            <a:r>
              <a:rPr b="0" spc="-20" dirty="0">
                <a:latin typeface="Trebuchet MS"/>
                <a:cs typeface="Trebuchet MS"/>
              </a:rPr>
              <a:t>una</a:t>
            </a:r>
            <a:r>
              <a:rPr b="0" spc="-35" dirty="0">
                <a:latin typeface="Trebuchet MS"/>
                <a:cs typeface="Trebuchet MS"/>
              </a:rPr>
              <a:t> </a:t>
            </a:r>
            <a:r>
              <a:rPr b="0" spc="-20" dirty="0">
                <a:latin typeface="Trebuchet MS"/>
                <a:cs typeface="Trebuchet MS"/>
              </a:rPr>
              <a:t>sola</a:t>
            </a:r>
            <a:r>
              <a:rPr b="0" spc="-35" dirty="0">
                <a:latin typeface="Trebuchet MS"/>
                <a:cs typeface="Trebuchet MS"/>
              </a:rPr>
              <a:t> </a:t>
            </a:r>
            <a:r>
              <a:rPr b="0" spc="-60" dirty="0">
                <a:latin typeface="Trebuchet MS"/>
                <a:cs typeface="Trebuchet MS"/>
              </a:rPr>
              <a:t>exhibición</a:t>
            </a:r>
            <a:r>
              <a:rPr b="0" spc="-30" dirty="0">
                <a:latin typeface="Trebuchet MS"/>
                <a:cs typeface="Trebuchet MS"/>
              </a:rPr>
              <a:t> </a:t>
            </a:r>
            <a:r>
              <a:rPr b="0" spc="-50" dirty="0">
                <a:latin typeface="Trebuchet MS"/>
                <a:cs typeface="Trebuchet MS"/>
              </a:rPr>
              <a:t>para</a:t>
            </a:r>
            <a:r>
              <a:rPr b="0" spc="-35" dirty="0">
                <a:latin typeface="Trebuchet MS"/>
                <a:cs typeface="Trebuchet MS"/>
              </a:rPr>
              <a:t> </a:t>
            </a:r>
            <a:r>
              <a:rPr b="0" spc="-70" dirty="0">
                <a:latin typeface="Trebuchet MS"/>
                <a:cs typeface="Trebuchet MS"/>
              </a:rPr>
              <a:t>efectos</a:t>
            </a:r>
            <a:r>
              <a:rPr b="0" spc="-30" dirty="0">
                <a:latin typeface="Trebuchet MS"/>
                <a:cs typeface="Trebuchet MS"/>
              </a:rPr>
              <a:t> </a:t>
            </a:r>
            <a:r>
              <a:rPr b="0" dirty="0">
                <a:latin typeface="Trebuchet MS"/>
                <a:cs typeface="Trebuchet MS"/>
              </a:rPr>
              <a:t>de</a:t>
            </a:r>
            <a:r>
              <a:rPr b="0" spc="-30" dirty="0">
                <a:latin typeface="Trebuchet MS"/>
                <a:cs typeface="Trebuchet MS"/>
              </a:rPr>
              <a:t> </a:t>
            </a:r>
            <a:r>
              <a:rPr b="0" spc="-10" dirty="0">
                <a:latin typeface="Trebuchet MS"/>
                <a:cs typeface="Trebuchet MS"/>
              </a:rPr>
              <a:t>la</a:t>
            </a:r>
            <a:r>
              <a:rPr b="0" spc="-20" dirty="0">
                <a:latin typeface="Trebuchet MS"/>
                <a:cs typeface="Trebuchet MS"/>
              </a:rPr>
              <a:t> </a:t>
            </a:r>
            <a:r>
              <a:rPr b="0" spc="-75" dirty="0">
                <a:latin typeface="Trebuchet MS"/>
                <a:cs typeface="Trebuchet MS"/>
              </a:rPr>
              <a:t>facturación, </a:t>
            </a:r>
            <a:r>
              <a:rPr b="0" spc="-90" dirty="0">
                <a:latin typeface="Trebuchet MS"/>
                <a:cs typeface="Trebuchet MS"/>
              </a:rPr>
              <a:t>siempre</a:t>
            </a:r>
            <a:r>
              <a:rPr b="0" spc="-5" dirty="0">
                <a:latin typeface="Trebuchet MS"/>
                <a:cs typeface="Trebuchet MS"/>
              </a:rPr>
              <a:t> </a:t>
            </a:r>
            <a:r>
              <a:rPr b="0" spc="-20" dirty="0">
                <a:latin typeface="Trebuchet MS"/>
                <a:cs typeface="Trebuchet MS"/>
              </a:rPr>
              <a:t>que:</a:t>
            </a:r>
          </a:p>
          <a:p>
            <a:pPr marL="12700" marR="24130" indent="179705" algn="just">
              <a:lnSpc>
                <a:spcPct val="100000"/>
              </a:lnSpc>
              <a:buFont typeface="Trebuchet MS"/>
              <a:buAutoNum type="romanUcPeriod"/>
              <a:tabLst>
                <a:tab pos="192405" algn="l"/>
              </a:tabLst>
            </a:pPr>
            <a:r>
              <a:rPr b="0" dirty="0">
                <a:latin typeface="Trebuchet MS"/>
                <a:cs typeface="Trebuchet MS"/>
              </a:rPr>
              <a:t>Se</a:t>
            </a:r>
            <a:r>
              <a:rPr b="0" spc="-85" dirty="0">
                <a:latin typeface="Trebuchet MS"/>
                <a:cs typeface="Trebuchet MS"/>
              </a:rPr>
              <a:t> </a:t>
            </a:r>
            <a:r>
              <a:rPr b="0" spc="-105" dirty="0">
                <a:latin typeface="Trebuchet MS"/>
                <a:cs typeface="Trebuchet MS"/>
              </a:rPr>
              <a:t>haya</a:t>
            </a:r>
            <a:r>
              <a:rPr b="0" spc="-15" dirty="0">
                <a:latin typeface="Trebuchet MS"/>
                <a:cs typeface="Trebuchet MS"/>
              </a:rPr>
              <a:t> </a:t>
            </a:r>
            <a:r>
              <a:rPr b="0" spc="-75" dirty="0">
                <a:latin typeface="Trebuchet MS"/>
                <a:cs typeface="Trebuchet MS"/>
              </a:rPr>
              <a:t>pactado</a:t>
            </a:r>
            <a:r>
              <a:rPr b="0" spc="-40" dirty="0">
                <a:latin typeface="Trebuchet MS"/>
                <a:cs typeface="Trebuchet MS"/>
              </a:rPr>
              <a:t> </a:t>
            </a:r>
            <a:r>
              <a:rPr b="0" dirty="0">
                <a:latin typeface="Trebuchet MS"/>
                <a:cs typeface="Trebuchet MS"/>
              </a:rPr>
              <a:t>o</a:t>
            </a:r>
            <a:r>
              <a:rPr b="0" spc="-45" dirty="0">
                <a:latin typeface="Trebuchet MS"/>
                <a:cs typeface="Trebuchet MS"/>
              </a:rPr>
              <a:t> </a:t>
            </a:r>
            <a:r>
              <a:rPr b="0" dirty="0">
                <a:latin typeface="Trebuchet MS"/>
                <a:cs typeface="Trebuchet MS"/>
              </a:rPr>
              <a:t>se</a:t>
            </a:r>
            <a:r>
              <a:rPr b="0" spc="-55" dirty="0">
                <a:latin typeface="Trebuchet MS"/>
                <a:cs typeface="Trebuchet MS"/>
              </a:rPr>
              <a:t> </a:t>
            </a:r>
            <a:r>
              <a:rPr b="0" spc="-70" dirty="0">
                <a:latin typeface="Trebuchet MS"/>
                <a:cs typeface="Trebuchet MS"/>
              </a:rPr>
              <a:t>estime</a:t>
            </a:r>
            <a:r>
              <a:rPr b="0" spc="-45" dirty="0">
                <a:latin typeface="Trebuchet MS"/>
                <a:cs typeface="Trebuchet MS"/>
              </a:rPr>
              <a:t> </a:t>
            </a:r>
            <a:r>
              <a:rPr b="0" spc="-20" dirty="0">
                <a:latin typeface="Trebuchet MS"/>
                <a:cs typeface="Trebuchet MS"/>
              </a:rPr>
              <a:t>que</a:t>
            </a:r>
            <a:r>
              <a:rPr b="0" spc="-40" dirty="0">
                <a:latin typeface="Trebuchet MS"/>
                <a:cs typeface="Trebuchet MS"/>
              </a:rPr>
              <a:t> </a:t>
            </a:r>
            <a:r>
              <a:rPr b="0" spc="-10" dirty="0">
                <a:latin typeface="Trebuchet MS"/>
                <a:cs typeface="Trebuchet MS"/>
              </a:rPr>
              <a:t>el</a:t>
            </a:r>
            <a:r>
              <a:rPr b="0" spc="-55" dirty="0">
                <a:latin typeface="Trebuchet MS"/>
                <a:cs typeface="Trebuchet MS"/>
              </a:rPr>
              <a:t> </a:t>
            </a:r>
            <a:r>
              <a:rPr b="0" dirty="0">
                <a:latin typeface="Trebuchet MS"/>
                <a:cs typeface="Trebuchet MS"/>
              </a:rPr>
              <a:t>monto</a:t>
            </a:r>
            <a:r>
              <a:rPr b="0" spc="-40" dirty="0">
                <a:latin typeface="Trebuchet MS"/>
                <a:cs typeface="Trebuchet MS"/>
              </a:rPr>
              <a:t> </a:t>
            </a:r>
            <a:r>
              <a:rPr b="0" spc="-65" dirty="0">
                <a:latin typeface="Trebuchet MS"/>
                <a:cs typeface="Trebuchet MS"/>
              </a:rPr>
              <a:t>total</a:t>
            </a:r>
            <a:r>
              <a:rPr b="0" spc="-40" dirty="0">
                <a:latin typeface="Trebuchet MS"/>
                <a:cs typeface="Trebuchet MS"/>
              </a:rPr>
              <a:t> </a:t>
            </a:r>
            <a:r>
              <a:rPr b="0" spc="-20" dirty="0">
                <a:latin typeface="Trebuchet MS"/>
                <a:cs typeface="Trebuchet MS"/>
              </a:rPr>
              <a:t>que</a:t>
            </a:r>
            <a:r>
              <a:rPr b="0" spc="-50" dirty="0">
                <a:latin typeface="Trebuchet MS"/>
                <a:cs typeface="Trebuchet MS"/>
              </a:rPr>
              <a:t> </a:t>
            </a:r>
            <a:r>
              <a:rPr b="0" spc="-85" dirty="0">
                <a:latin typeface="Trebuchet MS"/>
                <a:cs typeface="Trebuchet MS"/>
              </a:rPr>
              <a:t>ampare</a:t>
            </a:r>
            <a:r>
              <a:rPr b="0" spc="-40" dirty="0">
                <a:latin typeface="Trebuchet MS"/>
                <a:cs typeface="Trebuchet MS"/>
              </a:rPr>
              <a:t> </a:t>
            </a:r>
            <a:r>
              <a:rPr b="0" spc="-10" dirty="0">
                <a:latin typeface="Trebuchet MS"/>
                <a:cs typeface="Trebuchet MS"/>
              </a:rPr>
              <a:t>el</a:t>
            </a:r>
            <a:r>
              <a:rPr b="0" spc="-55" dirty="0">
                <a:latin typeface="Trebuchet MS"/>
                <a:cs typeface="Trebuchet MS"/>
              </a:rPr>
              <a:t> </a:t>
            </a:r>
            <a:r>
              <a:rPr b="0" spc="-60" dirty="0">
                <a:latin typeface="Trebuchet MS"/>
                <a:cs typeface="Trebuchet MS"/>
              </a:rPr>
              <a:t>comprobante</a:t>
            </a:r>
            <a:r>
              <a:rPr b="0" spc="-35" dirty="0">
                <a:latin typeface="Trebuchet MS"/>
                <a:cs typeface="Trebuchet MS"/>
              </a:rPr>
              <a:t> </a:t>
            </a:r>
            <a:r>
              <a:rPr b="0" dirty="0">
                <a:latin typeface="Trebuchet MS"/>
                <a:cs typeface="Trebuchet MS"/>
              </a:rPr>
              <a:t>se</a:t>
            </a:r>
            <a:r>
              <a:rPr b="0" spc="-55" dirty="0">
                <a:latin typeface="Trebuchet MS"/>
                <a:cs typeface="Trebuchet MS"/>
              </a:rPr>
              <a:t> </a:t>
            </a:r>
            <a:r>
              <a:rPr b="0" spc="-75" dirty="0">
                <a:latin typeface="Trebuchet MS"/>
                <a:cs typeface="Trebuchet MS"/>
              </a:rPr>
              <a:t>recibirá</a:t>
            </a:r>
            <a:r>
              <a:rPr b="0" spc="-45" dirty="0">
                <a:latin typeface="Trebuchet MS"/>
                <a:cs typeface="Trebuchet MS"/>
              </a:rPr>
              <a:t> </a:t>
            </a:r>
            <a:r>
              <a:rPr b="0" dirty="0">
                <a:latin typeface="Trebuchet MS"/>
                <a:cs typeface="Trebuchet MS"/>
              </a:rPr>
              <a:t>a</a:t>
            </a:r>
            <a:r>
              <a:rPr b="0" spc="-45" dirty="0">
                <a:latin typeface="Trebuchet MS"/>
                <a:cs typeface="Trebuchet MS"/>
              </a:rPr>
              <a:t> </a:t>
            </a:r>
            <a:r>
              <a:rPr b="0" spc="-20" dirty="0">
                <a:latin typeface="Trebuchet MS"/>
                <a:cs typeface="Trebuchet MS"/>
              </a:rPr>
              <a:t>más</a:t>
            </a:r>
            <a:r>
              <a:rPr b="0" spc="-45" dirty="0">
                <a:latin typeface="Trebuchet MS"/>
                <a:cs typeface="Trebuchet MS"/>
              </a:rPr>
              <a:t> </a:t>
            </a:r>
            <a:r>
              <a:rPr b="0" spc="-60" dirty="0">
                <a:latin typeface="Trebuchet MS"/>
                <a:cs typeface="Trebuchet MS"/>
              </a:rPr>
              <a:t>tardar</a:t>
            </a:r>
            <a:r>
              <a:rPr b="0" spc="-35" dirty="0">
                <a:latin typeface="Trebuchet MS"/>
                <a:cs typeface="Trebuchet MS"/>
              </a:rPr>
              <a:t> </a:t>
            </a:r>
            <a:r>
              <a:rPr b="0" dirty="0">
                <a:latin typeface="Trebuchet MS"/>
                <a:cs typeface="Trebuchet MS"/>
              </a:rPr>
              <a:t>el</a:t>
            </a:r>
            <a:r>
              <a:rPr b="0" spc="-50" dirty="0">
                <a:latin typeface="Trebuchet MS"/>
                <a:cs typeface="Trebuchet MS"/>
              </a:rPr>
              <a:t> </a:t>
            </a:r>
            <a:r>
              <a:rPr b="0" spc="-60" dirty="0">
                <a:latin typeface="Trebuchet MS"/>
                <a:cs typeface="Trebuchet MS"/>
              </a:rPr>
              <a:t>último</a:t>
            </a:r>
            <a:r>
              <a:rPr b="0" spc="-50" dirty="0">
                <a:latin typeface="Trebuchet MS"/>
                <a:cs typeface="Trebuchet MS"/>
              </a:rPr>
              <a:t> día</a:t>
            </a:r>
            <a:r>
              <a:rPr b="0" spc="-40" dirty="0">
                <a:latin typeface="Trebuchet MS"/>
                <a:cs typeface="Trebuchet MS"/>
              </a:rPr>
              <a:t> </a:t>
            </a:r>
            <a:r>
              <a:rPr b="0" spc="-45" dirty="0">
                <a:latin typeface="Trebuchet MS"/>
                <a:cs typeface="Trebuchet MS"/>
              </a:rPr>
              <a:t>del</a:t>
            </a:r>
            <a:r>
              <a:rPr b="0" spc="-60" dirty="0">
                <a:latin typeface="Trebuchet MS"/>
                <a:cs typeface="Trebuchet MS"/>
              </a:rPr>
              <a:t> </a:t>
            </a:r>
            <a:r>
              <a:rPr b="0" spc="-10" dirty="0">
                <a:latin typeface="Trebuchet MS"/>
                <a:cs typeface="Trebuchet MS"/>
              </a:rPr>
              <a:t>mes</a:t>
            </a:r>
            <a:r>
              <a:rPr b="0" spc="-55" dirty="0">
                <a:latin typeface="Trebuchet MS"/>
                <a:cs typeface="Trebuchet MS"/>
              </a:rPr>
              <a:t> </a:t>
            </a:r>
            <a:r>
              <a:rPr b="0" spc="-25" dirty="0">
                <a:latin typeface="Trebuchet MS"/>
                <a:cs typeface="Trebuchet MS"/>
              </a:rPr>
              <a:t>de </a:t>
            </a:r>
            <a:r>
              <a:rPr b="0" spc="-90" dirty="0">
                <a:latin typeface="Trebuchet MS"/>
                <a:cs typeface="Trebuchet MS"/>
              </a:rPr>
              <a:t>calendario</a:t>
            </a:r>
            <a:r>
              <a:rPr b="0" dirty="0">
                <a:latin typeface="Trebuchet MS"/>
                <a:cs typeface="Trebuchet MS"/>
              </a:rPr>
              <a:t> </a:t>
            </a:r>
            <a:r>
              <a:rPr b="0" spc="-105" dirty="0">
                <a:latin typeface="Trebuchet MS"/>
                <a:cs typeface="Trebuchet MS"/>
              </a:rPr>
              <a:t>en</a:t>
            </a:r>
            <a:r>
              <a:rPr b="0" spc="-25" dirty="0">
                <a:latin typeface="Trebuchet MS"/>
                <a:cs typeface="Trebuchet MS"/>
              </a:rPr>
              <a:t> </a:t>
            </a:r>
            <a:r>
              <a:rPr b="0" spc="-130" dirty="0">
                <a:latin typeface="Trebuchet MS"/>
                <a:cs typeface="Trebuchet MS"/>
              </a:rPr>
              <a:t>el</a:t>
            </a:r>
            <a:r>
              <a:rPr b="0" spc="-10" dirty="0">
                <a:latin typeface="Trebuchet MS"/>
                <a:cs typeface="Trebuchet MS"/>
              </a:rPr>
              <a:t> </a:t>
            </a:r>
            <a:r>
              <a:rPr b="0" spc="-120" dirty="0">
                <a:latin typeface="Trebuchet MS"/>
                <a:cs typeface="Trebuchet MS"/>
              </a:rPr>
              <a:t>cual</a:t>
            </a:r>
            <a:r>
              <a:rPr b="0" spc="-15" dirty="0">
                <a:latin typeface="Trebuchet MS"/>
                <a:cs typeface="Trebuchet MS"/>
              </a:rPr>
              <a:t> </a:t>
            </a:r>
            <a:r>
              <a:rPr b="0" spc="-80" dirty="0">
                <a:latin typeface="Trebuchet MS"/>
                <a:cs typeface="Trebuchet MS"/>
              </a:rPr>
              <a:t>se</a:t>
            </a:r>
            <a:r>
              <a:rPr b="0" spc="-15" dirty="0">
                <a:latin typeface="Trebuchet MS"/>
                <a:cs typeface="Trebuchet MS"/>
              </a:rPr>
              <a:t> </a:t>
            </a:r>
            <a:r>
              <a:rPr b="0" spc="-80" dirty="0">
                <a:latin typeface="Trebuchet MS"/>
                <a:cs typeface="Trebuchet MS"/>
              </a:rPr>
              <a:t>expidió</a:t>
            </a:r>
            <a:r>
              <a:rPr b="0" spc="-25" dirty="0">
                <a:latin typeface="Trebuchet MS"/>
                <a:cs typeface="Trebuchet MS"/>
              </a:rPr>
              <a:t> </a:t>
            </a:r>
            <a:r>
              <a:rPr b="0" spc="-130" dirty="0">
                <a:latin typeface="Trebuchet MS"/>
                <a:cs typeface="Trebuchet MS"/>
              </a:rPr>
              <a:t>el</a:t>
            </a:r>
            <a:r>
              <a:rPr b="0" spc="-25" dirty="0">
                <a:latin typeface="Trebuchet MS"/>
                <a:cs typeface="Trebuchet MS"/>
              </a:rPr>
              <a:t> </a:t>
            </a:r>
            <a:r>
              <a:rPr b="0" spc="-10" dirty="0">
                <a:latin typeface="Trebuchet MS"/>
                <a:cs typeface="Trebuchet MS"/>
              </a:rPr>
              <a:t>CFDI.</a:t>
            </a:r>
          </a:p>
          <a:p>
            <a:pPr marL="240665" indent="-227965" algn="just">
              <a:lnSpc>
                <a:spcPct val="100000"/>
              </a:lnSpc>
              <a:buFont typeface="Trebuchet MS"/>
              <a:buAutoNum type="romanUcPeriod"/>
              <a:tabLst>
                <a:tab pos="240665" algn="l"/>
              </a:tabLst>
            </a:pPr>
            <a:r>
              <a:rPr b="0" spc="-110" dirty="0">
                <a:latin typeface="Trebuchet MS"/>
                <a:cs typeface="Trebuchet MS"/>
              </a:rPr>
              <a:t>Señalen</a:t>
            </a:r>
            <a:r>
              <a:rPr b="0" spc="-30" dirty="0">
                <a:latin typeface="Trebuchet MS"/>
                <a:cs typeface="Trebuchet MS"/>
              </a:rPr>
              <a:t> </a:t>
            </a:r>
            <a:r>
              <a:rPr b="0" spc="-100" dirty="0">
                <a:latin typeface="Trebuchet MS"/>
                <a:cs typeface="Trebuchet MS"/>
              </a:rPr>
              <a:t>en</a:t>
            </a:r>
            <a:r>
              <a:rPr b="0" spc="-30" dirty="0">
                <a:latin typeface="Trebuchet MS"/>
                <a:cs typeface="Trebuchet MS"/>
              </a:rPr>
              <a:t> </a:t>
            </a:r>
            <a:r>
              <a:rPr b="0" spc="-130" dirty="0">
                <a:latin typeface="Trebuchet MS"/>
                <a:cs typeface="Trebuchet MS"/>
              </a:rPr>
              <a:t>el</a:t>
            </a:r>
            <a:r>
              <a:rPr b="0" spc="-35" dirty="0">
                <a:latin typeface="Trebuchet MS"/>
                <a:cs typeface="Trebuchet MS"/>
              </a:rPr>
              <a:t> </a:t>
            </a:r>
            <a:r>
              <a:rPr b="0" spc="50" dirty="0">
                <a:latin typeface="Trebuchet MS"/>
                <a:cs typeface="Trebuchet MS"/>
              </a:rPr>
              <a:t>CFDI</a:t>
            </a:r>
            <a:r>
              <a:rPr b="0" spc="-5" dirty="0">
                <a:latin typeface="Trebuchet MS"/>
                <a:cs typeface="Trebuchet MS"/>
              </a:rPr>
              <a:t> </a:t>
            </a:r>
            <a:r>
              <a:rPr b="0" spc="-25" dirty="0">
                <a:latin typeface="Trebuchet MS"/>
                <a:cs typeface="Trebuchet MS"/>
              </a:rPr>
              <a:t>como</a:t>
            </a:r>
            <a:r>
              <a:rPr b="0" dirty="0">
                <a:latin typeface="Trebuchet MS"/>
                <a:cs typeface="Trebuchet MS"/>
              </a:rPr>
              <a:t> </a:t>
            </a:r>
            <a:r>
              <a:rPr b="0" spc="-65" dirty="0">
                <a:latin typeface="Trebuchet MS"/>
                <a:cs typeface="Trebuchet MS"/>
              </a:rPr>
              <a:t>método</a:t>
            </a:r>
            <a:r>
              <a:rPr b="0" spc="5" dirty="0">
                <a:latin typeface="Trebuchet MS"/>
                <a:cs typeface="Trebuchet MS"/>
              </a:rPr>
              <a:t> </a:t>
            </a:r>
            <a:r>
              <a:rPr b="0" spc="-100" dirty="0">
                <a:latin typeface="Trebuchet MS"/>
                <a:cs typeface="Trebuchet MS"/>
              </a:rPr>
              <a:t>de</a:t>
            </a:r>
            <a:r>
              <a:rPr b="0" spc="-45" dirty="0">
                <a:latin typeface="Trebuchet MS"/>
                <a:cs typeface="Trebuchet MS"/>
              </a:rPr>
              <a:t> </a:t>
            </a:r>
            <a:r>
              <a:rPr b="0" spc="-100" dirty="0">
                <a:latin typeface="Trebuchet MS"/>
                <a:cs typeface="Trebuchet MS"/>
              </a:rPr>
              <a:t>pago</a:t>
            </a:r>
            <a:r>
              <a:rPr b="0" spc="-185" dirty="0">
                <a:latin typeface="Trebuchet MS"/>
                <a:cs typeface="Trebuchet MS"/>
              </a:rPr>
              <a:t> </a:t>
            </a:r>
            <a:r>
              <a:rPr b="0" spc="-70" dirty="0">
                <a:latin typeface="Trebuchet MS"/>
                <a:cs typeface="Trebuchet MS"/>
              </a:rPr>
              <a:t>“PUE”</a:t>
            </a:r>
            <a:r>
              <a:rPr b="0" spc="-5" dirty="0">
                <a:latin typeface="Trebuchet MS"/>
                <a:cs typeface="Trebuchet MS"/>
              </a:rPr>
              <a:t> </a:t>
            </a:r>
            <a:r>
              <a:rPr b="0" spc="-90" dirty="0">
                <a:latin typeface="Trebuchet MS"/>
                <a:cs typeface="Trebuchet MS"/>
              </a:rPr>
              <a:t>(Pago</a:t>
            </a:r>
            <a:r>
              <a:rPr b="0" spc="-20" dirty="0">
                <a:latin typeface="Trebuchet MS"/>
                <a:cs typeface="Trebuchet MS"/>
              </a:rPr>
              <a:t> </a:t>
            </a:r>
            <a:r>
              <a:rPr b="0" spc="-100" dirty="0">
                <a:latin typeface="Trebuchet MS"/>
                <a:cs typeface="Trebuchet MS"/>
              </a:rPr>
              <a:t>en</a:t>
            </a:r>
            <a:r>
              <a:rPr b="0" spc="-30" dirty="0">
                <a:latin typeface="Trebuchet MS"/>
                <a:cs typeface="Trebuchet MS"/>
              </a:rPr>
              <a:t> </a:t>
            </a:r>
            <a:r>
              <a:rPr b="0" spc="-110" dirty="0">
                <a:latin typeface="Trebuchet MS"/>
                <a:cs typeface="Trebuchet MS"/>
              </a:rPr>
              <a:t>una</a:t>
            </a:r>
            <a:r>
              <a:rPr b="0" spc="-30" dirty="0">
                <a:latin typeface="Trebuchet MS"/>
                <a:cs typeface="Trebuchet MS"/>
              </a:rPr>
              <a:t> </a:t>
            </a:r>
            <a:r>
              <a:rPr b="0" spc="-75" dirty="0">
                <a:latin typeface="Trebuchet MS"/>
                <a:cs typeface="Trebuchet MS"/>
              </a:rPr>
              <a:t>sola</a:t>
            </a:r>
            <a:r>
              <a:rPr b="0" spc="-5" dirty="0">
                <a:latin typeface="Trebuchet MS"/>
                <a:cs typeface="Trebuchet MS"/>
              </a:rPr>
              <a:t> </a:t>
            </a:r>
            <a:r>
              <a:rPr b="0" spc="-80" dirty="0">
                <a:latin typeface="Trebuchet MS"/>
                <a:cs typeface="Trebuchet MS"/>
              </a:rPr>
              <a:t>exhibición)</a:t>
            </a:r>
            <a:r>
              <a:rPr b="0" spc="-35" dirty="0">
                <a:latin typeface="Trebuchet MS"/>
                <a:cs typeface="Trebuchet MS"/>
              </a:rPr>
              <a:t> </a:t>
            </a:r>
            <a:r>
              <a:rPr b="0" spc="-100" dirty="0">
                <a:latin typeface="Trebuchet MS"/>
                <a:cs typeface="Trebuchet MS"/>
              </a:rPr>
              <a:t>y</a:t>
            </a:r>
            <a:r>
              <a:rPr b="0" spc="-25" dirty="0">
                <a:latin typeface="Trebuchet MS"/>
                <a:cs typeface="Trebuchet MS"/>
              </a:rPr>
              <a:t> </a:t>
            </a:r>
            <a:r>
              <a:rPr b="0" spc="-120" dirty="0">
                <a:latin typeface="Trebuchet MS"/>
                <a:cs typeface="Trebuchet MS"/>
              </a:rPr>
              <a:t>cuál</a:t>
            </a:r>
            <a:r>
              <a:rPr b="0" spc="-20" dirty="0">
                <a:latin typeface="Trebuchet MS"/>
                <a:cs typeface="Trebuchet MS"/>
              </a:rPr>
              <a:t> </a:t>
            </a:r>
            <a:r>
              <a:rPr b="0" spc="-75" dirty="0">
                <a:latin typeface="Trebuchet MS"/>
                <a:cs typeface="Trebuchet MS"/>
              </a:rPr>
              <a:t>será</a:t>
            </a:r>
            <a:r>
              <a:rPr b="0" spc="-30" dirty="0">
                <a:latin typeface="Trebuchet MS"/>
                <a:cs typeface="Trebuchet MS"/>
              </a:rPr>
              <a:t> </a:t>
            </a:r>
            <a:r>
              <a:rPr b="0" spc="-155" dirty="0">
                <a:latin typeface="Trebuchet MS"/>
                <a:cs typeface="Trebuchet MS"/>
              </a:rPr>
              <a:t>la</a:t>
            </a:r>
            <a:r>
              <a:rPr b="0" spc="-20" dirty="0">
                <a:latin typeface="Trebuchet MS"/>
                <a:cs typeface="Trebuchet MS"/>
              </a:rPr>
              <a:t> </a:t>
            </a:r>
            <a:r>
              <a:rPr b="0" spc="-90" dirty="0">
                <a:latin typeface="Trebuchet MS"/>
                <a:cs typeface="Trebuchet MS"/>
              </a:rPr>
              <a:t>forma</a:t>
            </a:r>
            <a:r>
              <a:rPr b="0" spc="-5" dirty="0">
                <a:latin typeface="Trebuchet MS"/>
                <a:cs typeface="Trebuchet MS"/>
              </a:rPr>
              <a:t> </a:t>
            </a:r>
            <a:r>
              <a:rPr b="0" spc="-100" dirty="0">
                <a:latin typeface="Trebuchet MS"/>
                <a:cs typeface="Trebuchet MS"/>
              </a:rPr>
              <a:t>en</a:t>
            </a:r>
            <a:r>
              <a:rPr b="0" spc="-30" dirty="0">
                <a:latin typeface="Trebuchet MS"/>
                <a:cs typeface="Trebuchet MS"/>
              </a:rPr>
              <a:t> </a:t>
            </a:r>
            <a:r>
              <a:rPr b="0" spc="-100" dirty="0">
                <a:latin typeface="Trebuchet MS"/>
                <a:cs typeface="Trebuchet MS"/>
              </a:rPr>
              <a:t>que</a:t>
            </a:r>
            <a:r>
              <a:rPr b="0" spc="-45" dirty="0">
                <a:latin typeface="Trebuchet MS"/>
                <a:cs typeface="Trebuchet MS"/>
              </a:rPr>
              <a:t> </a:t>
            </a:r>
            <a:r>
              <a:rPr b="0" spc="-80" dirty="0">
                <a:latin typeface="Trebuchet MS"/>
                <a:cs typeface="Trebuchet MS"/>
              </a:rPr>
              <a:t>se</a:t>
            </a:r>
            <a:r>
              <a:rPr b="0" spc="-25" dirty="0">
                <a:latin typeface="Trebuchet MS"/>
                <a:cs typeface="Trebuchet MS"/>
              </a:rPr>
              <a:t> </a:t>
            </a:r>
            <a:r>
              <a:rPr b="0" spc="-95" dirty="0">
                <a:latin typeface="Trebuchet MS"/>
                <a:cs typeface="Trebuchet MS"/>
              </a:rPr>
              <a:t>recibirá</a:t>
            </a:r>
            <a:r>
              <a:rPr b="0" spc="-5" dirty="0">
                <a:latin typeface="Trebuchet MS"/>
                <a:cs typeface="Trebuchet MS"/>
              </a:rPr>
              <a:t> </a:t>
            </a:r>
            <a:r>
              <a:rPr b="0" spc="-70" dirty="0">
                <a:latin typeface="Trebuchet MS"/>
                <a:cs typeface="Trebuchet MS"/>
              </a:rPr>
              <a:t>dicho</a:t>
            </a:r>
            <a:r>
              <a:rPr b="0" spc="-25" dirty="0">
                <a:latin typeface="Trebuchet MS"/>
                <a:cs typeface="Trebuchet MS"/>
              </a:rPr>
              <a:t> </a:t>
            </a:r>
            <a:r>
              <a:rPr b="0" spc="-10" dirty="0">
                <a:latin typeface="Trebuchet MS"/>
                <a:cs typeface="Trebuchet MS"/>
              </a:rPr>
              <a:t>pago.</a:t>
            </a:r>
          </a:p>
          <a:p>
            <a:pPr marL="12700" marR="23495" indent="306070" algn="just">
              <a:lnSpc>
                <a:spcPct val="100000"/>
              </a:lnSpc>
              <a:spcBef>
                <a:spcPts val="5"/>
              </a:spcBef>
              <a:buFont typeface="Trebuchet MS"/>
              <a:buAutoNum type="romanUcPeriod"/>
              <a:tabLst>
                <a:tab pos="318770" algn="l"/>
              </a:tabLst>
            </a:pPr>
            <a:r>
              <a:rPr b="0" dirty="0">
                <a:latin typeface="Trebuchet MS"/>
                <a:cs typeface="Trebuchet MS"/>
              </a:rPr>
              <a:t>Se</a:t>
            </a:r>
            <a:r>
              <a:rPr b="0" spc="-125" dirty="0">
                <a:latin typeface="Trebuchet MS"/>
                <a:cs typeface="Trebuchet MS"/>
              </a:rPr>
              <a:t> </a:t>
            </a:r>
            <a:r>
              <a:rPr b="0" spc="-100" dirty="0">
                <a:latin typeface="Trebuchet MS"/>
                <a:cs typeface="Trebuchet MS"/>
              </a:rPr>
              <a:t>realice</a:t>
            </a:r>
            <a:r>
              <a:rPr b="0" spc="-20" dirty="0">
                <a:latin typeface="Trebuchet MS"/>
                <a:cs typeface="Trebuchet MS"/>
              </a:rPr>
              <a:t> </a:t>
            </a:r>
            <a:r>
              <a:rPr b="0" spc="-125" dirty="0">
                <a:latin typeface="Trebuchet MS"/>
                <a:cs typeface="Trebuchet MS"/>
              </a:rPr>
              <a:t>efectivamente</a:t>
            </a:r>
            <a:r>
              <a:rPr b="0" dirty="0">
                <a:latin typeface="Trebuchet MS"/>
                <a:cs typeface="Trebuchet MS"/>
              </a:rPr>
              <a:t> </a:t>
            </a:r>
            <a:r>
              <a:rPr b="0" spc="-90" dirty="0">
                <a:latin typeface="Trebuchet MS"/>
                <a:cs typeface="Trebuchet MS"/>
              </a:rPr>
              <a:t>el</a:t>
            </a:r>
            <a:r>
              <a:rPr b="0" spc="-30" dirty="0">
                <a:latin typeface="Trebuchet MS"/>
                <a:cs typeface="Trebuchet MS"/>
              </a:rPr>
              <a:t> </a:t>
            </a:r>
            <a:r>
              <a:rPr b="0" spc="-65" dirty="0">
                <a:latin typeface="Trebuchet MS"/>
                <a:cs typeface="Trebuchet MS"/>
              </a:rPr>
              <a:t>pago</a:t>
            </a:r>
            <a:r>
              <a:rPr b="0" spc="-55" dirty="0">
                <a:latin typeface="Trebuchet MS"/>
                <a:cs typeface="Trebuchet MS"/>
              </a:rPr>
              <a:t> </a:t>
            </a:r>
            <a:r>
              <a:rPr b="0" spc="-30" dirty="0">
                <a:latin typeface="Trebuchet MS"/>
                <a:cs typeface="Trebuchet MS"/>
              </a:rPr>
              <a:t>de</a:t>
            </a:r>
            <a:r>
              <a:rPr b="0" spc="-75" dirty="0">
                <a:latin typeface="Trebuchet MS"/>
                <a:cs typeface="Trebuchet MS"/>
              </a:rPr>
              <a:t> </a:t>
            </a:r>
            <a:r>
              <a:rPr b="0" spc="-135" dirty="0">
                <a:latin typeface="Trebuchet MS"/>
                <a:cs typeface="Trebuchet MS"/>
              </a:rPr>
              <a:t>la</a:t>
            </a:r>
            <a:r>
              <a:rPr b="0" spc="15" dirty="0">
                <a:latin typeface="Trebuchet MS"/>
                <a:cs typeface="Trebuchet MS"/>
              </a:rPr>
              <a:t> </a:t>
            </a:r>
            <a:r>
              <a:rPr b="0" spc="-90" dirty="0">
                <a:latin typeface="Trebuchet MS"/>
                <a:cs typeface="Trebuchet MS"/>
              </a:rPr>
              <a:t>totalidad</a:t>
            </a:r>
            <a:r>
              <a:rPr b="0" spc="-20" dirty="0">
                <a:latin typeface="Trebuchet MS"/>
                <a:cs typeface="Trebuchet MS"/>
              </a:rPr>
              <a:t> </a:t>
            </a:r>
            <a:r>
              <a:rPr b="0" spc="-30" dirty="0">
                <a:latin typeface="Trebuchet MS"/>
                <a:cs typeface="Trebuchet MS"/>
              </a:rPr>
              <a:t>de </a:t>
            </a:r>
            <a:r>
              <a:rPr b="0" spc="-135" dirty="0">
                <a:latin typeface="Trebuchet MS"/>
                <a:cs typeface="Trebuchet MS"/>
              </a:rPr>
              <a:t>la</a:t>
            </a:r>
            <a:r>
              <a:rPr b="0" spc="15" dirty="0">
                <a:latin typeface="Trebuchet MS"/>
                <a:cs typeface="Trebuchet MS"/>
              </a:rPr>
              <a:t> </a:t>
            </a:r>
            <a:r>
              <a:rPr b="0" spc="-75" dirty="0">
                <a:latin typeface="Trebuchet MS"/>
                <a:cs typeface="Trebuchet MS"/>
              </a:rPr>
              <a:t>contraprestación</a:t>
            </a:r>
            <a:r>
              <a:rPr b="0" spc="-20" dirty="0">
                <a:latin typeface="Trebuchet MS"/>
                <a:cs typeface="Trebuchet MS"/>
              </a:rPr>
              <a:t> </a:t>
            </a:r>
            <a:r>
              <a:rPr b="0" dirty="0">
                <a:latin typeface="Trebuchet MS"/>
                <a:cs typeface="Trebuchet MS"/>
              </a:rPr>
              <a:t>a</a:t>
            </a:r>
            <a:r>
              <a:rPr b="0" spc="-25" dirty="0">
                <a:latin typeface="Trebuchet MS"/>
                <a:cs typeface="Trebuchet MS"/>
              </a:rPr>
              <a:t> </a:t>
            </a:r>
            <a:r>
              <a:rPr b="0" spc="-75" dirty="0">
                <a:latin typeface="Trebuchet MS"/>
                <a:cs typeface="Trebuchet MS"/>
              </a:rPr>
              <a:t>más</a:t>
            </a:r>
            <a:r>
              <a:rPr b="0" spc="-30" dirty="0">
                <a:latin typeface="Trebuchet MS"/>
                <a:cs typeface="Trebuchet MS"/>
              </a:rPr>
              <a:t> </a:t>
            </a:r>
            <a:r>
              <a:rPr b="0" spc="-75" dirty="0">
                <a:latin typeface="Trebuchet MS"/>
                <a:cs typeface="Trebuchet MS"/>
              </a:rPr>
              <a:t>tardar</a:t>
            </a:r>
            <a:r>
              <a:rPr b="0" spc="-20" dirty="0">
                <a:latin typeface="Trebuchet MS"/>
                <a:cs typeface="Trebuchet MS"/>
              </a:rPr>
              <a:t> </a:t>
            </a:r>
            <a:r>
              <a:rPr b="0" spc="-30" dirty="0">
                <a:latin typeface="Trebuchet MS"/>
                <a:cs typeface="Trebuchet MS"/>
              </a:rPr>
              <a:t>en</a:t>
            </a:r>
            <a:r>
              <a:rPr b="0" spc="-25" dirty="0">
                <a:latin typeface="Trebuchet MS"/>
                <a:cs typeface="Trebuchet MS"/>
              </a:rPr>
              <a:t> </a:t>
            </a:r>
            <a:r>
              <a:rPr b="0" spc="-90" dirty="0">
                <a:latin typeface="Trebuchet MS"/>
                <a:cs typeface="Trebuchet MS"/>
              </a:rPr>
              <a:t>el</a:t>
            </a:r>
            <a:r>
              <a:rPr b="0" spc="-30" dirty="0">
                <a:latin typeface="Trebuchet MS"/>
                <a:cs typeface="Trebuchet MS"/>
              </a:rPr>
              <a:t> </a:t>
            </a:r>
            <a:r>
              <a:rPr b="0" spc="-85" dirty="0">
                <a:latin typeface="Trebuchet MS"/>
                <a:cs typeface="Trebuchet MS"/>
              </a:rPr>
              <a:t>plazo</a:t>
            </a:r>
            <a:r>
              <a:rPr b="0" spc="-40" dirty="0">
                <a:latin typeface="Trebuchet MS"/>
                <a:cs typeface="Trebuchet MS"/>
              </a:rPr>
              <a:t> </a:t>
            </a:r>
            <a:r>
              <a:rPr b="0" spc="-85" dirty="0">
                <a:latin typeface="Trebuchet MS"/>
                <a:cs typeface="Trebuchet MS"/>
              </a:rPr>
              <a:t>señalado</a:t>
            </a:r>
            <a:r>
              <a:rPr b="0" spc="-20" dirty="0">
                <a:latin typeface="Trebuchet MS"/>
                <a:cs typeface="Trebuchet MS"/>
              </a:rPr>
              <a:t> </a:t>
            </a:r>
            <a:r>
              <a:rPr b="0" spc="-30" dirty="0">
                <a:latin typeface="Trebuchet MS"/>
                <a:cs typeface="Trebuchet MS"/>
              </a:rPr>
              <a:t>en</a:t>
            </a:r>
            <a:r>
              <a:rPr b="0" spc="-20" dirty="0">
                <a:latin typeface="Trebuchet MS"/>
                <a:cs typeface="Trebuchet MS"/>
              </a:rPr>
              <a:t> </a:t>
            </a:r>
            <a:r>
              <a:rPr b="0" spc="-135" dirty="0">
                <a:latin typeface="Trebuchet MS"/>
                <a:cs typeface="Trebuchet MS"/>
              </a:rPr>
              <a:t>la</a:t>
            </a:r>
            <a:r>
              <a:rPr b="0" spc="10" dirty="0">
                <a:latin typeface="Trebuchet MS"/>
                <a:cs typeface="Trebuchet MS"/>
              </a:rPr>
              <a:t> </a:t>
            </a:r>
            <a:r>
              <a:rPr b="0" spc="-90" dirty="0">
                <a:latin typeface="Trebuchet MS"/>
                <a:cs typeface="Trebuchet MS"/>
              </a:rPr>
              <a:t>fracción</a:t>
            </a:r>
            <a:r>
              <a:rPr b="0" spc="-20" dirty="0">
                <a:latin typeface="Trebuchet MS"/>
                <a:cs typeface="Trebuchet MS"/>
              </a:rPr>
              <a:t> </a:t>
            </a:r>
            <a:r>
              <a:rPr b="0" dirty="0">
                <a:latin typeface="Trebuchet MS"/>
                <a:cs typeface="Trebuchet MS"/>
              </a:rPr>
              <a:t>I</a:t>
            </a:r>
            <a:r>
              <a:rPr b="0" spc="-30" dirty="0">
                <a:latin typeface="Trebuchet MS"/>
                <a:cs typeface="Trebuchet MS"/>
              </a:rPr>
              <a:t> </a:t>
            </a:r>
            <a:r>
              <a:rPr b="0" spc="-20" dirty="0">
                <a:latin typeface="Trebuchet MS"/>
                <a:cs typeface="Trebuchet MS"/>
              </a:rPr>
              <a:t>de</a:t>
            </a:r>
            <a:r>
              <a:rPr b="0" spc="-15" dirty="0">
                <a:latin typeface="Trebuchet MS"/>
                <a:cs typeface="Trebuchet MS"/>
              </a:rPr>
              <a:t> </a:t>
            </a:r>
            <a:r>
              <a:rPr b="0" spc="-20" dirty="0">
                <a:latin typeface="Trebuchet MS"/>
                <a:cs typeface="Trebuchet MS"/>
              </a:rPr>
              <a:t>esta </a:t>
            </a:r>
            <a:r>
              <a:rPr b="0" spc="-10" dirty="0">
                <a:latin typeface="Trebuchet MS"/>
                <a:cs typeface="Trebuchet MS"/>
              </a:rPr>
              <a:t>regla.</a:t>
            </a:r>
          </a:p>
          <a:p>
            <a:pPr>
              <a:lnSpc>
                <a:spcPct val="100000"/>
              </a:lnSpc>
              <a:spcBef>
                <a:spcPts val="60"/>
              </a:spcBef>
            </a:pPr>
            <a:endParaRPr b="0" spc="-10" dirty="0">
              <a:latin typeface="Trebuchet MS"/>
              <a:cs typeface="Trebuchet MS"/>
            </a:endParaRPr>
          </a:p>
          <a:p>
            <a:pPr marL="12700" marR="23495" algn="just">
              <a:lnSpc>
                <a:spcPct val="100000"/>
              </a:lnSpc>
            </a:pPr>
            <a:r>
              <a:rPr b="0" i="1" spc="-130" dirty="0">
                <a:latin typeface="Trebuchet MS"/>
                <a:cs typeface="Trebuchet MS"/>
              </a:rPr>
              <a:t>Como</a:t>
            </a:r>
            <a:r>
              <a:rPr b="0" i="1" spc="5" dirty="0">
                <a:latin typeface="Trebuchet MS"/>
                <a:cs typeface="Trebuchet MS"/>
              </a:rPr>
              <a:t> </a:t>
            </a:r>
            <a:r>
              <a:rPr b="0" i="1" spc="-135" dirty="0">
                <a:latin typeface="Trebuchet MS"/>
                <a:cs typeface="Trebuchet MS"/>
              </a:rPr>
              <a:t>podemos</a:t>
            </a:r>
            <a:r>
              <a:rPr b="0" i="1" spc="15" dirty="0">
                <a:latin typeface="Trebuchet MS"/>
                <a:cs typeface="Trebuchet MS"/>
              </a:rPr>
              <a:t> </a:t>
            </a:r>
            <a:r>
              <a:rPr b="0" i="1" spc="-175" dirty="0">
                <a:latin typeface="Trebuchet MS"/>
                <a:cs typeface="Trebuchet MS"/>
              </a:rPr>
              <a:t>ver</a:t>
            </a:r>
            <a:r>
              <a:rPr b="0" i="1" spc="50" dirty="0">
                <a:latin typeface="Trebuchet MS"/>
                <a:cs typeface="Trebuchet MS"/>
              </a:rPr>
              <a:t> </a:t>
            </a:r>
            <a:r>
              <a:rPr b="0" i="1" spc="-135" dirty="0">
                <a:latin typeface="Trebuchet MS"/>
                <a:cs typeface="Trebuchet MS"/>
              </a:rPr>
              <a:t>la</a:t>
            </a:r>
            <a:r>
              <a:rPr b="0" i="1" spc="15" dirty="0">
                <a:latin typeface="Trebuchet MS"/>
                <a:cs typeface="Trebuchet MS"/>
              </a:rPr>
              <a:t> </a:t>
            </a:r>
            <a:r>
              <a:rPr b="0" i="1" spc="-145" dirty="0">
                <a:latin typeface="Trebuchet MS"/>
                <a:cs typeface="Trebuchet MS"/>
              </a:rPr>
              <a:t>regla</a:t>
            </a:r>
            <a:r>
              <a:rPr b="0" i="1" spc="25" dirty="0">
                <a:latin typeface="Trebuchet MS"/>
                <a:cs typeface="Trebuchet MS"/>
              </a:rPr>
              <a:t> </a:t>
            </a:r>
            <a:r>
              <a:rPr b="0" i="1" spc="-140" dirty="0">
                <a:latin typeface="Trebuchet MS"/>
                <a:cs typeface="Trebuchet MS"/>
              </a:rPr>
              <a:t>de</a:t>
            </a:r>
            <a:r>
              <a:rPr b="0" i="1" spc="15" dirty="0">
                <a:latin typeface="Trebuchet MS"/>
                <a:cs typeface="Trebuchet MS"/>
              </a:rPr>
              <a:t> </a:t>
            </a:r>
            <a:r>
              <a:rPr b="0" i="1" spc="-135" dirty="0">
                <a:latin typeface="Trebuchet MS"/>
                <a:cs typeface="Trebuchet MS"/>
              </a:rPr>
              <a:t>la</a:t>
            </a:r>
            <a:r>
              <a:rPr b="0" i="1" spc="15" dirty="0">
                <a:latin typeface="Trebuchet MS"/>
                <a:cs typeface="Trebuchet MS"/>
              </a:rPr>
              <a:t> </a:t>
            </a:r>
            <a:r>
              <a:rPr b="0" i="1" spc="-150" dirty="0">
                <a:latin typeface="Trebuchet MS"/>
                <a:cs typeface="Trebuchet MS"/>
              </a:rPr>
              <a:t>Resolución</a:t>
            </a:r>
            <a:r>
              <a:rPr b="0" i="1" spc="55" dirty="0">
                <a:latin typeface="Trebuchet MS"/>
                <a:cs typeface="Trebuchet MS"/>
              </a:rPr>
              <a:t> </a:t>
            </a:r>
            <a:r>
              <a:rPr b="0" i="1" spc="-120" dirty="0">
                <a:latin typeface="Trebuchet MS"/>
                <a:cs typeface="Trebuchet MS"/>
              </a:rPr>
              <a:t>Miscelánea</a:t>
            </a:r>
            <a:r>
              <a:rPr b="0" i="1" spc="45" dirty="0">
                <a:latin typeface="Trebuchet MS"/>
                <a:cs typeface="Trebuchet MS"/>
              </a:rPr>
              <a:t> </a:t>
            </a:r>
            <a:r>
              <a:rPr b="0" i="1" spc="-150" dirty="0">
                <a:latin typeface="Trebuchet MS"/>
                <a:cs typeface="Trebuchet MS"/>
              </a:rPr>
              <a:t>Fiscal</a:t>
            </a:r>
            <a:r>
              <a:rPr b="0" i="1" spc="60" dirty="0">
                <a:latin typeface="Trebuchet MS"/>
                <a:cs typeface="Trebuchet MS"/>
              </a:rPr>
              <a:t> </a:t>
            </a:r>
            <a:r>
              <a:rPr b="0" i="1" spc="-185" dirty="0">
                <a:latin typeface="Trebuchet MS"/>
                <a:cs typeface="Trebuchet MS"/>
              </a:rPr>
              <a:t>del</a:t>
            </a:r>
            <a:r>
              <a:rPr b="0" i="1" spc="60" dirty="0">
                <a:latin typeface="Trebuchet MS"/>
                <a:cs typeface="Trebuchet MS"/>
              </a:rPr>
              <a:t> </a:t>
            </a:r>
            <a:r>
              <a:rPr b="0" i="1" spc="-185" dirty="0" err="1">
                <a:latin typeface="Trebuchet MS"/>
                <a:cs typeface="Trebuchet MS"/>
              </a:rPr>
              <a:t>ejercicio</a:t>
            </a:r>
            <a:r>
              <a:rPr b="0" i="1" spc="65" dirty="0">
                <a:latin typeface="Trebuchet MS"/>
                <a:cs typeface="Trebuchet MS"/>
              </a:rPr>
              <a:t> </a:t>
            </a:r>
            <a:r>
              <a:rPr lang="es-MX" b="0" i="1" dirty="0">
                <a:latin typeface="Trebuchet MS"/>
                <a:cs typeface="Trebuchet MS"/>
              </a:rPr>
              <a:t>2026</a:t>
            </a:r>
            <a:r>
              <a:rPr b="0" i="1" spc="55" dirty="0">
                <a:latin typeface="Trebuchet MS"/>
                <a:cs typeface="Trebuchet MS"/>
              </a:rPr>
              <a:t> </a:t>
            </a:r>
            <a:r>
              <a:rPr b="0" i="1" spc="-135" dirty="0">
                <a:latin typeface="Trebuchet MS"/>
                <a:cs typeface="Trebuchet MS"/>
              </a:rPr>
              <a:t>que</a:t>
            </a:r>
            <a:r>
              <a:rPr b="0" i="1" spc="50" dirty="0">
                <a:latin typeface="Trebuchet MS"/>
                <a:cs typeface="Trebuchet MS"/>
              </a:rPr>
              <a:t> </a:t>
            </a:r>
            <a:r>
              <a:rPr b="0" i="1" spc="-170" dirty="0">
                <a:latin typeface="Trebuchet MS"/>
                <a:cs typeface="Trebuchet MS"/>
              </a:rPr>
              <a:t>relacionamos,</a:t>
            </a:r>
            <a:r>
              <a:rPr b="0" i="1" spc="50" dirty="0">
                <a:latin typeface="Trebuchet MS"/>
                <a:cs typeface="Trebuchet MS"/>
              </a:rPr>
              <a:t> </a:t>
            </a:r>
            <a:r>
              <a:rPr b="0" i="1" spc="-100" dirty="0">
                <a:latin typeface="Trebuchet MS"/>
                <a:cs typeface="Trebuchet MS"/>
              </a:rPr>
              <a:t>nos</a:t>
            </a:r>
            <a:r>
              <a:rPr b="0" i="1" spc="50" dirty="0">
                <a:latin typeface="Trebuchet MS"/>
                <a:cs typeface="Trebuchet MS"/>
              </a:rPr>
              <a:t> </a:t>
            </a:r>
            <a:r>
              <a:rPr b="0" i="1" spc="-110" dirty="0">
                <a:latin typeface="Trebuchet MS"/>
                <a:cs typeface="Trebuchet MS"/>
              </a:rPr>
              <a:t>marca</a:t>
            </a:r>
            <a:r>
              <a:rPr b="0" i="1" spc="55" dirty="0">
                <a:latin typeface="Trebuchet MS"/>
                <a:cs typeface="Trebuchet MS"/>
              </a:rPr>
              <a:t> </a:t>
            </a:r>
            <a:r>
              <a:rPr b="0" i="1" spc="-120" dirty="0">
                <a:latin typeface="Trebuchet MS"/>
                <a:cs typeface="Trebuchet MS"/>
              </a:rPr>
              <a:t>la</a:t>
            </a:r>
            <a:r>
              <a:rPr b="0" i="1" spc="60" dirty="0">
                <a:latin typeface="Trebuchet MS"/>
                <a:cs typeface="Trebuchet MS"/>
              </a:rPr>
              <a:t> </a:t>
            </a:r>
            <a:r>
              <a:rPr b="0" i="1" spc="-125" dirty="0">
                <a:latin typeface="Trebuchet MS"/>
                <a:cs typeface="Trebuchet MS"/>
              </a:rPr>
              <a:t>pauta</a:t>
            </a:r>
            <a:r>
              <a:rPr b="0" i="1" spc="50" dirty="0">
                <a:latin typeface="Trebuchet MS"/>
                <a:cs typeface="Trebuchet MS"/>
              </a:rPr>
              <a:t> </a:t>
            </a:r>
            <a:r>
              <a:rPr b="0" i="1" spc="-135" dirty="0">
                <a:latin typeface="Trebuchet MS"/>
                <a:cs typeface="Trebuchet MS"/>
              </a:rPr>
              <a:t>sobre</a:t>
            </a:r>
            <a:r>
              <a:rPr b="0" i="1" spc="50" dirty="0">
                <a:latin typeface="Trebuchet MS"/>
                <a:cs typeface="Trebuchet MS"/>
              </a:rPr>
              <a:t> </a:t>
            </a:r>
            <a:r>
              <a:rPr b="0" i="1" spc="-204" dirty="0">
                <a:latin typeface="Trebuchet MS"/>
                <a:cs typeface="Trebuchet MS"/>
              </a:rPr>
              <a:t>el</a:t>
            </a:r>
            <a:r>
              <a:rPr b="0" i="1" spc="85" dirty="0">
                <a:latin typeface="Trebuchet MS"/>
                <a:cs typeface="Trebuchet MS"/>
              </a:rPr>
              <a:t> </a:t>
            </a:r>
            <a:r>
              <a:rPr b="0" i="1" spc="-125" dirty="0">
                <a:latin typeface="Trebuchet MS"/>
                <a:cs typeface="Trebuchet MS"/>
              </a:rPr>
              <a:t>tratamiento </a:t>
            </a:r>
            <a:r>
              <a:rPr b="0" i="1" spc="-160" dirty="0">
                <a:latin typeface="Trebuchet MS"/>
                <a:cs typeface="Trebuchet MS"/>
              </a:rPr>
              <a:t>que</a:t>
            </a:r>
            <a:r>
              <a:rPr b="0" i="1" spc="35" dirty="0">
                <a:latin typeface="Trebuchet MS"/>
                <a:cs typeface="Trebuchet MS"/>
              </a:rPr>
              <a:t> </a:t>
            </a:r>
            <a:r>
              <a:rPr b="0" i="1" spc="-160" dirty="0">
                <a:latin typeface="Trebuchet MS"/>
                <a:cs typeface="Trebuchet MS"/>
              </a:rPr>
              <a:t>tendrán</a:t>
            </a:r>
            <a:r>
              <a:rPr b="0" i="1" spc="40" dirty="0">
                <a:latin typeface="Trebuchet MS"/>
                <a:cs typeface="Trebuchet MS"/>
              </a:rPr>
              <a:t> </a:t>
            </a:r>
            <a:r>
              <a:rPr b="0" i="1" spc="-155" dirty="0">
                <a:latin typeface="Trebuchet MS"/>
                <a:cs typeface="Trebuchet MS"/>
              </a:rPr>
              <a:t>aquellas</a:t>
            </a:r>
            <a:r>
              <a:rPr b="0" i="1" spc="30" dirty="0">
                <a:latin typeface="Trebuchet MS"/>
                <a:cs typeface="Trebuchet MS"/>
              </a:rPr>
              <a:t> </a:t>
            </a:r>
            <a:r>
              <a:rPr b="0" i="1" spc="-160" dirty="0">
                <a:latin typeface="Trebuchet MS"/>
                <a:cs typeface="Trebuchet MS"/>
              </a:rPr>
              <a:t>facturas</a:t>
            </a:r>
            <a:r>
              <a:rPr b="0" i="1" spc="40" dirty="0">
                <a:latin typeface="Trebuchet MS"/>
                <a:cs typeface="Trebuchet MS"/>
              </a:rPr>
              <a:t> </a:t>
            </a:r>
            <a:r>
              <a:rPr b="0" i="1" spc="-145" dirty="0">
                <a:latin typeface="Trebuchet MS"/>
                <a:cs typeface="Trebuchet MS"/>
              </a:rPr>
              <a:t>con</a:t>
            </a:r>
            <a:r>
              <a:rPr b="0" i="1" spc="25" dirty="0">
                <a:latin typeface="Trebuchet MS"/>
                <a:cs typeface="Trebuchet MS"/>
              </a:rPr>
              <a:t> </a:t>
            </a:r>
            <a:r>
              <a:rPr b="0" i="1" spc="-180" dirty="0">
                <a:latin typeface="Trebuchet MS"/>
                <a:cs typeface="Trebuchet MS"/>
              </a:rPr>
              <a:t>método</a:t>
            </a:r>
            <a:r>
              <a:rPr b="0" i="1" spc="55" dirty="0">
                <a:latin typeface="Trebuchet MS"/>
                <a:cs typeface="Trebuchet MS"/>
              </a:rPr>
              <a:t> </a:t>
            </a:r>
            <a:r>
              <a:rPr b="0" i="1" spc="-185" dirty="0">
                <a:latin typeface="Trebuchet MS"/>
                <a:cs typeface="Trebuchet MS"/>
              </a:rPr>
              <a:t>de</a:t>
            </a:r>
            <a:r>
              <a:rPr b="0" i="1" spc="65" dirty="0">
                <a:latin typeface="Trebuchet MS"/>
                <a:cs typeface="Trebuchet MS"/>
              </a:rPr>
              <a:t> </a:t>
            </a:r>
            <a:r>
              <a:rPr b="0" i="1" spc="-130" dirty="0">
                <a:latin typeface="Trebuchet MS"/>
                <a:cs typeface="Trebuchet MS"/>
              </a:rPr>
              <a:t>pago</a:t>
            </a:r>
            <a:r>
              <a:rPr b="0" i="1" spc="10" dirty="0">
                <a:latin typeface="Trebuchet MS"/>
                <a:cs typeface="Trebuchet MS"/>
              </a:rPr>
              <a:t> </a:t>
            </a:r>
            <a:r>
              <a:rPr b="0" i="1" spc="-100" dirty="0">
                <a:latin typeface="Trebuchet MS"/>
                <a:cs typeface="Trebuchet MS"/>
              </a:rPr>
              <a:t>“PUE”,</a:t>
            </a:r>
            <a:r>
              <a:rPr b="0" i="1" spc="-25" dirty="0">
                <a:latin typeface="Trebuchet MS"/>
                <a:cs typeface="Trebuchet MS"/>
              </a:rPr>
              <a:t> </a:t>
            </a:r>
            <a:r>
              <a:rPr b="0" i="1" spc="-180" dirty="0">
                <a:latin typeface="Trebuchet MS"/>
                <a:cs typeface="Trebuchet MS"/>
              </a:rPr>
              <a:t>tanto</a:t>
            </a:r>
            <a:r>
              <a:rPr b="0" i="1" spc="60" dirty="0">
                <a:latin typeface="Trebuchet MS"/>
                <a:cs typeface="Trebuchet MS"/>
              </a:rPr>
              <a:t> </a:t>
            </a:r>
            <a:r>
              <a:rPr b="0" i="1" spc="-165" dirty="0">
                <a:latin typeface="Trebuchet MS"/>
                <a:cs typeface="Trebuchet MS"/>
              </a:rPr>
              <a:t>emitidas</a:t>
            </a:r>
            <a:r>
              <a:rPr b="0" i="1" spc="40" dirty="0">
                <a:latin typeface="Trebuchet MS"/>
                <a:cs typeface="Trebuchet MS"/>
              </a:rPr>
              <a:t> </a:t>
            </a:r>
            <a:r>
              <a:rPr b="0" i="1" spc="-165" dirty="0">
                <a:latin typeface="Trebuchet MS"/>
                <a:cs typeface="Trebuchet MS"/>
              </a:rPr>
              <a:t>como</a:t>
            </a:r>
            <a:r>
              <a:rPr b="0" i="1" spc="45" dirty="0">
                <a:latin typeface="Trebuchet MS"/>
                <a:cs typeface="Trebuchet MS"/>
              </a:rPr>
              <a:t> </a:t>
            </a:r>
            <a:r>
              <a:rPr b="0" i="1" spc="-130" dirty="0">
                <a:latin typeface="Trebuchet MS"/>
                <a:cs typeface="Trebuchet MS"/>
              </a:rPr>
              <a:t>recibidas,</a:t>
            </a:r>
            <a:r>
              <a:rPr b="0" i="1" spc="10" dirty="0">
                <a:latin typeface="Trebuchet MS"/>
                <a:cs typeface="Trebuchet MS"/>
              </a:rPr>
              <a:t> </a:t>
            </a:r>
            <a:r>
              <a:rPr b="0" i="1" spc="-185" dirty="0">
                <a:latin typeface="Trebuchet MS"/>
                <a:cs typeface="Trebuchet MS"/>
              </a:rPr>
              <a:t>de</a:t>
            </a:r>
            <a:r>
              <a:rPr b="0" i="1" spc="60" dirty="0">
                <a:latin typeface="Trebuchet MS"/>
                <a:cs typeface="Trebuchet MS"/>
              </a:rPr>
              <a:t> </a:t>
            </a:r>
            <a:r>
              <a:rPr b="0" i="1" spc="-150" dirty="0">
                <a:latin typeface="Trebuchet MS"/>
                <a:cs typeface="Trebuchet MS"/>
              </a:rPr>
              <a:t>ahí</a:t>
            </a:r>
            <a:r>
              <a:rPr b="0" i="1" spc="30" dirty="0">
                <a:latin typeface="Trebuchet MS"/>
                <a:cs typeface="Trebuchet MS"/>
              </a:rPr>
              <a:t> </a:t>
            </a:r>
            <a:r>
              <a:rPr b="0" i="1" spc="-155" dirty="0">
                <a:latin typeface="Trebuchet MS"/>
                <a:cs typeface="Trebuchet MS"/>
              </a:rPr>
              <a:t>por</a:t>
            </a:r>
            <a:r>
              <a:rPr b="0" i="1" spc="35" dirty="0">
                <a:latin typeface="Trebuchet MS"/>
                <a:cs typeface="Trebuchet MS"/>
              </a:rPr>
              <a:t> </a:t>
            </a:r>
            <a:r>
              <a:rPr b="0" i="1" dirty="0">
                <a:latin typeface="Trebuchet MS"/>
                <a:cs typeface="Trebuchet MS"/>
              </a:rPr>
              <a:t>qué</a:t>
            </a:r>
            <a:r>
              <a:rPr b="0" i="1" spc="455" dirty="0">
                <a:latin typeface="Trebuchet MS"/>
                <a:cs typeface="Trebuchet MS"/>
              </a:rPr>
              <a:t> </a:t>
            </a:r>
            <a:r>
              <a:rPr b="0" i="1" spc="-140" dirty="0">
                <a:latin typeface="Trebuchet MS"/>
                <a:cs typeface="Trebuchet MS"/>
              </a:rPr>
              <a:t>aparece</a:t>
            </a:r>
            <a:r>
              <a:rPr b="0" i="1" spc="20" dirty="0">
                <a:latin typeface="Trebuchet MS"/>
                <a:cs typeface="Trebuchet MS"/>
              </a:rPr>
              <a:t> </a:t>
            </a:r>
            <a:r>
              <a:rPr b="0" i="1" spc="-140" dirty="0">
                <a:latin typeface="Trebuchet MS"/>
                <a:cs typeface="Trebuchet MS"/>
              </a:rPr>
              <a:t>precargada</a:t>
            </a:r>
            <a:r>
              <a:rPr b="0" i="1" spc="15" dirty="0">
                <a:latin typeface="Trebuchet MS"/>
                <a:cs typeface="Trebuchet MS"/>
              </a:rPr>
              <a:t> </a:t>
            </a:r>
            <a:r>
              <a:rPr b="0" i="1" spc="-175" dirty="0">
                <a:latin typeface="Trebuchet MS"/>
                <a:cs typeface="Trebuchet MS"/>
              </a:rPr>
              <a:t>la</a:t>
            </a:r>
            <a:r>
              <a:rPr b="0" i="1" spc="55" dirty="0">
                <a:latin typeface="Trebuchet MS"/>
                <a:cs typeface="Trebuchet MS"/>
              </a:rPr>
              <a:t> </a:t>
            </a:r>
            <a:r>
              <a:rPr b="0" i="1" spc="-110" dirty="0">
                <a:latin typeface="Trebuchet MS"/>
                <a:cs typeface="Trebuchet MS"/>
              </a:rPr>
              <a:t>información </a:t>
            </a:r>
            <a:r>
              <a:rPr b="0" i="1" spc="-170" dirty="0">
                <a:latin typeface="Trebuchet MS"/>
                <a:cs typeface="Trebuchet MS"/>
              </a:rPr>
              <a:t>de</a:t>
            </a:r>
            <a:r>
              <a:rPr b="0" i="1" spc="-5" dirty="0">
                <a:latin typeface="Trebuchet MS"/>
                <a:cs typeface="Trebuchet MS"/>
              </a:rPr>
              <a:t> </a:t>
            </a:r>
            <a:r>
              <a:rPr b="0" i="1" spc="-140" dirty="0">
                <a:latin typeface="Trebuchet MS"/>
                <a:cs typeface="Trebuchet MS"/>
              </a:rPr>
              <a:t>las</a:t>
            </a:r>
            <a:r>
              <a:rPr b="0" i="1" spc="-5" dirty="0">
                <a:latin typeface="Trebuchet MS"/>
                <a:cs typeface="Trebuchet MS"/>
              </a:rPr>
              <a:t> </a:t>
            </a:r>
            <a:r>
              <a:rPr b="0" i="1" spc="-165" dirty="0">
                <a:latin typeface="Trebuchet MS"/>
                <a:cs typeface="Trebuchet MS"/>
              </a:rPr>
              <a:t>facturas</a:t>
            </a:r>
            <a:r>
              <a:rPr b="0" i="1" spc="25" dirty="0">
                <a:latin typeface="Trebuchet MS"/>
                <a:cs typeface="Trebuchet MS"/>
              </a:rPr>
              <a:t> </a:t>
            </a:r>
            <a:r>
              <a:rPr b="0" i="1" spc="-145" dirty="0">
                <a:latin typeface="Trebuchet MS"/>
                <a:cs typeface="Trebuchet MS"/>
              </a:rPr>
              <a:t>con</a:t>
            </a:r>
            <a:r>
              <a:rPr b="0" i="1" spc="-15" dirty="0">
                <a:latin typeface="Trebuchet MS"/>
                <a:cs typeface="Trebuchet MS"/>
              </a:rPr>
              <a:t> </a:t>
            </a:r>
            <a:r>
              <a:rPr b="0" i="1" spc="-195" dirty="0">
                <a:latin typeface="Trebuchet MS"/>
                <a:cs typeface="Trebuchet MS"/>
              </a:rPr>
              <a:t>el</a:t>
            </a:r>
            <a:r>
              <a:rPr b="0" i="1" dirty="0">
                <a:latin typeface="Trebuchet MS"/>
                <a:cs typeface="Trebuchet MS"/>
              </a:rPr>
              <a:t> </a:t>
            </a:r>
            <a:r>
              <a:rPr b="0" i="1" spc="-155" dirty="0">
                <a:latin typeface="Trebuchet MS"/>
                <a:cs typeface="Trebuchet MS"/>
              </a:rPr>
              <a:t>mencionado</a:t>
            </a:r>
            <a:r>
              <a:rPr b="0" i="1" spc="35" dirty="0">
                <a:latin typeface="Trebuchet MS"/>
                <a:cs typeface="Trebuchet MS"/>
              </a:rPr>
              <a:t> </a:t>
            </a:r>
            <a:r>
              <a:rPr b="0" i="1" spc="-175" dirty="0">
                <a:latin typeface="Trebuchet MS"/>
                <a:cs typeface="Trebuchet MS"/>
              </a:rPr>
              <a:t>método</a:t>
            </a:r>
            <a:r>
              <a:rPr b="0" i="1" spc="5" dirty="0">
                <a:latin typeface="Trebuchet MS"/>
                <a:cs typeface="Trebuchet MS"/>
              </a:rPr>
              <a:t> </a:t>
            </a:r>
            <a:r>
              <a:rPr b="0" i="1" spc="-170" dirty="0">
                <a:latin typeface="Trebuchet MS"/>
                <a:cs typeface="Trebuchet MS"/>
              </a:rPr>
              <a:t>de</a:t>
            </a:r>
            <a:r>
              <a:rPr b="0" i="1" spc="15" dirty="0">
                <a:latin typeface="Trebuchet MS"/>
                <a:cs typeface="Trebuchet MS"/>
              </a:rPr>
              <a:t> </a:t>
            </a:r>
            <a:r>
              <a:rPr b="0" i="1" spc="-10" dirty="0">
                <a:latin typeface="Trebuchet MS"/>
                <a:cs typeface="Trebuchet MS"/>
              </a:rPr>
              <a:t>pago.</a:t>
            </a:r>
          </a:p>
          <a:p>
            <a:pPr>
              <a:lnSpc>
                <a:spcPct val="100000"/>
              </a:lnSpc>
              <a:spcBef>
                <a:spcPts val="65"/>
              </a:spcBef>
            </a:pPr>
            <a:endParaRPr b="0" i="1" spc="-10" dirty="0">
              <a:latin typeface="Trebuchet MS"/>
              <a:cs typeface="Trebuchet MS"/>
            </a:endParaRPr>
          </a:p>
          <a:p>
            <a:pPr marL="12700" marR="22860" algn="just">
              <a:lnSpc>
                <a:spcPct val="100000"/>
              </a:lnSpc>
            </a:pPr>
            <a:r>
              <a:rPr b="0" i="1" spc="-165" dirty="0">
                <a:latin typeface="Trebuchet MS"/>
                <a:cs typeface="Trebuchet MS"/>
              </a:rPr>
              <a:t>Actualmente</a:t>
            </a:r>
            <a:r>
              <a:rPr b="0" i="1" spc="40" dirty="0">
                <a:latin typeface="Trebuchet MS"/>
                <a:cs typeface="Trebuchet MS"/>
              </a:rPr>
              <a:t> </a:t>
            </a:r>
            <a:r>
              <a:rPr b="0" i="1" spc="-105" dirty="0">
                <a:latin typeface="Trebuchet MS"/>
                <a:cs typeface="Trebuchet MS"/>
              </a:rPr>
              <a:t>la</a:t>
            </a:r>
            <a:r>
              <a:rPr b="0" i="1" spc="-15" dirty="0">
                <a:latin typeface="Trebuchet MS"/>
                <a:cs typeface="Trebuchet MS"/>
              </a:rPr>
              <a:t> </a:t>
            </a:r>
            <a:r>
              <a:rPr b="0" i="1" spc="-160" dirty="0">
                <a:latin typeface="Trebuchet MS"/>
                <a:cs typeface="Trebuchet MS"/>
              </a:rPr>
              <a:t>información</a:t>
            </a:r>
            <a:r>
              <a:rPr b="0" i="1" spc="35" dirty="0">
                <a:latin typeface="Trebuchet MS"/>
                <a:cs typeface="Trebuchet MS"/>
              </a:rPr>
              <a:t> </a:t>
            </a:r>
            <a:r>
              <a:rPr b="0" i="1" spc="-130" dirty="0">
                <a:latin typeface="Trebuchet MS"/>
                <a:cs typeface="Trebuchet MS"/>
              </a:rPr>
              <a:t>precargada</a:t>
            </a:r>
            <a:r>
              <a:rPr b="0" i="1" spc="10" dirty="0">
                <a:latin typeface="Trebuchet MS"/>
                <a:cs typeface="Trebuchet MS"/>
              </a:rPr>
              <a:t> </a:t>
            </a:r>
            <a:r>
              <a:rPr b="0" i="1" spc="-155" dirty="0">
                <a:latin typeface="Trebuchet MS"/>
                <a:cs typeface="Trebuchet MS"/>
              </a:rPr>
              <a:t>respecto</a:t>
            </a:r>
            <a:r>
              <a:rPr b="0" i="1" spc="35" dirty="0">
                <a:latin typeface="Trebuchet MS"/>
                <a:cs typeface="Trebuchet MS"/>
              </a:rPr>
              <a:t> </a:t>
            </a:r>
            <a:r>
              <a:rPr b="0" i="1" dirty="0">
                <a:latin typeface="Trebuchet MS"/>
                <a:cs typeface="Trebuchet MS"/>
              </a:rPr>
              <a:t>a</a:t>
            </a:r>
            <a:r>
              <a:rPr b="0" i="1" spc="15" dirty="0">
                <a:latin typeface="Trebuchet MS"/>
                <a:cs typeface="Trebuchet MS"/>
              </a:rPr>
              <a:t> </a:t>
            </a:r>
            <a:r>
              <a:rPr b="0" i="1" spc="-100" dirty="0">
                <a:latin typeface="Trebuchet MS"/>
                <a:cs typeface="Trebuchet MS"/>
              </a:rPr>
              <a:t>las</a:t>
            </a:r>
            <a:r>
              <a:rPr b="0" i="1" spc="35" dirty="0">
                <a:latin typeface="Trebuchet MS"/>
                <a:cs typeface="Trebuchet MS"/>
              </a:rPr>
              <a:t> </a:t>
            </a:r>
            <a:r>
              <a:rPr b="0" i="1" spc="-150" dirty="0">
                <a:latin typeface="Trebuchet MS"/>
                <a:cs typeface="Trebuchet MS"/>
              </a:rPr>
              <a:t>facturas</a:t>
            </a:r>
            <a:r>
              <a:rPr b="0" i="1" spc="40" dirty="0">
                <a:latin typeface="Trebuchet MS"/>
                <a:cs typeface="Trebuchet MS"/>
              </a:rPr>
              <a:t> </a:t>
            </a:r>
            <a:r>
              <a:rPr b="0" i="1" spc="-114" dirty="0">
                <a:latin typeface="Trebuchet MS"/>
                <a:cs typeface="Trebuchet MS"/>
              </a:rPr>
              <a:t>con</a:t>
            </a:r>
            <a:r>
              <a:rPr b="0" i="1" spc="50" dirty="0">
                <a:latin typeface="Trebuchet MS"/>
                <a:cs typeface="Trebuchet MS"/>
              </a:rPr>
              <a:t> </a:t>
            </a:r>
            <a:r>
              <a:rPr b="0" i="1" spc="-170" dirty="0">
                <a:latin typeface="Trebuchet MS"/>
                <a:cs typeface="Trebuchet MS"/>
              </a:rPr>
              <a:t>método</a:t>
            </a:r>
            <a:r>
              <a:rPr b="0" i="1" spc="45" dirty="0">
                <a:latin typeface="Trebuchet MS"/>
                <a:cs typeface="Trebuchet MS"/>
              </a:rPr>
              <a:t> </a:t>
            </a:r>
            <a:r>
              <a:rPr b="0" i="1" spc="-110" dirty="0">
                <a:latin typeface="Trebuchet MS"/>
                <a:cs typeface="Trebuchet MS"/>
              </a:rPr>
              <a:t>de</a:t>
            </a:r>
            <a:r>
              <a:rPr b="0" i="1" spc="55" dirty="0">
                <a:latin typeface="Trebuchet MS"/>
                <a:cs typeface="Trebuchet MS"/>
              </a:rPr>
              <a:t> </a:t>
            </a:r>
            <a:r>
              <a:rPr b="0" i="1" spc="-110" dirty="0">
                <a:latin typeface="Trebuchet MS"/>
                <a:cs typeface="Trebuchet MS"/>
              </a:rPr>
              <a:t>pago</a:t>
            </a:r>
            <a:r>
              <a:rPr b="0" i="1" spc="45" dirty="0">
                <a:latin typeface="Trebuchet MS"/>
                <a:cs typeface="Trebuchet MS"/>
              </a:rPr>
              <a:t> </a:t>
            </a:r>
            <a:r>
              <a:rPr b="0" i="1" spc="-160" dirty="0">
                <a:latin typeface="Trebuchet MS"/>
                <a:cs typeface="Trebuchet MS"/>
              </a:rPr>
              <a:t>“PUE”</a:t>
            </a:r>
            <a:r>
              <a:rPr b="0" i="1" spc="35" dirty="0">
                <a:latin typeface="Trebuchet MS"/>
                <a:cs typeface="Trebuchet MS"/>
              </a:rPr>
              <a:t> </a:t>
            </a:r>
            <a:r>
              <a:rPr b="0" i="1" spc="-155" dirty="0">
                <a:latin typeface="Trebuchet MS"/>
                <a:cs typeface="Trebuchet MS"/>
              </a:rPr>
              <a:t>también</a:t>
            </a:r>
            <a:r>
              <a:rPr b="0" i="1" spc="40" dirty="0">
                <a:latin typeface="Trebuchet MS"/>
                <a:cs typeface="Trebuchet MS"/>
              </a:rPr>
              <a:t> </a:t>
            </a:r>
            <a:r>
              <a:rPr b="0" i="1" spc="-95" dirty="0">
                <a:latin typeface="Trebuchet MS"/>
                <a:cs typeface="Trebuchet MS"/>
              </a:rPr>
              <a:t>nos</a:t>
            </a:r>
            <a:r>
              <a:rPr b="0" i="1" spc="40" dirty="0">
                <a:latin typeface="Trebuchet MS"/>
                <a:cs typeface="Trebuchet MS"/>
              </a:rPr>
              <a:t> </a:t>
            </a:r>
            <a:r>
              <a:rPr b="0" i="1" spc="-145" dirty="0">
                <a:latin typeface="Trebuchet MS"/>
                <a:cs typeface="Trebuchet MS"/>
              </a:rPr>
              <a:t>sirve</a:t>
            </a:r>
            <a:r>
              <a:rPr b="0" i="1" spc="40" dirty="0">
                <a:latin typeface="Trebuchet MS"/>
                <a:cs typeface="Trebuchet MS"/>
              </a:rPr>
              <a:t> </a:t>
            </a:r>
            <a:r>
              <a:rPr b="0" i="1" spc="-95" dirty="0">
                <a:latin typeface="Trebuchet MS"/>
                <a:cs typeface="Trebuchet MS"/>
              </a:rPr>
              <a:t>para</a:t>
            </a:r>
            <a:r>
              <a:rPr b="0" i="1" spc="55" dirty="0">
                <a:latin typeface="Trebuchet MS"/>
                <a:cs typeface="Trebuchet MS"/>
              </a:rPr>
              <a:t> </a:t>
            </a:r>
            <a:r>
              <a:rPr b="0" i="1" spc="-165" dirty="0">
                <a:latin typeface="Trebuchet MS"/>
                <a:cs typeface="Trebuchet MS"/>
              </a:rPr>
              <a:t>verificar</a:t>
            </a:r>
            <a:r>
              <a:rPr b="0" i="1" spc="50" dirty="0">
                <a:latin typeface="Trebuchet MS"/>
                <a:cs typeface="Trebuchet MS"/>
              </a:rPr>
              <a:t> </a:t>
            </a:r>
            <a:r>
              <a:rPr b="0" i="1" spc="-140" dirty="0">
                <a:latin typeface="Trebuchet MS"/>
                <a:cs typeface="Trebuchet MS"/>
              </a:rPr>
              <a:t>aquellas</a:t>
            </a:r>
            <a:r>
              <a:rPr b="0" i="1" spc="50" dirty="0">
                <a:latin typeface="Trebuchet MS"/>
                <a:cs typeface="Trebuchet MS"/>
              </a:rPr>
              <a:t> </a:t>
            </a:r>
            <a:r>
              <a:rPr b="0" i="1" spc="-80" dirty="0">
                <a:latin typeface="Trebuchet MS"/>
                <a:cs typeface="Trebuchet MS"/>
              </a:rPr>
              <a:t>facturas </a:t>
            </a:r>
            <a:r>
              <a:rPr b="0" i="1" spc="-145" dirty="0">
                <a:latin typeface="Trebuchet MS"/>
                <a:cs typeface="Trebuchet MS"/>
              </a:rPr>
              <a:t>emitidas</a:t>
            </a:r>
            <a:r>
              <a:rPr b="0" i="1" spc="20" dirty="0">
                <a:latin typeface="Trebuchet MS"/>
                <a:cs typeface="Trebuchet MS"/>
              </a:rPr>
              <a:t> </a:t>
            </a:r>
            <a:r>
              <a:rPr b="0" i="1" spc="-85" dirty="0">
                <a:latin typeface="Trebuchet MS"/>
                <a:cs typeface="Trebuchet MS"/>
              </a:rPr>
              <a:t>por</a:t>
            </a:r>
            <a:r>
              <a:rPr b="0" i="1" spc="-35" dirty="0">
                <a:latin typeface="Trebuchet MS"/>
                <a:cs typeface="Trebuchet MS"/>
              </a:rPr>
              <a:t> </a:t>
            </a:r>
            <a:r>
              <a:rPr b="0" i="1" spc="-105" dirty="0">
                <a:latin typeface="Trebuchet MS"/>
                <a:cs typeface="Trebuchet MS"/>
              </a:rPr>
              <a:t>el</a:t>
            </a:r>
            <a:r>
              <a:rPr b="0" i="1" spc="-20" dirty="0">
                <a:latin typeface="Trebuchet MS"/>
                <a:cs typeface="Trebuchet MS"/>
              </a:rPr>
              <a:t> </a:t>
            </a:r>
            <a:r>
              <a:rPr b="0" i="1" spc="-114" dirty="0">
                <a:latin typeface="Trebuchet MS"/>
                <a:cs typeface="Trebuchet MS"/>
              </a:rPr>
              <a:t>mismo</a:t>
            </a:r>
            <a:r>
              <a:rPr b="0" i="1" spc="-5" dirty="0">
                <a:latin typeface="Trebuchet MS"/>
                <a:cs typeface="Trebuchet MS"/>
              </a:rPr>
              <a:t> </a:t>
            </a:r>
            <a:r>
              <a:rPr b="0" i="1" spc="-165" dirty="0">
                <a:latin typeface="Trebuchet MS"/>
                <a:cs typeface="Trebuchet MS"/>
              </a:rPr>
              <a:t>contribuyente</a:t>
            </a:r>
            <a:r>
              <a:rPr b="0" i="1" spc="45" dirty="0">
                <a:latin typeface="Trebuchet MS"/>
                <a:cs typeface="Trebuchet MS"/>
              </a:rPr>
              <a:t> </a:t>
            </a:r>
            <a:r>
              <a:rPr b="0" i="1" spc="-100" dirty="0">
                <a:latin typeface="Trebuchet MS"/>
                <a:cs typeface="Trebuchet MS"/>
              </a:rPr>
              <a:t>que</a:t>
            </a:r>
            <a:r>
              <a:rPr b="0" i="1" spc="-25" dirty="0">
                <a:latin typeface="Trebuchet MS"/>
                <a:cs typeface="Trebuchet MS"/>
              </a:rPr>
              <a:t> </a:t>
            </a:r>
            <a:r>
              <a:rPr b="0" i="1" spc="-120" dirty="0">
                <a:latin typeface="Trebuchet MS"/>
                <a:cs typeface="Trebuchet MS"/>
              </a:rPr>
              <a:t>deben</a:t>
            </a:r>
            <a:r>
              <a:rPr b="0" i="1" dirty="0">
                <a:latin typeface="Trebuchet MS"/>
                <a:cs typeface="Trebuchet MS"/>
              </a:rPr>
              <a:t> </a:t>
            </a:r>
            <a:r>
              <a:rPr b="0" i="1" spc="-80" dirty="0">
                <a:latin typeface="Trebuchet MS"/>
                <a:cs typeface="Trebuchet MS"/>
              </a:rPr>
              <a:t>ser</a:t>
            </a:r>
            <a:r>
              <a:rPr b="0" i="1" spc="-40" dirty="0">
                <a:latin typeface="Trebuchet MS"/>
                <a:cs typeface="Trebuchet MS"/>
              </a:rPr>
              <a:t> </a:t>
            </a:r>
            <a:r>
              <a:rPr b="0" i="1" spc="-114" dirty="0">
                <a:latin typeface="Trebuchet MS"/>
                <a:cs typeface="Trebuchet MS"/>
              </a:rPr>
              <a:t>canceladas</a:t>
            </a:r>
            <a:r>
              <a:rPr b="0" i="1" spc="-10" dirty="0">
                <a:latin typeface="Trebuchet MS"/>
                <a:cs typeface="Trebuchet MS"/>
              </a:rPr>
              <a:t> </a:t>
            </a:r>
            <a:r>
              <a:rPr b="0" i="1" spc="-85" dirty="0">
                <a:latin typeface="Trebuchet MS"/>
                <a:cs typeface="Trebuchet MS"/>
              </a:rPr>
              <a:t>por</a:t>
            </a:r>
            <a:r>
              <a:rPr b="0" i="1" dirty="0">
                <a:latin typeface="Trebuchet MS"/>
                <a:cs typeface="Trebuchet MS"/>
              </a:rPr>
              <a:t> </a:t>
            </a:r>
            <a:r>
              <a:rPr b="0" i="1" spc="-10" dirty="0">
                <a:latin typeface="Trebuchet MS"/>
                <a:cs typeface="Trebuchet MS"/>
              </a:rPr>
              <a:t>no</a:t>
            </a:r>
            <a:r>
              <a:rPr b="0" i="1" spc="-5" dirty="0">
                <a:latin typeface="Trebuchet MS"/>
                <a:cs typeface="Trebuchet MS"/>
              </a:rPr>
              <a:t> </a:t>
            </a:r>
            <a:r>
              <a:rPr b="0" i="1" spc="-110" dirty="0">
                <a:latin typeface="Trebuchet MS"/>
                <a:cs typeface="Trebuchet MS"/>
              </a:rPr>
              <a:t>haber</a:t>
            </a:r>
            <a:r>
              <a:rPr b="0" i="1" dirty="0">
                <a:latin typeface="Trebuchet MS"/>
                <a:cs typeface="Trebuchet MS"/>
              </a:rPr>
              <a:t> </a:t>
            </a:r>
            <a:r>
              <a:rPr b="0" i="1" spc="-110" dirty="0">
                <a:latin typeface="Trebuchet MS"/>
                <a:cs typeface="Trebuchet MS"/>
              </a:rPr>
              <a:t>sido</a:t>
            </a:r>
            <a:r>
              <a:rPr b="0" i="1" dirty="0">
                <a:latin typeface="Trebuchet MS"/>
                <a:cs typeface="Trebuchet MS"/>
              </a:rPr>
              <a:t> </a:t>
            </a:r>
            <a:r>
              <a:rPr b="0" i="1" spc="-120" dirty="0">
                <a:latin typeface="Trebuchet MS"/>
                <a:cs typeface="Trebuchet MS"/>
              </a:rPr>
              <a:t>cobradas</a:t>
            </a:r>
            <a:r>
              <a:rPr b="0" i="1" dirty="0">
                <a:latin typeface="Trebuchet MS"/>
                <a:cs typeface="Trebuchet MS"/>
              </a:rPr>
              <a:t> </a:t>
            </a:r>
            <a:r>
              <a:rPr b="0" i="1" spc="-145" dirty="0">
                <a:latin typeface="Trebuchet MS"/>
                <a:cs typeface="Trebuchet MS"/>
              </a:rPr>
              <a:t>durante</a:t>
            </a:r>
            <a:r>
              <a:rPr b="0" i="1" spc="25" dirty="0">
                <a:latin typeface="Trebuchet MS"/>
                <a:cs typeface="Trebuchet MS"/>
              </a:rPr>
              <a:t> </a:t>
            </a:r>
            <a:r>
              <a:rPr b="0" i="1" spc="-105" dirty="0">
                <a:latin typeface="Trebuchet MS"/>
                <a:cs typeface="Trebuchet MS"/>
              </a:rPr>
              <a:t>el</a:t>
            </a:r>
            <a:r>
              <a:rPr b="0" i="1" spc="5" dirty="0">
                <a:latin typeface="Trebuchet MS"/>
                <a:cs typeface="Trebuchet MS"/>
              </a:rPr>
              <a:t> </a:t>
            </a:r>
            <a:r>
              <a:rPr b="0" i="1" spc="-75" dirty="0">
                <a:latin typeface="Trebuchet MS"/>
                <a:cs typeface="Trebuchet MS"/>
              </a:rPr>
              <a:t>mes</a:t>
            </a:r>
            <a:r>
              <a:rPr b="0" i="1" spc="-5" dirty="0">
                <a:latin typeface="Trebuchet MS"/>
                <a:cs typeface="Trebuchet MS"/>
              </a:rPr>
              <a:t> </a:t>
            </a:r>
            <a:r>
              <a:rPr b="0" i="1" dirty="0">
                <a:latin typeface="Trebuchet MS"/>
                <a:cs typeface="Trebuchet MS"/>
              </a:rPr>
              <a:t>o</a:t>
            </a:r>
            <a:r>
              <a:rPr b="0" i="1" spc="-5" dirty="0">
                <a:latin typeface="Trebuchet MS"/>
                <a:cs typeface="Trebuchet MS"/>
              </a:rPr>
              <a:t> </a:t>
            </a:r>
            <a:r>
              <a:rPr b="0" i="1" spc="-35" dirty="0">
                <a:latin typeface="Trebuchet MS"/>
                <a:cs typeface="Trebuchet MS"/>
              </a:rPr>
              <a:t>en</a:t>
            </a:r>
            <a:r>
              <a:rPr b="0" i="1" spc="-10" dirty="0">
                <a:latin typeface="Trebuchet MS"/>
                <a:cs typeface="Trebuchet MS"/>
              </a:rPr>
              <a:t> </a:t>
            </a:r>
            <a:r>
              <a:rPr b="0" i="1" dirty="0">
                <a:latin typeface="Trebuchet MS"/>
                <a:cs typeface="Trebuchet MS"/>
              </a:rPr>
              <a:t>su</a:t>
            </a:r>
            <a:r>
              <a:rPr b="0" i="1" spc="-10" dirty="0">
                <a:latin typeface="Trebuchet MS"/>
                <a:cs typeface="Trebuchet MS"/>
              </a:rPr>
              <a:t> </a:t>
            </a:r>
            <a:r>
              <a:rPr b="0" i="1" spc="-70" dirty="0">
                <a:latin typeface="Trebuchet MS"/>
                <a:cs typeface="Trebuchet MS"/>
              </a:rPr>
              <a:t>caso</a:t>
            </a:r>
            <a:r>
              <a:rPr b="0" i="1" dirty="0">
                <a:latin typeface="Trebuchet MS"/>
                <a:cs typeface="Trebuchet MS"/>
              </a:rPr>
              <a:t> </a:t>
            </a:r>
            <a:r>
              <a:rPr b="0" i="1" spc="-160" dirty="0">
                <a:latin typeface="Trebuchet MS"/>
                <a:cs typeface="Trebuchet MS"/>
              </a:rPr>
              <a:t>verificar</a:t>
            </a:r>
            <a:r>
              <a:rPr b="0" i="1" spc="35" dirty="0">
                <a:latin typeface="Trebuchet MS"/>
                <a:cs typeface="Trebuchet MS"/>
              </a:rPr>
              <a:t> </a:t>
            </a:r>
            <a:r>
              <a:rPr b="0" i="1" spc="-100" dirty="0">
                <a:latin typeface="Trebuchet MS"/>
                <a:cs typeface="Trebuchet MS"/>
              </a:rPr>
              <a:t>también </a:t>
            </a:r>
            <a:r>
              <a:rPr b="0" i="1" spc="-155" dirty="0">
                <a:latin typeface="Trebuchet MS"/>
                <a:cs typeface="Trebuchet MS"/>
              </a:rPr>
              <a:t>aquellas</a:t>
            </a:r>
            <a:r>
              <a:rPr b="0" i="1" spc="25" dirty="0">
                <a:latin typeface="Trebuchet MS"/>
                <a:cs typeface="Trebuchet MS"/>
              </a:rPr>
              <a:t> </a:t>
            </a:r>
            <a:r>
              <a:rPr b="0" i="1" spc="-155" dirty="0">
                <a:latin typeface="Trebuchet MS"/>
                <a:cs typeface="Trebuchet MS"/>
              </a:rPr>
              <a:t>recibidas</a:t>
            </a:r>
            <a:r>
              <a:rPr b="0" i="1" dirty="0">
                <a:latin typeface="Trebuchet MS"/>
                <a:cs typeface="Trebuchet MS"/>
              </a:rPr>
              <a:t> </a:t>
            </a:r>
            <a:r>
              <a:rPr b="0" i="1" spc="-160" dirty="0">
                <a:latin typeface="Trebuchet MS"/>
                <a:cs typeface="Trebuchet MS"/>
              </a:rPr>
              <a:t>que</a:t>
            </a:r>
            <a:r>
              <a:rPr b="0" i="1" spc="10" dirty="0">
                <a:latin typeface="Trebuchet MS"/>
                <a:cs typeface="Trebuchet MS"/>
              </a:rPr>
              <a:t> </a:t>
            </a:r>
            <a:r>
              <a:rPr b="0" i="1" spc="-135" dirty="0">
                <a:latin typeface="Trebuchet MS"/>
                <a:cs typeface="Trebuchet MS"/>
              </a:rPr>
              <a:t>se</a:t>
            </a:r>
            <a:r>
              <a:rPr b="0" i="1" spc="5" dirty="0">
                <a:latin typeface="Trebuchet MS"/>
                <a:cs typeface="Trebuchet MS"/>
              </a:rPr>
              <a:t> </a:t>
            </a:r>
            <a:r>
              <a:rPr b="0" i="1" spc="-160" dirty="0">
                <a:latin typeface="Trebuchet MS"/>
                <a:cs typeface="Trebuchet MS"/>
              </a:rPr>
              <a:t>debe</a:t>
            </a:r>
            <a:r>
              <a:rPr b="0" i="1" spc="5" dirty="0">
                <a:latin typeface="Trebuchet MS"/>
                <a:cs typeface="Trebuchet MS"/>
              </a:rPr>
              <a:t> </a:t>
            </a:r>
            <a:r>
              <a:rPr b="0" i="1" spc="-170" dirty="0">
                <a:latin typeface="Trebuchet MS"/>
                <a:cs typeface="Trebuchet MS"/>
              </a:rPr>
              <a:t>solicitar</a:t>
            </a:r>
            <a:r>
              <a:rPr b="0" i="1" spc="15" dirty="0">
                <a:latin typeface="Trebuchet MS"/>
                <a:cs typeface="Trebuchet MS"/>
              </a:rPr>
              <a:t> </a:t>
            </a:r>
            <a:r>
              <a:rPr b="0" i="1" spc="-165" dirty="0">
                <a:latin typeface="Trebuchet MS"/>
                <a:cs typeface="Trebuchet MS"/>
              </a:rPr>
              <a:t>al</a:t>
            </a:r>
            <a:r>
              <a:rPr b="0" i="1" dirty="0">
                <a:latin typeface="Trebuchet MS"/>
                <a:cs typeface="Trebuchet MS"/>
              </a:rPr>
              <a:t> </a:t>
            </a:r>
            <a:r>
              <a:rPr b="0" i="1" spc="-180" dirty="0">
                <a:latin typeface="Trebuchet MS"/>
                <a:cs typeface="Trebuchet MS"/>
              </a:rPr>
              <a:t>proveedor</a:t>
            </a:r>
            <a:r>
              <a:rPr b="0" i="1" spc="15" dirty="0">
                <a:latin typeface="Trebuchet MS"/>
                <a:cs typeface="Trebuchet MS"/>
              </a:rPr>
              <a:t> </a:t>
            </a:r>
            <a:r>
              <a:rPr b="0" i="1" spc="-125" dirty="0">
                <a:latin typeface="Trebuchet MS"/>
                <a:cs typeface="Trebuchet MS"/>
              </a:rPr>
              <a:t>su</a:t>
            </a:r>
            <a:r>
              <a:rPr b="0" i="1" spc="-15" dirty="0">
                <a:latin typeface="Trebuchet MS"/>
                <a:cs typeface="Trebuchet MS"/>
              </a:rPr>
              <a:t> </a:t>
            </a:r>
            <a:r>
              <a:rPr b="0" i="1" spc="-170" dirty="0">
                <a:latin typeface="Trebuchet MS"/>
                <a:cs typeface="Trebuchet MS"/>
              </a:rPr>
              <a:t>refacturación</a:t>
            </a:r>
            <a:r>
              <a:rPr b="0" i="1" spc="25" dirty="0">
                <a:latin typeface="Trebuchet MS"/>
                <a:cs typeface="Trebuchet MS"/>
              </a:rPr>
              <a:t> </a:t>
            </a:r>
            <a:r>
              <a:rPr b="0" i="1" spc="-150" dirty="0">
                <a:latin typeface="Trebuchet MS"/>
                <a:cs typeface="Trebuchet MS"/>
              </a:rPr>
              <a:t>por</a:t>
            </a:r>
            <a:r>
              <a:rPr b="0" i="1" spc="-5" dirty="0">
                <a:latin typeface="Trebuchet MS"/>
                <a:cs typeface="Trebuchet MS"/>
              </a:rPr>
              <a:t> </a:t>
            </a:r>
            <a:r>
              <a:rPr b="0" i="1" spc="-160" dirty="0">
                <a:latin typeface="Trebuchet MS"/>
                <a:cs typeface="Trebuchet MS"/>
              </a:rPr>
              <a:t>que</a:t>
            </a:r>
            <a:r>
              <a:rPr b="0" i="1" spc="10" dirty="0">
                <a:latin typeface="Trebuchet MS"/>
                <a:cs typeface="Trebuchet MS"/>
              </a:rPr>
              <a:t> </a:t>
            </a:r>
            <a:r>
              <a:rPr b="0" i="1" spc="-140" dirty="0">
                <a:latin typeface="Trebuchet MS"/>
                <a:cs typeface="Trebuchet MS"/>
              </a:rPr>
              <a:t>estas</a:t>
            </a:r>
            <a:r>
              <a:rPr b="0" i="1" spc="10" dirty="0">
                <a:latin typeface="Trebuchet MS"/>
                <a:cs typeface="Trebuchet MS"/>
              </a:rPr>
              <a:t> </a:t>
            </a:r>
            <a:r>
              <a:rPr b="0" i="1" spc="-150" dirty="0">
                <a:latin typeface="Trebuchet MS"/>
                <a:cs typeface="Trebuchet MS"/>
              </a:rPr>
              <a:t>no</a:t>
            </a:r>
            <a:r>
              <a:rPr b="0" i="1" spc="-5" dirty="0">
                <a:latin typeface="Trebuchet MS"/>
                <a:cs typeface="Trebuchet MS"/>
              </a:rPr>
              <a:t> </a:t>
            </a:r>
            <a:r>
              <a:rPr b="0" i="1" spc="-135" dirty="0">
                <a:latin typeface="Trebuchet MS"/>
                <a:cs typeface="Trebuchet MS"/>
              </a:rPr>
              <a:t>se</a:t>
            </a:r>
            <a:r>
              <a:rPr b="0" i="1" spc="5" dirty="0">
                <a:latin typeface="Trebuchet MS"/>
                <a:cs typeface="Trebuchet MS"/>
              </a:rPr>
              <a:t> </a:t>
            </a:r>
            <a:r>
              <a:rPr b="0" i="1" spc="-140" dirty="0">
                <a:latin typeface="Trebuchet MS"/>
                <a:cs typeface="Trebuchet MS"/>
              </a:rPr>
              <a:t>pagaron</a:t>
            </a:r>
            <a:r>
              <a:rPr b="0" i="1" spc="10" dirty="0">
                <a:latin typeface="Trebuchet MS"/>
                <a:cs typeface="Trebuchet MS"/>
              </a:rPr>
              <a:t> </a:t>
            </a:r>
            <a:r>
              <a:rPr b="0" i="1" spc="-170" dirty="0">
                <a:latin typeface="Trebuchet MS"/>
                <a:cs typeface="Trebuchet MS"/>
              </a:rPr>
              <a:t>durante</a:t>
            </a:r>
            <a:r>
              <a:rPr b="0" i="1" spc="25" dirty="0">
                <a:latin typeface="Trebuchet MS"/>
                <a:cs typeface="Trebuchet MS"/>
              </a:rPr>
              <a:t> </a:t>
            </a:r>
            <a:r>
              <a:rPr b="0" i="1" spc="-195" dirty="0">
                <a:latin typeface="Trebuchet MS"/>
                <a:cs typeface="Trebuchet MS"/>
              </a:rPr>
              <a:t>el</a:t>
            </a:r>
            <a:r>
              <a:rPr b="0" i="1" dirty="0">
                <a:latin typeface="Trebuchet MS"/>
                <a:cs typeface="Trebuchet MS"/>
              </a:rPr>
              <a:t> </a:t>
            </a:r>
            <a:r>
              <a:rPr b="0" i="1" spc="-145" dirty="0">
                <a:latin typeface="Trebuchet MS"/>
                <a:cs typeface="Trebuchet MS"/>
              </a:rPr>
              <a:t>mes</a:t>
            </a:r>
            <a:r>
              <a:rPr b="0" i="1" spc="15" dirty="0">
                <a:latin typeface="Trebuchet MS"/>
                <a:cs typeface="Trebuchet MS"/>
              </a:rPr>
              <a:t> </a:t>
            </a:r>
            <a:r>
              <a:rPr b="0" i="1" spc="-160" dirty="0">
                <a:latin typeface="Trebuchet MS"/>
                <a:cs typeface="Trebuchet MS"/>
              </a:rPr>
              <a:t>de</a:t>
            </a:r>
            <a:r>
              <a:rPr b="0" i="1" dirty="0">
                <a:latin typeface="Trebuchet MS"/>
                <a:cs typeface="Trebuchet MS"/>
              </a:rPr>
              <a:t> </a:t>
            </a:r>
            <a:r>
              <a:rPr b="0" i="1" spc="-50" dirty="0">
                <a:latin typeface="Trebuchet MS"/>
                <a:cs typeface="Trebuchet MS"/>
              </a:rPr>
              <a:t>expedición.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133477" rIns="0" bIns="0" rtlCol="0">
            <a:spAutoFit/>
          </a:bodyPr>
          <a:lstStyle/>
          <a:p>
            <a:pPr marL="227965" marR="2999740">
              <a:lnSpc>
                <a:spcPct val="100000"/>
              </a:lnSpc>
              <a:spcBef>
                <a:spcPts val="105"/>
              </a:spcBef>
            </a:pPr>
            <a:r>
              <a:rPr b="1" spc="195" dirty="0">
                <a:solidFill>
                  <a:srgbClr val="F1F1F1"/>
                </a:solidFill>
                <a:latin typeface="Trebuchet MS"/>
                <a:cs typeface="Trebuchet MS"/>
              </a:rPr>
              <a:t>IMPORTANCIA</a:t>
            </a:r>
            <a:r>
              <a:rPr b="1" spc="-85" dirty="0">
                <a:solidFill>
                  <a:srgbClr val="F1F1F1"/>
                </a:solidFill>
                <a:latin typeface="Trebuchet MS"/>
                <a:cs typeface="Trebuchet MS"/>
              </a:rPr>
              <a:t> </a:t>
            </a:r>
            <a:r>
              <a:rPr b="1" spc="215" dirty="0">
                <a:solidFill>
                  <a:srgbClr val="F1F1F1"/>
                </a:solidFill>
                <a:latin typeface="Trebuchet MS"/>
                <a:cs typeface="Trebuchet MS"/>
              </a:rPr>
              <a:t>DE</a:t>
            </a:r>
            <a:r>
              <a:rPr b="1" spc="-55" dirty="0">
                <a:solidFill>
                  <a:srgbClr val="F1F1F1"/>
                </a:solidFill>
                <a:latin typeface="Trebuchet MS"/>
                <a:cs typeface="Trebuchet MS"/>
              </a:rPr>
              <a:t> </a:t>
            </a:r>
            <a:r>
              <a:rPr b="1" spc="210" dirty="0">
                <a:solidFill>
                  <a:srgbClr val="F1F1F1"/>
                </a:solidFill>
                <a:latin typeface="Trebuchet MS"/>
                <a:cs typeface="Trebuchet MS"/>
              </a:rPr>
              <a:t>LA</a:t>
            </a:r>
            <a:r>
              <a:rPr b="1" spc="-55" dirty="0">
                <a:solidFill>
                  <a:srgbClr val="F1F1F1"/>
                </a:solidFill>
                <a:latin typeface="Trebuchet MS"/>
                <a:cs typeface="Trebuchet MS"/>
              </a:rPr>
              <a:t> </a:t>
            </a:r>
            <a:r>
              <a:rPr b="1" spc="210" dirty="0">
                <a:solidFill>
                  <a:srgbClr val="F1F1F1"/>
                </a:solidFill>
                <a:latin typeface="Trebuchet MS"/>
                <a:cs typeface="Trebuchet MS"/>
              </a:rPr>
              <a:t>EMISION</a:t>
            </a:r>
            <a:r>
              <a:rPr b="1" spc="-420" dirty="0">
                <a:solidFill>
                  <a:srgbClr val="F1F1F1"/>
                </a:solidFill>
                <a:latin typeface="Trebuchet MS"/>
                <a:cs typeface="Trebuchet MS"/>
              </a:rPr>
              <a:t> </a:t>
            </a:r>
            <a:r>
              <a:rPr b="1" spc="180" dirty="0">
                <a:solidFill>
                  <a:srgbClr val="F1F1F1"/>
                </a:solidFill>
                <a:latin typeface="Trebuchet MS"/>
                <a:cs typeface="Trebuchet MS"/>
              </a:rPr>
              <a:t>Y</a:t>
            </a:r>
            <a:r>
              <a:rPr b="1" spc="-45" dirty="0">
                <a:solidFill>
                  <a:srgbClr val="F1F1F1"/>
                </a:solidFill>
                <a:latin typeface="Trebuchet MS"/>
                <a:cs typeface="Trebuchet MS"/>
              </a:rPr>
              <a:t> </a:t>
            </a:r>
            <a:r>
              <a:rPr b="1" spc="210" dirty="0">
                <a:solidFill>
                  <a:srgbClr val="F1F1F1"/>
                </a:solidFill>
                <a:latin typeface="Trebuchet MS"/>
                <a:cs typeface="Trebuchet MS"/>
              </a:rPr>
              <a:t>RECEPCION</a:t>
            </a:r>
            <a:r>
              <a:rPr b="1" spc="-80" dirty="0">
                <a:solidFill>
                  <a:srgbClr val="F1F1F1"/>
                </a:solidFill>
                <a:latin typeface="Trebuchet MS"/>
                <a:cs typeface="Trebuchet MS"/>
              </a:rPr>
              <a:t> </a:t>
            </a:r>
            <a:r>
              <a:rPr b="1" spc="215" dirty="0">
                <a:solidFill>
                  <a:srgbClr val="F1F1F1"/>
                </a:solidFill>
                <a:latin typeface="Trebuchet MS"/>
                <a:cs typeface="Trebuchet MS"/>
              </a:rPr>
              <a:t>DE</a:t>
            </a:r>
            <a:r>
              <a:rPr b="1" spc="-55" dirty="0">
                <a:solidFill>
                  <a:srgbClr val="F1F1F1"/>
                </a:solidFill>
                <a:latin typeface="Trebuchet MS"/>
                <a:cs typeface="Trebuchet MS"/>
              </a:rPr>
              <a:t> </a:t>
            </a:r>
            <a:r>
              <a:rPr b="1" spc="180" dirty="0">
                <a:solidFill>
                  <a:srgbClr val="F1F1F1"/>
                </a:solidFill>
                <a:latin typeface="Trebuchet MS"/>
                <a:cs typeface="Trebuchet MS"/>
              </a:rPr>
              <a:t>FACTURAS PUE</a:t>
            </a:r>
            <a:r>
              <a:rPr b="1" spc="-35" dirty="0">
                <a:solidFill>
                  <a:srgbClr val="F1F1F1"/>
                </a:solidFill>
                <a:latin typeface="Trebuchet MS"/>
                <a:cs typeface="Trebuchet MS"/>
              </a:rPr>
              <a:t> </a:t>
            </a:r>
            <a:r>
              <a:rPr b="1" spc="155" dirty="0">
                <a:solidFill>
                  <a:srgbClr val="F1F1F1"/>
                </a:solidFill>
                <a:latin typeface="Trebuchet MS"/>
                <a:cs typeface="Trebuchet MS"/>
              </a:rPr>
              <a:t>PARA</a:t>
            </a:r>
            <a:r>
              <a:rPr b="1" spc="-65" dirty="0">
                <a:solidFill>
                  <a:srgbClr val="F1F1F1"/>
                </a:solidFill>
                <a:latin typeface="Trebuchet MS"/>
                <a:cs typeface="Trebuchet MS"/>
              </a:rPr>
              <a:t> </a:t>
            </a:r>
            <a:r>
              <a:rPr b="1" spc="120" dirty="0">
                <a:solidFill>
                  <a:srgbClr val="F1F1F1"/>
                </a:solidFill>
                <a:latin typeface="Trebuchet MS"/>
                <a:cs typeface="Trebuchet MS"/>
              </a:rPr>
              <a:t>EL</a:t>
            </a:r>
            <a:r>
              <a:rPr b="1" spc="-360" dirty="0">
                <a:solidFill>
                  <a:srgbClr val="F1F1F1"/>
                </a:solidFill>
                <a:latin typeface="Trebuchet MS"/>
                <a:cs typeface="Trebuchet MS"/>
              </a:rPr>
              <a:t> </a:t>
            </a:r>
            <a:r>
              <a:rPr b="1" spc="235" dirty="0">
                <a:solidFill>
                  <a:srgbClr val="F1F1F1"/>
                </a:solidFill>
                <a:latin typeface="Trebuchet MS"/>
                <a:cs typeface="Trebuchet MS"/>
              </a:rPr>
              <a:t>TRASLADO</a:t>
            </a:r>
            <a:r>
              <a:rPr b="1" spc="-420" dirty="0">
                <a:solidFill>
                  <a:srgbClr val="F1F1F1"/>
                </a:solidFill>
                <a:latin typeface="Trebuchet MS"/>
                <a:cs typeface="Trebuchet MS"/>
              </a:rPr>
              <a:t> </a:t>
            </a:r>
            <a:r>
              <a:rPr b="1" spc="180" dirty="0">
                <a:solidFill>
                  <a:srgbClr val="F1F1F1"/>
                </a:solidFill>
                <a:latin typeface="Trebuchet MS"/>
                <a:cs typeface="Trebuchet MS"/>
              </a:rPr>
              <a:t>Y</a:t>
            </a:r>
            <a:r>
              <a:rPr b="1" spc="-254" dirty="0">
                <a:solidFill>
                  <a:srgbClr val="F1F1F1"/>
                </a:solidFill>
                <a:latin typeface="Trebuchet MS"/>
                <a:cs typeface="Trebuchet MS"/>
              </a:rPr>
              <a:t> </a:t>
            </a:r>
            <a:r>
              <a:rPr b="1" spc="190" dirty="0">
                <a:solidFill>
                  <a:srgbClr val="F1F1F1"/>
                </a:solidFill>
                <a:latin typeface="Trebuchet MS"/>
                <a:cs typeface="Trebuchet MS"/>
              </a:rPr>
              <a:t>ACREDITAMIENTO</a:t>
            </a:r>
            <a:r>
              <a:rPr b="1" spc="-75" dirty="0">
                <a:solidFill>
                  <a:srgbClr val="F1F1F1"/>
                </a:solidFill>
                <a:latin typeface="Trebuchet MS"/>
                <a:cs typeface="Trebuchet MS"/>
              </a:rPr>
              <a:t> </a:t>
            </a:r>
            <a:r>
              <a:rPr b="1" spc="215" dirty="0">
                <a:solidFill>
                  <a:srgbClr val="F1F1F1"/>
                </a:solidFill>
                <a:latin typeface="Trebuchet MS"/>
                <a:cs typeface="Trebuchet MS"/>
              </a:rPr>
              <a:t>CORRECTO</a:t>
            </a:r>
            <a:r>
              <a:rPr b="1" spc="-80" dirty="0">
                <a:solidFill>
                  <a:srgbClr val="F1F1F1"/>
                </a:solidFill>
                <a:latin typeface="Trebuchet MS"/>
                <a:cs typeface="Trebuchet MS"/>
              </a:rPr>
              <a:t> </a:t>
            </a:r>
            <a:r>
              <a:rPr b="1" spc="155" dirty="0">
                <a:solidFill>
                  <a:srgbClr val="F1F1F1"/>
                </a:solidFill>
                <a:latin typeface="Trebuchet MS"/>
                <a:cs typeface="Trebuchet MS"/>
              </a:rPr>
              <a:t>DEL </a:t>
            </a:r>
            <a:r>
              <a:rPr b="1" spc="114" dirty="0">
                <a:solidFill>
                  <a:srgbClr val="F1F1F1"/>
                </a:solidFill>
                <a:latin typeface="Trebuchet MS"/>
                <a:cs typeface="Trebuchet MS"/>
              </a:rPr>
              <a:t>IVA</a:t>
            </a: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a:spLocks noGrp="1"/>
          </p:cNvSpPr>
          <p:nvPr>
            <p:ph type="body" idx="1"/>
          </p:nvPr>
        </p:nvSpPr>
        <p:spPr>
          <a:xfrm>
            <a:off x="838200" y="1825625"/>
            <a:ext cx="10515600" cy="14036535"/>
          </a:xfrm>
          <a:prstGeom prst="rect">
            <a:avLst/>
          </a:prstGeom>
        </p:spPr>
        <p:txBody>
          <a:bodyPr vert="horz" wrap="square" lIns="0" tIns="12065" rIns="0" bIns="0" rtlCol="0">
            <a:spAutoFit/>
          </a:bodyPr>
          <a:lstStyle/>
          <a:p>
            <a:pPr marL="12700" algn="just">
              <a:lnSpc>
                <a:spcPct val="100000"/>
              </a:lnSpc>
              <a:spcBef>
                <a:spcPts val="95"/>
              </a:spcBef>
            </a:pPr>
            <a:r>
              <a:rPr dirty="0"/>
              <a:t>Opción para</a:t>
            </a:r>
            <a:r>
              <a:rPr spc="-40" dirty="0"/>
              <a:t> </a:t>
            </a:r>
            <a:r>
              <a:rPr dirty="0"/>
              <a:t>que</a:t>
            </a:r>
            <a:r>
              <a:rPr spc="-15" dirty="0"/>
              <a:t> </a:t>
            </a:r>
            <a:r>
              <a:rPr dirty="0"/>
              <a:t>en</a:t>
            </a:r>
            <a:r>
              <a:rPr spc="-5" dirty="0"/>
              <a:t> </a:t>
            </a:r>
            <a:r>
              <a:rPr dirty="0"/>
              <a:t>el</a:t>
            </a:r>
            <a:r>
              <a:rPr spc="-5" dirty="0"/>
              <a:t> </a:t>
            </a:r>
            <a:r>
              <a:rPr spc="150" dirty="0"/>
              <a:t>CFDI</a:t>
            </a:r>
            <a:r>
              <a:rPr spc="-10" dirty="0"/>
              <a:t> </a:t>
            </a:r>
            <a:r>
              <a:rPr dirty="0"/>
              <a:t>se</a:t>
            </a:r>
            <a:r>
              <a:rPr spc="-25" dirty="0"/>
              <a:t> </a:t>
            </a:r>
            <a:r>
              <a:rPr spc="-10" dirty="0"/>
              <a:t>establezca</a:t>
            </a:r>
            <a:r>
              <a:rPr spc="20" dirty="0"/>
              <a:t> </a:t>
            </a:r>
            <a:r>
              <a:rPr dirty="0"/>
              <a:t>como</a:t>
            </a:r>
            <a:r>
              <a:rPr spc="-20" dirty="0"/>
              <a:t> </a:t>
            </a:r>
            <a:r>
              <a:rPr dirty="0"/>
              <a:t>método</a:t>
            </a:r>
            <a:r>
              <a:rPr spc="5" dirty="0"/>
              <a:t> </a:t>
            </a:r>
            <a:r>
              <a:rPr dirty="0"/>
              <a:t>de</a:t>
            </a:r>
            <a:r>
              <a:rPr spc="-15" dirty="0"/>
              <a:t> </a:t>
            </a:r>
            <a:r>
              <a:rPr dirty="0"/>
              <a:t>pago</a:t>
            </a:r>
            <a:r>
              <a:rPr spc="-190" dirty="0"/>
              <a:t> </a:t>
            </a:r>
            <a:r>
              <a:rPr dirty="0"/>
              <a:t>“Pago</a:t>
            </a:r>
            <a:r>
              <a:rPr spc="-35" dirty="0"/>
              <a:t> </a:t>
            </a:r>
            <a:r>
              <a:rPr dirty="0"/>
              <a:t>en</a:t>
            </a:r>
            <a:r>
              <a:rPr spc="-5" dirty="0"/>
              <a:t> </a:t>
            </a:r>
            <a:r>
              <a:rPr dirty="0"/>
              <a:t>una</a:t>
            </a:r>
            <a:r>
              <a:rPr spc="-20" dirty="0"/>
              <a:t> </a:t>
            </a:r>
            <a:r>
              <a:rPr dirty="0"/>
              <a:t>sola</a:t>
            </a:r>
            <a:r>
              <a:rPr spc="-10" dirty="0"/>
              <a:t> exhibición”</a:t>
            </a:r>
          </a:p>
          <a:p>
            <a:pPr marL="12700" marR="5080" algn="just">
              <a:lnSpc>
                <a:spcPct val="100000"/>
              </a:lnSpc>
            </a:pPr>
            <a:r>
              <a:rPr spc="-114" dirty="0"/>
              <a:t>2.7.1.39.</a:t>
            </a:r>
            <a:r>
              <a:rPr spc="-10" dirty="0"/>
              <a:t> </a:t>
            </a:r>
            <a:r>
              <a:rPr spc="110" dirty="0"/>
              <a:t>RMF</a:t>
            </a:r>
            <a:r>
              <a:rPr spc="-120" dirty="0"/>
              <a:t> </a:t>
            </a:r>
            <a:r>
              <a:rPr lang="es-MX" spc="-25" dirty="0"/>
              <a:t>2026</a:t>
            </a:r>
            <a:r>
              <a:rPr spc="-100" dirty="0"/>
              <a:t> </a:t>
            </a:r>
            <a:r>
              <a:rPr b="0" spc="-65" dirty="0">
                <a:latin typeface="Trebuchet MS"/>
                <a:cs typeface="Trebuchet MS"/>
              </a:rPr>
              <a:t>Para</a:t>
            </a:r>
            <a:r>
              <a:rPr b="0" spc="-55" dirty="0">
                <a:latin typeface="Trebuchet MS"/>
                <a:cs typeface="Trebuchet MS"/>
              </a:rPr>
              <a:t> </a:t>
            </a:r>
            <a:r>
              <a:rPr b="0" dirty="0">
                <a:latin typeface="Trebuchet MS"/>
                <a:cs typeface="Trebuchet MS"/>
              </a:rPr>
              <a:t>los</a:t>
            </a:r>
            <a:r>
              <a:rPr b="0" spc="-120" dirty="0">
                <a:latin typeface="Trebuchet MS"/>
                <a:cs typeface="Trebuchet MS"/>
              </a:rPr>
              <a:t> </a:t>
            </a:r>
            <a:r>
              <a:rPr b="0" spc="-80" dirty="0">
                <a:latin typeface="Trebuchet MS"/>
                <a:cs typeface="Trebuchet MS"/>
              </a:rPr>
              <a:t>efectos</a:t>
            </a:r>
            <a:r>
              <a:rPr b="0" spc="-45" dirty="0">
                <a:latin typeface="Trebuchet MS"/>
                <a:cs typeface="Trebuchet MS"/>
              </a:rPr>
              <a:t> </a:t>
            </a:r>
            <a:r>
              <a:rPr b="0" spc="-10" dirty="0">
                <a:latin typeface="Trebuchet MS"/>
                <a:cs typeface="Trebuchet MS"/>
              </a:rPr>
              <a:t>de</a:t>
            </a:r>
            <a:r>
              <a:rPr b="0" spc="15" dirty="0">
                <a:latin typeface="Trebuchet MS"/>
                <a:cs typeface="Trebuchet MS"/>
              </a:rPr>
              <a:t> </a:t>
            </a:r>
            <a:r>
              <a:rPr b="0" dirty="0">
                <a:latin typeface="Trebuchet MS"/>
                <a:cs typeface="Trebuchet MS"/>
              </a:rPr>
              <a:t>los</a:t>
            </a:r>
            <a:r>
              <a:rPr b="0" spc="45" dirty="0">
                <a:latin typeface="Trebuchet MS"/>
                <a:cs typeface="Trebuchet MS"/>
              </a:rPr>
              <a:t> </a:t>
            </a:r>
            <a:r>
              <a:rPr b="0" spc="-60" dirty="0">
                <a:latin typeface="Trebuchet MS"/>
                <a:cs typeface="Trebuchet MS"/>
              </a:rPr>
              <a:t>artículos</a:t>
            </a:r>
            <a:r>
              <a:rPr b="0" spc="40" dirty="0">
                <a:latin typeface="Trebuchet MS"/>
                <a:cs typeface="Trebuchet MS"/>
              </a:rPr>
              <a:t> </a:t>
            </a:r>
            <a:r>
              <a:rPr b="0" spc="-150" dirty="0">
                <a:latin typeface="Trebuchet MS"/>
                <a:cs typeface="Trebuchet MS"/>
              </a:rPr>
              <a:t>29,</a:t>
            </a:r>
            <a:r>
              <a:rPr b="0" spc="30" dirty="0">
                <a:latin typeface="Trebuchet MS"/>
                <a:cs typeface="Trebuchet MS"/>
              </a:rPr>
              <a:t> </a:t>
            </a:r>
            <a:r>
              <a:rPr b="0" spc="-75" dirty="0">
                <a:latin typeface="Trebuchet MS"/>
                <a:cs typeface="Trebuchet MS"/>
              </a:rPr>
              <a:t>párrafos</a:t>
            </a:r>
            <a:r>
              <a:rPr b="0" spc="35" dirty="0">
                <a:latin typeface="Trebuchet MS"/>
                <a:cs typeface="Trebuchet MS"/>
              </a:rPr>
              <a:t> </a:t>
            </a:r>
            <a:r>
              <a:rPr b="0" spc="-100" dirty="0">
                <a:latin typeface="Trebuchet MS"/>
                <a:cs typeface="Trebuchet MS"/>
              </a:rPr>
              <a:t>primero,</a:t>
            </a:r>
            <a:r>
              <a:rPr b="0" spc="-20" dirty="0">
                <a:latin typeface="Trebuchet MS"/>
                <a:cs typeface="Trebuchet MS"/>
              </a:rPr>
              <a:t> </a:t>
            </a:r>
            <a:r>
              <a:rPr b="0" spc="-114" dirty="0">
                <a:latin typeface="Trebuchet MS"/>
                <a:cs typeface="Trebuchet MS"/>
              </a:rPr>
              <a:t>segundo,</a:t>
            </a:r>
            <a:r>
              <a:rPr b="0" spc="-10" dirty="0">
                <a:latin typeface="Trebuchet MS"/>
                <a:cs typeface="Trebuchet MS"/>
              </a:rPr>
              <a:t> </a:t>
            </a:r>
            <a:r>
              <a:rPr b="0" spc="-85" dirty="0">
                <a:latin typeface="Trebuchet MS"/>
                <a:cs typeface="Trebuchet MS"/>
              </a:rPr>
              <a:t>fracción</a:t>
            </a:r>
            <a:r>
              <a:rPr b="0" spc="45" dirty="0">
                <a:latin typeface="Trebuchet MS"/>
                <a:cs typeface="Trebuchet MS"/>
              </a:rPr>
              <a:t> </a:t>
            </a:r>
            <a:r>
              <a:rPr b="0" dirty="0">
                <a:latin typeface="Trebuchet MS"/>
                <a:cs typeface="Trebuchet MS"/>
              </a:rPr>
              <a:t>VI</a:t>
            </a:r>
            <a:r>
              <a:rPr b="0" spc="30" dirty="0">
                <a:latin typeface="Trebuchet MS"/>
                <a:cs typeface="Trebuchet MS"/>
              </a:rPr>
              <a:t> </a:t>
            </a:r>
            <a:r>
              <a:rPr b="0" dirty="0">
                <a:latin typeface="Trebuchet MS"/>
                <a:cs typeface="Trebuchet MS"/>
              </a:rPr>
              <a:t>y</a:t>
            </a:r>
            <a:r>
              <a:rPr b="0" spc="40" dirty="0">
                <a:latin typeface="Trebuchet MS"/>
                <a:cs typeface="Trebuchet MS"/>
              </a:rPr>
              <a:t> </a:t>
            </a:r>
            <a:r>
              <a:rPr b="0" spc="-125" dirty="0">
                <a:latin typeface="Trebuchet MS"/>
                <a:cs typeface="Trebuchet MS"/>
              </a:rPr>
              <a:t>penúltimo,</a:t>
            </a:r>
            <a:r>
              <a:rPr b="0" spc="5" dirty="0">
                <a:latin typeface="Trebuchet MS"/>
                <a:cs typeface="Trebuchet MS"/>
              </a:rPr>
              <a:t> </a:t>
            </a:r>
            <a:r>
              <a:rPr b="0" spc="-60" dirty="0">
                <a:latin typeface="Trebuchet MS"/>
                <a:cs typeface="Trebuchet MS"/>
              </a:rPr>
              <a:t>29-</a:t>
            </a:r>
            <a:r>
              <a:rPr b="0" spc="-110" dirty="0">
                <a:latin typeface="Trebuchet MS"/>
                <a:cs typeface="Trebuchet MS"/>
              </a:rPr>
              <a:t>A,</a:t>
            </a:r>
            <a:r>
              <a:rPr b="0" spc="-15" dirty="0">
                <a:latin typeface="Trebuchet MS"/>
                <a:cs typeface="Trebuchet MS"/>
              </a:rPr>
              <a:t> </a:t>
            </a:r>
            <a:r>
              <a:rPr b="0" spc="-45" dirty="0">
                <a:latin typeface="Trebuchet MS"/>
                <a:cs typeface="Trebuchet MS"/>
              </a:rPr>
              <a:t>primer</a:t>
            </a:r>
            <a:r>
              <a:rPr b="0" spc="40" dirty="0">
                <a:latin typeface="Trebuchet MS"/>
                <a:cs typeface="Trebuchet MS"/>
              </a:rPr>
              <a:t> </a:t>
            </a:r>
            <a:r>
              <a:rPr b="0" spc="-55" dirty="0">
                <a:latin typeface="Trebuchet MS"/>
                <a:cs typeface="Trebuchet MS"/>
              </a:rPr>
              <a:t>párrafo, </a:t>
            </a:r>
            <a:r>
              <a:rPr b="0" spc="-90" dirty="0">
                <a:latin typeface="Trebuchet MS"/>
                <a:cs typeface="Trebuchet MS"/>
              </a:rPr>
              <a:t>fracción</a:t>
            </a:r>
            <a:r>
              <a:rPr b="0" spc="-35" dirty="0">
                <a:latin typeface="Trebuchet MS"/>
                <a:cs typeface="Trebuchet MS"/>
              </a:rPr>
              <a:t> </a:t>
            </a:r>
            <a:r>
              <a:rPr b="0" spc="-110" dirty="0">
                <a:latin typeface="Trebuchet MS"/>
                <a:cs typeface="Trebuchet MS"/>
              </a:rPr>
              <a:t>VII,</a:t>
            </a:r>
            <a:r>
              <a:rPr b="0" spc="-10" dirty="0">
                <a:latin typeface="Trebuchet MS"/>
                <a:cs typeface="Trebuchet MS"/>
              </a:rPr>
              <a:t> </a:t>
            </a:r>
            <a:r>
              <a:rPr b="0" spc="-60" dirty="0">
                <a:latin typeface="Trebuchet MS"/>
                <a:cs typeface="Trebuchet MS"/>
              </a:rPr>
              <a:t>inciso</a:t>
            </a:r>
            <a:r>
              <a:rPr b="0" spc="-65" dirty="0">
                <a:latin typeface="Trebuchet MS"/>
                <a:cs typeface="Trebuchet MS"/>
              </a:rPr>
              <a:t> </a:t>
            </a:r>
            <a:r>
              <a:rPr b="0" dirty="0">
                <a:latin typeface="Trebuchet MS"/>
                <a:cs typeface="Trebuchet MS"/>
              </a:rPr>
              <a:t>b)</a:t>
            </a:r>
            <a:r>
              <a:rPr b="0" spc="-120" dirty="0">
                <a:latin typeface="Trebuchet MS"/>
                <a:cs typeface="Trebuchet MS"/>
              </a:rPr>
              <a:t> </a:t>
            </a:r>
            <a:r>
              <a:rPr b="0" spc="-85" dirty="0">
                <a:latin typeface="Trebuchet MS"/>
                <a:cs typeface="Trebuchet MS"/>
              </a:rPr>
              <a:t>del</a:t>
            </a:r>
            <a:r>
              <a:rPr b="0" spc="-35" dirty="0">
                <a:latin typeface="Trebuchet MS"/>
                <a:cs typeface="Trebuchet MS"/>
              </a:rPr>
              <a:t> </a:t>
            </a:r>
            <a:r>
              <a:rPr b="0" spc="-170" dirty="0">
                <a:latin typeface="Trebuchet MS"/>
                <a:cs typeface="Trebuchet MS"/>
              </a:rPr>
              <a:t>CFF,</a:t>
            </a:r>
            <a:r>
              <a:rPr b="0" spc="45" dirty="0">
                <a:latin typeface="Trebuchet MS"/>
                <a:cs typeface="Trebuchet MS"/>
              </a:rPr>
              <a:t> </a:t>
            </a:r>
            <a:r>
              <a:rPr b="0" dirty="0">
                <a:latin typeface="Trebuchet MS"/>
                <a:cs typeface="Trebuchet MS"/>
              </a:rPr>
              <a:t>y</a:t>
            </a:r>
            <a:r>
              <a:rPr b="0" spc="-120" dirty="0">
                <a:latin typeface="Trebuchet MS"/>
                <a:cs typeface="Trebuchet MS"/>
              </a:rPr>
              <a:t> </a:t>
            </a:r>
            <a:r>
              <a:rPr b="0" spc="-85" dirty="0">
                <a:latin typeface="Trebuchet MS"/>
                <a:cs typeface="Trebuchet MS"/>
              </a:rPr>
              <a:t>las</a:t>
            </a:r>
            <a:r>
              <a:rPr b="0" spc="-35" dirty="0">
                <a:latin typeface="Trebuchet MS"/>
                <a:cs typeface="Trebuchet MS"/>
              </a:rPr>
              <a:t> </a:t>
            </a:r>
            <a:r>
              <a:rPr b="0" spc="-85" dirty="0">
                <a:latin typeface="Trebuchet MS"/>
                <a:cs typeface="Trebuchet MS"/>
              </a:rPr>
              <a:t>reglas</a:t>
            </a:r>
            <a:r>
              <a:rPr b="0" spc="-40" dirty="0">
                <a:latin typeface="Trebuchet MS"/>
                <a:cs typeface="Trebuchet MS"/>
              </a:rPr>
              <a:t> </a:t>
            </a:r>
            <a:r>
              <a:rPr b="0" spc="-165" dirty="0">
                <a:latin typeface="Trebuchet MS"/>
                <a:cs typeface="Trebuchet MS"/>
              </a:rPr>
              <a:t>2.7.1.29.,</a:t>
            </a:r>
            <a:r>
              <a:rPr b="0" spc="45" dirty="0">
                <a:latin typeface="Trebuchet MS"/>
                <a:cs typeface="Trebuchet MS"/>
              </a:rPr>
              <a:t> </a:t>
            </a:r>
            <a:r>
              <a:rPr b="0" spc="-85" dirty="0">
                <a:latin typeface="Trebuchet MS"/>
                <a:cs typeface="Trebuchet MS"/>
              </a:rPr>
              <a:t>fracción</a:t>
            </a:r>
            <a:r>
              <a:rPr b="0" spc="-40" dirty="0">
                <a:latin typeface="Trebuchet MS"/>
                <a:cs typeface="Trebuchet MS"/>
              </a:rPr>
              <a:t> </a:t>
            </a:r>
            <a:r>
              <a:rPr b="0" dirty="0">
                <a:latin typeface="Trebuchet MS"/>
                <a:cs typeface="Trebuchet MS"/>
              </a:rPr>
              <a:t>II</a:t>
            </a:r>
            <a:r>
              <a:rPr b="0" spc="-120" dirty="0">
                <a:latin typeface="Trebuchet MS"/>
                <a:cs typeface="Trebuchet MS"/>
              </a:rPr>
              <a:t> </a:t>
            </a:r>
            <a:r>
              <a:rPr b="0" dirty="0">
                <a:latin typeface="Trebuchet MS"/>
                <a:cs typeface="Trebuchet MS"/>
              </a:rPr>
              <a:t>y</a:t>
            </a:r>
            <a:r>
              <a:rPr b="0" spc="-35" dirty="0">
                <a:latin typeface="Trebuchet MS"/>
                <a:cs typeface="Trebuchet MS"/>
              </a:rPr>
              <a:t> </a:t>
            </a:r>
            <a:r>
              <a:rPr b="0" spc="-165" dirty="0">
                <a:latin typeface="Trebuchet MS"/>
                <a:cs typeface="Trebuchet MS"/>
              </a:rPr>
              <a:t>2.7.1.32.,</a:t>
            </a:r>
            <a:r>
              <a:rPr b="0" spc="45" dirty="0">
                <a:latin typeface="Trebuchet MS"/>
                <a:cs typeface="Trebuchet MS"/>
              </a:rPr>
              <a:t> </a:t>
            </a:r>
            <a:r>
              <a:rPr b="0" dirty="0">
                <a:latin typeface="Trebuchet MS"/>
                <a:cs typeface="Trebuchet MS"/>
              </a:rPr>
              <a:t>los</a:t>
            </a:r>
            <a:r>
              <a:rPr b="0" spc="5" dirty="0">
                <a:latin typeface="Trebuchet MS"/>
                <a:cs typeface="Trebuchet MS"/>
              </a:rPr>
              <a:t> </a:t>
            </a:r>
            <a:r>
              <a:rPr b="0" spc="-75" dirty="0">
                <a:latin typeface="Trebuchet MS"/>
                <a:cs typeface="Trebuchet MS"/>
              </a:rPr>
              <a:t>contribuyentes</a:t>
            </a:r>
            <a:r>
              <a:rPr b="0" dirty="0">
                <a:latin typeface="Trebuchet MS"/>
                <a:cs typeface="Trebuchet MS"/>
              </a:rPr>
              <a:t> </a:t>
            </a:r>
            <a:r>
              <a:rPr b="0" spc="-60" dirty="0">
                <a:latin typeface="Trebuchet MS"/>
                <a:cs typeface="Trebuchet MS"/>
              </a:rPr>
              <a:t>que</a:t>
            </a:r>
            <a:r>
              <a:rPr b="0" spc="5" dirty="0">
                <a:latin typeface="Trebuchet MS"/>
                <a:cs typeface="Trebuchet MS"/>
              </a:rPr>
              <a:t> </a:t>
            </a:r>
            <a:r>
              <a:rPr b="0" dirty="0">
                <a:latin typeface="Trebuchet MS"/>
                <a:cs typeface="Trebuchet MS"/>
              </a:rPr>
              <a:t>no</a:t>
            </a:r>
            <a:r>
              <a:rPr b="0" spc="-5" dirty="0">
                <a:latin typeface="Trebuchet MS"/>
                <a:cs typeface="Trebuchet MS"/>
              </a:rPr>
              <a:t> </a:t>
            </a:r>
            <a:r>
              <a:rPr b="0" spc="-90" dirty="0">
                <a:latin typeface="Trebuchet MS"/>
                <a:cs typeface="Trebuchet MS"/>
              </a:rPr>
              <a:t>reciban</a:t>
            </a:r>
            <a:r>
              <a:rPr b="0" spc="5" dirty="0">
                <a:latin typeface="Trebuchet MS"/>
                <a:cs typeface="Trebuchet MS"/>
              </a:rPr>
              <a:t> </a:t>
            </a:r>
            <a:r>
              <a:rPr b="0" spc="-75" dirty="0">
                <a:latin typeface="Trebuchet MS"/>
                <a:cs typeface="Trebuchet MS"/>
              </a:rPr>
              <a:t>el</a:t>
            </a:r>
            <a:r>
              <a:rPr b="0" spc="10" dirty="0">
                <a:latin typeface="Trebuchet MS"/>
                <a:cs typeface="Trebuchet MS"/>
              </a:rPr>
              <a:t> </a:t>
            </a:r>
            <a:r>
              <a:rPr b="0" spc="-65" dirty="0">
                <a:latin typeface="Trebuchet MS"/>
                <a:cs typeface="Trebuchet MS"/>
              </a:rPr>
              <a:t>pago</a:t>
            </a:r>
            <a:r>
              <a:rPr b="0" spc="5" dirty="0">
                <a:latin typeface="Trebuchet MS"/>
                <a:cs typeface="Trebuchet MS"/>
              </a:rPr>
              <a:t> </a:t>
            </a:r>
            <a:r>
              <a:rPr b="0" spc="-85" dirty="0">
                <a:latin typeface="Trebuchet MS"/>
                <a:cs typeface="Trebuchet MS"/>
              </a:rPr>
              <a:t>del</a:t>
            </a:r>
            <a:r>
              <a:rPr b="0" spc="5" dirty="0">
                <a:latin typeface="Trebuchet MS"/>
                <a:cs typeface="Trebuchet MS"/>
              </a:rPr>
              <a:t> </a:t>
            </a:r>
            <a:r>
              <a:rPr b="0" spc="-20" dirty="0">
                <a:latin typeface="Trebuchet MS"/>
                <a:cs typeface="Trebuchet MS"/>
              </a:rPr>
              <a:t>monto</a:t>
            </a:r>
            <a:r>
              <a:rPr b="0" spc="10" dirty="0">
                <a:latin typeface="Trebuchet MS"/>
                <a:cs typeface="Trebuchet MS"/>
              </a:rPr>
              <a:t> </a:t>
            </a:r>
            <a:r>
              <a:rPr b="0" spc="-10" dirty="0">
                <a:latin typeface="Trebuchet MS"/>
                <a:cs typeface="Trebuchet MS"/>
              </a:rPr>
              <a:t>total </a:t>
            </a:r>
            <a:r>
              <a:rPr b="0" spc="-35" dirty="0">
                <a:latin typeface="Trebuchet MS"/>
                <a:cs typeface="Trebuchet MS"/>
              </a:rPr>
              <a:t>del</a:t>
            </a:r>
            <a:r>
              <a:rPr b="0" spc="-90" dirty="0">
                <a:latin typeface="Trebuchet MS"/>
                <a:cs typeface="Trebuchet MS"/>
              </a:rPr>
              <a:t> </a:t>
            </a:r>
            <a:r>
              <a:rPr b="0" spc="55" dirty="0">
                <a:latin typeface="Trebuchet MS"/>
                <a:cs typeface="Trebuchet MS"/>
              </a:rPr>
              <a:t>CFDI</a:t>
            </a:r>
            <a:r>
              <a:rPr b="0" spc="-90" dirty="0">
                <a:latin typeface="Trebuchet MS"/>
                <a:cs typeface="Trebuchet MS"/>
              </a:rPr>
              <a:t> </a:t>
            </a:r>
            <a:r>
              <a:rPr b="0" spc="-20" dirty="0">
                <a:latin typeface="Trebuchet MS"/>
                <a:cs typeface="Trebuchet MS"/>
              </a:rPr>
              <a:t>al</a:t>
            </a:r>
            <a:r>
              <a:rPr b="0" spc="-30" dirty="0">
                <a:latin typeface="Trebuchet MS"/>
                <a:cs typeface="Trebuchet MS"/>
              </a:rPr>
              <a:t> </a:t>
            </a:r>
            <a:r>
              <a:rPr b="0" spc="-35" dirty="0">
                <a:latin typeface="Trebuchet MS"/>
                <a:cs typeface="Trebuchet MS"/>
              </a:rPr>
              <a:t>momento</a:t>
            </a:r>
            <a:r>
              <a:rPr b="0" spc="-30" dirty="0">
                <a:latin typeface="Trebuchet MS"/>
                <a:cs typeface="Trebuchet MS"/>
              </a:rPr>
              <a:t> </a:t>
            </a:r>
            <a:r>
              <a:rPr b="0" dirty="0">
                <a:latin typeface="Trebuchet MS"/>
                <a:cs typeface="Trebuchet MS"/>
              </a:rPr>
              <a:t>de</a:t>
            </a:r>
            <a:r>
              <a:rPr b="0" spc="-35" dirty="0">
                <a:latin typeface="Trebuchet MS"/>
                <a:cs typeface="Trebuchet MS"/>
              </a:rPr>
              <a:t> </a:t>
            </a:r>
            <a:r>
              <a:rPr b="0" dirty="0">
                <a:latin typeface="Trebuchet MS"/>
                <a:cs typeface="Trebuchet MS"/>
              </a:rPr>
              <a:t>su</a:t>
            </a:r>
            <a:r>
              <a:rPr b="0" spc="-35" dirty="0">
                <a:latin typeface="Trebuchet MS"/>
                <a:cs typeface="Trebuchet MS"/>
              </a:rPr>
              <a:t> </a:t>
            </a:r>
            <a:r>
              <a:rPr b="0" spc="-100" dirty="0">
                <a:latin typeface="Trebuchet MS"/>
                <a:cs typeface="Trebuchet MS"/>
              </a:rPr>
              <a:t>expedición,</a:t>
            </a:r>
            <a:r>
              <a:rPr b="0" spc="-20" dirty="0">
                <a:latin typeface="Trebuchet MS"/>
                <a:cs typeface="Trebuchet MS"/>
              </a:rPr>
              <a:t> </a:t>
            </a:r>
            <a:r>
              <a:rPr b="0" spc="-25" dirty="0">
                <a:latin typeface="Trebuchet MS"/>
                <a:cs typeface="Trebuchet MS"/>
              </a:rPr>
              <a:t>podrán</a:t>
            </a:r>
            <a:r>
              <a:rPr b="0" spc="-20" dirty="0">
                <a:latin typeface="Trebuchet MS"/>
                <a:cs typeface="Trebuchet MS"/>
              </a:rPr>
              <a:t> </a:t>
            </a:r>
            <a:r>
              <a:rPr b="0" spc="-50" dirty="0">
                <a:latin typeface="Trebuchet MS"/>
                <a:cs typeface="Trebuchet MS"/>
              </a:rPr>
              <a:t>considerarlo</a:t>
            </a:r>
            <a:r>
              <a:rPr b="0" spc="-25" dirty="0">
                <a:latin typeface="Trebuchet MS"/>
                <a:cs typeface="Trebuchet MS"/>
              </a:rPr>
              <a:t> </a:t>
            </a:r>
            <a:r>
              <a:rPr b="0" dirty="0">
                <a:latin typeface="Trebuchet MS"/>
                <a:cs typeface="Trebuchet MS"/>
              </a:rPr>
              <a:t>como</a:t>
            </a:r>
            <a:r>
              <a:rPr b="0" spc="-35" dirty="0">
                <a:latin typeface="Trebuchet MS"/>
                <a:cs typeface="Trebuchet MS"/>
              </a:rPr>
              <a:t> </a:t>
            </a:r>
            <a:r>
              <a:rPr b="0" spc="-70" dirty="0">
                <a:latin typeface="Trebuchet MS"/>
                <a:cs typeface="Trebuchet MS"/>
              </a:rPr>
              <a:t>pagado</a:t>
            </a:r>
            <a:r>
              <a:rPr b="0" spc="-25" dirty="0">
                <a:latin typeface="Trebuchet MS"/>
                <a:cs typeface="Trebuchet MS"/>
              </a:rPr>
              <a:t> </a:t>
            </a:r>
            <a:r>
              <a:rPr b="0" dirty="0">
                <a:latin typeface="Trebuchet MS"/>
                <a:cs typeface="Trebuchet MS"/>
              </a:rPr>
              <a:t>en</a:t>
            </a:r>
            <a:r>
              <a:rPr b="0" spc="-35" dirty="0">
                <a:latin typeface="Trebuchet MS"/>
                <a:cs typeface="Trebuchet MS"/>
              </a:rPr>
              <a:t> </a:t>
            </a:r>
            <a:r>
              <a:rPr b="0" spc="-20" dirty="0">
                <a:latin typeface="Trebuchet MS"/>
                <a:cs typeface="Trebuchet MS"/>
              </a:rPr>
              <a:t>una</a:t>
            </a:r>
            <a:r>
              <a:rPr b="0" spc="-35" dirty="0">
                <a:latin typeface="Trebuchet MS"/>
                <a:cs typeface="Trebuchet MS"/>
              </a:rPr>
              <a:t> </a:t>
            </a:r>
            <a:r>
              <a:rPr b="0" spc="-20" dirty="0">
                <a:latin typeface="Trebuchet MS"/>
                <a:cs typeface="Trebuchet MS"/>
              </a:rPr>
              <a:t>sola</a:t>
            </a:r>
            <a:r>
              <a:rPr b="0" spc="-35" dirty="0">
                <a:latin typeface="Trebuchet MS"/>
                <a:cs typeface="Trebuchet MS"/>
              </a:rPr>
              <a:t> </a:t>
            </a:r>
            <a:r>
              <a:rPr b="0" spc="-60" dirty="0">
                <a:latin typeface="Trebuchet MS"/>
                <a:cs typeface="Trebuchet MS"/>
              </a:rPr>
              <a:t>exhibición</a:t>
            </a:r>
            <a:r>
              <a:rPr b="0" spc="-30" dirty="0">
                <a:latin typeface="Trebuchet MS"/>
                <a:cs typeface="Trebuchet MS"/>
              </a:rPr>
              <a:t> </a:t>
            </a:r>
            <a:r>
              <a:rPr b="0" spc="-50" dirty="0">
                <a:latin typeface="Trebuchet MS"/>
                <a:cs typeface="Trebuchet MS"/>
              </a:rPr>
              <a:t>para</a:t>
            </a:r>
            <a:r>
              <a:rPr b="0" spc="-35" dirty="0">
                <a:latin typeface="Trebuchet MS"/>
                <a:cs typeface="Trebuchet MS"/>
              </a:rPr>
              <a:t> </a:t>
            </a:r>
            <a:r>
              <a:rPr b="0" spc="-70" dirty="0">
                <a:latin typeface="Trebuchet MS"/>
                <a:cs typeface="Trebuchet MS"/>
              </a:rPr>
              <a:t>efectos</a:t>
            </a:r>
            <a:r>
              <a:rPr b="0" spc="-30" dirty="0">
                <a:latin typeface="Trebuchet MS"/>
                <a:cs typeface="Trebuchet MS"/>
              </a:rPr>
              <a:t> </a:t>
            </a:r>
            <a:r>
              <a:rPr b="0" dirty="0">
                <a:latin typeface="Trebuchet MS"/>
                <a:cs typeface="Trebuchet MS"/>
              </a:rPr>
              <a:t>de</a:t>
            </a:r>
            <a:r>
              <a:rPr b="0" spc="-30" dirty="0">
                <a:latin typeface="Trebuchet MS"/>
                <a:cs typeface="Trebuchet MS"/>
              </a:rPr>
              <a:t> </a:t>
            </a:r>
            <a:r>
              <a:rPr b="0" spc="-10" dirty="0">
                <a:latin typeface="Trebuchet MS"/>
                <a:cs typeface="Trebuchet MS"/>
              </a:rPr>
              <a:t>la</a:t>
            </a:r>
            <a:r>
              <a:rPr b="0" spc="-20" dirty="0">
                <a:latin typeface="Trebuchet MS"/>
                <a:cs typeface="Trebuchet MS"/>
              </a:rPr>
              <a:t> </a:t>
            </a:r>
            <a:r>
              <a:rPr b="0" spc="-75" dirty="0">
                <a:latin typeface="Trebuchet MS"/>
                <a:cs typeface="Trebuchet MS"/>
              </a:rPr>
              <a:t>facturación, </a:t>
            </a:r>
            <a:r>
              <a:rPr b="0" spc="-90" dirty="0">
                <a:latin typeface="Trebuchet MS"/>
                <a:cs typeface="Trebuchet MS"/>
              </a:rPr>
              <a:t>siempre</a:t>
            </a:r>
            <a:r>
              <a:rPr b="0" spc="-5" dirty="0">
                <a:latin typeface="Trebuchet MS"/>
                <a:cs typeface="Trebuchet MS"/>
              </a:rPr>
              <a:t> </a:t>
            </a:r>
            <a:r>
              <a:rPr b="0" spc="-20" dirty="0">
                <a:latin typeface="Trebuchet MS"/>
                <a:cs typeface="Trebuchet MS"/>
              </a:rPr>
              <a:t>que:</a:t>
            </a:r>
          </a:p>
          <a:p>
            <a:pPr marL="12700" marR="24130" indent="179705" algn="just">
              <a:lnSpc>
                <a:spcPct val="100000"/>
              </a:lnSpc>
              <a:buFont typeface="Trebuchet MS"/>
              <a:buAutoNum type="romanUcPeriod"/>
              <a:tabLst>
                <a:tab pos="192405" algn="l"/>
              </a:tabLst>
            </a:pPr>
            <a:r>
              <a:rPr b="0" dirty="0">
                <a:latin typeface="Trebuchet MS"/>
                <a:cs typeface="Trebuchet MS"/>
              </a:rPr>
              <a:t>Se</a:t>
            </a:r>
            <a:r>
              <a:rPr b="0" spc="-85" dirty="0">
                <a:latin typeface="Trebuchet MS"/>
                <a:cs typeface="Trebuchet MS"/>
              </a:rPr>
              <a:t> </a:t>
            </a:r>
            <a:r>
              <a:rPr b="0" spc="-105" dirty="0">
                <a:latin typeface="Trebuchet MS"/>
                <a:cs typeface="Trebuchet MS"/>
              </a:rPr>
              <a:t>haya</a:t>
            </a:r>
            <a:r>
              <a:rPr b="0" spc="-15" dirty="0">
                <a:latin typeface="Trebuchet MS"/>
                <a:cs typeface="Trebuchet MS"/>
              </a:rPr>
              <a:t> </a:t>
            </a:r>
            <a:r>
              <a:rPr b="0" spc="-75" dirty="0">
                <a:latin typeface="Trebuchet MS"/>
                <a:cs typeface="Trebuchet MS"/>
              </a:rPr>
              <a:t>pactado</a:t>
            </a:r>
            <a:r>
              <a:rPr b="0" spc="-40" dirty="0">
                <a:latin typeface="Trebuchet MS"/>
                <a:cs typeface="Trebuchet MS"/>
              </a:rPr>
              <a:t> </a:t>
            </a:r>
            <a:r>
              <a:rPr b="0" dirty="0">
                <a:latin typeface="Trebuchet MS"/>
                <a:cs typeface="Trebuchet MS"/>
              </a:rPr>
              <a:t>o</a:t>
            </a:r>
            <a:r>
              <a:rPr b="0" spc="-45" dirty="0">
                <a:latin typeface="Trebuchet MS"/>
                <a:cs typeface="Trebuchet MS"/>
              </a:rPr>
              <a:t> </a:t>
            </a:r>
            <a:r>
              <a:rPr b="0" dirty="0">
                <a:latin typeface="Trebuchet MS"/>
                <a:cs typeface="Trebuchet MS"/>
              </a:rPr>
              <a:t>se</a:t>
            </a:r>
            <a:r>
              <a:rPr b="0" spc="-55" dirty="0">
                <a:latin typeface="Trebuchet MS"/>
                <a:cs typeface="Trebuchet MS"/>
              </a:rPr>
              <a:t> </a:t>
            </a:r>
            <a:r>
              <a:rPr b="0" spc="-70" dirty="0">
                <a:latin typeface="Trebuchet MS"/>
                <a:cs typeface="Trebuchet MS"/>
              </a:rPr>
              <a:t>estime</a:t>
            </a:r>
            <a:r>
              <a:rPr b="0" spc="-45" dirty="0">
                <a:latin typeface="Trebuchet MS"/>
                <a:cs typeface="Trebuchet MS"/>
              </a:rPr>
              <a:t> </a:t>
            </a:r>
            <a:r>
              <a:rPr b="0" spc="-20" dirty="0">
                <a:latin typeface="Trebuchet MS"/>
                <a:cs typeface="Trebuchet MS"/>
              </a:rPr>
              <a:t>que</a:t>
            </a:r>
            <a:r>
              <a:rPr b="0" spc="-40" dirty="0">
                <a:latin typeface="Trebuchet MS"/>
                <a:cs typeface="Trebuchet MS"/>
              </a:rPr>
              <a:t> </a:t>
            </a:r>
            <a:r>
              <a:rPr b="0" spc="-10" dirty="0">
                <a:latin typeface="Trebuchet MS"/>
                <a:cs typeface="Trebuchet MS"/>
              </a:rPr>
              <a:t>el</a:t>
            </a:r>
            <a:r>
              <a:rPr b="0" spc="-55" dirty="0">
                <a:latin typeface="Trebuchet MS"/>
                <a:cs typeface="Trebuchet MS"/>
              </a:rPr>
              <a:t> </a:t>
            </a:r>
            <a:r>
              <a:rPr b="0" dirty="0">
                <a:latin typeface="Trebuchet MS"/>
                <a:cs typeface="Trebuchet MS"/>
              </a:rPr>
              <a:t>monto</a:t>
            </a:r>
            <a:r>
              <a:rPr b="0" spc="-40" dirty="0">
                <a:latin typeface="Trebuchet MS"/>
                <a:cs typeface="Trebuchet MS"/>
              </a:rPr>
              <a:t> </a:t>
            </a:r>
            <a:r>
              <a:rPr b="0" spc="-65" dirty="0">
                <a:latin typeface="Trebuchet MS"/>
                <a:cs typeface="Trebuchet MS"/>
              </a:rPr>
              <a:t>total</a:t>
            </a:r>
            <a:r>
              <a:rPr b="0" spc="-40" dirty="0">
                <a:latin typeface="Trebuchet MS"/>
                <a:cs typeface="Trebuchet MS"/>
              </a:rPr>
              <a:t> </a:t>
            </a:r>
            <a:r>
              <a:rPr b="0" spc="-20" dirty="0">
                <a:latin typeface="Trebuchet MS"/>
                <a:cs typeface="Trebuchet MS"/>
              </a:rPr>
              <a:t>que</a:t>
            </a:r>
            <a:r>
              <a:rPr b="0" spc="-50" dirty="0">
                <a:latin typeface="Trebuchet MS"/>
                <a:cs typeface="Trebuchet MS"/>
              </a:rPr>
              <a:t> </a:t>
            </a:r>
            <a:r>
              <a:rPr b="0" spc="-85" dirty="0">
                <a:latin typeface="Trebuchet MS"/>
                <a:cs typeface="Trebuchet MS"/>
              </a:rPr>
              <a:t>ampare</a:t>
            </a:r>
            <a:r>
              <a:rPr b="0" spc="-40" dirty="0">
                <a:latin typeface="Trebuchet MS"/>
                <a:cs typeface="Trebuchet MS"/>
              </a:rPr>
              <a:t> </a:t>
            </a:r>
            <a:r>
              <a:rPr b="0" spc="-10" dirty="0">
                <a:latin typeface="Trebuchet MS"/>
                <a:cs typeface="Trebuchet MS"/>
              </a:rPr>
              <a:t>el</a:t>
            </a:r>
            <a:r>
              <a:rPr b="0" spc="-55" dirty="0">
                <a:latin typeface="Trebuchet MS"/>
                <a:cs typeface="Trebuchet MS"/>
              </a:rPr>
              <a:t> </a:t>
            </a:r>
            <a:r>
              <a:rPr b="0" spc="-60" dirty="0">
                <a:latin typeface="Trebuchet MS"/>
                <a:cs typeface="Trebuchet MS"/>
              </a:rPr>
              <a:t>comprobante</a:t>
            </a:r>
            <a:r>
              <a:rPr b="0" spc="-35" dirty="0">
                <a:latin typeface="Trebuchet MS"/>
                <a:cs typeface="Trebuchet MS"/>
              </a:rPr>
              <a:t> </a:t>
            </a:r>
            <a:r>
              <a:rPr b="0" dirty="0">
                <a:latin typeface="Trebuchet MS"/>
                <a:cs typeface="Trebuchet MS"/>
              </a:rPr>
              <a:t>se</a:t>
            </a:r>
            <a:r>
              <a:rPr b="0" spc="-55" dirty="0">
                <a:latin typeface="Trebuchet MS"/>
                <a:cs typeface="Trebuchet MS"/>
              </a:rPr>
              <a:t> </a:t>
            </a:r>
            <a:r>
              <a:rPr b="0" spc="-75" dirty="0">
                <a:latin typeface="Trebuchet MS"/>
                <a:cs typeface="Trebuchet MS"/>
              </a:rPr>
              <a:t>recibirá</a:t>
            </a:r>
            <a:r>
              <a:rPr b="0" spc="-45" dirty="0">
                <a:latin typeface="Trebuchet MS"/>
                <a:cs typeface="Trebuchet MS"/>
              </a:rPr>
              <a:t> </a:t>
            </a:r>
            <a:r>
              <a:rPr b="0" dirty="0">
                <a:latin typeface="Trebuchet MS"/>
                <a:cs typeface="Trebuchet MS"/>
              </a:rPr>
              <a:t>a</a:t>
            </a:r>
            <a:r>
              <a:rPr b="0" spc="-45" dirty="0">
                <a:latin typeface="Trebuchet MS"/>
                <a:cs typeface="Trebuchet MS"/>
              </a:rPr>
              <a:t> </a:t>
            </a:r>
            <a:r>
              <a:rPr b="0" spc="-20" dirty="0">
                <a:latin typeface="Trebuchet MS"/>
                <a:cs typeface="Trebuchet MS"/>
              </a:rPr>
              <a:t>más</a:t>
            </a:r>
            <a:r>
              <a:rPr b="0" spc="-45" dirty="0">
                <a:latin typeface="Trebuchet MS"/>
                <a:cs typeface="Trebuchet MS"/>
              </a:rPr>
              <a:t> </a:t>
            </a:r>
            <a:r>
              <a:rPr b="0" spc="-60" dirty="0">
                <a:latin typeface="Trebuchet MS"/>
                <a:cs typeface="Trebuchet MS"/>
              </a:rPr>
              <a:t>tardar</a:t>
            </a:r>
            <a:r>
              <a:rPr b="0" spc="-35" dirty="0">
                <a:latin typeface="Trebuchet MS"/>
                <a:cs typeface="Trebuchet MS"/>
              </a:rPr>
              <a:t> </a:t>
            </a:r>
            <a:r>
              <a:rPr b="0" dirty="0">
                <a:latin typeface="Trebuchet MS"/>
                <a:cs typeface="Trebuchet MS"/>
              </a:rPr>
              <a:t>el</a:t>
            </a:r>
            <a:r>
              <a:rPr b="0" spc="-50" dirty="0">
                <a:latin typeface="Trebuchet MS"/>
                <a:cs typeface="Trebuchet MS"/>
              </a:rPr>
              <a:t> </a:t>
            </a:r>
            <a:r>
              <a:rPr b="0" spc="-60" dirty="0">
                <a:latin typeface="Trebuchet MS"/>
                <a:cs typeface="Trebuchet MS"/>
              </a:rPr>
              <a:t>último</a:t>
            </a:r>
            <a:r>
              <a:rPr b="0" spc="-50" dirty="0">
                <a:latin typeface="Trebuchet MS"/>
                <a:cs typeface="Trebuchet MS"/>
              </a:rPr>
              <a:t> día</a:t>
            </a:r>
            <a:r>
              <a:rPr b="0" spc="-40" dirty="0">
                <a:latin typeface="Trebuchet MS"/>
                <a:cs typeface="Trebuchet MS"/>
              </a:rPr>
              <a:t> </a:t>
            </a:r>
            <a:r>
              <a:rPr b="0" spc="-45" dirty="0">
                <a:latin typeface="Trebuchet MS"/>
                <a:cs typeface="Trebuchet MS"/>
              </a:rPr>
              <a:t>del</a:t>
            </a:r>
            <a:r>
              <a:rPr b="0" spc="-60" dirty="0">
                <a:latin typeface="Trebuchet MS"/>
                <a:cs typeface="Trebuchet MS"/>
              </a:rPr>
              <a:t> </a:t>
            </a:r>
            <a:r>
              <a:rPr b="0" spc="-10" dirty="0">
                <a:latin typeface="Trebuchet MS"/>
                <a:cs typeface="Trebuchet MS"/>
              </a:rPr>
              <a:t>mes</a:t>
            </a:r>
            <a:r>
              <a:rPr b="0" spc="-55" dirty="0">
                <a:latin typeface="Trebuchet MS"/>
                <a:cs typeface="Trebuchet MS"/>
              </a:rPr>
              <a:t> </a:t>
            </a:r>
            <a:r>
              <a:rPr b="0" spc="-25" dirty="0">
                <a:latin typeface="Trebuchet MS"/>
                <a:cs typeface="Trebuchet MS"/>
              </a:rPr>
              <a:t>de </a:t>
            </a:r>
            <a:r>
              <a:rPr b="0" spc="-90" dirty="0">
                <a:latin typeface="Trebuchet MS"/>
                <a:cs typeface="Trebuchet MS"/>
              </a:rPr>
              <a:t>calendario</a:t>
            </a:r>
            <a:r>
              <a:rPr b="0" dirty="0">
                <a:latin typeface="Trebuchet MS"/>
                <a:cs typeface="Trebuchet MS"/>
              </a:rPr>
              <a:t> </a:t>
            </a:r>
            <a:r>
              <a:rPr b="0" spc="-105" dirty="0">
                <a:latin typeface="Trebuchet MS"/>
                <a:cs typeface="Trebuchet MS"/>
              </a:rPr>
              <a:t>en</a:t>
            </a:r>
            <a:r>
              <a:rPr b="0" spc="-25" dirty="0">
                <a:latin typeface="Trebuchet MS"/>
                <a:cs typeface="Trebuchet MS"/>
              </a:rPr>
              <a:t> </a:t>
            </a:r>
            <a:r>
              <a:rPr b="0" spc="-130" dirty="0">
                <a:latin typeface="Trebuchet MS"/>
                <a:cs typeface="Trebuchet MS"/>
              </a:rPr>
              <a:t>el</a:t>
            </a:r>
            <a:r>
              <a:rPr b="0" spc="-10" dirty="0">
                <a:latin typeface="Trebuchet MS"/>
                <a:cs typeface="Trebuchet MS"/>
              </a:rPr>
              <a:t> </a:t>
            </a:r>
            <a:r>
              <a:rPr b="0" spc="-120" dirty="0">
                <a:latin typeface="Trebuchet MS"/>
                <a:cs typeface="Trebuchet MS"/>
              </a:rPr>
              <a:t>cual</a:t>
            </a:r>
            <a:r>
              <a:rPr b="0" spc="-15" dirty="0">
                <a:latin typeface="Trebuchet MS"/>
                <a:cs typeface="Trebuchet MS"/>
              </a:rPr>
              <a:t> </a:t>
            </a:r>
            <a:r>
              <a:rPr b="0" spc="-80" dirty="0">
                <a:latin typeface="Trebuchet MS"/>
                <a:cs typeface="Trebuchet MS"/>
              </a:rPr>
              <a:t>se</a:t>
            </a:r>
            <a:r>
              <a:rPr b="0" spc="-15" dirty="0">
                <a:latin typeface="Trebuchet MS"/>
                <a:cs typeface="Trebuchet MS"/>
              </a:rPr>
              <a:t> </a:t>
            </a:r>
            <a:r>
              <a:rPr b="0" spc="-80" dirty="0">
                <a:latin typeface="Trebuchet MS"/>
                <a:cs typeface="Trebuchet MS"/>
              </a:rPr>
              <a:t>expidió</a:t>
            </a:r>
            <a:r>
              <a:rPr b="0" spc="-25" dirty="0">
                <a:latin typeface="Trebuchet MS"/>
                <a:cs typeface="Trebuchet MS"/>
              </a:rPr>
              <a:t> </a:t>
            </a:r>
            <a:r>
              <a:rPr b="0" spc="-130" dirty="0">
                <a:latin typeface="Trebuchet MS"/>
                <a:cs typeface="Trebuchet MS"/>
              </a:rPr>
              <a:t>el</a:t>
            </a:r>
            <a:r>
              <a:rPr b="0" spc="-25" dirty="0">
                <a:latin typeface="Trebuchet MS"/>
                <a:cs typeface="Trebuchet MS"/>
              </a:rPr>
              <a:t> </a:t>
            </a:r>
            <a:r>
              <a:rPr b="0" spc="-10" dirty="0">
                <a:latin typeface="Trebuchet MS"/>
                <a:cs typeface="Trebuchet MS"/>
              </a:rPr>
              <a:t>CFDI.</a:t>
            </a:r>
          </a:p>
          <a:p>
            <a:pPr marL="240665" indent="-227965" algn="just">
              <a:lnSpc>
                <a:spcPct val="100000"/>
              </a:lnSpc>
              <a:buFont typeface="Trebuchet MS"/>
              <a:buAutoNum type="romanUcPeriod"/>
              <a:tabLst>
                <a:tab pos="240665" algn="l"/>
              </a:tabLst>
            </a:pPr>
            <a:r>
              <a:rPr b="0" spc="-110" dirty="0">
                <a:latin typeface="Trebuchet MS"/>
                <a:cs typeface="Trebuchet MS"/>
              </a:rPr>
              <a:t>Señalen</a:t>
            </a:r>
            <a:r>
              <a:rPr b="0" spc="-30" dirty="0">
                <a:latin typeface="Trebuchet MS"/>
                <a:cs typeface="Trebuchet MS"/>
              </a:rPr>
              <a:t> </a:t>
            </a:r>
            <a:r>
              <a:rPr b="0" spc="-100" dirty="0">
                <a:latin typeface="Trebuchet MS"/>
                <a:cs typeface="Trebuchet MS"/>
              </a:rPr>
              <a:t>en</a:t>
            </a:r>
            <a:r>
              <a:rPr b="0" spc="-30" dirty="0">
                <a:latin typeface="Trebuchet MS"/>
                <a:cs typeface="Trebuchet MS"/>
              </a:rPr>
              <a:t> </a:t>
            </a:r>
            <a:r>
              <a:rPr b="0" spc="-130" dirty="0">
                <a:latin typeface="Trebuchet MS"/>
                <a:cs typeface="Trebuchet MS"/>
              </a:rPr>
              <a:t>el</a:t>
            </a:r>
            <a:r>
              <a:rPr b="0" spc="-35" dirty="0">
                <a:latin typeface="Trebuchet MS"/>
                <a:cs typeface="Trebuchet MS"/>
              </a:rPr>
              <a:t> </a:t>
            </a:r>
            <a:r>
              <a:rPr b="0" spc="50" dirty="0">
                <a:latin typeface="Trebuchet MS"/>
                <a:cs typeface="Trebuchet MS"/>
              </a:rPr>
              <a:t>CFDI</a:t>
            </a:r>
            <a:r>
              <a:rPr b="0" spc="-5" dirty="0">
                <a:latin typeface="Trebuchet MS"/>
                <a:cs typeface="Trebuchet MS"/>
              </a:rPr>
              <a:t> </a:t>
            </a:r>
            <a:r>
              <a:rPr b="0" spc="-25" dirty="0">
                <a:latin typeface="Trebuchet MS"/>
                <a:cs typeface="Trebuchet MS"/>
              </a:rPr>
              <a:t>como</a:t>
            </a:r>
            <a:r>
              <a:rPr b="0" dirty="0">
                <a:latin typeface="Trebuchet MS"/>
                <a:cs typeface="Trebuchet MS"/>
              </a:rPr>
              <a:t> </a:t>
            </a:r>
            <a:r>
              <a:rPr b="0" spc="-65" dirty="0">
                <a:latin typeface="Trebuchet MS"/>
                <a:cs typeface="Trebuchet MS"/>
              </a:rPr>
              <a:t>método</a:t>
            </a:r>
            <a:r>
              <a:rPr b="0" spc="5" dirty="0">
                <a:latin typeface="Trebuchet MS"/>
                <a:cs typeface="Trebuchet MS"/>
              </a:rPr>
              <a:t> </a:t>
            </a:r>
            <a:r>
              <a:rPr b="0" spc="-100" dirty="0">
                <a:latin typeface="Trebuchet MS"/>
                <a:cs typeface="Trebuchet MS"/>
              </a:rPr>
              <a:t>de</a:t>
            </a:r>
            <a:r>
              <a:rPr b="0" spc="-45" dirty="0">
                <a:latin typeface="Trebuchet MS"/>
                <a:cs typeface="Trebuchet MS"/>
              </a:rPr>
              <a:t> </a:t>
            </a:r>
            <a:r>
              <a:rPr b="0" spc="-100" dirty="0">
                <a:latin typeface="Trebuchet MS"/>
                <a:cs typeface="Trebuchet MS"/>
              </a:rPr>
              <a:t>pago</a:t>
            </a:r>
            <a:r>
              <a:rPr b="0" spc="-185" dirty="0">
                <a:latin typeface="Trebuchet MS"/>
                <a:cs typeface="Trebuchet MS"/>
              </a:rPr>
              <a:t> </a:t>
            </a:r>
            <a:r>
              <a:rPr b="0" spc="-70" dirty="0">
                <a:latin typeface="Trebuchet MS"/>
                <a:cs typeface="Trebuchet MS"/>
              </a:rPr>
              <a:t>“PUE”</a:t>
            </a:r>
            <a:r>
              <a:rPr b="0" spc="-5" dirty="0">
                <a:latin typeface="Trebuchet MS"/>
                <a:cs typeface="Trebuchet MS"/>
              </a:rPr>
              <a:t> </a:t>
            </a:r>
            <a:r>
              <a:rPr b="0" spc="-90" dirty="0">
                <a:latin typeface="Trebuchet MS"/>
                <a:cs typeface="Trebuchet MS"/>
              </a:rPr>
              <a:t>(Pago</a:t>
            </a:r>
            <a:r>
              <a:rPr b="0" spc="-20" dirty="0">
                <a:latin typeface="Trebuchet MS"/>
                <a:cs typeface="Trebuchet MS"/>
              </a:rPr>
              <a:t> </a:t>
            </a:r>
            <a:r>
              <a:rPr b="0" spc="-100" dirty="0">
                <a:latin typeface="Trebuchet MS"/>
                <a:cs typeface="Trebuchet MS"/>
              </a:rPr>
              <a:t>en</a:t>
            </a:r>
            <a:r>
              <a:rPr b="0" spc="-30" dirty="0">
                <a:latin typeface="Trebuchet MS"/>
                <a:cs typeface="Trebuchet MS"/>
              </a:rPr>
              <a:t> </a:t>
            </a:r>
            <a:r>
              <a:rPr b="0" spc="-110" dirty="0">
                <a:latin typeface="Trebuchet MS"/>
                <a:cs typeface="Trebuchet MS"/>
              </a:rPr>
              <a:t>una</a:t>
            </a:r>
            <a:r>
              <a:rPr b="0" spc="-30" dirty="0">
                <a:latin typeface="Trebuchet MS"/>
                <a:cs typeface="Trebuchet MS"/>
              </a:rPr>
              <a:t> </a:t>
            </a:r>
            <a:r>
              <a:rPr b="0" spc="-75" dirty="0">
                <a:latin typeface="Trebuchet MS"/>
                <a:cs typeface="Trebuchet MS"/>
              </a:rPr>
              <a:t>sola</a:t>
            </a:r>
            <a:r>
              <a:rPr b="0" spc="-5" dirty="0">
                <a:latin typeface="Trebuchet MS"/>
                <a:cs typeface="Trebuchet MS"/>
              </a:rPr>
              <a:t> </a:t>
            </a:r>
            <a:r>
              <a:rPr b="0" spc="-80" dirty="0">
                <a:latin typeface="Trebuchet MS"/>
                <a:cs typeface="Trebuchet MS"/>
              </a:rPr>
              <a:t>exhibición)</a:t>
            </a:r>
            <a:r>
              <a:rPr b="0" spc="-35" dirty="0">
                <a:latin typeface="Trebuchet MS"/>
                <a:cs typeface="Trebuchet MS"/>
              </a:rPr>
              <a:t> </a:t>
            </a:r>
            <a:r>
              <a:rPr b="0" spc="-100" dirty="0">
                <a:latin typeface="Trebuchet MS"/>
                <a:cs typeface="Trebuchet MS"/>
              </a:rPr>
              <a:t>y</a:t>
            </a:r>
            <a:r>
              <a:rPr b="0" spc="-25" dirty="0">
                <a:latin typeface="Trebuchet MS"/>
                <a:cs typeface="Trebuchet MS"/>
              </a:rPr>
              <a:t> </a:t>
            </a:r>
            <a:r>
              <a:rPr b="0" spc="-120" dirty="0">
                <a:latin typeface="Trebuchet MS"/>
                <a:cs typeface="Trebuchet MS"/>
              </a:rPr>
              <a:t>cuál</a:t>
            </a:r>
            <a:r>
              <a:rPr b="0" spc="-20" dirty="0">
                <a:latin typeface="Trebuchet MS"/>
                <a:cs typeface="Trebuchet MS"/>
              </a:rPr>
              <a:t> </a:t>
            </a:r>
            <a:r>
              <a:rPr b="0" spc="-75" dirty="0">
                <a:latin typeface="Trebuchet MS"/>
                <a:cs typeface="Trebuchet MS"/>
              </a:rPr>
              <a:t>será</a:t>
            </a:r>
            <a:r>
              <a:rPr b="0" spc="-30" dirty="0">
                <a:latin typeface="Trebuchet MS"/>
                <a:cs typeface="Trebuchet MS"/>
              </a:rPr>
              <a:t> </a:t>
            </a:r>
            <a:r>
              <a:rPr b="0" spc="-155" dirty="0">
                <a:latin typeface="Trebuchet MS"/>
                <a:cs typeface="Trebuchet MS"/>
              </a:rPr>
              <a:t>la</a:t>
            </a:r>
            <a:r>
              <a:rPr b="0" spc="-20" dirty="0">
                <a:latin typeface="Trebuchet MS"/>
                <a:cs typeface="Trebuchet MS"/>
              </a:rPr>
              <a:t> </a:t>
            </a:r>
            <a:r>
              <a:rPr b="0" spc="-90" dirty="0">
                <a:latin typeface="Trebuchet MS"/>
                <a:cs typeface="Trebuchet MS"/>
              </a:rPr>
              <a:t>forma</a:t>
            </a:r>
            <a:r>
              <a:rPr b="0" spc="-5" dirty="0">
                <a:latin typeface="Trebuchet MS"/>
                <a:cs typeface="Trebuchet MS"/>
              </a:rPr>
              <a:t> </a:t>
            </a:r>
            <a:r>
              <a:rPr b="0" spc="-100" dirty="0">
                <a:latin typeface="Trebuchet MS"/>
                <a:cs typeface="Trebuchet MS"/>
              </a:rPr>
              <a:t>en</a:t>
            </a:r>
            <a:r>
              <a:rPr b="0" spc="-30" dirty="0">
                <a:latin typeface="Trebuchet MS"/>
                <a:cs typeface="Trebuchet MS"/>
              </a:rPr>
              <a:t> </a:t>
            </a:r>
            <a:r>
              <a:rPr b="0" spc="-100" dirty="0">
                <a:latin typeface="Trebuchet MS"/>
                <a:cs typeface="Trebuchet MS"/>
              </a:rPr>
              <a:t>que</a:t>
            </a:r>
            <a:r>
              <a:rPr b="0" spc="-45" dirty="0">
                <a:latin typeface="Trebuchet MS"/>
                <a:cs typeface="Trebuchet MS"/>
              </a:rPr>
              <a:t> </a:t>
            </a:r>
            <a:r>
              <a:rPr b="0" spc="-80" dirty="0">
                <a:latin typeface="Trebuchet MS"/>
                <a:cs typeface="Trebuchet MS"/>
              </a:rPr>
              <a:t>se</a:t>
            </a:r>
            <a:r>
              <a:rPr b="0" spc="-25" dirty="0">
                <a:latin typeface="Trebuchet MS"/>
                <a:cs typeface="Trebuchet MS"/>
              </a:rPr>
              <a:t> </a:t>
            </a:r>
            <a:r>
              <a:rPr b="0" spc="-95" dirty="0">
                <a:latin typeface="Trebuchet MS"/>
                <a:cs typeface="Trebuchet MS"/>
              </a:rPr>
              <a:t>recibirá</a:t>
            </a:r>
            <a:r>
              <a:rPr b="0" spc="-5" dirty="0">
                <a:latin typeface="Trebuchet MS"/>
                <a:cs typeface="Trebuchet MS"/>
              </a:rPr>
              <a:t> </a:t>
            </a:r>
            <a:r>
              <a:rPr b="0" spc="-70" dirty="0">
                <a:latin typeface="Trebuchet MS"/>
                <a:cs typeface="Trebuchet MS"/>
              </a:rPr>
              <a:t>dicho</a:t>
            </a:r>
            <a:r>
              <a:rPr b="0" spc="-25" dirty="0">
                <a:latin typeface="Trebuchet MS"/>
                <a:cs typeface="Trebuchet MS"/>
              </a:rPr>
              <a:t> </a:t>
            </a:r>
            <a:r>
              <a:rPr b="0" spc="-10" dirty="0">
                <a:latin typeface="Trebuchet MS"/>
                <a:cs typeface="Trebuchet MS"/>
              </a:rPr>
              <a:t>pago.</a:t>
            </a:r>
          </a:p>
          <a:p>
            <a:pPr marL="12700" marR="23495" indent="306070" algn="just">
              <a:lnSpc>
                <a:spcPct val="100000"/>
              </a:lnSpc>
              <a:spcBef>
                <a:spcPts val="5"/>
              </a:spcBef>
              <a:buFont typeface="Trebuchet MS"/>
              <a:buAutoNum type="romanUcPeriod"/>
              <a:tabLst>
                <a:tab pos="318770" algn="l"/>
              </a:tabLst>
            </a:pPr>
            <a:r>
              <a:rPr b="0" dirty="0">
                <a:latin typeface="Trebuchet MS"/>
                <a:cs typeface="Trebuchet MS"/>
              </a:rPr>
              <a:t>Se</a:t>
            </a:r>
            <a:r>
              <a:rPr b="0" spc="-125" dirty="0">
                <a:latin typeface="Trebuchet MS"/>
                <a:cs typeface="Trebuchet MS"/>
              </a:rPr>
              <a:t> </a:t>
            </a:r>
            <a:r>
              <a:rPr b="0" spc="-100" dirty="0">
                <a:latin typeface="Trebuchet MS"/>
                <a:cs typeface="Trebuchet MS"/>
              </a:rPr>
              <a:t>realice</a:t>
            </a:r>
            <a:r>
              <a:rPr b="0" spc="-20" dirty="0">
                <a:latin typeface="Trebuchet MS"/>
                <a:cs typeface="Trebuchet MS"/>
              </a:rPr>
              <a:t> </a:t>
            </a:r>
            <a:r>
              <a:rPr b="0" spc="-125" dirty="0">
                <a:latin typeface="Trebuchet MS"/>
                <a:cs typeface="Trebuchet MS"/>
              </a:rPr>
              <a:t>efectivamente</a:t>
            </a:r>
            <a:r>
              <a:rPr b="0" dirty="0">
                <a:latin typeface="Trebuchet MS"/>
                <a:cs typeface="Trebuchet MS"/>
              </a:rPr>
              <a:t> </a:t>
            </a:r>
            <a:r>
              <a:rPr b="0" spc="-90" dirty="0">
                <a:latin typeface="Trebuchet MS"/>
                <a:cs typeface="Trebuchet MS"/>
              </a:rPr>
              <a:t>el</a:t>
            </a:r>
            <a:r>
              <a:rPr b="0" spc="-30" dirty="0">
                <a:latin typeface="Trebuchet MS"/>
                <a:cs typeface="Trebuchet MS"/>
              </a:rPr>
              <a:t> </a:t>
            </a:r>
            <a:r>
              <a:rPr b="0" spc="-65" dirty="0">
                <a:latin typeface="Trebuchet MS"/>
                <a:cs typeface="Trebuchet MS"/>
              </a:rPr>
              <a:t>pago</a:t>
            </a:r>
            <a:r>
              <a:rPr b="0" spc="-55" dirty="0">
                <a:latin typeface="Trebuchet MS"/>
                <a:cs typeface="Trebuchet MS"/>
              </a:rPr>
              <a:t> </a:t>
            </a:r>
            <a:r>
              <a:rPr b="0" spc="-30" dirty="0">
                <a:latin typeface="Trebuchet MS"/>
                <a:cs typeface="Trebuchet MS"/>
              </a:rPr>
              <a:t>de</a:t>
            </a:r>
            <a:r>
              <a:rPr b="0" spc="-75" dirty="0">
                <a:latin typeface="Trebuchet MS"/>
                <a:cs typeface="Trebuchet MS"/>
              </a:rPr>
              <a:t> </a:t>
            </a:r>
            <a:r>
              <a:rPr b="0" spc="-135" dirty="0">
                <a:latin typeface="Trebuchet MS"/>
                <a:cs typeface="Trebuchet MS"/>
              </a:rPr>
              <a:t>la</a:t>
            </a:r>
            <a:r>
              <a:rPr b="0" spc="15" dirty="0">
                <a:latin typeface="Trebuchet MS"/>
                <a:cs typeface="Trebuchet MS"/>
              </a:rPr>
              <a:t> </a:t>
            </a:r>
            <a:r>
              <a:rPr b="0" spc="-90" dirty="0">
                <a:latin typeface="Trebuchet MS"/>
                <a:cs typeface="Trebuchet MS"/>
              </a:rPr>
              <a:t>totalidad</a:t>
            </a:r>
            <a:r>
              <a:rPr b="0" spc="-20" dirty="0">
                <a:latin typeface="Trebuchet MS"/>
                <a:cs typeface="Trebuchet MS"/>
              </a:rPr>
              <a:t> </a:t>
            </a:r>
            <a:r>
              <a:rPr b="0" spc="-30" dirty="0">
                <a:latin typeface="Trebuchet MS"/>
                <a:cs typeface="Trebuchet MS"/>
              </a:rPr>
              <a:t>de </a:t>
            </a:r>
            <a:r>
              <a:rPr b="0" spc="-135" dirty="0">
                <a:latin typeface="Trebuchet MS"/>
                <a:cs typeface="Trebuchet MS"/>
              </a:rPr>
              <a:t>la</a:t>
            </a:r>
            <a:r>
              <a:rPr b="0" spc="15" dirty="0">
                <a:latin typeface="Trebuchet MS"/>
                <a:cs typeface="Trebuchet MS"/>
              </a:rPr>
              <a:t> </a:t>
            </a:r>
            <a:r>
              <a:rPr b="0" spc="-75" dirty="0">
                <a:latin typeface="Trebuchet MS"/>
                <a:cs typeface="Trebuchet MS"/>
              </a:rPr>
              <a:t>contraprestación</a:t>
            </a:r>
            <a:r>
              <a:rPr b="0" spc="-20" dirty="0">
                <a:latin typeface="Trebuchet MS"/>
                <a:cs typeface="Trebuchet MS"/>
              </a:rPr>
              <a:t> </a:t>
            </a:r>
            <a:r>
              <a:rPr b="0" dirty="0">
                <a:latin typeface="Trebuchet MS"/>
                <a:cs typeface="Trebuchet MS"/>
              </a:rPr>
              <a:t>a</a:t>
            </a:r>
            <a:r>
              <a:rPr b="0" spc="-25" dirty="0">
                <a:latin typeface="Trebuchet MS"/>
                <a:cs typeface="Trebuchet MS"/>
              </a:rPr>
              <a:t> </a:t>
            </a:r>
            <a:r>
              <a:rPr b="0" spc="-75" dirty="0">
                <a:latin typeface="Trebuchet MS"/>
                <a:cs typeface="Trebuchet MS"/>
              </a:rPr>
              <a:t>más</a:t>
            </a:r>
            <a:r>
              <a:rPr b="0" spc="-30" dirty="0">
                <a:latin typeface="Trebuchet MS"/>
                <a:cs typeface="Trebuchet MS"/>
              </a:rPr>
              <a:t> </a:t>
            </a:r>
            <a:r>
              <a:rPr b="0" spc="-75" dirty="0">
                <a:latin typeface="Trebuchet MS"/>
                <a:cs typeface="Trebuchet MS"/>
              </a:rPr>
              <a:t>tardar</a:t>
            </a:r>
            <a:r>
              <a:rPr b="0" spc="-20" dirty="0">
                <a:latin typeface="Trebuchet MS"/>
                <a:cs typeface="Trebuchet MS"/>
              </a:rPr>
              <a:t> </a:t>
            </a:r>
            <a:r>
              <a:rPr b="0" spc="-30" dirty="0">
                <a:latin typeface="Trebuchet MS"/>
                <a:cs typeface="Trebuchet MS"/>
              </a:rPr>
              <a:t>en</a:t>
            </a:r>
            <a:r>
              <a:rPr b="0" spc="-25" dirty="0">
                <a:latin typeface="Trebuchet MS"/>
                <a:cs typeface="Trebuchet MS"/>
              </a:rPr>
              <a:t> </a:t>
            </a:r>
            <a:r>
              <a:rPr b="0" spc="-90" dirty="0">
                <a:latin typeface="Trebuchet MS"/>
                <a:cs typeface="Trebuchet MS"/>
              </a:rPr>
              <a:t>el</a:t>
            </a:r>
            <a:r>
              <a:rPr b="0" spc="-30" dirty="0">
                <a:latin typeface="Trebuchet MS"/>
                <a:cs typeface="Trebuchet MS"/>
              </a:rPr>
              <a:t> </a:t>
            </a:r>
            <a:r>
              <a:rPr b="0" spc="-85" dirty="0">
                <a:latin typeface="Trebuchet MS"/>
                <a:cs typeface="Trebuchet MS"/>
              </a:rPr>
              <a:t>plazo</a:t>
            </a:r>
            <a:r>
              <a:rPr b="0" spc="-40" dirty="0">
                <a:latin typeface="Trebuchet MS"/>
                <a:cs typeface="Trebuchet MS"/>
              </a:rPr>
              <a:t> </a:t>
            </a:r>
            <a:r>
              <a:rPr b="0" spc="-85" dirty="0">
                <a:latin typeface="Trebuchet MS"/>
                <a:cs typeface="Trebuchet MS"/>
              </a:rPr>
              <a:t>señalado</a:t>
            </a:r>
            <a:r>
              <a:rPr b="0" spc="-20" dirty="0">
                <a:latin typeface="Trebuchet MS"/>
                <a:cs typeface="Trebuchet MS"/>
              </a:rPr>
              <a:t> </a:t>
            </a:r>
            <a:r>
              <a:rPr b="0" spc="-30" dirty="0">
                <a:latin typeface="Trebuchet MS"/>
                <a:cs typeface="Trebuchet MS"/>
              </a:rPr>
              <a:t>en</a:t>
            </a:r>
            <a:r>
              <a:rPr b="0" spc="-20" dirty="0">
                <a:latin typeface="Trebuchet MS"/>
                <a:cs typeface="Trebuchet MS"/>
              </a:rPr>
              <a:t> </a:t>
            </a:r>
            <a:r>
              <a:rPr b="0" spc="-135" dirty="0">
                <a:latin typeface="Trebuchet MS"/>
                <a:cs typeface="Trebuchet MS"/>
              </a:rPr>
              <a:t>la</a:t>
            </a:r>
            <a:r>
              <a:rPr b="0" spc="10" dirty="0">
                <a:latin typeface="Trebuchet MS"/>
                <a:cs typeface="Trebuchet MS"/>
              </a:rPr>
              <a:t> </a:t>
            </a:r>
            <a:r>
              <a:rPr b="0" spc="-90" dirty="0">
                <a:latin typeface="Trebuchet MS"/>
                <a:cs typeface="Trebuchet MS"/>
              </a:rPr>
              <a:t>fracción</a:t>
            </a:r>
            <a:r>
              <a:rPr b="0" spc="-20" dirty="0">
                <a:latin typeface="Trebuchet MS"/>
                <a:cs typeface="Trebuchet MS"/>
              </a:rPr>
              <a:t> </a:t>
            </a:r>
            <a:r>
              <a:rPr b="0" dirty="0">
                <a:latin typeface="Trebuchet MS"/>
                <a:cs typeface="Trebuchet MS"/>
              </a:rPr>
              <a:t>I</a:t>
            </a:r>
            <a:r>
              <a:rPr b="0" spc="-30" dirty="0">
                <a:latin typeface="Trebuchet MS"/>
                <a:cs typeface="Trebuchet MS"/>
              </a:rPr>
              <a:t> </a:t>
            </a:r>
            <a:r>
              <a:rPr b="0" spc="-20" dirty="0">
                <a:latin typeface="Trebuchet MS"/>
                <a:cs typeface="Trebuchet MS"/>
              </a:rPr>
              <a:t>de</a:t>
            </a:r>
            <a:r>
              <a:rPr b="0" spc="-15" dirty="0">
                <a:latin typeface="Trebuchet MS"/>
                <a:cs typeface="Trebuchet MS"/>
              </a:rPr>
              <a:t> </a:t>
            </a:r>
            <a:r>
              <a:rPr b="0" spc="-20" dirty="0">
                <a:latin typeface="Trebuchet MS"/>
                <a:cs typeface="Trebuchet MS"/>
              </a:rPr>
              <a:t>esta </a:t>
            </a:r>
            <a:r>
              <a:rPr b="0" spc="-10" dirty="0">
                <a:latin typeface="Trebuchet MS"/>
                <a:cs typeface="Trebuchet MS"/>
              </a:rPr>
              <a:t>regla.</a:t>
            </a:r>
          </a:p>
          <a:p>
            <a:pPr>
              <a:lnSpc>
                <a:spcPct val="100000"/>
              </a:lnSpc>
              <a:spcBef>
                <a:spcPts val="60"/>
              </a:spcBef>
            </a:pPr>
            <a:endParaRPr b="0" spc="-10" dirty="0">
              <a:latin typeface="Trebuchet MS"/>
              <a:cs typeface="Trebuchet MS"/>
            </a:endParaRPr>
          </a:p>
          <a:p>
            <a:pPr marL="12700" marR="23495" algn="just">
              <a:lnSpc>
                <a:spcPct val="100000"/>
              </a:lnSpc>
            </a:pPr>
            <a:r>
              <a:rPr b="0" i="1" spc="-130" dirty="0">
                <a:latin typeface="Trebuchet MS"/>
                <a:cs typeface="Trebuchet MS"/>
              </a:rPr>
              <a:t>Como</a:t>
            </a:r>
            <a:r>
              <a:rPr b="0" i="1" spc="5" dirty="0">
                <a:latin typeface="Trebuchet MS"/>
                <a:cs typeface="Trebuchet MS"/>
              </a:rPr>
              <a:t> </a:t>
            </a:r>
            <a:r>
              <a:rPr b="0" i="1" spc="-135" dirty="0">
                <a:latin typeface="Trebuchet MS"/>
                <a:cs typeface="Trebuchet MS"/>
              </a:rPr>
              <a:t>podemos</a:t>
            </a:r>
            <a:r>
              <a:rPr b="0" i="1" spc="15" dirty="0">
                <a:latin typeface="Trebuchet MS"/>
                <a:cs typeface="Trebuchet MS"/>
              </a:rPr>
              <a:t> </a:t>
            </a:r>
            <a:r>
              <a:rPr b="0" i="1" spc="-175" dirty="0">
                <a:latin typeface="Trebuchet MS"/>
                <a:cs typeface="Trebuchet MS"/>
              </a:rPr>
              <a:t>ver</a:t>
            </a:r>
            <a:r>
              <a:rPr b="0" i="1" spc="50" dirty="0">
                <a:latin typeface="Trebuchet MS"/>
                <a:cs typeface="Trebuchet MS"/>
              </a:rPr>
              <a:t> </a:t>
            </a:r>
            <a:r>
              <a:rPr b="0" i="1" spc="-135" dirty="0">
                <a:latin typeface="Trebuchet MS"/>
                <a:cs typeface="Trebuchet MS"/>
              </a:rPr>
              <a:t>la</a:t>
            </a:r>
            <a:r>
              <a:rPr b="0" i="1" spc="15" dirty="0">
                <a:latin typeface="Trebuchet MS"/>
                <a:cs typeface="Trebuchet MS"/>
              </a:rPr>
              <a:t> </a:t>
            </a:r>
            <a:r>
              <a:rPr b="0" i="1" spc="-145" dirty="0">
                <a:latin typeface="Trebuchet MS"/>
                <a:cs typeface="Trebuchet MS"/>
              </a:rPr>
              <a:t>regla</a:t>
            </a:r>
            <a:r>
              <a:rPr b="0" i="1" spc="25" dirty="0">
                <a:latin typeface="Trebuchet MS"/>
                <a:cs typeface="Trebuchet MS"/>
              </a:rPr>
              <a:t> </a:t>
            </a:r>
            <a:r>
              <a:rPr b="0" i="1" spc="-140" dirty="0">
                <a:latin typeface="Trebuchet MS"/>
                <a:cs typeface="Trebuchet MS"/>
              </a:rPr>
              <a:t>de</a:t>
            </a:r>
            <a:r>
              <a:rPr b="0" i="1" spc="15" dirty="0">
                <a:latin typeface="Trebuchet MS"/>
                <a:cs typeface="Trebuchet MS"/>
              </a:rPr>
              <a:t> </a:t>
            </a:r>
            <a:r>
              <a:rPr b="0" i="1" spc="-135" dirty="0">
                <a:latin typeface="Trebuchet MS"/>
                <a:cs typeface="Trebuchet MS"/>
              </a:rPr>
              <a:t>la</a:t>
            </a:r>
            <a:r>
              <a:rPr b="0" i="1" spc="15" dirty="0">
                <a:latin typeface="Trebuchet MS"/>
                <a:cs typeface="Trebuchet MS"/>
              </a:rPr>
              <a:t> </a:t>
            </a:r>
            <a:r>
              <a:rPr b="0" i="1" spc="-150" dirty="0">
                <a:latin typeface="Trebuchet MS"/>
                <a:cs typeface="Trebuchet MS"/>
              </a:rPr>
              <a:t>Resolución</a:t>
            </a:r>
            <a:r>
              <a:rPr b="0" i="1" spc="55" dirty="0">
                <a:latin typeface="Trebuchet MS"/>
                <a:cs typeface="Trebuchet MS"/>
              </a:rPr>
              <a:t> </a:t>
            </a:r>
            <a:r>
              <a:rPr b="0" i="1" spc="-120" dirty="0">
                <a:latin typeface="Trebuchet MS"/>
                <a:cs typeface="Trebuchet MS"/>
              </a:rPr>
              <a:t>Miscelánea</a:t>
            </a:r>
            <a:r>
              <a:rPr b="0" i="1" spc="45" dirty="0">
                <a:latin typeface="Trebuchet MS"/>
                <a:cs typeface="Trebuchet MS"/>
              </a:rPr>
              <a:t> </a:t>
            </a:r>
            <a:r>
              <a:rPr b="0" i="1" spc="-150" dirty="0">
                <a:latin typeface="Trebuchet MS"/>
                <a:cs typeface="Trebuchet MS"/>
              </a:rPr>
              <a:t>Fiscal</a:t>
            </a:r>
            <a:r>
              <a:rPr b="0" i="1" spc="60" dirty="0">
                <a:latin typeface="Trebuchet MS"/>
                <a:cs typeface="Trebuchet MS"/>
              </a:rPr>
              <a:t> </a:t>
            </a:r>
            <a:r>
              <a:rPr b="0" i="1" spc="-185" dirty="0">
                <a:latin typeface="Trebuchet MS"/>
                <a:cs typeface="Trebuchet MS"/>
              </a:rPr>
              <a:t>del</a:t>
            </a:r>
            <a:r>
              <a:rPr b="0" i="1" spc="60" dirty="0">
                <a:latin typeface="Trebuchet MS"/>
                <a:cs typeface="Trebuchet MS"/>
              </a:rPr>
              <a:t> </a:t>
            </a:r>
            <a:r>
              <a:rPr b="0" i="1" spc="-185" dirty="0" err="1">
                <a:latin typeface="Trebuchet MS"/>
                <a:cs typeface="Trebuchet MS"/>
              </a:rPr>
              <a:t>ejercicio</a:t>
            </a:r>
            <a:r>
              <a:rPr b="0" i="1" spc="65" dirty="0">
                <a:latin typeface="Trebuchet MS"/>
                <a:cs typeface="Trebuchet MS"/>
              </a:rPr>
              <a:t> </a:t>
            </a:r>
            <a:r>
              <a:rPr lang="es-MX" b="0" i="1" dirty="0">
                <a:latin typeface="Trebuchet MS"/>
                <a:cs typeface="Trebuchet MS"/>
              </a:rPr>
              <a:t>2026</a:t>
            </a:r>
            <a:r>
              <a:rPr b="0" i="1" spc="55" dirty="0">
                <a:latin typeface="Trebuchet MS"/>
                <a:cs typeface="Trebuchet MS"/>
              </a:rPr>
              <a:t> </a:t>
            </a:r>
            <a:r>
              <a:rPr b="0" i="1" spc="-135" dirty="0">
                <a:latin typeface="Trebuchet MS"/>
                <a:cs typeface="Trebuchet MS"/>
              </a:rPr>
              <a:t>que</a:t>
            </a:r>
            <a:r>
              <a:rPr b="0" i="1" spc="50" dirty="0">
                <a:latin typeface="Trebuchet MS"/>
                <a:cs typeface="Trebuchet MS"/>
              </a:rPr>
              <a:t> </a:t>
            </a:r>
            <a:r>
              <a:rPr b="0" i="1" spc="-170" dirty="0">
                <a:latin typeface="Trebuchet MS"/>
                <a:cs typeface="Trebuchet MS"/>
              </a:rPr>
              <a:t>relacionamos,</a:t>
            </a:r>
            <a:r>
              <a:rPr b="0" i="1" spc="50" dirty="0">
                <a:latin typeface="Trebuchet MS"/>
                <a:cs typeface="Trebuchet MS"/>
              </a:rPr>
              <a:t> </a:t>
            </a:r>
            <a:r>
              <a:rPr b="0" i="1" spc="-100" dirty="0">
                <a:latin typeface="Trebuchet MS"/>
                <a:cs typeface="Trebuchet MS"/>
              </a:rPr>
              <a:t>nos</a:t>
            </a:r>
            <a:r>
              <a:rPr b="0" i="1" spc="50" dirty="0">
                <a:latin typeface="Trebuchet MS"/>
                <a:cs typeface="Trebuchet MS"/>
              </a:rPr>
              <a:t> </a:t>
            </a:r>
            <a:r>
              <a:rPr b="0" i="1" spc="-110" dirty="0">
                <a:latin typeface="Trebuchet MS"/>
                <a:cs typeface="Trebuchet MS"/>
              </a:rPr>
              <a:t>marca</a:t>
            </a:r>
            <a:r>
              <a:rPr b="0" i="1" spc="55" dirty="0">
                <a:latin typeface="Trebuchet MS"/>
                <a:cs typeface="Trebuchet MS"/>
              </a:rPr>
              <a:t> </a:t>
            </a:r>
            <a:r>
              <a:rPr b="0" i="1" spc="-120" dirty="0">
                <a:latin typeface="Trebuchet MS"/>
                <a:cs typeface="Trebuchet MS"/>
              </a:rPr>
              <a:t>la</a:t>
            </a:r>
            <a:r>
              <a:rPr b="0" i="1" spc="60" dirty="0">
                <a:latin typeface="Trebuchet MS"/>
                <a:cs typeface="Trebuchet MS"/>
              </a:rPr>
              <a:t> </a:t>
            </a:r>
            <a:r>
              <a:rPr b="0" i="1" spc="-125" dirty="0">
                <a:latin typeface="Trebuchet MS"/>
                <a:cs typeface="Trebuchet MS"/>
              </a:rPr>
              <a:t>pauta</a:t>
            </a:r>
            <a:r>
              <a:rPr b="0" i="1" spc="50" dirty="0">
                <a:latin typeface="Trebuchet MS"/>
                <a:cs typeface="Trebuchet MS"/>
              </a:rPr>
              <a:t> </a:t>
            </a:r>
            <a:r>
              <a:rPr b="0" i="1" spc="-135" dirty="0">
                <a:latin typeface="Trebuchet MS"/>
                <a:cs typeface="Trebuchet MS"/>
              </a:rPr>
              <a:t>sobre</a:t>
            </a:r>
            <a:r>
              <a:rPr b="0" i="1" spc="50" dirty="0">
                <a:latin typeface="Trebuchet MS"/>
                <a:cs typeface="Trebuchet MS"/>
              </a:rPr>
              <a:t> </a:t>
            </a:r>
            <a:r>
              <a:rPr b="0" i="1" spc="-204" dirty="0">
                <a:latin typeface="Trebuchet MS"/>
                <a:cs typeface="Trebuchet MS"/>
              </a:rPr>
              <a:t>el</a:t>
            </a:r>
            <a:r>
              <a:rPr b="0" i="1" spc="85" dirty="0">
                <a:latin typeface="Trebuchet MS"/>
                <a:cs typeface="Trebuchet MS"/>
              </a:rPr>
              <a:t> </a:t>
            </a:r>
            <a:r>
              <a:rPr b="0" i="1" spc="-125" dirty="0">
                <a:latin typeface="Trebuchet MS"/>
                <a:cs typeface="Trebuchet MS"/>
              </a:rPr>
              <a:t>tratamiento </a:t>
            </a:r>
            <a:r>
              <a:rPr b="0" i="1" spc="-160" dirty="0">
                <a:latin typeface="Trebuchet MS"/>
                <a:cs typeface="Trebuchet MS"/>
              </a:rPr>
              <a:t>que</a:t>
            </a:r>
            <a:r>
              <a:rPr b="0" i="1" spc="35" dirty="0">
                <a:latin typeface="Trebuchet MS"/>
                <a:cs typeface="Trebuchet MS"/>
              </a:rPr>
              <a:t> </a:t>
            </a:r>
            <a:r>
              <a:rPr b="0" i="1" spc="-160" dirty="0">
                <a:latin typeface="Trebuchet MS"/>
                <a:cs typeface="Trebuchet MS"/>
              </a:rPr>
              <a:t>tendrán</a:t>
            </a:r>
            <a:r>
              <a:rPr b="0" i="1" spc="40" dirty="0">
                <a:latin typeface="Trebuchet MS"/>
                <a:cs typeface="Trebuchet MS"/>
              </a:rPr>
              <a:t> </a:t>
            </a:r>
            <a:r>
              <a:rPr b="0" i="1" spc="-155" dirty="0">
                <a:latin typeface="Trebuchet MS"/>
                <a:cs typeface="Trebuchet MS"/>
              </a:rPr>
              <a:t>aquellas</a:t>
            </a:r>
            <a:r>
              <a:rPr b="0" i="1" spc="30" dirty="0">
                <a:latin typeface="Trebuchet MS"/>
                <a:cs typeface="Trebuchet MS"/>
              </a:rPr>
              <a:t> </a:t>
            </a:r>
            <a:r>
              <a:rPr b="0" i="1" spc="-160" dirty="0">
                <a:latin typeface="Trebuchet MS"/>
                <a:cs typeface="Trebuchet MS"/>
              </a:rPr>
              <a:t>facturas</a:t>
            </a:r>
            <a:r>
              <a:rPr b="0" i="1" spc="40" dirty="0">
                <a:latin typeface="Trebuchet MS"/>
                <a:cs typeface="Trebuchet MS"/>
              </a:rPr>
              <a:t> </a:t>
            </a:r>
            <a:r>
              <a:rPr b="0" i="1" spc="-145" dirty="0">
                <a:latin typeface="Trebuchet MS"/>
                <a:cs typeface="Trebuchet MS"/>
              </a:rPr>
              <a:t>con</a:t>
            </a:r>
            <a:r>
              <a:rPr b="0" i="1" spc="25" dirty="0">
                <a:latin typeface="Trebuchet MS"/>
                <a:cs typeface="Trebuchet MS"/>
              </a:rPr>
              <a:t> </a:t>
            </a:r>
            <a:r>
              <a:rPr b="0" i="1" spc="-180" dirty="0">
                <a:latin typeface="Trebuchet MS"/>
                <a:cs typeface="Trebuchet MS"/>
              </a:rPr>
              <a:t>método</a:t>
            </a:r>
            <a:r>
              <a:rPr b="0" i="1" spc="55" dirty="0">
                <a:latin typeface="Trebuchet MS"/>
                <a:cs typeface="Trebuchet MS"/>
              </a:rPr>
              <a:t> </a:t>
            </a:r>
            <a:r>
              <a:rPr b="0" i="1" spc="-185" dirty="0">
                <a:latin typeface="Trebuchet MS"/>
                <a:cs typeface="Trebuchet MS"/>
              </a:rPr>
              <a:t>de</a:t>
            </a:r>
            <a:r>
              <a:rPr b="0" i="1" spc="65" dirty="0">
                <a:latin typeface="Trebuchet MS"/>
                <a:cs typeface="Trebuchet MS"/>
              </a:rPr>
              <a:t> </a:t>
            </a:r>
            <a:r>
              <a:rPr b="0" i="1" spc="-130" dirty="0">
                <a:latin typeface="Trebuchet MS"/>
                <a:cs typeface="Trebuchet MS"/>
              </a:rPr>
              <a:t>pago</a:t>
            </a:r>
            <a:r>
              <a:rPr b="0" i="1" spc="10" dirty="0">
                <a:latin typeface="Trebuchet MS"/>
                <a:cs typeface="Trebuchet MS"/>
              </a:rPr>
              <a:t> </a:t>
            </a:r>
            <a:r>
              <a:rPr b="0" i="1" spc="-100" dirty="0">
                <a:latin typeface="Trebuchet MS"/>
                <a:cs typeface="Trebuchet MS"/>
              </a:rPr>
              <a:t>“PUE”,</a:t>
            </a:r>
            <a:r>
              <a:rPr b="0" i="1" spc="-25" dirty="0">
                <a:latin typeface="Trebuchet MS"/>
                <a:cs typeface="Trebuchet MS"/>
              </a:rPr>
              <a:t> </a:t>
            </a:r>
            <a:r>
              <a:rPr b="0" i="1" spc="-180" dirty="0">
                <a:latin typeface="Trebuchet MS"/>
                <a:cs typeface="Trebuchet MS"/>
              </a:rPr>
              <a:t>tanto</a:t>
            </a:r>
            <a:r>
              <a:rPr b="0" i="1" spc="60" dirty="0">
                <a:latin typeface="Trebuchet MS"/>
                <a:cs typeface="Trebuchet MS"/>
              </a:rPr>
              <a:t> </a:t>
            </a:r>
            <a:r>
              <a:rPr b="0" i="1" spc="-165" dirty="0">
                <a:latin typeface="Trebuchet MS"/>
                <a:cs typeface="Trebuchet MS"/>
              </a:rPr>
              <a:t>emitidas</a:t>
            </a:r>
            <a:r>
              <a:rPr b="0" i="1" spc="40" dirty="0">
                <a:latin typeface="Trebuchet MS"/>
                <a:cs typeface="Trebuchet MS"/>
              </a:rPr>
              <a:t> </a:t>
            </a:r>
            <a:r>
              <a:rPr b="0" i="1" spc="-165" dirty="0">
                <a:latin typeface="Trebuchet MS"/>
                <a:cs typeface="Trebuchet MS"/>
              </a:rPr>
              <a:t>como</a:t>
            </a:r>
            <a:r>
              <a:rPr b="0" i="1" spc="45" dirty="0">
                <a:latin typeface="Trebuchet MS"/>
                <a:cs typeface="Trebuchet MS"/>
              </a:rPr>
              <a:t> </a:t>
            </a:r>
            <a:r>
              <a:rPr b="0" i="1" spc="-130" dirty="0">
                <a:latin typeface="Trebuchet MS"/>
                <a:cs typeface="Trebuchet MS"/>
              </a:rPr>
              <a:t>recibidas,</a:t>
            </a:r>
            <a:r>
              <a:rPr b="0" i="1" spc="10" dirty="0">
                <a:latin typeface="Trebuchet MS"/>
                <a:cs typeface="Trebuchet MS"/>
              </a:rPr>
              <a:t> </a:t>
            </a:r>
            <a:r>
              <a:rPr b="0" i="1" spc="-185" dirty="0">
                <a:latin typeface="Trebuchet MS"/>
                <a:cs typeface="Trebuchet MS"/>
              </a:rPr>
              <a:t>de</a:t>
            </a:r>
            <a:r>
              <a:rPr b="0" i="1" spc="60" dirty="0">
                <a:latin typeface="Trebuchet MS"/>
                <a:cs typeface="Trebuchet MS"/>
              </a:rPr>
              <a:t> </a:t>
            </a:r>
            <a:r>
              <a:rPr b="0" i="1" spc="-150" dirty="0">
                <a:latin typeface="Trebuchet MS"/>
                <a:cs typeface="Trebuchet MS"/>
              </a:rPr>
              <a:t>ahí</a:t>
            </a:r>
            <a:r>
              <a:rPr b="0" i="1" spc="30" dirty="0">
                <a:latin typeface="Trebuchet MS"/>
                <a:cs typeface="Trebuchet MS"/>
              </a:rPr>
              <a:t> </a:t>
            </a:r>
            <a:r>
              <a:rPr b="0" i="1" spc="-155" dirty="0">
                <a:latin typeface="Trebuchet MS"/>
                <a:cs typeface="Trebuchet MS"/>
              </a:rPr>
              <a:t>por</a:t>
            </a:r>
            <a:r>
              <a:rPr b="0" i="1" spc="35" dirty="0">
                <a:latin typeface="Trebuchet MS"/>
                <a:cs typeface="Trebuchet MS"/>
              </a:rPr>
              <a:t> </a:t>
            </a:r>
            <a:r>
              <a:rPr b="0" i="1" dirty="0">
                <a:latin typeface="Trebuchet MS"/>
                <a:cs typeface="Trebuchet MS"/>
              </a:rPr>
              <a:t>qué</a:t>
            </a:r>
            <a:r>
              <a:rPr b="0" i="1" spc="455" dirty="0">
                <a:latin typeface="Trebuchet MS"/>
                <a:cs typeface="Trebuchet MS"/>
              </a:rPr>
              <a:t> </a:t>
            </a:r>
            <a:r>
              <a:rPr b="0" i="1" spc="-140" dirty="0">
                <a:latin typeface="Trebuchet MS"/>
                <a:cs typeface="Trebuchet MS"/>
              </a:rPr>
              <a:t>aparece</a:t>
            </a:r>
            <a:r>
              <a:rPr b="0" i="1" spc="20" dirty="0">
                <a:latin typeface="Trebuchet MS"/>
                <a:cs typeface="Trebuchet MS"/>
              </a:rPr>
              <a:t> </a:t>
            </a:r>
            <a:r>
              <a:rPr b="0" i="1" spc="-140" dirty="0">
                <a:latin typeface="Trebuchet MS"/>
                <a:cs typeface="Trebuchet MS"/>
              </a:rPr>
              <a:t>precargada</a:t>
            </a:r>
            <a:r>
              <a:rPr b="0" i="1" spc="15" dirty="0">
                <a:latin typeface="Trebuchet MS"/>
                <a:cs typeface="Trebuchet MS"/>
              </a:rPr>
              <a:t> </a:t>
            </a:r>
            <a:r>
              <a:rPr b="0" i="1" spc="-175" dirty="0">
                <a:latin typeface="Trebuchet MS"/>
                <a:cs typeface="Trebuchet MS"/>
              </a:rPr>
              <a:t>la</a:t>
            </a:r>
            <a:r>
              <a:rPr b="0" i="1" spc="55" dirty="0">
                <a:latin typeface="Trebuchet MS"/>
                <a:cs typeface="Trebuchet MS"/>
              </a:rPr>
              <a:t> </a:t>
            </a:r>
            <a:r>
              <a:rPr b="0" i="1" spc="-110" dirty="0">
                <a:latin typeface="Trebuchet MS"/>
                <a:cs typeface="Trebuchet MS"/>
              </a:rPr>
              <a:t>información </a:t>
            </a:r>
            <a:r>
              <a:rPr b="0" i="1" spc="-170" dirty="0">
                <a:latin typeface="Trebuchet MS"/>
                <a:cs typeface="Trebuchet MS"/>
              </a:rPr>
              <a:t>de</a:t>
            </a:r>
            <a:r>
              <a:rPr b="0" i="1" spc="-5" dirty="0">
                <a:latin typeface="Trebuchet MS"/>
                <a:cs typeface="Trebuchet MS"/>
              </a:rPr>
              <a:t> </a:t>
            </a:r>
            <a:r>
              <a:rPr b="0" i="1" spc="-140" dirty="0">
                <a:latin typeface="Trebuchet MS"/>
                <a:cs typeface="Trebuchet MS"/>
              </a:rPr>
              <a:t>las</a:t>
            </a:r>
            <a:r>
              <a:rPr b="0" i="1" spc="-5" dirty="0">
                <a:latin typeface="Trebuchet MS"/>
                <a:cs typeface="Trebuchet MS"/>
              </a:rPr>
              <a:t> </a:t>
            </a:r>
            <a:r>
              <a:rPr b="0" i="1" spc="-165" dirty="0">
                <a:latin typeface="Trebuchet MS"/>
                <a:cs typeface="Trebuchet MS"/>
              </a:rPr>
              <a:t>facturas</a:t>
            </a:r>
            <a:r>
              <a:rPr b="0" i="1" spc="25" dirty="0">
                <a:latin typeface="Trebuchet MS"/>
                <a:cs typeface="Trebuchet MS"/>
              </a:rPr>
              <a:t> </a:t>
            </a:r>
            <a:r>
              <a:rPr b="0" i="1" spc="-145" dirty="0">
                <a:latin typeface="Trebuchet MS"/>
                <a:cs typeface="Trebuchet MS"/>
              </a:rPr>
              <a:t>con</a:t>
            </a:r>
            <a:r>
              <a:rPr b="0" i="1" spc="-15" dirty="0">
                <a:latin typeface="Trebuchet MS"/>
                <a:cs typeface="Trebuchet MS"/>
              </a:rPr>
              <a:t> </a:t>
            </a:r>
            <a:r>
              <a:rPr b="0" i="1" spc="-195" dirty="0">
                <a:latin typeface="Trebuchet MS"/>
                <a:cs typeface="Trebuchet MS"/>
              </a:rPr>
              <a:t>el</a:t>
            </a:r>
            <a:r>
              <a:rPr b="0" i="1" dirty="0">
                <a:latin typeface="Trebuchet MS"/>
                <a:cs typeface="Trebuchet MS"/>
              </a:rPr>
              <a:t> </a:t>
            </a:r>
            <a:r>
              <a:rPr b="0" i="1" spc="-155" dirty="0">
                <a:latin typeface="Trebuchet MS"/>
                <a:cs typeface="Trebuchet MS"/>
              </a:rPr>
              <a:t>mencionado</a:t>
            </a:r>
            <a:r>
              <a:rPr b="0" i="1" spc="35" dirty="0">
                <a:latin typeface="Trebuchet MS"/>
                <a:cs typeface="Trebuchet MS"/>
              </a:rPr>
              <a:t> </a:t>
            </a:r>
            <a:r>
              <a:rPr b="0" i="1" spc="-175" dirty="0">
                <a:latin typeface="Trebuchet MS"/>
                <a:cs typeface="Trebuchet MS"/>
              </a:rPr>
              <a:t>método</a:t>
            </a:r>
            <a:r>
              <a:rPr b="0" i="1" spc="5" dirty="0">
                <a:latin typeface="Trebuchet MS"/>
                <a:cs typeface="Trebuchet MS"/>
              </a:rPr>
              <a:t> </a:t>
            </a:r>
            <a:r>
              <a:rPr b="0" i="1" spc="-170" dirty="0">
                <a:latin typeface="Trebuchet MS"/>
                <a:cs typeface="Trebuchet MS"/>
              </a:rPr>
              <a:t>de</a:t>
            </a:r>
            <a:r>
              <a:rPr b="0" i="1" spc="15" dirty="0">
                <a:latin typeface="Trebuchet MS"/>
                <a:cs typeface="Trebuchet MS"/>
              </a:rPr>
              <a:t> </a:t>
            </a:r>
            <a:r>
              <a:rPr b="0" i="1" spc="-10" dirty="0">
                <a:latin typeface="Trebuchet MS"/>
                <a:cs typeface="Trebuchet MS"/>
              </a:rPr>
              <a:t>pago.</a:t>
            </a:r>
          </a:p>
          <a:p>
            <a:pPr>
              <a:lnSpc>
                <a:spcPct val="100000"/>
              </a:lnSpc>
              <a:spcBef>
                <a:spcPts val="65"/>
              </a:spcBef>
            </a:pPr>
            <a:endParaRPr b="0" i="1" spc="-10" dirty="0">
              <a:latin typeface="Trebuchet MS"/>
              <a:cs typeface="Trebuchet MS"/>
            </a:endParaRPr>
          </a:p>
          <a:p>
            <a:pPr marL="12700" marR="22860" algn="just">
              <a:lnSpc>
                <a:spcPct val="100000"/>
              </a:lnSpc>
            </a:pPr>
            <a:r>
              <a:rPr b="0" i="1" spc="-165" dirty="0">
                <a:latin typeface="Trebuchet MS"/>
                <a:cs typeface="Trebuchet MS"/>
              </a:rPr>
              <a:t>Actualmente</a:t>
            </a:r>
            <a:r>
              <a:rPr b="0" i="1" spc="40" dirty="0">
                <a:latin typeface="Trebuchet MS"/>
                <a:cs typeface="Trebuchet MS"/>
              </a:rPr>
              <a:t> </a:t>
            </a:r>
            <a:r>
              <a:rPr b="0" i="1" spc="-105" dirty="0">
                <a:latin typeface="Trebuchet MS"/>
                <a:cs typeface="Trebuchet MS"/>
              </a:rPr>
              <a:t>la</a:t>
            </a:r>
            <a:r>
              <a:rPr b="0" i="1" spc="-15" dirty="0">
                <a:latin typeface="Trebuchet MS"/>
                <a:cs typeface="Trebuchet MS"/>
              </a:rPr>
              <a:t> </a:t>
            </a:r>
            <a:r>
              <a:rPr b="0" i="1" spc="-160" dirty="0">
                <a:latin typeface="Trebuchet MS"/>
                <a:cs typeface="Trebuchet MS"/>
              </a:rPr>
              <a:t>información</a:t>
            </a:r>
            <a:r>
              <a:rPr b="0" i="1" spc="35" dirty="0">
                <a:latin typeface="Trebuchet MS"/>
                <a:cs typeface="Trebuchet MS"/>
              </a:rPr>
              <a:t> </a:t>
            </a:r>
            <a:r>
              <a:rPr b="0" i="1" spc="-130" dirty="0">
                <a:latin typeface="Trebuchet MS"/>
                <a:cs typeface="Trebuchet MS"/>
              </a:rPr>
              <a:t>precargada</a:t>
            </a:r>
            <a:r>
              <a:rPr b="0" i="1" spc="10" dirty="0">
                <a:latin typeface="Trebuchet MS"/>
                <a:cs typeface="Trebuchet MS"/>
              </a:rPr>
              <a:t> </a:t>
            </a:r>
            <a:r>
              <a:rPr b="0" i="1" spc="-155" dirty="0">
                <a:latin typeface="Trebuchet MS"/>
                <a:cs typeface="Trebuchet MS"/>
              </a:rPr>
              <a:t>respecto</a:t>
            </a:r>
            <a:r>
              <a:rPr b="0" i="1" spc="35" dirty="0">
                <a:latin typeface="Trebuchet MS"/>
                <a:cs typeface="Trebuchet MS"/>
              </a:rPr>
              <a:t> </a:t>
            </a:r>
            <a:r>
              <a:rPr b="0" i="1" dirty="0">
                <a:latin typeface="Trebuchet MS"/>
                <a:cs typeface="Trebuchet MS"/>
              </a:rPr>
              <a:t>a</a:t>
            </a:r>
            <a:r>
              <a:rPr b="0" i="1" spc="15" dirty="0">
                <a:latin typeface="Trebuchet MS"/>
                <a:cs typeface="Trebuchet MS"/>
              </a:rPr>
              <a:t> </a:t>
            </a:r>
            <a:r>
              <a:rPr b="0" i="1" spc="-100" dirty="0">
                <a:latin typeface="Trebuchet MS"/>
                <a:cs typeface="Trebuchet MS"/>
              </a:rPr>
              <a:t>las</a:t>
            </a:r>
            <a:r>
              <a:rPr b="0" i="1" spc="35" dirty="0">
                <a:latin typeface="Trebuchet MS"/>
                <a:cs typeface="Trebuchet MS"/>
              </a:rPr>
              <a:t> </a:t>
            </a:r>
            <a:r>
              <a:rPr b="0" i="1" spc="-150" dirty="0">
                <a:latin typeface="Trebuchet MS"/>
                <a:cs typeface="Trebuchet MS"/>
              </a:rPr>
              <a:t>facturas</a:t>
            </a:r>
            <a:r>
              <a:rPr b="0" i="1" spc="40" dirty="0">
                <a:latin typeface="Trebuchet MS"/>
                <a:cs typeface="Trebuchet MS"/>
              </a:rPr>
              <a:t> </a:t>
            </a:r>
            <a:r>
              <a:rPr b="0" i="1" spc="-114" dirty="0">
                <a:latin typeface="Trebuchet MS"/>
                <a:cs typeface="Trebuchet MS"/>
              </a:rPr>
              <a:t>con</a:t>
            </a:r>
            <a:r>
              <a:rPr b="0" i="1" spc="50" dirty="0">
                <a:latin typeface="Trebuchet MS"/>
                <a:cs typeface="Trebuchet MS"/>
              </a:rPr>
              <a:t> </a:t>
            </a:r>
            <a:r>
              <a:rPr b="0" i="1" spc="-170" dirty="0">
                <a:latin typeface="Trebuchet MS"/>
                <a:cs typeface="Trebuchet MS"/>
              </a:rPr>
              <a:t>método</a:t>
            </a:r>
            <a:r>
              <a:rPr b="0" i="1" spc="45" dirty="0">
                <a:latin typeface="Trebuchet MS"/>
                <a:cs typeface="Trebuchet MS"/>
              </a:rPr>
              <a:t> </a:t>
            </a:r>
            <a:r>
              <a:rPr b="0" i="1" spc="-110" dirty="0">
                <a:latin typeface="Trebuchet MS"/>
                <a:cs typeface="Trebuchet MS"/>
              </a:rPr>
              <a:t>de</a:t>
            </a:r>
            <a:r>
              <a:rPr b="0" i="1" spc="55" dirty="0">
                <a:latin typeface="Trebuchet MS"/>
                <a:cs typeface="Trebuchet MS"/>
              </a:rPr>
              <a:t> </a:t>
            </a:r>
            <a:r>
              <a:rPr b="0" i="1" spc="-110" dirty="0">
                <a:latin typeface="Trebuchet MS"/>
                <a:cs typeface="Trebuchet MS"/>
              </a:rPr>
              <a:t>pago</a:t>
            </a:r>
            <a:r>
              <a:rPr b="0" i="1" spc="45" dirty="0">
                <a:latin typeface="Trebuchet MS"/>
                <a:cs typeface="Trebuchet MS"/>
              </a:rPr>
              <a:t> </a:t>
            </a:r>
            <a:r>
              <a:rPr b="0" i="1" spc="-160" dirty="0">
                <a:latin typeface="Trebuchet MS"/>
                <a:cs typeface="Trebuchet MS"/>
              </a:rPr>
              <a:t>“PUE”</a:t>
            </a:r>
            <a:r>
              <a:rPr b="0" i="1" spc="35" dirty="0">
                <a:latin typeface="Trebuchet MS"/>
                <a:cs typeface="Trebuchet MS"/>
              </a:rPr>
              <a:t> </a:t>
            </a:r>
            <a:r>
              <a:rPr b="0" i="1" spc="-155" dirty="0">
                <a:latin typeface="Trebuchet MS"/>
                <a:cs typeface="Trebuchet MS"/>
              </a:rPr>
              <a:t>también</a:t>
            </a:r>
            <a:r>
              <a:rPr b="0" i="1" spc="40" dirty="0">
                <a:latin typeface="Trebuchet MS"/>
                <a:cs typeface="Trebuchet MS"/>
              </a:rPr>
              <a:t> </a:t>
            </a:r>
            <a:r>
              <a:rPr b="0" i="1" spc="-95" dirty="0">
                <a:latin typeface="Trebuchet MS"/>
                <a:cs typeface="Trebuchet MS"/>
              </a:rPr>
              <a:t>nos</a:t>
            </a:r>
            <a:r>
              <a:rPr b="0" i="1" spc="40" dirty="0">
                <a:latin typeface="Trebuchet MS"/>
                <a:cs typeface="Trebuchet MS"/>
              </a:rPr>
              <a:t> </a:t>
            </a:r>
            <a:r>
              <a:rPr b="0" i="1" spc="-145" dirty="0">
                <a:latin typeface="Trebuchet MS"/>
                <a:cs typeface="Trebuchet MS"/>
              </a:rPr>
              <a:t>sirve</a:t>
            </a:r>
            <a:r>
              <a:rPr b="0" i="1" spc="40" dirty="0">
                <a:latin typeface="Trebuchet MS"/>
                <a:cs typeface="Trebuchet MS"/>
              </a:rPr>
              <a:t> </a:t>
            </a:r>
            <a:r>
              <a:rPr b="0" i="1" spc="-95" dirty="0">
                <a:latin typeface="Trebuchet MS"/>
                <a:cs typeface="Trebuchet MS"/>
              </a:rPr>
              <a:t>para</a:t>
            </a:r>
            <a:r>
              <a:rPr b="0" i="1" spc="55" dirty="0">
                <a:latin typeface="Trebuchet MS"/>
                <a:cs typeface="Trebuchet MS"/>
              </a:rPr>
              <a:t> </a:t>
            </a:r>
            <a:r>
              <a:rPr b="0" i="1" spc="-165" dirty="0">
                <a:latin typeface="Trebuchet MS"/>
                <a:cs typeface="Trebuchet MS"/>
              </a:rPr>
              <a:t>verificar</a:t>
            </a:r>
            <a:r>
              <a:rPr b="0" i="1" spc="50" dirty="0">
                <a:latin typeface="Trebuchet MS"/>
                <a:cs typeface="Trebuchet MS"/>
              </a:rPr>
              <a:t> </a:t>
            </a:r>
            <a:r>
              <a:rPr b="0" i="1" spc="-140" dirty="0">
                <a:latin typeface="Trebuchet MS"/>
                <a:cs typeface="Trebuchet MS"/>
              </a:rPr>
              <a:t>aquellas</a:t>
            </a:r>
            <a:r>
              <a:rPr b="0" i="1" spc="50" dirty="0">
                <a:latin typeface="Trebuchet MS"/>
                <a:cs typeface="Trebuchet MS"/>
              </a:rPr>
              <a:t> </a:t>
            </a:r>
            <a:r>
              <a:rPr b="0" i="1" spc="-80" dirty="0">
                <a:latin typeface="Trebuchet MS"/>
                <a:cs typeface="Trebuchet MS"/>
              </a:rPr>
              <a:t>facturas </a:t>
            </a:r>
            <a:r>
              <a:rPr b="0" i="1" spc="-145" dirty="0">
                <a:latin typeface="Trebuchet MS"/>
                <a:cs typeface="Trebuchet MS"/>
              </a:rPr>
              <a:t>emitidas</a:t>
            </a:r>
            <a:r>
              <a:rPr b="0" i="1" spc="20" dirty="0">
                <a:latin typeface="Trebuchet MS"/>
                <a:cs typeface="Trebuchet MS"/>
              </a:rPr>
              <a:t> </a:t>
            </a:r>
            <a:r>
              <a:rPr b="0" i="1" spc="-85" dirty="0">
                <a:latin typeface="Trebuchet MS"/>
                <a:cs typeface="Trebuchet MS"/>
              </a:rPr>
              <a:t>por</a:t>
            </a:r>
            <a:r>
              <a:rPr b="0" i="1" spc="-35" dirty="0">
                <a:latin typeface="Trebuchet MS"/>
                <a:cs typeface="Trebuchet MS"/>
              </a:rPr>
              <a:t> </a:t>
            </a:r>
            <a:r>
              <a:rPr b="0" i="1" spc="-105" dirty="0">
                <a:latin typeface="Trebuchet MS"/>
                <a:cs typeface="Trebuchet MS"/>
              </a:rPr>
              <a:t>el</a:t>
            </a:r>
            <a:r>
              <a:rPr b="0" i="1" spc="-20" dirty="0">
                <a:latin typeface="Trebuchet MS"/>
                <a:cs typeface="Trebuchet MS"/>
              </a:rPr>
              <a:t> </a:t>
            </a:r>
            <a:r>
              <a:rPr b="0" i="1" spc="-114" dirty="0">
                <a:latin typeface="Trebuchet MS"/>
                <a:cs typeface="Trebuchet MS"/>
              </a:rPr>
              <a:t>mismo</a:t>
            </a:r>
            <a:r>
              <a:rPr b="0" i="1" spc="-5" dirty="0">
                <a:latin typeface="Trebuchet MS"/>
                <a:cs typeface="Trebuchet MS"/>
              </a:rPr>
              <a:t> </a:t>
            </a:r>
            <a:r>
              <a:rPr b="0" i="1" spc="-165" dirty="0">
                <a:latin typeface="Trebuchet MS"/>
                <a:cs typeface="Trebuchet MS"/>
              </a:rPr>
              <a:t>contribuyente</a:t>
            </a:r>
            <a:r>
              <a:rPr b="0" i="1" spc="45" dirty="0">
                <a:latin typeface="Trebuchet MS"/>
                <a:cs typeface="Trebuchet MS"/>
              </a:rPr>
              <a:t> </a:t>
            </a:r>
            <a:r>
              <a:rPr b="0" i="1" spc="-100" dirty="0">
                <a:latin typeface="Trebuchet MS"/>
                <a:cs typeface="Trebuchet MS"/>
              </a:rPr>
              <a:t>que</a:t>
            </a:r>
            <a:r>
              <a:rPr b="0" i="1" spc="-25" dirty="0">
                <a:latin typeface="Trebuchet MS"/>
                <a:cs typeface="Trebuchet MS"/>
              </a:rPr>
              <a:t> </a:t>
            </a:r>
            <a:r>
              <a:rPr b="0" i="1" spc="-120" dirty="0">
                <a:latin typeface="Trebuchet MS"/>
                <a:cs typeface="Trebuchet MS"/>
              </a:rPr>
              <a:t>deben</a:t>
            </a:r>
            <a:r>
              <a:rPr b="0" i="1" dirty="0">
                <a:latin typeface="Trebuchet MS"/>
                <a:cs typeface="Trebuchet MS"/>
              </a:rPr>
              <a:t> </a:t>
            </a:r>
            <a:r>
              <a:rPr b="0" i="1" spc="-80" dirty="0">
                <a:latin typeface="Trebuchet MS"/>
                <a:cs typeface="Trebuchet MS"/>
              </a:rPr>
              <a:t>ser</a:t>
            </a:r>
            <a:r>
              <a:rPr b="0" i="1" spc="-40" dirty="0">
                <a:latin typeface="Trebuchet MS"/>
                <a:cs typeface="Trebuchet MS"/>
              </a:rPr>
              <a:t> </a:t>
            </a:r>
            <a:r>
              <a:rPr b="0" i="1" spc="-114" dirty="0">
                <a:latin typeface="Trebuchet MS"/>
                <a:cs typeface="Trebuchet MS"/>
              </a:rPr>
              <a:t>canceladas</a:t>
            </a:r>
            <a:r>
              <a:rPr b="0" i="1" spc="-10" dirty="0">
                <a:latin typeface="Trebuchet MS"/>
                <a:cs typeface="Trebuchet MS"/>
              </a:rPr>
              <a:t> </a:t>
            </a:r>
            <a:r>
              <a:rPr b="0" i="1" spc="-85" dirty="0">
                <a:latin typeface="Trebuchet MS"/>
                <a:cs typeface="Trebuchet MS"/>
              </a:rPr>
              <a:t>por</a:t>
            </a:r>
            <a:r>
              <a:rPr b="0" i="1" dirty="0">
                <a:latin typeface="Trebuchet MS"/>
                <a:cs typeface="Trebuchet MS"/>
              </a:rPr>
              <a:t> </a:t>
            </a:r>
            <a:r>
              <a:rPr b="0" i="1" spc="-10" dirty="0">
                <a:latin typeface="Trebuchet MS"/>
                <a:cs typeface="Trebuchet MS"/>
              </a:rPr>
              <a:t>no</a:t>
            </a:r>
            <a:r>
              <a:rPr b="0" i="1" spc="-5" dirty="0">
                <a:latin typeface="Trebuchet MS"/>
                <a:cs typeface="Trebuchet MS"/>
              </a:rPr>
              <a:t> </a:t>
            </a:r>
            <a:r>
              <a:rPr b="0" i="1" spc="-110" dirty="0">
                <a:latin typeface="Trebuchet MS"/>
                <a:cs typeface="Trebuchet MS"/>
              </a:rPr>
              <a:t>haber</a:t>
            </a:r>
            <a:r>
              <a:rPr b="0" i="1" dirty="0">
                <a:latin typeface="Trebuchet MS"/>
                <a:cs typeface="Trebuchet MS"/>
              </a:rPr>
              <a:t> </a:t>
            </a:r>
            <a:r>
              <a:rPr b="0" i="1" spc="-110" dirty="0">
                <a:latin typeface="Trebuchet MS"/>
                <a:cs typeface="Trebuchet MS"/>
              </a:rPr>
              <a:t>sido</a:t>
            </a:r>
            <a:r>
              <a:rPr b="0" i="1" dirty="0">
                <a:latin typeface="Trebuchet MS"/>
                <a:cs typeface="Trebuchet MS"/>
              </a:rPr>
              <a:t> </a:t>
            </a:r>
            <a:r>
              <a:rPr b="0" i="1" spc="-120" dirty="0">
                <a:latin typeface="Trebuchet MS"/>
                <a:cs typeface="Trebuchet MS"/>
              </a:rPr>
              <a:t>cobradas</a:t>
            </a:r>
            <a:r>
              <a:rPr b="0" i="1" dirty="0">
                <a:latin typeface="Trebuchet MS"/>
                <a:cs typeface="Trebuchet MS"/>
              </a:rPr>
              <a:t> </a:t>
            </a:r>
            <a:r>
              <a:rPr b="0" i="1" spc="-145" dirty="0">
                <a:latin typeface="Trebuchet MS"/>
                <a:cs typeface="Trebuchet MS"/>
              </a:rPr>
              <a:t>durante</a:t>
            </a:r>
            <a:r>
              <a:rPr b="0" i="1" spc="25" dirty="0">
                <a:latin typeface="Trebuchet MS"/>
                <a:cs typeface="Trebuchet MS"/>
              </a:rPr>
              <a:t> </a:t>
            </a:r>
            <a:r>
              <a:rPr b="0" i="1" spc="-105" dirty="0">
                <a:latin typeface="Trebuchet MS"/>
                <a:cs typeface="Trebuchet MS"/>
              </a:rPr>
              <a:t>el</a:t>
            </a:r>
            <a:r>
              <a:rPr b="0" i="1" spc="5" dirty="0">
                <a:latin typeface="Trebuchet MS"/>
                <a:cs typeface="Trebuchet MS"/>
              </a:rPr>
              <a:t> </a:t>
            </a:r>
            <a:r>
              <a:rPr b="0" i="1" spc="-75" dirty="0">
                <a:latin typeface="Trebuchet MS"/>
                <a:cs typeface="Trebuchet MS"/>
              </a:rPr>
              <a:t>mes</a:t>
            </a:r>
            <a:r>
              <a:rPr b="0" i="1" spc="-5" dirty="0">
                <a:latin typeface="Trebuchet MS"/>
                <a:cs typeface="Trebuchet MS"/>
              </a:rPr>
              <a:t> </a:t>
            </a:r>
            <a:r>
              <a:rPr b="0" i="1" dirty="0">
                <a:latin typeface="Trebuchet MS"/>
                <a:cs typeface="Trebuchet MS"/>
              </a:rPr>
              <a:t>o</a:t>
            </a:r>
            <a:r>
              <a:rPr b="0" i="1" spc="-5" dirty="0">
                <a:latin typeface="Trebuchet MS"/>
                <a:cs typeface="Trebuchet MS"/>
              </a:rPr>
              <a:t> </a:t>
            </a:r>
            <a:r>
              <a:rPr b="0" i="1" spc="-35" dirty="0">
                <a:latin typeface="Trebuchet MS"/>
                <a:cs typeface="Trebuchet MS"/>
              </a:rPr>
              <a:t>en</a:t>
            </a:r>
            <a:r>
              <a:rPr b="0" i="1" spc="-10" dirty="0">
                <a:latin typeface="Trebuchet MS"/>
                <a:cs typeface="Trebuchet MS"/>
              </a:rPr>
              <a:t> </a:t>
            </a:r>
            <a:r>
              <a:rPr b="0" i="1" dirty="0">
                <a:latin typeface="Trebuchet MS"/>
                <a:cs typeface="Trebuchet MS"/>
              </a:rPr>
              <a:t>su</a:t>
            </a:r>
            <a:r>
              <a:rPr b="0" i="1" spc="-10" dirty="0">
                <a:latin typeface="Trebuchet MS"/>
                <a:cs typeface="Trebuchet MS"/>
              </a:rPr>
              <a:t> </a:t>
            </a:r>
            <a:r>
              <a:rPr b="0" i="1" spc="-70" dirty="0">
                <a:latin typeface="Trebuchet MS"/>
                <a:cs typeface="Trebuchet MS"/>
              </a:rPr>
              <a:t>caso</a:t>
            </a:r>
            <a:r>
              <a:rPr b="0" i="1" dirty="0">
                <a:latin typeface="Trebuchet MS"/>
                <a:cs typeface="Trebuchet MS"/>
              </a:rPr>
              <a:t> </a:t>
            </a:r>
            <a:r>
              <a:rPr b="0" i="1" spc="-160" dirty="0">
                <a:latin typeface="Trebuchet MS"/>
                <a:cs typeface="Trebuchet MS"/>
              </a:rPr>
              <a:t>verificar</a:t>
            </a:r>
            <a:r>
              <a:rPr b="0" i="1" spc="35" dirty="0">
                <a:latin typeface="Trebuchet MS"/>
                <a:cs typeface="Trebuchet MS"/>
              </a:rPr>
              <a:t> </a:t>
            </a:r>
            <a:r>
              <a:rPr b="0" i="1" spc="-100" dirty="0">
                <a:latin typeface="Trebuchet MS"/>
                <a:cs typeface="Trebuchet MS"/>
              </a:rPr>
              <a:t>también </a:t>
            </a:r>
            <a:r>
              <a:rPr b="0" i="1" spc="-155" dirty="0">
                <a:latin typeface="Trebuchet MS"/>
                <a:cs typeface="Trebuchet MS"/>
              </a:rPr>
              <a:t>aquellas</a:t>
            </a:r>
            <a:r>
              <a:rPr b="0" i="1" spc="25" dirty="0">
                <a:latin typeface="Trebuchet MS"/>
                <a:cs typeface="Trebuchet MS"/>
              </a:rPr>
              <a:t> </a:t>
            </a:r>
            <a:r>
              <a:rPr b="0" i="1" spc="-155" dirty="0">
                <a:latin typeface="Trebuchet MS"/>
                <a:cs typeface="Trebuchet MS"/>
              </a:rPr>
              <a:t>recibidas</a:t>
            </a:r>
            <a:r>
              <a:rPr b="0" i="1" dirty="0">
                <a:latin typeface="Trebuchet MS"/>
                <a:cs typeface="Trebuchet MS"/>
              </a:rPr>
              <a:t> </a:t>
            </a:r>
            <a:r>
              <a:rPr b="0" i="1" spc="-160" dirty="0">
                <a:latin typeface="Trebuchet MS"/>
                <a:cs typeface="Trebuchet MS"/>
              </a:rPr>
              <a:t>que</a:t>
            </a:r>
            <a:r>
              <a:rPr b="0" i="1" spc="10" dirty="0">
                <a:latin typeface="Trebuchet MS"/>
                <a:cs typeface="Trebuchet MS"/>
              </a:rPr>
              <a:t> </a:t>
            </a:r>
            <a:r>
              <a:rPr b="0" i="1" spc="-135" dirty="0">
                <a:latin typeface="Trebuchet MS"/>
                <a:cs typeface="Trebuchet MS"/>
              </a:rPr>
              <a:t>se</a:t>
            </a:r>
            <a:r>
              <a:rPr b="0" i="1" spc="5" dirty="0">
                <a:latin typeface="Trebuchet MS"/>
                <a:cs typeface="Trebuchet MS"/>
              </a:rPr>
              <a:t> </a:t>
            </a:r>
            <a:r>
              <a:rPr b="0" i="1" spc="-160" dirty="0">
                <a:latin typeface="Trebuchet MS"/>
                <a:cs typeface="Trebuchet MS"/>
              </a:rPr>
              <a:t>debe</a:t>
            </a:r>
            <a:r>
              <a:rPr b="0" i="1" spc="5" dirty="0">
                <a:latin typeface="Trebuchet MS"/>
                <a:cs typeface="Trebuchet MS"/>
              </a:rPr>
              <a:t> </a:t>
            </a:r>
            <a:r>
              <a:rPr b="0" i="1" spc="-170" dirty="0">
                <a:latin typeface="Trebuchet MS"/>
                <a:cs typeface="Trebuchet MS"/>
              </a:rPr>
              <a:t>solicitar</a:t>
            </a:r>
            <a:r>
              <a:rPr b="0" i="1" spc="15" dirty="0">
                <a:latin typeface="Trebuchet MS"/>
                <a:cs typeface="Trebuchet MS"/>
              </a:rPr>
              <a:t> </a:t>
            </a:r>
            <a:r>
              <a:rPr b="0" i="1" spc="-165" dirty="0">
                <a:latin typeface="Trebuchet MS"/>
                <a:cs typeface="Trebuchet MS"/>
              </a:rPr>
              <a:t>al</a:t>
            </a:r>
            <a:r>
              <a:rPr b="0" i="1" dirty="0">
                <a:latin typeface="Trebuchet MS"/>
                <a:cs typeface="Trebuchet MS"/>
              </a:rPr>
              <a:t> </a:t>
            </a:r>
            <a:r>
              <a:rPr b="0" i="1" spc="-180" dirty="0">
                <a:latin typeface="Trebuchet MS"/>
                <a:cs typeface="Trebuchet MS"/>
              </a:rPr>
              <a:t>proveedor</a:t>
            </a:r>
            <a:r>
              <a:rPr b="0" i="1" spc="15" dirty="0">
                <a:latin typeface="Trebuchet MS"/>
                <a:cs typeface="Trebuchet MS"/>
              </a:rPr>
              <a:t> </a:t>
            </a:r>
            <a:r>
              <a:rPr b="0" i="1" spc="-125" dirty="0">
                <a:latin typeface="Trebuchet MS"/>
                <a:cs typeface="Trebuchet MS"/>
              </a:rPr>
              <a:t>su</a:t>
            </a:r>
            <a:r>
              <a:rPr b="0" i="1" spc="-15" dirty="0">
                <a:latin typeface="Trebuchet MS"/>
                <a:cs typeface="Trebuchet MS"/>
              </a:rPr>
              <a:t> </a:t>
            </a:r>
            <a:r>
              <a:rPr b="0" i="1" spc="-170" dirty="0">
                <a:latin typeface="Trebuchet MS"/>
                <a:cs typeface="Trebuchet MS"/>
              </a:rPr>
              <a:t>refacturación</a:t>
            </a:r>
            <a:r>
              <a:rPr b="0" i="1" spc="25" dirty="0">
                <a:latin typeface="Trebuchet MS"/>
                <a:cs typeface="Trebuchet MS"/>
              </a:rPr>
              <a:t> </a:t>
            </a:r>
            <a:r>
              <a:rPr b="0" i="1" spc="-150" dirty="0">
                <a:latin typeface="Trebuchet MS"/>
                <a:cs typeface="Trebuchet MS"/>
              </a:rPr>
              <a:t>por</a:t>
            </a:r>
            <a:r>
              <a:rPr b="0" i="1" spc="-5" dirty="0">
                <a:latin typeface="Trebuchet MS"/>
                <a:cs typeface="Trebuchet MS"/>
              </a:rPr>
              <a:t> </a:t>
            </a:r>
            <a:r>
              <a:rPr b="0" i="1" spc="-160" dirty="0">
                <a:latin typeface="Trebuchet MS"/>
                <a:cs typeface="Trebuchet MS"/>
              </a:rPr>
              <a:t>que</a:t>
            </a:r>
            <a:r>
              <a:rPr b="0" i="1" spc="10" dirty="0">
                <a:latin typeface="Trebuchet MS"/>
                <a:cs typeface="Trebuchet MS"/>
              </a:rPr>
              <a:t> </a:t>
            </a:r>
            <a:r>
              <a:rPr b="0" i="1" spc="-140" dirty="0">
                <a:latin typeface="Trebuchet MS"/>
                <a:cs typeface="Trebuchet MS"/>
              </a:rPr>
              <a:t>estas</a:t>
            </a:r>
            <a:r>
              <a:rPr b="0" i="1" spc="10" dirty="0">
                <a:latin typeface="Trebuchet MS"/>
                <a:cs typeface="Trebuchet MS"/>
              </a:rPr>
              <a:t> </a:t>
            </a:r>
            <a:r>
              <a:rPr b="0" i="1" spc="-150" dirty="0">
                <a:latin typeface="Trebuchet MS"/>
                <a:cs typeface="Trebuchet MS"/>
              </a:rPr>
              <a:t>no</a:t>
            </a:r>
            <a:r>
              <a:rPr b="0" i="1" spc="-5" dirty="0">
                <a:latin typeface="Trebuchet MS"/>
                <a:cs typeface="Trebuchet MS"/>
              </a:rPr>
              <a:t> </a:t>
            </a:r>
            <a:r>
              <a:rPr b="0" i="1" spc="-135" dirty="0">
                <a:latin typeface="Trebuchet MS"/>
                <a:cs typeface="Trebuchet MS"/>
              </a:rPr>
              <a:t>se</a:t>
            </a:r>
            <a:r>
              <a:rPr b="0" i="1" spc="5" dirty="0">
                <a:latin typeface="Trebuchet MS"/>
                <a:cs typeface="Trebuchet MS"/>
              </a:rPr>
              <a:t> </a:t>
            </a:r>
            <a:r>
              <a:rPr b="0" i="1" spc="-140" dirty="0">
                <a:latin typeface="Trebuchet MS"/>
                <a:cs typeface="Trebuchet MS"/>
              </a:rPr>
              <a:t>pagaron</a:t>
            </a:r>
            <a:r>
              <a:rPr b="0" i="1" spc="10" dirty="0">
                <a:latin typeface="Trebuchet MS"/>
                <a:cs typeface="Trebuchet MS"/>
              </a:rPr>
              <a:t> </a:t>
            </a:r>
            <a:r>
              <a:rPr b="0" i="1" spc="-170" dirty="0">
                <a:latin typeface="Trebuchet MS"/>
                <a:cs typeface="Trebuchet MS"/>
              </a:rPr>
              <a:t>durante</a:t>
            </a:r>
            <a:r>
              <a:rPr b="0" i="1" spc="25" dirty="0">
                <a:latin typeface="Trebuchet MS"/>
                <a:cs typeface="Trebuchet MS"/>
              </a:rPr>
              <a:t> </a:t>
            </a:r>
            <a:r>
              <a:rPr b="0" i="1" spc="-195" dirty="0">
                <a:latin typeface="Trebuchet MS"/>
                <a:cs typeface="Trebuchet MS"/>
              </a:rPr>
              <a:t>el</a:t>
            </a:r>
            <a:r>
              <a:rPr b="0" i="1" dirty="0">
                <a:latin typeface="Trebuchet MS"/>
                <a:cs typeface="Trebuchet MS"/>
              </a:rPr>
              <a:t> </a:t>
            </a:r>
            <a:r>
              <a:rPr b="0" i="1" spc="-145" dirty="0">
                <a:latin typeface="Trebuchet MS"/>
                <a:cs typeface="Trebuchet MS"/>
              </a:rPr>
              <a:t>mes</a:t>
            </a:r>
            <a:r>
              <a:rPr b="0" i="1" spc="15" dirty="0">
                <a:latin typeface="Trebuchet MS"/>
                <a:cs typeface="Trebuchet MS"/>
              </a:rPr>
              <a:t> </a:t>
            </a:r>
            <a:r>
              <a:rPr b="0" i="1" spc="-160" dirty="0">
                <a:latin typeface="Trebuchet MS"/>
                <a:cs typeface="Trebuchet MS"/>
              </a:rPr>
              <a:t>de</a:t>
            </a:r>
            <a:r>
              <a:rPr b="0" i="1" dirty="0">
                <a:latin typeface="Trebuchet MS"/>
                <a:cs typeface="Trebuchet MS"/>
              </a:rPr>
              <a:t> </a:t>
            </a:r>
            <a:r>
              <a:rPr b="0" i="1" spc="-50" dirty="0">
                <a:latin typeface="Trebuchet MS"/>
                <a:cs typeface="Trebuchet MS"/>
              </a:rPr>
              <a:t>expedición.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0436" y="606551"/>
            <a:ext cx="11300460" cy="1259205"/>
          </a:xfrm>
          <a:custGeom>
            <a:avLst/>
            <a:gdLst/>
            <a:ahLst/>
            <a:cxnLst/>
            <a:rect l="l" t="t" r="r" b="b"/>
            <a:pathLst>
              <a:path w="11300460" h="1259205">
                <a:moveTo>
                  <a:pt x="11300460" y="0"/>
                </a:moveTo>
                <a:lnTo>
                  <a:pt x="0" y="0"/>
                </a:lnTo>
                <a:lnTo>
                  <a:pt x="0" y="1258824"/>
                </a:lnTo>
                <a:lnTo>
                  <a:pt x="11300460" y="1258824"/>
                </a:lnTo>
                <a:lnTo>
                  <a:pt x="11300460" y="0"/>
                </a:lnTo>
                <a:close/>
              </a:path>
            </a:pathLst>
          </a:custGeom>
          <a:solidFill>
            <a:srgbClr val="4D133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object 3"/>
          <p:cNvSpPr txBox="1">
            <a:spLocks noGrp="1"/>
          </p:cNvSpPr>
          <p:nvPr>
            <p:ph type="title"/>
          </p:nvPr>
        </p:nvSpPr>
        <p:spPr>
          <a:prstGeom prst="rect">
            <a:avLst/>
          </a:prstGeom>
        </p:spPr>
        <p:txBody>
          <a:bodyPr vert="horz" wrap="square" lIns="0" tIns="133477" rIns="0" bIns="0" rtlCol="0">
            <a:spAutoFit/>
          </a:bodyPr>
          <a:lstStyle/>
          <a:p>
            <a:pPr marL="227965" marR="4645660">
              <a:lnSpc>
                <a:spcPct val="100000"/>
              </a:lnSpc>
              <a:spcBef>
                <a:spcPts val="105"/>
              </a:spcBef>
            </a:pPr>
            <a:r>
              <a:rPr b="1" spc="195" dirty="0">
                <a:solidFill>
                  <a:srgbClr val="F1F1F1"/>
                </a:solidFill>
                <a:latin typeface="Trebuchet MS"/>
                <a:cs typeface="Trebuchet MS"/>
              </a:rPr>
              <a:t>IMPORTANCIA</a:t>
            </a:r>
            <a:r>
              <a:rPr b="1" spc="-85" dirty="0">
                <a:solidFill>
                  <a:srgbClr val="F1F1F1"/>
                </a:solidFill>
                <a:latin typeface="Trebuchet MS"/>
                <a:cs typeface="Trebuchet MS"/>
              </a:rPr>
              <a:t> </a:t>
            </a:r>
            <a:r>
              <a:rPr b="1" spc="215" dirty="0">
                <a:solidFill>
                  <a:srgbClr val="F1F1F1"/>
                </a:solidFill>
                <a:latin typeface="Trebuchet MS"/>
                <a:cs typeface="Trebuchet MS"/>
              </a:rPr>
              <a:t>DE</a:t>
            </a:r>
            <a:r>
              <a:rPr b="1" spc="-55" dirty="0">
                <a:solidFill>
                  <a:srgbClr val="F1F1F1"/>
                </a:solidFill>
                <a:latin typeface="Trebuchet MS"/>
                <a:cs typeface="Trebuchet MS"/>
              </a:rPr>
              <a:t> </a:t>
            </a:r>
            <a:r>
              <a:rPr b="1" spc="210" dirty="0">
                <a:solidFill>
                  <a:srgbClr val="F1F1F1"/>
                </a:solidFill>
                <a:latin typeface="Trebuchet MS"/>
                <a:cs typeface="Trebuchet MS"/>
              </a:rPr>
              <a:t>LA</a:t>
            </a:r>
            <a:r>
              <a:rPr b="1" spc="-55" dirty="0">
                <a:solidFill>
                  <a:srgbClr val="F1F1F1"/>
                </a:solidFill>
                <a:latin typeface="Trebuchet MS"/>
                <a:cs typeface="Trebuchet MS"/>
              </a:rPr>
              <a:t> </a:t>
            </a:r>
            <a:r>
              <a:rPr b="1" spc="210" dirty="0">
                <a:solidFill>
                  <a:srgbClr val="F1F1F1"/>
                </a:solidFill>
                <a:latin typeface="Trebuchet MS"/>
                <a:cs typeface="Trebuchet MS"/>
              </a:rPr>
              <a:t>EMISION</a:t>
            </a:r>
            <a:r>
              <a:rPr b="1" spc="-420" dirty="0">
                <a:solidFill>
                  <a:srgbClr val="F1F1F1"/>
                </a:solidFill>
                <a:latin typeface="Trebuchet MS"/>
                <a:cs typeface="Trebuchet MS"/>
              </a:rPr>
              <a:t> </a:t>
            </a:r>
            <a:r>
              <a:rPr b="1" spc="180" dirty="0">
                <a:solidFill>
                  <a:srgbClr val="F1F1F1"/>
                </a:solidFill>
                <a:latin typeface="Trebuchet MS"/>
                <a:cs typeface="Trebuchet MS"/>
              </a:rPr>
              <a:t>Y</a:t>
            </a:r>
            <a:r>
              <a:rPr b="1" spc="-40" dirty="0">
                <a:solidFill>
                  <a:srgbClr val="F1F1F1"/>
                </a:solidFill>
                <a:latin typeface="Trebuchet MS"/>
                <a:cs typeface="Trebuchet MS"/>
              </a:rPr>
              <a:t> </a:t>
            </a:r>
            <a:r>
              <a:rPr b="1" spc="210" dirty="0">
                <a:solidFill>
                  <a:srgbClr val="F1F1F1"/>
                </a:solidFill>
                <a:latin typeface="Trebuchet MS"/>
                <a:cs typeface="Trebuchet MS"/>
              </a:rPr>
              <a:t>RECEPCION</a:t>
            </a:r>
            <a:r>
              <a:rPr b="1" spc="-80" dirty="0">
                <a:solidFill>
                  <a:srgbClr val="F1F1F1"/>
                </a:solidFill>
                <a:latin typeface="Trebuchet MS"/>
                <a:cs typeface="Trebuchet MS"/>
              </a:rPr>
              <a:t> </a:t>
            </a:r>
            <a:r>
              <a:rPr b="1" spc="190" dirty="0">
                <a:solidFill>
                  <a:srgbClr val="F1F1F1"/>
                </a:solidFill>
                <a:latin typeface="Trebuchet MS"/>
                <a:cs typeface="Trebuchet MS"/>
              </a:rPr>
              <a:t>DE </a:t>
            </a:r>
            <a:r>
              <a:rPr b="1" spc="215" dirty="0">
                <a:solidFill>
                  <a:srgbClr val="F1F1F1"/>
                </a:solidFill>
                <a:latin typeface="Trebuchet MS"/>
                <a:cs typeface="Trebuchet MS"/>
              </a:rPr>
              <a:t>COMPLEMENTOS</a:t>
            </a:r>
            <a:r>
              <a:rPr b="1" spc="-75" dirty="0">
                <a:solidFill>
                  <a:srgbClr val="F1F1F1"/>
                </a:solidFill>
                <a:latin typeface="Trebuchet MS"/>
                <a:cs typeface="Trebuchet MS"/>
              </a:rPr>
              <a:t> </a:t>
            </a:r>
            <a:r>
              <a:rPr b="1" spc="215" dirty="0">
                <a:solidFill>
                  <a:srgbClr val="F1F1F1"/>
                </a:solidFill>
                <a:latin typeface="Trebuchet MS"/>
                <a:cs typeface="Trebuchet MS"/>
              </a:rPr>
              <a:t>DE</a:t>
            </a:r>
            <a:r>
              <a:rPr b="1" spc="-45" dirty="0">
                <a:solidFill>
                  <a:srgbClr val="F1F1F1"/>
                </a:solidFill>
                <a:latin typeface="Trebuchet MS"/>
                <a:cs typeface="Trebuchet MS"/>
              </a:rPr>
              <a:t> </a:t>
            </a:r>
            <a:r>
              <a:rPr b="1" spc="185" dirty="0">
                <a:solidFill>
                  <a:srgbClr val="F1F1F1"/>
                </a:solidFill>
                <a:latin typeface="Trebuchet MS"/>
                <a:cs typeface="Trebuchet MS"/>
              </a:rPr>
              <a:t>PAGO</a:t>
            </a:r>
            <a:r>
              <a:rPr b="1" spc="-45" dirty="0">
                <a:solidFill>
                  <a:srgbClr val="F1F1F1"/>
                </a:solidFill>
                <a:latin typeface="Trebuchet MS"/>
                <a:cs typeface="Trebuchet MS"/>
              </a:rPr>
              <a:t> </a:t>
            </a:r>
            <a:r>
              <a:rPr b="1" spc="155" dirty="0">
                <a:solidFill>
                  <a:srgbClr val="F1F1F1"/>
                </a:solidFill>
                <a:latin typeface="Trebuchet MS"/>
                <a:cs typeface="Trebuchet MS"/>
              </a:rPr>
              <a:t>PARA</a:t>
            </a:r>
            <a:r>
              <a:rPr b="1" spc="-55" dirty="0">
                <a:solidFill>
                  <a:srgbClr val="F1F1F1"/>
                </a:solidFill>
                <a:latin typeface="Trebuchet MS"/>
                <a:cs typeface="Trebuchet MS"/>
              </a:rPr>
              <a:t> </a:t>
            </a:r>
            <a:r>
              <a:rPr b="1" spc="120" dirty="0">
                <a:solidFill>
                  <a:srgbClr val="F1F1F1"/>
                </a:solidFill>
                <a:latin typeface="Trebuchet MS"/>
                <a:cs typeface="Trebuchet MS"/>
              </a:rPr>
              <a:t>EL</a:t>
            </a:r>
            <a:r>
              <a:rPr b="1" spc="-355" dirty="0">
                <a:solidFill>
                  <a:srgbClr val="F1F1F1"/>
                </a:solidFill>
                <a:latin typeface="Trebuchet MS"/>
                <a:cs typeface="Trebuchet MS"/>
              </a:rPr>
              <a:t> </a:t>
            </a:r>
            <a:r>
              <a:rPr b="1" spc="235" dirty="0">
                <a:solidFill>
                  <a:srgbClr val="F1F1F1"/>
                </a:solidFill>
                <a:latin typeface="Trebuchet MS"/>
                <a:cs typeface="Trebuchet MS"/>
              </a:rPr>
              <a:t>TRASLADO</a:t>
            </a:r>
            <a:r>
              <a:rPr b="1" spc="-420" dirty="0">
                <a:solidFill>
                  <a:srgbClr val="F1F1F1"/>
                </a:solidFill>
                <a:latin typeface="Trebuchet MS"/>
                <a:cs typeface="Trebuchet MS"/>
              </a:rPr>
              <a:t> </a:t>
            </a:r>
            <a:r>
              <a:rPr b="1" spc="130" dirty="0">
                <a:solidFill>
                  <a:srgbClr val="F1F1F1"/>
                </a:solidFill>
                <a:latin typeface="Trebuchet MS"/>
                <a:cs typeface="Trebuchet MS"/>
              </a:rPr>
              <a:t>Y </a:t>
            </a:r>
            <a:r>
              <a:rPr b="1" spc="190" dirty="0">
                <a:solidFill>
                  <a:srgbClr val="F1F1F1"/>
                </a:solidFill>
                <a:latin typeface="Trebuchet MS"/>
                <a:cs typeface="Trebuchet MS"/>
              </a:rPr>
              <a:t>ACREDITAMIENTO</a:t>
            </a:r>
            <a:r>
              <a:rPr b="1" spc="-75" dirty="0">
                <a:solidFill>
                  <a:srgbClr val="F1F1F1"/>
                </a:solidFill>
                <a:latin typeface="Trebuchet MS"/>
                <a:cs typeface="Trebuchet MS"/>
              </a:rPr>
              <a:t> </a:t>
            </a:r>
            <a:r>
              <a:rPr b="1" spc="215" dirty="0">
                <a:solidFill>
                  <a:srgbClr val="F1F1F1"/>
                </a:solidFill>
                <a:latin typeface="Trebuchet MS"/>
                <a:cs typeface="Trebuchet MS"/>
              </a:rPr>
              <a:t>CORRECTO</a:t>
            </a:r>
            <a:r>
              <a:rPr b="1" spc="-75" dirty="0">
                <a:solidFill>
                  <a:srgbClr val="F1F1F1"/>
                </a:solidFill>
                <a:latin typeface="Trebuchet MS"/>
                <a:cs typeface="Trebuchet MS"/>
              </a:rPr>
              <a:t> </a:t>
            </a:r>
            <a:r>
              <a:rPr b="1" spc="180" dirty="0">
                <a:solidFill>
                  <a:srgbClr val="F1F1F1"/>
                </a:solidFill>
                <a:latin typeface="Trebuchet MS"/>
                <a:cs typeface="Trebuchet MS"/>
              </a:rPr>
              <a:t>DEL</a:t>
            </a:r>
            <a:r>
              <a:rPr b="1" spc="-60" dirty="0">
                <a:solidFill>
                  <a:srgbClr val="F1F1F1"/>
                </a:solidFill>
                <a:latin typeface="Trebuchet MS"/>
                <a:cs typeface="Trebuchet MS"/>
              </a:rPr>
              <a:t> </a:t>
            </a:r>
            <a:r>
              <a:rPr b="1" spc="114" dirty="0">
                <a:solidFill>
                  <a:srgbClr val="F1F1F1"/>
                </a:solidFill>
                <a:latin typeface="Trebuchet MS"/>
                <a:cs typeface="Trebuchet MS"/>
              </a:rPr>
              <a:t>IVA</a:t>
            </a:r>
          </a:p>
        </p:txBody>
      </p:sp>
      <p:pic>
        <p:nvPicPr>
          <p:cNvPr id="4" name="object 4"/>
          <p:cNvPicPr/>
          <p:nvPr/>
        </p:nvPicPr>
        <p:blipFill>
          <a:blip r:embed="rId2" cstate="print"/>
          <a:stretch>
            <a:fillRect/>
          </a:stretch>
        </p:blipFill>
        <p:spPr>
          <a:xfrm>
            <a:off x="9160764" y="554736"/>
            <a:ext cx="2599944" cy="1245108"/>
          </a:xfrm>
          <a:prstGeom prst="rect">
            <a:avLst/>
          </a:prstGeom>
        </p:spPr>
      </p:pic>
      <p:sp>
        <p:nvSpPr>
          <p:cNvPr id="5" name="object 5"/>
          <p:cNvSpPr txBox="1"/>
          <p:nvPr/>
        </p:nvSpPr>
        <p:spPr>
          <a:xfrm>
            <a:off x="469493" y="2109342"/>
            <a:ext cx="11030585" cy="4063365"/>
          </a:xfrm>
          <a:prstGeom prst="rect">
            <a:avLst/>
          </a:prstGeom>
        </p:spPr>
        <p:txBody>
          <a:bodyPr vert="horz" wrap="square" lIns="0" tIns="12065" rIns="0" bIns="0" rtlCol="0">
            <a:spAutoFit/>
          </a:bodyPr>
          <a:lstStyle/>
          <a:p>
            <a:pPr marL="12700" marR="0" lvl="0" indent="0" algn="just" defTabSz="914400" rtl="0" eaLnBrk="1" fontAlgn="auto" latinLnBrk="0" hangingPunct="1">
              <a:lnSpc>
                <a:spcPct val="100000"/>
              </a:lnSpc>
              <a:spcBef>
                <a:spcPts val="95"/>
              </a:spcBef>
              <a:spcAft>
                <a:spcPts val="0"/>
              </a:spcAft>
              <a:buClrTx/>
              <a:buSzTx/>
              <a:buFontTx/>
              <a:buNone/>
              <a:tabLst/>
              <a:defRPr/>
            </a:pPr>
            <a:r>
              <a:rPr kumimoji="0" sz="1600" b="1" i="0" u="none" strike="noStrike" kern="0" cap="none" spc="0" normalizeH="0" baseline="0" noProof="0" dirty="0">
                <a:ln>
                  <a:noFill/>
                </a:ln>
                <a:solidFill>
                  <a:sysClr val="windowText" lastClr="000000"/>
                </a:solidFill>
                <a:effectLst/>
                <a:uLnTx/>
                <a:uFillTx/>
                <a:latin typeface="Trebuchet MS"/>
                <a:ea typeface="+mn-ea"/>
                <a:cs typeface="Trebuchet MS"/>
              </a:rPr>
              <a:t>Expedición</a:t>
            </a:r>
            <a:r>
              <a:rPr kumimoji="0" sz="1600" b="1"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1" i="0"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1"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1" i="0" u="none" strike="noStrike" kern="0" cap="none" spc="150" normalizeH="0" baseline="0" noProof="0" dirty="0">
                <a:ln>
                  <a:noFill/>
                </a:ln>
                <a:solidFill>
                  <a:sysClr val="windowText" lastClr="000000"/>
                </a:solidFill>
                <a:effectLst/>
                <a:uLnTx/>
                <a:uFillTx/>
                <a:latin typeface="Trebuchet MS"/>
                <a:ea typeface="+mn-ea"/>
                <a:cs typeface="Trebuchet MS"/>
              </a:rPr>
              <a:t>CFDI</a:t>
            </a:r>
            <a:r>
              <a:rPr kumimoji="0" sz="1600" b="1"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1"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1"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1" i="0" u="none" strike="noStrike" kern="0" cap="none" spc="0" normalizeH="0" baseline="0" noProof="0" dirty="0">
                <a:ln>
                  <a:noFill/>
                </a:ln>
                <a:solidFill>
                  <a:sysClr val="windowText" lastClr="000000"/>
                </a:solidFill>
                <a:effectLst/>
                <a:uLnTx/>
                <a:uFillTx/>
                <a:latin typeface="Trebuchet MS"/>
                <a:ea typeface="+mn-ea"/>
                <a:cs typeface="Trebuchet MS"/>
              </a:rPr>
              <a:t>pagos</a:t>
            </a:r>
            <a:r>
              <a:rPr kumimoji="0" sz="1600" b="1"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1" i="0" u="none" strike="noStrike" kern="0" cap="none" spc="-10" normalizeH="0" baseline="0" noProof="0" dirty="0">
                <a:ln>
                  <a:noFill/>
                </a:ln>
                <a:solidFill>
                  <a:sysClr val="windowText" lastClr="000000"/>
                </a:solidFill>
                <a:effectLst/>
                <a:uLnTx/>
                <a:uFillTx/>
                <a:latin typeface="Trebuchet MS"/>
                <a:ea typeface="+mn-ea"/>
                <a:cs typeface="Trebuchet MS"/>
              </a:rPr>
              <a:t>realizados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sz="1600" b="1" i="0" u="none" strike="noStrike" kern="0" cap="none" spc="-105" normalizeH="0" baseline="0" noProof="0" dirty="0">
                <a:ln>
                  <a:noFill/>
                </a:ln>
                <a:solidFill>
                  <a:sysClr val="windowText" lastClr="000000"/>
                </a:solidFill>
                <a:effectLst/>
                <a:uLnTx/>
                <a:uFillTx/>
                <a:latin typeface="Trebuchet MS"/>
                <a:ea typeface="+mn-ea"/>
                <a:cs typeface="Trebuchet MS"/>
              </a:rPr>
              <a:t>2.7.1.32.</a:t>
            </a:r>
            <a:r>
              <a:rPr kumimoji="0" sz="1600" b="1"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efectos</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artículos</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29,</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primero,</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segundo,</a:t>
            </a:r>
            <a:r>
              <a:rPr kumimoji="0" sz="1600" b="0" i="0" u="none" strike="noStrike" kern="0" cap="none" spc="-1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fracción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VI</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penúltimo</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párrafos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29-</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primer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párrafo,</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fracción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VII,</a:t>
            </a:r>
            <a:r>
              <a:rPr kumimoji="0" sz="1600" b="0" i="0" u="none" strike="noStrike" kern="0" cap="none" spc="-20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incisos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b)</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CFF,</a:t>
            </a:r>
            <a:r>
              <a:rPr kumimoji="0" sz="1600" b="0" i="0" u="none" strike="noStrike" kern="0" cap="none" spc="-1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cuando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las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contraprestaciones</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no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paguen</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una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sola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exhibición,</a:t>
            </a:r>
            <a:r>
              <a:rPr kumimoji="0" sz="16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emitirá</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CFDI</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valor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total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operación</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momento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esta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realice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posteriormente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expedirá</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CFDI</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por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cada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uno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reciban,</a:t>
            </a:r>
            <a:r>
              <a:rPr kumimoji="0" sz="1600" b="0" i="0" u="none" strike="noStrike" kern="0" cap="none" spc="-19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deberá</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señalar</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“cero”</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campo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45" normalizeH="0" baseline="0" noProof="0" dirty="0">
                <a:ln>
                  <a:noFill/>
                </a:ln>
                <a:solidFill>
                  <a:sysClr val="windowText" lastClr="000000"/>
                </a:solidFill>
                <a:effectLst/>
                <a:uLnTx/>
                <a:uFillTx/>
                <a:latin typeface="Trebuchet MS"/>
                <a:ea typeface="+mn-ea"/>
                <a:cs typeface="Trebuchet MS"/>
              </a:rPr>
              <a:t>“Total”,</a:t>
            </a:r>
            <a:r>
              <a:rPr kumimoji="0" sz="1600" b="0" i="0" u="none" strike="noStrike" kern="0" cap="none" spc="-18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sin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registrar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dato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alguno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campos</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“MetodoPago”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y</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“FormaPago”,</a:t>
            </a:r>
            <a:r>
              <a:rPr kumimoji="0" sz="1600" b="0" i="0" u="none" strike="noStrike" kern="0" cap="none" spc="-2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debiendo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incorporar</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4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mismo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0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“Complemento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recepción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4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efecto</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se</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publique</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0"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Portal</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0" normalizeH="0" baseline="0" noProof="0" dirty="0">
                <a:ln>
                  <a:noFill/>
                </a:ln>
                <a:solidFill>
                  <a:sysClr val="windowText" lastClr="000000"/>
                </a:solidFill>
                <a:effectLst/>
                <a:uLnTx/>
                <a:uFillTx/>
                <a:latin typeface="Trebuchet MS"/>
                <a:ea typeface="+mn-ea"/>
                <a:cs typeface="Trebuchet MS"/>
              </a:rPr>
              <a:t>SAT.</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51435"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efectos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0" normalizeH="0" baseline="0" noProof="0" dirty="0">
                <a:ln>
                  <a:noFill/>
                </a:ln>
                <a:solidFill>
                  <a:sysClr val="windowText" lastClr="000000"/>
                </a:solidFill>
                <a:effectLst/>
                <a:uLnTx/>
                <a:uFillTx/>
                <a:latin typeface="Trebuchet MS"/>
                <a:ea typeface="+mn-ea"/>
                <a:cs typeface="Trebuchet MS"/>
              </a:rPr>
              <a:t>la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emisión</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CFDI</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1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“Complemento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recepción</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18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podrá</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emitirse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uno </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solo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cada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pago</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recibido</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o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uno</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por</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todos</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recibidos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en</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periodo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35" normalizeH="0" baseline="0" noProof="0" dirty="0">
                <a:ln>
                  <a:noFill/>
                </a:ln>
                <a:solidFill>
                  <a:sysClr val="windowText" lastClr="000000"/>
                </a:solidFill>
                <a:effectLst/>
                <a:uLnTx/>
                <a:uFillTx/>
                <a:latin typeface="Trebuchet MS"/>
                <a:ea typeface="+mn-ea"/>
                <a:cs typeface="Trebuchet MS"/>
              </a:rPr>
              <a:t>mes,</a:t>
            </a:r>
            <a:r>
              <a:rPr kumimoji="0" sz="1600" b="0" i="0" u="none" strike="noStrike" kern="0" cap="none" spc="-20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siempre</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5" normalizeH="0" baseline="0" noProof="0" dirty="0">
                <a:ln>
                  <a:noFill/>
                </a:ln>
                <a:solidFill>
                  <a:sysClr val="windowText" lastClr="000000"/>
                </a:solidFill>
                <a:effectLst/>
                <a:uLnTx/>
                <a:uFillTx/>
                <a:latin typeface="Trebuchet MS"/>
                <a:ea typeface="+mn-ea"/>
                <a:cs typeface="Trebuchet MS"/>
              </a:rPr>
              <a:t>estos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correspondan</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5"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0" normalizeH="0" baseline="0" noProof="0" dirty="0">
                <a:ln>
                  <a:noFill/>
                </a:ln>
                <a:solidFill>
                  <a:sysClr val="windowText" lastClr="000000"/>
                </a:solidFill>
                <a:effectLst/>
                <a:uLnTx/>
                <a:uFillTx/>
                <a:latin typeface="Trebuchet MS"/>
                <a:ea typeface="+mn-ea"/>
                <a:cs typeface="Trebuchet MS"/>
              </a:rPr>
              <a:t>un</a:t>
            </a:r>
            <a:r>
              <a:rPr kumimoji="0" sz="1600" b="0" i="0"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mismo</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0" normalizeH="0" baseline="0" noProof="0" dirty="0">
                <a:ln>
                  <a:noFill/>
                </a:ln>
                <a:solidFill>
                  <a:sysClr val="windowText" lastClr="000000"/>
                </a:solidFill>
                <a:effectLst/>
                <a:uLnTx/>
                <a:uFillTx/>
                <a:latin typeface="Trebuchet MS"/>
                <a:ea typeface="+mn-ea"/>
                <a:cs typeface="Trebuchet MS"/>
              </a:rPr>
              <a:t>receptor</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del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comprobante.</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5"/>
              </a:spcBef>
              <a:spcAft>
                <a:spcPts val="0"/>
              </a:spcAft>
              <a:buClrTx/>
              <a:buSzTx/>
              <a:buFontTx/>
              <a:buNone/>
              <a:tabLst/>
              <a:defRPr/>
            </a:pP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CFDI</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con</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5" normalizeH="0" baseline="0" noProof="0" dirty="0">
                <a:ln>
                  <a:noFill/>
                </a:ln>
                <a:solidFill>
                  <a:sysClr val="windowText" lastClr="000000"/>
                </a:solidFill>
                <a:effectLst/>
                <a:uLnTx/>
                <a:uFillTx/>
                <a:latin typeface="Trebuchet MS"/>
                <a:ea typeface="+mn-ea"/>
                <a:cs typeface="Trebuchet MS"/>
              </a:rPr>
              <a:t>“Complemento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0" normalizeH="0" baseline="0" noProof="0" dirty="0">
                <a:ln>
                  <a:noFill/>
                </a:ln>
                <a:solidFill>
                  <a:sysClr val="windowText" lastClr="000000"/>
                </a:solidFill>
                <a:effectLst/>
                <a:uLnTx/>
                <a:uFillTx/>
                <a:latin typeface="Trebuchet MS"/>
                <a:ea typeface="+mn-ea"/>
                <a:cs typeface="Trebuchet MS"/>
              </a:rPr>
              <a:t>para</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recepción</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de</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deberá</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5" normalizeH="0" baseline="0" noProof="0" dirty="0">
                <a:ln>
                  <a:noFill/>
                </a:ln>
                <a:solidFill>
                  <a:sysClr val="windowText" lastClr="000000"/>
                </a:solidFill>
                <a:effectLst/>
                <a:uLnTx/>
                <a:uFillTx/>
                <a:latin typeface="Trebuchet MS"/>
                <a:ea typeface="+mn-ea"/>
                <a:cs typeface="Trebuchet MS"/>
              </a:rPr>
              <a:t>emitirse</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60" normalizeH="0" baseline="0" noProof="0" dirty="0">
                <a:ln>
                  <a:noFill/>
                </a:ln>
                <a:solidFill>
                  <a:sysClr val="windowText" lastClr="000000"/>
                </a:solidFill>
                <a:effectLst/>
                <a:uLnTx/>
                <a:uFillTx/>
                <a:latin typeface="Trebuchet MS"/>
                <a:ea typeface="+mn-ea"/>
                <a:cs typeface="Trebuchet MS"/>
              </a:rPr>
              <a:t>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más</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90" normalizeH="0" baseline="0" noProof="0" dirty="0">
                <a:ln>
                  <a:noFill/>
                </a:ln>
                <a:solidFill>
                  <a:sysClr val="windowText" lastClr="000000"/>
                </a:solidFill>
                <a:effectLst/>
                <a:uLnTx/>
                <a:uFillTx/>
                <a:latin typeface="Trebuchet MS"/>
                <a:ea typeface="+mn-ea"/>
                <a:cs typeface="Trebuchet MS"/>
              </a:rPr>
              <a:t>tardar</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75" normalizeH="0" baseline="0" noProof="0" dirty="0">
                <a:ln>
                  <a:noFill/>
                </a:ln>
                <a:solidFill>
                  <a:sysClr val="windowText" lastClr="000000"/>
                </a:solidFill>
                <a:effectLst/>
                <a:uLnTx/>
                <a:uFillTx/>
                <a:latin typeface="Trebuchet MS"/>
                <a:ea typeface="+mn-ea"/>
                <a:cs typeface="Trebuchet MS"/>
              </a:rPr>
              <a:t>quinto</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día</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natural</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14" normalizeH="0" baseline="0" noProof="0" dirty="0">
                <a:ln>
                  <a:noFill/>
                </a:ln>
                <a:solidFill>
                  <a:sysClr val="windowText" lastClr="000000"/>
                </a:solidFill>
                <a:effectLst/>
                <a:uLnTx/>
                <a:uFillTx/>
                <a:latin typeface="Trebuchet MS"/>
                <a:ea typeface="+mn-ea"/>
                <a:cs typeface="Trebuchet MS"/>
              </a:rPr>
              <a:t>del</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mes</a:t>
            </a:r>
            <a:r>
              <a:rPr kumimoji="0" sz="1600" b="0" i="0"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0" normalizeH="0" baseline="0" noProof="0" dirty="0">
                <a:ln>
                  <a:noFill/>
                </a:ln>
                <a:solidFill>
                  <a:sysClr val="windowText" lastClr="000000"/>
                </a:solidFill>
                <a:effectLst/>
                <a:uLnTx/>
                <a:uFillTx/>
                <a:latin typeface="Trebuchet MS"/>
                <a:ea typeface="+mn-ea"/>
                <a:cs typeface="Trebuchet MS"/>
              </a:rPr>
              <a:t>inmediato</a:t>
            </a:r>
            <a:r>
              <a:rPr kumimoji="0" sz="1600" b="0" i="0"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siguiente</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0" lvl="0" indent="0" algn="l" defTabSz="914400" rtl="0" eaLnBrk="1" fontAlgn="auto" latinLnBrk="0" hangingPunct="1">
              <a:lnSpc>
                <a:spcPct val="100000"/>
              </a:lnSpc>
              <a:spcBef>
                <a:spcPts val="145"/>
              </a:spcBef>
              <a:spcAft>
                <a:spcPts val="0"/>
              </a:spcAft>
              <a:buClrTx/>
              <a:buSzTx/>
              <a:buFontTx/>
              <a:buNone/>
              <a:tabLst/>
              <a:defRPr/>
            </a:pPr>
            <a:r>
              <a:rPr kumimoji="0" sz="1600" b="0" i="0" u="none" strike="noStrike" kern="0" cap="none" spc="-155" normalizeH="0" baseline="0" noProof="0" dirty="0">
                <a:ln>
                  <a:noFill/>
                </a:ln>
                <a:solidFill>
                  <a:sysClr val="windowText" lastClr="000000"/>
                </a:solidFill>
                <a:effectLst/>
                <a:uLnTx/>
                <a:uFillTx/>
                <a:latin typeface="Trebuchet MS"/>
                <a:ea typeface="+mn-ea"/>
                <a:cs typeface="Trebuchet MS"/>
              </a:rPr>
              <a:t>al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0"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60" normalizeH="0" baseline="0" noProof="0" dirty="0">
                <a:ln>
                  <a:noFill/>
                </a:ln>
                <a:solidFill>
                  <a:sysClr val="windowText" lastClr="000000"/>
                </a:solidFill>
                <a:effectLst/>
                <a:uLnTx/>
                <a:uFillTx/>
                <a:latin typeface="Trebuchet MS"/>
                <a:ea typeface="+mn-ea"/>
                <a:cs typeface="Trebuchet MS"/>
              </a:rPr>
              <a:t>corresponda</a:t>
            </a:r>
            <a:r>
              <a:rPr kumimoji="0" sz="1600" b="0" i="0"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25" normalizeH="0" baseline="0" noProof="0" dirty="0">
                <a:ln>
                  <a:noFill/>
                </a:ln>
                <a:solidFill>
                  <a:sysClr val="windowText" lastClr="000000"/>
                </a:solidFill>
                <a:effectLst/>
                <a:uLnTx/>
                <a:uFillTx/>
                <a:latin typeface="Trebuchet MS"/>
                <a:ea typeface="+mn-ea"/>
                <a:cs typeface="Trebuchet MS"/>
              </a:rPr>
              <a:t>el</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0" normalizeH="0" baseline="0" noProof="0" dirty="0">
                <a:ln>
                  <a:noFill/>
                </a:ln>
                <a:solidFill>
                  <a:sysClr val="windowText" lastClr="000000"/>
                </a:solidFill>
                <a:effectLst/>
                <a:uLnTx/>
                <a:uFillTx/>
                <a:latin typeface="Trebuchet MS"/>
                <a:ea typeface="+mn-ea"/>
                <a:cs typeface="Trebuchet MS"/>
              </a:rPr>
              <a:t>o</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35" normalizeH="0" baseline="0" noProof="0" dirty="0">
                <a:ln>
                  <a:noFill/>
                </a:ln>
                <a:solidFill>
                  <a:sysClr val="windowText" lastClr="000000"/>
                </a:solidFill>
                <a:effectLst/>
                <a:uLnTx/>
                <a:uFillTx/>
                <a:latin typeface="Trebuchet MS"/>
                <a:ea typeface="+mn-ea"/>
                <a:cs typeface="Trebuchet MS"/>
              </a:rPr>
              <a:t>los</a:t>
            </a:r>
            <a:r>
              <a:rPr kumimoji="0" sz="1600" b="0" i="0"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85" normalizeH="0" baseline="0" noProof="0" dirty="0">
                <a:ln>
                  <a:noFill/>
                </a:ln>
                <a:solidFill>
                  <a:sysClr val="windowText" lastClr="000000"/>
                </a:solidFill>
                <a:effectLst/>
                <a:uLnTx/>
                <a:uFillTx/>
                <a:latin typeface="Trebuchet MS"/>
                <a:ea typeface="+mn-ea"/>
                <a:cs typeface="Trebuchet MS"/>
              </a:rPr>
              <a:t>pagos</a:t>
            </a:r>
            <a:r>
              <a:rPr kumimoji="0" sz="1600" b="0" i="0"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0" u="none" strike="noStrike" kern="0" cap="none" spc="-10" normalizeH="0" baseline="0" noProof="0" dirty="0">
                <a:ln>
                  <a:noFill/>
                </a:ln>
                <a:solidFill>
                  <a:sysClr val="windowText" lastClr="000000"/>
                </a:solidFill>
                <a:effectLst/>
                <a:uLnTx/>
                <a:uFillTx/>
                <a:latin typeface="Trebuchet MS"/>
                <a:ea typeface="+mn-ea"/>
                <a:cs typeface="Trebuchet MS"/>
              </a:rPr>
              <a:t>recibidos.</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0" marR="0" lvl="0" indent="0" algn="l" defTabSz="914400" rtl="0" eaLnBrk="1" fontAlgn="auto" latinLnBrk="0" hangingPunct="1">
              <a:lnSpc>
                <a:spcPct val="100000"/>
              </a:lnSpc>
              <a:spcBef>
                <a:spcPts val="985"/>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a:p>
            <a:pPr marL="12700" marR="21590" lvl="0" indent="0" algn="just" defTabSz="914400" rtl="0" eaLnBrk="1" fontAlgn="auto" latinLnBrk="0" hangingPunct="1">
              <a:lnSpc>
                <a:spcPct val="100000"/>
              </a:lnSpc>
              <a:spcBef>
                <a:spcPts val="0"/>
              </a:spcBef>
              <a:spcAft>
                <a:spcPts val="0"/>
              </a:spcAft>
              <a:buClrTx/>
              <a:buSzTx/>
              <a:buFontTx/>
              <a:buNone/>
              <a:tabLst/>
              <a:defRPr/>
            </a:pPr>
            <a:r>
              <a:rPr kumimoji="0" sz="1600" b="0" i="1" u="none" strike="noStrike" kern="0" cap="none" spc="-70" normalizeH="0" baseline="0" noProof="0" dirty="0">
                <a:ln>
                  <a:noFill/>
                </a:ln>
                <a:solidFill>
                  <a:sysClr val="windowText" lastClr="000000"/>
                </a:solidFill>
                <a:effectLst/>
                <a:uLnTx/>
                <a:uFillTx/>
                <a:latin typeface="Trebuchet MS"/>
                <a:ea typeface="+mn-ea"/>
                <a:cs typeface="Trebuchet MS"/>
              </a:rPr>
              <a:t>Como</a:t>
            </a:r>
            <a:r>
              <a:rPr kumimoji="0" sz="1600" b="0" i="1"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10" normalizeH="0" baseline="0" noProof="0" dirty="0">
                <a:ln>
                  <a:noFill/>
                </a:ln>
                <a:solidFill>
                  <a:sysClr val="windowText" lastClr="000000"/>
                </a:solidFill>
                <a:effectLst/>
                <a:uLnTx/>
                <a:uFillTx/>
                <a:latin typeface="Trebuchet MS"/>
                <a:ea typeface="+mn-ea"/>
                <a:cs typeface="Trebuchet MS"/>
              </a:rPr>
              <a:t>pudimos</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14" normalizeH="0" baseline="0" noProof="0" dirty="0">
                <a:ln>
                  <a:noFill/>
                </a:ln>
                <a:solidFill>
                  <a:sysClr val="windowText" lastClr="000000"/>
                </a:solidFill>
                <a:effectLst/>
                <a:uLnTx/>
                <a:uFillTx/>
                <a:latin typeface="Trebuchet MS"/>
                <a:ea typeface="+mn-ea"/>
                <a:cs typeface="Trebuchet MS"/>
              </a:rPr>
              <a:t>observar</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35" normalizeH="0" baseline="0" noProof="0" dirty="0">
                <a:ln>
                  <a:noFill/>
                </a:ln>
                <a:solidFill>
                  <a:sysClr val="windowText" lastClr="000000"/>
                </a:solidFill>
                <a:effectLst/>
                <a:uLnTx/>
                <a:uFillTx/>
                <a:latin typeface="Trebuchet MS"/>
                <a:ea typeface="+mn-ea"/>
                <a:cs typeface="Trebuchet MS"/>
              </a:rPr>
              <a:t>dentro</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114"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la </a:t>
            </a:r>
            <a:r>
              <a:rPr kumimoji="0" sz="1600" b="0" i="1" u="none" strike="noStrike" kern="0" cap="none" spc="-145" normalizeH="0" baseline="0" noProof="0" dirty="0">
                <a:ln>
                  <a:noFill/>
                </a:ln>
                <a:solidFill>
                  <a:sysClr val="windowText" lastClr="000000"/>
                </a:solidFill>
                <a:effectLst/>
                <a:uLnTx/>
                <a:uFillTx/>
                <a:latin typeface="Trebuchet MS"/>
                <a:ea typeface="+mn-ea"/>
                <a:cs typeface="Trebuchet MS"/>
              </a:rPr>
              <a:t>información</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5" normalizeH="0" baseline="0" noProof="0" dirty="0">
                <a:ln>
                  <a:noFill/>
                </a:ln>
                <a:solidFill>
                  <a:sysClr val="windowText" lastClr="000000"/>
                </a:solidFill>
                <a:effectLst/>
                <a:uLnTx/>
                <a:uFillTx/>
                <a:latin typeface="Trebuchet MS"/>
                <a:ea typeface="+mn-ea"/>
                <a:cs typeface="Trebuchet MS"/>
              </a:rPr>
              <a:t>precargada,</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85" normalizeH="0" baseline="0" noProof="0" dirty="0">
                <a:ln>
                  <a:noFill/>
                </a:ln>
                <a:solidFill>
                  <a:sysClr val="windowText" lastClr="000000"/>
                </a:solidFill>
                <a:effectLst/>
                <a:uLnTx/>
                <a:uFillTx/>
                <a:latin typeface="Trebuchet MS"/>
                <a:ea typeface="+mn-ea"/>
                <a:cs typeface="Trebuchet MS"/>
              </a:rPr>
              <a:t>esta</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se </a:t>
            </a:r>
            <a:r>
              <a:rPr kumimoji="0" sz="1600" b="0" i="1" u="none" strike="noStrike" kern="0" cap="none" spc="-80" normalizeH="0" baseline="0" noProof="0" dirty="0">
                <a:ln>
                  <a:noFill/>
                </a:ln>
                <a:solidFill>
                  <a:sysClr val="windowText" lastClr="000000"/>
                </a:solidFill>
                <a:effectLst/>
                <a:uLnTx/>
                <a:uFillTx/>
                <a:latin typeface="Trebuchet MS"/>
                <a:ea typeface="+mn-ea"/>
                <a:cs typeface="Trebuchet MS"/>
              </a:rPr>
              <a:t>está</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30" normalizeH="0" baseline="0" noProof="0" dirty="0">
                <a:ln>
                  <a:noFill/>
                </a:ln>
                <a:solidFill>
                  <a:sysClr val="windowText" lastClr="000000"/>
                </a:solidFill>
                <a:effectLst/>
                <a:uLnTx/>
                <a:uFillTx/>
                <a:latin typeface="Trebuchet MS"/>
                <a:ea typeface="+mn-ea"/>
                <a:cs typeface="Trebuchet MS"/>
              </a:rPr>
              <a:t>generando</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35" normalizeH="0" baseline="0" noProof="0" dirty="0">
                <a:ln>
                  <a:noFill/>
                </a:ln>
                <a:solidFill>
                  <a:sysClr val="windowText" lastClr="000000"/>
                </a:solidFill>
                <a:effectLst/>
                <a:uLnTx/>
                <a:uFillTx/>
                <a:latin typeface="Trebuchet MS"/>
                <a:ea typeface="+mn-ea"/>
                <a:cs typeface="Trebuchet MS"/>
              </a:rPr>
              <a:t>también</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los</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5" normalizeH="0" baseline="0" noProof="0" dirty="0">
                <a:ln>
                  <a:noFill/>
                </a:ln>
                <a:solidFill>
                  <a:sysClr val="windowText" lastClr="000000"/>
                </a:solidFill>
                <a:effectLst/>
                <a:uLnTx/>
                <a:uFillTx/>
                <a:latin typeface="Trebuchet MS"/>
                <a:ea typeface="+mn-ea"/>
                <a:cs typeface="Trebuchet MS"/>
              </a:rPr>
              <a:t>complementos</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pago</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emitidos</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y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recibidos</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90" normalizeH="0" baseline="0" noProof="0" dirty="0">
                <a:ln>
                  <a:noFill/>
                </a:ln>
                <a:solidFill>
                  <a:sysClr val="windowText" lastClr="000000"/>
                </a:solidFill>
                <a:effectLst/>
                <a:uLnTx/>
                <a:uFillTx/>
                <a:latin typeface="Trebuchet MS"/>
                <a:ea typeface="+mn-ea"/>
                <a:cs typeface="Trebuchet MS"/>
              </a:rPr>
              <a:t>por</a:t>
            </a:r>
            <a:r>
              <a:rPr kumimoji="0" sz="1600" b="0" i="1"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el</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85" normalizeH="0" baseline="0" noProof="0" dirty="0">
                <a:ln>
                  <a:noFill/>
                </a:ln>
                <a:solidFill>
                  <a:sysClr val="windowText" lastClr="000000"/>
                </a:solidFill>
                <a:effectLst/>
                <a:uLnTx/>
                <a:uFillTx/>
                <a:latin typeface="Trebuchet MS"/>
                <a:ea typeface="+mn-ea"/>
                <a:cs typeface="Trebuchet MS"/>
              </a:rPr>
              <a:t>contribuyente,</a:t>
            </a:r>
            <a:r>
              <a:rPr kumimoji="0" sz="1600" b="0" i="1" u="none" strike="noStrike" kern="0" cap="none" spc="6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65"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5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85" normalizeH="0" baseline="0" noProof="0" dirty="0">
                <a:ln>
                  <a:noFill/>
                </a:ln>
                <a:solidFill>
                  <a:sysClr val="windowText" lastClr="000000"/>
                </a:solidFill>
                <a:effectLst/>
                <a:uLnTx/>
                <a:uFillTx/>
                <a:latin typeface="Trebuchet MS"/>
                <a:ea typeface="+mn-ea"/>
                <a:cs typeface="Trebuchet MS"/>
              </a:rPr>
              <a:t>ahí</a:t>
            </a:r>
            <a:r>
              <a:rPr kumimoji="0" sz="1600" b="0" i="1"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es</a:t>
            </a:r>
            <a:r>
              <a:rPr kumimoji="0" sz="1600" b="0" i="1" u="none" strike="noStrike" kern="0" cap="none" spc="-1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20" normalizeH="0" baseline="0" noProof="0" dirty="0">
                <a:ln>
                  <a:noFill/>
                </a:ln>
                <a:solidFill>
                  <a:sysClr val="windowText" lastClr="000000"/>
                </a:solidFill>
                <a:effectLst/>
                <a:uLnTx/>
                <a:uFillTx/>
                <a:latin typeface="Trebuchet MS"/>
                <a:ea typeface="+mn-ea"/>
                <a:cs typeface="Trebuchet MS"/>
              </a:rPr>
              <a:t>muy</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importante</a:t>
            </a:r>
            <a:r>
              <a:rPr kumimoji="0" sz="1600" b="0" i="1" u="none" strike="noStrike" kern="0" cap="none" spc="3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verificar</a:t>
            </a:r>
            <a:r>
              <a:rPr kumimoji="0" sz="1600" b="0" i="1"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35" normalizeH="0" baseline="0" noProof="0" dirty="0">
                <a:ln>
                  <a:noFill/>
                </a:ln>
                <a:solidFill>
                  <a:sysClr val="windowText" lastClr="000000"/>
                </a:solidFill>
                <a:effectLst/>
                <a:uLnTx/>
                <a:uFillTx/>
                <a:latin typeface="Trebuchet MS"/>
                <a:ea typeface="+mn-ea"/>
                <a:cs typeface="Trebuchet MS"/>
              </a:rPr>
              <a:t>en</a:t>
            </a:r>
            <a:r>
              <a:rPr kumimoji="0" sz="1600" b="0" i="1" u="none" strike="noStrike" kern="0" cap="none" spc="-8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14" normalizeH="0" baseline="0" noProof="0" dirty="0">
                <a:ln>
                  <a:noFill/>
                </a:ln>
                <a:solidFill>
                  <a:sysClr val="windowText" lastClr="000000"/>
                </a:solidFill>
                <a:effectLst/>
                <a:uLnTx/>
                <a:uFillTx/>
                <a:latin typeface="Trebuchet MS"/>
                <a:ea typeface="+mn-ea"/>
                <a:cs typeface="Trebuchet MS"/>
              </a:rPr>
              <a:t>los</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80" normalizeH="0" baseline="0" noProof="0" dirty="0">
                <a:ln>
                  <a:noFill/>
                </a:ln>
                <a:solidFill>
                  <a:sysClr val="windowText" lastClr="000000"/>
                </a:solidFill>
                <a:effectLst/>
                <a:uLnTx/>
                <a:uFillTx/>
                <a:latin typeface="Trebuchet MS"/>
                <a:ea typeface="+mn-ea"/>
                <a:cs typeface="Trebuchet MS"/>
              </a:rPr>
              <a:t>casos</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0"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30" normalizeH="0" baseline="0" noProof="0" dirty="0">
                <a:ln>
                  <a:noFill/>
                </a:ln>
                <a:solidFill>
                  <a:sysClr val="windowText" lastClr="000000"/>
                </a:solidFill>
                <a:effectLst/>
                <a:uLnTx/>
                <a:uFillTx/>
                <a:latin typeface="Trebuchet MS"/>
                <a:ea typeface="+mn-ea"/>
                <a:cs typeface="Trebuchet MS"/>
              </a:rPr>
              <a:t>proceda</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y </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no</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aplique</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60" normalizeH="0" baseline="0" noProof="0" dirty="0">
                <a:ln>
                  <a:noFill/>
                </a:ln>
                <a:solidFill>
                  <a:sysClr val="windowText" lastClr="000000"/>
                </a:solidFill>
                <a:effectLst/>
                <a:uLnTx/>
                <a:uFillTx/>
                <a:latin typeface="Trebuchet MS"/>
                <a:ea typeface="+mn-ea"/>
                <a:cs typeface="Trebuchet MS"/>
              </a:rPr>
              <a:t>la</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regla</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5"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se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vio</a:t>
            </a:r>
            <a:r>
              <a:rPr kumimoji="0" sz="1600" b="0" i="1" u="none" strike="noStrike" kern="0" cap="none" spc="1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en</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la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diapositiva</a:t>
            </a:r>
            <a:r>
              <a:rPr kumimoji="0" sz="1600" b="0" i="1"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anterior</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5" normalizeH="0" baseline="0" noProof="0" dirty="0">
                <a:ln>
                  <a:noFill/>
                </a:ln>
                <a:solidFill>
                  <a:sysClr val="windowText" lastClr="000000"/>
                </a:solidFill>
                <a:effectLst/>
                <a:uLnTx/>
                <a:uFillTx/>
                <a:latin typeface="Trebuchet MS"/>
                <a:ea typeface="+mn-ea"/>
                <a:cs typeface="Trebuchet MS"/>
              </a:rPr>
              <a:t>se</a:t>
            </a:r>
            <a:r>
              <a:rPr kumimoji="0" sz="1600" b="0" i="1"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cuente</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35" normalizeH="0" baseline="0" noProof="0" dirty="0">
                <a:ln>
                  <a:noFill/>
                </a:ln>
                <a:solidFill>
                  <a:sysClr val="windowText" lastClr="000000"/>
                </a:solidFill>
                <a:effectLst/>
                <a:uLnTx/>
                <a:uFillTx/>
                <a:latin typeface="Trebuchet MS"/>
                <a:ea typeface="+mn-ea"/>
                <a:cs typeface="Trebuchet MS"/>
              </a:rPr>
              <a:t>con</a:t>
            </a:r>
            <a:r>
              <a:rPr kumimoji="0" sz="1600" b="0" i="1" u="none" strike="noStrike" kern="0" cap="none" spc="3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60" normalizeH="0" baseline="0" noProof="0" dirty="0">
                <a:ln>
                  <a:noFill/>
                </a:ln>
                <a:solidFill>
                  <a:sysClr val="windowText" lastClr="000000"/>
                </a:solidFill>
                <a:effectLst/>
                <a:uLnTx/>
                <a:uFillTx/>
                <a:latin typeface="Trebuchet MS"/>
                <a:ea typeface="+mn-ea"/>
                <a:cs typeface="Trebuchet MS"/>
              </a:rPr>
              <a:t>su</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correspondiente</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complemento</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6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20" normalizeH="0" baseline="0" noProof="0" dirty="0">
                <a:ln>
                  <a:noFill/>
                </a:ln>
                <a:solidFill>
                  <a:sysClr val="windowText" lastClr="000000"/>
                </a:solidFill>
                <a:effectLst/>
                <a:uLnTx/>
                <a:uFillTx/>
                <a:latin typeface="Trebuchet MS"/>
                <a:ea typeface="+mn-ea"/>
                <a:cs typeface="Trebuchet MS"/>
              </a:rPr>
              <a:t>pago</a:t>
            </a:r>
            <a:r>
              <a:rPr kumimoji="0" sz="1600" b="0" i="1"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5" normalizeH="0" baseline="0" noProof="0" dirty="0">
                <a:ln>
                  <a:noFill/>
                </a:ln>
                <a:solidFill>
                  <a:sysClr val="windowText" lastClr="000000"/>
                </a:solidFill>
                <a:effectLst/>
                <a:uLnTx/>
                <a:uFillTx/>
                <a:latin typeface="Trebuchet MS"/>
                <a:ea typeface="+mn-ea"/>
                <a:cs typeface="Trebuchet MS"/>
              </a:rPr>
              <a:t>ya</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90" normalizeH="0" baseline="0" noProof="0" dirty="0">
                <a:ln>
                  <a:noFill/>
                </a:ln>
                <a:solidFill>
                  <a:sysClr val="windowText" lastClr="000000"/>
                </a:solidFill>
                <a:effectLst/>
                <a:uLnTx/>
                <a:uFillTx/>
                <a:latin typeface="Trebuchet MS"/>
                <a:ea typeface="+mn-ea"/>
                <a:cs typeface="Trebuchet MS"/>
              </a:rPr>
              <a:t>es</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20" normalizeH="0" baseline="0" noProof="0" dirty="0">
                <a:ln>
                  <a:noFill/>
                </a:ln>
                <a:solidFill>
                  <a:sysClr val="windowText" lastClr="000000"/>
                </a:solidFill>
                <a:effectLst/>
                <a:uLnTx/>
                <a:uFillTx/>
                <a:latin typeface="Trebuchet MS"/>
                <a:ea typeface="+mn-ea"/>
                <a:cs typeface="Trebuchet MS"/>
              </a:rPr>
              <a:t>un</a:t>
            </a:r>
            <a:r>
              <a:rPr kumimoji="0" sz="1600" b="0" i="1" u="none" strike="noStrike" kern="0" cap="none" spc="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documento</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40" normalizeH="0" baseline="0" noProof="0" dirty="0">
                <a:ln>
                  <a:noFill/>
                </a:ln>
                <a:solidFill>
                  <a:sysClr val="windowText" lastClr="000000"/>
                </a:solidFill>
                <a:effectLst/>
                <a:uLnTx/>
                <a:uFillTx/>
                <a:latin typeface="Trebuchet MS"/>
                <a:ea typeface="+mn-ea"/>
                <a:cs typeface="Trebuchet MS"/>
              </a:rPr>
              <a:t>que</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70" normalizeH="0" baseline="0" noProof="0" dirty="0">
                <a:ln>
                  <a:noFill/>
                </a:ln>
                <a:solidFill>
                  <a:sysClr val="windowText" lastClr="000000"/>
                </a:solidFill>
                <a:effectLst/>
                <a:uLnTx/>
                <a:uFillTx/>
                <a:latin typeface="Trebuchet MS"/>
                <a:ea typeface="+mn-ea"/>
                <a:cs typeface="Trebuchet MS"/>
              </a:rPr>
              <a:t>muy</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probablemente</a:t>
            </a:r>
            <a:r>
              <a:rPr kumimoji="0" sz="1600" b="0" i="1" u="none" strike="noStrike" kern="0" cap="none" spc="5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20" normalizeH="0" baseline="0" noProof="0" dirty="0">
                <a:ln>
                  <a:noFill/>
                </a:ln>
                <a:solidFill>
                  <a:sysClr val="windowText" lastClr="000000"/>
                </a:solidFill>
                <a:effectLst/>
                <a:uLnTx/>
                <a:uFillTx/>
                <a:latin typeface="Trebuchet MS"/>
                <a:ea typeface="+mn-ea"/>
                <a:cs typeface="Trebuchet MS"/>
              </a:rPr>
              <a:t>será</a:t>
            </a:r>
            <a:r>
              <a:rPr kumimoji="0" sz="1600" b="0" i="1" u="none" strike="noStrike" kern="0" cap="none" spc="4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95" normalizeH="0" baseline="0" noProof="0" dirty="0">
                <a:ln>
                  <a:noFill/>
                </a:ln>
                <a:solidFill>
                  <a:sysClr val="windowText" lastClr="000000"/>
                </a:solidFill>
                <a:effectLst/>
                <a:uLnTx/>
                <a:uFillTx/>
                <a:latin typeface="Trebuchet MS"/>
                <a:ea typeface="+mn-ea"/>
                <a:cs typeface="Trebuchet MS"/>
              </a:rPr>
              <a:t>requerido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por</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la</a:t>
            </a:r>
            <a:r>
              <a:rPr kumimoji="0" sz="1600" b="0" i="1" u="none" strike="noStrike" kern="0" cap="none" spc="-14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Autoridad</a:t>
            </a:r>
            <a:r>
              <a:rPr kumimoji="0" sz="1600" b="0" i="1" u="none" strike="noStrike" kern="0" cap="none" spc="2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0" normalizeH="0" baseline="0" noProof="0" dirty="0">
                <a:ln>
                  <a:noFill/>
                </a:ln>
                <a:solidFill>
                  <a:sysClr val="windowText" lastClr="000000"/>
                </a:solidFill>
                <a:effectLst/>
                <a:uLnTx/>
                <a:uFillTx/>
                <a:latin typeface="Trebuchet MS"/>
                <a:ea typeface="+mn-ea"/>
                <a:cs typeface="Trebuchet MS"/>
              </a:rPr>
              <a:t>a</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90" normalizeH="0" baseline="0" noProof="0" dirty="0">
                <a:ln>
                  <a:noFill/>
                </a:ln>
                <a:solidFill>
                  <a:sysClr val="windowText" lastClr="000000"/>
                </a:solidFill>
                <a:effectLst/>
                <a:uLnTx/>
                <a:uFillTx/>
                <a:latin typeface="Trebuchet MS"/>
                <a:ea typeface="+mn-ea"/>
                <a:cs typeface="Trebuchet MS"/>
              </a:rPr>
              <a:t>efecto</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75" normalizeH="0" baseline="0" noProof="0" dirty="0">
                <a:ln>
                  <a:noFill/>
                </a:ln>
                <a:solidFill>
                  <a:sysClr val="windowText" lastClr="000000"/>
                </a:solidFill>
                <a:effectLst/>
                <a:uLnTx/>
                <a:uFillTx/>
                <a:latin typeface="Trebuchet MS"/>
                <a:ea typeface="+mn-ea"/>
                <a:cs typeface="Trebuchet MS"/>
              </a:rPr>
              <a:t>verificar</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la</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5" normalizeH="0" baseline="0" noProof="0" dirty="0">
                <a:ln>
                  <a:noFill/>
                </a:ln>
                <a:solidFill>
                  <a:sysClr val="windowText" lastClr="000000"/>
                </a:solidFill>
                <a:effectLst/>
                <a:uLnTx/>
                <a:uFillTx/>
                <a:latin typeface="Trebuchet MS"/>
                <a:ea typeface="+mn-ea"/>
                <a:cs typeface="Trebuchet MS"/>
              </a:rPr>
              <a:t>procedencia</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5" normalizeH="0" baseline="0" noProof="0" dirty="0">
                <a:ln>
                  <a:noFill/>
                </a:ln>
                <a:solidFill>
                  <a:sysClr val="windowText" lastClr="000000"/>
                </a:solidFill>
                <a:effectLst/>
                <a:uLnTx/>
                <a:uFillTx/>
                <a:latin typeface="Trebuchet MS"/>
                <a:ea typeface="+mn-ea"/>
                <a:cs typeface="Trebuchet MS"/>
              </a:rPr>
              <a:t>la</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75" normalizeH="0" baseline="0" noProof="0" dirty="0">
                <a:ln>
                  <a:noFill/>
                </a:ln>
                <a:solidFill>
                  <a:sysClr val="windowText" lastClr="000000"/>
                </a:solidFill>
                <a:effectLst/>
                <a:uLnTx/>
                <a:uFillTx/>
                <a:latin typeface="Trebuchet MS"/>
                <a:ea typeface="+mn-ea"/>
                <a:cs typeface="Trebuchet MS"/>
              </a:rPr>
              <a:t>devolución</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80" normalizeH="0" baseline="0" noProof="0" dirty="0">
                <a:ln>
                  <a:noFill/>
                </a:ln>
                <a:solidFill>
                  <a:sysClr val="windowText" lastClr="000000"/>
                </a:solidFill>
                <a:effectLst/>
                <a:uLnTx/>
                <a:uFillTx/>
                <a:latin typeface="Trebuchet MS"/>
                <a:ea typeface="+mn-ea"/>
                <a:cs typeface="Trebuchet MS"/>
              </a:rPr>
              <a:t>del</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50" normalizeH="0" baseline="0" noProof="0" dirty="0">
                <a:ln>
                  <a:noFill/>
                </a:ln>
                <a:solidFill>
                  <a:sysClr val="windowText" lastClr="000000"/>
                </a:solidFill>
                <a:effectLst/>
                <a:uLnTx/>
                <a:uFillTx/>
                <a:latin typeface="Trebuchet MS"/>
                <a:ea typeface="+mn-ea"/>
                <a:cs typeface="Trebuchet MS"/>
              </a:rPr>
              <a:t>saldo</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00" normalizeH="0" baseline="0" noProof="0" dirty="0">
                <a:ln>
                  <a:noFill/>
                </a:ln>
                <a:solidFill>
                  <a:sysClr val="windowText" lastClr="000000"/>
                </a:solidFill>
                <a:effectLst/>
                <a:uLnTx/>
                <a:uFillTx/>
                <a:latin typeface="Trebuchet MS"/>
                <a:ea typeface="+mn-ea"/>
                <a:cs typeface="Trebuchet MS"/>
              </a:rPr>
              <a:t>a</a:t>
            </a:r>
            <a:r>
              <a:rPr kumimoji="0" sz="1600" b="0" i="1" u="none" strike="noStrike" kern="0" cap="none" spc="-1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75" normalizeH="0" baseline="0" noProof="0" dirty="0">
                <a:ln>
                  <a:noFill/>
                </a:ln>
                <a:solidFill>
                  <a:sysClr val="windowText" lastClr="000000"/>
                </a:solidFill>
                <a:effectLst/>
                <a:uLnTx/>
                <a:uFillTx/>
                <a:latin typeface="Trebuchet MS"/>
                <a:ea typeface="+mn-ea"/>
                <a:cs typeface="Trebuchet MS"/>
              </a:rPr>
              <a:t>favor</a:t>
            </a:r>
            <a:r>
              <a:rPr kumimoji="0" sz="1600" b="0" i="1" u="none" strike="noStrike" kern="0" cap="none" spc="5"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160" normalizeH="0" baseline="0" noProof="0" dirty="0">
                <a:ln>
                  <a:noFill/>
                </a:ln>
                <a:solidFill>
                  <a:sysClr val="windowText" lastClr="000000"/>
                </a:solidFill>
                <a:effectLst/>
                <a:uLnTx/>
                <a:uFillTx/>
                <a:latin typeface="Trebuchet MS"/>
                <a:ea typeface="+mn-ea"/>
                <a:cs typeface="Trebuchet MS"/>
              </a:rPr>
              <a:t>de</a:t>
            </a:r>
            <a:r>
              <a:rPr kumimoji="0" sz="1600" b="0" i="1" u="none" strike="noStrike" kern="0" cap="none" spc="0" normalizeH="0" baseline="0" noProof="0" dirty="0">
                <a:ln>
                  <a:noFill/>
                </a:ln>
                <a:solidFill>
                  <a:sysClr val="windowText" lastClr="000000"/>
                </a:solidFill>
                <a:effectLst/>
                <a:uLnTx/>
                <a:uFillTx/>
                <a:latin typeface="Trebuchet MS"/>
                <a:ea typeface="+mn-ea"/>
                <a:cs typeface="Trebuchet MS"/>
              </a:rPr>
              <a:t> </a:t>
            </a:r>
            <a:r>
              <a:rPr kumimoji="0" sz="1600" b="0" i="1" u="none" strike="noStrike" kern="0" cap="none" spc="-20" normalizeH="0" baseline="0" noProof="0" dirty="0">
                <a:ln>
                  <a:noFill/>
                </a:ln>
                <a:solidFill>
                  <a:sysClr val="windowText" lastClr="000000"/>
                </a:solidFill>
                <a:effectLst/>
                <a:uLnTx/>
                <a:uFillTx/>
                <a:latin typeface="Trebuchet MS"/>
                <a:ea typeface="+mn-ea"/>
                <a:cs typeface="Trebuchet MS"/>
              </a:rPr>
              <a:t>IVA.</a:t>
            </a:r>
            <a:endParaRPr kumimoji="0" sz="1600" b="0" i="0" u="none" strike="noStrike" kern="0" cap="none" spc="0" normalizeH="0" baseline="0" noProof="0">
              <a:ln>
                <a:noFill/>
              </a:ln>
              <a:solidFill>
                <a:sysClr val="windowText" lastClr="000000"/>
              </a:solidFill>
              <a:effectLst/>
              <a:uLnTx/>
              <a:uFillTx/>
              <a:latin typeface="Trebuchet MS"/>
              <a:ea typeface="+mn-ea"/>
              <a:cs typeface="Trebuchet M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88185" y="1702688"/>
            <a:ext cx="7854315" cy="2116350"/>
          </a:xfrm>
          <a:prstGeom prst="rect">
            <a:avLst/>
          </a:prstGeom>
        </p:spPr>
        <p:txBody>
          <a:bodyPr vert="horz" wrap="square" lIns="0" tIns="8573" rIns="0" bIns="0" rtlCol="0">
            <a:spAutoFit/>
          </a:bodyPr>
          <a:lstStyle/>
          <a:p>
            <a:pPr marL="9525" marR="0" lvl="0" indent="0" algn="just"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¿Qué </a:t>
            </a:r>
            <a:r>
              <a:rPr kumimoji="0" sz="1050" b="1" i="0" u="none" strike="noStrike" kern="1200" cap="none" spc="-8" normalizeH="0" baseline="0" noProof="0" dirty="0">
                <a:ln>
                  <a:noFill/>
                </a:ln>
                <a:solidFill>
                  <a:prstClr val="black"/>
                </a:solidFill>
                <a:effectLst/>
                <a:uLnTx/>
                <a:uFillTx/>
                <a:latin typeface="Arial"/>
                <a:ea typeface="+mn-ea"/>
                <a:cs typeface="Arial"/>
              </a:rPr>
              <a:t>es el </a:t>
            </a:r>
            <a:r>
              <a:rPr kumimoji="0" sz="1050" b="1" i="0" u="none" strike="noStrike" kern="1200" cap="none" spc="-11" normalizeH="0" baseline="0" noProof="0" dirty="0">
                <a:ln>
                  <a:noFill/>
                </a:ln>
                <a:solidFill>
                  <a:prstClr val="black"/>
                </a:solidFill>
                <a:effectLst/>
                <a:uLnTx/>
                <a:uFillTx/>
                <a:latin typeface="Arial"/>
                <a:ea typeface="+mn-ea"/>
                <a:cs typeface="Arial"/>
              </a:rPr>
              <a:t>Impuesto </a:t>
            </a:r>
            <a:r>
              <a:rPr kumimoji="0" sz="1050" b="1" i="0" u="none" strike="noStrike" kern="1200" cap="none" spc="-8" normalizeH="0" baseline="0" noProof="0" dirty="0">
                <a:ln>
                  <a:noFill/>
                </a:ln>
                <a:solidFill>
                  <a:prstClr val="black"/>
                </a:solidFill>
                <a:effectLst/>
                <a:uLnTx/>
                <a:uFillTx/>
                <a:latin typeface="Arial"/>
                <a:ea typeface="+mn-ea"/>
                <a:cs typeface="Arial"/>
              </a:rPr>
              <a:t>al </a:t>
            </a:r>
            <a:r>
              <a:rPr kumimoji="0" sz="1050" b="1" i="0" u="none" strike="noStrike" kern="1200" cap="none" spc="-19" normalizeH="0" baseline="0" noProof="0" dirty="0">
                <a:ln>
                  <a:noFill/>
                </a:ln>
                <a:solidFill>
                  <a:prstClr val="black"/>
                </a:solidFill>
                <a:effectLst/>
                <a:uLnTx/>
                <a:uFillTx/>
                <a:latin typeface="Arial"/>
                <a:ea typeface="+mn-ea"/>
                <a:cs typeface="Arial"/>
              </a:rPr>
              <a:t>Valor</a:t>
            </a:r>
            <a:r>
              <a:rPr kumimoji="0" sz="1050" b="1" i="0" u="none" strike="noStrike" kern="1200" cap="none" spc="86" normalizeH="0" baseline="0" noProof="0" dirty="0">
                <a:ln>
                  <a:noFill/>
                </a:ln>
                <a:solidFill>
                  <a:prstClr val="black"/>
                </a:solidFill>
                <a:effectLst/>
                <a:uLnTx/>
                <a:uFillTx/>
                <a:latin typeface="Arial"/>
                <a:ea typeface="+mn-ea"/>
                <a:cs typeface="Arial"/>
              </a:rPr>
              <a:t> </a:t>
            </a:r>
            <a:r>
              <a:rPr kumimoji="0" sz="1050" b="1" i="0" u="none" strike="noStrike" kern="1200" cap="none" spc="-15" normalizeH="0" baseline="0" noProof="0" dirty="0">
                <a:ln>
                  <a:noFill/>
                </a:ln>
                <a:solidFill>
                  <a:prstClr val="black"/>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4286" lvl="0" indent="0" algn="just"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 </a:t>
            </a:r>
            <a:r>
              <a:rPr kumimoji="0" sz="1050" b="0" i="0" u="none" strike="noStrike" kern="1200" cap="none" spc="-8" normalizeH="0" baseline="0" noProof="0" dirty="0">
                <a:ln>
                  <a:noFill/>
                </a:ln>
                <a:solidFill>
                  <a:prstClr val="black"/>
                </a:solidFill>
                <a:effectLst/>
                <a:uLnTx/>
                <a:uFillTx/>
                <a:latin typeface="Arial"/>
                <a:ea typeface="+mn-ea"/>
                <a:cs typeface="Arial"/>
              </a:rPr>
              <a:t>un </a:t>
            </a:r>
            <a:r>
              <a:rPr kumimoji="0" sz="1050" b="0" i="0" u="none" strike="noStrike" kern="1200" cap="none" spc="-4" normalizeH="0" baseline="0" noProof="0" dirty="0">
                <a:ln>
                  <a:noFill/>
                </a:ln>
                <a:solidFill>
                  <a:prstClr val="black"/>
                </a:solidFill>
                <a:effectLst/>
                <a:uLnTx/>
                <a:uFillTx/>
                <a:latin typeface="Arial"/>
                <a:ea typeface="+mn-ea"/>
                <a:cs typeface="Arial"/>
              </a:rPr>
              <a:t>impuesto indirecto, lo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quiere </a:t>
            </a:r>
            <a:r>
              <a:rPr kumimoji="0" sz="1050" b="0" i="0" u="none" strike="noStrike" kern="1200" cap="none" spc="-4" normalizeH="0" baseline="0" noProof="0" dirty="0">
                <a:ln>
                  <a:noFill/>
                </a:ln>
                <a:solidFill>
                  <a:prstClr val="black"/>
                </a:solidFill>
                <a:effectLst/>
                <a:uLnTx/>
                <a:uFillTx/>
                <a:latin typeface="Arial"/>
                <a:ea typeface="+mn-ea"/>
                <a:cs typeface="Arial"/>
              </a:rPr>
              <a:t>decir que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lugar </a:t>
            </a:r>
            <a:r>
              <a:rPr kumimoji="0" sz="1050" b="0" i="0" u="none" strike="noStrike" kern="1200" cap="none" spc="4"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aplicarse </a:t>
            </a:r>
            <a:r>
              <a:rPr kumimoji="0" sz="1050" b="0" i="0" u="none" strike="noStrike" kern="1200" cap="none" spc="-4" normalizeH="0" baseline="0" noProof="0" dirty="0">
                <a:ln>
                  <a:noFill/>
                </a:ln>
                <a:solidFill>
                  <a:prstClr val="black"/>
                </a:solidFill>
                <a:effectLst/>
                <a:uLnTx/>
                <a:uFillTx/>
                <a:latin typeface="Arial"/>
                <a:ea typeface="+mn-ea"/>
                <a:cs typeface="Arial"/>
              </a:rPr>
              <a:t>directamente </a:t>
            </a:r>
            <a:r>
              <a:rPr kumimoji="0" sz="1050" b="0" i="0" u="none" strike="noStrike" kern="1200" cap="none" spc="-8" normalizeH="0" baseline="0" noProof="0" dirty="0">
                <a:ln>
                  <a:noFill/>
                </a:ln>
                <a:solidFill>
                  <a:prstClr val="black"/>
                </a:solidFill>
                <a:effectLst/>
                <a:uLnTx/>
                <a:uFillTx/>
                <a:latin typeface="Arial"/>
                <a:ea typeface="+mn-ea"/>
                <a:cs typeface="Arial"/>
              </a:rPr>
              <a:t>sobre </a:t>
            </a:r>
            <a:r>
              <a:rPr kumimoji="0" sz="1050" b="0" i="0" u="none" strike="noStrike" kern="1200" cap="none" spc="-4" normalizeH="0" baseline="0" noProof="0" dirty="0">
                <a:ln>
                  <a:noFill/>
                </a:ln>
                <a:solidFill>
                  <a:prstClr val="black"/>
                </a:solidFill>
                <a:effectLst/>
                <a:uLnTx/>
                <a:uFillTx/>
                <a:latin typeface="Arial"/>
                <a:ea typeface="+mn-ea"/>
                <a:cs typeface="Arial"/>
              </a:rPr>
              <a:t>los ingresos </a:t>
            </a:r>
            <a:r>
              <a:rPr kumimoji="0" sz="1050" b="0" i="0" u="none" strike="noStrike" kern="1200" cap="none" spc="0" normalizeH="0" baseline="0" noProof="0" dirty="0">
                <a:ln>
                  <a:noFill/>
                </a:ln>
                <a:solidFill>
                  <a:prstClr val="black"/>
                </a:solidFill>
                <a:effectLst/>
                <a:uLnTx/>
                <a:uFillTx/>
                <a:latin typeface="Arial"/>
                <a:ea typeface="+mn-ea"/>
                <a:cs typeface="Arial"/>
              </a:rPr>
              <a:t>de los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a:t>
            </a:r>
            <a:r>
              <a:rPr kumimoji="0" sz="1050" b="0" i="0" u="sng" strike="noStrike" kern="1200" cap="none" spc="-4" normalizeH="0" baseline="0" noProof="0" dirty="0">
                <a:ln>
                  <a:noFill/>
                </a:ln>
                <a:solidFill>
                  <a:srgbClr val="9353C3"/>
                </a:solidFill>
                <a:effectLst/>
                <a:uLnTx/>
                <a:uFill>
                  <a:solidFill>
                    <a:srgbClr val="9353C3"/>
                  </a:solidFill>
                </a:uFill>
                <a:latin typeface="Arial"/>
                <a:ea typeface="+mn-ea"/>
                <a:cs typeface="Arial"/>
              </a:rPr>
              <a:t>como </a:t>
            </a:r>
            <a:r>
              <a:rPr kumimoji="0" sz="1050" b="0" i="0" u="none" strike="noStrike" kern="1200" cap="none" spc="-4" normalizeH="0" baseline="0" noProof="0" dirty="0">
                <a:ln>
                  <a:noFill/>
                </a:ln>
                <a:solidFill>
                  <a:srgbClr val="9353C3"/>
                </a:solidFill>
                <a:effectLst/>
                <a:uLnTx/>
                <a:uFillTx/>
                <a:latin typeface="Arial"/>
                <a:ea typeface="+mn-ea"/>
                <a:cs typeface="Arial"/>
              </a:rPr>
              <a:t> </a:t>
            </a:r>
            <a:r>
              <a:rPr kumimoji="0" sz="1050" b="0" i="0" u="sng" strike="noStrike" kern="1200" cap="none" spc="-8" normalizeH="0" baseline="0" noProof="0" dirty="0">
                <a:ln>
                  <a:noFill/>
                </a:ln>
                <a:solidFill>
                  <a:srgbClr val="9353C3"/>
                </a:solidFill>
                <a:effectLst/>
                <a:uLnTx/>
                <a:uFill>
                  <a:solidFill>
                    <a:srgbClr val="9353C3"/>
                  </a:solidFill>
                </a:uFill>
                <a:latin typeface="Arial"/>
                <a:ea typeface="+mn-ea"/>
                <a:cs typeface="Arial"/>
                <a:hlinkClick r:id="rId2"/>
              </a:rPr>
              <a:t>sucede con el </a:t>
            </a:r>
            <a:r>
              <a:rPr kumimoji="0" sz="1050" b="0" i="0" u="sng" strike="noStrike" kern="1200" cap="none" spc="-11" normalizeH="0" baseline="0" noProof="0" dirty="0">
                <a:ln>
                  <a:noFill/>
                </a:ln>
                <a:solidFill>
                  <a:srgbClr val="9353C3"/>
                </a:solidFill>
                <a:effectLst/>
                <a:uLnTx/>
                <a:uFill>
                  <a:solidFill>
                    <a:srgbClr val="9353C3"/>
                  </a:solidFill>
                </a:uFill>
                <a:latin typeface="Arial"/>
                <a:ea typeface="+mn-ea"/>
                <a:cs typeface="Arial"/>
                <a:hlinkClick r:id="rId2"/>
              </a:rPr>
              <a:t>ISR</a:t>
            </a:r>
            <a:r>
              <a:rPr kumimoji="0" sz="1050" b="0" i="0" u="none" strike="noStrike" kern="1200" cap="none" spc="-11" normalizeH="0" baseline="0" noProof="0" dirty="0">
                <a:ln>
                  <a:noFill/>
                </a:ln>
                <a:solidFill>
                  <a:prstClr val="black"/>
                </a:solidFill>
                <a:effectLst/>
                <a:uLnTx/>
                <a:uFillTx/>
                <a:latin typeface="Arial"/>
                <a:ea typeface="+mn-ea"/>
                <a:cs typeface="Arial"/>
                <a:hlinkClick r:id="rId2"/>
              </a:rPr>
              <a:t>), </a:t>
            </a:r>
            <a:r>
              <a:rPr kumimoji="0" sz="1050" b="0" i="0" u="none" strike="noStrike" kern="1200" cap="none" spc="-4" normalizeH="0" baseline="0" noProof="0" dirty="0">
                <a:ln>
                  <a:noFill/>
                </a:ln>
                <a:solidFill>
                  <a:prstClr val="black"/>
                </a:solidFill>
                <a:effectLst/>
                <a:uLnTx/>
                <a:uFillTx/>
                <a:latin typeface="Arial"/>
                <a:ea typeface="+mn-ea"/>
                <a:cs typeface="Arial"/>
                <a:hlinkClick r:id="rId2"/>
              </a:rPr>
              <a:t>se </a:t>
            </a:r>
            <a:r>
              <a:rPr kumimoji="0" sz="1050" b="0" i="0" u="none" strike="noStrike" kern="1200" cap="none" spc="-8" normalizeH="0" baseline="0" noProof="0" dirty="0">
                <a:ln>
                  <a:noFill/>
                </a:ln>
                <a:solidFill>
                  <a:prstClr val="black"/>
                </a:solidFill>
                <a:effectLst/>
                <a:uLnTx/>
                <a:uFillTx/>
                <a:latin typeface="Arial"/>
                <a:ea typeface="+mn-ea"/>
                <a:cs typeface="Arial"/>
                <a:hlinkClick r:id="rId2"/>
              </a:rPr>
              <a:t>aplica </a:t>
            </a:r>
            <a:r>
              <a:rPr kumimoji="0" sz="1050" b="0" i="0" u="none" strike="noStrike" kern="1200" cap="none" spc="-11" normalizeH="0" baseline="0" noProof="0" dirty="0">
                <a:ln>
                  <a:noFill/>
                </a:ln>
                <a:solidFill>
                  <a:prstClr val="black"/>
                </a:solidFill>
                <a:effectLst/>
                <a:uLnTx/>
                <a:uFillTx/>
                <a:latin typeface="Arial"/>
                <a:ea typeface="+mn-ea"/>
                <a:cs typeface="Arial"/>
                <a:hlinkClick r:id="rId2"/>
              </a:rPr>
              <a:t>sobre </a:t>
            </a:r>
            <a:r>
              <a:rPr kumimoji="0" sz="1050" b="0" i="0" u="none" strike="noStrike" kern="1200" cap="none" spc="-8" normalizeH="0" baseline="0" noProof="0" dirty="0">
                <a:ln>
                  <a:noFill/>
                </a:ln>
                <a:solidFill>
                  <a:prstClr val="black"/>
                </a:solidFill>
                <a:effectLst/>
                <a:uLnTx/>
                <a:uFillTx/>
                <a:latin typeface="Arial"/>
                <a:ea typeface="+mn-ea"/>
                <a:cs typeface="Arial"/>
                <a:hlinkClick r:id="rId2"/>
              </a:rPr>
              <a:t>el consumo </a:t>
            </a:r>
            <a:r>
              <a:rPr kumimoji="0" sz="1050" b="0" i="0" u="none" strike="noStrike" kern="1200" cap="none" spc="-4" normalizeH="0" baseline="0" noProof="0" dirty="0">
                <a:ln>
                  <a:noFill/>
                </a:ln>
                <a:solidFill>
                  <a:prstClr val="black"/>
                </a:solidFill>
                <a:effectLst/>
                <a:uLnTx/>
                <a:uFillTx/>
                <a:latin typeface="Arial"/>
                <a:ea typeface="+mn-ea"/>
                <a:cs typeface="Arial"/>
                <a:hlinkClick r:id="rId2"/>
              </a:rPr>
              <a:t>o </a:t>
            </a:r>
            <a:r>
              <a:rPr kumimoji="0" sz="1050" b="0" i="0" u="none" strike="noStrike" kern="1200" cap="none" spc="-8" normalizeH="0" baseline="0" noProof="0" dirty="0">
                <a:ln>
                  <a:noFill/>
                </a:ln>
                <a:solidFill>
                  <a:prstClr val="black"/>
                </a:solidFill>
                <a:effectLst/>
                <a:uLnTx/>
                <a:uFillTx/>
                <a:latin typeface="Arial"/>
                <a:ea typeface="+mn-ea"/>
                <a:cs typeface="Arial"/>
                <a:hlinkClick r:id="rId2"/>
              </a:rPr>
              <a:t>goce de bienes </a:t>
            </a:r>
            <a:r>
              <a:rPr kumimoji="0" sz="1050" b="0" i="0" u="none" strike="noStrike" kern="1200" cap="none" spc="-4" normalizeH="0" baseline="0" noProof="0" dirty="0">
                <a:ln>
                  <a:noFill/>
                </a:ln>
                <a:solidFill>
                  <a:prstClr val="black"/>
                </a:solidFill>
                <a:effectLst/>
                <a:uLnTx/>
                <a:uFillTx/>
                <a:latin typeface="Arial"/>
                <a:ea typeface="+mn-ea"/>
                <a:cs typeface="Arial"/>
                <a:hlinkClick r:id="rId2"/>
              </a:rPr>
              <a:t>o</a:t>
            </a:r>
            <a:r>
              <a:rPr kumimoji="0" sz="1050" b="0" i="0" u="none" strike="noStrike" kern="1200" cap="none" spc="225" normalizeH="0" baseline="0" noProof="0" dirty="0">
                <a:ln>
                  <a:noFill/>
                </a:ln>
                <a:solidFill>
                  <a:prstClr val="black"/>
                </a:solidFill>
                <a:effectLst/>
                <a:uLnTx/>
                <a:uFillTx/>
                <a:latin typeface="Arial"/>
                <a:ea typeface="+mn-ea"/>
                <a:cs typeface="Arial"/>
                <a:hlinkClick r:id="rId2"/>
              </a:rPr>
              <a:t> </a:t>
            </a:r>
            <a:r>
              <a:rPr kumimoji="0" sz="1050" b="0" i="0" u="none" strike="noStrike" kern="1200" cap="none" spc="-8" normalizeH="0" baseline="0" noProof="0" dirty="0">
                <a:ln>
                  <a:noFill/>
                </a:ln>
                <a:solidFill>
                  <a:prstClr val="black"/>
                </a:solidFill>
                <a:effectLst/>
                <a:uLnTx/>
                <a:uFillTx/>
                <a:latin typeface="Arial"/>
                <a:ea typeface="+mn-ea"/>
                <a:cs typeface="Arial"/>
                <a:hlinkClick r:id="rId2"/>
              </a:rPr>
              <a:t>servicios.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Tx/>
              <a:buSzTx/>
              <a:buFontTx/>
              <a:buNone/>
              <a:tabLst/>
              <a:defRPr/>
            </a:pPr>
            <a:endParaRPr kumimoji="0" sz="1538"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¿Cuándo </a:t>
            </a:r>
            <a:r>
              <a:rPr kumimoji="0" sz="1050" b="1" i="0" u="none" strike="noStrike" kern="1200" cap="none" spc="-8" normalizeH="0" baseline="0" noProof="0" dirty="0">
                <a:ln>
                  <a:noFill/>
                </a:ln>
                <a:solidFill>
                  <a:prstClr val="black"/>
                </a:solidFill>
                <a:effectLst/>
                <a:uLnTx/>
                <a:uFillTx/>
                <a:latin typeface="Arial"/>
                <a:ea typeface="+mn-ea"/>
                <a:cs typeface="Arial"/>
              </a:rPr>
              <a:t>se determina </a:t>
            </a:r>
            <a:r>
              <a:rPr kumimoji="0" sz="1050" b="1" i="0" u="none" strike="noStrike" kern="1200" cap="none" spc="-11" normalizeH="0" baseline="0" noProof="0" dirty="0">
                <a:ln>
                  <a:noFill/>
                </a:ln>
                <a:solidFill>
                  <a:prstClr val="black"/>
                </a:solidFill>
                <a:effectLst/>
                <a:uLnTx/>
                <a:uFillTx/>
                <a:latin typeface="Arial"/>
                <a:ea typeface="+mn-ea"/>
                <a:cs typeface="Arial"/>
              </a:rPr>
              <a:t>un saldo </a:t>
            </a:r>
            <a:r>
              <a:rPr kumimoji="0" sz="1050" b="1" i="0" u="none" strike="noStrike" kern="1200" cap="none" spc="-4" normalizeH="0" baseline="0" noProof="0" dirty="0">
                <a:ln>
                  <a:noFill/>
                </a:ln>
                <a:solidFill>
                  <a:prstClr val="black"/>
                </a:solidFill>
                <a:effectLst/>
                <a:uLnTx/>
                <a:uFillTx/>
                <a:latin typeface="Arial"/>
                <a:ea typeface="+mn-ea"/>
                <a:cs typeface="Arial"/>
              </a:rPr>
              <a:t>a </a:t>
            </a:r>
            <a:r>
              <a:rPr kumimoji="0" sz="1050" b="1" i="0" u="none" strike="noStrike" kern="1200" cap="none" spc="-15" normalizeH="0" baseline="0" noProof="0" dirty="0">
                <a:ln>
                  <a:noFill/>
                </a:ln>
                <a:solidFill>
                  <a:prstClr val="black"/>
                </a:solidFill>
                <a:effectLst/>
                <a:uLnTx/>
                <a:uFillTx/>
                <a:latin typeface="Arial"/>
                <a:ea typeface="+mn-ea"/>
                <a:cs typeface="Arial"/>
              </a:rPr>
              <a:t>favor </a:t>
            </a:r>
            <a:r>
              <a:rPr kumimoji="0" sz="1050" b="1" i="0" u="none" strike="noStrike" kern="1200" cap="none" spc="-8" normalizeH="0" baseline="0" noProof="0" dirty="0">
                <a:ln>
                  <a:noFill/>
                </a:ln>
                <a:solidFill>
                  <a:prstClr val="black"/>
                </a:solidFill>
                <a:effectLst/>
                <a:uLnTx/>
                <a:uFillTx/>
                <a:latin typeface="Arial"/>
                <a:ea typeface="+mn-ea"/>
                <a:cs typeface="Arial"/>
              </a:rPr>
              <a:t>de </a:t>
            </a:r>
            <a:r>
              <a:rPr kumimoji="0" sz="1050" b="1" i="0" u="none" strike="noStrike" kern="1200" cap="none" spc="-11" normalizeH="0" baseline="0" noProof="0" dirty="0">
                <a:ln>
                  <a:noFill/>
                </a:ln>
                <a:solidFill>
                  <a:prstClr val="black"/>
                </a:solidFill>
                <a:effectLst/>
                <a:uLnTx/>
                <a:uFillTx/>
                <a:latin typeface="Arial"/>
                <a:ea typeface="+mn-ea"/>
                <a:cs typeface="Arial"/>
              </a:rPr>
              <a:t>Impuesto </a:t>
            </a:r>
            <a:r>
              <a:rPr kumimoji="0" sz="1050" b="1" i="0" u="none" strike="noStrike" kern="1200" cap="none" spc="0"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al </a:t>
            </a:r>
            <a:r>
              <a:rPr kumimoji="0" sz="1050" b="1" i="0" u="none" strike="noStrike" kern="1200" cap="none" spc="-19" normalizeH="0" baseline="0" noProof="0" dirty="0">
                <a:ln>
                  <a:noFill/>
                </a:ln>
                <a:solidFill>
                  <a:prstClr val="black"/>
                </a:solidFill>
                <a:effectLst/>
                <a:uLnTx/>
                <a:uFillTx/>
                <a:latin typeface="Arial"/>
                <a:ea typeface="+mn-ea"/>
                <a:cs typeface="Arial"/>
              </a:rPr>
              <a:t>Valor </a:t>
            </a:r>
            <a:r>
              <a:rPr kumimoji="0" sz="1050" b="1" i="0" u="none" strike="noStrike" kern="1200" cap="none" spc="-15" normalizeH="0" baseline="0" noProof="0" dirty="0">
                <a:ln>
                  <a:noFill/>
                </a:ln>
                <a:solidFill>
                  <a:prstClr val="black"/>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determina saldo a favor </a:t>
            </a:r>
            <a:r>
              <a:rPr kumimoji="0" sz="1050" b="0" i="0" u="none" strike="noStrike" kern="1200" cap="none" spc="-8" normalizeH="0" baseline="0" noProof="0" dirty="0">
                <a:ln>
                  <a:noFill/>
                </a:ln>
                <a:solidFill>
                  <a:prstClr val="black"/>
                </a:solidFill>
                <a:effectLst/>
                <a:uLnTx/>
                <a:uFillTx/>
                <a:latin typeface="Arial"/>
                <a:ea typeface="+mn-ea"/>
                <a:cs typeface="Arial"/>
              </a:rPr>
              <a:t>cuando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diferencia entre el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15"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corresponda al </a:t>
            </a:r>
            <a:r>
              <a:rPr kumimoji="0" sz="1050" b="0" i="0" u="none" strike="noStrike" kern="1200" cap="none" spc="-4" normalizeH="0" baseline="0" noProof="0" dirty="0">
                <a:ln>
                  <a:noFill/>
                </a:ln>
                <a:solidFill>
                  <a:prstClr val="black"/>
                </a:solidFill>
                <a:effectLst/>
                <a:uLnTx/>
                <a:uFillTx/>
                <a:latin typeface="Arial"/>
                <a:ea typeface="+mn-ea"/>
                <a:cs typeface="Arial"/>
              </a:rPr>
              <a:t>total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actividades realizadas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parte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a:t>
            </a:r>
            <a:r>
              <a:rPr kumimoji="0" sz="1050" b="0" i="0" u="none" strike="noStrike" kern="1200" cap="none" spc="-8" normalizeH="0" baseline="0" noProof="0" dirty="0">
                <a:ln>
                  <a:noFill/>
                </a:ln>
                <a:solidFill>
                  <a:prstClr val="black"/>
                </a:solidFill>
                <a:effectLst/>
                <a:uLnTx/>
                <a:uFillTx/>
                <a:latin typeface="Arial"/>
                <a:ea typeface="+mn-ea"/>
                <a:cs typeface="Arial"/>
              </a:rPr>
              <a:t>es </a:t>
            </a:r>
            <a:r>
              <a:rPr kumimoji="0" sz="1050" b="0" i="0" u="none" strike="noStrike" kern="1200" cap="none" spc="-4" normalizeH="0" baseline="0" noProof="0" dirty="0">
                <a:ln>
                  <a:noFill/>
                </a:ln>
                <a:solidFill>
                  <a:prstClr val="black"/>
                </a:solidFill>
                <a:effectLst/>
                <a:uLnTx/>
                <a:uFillTx/>
                <a:latin typeface="Arial"/>
                <a:ea typeface="+mn-ea"/>
                <a:cs typeface="Arial"/>
              </a:rPr>
              <a:t>menor </a:t>
            </a:r>
            <a:r>
              <a:rPr kumimoji="0" sz="1050" b="0" i="0" u="none" strike="noStrike" kern="1200" cap="none" spc="-8" normalizeH="0" baseline="0" noProof="0" dirty="0">
                <a:ln>
                  <a:noFill/>
                </a:ln>
                <a:solidFill>
                  <a:prstClr val="black"/>
                </a:solidFill>
                <a:effectLst/>
                <a:uLnTx/>
                <a:uFillTx/>
                <a:latin typeface="Arial"/>
                <a:ea typeface="+mn-ea"/>
                <a:cs typeface="Arial"/>
              </a:rPr>
              <a:t>al Impuesto </a:t>
            </a:r>
            <a:r>
              <a:rPr kumimoji="0" sz="1050" b="0" i="0" u="none" strike="noStrike" kern="1200" cap="none" spc="-15"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erogado </a:t>
            </a:r>
            <a:r>
              <a:rPr kumimoji="0" sz="1050" b="0" i="0" u="none" strike="noStrike" kern="1200" cap="none" spc="-4" normalizeH="0" baseline="0" noProof="0" dirty="0">
                <a:ln>
                  <a:noFill/>
                </a:ln>
                <a:solidFill>
                  <a:prstClr val="black"/>
                </a:solidFill>
                <a:effectLst/>
                <a:uLnTx/>
                <a:uFillTx/>
                <a:latin typeface="Arial"/>
                <a:ea typeface="+mn-ea"/>
                <a:cs typeface="Arial"/>
              </a:rPr>
              <a:t>por concepto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importaciones y actividades </a:t>
            </a:r>
            <a:r>
              <a:rPr kumimoji="0" sz="1050" b="0" i="0" u="none" strike="noStrike" kern="1200" cap="none" spc="-8" normalizeH="0" baseline="0" noProof="0" dirty="0">
                <a:ln>
                  <a:noFill/>
                </a:ln>
                <a:solidFill>
                  <a:prstClr val="black"/>
                </a:solidFill>
                <a:effectLst/>
                <a:uLnTx/>
                <a:uFillTx/>
                <a:latin typeface="Arial"/>
                <a:ea typeface="+mn-ea"/>
                <a:cs typeface="Arial"/>
              </a:rPr>
              <a:t>gravadas para  efectos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Impuesto al </a:t>
            </a:r>
            <a:r>
              <a:rPr kumimoji="0" sz="1050" b="0" i="0" u="none" strike="noStrike" kern="1200" cap="none" spc="-19" normalizeH="0" baseline="0" noProof="0" dirty="0">
                <a:ln>
                  <a:noFill/>
                </a:ln>
                <a:solidFill>
                  <a:prstClr val="black"/>
                </a:solidFill>
                <a:effectLst/>
                <a:uLnTx/>
                <a:uFillTx/>
                <a:latin typeface="Arial"/>
                <a:ea typeface="+mn-ea"/>
                <a:cs typeface="Arial"/>
              </a:rPr>
              <a:t>Valor</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Tx/>
              <a:buSzTx/>
              <a:buFontTx/>
              <a:buNone/>
              <a:tabLst/>
              <a:defRPr/>
            </a:pPr>
            <a:endParaRPr kumimoji="0" sz="1500" b="0" i="0" u="none" strike="noStrike" kern="1200" cap="none" spc="0" normalizeH="0" baseline="0" noProof="0">
              <a:ln>
                <a:noFill/>
              </a:ln>
              <a:solidFill>
                <a:prstClr val="black"/>
              </a:solidFill>
              <a:effectLst/>
              <a:uLnTx/>
              <a:uFillTx/>
              <a:latin typeface="Arial"/>
              <a:ea typeface="+mn-ea"/>
              <a:cs typeface="Arial"/>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30" normalizeH="0" baseline="0" noProof="0" dirty="0">
                <a:ln>
                  <a:noFill/>
                </a:ln>
                <a:solidFill>
                  <a:prstClr val="black"/>
                </a:solidFill>
                <a:effectLst/>
                <a:uLnTx/>
                <a:uFillTx/>
                <a:latin typeface="Arial"/>
                <a:ea typeface="+mn-ea"/>
                <a:cs typeface="Arial"/>
              </a:rPr>
              <a:t>IVA </a:t>
            </a:r>
            <a:r>
              <a:rPr kumimoji="0" sz="1050" b="1" i="0" u="none" strike="noStrike" kern="1200" cap="none" spc="-11" normalizeH="0" baseline="0" noProof="0" dirty="0">
                <a:ln>
                  <a:noFill/>
                </a:ln>
                <a:solidFill>
                  <a:prstClr val="black"/>
                </a:solidFill>
                <a:effectLst/>
                <a:uLnTx/>
                <a:uFillTx/>
                <a:latin typeface="Arial"/>
                <a:ea typeface="+mn-ea"/>
                <a:cs typeface="Arial"/>
              </a:rPr>
              <a:t>por pagar (favor) </a:t>
            </a:r>
            <a:r>
              <a:rPr kumimoji="0" sz="1050" b="1"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trasladado efectivamente cobrado </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Acreditable efectivamente</a:t>
            </a:r>
            <a:r>
              <a:rPr kumimoji="0" sz="1050" b="0" i="0" u="none" strike="noStrike" kern="1200" cap="none" spc="233"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pagado.</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2388184" y="4202431"/>
            <a:ext cx="7856696" cy="1035861"/>
          </a:xfrm>
          <a:prstGeom prst="rect">
            <a:avLst/>
          </a:prstGeom>
        </p:spPr>
        <p:txBody>
          <a:bodyPr vert="horz" wrap="square" lIns="0" tIns="8573" rIns="0" bIns="0" rtlCol="0">
            <a:spAutoFit/>
          </a:bodyPr>
          <a:lstStyle/>
          <a:p>
            <a:pPr marL="9525" marR="0" lvl="0" indent="0" algn="just"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 para </a:t>
            </a:r>
            <a:r>
              <a:rPr kumimoji="0" sz="1050" b="1" i="0" u="none" strike="noStrike" kern="1200" cap="none" spc="-11" normalizeH="0" baseline="0" noProof="0" dirty="0">
                <a:ln>
                  <a:noFill/>
                </a:ln>
                <a:solidFill>
                  <a:prstClr val="black"/>
                </a:solidFill>
                <a:effectLst/>
                <a:uLnTx/>
                <a:uFillTx/>
                <a:latin typeface="Arial"/>
                <a:ea typeface="+mn-ea"/>
                <a:cs typeface="Arial"/>
              </a:rPr>
              <a:t>solicitar </a:t>
            </a:r>
            <a:r>
              <a:rPr kumimoji="0" sz="1050" b="1" i="0" u="none" strike="noStrike" kern="1200" cap="none" spc="-8"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11" normalizeH="0" baseline="0" noProof="0" dirty="0">
                <a:ln>
                  <a:noFill/>
                </a:ln>
                <a:solidFill>
                  <a:prstClr val="black"/>
                </a:solidFill>
                <a:effectLst/>
                <a:uLnTx/>
                <a:uFillTx/>
                <a:latin typeface="Arial"/>
                <a:ea typeface="+mn-ea"/>
                <a:cs typeface="Arial"/>
              </a:rPr>
              <a:t>del un saldo </a:t>
            </a:r>
            <a:r>
              <a:rPr kumimoji="0" sz="1050" b="1" i="0" u="none" strike="noStrike" kern="1200" cap="none" spc="-4" normalizeH="0" baseline="0" noProof="0" dirty="0">
                <a:ln>
                  <a:noFill/>
                </a:ln>
                <a:solidFill>
                  <a:prstClr val="black"/>
                </a:solidFill>
                <a:effectLst/>
                <a:uLnTx/>
                <a:uFillTx/>
                <a:latin typeface="Arial"/>
                <a:ea typeface="+mn-ea"/>
                <a:cs typeface="Arial"/>
              </a:rPr>
              <a:t>a</a:t>
            </a:r>
            <a:r>
              <a:rPr kumimoji="0" sz="1050" b="1" i="0" u="none" strike="noStrike" kern="1200" cap="none" spc="-19"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favor?</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900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solicitud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saldos a </a:t>
            </a:r>
            <a:r>
              <a:rPr kumimoji="0" sz="1050" b="0" i="0" u="none" strike="noStrike" kern="1200" cap="none" spc="-8" normalizeH="0" baseline="0" noProof="0" dirty="0">
                <a:ln>
                  <a:noFill/>
                </a:ln>
                <a:solidFill>
                  <a:prstClr val="black"/>
                </a:solidFill>
                <a:effectLst/>
                <a:uLnTx/>
                <a:uFillTx/>
                <a:latin typeface="Arial"/>
                <a:ea typeface="+mn-ea"/>
                <a:cs typeface="Arial"/>
              </a:rPr>
              <a:t>favor </a:t>
            </a:r>
            <a:r>
              <a:rPr kumimoji="0" sz="1050" b="0" i="0" u="none" strike="noStrike" kern="1200" cap="none" spc="-4"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es un derecho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tenemos </a:t>
            </a:r>
            <a:r>
              <a:rPr kumimoji="0" sz="1050" b="0" i="0" u="none" strike="noStrike" kern="1200" cap="none" spc="-4" normalizeH="0" baseline="0" noProof="0" dirty="0">
                <a:ln>
                  <a:noFill/>
                </a:ln>
                <a:solidFill>
                  <a:prstClr val="black"/>
                </a:solidFill>
                <a:effectLst/>
                <a:uLnTx/>
                <a:uFillTx/>
                <a:latin typeface="Arial"/>
                <a:ea typeface="+mn-ea"/>
                <a:cs typeface="Arial"/>
              </a:rPr>
              <a:t>como 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lo tanto, </a:t>
            </a:r>
            <a:r>
              <a:rPr kumimoji="0" sz="1050" b="0" i="0" u="none" strike="noStrike" kern="1200" cap="none" spc="-8" normalizeH="0" baseline="0" noProof="0" dirty="0">
                <a:ln>
                  <a:noFill/>
                </a:ln>
                <a:solidFill>
                  <a:prstClr val="black"/>
                </a:solidFill>
                <a:effectLst/>
                <a:uLnTx/>
                <a:uFillTx/>
                <a:latin typeface="Arial"/>
                <a:ea typeface="+mn-ea"/>
                <a:cs typeface="Arial"/>
              </a:rPr>
              <a:t>puede </a:t>
            </a:r>
            <a:r>
              <a:rPr kumimoji="0" sz="1050" b="0" i="0" u="none" strike="noStrike" kern="1200" cap="none" spc="0" normalizeH="0" baseline="0" noProof="0" dirty="0">
                <a:ln>
                  <a:noFill/>
                </a:ln>
                <a:solidFill>
                  <a:prstClr val="black"/>
                </a:solidFill>
                <a:effectLst/>
                <a:uLnTx/>
                <a:uFillTx/>
                <a:latin typeface="Arial"/>
                <a:ea typeface="+mn-ea"/>
                <a:cs typeface="Arial"/>
              </a:rPr>
              <a:t>ser  </a:t>
            </a:r>
            <a:r>
              <a:rPr kumimoji="0" sz="1050" b="0" i="0" u="none" strike="noStrike" kern="1200" cap="none" spc="-8" normalizeH="0" baseline="0" noProof="0" dirty="0">
                <a:ln>
                  <a:noFill/>
                </a:ln>
                <a:solidFill>
                  <a:prstClr val="black"/>
                </a:solidFill>
                <a:effectLst/>
                <a:uLnTx/>
                <a:uFillTx/>
                <a:latin typeface="Arial"/>
                <a:ea typeface="+mn-ea"/>
                <a:cs typeface="Arial"/>
              </a:rPr>
              <a:t>realizado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personas </a:t>
            </a:r>
            <a:r>
              <a:rPr kumimoji="0" sz="1050" b="0" i="0" u="none" strike="noStrike" kern="1200" cap="none" spc="-4" normalizeH="0" baseline="0" noProof="0" dirty="0">
                <a:ln>
                  <a:noFill/>
                </a:ln>
                <a:solidFill>
                  <a:prstClr val="black"/>
                </a:solidFill>
                <a:effectLst/>
                <a:uLnTx/>
                <a:uFillTx/>
                <a:latin typeface="Arial"/>
                <a:ea typeface="+mn-ea"/>
                <a:cs typeface="Arial"/>
              </a:rPr>
              <a:t>físicas y jurídicas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acuerdo con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sng" strike="noStrike" kern="1200" cap="none" spc="-4" normalizeH="0" baseline="0" noProof="0" dirty="0">
                <a:ln>
                  <a:noFill/>
                </a:ln>
                <a:solidFill>
                  <a:srgbClr val="9353C3"/>
                </a:solidFill>
                <a:effectLst/>
                <a:uLnTx/>
                <a:uFill>
                  <a:solidFill>
                    <a:srgbClr val="9353C3"/>
                  </a:solidFill>
                </a:uFill>
                <a:latin typeface="Arial"/>
                <a:ea typeface="+mn-ea"/>
                <a:cs typeface="Arial"/>
                <a:hlinkClick r:id="rId3"/>
              </a:rPr>
              <a:t>artículo </a:t>
            </a:r>
            <a:r>
              <a:rPr kumimoji="0" sz="1050" b="0" i="0" u="sng" strike="noStrike" kern="1200" cap="none" spc="-8" normalizeH="0" baseline="0" noProof="0" dirty="0">
                <a:ln>
                  <a:noFill/>
                </a:ln>
                <a:solidFill>
                  <a:srgbClr val="9353C3"/>
                </a:solidFill>
                <a:effectLst/>
                <a:uLnTx/>
                <a:uFill>
                  <a:solidFill>
                    <a:srgbClr val="9353C3"/>
                  </a:solidFill>
                </a:uFill>
                <a:latin typeface="Arial"/>
                <a:ea typeface="+mn-ea"/>
                <a:cs typeface="Arial"/>
                <a:hlinkClick r:id="rId3"/>
              </a:rPr>
              <a:t>22</a:t>
            </a:r>
            <a:r>
              <a:rPr kumimoji="0" sz="1050" b="0" i="0" u="none" strike="noStrike" kern="1200" cap="none" spc="-8" normalizeH="0" baseline="0" noProof="0" dirty="0">
                <a:ln>
                  <a:noFill/>
                </a:ln>
                <a:solidFill>
                  <a:srgbClr val="9353C3"/>
                </a:solidFill>
                <a:effectLst/>
                <a:uLnTx/>
                <a:uFillTx/>
                <a:latin typeface="Arial"/>
                <a:ea typeface="+mn-ea"/>
                <a:cs typeface="Arial"/>
                <a:hlinkClick r:id="rId3"/>
              </a:rPr>
              <a:t>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sng" strike="noStrike" kern="1200" cap="none" spc="-4" normalizeH="0" baseline="0" noProof="0" dirty="0">
                <a:ln>
                  <a:noFill/>
                </a:ln>
                <a:solidFill>
                  <a:srgbClr val="9353C3"/>
                </a:solidFill>
                <a:effectLst/>
                <a:uLnTx/>
                <a:uFill>
                  <a:solidFill>
                    <a:srgbClr val="9353C3"/>
                  </a:solidFill>
                </a:uFill>
                <a:latin typeface="Arial"/>
                <a:ea typeface="+mn-ea"/>
                <a:cs typeface="Arial"/>
                <a:hlinkClick r:id="rId4"/>
              </a:rPr>
              <a:t>Código Fiscal </a:t>
            </a:r>
            <a:r>
              <a:rPr kumimoji="0" sz="1050" b="0" i="0" u="sng" strike="noStrike" kern="1200" cap="none" spc="0" normalizeH="0" baseline="0" noProof="0" dirty="0">
                <a:ln>
                  <a:noFill/>
                </a:ln>
                <a:solidFill>
                  <a:srgbClr val="9353C3"/>
                </a:solidFill>
                <a:effectLst/>
                <a:uLnTx/>
                <a:uFill>
                  <a:solidFill>
                    <a:srgbClr val="9353C3"/>
                  </a:solidFill>
                </a:uFill>
                <a:latin typeface="Arial"/>
                <a:ea typeface="+mn-ea"/>
                <a:cs typeface="Arial"/>
                <a:hlinkClick r:id="rId4"/>
              </a:rPr>
              <a:t>de </a:t>
            </a:r>
            <a:r>
              <a:rPr kumimoji="0" sz="1050" b="0" i="0" u="sng" strike="noStrike" kern="1200" cap="none" spc="-4" normalizeH="0" baseline="0" noProof="0" dirty="0">
                <a:ln>
                  <a:noFill/>
                </a:ln>
                <a:solidFill>
                  <a:srgbClr val="9353C3"/>
                </a:solidFill>
                <a:effectLst/>
                <a:uLnTx/>
                <a:uFill>
                  <a:solidFill>
                    <a:srgbClr val="9353C3"/>
                  </a:solidFill>
                </a:uFill>
                <a:latin typeface="Arial"/>
                <a:ea typeface="+mn-ea"/>
                <a:cs typeface="Arial"/>
                <a:hlinkClick r:id="rId4"/>
              </a:rPr>
              <a:t>la Federación</a:t>
            </a:r>
            <a:r>
              <a:rPr kumimoji="0" sz="1050" b="0" i="0" u="none" strike="noStrike" kern="1200" cap="none" spc="-4" normalizeH="0" baseline="0" noProof="0" dirty="0">
                <a:ln>
                  <a:noFill/>
                </a:ln>
                <a:solidFill>
                  <a:srgbClr val="9353C3"/>
                </a:solidFill>
                <a:effectLst/>
                <a:uLnTx/>
                <a:uFillTx/>
                <a:latin typeface="Arial"/>
                <a:ea typeface="+mn-ea"/>
                <a:cs typeface="Arial"/>
                <a:hlinkClick r:id="rId4"/>
              </a:rPr>
              <a:t> </a:t>
            </a:r>
            <a:r>
              <a:rPr kumimoji="0" sz="1050" b="0" i="0" u="none" strike="noStrike" kern="1200" cap="none" spc="-4" normalizeH="0" baseline="0" noProof="0" dirty="0">
                <a:ln>
                  <a:noFill/>
                </a:ln>
                <a:solidFill>
                  <a:prstClr val="black"/>
                </a:solidFill>
                <a:effectLst/>
                <a:uLnTx/>
                <a:uFillTx/>
                <a:latin typeface="Arial"/>
                <a:ea typeface="+mn-ea"/>
                <a:cs typeface="Arial"/>
              </a:rPr>
              <a:t>(CFF </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las autoridades  fiscales </a:t>
            </a:r>
            <a:r>
              <a:rPr kumimoji="0" sz="1050" b="0" i="0" u="none" strike="noStrike" kern="1200" cap="none" spc="-8" normalizeH="0" baseline="0" noProof="0" dirty="0">
                <a:ln>
                  <a:noFill/>
                </a:ln>
                <a:solidFill>
                  <a:prstClr val="black"/>
                </a:solidFill>
                <a:effectLst/>
                <a:uLnTx/>
                <a:uFillTx/>
                <a:latin typeface="Arial"/>
                <a:ea typeface="+mn-ea"/>
                <a:cs typeface="Arial"/>
              </a:rPr>
              <a:t>devolverán </a:t>
            </a:r>
            <a:r>
              <a:rPr kumimoji="0" sz="1050" b="0" i="0" u="none" strike="noStrike" kern="1200" cap="none" spc="-4" normalizeH="0" baseline="0" noProof="0" dirty="0">
                <a:ln>
                  <a:noFill/>
                </a:ln>
                <a:solidFill>
                  <a:prstClr val="black"/>
                </a:solidFill>
                <a:effectLst/>
                <a:uLnTx/>
                <a:uFillTx/>
                <a:latin typeface="Arial"/>
                <a:ea typeface="+mn-ea"/>
                <a:cs typeface="Arial"/>
              </a:rPr>
              <a:t>las cantidades </a:t>
            </a:r>
            <a:r>
              <a:rPr kumimoji="0" sz="1050" b="0" i="0" u="none" strike="noStrike" kern="1200" cap="none" spc="-8" normalizeH="0" baseline="0" noProof="0" dirty="0">
                <a:ln>
                  <a:noFill/>
                </a:ln>
                <a:solidFill>
                  <a:prstClr val="black"/>
                </a:solidFill>
                <a:effectLst/>
                <a:uLnTx/>
                <a:uFillTx/>
                <a:latin typeface="Arial"/>
                <a:ea typeface="+mn-ea"/>
                <a:cs typeface="Arial"/>
              </a:rPr>
              <a:t>pagadas </a:t>
            </a:r>
            <a:r>
              <a:rPr kumimoji="0" sz="1050" b="0" i="0" u="none" strike="noStrike" kern="1200" cap="none" spc="-4" normalizeH="0" baseline="0" noProof="0" dirty="0">
                <a:ln>
                  <a:noFill/>
                </a:ln>
                <a:solidFill>
                  <a:prstClr val="black"/>
                </a:solidFill>
                <a:effectLst/>
                <a:uLnTx/>
                <a:uFillTx/>
                <a:latin typeface="Arial"/>
                <a:ea typeface="+mn-ea"/>
                <a:cs typeface="Arial"/>
              </a:rPr>
              <a:t>indebidamente y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que procedan conforme a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leyes </a:t>
            </a:r>
            <a:r>
              <a:rPr kumimoji="0" sz="1050" b="0" i="0" u="none" strike="noStrike" kern="1200" cap="none" spc="-4" normalizeH="0" baseline="0" noProof="0" dirty="0">
                <a:ln>
                  <a:noFill/>
                </a:ln>
                <a:solidFill>
                  <a:prstClr val="black"/>
                </a:solidFill>
                <a:effectLst/>
                <a:uLnTx/>
                <a:uFillTx/>
                <a:latin typeface="Arial"/>
                <a:ea typeface="+mn-ea"/>
                <a:cs typeface="Arial"/>
              </a:rPr>
              <a:t>fiscales,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0" normalizeH="0" baseline="0" noProof="0" dirty="0">
                <a:ln>
                  <a:noFill/>
                </a:ln>
                <a:solidFill>
                  <a:prstClr val="black"/>
                </a:solidFill>
                <a:effectLst/>
                <a:uLnTx/>
                <a:uFillTx/>
                <a:latin typeface="Arial"/>
                <a:ea typeface="+mn-ea"/>
                <a:cs typeface="Arial"/>
              </a:rPr>
              <a:t>plazo </a:t>
            </a: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solicitar  </a:t>
            </a:r>
            <a:r>
              <a:rPr kumimoji="0" sz="1050" b="0" i="0" u="none" strike="noStrike" kern="1200" cap="none" spc="-8" normalizeH="0" baseline="0" noProof="0" dirty="0">
                <a:ln>
                  <a:noFill/>
                </a:ln>
                <a:solidFill>
                  <a:prstClr val="black"/>
                </a:solidFill>
                <a:effectLst/>
                <a:uLnTx/>
                <a:uFillTx/>
                <a:latin typeface="Arial"/>
                <a:ea typeface="+mn-ea"/>
                <a:cs typeface="Arial"/>
              </a:rPr>
              <a:t>dicha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8" normalizeH="0" baseline="0" noProof="0" dirty="0">
                <a:ln>
                  <a:noFill/>
                </a:ln>
                <a:solidFill>
                  <a:prstClr val="black"/>
                </a:solidFill>
                <a:effectLst/>
                <a:uLnTx/>
                <a:uFillTx/>
                <a:latin typeface="Arial"/>
                <a:ea typeface="+mn-ea"/>
                <a:cs typeface="Arial"/>
              </a:rPr>
              <a:t>es dentro de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5 años siguientes a la fecha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haya </a:t>
            </a:r>
            <a:r>
              <a:rPr kumimoji="0" sz="1050" b="0" i="0" u="none" strike="noStrike" kern="1200" cap="none" spc="-8" normalizeH="0" baseline="0" noProof="0" dirty="0">
                <a:ln>
                  <a:noFill/>
                </a:ln>
                <a:solidFill>
                  <a:prstClr val="black"/>
                </a:solidFill>
                <a:effectLst/>
                <a:uLnTx/>
                <a:uFillTx/>
                <a:latin typeface="Arial"/>
                <a:ea typeface="+mn-ea"/>
                <a:cs typeface="Arial"/>
              </a:rPr>
              <a:t>presentado </a:t>
            </a: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declaración </a:t>
            </a:r>
            <a:r>
              <a:rPr kumimoji="0" sz="1050" b="0" i="0" u="none" strike="noStrike" kern="1200" cap="none" spc="-8" normalizeH="0" baseline="0" noProof="0" dirty="0">
                <a:ln>
                  <a:noFill/>
                </a:ln>
                <a:solidFill>
                  <a:prstClr val="black"/>
                </a:solidFill>
                <a:effectLst/>
                <a:uLnTx/>
                <a:uFillTx/>
                <a:latin typeface="Arial"/>
                <a:ea typeface="+mn-ea"/>
                <a:cs typeface="Arial"/>
              </a:rPr>
              <a:t>del </a:t>
            </a:r>
            <a:r>
              <a:rPr kumimoji="0" sz="1050" b="0" i="0" u="none" strike="noStrike" kern="1200" cap="none" spc="0" normalizeH="0" baseline="0" noProof="0" dirty="0">
                <a:ln>
                  <a:noFill/>
                </a:ln>
                <a:solidFill>
                  <a:prstClr val="black"/>
                </a:solidFill>
                <a:effectLst/>
                <a:uLnTx/>
                <a:uFillTx/>
                <a:latin typeface="Arial"/>
                <a:ea typeface="+mn-ea"/>
                <a:cs typeface="Arial"/>
              </a:rPr>
              <a:t>saldo </a:t>
            </a:r>
            <a:r>
              <a:rPr kumimoji="0" sz="1050" b="0" i="0" u="none" strike="noStrike" kern="1200" cap="none" spc="-4" normalizeH="0" baseline="0" noProof="0" dirty="0">
                <a:ln>
                  <a:noFill/>
                </a:ln>
                <a:solidFill>
                  <a:prstClr val="black"/>
                </a:solidFill>
                <a:effectLst/>
                <a:uLnTx/>
                <a:uFillTx/>
                <a:latin typeface="Arial"/>
                <a:ea typeface="+mn-ea"/>
                <a:cs typeface="Arial"/>
              </a:rPr>
              <a:t>a favor o </a:t>
            </a:r>
            <a:r>
              <a:rPr kumimoji="0" sz="1050" b="0" i="0" u="none" strike="noStrike" kern="1200" cap="none" spc="-8" normalizeH="0" baseline="0" noProof="0" dirty="0">
                <a:ln>
                  <a:noFill/>
                </a:ln>
                <a:solidFill>
                  <a:prstClr val="black"/>
                </a:solidFill>
                <a:effectLst/>
                <a:uLnTx/>
                <a:uFillTx/>
                <a:latin typeface="Arial"/>
                <a:ea typeface="+mn-ea"/>
                <a:cs typeface="Arial"/>
              </a:rPr>
              <a:t>se  </a:t>
            </a:r>
            <a:r>
              <a:rPr kumimoji="0" sz="1050" b="0" i="0" u="none" strike="noStrike" kern="1200" cap="none" spc="-11" normalizeH="0" baseline="0" noProof="0" dirty="0">
                <a:ln>
                  <a:noFill/>
                </a:ln>
                <a:solidFill>
                  <a:prstClr val="black"/>
                </a:solidFill>
                <a:effectLst/>
                <a:uLnTx/>
                <a:uFillTx/>
                <a:latin typeface="Arial"/>
                <a:ea typeface="+mn-ea"/>
                <a:cs typeface="Arial"/>
              </a:rPr>
              <a:t>realizo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1" normalizeH="0" baseline="0" noProof="0" dirty="0">
                <a:ln>
                  <a:noFill/>
                </a:ln>
                <a:solidFill>
                  <a:prstClr val="black"/>
                </a:solidFill>
                <a:effectLst/>
                <a:uLnTx/>
                <a:uFillTx/>
                <a:latin typeface="Arial"/>
                <a:ea typeface="+mn-ea"/>
                <a:cs typeface="Arial"/>
              </a:rPr>
              <a:t>pago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lo</a:t>
            </a:r>
            <a:r>
              <a:rPr kumimoji="0" sz="1050" b="0" i="0" u="none" strike="noStrike" kern="1200" cap="none" spc="8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indebido.</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5"/>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6"/>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50</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88185" y="1742027"/>
            <a:ext cx="7869079" cy="3644396"/>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5" normalizeH="0" baseline="0" noProof="0" dirty="0">
                <a:ln>
                  <a:noFill/>
                </a:ln>
                <a:solidFill>
                  <a:prstClr val="black"/>
                </a:solidFill>
                <a:effectLst/>
                <a:uLnTx/>
                <a:uFillTx/>
                <a:latin typeface="Arial"/>
                <a:ea typeface="+mn-ea"/>
                <a:cs typeface="Arial"/>
              </a:rPr>
              <a:t>¿Actos </a:t>
            </a:r>
            <a:r>
              <a:rPr kumimoji="0" sz="1050" b="1" i="0" u="none" strike="noStrike" kern="1200" cap="none" spc="-11" normalizeH="0" baseline="0" noProof="0" dirty="0">
                <a:ln>
                  <a:noFill/>
                </a:ln>
                <a:solidFill>
                  <a:prstClr val="black"/>
                </a:solidFill>
                <a:effectLst/>
                <a:uLnTx/>
                <a:uFillTx/>
                <a:latin typeface="Arial"/>
                <a:ea typeface="+mn-ea"/>
                <a:cs typeface="Arial"/>
              </a:rPr>
              <a:t>Gravados </a:t>
            </a:r>
            <a:r>
              <a:rPr kumimoji="0" sz="1050" b="1" i="0" u="none" strike="noStrike" kern="1200" cap="none" spc="-8" normalizeH="0" baseline="0" noProof="0" dirty="0">
                <a:ln>
                  <a:noFill/>
                </a:ln>
                <a:solidFill>
                  <a:prstClr val="black"/>
                </a:solidFill>
                <a:effectLst/>
                <a:uLnTx/>
                <a:uFillTx/>
                <a:latin typeface="Arial"/>
                <a:ea typeface="+mn-ea"/>
                <a:cs typeface="Arial"/>
              </a:rPr>
              <a:t>para la Ley </a:t>
            </a:r>
            <a:r>
              <a:rPr kumimoji="0" sz="1050" b="1" i="0" u="none" strike="noStrike" kern="1200" cap="none" spc="-11" normalizeH="0" baseline="0" noProof="0" dirty="0">
                <a:ln>
                  <a:noFill/>
                </a:ln>
                <a:solidFill>
                  <a:prstClr val="black"/>
                </a:solidFill>
                <a:effectLst/>
                <a:uLnTx/>
                <a:uFillTx/>
                <a:latin typeface="Arial"/>
                <a:ea typeface="+mn-ea"/>
                <a:cs typeface="Arial"/>
              </a:rPr>
              <a:t>del Impuesto </a:t>
            </a:r>
            <a:r>
              <a:rPr kumimoji="0" sz="1050" b="1" i="0" u="none" strike="noStrike" kern="1200" cap="none" spc="-8" normalizeH="0" baseline="0" noProof="0" dirty="0">
                <a:ln>
                  <a:noFill/>
                </a:ln>
                <a:solidFill>
                  <a:prstClr val="black"/>
                </a:solidFill>
                <a:effectLst/>
                <a:uLnTx/>
                <a:uFillTx/>
                <a:latin typeface="Arial"/>
                <a:ea typeface="+mn-ea"/>
                <a:cs typeface="Arial"/>
              </a:rPr>
              <a:t>al </a:t>
            </a:r>
            <a:r>
              <a:rPr kumimoji="0" sz="1050" b="1" i="0" u="none" strike="noStrike" kern="1200" cap="none" spc="-19" normalizeH="0" baseline="0" noProof="0" dirty="0">
                <a:ln>
                  <a:noFill/>
                </a:ln>
                <a:solidFill>
                  <a:prstClr val="black"/>
                </a:solidFill>
                <a:effectLst/>
                <a:uLnTx/>
                <a:uFillTx/>
                <a:latin typeface="Arial"/>
                <a:ea typeface="+mn-ea"/>
                <a:cs typeface="Arial"/>
              </a:rPr>
              <a:t>Valor</a:t>
            </a:r>
            <a:r>
              <a:rPr kumimoji="0" sz="1050" b="1" i="0" u="none" strike="noStrike" kern="1200" cap="none" spc="225" normalizeH="0" baseline="0" noProof="0" dirty="0">
                <a:ln>
                  <a:noFill/>
                </a:ln>
                <a:solidFill>
                  <a:prstClr val="black"/>
                </a:solidFill>
                <a:effectLst/>
                <a:uLnTx/>
                <a:uFillTx/>
                <a:latin typeface="Arial"/>
                <a:ea typeface="+mn-ea"/>
                <a:cs typeface="Arial"/>
              </a:rPr>
              <a:t> </a:t>
            </a:r>
            <a:r>
              <a:rPr kumimoji="0" sz="1050" b="1" i="0" u="none" strike="noStrike" kern="1200" cap="none" spc="-15" normalizeH="0" baseline="0" noProof="0" dirty="0">
                <a:ln>
                  <a:noFill/>
                </a:ln>
                <a:solidFill>
                  <a:prstClr val="black"/>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Están</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obligados</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al</a:t>
            </a:r>
            <a:r>
              <a:rPr kumimoji="0" sz="1050" b="0" i="0" u="none" strike="noStrike" kern="1200" cap="none" spc="4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pago</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del</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impuesto</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valor</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agregado,</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las</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personas</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físicas</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y</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morales</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que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territorio</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nacional</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realicen</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los</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actos</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251"/>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actividades</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siguientes: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3"/>
              </a:spcBef>
              <a:spcAft>
                <a:spcPts val="0"/>
              </a:spcAft>
              <a:buClrTx/>
              <a:buSzTx/>
              <a:buFontTx/>
              <a:buNone/>
              <a:tabLst/>
              <a:defRPr/>
            </a:pPr>
            <a:endParaRPr kumimoji="0" sz="1013" b="0" i="0" u="none" strike="noStrike" kern="1200" cap="none" spc="0" normalizeH="0" baseline="0" noProof="0">
              <a:ln>
                <a:noFill/>
              </a:ln>
              <a:solidFill>
                <a:prstClr val="black"/>
              </a:solidFill>
              <a:effectLst/>
              <a:uLnTx/>
              <a:uFillTx/>
              <a:latin typeface="Arial"/>
              <a:ea typeface="+mn-ea"/>
              <a:cs typeface="Arial"/>
            </a:endParaRPr>
          </a:p>
          <a:p>
            <a:pPr marL="308610" marR="0" lvl="0" indent="-299561" algn="l" defTabSz="914400" rtl="0" eaLnBrk="1" fontAlgn="auto" latinLnBrk="0" hangingPunct="1">
              <a:lnSpc>
                <a:spcPct val="100000"/>
              </a:lnSpc>
              <a:spcBef>
                <a:spcPts val="4"/>
              </a:spcBef>
              <a:spcAft>
                <a:spcPts val="0"/>
              </a:spcAft>
              <a:buClr>
                <a:srgbClr val="4966AC"/>
              </a:buClr>
              <a:buSzTx/>
              <a:buFontTx/>
              <a:buAutoNum type="romanUcPeriod"/>
              <a:tabLst>
                <a:tab pos="308610" algn="l"/>
                <a:tab pos="309086"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Enajenen</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bienes.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Arial"/>
              <a:buAutoNum type="romanUcPeriod"/>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308610" marR="0" lvl="0" indent="-299561" algn="l" defTabSz="914400" rtl="0" eaLnBrk="1" fontAlgn="auto" latinLnBrk="0" hangingPunct="1">
              <a:lnSpc>
                <a:spcPct val="100000"/>
              </a:lnSpc>
              <a:spcBef>
                <a:spcPts val="0"/>
              </a:spcBef>
              <a:spcAft>
                <a:spcPts val="0"/>
              </a:spcAft>
              <a:buClr>
                <a:srgbClr val="4966AC"/>
              </a:buClr>
              <a:buSzTx/>
              <a:buFontTx/>
              <a:buAutoNum type="romanUcPeriod"/>
              <a:tabLst>
                <a:tab pos="308610" algn="l"/>
                <a:tab pos="309086"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Presten servicios</a:t>
            </a:r>
            <a:r>
              <a:rPr kumimoji="0" sz="1050" b="0" i="0" u="none" strike="noStrike" kern="1200" cap="none" spc="4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independientes.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
                <a:srgbClr val="4966AC"/>
              </a:buClr>
              <a:buSzTx/>
              <a:buFont typeface="Arial"/>
              <a:buAutoNum type="romanUcPeriod"/>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308610" marR="0" lvl="0" indent="-299561" algn="l" defTabSz="914400" rtl="0" eaLnBrk="1" fontAlgn="auto" latinLnBrk="0" hangingPunct="1">
              <a:lnSpc>
                <a:spcPct val="100000"/>
              </a:lnSpc>
              <a:spcBef>
                <a:spcPts val="0"/>
              </a:spcBef>
              <a:spcAft>
                <a:spcPts val="0"/>
              </a:spcAft>
              <a:buClr>
                <a:srgbClr val="4966AC"/>
              </a:buClr>
              <a:buSzTx/>
              <a:buFontTx/>
              <a:buAutoNum type="romanUcPeriod"/>
              <a:tabLst>
                <a:tab pos="308610" algn="l"/>
                <a:tab pos="309086"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Otorguen </a:t>
            </a:r>
            <a:r>
              <a:rPr kumimoji="0" sz="1050" b="0" i="0" u="none" strike="noStrike" kern="1200" cap="none" spc="-8" normalizeH="0" baseline="0" noProof="0" dirty="0">
                <a:ln>
                  <a:noFill/>
                </a:ln>
                <a:solidFill>
                  <a:prstClr val="black"/>
                </a:solidFill>
                <a:effectLst/>
                <a:uLnTx/>
                <a:uFillTx/>
                <a:latin typeface="Arial"/>
                <a:ea typeface="+mn-ea"/>
                <a:cs typeface="Arial"/>
              </a:rPr>
              <a:t>uso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goce temporal de</a:t>
            </a:r>
            <a:r>
              <a:rPr kumimoji="0" sz="1050" b="0" i="0" u="none" strike="noStrike" kern="1200" cap="none" spc="9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bienes.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
                <a:srgbClr val="4966AC"/>
              </a:buClr>
              <a:buSzTx/>
              <a:buFont typeface="Arial"/>
              <a:buAutoNum type="romanUcPeriod"/>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308610" marR="0" lvl="0" indent="-299561" algn="l" defTabSz="914400" rtl="0" eaLnBrk="1" fontAlgn="auto" latinLnBrk="0" hangingPunct="1">
              <a:lnSpc>
                <a:spcPct val="100000"/>
              </a:lnSpc>
              <a:spcBef>
                <a:spcPts val="0"/>
              </a:spcBef>
              <a:spcAft>
                <a:spcPts val="0"/>
              </a:spcAft>
              <a:buClr>
                <a:srgbClr val="4966AC"/>
              </a:buClr>
              <a:buSzTx/>
              <a:buFontTx/>
              <a:buAutoNum type="romanUcPeriod"/>
              <a:tabLst>
                <a:tab pos="308610" algn="l"/>
                <a:tab pos="309086"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Importen </a:t>
            </a:r>
            <a:r>
              <a:rPr kumimoji="0" sz="1050" b="0" i="0" u="none" strike="noStrike" kern="1200" cap="none" spc="-8" normalizeH="0" baseline="0" noProof="0" dirty="0">
                <a:ln>
                  <a:noFill/>
                </a:ln>
                <a:solidFill>
                  <a:prstClr val="black"/>
                </a:solidFill>
                <a:effectLst/>
                <a:uLnTx/>
                <a:uFillTx/>
                <a:latin typeface="Arial"/>
                <a:ea typeface="+mn-ea"/>
                <a:cs typeface="Arial"/>
              </a:rPr>
              <a:t>bienes </a:t>
            </a:r>
            <a:r>
              <a:rPr kumimoji="0" sz="1050" b="0" i="0" u="none" strike="noStrike" kern="1200" cap="none" spc="-4" normalizeH="0" baseline="0" noProof="0" dirty="0">
                <a:ln>
                  <a:noFill/>
                </a:ln>
                <a:solidFill>
                  <a:prstClr val="black"/>
                </a:solidFill>
                <a:effectLst/>
                <a:uLnTx/>
                <a:uFillTx/>
                <a:latin typeface="Arial"/>
                <a:ea typeface="+mn-ea"/>
                <a:cs typeface="Arial"/>
              </a:rPr>
              <a:t>o</a:t>
            </a:r>
            <a:r>
              <a:rPr kumimoji="0" sz="1050" b="0" i="0" u="none" strike="noStrike" kern="1200" cap="none" spc="6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servicios.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
              </a:spcBef>
              <a:spcAft>
                <a:spcPts val="0"/>
              </a:spcAft>
              <a:buClrTx/>
              <a:buSzTx/>
              <a:buFontTx/>
              <a:buNone/>
              <a:tabLst/>
              <a:defRPr/>
            </a:pPr>
            <a:endParaRPr kumimoji="0" sz="1013"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4"/>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¿Qué </a:t>
            </a:r>
            <a:r>
              <a:rPr kumimoji="0" sz="1050" b="1" i="0" u="none" strike="noStrike" kern="1200" cap="none" spc="-8" normalizeH="0" baseline="0" noProof="0" dirty="0">
                <a:ln>
                  <a:noFill/>
                </a:ln>
                <a:solidFill>
                  <a:prstClr val="black"/>
                </a:solidFill>
                <a:effectLst/>
                <a:uLnTx/>
                <a:uFillTx/>
                <a:latin typeface="Arial"/>
                <a:ea typeface="+mn-ea"/>
                <a:cs typeface="Arial"/>
              </a:rPr>
              <a:t>es el </a:t>
            </a:r>
            <a:r>
              <a:rPr kumimoji="0" sz="1050" b="1" i="0" u="none" strike="noStrike" kern="1200" cap="none" spc="-30" normalizeH="0" baseline="0" noProof="0" dirty="0">
                <a:ln>
                  <a:noFill/>
                </a:ln>
                <a:solidFill>
                  <a:prstClr val="black"/>
                </a:solidFill>
                <a:effectLst/>
                <a:uLnTx/>
                <a:uFillTx/>
                <a:latin typeface="Arial"/>
                <a:ea typeface="+mn-ea"/>
                <a:cs typeface="Arial"/>
              </a:rPr>
              <a:t>IVA</a:t>
            </a:r>
            <a:r>
              <a:rPr kumimoji="0" sz="1050" b="1" i="0" u="none" strike="noStrike" kern="1200" cap="none" spc="11" normalizeH="0" baseline="0" noProof="0" dirty="0">
                <a:ln>
                  <a:noFill/>
                </a:ln>
                <a:solidFill>
                  <a:prstClr val="black"/>
                </a:solidFill>
                <a:effectLst/>
                <a:uLnTx/>
                <a:uFillTx/>
                <a:latin typeface="Arial"/>
                <a:ea typeface="+mn-ea"/>
                <a:cs typeface="Arial"/>
              </a:rPr>
              <a:t> </a:t>
            </a:r>
            <a:r>
              <a:rPr kumimoji="0" sz="1050" b="1" i="0" u="none" strike="noStrike" kern="1200" cap="none" spc="-15" normalizeH="0" baseline="0" noProof="0" dirty="0">
                <a:ln>
                  <a:noFill/>
                </a:ln>
                <a:solidFill>
                  <a:prstClr val="black"/>
                </a:solidFill>
                <a:effectLst/>
                <a:uLnTx/>
                <a:uFillTx/>
                <a:latin typeface="Arial"/>
                <a:ea typeface="+mn-ea"/>
                <a:cs typeface="Arial"/>
              </a:rPr>
              <a:t>Trasladado?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a:t>
            </a:r>
            <a:r>
              <a:rPr kumimoji="0" sz="1050" b="0" i="0" u="none" strike="noStrike" kern="1200" cap="none" spc="25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251"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19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que</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trasladamos</a:t>
            </a:r>
            <a:r>
              <a:rPr kumimoji="0" sz="1050" b="0" i="0" u="none" strike="noStrike" kern="1200" cap="none" spc="25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nuestros</a:t>
            </a:r>
            <a:r>
              <a:rPr kumimoji="0" sz="1050" b="0" i="0" u="none" strike="noStrike" kern="1200" cap="none" spc="25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clientes</a:t>
            </a:r>
            <a:r>
              <a:rPr kumimoji="0" sz="1050" b="0" i="0" u="none" strike="noStrike" kern="1200" cap="none" spc="25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al</a:t>
            </a:r>
            <a:r>
              <a:rPr kumimoji="0" sz="1050" b="0" i="0" u="none" strike="noStrike" kern="1200" cap="none" spc="25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momento</a:t>
            </a:r>
            <a:r>
              <a:rPr kumimoji="0" sz="1050" b="0" i="0" u="none" strike="noStrike" kern="1200" cap="none" spc="24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que</a:t>
            </a:r>
            <a:r>
              <a:rPr kumimoji="0" sz="1050" b="0" i="0" u="none" strike="noStrike" kern="1200" cap="none" spc="24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efectivamente</a:t>
            </a:r>
            <a:r>
              <a:rPr kumimoji="0" sz="1050" b="0" i="0" u="none" strike="noStrike" kern="1200" cap="none" spc="24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cobramos</a:t>
            </a:r>
            <a:r>
              <a:rPr kumimoji="0" sz="1050" b="0" i="0" u="none" strike="noStrike" kern="1200" cap="none" spc="25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contraprestación</a:t>
            </a:r>
            <a:r>
              <a:rPr kumimoji="0" sz="1050" b="0" i="0" u="none" strike="noStrike" kern="1200" cap="none" spc="24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por</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concepto</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255"/>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enajenación de bienes, servicios </a:t>
            </a:r>
            <a:r>
              <a:rPr kumimoji="0" sz="1050" b="0" i="0" u="none" strike="noStrike" kern="1200" cap="none" spc="-4" normalizeH="0" baseline="0" noProof="0" dirty="0">
                <a:ln>
                  <a:noFill/>
                </a:ln>
                <a:solidFill>
                  <a:prstClr val="black"/>
                </a:solidFill>
                <a:effectLst/>
                <a:uLnTx/>
                <a:uFillTx/>
                <a:latin typeface="Arial"/>
                <a:ea typeface="+mn-ea"/>
                <a:cs typeface="Arial"/>
              </a:rPr>
              <a:t>u </a:t>
            </a:r>
            <a:r>
              <a:rPr kumimoji="0" sz="1050" b="0" i="0" u="none" strike="noStrike" kern="1200" cap="none" spc="-8" normalizeH="0" baseline="0" noProof="0" dirty="0">
                <a:ln>
                  <a:noFill/>
                </a:ln>
                <a:solidFill>
                  <a:prstClr val="black"/>
                </a:solidFill>
                <a:effectLst/>
                <a:uLnTx/>
                <a:uFillTx/>
                <a:latin typeface="Arial"/>
                <a:ea typeface="+mn-ea"/>
                <a:cs typeface="Arial"/>
              </a:rPr>
              <a:t>otorgamiento de uso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goce</a:t>
            </a:r>
            <a:r>
              <a:rPr kumimoji="0" sz="1050" b="0" i="0" u="none" strike="noStrike" kern="1200" cap="none" spc="18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temporal.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9"/>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4"/>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¿Qué </a:t>
            </a:r>
            <a:r>
              <a:rPr kumimoji="0" sz="1050" b="1" i="0" u="none" strike="noStrike" kern="1200" cap="none" spc="-8" normalizeH="0" baseline="0" noProof="0" dirty="0">
                <a:ln>
                  <a:noFill/>
                </a:ln>
                <a:solidFill>
                  <a:prstClr val="black"/>
                </a:solidFill>
                <a:effectLst/>
                <a:uLnTx/>
                <a:uFillTx/>
                <a:latin typeface="Arial"/>
                <a:ea typeface="+mn-ea"/>
                <a:cs typeface="Arial"/>
              </a:rPr>
              <a:t>es el </a:t>
            </a:r>
            <a:r>
              <a:rPr kumimoji="0" sz="1050" b="1" i="0" u="none" strike="noStrike" kern="1200" cap="none" spc="-26" normalizeH="0" baseline="0" noProof="0" dirty="0">
                <a:ln>
                  <a:noFill/>
                </a:ln>
                <a:solidFill>
                  <a:prstClr val="black"/>
                </a:solidFill>
                <a:effectLst/>
                <a:uLnTx/>
                <a:uFillTx/>
                <a:latin typeface="Arial"/>
                <a:ea typeface="+mn-ea"/>
                <a:cs typeface="Arial"/>
              </a:rPr>
              <a:t>IVA </a:t>
            </a:r>
            <a:r>
              <a:rPr kumimoji="0" sz="1050" b="1" i="0" u="none" strike="noStrike" kern="1200" cap="none" spc="-11" normalizeH="0" baseline="0" noProof="0" dirty="0">
                <a:ln>
                  <a:noFill/>
                </a:ln>
                <a:solidFill>
                  <a:prstClr val="black"/>
                </a:solidFill>
                <a:effectLst/>
                <a:uLnTx/>
                <a:uFillTx/>
                <a:latin typeface="Arial"/>
                <a:ea typeface="+mn-ea"/>
                <a:cs typeface="Arial"/>
              </a:rPr>
              <a:t>Acreditable?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4"/>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60"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que</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nos</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trasladan</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nuestros</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proveedores</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cuando</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efectivamente</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pagamos</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contraprestación</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por</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concepto</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enajenación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251"/>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de bienes, </a:t>
            </a:r>
            <a:r>
              <a:rPr kumimoji="0" sz="1050" b="0" i="0" u="none" strike="noStrike" kern="1200" cap="none" spc="-4" normalizeH="0" baseline="0" noProof="0" dirty="0">
                <a:ln>
                  <a:noFill/>
                </a:ln>
                <a:solidFill>
                  <a:prstClr val="black"/>
                </a:solidFill>
                <a:effectLst/>
                <a:uLnTx/>
                <a:uFillTx/>
                <a:latin typeface="Arial"/>
                <a:ea typeface="+mn-ea"/>
                <a:cs typeface="Arial"/>
              </a:rPr>
              <a:t>servicios u </a:t>
            </a:r>
            <a:r>
              <a:rPr kumimoji="0" sz="1050" b="0" i="0" u="none" strike="noStrike" kern="1200" cap="none" spc="-8" normalizeH="0" baseline="0" noProof="0" dirty="0">
                <a:ln>
                  <a:noFill/>
                </a:ln>
                <a:solidFill>
                  <a:prstClr val="black"/>
                </a:solidFill>
                <a:effectLst/>
                <a:uLnTx/>
                <a:uFillTx/>
                <a:latin typeface="Arial"/>
                <a:ea typeface="+mn-ea"/>
                <a:cs typeface="Arial"/>
              </a:rPr>
              <a:t>otorgamiento de uso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goce temporal,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11" normalizeH="0" baseline="0" noProof="0" dirty="0">
                <a:ln>
                  <a:noFill/>
                </a:ln>
                <a:solidFill>
                  <a:prstClr val="black"/>
                </a:solidFill>
                <a:effectLst/>
                <a:uLnTx/>
                <a:uFillTx/>
                <a:latin typeface="Arial"/>
                <a:ea typeface="+mn-ea"/>
                <a:cs typeface="Arial"/>
              </a:rPr>
              <a:t>aquel </a:t>
            </a:r>
            <a:r>
              <a:rPr kumimoji="0" sz="1050" b="0" i="0" u="none" strike="noStrike" kern="1200" cap="none" spc="-8" normalizeH="0" baseline="0" noProof="0" dirty="0">
                <a:ln>
                  <a:noFill/>
                </a:ln>
                <a:solidFill>
                  <a:prstClr val="black"/>
                </a:solidFill>
                <a:effectLst/>
                <a:uLnTx/>
                <a:uFillTx/>
                <a:latin typeface="Arial"/>
                <a:ea typeface="+mn-ea"/>
                <a:cs typeface="Arial"/>
              </a:rPr>
              <a:t>que pagamos en </a:t>
            </a:r>
            <a:r>
              <a:rPr kumimoji="0" sz="1050" b="0" i="0" u="none" strike="noStrike" kern="1200" cap="none" spc="-11" normalizeH="0" baseline="0" noProof="0" dirty="0">
                <a:ln>
                  <a:noFill/>
                </a:ln>
                <a:solidFill>
                  <a:prstClr val="black"/>
                </a:solidFill>
                <a:effectLst/>
                <a:uLnTx/>
                <a:uFillTx/>
                <a:latin typeface="Arial"/>
                <a:ea typeface="+mn-ea"/>
                <a:cs typeface="Arial"/>
              </a:rPr>
              <a:t>Aduana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Importación</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 Bienes.</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51</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88184" y="1854900"/>
            <a:ext cx="7900988" cy="2016899"/>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 para </a:t>
            </a:r>
            <a:r>
              <a:rPr kumimoji="0" sz="1050" b="1" i="0" u="none" strike="noStrike" kern="1200" cap="none" spc="-11" normalizeH="0" baseline="0" noProof="0" dirty="0">
                <a:ln>
                  <a:noFill/>
                </a:ln>
                <a:solidFill>
                  <a:prstClr val="black"/>
                </a:solidFill>
                <a:effectLst/>
                <a:uLnTx/>
                <a:uFillTx/>
                <a:latin typeface="Arial"/>
                <a:ea typeface="+mn-ea"/>
                <a:cs typeface="Arial"/>
              </a:rPr>
              <a:t>que efectué </a:t>
            </a:r>
            <a:r>
              <a:rPr kumimoji="0" sz="1050" b="1" i="0" u="none" strike="noStrike" kern="1200" cap="none" spc="-8"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8" normalizeH="0" baseline="0" noProof="0" dirty="0">
                <a:ln>
                  <a:noFill/>
                </a:ln>
                <a:solidFill>
                  <a:prstClr val="black"/>
                </a:solidFill>
                <a:effectLst/>
                <a:uLnTx/>
                <a:uFillTx/>
                <a:latin typeface="Arial"/>
                <a:ea typeface="+mn-ea"/>
                <a:cs typeface="Arial"/>
              </a:rPr>
              <a:t>la</a:t>
            </a:r>
            <a:r>
              <a:rPr kumimoji="0" sz="1050" b="1" i="0" u="none" strike="noStrike" kern="1200" cap="none" spc="172"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919"/>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Cuando</a:t>
            </a:r>
            <a:r>
              <a:rPr kumimoji="0" sz="1050" b="0"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solicite</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devolución</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esta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deberá</a:t>
            </a:r>
            <a:r>
              <a:rPr kumimoji="0" sz="1050" b="0"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efectuarse</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7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plazo</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7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40</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días</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siguientes</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fecha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que</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presento</a:t>
            </a:r>
            <a:r>
              <a:rPr kumimoji="0" sz="1050" b="0" i="0" u="none" strike="noStrike" kern="1200" cap="none" spc="6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solicitud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ante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Autoridad Fiscal.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919"/>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plazo</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interrumpe</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por</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10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periodo</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comprendido</a:t>
            </a:r>
            <a:r>
              <a:rPr kumimoji="0" sz="1050" b="0" i="0" u="none" strike="noStrike" kern="1200" cap="none" spc="11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entre</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fecha</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11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es</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notificado</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un</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requerimiento</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por</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parte</a:t>
            </a:r>
            <a:r>
              <a:rPr kumimoji="0" sz="1050" b="0" i="0" u="none" strike="noStrike" kern="1200" cap="none" spc="11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3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9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Autoridad</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información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documentación adicional relacionada con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8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solicitud </a:t>
            </a:r>
            <a:r>
              <a:rPr kumimoji="0" sz="1050" b="0" i="0" u="none" strike="noStrike" kern="1200" cap="none" spc="-8" normalizeH="0" baseline="0" noProof="0" dirty="0">
                <a:ln>
                  <a:noFill/>
                </a:ln>
                <a:solidFill>
                  <a:prstClr val="black"/>
                </a:solidFill>
                <a:effectLst/>
                <a:uLnTx/>
                <a:uFillTx/>
                <a:latin typeface="Arial"/>
                <a:ea typeface="+mn-ea"/>
                <a:cs typeface="Arial"/>
              </a:rPr>
              <a:t>de devolución </a:t>
            </a:r>
            <a:r>
              <a:rPr kumimoji="0" sz="1050" b="0" i="0" u="none" strike="noStrike" kern="1200" cap="none" spc="-4" normalizeH="0" baseline="0" noProof="0" dirty="0">
                <a:ln>
                  <a:noFill/>
                </a:ln>
                <a:solidFill>
                  <a:prstClr val="black"/>
                </a:solidFill>
                <a:effectLst/>
                <a:uLnTx/>
                <a:uFillTx/>
                <a:latin typeface="Arial"/>
                <a:ea typeface="+mn-ea"/>
                <a:cs typeface="Arial"/>
              </a:rPr>
              <a:t>y la </a:t>
            </a:r>
            <a:r>
              <a:rPr kumimoji="0" sz="1050" b="0" i="0" u="none" strike="noStrike" kern="1200" cap="none" spc="-8" normalizeH="0" baseline="0" noProof="0" dirty="0">
                <a:ln>
                  <a:noFill/>
                </a:ln>
                <a:solidFill>
                  <a:prstClr val="black"/>
                </a:solidFill>
                <a:effectLst/>
                <a:uLnTx/>
                <a:uFillTx/>
                <a:latin typeface="Arial"/>
                <a:ea typeface="+mn-ea"/>
                <a:cs typeface="Arial"/>
              </a:rPr>
              <a:t>fecha en que estos </a:t>
            </a:r>
            <a:r>
              <a:rPr kumimoji="0" sz="1050" b="0" i="0" u="none" strike="noStrike" kern="1200" cap="none" spc="-4" normalizeH="0" baseline="0" noProof="0" dirty="0">
                <a:ln>
                  <a:noFill/>
                </a:ln>
                <a:solidFill>
                  <a:prstClr val="black"/>
                </a:solidFill>
                <a:effectLst/>
                <a:uLnTx/>
                <a:uFillTx/>
                <a:latin typeface="Arial"/>
                <a:ea typeface="+mn-ea"/>
                <a:cs typeface="Arial"/>
              </a:rPr>
              <a:t>son </a:t>
            </a:r>
            <a:r>
              <a:rPr kumimoji="0" sz="1050" b="0" i="0" u="none" strike="noStrike" kern="1200" cap="none" spc="-11" normalizeH="0" baseline="0" noProof="0" dirty="0">
                <a:ln>
                  <a:noFill/>
                </a:ln>
                <a:solidFill>
                  <a:prstClr val="black"/>
                </a:solidFill>
                <a:effectLst/>
                <a:uLnTx/>
                <a:uFillTx/>
                <a:latin typeface="Arial"/>
                <a:ea typeface="+mn-ea"/>
                <a:cs typeface="Arial"/>
              </a:rPr>
              <a:t>proporcionados.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57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a:t>
            </a:r>
            <a:r>
              <a:rPr kumimoji="0" sz="1050" b="1" i="0" u="none" strike="noStrike" kern="1200" cap="none" spc="49"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para</a:t>
            </a:r>
            <a:r>
              <a:rPr kumimoji="0" sz="1050" b="1" i="0" u="none" strike="noStrike" kern="1200" cap="none" spc="53"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que</a:t>
            </a:r>
            <a:r>
              <a:rPr kumimoji="0" sz="1050" b="1" i="0" u="none" strike="noStrike" kern="1200" cap="none" spc="49"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efectué</a:t>
            </a:r>
            <a:r>
              <a:rPr kumimoji="0" sz="1050" b="1" i="0" u="none" strike="noStrike" kern="1200" cap="none" spc="34"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devolución</a:t>
            </a:r>
            <a:r>
              <a:rPr kumimoji="0" sz="1050" b="1" i="0" u="none" strike="noStrike" kern="1200" cap="none" spc="34"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del</a:t>
            </a:r>
            <a:r>
              <a:rPr kumimoji="0" sz="1050" b="1" i="0" u="none" strike="noStrike" kern="1200" cap="none" spc="53"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saldo</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a</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favor</a:t>
            </a:r>
            <a:r>
              <a:rPr kumimoji="0" sz="1050" b="1" i="0" u="none" strike="noStrike" kern="1200" cap="none" spc="68"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de</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23" normalizeH="0" baseline="0" noProof="0" dirty="0">
                <a:ln>
                  <a:noFill/>
                </a:ln>
                <a:solidFill>
                  <a:prstClr val="black"/>
                </a:solidFill>
                <a:effectLst/>
                <a:uLnTx/>
                <a:uFillTx/>
                <a:latin typeface="Arial"/>
                <a:ea typeface="+mn-ea"/>
                <a:cs typeface="Arial"/>
              </a:rPr>
              <a:t>IVA</a:t>
            </a:r>
            <a:r>
              <a:rPr kumimoji="0" sz="1050" b="1" i="0" u="none" strike="noStrike" kern="1200" cap="none" spc="-19"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a</a:t>
            </a:r>
            <a:r>
              <a:rPr kumimoji="0" sz="1050" b="1" i="0" u="none" strike="noStrike" kern="1200" cap="none" spc="49"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empresas</a:t>
            </a:r>
            <a:r>
              <a:rPr kumimoji="0" sz="1050" b="1" i="0" u="none" strike="noStrike" kern="1200" cap="none" spc="34"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certificadas</a:t>
            </a:r>
            <a:r>
              <a:rPr kumimoji="0" sz="1050" b="1" i="0" u="none" strike="noStrike" kern="1200" cap="none" spc="56"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en</a:t>
            </a:r>
            <a:r>
              <a:rPr kumimoji="0" sz="1050" b="1" i="0" u="none" strike="noStrike" kern="1200" cap="none" spc="26"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materia</a:t>
            </a:r>
            <a:r>
              <a:rPr kumimoji="0" sz="1050" b="1" i="0" u="none" strike="noStrike" kern="1200" cap="none" spc="53"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de</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23" normalizeH="0" baseline="0" noProof="0" dirty="0">
                <a:ln>
                  <a:noFill/>
                </a:ln>
                <a:solidFill>
                  <a:prstClr val="black"/>
                </a:solidFill>
                <a:effectLst/>
                <a:uLnTx/>
                <a:uFillTx/>
                <a:latin typeface="Arial"/>
                <a:ea typeface="+mn-ea"/>
                <a:cs typeface="Arial"/>
              </a:rPr>
              <a:t>IVA</a:t>
            </a:r>
            <a:r>
              <a:rPr kumimoji="0" sz="1050" b="1" i="0" u="none" strike="noStrike" kern="1200" cap="none" spc="-15"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e</a:t>
            </a:r>
            <a:r>
              <a:rPr kumimoji="0" sz="1050" b="1" i="0" u="none" strike="noStrike" kern="1200" cap="none" spc="30" normalizeH="0" baseline="0" noProof="0" dirty="0">
                <a:ln>
                  <a:noFill/>
                </a:ln>
                <a:solidFill>
                  <a:prstClr val="black"/>
                </a:solidFill>
                <a:effectLst/>
                <a:uLnTx/>
                <a:uFillTx/>
                <a:latin typeface="Arial"/>
                <a:ea typeface="+mn-ea"/>
                <a:cs typeface="Arial"/>
              </a:rPr>
              <a:t> </a:t>
            </a:r>
            <a:r>
              <a:rPr kumimoji="0" sz="1050" b="1" i="0" u="none" strike="noStrike" kern="1200" cap="none" spc="0" normalizeH="0" baseline="0" noProof="0" dirty="0">
                <a:ln>
                  <a:noFill/>
                </a:ln>
                <a:solidFill>
                  <a:prstClr val="black"/>
                </a:solidFill>
                <a:effectLst/>
                <a:uLnTx/>
                <a:uFillTx/>
                <a:latin typeface="Arial"/>
                <a:ea typeface="+mn-ea"/>
                <a:cs typeface="Arial"/>
              </a:rPr>
              <a:t>IEPS</a:t>
            </a:r>
            <a:r>
              <a:rPr kumimoji="0" sz="1050" b="1" i="0" u="none" strike="noStrike" kern="1200" cap="none" spc="45"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Regla</a:t>
            </a:r>
            <a:r>
              <a:rPr kumimoji="0" sz="1050" b="1" i="0" u="none" strike="noStrike" kern="1200" cap="none" spc="45" normalizeH="0" baseline="0" noProof="0" dirty="0">
                <a:ln>
                  <a:noFill/>
                </a:ln>
                <a:solidFill>
                  <a:prstClr val="black"/>
                </a:solidFill>
                <a:effectLst/>
                <a:uLnTx/>
                <a:uFillTx/>
                <a:latin typeface="Arial"/>
                <a:ea typeface="+mn-ea"/>
                <a:cs typeface="Arial"/>
              </a:rPr>
              <a:t> </a:t>
            </a:r>
            <a:r>
              <a:rPr kumimoji="0" sz="1050" b="1" i="0" u="none" strike="noStrike" kern="1200" cap="none" spc="-4" normalizeH="0" baseline="0" noProof="0" dirty="0">
                <a:ln>
                  <a:noFill/>
                </a:ln>
                <a:solidFill>
                  <a:prstClr val="black"/>
                </a:solidFill>
                <a:effectLst/>
                <a:uLnTx/>
                <a:uFillTx/>
                <a:latin typeface="Arial"/>
                <a:ea typeface="+mn-ea"/>
                <a:cs typeface="Arial"/>
              </a:rPr>
              <a:t>2.3.5</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1" i="0" u="none" strike="noStrike" kern="1200" cap="none" spc="-4" normalizeH="0" baseline="0" noProof="0" dirty="0">
                <a:ln>
                  <a:noFill/>
                </a:ln>
                <a:solidFill>
                  <a:prstClr val="black"/>
                </a:solidFill>
                <a:effectLst/>
                <a:uLnTx/>
                <a:uFillTx/>
                <a:latin typeface="Arial"/>
                <a:ea typeface="+mn-ea"/>
                <a:cs typeface="Arial"/>
              </a:rPr>
              <a:t>RMF</a:t>
            </a:r>
            <a:r>
              <a:rPr kumimoji="0" sz="1050" b="1" i="0" u="none" strike="noStrike" kern="1200" cap="none" spc="-15"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15253" marR="0" lvl="0" indent="-106204" algn="l" defTabSz="914400" rtl="0" eaLnBrk="1" fontAlgn="auto" latinLnBrk="0" hangingPunct="1">
              <a:lnSpc>
                <a:spcPct val="100000"/>
              </a:lnSpc>
              <a:spcBef>
                <a:spcPts val="919"/>
              </a:spcBef>
              <a:spcAft>
                <a:spcPts val="0"/>
              </a:spcAft>
              <a:buClr>
                <a:srgbClr val="4966AC"/>
              </a:buClr>
              <a:buSzPct val="92857"/>
              <a:buFont typeface="Wingdings"/>
              <a:buChar char=""/>
              <a:tabLst>
                <a:tab pos="115729" algn="l"/>
                <a:tab pos="1452086"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Certificación</a:t>
            </a:r>
            <a:r>
              <a:rPr kumimoji="0" sz="1050" b="0" i="0" u="none" strike="noStrike" kern="1200" cap="none" spc="41"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7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Plazo de devolución 20</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días.</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2388185" y="3952113"/>
            <a:ext cx="1388745" cy="447238"/>
          </a:xfrm>
          <a:prstGeom prst="rect">
            <a:avLst/>
          </a:prstGeom>
        </p:spPr>
        <p:txBody>
          <a:bodyPr vert="horz" wrap="square" lIns="0" tIns="8573" rIns="0" bIns="0" rtlCol="0">
            <a:spAutoFit/>
          </a:bodyPr>
          <a:lstStyle/>
          <a:p>
            <a:pPr marL="115253" marR="0" lvl="0" indent="-106204" algn="l" defTabSz="914400" rtl="0" eaLnBrk="1" fontAlgn="auto" latinLnBrk="0" hangingPunct="1">
              <a:lnSpc>
                <a:spcPct val="100000"/>
              </a:lnSpc>
              <a:spcBef>
                <a:spcPts val="68"/>
              </a:spcBef>
              <a:spcAft>
                <a:spcPts val="0"/>
              </a:spcAft>
              <a:buClr>
                <a:srgbClr val="4966AC"/>
              </a:buClr>
              <a:buSzPct val="92857"/>
              <a:buFont typeface="Wingdings"/>
              <a:buChar char=""/>
              <a:tabLst>
                <a:tab pos="115729"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Certificación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15253" marR="0" lvl="0" indent="-106204" algn="l" defTabSz="914400" rtl="0" eaLnBrk="1" fontAlgn="auto" latinLnBrk="0" hangingPunct="1">
              <a:lnSpc>
                <a:spcPct val="100000"/>
              </a:lnSpc>
              <a:spcBef>
                <a:spcPts val="919"/>
              </a:spcBef>
              <a:spcAft>
                <a:spcPts val="0"/>
              </a:spcAft>
              <a:buClr>
                <a:srgbClr val="4966AC"/>
              </a:buClr>
              <a:buSzPct val="92857"/>
              <a:buFont typeface="Wingdings"/>
              <a:buChar char=""/>
              <a:tabLst>
                <a:tab pos="115729"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Certificación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86"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AAA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3846862" y="3952113"/>
            <a:ext cx="1730216" cy="447238"/>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Plazo de devolución 15</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días.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25241" marR="0" lvl="0" indent="0" algn="l" defTabSz="914400" rtl="0" eaLnBrk="1" fontAlgn="auto" latinLnBrk="0" hangingPunct="1">
              <a:lnSpc>
                <a:spcPct val="100000"/>
              </a:lnSpc>
              <a:spcBef>
                <a:spcPts val="919"/>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Plazo de devolución 10</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días.</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52</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88185" y="1854899"/>
            <a:ext cx="7903369" cy="3541868"/>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 para </a:t>
            </a:r>
            <a:r>
              <a:rPr kumimoji="0" sz="1050" b="1" i="0" u="none" strike="noStrike" kern="1200" cap="none" spc="-11" normalizeH="0" baseline="0" noProof="0" dirty="0">
                <a:ln>
                  <a:noFill/>
                </a:ln>
                <a:solidFill>
                  <a:prstClr val="black"/>
                </a:solidFill>
                <a:effectLst/>
                <a:uLnTx/>
                <a:uFillTx/>
                <a:latin typeface="Arial"/>
                <a:ea typeface="+mn-ea"/>
                <a:cs typeface="Arial"/>
              </a:rPr>
              <a:t>que efectué </a:t>
            </a:r>
            <a:r>
              <a:rPr kumimoji="0" sz="1050" b="1" i="0" u="none" strike="noStrike" kern="1200" cap="none" spc="-8"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8" normalizeH="0" baseline="0" noProof="0" dirty="0">
                <a:ln>
                  <a:noFill/>
                </a:ln>
                <a:solidFill>
                  <a:prstClr val="black"/>
                </a:solidFill>
                <a:effectLst/>
                <a:uLnTx/>
                <a:uFillTx/>
                <a:latin typeface="Arial"/>
                <a:ea typeface="+mn-ea"/>
                <a:cs typeface="Arial"/>
              </a:rPr>
              <a:t>la</a:t>
            </a:r>
            <a:r>
              <a:rPr kumimoji="0" sz="1050" b="1" i="0" u="none" strike="noStrike" kern="1200" cap="none" spc="176"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919"/>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Reducción</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plazo</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23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20</a:t>
            </a:r>
            <a:r>
              <a:rPr kumimoji="0" sz="1050" b="0" i="0" u="none" strike="noStrike" kern="1200" cap="none" spc="23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días</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para</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aquellos</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contribuyentes</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del</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sector</a:t>
            </a:r>
            <a:r>
              <a:rPr kumimoji="0" sz="1050" b="0" i="0" u="none" strike="noStrike" kern="1200" cap="none" spc="23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agropecuario</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0" normalizeH="0" baseline="0" noProof="0" dirty="0">
                <a:ln>
                  <a:noFill/>
                </a:ln>
                <a:solidFill>
                  <a:prstClr val="black"/>
                </a:solidFill>
                <a:effectLst/>
                <a:uLnTx/>
                <a:uFillTx/>
                <a:latin typeface="Arial"/>
                <a:ea typeface="+mn-ea"/>
                <a:cs typeface="Arial"/>
              </a:rPr>
              <a:t>siempre</a:t>
            </a:r>
            <a:r>
              <a:rPr kumimoji="0" sz="1050" b="0" i="0" u="none" strike="noStrike" kern="1200" cap="none" spc="22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cumplan</a:t>
            </a:r>
            <a:r>
              <a:rPr kumimoji="0" sz="1050" b="0" i="0" u="none" strike="noStrike" kern="1200" cap="none" spc="23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con</a:t>
            </a:r>
            <a:r>
              <a:rPr kumimoji="0" sz="1050" b="0" i="0" u="none" strike="noStrike" kern="1200" cap="none" spc="248"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lo</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siguiente</a:t>
            </a:r>
            <a:r>
              <a:rPr kumimoji="0" sz="1050" b="0" i="0" u="none" strike="noStrike" kern="1200" cap="none" spc="217"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conformidad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regla 2.3.3. 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Resolución Miscelánea Fiscal del ejercicio</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441" marR="0" lvl="0" indent="-203835" algn="l" defTabSz="914400" rtl="0" eaLnBrk="1" fontAlgn="auto" latinLnBrk="0" hangingPunct="1">
              <a:lnSpc>
                <a:spcPct val="100000"/>
              </a:lnSpc>
              <a:spcBef>
                <a:spcPts val="919"/>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Contar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1" i="0" u="heavy" strike="noStrike" kern="1200" cap="none" spc="-8" normalizeH="0" baseline="0" noProof="0" dirty="0">
                <a:ln>
                  <a:noFill/>
                </a:ln>
                <a:solidFill>
                  <a:prstClr val="black"/>
                </a:solidFill>
                <a:effectLst/>
                <a:uLnTx/>
                <a:uFill>
                  <a:solidFill>
                    <a:srgbClr val="000000"/>
                  </a:solidFill>
                </a:uFill>
                <a:latin typeface="Arial"/>
                <a:ea typeface="+mn-ea"/>
                <a:cs typeface="Arial"/>
              </a:rPr>
              <a:t>e.firma</a:t>
            </a:r>
            <a:r>
              <a:rPr kumimoji="0" sz="1050" b="1"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vigente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441" marR="0" lvl="0" indent="-203835" algn="l" defTabSz="914400" rtl="0" eaLnBrk="1" fontAlgn="auto" latinLnBrk="0" hangingPunct="1">
              <a:lnSpc>
                <a:spcPct val="100000"/>
              </a:lnSpc>
              <a:spcBef>
                <a:spcPts val="938"/>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Opinión de </a:t>
            </a:r>
            <a:r>
              <a:rPr kumimoji="0" sz="1050" b="0" i="0" u="none" strike="noStrike" kern="1200" cap="none" spc="-4" normalizeH="0" baseline="0" noProof="0" dirty="0">
                <a:ln>
                  <a:noFill/>
                </a:ln>
                <a:solidFill>
                  <a:prstClr val="black"/>
                </a:solidFill>
                <a:effectLst/>
                <a:uLnTx/>
                <a:uFillTx/>
                <a:latin typeface="Arial"/>
                <a:ea typeface="+mn-ea"/>
                <a:cs typeface="Arial"/>
              </a:rPr>
              <a:t>cumplimiento </a:t>
            </a:r>
            <a:r>
              <a:rPr kumimoji="0" sz="1050" b="0" i="0" u="none" strike="noStrike" kern="1200" cap="none" spc="-8" normalizeH="0" baseline="0" noProof="0" dirty="0">
                <a:ln>
                  <a:noFill/>
                </a:ln>
                <a:solidFill>
                  <a:prstClr val="black"/>
                </a:solidFill>
                <a:effectLst/>
                <a:uLnTx/>
                <a:uFillTx/>
                <a:latin typeface="Arial"/>
                <a:ea typeface="+mn-ea"/>
                <a:cs typeface="Arial"/>
              </a:rPr>
              <a:t>de sus obligaciones </a:t>
            </a:r>
            <a:r>
              <a:rPr kumimoji="0" sz="1050" b="0" i="0" u="none" strike="noStrike" kern="1200" cap="none" spc="-4" normalizeH="0" baseline="0" noProof="0" dirty="0">
                <a:ln>
                  <a:noFill/>
                </a:ln>
                <a:solidFill>
                  <a:prstClr val="black"/>
                </a:solidFill>
                <a:effectLst/>
                <a:uLnTx/>
                <a:uFillTx/>
                <a:latin typeface="Arial"/>
                <a:ea typeface="+mn-ea"/>
                <a:cs typeface="Arial"/>
              </a:rPr>
              <a:t>fiscales</a:t>
            </a:r>
            <a:r>
              <a:rPr kumimoji="0" sz="1050" b="0" i="0" u="none" strike="noStrike" kern="1200" cap="none" spc="14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positiva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441" marR="0" lvl="0" indent="-203835" algn="l" defTabSz="914400" rtl="0" eaLnBrk="1" fontAlgn="auto" latinLnBrk="0" hangingPunct="1">
              <a:lnSpc>
                <a:spcPct val="100000"/>
              </a:lnSpc>
              <a:spcBef>
                <a:spcPts val="919"/>
              </a:spcBef>
              <a:spcAft>
                <a:spcPts val="0"/>
              </a:spcAft>
              <a:buClr>
                <a:srgbClr val="4966AC"/>
              </a:buClr>
              <a:buSzTx/>
              <a:buFontTx/>
              <a:buChar char="•"/>
              <a:tabLst>
                <a:tab pos="482441" algn="l"/>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monto solicitado en devolución no </a:t>
            </a:r>
            <a:r>
              <a:rPr kumimoji="0" sz="1050" b="0" i="0" u="none" strike="noStrike" kern="1200" cap="none" spc="-11" normalizeH="0" baseline="0" noProof="0" dirty="0">
                <a:ln>
                  <a:noFill/>
                </a:ln>
                <a:solidFill>
                  <a:prstClr val="black"/>
                </a:solidFill>
                <a:effectLst/>
                <a:uLnTx/>
                <a:uFillTx/>
                <a:latin typeface="Arial"/>
                <a:ea typeface="+mn-ea"/>
                <a:cs typeface="Arial"/>
              </a:rPr>
              <a:t>supere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cantidad </a:t>
            </a:r>
            <a:r>
              <a:rPr kumimoji="0" sz="1050" b="0" i="0" u="none" strike="noStrike" kern="1200" cap="none" spc="-11" normalizeH="0" baseline="0" noProof="0" dirty="0">
                <a:ln>
                  <a:noFill/>
                </a:ln>
                <a:solidFill>
                  <a:prstClr val="black"/>
                </a:solidFill>
                <a:effectLst/>
                <a:uLnTx/>
                <a:uFillTx/>
                <a:latin typeface="Arial"/>
                <a:ea typeface="+mn-ea"/>
                <a:cs typeface="Arial"/>
              </a:rPr>
              <a:t>$1,000,000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22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pesos.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441" marR="7620"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ultimas </a:t>
            </a:r>
            <a:r>
              <a:rPr kumimoji="0" sz="1050" b="0" i="0" u="none" strike="noStrike" kern="1200" cap="none" spc="0" normalizeH="0" baseline="0" noProof="0" dirty="0">
                <a:ln>
                  <a:noFill/>
                </a:ln>
                <a:solidFill>
                  <a:prstClr val="black"/>
                </a:solidFill>
                <a:effectLst/>
                <a:uLnTx/>
                <a:uFillTx/>
                <a:latin typeface="Arial"/>
                <a:ea typeface="+mn-ea"/>
                <a:cs typeface="Arial"/>
              </a:rPr>
              <a:t>12 </a:t>
            </a:r>
            <a:r>
              <a:rPr kumimoji="0" sz="1050" b="0" i="0" u="none" strike="noStrike" kern="1200" cap="none" spc="-8" normalizeH="0" baseline="0" noProof="0" dirty="0">
                <a:ln>
                  <a:noFill/>
                </a:ln>
                <a:solidFill>
                  <a:prstClr val="black"/>
                </a:solidFill>
                <a:effectLst/>
                <a:uLnTx/>
                <a:uFillTx/>
                <a:latin typeface="Arial"/>
                <a:ea typeface="+mn-ea"/>
                <a:cs typeface="Arial"/>
              </a:rPr>
              <a:t>solicitudes 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8" normalizeH="0" baseline="0" noProof="0" dirty="0">
                <a:ln>
                  <a:noFill/>
                </a:ln>
                <a:solidFill>
                  <a:prstClr val="black"/>
                </a:solidFill>
                <a:effectLst/>
                <a:uLnTx/>
                <a:uFillTx/>
                <a:latin typeface="Arial"/>
                <a:ea typeface="+mn-ea"/>
                <a:cs typeface="Arial"/>
              </a:rPr>
              <a:t>no deberán haber </a:t>
            </a:r>
            <a:r>
              <a:rPr kumimoji="0" sz="1050" b="0" i="0" u="none" strike="noStrike" kern="1200" cap="none" spc="-4" normalizeH="0" baseline="0" noProof="0" dirty="0">
                <a:ln>
                  <a:noFill/>
                </a:ln>
                <a:solidFill>
                  <a:prstClr val="black"/>
                </a:solidFill>
                <a:effectLst/>
                <a:uLnTx/>
                <a:uFillTx/>
                <a:latin typeface="Arial"/>
                <a:ea typeface="+mn-ea"/>
                <a:cs typeface="Arial"/>
              </a:rPr>
              <a:t>sido </a:t>
            </a:r>
            <a:r>
              <a:rPr kumimoji="0" sz="1050" b="0" i="0" u="none" strike="noStrike" kern="1200" cap="none" spc="-8" normalizeH="0" baseline="0" noProof="0" dirty="0">
                <a:ln>
                  <a:noFill/>
                </a:ln>
                <a:solidFill>
                  <a:prstClr val="black"/>
                </a:solidFill>
                <a:effectLst/>
                <a:uLnTx/>
                <a:uFillTx/>
                <a:latin typeface="Arial"/>
                <a:ea typeface="+mn-ea"/>
                <a:cs typeface="Arial"/>
              </a:rPr>
              <a:t>negadas </a:t>
            </a:r>
            <a:r>
              <a:rPr kumimoji="0" sz="1050" b="0" i="0" u="none" strike="noStrike" kern="1200" cap="none" spc="4"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 autoridad fiscal,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más </a:t>
            </a:r>
            <a:r>
              <a:rPr kumimoji="0" sz="1050" b="0" i="0" u="none" strike="noStrike" kern="1200" cap="none" spc="-11" normalizeH="0" baseline="0" noProof="0" dirty="0">
                <a:ln>
                  <a:noFill/>
                </a:ln>
                <a:solidFill>
                  <a:prstClr val="black"/>
                </a:solidFill>
                <a:effectLst/>
                <a:uLnTx/>
                <a:uFillTx/>
                <a:latin typeface="Arial"/>
                <a:ea typeface="+mn-ea"/>
                <a:cs typeface="Arial"/>
              </a:rPr>
              <a:t>del 20% </a:t>
            </a:r>
            <a:r>
              <a:rPr kumimoji="0" sz="1050" b="0" i="0" u="none" strike="noStrike" kern="1200" cap="none" spc="-4"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monto  solicitado siempre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11" normalizeH="0" baseline="0" noProof="0" dirty="0">
                <a:ln>
                  <a:noFill/>
                </a:ln>
                <a:solidFill>
                  <a:prstClr val="black"/>
                </a:solidFill>
                <a:effectLst/>
                <a:uLnTx/>
                <a:uFillTx/>
                <a:latin typeface="Arial"/>
                <a:ea typeface="+mn-ea"/>
                <a:cs typeface="Arial"/>
              </a:rPr>
              <a:t>cuando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11" normalizeH="0" baseline="0" noProof="0" dirty="0">
                <a:ln>
                  <a:noFill/>
                </a:ln>
                <a:solidFill>
                  <a:prstClr val="black"/>
                </a:solidFill>
                <a:effectLst/>
                <a:uLnTx/>
                <a:uFillTx/>
                <a:latin typeface="Arial"/>
                <a:ea typeface="+mn-ea"/>
                <a:cs typeface="Arial"/>
              </a:rPr>
              <a:t>exceda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$1,000,000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9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pesos.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441" marR="6191"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Hayan </a:t>
            </a:r>
            <a:r>
              <a:rPr kumimoji="0" sz="1050" b="0" i="0" u="none" strike="noStrike" kern="1200" cap="none" spc="-4" normalizeH="0" baseline="0" noProof="0" dirty="0">
                <a:ln>
                  <a:noFill/>
                </a:ln>
                <a:solidFill>
                  <a:prstClr val="black"/>
                </a:solidFill>
                <a:effectLst/>
                <a:uLnTx/>
                <a:uFillTx/>
                <a:latin typeface="Arial"/>
                <a:ea typeface="+mn-ea"/>
                <a:cs typeface="Arial"/>
              </a:rPr>
              <a:t>enviado mediante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Portal </a:t>
            </a:r>
            <a:r>
              <a:rPr kumimoji="0" sz="1050" b="0" i="0" u="none" strike="noStrike" kern="1200" cap="none" spc="0" normalizeH="0" baseline="0" noProof="0" dirty="0">
                <a:ln>
                  <a:noFill/>
                </a:ln>
                <a:solidFill>
                  <a:prstClr val="black"/>
                </a:solidFill>
                <a:effectLst/>
                <a:uLnTx/>
                <a:uFillTx/>
                <a:latin typeface="Arial"/>
                <a:ea typeface="+mn-ea"/>
                <a:cs typeface="Arial"/>
              </a:rPr>
              <a:t>del </a:t>
            </a:r>
            <a:r>
              <a:rPr kumimoji="0" sz="1050" b="0" i="0" u="none" strike="noStrike" kern="1200" cap="none" spc="-45" normalizeH="0" baseline="0" noProof="0" dirty="0">
                <a:ln>
                  <a:noFill/>
                </a:ln>
                <a:solidFill>
                  <a:prstClr val="black"/>
                </a:solidFill>
                <a:effectLst/>
                <a:uLnTx/>
                <a:uFillTx/>
                <a:latin typeface="Arial"/>
                <a:ea typeface="+mn-ea"/>
                <a:cs typeface="Arial"/>
              </a:rPr>
              <a:t>SAT,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período 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solicita la devolución, la información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Balanzas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comprobación, catálogos de cuenta, </a:t>
            </a:r>
            <a:r>
              <a:rPr kumimoji="0" sz="1050" b="0" i="0" u="none" strike="noStrike" kern="1200" cap="none" spc="-11" normalizeH="0" baseline="0" noProof="0" dirty="0">
                <a:ln>
                  <a:noFill/>
                </a:ln>
                <a:solidFill>
                  <a:prstClr val="black"/>
                </a:solidFill>
                <a:effectLst/>
                <a:uLnTx/>
                <a:uFillTx/>
                <a:latin typeface="Arial"/>
                <a:ea typeface="+mn-ea"/>
                <a:cs typeface="Arial"/>
              </a:rPr>
              <a:t>pólizas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auxiliares, conforme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contabilidad de</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medios electrónicos.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
                <a:srgbClr val="4966AC"/>
              </a:buClr>
              <a:buSzTx/>
              <a:buFont typeface="Arial"/>
              <a:buChar char="•"/>
              <a:tabLst/>
              <a:defRPr/>
            </a:pPr>
            <a:endParaRPr kumimoji="0" sz="863" b="0" i="0" u="none" strike="noStrike" kern="1200" cap="none" spc="0" normalizeH="0" baseline="0" noProof="0">
              <a:ln>
                <a:noFill/>
              </a:ln>
              <a:solidFill>
                <a:prstClr val="black"/>
              </a:solidFill>
              <a:effectLst/>
              <a:uLnTx/>
              <a:uFillTx/>
              <a:latin typeface="Arial"/>
              <a:ea typeface="+mn-ea"/>
              <a:cs typeface="Arial"/>
            </a:endParaRPr>
          </a:p>
          <a:p>
            <a:pPr marL="482441" marR="3810" lvl="0" indent="-203835" algn="just" defTabSz="914400" rtl="0" eaLnBrk="1" fontAlgn="auto" latinLnBrk="0" hangingPunct="1">
              <a:lnSpc>
                <a:spcPct val="90000"/>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Adicionalmente, por única </a:t>
            </a:r>
            <a:r>
              <a:rPr kumimoji="0" sz="1050" b="0" i="0" u="none" strike="noStrike" kern="1200" cap="none" spc="-8" normalizeH="0" baseline="0" noProof="0" dirty="0">
                <a:ln>
                  <a:noFill/>
                </a:ln>
                <a:solidFill>
                  <a:prstClr val="black"/>
                </a:solidFill>
                <a:effectLst/>
                <a:uLnTx/>
                <a:uFillTx/>
                <a:latin typeface="Arial"/>
                <a:ea typeface="+mn-ea"/>
                <a:cs typeface="Arial"/>
              </a:rPr>
              <a:t>vez, </a:t>
            </a:r>
            <a:r>
              <a:rPr kumimoji="0" sz="1050" b="0" i="0" u="none" strike="noStrike" kern="1200" cap="none" spc="-4" normalizeH="0" baseline="0" noProof="0" dirty="0">
                <a:ln>
                  <a:noFill/>
                </a:ln>
                <a:solidFill>
                  <a:prstClr val="black"/>
                </a:solidFill>
                <a:effectLst/>
                <a:uLnTx/>
                <a:uFillTx/>
                <a:latin typeface="Arial"/>
                <a:ea typeface="+mn-ea"/>
                <a:cs typeface="Arial"/>
              </a:rPr>
              <a:t>al momento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optar </a:t>
            </a:r>
            <a:r>
              <a:rPr kumimoji="0" sz="1050" b="0" i="0" u="none" strike="noStrike" kern="1200" cap="none" spc="-8"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presente facilidad deberán presentar </a:t>
            </a: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información y  </a:t>
            </a:r>
            <a:r>
              <a:rPr kumimoji="0" sz="1050" b="0" i="0" u="none" strike="noStrike" kern="1200" cap="none" spc="-8" normalizeH="0" baseline="0" noProof="0" dirty="0">
                <a:ln>
                  <a:noFill/>
                </a:ln>
                <a:solidFill>
                  <a:prstClr val="black"/>
                </a:solidFill>
                <a:effectLst/>
                <a:uLnTx/>
                <a:uFillTx/>
                <a:latin typeface="Arial"/>
                <a:ea typeface="+mn-ea"/>
                <a:cs typeface="Arial"/>
              </a:rPr>
              <a:t>documentación </a:t>
            </a:r>
            <a:r>
              <a:rPr kumimoji="0" sz="1050" b="0" i="0" u="none" strike="noStrike" kern="1200" cap="none" spc="-4" normalizeH="0" baseline="0" noProof="0" dirty="0">
                <a:ln>
                  <a:noFill/>
                </a:ln>
                <a:solidFill>
                  <a:prstClr val="black"/>
                </a:solidFill>
                <a:effectLst/>
                <a:uLnTx/>
                <a:uFillTx/>
                <a:latin typeface="Arial"/>
                <a:ea typeface="+mn-ea"/>
                <a:cs typeface="Arial"/>
              </a:rPr>
              <a:t>mencionada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ficha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tramite 159/CFF “Solicitud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sector  agropecuario”, </a:t>
            </a:r>
            <a:r>
              <a:rPr kumimoji="0" sz="1050" b="0" i="0" u="none" strike="noStrike" kern="1200" cap="none" spc="-4" normalizeH="0" baseline="0" noProof="0" dirty="0">
                <a:ln>
                  <a:noFill/>
                </a:ln>
                <a:solidFill>
                  <a:prstClr val="black"/>
                </a:solidFill>
                <a:effectLst/>
                <a:uLnTx/>
                <a:uFillTx/>
                <a:latin typeface="Arial"/>
                <a:ea typeface="+mn-ea"/>
                <a:cs typeface="Arial"/>
              </a:rPr>
              <a:t>contenida </a:t>
            </a:r>
            <a:r>
              <a:rPr kumimoji="0" sz="1050" b="0" i="0" u="none" strike="noStrike" kern="1200" cap="none" spc="-8" normalizeH="0" baseline="0" noProof="0" dirty="0">
                <a:ln>
                  <a:noFill/>
                </a:ln>
                <a:solidFill>
                  <a:prstClr val="black"/>
                </a:solidFill>
                <a:effectLst/>
                <a:uLnTx/>
                <a:uFillTx/>
                <a:latin typeface="Arial"/>
                <a:ea typeface="+mn-ea"/>
                <a:cs typeface="Arial"/>
              </a:rPr>
              <a:t>en el </a:t>
            </a:r>
            <a:r>
              <a:rPr kumimoji="0" sz="1050" b="0" i="0" u="none" strike="noStrike" kern="1200" cap="none" spc="-4" normalizeH="0" baseline="0" noProof="0" dirty="0">
                <a:ln>
                  <a:noFill/>
                </a:ln>
                <a:solidFill>
                  <a:prstClr val="black"/>
                </a:solidFill>
                <a:effectLst/>
                <a:uLnTx/>
                <a:uFillTx/>
                <a:latin typeface="Arial"/>
                <a:ea typeface="+mn-ea"/>
                <a:cs typeface="Arial"/>
              </a:rPr>
              <a:t>Anexo </a:t>
            </a:r>
            <a:r>
              <a:rPr kumimoji="0" sz="1050" b="0" i="0" u="none" strike="noStrike" kern="1200" cap="none" spc="-8" normalizeH="0" baseline="0" noProof="0" dirty="0">
                <a:ln>
                  <a:noFill/>
                </a:ln>
                <a:solidFill>
                  <a:prstClr val="black"/>
                </a:solidFill>
                <a:effectLst/>
                <a:uLnTx/>
                <a:uFillTx/>
                <a:latin typeface="Arial"/>
                <a:ea typeface="+mn-ea"/>
                <a:cs typeface="Arial"/>
              </a:rPr>
              <a:t>1-A, </a:t>
            </a:r>
            <a:r>
              <a:rPr kumimoji="0" sz="1050" b="0" i="0" u="none" strike="noStrike" kern="1200" cap="none" spc="-4" normalizeH="0" baseline="0" noProof="0" dirty="0">
                <a:ln>
                  <a:noFill/>
                </a:ln>
                <a:solidFill>
                  <a:prstClr val="black"/>
                </a:solidFill>
                <a:effectLst/>
                <a:uLnTx/>
                <a:uFillTx/>
                <a:latin typeface="Arial"/>
                <a:ea typeface="+mn-ea"/>
                <a:cs typeface="Arial"/>
              </a:rPr>
              <a:t>la cual </a:t>
            </a:r>
            <a:r>
              <a:rPr kumimoji="0" sz="1050" b="0" i="0" u="none" strike="noStrike" kern="1200" cap="none" spc="-8" normalizeH="0" baseline="0" noProof="0" dirty="0">
                <a:ln>
                  <a:noFill/>
                </a:ln>
                <a:solidFill>
                  <a:prstClr val="black"/>
                </a:solidFill>
                <a:effectLst/>
                <a:uLnTx/>
                <a:uFillTx/>
                <a:latin typeface="Arial"/>
                <a:ea typeface="+mn-ea"/>
                <a:cs typeface="Arial"/>
              </a:rPr>
              <a:t>es </a:t>
            </a:r>
            <a:r>
              <a:rPr kumimoji="0" sz="1050" b="0" i="0" u="none" strike="noStrike" kern="1200" cap="none" spc="-4" normalizeH="0" baseline="0" noProof="0" dirty="0">
                <a:ln>
                  <a:noFill/>
                </a:ln>
                <a:solidFill>
                  <a:prstClr val="black"/>
                </a:solidFill>
                <a:effectLst/>
                <a:uLnTx/>
                <a:uFillTx/>
                <a:latin typeface="Arial"/>
                <a:ea typeface="+mn-ea"/>
                <a:cs typeface="Arial"/>
              </a:rPr>
              <a:t>descripción </a:t>
            </a:r>
            <a:r>
              <a:rPr kumimoji="0" sz="1050" b="0" i="0" u="none" strike="noStrike" kern="1200" cap="none" spc="-8" normalizeH="0" baseline="0" noProof="0" dirty="0">
                <a:ln>
                  <a:noFill/>
                </a:ln>
                <a:solidFill>
                  <a:prstClr val="black"/>
                </a:solidFill>
                <a:effectLst/>
                <a:uLnTx/>
                <a:uFillTx/>
                <a:latin typeface="Arial"/>
                <a:ea typeface="+mn-ea"/>
                <a:cs typeface="Arial"/>
              </a:rPr>
              <a:t>detallada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actividad, infraestructura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compañía y  plantilla </a:t>
            </a:r>
            <a:r>
              <a:rPr kumimoji="0" sz="1050" b="0" i="0" u="none" strike="noStrike" kern="1200" cap="none" spc="-8" normalizeH="0" baseline="0" noProof="0" dirty="0">
                <a:ln>
                  <a:noFill/>
                </a:ln>
                <a:solidFill>
                  <a:prstClr val="black"/>
                </a:solidFill>
                <a:effectLst/>
                <a:uLnTx/>
                <a:uFillTx/>
                <a:latin typeface="Arial"/>
                <a:ea typeface="+mn-ea"/>
                <a:cs typeface="Arial"/>
              </a:rPr>
              <a:t>laboral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en caso de ser </a:t>
            </a:r>
            <a:r>
              <a:rPr kumimoji="0" sz="1050" b="0" i="0" u="none" strike="noStrike" kern="1200" cap="none" spc="-11" normalizeH="0" baseline="0" noProof="0" dirty="0">
                <a:ln>
                  <a:noFill/>
                </a:ln>
                <a:solidFill>
                  <a:prstClr val="black"/>
                </a:solidFill>
                <a:effectLst/>
                <a:uLnTx/>
                <a:uFillTx/>
                <a:latin typeface="Arial"/>
                <a:ea typeface="+mn-ea"/>
                <a:cs typeface="Arial"/>
              </a:rPr>
              <a:t>persona </a:t>
            </a:r>
            <a:r>
              <a:rPr kumimoji="0" sz="1050" b="0" i="0" u="none" strike="noStrike" kern="1200" cap="none" spc="-8" normalizeH="0" baseline="0" noProof="0" dirty="0">
                <a:ln>
                  <a:noFill/>
                </a:ln>
                <a:solidFill>
                  <a:prstClr val="black"/>
                </a:solidFill>
                <a:effectLst/>
                <a:uLnTx/>
                <a:uFillTx/>
                <a:latin typeface="Arial"/>
                <a:ea typeface="+mn-ea"/>
                <a:cs typeface="Arial"/>
              </a:rPr>
              <a:t>moral nombre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RFC de</a:t>
            </a:r>
            <a:r>
              <a:rPr kumimoji="0" sz="1050" b="0" i="0" u="none" strike="noStrike" kern="1200" cap="none" spc="19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socios.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441" marR="8096"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Este </a:t>
            </a:r>
            <a:r>
              <a:rPr kumimoji="0" sz="1050" b="0" i="0" u="none" strike="noStrike" kern="1200" cap="none" spc="-8" normalizeH="0" baseline="0" noProof="0" dirty="0">
                <a:ln>
                  <a:noFill/>
                </a:ln>
                <a:solidFill>
                  <a:prstClr val="black"/>
                </a:solidFill>
                <a:effectLst/>
                <a:uLnTx/>
                <a:uFillTx/>
                <a:latin typeface="Arial"/>
                <a:ea typeface="+mn-ea"/>
                <a:cs typeface="Arial"/>
              </a:rPr>
              <a:t>beneficio no </a:t>
            </a:r>
            <a:r>
              <a:rPr kumimoji="0" sz="1050" b="0" i="0" u="none" strike="noStrike" kern="1200" cap="none" spc="-4" normalizeH="0" baseline="0" noProof="0" dirty="0">
                <a:ln>
                  <a:noFill/>
                </a:ln>
                <a:solidFill>
                  <a:prstClr val="black"/>
                </a:solidFill>
                <a:effectLst/>
                <a:uLnTx/>
                <a:uFillTx/>
                <a:latin typeface="Arial"/>
                <a:ea typeface="+mn-ea"/>
                <a:cs typeface="Arial"/>
              </a:rPr>
              <a:t>aplicara </a:t>
            </a: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aquellos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a:t>
            </a:r>
            <a:r>
              <a:rPr kumimoji="0" sz="1050" b="0" i="0" u="none" strike="noStrike" kern="1200" cap="none" spc="0" normalizeH="0" baseline="0" noProof="0" dirty="0">
                <a:ln>
                  <a:noFill/>
                </a:ln>
                <a:solidFill>
                  <a:prstClr val="black"/>
                </a:solidFill>
                <a:effectLst/>
                <a:uLnTx/>
                <a:uFillTx/>
                <a:latin typeface="Arial"/>
                <a:ea typeface="+mn-ea"/>
                <a:cs typeface="Arial"/>
              </a:rPr>
              <a:t>en las </a:t>
            </a:r>
            <a:r>
              <a:rPr kumimoji="0" sz="1050" b="0" i="0" u="none" strike="noStrike" kern="1200" cap="none" spc="-4" normalizeH="0" baseline="0" noProof="0" dirty="0">
                <a:ln>
                  <a:noFill/>
                </a:ln>
                <a:solidFill>
                  <a:prstClr val="black"/>
                </a:solidFill>
                <a:effectLst/>
                <a:uLnTx/>
                <a:uFillTx/>
                <a:latin typeface="Arial"/>
                <a:ea typeface="+mn-ea"/>
                <a:cs typeface="Arial"/>
              </a:rPr>
              <a:t>listas que hace </a:t>
            </a:r>
            <a:r>
              <a:rPr kumimoji="0" sz="1050" b="0" i="0" u="none" strike="noStrike" kern="1200" cap="none" spc="-8" normalizeH="0" baseline="0" noProof="0" dirty="0">
                <a:ln>
                  <a:noFill/>
                </a:ln>
                <a:solidFill>
                  <a:prstClr val="black"/>
                </a:solidFill>
                <a:effectLst/>
                <a:uLnTx/>
                <a:uFillTx/>
                <a:latin typeface="Arial"/>
                <a:ea typeface="+mn-ea"/>
                <a:cs typeface="Arial"/>
              </a:rPr>
              <a:t>referencia </a:t>
            </a:r>
            <a:r>
              <a:rPr kumimoji="0" sz="1050" b="0" i="0" u="none" strike="noStrike" kern="1200" cap="none" spc="0"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artículo </a:t>
            </a:r>
            <a:r>
              <a:rPr kumimoji="0" sz="1050" b="0" i="0" u="none" strike="noStrike" kern="1200" cap="none" spc="0" normalizeH="0" baseline="0" noProof="0" dirty="0">
                <a:ln>
                  <a:noFill/>
                </a:ln>
                <a:solidFill>
                  <a:prstClr val="black"/>
                </a:solidFill>
                <a:effectLst/>
                <a:uLnTx/>
                <a:uFillTx/>
                <a:latin typeface="Arial"/>
                <a:ea typeface="+mn-ea"/>
                <a:cs typeface="Arial"/>
              </a:rPr>
              <a:t>69 </a:t>
            </a:r>
            <a:r>
              <a:rPr kumimoji="0" sz="1050" b="0" i="0" u="none" strike="noStrike" kern="1200" cap="none" spc="-8" normalizeH="0" baseline="0" noProof="0" dirty="0">
                <a:ln>
                  <a:noFill/>
                </a:ln>
                <a:solidFill>
                  <a:prstClr val="black"/>
                </a:solidFill>
                <a:effectLst/>
                <a:uLnTx/>
                <a:uFillTx/>
                <a:latin typeface="Arial"/>
                <a:ea typeface="+mn-ea"/>
                <a:cs typeface="Arial"/>
              </a:rPr>
              <a:t>B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Código </a:t>
            </a:r>
            <a:r>
              <a:rPr kumimoji="0" sz="1050" b="0" i="0" u="none" strike="noStrike" kern="1200" cap="none" spc="-4" normalizeH="0" baseline="0" noProof="0" dirty="0">
                <a:ln>
                  <a:noFill/>
                </a:ln>
                <a:solidFill>
                  <a:prstClr val="black"/>
                </a:solidFill>
                <a:effectLst/>
                <a:uLnTx/>
                <a:uFillTx/>
                <a:latin typeface="Arial"/>
                <a:ea typeface="+mn-ea"/>
                <a:cs typeface="Arial"/>
              </a:rPr>
              <a:t>Fiscal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a:t>
            </a:r>
            <a:r>
              <a:rPr kumimoji="0" sz="1050" b="0" i="0" u="none" strike="noStrike" kern="1200" cap="none" spc="-4" normalizeH="0" baseline="0" noProof="0" dirty="0">
                <a:ln>
                  <a:noFill/>
                </a:ln>
                <a:solidFill>
                  <a:prstClr val="black"/>
                </a:solidFill>
                <a:effectLst/>
                <a:uLnTx/>
                <a:uFillTx/>
                <a:latin typeface="Arial"/>
                <a:ea typeface="+mn-ea"/>
                <a:cs typeface="Arial"/>
              </a:rPr>
              <a:t>así </a:t>
            </a:r>
            <a:r>
              <a:rPr kumimoji="0" sz="1050" b="0" i="0" u="none" strike="noStrike" kern="1200" cap="none" spc="0"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tampoco para aquellos que </a:t>
            </a:r>
            <a:r>
              <a:rPr kumimoji="0" sz="1050" b="0" i="0" u="none" strike="noStrike" kern="1200" cap="none" spc="-4" normalizeH="0" baseline="0" noProof="0" dirty="0">
                <a:ln>
                  <a:noFill/>
                </a:ln>
                <a:solidFill>
                  <a:prstClr val="black"/>
                </a:solidFill>
                <a:effectLst/>
                <a:uLnTx/>
                <a:uFillTx/>
                <a:latin typeface="Arial"/>
                <a:ea typeface="+mn-ea"/>
                <a:cs typeface="Arial"/>
              </a:rPr>
              <a:t>tengan </a:t>
            </a:r>
            <a:r>
              <a:rPr kumimoji="0" sz="1050" b="0" i="0" u="none" strike="noStrike" kern="1200" cap="none" spc="-8" normalizeH="0" baseline="0" noProof="0" dirty="0">
                <a:ln>
                  <a:noFill/>
                </a:ln>
                <a:solidFill>
                  <a:prstClr val="black"/>
                </a:solidFill>
                <a:effectLst/>
                <a:uLnTx/>
                <a:uFillTx/>
                <a:latin typeface="Arial"/>
                <a:ea typeface="+mn-ea"/>
                <a:cs typeface="Arial"/>
              </a:rPr>
              <a:t>operaciones </a:t>
            </a:r>
            <a:r>
              <a:rPr kumimoji="0" sz="1050" b="0" i="0" u="none" strike="noStrike" kern="1200" cap="none" spc="-4" normalizeH="0" baseline="0" noProof="0" dirty="0">
                <a:ln>
                  <a:noFill/>
                </a:ln>
                <a:solidFill>
                  <a:prstClr val="black"/>
                </a:solidFill>
                <a:effectLst/>
                <a:uLnTx/>
                <a:uFillTx/>
                <a:latin typeface="Arial"/>
                <a:ea typeface="+mn-ea"/>
                <a:cs typeface="Arial"/>
              </a:rPr>
              <a:t>con contribuyentes que </a:t>
            </a:r>
            <a:r>
              <a:rPr kumimoji="0" sz="1050" b="0" i="0" u="none" strike="noStrike" kern="1200" cap="none" spc="-8" normalizeH="0" baseline="0" noProof="0" dirty="0">
                <a:ln>
                  <a:noFill/>
                </a:ln>
                <a:solidFill>
                  <a:prstClr val="black"/>
                </a:solidFill>
                <a:effectLst/>
                <a:uLnTx/>
                <a:uFillTx/>
                <a:latin typeface="Arial"/>
                <a:ea typeface="+mn-ea"/>
                <a:cs typeface="Arial"/>
              </a:rPr>
              <a:t>aparezcan  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citada</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lista.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53</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08276" y="1632547"/>
            <a:ext cx="8081963" cy="3827042"/>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 para </a:t>
            </a:r>
            <a:r>
              <a:rPr kumimoji="0" sz="1050" b="1" i="0" u="none" strike="noStrike" kern="1200" cap="none" spc="-11" normalizeH="0" baseline="0" noProof="0" dirty="0">
                <a:ln>
                  <a:noFill/>
                </a:ln>
                <a:solidFill>
                  <a:prstClr val="black"/>
                </a:solidFill>
                <a:effectLst/>
                <a:uLnTx/>
                <a:uFillTx/>
                <a:latin typeface="Arial"/>
                <a:ea typeface="+mn-ea"/>
                <a:cs typeface="Arial"/>
              </a:rPr>
              <a:t>que efectué </a:t>
            </a:r>
            <a:r>
              <a:rPr kumimoji="0" sz="1050" b="1" i="0" u="none" strike="noStrike" kern="1200" cap="none" spc="-4"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161"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5239" lvl="0" indent="0" algn="l" defTabSz="914400" rtl="0" eaLnBrk="1" fontAlgn="auto" latinLnBrk="0" hangingPunct="1">
              <a:lnSpc>
                <a:spcPts val="1005"/>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Reducción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plazo a </a:t>
            </a:r>
            <a:r>
              <a:rPr kumimoji="0" sz="1050" b="0" i="0" u="none" strike="noStrike" kern="1200" cap="none" spc="-8" normalizeH="0" baseline="0" noProof="0" dirty="0">
                <a:ln>
                  <a:noFill/>
                </a:ln>
                <a:solidFill>
                  <a:prstClr val="black"/>
                </a:solidFill>
                <a:effectLst/>
                <a:uLnTx/>
                <a:uFillTx/>
                <a:latin typeface="Arial"/>
                <a:ea typeface="+mn-ea"/>
                <a:cs typeface="Arial"/>
              </a:rPr>
              <a:t>20 </a:t>
            </a:r>
            <a:r>
              <a:rPr kumimoji="0" sz="1050" b="0" i="0" u="none" strike="noStrike" kern="1200" cap="none" spc="-4" normalizeH="0" baseline="0" noProof="0" dirty="0">
                <a:ln>
                  <a:noFill/>
                </a:ln>
                <a:solidFill>
                  <a:prstClr val="black"/>
                </a:solidFill>
                <a:effectLst/>
                <a:uLnTx/>
                <a:uFillTx/>
                <a:latin typeface="Arial"/>
                <a:ea typeface="+mn-ea"/>
                <a:cs typeface="Arial"/>
              </a:rPr>
              <a:t>días </a:t>
            </a: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aquellos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4" normalizeH="0" baseline="0" noProof="0" dirty="0">
                <a:ln>
                  <a:noFill/>
                </a:ln>
                <a:solidFill>
                  <a:prstClr val="black"/>
                </a:solidFill>
                <a:effectLst/>
                <a:uLnTx/>
                <a:uFillTx/>
                <a:latin typeface="Arial"/>
                <a:ea typeface="+mn-ea"/>
                <a:cs typeface="Arial"/>
              </a:rPr>
              <a:t>distribuyen y </a:t>
            </a:r>
            <a:r>
              <a:rPr kumimoji="0" sz="1050" b="0" i="0" u="none" strike="noStrike" kern="1200" cap="none" spc="-8" normalizeH="0" baseline="0" noProof="0" dirty="0">
                <a:ln>
                  <a:noFill/>
                </a:ln>
                <a:solidFill>
                  <a:prstClr val="black"/>
                </a:solidFill>
                <a:effectLst/>
                <a:uLnTx/>
                <a:uFillTx/>
                <a:latin typeface="Arial"/>
                <a:ea typeface="+mn-ea"/>
                <a:cs typeface="Arial"/>
              </a:rPr>
              <a:t>producen productos destinados </a:t>
            </a:r>
            <a:r>
              <a:rPr kumimoji="0" sz="1050" b="0" i="0" u="none" strike="noStrike" kern="1200" cap="none" spc="-4" normalizeH="0" baseline="0" noProof="0" dirty="0">
                <a:ln>
                  <a:noFill/>
                </a:ln>
                <a:solidFill>
                  <a:prstClr val="black"/>
                </a:solidFill>
                <a:effectLst/>
                <a:uLnTx/>
                <a:uFillTx/>
                <a:latin typeface="Arial"/>
                <a:ea typeface="+mn-ea"/>
                <a:cs typeface="Arial"/>
              </a:rPr>
              <a:t>a la alimentación siempre que  </a:t>
            </a:r>
            <a:r>
              <a:rPr kumimoji="0" sz="1050" b="0" i="0" u="none" strike="noStrike" kern="1200" cap="none" spc="-8" normalizeH="0" baseline="0" noProof="0" dirty="0">
                <a:ln>
                  <a:noFill/>
                </a:ln>
                <a:solidFill>
                  <a:prstClr val="black"/>
                </a:solidFill>
                <a:effectLst/>
                <a:uLnTx/>
                <a:uFillTx/>
                <a:latin typeface="Arial"/>
                <a:ea typeface="+mn-ea"/>
                <a:cs typeface="Arial"/>
              </a:rPr>
              <a:t>cumplan con </a:t>
            </a:r>
            <a:r>
              <a:rPr kumimoji="0" sz="1050" b="0" i="0" u="none" strike="noStrike" kern="1200" cap="none" spc="-4" normalizeH="0" baseline="0" noProof="0" dirty="0">
                <a:ln>
                  <a:noFill/>
                </a:ln>
                <a:solidFill>
                  <a:prstClr val="black"/>
                </a:solidFill>
                <a:effectLst/>
                <a:uLnTx/>
                <a:uFillTx/>
                <a:latin typeface="Arial"/>
                <a:ea typeface="+mn-ea"/>
                <a:cs typeface="Arial"/>
              </a:rPr>
              <a:t>lo </a:t>
            </a:r>
            <a:r>
              <a:rPr kumimoji="0" sz="1050" b="0" i="0" u="none" strike="noStrike" kern="1200" cap="none" spc="-8" normalizeH="0" baseline="0" noProof="0" dirty="0">
                <a:ln>
                  <a:noFill/>
                </a:ln>
                <a:solidFill>
                  <a:prstClr val="black"/>
                </a:solidFill>
                <a:effectLst/>
                <a:uLnTx/>
                <a:uFillTx/>
                <a:latin typeface="Arial"/>
                <a:ea typeface="+mn-ea"/>
                <a:cs typeface="Arial"/>
              </a:rPr>
              <a:t>siguiente de conformidad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regla </a:t>
            </a:r>
            <a:r>
              <a:rPr kumimoji="0" sz="1050" b="0" i="0" u="none" strike="noStrike" kern="1200" cap="none" spc="-11" normalizeH="0" baseline="0" noProof="0" dirty="0">
                <a:ln>
                  <a:noFill/>
                </a:ln>
                <a:solidFill>
                  <a:prstClr val="black"/>
                </a:solidFill>
                <a:effectLst/>
                <a:uLnTx/>
                <a:uFillTx/>
                <a:latin typeface="Arial"/>
                <a:ea typeface="+mn-ea"/>
                <a:cs typeface="Arial"/>
              </a:rPr>
              <a:t>2.3.14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Resolución </a:t>
            </a:r>
            <a:r>
              <a:rPr kumimoji="0" sz="1050" b="0" i="0" u="none" strike="noStrike" kern="1200" cap="none" spc="-11" normalizeH="0" baseline="0" noProof="0" dirty="0">
                <a:ln>
                  <a:noFill/>
                </a:ln>
                <a:solidFill>
                  <a:prstClr val="black"/>
                </a:solidFill>
                <a:effectLst/>
                <a:uLnTx/>
                <a:uFillTx/>
                <a:latin typeface="Arial"/>
                <a:ea typeface="+mn-ea"/>
                <a:cs typeface="Arial"/>
              </a:rPr>
              <a:t>Miscelánea </a:t>
            </a:r>
            <a:r>
              <a:rPr kumimoji="0" sz="1050" b="0" i="0" u="none" strike="noStrike" kern="1200" cap="none" spc="-8" normalizeH="0" baseline="0" noProof="0" dirty="0">
                <a:ln>
                  <a:noFill/>
                </a:ln>
                <a:solidFill>
                  <a:prstClr val="black"/>
                </a:solidFill>
                <a:effectLst/>
                <a:uLnTx/>
                <a:uFillTx/>
                <a:latin typeface="Arial"/>
                <a:ea typeface="+mn-ea"/>
                <a:cs typeface="Arial"/>
              </a:rPr>
              <a:t>Fiscal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ejercicio </a:t>
            </a:r>
            <a:r>
              <a:rPr kumimoji="0" sz="1050" b="0"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806"/>
              </a:spcBef>
              <a:spcAft>
                <a:spcPts val="0"/>
              </a:spcAft>
              <a:buClr>
                <a:srgbClr val="4966AC"/>
              </a:buClr>
              <a:buSzTx/>
              <a:buFontTx/>
              <a:buChar char="•"/>
              <a:tabLst>
                <a:tab pos="482441" algn="l"/>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saldo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15" normalizeH="0" baseline="0" noProof="0" dirty="0">
                <a:ln>
                  <a:noFill/>
                </a:ln>
                <a:solidFill>
                  <a:prstClr val="black"/>
                </a:solidFill>
                <a:effectLst/>
                <a:uLnTx/>
                <a:uFillTx/>
                <a:latin typeface="Arial"/>
                <a:ea typeface="+mn-ea"/>
                <a:cs typeface="Arial"/>
              </a:rPr>
              <a:t>haya </a:t>
            </a:r>
            <a:r>
              <a:rPr kumimoji="0" sz="1050" b="0" i="0" u="none" strike="noStrike" kern="1200" cap="none" spc="-11" normalizeH="0" baseline="0" noProof="0" dirty="0">
                <a:ln>
                  <a:noFill/>
                </a:ln>
                <a:solidFill>
                  <a:prstClr val="black"/>
                </a:solidFill>
                <a:effectLst/>
                <a:uLnTx/>
                <a:uFillTx/>
                <a:latin typeface="Arial"/>
                <a:ea typeface="+mn-ea"/>
                <a:cs typeface="Arial"/>
              </a:rPr>
              <a:t>generado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11" normalizeH="0" baseline="0" noProof="0" dirty="0">
                <a:ln>
                  <a:noFill/>
                </a:ln>
                <a:solidFill>
                  <a:prstClr val="black"/>
                </a:solidFill>
                <a:effectLst/>
                <a:uLnTx/>
                <a:uFillTx/>
                <a:latin typeface="Arial"/>
                <a:ea typeface="+mn-ea"/>
                <a:cs typeface="Arial"/>
              </a:rPr>
              <a:t>declarado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partir de </a:t>
            </a:r>
            <a:r>
              <a:rPr kumimoji="0" sz="1050" b="0" i="0" u="none" strike="noStrike" kern="1200" cap="none" spc="-11" normalizeH="0" baseline="0" noProof="0" dirty="0">
                <a:ln>
                  <a:noFill/>
                </a:ln>
                <a:solidFill>
                  <a:prstClr val="black"/>
                </a:solidFill>
                <a:effectLst/>
                <a:uLnTx/>
                <a:uFillTx/>
                <a:latin typeface="Arial"/>
                <a:ea typeface="+mn-ea"/>
                <a:cs typeface="Arial"/>
              </a:rPr>
              <a:t>enero</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2015.</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ts val="1133"/>
              </a:lnSpc>
              <a:spcBef>
                <a:spcPts val="810"/>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actividad</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producción</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o</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distribución</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productos</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destinados</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alimentación,</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sujetos</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2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tasa</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0%,</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representen</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0" algn="l"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90% </a:t>
            </a:r>
            <a:r>
              <a:rPr kumimoji="0" sz="1050" b="0" i="0" u="none" strike="noStrike" kern="1200" cap="none" spc="-8" normalizeH="0" baseline="0" noProof="0" dirty="0">
                <a:ln>
                  <a:noFill/>
                </a:ln>
                <a:solidFill>
                  <a:prstClr val="black"/>
                </a:solidFill>
                <a:effectLst/>
                <a:uLnTx/>
                <a:uFillTx/>
                <a:latin typeface="Arial"/>
                <a:ea typeface="+mn-ea"/>
                <a:cs typeface="Arial"/>
              </a:rPr>
              <a:t>de su valor de actos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actividades, distintos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importación, en el </a:t>
            </a:r>
            <a:r>
              <a:rPr kumimoji="0" sz="1050" b="0" i="0" u="none" strike="noStrike" kern="1200" cap="none" spc="-11" normalizeH="0" baseline="0" noProof="0" dirty="0">
                <a:ln>
                  <a:noFill/>
                </a:ln>
                <a:solidFill>
                  <a:prstClr val="black"/>
                </a:solidFill>
                <a:effectLst/>
                <a:uLnTx/>
                <a:uFillTx/>
                <a:latin typeface="Arial"/>
                <a:ea typeface="+mn-ea"/>
                <a:cs typeface="Arial"/>
              </a:rPr>
              <a:t>período </a:t>
            </a:r>
            <a:r>
              <a:rPr kumimoji="0" sz="1050" b="0" i="0" u="none" strike="noStrike" kern="1200" cap="none" spc="-8" normalizeH="0" baseline="0" noProof="0" dirty="0">
                <a:ln>
                  <a:noFill/>
                </a:ln>
                <a:solidFill>
                  <a:prstClr val="black"/>
                </a:solidFill>
                <a:effectLst/>
                <a:uLnTx/>
                <a:uFillTx/>
                <a:latin typeface="Arial"/>
                <a:ea typeface="+mn-ea"/>
                <a:cs typeface="Arial"/>
              </a:rPr>
              <a:t>que se </a:t>
            </a:r>
            <a:r>
              <a:rPr kumimoji="0" sz="1050" b="0" i="0" u="none" strike="noStrike" kern="1200" cap="none" spc="-4" normalizeH="0" baseline="0" noProof="0" dirty="0">
                <a:ln>
                  <a:noFill/>
                </a:ln>
                <a:solidFill>
                  <a:prstClr val="black"/>
                </a:solidFill>
                <a:effectLst/>
                <a:uLnTx/>
                <a:uFillTx/>
                <a:latin typeface="Arial"/>
                <a:ea typeface="+mn-ea"/>
                <a:cs typeface="Arial"/>
              </a:rPr>
              <a:t>solicite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devolución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791"/>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Contar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1" i="0" u="heavy" strike="noStrike" kern="1200" cap="none" spc="-8" normalizeH="0" baseline="0" noProof="0" dirty="0">
                <a:ln>
                  <a:noFill/>
                </a:ln>
                <a:solidFill>
                  <a:prstClr val="black"/>
                </a:solidFill>
                <a:effectLst/>
                <a:uLnTx/>
                <a:uFill>
                  <a:solidFill>
                    <a:srgbClr val="000000"/>
                  </a:solidFill>
                </a:uFill>
                <a:latin typeface="Arial"/>
                <a:ea typeface="+mn-ea"/>
                <a:cs typeface="Arial"/>
              </a:rPr>
              <a:t>e.firma</a:t>
            </a:r>
            <a:r>
              <a:rPr kumimoji="0" sz="1050" b="1" i="0" u="none" strike="noStrike" kern="1200" cap="none" spc="4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vigente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795"/>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Opinión de </a:t>
            </a:r>
            <a:r>
              <a:rPr kumimoji="0" sz="1050" b="0" i="0" u="none" strike="noStrike" kern="1200" cap="none" spc="-4" normalizeH="0" baseline="0" noProof="0" dirty="0">
                <a:ln>
                  <a:noFill/>
                </a:ln>
                <a:solidFill>
                  <a:prstClr val="black"/>
                </a:solidFill>
                <a:effectLst/>
                <a:uLnTx/>
                <a:uFillTx/>
                <a:latin typeface="Arial"/>
                <a:ea typeface="+mn-ea"/>
                <a:cs typeface="Arial"/>
              </a:rPr>
              <a:t>cumplimiento </a:t>
            </a:r>
            <a:r>
              <a:rPr kumimoji="0" sz="1050" b="0" i="0" u="none" strike="noStrike" kern="1200" cap="none" spc="-8" normalizeH="0" baseline="0" noProof="0" dirty="0">
                <a:ln>
                  <a:noFill/>
                </a:ln>
                <a:solidFill>
                  <a:prstClr val="black"/>
                </a:solidFill>
                <a:effectLst/>
                <a:uLnTx/>
                <a:uFillTx/>
                <a:latin typeface="Arial"/>
                <a:ea typeface="+mn-ea"/>
                <a:cs typeface="Arial"/>
              </a:rPr>
              <a:t>de sus obligaciones </a:t>
            </a:r>
            <a:r>
              <a:rPr kumimoji="0" sz="1050" b="0" i="0" u="none" strike="noStrike" kern="1200" cap="none" spc="-4" normalizeH="0" baseline="0" noProof="0" dirty="0">
                <a:ln>
                  <a:noFill/>
                </a:ln>
                <a:solidFill>
                  <a:prstClr val="black"/>
                </a:solidFill>
                <a:effectLst/>
                <a:uLnTx/>
                <a:uFillTx/>
                <a:latin typeface="Arial"/>
                <a:ea typeface="+mn-ea"/>
                <a:cs typeface="Arial"/>
              </a:rPr>
              <a:t>fiscales</a:t>
            </a:r>
            <a:r>
              <a:rPr kumimoji="0" sz="1050" b="0" i="0" u="none" strike="noStrike" kern="1200" cap="none" spc="13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positiva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5239" lvl="0" indent="-203835" algn="just" defTabSz="914400" rtl="0" eaLnBrk="1" fontAlgn="auto" latinLnBrk="0" hangingPunct="1">
              <a:lnSpc>
                <a:spcPct val="80100"/>
              </a:lnSpc>
              <a:spcBef>
                <a:spcPts val="0"/>
              </a:spcBef>
              <a:spcAft>
                <a:spcPts val="0"/>
              </a:spcAft>
              <a:buClr>
                <a:srgbClr val="4966AC"/>
              </a:buClr>
              <a:buSzTx/>
              <a:buFontTx/>
              <a:buChar char="•"/>
              <a:tabLst>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Que en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doce </a:t>
            </a:r>
            <a:r>
              <a:rPr kumimoji="0" sz="1050" b="0" i="0" u="none" strike="noStrike" kern="1200" cap="none" spc="-8" normalizeH="0" baseline="0" noProof="0" dirty="0">
                <a:ln>
                  <a:noFill/>
                </a:ln>
                <a:solidFill>
                  <a:prstClr val="black"/>
                </a:solidFill>
                <a:effectLst/>
                <a:uLnTx/>
                <a:uFillTx/>
                <a:latin typeface="Arial"/>
                <a:ea typeface="+mn-ea"/>
                <a:cs typeface="Arial"/>
              </a:rPr>
              <a:t>meses anteriores al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presente </a:t>
            </a:r>
            <a:r>
              <a:rPr kumimoji="0" sz="1050" b="0" i="0" u="none" strike="noStrike" kern="1200" cap="none" spc="-4" normalizeH="0" baseline="0" noProof="0" dirty="0">
                <a:ln>
                  <a:noFill/>
                </a:ln>
                <a:solidFill>
                  <a:prstClr val="black"/>
                </a:solidFill>
                <a:effectLst/>
                <a:uLnTx/>
                <a:uFillTx/>
                <a:latin typeface="Arial"/>
                <a:ea typeface="+mn-ea"/>
                <a:cs typeface="Arial"/>
              </a:rPr>
              <a:t>la solicitud </a:t>
            </a:r>
            <a:r>
              <a:rPr kumimoji="0" sz="1050" b="0" i="0" u="none" strike="noStrike" kern="1200" cap="none" spc="-8" normalizeH="0" baseline="0" noProof="0" dirty="0">
                <a:ln>
                  <a:noFill/>
                </a:ln>
                <a:solidFill>
                  <a:prstClr val="black"/>
                </a:solidFill>
                <a:effectLst/>
                <a:uLnTx/>
                <a:uFillTx/>
                <a:latin typeface="Arial"/>
                <a:ea typeface="+mn-ea"/>
                <a:cs typeface="Arial"/>
              </a:rPr>
              <a:t>de devolución </a:t>
            </a:r>
            <a:r>
              <a:rPr kumimoji="0" sz="1050" b="0" i="0" u="none" strike="noStrike" kern="1200" cap="none" spc="-4" normalizeH="0" baseline="0" noProof="0" dirty="0">
                <a:ln>
                  <a:noFill/>
                </a:ln>
                <a:solidFill>
                  <a:prstClr val="black"/>
                </a:solidFill>
                <a:effectLst/>
                <a:uLnTx/>
                <a:uFillTx/>
                <a:latin typeface="Arial"/>
                <a:ea typeface="+mn-ea"/>
                <a:cs typeface="Arial"/>
              </a:rPr>
              <a:t>conforme a la presente regla, </a:t>
            </a:r>
            <a:r>
              <a:rPr kumimoji="0" sz="1050" b="0" i="0" u="none" strike="noStrike" kern="1200" cap="none" spc="-11"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4" normalizeH="0" baseline="0" noProof="0" dirty="0">
                <a:ln>
                  <a:noFill/>
                </a:ln>
                <a:solidFill>
                  <a:prstClr val="black"/>
                </a:solidFill>
                <a:effectLst/>
                <a:uLnTx/>
                <a:uFillTx/>
                <a:latin typeface="Arial"/>
                <a:ea typeface="+mn-ea"/>
                <a:cs typeface="Arial"/>
              </a:rPr>
              <a:t>tenga resoluciones por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le </a:t>
            </a:r>
            <a:r>
              <a:rPr kumimoji="0" sz="1050" b="0" i="0" u="none" strike="noStrike" kern="1200" cap="none" spc="-8" normalizeH="0" baseline="0" noProof="0" dirty="0">
                <a:ln>
                  <a:noFill/>
                </a:ln>
                <a:solidFill>
                  <a:prstClr val="black"/>
                </a:solidFill>
                <a:effectLst/>
                <a:uLnTx/>
                <a:uFillTx/>
                <a:latin typeface="Arial"/>
                <a:ea typeface="+mn-ea"/>
                <a:cs typeface="Arial"/>
              </a:rPr>
              <a:t>hayan </a:t>
            </a:r>
            <a:r>
              <a:rPr kumimoji="0" sz="1050" b="0" i="0" u="none" strike="noStrike" kern="1200" cap="none" spc="-4" normalizeH="0" baseline="0" noProof="0" dirty="0">
                <a:ln>
                  <a:noFill/>
                </a:ln>
                <a:solidFill>
                  <a:prstClr val="black"/>
                </a:solidFill>
                <a:effectLst/>
                <a:uLnTx/>
                <a:uFillTx/>
                <a:latin typeface="Arial"/>
                <a:ea typeface="+mn-ea"/>
                <a:cs typeface="Arial"/>
              </a:rPr>
              <a:t>negado total o parcialmente cantidades solicitadas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concepto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26"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más </a:t>
            </a:r>
            <a:r>
              <a:rPr kumimoji="0" sz="1050" b="0" i="0" u="none" strike="noStrike" kern="1200" cap="none" spc="-11" normalizeH="0" baseline="0" noProof="0" dirty="0">
                <a:ln>
                  <a:noFill/>
                </a:ln>
                <a:solidFill>
                  <a:prstClr val="black"/>
                </a:solidFill>
                <a:effectLst/>
                <a:uLnTx/>
                <a:uFillTx/>
                <a:latin typeface="Arial"/>
                <a:ea typeface="+mn-ea"/>
                <a:cs typeface="Arial"/>
              </a:rPr>
              <a:t>del 20% del </a:t>
            </a:r>
            <a:r>
              <a:rPr kumimoji="0" sz="1050" b="0" i="0" u="none" strike="noStrike" kern="1200" cap="none" spc="-8" normalizeH="0" baseline="0" noProof="0" dirty="0">
                <a:ln>
                  <a:noFill/>
                </a:ln>
                <a:solidFill>
                  <a:prstClr val="black"/>
                </a:solidFill>
                <a:effectLst/>
                <a:uLnTx/>
                <a:uFillTx/>
                <a:latin typeface="Arial"/>
                <a:ea typeface="+mn-ea"/>
                <a:cs typeface="Arial"/>
              </a:rPr>
              <a:t>monto acumulado de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cantidades </a:t>
            </a:r>
            <a:r>
              <a:rPr kumimoji="0" sz="1050" b="0" i="0" u="none" strike="noStrike" kern="1200" cap="none" spc="-4" normalizeH="0" baseline="0" noProof="0" dirty="0">
                <a:ln>
                  <a:noFill/>
                </a:ln>
                <a:solidFill>
                  <a:prstClr val="black"/>
                </a:solidFill>
                <a:effectLst/>
                <a:uLnTx/>
                <a:uFillTx/>
                <a:latin typeface="Arial"/>
                <a:ea typeface="+mn-ea"/>
                <a:cs typeface="Arial"/>
              </a:rPr>
              <a:t>solicitadas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devolución </a:t>
            </a:r>
            <a:r>
              <a:rPr kumimoji="0" sz="1050" b="0" i="0" u="none" strike="noStrike" kern="1200" cap="none" spc="-4" normalizeH="0" baseline="0" noProof="0" dirty="0">
                <a:ln>
                  <a:noFill/>
                </a:ln>
                <a:solidFill>
                  <a:prstClr val="black"/>
                </a:solidFill>
                <a:effectLst/>
                <a:uLnTx/>
                <a:uFillTx/>
                <a:latin typeface="Arial"/>
                <a:ea typeface="+mn-ea"/>
                <a:cs typeface="Arial"/>
              </a:rPr>
              <a:t>y siempre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dicho  </a:t>
            </a:r>
            <a:r>
              <a:rPr kumimoji="0" sz="1050" b="0" i="0" u="none" strike="noStrike" kern="1200" cap="none" spc="-8" normalizeH="0" baseline="0" noProof="0" dirty="0">
                <a:ln>
                  <a:noFill/>
                </a:ln>
                <a:solidFill>
                  <a:prstClr val="black"/>
                </a:solidFill>
                <a:effectLst/>
                <a:uLnTx/>
                <a:uFillTx/>
                <a:latin typeface="Arial"/>
                <a:ea typeface="+mn-ea"/>
                <a:cs typeface="Arial"/>
              </a:rPr>
              <a:t>monto acumulado no </a:t>
            </a:r>
            <a:r>
              <a:rPr kumimoji="0" sz="1050" b="0" i="0" u="none" strike="noStrike" kern="1200" cap="none" spc="-11" normalizeH="0" baseline="0" noProof="0" dirty="0">
                <a:ln>
                  <a:noFill/>
                </a:ln>
                <a:solidFill>
                  <a:prstClr val="black"/>
                </a:solidFill>
                <a:effectLst/>
                <a:uLnTx/>
                <a:uFillTx/>
                <a:latin typeface="Arial"/>
                <a:ea typeface="+mn-ea"/>
                <a:cs typeface="Arial"/>
              </a:rPr>
              <a:t>exceda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$5´000,000.00 </a:t>
            </a:r>
            <a:r>
              <a:rPr kumimoji="0" sz="1050" b="0" i="0" u="none" strike="noStrike" kern="1200" cap="none" spc="-8" normalizeH="0" baseline="0" noProof="0" dirty="0">
                <a:ln>
                  <a:noFill/>
                </a:ln>
                <a:solidFill>
                  <a:prstClr val="black"/>
                </a:solidFill>
                <a:effectLst/>
                <a:uLnTx/>
                <a:uFillTx/>
                <a:latin typeface="Arial"/>
                <a:ea typeface="+mn-ea"/>
                <a:cs typeface="Arial"/>
              </a:rPr>
              <a:t>(cinco </a:t>
            </a:r>
            <a:r>
              <a:rPr kumimoji="0" sz="1050" b="0" i="0" u="none" strike="noStrike" kern="1200" cap="none" spc="-4" normalizeH="0" baseline="0" noProof="0" dirty="0">
                <a:ln>
                  <a:noFill/>
                </a:ln>
                <a:solidFill>
                  <a:prstClr val="black"/>
                </a:solidFill>
                <a:effectLst/>
                <a:uLnTx/>
                <a:uFillTx/>
                <a:latin typeface="Arial"/>
                <a:ea typeface="+mn-ea"/>
                <a:cs typeface="Arial"/>
              </a:rPr>
              <a:t>millones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pesos 00/100</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M.N.).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ts val="1136"/>
              </a:lnSpc>
              <a:spcBef>
                <a:spcPts val="791"/>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Hayan enviado </a:t>
            </a:r>
            <a:r>
              <a:rPr kumimoji="0" sz="1050" b="0" i="0" u="none" strike="noStrike" kern="1200" cap="none" spc="-4" normalizeH="0" baseline="0" noProof="0" dirty="0">
                <a:ln>
                  <a:noFill/>
                </a:ln>
                <a:solidFill>
                  <a:prstClr val="black"/>
                </a:solidFill>
                <a:effectLst/>
                <a:uLnTx/>
                <a:uFillTx/>
                <a:latin typeface="Arial"/>
                <a:ea typeface="+mn-ea"/>
                <a:cs typeface="Arial"/>
              </a:rPr>
              <a:t>mediante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Portal </a:t>
            </a:r>
            <a:r>
              <a:rPr kumimoji="0" sz="1050" b="0" i="0" u="none" strike="noStrike" kern="1200" cap="none" spc="-8" normalizeH="0" baseline="0" noProof="0" dirty="0">
                <a:ln>
                  <a:noFill/>
                </a:ln>
                <a:solidFill>
                  <a:prstClr val="black"/>
                </a:solidFill>
                <a:effectLst/>
                <a:uLnTx/>
                <a:uFillTx/>
                <a:latin typeface="Arial"/>
                <a:ea typeface="+mn-ea"/>
                <a:cs typeface="Arial"/>
              </a:rPr>
              <a:t>del </a:t>
            </a:r>
            <a:r>
              <a:rPr kumimoji="0" sz="1050" b="0" i="0" u="none" strike="noStrike" kern="1200" cap="none" spc="-49" normalizeH="0" baseline="0" noProof="0" dirty="0">
                <a:ln>
                  <a:noFill/>
                </a:ln>
                <a:solidFill>
                  <a:prstClr val="black"/>
                </a:solidFill>
                <a:effectLst/>
                <a:uLnTx/>
                <a:uFillTx/>
                <a:latin typeface="Arial"/>
                <a:ea typeface="+mn-ea"/>
                <a:cs typeface="Arial"/>
              </a:rPr>
              <a:t>SAT, </a:t>
            </a:r>
            <a:r>
              <a:rPr kumimoji="0" sz="1050" b="0" i="0" u="none" strike="noStrike" kern="1200" cap="none" spc="-8" normalizeH="0" baseline="0" noProof="0" dirty="0">
                <a:ln>
                  <a:noFill/>
                </a:ln>
                <a:solidFill>
                  <a:prstClr val="black"/>
                </a:solidFill>
                <a:effectLst/>
                <a:uLnTx/>
                <a:uFillTx/>
                <a:latin typeface="Arial"/>
                <a:ea typeface="+mn-ea"/>
                <a:cs typeface="Arial"/>
              </a:rPr>
              <a:t>por el </a:t>
            </a:r>
            <a:r>
              <a:rPr kumimoji="0" sz="1050" b="0" i="0" u="none" strike="noStrike" kern="1200" cap="none" spc="-4" normalizeH="0" baseline="0" noProof="0" dirty="0">
                <a:ln>
                  <a:noFill/>
                </a:ln>
                <a:solidFill>
                  <a:prstClr val="black"/>
                </a:solidFill>
                <a:effectLst/>
                <a:uLnTx/>
                <a:uFillTx/>
                <a:latin typeface="Arial"/>
                <a:ea typeface="+mn-ea"/>
                <a:cs typeface="Arial"/>
              </a:rPr>
              <a:t>período 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se </a:t>
            </a:r>
            <a:r>
              <a:rPr kumimoji="0" sz="1050" b="0" i="0" u="none" strike="noStrike" kern="1200" cap="none" spc="0" normalizeH="0" baseline="0" noProof="0" dirty="0">
                <a:ln>
                  <a:noFill/>
                </a:ln>
                <a:solidFill>
                  <a:prstClr val="black"/>
                </a:solidFill>
                <a:effectLst/>
                <a:uLnTx/>
                <a:uFillTx/>
                <a:latin typeface="Arial"/>
                <a:ea typeface="+mn-ea"/>
                <a:cs typeface="Arial"/>
              </a:rPr>
              <a:t>solicita </a:t>
            </a:r>
            <a:r>
              <a:rPr kumimoji="0" sz="1050" b="0" i="0" u="none" strike="noStrike" kern="1200" cap="none" spc="-4" normalizeH="0" baseline="0" noProof="0" dirty="0">
                <a:ln>
                  <a:noFill/>
                </a:ln>
                <a:solidFill>
                  <a:prstClr val="black"/>
                </a:solidFill>
                <a:effectLst/>
                <a:uLnTx/>
                <a:uFillTx/>
                <a:latin typeface="Arial"/>
                <a:ea typeface="+mn-ea"/>
                <a:cs typeface="Arial"/>
              </a:rPr>
              <a:t>la devolución, la información</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Balanzas </a:t>
            </a:r>
            <a:r>
              <a:rPr kumimoji="0" sz="1050" b="0" i="0" u="none" strike="noStrike" kern="1200" cap="none" spc="-11" normalizeH="0" baseline="0" noProof="0" dirty="0">
                <a:ln>
                  <a:noFill/>
                </a:ln>
                <a:solidFill>
                  <a:prstClr val="black"/>
                </a:solidFill>
                <a:effectLst/>
                <a:uLnTx/>
                <a:uFillTx/>
                <a:latin typeface="Arial"/>
                <a:ea typeface="+mn-ea"/>
                <a:cs typeface="Arial"/>
              </a:rPr>
              <a:t>de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0" algn="l" defTabSz="914400" rtl="0" eaLnBrk="1" fontAlgn="auto" latinLnBrk="0" hangingPunct="1">
              <a:lnSpc>
                <a:spcPts val="1136"/>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comprobación, catálogos de cuenta, </a:t>
            </a:r>
            <a:r>
              <a:rPr kumimoji="0" sz="1050" b="0" i="0" u="none" strike="noStrike" kern="1200" cap="none" spc="-11" normalizeH="0" baseline="0" noProof="0" dirty="0">
                <a:ln>
                  <a:noFill/>
                </a:ln>
                <a:solidFill>
                  <a:prstClr val="black"/>
                </a:solidFill>
                <a:effectLst/>
                <a:uLnTx/>
                <a:uFillTx/>
                <a:latin typeface="Arial"/>
                <a:ea typeface="+mn-ea"/>
                <a:cs typeface="Arial"/>
              </a:rPr>
              <a:t>pólizas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auxiliares, conforme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contabilidad de</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medios electrónicos.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1"/>
              </a:spcBef>
              <a:spcAft>
                <a:spcPts val="0"/>
              </a:spcAft>
              <a:buClrTx/>
              <a:buSzTx/>
              <a:buFontTx/>
              <a:buNone/>
              <a:tabLst/>
              <a:defRPr/>
            </a:pPr>
            <a:endParaRPr kumimoji="0" sz="863" b="0" i="0" u="none" strike="noStrike" kern="1200" cap="none" spc="0" normalizeH="0" baseline="0" noProof="0">
              <a:ln>
                <a:noFill/>
              </a:ln>
              <a:solidFill>
                <a:prstClr val="black"/>
              </a:solidFill>
              <a:effectLst/>
              <a:uLnTx/>
              <a:uFillTx/>
              <a:latin typeface="Arial"/>
              <a:ea typeface="+mn-ea"/>
              <a:cs typeface="Arial"/>
            </a:endParaRPr>
          </a:p>
          <a:p>
            <a:pPr marL="482918" marR="5715" lvl="0" indent="-203835" algn="just" defTabSz="914400" rtl="0" eaLnBrk="1" fontAlgn="auto" latinLnBrk="0" hangingPunct="1">
              <a:lnSpc>
                <a:spcPts val="1013"/>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deberá </a:t>
            </a:r>
            <a:r>
              <a:rPr kumimoji="0" sz="1050" b="0" i="0" u="none" strike="noStrike" kern="1200" cap="none" spc="-8" normalizeH="0" baseline="0" noProof="0" dirty="0">
                <a:ln>
                  <a:noFill/>
                </a:ln>
                <a:solidFill>
                  <a:prstClr val="black"/>
                </a:solidFill>
                <a:effectLst/>
                <a:uLnTx/>
                <a:uFillTx/>
                <a:latin typeface="Arial"/>
                <a:ea typeface="+mn-ea"/>
                <a:cs typeface="Arial"/>
              </a:rPr>
              <a:t>de anexar </a:t>
            </a:r>
            <a:r>
              <a:rPr kumimoji="0" sz="1050" b="0" i="0" u="none" strike="noStrike" kern="1200" cap="none" spc="-4" normalizeH="0" baseline="0" noProof="0" dirty="0">
                <a:ln>
                  <a:noFill/>
                </a:ln>
                <a:solidFill>
                  <a:prstClr val="black"/>
                </a:solidFill>
                <a:effectLst/>
                <a:uLnTx/>
                <a:uFillTx/>
                <a:latin typeface="Arial"/>
                <a:ea typeface="+mn-ea"/>
                <a:cs typeface="Arial"/>
              </a:rPr>
              <a:t>la información que se indica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ficha </a:t>
            </a:r>
            <a:r>
              <a:rPr kumimoji="0" sz="1050" b="0" i="0" u="none" strike="noStrike" kern="1200" cap="none" spc="-8" normalizeH="0" baseline="0" noProof="0" dirty="0">
                <a:ln>
                  <a:noFill/>
                </a:ln>
                <a:solidFill>
                  <a:prstClr val="black"/>
                </a:solidFill>
                <a:effectLst/>
                <a:uLnTx/>
                <a:uFillTx/>
                <a:latin typeface="Arial"/>
                <a:ea typeface="+mn-ea"/>
                <a:cs typeface="Arial"/>
              </a:rPr>
              <a:t>181/CFF </a:t>
            </a:r>
            <a:r>
              <a:rPr kumimoji="0" sz="1050" b="0" i="0" u="none" strike="noStrike" kern="1200" cap="none" spc="-4" normalizeH="0" baseline="0" noProof="0" dirty="0">
                <a:ln>
                  <a:noFill/>
                </a:ln>
                <a:solidFill>
                  <a:prstClr val="black"/>
                </a:solidFill>
                <a:effectLst/>
                <a:uLnTx/>
                <a:uFillTx/>
                <a:latin typeface="Arial"/>
                <a:ea typeface="+mn-ea"/>
                <a:cs typeface="Arial"/>
              </a:rPr>
              <a:t>del Anexo </a:t>
            </a:r>
            <a:r>
              <a:rPr kumimoji="0" sz="1050" b="0" i="0" u="none" strike="noStrike" kern="1200" cap="none" spc="-11" normalizeH="0" baseline="0" noProof="0" dirty="0">
                <a:ln>
                  <a:noFill/>
                </a:ln>
                <a:solidFill>
                  <a:prstClr val="black"/>
                </a:solidFill>
                <a:effectLst/>
                <a:uLnTx/>
                <a:uFillTx/>
                <a:latin typeface="Arial"/>
                <a:ea typeface="+mn-ea"/>
                <a:cs typeface="Arial"/>
              </a:rPr>
              <a:t>1-A </a:t>
            </a:r>
            <a:r>
              <a:rPr kumimoji="0" sz="1050" b="0" i="0" u="none" strike="noStrike" kern="1200" cap="none" spc="-4" normalizeH="0" baseline="0" noProof="0" dirty="0">
                <a:ln>
                  <a:noFill/>
                </a:ln>
                <a:solidFill>
                  <a:prstClr val="black"/>
                </a:solidFill>
                <a:effectLst/>
                <a:uLnTx/>
                <a:uFillTx/>
                <a:latin typeface="Arial"/>
                <a:ea typeface="+mn-ea"/>
                <a:cs typeface="Arial"/>
              </a:rPr>
              <a:t>“Solicitud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0"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que </a:t>
            </a:r>
            <a:r>
              <a:rPr kumimoji="0" sz="1050" b="0" i="0" u="none" strike="noStrike" kern="1200" cap="none" spc="-4" normalizeH="0" baseline="0" noProof="0" dirty="0">
                <a:ln>
                  <a:noFill/>
                </a:ln>
                <a:solidFill>
                  <a:prstClr val="black"/>
                </a:solidFill>
                <a:effectLst/>
                <a:uLnTx/>
                <a:uFillTx/>
                <a:latin typeface="Arial"/>
                <a:ea typeface="+mn-ea"/>
                <a:cs typeface="Arial"/>
              </a:rPr>
              <a:t>distribuyen y producen productos destinados a la </a:t>
            </a:r>
            <a:r>
              <a:rPr kumimoji="0" sz="1050" b="0" i="0" u="none" strike="noStrike" kern="1200" cap="none" spc="-8" normalizeH="0" baseline="0" noProof="0" dirty="0">
                <a:ln>
                  <a:noFill/>
                </a:ln>
                <a:solidFill>
                  <a:prstClr val="black"/>
                </a:solidFill>
                <a:effectLst/>
                <a:uLnTx/>
                <a:uFillTx/>
                <a:latin typeface="Arial"/>
                <a:ea typeface="+mn-ea"/>
                <a:cs typeface="Arial"/>
              </a:rPr>
              <a:t>alimentación” </a:t>
            </a:r>
            <a:r>
              <a:rPr kumimoji="0" sz="1050" b="0" i="0" u="none" strike="noStrike" kern="1200" cap="none" spc="0" normalizeH="0" baseline="0" noProof="0" dirty="0">
                <a:ln>
                  <a:noFill/>
                </a:ln>
                <a:solidFill>
                  <a:prstClr val="black"/>
                </a:solidFill>
                <a:effectLst/>
                <a:uLnTx/>
                <a:uFillTx/>
                <a:latin typeface="Arial"/>
                <a:ea typeface="+mn-ea"/>
                <a:cs typeface="Arial"/>
              </a:rPr>
              <a:t>como </a:t>
            </a:r>
            <a:r>
              <a:rPr kumimoji="0" sz="1050" b="0" i="0" u="none" strike="noStrike" kern="1200" cap="none" spc="-4" normalizeH="0" baseline="0" noProof="0" dirty="0">
                <a:ln>
                  <a:noFill/>
                </a:ln>
                <a:solidFill>
                  <a:prstClr val="black"/>
                </a:solidFill>
                <a:effectLst/>
                <a:uLnTx/>
                <a:uFillTx/>
                <a:latin typeface="Arial"/>
                <a:ea typeface="+mn-ea"/>
                <a:cs typeface="Arial"/>
              </a:rPr>
              <a:t>son </a:t>
            </a:r>
            <a:r>
              <a:rPr kumimoji="0" sz="1050" b="0" i="0" u="none" strike="noStrike" kern="1200" cap="none" spc="-8" normalizeH="0" baseline="0" noProof="0" dirty="0">
                <a:ln>
                  <a:noFill/>
                </a:ln>
                <a:solidFill>
                  <a:prstClr val="black"/>
                </a:solidFill>
                <a:effectLst/>
                <a:uLnTx/>
                <a:uFillTx/>
                <a:latin typeface="Arial"/>
                <a:ea typeface="+mn-ea"/>
                <a:cs typeface="Arial"/>
              </a:rPr>
              <a:t>catalogo de </a:t>
            </a:r>
            <a:r>
              <a:rPr kumimoji="0" sz="1050" b="0" i="0" u="none" strike="noStrike" kern="1200" cap="none" spc="-4" normalizeH="0" baseline="0" noProof="0" dirty="0">
                <a:ln>
                  <a:noFill/>
                </a:ln>
                <a:solidFill>
                  <a:prstClr val="black"/>
                </a:solidFill>
                <a:effectLst/>
                <a:uLnTx/>
                <a:uFillTx/>
                <a:latin typeface="Arial"/>
                <a:ea typeface="+mn-ea"/>
                <a:cs typeface="Arial"/>
              </a:rPr>
              <a:t>productos, </a:t>
            </a:r>
            <a:r>
              <a:rPr kumimoji="0" sz="1050" b="0" i="0" u="none" strike="noStrike" kern="1200" cap="none" spc="-8" normalizeH="0" baseline="0" noProof="0" dirty="0">
                <a:ln>
                  <a:noFill/>
                </a:ln>
                <a:solidFill>
                  <a:prstClr val="black"/>
                </a:solidFill>
                <a:effectLst/>
                <a:uLnTx/>
                <a:uFillTx/>
                <a:latin typeface="Arial"/>
                <a:ea typeface="+mn-ea"/>
                <a:cs typeface="Arial"/>
              </a:rPr>
              <a:t>listado </a:t>
            </a:r>
            <a:r>
              <a:rPr kumimoji="0" sz="1050" b="0" i="0" u="none" strike="noStrike" kern="1200" cap="none" spc="-11"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clientes, licencia sanitaria,</a:t>
            </a:r>
            <a:r>
              <a:rPr kumimoji="0" sz="1050" b="0" i="0" u="none" strike="noStrike" kern="1200" cap="none" spc="8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etc.</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3810" lvl="0" indent="-203835" algn="just" defTabSz="914400" rtl="0" eaLnBrk="1" fontAlgn="auto" latinLnBrk="0" hangingPunct="1">
              <a:lnSpc>
                <a:spcPct val="80100"/>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Este </a:t>
            </a:r>
            <a:r>
              <a:rPr kumimoji="0" sz="1050" b="0" i="0" u="none" strike="noStrike" kern="1200" cap="none" spc="-8" normalizeH="0" baseline="0" noProof="0" dirty="0">
                <a:ln>
                  <a:noFill/>
                </a:ln>
                <a:solidFill>
                  <a:prstClr val="black"/>
                </a:solidFill>
                <a:effectLst/>
                <a:uLnTx/>
                <a:uFillTx/>
                <a:latin typeface="Arial"/>
                <a:ea typeface="+mn-ea"/>
                <a:cs typeface="Arial"/>
              </a:rPr>
              <a:t>beneficio </a:t>
            </a:r>
            <a:r>
              <a:rPr kumimoji="0" sz="1050" b="0" i="0" u="none" strike="noStrike" kern="1200" cap="none" spc="0"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aplicara </a:t>
            </a:r>
            <a:r>
              <a:rPr kumimoji="0" sz="1050" b="0" i="0" u="none" strike="noStrike" kern="1200" cap="none" spc="-4" normalizeH="0" baseline="0" noProof="0" dirty="0">
                <a:ln>
                  <a:noFill/>
                </a:ln>
                <a:solidFill>
                  <a:prstClr val="black"/>
                </a:solidFill>
                <a:effectLst/>
                <a:uLnTx/>
                <a:uFillTx/>
                <a:latin typeface="Arial"/>
                <a:ea typeface="+mn-ea"/>
                <a:cs typeface="Arial"/>
              </a:rPr>
              <a:t>para aquellos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en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listas que hace </a:t>
            </a:r>
            <a:r>
              <a:rPr kumimoji="0" sz="1050" b="0" i="0" u="none" strike="noStrike" kern="1200" cap="none" spc="-8" normalizeH="0" baseline="0" noProof="0" dirty="0">
                <a:ln>
                  <a:noFill/>
                </a:ln>
                <a:solidFill>
                  <a:prstClr val="black"/>
                </a:solidFill>
                <a:effectLst/>
                <a:uLnTx/>
                <a:uFillTx/>
                <a:latin typeface="Arial"/>
                <a:ea typeface="+mn-ea"/>
                <a:cs typeface="Arial"/>
              </a:rPr>
              <a:t>referencia el </a:t>
            </a:r>
            <a:r>
              <a:rPr kumimoji="0" sz="1050" b="0" i="0" u="none" strike="noStrike" kern="1200" cap="none" spc="-4" normalizeH="0" baseline="0" noProof="0" dirty="0">
                <a:ln>
                  <a:noFill/>
                </a:ln>
                <a:solidFill>
                  <a:prstClr val="black"/>
                </a:solidFill>
                <a:effectLst/>
                <a:uLnTx/>
                <a:uFillTx/>
                <a:latin typeface="Arial"/>
                <a:ea typeface="+mn-ea"/>
                <a:cs typeface="Arial"/>
              </a:rPr>
              <a:t>artículo </a:t>
            </a:r>
            <a:r>
              <a:rPr kumimoji="0" sz="1050" b="0" i="0" u="none" strike="noStrike" kern="1200" cap="none" spc="-8" normalizeH="0" baseline="0" noProof="0" dirty="0">
                <a:ln>
                  <a:noFill/>
                </a:ln>
                <a:solidFill>
                  <a:prstClr val="black"/>
                </a:solidFill>
                <a:effectLst/>
                <a:uLnTx/>
                <a:uFillTx/>
                <a:latin typeface="Arial"/>
                <a:ea typeface="+mn-ea"/>
                <a:cs typeface="Arial"/>
              </a:rPr>
              <a:t>69 B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Código </a:t>
            </a:r>
            <a:r>
              <a:rPr kumimoji="0" sz="1050" b="0" i="0" u="none" strike="noStrike" kern="1200" cap="none" spc="-4" normalizeH="0" baseline="0" noProof="0" dirty="0">
                <a:ln>
                  <a:noFill/>
                </a:ln>
                <a:solidFill>
                  <a:prstClr val="black"/>
                </a:solidFill>
                <a:effectLst/>
                <a:uLnTx/>
                <a:uFillTx/>
                <a:latin typeface="Arial"/>
                <a:ea typeface="+mn-ea"/>
                <a:cs typeface="Arial"/>
              </a:rPr>
              <a:t>Fiscal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a:t>
            </a:r>
            <a:r>
              <a:rPr kumimoji="0" sz="1050" b="0" i="0" u="none" strike="noStrike" kern="1200" cap="none" spc="0" normalizeH="0" baseline="0" noProof="0" dirty="0">
                <a:ln>
                  <a:noFill/>
                </a:ln>
                <a:solidFill>
                  <a:prstClr val="black"/>
                </a:solidFill>
                <a:effectLst/>
                <a:uLnTx/>
                <a:uFillTx/>
                <a:latin typeface="Arial"/>
                <a:ea typeface="+mn-ea"/>
                <a:cs typeface="Arial"/>
              </a:rPr>
              <a:t>así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tampoco </a:t>
            </a:r>
            <a:r>
              <a:rPr kumimoji="0" sz="1050" b="0" i="0" u="none" strike="noStrike" kern="1200" cap="none" spc="-4" normalizeH="0" baseline="0" noProof="0" dirty="0">
                <a:ln>
                  <a:noFill/>
                </a:ln>
                <a:solidFill>
                  <a:prstClr val="black"/>
                </a:solidFill>
                <a:effectLst/>
                <a:uLnTx/>
                <a:uFillTx/>
                <a:latin typeface="Arial"/>
                <a:ea typeface="+mn-ea"/>
                <a:cs typeface="Arial"/>
              </a:rPr>
              <a:t>para </a:t>
            </a:r>
            <a:r>
              <a:rPr kumimoji="0" sz="1050" b="0" i="0" u="none" strike="noStrike" kern="1200" cap="none" spc="-8" normalizeH="0" baseline="0" noProof="0" dirty="0">
                <a:ln>
                  <a:noFill/>
                </a:ln>
                <a:solidFill>
                  <a:prstClr val="black"/>
                </a:solidFill>
                <a:effectLst/>
                <a:uLnTx/>
                <a:uFillTx/>
                <a:latin typeface="Arial"/>
                <a:ea typeface="+mn-ea"/>
                <a:cs typeface="Arial"/>
              </a:rPr>
              <a:t>aquellos que tengan operaciones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a:t>
            </a:r>
            <a:r>
              <a:rPr kumimoji="0" sz="1050" b="0" i="0" u="none" strike="noStrike" kern="1200" cap="none" spc="-8" normalizeH="0" baseline="0" noProof="0" dirty="0">
                <a:ln>
                  <a:noFill/>
                </a:ln>
                <a:solidFill>
                  <a:prstClr val="black"/>
                </a:solidFill>
                <a:effectLst/>
                <a:uLnTx/>
                <a:uFillTx/>
                <a:latin typeface="Arial"/>
                <a:ea typeface="+mn-ea"/>
                <a:cs typeface="Arial"/>
              </a:rPr>
              <a:t>que aparezcan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citada</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lista.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54</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08276" y="1632548"/>
            <a:ext cx="8081963" cy="3709125"/>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 para </a:t>
            </a:r>
            <a:r>
              <a:rPr kumimoji="0" sz="1050" b="1" i="0" u="none" strike="noStrike" kern="1200" cap="none" spc="-11" normalizeH="0" baseline="0" noProof="0" dirty="0">
                <a:ln>
                  <a:noFill/>
                </a:ln>
                <a:solidFill>
                  <a:prstClr val="black"/>
                </a:solidFill>
                <a:effectLst/>
                <a:uLnTx/>
                <a:uFillTx/>
                <a:latin typeface="Arial"/>
                <a:ea typeface="+mn-ea"/>
                <a:cs typeface="Arial"/>
              </a:rPr>
              <a:t>que efectué </a:t>
            </a:r>
            <a:r>
              <a:rPr kumimoji="0" sz="1050" b="1" i="0" u="none" strike="noStrike" kern="1200" cap="none" spc="-4"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161"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5239" lvl="0" indent="0" algn="l" defTabSz="914400" rtl="0" eaLnBrk="1" fontAlgn="auto" latinLnBrk="0" hangingPunct="1">
              <a:lnSpc>
                <a:spcPts val="1005"/>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Reducción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plazo a </a:t>
            </a:r>
            <a:r>
              <a:rPr kumimoji="0" sz="1050" b="0" i="0" u="none" strike="noStrike" kern="1200" cap="none" spc="0" normalizeH="0" baseline="0" noProof="0" dirty="0">
                <a:ln>
                  <a:noFill/>
                </a:ln>
                <a:solidFill>
                  <a:prstClr val="black"/>
                </a:solidFill>
                <a:effectLst/>
                <a:uLnTx/>
                <a:uFillTx/>
                <a:latin typeface="Arial"/>
                <a:ea typeface="+mn-ea"/>
                <a:cs typeface="Arial"/>
              </a:rPr>
              <a:t>20 </a:t>
            </a:r>
            <a:r>
              <a:rPr kumimoji="0" sz="1050" b="0" i="0" u="none" strike="noStrike" kern="1200" cap="none" spc="-11" normalizeH="0" baseline="0" noProof="0" dirty="0">
                <a:ln>
                  <a:noFill/>
                </a:ln>
                <a:solidFill>
                  <a:prstClr val="black"/>
                </a:solidFill>
                <a:effectLst/>
                <a:uLnTx/>
                <a:uFillTx/>
                <a:latin typeface="Arial"/>
                <a:ea typeface="+mn-ea"/>
                <a:cs typeface="Arial"/>
              </a:rPr>
              <a:t>días </a:t>
            </a: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aquellos 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distribuyen y </a:t>
            </a:r>
            <a:r>
              <a:rPr kumimoji="0" sz="1050" b="0" i="0" u="none" strike="noStrike" kern="1200" cap="none" spc="-8" normalizeH="0" baseline="0" noProof="0" dirty="0">
                <a:ln>
                  <a:noFill/>
                </a:ln>
                <a:solidFill>
                  <a:prstClr val="black"/>
                </a:solidFill>
                <a:effectLst/>
                <a:uLnTx/>
                <a:uFillTx/>
                <a:latin typeface="Arial"/>
                <a:ea typeface="+mn-ea"/>
                <a:cs typeface="Arial"/>
              </a:rPr>
              <a:t>producen </a:t>
            </a:r>
            <a:r>
              <a:rPr kumimoji="0" sz="1050" b="0" i="0" u="none" strike="noStrike" kern="1200" cap="none" spc="-4" normalizeH="0" baseline="0" noProof="0" dirty="0">
                <a:ln>
                  <a:noFill/>
                </a:ln>
                <a:solidFill>
                  <a:prstClr val="black"/>
                </a:solidFill>
                <a:effectLst/>
                <a:uLnTx/>
                <a:uFillTx/>
                <a:latin typeface="Arial"/>
                <a:ea typeface="+mn-ea"/>
                <a:cs typeface="Arial"/>
              </a:rPr>
              <a:t>medicinas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patente siempre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cumplan </a:t>
            </a:r>
            <a:r>
              <a:rPr kumimoji="0" sz="1050" b="0" i="0" u="none" strike="noStrike" kern="1200" cap="none" spc="-4" normalizeH="0" baseline="0" noProof="0" dirty="0">
                <a:ln>
                  <a:noFill/>
                </a:ln>
                <a:solidFill>
                  <a:prstClr val="black"/>
                </a:solidFill>
                <a:effectLst/>
                <a:uLnTx/>
                <a:uFillTx/>
                <a:latin typeface="Arial"/>
                <a:ea typeface="+mn-ea"/>
                <a:cs typeface="Arial"/>
              </a:rPr>
              <a:t>con  lo </a:t>
            </a:r>
            <a:r>
              <a:rPr kumimoji="0" sz="1050" b="0" i="0" u="none" strike="noStrike" kern="1200" cap="none" spc="-8" normalizeH="0" baseline="0" noProof="0" dirty="0">
                <a:ln>
                  <a:noFill/>
                </a:ln>
                <a:solidFill>
                  <a:prstClr val="black"/>
                </a:solidFill>
                <a:effectLst/>
                <a:uLnTx/>
                <a:uFillTx/>
                <a:latin typeface="Arial"/>
                <a:ea typeface="+mn-ea"/>
                <a:cs typeface="Arial"/>
              </a:rPr>
              <a:t>siguiente de conformidad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regla </a:t>
            </a:r>
            <a:r>
              <a:rPr kumimoji="0" sz="1050" b="0" i="0" u="none" strike="noStrike" kern="1200" cap="none" spc="-11" normalizeH="0" baseline="0" noProof="0" dirty="0">
                <a:ln>
                  <a:noFill/>
                </a:ln>
                <a:solidFill>
                  <a:prstClr val="black"/>
                </a:solidFill>
                <a:effectLst/>
                <a:uLnTx/>
                <a:uFillTx/>
                <a:latin typeface="Arial"/>
                <a:ea typeface="+mn-ea"/>
                <a:cs typeface="Arial"/>
              </a:rPr>
              <a:t>2.3.15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Resolución </a:t>
            </a:r>
            <a:r>
              <a:rPr kumimoji="0" sz="1050" b="0" i="0" u="none" strike="noStrike" kern="1200" cap="none" spc="-11" normalizeH="0" baseline="0" noProof="0" dirty="0">
                <a:ln>
                  <a:noFill/>
                </a:ln>
                <a:solidFill>
                  <a:prstClr val="black"/>
                </a:solidFill>
                <a:effectLst/>
                <a:uLnTx/>
                <a:uFillTx/>
                <a:latin typeface="Arial"/>
                <a:ea typeface="+mn-ea"/>
                <a:cs typeface="Arial"/>
              </a:rPr>
              <a:t>Miscelánea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Fiscal del ejercicio </a:t>
            </a:r>
            <a:r>
              <a:rPr kumimoji="0" sz="1050" b="0"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806"/>
              </a:spcBef>
              <a:spcAft>
                <a:spcPts val="0"/>
              </a:spcAft>
              <a:buClr>
                <a:srgbClr val="4966AC"/>
              </a:buClr>
              <a:buSzTx/>
              <a:buFontTx/>
              <a:buChar char="•"/>
              <a:tabLst>
                <a:tab pos="482441" algn="l"/>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saldo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15" normalizeH="0" baseline="0" noProof="0" dirty="0">
                <a:ln>
                  <a:noFill/>
                </a:ln>
                <a:solidFill>
                  <a:prstClr val="black"/>
                </a:solidFill>
                <a:effectLst/>
                <a:uLnTx/>
                <a:uFillTx/>
                <a:latin typeface="Arial"/>
                <a:ea typeface="+mn-ea"/>
                <a:cs typeface="Arial"/>
              </a:rPr>
              <a:t>haya </a:t>
            </a:r>
            <a:r>
              <a:rPr kumimoji="0" sz="1050" b="0" i="0" u="none" strike="noStrike" kern="1200" cap="none" spc="-11" normalizeH="0" baseline="0" noProof="0" dirty="0">
                <a:ln>
                  <a:noFill/>
                </a:ln>
                <a:solidFill>
                  <a:prstClr val="black"/>
                </a:solidFill>
                <a:effectLst/>
                <a:uLnTx/>
                <a:uFillTx/>
                <a:latin typeface="Arial"/>
                <a:ea typeface="+mn-ea"/>
                <a:cs typeface="Arial"/>
              </a:rPr>
              <a:t>generado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11" normalizeH="0" baseline="0" noProof="0" dirty="0">
                <a:ln>
                  <a:noFill/>
                </a:ln>
                <a:solidFill>
                  <a:prstClr val="black"/>
                </a:solidFill>
                <a:effectLst/>
                <a:uLnTx/>
                <a:uFillTx/>
                <a:latin typeface="Arial"/>
                <a:ea typeface="+mn-ea"/>
                <a:cs typeface="Arial"/>
              </a:rPr>
              <a:t>declarado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partir de </a:t>
            </a:r>
            <a:r>
              <a:rPr kumimoji="0" sz="1050" b="0" i="0" u="none" strike="noStrike" kern="1200" cap="none" spc="-11" normalizeH="0" baseline="0" noProof="0" dirty="0">
                <a:ln>
                  <a:noFill/>
                </a:ln>
                <a:solidFill>
                  <a:prstClr val="black"/>
                </a:solidFill>
                <a:effectLst/>
                <a:uLnTx/>
                <a:uFillTx/>
                <a:latin typeface="Arial"/>
                <a:ea typeface="+mn-ea"/>
                <a:cs typeface="Arial"/>
              </a:rPr>
              <a:t>enero</a:t>
            </a:r>
            <a:r>
              <a:rPr kumimoji="0" sz="1050" b="0" i="0" u="none" strike="noStrike" kern="1200" cap="none" spc="236"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2015.</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810"/>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producción</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o</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distribución</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medicinas</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patente</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represente</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90%</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su</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valor</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total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actos</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actividades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791"/>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Contar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1" i="0" u="heavy" strike="noStrike" kern="1200" cap="none" spc="-8" normalizeH="0" baseline="0" noProof="0" dirty="0">
                <a:ln>
                  <a:noFill/>
                </a:ln>
                <a:solidFill>
                  <a:prstClr val="black"/>
                </a:solidFill>
                <a:effectLst/>
                <a:uLnTx/>
                <a:uFill>
                  <a:solidFill>
                    <a:srgbClr val="000000"/>
                  </a:solidFill>
                </a:uFill>
                <a:latin typeface="Arial"/>
                <a:ea typeface="+mn-ea"/>
                <a:cs typeface="Arial"/>
              </a:rPr>
              <a:t>e.firma</a:t>
            </a:r>
            <a:r>
              <a:rPr kumimoji="0" sz="1050" b="1" i="0" u="none" strike="noStrike" kern="1200" cap="none" spc="4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vigente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795"/>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Opinión de </a:t>
            </a:r>
            <a:r>
              <a:rPr kumimoji="0" sz="1050" b="0" i="0" u="none" strike="noStrike" kern="1200" cap="none" spc="-4" normalizeH="0" baseline="0" noProof="0" dirty="0">
                <a:ln>
                  <a:noFill/>
                </a:ln>
                <a:solidFill>
                  <a:prstClr val="black"/>
                </a:solidFill>
                <a:effectLst/>
                <a:uLnTx/>
                <a:uFillTx/>
                <a:latin typeface="Arial"/>
                <a:ea typeface="+mn-ea"/>
                <a:cs typeface="Arial"/>
              </a:rPr>
              <a:t>cumplimiento </a:t>
            </a:r>
            <a:r>
              <a:rPr kumimoji="0" sz="1050" b="0" i="0" u="none" strike="noStrike" kern="1200" cap="none" spc="-8" normalizeH="0" baseline="0" noProof="0" dirty="0">
                <a:ln>
                  <a:noFill/>
                </a:ln>
                <a:solidFill>
                  <a:prstClr val="black"/>
                </a:solidFill>
                <a:effectLst/>
                <a:uLnTx/>
                <a:uFillTx/>
                <a:latin typeface="Arial"/>
                <a:ea typeface="+mn-ea"/>
                <a:cs typeface="Arial"/>
              </a:rPr>
              <a:t>de sus obligaciones </a:t>
            </a:r>
            <a:r>
              <a:rPr kumimoji="0" sz="1050" b="0" i="0" u="none" strike="noStrike" kern="1200" cap="none" spc="-4" normalizeH="0" baseline="0" noProof="0" dirty="0">
                <a:ln>
                  <a:noFill/>
                </a:ln>
                <a:solidFill>
                  <a:prstClr val="black"/>
                </a:solidFill>
                <a:effectLst/>
                <a:uLnTx/>
                <a:uFillTx/>
                <a:latin typeface="Arial"/>
                <a:ea typeface="+mn-ea"/>
                <a:cs typeface="Arial"/>
              </a:rPr>
              <a:t>fiscales</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positiva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5239" lvl="0" indent="-203835" algn="just" defTabSz="914400" rtl="0" eaLnBrk="1" fontAlgn="auto" latinLnBrk="0" hangingPunct="1">
              <a:lnSpc>
                <a:spcPct val="80100"/>
              </a:lnSpc>
              <a:spcBef>
                <a:spcPts val="0"/>
              </a:spcBef>
              <a:spcAft>
                <a:spcPts val="0"/>
              </a:spcAft>
              <a:buClr>
                <a:srgbClr val="4966AC"/>
              </a:buClr>
              <a:buSzTx/>
              <a:buFontTx/>
              <a:buChar char="•"/>
              <a:tabLst>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Que en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doce </a:t>
            </a:r>
            <a:r>
              <a:rPr kumimoji="0" sz="1050" b="0" i="0" u="none" strike="noStrike" kern="1200" cap="none" spc="-8" normalizeH="0" baseline="0" noProof="0" dirty="0">
                <a:ln>
                  <a:noFill/>
                </a:ln>
                <a:solidFill>
                  <a:prstClr val="black"/>
                </a:solidFill>
                <a:effectLst/>
                <a:uLnTx/>
                <a:uFillTx/>
                <a:latin typeface="Arial"/>
                <a:ea typeface="+mn-ea"/>
                <a:cs typeface="Arial"/>
              </a:rPr>
              <a:t>meses anteriores al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presente </a:t>
            </a:r>
            <a:r>
              <a:rPr kumimoji="0" sz="1050" b="0" i="0" u="none" strike="noStrike" kern="1200" cap="none" spc="-4" normalizeH="0" baseline="0" noProof="0" dirty="0">
                <a:ln>
                  <a:noFill/>
                </a:ln>
                <a:solidFill>
                  <a:prstClr val="black"/>
                </a:solidFill>
                <a:effectLst/>
                <a:uLnTx/>
                <a:uFillTx/>
                <a:latin typeface="Arial"/>
                <a:ea typeface="+mn-ea"/>
                <a:cs typeface="Arial"/>
              </a:rPr>
              <a:t>la solicitud </a:t>
            </a:r>
            <a:r>
              <a:rPr kumimoji="0" sz="1050" b="0" i="0" u="none" strike="noStrike" kern="1200" cap="none" spc="-8" normalizeH="0" baseline="0" noProof="0" dirty="0">
                <a:ln>
                  <a:noFill/>
                </a:ln>
                <a:solidFill>
                  <a:prstClr val="black"/>
                </a:solidFill>
                <a:effectLst/>
                <a:uLnTx/>
                <a:uFillTx/>
                <a:latin typeface="Arial"/>
                <a:ea typeface="+mn-ea"/>
                <a:cs typeface="Arial"/>
              </a:rPr>
              <a:t>de devolución </a:t>
            </a:r>
            <a:r>
              <a:rPr kumimoji="0" sz="1050" b="0" i="0" u="none" strike="noStrike" kern="1200" cap="none" spc="-4" normalizeH="0" baseline="0" noProof="0" dirty="0">
                <a:ln>
                  <a:noFill/>
                </a:ln>
                <a:solidFill>
                  <a:prstClr val="black"/>
                </a:solidFill>
                <a:effectLst/>
                <a:uLnTx/>
                <a:uFillTx/>
                <a:latin typeface="Arial"/>
                <a:ea typeface="+mn-ea"/>
                <a:cs typeface="Arial"/>
              </a:rPr>
              <a:t>conforme a la presente regla, </a:t>
            </a:r>
            <a:r>
              <a:rPr kumimoji="0" sz="1050" b="0" i="0" u="none" strike="noStrike" kern="1200" cap="none" spc="-11"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contribuyente no tenga resoluciones </a:t>
            </a:r>
            <a:r>
              <a:rPr kumimoji="0" sz="1050" b="0" i="0" u="none" strike="noStrike" kern="1200" cap="none" spc="-4" normalizeH="0" baseline="0" noProof="0" dirty="0">
                <a:ln>
                  <a:noFill/>
                </a:ln>
                <a:solidFill>
                  <a:prstClr val="black"/>
                </a:solidFill>
                <a:effectLst/>
                <a:uLnTx/>
                <a:uFillTx/>
                <a:latin typeface="Arial"/>
                <a:ea typeface="+mn-ea"/>
                <a:cs typeface="Arial"/>
              </a:rPr>
              <a:t>por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que se </a:t>
            </a:r>
            <a:r>
              <a:rPr kumimoji="0" sz="1050" b="0" i="0" u="none" strike="noStrike" kern="1200" cap="none" spc="4" normalizeH="0" baseline="0" noProof="0" dirty="0">
                <a:ln>
                  <a:noFill/>
                </a:ln>
                <a:solidFill>
                  <a:prstClr val="black"/>
                </a:solidFill>
                <a:effectLst/>
                <a:uLnTx/>
                <a:uFillTx/>
                <a:latin typeface="Arial"/>
                <a:ea typeface="+mn-ea"/>
                <a:cs typeface="Arial"/>
              </a:rPr>
              <a:t>le </a:t>
            </a:r>
            <a:r>
              <a:rPr kumimoji="0" sz="1050" b="0" i="0" u="none" strike="noStrike" kern="1200" cap="none" spc="-8" normalizeH="0" baseline="0" noProof="0" dirty="0">
                <a:ln>
                  <a:noFill/>
                </a:ln>
                <a:solidFill>
                  <a:prstClr val="black"/>
                </a:solidFill>
                <a:effectLst/>
                <a:uLnTx/>
                <a:uFillTx/>
                <a:latin typeface="Arial"/>
                <a:ea typeface="+mn-ea"/>
                <a:cs typeface="Arial"/>
              </a:rPr>
              <a:t>hayan </a:t>
            </a:r>
            <a:r>
              <a:rPr kumimoji="0" sz="1050" b="0" i="0" u="none" strike="noStrike" kern="1200" cap="none" spc="-4" normalizeH="0" baseline="0" noProof="0" dirty="0">
                <a:ln>
                  <a:noFill/>
                </a:ln>
                <a:solidFill>
                  <a:prstClr val="black"/>
                </a:solidFill>
                <a:effectLst/>
                <a:uLnTx/>
                <a:uFillTx/>
                <a:latin typeface="Arial"/>
                <a:ea typeface="+mn-ea"/>
                <a:cs typeface="Arial"/>
              </a:rPr>
              <a:t>negado total o parcialmente cantidades solicitadas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8"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concepto </a:t>
            </a:r>
            <a:r>
              <a:rPr kumimoji="0" sz="1050" b="0" i="0" u="none" strike="noStrike" kern="1200" cap="none" spc="-8" normalizeH="0" baseline="0" noProof="0" dirty="0">
                <a:ln>
                  <a:noFill/>
                </a:ln>
                <a:solidFill>
                  <a:prstClr val="black"/>
                </a:solidFill>
                <a:effectLst/>
                <a:uLnTx/>
                <a:uFillTx/>
                <a:latin typeface="Arial"/>
                <a:ea typeface="+mn-ea"/>
                <a:cs typeface="Arial"/>
              </a:rPr>
              <a:t>del </a:t>
            </a:r>
            <a:r>
              <a:rPr kumimoji="0" sz="1050" b="0" i="0" u="none" strike="noStrike" kern="1200" cap="none" spc="-26"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más </a:t>
            </a:r>
            <a:r>
              <a:rPr kumimoji="0" sz="1050" b="0" i="0" u="none" strike="noStrike" kern="1200" cap="none" spc="-8" normalizeH="0" baseline="0" noProof="0" dirty="0">
                <a:ln>
                  <a:noFill/>
                </a:ln>
                <a:solidFill>
                  <a:prstClr val="black"/>
                </a:solidFill>
                <a:effectLst/>
                <a:uLnTx/>
                <a:uFillTx/>
                <a:latin typeface="Arial"/>
                <a:ea typeface="+mn-ea"/>
                <a:cs typeface="Arial"/>
              </a:rPr>
              <a:t>del </a:t>
            </a:r>
            <a:r>
              <a:rPr kumimoji="0" sz="1050" b="0" i="0" u="none" strike="noStrike" kern="1200" cap="none" spc="-11" normalizeH="0" baseline="0" noProof="0" dirty="0">
                <a:ln>
                  <a:noFill/>
                </a:ln>
                <a:solidFill>
                  <a:prstClr val="black"/>
                </a:solidFill>
                <a:effectLst/>
                <a:uLnTx/>
                <a:uFillTx/>
                <a:latin typeface="Arial"/>
                <a:ea typeface="+mn-ea"/>
                <a:cs typeface="Arial"/>
              </a:rPr>
              <a:t>20% </a:t>
            </a:r>
            <a:r>
              <a:rPr kumimoji="0" sz="1050" b="0" i="0" u="none" strike="noStrike" kern="1200" cap="none" spc="-8" normalizeH="0" baseline="0" noProof="0" dirty="0">
                <a:ln>
                  <a:noFill/>
                </a:ln>
                <a:solidFill>
                  <a:prstClr val="black"/>
                </a:solidFill>
                <a:effectLst/>
                <a:uLnTx/>
                <a:uFillTx/>
                <a:latin typeface="Arial"/>
                <a:ea typeface="+mn-ea"/>
                <a:cs typeface="Arial"/>
              </a:rPr>
              <a:t>del monto </a:t>
            </a:r>
            <a:r>
              <a:rPr kumimoji="0" sz="1050" b="0" i="0" u="none" strike="noStrike" kern="1200" cap="none" spc="-4" normalizeH="0" baseline="0" noProof="0" dirty="0">
                <a:ln>
                  <a:noFill/>
                </a:ln>
                <a:solidFill>
                  <a:prstClr val="black"/>
                </a:solidFill>
                <a:effectLst/>
                <a:uLnTx/>
                <a:uFillTx/>
                <a:latin typeface="Arial"/>
                <a:ea typeface="+mn-ea"/>
                <a:cs typeface="Arial"/>
              </a:rPr>
              <a:t>acumulado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cantidades solicitadas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devolución </a:t>
            </a:r>
            <a:r>
              <a:rPr kumimoji="0" sz="1050" b="0" i="0" u="none" strike="noStrike" kern="1200" cap="none" spc="-4" normalizeH="0" baseline="0" noProof="0" dirty="0">
                <a:ln>
                  <a:noFill/>
                </a:ln>
                <a:solidFill>
                  <a:prstClr val="black"/>
                </a:solidFill>
                <a:effectLst/>
                <a:uLnTx/>
                <a:uFillTx/>
                <a:latin typeface="Arial"/>
                <a:ea typeface="+mn-ea"/>
                <a:cs typeface="Arial"/>
              </a:rPr>
              <a:t>y siempre </a:t>
            </a:r>
            <a:r>
              <a:rPr kumimoji="0" sz="1050" b="0" i="0" u="none" strike="noStrike" kern="1200" cap="none" spc="-8"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dicho  </a:t>
            </a:r>
            <a:r>
              <a:rPr kumimoji="0" sz="1050" b="0" i="0" u="none" strike="noStrike" kern="1200" cap="none" spc="-8" normalizeH="0" baseline="0" noProof="0" dirty="0">
                <a:ln>
                  <a:noFill/>
                </a:ln>
                <a:solidFill>
                  <a:prstClr val="black"/>
                </a:solidFill>
                <a:effectLst/>
                <a:uLnTx/>
                <a:uFillTx/>
                <a:latin typeface="Arial"/>
                <a:ea typeface="+mn-ea"/>
                <a:cs typeface="Arial"/>
              </a:rPr>
              <a:t>monto acumulado no </a:t>
            </a:r>
            <a:r>
              <a:rPr kumimoji="0" sz="1050" b="0" i="0" u="none" strike="noStrike" kern="1200" cap="none" spc="-11" normalizeH="0" baseline="0" noProof="0" dirty="0">
                <a:ln>
                  <a:noFill/>
                </a:ln>
                <a:solidFill>
                  <a:prstClr val="black"/>
                </a:solidFill>
                <a:effectLst/>
                <a:uLnTx/>
                <a:uFillTx/>
                <a:latin typeface="Arial"/>
                <a:ea typeface="+mn-ea"/>
                <a:cs typeface="Arial"/>
              </a:rPr>
              <a:t>exceda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$5´000,000.00 </a:t>
            </a:r>
            <a:r>
              <a:rPr kumimoji="0" sz="1050" b="0" i="0" u="none" strike="noStrike" kern="1200" cap="none" spc="-8" normalizeH="0" baseline="0" noProof="0" dirty="0">
                <a:ln>
                  <a:noFill/>
                </a:ln>
                <a:solidFill>
                  <a:prstClr val="black"/>
                </a:solidFill>
                <a:effectLst/>
                <a:uLnTx/>
                <a:uFillTx/>
                <a:latin typeface="Arial"/>
                <a:ea typeface="+mn-ea"/>
                <a:cs typeface="Arial"/>
              </a:rPr>
              <a:t>(cinco </a:t>
            </a:r>
            <a:r>
              <a:rPr kumimoji="0" sz="1050" b="0" i="0" u="none" strike="noStrike" kern="1200" cap="none" spc="-4" normalizeH="0" baseline="0" noProof="0" dirty="0">
                <a:ln>
                  <a:noFill/>
                </a:ln>
                <a:solidFill>
                  <a:prstClr val="black"/>
                </a:solidFill>
                <a:effectLst/>
                <a:uLnTx/>
                <a:uFillTx/>
                <a:latin typeface="Arial"/>
                <a:ea typeface="+mn-ea"/>
                <a:cs typeface="Arial"/>
              </a:rPr>
              <a:t>millones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pesos 00/100</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M.N.).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ts val="1133"/>
              </a:lnSpc>
              <a:spcBef>
                <a:spcPts val="791"/>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Hayan enviado </a:t>
            </a:r>
            <a:r>
              <a:rPr kumimoji="0" sz="1050" b="0" i="0" u="none" strike="noStrike" kern="1200" cap="none" spc="-4" normalizeH="0" baseline="0" noProof="0" dirty="0">
                <a:ln>
                  <a:noFill/>
                </a:ln>
                <a:solidFill>
                  <a:prstClr val="black"/>
                </a:solidFill>
                <a:effectLst/>
                <a:uLnTx/>
                <a:uFillTx/>
                <a:latin typeface="Arial"/>
                <a:ea typeface="+mn-ea"/>
                <a:cs typeface="Arial"/>
              </a:rPr>
              <a:t>mediante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Portal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5" normalizeH="0" baseline="0" noProof="0" dirty="0">
                <a:ln>
                  <a:noFill/>
                </a:ln>
                <a:solidFill>
                  <a:prstClr val="black"/>
                </a:solidFill>
                <a:effectLst/>
                <a:uLnTx/>
                <a:uFillTx/>
                <a:latin typeface="Arial"/>
                <a:ea typeface="+mn-ea"/>
                <a:cs typeface="Arial"/>
              </a:rPr>
              <a:t>SAT,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período 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que se </a:t>
            </a:r>
            <a:r>
              <a:rPr kumimoji="0" sz="1050" b="0" i="0" u="none" strike="noStrike" kern="1200" cap="none" spc="0" normalizeH="0" baseline="0" noProof="0" dirty="0">
                <a:ln>
                  <a:noFill/>
                </a:ln>
                <a:solidFill>
                  <a:prstClr val="black"/>
                </a:solidFill>
                <a:effectLst/>
                <a:uLnTx/>
                <a:uFillTx/>
                <a:latin typeface="Arial"/>
                <a:ea typeface="+mn-ea"/>
                <a:cs typeface="Arial"/>
              </a:rPr>
              <a:t>solicita </a:t>
            </a:r>
            <a:r>
              <a:rPr kumimoji="0" sz="1050" b="0" i="0" u="none" strike="noStrike" kern="1200" cap="none" spc="-4" normalizeH="0" baseline="0" noProof="0" dirty="0">
                <a:ln>
                  <a:noFill/>
                </a:ln>
                <a:solidFill>
                  <a:prstClr val="black"/>
                </a:solidFill>
                <a:effectLst/>
                <a:uLnTx/>
                <a:uFillTx/>
                <a:latin typeface="Arial"/>
                <a:ea typeface="+mn-ea"/>
                <a:cs typeface="Arial"/>
              </a:rPr>
              <a:t>la devolución, la información</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Balanzas </a:t>
            </a:r>
            <a:r>
              <a:rPr kumimoji="0" sz="1050" b="0" i="0" u="none" strike="noStrike" kern="1200" cap="none" spc="-11" normalizeH="0" baseline="0" noProof="0" dirty="0">
                <a:ln>
                  <a:noFill/>
                </a:ln>
                <a:solidFill>
                  <a:prstClr val="black"/>
                </a:solidFill>
                <a:effectLst/>
                <a:uLnTx/>
                <a:uFillTx/>
                <a:latin typeface="Arial"/>
                <a:ea typeface="+mn-ea"/>
                <a:cs typeface="Arial"/>
              </a:rPr>
              <a:t>de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0" algn="l"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comprobación, catálogos de cuenta, </a:t>
            </a:r>
            <a:r>
              <a:rPr kumimoji="0" sz="1050" b="0" i="0" u="none" strike="noStrike" kern="1200" cap="none" spc="-11" normalizeH="0" baseline="0" noProof="0" dirty="0">
                <a:ln>
                  <a:noFill/>
                </a:ln>
                <a:solidFill>
                  <a:prstClr val="black"/>
                </a:solidFill>
                <a:effectLst/>
                <a:uLnTx/>
                <a:uFillTx/>
                <a:latin typeface="Arial"/>
                <a:ea typeface="+mn-ea"/>
                <a:cs typeface="Arial"/>
              </a:rPr>
              <a:t>pólizas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auxiliares, conforme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contabilidad de</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medios electrónicos.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5715" lvl="0" indent="-203835" algn="just" defTabSz="914400" rtl="0" eaLnBrk="1" fontAlgn="auto" latinLnBrk="0" hangingPunct="1">
              <a:lnSpc>
                <a:spcPts val="1005"/>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deberá </a:t>
            </a:r>
            <a:r>
              <a:rPr kumimoji="0" sz="1050" b="0" i="0" u="none" strike="noStrike" kern="1200" cap="none" spc="-8" normalizeH="0" baseline="0" noProof="0" dirty="0">
                <a:ln>
                  <a:noFill/>
                </a:ln>
                <a:solidFill>
                  <a:prstClr val="black"/>
                </a:solidFill>
                <a:effectLst/>
                <a:uLnTx/>
                <a:uFillTx/>
                <a:latin typeface="Arial"/>
                <a:ea typeface="+mn-ea"/>
                <a:cs typeface="Arial"/>
              </a:rPr>
              <a:t>de anexar </a:t>
            </a:r>
            <a:r>
              <a:rPr kumimoji="0" sz="1050" b="0" i="0" u="none" strike="noStrike" kern="1200" cap="none" spc="-4" normalizeH="0" baseline="0" noProof="0" dirty="0">
                <a:ln>
                  <a:noFill/>
                </a:ln>
                <a:solidFill>
                  <a:prstClr val="black"/>
                </a:solidFill>
                <a:effectLst/>
                <a:uLnTx/>
                <a:uFillTx/>
                <a:latin typeface="Arial"/>
                <a:ea typeface="+mn-ea"/>
                <a:cs typeface="Arial"/>
              </a:rPr>
              <a:t>la información que se indica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ficha </a:t>
            </a:r>
            <a:r>
              <a:rPr kumimoji="0" sz="1050" b="0" i="0" u="none" strike="noStrike" kern="1200" cap="none" spc="-8" normalizeH="0" baseline="0" noProof="0" dirty="0">
                <a:ln>
                  <a:noFill/>
                </a:ln>
                <a:solidFill>
                  <a:prstClr val="black"/>
                </a:solidFill>
                <a:effectLst/>
                <a:uLnTx/>
                <a:uFillTx/>
                <a:latin typeface="Arial"/>
                <a:ea typeface="+mn-ea"/>
                <a:cs typeface="Arial"/>
              </a:rPr>
              <a:t>182/CFF </a:t>
            </a:r>
            <a:r>
              <a:rPr kumimoji="0" sz="1050" b="0" i="0" u="none" strike="noStrike" kern="1200" cap="none" spc="-4" normalizeH="0" baseline="0" noProof="0" dirty="0">
                <a:ln>
                  <a:noFill/>
                </a:ln>
                <a:solidFill>
                  <a:prstClr val="black"/>
                </a:solidFill>
                <a:effectLst/>
                <a:uLnTx/>
                <a:uFillTx/>
                <a:latin typeface="Arial"/>
                <a:ea typeface="+mn-ea"/>
                <a:cs typeface="Arial"/>
              </a:rPr>
              <a:t>del Anexo </a:t>
            </a:r>
            <a:r>
              <a:rPr kumimoji="0" sz="1050" b="0" i="0" u="none" strike="noStrike" kern="1200" cap="none" spc="-11" normalizeH="0" baseline="0" noProof="0" dirty="0">
                <a:ln>
                  <a:noFill/>
                </a:ln>
                <a:solidFill>
                  <a:prstClr val="black"/>
                </a:solidFill>
                <a:effectLst/>
                <a:uLnTx/>
                <a:uFillTx/>
                <a:latin typeface="Arial"/>
                <a:ea typeface="+mn-ea"/>
                <a:cs typeface="Arial"/>
              </a:rPr>
              <a:t>1-A </a:t>
            </a:r>
            <a:r>
              <a:rPr kumimoji="0" sz="1050" b="0" i="0" u="none" strike="noStrike" kern="1200" cap="none" spc="-4" normalizeH="0" baseline="0" noProof="0" dirty="0">
                <a:ln>
                  <a:noFill/>
                </a:ln>
                <a:solidFill>
                  <a:prstClr val="black"/>
                </a:solidFill>
                <a:effectLst/>
                <a:uLnTx/>
                <a:uFillTx/>
                <a:latin typeface="Arial"/>
                <a:ea typeface="+mn-ea"/>
                <a:cs typeface="Arial"/>
              </a:rPr>
              <a:t>“Solicitud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0"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4" normalizeH="0" baseline="0" noProof="0" dirty="0">
                <a:ln>
                  <a:noFill/>
                </a:ln>
                <a:solidFill>
                  <a:prstClr val="black"/>
                </a:solidFill>
                <a:effectLst/>
                <a:uLnTx/>
                <a:uFillTx/>
                <a:latin typeface="Arial"/>
                <a:ea typeface="+mn-ea"/>
                <a:cs typeface="Arial"/>
              </a:rPr>
              <a:t>que distribuyen y producen medicinas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patente” </a:t>
            </a:r>
            <a:r>
              <a:rPr kumimoji="0" sz="1050" b="0" i="0" u="none" strike="noStrike" kern="1200" cap="none" spc="0"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son </a:t>
            </a:r>
            <a:r>
              <a:rPr kumimoji="0" sz="1050" b="0" i="0" u="none" strike="noStrike" kern="1200" cap="none" spc="-4" normalizeH="0" baseline="0" noProof="0" dirty="0">
                <a:ln>
                  <a:noFill/>
                </a:ln>
                <a:solidFill>
                  <a:prstClr val="black"/>
                </a:solidFill>
                <a:effectLst/>
                <a:uLnTx/>
                <a:uFillTx/>
                <a:latin typeface="Arial"/>
                <a:ea typeface="+mn-ea"/>
                <a:cs typeface="Arial"/>
              </a:rPr>
              <a:t>catalogo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productos, </a:t>
            </a:r>
            <a:r>
              <a:rPr kumimoji="0" sz="1050" b="0" i="0" u="none" strike="noStrike" kern="1200" cap="none" spc="0" normalizeH="0" baseline="0" noProof="0" dirty="0">
                <a:ln>
                  <a:noFill/>
                </a:ln>
                <a:solidFill>
                  <a:prstClr val="black"/>
                </a:solidFill>
                <a:effectLst/>
                <a:uLnTx/>
                <a:uFillTx/>
                <a:latin typeface="Arial"/>
                <a:ea typeface="+mn-ea"/>
                <a:cs typeface="Arial"/>
              </a:rPr>
              <a:t>listado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clientes, licencia  </a:t>
            </a:r>
            <a:r>
              <a:rPr kumimoji="0" sz="1050" b="0" i="0" u="none" strike="noStrike" kern="1200" cap="none" spc="-8" normalizeH="0" baseline="0" noProof="0" dirty="0">
                <a:ln>
                  <a:noFill/>
                </a:ln>
                <a:solidFill>
                  <a:prstClr val="black"/>
                </a:solidFill>
                <a:effectLst/>
                <a:uLnTx/>
                <a:uFillTx/>
                <a:latin typeface="Arial"/>
                <a:ea typeface="+mn-ea"/>
                <a:cs typeface="Arial"/>
              </a:rPr>
              <a:t>sanitaria,</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etc.</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3810" lvl="0" indent="-203835" algn="just" defTabSz="914400" rtl="0" eaLnBrk="1" fontAlgn="auto" latinLnBrk="0" hangingPunct="1">
              <a:lnSpc>
                <a:spcPts val="1005"/>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Este </a:t>
            </a:r>
            <a:r>
              <a:rPr kumimoji="0" sz="1050" b="0" i="0" u="none" strike="noStrike" kern="1200" cap="none" spc="-8" normalizeH="0" baseline="0" noProof="0" dirty="0">
                <a:ln>
                  <a:noFill/>
                </a:ln>
                <a:solidFill>
                  <a:prstClr val="black"/>
                </a:solidFill>
                <a:effectLst/>
                <a:uLnTx/>
                <a:uFillTx/>
                <a:latin typeface="Arial"/>
                <a:ea typeface="+mn-ea"/>
                <a:cs typeface="Arial"/>
              </a:rPr>
              <a:t>beneficio </a:t>
            </a:r>
            <a:r>
              <a:rPr kumimoji="0" sz="1050" b="0" i="0" u="none" strike="noStrike" kern="1200" cap="none" spc="0"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aplicara </a:t>
            </a:r>
            <a:r>
              <a:rPr kumimoji="0" sz="1050" b="0" i="0" u="none" strike="noStrike" kern="1200" cap="none" spc="-4" normalizeH="0" baseline="0" noProof="0" dirty="0">
                <a:ln>
                  <a:noFill/>
                </a:ln>
                <a:solidFill>
                  <a:prstClr val="black"/>
                </a:solidFill>
                <a:effectLst/>
                <a:uLnTx/>
                <a:uFillTx/>
                <a:latin typeface="Arial"/>
                <a:ea typeface="+mn-ea"/>
                <a:cs typeface="Arial"/>
              </a:rPr>
              <a:t>para aquellos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en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listas que hace </a:t>
            </a:r>
            <a:r>
              <a:rPr kumimoji="0" sz="1050" b="0" i="0" u="none" strike="noStrike" kern="1200" cap="none" spc="-8" normalizeH="0" baseline="0" noProof="0" dirty="0">
                <a:ln>
                  <a:noFill/>
                </a:ln>
                <a:solidFill>
                  <a:prstClr val="black"/>
                </a:solidFill>
                <a:effectLst/>
                <a:uLnTx/>
                <a:uFillTx/>
                <a:latin typeface="Arial"/>
                <a:ea typeface="+mn-ea"/>
                <a:cs typeface="Arial"/>
              </a:rPr>
              <a:t>referencia el </a:t>
            </a:r>
            <a:r>
              <a:rPr kumimoji="0" sz="1050" b="0" i="0" u="none" strike="noStrike" kern="1200" cap="none" spc="-4" normalizeH="0" baseline="0" noProof="0" dirty="0">
                <a:ln>
                  <a:noFill/>
                </a:ln>
                <a:solidFill>
                  <a:prstClr val="black"/>
                </a:solidFill>
                <a:effectLst/>
                <a:uLnTx/>
                <a:uFillTx/>
                <a:latin typeface="Arial"/>
                <a:ea typeface="+mn-ea"/>
                <a:cs typeface="Arial"/>
              </a:rPr>
              <a:t>artículo </a:t>
            </a:r>
            <a:r>
              <a:rPr kumimoji="0" sz="1050" b="0" i="0" u="none" strike="noStrike" kern="1200" cap="none" spc="-8" normalizeH="0" baseline="0" noProof="0" dirty="0">
                <a:ln>
                  <a:noFill/>
                </a:ln>
                <a:solidFill>
                  <a:prstClr val="black"/>
                </a:solidFill>
                <a:effectLst/>
                <a:uLnTx/>
                <a:uFillTx/>
                <a:latin typeface="Arial"/>
                <a:ea typeface="+mn-ea"/>
                <a:cs typeface="Arial"/>
              </a:rPr>
              <a:t>69 B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Código </a:t>
            </a:r>
            <a:r>
              <a:rPr kumimoji="0" sz="1050" b="0" i="0" u="none" strike="noStrike" kern="1200" cap="none" spc="-4" normalizeH="0" baseline="0" noProof="0" dirty="0">
                <a:ln>
                  <a:noFill/>
                </a:ln>
                <a:solidFill>
                  <a:prstClr val="black"/>
                </a:solidFill>
                <a:effectLst/>
                <a:uLnTx/>
                <a:uFillTx/>
                <a:latin typeface="Arial"/>
                <a:ea typeface="+mn-ea"/>
                <a:cs typeface="Arial"/>
              </a:rPr>
              <a:t>Fiscal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a:t>
            </a:r>
            <a:r>
              <a:rPr kumimoji="0" sz="1050" b="0" i="0" u="none" strike="noStrike" kern="1200" cap="none" spc="-4" normalizeH="0" baseline="0" noProof="0" dirty="0">
                <a:ln>
                  <a:noFill/>
                </a:ln>
                <a:solidFill>
                  <a:prstClr val="black"/>
                </a:solidFill>
                <a:effectLst/>
                <a:uLnTx/>
                <a:uFillTx/>
                <a:latin typeface="Arial"/>
                <a:ea typeface="+mn-ea"/>
                <a:cs typeface="Arial"/>
              </a:rPr>
              <a:t>así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tampoco para aquellos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tengan operaciones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citada</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lista.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55</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08276" y="1648550"/>
            <a:ext cx="8081963" cy="3666549"/>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Plazos para </a:t>
            </a:r>
            <a:r>
              <a:rPr kumimoji="0" sz="1050" b="1" i="0" u="none" strike="noStrike" kern="1200" cap="none" spc="-11" normalizeH="0" baseline="0" noProof="0" dirty="0">
                <a:ln>
                  <a:noFill/>
                </a:ln>
                <a:solidFill>
                  <a:prstClr val="black"/>
                </a:solidFill>
                <a:effectLst/>
                <a:uLnTx/>
                <a:uFillTx/>
                <a:latin typeface="Arial"/>
                <a:ea typeface="+mn-ea"/>
                <a:cs typeface="Arial"/>
              </a:rPr>
              <a:t>que efectué </a:t>
            </a:r>
            <a:r>
              <a:rPr kumimoji="0" sz="1050" b="1" i="0" u="none" strike="noStrike" kern="1200" cap="none" spc="-4" normalizeH="0" baseline="0" noProof="0" dirty="0">
                <a:ln>
                  <a:noFill/>
                </a:ln>
                <a:solidFill>
                  <a:prstClr val="black"/>
                </a:solidFill>
                <a:effectLst/>
                <a:uLnTx/>
                <a:uFillTx/>
                <a:latin typeface="Arial"/>
                <a:ea typeface="+mn-ea"/>
                <a:cs typeface="Arial"/>
              </a:rPr>
              <a:t>la </a:t>
            </a:r>
            <a:r>
              <a:rPr kumimoji="0" sz="1050" b="1" i="0" u="none" strike="noStrike" kern="1200" cap="none" spc="-15" normalizeH="0" baseline="0" noProof="0" dirty="0">
                <a:ln>
                  <a:noFill/>
                </a:ln>
                <a:solidFill>
                  <a:prstClr val="black"/>
                </a:solidFill>
                <a:effectLst/>
                <a:uLnTx/>
                <a:uFillTx/>
                <a:latin typeface="Arial"/>
                <a:ea typeface="+mn-ea"/>
                <a:cs typeface="Arial"/>
              </a:rPr>
              <a:t>devolución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161"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919"/>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Reducción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plazo a </a:t>
            </a:r>
            <a:r>
              <a:rPr kumimoji="0" sz="1050" b="0" i="0" u="none" strike="noStrike" kern="1200" cap="none" spc="-8" normalizeH="0" baseline="0" noProof="0" dirty="0">
                <a:ln>
                  <a:noFill/>
                </a:ln>
                <a:solidFill>
                  <a:prstClr val="black"/>
                </a:solidFill>
                <a:effectLst/>
                <a:uLnTx/>
                <a:uFillTx/>
                <a:latin typeface="Arial"/>
                <a:ea typeface="+mn-ea"/>
                <a:cs typeface="Arial"/>
              </a:rPr>
              <a:t>20 </a:t>
            </a:r>
            <a:r>
              <a:rPr kumimoji="0" sz="1050" b="0" i="0" u="none" strike="noStrike" kern="1200" cap="none" spc="-4" normalizeH="0" baseline="0" noProof="0" dirty="0">
                <a:ln>
                  <a:noFill/>
                </a:ln>
                <a:solidFill>
                  <a:prstClr val="black"/>
                </a:solidFill>
                <a:effectLst/>
                <a:uLnTx/>
                <a:uFillTx/>
                <a:latin typeface="Arial"/>
                <a:ea typeface="+mn-ea"/>
                <a:cs typeface="Arial"/>
              </a:rPr>
              <a:t>días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0" normalizeH="0" baseline="0" noProof="0" dirty="0">
                <a:ln>
                  <a:noFill/>
                </a:ln>
                <a:solidFill>
                  <a:prstClr val="black"/>
                </a:solidFill>
                <a:effectLst/>
                <a:uLnTx/>
                <a:uFillTx/>
                <a:latin typeface="Arial"/>
                <a:ea typeface="+mn-ea"/>
                <a:cs typeface="Arial"/>
              </a:rPr>
              <a:t>saldos </a:t>
            </a:r>
            <a:r>
              <a:rPr kumimoji="0" sz="1050" b="0" i="0" u="none" strike="noStrike" kern="1200" cap="none" spc="-4" normalizeH="0" baseline="0" noProof="0" dirty="0">
                <a:ln>
                  <a:noFill/>
                </a:ln>
                <a:solidFill>
                  <a:prstClr val="black"/>
                </a:solidFill>
                <a:effectLst/>
                <a:uLnTx/>
                <a:uFillTx/>
                <a:latin typeface="Arial"/>
                <a:ea typeface="+mn-ea"/>
                <a:cs typeface="Arial"/>
              </a:rPr>
              <a:t>a favor </a:t>
            </a:r>
            <a:r>
              <a:rPr kumimoji="0" sz="1050" b="0" i="0" u="none" strike="noStrike" kern="1200" cap="none" spc="-8" normalizeH="0" baseline="0" noProof="0" dirty="0">
                <a:ln>
                  <a:noFill/>
                </a:ln>
                <a:solidFill>
                  <a:prstClr val="black"/>
                </a:solidFill>
                <a:effectLst/>
                <a:uLnTx/>
                <a:uFillTx/>
                <a:latin typeface="Arial"/>
                <a:ea typeface="+mn-ea"/>
                <a:cs typeface="Arial"/>
              </a:rPr>
              <a:t>generados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proyectos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inversión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activo fijo </a:t>
            </a:r>
            <a:r>
              <a:rPr kumimoji="0" sz="1050" b="0" i="0" u="none" strike="noStrike" kern="1200" cap="none" spc="-8" normalizeH="0" baseline="0" noProof="0" dirty="0">
                <a:ln>
                  <a:noFill/>
                </a:ln>
                <a:solidFill>
                  <a:prstClr val="black"/>
                </a:solidFill>
                <a:effectLst/>
                <a:uLnTx/>
                <a:uFillTx/>
                <a:latin typeface="Arial"/>
                <a:ea typeface="+mn-ea"/>
                <a:cs typeface="Arial"/>
              </a:rPr>
              <a:t>siempre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cumplan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lo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196"/>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siguiente de conformidad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regla 2.3.15 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Resolución Miscelánea Fiscal del</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ejercicio </a:t>
            </a:r>
            <a:r>
              <a:rPr kumimoji="0" sz="1050" b="0"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919"/>
              </a:spcBef>
              <a:spcAft>
                <a:spcPts val="0"/>
              </a:spcAft>
              <a:buClr>
                <a:srgbClr val="4966AC"/>
              </a:buClr>
              <a:buSzTx/>
              <a:buFontTx/>
              <a:buChar char="•"/>
              <a:tabLst>
                <a:tab pos="482441" algn="l"/>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acreditable de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citadas inversiones </a:t>
            </a:r>
            <a:r>
              <a:rPr kumimoji="0" sz="1050" b="0" i="0" u="none" strike="noStrike" kern="1200" cap="none" spc="-11" normalizeH="0" baseline="0" noProof="0" dirty="0">
                <a:ln>
                  <a:noFill/>
                </a:ln>
                <a:solidFill>
                  <a:prstClr val="black"/>
                </a:solidFill>
                <a:effectLst/>
                <a:uLnTx/>
                <a:uFillTx/>
                <a:latin typeface="Arial"/>
                <a:ea typeface="+mn-ea"/>
                <a:cs typeface="Arial"/>
              </a:rPr>
              <a:t>represente cuando </a:t>
            </a:r>
            <a:r>
              <a:rPr kumimoji="0" sz="1050" b="0" i="0" u="none" strike="noStrike" kern="1200" cap="none" spc="-8" normalizeH="0" baseline="0" noProof="0" dirty="0">
                <a:ln>
                  <a:noFill/>
                </a:ln>
                <a:solidFill>
                  <a:prstClr val="black"/>
                </a:solidFill>
                <a:effectLst/>
                <a:uLnTx/>
                <a:uFillTx/>
                <a:latin typeface="Arial"/>
                <a:ea typeface="+mn-ea"/>
                <a:cs typeface="Arial"/>
              </a:rPr>
              <a:t>menos el </a:t>
            </a:r>
            <a:r>
              <a:rPr kumimoji="0" sz="1050" b="0" i="0" u="none" strike="noStrike" kern="1200" cap="none" spc="-11" normalizeH="0" baseline="0" noProof="0" dirty="0">
                <a:ln>
                  <a:noFill/>
                </a:ln>
                <a:solidFill>
                  <a:prstClr val="black"/>
                </a:solidFill>
                <a:effectLst/>
                <a:uLnTx/>
                <a:uFillTx/>
                <a:latin typeface="Arial"/>
                <a:ea typeface="+mn-ea"/>
                <a:cs typeface="Arial"/>
              </a:rPr>
              <a:t>50% 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acreditable total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127"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declare.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938"/>
              </a:spcBef>
              <a:spcAft>
                <a:spcPts val="0"/>
              </a:spcAft>
              <a:buClr>
                <a:srgbClr val="4966AC"/>
              </a:buClr>
              <a:buSzTx/>
              <a:buFontTx/>
              <a:buChar char="•"/>
              <a:tabLst>
                <a:tab pos="482441" algn="l"/>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saldo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favor solicitado sea superior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1" normalizeH="0" baseline="0" noProof="0" dirty="0">
                <a:ln>
                  <a:noFill/>
                </a:ln>
                <a:solidFill>
                  <a:prstClr val="black"/>
                </a:solidFill>
                <a:effectLst/>
                <a:uLnTx/>
                <a:uFillTx/>
                <a:latin typeface="Arial"/>
                <a:ea typeface="+mn-ea"/>
                <a:cs typeface="Arial"/>
              </a:rPr>
              <a:t>$1’000,000.00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9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pesos.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5715"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adquisiciones </a:t>
            </a:r>
            <a:r>
              <a:rPr kumimoji="0" sz="1050" b="0" i="0" u="none" strike="noStrike" kern="1200" cap="none" spc="-4" normalizeH="0" baseline="0" noProof="0" dirty="0">
                <a:ln>
                  <a:noFill/>
                </a:ln>
                <a:solidFill>
                  <a:prstClr val="black"/>
                </a:solidFill>
                <a:effectLst/>
                <a:uLnTx/>
                <a:uFillTx/>
                <a:latin typeface="Arial"/>
                <a:ea typeface="+mn-ea"/>
                <a:cs typeface="Arial"/>
              </a:rPr>
              <a:t>realizadas </a:t>
            </a:r>
            <a:r>
              <a:rPr kumimoji="0" sz="1050" b="0" i="0" u="none" strike="noStrike" kern="1200" cap="none" spc="-8" normalizeH="0" baseline="0" noProof="0" dirty="0">
                <a:ln>
                  <a:noFill/>
                </a:ln>
                <a:solidFill>
                  <a:prstClr val="black"/>
                </a:solidFill>
                <a:effectLst/>
                <a:uLnTx/>
                <a:uFillTx/>
                <a:latin typeface="Arial"/>
                <a:ea typeface="+mn-ea"/>
                <a:cs typeface="Arial"/>
              </a:rPr>
              <a:t>correspondan </a:t>
            </a:r>
            <a:r>
              <a:rPr kumimoji="0" sz="1050" b="0" i="0" u="none" strike="noStrike" kern="1200" cap="none" spc="-4" normalizeH="0" baseline="0" noProof="0" dirty="0">
                <a:ln>
                  <a:noFill/>
                </a:ln>
                <a:solidFill>
                  <a:prstClr val="black"/>
                </a:solidFill>
                <a:effectLst/>
                <a:uLnTx/>
                <a:uFillTx/>
                <a:latin typeface="Arial"/>
                <a:ea typeface="+mn-ea"/>
                <a:cs typeface="Arial"/>
              </a:rPr>
              <a:t>a bienes </a:t>
            </a:r>
            <a:r>
              <a:rPr kumimoji="0" sz="1050" b="0" i="0" u="none" strike="noStrike" kern="1200" cap="none" spc="-8" normalizeH="0" baseline="0" noProof="0" dirty="0">
                <a:ln>
                  <a:noFill/>
                </a:ln>
                <a:solidFill>
                  <a:prstClr val="black"/>
                </a:solidFill>
                <a:effectLst/>
                <a:uLnTx/>
                <a:uFillTx/>
                <a:latin typeface="Arial"/>
                <a:ea typeface="+mn-ea"/>
                <a:cs typeface="Arial"/>
              </a:rPr>
              <a:t>nuevos adquiridos </a:t>
            </a:r>
            <a:r>
              <a:rPr kumimoji="0" sz="1050" b="0" i="0" u="none" strike="noStrike" kern="1200" cap="none" spc="-4" normalizeH="0" baseline="0" noProof="0" dirty="0">
                <a:ln>
                  <a:noFill/>
                </a:ln>
                <a:solidFill>
                  <a:prstClr val="black"/>
                </a:solidFill>
                <a:effectLst/>
                <a:uLnTx/>
                <a:uFillTx/>
                <a:latin typeface="Arial"/>
                <a:ea typeface="+mn-ea"/>
                <a:cs typeface="Arial"/>
              </a:rPr>
              <a:t>o importados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forma </a:t>
            </a:r>
            <a:r>
              <a:rPr kumimoji="0" sz="1050" b="0" i="0" u="none" strike="noStrike" kern="1200" cap="none" spc="-4" normalizeH="0" baseline="0" noProof="0" dirty="0">
                <a:ln>
                  <a:noFill/>
                </a:ln>
                <a:solidFill>
                  <a:prstClr val="black"/>
                </a:solidFill>
                <a:effectLst/>
                <a:uLnTx/>
                <a:uFillTx/>
                <a:latin typeface="Arial"/>
                <a:ea typeface="+mn-ea"/>
                <a:cs typeface="Arial"/>
              </a:rPr>
              <a:t>definitiva, a partir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enero </a:t>
            </a:r>
            <a:r>
              <a:rPr kumimoji="0" sz="1050" b="0" i="0" u="none" strike="noStrike" kern="1200" cap="none" spc="-11" normalizeH="0" baseline="0" noProof="0" dirty="0">
                <a:ln>
                  <a:noFill/>
                </a:ln>
                <a:solidFill>
                  <a:prstClr val="black"/>
                </a:solidFill>
                <a:effectLst/>
                <a:uLnTx/>
                <a:uFillTx/>
                <a:latin typeface="Arial"/>
                <a:ea typeface="+mn-ea"/>
                <a:cs typeface="Arial"/>
              </a:rPr>
              <a:t>de  2014 </a:t>
            </a:r>
            <a:r>
              <a:rPr kumimoji="0" sz="1050" b="0" i="0" u="none" strike="noStrike" kern="1200" cap="none" spc="-4" normalizeH="0" baseline="0" noProof="0" dirty="0">
                <a:ln>
                  <a:noFill/>
                </a:ln>
                <a:solidFill>
                  <a:prstClr val="black"/>
                </a:solidFill>
                <a:effectLst/>
                <a:uLnTx/>
                <a:uFillTx/>
                <a:latin typeface="Arial"/>
                <a:ea typeface="+mn-ea"/>
                <a:cs typeface="Arial"/>
              </a:rPr>
              <a:t>y se </a:t>
            </a:r>
            <a:r>
              <a:rPr kumimoji="0" sz="1050" b="0" i="0" u="none" strike="noStrike" kern="1200" cap="none" spc="-8" normalizeH="0" baseline="0" noProof="0" dirty="0">
                <a:ln>
                  <a:noFill/>
                </a:ln>
                <a:solidFill>
                  <a:prstClr val="black"/>
                </a:solidFill>
                <a:effectLst/>
                <a:uLnTx/>
                <a:uFillTx/>
                <a:latin typeface="Arial"/>
                <a:ea typeface="+mn-ea"/>
                <a:cs typeface="Arial"/>
              </a:rPr>
              <a:t>utilicen permanentemente en territorio</a:t>
            </a:r>
            <a:r>
              <a:rPr kumimoji="0" sz="1050" b="0" i="0" u="none" strike="noStrike" kern="1200" cap="none" spc="13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nacional.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907"/>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Contar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1" i="0" u="heavy" strike="noStrike" kern="1200" cap="none" spc="-8" normalizeH="0" baseline="0" noProof="0" dirty="0">
                <a:ln>
                  <a:noFill/>
                </a:ln>
                <a:solidFill>
                  <a:prstClr val="black"/>
                </a:solidFill>
                <a:effectLst/>
                <a:uLnTx/>
                <a:uFill>
                  <a:solidFill>
                    <a:srgbClr val="000000"/>
                  </a:solidFill>
                </a:uFill>
                <a:latin typeface="Arial"/>
                <a:ea typeface="+mn-ea"/>
                <a:cs typeface="Arial"/>
              </a:rPr>
              <a:t>e.firma</a:t>
            </a:r>
            <a:r>
              <a:rPr kumimoji="0" sz="1050" b="1" i="0" u="none" strike="noStrike" kern="1200" cap="none" spc="4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vigente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482918" marR="0" lvl="0" indent="-203835" algn="l" defTabSz="914400" rtl="0" eaLnBrk="1" fontAlgn="auto" latinLnBrk="0" hangingPunct="1">
              <a:lnSpc>
                <a:spcPct val="100000"/>
              </a:lnSpc>
              <a:spcBef>
                <a:spcPts val="934"/>
              </a:spcBef>
              <a:spcAft>
                <a:spcPts val="0"/>
              </a:spcAft>
              <a:buClr>
                <a:srgbClr val="4966AC"/>
              </a:buClr>
              <a:buSzTx/>
              <a:buFontTx/>
              <a:buChar char="•"/>
              <a:tabLst>
                <a:tab pos="482441" algn="l"/>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Opinión de </a:t>
            </a:r>
            <a:r>
              <a:rPr kumimoji="0" sz="1050" b="0" i="0" u="none" strike="noStrike" kern="1200" cap="none" spc="-4" normalizeH="0" baseline="0" noProof="0" dirty="0">
                <a:ln>
                  <a:noFill/>
                </a:ln>
                <a:solidFill>
                  <a:prstClr val="black"/>
                </a:solidFill>
                <a:effectLst/>
                <a:uLnTx/>
                <a:uFillTx/>
                <a:latin typeface="Arial"/>
                <a:ea typeface="+mn-ea"/>
                <a:cs typeface="Arial"/>
              </a:rPr>
              <a:t>cumplimiento </a:t>
            </a:r>
            <a:r>
              <a:rPr kumimoji="0" sz="1050" b="0" i="0" u="none" strike="noStrike" kern="1200" cap="none" spc="-8" normalizeH="0" baseline="0" noProof="0" dirty="0">
                <a:ln>
                  <a:noFill/>
                </a:ln>
                <a:solidFill>
                  <a:prstClr val="black"/>
                </a:solidFill>
                <a:effectLst/>
                <a:uLnTx/>
                <a:uFillTx/>
                <a:latin typeface="Arial"/>
                <a:ea typeface="+mn-ea"/>
                <a:cs typeface="Arial"/>
              </a:rPr>
              <a:t>de sus obligaciones </a:t>
            </a:r>
            <a:r>
              <a:rPr kumimoji="0" sz="1050" b="0" i="0" u="none" strike="noStrike" kern="1200" cap="none" spc="-4" normalizeH="0" baseline="0" noProof="0" dirty="0">
                <a:ln>
                  <a:noFill/>
                </a:ln>
                <a:solidFill>
                  <a:prstClr val="black"/>
                </a:solidFill>
                <a:effectLst/>
                <a:uLnTx/>
                <a:uFillTx/>
                <a:latin typeface="Arial"/>
                <a:ea typeface="+mn-ea"/>
                <a:cs typeface="Arial"/>
              </a:rPr>
              <a:t>fiscales</a:t>
            </a:r>
            <a:r>
              <a:rPr kumimoji="0" sz="1050" b="0" i="0" u="none" strike="noStrike" kern="1200" cap="none" spc="12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positiva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8096"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Hayan enviado </a:t>
            </a:r>
            <a:r>
              <a:rPr kumimoji="0" sz="1050" b="0" i="0" u="none" strike="noStrike" kern="1200" cap="none" spc="-4" normalizeH="0" baseline="0" noProof="0" dirty="0">
                <a:ln>
                  <a:noFill/>
                </a:ln>
                <a:solidFill>
                  <a:prstClr val="black"/>
                </a:solidFill>
                <a:effectLst/>
                <a:uLnTx/>
                <a:uFillTx/>
                <a:latin typeface="Arial"/>
                <a:ea typeface="+mn-ea"/>
                <a:cs typeface="Arial"/>
              </a:rPr>
              <a:t>mediante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Portal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5" normalizeH="0" baseline="0" noProof="0" dirty="0">
                <a:ln>
                  <a:noFill/>
                </a:ln>
                <a:solidFill>
                  <a:prstClr val="black"/>
                </a:solidFill>
                <a:effectLst/>
                <a:uLnTx/>
                <a:uFillTx/>
                <a:latin typeface="Arial"/>
                <a:ea typeface="+mn-ea"/>
                <a:cs typeface="Arial"/>
              </a:rPr>
              <a:t>SAT,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período 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que se </a:t>
            </a:r>
            <a:r>
              <a:rPr kumimoji="0" sz="1050" b="0" i="0" u="none" strike="noStrike" kern="1200" cap="none" spc="0" normalizeH="0" baseline="0" noProof="0" dirty="0">
                <a:ln>
                  <a:noFill/>
                </a:ln>
                <a:solidFill>
                  <a:prstClr val="black"/>
                </a:solidFill>
                <a:effectLst/>
                <a:uLnTx/>
                <a:uFillTx/>
                <a:latin typeface="Arial"/>
                <a:ea typeface="+mn-ea"/>
                <a:cs typeface="Arial"/>
              </a:rPr>
              <a:t>solicita </a:t>
            </a:r>
            <a:r>
              <a:rPr kumimoji="0" sz="1050" b="0" i="0" u="none" strike="noStrike" kern="1200" cap="none" spc="-4" normalizeH="0" baseline="0" noProof="0" dirty="0">
                <a:ln>
                  <a:noFill/>
                </a:ln>
                <a:solidFill>
                  <a:prstClr val="black"/>
                </a:solidFill>
                <a:effectLst/>
                <a:uLnTx/>
                <a:uFillTx/>
                <a:latin typeface="Arial"/>
                <a:ea typeface="+mn-ea"/>
                <a:cs typeface="Arial"/>
              </a:rPr>
              <a:t>la devolución, la información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Balanzas </a:t>
            </a:r>
            <a:r>
              <a:rPr kumimoji="0" sz="1050" b="0" i="0" u="none" strike="noStrike" kern="1200" cap="none" spc="-11"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comprobación, catálogos de cuenta, </a:t>
            </a:r>
            <a:r>
              <a:rPr kumimoji="0" sz="1050" b="0" i="0" u="none" strike="noStrike" kern="1200" cap="none" spc="-11" normalizeH="0" baseline="0" noProof="0" dirty="0">
                <a:ln>
                  <a:noFill/>
                </a:ln>
                <a:solidFill>
                  <a:prstClr val="black"/>
                </a:solidFill>
                <a:effectLst/>
                <a:uLnTx/>
                <a:uFillTx/>
                <a:latin typeface="Arial"/>
                <a:ea typeface="+mn-ea"/>
                <a:cs typeface="Arial"/>
              </a:rPr>
              <a:t>pólizas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auxiliares, conforme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contabilidad de</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medios electrónicos.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3810" lvl="0" indent="-203835" algn="just" defTabSz="914400" rtl="0" eaLnBrk="1" fontAlgn="auto" latinLnBrk="0" hangingPunct="1">
              <a:lnSpc>
                <a:spcPts val="1133"/>
              </a:lnSpc>
              <a:spcBef>
                <a:spcPts val="4"/>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deberá de anexar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información que se indica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ficha </a:t>
            </a:r>
            <a:r>
              <a:rPr kumimoji="0" sz="1050" b="0" i="0" u="none" strike="noStrike" kern="1200" cap="none" spc="-8" normalizeH="0" baseline="0" noProof="0" dirty="0">
                <a:ln>
                  <a:noFill/>
                </a:ln>
                <a:solidFill>
                  <a:prstClr val="black"/>
                </a:solidFill>
                <a:effectLst/>
                <a:uLnTx/>
                <a:uFillTx/>
                <a:latin typeface="Arial"/>
                <a:ea typeface="+mn-ea"/>
                <a:cs typeface="Arial"/>
              </a:rPr>
              <a:t>170/CFF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Anexo 1-A “Solicitud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saldos a </a:t>
            </a:r>
            <a:r>
              <a:rPr kumimoji="0" sz="1050" b="0" i="0" u="none" strike="noStrike" kern="1200" cap="none" spc="0" normalizeH="0" baseline="0" noProof="0" dirty="0">
                <a:ln>
                  <a:noFill/>
                </a:ln>
                <a:solidFill>
                  <a:prstClr val="black"/>
                </a:solidFill>
                <a:effectLst/>
                <a:uLnTx/>
                <a:uFillTx/>
                <a:latin typeface="Arial"/>
                <a:ea typeface="+mn-ea"/>
                <a:cs typeface="Arial"/>
              </a:rPr>
              <a:t>favor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generado </a:t>
            </a:r>
            <a:r>
              <a:rPr kumimoji="0" sz="1050" b="0" i="0" u="none" strike="noStrike" kern="1200" cap="none" spc="-4" normalizeH="0" baseline="0" noProof="0" dirty="0">
                <a:ln>
                  <a:noFill/>
                </a:ln>
                <a:solidFill>
                  <a:prstClr val="black"/>
                </a:solidFill>
                <a:effectLst/>
                <a:uLnTx/>
                <a:uFillTx/>
                <a:latin typeface="Arial"/>
                <a:ea typeface="+mn-ea"/>
                <a:cs typeface="Arial"/>
              </a:rPr>
              <a:t>por proyectos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inversión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activo fijo”,” como </a:t>
            </a:r>
            <a:r>
              <a:rPr kumimoji="0" sz="1050" b="0" i="0" u="none" strike="noStrike" kern="1200" cap="none" spc="0" normalizeH="0" baseline="0" noProof="0" dirty="0">
                <a:ln>
                  <a:noFill/>
                </a:ln>
                <a:solidFill>
                  <a:prstClr val="black"/>
                </a:solidFill>
                <a:effectLst/>
                <a:uLnTx/>
                <a:uFillTx/>
                <a:latin typeface="Arial"/>
                <a:ea typeface="+mn-ea"/>
                <a:cs typeface="Arial"/>
              </a:rPr>
              <a:t>son </a:t>
            </a:r>
            <a:r>
              <a:rPr kumimoji="0" sz="1050" b="0" i="0" u="none" strike="noStrike" kern="1200" cap="none" spc="-4" normalizeH="0" baseline="0" noProof="0" dirty="0">
                <a:ln>
                  <a:noFill/>
                </a:ln>
                <a:solidFill>
                  <a:prstClr val="black"/>
                </a:solidFill>
                <a:effectLst/>
                <a:uLnTx/>
                <a:uFillTx/>
                <a:latin typeface="Arial"/>
                <a:ea typeface="+mn-ea"/>
                <a:cs typeface="Arial"/>
              </a:rPr>
              <a:t>escrito libre </a:t>
            </a:r>
            <a:r>
              <a:rPr kumimoji="0" sz="1050" b="0" i="0" u="none" strike="noStrike" kern="1200" cap="none" spc="-8" normalizeH="0" baseline="0" noProof="0" dirty="0">
                <a:ln>
                  <a:noFill/>
                </a:ln>
                <a:solidFill>
                  <a:prstClr val="black"/>
                </a:solidFill>
                <a:effectLst/>
                <a:uLnTx/>
                <a:uFillTx/>
                <a:latin typeface="Arial"/>
                <a:ea typeface="+mn-ea"/>
                <a:cs typeface="Arial"/>
              </a:rPr>
              <a:t>en el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describa el proyecto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inversión, </a:t>
            </a:r>
            <a:r>
              <a:rPr kumimoji="0" sz="1050" b="0" i="0" u="none" strike="noStrike" kern="1200" cap="none" spc="-4" normalizeH="0" baseline="0" noProof="0" dirty="0">
                <a:ln>
                  <a:noFill/>
                </a:ln>
                <a:solidFill>
                  <a:prstClr val="black"/>
                </a:solidFill>
                <a:effectLst/>
                <a:uLnTx/>
                <a:uFillTx/>
                <a:latin typeface="Arial"/>
                <a:ea typeface="+mn-ea"/>
                <a:cs typeface="Arial"/>
              </a:rPr>
              <a:t>estimación </a:t>
            </a:r>
            <a:r>
              <a:rPr kumimoji="0" sz="1050" b="0" i="0" u="none" strike="noStrike" kern="1200" cap="none" spc="-8" normalizeH="0" baseline="0" noProof="0" dirty="0">
                <a:ln>
                  <a:noFill/>
                </a:ln>
                <a:solidFill>
                  <a:prstClr val="black"/>
                </a:solidFill>
                <a:effectLst/>
                <a:uLnTx/>
                <a:uFillTx/>
                <a:latin typeface="Arial"/>
                <a:ea typeface="+mn-ea"/>
                <a:cs typeface="Arial"/>
              </a:rPr>
              <a:t>total del monto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1" normalizeH="0" baseline="0" noProof="0" dirty="0">
                <a:ln>
                  <a:noFill/>
                </a:ln>
                <a:solidFill>
                  <a:prstClr val="black"/>
                </a:solidFill>
                <a:effectLst/>
                <a:uLnTx/>
                <a:uFillTx/>
                <a:latin typeface="Arial"/>
                <a:ea typeface="+mn-ea"/>
                <a:cs typeface="Arial"/>
              </a:rPr>
              <a:t>invertir, </a:t>
            </a:r>
            <a:r>
              <a:rPr kumimoji="0" sz="1050" b="0" i="0" u="none" strike="noStrike" kern="1200" cap="none" spc="-8" normalizeH="0" baseline="0" noProof="0" dirty="0">
                <a:ln>
                  <a:noFill/>
                </a:ln>
                <a:solidFill>
                  <a:prstClr val="black"/>
                </a:solidFill>
                <a:effectLst/>
                <a:uLnTx/>
                <a:uFillTx/>
                <a:latin typeface="Arial"/>
                <a:ea typeface="+mn-ea"/>
                <a:cs typeface="Arial"/>
              </a:rPr>
              <a:t>planos físicos </a:t>
            </a:r>
            <a:r>
              <a:rPr kumimoji="0" sz="1050" b="0" i="0" u="none" strike="noStrike" kern="1200" cap="none" spc="-11" normalizeH="0" baseline="0" noProof="0" dirty="0">
                <a:ln>
                  <a:noFill/>
                </a:ln>
                <a:solidFill>
                  <a:prstClr val="black"/>
                </a:solidFill>
                <a:effectLst/>
                <a:uLnTx/>
                <a:uFillTx/>
                <a:latin typeface="Arial"/>
                <a:ea typeface="+mn-ea"/>
                <a:cs typeface="Arial"/>
              </a:rPr>
              <a:t>donde </a:t>
            </a:r>
            <a:r>
              <a:rPr kumimoji="0" sz="1050" b="0" i="0" u="none" strike="noStrike" kern="1200" cap="none" spc="-8" normalizeH="0" baseline="0" noProof="0" dirty="0">
                <a:ln>
                  <a:noFill/>
                </a:ln>
                <a:solidFill>
                  <a:prstClr val="black"/>
                </a:solidFill>
                <a:effectLst/>
                <a:uLnTx/>
                <a:uFillTx/>
                <a:latin typeface="Arial"/>
                <a:ea typeface="+mn-ea"/>
                <a:cs typeface="Arial"/>
              </a:rPr>
              <a:t>se desarrollara el </a:t>
            </a:r>
            <a:r>
              <a:rPr kumimoji="0" sz="1050" b="0" i="0" u="none" strike="noStrike" kern="1200" cap="none" spc="-11" normalizeH="0" baseline="0" noProof="0" dirty="0">
                <a:ln>
                  <a:noFill/>
                </a:ln>
                <a:solidFill>
                  <a:prstClr val="black"/>
                </a:solidFill>
                <a:effectLst/>
                <a:uLnTx/>
                <a:uFillTx/>
                <a:latin typeface="Arial"/>
                <a:ea typeface="+mn-ea"/>
                <a:cs typeface="Arial"/>
              </a:rPr>
              <a:t>proyecto,</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etc.</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Arial"/>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482918" marR="3810" lvl="0" indent="-203835" algn="just" defTabSz="914400" rtl="0" eaLnBrk="1" fontAlgn="auto" latinLnBrk="0" hangingPunct="1">
              <a:lnSpc>
                <a:spcPts val="1133"/>
              </a:lnSpc>
              <a:spcBef>
                <a:spcPts val="0"/>
              </a:spcBef>
              <a:spcAft>
                <a:spcPts val="0"/>
              </a:spcAft>
              <a:buClr>
                <a:srgbClr val="4966AC"/>
              </a:buClr>
              <a:buSzTx/>
              <a:buFontTx/>
              <a:buChar char="•"/>
              <a:tabLst>
                <a:tab pos="482918"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Este </a:t>
            </a:r>
            <a:r>
              <a:rPr kumimoji="0" sz="1050" b="0" i="0" u="none" strike="noStrike" kern="1200" cap="none" spc="-8" normalizeH="0" baseline="0" noProof="0" dirty="0">
                <a:ln>
                  <a:noFill/>
                </a:ln>
                <a:solidFill>
                  <a:prstClr val="black"/>
                </a:solidFill>
                <a:effectLst/>
                <a:uLnTx/>
                <a:uFillTx/>
                <a:latin typeface="Arial"/>
                <a:ea typeface="+mn-ea"/>
                <a:cs typeface="Arial"/>
              </a:rPr>
              <a:t>beneficio </a:t>
            </a:r>
            <a:r>
              <a:rPr kumimoji="0" sz="1050" b="0" i="0" u="none" strike="noStrike" kern="1200" cap="none" spc="0"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aplicara </a:t>
            </a:r>
            <a:r>
              <a:rPr kumimoji="0" sz="1050" b="0" i="0" u="none" strike="noStrike" kern="1200" cap="none" spc="-4" normalizeH="0" baseline="0" noProof="0" dirty="0">
                <a:ln>
                  <a:noFill/>
                </a:ln>
                <a:solidFill>
                  <a:prstClr val="black"/>
                </a:solidFill>
                <a:effectLst/>
                <a:uLnTx/>
                <a:uFillTx/>
                <a:latin typeface="Arial"/>
                <a:ea typeface="+mn-ea"/>
                <a:cs typeface="Arial"/>
              </a:rPr>
              <a:t>para aquellos </a:t>
            </a:r>
            <a:r>
              <a:rPr kumimoji="0" sz="1050" b="0" i="0" u="none" strike="noStrike" kern="1200" cap="none" spc="-8" normalizeH="0" baseline="0" noProof="0" dirty="0">
                <a:ln>
                  <a:noFill/>
                </a:ln>
                <a:solidFill>
                  <a:prstClr val="black"/>
                </a:solidFill>
                <a:effectLst/>
                <a:uLnTx/>
                <a:uFillTx/>
                <a:latin typeface="Arial"/>
                <a:ea typeface="+mn-ea"/>
                <a:cs typeface="Arial"/>
              </a:rPr>
              <a:t>contribuyentes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en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listas que hace </a:t>
            </a:r>
            <a:r>
              <a:rPr kumimoji="0" sz="1050" b="0" i="0" u="none" strike="noStrike" kern="1200" cap="none" spc="-8" normalizeH="0" baseline="0" noProof="0" dirty="0">
                <a:ln>
                  <a:noFill/>
                </a:ln>
                <a:solidFill>
                  <a:prstClr val="black"/>
                </a:solidFill>
                <a:effectLst/>
                <a:uLnTx/>
                <a:uFillTx/>
                <a:latin typeface="Arial"/>
                <a:ea typeface="+mn-ea"/>
                <a:cs typeface="Arial"/>
              </a:rPr>
              <a:t>referencia el </a:t>
            </a:r>
            <a:r>
              <a:rPr kumimoji="0" sz="1050" b="0" i="0" u="none" strike="noStrike" kern="1200" cap="none" spc="-4" normalizeH="0" baseline="0" noProof="0" dirty="0">
                <a:ln>
                  <a:noFill/>
                </a:ln>
                <a:solidFill>
                  <a:prstClr val="black"/>
                </a:solidFill>
                <a:effectLst/>
                <a:uLnTx/>
                <a:uFillTx/>
                <a:latin typeface="Arial"/>
                <a:ea typeface="+mn-ea"/>
                <a:cs typeface="Arial"/>
              </a:rPr>
              <a:t>artículo </a:t>
            </a:r>
            <a:r>
              <a:rPr kumimoji="0" sz="1050" b="0" i="0" u="none" strike="noStrike" kern="1200" cap="none" spc="-8" normalizeH="0" baseline="0" noProof="0" dirty="0">
                <a:ln>
                  <a:noFill/>
                </a:ln>
                <a:solidFill>
                  <a:prstClr val="black"/>
                </a:solidFill>
                <a:effectLst/>
                <a:uLnTx/>
                <a:uFillTx/>
                <a:latin typeface="Arial"/>
                <a:ea typeface="+mn-ea"/>
                <a:cs typeface="Arial"/>
              </a:rPr>
              <a:t>69 B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Código </a:t>
            </a:r>
            <a:r>
              <a:rPr kumimoji="0" sz="1050" b="0" i="0" u="none" strike="noStrike" kern="1200" cap="none" spc="-4" normalizeH="0" baseline="0" noProof="0" dirty="0">
                <a:ln>
                  <a:noFill/>
                </a:ln>
                <a:solidFill>
                  <a:prstClr val="black"/>
                </a:solidFill>
                <a:effectLst/>
                <a:uLnTx/>
                <a:uFillTx/>
                <a:latin typeface="Arial"/>
                <a:ea typeface="+mn-ea"/>
                <a:cs typeface="Arial"/>
              </a:rPr>
              <a:t>Fiscal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a:t>
            </a:r>
            <a:r>
              <a:rPr kumimoji="0" sz="1050" b="0" i="0" u="none" strike="noStrike" kern="1200" cap="none" spc="-4" normalizeH="0" baseline="0" noProof="0" dirty="0">
                <a:ln>
                  <a:noFill/>
                </a:ln>
                <a:solidFill>
                  <a:prstClr val="black"/>
                </a:solidFill>
                <a:effectLst/>
                <a:uLnTx/>
                <a:uFillTx/>
                <a:latin typeface="Arial"/>
                <a:ea typeface="+mn-ea"/>
                <a:cs typeface="Arial"/>
              </a:rPr>
              <a:t>así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tampoco para aquellos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tengan operaciones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aparezcan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citada</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lista.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681735" y="1104137"/>
            <a:ext cx="535305" cy="537210"/>
          </a:xfrm>
          <a:custGeom>
            <a:avLst/>
            <a:gdLst/>
            <a:ahLst/>
            <a:cxnLst/>
            <a:rect l="l" t="t" r="r" b="b"/>
            <a:pathLst>
              <a:path w="713740" h="716280">
                <a:moveTo>
                  <a:pt x="375323" y="400177"/>
                </a:moveTo>
                <a:lnTo>
                  <a:pt x="373938" y="395986"/>
                </a:lnTo>
                <a:lnTo>
                  <a:pt x="368388" y="390398"/>
                </a:lnTo>
                <a:lnTo>
                  <a:pt x="364236" y="387604"/>
                </a:lnTo>
                <a:lnTo>
                  <a:pt x="361467" y="384810"/>
                </a:lnTo>
                <a:lnTo>
                  <a:pt x="354533" y="382016"/>
                </a:lnTo>
                <a:lnTo>
                  <a:pt x="344830" y="379222"/>
                </a:lnTo>
                <a:lnTo>
                  <a:pt x="335114" y="375031"/>
                </a:lnTo>
                <a:lnTo>
                  <a:pt x="329577" y="372237"/>
                </a:lnTo>
                <a:lnTo>
                  <a:pt x="326796" y="369443"/>
                </a:lnTo>
                <a:lnTo>
                  <a:pt x="326796" y="361061"/>
                </a:lnTo>
                <a:lnTo>
                  <a:pt x="329577" y="358267"/>
                </a:lnTo>
                <a:lnTo>
                  <a:pt x="335114" y="358267"/>
                </a:lnTo>
                <a:lnTo>
                  <a:pt x="337896" y="356870"/>
                </a:lnTo>
                <a:lnTo>
                  <a:pt x="343433" y="356870"/>
                </a:lnTo>
                <a:lnTo>
                  <a:pt x="344830" y="358267"/>
                </a:lnTo>
                <a:lnTo>
                  <a:pt x="353148" y="358267"/>
                </a:lnTo>
                <a:lnTo>
                  <a:pt x="360070" y="359664"/>
                </a:lnTo>
                <a:lnTo>
                  <a:pt x="368388" y="363855"/>
                </a:lnTo>
                <a:lnTo>
                  <a:pt x="370700" y="356870"/>
                </a:lnTo>
                <a:lnTo>
                  <a:pt x="344830" y="340106"/>
                </a:lnTo>
                <a:lnTo>
                  <a:pt x="344830" y="328930"/>
                </a:lnTo>
                <a:lnTo>
                  <a:pt x="335114" y="328930"/>
                </a:lnTo>
                <a:lnTo>
                  <a:pt x="335114" y="340106"/>
                </a:lnTo>
                <a:lnTo>
                  <a:pt x="325412" y="341503"/>
                </a:lnTo>
                <a:lnTo>
                  <a:pt x="318477" y="344297"/>
                </a:lnTo>
                <a:lnTo>
                  <a:pt x="307390" y="352679"/>
                </a:lnTo>
                <a:lnTo>
                  <a:pt x="304622" y="358267"/>
                </a:lnTo>
                <a:lnTo>
                  <a:pt x="304622" y="372237"/>
                </a:lnTo>
                <a:lnTo>
                  <a:pt x="330962" y="393192"/>
                </a:lnTo>
                <a:lnTo>
                  <a:pt x="335114" y="395986"/>
                </a:lnTo>
                <a:lnTo>
                  <a:pt x="344830" y="398780"/>
                </a:lnTo>
                <a:lnTo>
                  <a:pt x="348983" y="400177"/>
                </a:lnTo>
                <a:lnTo>
                  <a:pt x="351751" y="402971"/>
                </a:lnTo>
                <a:lnTo>
                  <a:pt x="354533" y="404368"/>
                </a:lnTo>
                <a:lnTo>
                  <a:pt x="354533" y="412750"/>
                </a:lnTo>
                <a:lnTo>
                  <a:pt x="351751" y="415544"/>
                </a:lnTo>
                <a:lnTo>
                  <a:pt x="344830" y="416941"/>
                </a:lnTo>
                <a:lnTo>
                  <a:pt x="325412" y="416941"/>
                </a:lnTo>
                <a:lnTo>
                  <a:pt x="319874" y="414147"/>
                </a:lnTo>
                <a:lnTo>
                  <a:pt x="308775" y="411353"/>
                </a:lnTo>
                <a:lnTo>
                  <a:pt x="304622" y="409956"/>
                </a:lnTo>
                <a:lnTo>
                  <a:pt x="304622" y="428117"/>
                </a:lnTo>
                <a:lnTo>
                  <a:pt x="311912" y="430758"/>
                </a:lnTo>
                <a:lnTo>
                  <a:pt x="319341" y="432485"/>
                </a:lnTo>
                <a:lnTo>
                  <a:pt x="327025" y="433425"/>
                </a:lnTo>
                <a:lnTo>
                  <a:pt x="335114" y="433705"/>
                </a:lnTo>
                <a:lnTo>
                  <a:pt x="335114" y="449072"/>
                </a:lnTo>
                <a:lnTo>
                  <a:pt x="344830" y="449072"/>
                </a:lnTo>
                <a:lnTo>
                  <a:pt x="344830" y="433705"/>
                </a:lnTo>
                <a:lnTo>
                  <a:pt x="354533" y="433705"/>
                </a:lnTo>
                <a:lnTo>
                  <a:pt x="362851" y="430911"/>
                </a:lnTo>
                <a:lnTo>
                  <a:pt x="368388" y="425323"/>
                </a:lnTo>
                <a:lnTo>
                  <a:pt x="373938" y="421132"/>
                </a:lnTo>
                <a:lnTo>
                  <a:pt x="374967" y="416941"/>
                </a:lnTo>
                <a:lnTo>
                  <a:pt x="375323" y="415544"/>
                </a:lnTo>
                <a:lnTo>
                  <a:pt x="375323" y="400177"/>
                </a:lnTo>
                <a:close/>
              </a:path>
              <a:path w="713740" h="716280">
                <a:moveTo>
                  <a:pt x="563880" y="231140"/>
                </a:moveTo>
                <a:lnTo>
                  <a:pt x="556945" y="225552"/>
                </a:lnTo>
                <a:lnTo>
                  <a:pt x="534758" y="225552"/>
                </a:lnTo>
                <a:lnTo>
                  <a:pt x="534758" y="254889"/>
                </a:lnTo>
                <a:lnTo>
                  <a:pt x="534758" y="404368"/>
                </a:lnTo>
                <a:lnTo>
                  <a:pt x="504266" y="404368"/>
                </a:lnTo>
                <a:lnTo>
                  <a:pt x="504266" y="314960"/>
                </a:lnTo>
                <a:lnTo>
                  <a:pt x="504266" y="291211"/>
                </a:lnTo>
                <a:lnTo>
                  <a:pt x="498716" y="284226"/>
                </a:lnTo>
                <a:lnTo>
                  <a:pt x="475145" y="284226"/>
                </a:lnTo>
                <a:lnTo>
                  <a:pt x="475145" y="314960"/>
                </a:lnTo>
                <a:lnTo>
                  <a:pt x="475145" y="463042"/>
                </a:lnTo>
                <a:lnTo>
                  <a:pt x="193700" y="463042"/>
                </a:lnTo>
                <a:lnTo>
                  <a:pt x="193700" y="314960"/>
                </a:lnTo>
                <a:lnTo>
                  <a:pt x="475145" y="314960"/>
                </a:lnTo>
                <a:lnTo>
                  <a:pt x="475145" y="284226"/>
                </a:lnTo>
                <a:lnTo>
                  <a:pt x="253326" y="284226"/>
                </a:lnTo>
                <a:lnTo>
                  <a:pt x="253326" y="254889"/>
                </a:lnTo>
                <a:lnTo>
                  <a:pt x="534758" y="254889"/>
                </a:lnTo>
                <a:lnTo>
                  <a:pt x="534758" y="225552"/>
                </a:lnTo>
                <a:lnTo>
                  <a:pt x="229755" y="225552"/>
                </a:lnTo>
                <a:lnTo>
                  <a:pt x="224205" y="231140"/>
                </a:lnTo>
                <a:lnTo>
                  <a:pt x="224205" y="284226"/>
                </a:lnTo>
                <a:lnTo>
                  <a:pt x="171526" y="284226"/>
                </a:lnTo>
                <a:lnTo>
                  <a:pt x="164592" y="291211"/>
                </a:lnTo>
                <a:lnTo>
                  <a:pt x="164592" y="486791"/>
                </a:lnTo>
                <a:lnTo>
                  <a:pt x="171526" y="493776"/>
                </a:lnTo>
                <a:lnTo>
                  <a:pt x="498716" y="493776"/>
                </a:lnTo>
                <a:lnTo>
                  <a:pt x="504266" y="486791"/>
                </a:lnTo>
                <a:lnTo>
                  <a:pt x="504266" y="463042"/>
                </a:lnTo>
                <a:lnTo>
                  <a:pt x="504266" y="433705"/>
                </a:lnTo>
                <a:lnTo>
                  <a:pt x="556945" y="433705"/>
                </a:lnTo>
                <a:lnTo>
                  <a:pt x="563880" y="426720"/>
                </a:lnTo>
                <a:lnTo>
                  <a:pt x="563880" y="404368"/>
                </a:lnTo>
                <a:lnTo>
                  <a:pt x="563880" y="254889"/>
                </a:lnTo>
                <a:lnTo>
                  <a:pt x="563880" y="231140"/>
                </a:lnTo>
                <a:close/>
              </a:path>
              <a:path w="713740" h="716280">
                <a:moveTo>
                  <a:pt x="713232" y="358140"/>
                </a:moveTo>
                <a:lnTo>
                  <a:pt x="709955" y="309372"/>
                </a:lnTo>
                <a:lnTo>
                  <a:pt x="700455" y="262648"/>
                </a:lnTo>
                <a:lnTo>
                  <a:pt x="685126" y="218389"/>
                </a:lnTo>
                <a:lnTo>
                  <a:pt x="682586" y="213321"/>
                </a:lnTo>
                <a:lnTo>
                  <a:pt x="682586" y="358140"/>
                </a:lnTo>
                <a:lnTo>
                  <a:pt x="679043" y="406450"/>
                </a:lnTo>
                <a:lnTo>
                  <a:pt x="668756" y="452577"/>
                </a:lnTo>
                <a:lnTo>
                  <a:pt x="652233" y="496023"/>
                </a:lnTo>
                <a:lnTo>
                  <a:pt x="629983" y="536270"/>
                </a:lnTo>
                <a:lnTo>
                  <a:pt x="602513" y="572808"/>
                </a:lnTo>
                <a:lnTo>
                  <a:pt x="570344" y="605129"/>
                </a:lnTo>
                <a:lnTo>
                  <a:pt x="533958" y="632714"/>
                </a:lnTo>
                <a:lnTo>
                  <a:pt x="493890" y="655066"/>
                </a:lnTo>
                <a:lnTo>
                  <a:pt x="450634" y="671664"/>
                </a:lnTo>
                <a:lnTo>
                  <a:pt x="404710" y="681990"/>
                </a:lnTo>
                <a:lnTo>
                  <a:pt x="356616" y="685546"/>
                </a:lnTo>
                <a:lnTo>
                  <a:pt x="308165" y="681990"/>
                </a:lnTo>
                <a:lnTo>
                  <a:pt x="261950" y="671664"/>
                </a:lnTo>
                <a:lnTo>
                  <a:pt x="218478" y="655066"/>
                </a:lnTo>
                <a:lnTo>
                  <a:pt x="178231" y="632714"/>
                </a:lnTo>
                <a:lnTo>
                  <a:pt x="141719" y="605129"/>
                </a:lnTo>
                <a:lnTo>
                  <a:pt x="109435" y="572808"/>
                </a:lnTo>
                <a:lnTo>
                  <a:pt x="81915" y="536270"/>
                </a:lnTo>
                <a:lnTo>
                  <a:pt x="59626" y="496023"/>
                </a:lnTo>
                <a:lnTo>
                  <a:pt x="43078" y="452577"/>
                </a:lnTo>
                <a:lnTo>
                  <a:pt x="32778" y="406450"/>
                </a:lnTo>
                <a:lnTo>
                  <a:pt x="29248" y="358140"/>
                </a:lnTo>
                <a:lnTo>
                  <a:pt x="32778" y="309499"/>
                </a:lnTo>
                <a:lnTo>
                  <a:pt x="43078" y="263080"/>
                </a:lnTo>
                <a:lnTo>
                  <a:pt x="59626" y="219417"/>
                </a:lnTo>
                <a:lnTo>
                  <a:pt x="81915" y="178993"/>
                </a:lnTo>
                <a:lnTo>
                  <a:pt x="109435" y="142316"/>
                </a:lnTo>
                <a:lnTo>
                  <a:pt x="141719" y="109905"/>
                </a:lnTo>
                <a:lnTo>
                  <a:pt x="178231" y="82245"/>
                </a:lnTo>
                <a:lnTo>
                  <a:pt x="218478" y="59855"/>
                </a:lnTo>
                <a:lnTo>
                  <a:pt x="261950" y="43243"/>
                </a:lnTo>
                <a:lnTo>
                  <a:pt x="308165" y="32905"/>
                </a:lnTo>
                <a:lnTo>
                  <a:pt x="356616" y="29337"/>
                </a:lnTo>
                <a:lnTo>
                  <a:pt x="404710" y="32905"/>
                </a:lnTo>
                <a:lnTo>
                  <a:pt x="450634" y="43243"/>
                </a:lnTo>
                <a:lnTo>
                  <a:pt x="493890" y="59855"/>
                </a:lnTo>
                <a:lnTo>
                  <a:pt x="533958" y="82245"/>
                </a:lnTo>
                <a:lnTo>
                  <a:pt x="570344" y="109905"/>
                </a:lnTo>
                <a:lnTo>
                  <a:pt x="602513" y="142316"/>
                </a:lnTo>
                <a:lnTo>
                  <a:pt x="629983" y="178993"/>
                </a:lnTo>
                <a:lnTo>
                  <a:pt x="652233" y="219417"/>
                </a:lnTo>
                <a:lnTo>
                  <a:pt x="668756" y="263080"/>
                </a:lnTo>
                <a:lnTo>
                  <a:pt x="679043" y="309499"/>
                </a:lnTo>
                <a:lnTo>
                  <a:pt x="682586" y="358140"/>
                </a:lnTo>
                <a:lnTo>
                  <a:pt x="682586" y="213321"/>
                </a:lnTo>
                <a:lnTo>
                  <a:pt x="664413" y="177012"/>
                </a:lnTo>
                <a:lnTo>
                  <a:pt x="638759" y="138938"/>
                </a:lnTo>
                <a:lnTo>
                  <a:pt x="608571" y="104597"/>
                </a:lnTo>
                <a:lnTo>
                  <a:pt x="574294" y="74371"/>
                </a:lnTo>
                <a:lnTo>
                  <a:pt x="536359" y="48717"/>
                </a:lnTo>
                <a:lnTo>
                  <a:pt x="497801" y="29337"/>
                </a:lnTo>
                <a:lnTo>
                  <a:pt x="451231" y="12738"/>
                </a:lnTo>
                <a:lnTo>
                  <a:pt x="404888" y="3263"/>
                </a:lnTo>
                <a:lnTo>
                  <a:pt x="356616" y="0"/>
                </a:lnTo>
                <a:lnTo>
                  <a:pt x="308038" y="3263"/>
                </a:lnTo>
                <a:lnTo>
                  <a:pt x="261505" y="12738"/>
                </a:lnTo>
                <a:lnTo>
                  <a:pt x="217436" y="28028"/>
                </a:lnTo>
                <a:lnTo>
                  <a:pt x="176237" y="48717"/>
                </a:lnTo>
                <a:lnTo>
                  <a:pt x="138328" y="74371"/>
                </a:lnTo>
                <a:lnTo>
                  <a:pt x="104114" y="104597"/>
                </a:lnTo>
                <a:lnTo>
                  <a:pt x="74041" y="138938"/>
                </a:lnTo>
                <a:lnTo>
                  <a:pt x="48488" y="177012"/>
                </a:lnTo>
                <a:lnTo>
                  <a:pt x="27901" y="218389"/>
                </a:lnTo>
                <a:lnTo>
                  <a:pt x="12674" y="262648"/>
                </a:lnTo>
                <a:lnTo>
                  <a:pt x="3238" y="309372"/>
                </a:lnTo>
                <a:lnTo>
                  <a:pt x="0" y="358140"/>
                </a:lnTo>
                <a:lnTo>
                  <a:pt x="3238" y="406628"/>
                </a:lnTo>
                <a:lnTo>
                  <a:pt x="12674" y="453161"/>
                </a:lnTo>
                <a:lnTo>
                  <a:pt x="27901" y="497306"/>
                </a:lnTo>
                <a:lnTo>
                  <a:pt x="48488" y="538657"/>
                </a:lnTo>
                <a:lnTo>
                  <a:pt x="74041" y="576757"/>
                </a:lnTo>
                <a:lnTo>
                  <a:pt x="104127" y="611174"/>
                </a:lnTo>
                <a:lnTo>
                  <a:pt x="138328" y="641489"/>
                </a:lnTo>
                <a:lnTo>
                  <a:pt x="176237" y="667270"/>
                </a:lnTo>
                <a:lnTo>
                  <a:pt x="217436" y="688060"/>
                </a:lnTo>
                <a:lnTo>
                  <a:pt x="261505" y="703453"/>
                </a:lnTo>
                <a:lnTo>
                  <a:pt x="308038" y="713003"/>
                </a:lnTo>
                <a:lnTo>
                  <a:pt x="356616" y="716280"/>
                </a:lnTo>
                <a:lnTo>
                  <a:pt x="404888" y="713003"/>
                </a:lnTo>
                <a:lnTo>
                  <a:pt x="451231" y="703453"/>
                </a:lnTo>
                <a:lnTo>
                  <a:pt x="495198" y="688060"/>
                </a:lnTo>
                <a:lnTo>
                  <a:pt x="500164" y="685546"/>
                </a:lnTo>
                <a:lnTo>
                  <a:pt x="536359" y="667270"/>
                </a:lnTo>
                <a:lnTo>
                  <a:pt x="574294" y="641489"/>
                </a:lnTo>
                <a:lnTo>
                  <a:pt x="608571" y="611174"/>
                </a:lnTo>
                <a:lnTo>
                  <a:pt x="638759" y="576757"/>
                </a:lnTo>
                <a:lnTo>
                  <a:pt x="664413" y="538657"/>
                </a:lnTo>
                <a:lnTo>
                  <a:pt x="685126" y="497306"/>
                </a:lnTo>
                <a:lnTo>
                  <a:pt x="700455" y="453161"/>
                </a:lnTo>
                <a:lnTo>
                  <a:pt x="709955" y="406628"/>
                </a:lnTo>
                <a:lnTo>
                  <a:pt x="713232" y="35814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00072" y="1170591"/>
            <a:ext cx="217741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Impuesto</a:t>
            </a:r>
            <a:r>
              <a:rPr sz="1650" spc="-251" dirty="0"/>
              <a:t> </a:t>
            </a:r>
            <a:r>
              <a:rPr sz="1650" spc="-83" dirty="0"/>
              <a:t>al</a:t>
            </a:r>
            <a:r>
              <a:rPr sz="1650" spc="-221" dirty="0"/>
              <a:t> </a:t>
            </a:r>
            <a:r>
              <a:rPr sz="1650" spc="-124" dirty="0"/>
              <a:t>Valor</a:t>
            </a:r>
            <a:r>
              <a:rPr sz="1650" spc="-244" dirty="0"/>
              <a:t> </a:t>
            </a:r>
            <a:r>
              <a:rPr sz="1650" spc="-150" dirty="0"/>
              <a:t>Agregado</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56</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09902" y="1179068"/>
            <a:ext cx="572452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Determinación</a:t>
            </a:r>
            <a:r>
              <a:rPr sz="1650" spc="-236" dirty="0"/>
              <a:t> </a:t>
            </a:r>
            <a:r>
              <a:rPr sz="1650" spc="-83" dirty="0"/>
              <a:t>del</a:t>
            </a:r>
            <a:r>
              <a:rPr sz="1650" spc="-210" dirty="0"/>
              <a:t> </a:t>
            </a:r>
            <a:r>
              <a:rPr sz="1650" spc="-184" dirty="0"/>
              <a:t>IVA</a:t>
            </a:r>
            <a:r>
              <a:rPr sz="1650" spc="-240" dirty="0"/>
              <a:t> </a:t>
            </a:r>
            <a:r>
              <a:rPr sz="1650" spc="-153" dirty="0"/>
              <a:t>Trasladado</a:t>
            </a:r>
            <a:r>
              <a:rPr sz="1650" spc="-240" dirty="0"/>
              <a:t> </a:t>
            </a:r>
            <a:r>
              <a:rPr sz="1650" spc="-98" dirty="0"/>
              <a:t>y</a:t>
            </a:r>
            <a:r>
              <a:rPr sz="1650" spc="-176" dirty="0"/>
              <a:t> </a:t>
            </a:r>
            <a:r>
              <a:rPr sz="1650" spc="-109" dirty="0"/>
              <a:t>Acreditable</a:t>
            </a:r>
            <a:r>
              <a:rPr sz="1650" spc="-251" dirty="0"/>
              <a:t> </a:t>
            </a:r>
            <a:r>
              <a:rPr sz="1650" spc="-124" dirty="0"/>
              <a:t>(Nacional</a:t>
            </a:r>
            <a:r>
              <a:rPr sz="1650" spc="-229" dirty="0"/>
              <a:t> </a:t>
            </a:r>
            <a:r>
              <a:rPr sz="1650" spc="-101" dirty="0"/>
              <a:t>e</a:t>
            </a:r>
            <a:r>
              <a:rPr sz="1650" spc="-195" dirty="0"/>
              <a:t> </a:t>
            </a:r>
            <a:r>
              <a:rPr sz="1650" spc="-98" dirty="0"/>
              <a:t>Importación).</a:t>
            </a:r>
            <a:endParaRPr sz="1650"/>
          </a:p>
        </p:txBody>
      </p:sp>
      <p:sp>
        <p:nvSpPr>
          <p:cNvPr id="3" name="object 3"/>
          <p:cNvSpPr txBox="1"/>
          <p:nvPr/>
        </p:nvSpPr>
        <p:spPr>
          <a:xfrm>
            <a:off x="2437563" y="1685069"/>
            <a:ext cx="7713345" cy="1200971"/>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Nacional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90100"/>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0" normalizeH="0" baseline="0" noProof="0" dirty="0">
                <a:ln>
                  <a:noFill/>
                </a:ln>
                <a:solidFill>
                  <a:prstClr val="black"/>
                </a:solidFill>
                <a:effectLst/>
                <a:uLnTx/>
                <a:uFillTx/>
                <a:latin typeface="Arial"/>
                <a:ea typeface="+mn-ea"/>
                <a:cs typeface="Arial"/>
              </a:rPr>
              <a:t>es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8" normalizeH="0" baseline="0" noProof="0" dirty="0">
                <a:ln>
                  <a:noFill/>
                </a:ln>
                <a:solidFill>
                  <a:prstClr val="black"/>
                </a:solidFill>
                <a:effectLst/>
                <a:uLnTx/>
                <a:uFillTx/>
                <a:latin typeface="Arial"/>
                <a:ea typeface="+mn-ea"/>
                <a:cs typeface="Arial"/>
              </a:rPr>
              <a:t>en base </a:t>
            </a:r>
            <a:r>
              <a:rPr kumimoji="0" sz="1050" b="0" i="0" u="none" strike="noStrike" kern="1200" cap="none" spc="-4" normalizeH="0" baseline="0" noProof="0" dirty="0">
                <a:ln>
                  <a:noFill/>
                </a:ln>
                <a:solidFill>
                  <a:prstClr val="black"/>
                </a:solidFill>
                <a:effectLst/>
                <a:uLnTx/>
                <a:uFillTx/>
                <a:latin typeface="Arial"/>
                <a:ea typeface="+mn-ea"/>
                <a:cs typeface="Arial"/>
              </a:rPr>
              <a:t>a flujo, </a:t>
            </a:r>
            <a:r>
              <a:rPr kumimoji="0" sz="1050" b="0" i="0" u="none" strike="noStrike" kern="1200" cap="none" spc="0" normalizeH="0" baseline="0" noProof="0" dirty="0">
                <a:ln>
                  <a:noFill/>
                </a:ln>
                <a:solidFill>
                  <a:prstClr val="black"/>
                </a:solidFill>
                <a:effectLst/>
                <a:uLnTx/>
                <a:uFillTx/>
                <a:latin typeface="Arial"/>
                <a:ea typeface="+mn-ea"/>
                <a:cs typeface="Arial"/>
              </a:rPr>
              <a:t>esto </a:t>
            </a:r>
            <a:r>
              <a:rPr kumimoji="0" sz="1050" b="0" i="0" u="none" strike="noStrike" kern="1200" cap="none" spc="-8" normalizeH="0" baseline="0" noProof="0" dirty="0">
                <a:ln>
                  <a:noFill/>
                </a:ln>
                <a:solidFill>
                  <a:prstClr val="black"/>
                </a:solidFill>
                <a:effectLst/>
                <a:uLnTx/>
                <a:uFillTx/>
                <a:latin typeface="Arial"/>
                <a:ea typeface="+mn-ea"/>
                <a:cs typeface="Arial"/>
              </a:rPr>
              <a:t>quiere decir que se </a:t>
            </a:r>
            <a:r>
              <a:rPr kumimoji="0" sz="1050" b="0" i="0" u="none" strike="noStrike" kern="1200" cap="none" spc="-4" normalizeH="0" baseline="0" noProof="0" dirty="0">
                <a:ln>
                  <a:noFill/>
                </a:ln>
                <a:solidFill>
                  <a:prstClr val="black"/>
                </a:solidFill>
                <a:effectLst/>
                <a:uLnTx/>
                <a:uFillTx/>
                <a:latin typeface="Arial"/>
                <a:ea typeface="+mn-ea"/>
                <a:cs typeface="Arial"/>
              </a:rPr>
              <a:t>requiere identificar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actos efectivamente cobrados y pagados.  </a:t>
            </a:r>
            <a:r>
              <a:rPr kumimoji="0" sz="1050" b="0" i="0" u="none" strike="noStrike" kern="1200" cap="none" spc="-8" normalizeH="0" baseline="0" noProof="0" dirty="0">
                <a:ln>
                  <a:noFill/>
                </a:ln>
                <a:solidFill>
                  <a:prstClr val="black"/>
                </a:solidFill>
                <a:effectLst/>
                <a:uLnTx/>
                <a:uFillTx/>
                <a:latin typeface="Arial"/>
                <a:ea typeface="+mn-ea"/>
                <a:cs typeface="Arial"/>
              </a:rPr>
              <a:t>Posteriormente </a:t>
            </a:r>
            <a:r>
              <a:rPr kumimoji="0" sz="1050" b="0" i="0" u="none" strike="noStrike" kern="1200" cap="none" spc="-4" normalizeH="0" baseline="0" noProof="0" dirty="0">
                <a:ln>
                  <a:noFill/>
                </a:ln>
                <a:solidFill>
                  <a:prstClr val="black"/>
                </a:solidFill>
                <a:effectLst/>
                <a:uLnTx/>
                <a:uFillTx/>
                <a:latin typeface="Arial"/>
                <a:ea typeface="+mn-ea"/>
                <a:cs typeface="Arial"/>
              </a:rPr>
              <a:t>se identifica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0" normalizeH="0" baseline="0" noProof="0" dirty="0">
                <a:ln>
                  <a:noFill/>
                </a:ln>
                <a:solidFill>
                  <a:prstClr val="black"/>
                </a:solidFill>
                <a:effectLst/>
                <a:uLnTx/>
                <a:uFillTx/>
                <a:latin typeface="Arial"/>
                <a:ea typeface="+mn-ea"/>
                <a:cs typeface="Arial"/>
              </a:rPr>
              <a:t>incluido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dichos </a:t>
            </a:r>
            <a:r>
              <a:rPr kumimoji="0" sz="1050" b="0" i="0" u="none" strike="noStrike" kern="1200" cap="none" spc="-8" normalizeH="0" baseline="0" noProof="0" dirty="0">
                <a:ln>
                  <a:noFill/>
                </a:ln>
                <a:solidFill>
                  <a:prstClr val="black"/>
                </a:solidFill>
                <a:effectLst/>
                <a:uLnTx/>
                <a:uFillTx/>
                <a:latin typeface="Arial"/>
                <a:ea typeface="+mn-ea"/>
                <a:cs typeface="Arial"/>
              </a:rPr>
              <a:t>actos </a:t>
            </a:r>
            <a:r>
              <a:rPr kumimoji="0" sz="1050" b="0" i="0" u="none" strike="noStrike" kern="1200" cap="none" spc="-4" normalizeH="0" baseline="0" noProof="0" dirty="0">
                <a:ln>
                  <a:noFill/>
                </a:ln>
                <a:solidFill>
                  <a:prstClr val="black"/>
                </a:solidFill>
                <a:effectLst/>
                <a:uLnTx/>
                <a:uFillTx/>
                <a:latin typeface="Arial"/>
                <a:ea typeface="+mn-ea"/>
                <a:cs typeface="Arial"/>
              </a:rPr>
              <a:t>y se </a:t>
            </a:r>
            <a:r>
              <a:rPr kumimoji="0" sz="1050" b="0" i="0" u="none" strike="noStrike" kern="1200" cap="none" spc="-8" normalizeH="0" baseline="0" noProof="0" dirty="0">
                <a:ln>
                  <a:noFill/>
                </a:ln>
                <a:solidFill>
                  <a:prstClr val="black"/>
                </a:solidFill>
                <a:effectLst/>
                <a:uLnTx/>
                <a:uFillTx/>
                <a:latin typeface="Arial"/>
                <a:ea typeface="+mn-ea"/>
                <a:cs typeface="Arial"/>
              </a:rPr>
              <a:t>determina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diferencia </a:t>
            </a:r>
            <a:r>
              <a:rPr kumimoji="0" sz="1050" b="0" i="0" u="none" strike="noStrike" kern="1200" cap="none" spc="-8" normalizeH="0" baseline="0" noProof="0" dirty="0">
                <a:ln>
                  <a:noFill/>
                </a:ln>
                <a:solidFill>
                  <a:prstClr val="black"/>
                </a:solidFill>
                <a:effectLst/>
                <a:uLnTx/>
                <a:uFillTx/>
                <a:latin typeface="Arial"/>
                <a:ea typeface="+mn-ea"/>
                <a:cs typeface="Arial"/>
              </a:rPr>
              <a:t>entre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importes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trasladado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acreditable.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938" b="0" i="0" u="none" strike="noStrike" kern="1200" cap="none" spc="0" normalizeH="0" baseline="0" noProof="0">
              <a:ln>
                <a:noFill/>
              </a:ln>
              <a:solidFill>
                <a:prstClr val="black"/>
              </a:solidFill>
              <a:effectLst/>
              <a:uLnTx/>
              <a:uFillTx/>
              <a:latin typeface="Arial"/>
              <a:ea typeface="+mn-ea"/>
              <a:cs typeface="Arial"/>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sz="900" b="1" i="0" u="none" strike="noStrike" kern="1200" cap="none" spc="-34" normalizeH="0" baseline="0" noProof="0" dirty="0">
                <a:ln>
                  <a:noFill/>
                </a:ln>
                <a:solidFill>
                  <a:prstClr val="black"/>
                </a:solidFill>
                <a:effectLst/>
                <a:uLnTx/>
                <a:uFillTx/>
                <a:latin typeface="Arial"/>
                <a:ea typeface="+mn-ea"/>
                <a:cs typeface="Arial"/>
              </a:rPr>
              <a:t>IVA</a:t>
            </a:r>
            <a:r>
              <a:rPr kumimoji="0" sz="900" b="1" i="0" u="none" strike="noStrike" kern="1200" cap="none" spc="0" normalizeH="0" baseline="0" noProof="0" dirty="0">
                <a:ln>
                  <a:noFill/>
                </a:ln>
                <a:solidFill>
                  <a:prstClr val="black"/>
                </a:solidFill>
                <a:effectLst/>
                <a:uLnTx/>
                <a:uFillTx/>
                <a:latin typeface="Arial"/>
                <a:ea typeface="+mn-ea"/>
                <a:cs typeface="Arial"/>
              </a:rPr>
              <a:t> </a:t>
            </a:r>
            <a:r>
              <a:rPr kumimoji="0" sz="900" b="1" i="0" u="none" strike="noStrike" kern="1200" cap="none" spc="4" normalizeH="0" baseline="0" noProof="0" dirty="0">
                <a:ln>
                  <a:noFill/>
                </a:ln>
                <a:solidFill>
                  <a:prstClr val="black"/>
                </a:solidFill>
                <a:effectLst/>
                <a:uLnTx/>
                <a:uFillTx/>
                <a:latin typeface="Arial"/>
                <a:ea typeface="+mn-ea"/>
                <a:cs typeface="Arial"/>
              </a:rPr>
              <a:t>por</a:t>
            </a:r>
            <a:r>
              <a:rPr kumimoji="0" sz="900" b="1" i="0" u="none" strike="noStrike" kern="1200" cap="none" spc="-8" normalizeH="0" baseline="0" noProof="0" dirty="0">
                <a:ln>
                  <a:noFill/>
                </a:ln>
                <a:solidFill>
                  <a:prstClr val="black"/>
                </a:solidFill>
                <a:effectLst/>
                <a:uLnTx/>
                <a:uFillTx/>
                <a:latin typeface="Arial"/>
                <a:ea typeface="+mn-ea"/>
                <a:cs typeface="Arial"/>
              </a:rPr>
              <a:t> </a:t>
            </a:r>
            <a:r>
              <a:rPr kumimoji="0" sz="900" b="1" i="0" u="none" strike="noStrike" kern="1200" cap="none" spc="0" normalizeH="0" baseline="0" noProof="0" dirty="0">
                <a:ln>
                  <a:noFill/>
                </a:ln>
                <a:solidFill>
                  <a:prstClr val="black"/>
                </a:solidFill>
                <a:effectLst/>
                <a:uLnTx/>
                <a:uFillTx/>
                <a:latin typeface="Arial"/>
                <a:ea typeface="+mn-ea"/>
                <a:cs typeface="Arial"/>
              </a:rPr>
              <a:t>pagar</a:t>
            </a:r>
            <a:r>
              <a:rPr kumimoji="0" sz="900" b="1" i="0" u="none" strike="noStrike" kern="1200" cap="none" spc="-23" normalizeH="0" baseline="0" noProof="0" dirty="0">
                <a:ln>
                  <a:noFill/>
                </a:ln>
                <a:solidFill>
                  <a:prstClr val="black"/>
                </a:solidFill>
                <a:effectLst/>
                <a:uLnTx/>
                <a:uFillTx/>
                <a:latin typeface="Arial"/>
                <a:ea typeface="+mn-ea"/>
                <a:cs typeface="Arial"/>
              </a:rPr>
              <a:t> </a:t>
            </a:r>
            <a:r>
              <a:rPr kumimoji="0" sz="900" b="1" i="0" u="none" strike="noStrike" kern="1200" cap="none" spc="-4" normalizeH="0" baseline="0" noProof="0" dirty="0">
                <a:ln>
                  <a:noFill/>
                </a:ln>
                <a:solidFill>
                  <a:prstClr val="black"/>
                </a:solidFill>
                <a:effectLst/>
                <a:uLnTx/>
                <a:uFillTx/>
                <a:latin typeface="Arial"/>
                <a:ea typeface="+mn-ea"/>
                <a:cs typeface="Arial"/>
              </a:rPr>
              <a:t>(favor)</a:t>
            </a:r>
            <a:r>
              <a:rPr kumimoji="0" sz="900" b="1" i="0" u="none" strike="noStrike" kern="1200" cap="none" spc="-8" normalizeH="0" baseline="0" noProof="0" dirty="0">
                <a:ln>
                  <a:noFill/>
                </a:ln>
                <a:solidFill>
                  <a:prstClr val="black"/>
                </a:solidFill>
                <a:effectLst/>
                <a:uLnTx/>
                <a:uFillTx/>
                <a:latin typeface="Arial"/>
                <a:ea typeface="+mn-ea"/>
                <a:cs typeface="Arial"/>
              </a:rPr>
              <a:t> </a:t>
            </a:r>
            <a:r>
              <a:rPr kumimoji="0" sz="900" b="1"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26" normalizeH="0" baseline="0" noProof="0" dirty="0">
                <a:ln>
                  <a:noFill/>
                </a:ln>
                <a:solidFill>
                  <a:prstClr val="black"/>
                </a:solidFill>
                <a:effectLst/>
                <a:uLnTx/>
                <a:uFillTx/>
                <a:latin typeface="Arial"/>
                <a:ea typeface="+mn-ea"/>
                <a:cs typeface="Arial"/>
              </a:rPr>
              <a:t>IVA</a:t>
            </a:r>
            <a:r>
              <a:rPr kumimoji="0" sz="900" b="0" i="0" u="none" strike="noStrike" kern="1200" cap="none" spc="-4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trasladado</a:t>
            </a:r>
            <a:r>
              <a:rPr kumimoji="0" sz="900" b="0" i="0" u="none" strike="noStrike" kern="1200" cap="none" spc="-4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efectivamente</a:t>
            </a:r>
            <a:r>
              <a:rPr kumimoji="0" sz="900" b="0" i="0" u="none" strike="noStrike" kern="1200" cap="none" spc="-4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cobrado</a:t>
            </a:r>
            <a:r>
              <a:rPr kumimoji="0" sz="900" b="0" i="0" u="none" strike="noStrike" kern="1200" cap="none" spc="-26"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t>
            </a:r>
            <a:r>
              <a:rPr kumimoji="0" sz="900" b="0" i="0" u="none" strike="noStrike" kern="1200" cap="none" spc="8" normalizeH="0" baseline="0" noProof="0" dirty="0">
                <a:ln>
                  <a:noFill/>
                </a:ln>
                <a:solidFill>
                  <a:prstClr val="black"/>
                </a:solidFill>
                <a:effectLst/>
                <a:uLnTx/>
                <a:uFillTx/>
                <a:latin typeface="Arial"/>
                <a:ea typeface="+mn-ea"/>
                <a:cs typeface="Arial"/>
              </a:rPr>
              <a:t> </a:t>
            </a:r>
            <a:r>
              <a:rPr kumimoji="0" sz="900" b="0" i="0" u="none" strike="noStrike" kern="1200" cap="none" spc="-26" normalizeH="0" baseline="0" noProof="0" dirty="0">
                <a:ln>
                  <a:noFill/>
                </a:ln>
                <a:solidFill>
                  <a:prstClr val="black"/>
                </a:solidFill>
                <a:effectLst/>
                <a:uLnTx/>
                <a:uFillTx/>
                <a:latin typeface="Arial"/>
                <a:ea typeface="+mn-ea"/>
                <a:cs typeface="Arial"/>
              </a:rPr>
              <a:t>IVA</a:t>
            </a:r>
            <a:r>
              <a:rPr kumimoji="0" sz="900" b="0" i="0" u="none" strike="noStrike" kern="1200" cap="none" spc="-98"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Acreditable</a:t>
            </a:r>
            <a:r>
              <a:rPr kumimoji="0" sz="900" b="0" i="0" u="none" strike="noStrike" kern="1200" cap="none" spc="-6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efectivamente pagado.</a:t>
            </a:r>
            <a:endParaRPr kumimoji="0" sz="9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2437562" y="3263075"/>
            <a:ext cx="7711440" cy="606223"/>
          </a:xfrm>
          <a:prstGeom prst="rect">
            <a:avLst/>
          </a:prstGeom>
        </p:spPr>
        <p:txBody>
          <a:bodyPr vert="horz" wrap="square" lIns="0" tIns="24288" rIns="0" bIns="0" rtlCol="0">
            <a:spAutoFit/>
          </a:bodyPr>
          <a:lstStyle/>
          <a:p>
            <a:pPr marL="9525" marR="3810" lvl="0" indent="0" algn="just" defTabSz="914400" rtl="0" eaLnBrk="1" fontAlgn="auto" latinLnBrk="0" hangingPunct="1">
              <a:lnSpc>
                <a:spcPct val="90100"/>
              </a:lnSpc>
              <a:spcBef>
                <a:spcPts val="191"/>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Cuando el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utilice indistintamente </a:t>
            </a:r>
            <a:r>
              <a:rPr kumimoji="0" sz="1050" b="0" i="0" u="none" strike="noStrike" kern="1200" cap="none" spc="-8" normalizeH="0" baseline="0" noProof="0" dirty="0">
                <a:ln>
                  <a:noFill/>
                </a:ln>
                <a:solidFill>
                  <a:prstClr val="black"/>
                </a:solidFill>
                <a:effectLst/>
                <a:uLnTx/>
                <a:uFillTx/>
                <a:latin typeface="Arial"/>
                <a:ea typeface="+mn-ea"/>
                <a:cs typeface="Arial"/>
              </a:rPr>
              <a:t>bienes diferentes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inversiones, servicios o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uso o goce temporal </a:t>
            </a:r>
            <a:r>
              <a:rPr kumimoji="0" sz="1050" b="0" i="0" u="none" strike="noStrike" kern="1200" cap="none" spc="-8" normalizeH="0" baseline="0" noProof="0" dirty="0">
                <a:ln>
                  <a:noFill/>
                </a:ln>
                <a:solidFill>
                  <a:prstClr val="black"/>
                </a:solidFill>
                <a:effectLst/>
                <a:uLnTx/>
                <a:uFillTx/>
                <a:latin typeface="Arial"/>
                <a:ea typeface="+mn-ea"/>
                <a:cs typeface="Arial"/>
              </a:rPr>
              <a:t>de bienes,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8" normalizeH="0" baseline="0" noProof="0" dirty="0">
                <a:ln>
                  <a:noFill/>
                </a:ln>
                <a:solidFill>
                  <a:prstClr val="black"/>
                </a:solidFill>
                <a:effectLst/>
                <a:uLnTx/>
                <a:uFillTx/>
                <a:latin typeface="Arial"/>
                <a:ea typeface="+mn-ea"/>
                <a:cs typeface="Arial"/>
              </a:rPr>
              <a:t>realizar </a:t>
            </a:r>
            <a:r>
              <a:rPr kumimoji="0" sz="1050" b="0" i="0" u="none" strike="noStrike" kern="1200" cap="none" spc="-4" normalizeH="0" baseline="0" noProof="0" dirty="0">
                <a:ln>
                  <a:noFill/>
                </a:ln>
                <a:solidFill>
                  <a:prstClr val="black"/>
                </a:solidFill>
                <a:effectLst/>
                <a:uLnTx/>
                <a:uFillTx/>
                <a:latin typeface="Arial"/>
                <a:ea typeface="+mn-ea"/>
                <a:cs typeface="Arial"/>
              </a:rPr>
              <a:t>actividades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las que </a:t>
            </a:r>
            <a:r>
              <a:rPr kumimoji="0" sz="1050" b="0" i="0" u="none" strike="noStrike" kern="1200" cap="none" spc="-11" normalizeH="0" baseline="0" noProof="0" dirty="0">
                <a:ln>
                  <a:noFill/>
                </a:ln>
                <a:solidFill>
                  <a:prstClr val="black"/>
                </a:solidFill>
                <a:effectLst/>
                <a:uLnTx/>
                <a:uFillTx/>
                <a:latin typeface="Arial"/>
                <a:ea typeface="+mn-ea"/>
                <a:cs typeface="Arial"/>
              </a:rPr>
              <a:t>deba </a:t>
            </a:r>
            <a:r>
              <a:rPr kumimoji="0" sz="1050" b="0" i="0" u="none" strike="noStrike" kern="1200" cap="none" spc="-8" normalizeH="0" baseline="0" noProof="0" dirty="0">
                <a:ln>
                  <a:noFill/>
                </a:ln>
                <a:solidFill>
                  <a:prstClr val="black"/>
                </a:solidFill>
                <a:effectLst/>
                <a:uLnTx/>
                <a:uFillTx/>
                <a:latin typeface="Arial"/>
                <a:ea typeface="+mn-ea"/>
                <a:cs typeface="Arial"/>
              </a:rPr>
              <a:t>de pagar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para realizar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actividades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0" normalizeH="0" baseline="0" noProof="0" dirty="0">
                <a:ln>
                  <a:noFill/>
                </a:ln>
                <a:solidFill>
                  <a:prstClr val="black"/>
                </a:solidFill>
                <a:effectLst/>
                <a:uLnTx/>
                <a:uFillTx/>
                <a:latin typeface="Arial"/>
                <a:ea typeface="+mn-ea"/>
                <a:cs typeface="Arial"/>
              </a:rPr>
              <a:t>que no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deba de pagar </a:t>
            </a:r>
            <a:r>
              <a:rPr kumimoji="0" sz="1050" b="0" i="0" u="none" strike="noStrike" kern="1200" cap="none" spc="-11"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impuesto, el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únicamente </a:t>
            </a:r>
            <a:r>
              <a:rPr kumimoji="0" sz="1050" b="0" i="0" u="none" strike="noStrike" kern="1200" cap="none" spc="-8" normalizeH="0" baseline="0" noProof="0" dirty="0">
                <a:ln>
                  <a:noFill/>
                </a:ln>
                <a:solidFill>
                  <a:prstClr val="black"/>
                </a:solidFill>
                <a:effectLst/>
                <a:uLnTx/>
                <a:uFillTx/>
                <a:latin typeface="Arial"/>
                <a:ea typeface="+mn-ea"/>
                <a:cs typeface="Arial"/>
              </a:rPr>
              <a:t>procederá en </a:t>
            </a: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proporciona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valor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actividades </a:t>
            </a:r>
            <a:r>
              <a:rPr kumimoji="0" sz="1050" b="0" i="0" u="none" strike="noStrike" kern="1200" cap="none" spc="-8"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0" normalizeH="0" baseline="0" noProof="0" dirty="0">
                <a:ln>
                  <a:noFill/>
                </a:ln>
                <a:solidFill>
                  <a:prstClr val="black"/>
                </a:solidFill>
                <a:effectLst/>
                <a:uLnTx/>
                <a:uFillTx/>
                <a:latin typeface="Arial"/>
                <a:ea typeface="+mn-ea"/>
                <a:cs typeface="Arial"/>
              </a:rPr>
              <a:t>deba  </a:t>
            </a:r>
            <a:r>
              <a:rPr kumimoji="0" sz="1050" b="0" i="0" u="none" strike="noStrike" kern="1200" cap="none" spc="-11" normalizeH="0" baseline="0" noProof="0" dirty="0">
                <a:ln>
                  <a:noFill/>
                </a:ln>
                <a:solidFill>
                  <a:prstClr val="black"/>
                </a:solidFill>
                <a:effectLst/>
                <a:uLnTx/>
                <a:uFillTx/>
                <a:latin typeface="Arial"/>
                <a:ea typeface="+mn-ea"/>
                <a:cs typeface="Arial"/>
              </a:rPr>
              <a:t>pagarse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26"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represente sobre </a:t>
            </a:r>
            <a:r>
              <a:rPr kumimoji="0" sz="1050" b="0" i="0" u="none" strike="noStrike" kern="1200" cap="none" spc="-8" normalizeH="0" baseline="0" noProof="0" dirty="0">
                <a:ln>
                  <a:noFill/>
                </a:ln>
                <a:solidFill>
                  <a:prstClr val="black"/>
                </a:solidFill>
                <a:effectLst/>
                <a:uLnTx/>
                <a:uFillTx/>
                <a:latin typeface="Arial"/>
                <a:ea typeface="+mn-ea"/>
                <a:cs typeface="Arial"/>
              </a:rPr>
              <a:t>el valor total de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actividades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1" normalizeH="0" baseline="0" noProof="0" dirty="0">
                <a:ln>
                  <a:noFill/>
                </a:ln>
                <a:solidFill>
                  <a:prstClr val="black"/>
                </a:solidFill>
                <a:effectLst/>
                <a:uLnTx/>
                <a:uFillTx/>
                <a:latin typeface="Arial"/>
                <a:ea typeface="+mn-ea"/>
                <a:cs typeface="Arial"/>
              </a:rPr>
              <a:t>contribuyente </a:t>
            </a:r>
            <a:r>
              <a:rPr kumimoji="0" sz="1050" b="0" i="0" u="none" strike="noStrike" kern="1200" cap="none" spc="-8" normalizeH="0" baseline="0" noProof="0" dirty="0">
                <a:ln>
                  <a:noFill/>
                </a:ln>
                <a:solidFill>
                  <a:prstClr val="black"/>
                </a:solidFill>
                <a:effectLst/>
                <a:uLnTx/>
                <a:uFillTx/>
                <a:latin typeface="Arial"/>
                <a:ea typeface="+mn-ea"/>
                <a:cs typeface="Arial"/>
              </a:rPr>
              <a:t>realice en</a:t>
            </a:r>
            <a:r>
              <a:rPr kumimoji="0" sz="1050" b="0" i="0" u="none" strike="noStrike" kern="1200" cap="none" spc="19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mes:</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grpSp>
        <p:nvGrpSpPr>
          <p:cNvPr id="5" name="object 5"/>
          <p:cNvGrpSpPr/>
          <p:nvPr/>
        </p:nvGrpSpPr>
        <p:grpSpPr>
          <a:xfrm>
            <a:off x="5217034" y="4152415"/>
            <a:ext cx="4922996" cy="937736"/>
            <a:chOff x="4924044" y="4393552"/>
            <a:chExt cx="6563995" cy="1250315"/>
          </a:xfrm>
        </p:grpSpPr>
        <p:sp>
          <p:nvSpPr>
            <p:cNvPr id="6" name="object 6"/>
            <p:cNvSpPr/>
            <p:nvPr/>
          </p:nvSpPr>
          <p:spPr>
            <a:xfrm>
              <a:off x="4924044" y="4393552"/>
              <a:ext cx="6563995" cy="531495"/>
            </a:xfrm>
            <a:custGeom>
              <a:avLst/>
              <a:gdLst/>
              <a:ahLst/>
              <a:cxnLst/>
              <a:rect l="l" t="t" r="r" b="b"/>
              <a:pathLst>
                <a:path w="6563995" h="531495">
                  <a:moveTo>
                    <a:pt x="6563868" y="0"/>
                  </a:moveTo>
                  <a:lnTo>
                    <a:pt x="0" y="0"/>
                  </a:lnTo>
                  <a:lnTo>
                    <a:pt x="0" y="531380"/>
                  </a:lnTo>
                  <a:lnTo>
                    <a:pt x="6563868" y="531380"/>
                  </a:lnTo>
                  <a:lnTo>
                    <a:pt x="6563868"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4924044" y="4924933"/>
              <a:ext cx="6563995" cy="718820"/>
            </a:xfrm>
            <a:custGeom>
              <a:avLst/>
              <a:gdLst/>
              <a:ahLst/>
              <a:cxnLst/>
              <a:rect l="l" t="t" r="r" b="b"/>
              <a:pathLst>
                <a:path w="6563995" h="718820">
                  <a:moveTo>
                    <a:pt x="6563868" y="0"/>
                  </a:moveTo>
                  <a:lnTo>
                    <a:pt x="0" y="0"/>
                  </a:lnTo>
                  <a:lnTo>
                    <a:pt x="0" y="718781"/>
                  </a:lnTo>
                  <a:lnTo>
                    <a:pt x="6563868" y="718781"/>
                  </a:lnTo>
                  <a:lnTo>
                    <a:pt x="6563868"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9962388" y="4433189"/>
              <a:ext cx="48895" cy="265430"/>
            </a:xfrm>
            <a:custGeom>
              <a:avLst/>
              <a:gdLst/>
              <a:ahLst/>
              <a:cxnLst/>
              <a:rect l="l" t="t" r="r" b="b"/>
              <a:pathLst>
                <a:path w="48895" h="265429">
                  <a:moveTo>
                    <a:pt x="48768" y="0"/>
                  </a:moveTo>
                  <a:lnTo>
                    <a:pt x="0" y="0"/>
                  </a:lnTo>
                  <a:lnTo>
                    <a:pt x="0" y="265175"/>
                  </a:lnTo>
                  <a:lnTo>
                    <a:pt x="48768" y="265175"/>
                  </a:lnTo>
                  <a:lnTo>
                    <a:pt x="4876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9" name="object 9"/>
          <p:cNvGraphicFramePr>
            <a:graphicFrameLocks noGrp="1"/>
          </p:cNvGraphicFramePr>
          <p:nvPr/>
        </p:nvGraphicFramePr>
        <p:xfrm>
          <a:off x="2442105" y="4147662"/>
          <a:ext cx="7693342" cy="937612"/>
        </p:xfrm>
        <a:graphic>
          <a:graphicData uri="http://schemas.openxmlformats.org/drawingml/2006/table">
            <a:tbl>
              <a:tblPr firstRow="1" bandRow="1">
                <a:tableStyleId>{2D5ABB26-0587-4C30-8999-92F81FD0307C}</a:tableStyleId>
              </a:tblPr>
              <a:tblGrid>
                <a:gridCol w="2770346">
                  <a:extLst>
                    <a:ext uri="{9D8B030D-6E8A-4147-A177-3AD203B41FA5}">
                      <a16:colId xmlns:a16="http://schemas.microsoft.com/office/drawing/2014/main" val="20000"/>
                    </a:ext>
                  </a:extLst>
                </a:gridCol>
                <a:gridCol w="4922996">
                  <a:extLst>
                    <a:ext uri="{9D8B030D-6E8A-4147-A177-3AD203B41FA5}">
                      <a16:colId xmlns:a16="http://schemas.microsoft.com/office/drawing/2014/main" val="20001"/>
                    </a:ext>
                  </a:extLst>
                </a:gridCol>
              </a:tblGrid>
              <a:tr h="398526">
                <a:tc rowSpan="2">
                  <a:txBody>
                    <a:bodyPr/>
                    <a:lstStyle/>
                    <a:p>
                      <a:pPr>
                        <a:lnSpc>
                          <a:spcPct val="100000"/>
                        </a:lnSpc>
                      </a:pPr>
                      <a:endParaRPr sz="1300">
                        <a:latin typeface="Times New Roman"/>
                        <a:cs typeface="Times New Roman"/>
                      </a:endParaRPr>
                    </a:p>
                    <a:p>
                      <a:pPr>
                        <a:lnSpc>
                          <a:spcPct val="100000"/>
                        </a:lnSpc>
                        <a:spcBef>
                          <a:spcPts val="25"/>
                        </a:spcBef>
                      </a:pPr>
                      <a:endParaRPr sz="1500">
                        <a:latin typeface="Times New Roman"/>
                        <a:cs typeface="Times New Roman"/>
                      </a:endParaRPr>
                    </a:p>
                    <a:p>
                      <a:pPr marL="91440">
                        <a:lnSpc>
                          <a:spcPct val="100000"/>
                        </a:lnSpc>
                        <a:spcBef>
                          <a:spcPts val="5"/>
                        </a:spcBef>
                      </a:pPr>
                      <a:r>
                        <a:rPr sz="1300" b="1" spc="-10" dirty="0">
                          <a:latin typeface="Carlito"/>
                          <a:cs typeface="Carlito"/>
                        </a:rPr>
                        <a:t>Factor </a:t>
                      </a:r>
                      <a:r>
                        <a:rPr sz="1300" b="1" dirty="0">
                          <a:latin typeface="Carlito"/>
                          <a:cs typeface="Carlito"/>
                        </a:rPr>
                        <a:t>de</a:t>
                      </a:r>
                      <a:r>
                        <a:rPr sz="1300" b="1" spc="-55" dirty="0">
                          <a:latin typeface="Carlito"/>
                          <a:cs typeface="Carlito"/>
                        </a:rPr>
                        <a:t> </a:t>
                      </a:r>
                      <a:r>
                        <a:rPr sz="1300" b="1" spc="-5" dirty="0">
                          <a:latin typeface="Carlito"/>
                          <a:cs typeface="Carlito"/>
                        </a:rPr>
                        <a:t>acreditamiento</a:t>
                      </a:r>
                      <a:endParaRPr sz="1300">
                        <a:latin typeface="Carlito"/>
                        <a:cs typeface="Carlito"/>
                      </a:endParaRPr>
                    </a:p>
                  </a:txBody>
                  <a:tcPr marL="0" marR="0" marT="0" marB="0">
                    <a:lnL w="12700">
                      <a:solidFill>
                        <a:srgbClr val="4966AC"/>
                      </a:solidFill>
                      <a:prstDash val="solid"/>
                    </a:lnL>
                    <a:lnR w="12700">
                      <a:solidFill>
                        <a:srgbClr val="4966AC"/>
                      </a:solidFill>
                      <a:prstDash val="solid"/>
                    </a:lnR>
                    <a:lnT w="12700">
                      <a:solidFill>
                        <a:srgbClr val="4966AC"/>
                      </a:solidFill>
                      <a:prstDash val="solid"/>
                    </a:lnT>
                    <a:lnB w="12700">
                      <a:solidFill>
                        <a:srgbClr val="4966AC"/>
                      </a:solidFill>
                      <a:prstDash val="solid"/>
                    </a:lnB>
                    <a:solidFill>
                      <a:srgbClr val="E9EAF0"/>
                    </a:solidFill>
                  </a:tcPr>
                </a:tc>
                <a:tc>
                  <a:txBody>
                    <a:bodyPr/>
                    <a:lstStyle/>
                    <a:p>
                      <a:pPr marL="92075">
                        <a:lnSpc>
                          <a:spcPct val="100000"/>
                        </a:lnSpc>
                        <a:spcBef>
                          <a:spcPts val="260"/>
                        </a:spcBef>
                      </a:pPr>
                      <a:r>
                        <a:rPr sz="1300" b="1" spc="-25" dirty="0">
                          <a:latin typeface="Carlito"/>
                          <a:cs typeface="Carlito"/>
                        </a:rPr>
                        <a:t>Valor </a:t>
                      </a:r>
                      <a:r>
                        <a:rPr sz="1300" b="1" dirty="0">
                          <a:latin typeface="Carlito"/>
                          <a:cs typeface="Carlito"/>
                        </a:rPr>
                        <a:t>de </a:t>
                      </a:r>
                      <a:r>
                        <a:rPr sz="1300" b="1" spc="-5" dirty="0">
                          <a:latin typeface="Carlito"/>
                          <a:cs typeface="Carlito"/>
                        </a:rPr>
                        <a:t>las actividades </a:t>
                      </a:r>
                      <a:r>
                        <a:rPr sz="1300" b="1" spc="-15" dirty="0">
                          <a:latin typeface="Carlito"/>
                          <a:cs typeface="Carlito"/>
                        </a:rPr>
                        <a:t>gravadas </a:t>
                      </a:r>
                      <a:r>
                        <a:rPr sz="1300" b="1" dirty="0">
                          <a:latin typeface="Carlito"/>
                          <a:cs typeface="Carlito"/>
                        </a:rPr>
                        <a:t>a </a:t>
                      </a:r>
                      <a:r>
                        <a:rPr sz="1300" b="1" spc="-10" dirty="0">
                          <a:latin typeface="Carlito"/>
                          <a:cs typeface="Carlito"/>
                        </a:rPr>
                        <a:t>la </a:t>
                      </a:r>
                      <a:r>
                        <a:rPr sz="1300" b="1" spc="-5" dirty="0">
                          <a:latin typeface="Carlito"/>
                          <a:cs typeface="Carlito"/>
                        </a:rPr>
                        <a:t>tasa </a:t>
                      </a:r>
                      <a:r>
                        <a:rPr sz="1300" b="1" dirty="0">
                          <a:latin typeface="Carlito"/>
                          <a:cs typeface="Carlito"/>
                        </a:rPr>
                        <a:t>del 16% o</a:t>
                      </a:r>
                      <a:r>
                        <a:rPr sz="1300" b="1" spc="-65" dirty="0">
                          <a:latin typeface="Carlito"/>
                          <a:cs typeface="Carlito"/>
                        </a:rPr>
                        <a:t> </a:t>
                      </a:r>
                      <a:r>
                        <a:rPr sz="1300" b="1" dirty="0">
                          <a:latin typeface="Carlito"/>
                          <a:cs typeface="Carlito"/>
                        </a:rPr>
                        <a:t>0%</a:t>
                      </a:r>
                      <a:endParaRPr sz="1300">
                        <a:latin typeface="Carlito"/>
                        <a:cs typeface="Carlito"/>
                      </a:endParaRPr>
                    </a:p>
                  </a:txBody>
                  <a:tcPr marL="0" marR="0" marT="24765" marB="0">
                    <a:lnL w="12700">
                      <a:solidFill>
                        <a:srgbClr val="4966AC"/>
                      </a:solidFill>
                      <a:prstDash val="solid"/>
                    </a:lnL>
                    <a:lnR w="12700">
                      <a:solidFill>
                        <a:srgbClr val="4966AC"/>
                      </a:solidFill>
                      <a:prstDash val="solid"/>
                    </a:lnR>
                    <a:lnT w="12700">
                      <a:solidFill>
                        <a:srgbClr val="4966AC"/>
                      </a:solidFill>
                      <a:prstDash val="solid"/>
                    </a:lnT>
                    <a:lnB w="12700">
                      <a:solidFill>
                        <a:srgbClr val="4966AC"/>
                      </a:solidFill>
                      <a:prstDash val="solid"/>
                    </a:lnB>
                  </a:tcPr>
                </a:tc>
                <a:extLst>
                  <a:ext uri="{0D108BD9-81ED-4DB2-BD59-A6C34878D82A}">
                    <a16:rowId xmlns:a16="http://schemas.microsoft.com/office/drawing/2014/main" val="10000"/>
                  </a:ext>
                </a:extLst>
              </a:tr>
              <a:tr h="539086">
                <a:tc vMerge="1">
                  <a:txBody>
                    <a:bodyPr/>
                    <a:lstStyle/>
                    <a:p>
                      <a:endParaRPr/>
                    </a:p>
                  </a:txBody>
                  <a:tcPr marL="0" marR="0" marT="0" marB="0">
                    <a:lnL w="12700">
                      <a:solidFill>
                        <a:srgbClr val="4966AC"/>
                      </a:solidFill>
                      <a:prstDash val="solid"/>
                    </a:lnL>
                    <a:lnR w="12700">
                      <a:solidFill>
                        <a:srgbClr val="4966AC"/>
                      </a:solidFill>
                      <a:prstDash val="solid"/>
                    </a:lnR>
                    <a:lnT w="12700">
                      <a:solidFill>
                        <a:srgbClr val="4966AC"/>
                      </a:solidFill>
                      <a:prstDash val="solid"/>
                    </a:lnT>
                    <a:lnB w="12700">
                      <a:solidFill>
                        <a:srgbClr val="4966AC"/>
                      </a:solidFill>
                      <a:prstDash val="solid"/>
                    </a:lnB>
                    <a:solidFill>
                      <a:srgbClr val="E9EAF0"/>
                    </a:solidFill>
                  </a:tcPr>
                </a:tc>
                <a:tc>
                  <a:txBody>
                    <a:bodyPr/>
                    <a:lstStyle/>
                    <a:p>
                      <a:pPr marL="92075" marR="434340">
                        <a:lnSpc>
                          <a:spcPct val="100000"/>
                        </a:lnSpc>
                        <a:spcBef>
                          <a:spcPts val="260"/>
                        </a:spcBef>
                      </a:pPr>
                      <a:r>
                        <a:rPr sz="1300" spc="-25" dirty="0">
                          <a:latin typeface="Carlito"/>
                          <a:cs typeface="Carlito"/>
                        </a:rPr>
                        <a:t>Valor </a:t>
                      </a:r>
                      <a:r>
                        <a:rPr sz="1300" spc="-5" dirty="0">
                          <a:latin typeface="Carlito"/>
                          <a:cs typeface="Carlito"/>
                        </a:rPr>
                        <a:t>de las actividades </a:t>
                      </a:r>
                      <a:r>
                        <a:rPr sz="1300" spc="-15" dirty="0">
                          <a:latin typeface="Carlito"/>
                          <a:cs typeface="Carlito"/>
                        </a:rPr>
                        <a:t>gravadas </a:t>
                      </a:r>
                      <a:r>
                        <a:rPr sz="1300" dirty="0">
                          <a:latin typeface="Carlito"/>
                          <a:cs typeface="Carlito"/>
                        </a:rPr>
                        <a:t>a </a:t>
                      </a:r>
                      <a:r>
                        <a:rPr sz="1300" spc="-5" dirty="0">
                          <a:latin typeface="Carlito"/>
                          <a:cs typeface="Carlito"/>
                        </a:rPr>
                        <a:t>la tasa del </a:t>
                      </a:r>
                      <a:r>
                        <a:rPr sz="1300" dirty="0">
                          <a:latin typeface="Carlito"/>
                          <a:cs typeface="Carlito"/>
                        </a:rPr>
                        <a:t>16% o 0% + </a:t>
                      </a:r>
                      <a:r>
                        <a:rPr sz="1300" spc="-5" dirty="0">
                          <a:latin typeface="Carlito"/>
                          <a:cs typeface="Carlito"/>
                        </a:rPr>
                        <a:t>actividades  </a:t>
                      </a:r>
                      <a:r>
                        <a:rPr sz="1300" spc="-20" dirty="0">
                          <a:latin typeface="Carlito"/>
                          <a:cs typeface="Carlito"/>
                        </a:rPr>
                        <a:t>exentas</a:t>
                      </a:r>
                      <a:endParaRPr sz="1300">
                        <a:latin typeface="Carlito"/>
                        <a:cs typeface="Carlito"/>
                      </a:endParaRPr>
                    </a:p>
                  </a:txBody>
                  <a:tcPr marL="0" marR="0" marT="24765" marB="0">
                    <a:lnL w="12700">
                      <a:solidFill>
                        <a:srgbClr val="4966AC"/>
                      </a:solidFill>
                      <a:prstDash val="solid"/>
                    </a:lnL>
                    <a:lnR w="12700">
                      <a:solidFill>
                        <a:srgbClr val="4966AC"/>
                      </a:solidFill>
                      <a:prstDash val="solid"/>
                    </a:lnR>
                    <a:lnT w="12700">
                      <a:solidFill>
                        <a:srgbClr val="4966AC"/>
                      </a:solidFill>
                      <a:prstDash val="solid"/>
                    </a:lnT>
                    <a:lnB w="12700">
                      <a:solidFill>
                        <a:srgbClr val="4966AC"/>
                      </a:solidFill>
                      <a:prstDash val="solid"/>
                    </a:lnB>
                  </a:tcPr>
                </a:tc>
                <a:extLst>
                  <a:ext uri="{0D108BD9-81ED-4DB2-BD59-A6C34878D82A}">
                    <a16:rowId xmlns:a16="http://schemas.microsoft.com/office/drawing/2014/main" val="10001"/>
                  </a:ext>
                </a:extLst>
              </a:tr>
            </a:tbl>
          </a:graphicData>
        </a:graphic>
      </p:graphicFrame>
      <p:sp>
        <p:nvSpPr>
          <p:cNvPr id="10" name="object 10"/>
          <p:cNvSpPr/>
          <p:nvPr/>
        </p:nvSpPr>
        <p:spPr>
          <a:xfrm>
            <a:off x="5786249" y="4774978"/>
            <a:ext cx="36671" cy="199073"/>
          </a:xfrm>
          <a:custGeom>
            <a:avLst/>
            <a:gdLst/>
            <a:ahLst/>
            <a:cxnLst/>
            <a:rect l="l" t="t" r="r" b="b"/>
            <a:pathLst>
              <a:path w="48895" h="265429">
                <a:moveTo>
                  <a:pt x="48767" y="0"/>
                </a:moveTo>
                <a:lnTo>
                  <a:pt x="0" y="0"/>
                </a:lnTo>
                <a:lnTo>
                  <a:pt x="0" y="265175"/>
                </a:lnTo>
                <a:lnTo>
                  <a:pt x="48767" y="265175"/>
                </a:lnTo>
                <a:lnTo>
                  <a:pt x="48767"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3" name="object 13"/>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4" name="object 14"/>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57</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06930" y="1949387"/>
            <a:ext cx="7746206" cy="2434449"/>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Nacional</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Tratándose </a:t>
            </a:r>
            <a:r>
              <a:rPr kumimoji="0" sz="1050" b="0" i="0" u="none" strike="noStrike" kern="1200" cap="none" spc="-4" normalizeH="0" baseline="0" noProof="0" dirty="0">
                <a:ln>
                  <a:noFill/>
                </a:ln>
                <a:solidFill>
                  <a:prstClr val="black"/>
                </a:solidFill>
                <a:effectLst/>
                <a:uLnTx/>
                <a:uFillTx/>
                <a:latin typeface="Arial"/>
                <a:ea typeface="+mn-ea"/>
                <a:cs typeface="Arial"/>
              </a:rPr>
              <a:t>inversiones, </a:t>
            </a:r>
            <a:r>
              <a:rPr kumimoji="0" sz="1050" b="0" i="0" u="none" strike="noStrike" kern="1200" cap="none" spc="-8" normalizeH="0" baseline="0" noProof="0" dirty="0">
                <a:ln>
                  <a:noFill/>
                </a:ln>
                <a:solidFill>
                  <a:prstClr val="black"/>
                </a:solidFill>
                <a:effectLst/>
                <a:uLnTx/>
                <a:uFillTx/>
                <a:latin typeface="Arial"/>
                <a:ea typeface="+mn-ea"/>
                <a:cs typeface="Arial"/>
              </a:rPr>
              <a:t>cuando </a:t>
            </a:r>
            <a:r>
              <a:rPr kumimoji="0" sz="1050" b="0" i="0" u="none" strike="noStrike" kern="1200" cap="none" spc="-4" normalizeH="0" baseline="0" noProof="0" dirty="0">
                <a:ln>
                  <a:noFill/>
                </a:ln>
                <a:solidFill>
                  <a:prstClr val="black"/>
                </a:solidFill>
                <a:effectLst/>
                <a:uLnTx/>
                <a:uFillTx/>
                <a:latin typeface="Arial"/>
                <a:ea typeface="+mn-ea"/>
                <a:cs typeface="Arial"/>
              </a:rPr>
              <a:t>estas se utilicen indistintamente </a:t>
            </a:r>
            <a:r>
              <a:rPr kumimoji="0" sz="1050" b="0" i="0" u="none" strike="noStrike" kern="1200" cap="none" spc="-8" normalizeH="0" baseline="0" noProof="0" dirty="0">
                <a:ln>
                  <a:noFill/>
                </a:ln>
                <a:solidFill>
                  <a:prstClr val="black"/>
                </a:solidFill>
                <a:effectLst/>
                <a:uLnTx/>
                <a:uFillTx/>
                <a:latin typeface="Arial"/>
                <a:ea typeface="+mn-ea"/>
                <a:cs typeface="Arial"/>
              </a:rPr>
              <a:t>para realizar actos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los 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deba de pagar </a:t>
            </a:r>
            <a:r>
              <a:rPr kumimoji="0" sz="1050" b="0" i="0" u="none" strike="noStrike" kern="1200" cap="none" spc="-23"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así </a:t>
            </a:r>
            <a:r>
              <a:rPr kumimoji="0" sz="1050" b="0" i="0" u="none" strike="noStrike" kern="1200" cap="none" spc="0"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actividades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0" normalizeH="0" baseline="0" noProof="0" dirty="0">
                <a:ln>
                  <a:noFill/>
                </a:ln>
                <a:solidFill>
                  <a:prstClr val="black"/>
                </a:solidFill>
                <a:effectLst/>
                <a:uLnTx/>
                <a:uFillTx/>
                <a:latin typeface="Arial"/>
                <a:ea typeface="+mn-ea"/>
                <a:cs typeface="Arial"/>
              </a:rPr>
              <a:t>que no </a:t>
            </a:r>
            <a:r>
              <a:rPr kumimoji="0" sz="1050" b="0" i="0" u="none" strike="noStrike" kern="1200" cap="none" spc="-4" normalizeH="0" baseline="0" noProof="0" dirty="0">
                <a:ln>
                  <a:noFill/>
                </a:ln>
                <a:solidFill>
                  <a:prstClr val="black"/>
                </a:solidFill>
                <a:effectLst/>
                <a:uLnTx/>
                <a:uFillTx/>
                <a:latin typeface="Arial"/>
                <a:ea typeface="+mn-ea"/>
                <a:cs typeface="Arial"/>
              </a:rPr>
              <a:t>se esta obligado </a:t>
            </a:r>
            <a:r>
              <a:rPr kumimoji="0" sz="1050" b="0" i="0" u="none" strike="noStrike" kern="1200" cap="none" spc="-8" normalizeH="0" baseline="0" noProof="0" dirty="0">
                <a:ln>
                  <a:noFill/>
                </a:ln>
                <a:solidFill>
                  <a:prstClr val="black"/>
                </a:solidFill>
                <a:effectLst/>
                <a:uLnTx/>
                <a:uFillTx/>
                <a:latin typeface="Arial"/>
                <a:ea typeface="+mn-ea"/>
                <a:cs typeface="Arial"/>
              </a:rPr>
              <a:t>al pago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será acreditable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proporciona 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0"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valor de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actividades</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por</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las</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que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deba</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pagarse</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representen</a:t>
            </a:r>
            <a:r>
              <a:rPr kumimoji="0" sz="1050" b="0" i="0" u="none" strike="noStrike" kern="1200" cap="none" spc="4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valor</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total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las</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actividades</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contribuyente</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realicen</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mes.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ts val="1133"/>
              </a:lnSpc>
              <a:spcBef>
                <a:spcPts val="4"/>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a:t>
            </a:r>
            <a:r>
              <a:rPr kumimoji="0" sz="1050" b="0" i="0" u="none" strike="noStrike" kern="1200" cap="none" spc="-8"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efectúen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a:t>
            </a:r>
            <a:r>
              <a:rPr kumimoji="0" sz="1050" b="0" i="0" u="none" strike="noStrike" kern="1200" cap="none" spc="0" normalizeH="0" baseline="0" noProof="0" dirty="0">
                <a:ln>
                  <a:noFill/>
                </a:ln>
                <a:solidFill>
                  <a:prstClr val="black"/>
                </a:solidFill>
                <a:effectLst/>
                <a:uLnTx/>
                <a:uFillTx/>
                <a:latin typeface="Arial"/>
                <a:ea typeface="+mn-ea"/>
                <a:cs typeface="Arial"/>
              </a:rPr>
              <a:t>en los </a:t>
            </a:r>
            <a:r>
              <a:rPr kumimoji="0" sz="1050" b="0" i="0" u="none" strike="noStrike" kern="1200" cap="none" spc="-4" normalizeH="0" baseline="0" noProof="0" dirty="0">
                <a:ln>
                  <a:noFill/>
                </a:ln>
                <a:solidFill>
                  <a:prstClr val="black"/>
                </a:solidFill>
                <a:effectLst/>
                <a:uLnTx/>
                <a:uFillTx/>
                <a:latin typeface="Arial"/>
                <a:ea typeface="+mn-ea"/>
                <a:cs typeface="Arial"/>
              </a:rPr>
              <a:t>términos previstos </a:t>
            </a:r>
            <a:r>
              <a:rPr kumimoji="0" sz="1050" b="0" i="0" u="none" strike="noStrike" kern="1200" cap="none" spc="-8" normalizeH="0" baseline="0" noProof="0" dirty="0">
                <a:ln>
                  <a:noFill/>
                </a:ln>
                <a:solidFill>
                  <a:prstClr val="black"/>
                </a:solidFill>
                <a:effectLst/>
                <a:uLnTx/>
                <a:uFillTx/>
                <a:latin typeface="Arial"/>
                <a:ea typeface="+mn-ea"/>
                <a:cs typeface="Arial"/>
              </a:rPr>
              <a:t>en el párrafo </a:t>
            </a:r>
            <a:r>
              <a:rPr kumimoji="0" sz="1050" b="0" i="0" u="none" strike="noStrike" kern="1200" cap="none" spc="-11" normalizeH="0" baseline="0" noProof="0" dirty="0">
                <a:ln>
                  <a:noFill/>
                </a:ln>
                <a:solidFill>
                  <a:prstClr val="black"/>
                </a:solidFill>
                <a:effectLst/>
                <a:uLnTx/>
                <a:uFillTx/>
                <a:latin typeface="Arial"/>
                <a:ea typeface="+mn-ea"/>
                <a:cs typeface="Arial"/>
              </a:rPr>
              <a:t>anterior, </a:t>
            </a:r>
            <a:r>
              <a:rPr kumimoji="0" sz="1050" b="0" i="0" u="none" strike="noStrike" kern="1200" cap="none" spc="-8" normalizeH="0" baseline="0" noProof="0" dirty="0">
                <a:ln>
                  <a:noFill/>
                </a:ln>
                <a:solidFill>
                  <a:prstClr val="black"/>
                </a:solidFill>
                <a:effectLst/>
                <a:uLnTx/>
                <a:uFillTx/>
                <a:latin typeface="Arial"/>
                <a:ea typeface="+mn-ea"/>
                <a:cs typeface="Arial"/>
              </a:rPr>
              <a:t>deberán </a:t>
            </a:r>
            <a:r>
              <a:rPr kumimoji="0" sz="1050" b="0" i="0" u="none" strike="noStrike" kern="1200" cap="none" spc="-4" normalizeH="0" baseline="0" noProof="0" dirty="0">
                <a:ln>
                  <a:noFill/>
                </a:ln>
                <a:solidFill>
                  <a:prstClr val="black"/>
                </a:solidFill>
                <a:effectLst/>
                <a:uLnTx/>
                <a:uFillTx/>
                <a:latin typeface="Arial"/>
                <a:ea typeface="+mn-ea"/>
                <a:cs typeface="Arial"/>
              </a:rPr>
              <a:t>aplicarlo a todas las  </a:t>
            </a:r>
            <a:r>
              <a:rPr kumimoji="0" sz="1050" b="0" i="0" u="none" strike="noStrike" kern="1200" cap="none" spc="-8" normalizeH="0" baseline="0" noProof="0" dirty="0">
                <a:ln>
                  <a:noFill/>
                </a:ln>
                <a:solidFill>
                  <a:prstClr val="black"/>
                </a:solidFill>
                <a:effectLst/>
                <a:uLnTx/>
                <a:uFillTx/>
                <a:latin typeface="Arial"/>
                <a:ea typeface="+mn-ea"/>
                <a:cs typeface="Arial"/>
              </a:rPr>
              <a:t>inversiones </a:t>
            </a:r>
            <a:r>
              <a:rPr kumimoji="0" sz="1050" b="0" i="0" u="none" strike="noStrike" kern="1200" cap="none" spc="-4" normalizeH="0" baseline="0" noProof="0" dirty="0">
                <a:ln>
                  <a:noFill/>
                </a:ln>
                <a:solidFill>
                  <a:prstClr val="black"/>
                </a:solidFill>
                <a:effectLst/>
                <a:uLnTx/>
                <a:uFillTx/>
                <a:latin typeface="Arial"/>
                <a:ea typeface="+mn-ea"/>
                <a:cs typeface="Arial"/>
              </a:rPr>
              <a:t>que se adquieran o importen </a:t>
            </a:r>
            <a:r>
              <a:rPr kumimoji="0" sz="1050" b="0" i="0" u="none" strike="noStrike" kern="1200" cap="none" spc="0" normalizeH="0" baseline="0" noProof="0" dirty="0">
                <a:ln>
                  <a:noFill/>
                </a:ln>
                <a:solidFill>
                  <a:prstClr val="black"/>
                </a:solidFill>
                <a:effectLst/>
                <a:uLnTx/>
                <a:uFillTx/>
                <a:latin typeface="Arial"/>
                <a:ea typeface="+mn-ea"/>
                <a:cs typeface="Arial"/>
              </a:rPr>
              <a:t>en un </a:t>
            </a:r>
            <a:r>
              <a:rPr kumimoji="0" sz="1050" b="0" i="0" u="none" strike="noStrike" kern="1200" cap="none" spc="-4" normalizeH="0" baseline="0" noProof="0" dirty="0">
                <a:ln>
                  <a:noFill/>
                </a:ln>
                <a:solidFill>
                  <a:prstClr val="black"/>
                </a:solidFill>
                <a:effectLst/>
                <a:uLnTx/>
                <a:uFillTx/>
                <a:latin typeface="Arial"/>
                <a:ea typeface="+mn-ea"/>
                <a:cs typeface="Arial"/>
              </a:rPr>
              <a:t>periodo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cuando menos sesenta </a:t>
            </a:r>
            <a:r>
              <a:rPr kumimoji="0" sz="1050" b="0" i="0" u="none" strike="noStrike" kern="1200" cap="none" spc="-8" normalizeH="0" baseline="0" noProof="0" dirty="0">
                <a:ln>
                  <a:noFill/>
                </a:ln>
                <a:solidFill>
                  <a:prstClr val="black"/>
                </a:solidFill>
                <a:effectLst/>
                <a:uLnTx/>
                <a:uFillTx/>
                <a:latin typeface="Arial"/>
                <a:ea typeface="+mn-ea"/>
                <a:cs typeface="Arial"/>
              </a:rPr>
              <a:t>meses contados </a:t>
            </a:r>
            <a:r>
              <a:rPr kumimoji="0" sz="1050" b="0" i="0" u="none" strike="noStrike" kern="1200" cap="none" spc="-4" normalizeH="0" baseline="0" noProof="0" dirty="0">
                <a:ln>
                  <a:noFill/>
                </a:ln>
                <a:solidFill>
                  <a:prstClr val="black"/>
                </a:solidFill>
                <a:effectLst/>
                <a:uLnTx/>
                <a:uFillTx/>
                <a:latin typeface="Arial"/>
                <a:ea typeface="+mn-ea"/>
                <a:cs typeface="Arial"/>
              </a:rPr>
              <a:t>a partir del mes </a:t>
            </a:r>
            <a:r>
              <a:rPr kumimoji="0" sz="1050" b="0" i="0" u="none" strike="noStrike" kern="1200" cap="none" spc="-8" normalizeH="0" baseline="0" noProof="0" dirty="0">
                <a:ln>
                  <a:noFill/>
                </a:ln>
                <a:solidFill>
                  <a:prstClr val="black"/>
                </a:solidFill>
                <a:effectLst/>
                <a:uLnTx/>
                <a:uFillTx/>
                <a:latin typeface="Arial"/>
                <a:ea typeface="+mn-ea"/>
                <a:cs typeface="Arial"/>
              </a:rPr>
              <a:t>en el </a:t>
            </a:r>
            <a:r>
              <a:rPr kumimoji="0" sz="1050" b="0" i="0" u="none" strike="noStrike" kern="1200" cap="none" spc="-4" normalizeH="0" baseline="0" noProof="0" dirty="0">
                <a:ln>
                  <a:noFill/>
                </a:ln>
                <a:solidFill>
                  <a:prstClr val="black"/>
                </a:solidFill>
                <a:effectLst/>
                <a:uLnTx/>
                <a:uFillTx/>
                <a:latin typeface="Arial"/>
                <a:ea typeface="+mn-ea"/>
                <a:cs typeface="Arial"/>
              </a:rPr>
              <a:t>que se  </a:t>
            </a:r>
            <a:r>
              <a:rPr kumimoji="0" sz="1050" b="0" i="0" u="none" strike="noStrike" kern="1200" cap="none" spc="-19" normalizeH="0" baseline="0" noProof="0" dirty="0">
                <a:ln>
                  <a:noFill/>
                </a:ln>
                <a:solidFill>
                  <a:prstClr val="black"/>
                </a:solidFill>
                <a:effectLst/>
                <a:uLnTx/>
                <a:uFillTx/>
                <a:latin typeface="Arial"/>
                <a:ea typeface="+mn-ea"/>
                <a:cs typeface="Arial"/>
              </a:rPr>
              <a:t>haya </a:t>
            </a:r>
            <a:r>
              <a:rPr kumimoji="0" sz="1050" b="0" i="0" u="none" strike="noStrike" kern="1200" cap="none" spc="-11" normalizeH="0" baseline="0" noProof="0" dirty="0">
                <a:ln>
                  <a:noFill/>
                </a:ln>
                <a:solidFill>
                  <a:prstClr val="black"/>
                </a:solidFill>
                <a:effectLst/>
                <a:uLnTx/>
                <a:uFillTx/>
                <a:latin typeface="Arial"/>
                <a:ea typeface="+mn-ea"/>
                <a:cs typeface="Arial"/>
              </a:rPr>
              <a:t>realizado </a:t>
            </a:r>
            <a:r>
              <a:rPr kumimoji="0" sz="1050" b="0" i="0" u="none" strike="noStrike" kern="1200" cap="none" spc="-8" normalizeH="0" baseline="0" noProof="0" dirty="0">
                <a:ln>
                  <a:noFill/>
                </a:ln>
                <a:solidFill>
                  <a:prstClr val="black"/>
                </a:solidFill>
                <a:effectLst/>
                <a:uLnTx/>
                <a:uFillTx/>
                <a:latin typeface="Arial"/>
                <a:ea typeface="+mn-ea"/>
                <a:cs typeface="Arial"/>
              </a:rPr>
              <a:t>el acreditamiento de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19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trate.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Cuando </a:t>
            </a:r>
            <a:r>
              <a:rPr kumimoji="0" sz="1050" b="0" i="0" u="none" strike="noStrike" kern="1200" cap="none" spc="-4" normalizeH="0" baseline="0" noProof="0" dirty="0">
                <a:ln>
                  <a:noFill/>
                </a:ln>
                <a:solidFill>
                  <a:prstClr val="black"/>
                </a:solidFill>
                <a:effectLst/>
                <a:uLnTx/>
                <a:uFillTx/>
                <a:latin typeface="Arial"/>
                <a:ea typeface="+mn-ea"/>
                <a:cs typeface="Arial"/>
              </a:rPr>
              <a:t>se modifique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mas </a:t>
            </a:r>
            <a:r>
              <a:rPr kumimoji="0" sz="1050" b="0" i="0" u="none" strike="noStrike" kern="1200" cap="none" spc="-8" normalizeH="0" baseline="0" noProof="0" dirty="0">
                <a:ln>
                  <a:noFill/>
                </a:ln>
                <a:solidFill>
                  <a:prstClr val="black"/>
                </a:solidFill>
                <a:effectLst/>
                <a:uLnTx/>
                <a:uFillTx/>
                <a:latin typeface="Arial"/>
                <a:ea typeface="+mn-ea"/>
                <a:cs typeface="Arial"/>
              </a:rPr>
              <a:t>de un </a:t>
            </a:r>
            <a:r>
              <a:rPr kumimoji="0" sz="1050" b="0" i="0" u="none" strike="noStrike" kern="1200" cap="none" spc="-11" normalizeH="0" baseline="0" noProof="0" dirty="0">
                <a:ln>
                  <a:noFill/>
                </a:ln>
                <a:solidFill>
                  <a:prstClr val="black"/>
                </a:solidFill>
                <a:effectLst/>
                <a:uLnTx/>
                <a:uFillTx/>
                <a:latin typeface="Arial"/>
                <a:ea typeface="+mn-ea"/>
                <a:cs typeface="Arial"/>
              </a:rPr>
              <a:t>3%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proporciona de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inversiones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deberá de </a:t>
            </a:r>
            <a:r>
              <a:rPr kumimoji="0" sz="1050" b="0" i="0" u="none" strike="noStrike" kern="1200" cap="none" spc="-4" normalizeH="0" baseline="0" noProof="0" dirty="0">
                <a:ln>
                  <a:noFill/>
                </a:ln>
                <a:solidFill>
                  <a:prstClr val="black"/>
                </a:solidFill>
                <a:effectLst/>
                <a:uLnTx/>
                <a:uFillTx/>
                <a:latin typeface="Arial"/>
                <a:ea typeface="+mn-ea"/>
                <a:cs typeface="Arial"/>
              </a:rPr>
              <a:t>ajustar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acuerdo </a:t>
            </a:r>
            <a:r>
              <a:rPr kumimoji="0" sz="1050" b="0" i="0" u="none" strike="noStrike" kern="1200" cap="none" spc="-4" normalizeH="0" baseline="0" noProof="0" dirty="0">
                <a:ln>
                  <a:noFill/>
                </a:ln>
                <a:solidFill>
                  <a:prstClr val="black"/>
                </a:solidFill>
                <a:effectLst/>
                <a:uLnTx/>
                <a:uFillTx/>
                <a:latin typeface="Arial"/>
                <a:ea typeface="+mn-ea"/>
                <a:cs typeface="Arial"/>
              </a:rPr>
              <a:t>a lo </a:t>
            </a:r>
            <a:r>
              <a:rPr kumimoji="0" sz="1050" b="0" i="0" u="none" strike="noStrike" kern="1200" cap="none" spc="-8" normalizeH="0" baseline="0" noProof="0" dirty="0">
                <a:ln>
                  <a:noFill/>
                </a:ln>
                <a:solidFill>
                  <a:prstClr val="black"/>
                </a:solidFill>
                <a:effectLst/>
                <a:uLnTx/>
                <a:uFillTx/>
                <a:latin typeface="Arial"/>
                <a:ea typeface="+mn-ea"/>
                <a:cs typeface="Arial"/>
              </a:rPr>
              <a:t>establecido en el articulo </a:t>
            </a:r>
            <a:r>
              <a:rPr kumimoji="0" sz="1050" b="0" i="0" u="none" strike="noStrike" kern="1200" cap="none" spc="-11" normalizeH="0" baseline="0" noProof="0" dirty="0">
                <a:ln>
                  <a:noFill/>
                </a:ln>
                <a:solidFill>
                  <a:prstClr val="black"/>
                </a:solidFill>
                <a:effectLst/>
                <a:uLnTx/>
                <a:uFillTx/>
                <a:latin typeface="Arial"/>
                <a:ea typeface="+mn-ea"/>
                <a:cs typeface="Arial"/>
              </a:rPr>
              <a:t>5-A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Ley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146" normalizeH="0" baseline="0" noProof="0" dirty="0">
                <a:ln>
                  <a:noFill/>
                </a:ln>
                <a:solidFill>
                  <a:prstClr val="black"/>
                </a:solidFill>
                <a:effectLst/>
                <a:uLnTx/>
                <a:uFillTx/>
                <a:latin typeface="Arial"/>
                <a:ea typeface="+mn-ea"/>
                <a:cs typeface="Arial"/>
              </a:rPr>
              <a:t> </a:t>
            </a:r>
            <a:r>
              <a:rPr kumimoji="0" sz="1050" b="0" i="0" u="none" strike="noStrike" kern="1200" cap="none" spc="-26" normalizeH="0" baseline="0" noProof="0" dirty="0">
                <a:ln>
                  <a:noFill/>
                </a:ln>
                <a:solidFill>
                  <a:prstClr val="black"/>
                </a:solidFill>
                <a:effectLst/>
                <a:uLnTx/>
                <a:uFillTx/>
                <a:latin typeface="Arial"/>
                <a:ea typeface="+mn-ea"/>
                <a:cs typeface="Arial"/>
              </a:rPr>
              <a: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896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mencionada proporción también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podrá </a:t>
            </a:r>
            <a:r>
              <a:rPr kumimoji="0" sz="1050" b="0" i="0" u="none" strike="noStrike" kern="1200" cap="none" spc="-4" normalizeH="0" baseline="0" noProof="0" dirty="0">
                <a:ln>
                  <a:noFill/>
                </a:ln>
                <a:solidFill>
                  <a:prstClr val="black"/>
                </a:solidFill>
                <a:effectLst/>
                <a:uLnTx/>
                <a:uFillTx/>
                <a:latin typeface="Arial"/>
                <a:ea typeface="+mn-ea"/>
                <a:cs typeface="Arial"/>
              </a:rPr>
              <a:t>calcular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manera </a:t>
            </a:r>
            <a:r>
              <a:rPr kumimoji="0" sz="1050" b="0" i="0" u="none" strike="noStrike" kern="1200" cap="none" spc="-8" normalizeH="0" baseline="0" noProof="0" dirty="0">
                <a:ln>
                  <a:noFill/>
                </a:ln>
                <a:solidFill>
                  <a:prstClr val="black"/>
                </a:solidFill>
                <a:effectLst/>
                <a:uLnTx/>
                <a:uFillTx/>
                <a:latin typeface="Arial"/>
                <a:ea typeface="+mn-ea"/>
                <a:cs typeface="Arial"/>
              </a:rPr>
              <a:t>anual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la información correspondiente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año inmediato  </a:t>
            </a:r>
            <a:r>
              <a:rPr kumimoji="0" sz="1050" b="0" i="0" u="none" strike="noStrike" kern="1200" cap="none" spc="-11" normalizeH="0" baseline="0" noProof="0" dirty="0">
                <a:ln>
                  <a:noFill/>
                </a:ln>
                <a:solidFill>
                  <a:prstClr val="black"/>
                </a:solidFill>
                <a:effectLst/>
                <a:uLnTx/>
                <a:uFillTx/>
                <a:latin typeface="Arial"/>
                <a:ea typeface="+mn-ea"/>
                <a:cs typeface="Arial"/>
              </a:rPr>
              <a:t>anterior, </a:t>
            </a:r>
            <a:r>
              <a:rPr kumimoji="0" sz="1050" b="0" i="0" u="none" strike="noStrike" kern="1200" cap="none" spc="-8" normalizeH="0" baseline="0" noProof="0" dirty="0">
                <a:ln>
                  <a:noFill/>
                </a:ln>
                <a:solidFill>
                  <a:prstClr val="black"/>
                </a:solidFill>
                <a:effectLst/>
                <a:uLnTx/>
                <a:uFillTx/>
                <a:latin typeface="Arial"/>
                <a:ea typeface="+mn-ea"/>
                <a:cs typeface="Arial"/>
              </a:rPr>
              <a:t>de conformidad con </a:t>
            </a:r>
            <a:r>
              <a:rPr kumimoji="0" sz="1050" b="0" i="0" u="none" strike="noStrike" kern="1200" cap="none" spc="0"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articulo </a:t>
            </a:r>
            <a:r>
              <a:rPr kumimoji="0" sz="1050" b="0" i="0" u="none" strike="noStrike" kern="1200" cap="none" spc="-11" normalizeH="0" baseline="0" noProof="0" dirty="0">
                <a:ln>
                  <a:noFill/>
                </a:ln>
                <a:solidFill>
                  <a:prstClr val="black"/>
                </a:solidFill>
                <a:effectLst/>
                <a:uLnTx/>
                <a:uFillTx/>
                <a:latin typeface="Arial"/>
                <a:ea typeface="+mn-ea"/>
                <a:cs typeface="Arial"/>
              </a:rPr>
              <a:t>5-B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Ley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Impuesto al </a:t>
            </a:r>
            <a:r>
              <a:rPr kumimoji="0" sz="1050" b="0" i="0" u="none" strike="noStrike" kern="1200" cap="none" spc="-19" normalizeH="0" baseline="0" noProof="0" dirty="0">
                <a:ln>
                  <a:noFill/>
                </a:ln>
                <a:solidFill>
                  <a:prstClr val="black"/>
                </a:solidFill>
                <a:effectLst/>
                <a:uLnTx/>
                <a:uFillTx/>
                <a:latin typeface="Arial"/>
                <a:ea typeface="+mn-ea"/>
                <a:cs typeface="Arial"/>
              </a:rPr>
              <a:t>Valor </a:t>
            </a:r>
            <a:r>
              <a:rPr kumimoji="0" sz="1050" b="0" i="0" u="none" strike="noStrike" kern="1200" cap="none" spc="-8" normalizeH="0" baseline="0" noProof="0" dirty="0">
                <a:ln>
                  <a:noFill/>
                </a:ln>
                <a:solidFill>
                  <a:prstClr val="black"/>
                </a:solidFill>
                <a:effectLst/>
                <a:uLnTx/>
                <a:uFillTx/>
                <a:latin typeface="Arial"/>
                <a:ea typeface="+mn-ea"/>
                <a:cs typeface="Arial"/>
              </a:rPr>
              <a:t>agregado,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caso </a:t>
            </a:r>
            <a:r>
              <a:rPr kumimoji="0" sz="1050" b="0" i="0" u="none" strike="noStrike" kern="1200" cap="none" spc="4"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los contribuyentes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inicien  </a:t>
            </a:r>
            <a:r>
              <a:rPr kumimoji="0" sz="1050" b="0" i="0" u="none" strike="noStrike" kern="1200" cap="none" spc="-8" normalizeH="0" baseline="0" noProof="0" dirty="0">
                <a:ln>
                  <a:noFill/>
                </a:ln>
                <a:solidFill>
                  <a:prstClr val="black"/>
                </a:solidFill>
                <a:effectLst/>
                <a:uLnTx/>
                <a:uFillTx/>
                <a:latin typeface="Arial"/>
                <a:ea typeface="+mn-ea"/>
                <a:cs typeface="Arial"/>
              </a:rPr>
              <a:t>actividades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proporción </a:t>
            </a:r>
            <a:r>
              <a:rPr kumimoji="0" sz="1050" b="0" i="0" u="none" strike="noStrike" kern="1200" cap="none" spc="-4" normalizeH="0" baseline="0" noProof="0" dirty="0">
                <a:ln>
                  <a:noFill/>
                </a:ln>
                <a:solidFill>
                  <a:prstClr val="black"/>
                </a:solidFill>
                <a:effectLst/>
                <a:uLnTx/>
                <a:uFillTx/>
                <a:latin typeface="Arial"/>
                <a:ea typeface="+mn-ea"/>
                <a:cs typeface="Arial"/>
              </a:rPr>
              <a:t>se calculara </a:t>
            </a:r>
            <a:r>
              <a:rPr kumimoji="0" sz="1050" b="0" i="0" u="none" strike="noStrike" kern="1200" cap="none" spc="-8" normalizeH="0" baseline="0" noProof="0" dirty="0">
                <a:ln>
                  <a:noFill/>
                </a:ln>
                <a:solidFill>
                  <a:prstClr val="black"/>
                </a:solidFill>
                <a:effectLst/>
                <a:uLnTx/>
                <a:uFillTx/>
                <a:latin typeface="Arial"/>
                <a:ea typeface="+mn-ea"/>
                <a:cs typeface="Arial"/>
              </a:rPr>
              <a:t>considerando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valores </a:t>
            </a:r>
            <a:r>
              <a:rPr kumimoji="0" sz="1050" b="0" i="0" u="none" strike="noStrike" kern="1200" cap="none" spc="-4" normalizeH="0" baseline="0" noProof="0" dirty="0">
                <a:ln>
                  <a:noFill/>
                </a:ln>
                <a:solidFill>
                  <a:prstClr val="black"/>
                </a:solidFill>
                <a:effectLst/>
                <a:uLnTx/>
                <a:uFillTx/>
                <a:latin typeface="Arial"/>
                <a:ea typeface="+mn-ea"/>
                <a:cs typeface="Arial"/>
              </a:rPr>
              <a:t>correspondientes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periodo comprendido </a:t>
            </a:r>
            <a:r>
              <a:rPr kumimoji="0" sz="1050" b="0" i="0" u="none" strike="noStrike" kern="1200" cap="none" spc="-8" normalizeH="0" baseline="0" noProof="0" dirty="0">
                <a:ln>
                  <a:noFill/>
                </a:ln>
                <a:solidFill>
                  <a:prstClr val="black"/>
                </a:solidFill>
                <a:effectLst/>
                <a:uLnTx/>
                <a:uFillTx/>
                <a:latin typeface="Arial"/>
                <a:ea typeface="+mn-ea"/>
                <a:cs typeface="Arial"/>
              </a:rPr>
              <a:t>desde el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8" normalizeH="0" baseline="0" noProof="0" dirty="0">
                <a:ln>
                  <a:noFill/>
                </a:ln>
                <a:solidFill>
                  <a:prstClr val="black"/>
                </a:solidFill>
                <a:effectLst/>
                <a:uLnTx/>
                <a:uFillTx/>
                <a:latin typeface="Arial"/>
                <a:ea typeface="+mn-ea"/>
                <a:cs typeface="Arial"/>
              </a:rPr>
              <a:t>en el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iniciaron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actividades hasta el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calcula </a:t>
            </a:r>
            <a:r>
              <a:rPr kumimoji="0" sz="1050" b="0" i="0" u="none" strike="noStrike" kern="1200" cap="none" spc="-8" normalizeH="0" baseline="0" noProof="0" dirty="0">
                <a:ln>
                  <a:noFill/>
                </a:ln>
                <a:solidFill>
                  <a:prstClr val="black"/>
                </a:solidFill>
                <a:effectLst/>
                <a:uLnTx/>
                <a:uFillTx/>
                <a:latin typeface="Arial"/>
                <a:ea typeface="+mn-ea"/>
                <a:cs typeface="Arial"/>
              </a:rPr>
              <a:t>el impuesto</a:t>
            </a:r>
            <a:r>
              <a:rPr kumimoji="0" sz="1050" b="0" i="0" u="none" strike="noStrike" kern="1200" cap="none" spc="21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acreditable.</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09902" y="1179068"/>
            <a:ext cx="572452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Determinación</a:t>
            </a:r>
            <a:r>
              <a:rPr sz="1650" spc="-236" dirty="0"/>
              <a:t> </a:t>
            </a:r>
            <a:r>
              <a:rPr sz="1650" spc="-83" dirty="0"/>
              <a:t>del</a:t>
            </a:r>
            <a:r>
              <a:rPr sz="1650" spc="-210" dirty="0"/>
              <a:t> </a:t>
            </a:r>
            <a:r>
              <a:rPr sz="1650" spc="-184" dirty="0"/>
              <a:t>IVA</a:t>
            </a:r>
            <a:r>
              <a:rPr sz="1650" spc="-240" dirty="0"/>
              <a:t> </a:t>
            </a:r>
            <a:r>
              <a:rPr sz="1650" spc="-153" dirty="0"/>
              <a:t>Trasladado</a:t>
            </a:r>
            <a:r>
              <a:rPr sz="1650" spc="-240" dirty="0"/>
              <a:t> </a:t>
            </a:r>
            <a:r>
              <a:rPr sz="1650" spc="-98" dirty="0"/>
              <a:t>y</a:t>
            </a:r>
            <a:r>
              <a:rPr sz="1650" spc="-176" dirty="0"/>
              <a:t> </a:t>
            </a:r>
            <a:r>
              <a:rPr sz="1650" spc="-109" dirty="0"/>
              <a:t>Acreditable</a:t>
            </a:r>
            <a:r>
              <a:rPr sz="1650" spc="-251" dirty="0"/>
              <a:t> </a:t>
            </a:r>
            <a:r>
              <a:rPr sz="1650" spc="-124" dirty="0"/>
              <a:t>(Nacional</a:t>
            </a:r>
            <a:r>
              <a:rPr sz="1650" spc="-229" dirty="0"/>
              <a:t> </a:t>
            </a:r>
            <a:r>
              <a:rPr sz="1650" spc="-101" dirty="0"/>
              <a:t>e</a:t>
            </a:r>
            <a:r>
              <a:rPr sz="1650" spc="-195" dirty="0"/>
              <a:t> </a:t>
            </a:r>
            <a:r>
              <a:rPr sz="1650" spc="-98" dirty="0"/>
              <a:t>Importación).</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58</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06930" y="1672267"/>
            <a:ext cx="7749064" cy="3296191"/>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Articulo </a:t>
            </a:r>
            <a:r>
              <a:rPr kumimoji="0" sz="1050" b="1" i="0" u="none" strike="noStrike" kern="1200" cap="none" spc="-8" normalizeH="0" baseline="0" noProof="0" dirty="0">
                <a:ln>
                  <a:noFill/>
                </a:ln>
                <a:solidFill>
                  <a:prstClr val="black"/>
                </a:solidFill>
                <a:effectLst/>
                <a:uLnTx/>
                <a:uFillTx/>
                <a:latin typeface="Arial"/>
                <a:ea typeface="+mn-ea"/>
                <a:cs typeface="Arial"/>
              </a:rPr>
              <a:t>74 </a:t>
            </a:r>
            <a:r>
              <a:rPr kumimoji="0" sz="1050" b="1" i="0" u="none" strike="noStrike" kern="1200" cap="none" spc="-11" normalizeH="0" baseline="0" noProof="0" dirty="0">
                <a:ln>
                  <a:noFill/>
                </a:ln>
                <a:solidFill>
                  <a:prstClr val="black"/>
                </a:solidFill>
                <a:effectLst/>
                <a:uLnTx/>
                <a:uFillTx/>
                <a:latin typeface="Arial"/>
                <a:ea typeface="+mn-ea"/>
                <a:cs typeface="Arial"/>
              </a:rPr>
              <a:t>Ley de Impuesto </a:t>
            </a:r>
            <a:r>
              <a:rPr kumimoji="0" sz="1050" b="1" i="0" u="none" strike="noStrike" kern="1200" cap="none" spc="-8" normalizeH="0" baseline="0" noProof="0" dirty="0">
                <a:ln>
                  <a:noFill/>
                </a:ln>
                <a:solidFill>
                  <a:prstClr val="black"/>
                </a:solidFill>
                <a:effectLst/>
                <a:uLnTx/>
                <a:uFillTx/>
                <a:latin typeface="Arial"/>
                <a:ea typeface="+mn-ea"/>
                <a:cs typeface="Arial"/>
              </a:rPr>
              <a:t>Sobre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146"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Renta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4763" lvl="0" indent="0" algn="just" defTabSz="914400" rtl="0" eaLnBrk="1" fontAlgn="auto" latinLnBrk="0" hangingPunct="1">
              <a:lnSpc>
                <a:spcPct val="90000"/>
              </a:lnSpc>
              <a:spcBef>
                <a:spcPts val="4"/>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personas </a:t>
            </a:r>
            <a:r>
              <a:rPr kumimoji="0" sz="1050" b="0" i="0" u="none" strike="noStrike" kern="1200" cap="none" spc="-4" normalizeH="0" baseline="0" noProof="0" dirty="0">
                <a:ln>
                  <a:noFill/>
                </a:ln>
                <a:solidFill>
                  <a:prstClr val="black"/>
                </a:solidFill>
                <a:effectLst/>
                <a:uLnTx/>
                <a:uFillTx/>
                <a:latin typeface="Arial"/>
                <a:ea typeface="+mn-ea"/>
                <a:cs typeface="Arial"/>
              </a:rPr>
              <a:t>morales que se dediquen exclusivamente a las actividades </a:t>
            </a:r>
            <a:r>
              <a:rPr kumimoji="0" sz="1050" b="0" i="0" u="none" strike="noStrike" kern="1200" cap="none" spc="-8" normalizeH="0" baseline="0" noProof="0" dirty="0">
                <a:ln>
                  <a:noFill/>
                </a:ln>
                <a:solidFill>
                  <a:prstClr val="black"/>
                </a:solidFill>
                <a:effectLst/>
                <a:uLnTx/>
                <a:uFillTx/>
                <a:latin typeface="Arial"/>
                <a:ea typeface="+mn-ea"/>
                <a:cs typeface="Arial"/>
              </a:rPr>
              <a:t>agrícolas, </a:t>
            </a:r>
            <a:r>
              <a:rPr kumimoji="0" sz="1050" b="0" i="0" u="none" strike="noStrike" kern="1200" cap="none" spc="-4" normalizeH="0" baseline="0" noProof="0" dirty="0">
                <a:ln>
                  <a:noFill/>
                </a:ln>
                <a:solidFill>
                  <a:prstClr val="black"/>
                </a:solidFill>
                <a:effectLst/>
                <a:uLnTx/>
                <a:uFillTx/>
                <a:latin typeface="Arial"/>
                <a:ea typeface="+mn-ea"/>
                <a:cs typeface="Arial"/>
              </a:rPr>
              <a:t>ganaderas, silvícolas o </a:t>
            </a:r>
            <a:r>
              <a:rPr kumimoji="0" sz="1050" b="0" i="0" u="none" strike="noStrike" kern="1200" cap="none" spc="-8" normalizeH="0" baseline="0" noProof="0" dirty="0">
                <a:ln>
                  <a:noFill/>
                </a:ln>
                <a:solidFill>
                  <a:prstClr val="black"/>
                </a:solidFill>
                <a:effectLst/>
                <a:uLnTx/>
                <a:uFillTx/>
                <a:latin typeface="Arial"/>
                <a:ea typeface="+mn-ea"/>
                <a:cs typeface="Arial"/>
              </a:rPr>
              <a:t>pesqueras, </a:t>
            </a:r>
            <a:r>
              <a:rPr kumimoji="0" sz="1050" b="0" i="0" u="none" strike="noStrike" kern="1200" cap="none" spc="-11"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pagaran el </a:t>
            </a:r>
            <a:r>
              <a:rPr kumimoji="0" sz="1050" b="0" i="0" u="none" strike="noStrike" kern="1200" cap="none" spc="-4" normalizeH="0" baseline="0" noProof="0" dirty="0">
                <a:ln>
                  <a:noFill/>
                </a:ln>
                <a:solidFill>
                  <a:prstClr val="black"/>
                </a:solidFill>
                <a:effectLst/>
                <a:uLnTx/>
                <a:uFillTx/>
                <a:latin typeface="Arial"/>
                <a:ea typeface="+mn-ea"/>
                <a:cs typeface="Arial"/>
              </a:rPr>
              <a:t>impuesto sobre la renta </a:t>
            </a:r>
            <a:r>
              <a:rPr kumimoji="0" sz="1050" b="0" i="0" u="none" strike="noStrike" kern="1200" cap="none" spc="-8"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los ingresos </a:t>
            </a:r>
            <a:r>
              <a:rPr kumimoji="0" sz="1050" b="0" i="0" u="none" strike="noStrike" kern="1200" cap="none" spc="-8" normalizeH="0" baseline="0" noProof="0" dirty="0">
                <a:ln>
                  <a:noFill/>
                </a:ln>
                <a:solidFill>
                  <a:prstClr val="black"/>
                </a:solidFill>
                <a:effectLst/>
                <a:uLnTx/>
                <a:uFillTx/>
                <a:latin typeface="Arial"/>
                <a:ea typeface="+mn-ea"/>
                <a:cs typeface="Arial"/>
              </a:rPr>
              <a:t>provenientes de </a:t>
            </a:r>
            <a:r>
              <a:rPr kumimoji="0" sz="1050" b="0" i="0" u="none" strike="noStrike" kern="1200" cap="none" spc="-4" normalizeH="0" baseline="0" noProof="0" dirty="0">
                <a:ln>
                  <a:noFill/>
                </a:ln>
                <a:solidFill>
                  <a:prstClr val="black"/>
                </a:solidFill>
                <a:effectLst/>
                <a:uLnTx/>
                <a:uFillTx/>
                <a:latin typeface="Arial"/>
                <a:ea typeface="+mn-ea"/>
                <a:cs typeface="Arial"/>
              </a:rPr>
              <a:t>dichas actividades </a:t>
            </a:r>
            <a:r>
              <a:rPr kumimoji="0" sz="1050" b="0" i="0" u="none" strike="noStrike" kern="1200" cap="none" spc="-8" normalizeH="0" baseline="0" noProof="0" dirty="0">
                <a:ln>
                  <a:noFill/>
                </a:ln>
                <a:solidFill>
                  <a:prstClr val="black"/>
                </a:solidFill>
                <a:effectLst/>
                <a:uLnTx/>
                <a:uFillTx/>
                <a:latin typeface="Arial"/>
                <a:ea typeface="+mn-ea"/>
                <a:cs typeface="Arial"/>
              </a:rPr>
              <a:t>hasta </a:t>
            </a:r>
            <a:r>
              <a:rPr kumimoji="0" sz="1050" b="0" i="0" u="none" strike="noStrike" kern="1200" cap="none" spc="-4" normalizeH="0" baseline="0" noProof="0" dirty="0">
                <a:ln>
                  <a:noFill/>
                </a:ln>
                <a:solidFill>
                  <a:prstClr val="black"/>
                </a:solidFill>
                <a:effectLst/>
                <a:uLnTx/>
                <a:uFillTx/>
                <a:latin typeface="Arial"/>
                <a:ea typeface="+mn-ea"/>
                <a:cs typeface="Arial"/>
              </a:rPr>
              <a:t>por </a:t>
            </a:r>
            <a:r>
              <a:rPr kumimoji="0" sz="1050" b="0" i="0" u="none" strike="noStrike" kern="1200" cap="none" spc="0" normalizeH="0" baseline="0" noProof="0" dirty="0">
                <a:ln>
                  <a:noFill/>
                </a:ln>
                <a:solidFill>
                  <a:prstClr val="black"/>
                </a:solidFill>
                <a:effectLst/>
                <a:uLnTx/>
                <a:uFillTx/>
                <a:latin typeface="Arial"/>
                <a:ea typeface="+mn-ea"/>
                <a:cs typeface="Arial"/>
              </a:rPr>
              <a:t>un </a:t>
            </a:r>
            <a:r>
              <a:rPr kumimoji="0" sz="1050" b="0" i="0" u="none" strike="noStrike" kern="1200" cap="none" spc="-8" normalizeH="0" baseline="0" noProof="0" dirty="0">
                <a:ln>
                  <a:noFill/>
                </a:ln>
                <a:solidFill>
                  <a:prstClr val="black"/>
                </a:solidFill>
                <a:effectLst/>
                <a:uLnTx/>
                <a:uFillTx/>
                <a:latin typeface="Arial"/>
                <a:ea typeface="+mn-ea"/>
                <a:cs typeface="Arial"/>
              </a:rPr>
              <a:t>monto en el </a:t>
            </a:r>
            <a:r>
              <a:rPr kumimoji="0" sz="1050" b="0" i="0" u="none" strike="noStrike" kern="1200" cap="none" spc="-4" normalizeH="0" baseline="0" noProof="0" dirty="0">
                <a:ln>
                  <a:noFill/>
                </a:ln>
                <a:solidFill>
                  <a:prstClr val="black"/>
                </a:solidFill>
                <a:effectLst/>
                <a:uLnTx/>
                <a:uFillTx/>
                <a:latin typeface="Arial"/>
                <a:ea typeface="+mn-ea"/>
                <a:cs typeface="Arial"/>
              </a:rPr>
              <a:t>ejercicio,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20  </a:t>
            </a:r>
            <a:r>
              <a:rPr kumimoji="0" sz="1050" b="0" i="0" u="none" strike="noStrike" kern="1200" cap="none" spc="-8" normalizeH="0" baseline="0" noProof="0" dirty="0">
                <a:ln>
                  <a:noFill/>
                </a:ln>
                <a:solidFill>
                  <a:prstClr val="black"/>
                </a:solidFill>
                <a:effectLst/>
                <a:uLnTx/>
                <a:uFillTx/>
                <a:latin typeface="Arial"/>
                <a:ea typeface="+mn-ea"/>
                <a:cs typeface="Arial"/>
              </a:rPr>
              <a:t>veces el </a:t>
            </a:r>
            <a:r>
              <a:rPr kumimoji="0" sz="1050" b="0" i="0" u="none" strike="noStrike" kern="1200" cap="none" spc="-4" normalizeH="0" baseline="0" noProof="0" dirty="0">
                <a:ln>
                  <a:noFill/>
                </a:ln>
                <a:solidFill>
                  <a:prstClr val="black"/>
                </a:solidFill>
                <a:effectLst/>
                <a:uLnTx/>
                <a:uFillTx/>
                <a:latin typeface="Arial"/>
                <a:ea typeface="+mn-ea"/>
                <a:cs typeface="Arial"/>
              </a:rPr>
              <a:t>salario mínimo </a:t>
            </a:r>
            <a:r>
              <a:rPr kumimoji="0" sz="1050" b="0" i="0" u="none" strike="noStrike" kern="1200" cap="none" spc="-8" normalizeH="0" baseline="0" noProof="0" dirty="0">
                <a:ln>
                  <a:noFill/>
                </a:ln>
                <a:solidFill>
                  <a:prstClr val="black"/>
                </a:solidFill>
                <a:effectLst/>
                <a:uLnTx/>
                <a:uFillTx/>
                <a:latin typeface="Arial"/>
                <a:ea typeface="+mn-ea"/>
                <a:cs typeface="Arial"/>
              </a:rPr>
              <a:t>general </a:t>
            </a:r>
            <a:r>
              <a:rPr kumimoji="0" sz="1050" b="0" i="0" u="none" strike="noStrike" kern="1200" cap="none" spc="-4" normalizeH="0" baseline="0" noProof="0" dirty="0">
                <a:ln>
                  <a:noFill/>
                </a:ln>
                <a:solidFill>
                  <a:prstClr val="black"/>
                </a:solidFill>
                <a:effectLst/>
                <a:uLnTx/>
                <a:uFillTx/>
                <a:latin typeface="Arial"/>
                <a:ea typeface="+mn-ea"/>
                <a:cs typeface="Arial"/>
              </a:rPr>
              <a:t>elevado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año por cada uno </a:t>
            </a:r>
            <a:r>
              <a:rPr kumimoji="0" sz="1050" b="0" i="0" u="none" strike="noStrike" kern="1200" cap="none" spc="-8" normalizeH="0" baseline="0" noProof="0" dirty="0">
                <a:ln>
                  <a:noFill/>
                </a:ln>
                <a:solidFill>
                  <a:prstClr val="black"/>
                </a:solidFill>
                <a:effectLst/>
                <a:uLnTx/>
                <a:uFillTx/>
                <a:latin typeface="Arial"/>
                <a:ea typeface="+mn-ea"/>
                <a:cs typeface="Arial"/>
              </a:rPr>
              <a:t>de sus </a:t>
            </a:r>
            <a:r>
              <a:rPr kumimoji="0" sz="1050" b="0" i="0" u="none" strike="noStrike" kern="1200" cap="none" spc="-4" normalizeH="0" baseline="0" noProof="0" dirty="0">
                <a:ln>
                  <a:noFill/>
                </a:ln>
                <a:solidFill>
                  <a:prstClr val="black"/>
                </a:solidFill>
                <a:effectLst/>
                <a:uLnTx/>
                <a:uFillTx/>
                <a:latin typeface="Arial"/>
                <a:ea typeface="+mn-ea"/>
                <a:cs typeface="Arial"/>
              </a:rPr>
              <a:t>socios o </a:t>
            </a:r>
            <a:r>
              <a:rPr kumimoji="0" sz="1050" b="0" i="0" u="none" strike="noStrike" kern="1200" cap="none" spc="-8" normalizeH="0" baseline="0" noProof="0" dirty="0">
                <a:ln>
                  <a:noFill/>
                </a:ln>
                <a:solidFill>
                  <a:prstClr val="black"/>
                </a:solidFill>
                <a:effectLst/>
                <a:uLnTx/>
                <a:uFillTx/>
                <a:latin typeface="Arial"/>
                <a:ea typeface="+mn-ea"/>
                <a:cs typeface="Arial"/>
              </a:rPr>
              <a:t>asociados </a:t>
            </a:r>
            <a:r>
              <a:rPr kumimoji="0" sz="1050" b="0" i="0" u="none" strike="noStrike" kern="1200" cap="none" spc="-4" normalizeH="0" baseline="0" noProof="0" dirty="0">
                <a:ln>
                  <a:noFill/>
                </a:ln>
                <a:solidFill>
                  <a:prstClr val="black"/>
                </a:solidFill>
                <a:effectLst/>
                <a:uLnTx/>
                <a:uFillTx/>
                <a:latin typeface="Arial"/>
                <a:ea typeface="+mn-ea"/>
                <a:cs typeface="Arial"/>
              </a:rPr>
              <a:t>siempre que </a:t>
            </a:r>
            <a:r>
              <a:rPr kumimoji="0" sz="1050" b="0" i="0" u="none" strike="noStrike" kern="1200" cap="none" spc="0"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exceda en </a:t>
            </a:r>
            <a:r>
              <a:rPr kumimoji="0" sz="1050" b="0" i="0" u="none" strike="noStrike" kern="1200" cap="none" spc="4" normalizeH="0" baseline="0" noProof="0" dirty="0">
                <a:ln>
                  <a:noFill/>
                </a:ln>
                <a:solidFill>
                  <a:prstClr val="black"/>
                </a:solidFill>
                <a:effectLst/>
                <a:uLnTx/>
                <a:uFillTx/>
                <a:latin typeface="Arial"/>
                <a:ea typeface="+mn-ea"/>
                <a:cs typeface="Arial"/>
              </a:rPr>
              <a:t>su </a:t>
            </a:r>
            <a:r>
              <a:rPr kumimoji="0" sz="1050" b="0" i="0" u="none" strike="noStrike" kern="1200" cap="none" spc="-8" normalizeH="0" baseline="0" noProof="0" dirty="0">
                <a:ln>
                  <a:noFill/>
                </a:ln>
                <a:solidFill>
                  <a:prstClr val="black"/>
                </a:solidFill>
                <a:effectLst/>
                <a:uLnTx/>
                <a:uFillTx/>
                <a:latin typeface="Arial"/>
                <a:ea typeface="+mn-ea"/>
                <a:cs typeface="Arial"/>
              </a:rPr>
              <a:t>totalidad </a:t>
            </a:r>
            <a:r>
              <a:rPr kumimoji="0" sz="1050" b="0" i="0" u="none" strike="noStrike" kern="1200" cap="none" spc="-11" normalizeH="0" baseline="0" noProof="0" dirty="0">
                <a:ln>
                  <a:noFill/>
                </a:ln>
                <a:solidFill>
                  <a:prstClr val="black"/>
                </a:solidFill>
                <a:effectLst/>
                <a:uLnTx/>
                <a:uFillTx/>
                <a:latin typeface="Arial"/>
                <a:ea typeface="+mn-ea"/>
                <a:cs typeface="Arial"/>
              </a:rPr>
              <a:t>de  200 </a:t>
            </a:r>
            <a:r>
              <a:rPr kumimoji="0" sz="1050" b="0" i="0" u="none" strike="noStrike" kern="1200" cap="none" spc="-4" normalizeH="0" baseline="0" noProof="0" dirty="0">
                <a:ln>
                  <a:noFill/>
                </a:ln>
                <a:solidFill>
                  <a:prstClr val="black"/>
                </a:solidFill>
                <a:effectLst/>
                <a:uLnTx/>
                <a:uFillTx/>
                <a:latin typeface="Arial"/>
                <a:ea typeface="+mn-ea"/>
                <a:cs typeface="Arial"/>
              </a:rPr>
              <a:t>veces </a:t>
            </a:r>
            <a:r>
              <a:rPr kumimoji="0" sz="1050" b="0" i="0" u="none" strike="noStrike" kern="1200" cap="none" spc="-8" normalizeH="0" baseline="0" noProof="0" dirty="0">
                <a:ln>
                  <a:noFill/>
                </a:ln>
                <a:solidFill>
                  <a:prstClr val="black"/>
                </a:solidFill>
                <a:effectLst/>
                <a:uLnTx/>
                <a:uFillTx/>
                <a:latin typeface="Arial"/>
                <a:ea typeface="+mn-ea"/>
                <a:cs typeface="Arial"/>
              </a:rPr>
              <a:t>el salario mínimo </a:t>
            </a:r>
            <a:r>
              <a:rPr kumimoji="0" sz="1050" b="0" i="0" u="none" strike="noStrike" kern="1200" cap="none" spc="-11" normalizeH="0" baseline="0" noProof="0" dirty="0">
                <a:ln>
                  <a:noFill/>
                </a:ln>
                <a:solidFill>
                  <a:prstClr val="black"/>
                </a:solidFill>
                <a:effectLst/>
                <a:uLnTx/>
                <a:uFillTx/>
                <a:latin typeface="Arial"/>
                <a:ea typeface="+mn-ea"/>
                <a:cs typeface="Arial"/>
              </a:rPr>
              <a:t>general </a:t>
            </a:r>
            <a:r>
              <a:rPr kumimoji="0" sz="1050" b="0" i="0" u="none" strike="noStrike" kern="1200" cap="none" spc="-8" normalizeH="0" baseline="0" noProof="0" dirty="0">
                <a:ln>
                  <a:noFill/>
                </a:ln>
                <a:solidFill>
                  <a:prstClr val="black"/>
                </a:solidFill>
                <a:effectLst/>
                <a:uLnTx/>
                <a:uFillTx/>
                <a:latin typeface="Arial"/>
                <a:ea typeface="+mn-ea"/>
                <a:cs typeface="Arial"/>
              </a:rPr>
              <a:t>elevado al</a:t>
            </a:r>
            <a:r>
              <a:rPr kumimoji="0" sz="1050" b="0" i="0" u="none" strike="noStrike" kern="1200" cap="none" spc="15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año.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915"/>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Articulo </a:t>
            </a:r>
            <a:r>
              <a:rPr kumimoji="0" sz="1050" b="1" i="0" u="none" strike="noStrike" kern="1200" cap="none" spc="-8" normalizeH="0" baseline="0" noProof="0" dirty="0">
                <a:ln>
                  <a:noFill/>
                </a:ln>
                <a:solidFill>
                  <a:prstClr val="black"/>
                </a:solidFill>
                <a:effectLst/>
                <a:uLnTx/>
                <a:uFillTx/>
                <a:latin typeface="Arial"/>
                <a:ea typeface="+mn-ea"/>
                <a:cs typeface="Arial"/>
              </a:rPr>
              <a:t>28 </a:t>
            </a:r>
            <a:r>
              <a:rPr kumimoji="0" sz="1050" b="1" i="0" u="none" strike="noStrike" kern="1200" cap="none" spc="-11" normalizeH="0" baseline="0" noProof="0" dirty="0">
                <a:ln>
                  <a:noFill/>
                </a:ln>
                <a:solidFill>
                  <a:prstClr val="black"/>
                </a:solidFill>
                <a:effectLst/>
                <a:uLnTx/>
                <a:uFillTx/>
                <a:latin typeface="Arial"/>
                <a:ea typeface="+mn-ea"/>
                <a:cs typeface="Arial"/>
              </a:rPr>
              <a:t>Ley del Impuesto </a:t>
            </a:r>
            <a:r>
              <a:rPr kumimoji="0" sz="1050" b="1" i="0" u="none" strike="noStrike" kern="1200" cap="none" spc="-8" normalizeH="0" baseline="0" noProof="0" dirty="0">
                <a:ln>
                  <a:noFill/>
                </a:ln>
                <a:solidFill>
                  <a:prstClr val="black"/>
                </a:solidFill>
                <a:effectLst/>
                <a:uLnTx/>
                <a:uFillTx/>
                <a:latin typeface="Arial"/>
                <a:ea typeface="+mn-ea"/>
                <a:cs typeface="Arial"/>
              </a:rPr>
              <a:t>Sobre </a:t>
            </a:r>
            <a:r>
              <a:rPr kumimoji="0" sz="1050" b="1" i="0" u="none" strike="noStrike" kern="1200" cap="none" spc="-4" normalizeH="0" baseline="0" noProof="0" dirty="0">
                <a:ln>
                  <a:noFill/>
                </a:ln>
                <a:solidFill>
                  <a:prstClr val="black"/>
                </a:solidFill>
                <a:effectLst/>
                <a:uLnTx/>
                <a:uFillTx/>
                <a:latin typeface="Arial"/>
                <a:ea typeface="+mn-ea"/>
                <a:cs typeface="Arial"/>
              </a:rPr>
              <a:t>la</a:t>
            </a:r>
            <a:r>
              <a:rPr kumimoji="0" sz="1050" b="1" i="0" u="none" strike="noStrike" kern="1200" cap="none" spc="146"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Renta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93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efectos de este </a:t>
            </a:r>
            <a:r>
              <a:rPr kumimoji="0" sz="1050" b="0" i="0" u="none" strike="noStrike" kern="1200" cap="none" spc="-4" normalizeH="0" baseline="0" noProof="0" dirty="0">
                <a:ln>
                  <a:noFill/>
                </a:ln>
                <a:solidFill>
                  <a:prstClr val="black"/>
                </a:solidFill>
                <a:effectLst/>
                <a:uLnTx/>
                <a:uFillTx/>
                <a:latin typeface="Arial"/>
                <a:ea typeface="+mn-ea"/>
                <a:cs typeface="Arial"/>
              </a:rPr>
              <a:t>titulo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11" normalizeH="0" baseline="0" noProof="0" dirty="0">
                <a:ln>
                  <a:noFill/>
                </a:ln>
                <a:solidFill>
                  <a:prstClr val="black"/>
                </a:solidFill>
                <a:effectLst/>
                <a:uLnTx/>
                <a:uFillTx/>
                <a:latin typeface="Arial"/>
                <a:ea typeface="+mn-ea"/>
                <a:cs typeface="Arial"/>
              </a:rPr>
              <a:t>serán</a:t>
            </a:r>
            <a:r>
              <a:rPr kumimoji="0" sz="1050" b="0" i="0" u="none" strike="noStrike" kern="1200" cap="none" spc="10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deducibles: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923"/>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II.</a:t>
            </a:r>
            <a:r>
              <a:rPr kumimoji="0" sz="1050" b="1"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Los</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gastos</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e </a:t>
            </a:r>
            <a:r>
              <a:rPr kumimoji="0" sz="1050" b="0" i="0" u="none" strike="noStrike" kern="1200" cap="none" spc="-8" normalizeH="0" baseline="0" noProof="0" dirty="0">
                <a:ln>
                  <a:noFill/>
                </a:ln>
                <a:solidFill>
                  <a:prstClr val="black"/>
                </a:solidFill>
                <a:effectLst/>
                <a:uLnTx/>
                <a:uFillTx/>
                <a:latin typeface="Arial"/>
                <a:ea typeface="+mn-ea"/>
                <a:cs typeface="Arial"/>
              </a:rPr>
              <a:t>inversiones,</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proporción</a:t>
            </a:r>
            <a:r>
              <a:rPr kumimoji="0" sz="1050" b="0"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representen</a:t>
            </a:r>
            <a:r>
              <a:rPr kumimoji="0" sz="1050" b="0"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ingresos</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exentos</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respecto</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total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ingresos</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contribuyente.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157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4"/>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Articulo </a:t>
            </a:r>
            <a:r>
              <a:rPr kumimoji="0" sz="1050" b="1" i="0" u="none" strike="noStrike" kern="1200" cap="none" spc="-4" normalizeH="0" baseline="0" noProof="0" dirty="0">
                <a:ln>
                  <a:noFill/>
                </a:ln>
                <a:solidFill>
                  <a:prstClr val="black"/>
                </a:solidFill>
                <a:effectLst/>
                <a:uLnTx/>
                <a:uFillTx/>
                <a:latin typeface="Arial"/>
                <a:ea typeface="+mn-ea"/>
                <a:cs typeface="Arial"/>
              </a:rPr>
              <a:t>5 </a:t>
            </a:r>
            <a:r>
              <a:rPr kumimoji="0" sz="1050" b="1" i="0" u="none" strike="noStrike" kern="1200" cap="none" spc="-11" normalizeH="0" baseline="0" noProof="0" dirty="0">
                <a:ln>
                  <a:noFill/>
                </a:ln>
                <a:solidFill>
                  <a:prstClr val="black"/>
                </a:solidFill>
                <a:effectLst/>
                <a:uLnTx/>
                <a:uFillTx/>
                <a:latin typeface="Arial"/>
                <a:ea typeface="+mn-ea"/>
                <a:cs typeface="Arial"/>
              </a:rPr>
              <a:t>Ley del Impuesto </a:t>
            </a:r>
            <a:r>
              <a:rPr kumimoji="0" sz="1050" b="1" i="0" u="none" strike="noStrike" kern="1200" cap="none" spc="-8" normalizeH="0" baseline="0" noProof="0" dirty="0">
                <a:ln>
                  <a:noFill/>
                </a:ln>
                <a:solidFill>
                  <a:prstClr val="black"/>
                </a:solidFill>
                <a:effectLst/>
                <a:uLnTx/>
                <a:uFillTx/>
                <a:latin typeface="Arial"/>
                <a:ea typeface="+mn-ea"/>
                <a:cs typeface="Arial"/>
              </a:rPr>
              <a:t>al </a:t>
            </a:r>
            <a:r>
              <a:rPr kumimoji="0" sz="1050" b="1" i="0" u="none" strike="noStrike" kern="1200" cap="none" spc="-19" normalizeH="0" baseline="0" noProof="0" dirty="0">
                <a:ln>
                  <a:noFill/>
                </a:ln>
                <a:solidFill>
                  <a:prstClr val="black"/>
                </a:solidFill>
                <a:effectLst/>
                <a:uLnTx/>
                <a:uFillTx/>
                <a:latin typeface="Arial"/>
                <a:ea typeface="+mn-ea"/>
                <a:cs typeface="Arial"/>
              </a:rPr>
              <a:t>Valor</a:t>
            </a:r>
            <a:r>
              <a:rPr kumimoji="0" sz="1050" b="1" i="0" u="none" strike="noStrike" kern="1200" cap="none" spc="116" normalizeH="0" baseline="0" noProof="0" dirty="0">
                <a:ln>
                  <a:noFill/>
                </a:ln>
                <a:solidFill>
                  <a:prstClr val="black"/>
                </a:solidFill>
                <a:effectLst/>
                <a:uLnTx/>
                <a:uFillTx/>
                <a:latin typeface="Arial"/>
                <a:ea typeface="+mn-ea"/>
                <a:cs typeface="Arial"/>
              </a:rPr>
              <a:t> </a:t>
            </a:r>
            <a:r>
              <a:rPr kumimoji="0" sz="1050" b="1" i="0" u="none" strike="noStrike" kern="1200" cap="none" spc="-15" normalizeH="0" baseline="0" noProof="0" dirty="0">
                <a:ln>
                  <a:noFill/>
                </a:ln>
                <a:solidFill>
                  <a:prstClr val="black"/>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915"/>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sea acreditable el impuesto al valor </a:t>
            </a:r>
            <a:r>
              <a:rPr kumimoji="0" sz="1050" b="0" i="0" u="none" strike="noStrike" kern="1200" cap="none" spc="-11" normalizeH="0" baseline="0" noProof="0" dirty="0">
                <a:ln>
                  <a:noFill/>
                </a:ln>
                <a:solidFill>
                  <a:prstClr val="black"/>
                </a:solidFill>
                <a:effectLst/>
                <a:uLnTx/>
                <a:uFillTx/>
                <a:latin typeface="Arial"/>
                <a:ea typeface="+mn-ea"/>
                <a:cs typeface="Arial"/>
              </a:rPr>
              <a:t>agregado deberá </a:t>
            </a:r>
            <a:r>
              <a:rPr kumimoji="0" sz="1050" b="0" i="0" u="none" strike="noStrike" kern="1200" cap="none" spc="-8" normalizeH="0" baseline="0" noProof="0" dirty="0">
                <a:ln>
                  <a:noFill/>
                </a:ln>
                <a:solidFill>
                  <a:prstClr val="black"/>
                </a:solidFill>
                <a:effectLst/>
                <a:uLnTx/>
                <a:uFillTx/>
                <a:latin typeface="Arial"/>
                <a:ea typeface="+mn-ea"/>
                <a:cs typeface="Arial"/>
              </a:rPr>
              <a:t>de reunirse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siguientes</a:t>
            </a:r>
            <a:r>
              <a:rPr kumimoji="0" sz="1050" b="0" i="0" u="none" strike="noStrike" kern="1200" cap="none" spc="4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requisitos: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90000"/>
              </a:lnSpc>
              <a:spcBef>
                <a:spcPts val="0"/>
              </a:spcBef>
              <a:spcAft>
                <a:spcPts val="0"/>
              </a:spcAft>
              <a:buClrTx/>
              <a:buSzTx/>
              <a:buFontTx/>
              <a:buNone/>
              <a:tabLst/>
              <a:defRPr/>
            </a:pPr>
            <a:r>
              <a:rPr kumimoji="0" sz="1050" b="0" i="0" u="none" strike="noStrike" kern="1200" cap="none" spc="-15" normalizeH="0" baseline="0" noProof="0" dirty="0">
                <a:ln>
                  <a:noFill/>
                </a:ln>
                <a:solidFill>
                  <a:prstClr val="black"/>
                </a:solidFill>
                <a:effectLst/>
                <a:uLnTx/>
                <a:uFillTx/>
                <a:latin typeface="Arial"/>
                <a:ea typeface="+mn-ea"/>
                <a:cs typeface="Arial"/>
              </a:rPr>
              <a:t>I. </a:t>
            </a:r>
            <a:r>
              <a:rPr kumimoji="0" sz="1050" b="0" i="0" u="none" strike="noStrike" kern="1200" cap="none" spc="-11" normalizeH="0" baseline="0" noProof="0" dirty="0">
                <a:ln>
                  <a:noFill/>
                </a:ln>
                <a:solidFill>
                  <a:prstClr val="black"/>
                </a:solidFill>
                <a:effectLst/>
                <a:uLnTx/>
                <a:uFillTx/>
                <a:latin typeface="Arial"/>
                <a:ea typeface="+mn-ea"/>
                <a:cs typeface="Arial"/>
              </a:rPr>
              <a:t>Tratándose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erogaciones </a:t>
            </a:r>
            <a:r>
              <a:rPr kumimoji="0" sz="1050" b="0" i="0" u="none" strike="noStrike" kern="1200" cap="none" spc="-8" normalizeH="0" baseline="0" noProof="0" dirty="0">
                <a:ln>
                  <a:noFill/>
                </a:ln>
                <a:solidFill>
                  <a:prstClr val="black"/>
                </a:solidFill>
                <a:effectLst/>
                <a:uLnTx/>
                <a:uFillTx/>
                <a:latin typeface="Arial"/>
                <a:ea typeface="+mn-ea"/>
                <a:cs typeface="Arial"/>
              </a:rPr>
              <a:t>parcialmente </a:t>
            </a:r>
            <a:r>
              <a:rPr kumimoji="0" sz="1050" b="0" i="0" u="none" strike="noStrike" kern="1200" cap="none" spc="-4" normalizeH="0" baseline="0" noProof="0" dirty="0">
                <a:ln>
                  <a:noFill/>
                </a:ln>
                <a:solidFill>
                  <a:prstClr val="black"/>
                </a:solidFill>
                <a:effectLst/>
                <a:uLnTx/>
                <a:uFillTx/>
                <a:latin typeface="Arial"/>
                <a:ea typeface="+mn-ea"/>
                <a:cs typeface="Arial"/>
              </a:rPr>
              <a:t>deducibles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fines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8" normalizeH="0" baseline="0" noProof="0" dirty="0">
                <a:ln>
                  <a:noFill/>
                </a:ln>
                <a:solidFill>
                  <a:prstClr val="black"/>
                </a:solidFill>
                <a:effectLst/>
                <a:uLnTx/>
                <a:uFillTx/>
                <a:latin typeface="Arial"/>
                <a:ea typeface="+mn-ea"/>
                <a:cs typeface="Arial"/>
              </a:rPr>
              <a:t>sobre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renta, únicamente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considerara para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efectos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refiere </a:t>
            </a:r>
            <a:r>
              <a:rPr kumimoji="0" sz="1050" b="0" i="0" u="none" strike="noStrike" kern="1200" cap="none" spc="-4" normalizeH="0" baseline="0" noProof="0" dirty="0">
                <a:ln>
                  <a:noFill/>
                </a:ln>
                <a:solidFill>
                  <a:prstClr val="black"/>
                </a:solidFill>
                <a:effectLst/>
                <a:uLnTx/>
                <a:uFillTx/>
                <a:latin typeface="Arial"/>
                <a:ea typeface="+mn-ea"/>
                <a:cs typeface="Arial"/>
              </a:rPr>
              <a:t>esta </a:t>
            </a:r>
            <a:r>
              <a:rPr kumimoji="0" sz="1050" b="0" i="0" u="none" strike="noStrike" kern="1200" cap="none" spc="-23" normalizeH="0" baseline="0" noProof="0" dirty="0">
                <a:ln>
                  <a:noFill/>
                </a:ln>
                <a:solidFill>
                  <a:prstClr val="black"/>
                </a:solidFill>
                <a:effectLst/>
                <a:uLnTx/>
                <a:uFillTx/>
                <a:latin typeface="Arial"/>
                <a:ea typeface="+mn-ea"/>
                <a:cs typeface="Arial"/>
              </a:rPr>
              <a:t>ley,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monto equivalente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valor </a:t>
            </a:r>
            <a:r>
              <a:rPr kumimoji="0" sz="1050" b="0" i="0" u="none" strike="noStrike" kern="1200" cap="none" spc="-8" normalizeH="0" baseline="0" noProof="0" dirty="0">
                <a:ln>
                  <a:noFill/>
                </a:ln>
                <a:solidFill>
                  <a:prstClr val="black"/>
                </a:solidFill>
                <a:effectLst/>
                <a:uLnTx/>
                <a:uFillTx/>
                <a:latin typeface="Arial"/>
                <a:ea typeface="+mn-ea"/>
                <a:cs typeface="Arial"/>
              </a:rPr>
              <a:t>agregado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haya sido trasladado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y </a:t>
            </a:r>
            <a:r>
              <a:rPr kumimoji="0" sz="1050" b="0" i="0" u="none" strike="noStrike" kern="1200" cap="none" spc="-8" normalizeH="0" baseline="0" noProof="0" dirty="0">
                <a:ln>
                  <a:noFill/>
                </a:ln>
                <a:solidFill>
                  <a:prstClr val="black"/>
                </a:solidFill>
                <a:effectLst/>
                <a:uLnTx/>
                <a:uFillTx/>
                <a:latin typeface="Arial"/>
                <a:ea typeface="+mn-ea"/>
                <a:cs typeface="Arial"/>
              </a:rPr>
              <a:t>el propio </a:t>
            </a:r>
            <a:r>
              <a:rPr kumimoji="0" sz="1050" b="0" i="0" u="none" strike="noStrike" kern="1200" cap="none" spc="-4" normalizeH="0" baseline="0" noProof="0" dirty="0">
                <a:ln>
                  <a:noFill/>
                </a:ln>
                <a:solidFill>
                  <a:prstClr val="black"/>
                </a:solidFill>
                <a:effectLst/>
                <a:uLnTx/>
                <a:uFillTx/>
                <a:latin typeface="Arial"/>
                <a:ea typeface="+mn-ea"/>
                <a:cs typeface="Arial"/>
              </a:rPr>
              <a:t>impuesto </a:t>
            </a:r>
            <a:r>
              <a:rPr kumimoji="0" sz="1050" b="0" i="0" u="none" strike="noStrike" kern="1200" cap="none" spc="-8" normalizeH="0" baseline="0" noProof="0" dirty="0">
                <a:ln>
                  <a:noFill/>
                </a:ln>
                <a:solidFill>
                  <a:prstClr val="black"/>
                </a:solidFill>
                <a:effectLst/>
                <a:uLnTx/>
                <a:uFillTx/>
                <a:latin typeface="Arial"/>
                <a:ea typeface="+mn-ea"/>
                <a:cs typeface="Arial"/>
              </a:rPr>
              <a:t>al valor agregado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haya pagado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motivo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importación, en </a:t>
            </a:r>
            <a:r>
              <a:rPr kumimoji="0" sz="1050" b="0" i="0" u="none" strike="noStrike" kern="1200" cap="none" spc="-4" normalizeH="0" baseline="0" noProof="0" dirty="0">
                <a:ln>
                  <a:noFill/>
                </a:ln>
                <a:solidFill>
                  <a:prstClr val="black"/>
                </a:solidFill>
                <a:effectLst/>
                <a:uLnTx/>
                <a:uFillTx/>
                <a:latin typeface="Arial"/>
                <a:ea typeface="+mn-ea"/>
                <a:cs typeface="Arial"/>
              </a:rPr>
              <a:t>la proporciona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5" normalizeH="0" baseline="0" noProof="0" dirty="0">
                <a:ln>
                  <a:noFill/>
                </a:ln>
                <a:solidFill>
                  <a:prstClr val="black"/>
                </a:solidFill>
                <a:effectLst/>
                <a:uLnTx/>
                <a:uFillTx/>
                <a:latin typeface="Arial"/>
                <a:ea typeface="+mn-ea"/>
                <a:cs typeface="Arial"/>
              </a:rPr>
              <a:t>la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dichas </a:t>
            </a:r>
            <a:r>
              <a:rPr kumimoji="0" sz="1050" b="0" i="0" u="none" strike="noStrike" kern="1200" cap="none" spc="-11" normalizeH="0" baseline="0" noProof="0" dirty="0">
                <a:ln>
                  <a:noFill/>
                </a:ln>
                <a:solidFill>
                  <a:prstClr val="black"/>
                </a:solidFill>
                <a:effectLst/>
                <a:uLnTx/>
                <a:uFillTx/>
                <a:latin typeface="Arial"/>
                <a:ea typeface="+mn-ea"/>
                <a:cs typeface="Arial"/>
              </a:rPr>
              <a:t>erogaciones </a:t>
            </a:r>
            <a:r>
              <a:rPr kumimoji="0" sz="1050" b="0" i="0" u="none" strike="noStrike" kern="1200" cap="none" spc="-8" normalizeH="0" baseline="0" noProof="0" dirty="0">
                <a:ln>
                  <a:noFill/>
                </a:ln>
                <a:solidFill>
                  <a:prstClr val="black"/>
                </a:solidFill>
                <a:effectLst/>
                <a:uLnTx/>
                <a:uFillTx/>
                <a:latin typeface="Arial"/>
                <a:ea typeface="+mn-ea"/>
                <a:cs typeface="Arial"/>
              </a:rPr>
              <a:t>sean deducibles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fines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impuesto </a:t>
            </a:r>
            <a:r>
              <a:rPr kumimoji="0" sz="1050" b="0" i="0" u="none" strike="noStrike" kern="1200" cap="none" spc="-11" normalizeH="0" baseline="0" noProof="0" dirty="0">
                <a:ln>
                  <a:noFill/>
                </a:ln>
                <a:solidFill>
                  <a:prstClr val="black"/>
                </a:solidFill>
                <a:effectLst/>
                <a:uLnTx/>
                <a:uFillTx/>
                <a:latin typeface="Arial"/>
                <a:ea typeface="+mn-ea"/>
                <a:cs typeface="Arial"/>
              </a:rPr>
              <a:t>sobre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28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renta.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09901" y="1179068"/>
            <a:ext cx="6236018" cy="264496"/>
          </a:xfrm>
          <a:prstGeom prst="rect">
            <a:avLst/>
          </a:prstGeom>
        </p:spPr>
        <p:txBody>
          <a:bodyPr vert="horz" wrap="square" lIns="0" tIns="10478" rIns="0" bIns="0" rtlCol="0" anchor="ctr">
            <a:spAutoFit/>
          </a:bodyPr>
          <a:lstStyle/>
          <a:p>
            <a:pPr marL="9525">
              <a:lnSpc>
                <a:spcPct val="100000"/>
              </a:lnSpc>
              <a:spcBef>
                <a:spcPts val="83"/>
              </a:spcBef>
            </a:pPr>
            <a:r>
              <a:rPr sz="1650" spc="-184" dirty="0"/>
              <a:t>IVA</a:t>
            </a:r>
            <a:r>
              <a:rPr sz="1650" spc="-236" dirty="0"/>
              <a:t> </a:t>
            </a:r>
            <a:r>
              <a:rPr sz="1650" spc="-109" dirty="0"/>
              <a:t>Acreditable</a:t>
            </a:r>
            <a:r>
              <a:rPr sz="1650" spc="-225" dirty="0"/>
              <a:t> </a:t>
            </a:r>
            <a:r>
              <a:rPr sz="1650" spc="-161" dirty="0"/>
              <a:t>Régimen</a:t>
            </a:r>
            <a:r>
              <a:rPr sz="1650" spc="-229" dirty="0"/>
              <a:t> </a:t>
            </a:r>
            <a:r>
              <a:rPr sz="1650" spc="-124" dirty="0"/>
              <a:t>Actividades</a:t>
            </a:r>
            <a:r>
              <a:rPr sz="1650" spc="-225" dirty="0"/>
              <a:t> </a:t>
            </a:r>
            <a:r>
              <a:rPr sz="1650" spc="-146" dirty="0"/>
              <a:t>Agrícolas</a:t>
            </a:r>
            <a:r>
              <a:rPr sz="1650" spc="-229" dirty="0"/>
              <a:t> </a:t>
            </a:r>
            <a:r>
              <a:rPr sz="1650" spc="-161" dirty="0"/>
              <a:t>Ganaderas,</a:t>
            </a:r>
            <a:r>
              <a:rPr sz="1650" spc="-225" dirty="0"/>
              <a:t> </a:t>
            </a:r>
            <a:r>
              <a:rPr sz="1650" spc="-150" dirty="0"/>
              <a:t>Silvícolas</a:t>
            </a:r>
            <a:r>
              <a:rPr sz="1650" spc="-225" dirty="0"/>
              <a:t> </a:t>
            </a:r>
            <a:r>
              <a:rPr sz="1650" spc="-98" dirty="0"/>
              <a:t>y</a:t>
            </a:r>
            <a:r>
              <a:rPr sz="1650" spc="-169" dirty="0"/>
              <a:t> </a:t>
            </a:r>
            <a:r>
              <a:rPr sz="1650" spc="-172" dirty="0"/>
              <a:t>Pesqueras</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59</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47621" y="1766697"/>
            <a:ext cx="7754779" cy="3166637"/>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Importación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90000"/>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reporte </a:t>
            </a:r>
            <a:r>
              <a:rPr kumimoji="0" sz="1050" b="0" i="0" u="none" strike="noStrike" kern="1200" cap="none" spc="-4" normalizeH="0" baseline="0" noProof="0" dirty="0">
                <a:ln>
                  <a:noFill/>
                </a:ln>
                <a:solidFill>
                  <a:prstClr val="black"/>
                </a:solidFill>
                <a:effectLst/>
                <a:uLnTx/>
                <a:uFillTx/>
                <a:latin typeface="Arial"/>
                <a:ea typeface="+mn-ea"/>
                <a:cs typeface="Arial"/>
              </a:rPr>
              <a:t>Data </a:t>
            </a:r>
            <a:r>
              <a:rPr kumimoji="0" sz="1050" b="0" i="0" u="none" strike="noStrike" kern="1200" cap="none" spc="-8" normalizeH="0" baseline="0" noProof="0" dirty="0">
                <a:ln>
                  <a:noFill/>
                </a:ln>
                <a:solidFill>
                  <a:prstClr val="black"/>
                </a:solidFill>
                <a:effectLst/>
                <a:uLnTx/>
                <a:uFillTx/>
                <a:latin typeface="Arial"/>
                <a:ea typeface="+mn-ea"/>
                <a:cs typeface="Arial"/>
              </a:rPr>
              <a:t>Stage </a:t>
            </a:r>
            <a:r>
              <a:rPr kumimoji="0" sz="1050" b="0" i="0" u="none" strike="noStrike" kern="1200" cap="none" spc="-26" normalizeH="0" baseline="0" noProof="0" dirty="0">
                <a:ln>
                  <a:noFill/>
                </a:ln>
                <a:solidFill>
                  <a:prstClr val="black"/>
                </a:solidFill>
                <a:effectLst/>
                <a:uLnTx/>
                <a:uFillTx/>
                <a:latin typeface="Arial"/>
                <a:ea typeface="+mn-ea"/>
                <a:cs typeface="Arial"/>
              </a:rPr>
              <a:t>SAT </a:t>
            </a:r>
            <a:r>
              <a:rPr kumimoji="0" sz="1050" b="0" i="0" u="none" strike="noStrike" kern="1200" cap="none" spc="-8" normalizeH="0" baseline="0" noProof="0" dirty="0">
                <a:ln>
                  <a:noFill/>
                </a:ln>
                <a:solidFill>
                  <a:prstClr val="black"/>
                </a:solidFill>
                <a:effectLst/>
                <a:uLnTx/>
                <a:uFillTx/>
                <a:latin typeface="Arial"/>
                <a:ea typeface="+mn-ea"/>
                <a:cs typeface="Arial"/>
              </a:rPr>
              <a:t>(también </a:t>
            </a:r>
            <a:r>
              <a:rPr kumimoji="0" sz="1050" b="0" i="0" u="none" strike="noStrike" kern="1200" cap="none" spc="-4" normalizeH="0" baseline="0" noProof="0" dirty="0">
                <a:ln>
                  <a:noFill/>
                </a:ln>
                <a:solidFill>
                  <a:prstClr val="black"/>
                </a:solidFill>
                <a:effectLst/>
                <a:uLnTx/>
                <a:uFillTx/>
                <a:latin typeface="Arial"/>
                <a:ea typeface="+mn-ea"/>
                <a:cs typeface="Arial"/>
              </a:rPr>
              <a:t>conocido como glosa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pedimentos) </a:t>
            </a:r>
            <a:r>
              <a:rPr kumimoji="0" sz="1050" b="0" i="0" u="none" strike="noStrike" kern="1200" cap="none" spc="-8" normalizeH="0" baseline="0" noProof="0" dirty="0">
                <a:ln>
                  <a:noFill/>
                </a:ln>
                <a:solidFill>
                  <a:prstClr val="black"/>
                </a:solidFill>
                <a:effectLst/>
                <a:uLnTx/>
                <a:uFillTx/>
                <a:latin typeface="Arial"/>
                <a:ea typeface="+mn-ea"/>
                <a:cs typeface="Arial"/>
              </a:rPr>
              <a:t>reúne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datos </a:t>
            </a:r>
            <a:r>
              <a:rPr kumimoji="0" sz="1050" b="0" i="0" u="none" strike="noStrike" kern="1200" cap="none" spc="-4" normalizeH="0" baseline="0" noProof="0" dirty="0">
                <a:ln>
                  <a:noFill/>
                </a:ln>
                <a:solidFill>
                  <a:prstClr val="black"/>
                </a:solidFill>
                <a:effectLst/>
                <a:uLnTx/>
                <a:uFillTx/>
                <a:latin typeface="Arial"/>
                <a:ea typeface="+mn-ea"/>
                <a:cs typeface="Arial"/>
              </a:rPr>
              <a:t>emitidos mediante </a:t>
            </a:r>
            <a:r>
              <a:rPr kumimoji="0" sz="1050" b="0" i="0" u="none" strike="noStrike" kern="1200" cap="none" spc="-8" normalizeH="0" baseline="0" noProof="0" dirty="0">
                <a:ln>
                  <a:noFill/>
                </a:ln>
                <a:solidFill>
                  <a:prstClr val="black"/>
                </a:solidFill>
                <a:effectLst/>
                <a:uLnTx/>
                <a:uFillTx/>
                <a:latin typeface="Arial"/>
                <a:ea typeface="+mn-ea"/>
                <a:cs typeface="Arial"/>
              </a:rPr>
              <a:t>tus pedimentos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Comprobantes de </a:t>
            </a:r>
            <a:r>
              <a:rPr kumimoji="0" sz="1050" b="0" i="0" u="none" strike="noStrike" kern="1200" cap="none" spc="-19" normalizeH="0" baseline="0" noProof="0" dirty="0">
                <a:ln>
                  <a:noFill/>
                </a:ln>
                <a:solidFill>
                  <a:prstClr val="black"/>
                </a:solidFill>
                <a:effectLst/>
                <a:uLnTx/>
                <a:uFillTx/>
                <a:latin typeface="Arial"/>
                <a:ea typeface="+mn-ea"/>
                <a:cs typeface="Arial"/>
              </a:rPr>
              <a:t>Valor </a:t>
            </a:r>
            <a:r>
              <a:rPr kumimoji="0" sz="1050" b="0" i="0" u="none" strike="noStrike" kern="1200" cap="none" spc="-4" normalizeH="0" baseline="0" noProof="0" dirty="0">
                <a:ln>
                  <a:noFill/>
                </a:ln>
                <a:solidFill>
                  <a:prstClr val="black"/>
                </a:solidFill>
                <a:effectLst/>
                <a:uLnTx/>
                <a:uFillTx/>
                <a:latin typeface="Arial"/>
                <a:ea typeface="+mn-ea"/>
                <a:cs typeface="Arial"/>
              </a:rPr>
              <a:t>Electrónico (COVEs) </a:t>
            </a:r>
            <a:r>
              <a:rPr kumimoji="0" sz="1050" b="0" i="0" u="none" strike="noStrike" kern="1200" cap="none" spc="-8" normalizeH="0" baseline="0" noProof="0" dirty="0">
                <a:ln>
                  <a:noFill/>
                </a:ln>
                <a:solidFill>
                  <a:prstClr val="black"/>
                </a:solidFill>
                <a:effectLst/>
                <a:uLnTx/>
                <a:uFillTx/>
                <a:latin typeface="Arial"/>
                <a:ea typeface="+mn-ea"/>
                <a:cs typeface="Arial"/>
              </a:rPr>
              <a:t>en aduana. </a:t>
            </a:r>
            <a:r>
              <a:rPr kumimoji="0" sz="1050" b="0" i="0" u="none" strike="noStrike" kern="1200" cap="none" spc="0" normalizeH="0" baseline="0" noProof="0" dirty="0">
                <a:ln>
                  <a:noFill/>
                </a:ln>
                <a:solidFill>
                  <a:prstClr val="black"/>
                </a:solidFill>
                <a:effectLst/>
                <a:uLnTx/>
                <a:uFillTx/>
                <a:latin typeface="Arial"/>
                <a:ea typeface="+mn-ea"/>
                <a:cs typeface="Arial"/>
              </a:rPr>
              <a:t>Este </a:t>
            </a:r>
            <a:r>
              <a:rPr kumimoji="0" sz="1050" b="0" i="0" u="none" strike="noStrike" kern="1200" cap="none" spc="-4" normalizeH="0" baseline="0" noProof="0" dirty="0">
                <a:ln>
                  <a:noFill/>
                </a:ln>
                <a:solidFill>
                  <a:prstClr val="black"/>
                </a:solidFill>
                <a:effectLst/>
                <a:uLnTx/>
                <a:uFillTx/>
                <a:latin typeface="Arial"/>
                <a:ea typeface="+mn-ea"/>
                <a:cs typeface="Arial"/>
              </a:rPr>
              <a:t>reporte puede incluir información a </a:t>
            </a:r>
            <a:r>
              <a:rPr kumimoji="0" sz="1050" b="0" i="0" u="none" strike="noStrike" kern="1200" cap="none" spc="-8" normalizeH="0" baseline="0" noProof="0" dirty="0">
                <a:ln>
                  <a:noFill/>
                </a:ln>
                <a:solidFill>
                  <a:prstClr val="black"/>
                </a:solidFill>
                <a:effectLst/>
                <a:uLnTx/>
                <a:uFillTx/>
                <a:latin typeface="Arial"/>
                <a:ea typeface="+mn-ea"/>
                <a:cs typeface="Arial"/>
              </a:rPr>
              <a:t>nivel </a:t>
            </a:r>
            <a:r>
              <a:rPr kumimoji="0" sz="1050" b="0" i="0" u="none" strike="noStrike" kern="1200" cap="none" spc="-4" normalizeH="0" baseline="0" noProof="0" dirty="0">
                <a:ln>
                  <a:noFill/>
                </a:ln>
                <a:solidFill>
                  <a:prstClr val="black"/>
                </a:solidFill>
                <a:effectLst/>
                <a:uLnTx/>
                <a:uFillTx/>
                <a:latin typeface="Arial"/>
                <a:ea typeface="+mn-ea"/>
                <a:cs typeface="Arial"/>
              </a:rPr>
              <a:t>pedimento y </a:t>
            </a:r>
            <a:r>
              <a:rPr kumimoji="0" sz="1050" b="0" i="0" u="none" strike="noStrike" kern="1200" cap="none" spc="-8" normalizeH="0" baseline="0" noProof="0" dirty="0">
                <a:ln>
                  <a:noFill/>
                </a:ln>
                <a:solidFill>
                  <a:prstClr val="black"/>
                </a:solidFill>
                <a:effectLst/>
                <a:uLnTx/>
                <a:uFillTx/>
                <a:latin typeface="Arial"/>
                <a:ea typeface="+mn-ea"/>
                <a:cs typeface="Arial"/>
              </a:rPr>
              <a:t>de partida  (secuencia de </a:t>
            </a:r>
            <a:r>
              <a:rPr kumimoji="0" sz="1050" b="0" i="0" u="none" strike="noStrike" kern="1200" cap="none" spc="-4" normalizeH="0" baseline="0" noProof="0" dirty="0">
                <a:ln>
                  <a:noFill/>
                </a:ln>
                <a:solidFill>
                  <a:prstClr val="black"/>
                </a:solidFill>
                <a:effectLst/>
                <a:uLnTx/>
                <a:uFillTx/>
                <a:latin typeface="Arial"/>
                <a:ea typeface="+mn-ea"/>
                <a:cs typeface="Arial"/>
              </a:rPr>
              <a:t>la fracción arancelaria), </a:t>
            </a:r>
            <a:r>
              <a:rPr kumimoji="0" sz="1050" b="0" i="0" u="none" strike="noStrike" kern="1200" cap="none" spc="-8" normalizeH="0" baseline="0" noProof="0" dirty="0">
                <a:ln>
                  <a:noFill/>
                </a:ln>
                <a:solidFill>
                  <a:prstClr val="black"/>
                </a:solidFill>
                <a:effectLst/>
                <a:uLnTx/>
                <a:uFillTx/>
                <a:latin typeface="Arial"/>
                <a:ea typeface="+mn-ea"/>
                <a:cs typeface="Arial"/>
              </a:rPr>
              <a:t>debemos de poner mucho cuidado de no </a:t>
            </a:r>
            <a:r>
              <a:rPr kumimoji="0" sz="1050" b="0" i="0" u="none" strike="noStrike" kern="1200" cap="none" spc="-4" normalizeH="0" baseline="0" noProof="0" dirty="0">
                <a:ln>
                  <a:noFill/>
                </a:ln>
                <a:solidFill>
                  <a:prstClr val="black"/>
                </a:solidFill>
                <a:effectLst/>
                <a:uLnTx/>
                <a:uFillTx/>
                <a:latin typeface="Arial"/>
                <a:ea typeface="+mn-ea"/>
                <a:cs typeface="Arial"/>
              </a:rPr>
              <a:t>duplicar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correspondiente a Rectificaciones o  </a:t>
            </a:r>
            <a:r>
              <a:rPr kumimoji="0" sz="1050" b="0" i="0" u="none" strike="noStrike" kern="1200" cap="none" spc="-8" normalizeH="0" baseline="0" noProof="0" dirty="0">
                <a:ln>
                  <a:noFill/>
                </a:ln>
                <a:solidFill>
                  <a:prstClr val="black"/>
                </a:solidFill>
                <a:effectLst/>
                <a:uLnTx/>
                <a:uFillTx/>
                <a:latin typeface="Arial"/>
                <a:ea typeface="+mn-ea"/>
                <a:cs typeface="Arial"/>
              </a:rPr>
              <a:t>Importaciones </a:t>
            </a:r>
            <a:r>
              <a:rPr kumimoji="0" sz="1050" b="0" i="0" u="none" strike="noStrike" kern="1200" cap="none" spc="-15" normalizeH="0" baseline="0" noProof="0" dirty="0">
                <a:ln>
                  <a:noFill/>
                </a:ln>
                <a:solidFill>
                  <a:prstClr val="black"/>
                </a:solidFill>
                <a:effectLst/>
                <a:uLnTx/>
                <a:uFillTx/>
                <a:latin typeface="Arial"/>
                <a:ea typeface="+mn-ea"/>
                <a:cs typeface="Arial"/>
              </a:rPr>
              <a:t>Temporales ya </a:t>
            </a:r>
            <a:r>
              <a:rPr kumimoji="0" sz="1050" b="0" i="0" u="none" strike="noStrike" kern="1200" cap="none" spc="-4" normalizeH="0" baseline="0" noProof="0" dirty="0">
                <a:ln>
                  <a:noFill/>
                </a:ln>
                <a:solidFill>
                  <a:prstClr val="black"/>
                </a:solidFill>
                <a:effectLst/>
                <a:uLnTx/>
                <a:uFillTx/>
                <a:latin typeface="Arial"/>
                <a:ea typeface="+mn-ea"/>
                <a:cs typeface="Arial"/>
              </a:rPr>
              <a:t>que por </a:t>
            </a:r>
            <a:r>
              <a:rPr kumimoji="0" sz="1050" b="0" i="0" u="none" strike="noStrike" kern="1200" cap="none" spc="-8" normalizeH="0" baseline="0" noProof="0" dirty="0">
                <a:ln>
                  <a:noFill/>
                </a:ln>
                <a:solidFill>
                  <a:prstClr val="black"/>
                </a:solidFill>
                <a:effectLst/>
                <a:uLnTx/>
                <a:uFillTx/>
                <a:latin typeface="Arial"/>
                <a:ea typeface="+mn-ea"/>
                <a:cs typeface="Arial"/>
              </a:rPr>
              <a:t>estos no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4" normalizeH="0" baseline="0" noProof="0" dirty="0">
                <a:ln>
                  <a:noFill/>
                </a:ln>
                <a:solidFill>
                  <a:prstClr val="black"/>
                </a:solidFill>
                <a:effectLst/>
                <a:uLnTx/>
                <a:uFillTx/>
                <a:latin typeface="Arial"/>
                <a:ea typeface="+mn-ea"/>
                <a:cs typeface="Arial"/>
              </a:rPr>
              <a:t>realiza </a:t>
            </a:r>
            <a:r>
              <a:rPr kumimoji="0" sz="1050" b="0" i="0" u="none" strike="noStrike" kern="1200" cap="none" spc="-8" normalizeH="0" baseline="0" noProof="0" dirty="0">
                <a:ln>
                  <a:noFill/>
                </a:ln>
                <a:solidFill>
                  <a:prstClr val="black"/>
                </a:solidFill>
                <a:effectLst/>
                <a:uLnTx/>
                <a:uFillTx/>
                <a:latin typeface="Arial"/>
                <a:ea typeface="+mn-ea"/>
                <a:cs typeface="Arial"/>
              </a:rPr>
              <a:t>pago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por ser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carácter </a:t>
            </a:r>
            <a:r>
              <a:rPr kumimoji="0" sz="1050" b="0" i="0" u="none" strike="noStrike" kern="1200" cap="none" spc="-8" normalizeH="0" baseline="0" noProof="0" dirty="0">
                <a:ln>
                  <a:noFill/>
                </a:ln>
                <a:solidFill>
                  <a:prstClr val="black"/>
                </a:solidFill>
                <a:effectLst/>
                <a:uLnTx/>
                <a:uFillTx/>
                <a:latin typeface="Arial"/>
                <a:ea typeface="+mn-ea"/>
                <a:cs typeface="Arial"/>
              </a:rPr>
              <a:t>temporal </a:t>
            </a:r>
            <a:r>
              <a:rPr kumimoji="0" sz="1050" b="0" i="0" u="none" strike="noStrike" kern="1200" cap="none" spc="-4" normalizeH="0" baseline="0" noProof="0" dirty="0">
                <a:ln>
                  <a:noFill/>
                </a:ln>
                <a:solidFill>
                  <a:prstClr val="black"/>
                </a:solidFill>
                <a:effectLst/>
                <a:uLnTx/>
                <a:uFillTx/>
                <a:latin typeface="Arial"/>
                <a:ea typeface="+mn-ea"/>
                <a:cs typeface="Arial"/>
              </a:rPr>
              <a:t>mas sin </a:t>
            </a:r>
            <a:r>
              <a:rPr kumimoji="0" sz="1050" b="0" i="0" u="none" strike="noStrike" kern="1200" cap="none" spc="-8" normalizeH="0" baseline="0" noProof="0" dirty="0">
                <a:ln>
                  <a:noFill/>
                </a:ln>
                <a:solidFill>
                  <a:prstClr val="black"/>
                </a:solidFill>
                <a:effectLst/>
                <a:uLnTx/>
                <a:uFillTx/>
                <a:latin typeface="Arial"/>
                <a:ea typeface="+mn-ea"/>
                <a:cs typeface="Arial"/>
              </a:rPr>
              <a:t>embargo el pedimento  </a:t>
            </a:r>
            <a:r>
              <a:rPr kumimoji="0" sz="1050" b="0" i="0" u="none" strike="noStrike" kern="1200" cap="none" spc="-4" normalizeH="0" baseline="0" noProof="0" dirty="0">
                <a:ln>
                  <a:noFill/>
                </a:ln>
                <a:solidFill>
                  <a:prstClr val="black"/>
                </a:solidFill>
                <a:effectLst/>
                <a:uLnTx/>
                <a:uFillTx/>
                <a:latin typeface="Arial"/>
                <a:ea typeface="+mn-ea"/>
                <a:cs typeface="Arial"/>
              </a:rPr>
              <a:t>si </a:t>
            </a:r>
            <a:r>
              <a:rPr kumimoji="0" sz="1050" b="0" i="0" u="none" strike="noStrike" kern="1200" cap="none" spc="-8" normalizeH="0" baseline="0" noProof="0" dirty="0">
                <a:ln>
                  <a:noFill/>
                </a:ln>
                <a:solidFill>
                  <a:prstClr val="black"/>
                </a:solidFill>
                <a:effectLst/>
                <a:uLnTx/>
                <a:uFillTx/>
                <a:latin typeface="Arial"/>
                <a:ea typeface="+mn-ea"/>
                <a:cs typeface="Arial"/>
              </a:rPr>
              <a:t>indica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cantidad 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le </a:t>
            </a:r>
            <a:r>
              <a:rPr kumimoji="0" sz="1050" b="0" i="0" u="none" strike="noStrike" kern="1200" cap="none" spc="-11" normalizeH="0" baseline="0" noProof="0" dirty="0">
                <a:ln>
                  <a:noFill/>
                </a:ln>
                <a:solidFill>
                  <a:prstClr val="black"/>
                </a:solidFill>
                <a:effectLst/>
                <a:uLnTx/>
                <a:uFillTx/>
                <a:latin typeface="Arial"/>
                <a:ea typeface="+mn-ea"/>
                <a:cs typeface="Arial"/>
              </a:rPr>
              <a:t>correspondería </a:t>
            </a:r>
            <a:r>
              <a:rPr kumimoji="0" sz="1050" b="0" i="0" u="none" strike="noStrike" kern="1200" cap="none" spc="-4" normalizeH="0" baseline="0" noProof="0" dirty="0">
                <a:ln>
                  <a:noFill/>
                </a:ln>
                <a:solidFill>
                  <a:prstClr val="black"/>
                </a:solidFill>
                <a:effectLst/>
                <a:uLnTx/>
                <a:uFillTx/>
                <a:latin typeface="Arial"/>
                <a:ea typeface="+mn-ea"/>
                <a:cs typeface="Arial"/>
              </a:rPr>
              <a:t>si </a:t>
            </a:r>
            <a:r>
              <a:rPr kumimoji="0" sz="1050" b="0" i="0" u="none" strike="noStrike" kern="1200" cap="none" spc="-8" normalizeH="0" baseline="0" noProof="0" dirty="0">
                <a:ln>
                  <a:noFill/>
                </a:ln>
                <a:solidFill>
                  <a:prstClr val="black"/>
                </a:solidFill>
                <a:effectLst/>
                <a:uLnTx/>
                <a:uFillTx/>
                <a:latin typeface="Arial"/>
                <a:ea typeface="+mn-ea"/>
                <a:cs typeface="Arial"/>
              </a:rPr>
              <a:t>esta importación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hace</a:t>
            </a:r>
            <a:r>
              <a:rPr kumimoji="0" sz="1050" b="0" i="0" u="none" strike="noStrike" kern="1200" cap="none" spc="25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definitiva.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57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Determinación </a:t>
            </a:r>
            <a:r>
              <a:rPr kumimoji="0" sz="1050" b="1" i="0" u="none" strike="noStrike" kern="1200" cap="none" spc="-11" normalizeH="0" baseline="0" noProof="0" dirty="0">
                <a:ln>
                  <a:noFill/>
                </a:ln>
                <a:solidFill>
                  <a:prstClr val="black"/>
                </a:solidFill>
                <a:effectLst/>
                <a:uLnTx/>
                <a:uFillTx/>
                <a:latin typeface="Arial"/>
                <a:ea typeface="+mn-ea"/>
                <a:cs typeface="Arial"/>
              </a:rPr>
              <a:t>del </a:t>
            </a:r>
            <a:r>
              <a:rPr kumimoji="0" sz="1050" b="1" i="0" u="none" strike="noStrike" kern="1200" cap="none" spc="-30" normalizeH="0" baseline="0" noProof="0" dirty="0">
                <a:ln>
                  <a:noFill/>
                </a:ln>
                <a:solidFill>
                  <a:prstClr val="black"/>
                </a:solidFill>
                <a:effectLst/>
                <a:uLnTx/>
                <a:uFillTx/>
                <a:latin typeface="Arial"/>
                <a:ea typeface="+mn-ea"/>
                <a:cs typeface="Arial"/>
              </a:rPr>
              <a:t>IVA </a:t>
            </a:r>
            <a:r>
              <a:rPr kumimoji="0" sz="1050" b="1" i="0" u="none" strike="noStrike" kern="1200" cap="none" spc="-11" normalizeH="0" baseline="0" noProof="0" dirty="0">
                <a:ln>
                  <a:noFill/>
                </a:ln>
                <a:solidFill>
                  <a:prstClr val="black"/>
                </a:solidFill>
                <a:effectLst/>
                <a:uLnTx/>
                <a:uFillTx/>
                <a:latin typeface="Arial"/>
                <a:ea typeface="+mn-ea"/>
                <a:cs typeface="Arial"/>
              </a:rPr>
              <a:t>Acreditable </a:t>
            </a:r>
            <a:r>
              <a:rPr kumimoji="0" sz="1050" b="1" i="0" u="none" strike="noStrike" kern="1200" cap="none" spc="-4" normalizeH="0" baseline="0" noProof="0" dirty="0">
                <a:ln>
                  <a:noFill/>
                </a:ln>
                <a:solidFill>
                  <a:prstClr val="black"/>
                </a:solidFill>
                <a:effectLst/>
                <a:uLnTx/>
                <a:uFillTx/>
                <a:latin typeface="Arial"/>
                <a:ea typeface="+mn-ea"/>
                <a:cs typeface="Arial"/>
              </a:rPr>
              <a:t>y </a:t>
            </a:r>
            <a:r>
              <a:rPr kumimoji="0" sz="1050" b="1" i="0" u="none" strike="noStrike" kern="1200" cap="none" spc="-15" normalizeH="0" baseline="0" noProof="0" dirty="0">
                <a:ln>
                  <a:noFill/>
                </a:ln>
                <a:solidFill>
                  <a:prstClr val="black"/>
                </a:solidFill>
                <a:effectLst/>
                <a:uLnTx/>
                <a:uFillTx/>
                <a:latin typeface="Arial"/>
                <a:ea typeface="+mn-ea"/>
                <a:cs typeface="Arial"/>
              </a:rPr>
              <a:t>Trasladado </a:t>
            </a:r>
            <a:r>
              <a:rPr kumimoji="0" sz="1050" b="1" i="0" u="none" strike="noStrike" kern="1200" cap="none" spc="-11" normalizeH="0" baseline="0" noProof="0" dirty="0">
                <a:ln>
                  <a:noFill/>
                </a:ln>
                <a:solidFill>
                  <a:prstClr val="black"/>
                </a:solidFill>
                <a:effectLst/>
                <a:uLnTx/>
                <a:uFillTx/>
                <a:latin typeface="Arial"/>
                <a:ea typeface="+mn-ea"/>
                <a:cs typeface="Arial"/>
              </a:rPr>
              <a:t>Pagados </a:t>
            </a:r>
            <a:r>
              <a:rPr kumimoji="0" sz="1050" b="1" i="0" u="none" strike="noStrike" kern="1200" cap="none" spc="-8" normalizeH="0" baseline="0" noProof="0" dirty="0">
                <a:ln>
                  <a:noFill/>
                </a:ln>
                <a:solidFill>
                  <a:prstClr val="black"/>
                </a:solidFill>
                <a:effectLst/>
                <a:uLnTx/>
                <a:uFillTx/>
                <a:latin typeface="Arial"/>
                <a:ea typeface="+mn-ea"/>
                <a:cs typeface="Arial"/>
              </a:rPr>
              <a:t>en </a:t>
            </a:r>
            <a:r>
              <a:rPr kumimoji="0" sz="1050" b="1" i="0" u="none" strike="noStrike" kern="1200" cap="none" spc="-11" normalizeH="0" baseline="0" noProof="0" dirty="0">
                <a:ln>
                  <a:noFill/>
                </a:ln>
                <a:solidFill>
                  <a:prstClr val="black"/>
                </a:solidFill>
                <a:effectLst/>
                <a:uLnTx/>
                <a:uFillTx/>
                <a:latin typeface="Arial"/>
                <a:ea typeface="+mn-ea"/>
                <a:cs typeface="Arial"/>
              </a:rPr>
              <a:t>Moneda</a:t>
            </a:r>
            <a:r>
              <a:rPr kumimoji="0" sz="1050" b="1" i="0" u="none" strike="noStrike" kern="1200" cap="none" spc="240"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Extranjera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5239" lvl="0" indent="0" algn="just" defTabSz="914400" rtl="0" eaLnBrk="1" fontAlgn="auto" latinLnBrk="0" hangingPunct="1">
              <a:lnSpc>
                <a:spcPts val="1133"/>
              </a:lnSpc>
              <a:spcBef>
                <a:spcPts val="4"/>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conformidad </a:t>
            </a:r>
            <a:r>
              <a:rPr kumimoji="0" sz="1050" b="0" i="0" u="none" strike="noStrike" kern="1200" cap="none" spc="0" normalizeH="0" baseline="0" noProof="0" dirty="0">
                <a:ln>
                  <a:noFill/>
                </a:ln>
                <a:solidFill>
                  <a:prstClr val="black"/>
                </a:solidFill>
                <a:effectLst/>
                <a:uLnTx/>
                <a:uFillTx/>
                <a:latin typeface="Arial"/>
                <a:ea typeface="+mn-ea"/>
                <a:cs typeface="Arial"/>
              </a:rPr>
              <a:t>con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articulo </a:t>
            </a:r>
            <a:r>
              <a:rPr kumimoji="0" sz="1050" b="0" i="0" u="none" strike="noStrike" kern="1200" cap="none" spc="0" normalizeH="0" baseline="0" noProof="0" dirty="0">
                <a:ln>
                  <a:noFill/>
                </a:ln>
                <a:solidFill>
                  <a:prstClr val="black"/>
                </a:solidFill>
                <a:effectLst/>
                <a:uLnTx/>
                <a:uFillTx/>
                <a:latin typeface="Arial"/>
                <a:ea typeface="+mn-ea"/>
                <a:cs typeface="Arial"/>
              </a:rPr>
              <a:t>20 </a:t>
            </a:r>
            <a:r>
              <a:rPr kumimoji="0" sz="1050" b="0" i="0" u="none" strike="noStrike" kern="1200" cap="none" spc="-4" normalizeH="0" baseline="0" noProof="0" dirty="0">
                <a:ln>
                  <a:noFill/>
                </a:ln>
                <a:solidFill>
                  <a:prstClr val="black"/>
                </a:solidFill>
                <a:effectLst/>
                <a:uLnTx/>
                <a:uFillTx/>
                <a:latin typeface="Arial"/>
                <a:ea typeface="+mn-ea"/>
                <a:cs typeface="Arial"/>
              </a:rPr>
              <a:t>del </a:t>
            </a:r>
            <a:r>
              <a:rPr kumimoji="0" sz="1050" b="0" i="0" u="none" strike="noStrike" kern="1200" cap="none" spc="-8" normalizeH="0" baseline="0" noProof="0" dirty="0">
                <a:ln>
                  <a:noFill/>
                </a:ln>
                <a:solidFill>
                  <a:prstClr val="black"/>
                </a:solidFill>
                <a:effectLst/>
                <a:uLnTx/>
                <a:uFillTx/>
                <a:latin typeface="Arial"/>
                <a:ea typeface="+mn-ea"/>
                <a:cs typeface="Arial"/>
              </a:rPr>
              <a:t>Código </a:t>
            </a:r>
            <a:r>
              <a:rPr kumimoji="0" sz="1050" b="0" i="0" u="none" strike="noStrike" kern="1200" cap="none" spc="-4" normalizeH="0" baseline="0" noProof="0" dirty="0">
                <a:ln>
                  <a:noFill/>
                </a:ln>
                <a:solidFill>
                  <a:prstClr val="black"/>
                </a:solidFill>
                <a:effectLst/>
                <a:uLnTx/>
                <a:uFillTx/>
                <a:latin typeface="Arial"/>
                <a:ea typeface="+mn-ea"/>
                <a:cs typeface="Arial"/>
              </a:rPr>
              <a:t>Fiscal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contribuciones se </a:t>
            </a:r>
            <a:r>
              <a:rPr kumimoji="0" sz="1050" b="0" i="0" u="none" strike="noStrike" kern="1200" cap="none" spc="-8" normalizeH="0" baseline="0" noProof="0" dirty="0">
                <a:ln>
                  <a:noFill/>
                </a:ln>
                <a:solidFill>
                  <a:prstClr val="black"/>
                </a:solidFill>
                <a:effectLst/>
                <a:uLnTx/>
                <a:uFillTx/>
                <a:latin typeface="Arial"/>
                <a:ea typeface="+mn-ea"/>
                <a:cs typeface="Arial"/>
              </a:rPr>
              <a:t>deben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considerar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0" normalizeH="0" baseline="0" noProof="0" dirty="0">
                <a:ln>
                  <a:noFill/>
                </a:ln>
                <a:solidFill>
                  <a:prstClr val="black"/>
                </a:solidFill>
                <a:effectLst/>
                <a:uLnTx/>
                <a:uFillTx/>
                <a:latin typeface="Arial"/>
                <a:ea typeface="+mn-ea"/>
                <a:cs typeface="Arial"/>
              </a:rPr>
              <a:t>tipo </a:t>
            </a:r>
            <a:r>
              <a:rPr kumimoji="0" sz="1050" b="0" i="0" u="none" strike="noStrike" kern="1200" cap="none" spc="-8" normalizeH="0" baseline="0" noProof="0" dirty="0">
                <a:ln>
                  <a:noFill/>
                </a:ln>
                <a:solidFill>
                  <a:prstClr val="black"/>
                </a:solidFill>
                <a:effectLst/>
                <a:uLnTx/>
                <a:uFillTx/>
                <a:latin typeface="Arial"/>
                <a:ea typeface="+mn-ea"/>
                <a:cs typeface="Arial"/>
              </a:rPr>
              <a:t>de cambio  al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haya adquirido </a:t>
            </a:r>
            <a:r>
              <a:rPr kumimoji="0" sz="1050" b="0" i="0" u="none" strike="noStrike" kern="1200" cap="none" spc="-4" normalizeH="0" baseline="0" noProof="0" dirty="0">
                <a:ln>
                  <a:noFill/>
                </a:ln>
                <a:solidFill>
                  <a:prstClr val="black"/>
                </a:solidFill>
                <a:effectLst/>
                <a:uLnTx/>
                <a:uFillTx/>
                <a:latin typeface="Arial"/>
                <a:ea typeface="+mn-ea"/>
                <a:cs typeface="Arial"/>
              </a:rPr>
              <a:t>la moneda </a:t>
            </a:r>
            <a:r>
              <a:rPr kumimoji="0" sz="1050" b="0" i="0" u="none" strike="noStrike" kern="1200" cap="none" spc="-8" normalizeH="0" baseline="0" noProof="0" dirty="0">
                <a:ln>
                  <a:noFill/>
                </a:ln>
                <a:solidFill>
                  <a:prstClr val="black"/>
                </a:solidFill>
                <a:effectLst/>
                <a:uLnTx/>
                <a:uFillTx/>
                <a:latin typeface="Arial"/>
                <a:ea typeface="+mn-ea"/>
                <a:cs typeface="Arial"/>
              </a:rPr>
              <a:t>extranjera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trate y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4" normalizeH="0" baseline="0" noProof="0" dirty="0">
                <a:ln>
                  <a:noFill/>
                </a:ln>
                <a:solidFill>
                  <a:prstClr val="black"/>
                </a:solidFill>
                <a:effectLst/>
                <a:uLnTx/>
                <a:uFillTx/>
                <a:latin typeface="Arial"/>
                <a:ea typeface="+mn-ea"/>
                <a:cs typeface="Arial"/>
              </a:rPr>
              <a:t>habiendo se estará </a:t>
            </a:r>
            <a:r>
              <a:rPr kumimoji="0" sz="1050" b="0" i="0" u="none" strike="noStrike" kern="1200" cap="none" spc="-8" normalizeH="0" baseline="0" noProof="0" dirty="0">
                <a:ln>
                  <a:noFill/>
                </a:ln>
                <a:solidFill>
                  <a:prstClr val="black"/>
                </a:solidFill>
                <a:effectLst/>
                <a:uLnTx/>
                <a:uFillTx/>
                <a:latin typeface="Arial"/>
                <a:ea typeface="+mn-ea"/>
                <a:cs typeface="Arial"/>
              </a:rPr>
              <a:t>al </a:t>
            </a:r>
            <a:r>
              <a:rPr kumimoji="0" sz="1050" b="0" i="0" u="none" strike="noStrike" kern="1200" cap="none" spc="0" normalizeH="0" baseline="0" noProof="0" dirty="0">
                <a:ln>
                  <a:noFill/>
                </a:ln>
                <a:solidFill>
                  <a:prstClr val="black"/>
                </a:solidFill>
                <a:effectLst/>
                <a:uLnTx/>
                <a:uFillTx/>
                <a:latin typeface="Arial"/>
                <a:ea typeface="+mn-ea"/>
                <a:cs typeface="Arial"/>
              </a:rPr>
              <a:t>tipo </a:t>
            </a:r>
            <a:r>
              <a:rPr kumimoji="0" sz="1050" b="0" i="0" u="none" strike="noStrike" kern="1200" cap="none" spc="-8" normalizeH="0" baseline="0" noProof="0" dirty="0">
                <a:ln>
                  <a:noFill/>
                </a:ln>
                <a:solidFill>
                  <a:prstClr val="black"/>
                </a:solidFill>
                <a:effectLst/>
                <a:uLnTx/>
                <a:uFillTx/>
                <a:latin typeface="Arial"/>
                <a:ea typeface="+mn-ea"/>
                <a:cs typeface="Arial"/>
              </a:rPr>
              <a:t>de cambio el </a:t>
            </a:r>
            <a:r>
              <a:rPr kumimoji="0" sz="1050" b="0" i="0" u="none" strike="noStrike" kern="1200" cap="none" spc="-4" normalizeH="0" baseline="0" noProof="0" dirty="0">
                <a:ln>
                  <a:noFill/>
                </a:ln>
                <a:solidFill>
                  <a:prstClr val="black"/>
                </a:solidFill>
                <a:effectLst/>
                <a:uLnTx/>
                <a:uFillTx/>
                <a:latin typeface="Arial"/>
                <a:ea typeface="+mn-ea"/>
                <a:cs typeface="Arial"/>
              </a:rPr>
              <a:t>Banco </a:t>
            </a:r>
            <a:r>
              <a:rPr kumimoji="0" sz="1050" b="0" i="0" u="none" strike="noStrike" kern="1200" cap="none" spc="-8" normalizeH="0" baseline="0" noProof="0" dirty="0">
                <a:ln>
                  <a:noFill/>
                </a:ln>
                <a:solidFill>
                  <a:prstClr val="black"/>
                </a:solidFill>
                <a:effectLst/>
                <a:uLnTx/>
                <a:uFillTx/>
                <a:latin typeface="Arial"/>
                <a:ea typeface="+mn-ea"/>
                <a:cs typeface="Arial"/>
              </a:rPr>
              <a:t>de México </a:t>
            </a:r>
            <a:r>
              <a:rPr kumimoji="0" sz="1050" b="0" i="0" u="none" strike="noStrike" kern="1200" cap="none" spc="-4" normalizeH="0" baseline="0" noProof="0" dirty="0">
                <a:ln>
                  <a:noFill/>
                </a:ln>
                <a:solidFill>
                  <a:prstClr val="black"/>
                </a:solidFill>
                <a:effectLst/>
                <a:uLnTx/>
                <a:uFillTx/>
                <a:latin typeface="Arial"/>
                <a:ea typeface="+mn-ea"/>
                <a:cs typeface="Arial"/>
              </a:rPr>
              <a:t>publique  </a:t>
            </a:r>
            <a:r>
              <a:rPr kumimoji="0" sz="1050" b="0" i="0" u="none" strike="noStrike" kern="1200" cap="none" spc="-8" normalizeH="0" baseline="0" noProof="0" dirty="0">
                <a:ln>
                  <a:noFill/>
                </a:ln>
                <a:solidFill>
                  <a:prstClr val="black"/>
                </a:solidFill>
                <a:effectLst/>
                <a:uLnTx/>
                <a:uFillTx/>
                <a:latin typeface="Arial"/>
                <a:ea typeface="+mn-ea"/>
                <a:cs typeface="Arial"/>
              </a:rPr>
              <a:t>en el Diario Oficial 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1" normalizeH="0" baseline="0" noProof="0" dirty="0">
                <a:ln>
                  <a:noFill/>
                </a:ln>
                <a:solidFill>
                  <a:prstClr val="black"/>
                </a:solidFill>
                <a:effectLst/>
                <a:uLnTx/>
                <a:uFillTx/>
                <a:latin typeface="Arial"/>
                <a:ea typeface="+mn-ea"/>
                <a:cs typeface="Arial"/>
              </a:rPr>
              <a:t>Federación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5" normalizeH="0" baseline="0" noProof="0" dirty="0">
                <a:ln>
                  <a:noFill/>
                </a:ln>
                <a:solidFill>
                  <a:prstClr val="black"/>
                </a:solidFill>
                <a:effectLst/>
                <a:uLnTx/>
                <a:uFillTx/>
                <a:latin typeface="Arial"/>
                <a:ea typeface="+mn-ea"/>
                <a:cs typeface="Arial"/>
              </a:rPr>
              <a:t>día </a:t>
            </a:r>
            <a:r>
              <a:rPr kumimoji="0" sz="1050" b="0" i="0" u="none" strike="noStrike" kern="1200" cap="none" spc="-8" normalizeH="0" baseline="0" noProof="0" dirty="0">
                <a:ln>
                  <a:noFill/>
                </a:ln>
                <a:solidFill>
                  <a:prstClr val="black"/>
                </a:solidFill>
                <a:effectLst/>
                <a:uLnTx/>
                <a:uFillTx/>
                <a:latin typeface="Arial"/>
                <a:ea typeface="+mn-ea"/>
                <a:cs typeface="Arial"/>
              </a:rPr>
              <a:t>anterior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1" normalizeH="0" baseline="0" noProof="0" dirty="0">
                <a:ln>
                  <a:noFill/>
                </a:ln>
                <a:solidFill>
                  <a:prstClr val="black"/>
                </a:solidFill>
                <a:effectLst/>
                <a:uLnTx/>
                <a:uFillTx/>
                <a:latin typeface="Arial"/>
                <a:ea typeface="+mn-ea"/>
                <a:cs typeface="Arial"/>
              </a:rPr>
              <a:t>aquel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causen </a:t>
            </a:r>
            <a:r>
              <a:rPr kumimoji="0" sz="1050" b="0" i="0" u="none" strike="noStrike" kern="1200" cap="none" spc="-4" normalizeH="0" baseline="0" noProof="0" dirty="0">
                <a:ln>
                  <a:noFill/>
                </a:ln>
                <a:solidFill>
                  <a:prstClr val="black"/>
                </a:solidFill>
                <a:effectLst/>
                <a:uLnTx/>
                <a:uFillTx/>
                <a:latin typeface="Arial"/>
                <a:ea typeface="+mn-ea"/>
                <a:cs typeface="Arial"/>
              </a:rPr>
              <a:t>las</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contribuciones.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Tx/>
              <a:buSzTx/>
              <a:buFontTx/>
              <a:buNone/>
              <a:tabLst/>
              <a:defRPr/>
            </a:pPr>
            <a:endParaRPr kumimoji="0" sz="1538"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8" normalizeH="0" baseline="0" noProof="0" dirty="0">
                <a:ln>
                  <a:noFill/>
                </a:ln>
                <a:solidFill>
                  <a:prstClr val="black"/>
                </a:solidFill>
                <a:effectLst/>
                <a:uLnTx/>
                <a:uFillTx/>
                <a:latin typeface="Arial"/>
                <a:ea typeface="+mn-ea"/>
                <a:cs typeface="Arial"/>
              </a:rPr>
              <a:t>Diferencia entre </a:t>
            </a:r>
            <a:r>
              <a:rPr kumimoji="0" sz="1050" b="1" i="0" u="none" strike="noStrike" kern="1200" cap="none" spc="-15" normalizeH="0" baseline="0" noProof="0" dirty="0">
                <a:ln>
                  <a:noFill/>
                </a:ln>
                <a:solidFill>
                  <a:prstClr val="black"/>
                </a:solidFill>
                <a:effectLst/>
                <a:uLnTx/>
                <a:uFillTx/>
                <a:latin typeface="Arial"/>
                <a:ea typeface="+mn-ea"/>
                <a:cs typeface="Arial"/>
              </a:rPr>
              <a:t>Actos </a:t>
            </a:r>
            <a:r>
              <a:rPr kumimoji="0" sz="1050" b="1" i="0" u="none" strike="noStrike" kern="1200" cap="none" spc="-11" normalizeH="0" baseline="0" noProof="0" dirty="0">
                <a:ln>
                  <a:noFill/>
                </a:ln>
                <a:solidFill>
                  <a:prstClr val="black"/>
                </a:solidFill>
                <a:effectLst/>
                <a:uLnTx/>
                <a:uFillTx/>
                <a:latin typeface="Arial"/>
                <a:ea typeface="+mn-ea"/>
                <a:cs typeface="Arial"/>
              </a:rPr>
              <a:t>Gravados </a:t>
            </a:r>
            <a:r>
              <a:rPr kumimoji="0" sz="1050" b="1" i="0" u="none" strike="noStrike" kern="1200" cap="none" spc="-4" normalizeH="0" baseline="0" noProof="0" dirty="0">
                <a:ln>
                  <a:noFill/>
                </a:ln>
                <a:solidFill>
                  <a:prstClr val="black"/>
                </a:solidFill>
                <a:effectLst/>
                <a:uLnTx/>
                <a:uFillTx/>
                <a:latin typeface="Arial"/>
                <a:ea typeface="+mn-ea"/>
                <a:cs typeface="Arial"/>
              </a:rPr>
              <a:t>a la </a:t>
            </a:r>
            <a:r>
              <a:rPr kumimoji="0" sz="1050" b="1" i="0" u="none" strike="noStrike" kern="1200" cap="none" spc="-11" normalizeH="0" baseline="0" noProof="0" dirty="0">
                <a:ln>
                  <a:noFill/>
                </a:ln>
                <a:solidFill>
                  <a:prstClr val="black"/>
                </a:solidFill>
                <a:effectLst/>
                <a:uLnTx/>
                <a:uFillTx/>
                <a:latin typeface="Arial"/>
                <a:ea typeface="+mn-ea"/>
                <a:cs typeface="Arial"/>
              </a:rPr>
              <a:t>tasa del </a:t>
            </a:r>
            <a:r>
              <a:rPr kumimoji="0" sz="1050" b="1" i="0" u="none" strike="noStrike" kern="1200" cap="none" spc="-8" normalizeH="0" baseline="0" noProof="0" dirty="0">
                <a:ln>
                  <a:noFill/>
                </a:ln>
                <a:solidFill>
                  <a:prstClr val="black"/>
                </a:solidFill>
                <a:effectLst/>
                <a:uLnTx/>
                <a:uFillTx/>
                <a:latin typeface="Arial"/>
                <a:ea typeface="+mn-ea"/>
                <a:cs typeface="Arial"/>
              </a:rPr>
              <a:t>0% </a:t>
            </a:r>
            <a:r>
              <a:rPr kumimoji="0" sz="1050" b="1" i="0" u="none" strike="noStrike" kern="1200" cap="none" spc="-4" normalizeH="0" baseline="0" noProof="0" dirty="0">
                <a:ln>
                  <a:noFill/>
                </a:ln>
                <a:solidFill>
                  <a:prstClr val="black"/>
                </a:solidFill>
                <a:effectLst/>
                <a:uLnTx/>
                <a:uFillTx/>
                <a:latin typeface="Arial"/>
                <a:ea typeface="+mn-ea"/>
                <a:cs typeface="Arial"/>
              </a:rPr>
              <a:t>y</a:t>
            </a:r>
            <a:r>
              <a:rPr kumimoji="0" sz="1050" b="1" i="0" u="none" strike="noStrike" kern="1200" cap="none" spc="210" normalizeH="0" baseline="0" noProof="0" dirty="0">
                <a:ln>
                  <a:noFill/>
                </a:ln>
                <a:solidFill>
                  <a:prstClr val="black"/>
                </a:solidFill>
                <a:effectLst/>
                <a:uLnTx/>
                <a:uFillTx/>
                <a:latin typeface="Arial"/>
                <a:ea typeface="+mn-ea"/>
                <a:cs typeface="Arial"/>
              </a:rPr>
              <a:t> </a:t>
            </a:r>
            <a:r>
              <a:rPr kumimoji="0" sz="1050" b="1" i="0" u="none" strike="noStrike" kern="1200" cap="none" spc="-11" normalizeH="0" baseline="0" noProof="0" dirty="0">
                <a:ln>
                  <a:noFill/>
                </a:ln>
                <a:solidFill>
                  <a:prstClr val="black"/>
                </a:solidFill>
                <a:effectLst/>
                <a:uLnTx/>
                <a:uFillTx/>
                <a:latin typeface="Arial"/>
                <a:ea typeface="+mn-ea"/>
                <a:cs typeface="Arial"/>
              </a:rPr>
              <a:t>Exentos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 diferencia </a:t>
            </a:r>
            <a:r>
              <a:rPr kumimoji="0" sz="1050" b="0" i="0" u="none" strike="noStrike" kern="1200" cap="none" spc="-4" normalizeH="0" baseline="0" noProof="0" dirty="0">
                <a:ln>
                  <a:noFill/>
                </a:ln>
                <a:solidFill>
                  <a:prstClr val="black"/>
                </a:solidFill>
                <a:effectLst/>
                <a:uLnTx/>
                <a:uFillTx/>
                <a:latin typeface="Arial"/>
                <a:ea typeface="+mn-ea"/>
                <a:cs typeface="Arial"/>
              </a:rPr>
              <a:t>consiste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si </a:t>
            </a:r>
            <a:r>
              <a:rPr kumimoji="0" sz="1050" b="0" i="0" u="none" strike="noStrike" kern="1200" cap="none" spc="-8" normalizeH="0" baseline="0" noProof="0" dirty="0">
                <a:ln>
                  <a:noFill/>
                </a:ln>
                <a:solidFill>
                  <a:prstClr val="black"/>
                </a:solidFill>
                <a:effectLst/>
                <a:uLnTx/>
                <a:uFillTx/>
                <a:latin typeface="Arial"/>
                <a:ea typeface="+mn-ea"/>
                <a:cs typeface="Arial"/>
              </a:rPr>
              <a:t>realizas </a:t>
            </a:r>
            <a:r>
              <a:rPr kumimoji="0" sz="1050" b="0" i="0" u="none" strike="noStrike" kern="1200" cap="none" spc="-4" normalizeH="0" baseline="0" noProof="0" dirty="0">
                <a:ln>
                  <a:noFill/>
                </a:ln>
                <a:solidFill>
                  <a:prstClr val="black"/>
                </a:solidFill>
                <a:effectLst/>
                <a:uLnTx/>
                <a:uFillTx/>
                <a:latin typeface="Arial"/>
                <a:ea typeface="+mn-ea"/>
                <a:cs typeface="Arial"/>
              </a:rPr>
              <a:t>Actos </a:t>
            </a:r>
            <a:r>
              <a:rPr kumimoji="0" sz="1050" b="0" i="0" u="none" strike="noStrike" kern="1200" cap="none" spc="-8" normalizeH="0" baseline="0" noProof="0" dirty="0">
                <a:ln>
                  <a:noFill/>
                </a:ln>
                <a:solidFill>
                  <a:prstClr val="black"/>
                </a:solidFill>
                <a:effectLst/>
                <a:uLnTx/>
                <a:uFillTx/>
                <a:latin typeface="Arial"/>
                <a:ea typeface="+mn-ea"/>
                <a:cs typeface="Arial"/>
              </a:rPr>
              <a:t>gravados </a:t>
            </a:r>
            <a:r>
              <a:rPr kumimoji="0" sz="1050" b="0" i="0" u="none" strike="noStrike" kern="1200" cap="none" spc="-4" normalizeH="0" baseline="0" noProof="0" dirty="0">
                <a:ln>
                  <a:noFill/>
                </a:ln>
                <a:solidFill>
                  <a:prstClr val="black"/>
                </a:solidFill>
                <a:effectLst/>
                <a:uLnTx/>
                <a:uFillTx/>
                <a:latin typeface="Arial"/>
                <a:ea typeface="+mn-ea"/>
                <a:cs typeface="Arial"/>
              </a:rPr>
              <a:t>a la tasa </a:t>
            </a:r>
            <a:r>
              <a:rPr kumimoji="0" sz="1050" b="0" i="0" u="none" strike="noStrike" kern="1200" cap="none" spc="-11" normalizeH="0" baseline="0" noProof="0" dirty="0">
                <a:ln>
                  <a:noFill/>
                </a:ln>
                <a:solidFill>
                  <a:prstClr val="black"/>
                </a:solidFill>
                <a:effectLst/>
                <a:uLnTx/>
                <a:uFillTx/>
                <a:latin typeface="Arial"/>
                <a:ea typeface="+mn-ea"/>
                <a:cs typeface="Arial"/>
              </a:rPr>
              <a:t>del 0% </a:t>
            </a:r>
            <a:r>
              <a:rPr kumimoji="0" sz="1050" b="0" i="0" u="none" strike="noStrike" kern="1200" cap="none" spc="-8" normalizeH="0" baseline="0" noProof="0" dirty="0">
                <a:ln>
                  <a:noFill/>
                </a:ln>
                <a:solidFill>
                  <a:prstClr val="black"/>
                </a:solidFill>
                <a:effectLst/>
                <a:uLnTx/>
                <a:uFillTx/>
                <a:latin typeface="Arial"/>
                <a:ea typeface="+mn-ea"/>
                <a:cs typeface="Arial"/>
              </a:rPr>
              <a:t>para efectos de </a:t>
            </a:r>
            <a:r>
              <a:rPr kumimoji="0" sz="1050" b="0" i="0" u="none" strike="noStrike" kern="1200" cap="none" spc="-4" normalizeH="0" baseline="0" noProof="0" dirty="0">
                <a:ln>
                  <a:noFill/>
                </a:ln>
                <a:solidFill>
                  <a:prstClr val="black"/>
                </a:solidFill>
                <a:effectLst/>
                <a:uLnTx/>
                <a:uFillTx/>
                <a:latin typeface="Arial"/>
                <a:ea typeface="+mn-ea"/>
                <a:cs typeface="Arial"/>
              </a:rPr>
              <a:t>la Ley del </a:t>
            </a:r>
            <a:r>
              <a:rPr kumimoji="0" sz="1050" b="0" i="0" u="none" strike="noStrike" kern="1200" cap="none" spc="-26"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procede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acreditamiento 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Pagado </a:t>
            </a:r>
            <a:r>
              <a:rPr kumimoji="0" sz="1050" b="0" i="0" u="none" strike="noStrike" kern="1200" cap="none" spc="-4" normalizeH="0" baseline="0" noProof="0" dirty="0">
                <a:ln>
                  <a:noFill/>
                </a:ln>
                <a:solidFill>
                  <a:prstClr val="black"/>
                </a:solidFill>
                <a:effectLst/>
                <a:uLnTx/>
                <a:uFillTx/>
                <a:latin typeface="Arial"/>
                <a:ea typeface="+mn-ea"/>
                <a:cs typeface="Arial"/>
              </a:rPr>
              <a:t>y si se </a:t>
            </a:r>
            <a:r>
              <a:rPr kumimoji="0" sz="1050" b="0" i="0" u="none" strike="noStrike" kern="1200" cap="none" spc="-11" normalizeH="0" baseline="0" noProof="0" dirty="0">
                <a:ln>
                  <a:noFill/>
                </a:ln>
                <a:solidFill>
                  <a:prstClr val="black"/>
                </a:solidFill>
                <a:effectLst/>
                <a:uLnTx/>
                <a:uFillTx/>
                <a:latin typeface="Arial"/>
                <a:ea typeface="+mn-ea"/>
                <a:cs typeface="Arial"/>
              </a:rPr>
              <a:t>realiza </a:t>
            </a:r>
            <a:r>
              <a:rPr kumimoji="0" sz="1050" b="0" i="0" u="none" strike="noStrike" kern="1200" cap="none" spc="-4" normalizeH="0" baseline="0" noProof="0" dirty="0">
                <a:ln>
                  <a:noFill/>
                </a:ln>
                <a:solidFill>
                  <a:prstClr val="black"/>
                </a:solidFill>
                <a:effectLst/>
                <a:uLnTx/>
                <a:uFillTx/>
                <a:latin typeface="Arial"/>
                <a:ea typeface="+mn-ea"/>
                <a:cs typeface="Arial"/>
              </a:rPr>
              <a:t>Actos </a:t>
            </a:r>
            <a:r>
              <a:rPr kumimoji="0" sz="1050" b="0" i="0" u="none" strike="noStrike" kern="1200" cap="none" spc="-11" normalizeH="0" baseline="0" noProof="0" dirty="0">
                <a:ln>
                  <a:noFill/>
                </a:ln>
                <a:solidFill>
                  <a:prstClr val="black"/>
                </a:solidFill>
                <a:effectLst/>
                <a:uLnTx/>
                <a:uFillTx/>
                <a:latin typeface="Arial"/>
                <a:ea typeface="+mn-ea"/>
                <a:cs typeface="Arial"/>
              </a:rPr>
              <a:t>Exentos para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1" normalizeH="0" baseline="0" noProof="0" dirty="0">
                <a:ln>
                  <a:noFill/>
                </a:ln>
                <a:solidFill>
                  <a:prstClr val="black"/>
                </a:solidFill>
                <a:effectLst/>
                <a:uLnTx/>
                <a:uFillTx/>
                <a:latin typeface="Arial"/>
                <a:ea typeface="+mn-ea"/>
                <a:cs typeface="Arial"/>
              </a:rPr>
              <a:t>Ley </a:t>
            </a:r>
            <a:r>
              <a:rPr kumimoji="0" sz="1050" b="0" i="0" u="none" strike="noStrike" kern="1200" cap="none" spc="-8"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11" normalizeH="0" baseline="0" noProof="0" dirty="0">
                <a:ln>
                  <a:noFill/>
                </a:ln>
                <a:solidFill>
                  <a:prstClr val="black"/>
                </a:solidFill>
                <a:effectLst/>
                <a:uLnTx/>
                <a:uFillTx/>
                <a:latin typeface="Arial"/>
                <a:ea typeface="+mn-ea"/>
                <a:cs typeface="Arial"/>
              </a:rPr>
              <a:t>procede </a:t>
            </a:r>
            <a:r>
              <a:rPr kumimoji="0" sz="1050" b="0" i="0" u="none" strike="noStrike" kern="1200" cap="none" spc="-8" normalizeH="0" baseline="0" noProof="0" dirty="0">
                <a:ln>
                  <a:noFill/>
                </a:ln>
                <a:solidFill>
                  <a:prstClr val="black"/>
                </a:solidFill>
                <a:effectLst/>
                <a:uLnTx/>
                <a:uFillTx/>
                <a:latin typeface="Arial"/>
                <a:ea typeface="+mn-ea"/>
                <a:cs typeface="Arial"/>
              </a:rPr>
              <a:t>el acreditamiento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Pagado.</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09902" y="1179068"/>
            <a:ext cx="572452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Determinación</a:t>
            </a:r>
            <a:r>
              <a:rPr sz="1650" spc="-236" dirty="0"/>
              <a:t> </a:t>
            </a:r>
            <a:r>
              <a:rPr sz="1650" spc="-83" dirty="0"/>
              <a:t>del</a:t>
            </a:r>
            <a:r>
              <a:rPr sz="1650" spc="-210" dirty="0"/>
              <a:t> </a:t>
            </a:r>
            <a:r>
              <a:rPr sz="1650" spc="-184" dirty="0"/>
              <a:t>IVA</a:t>
            </a:r>
            <a:r>
              <a:rPr sz="1650" spc="-240" dirty="0"/>
              <a:t> </a:t>
            </a:r>
            <a:r>
              <a:rPr sz="1650" spc="-153" dirty="0"/>
              <a:t>Trasladado</a:t>
            </a:r>
            <a:r>
              <a:rPr sz="1650" spc="-240" dirty="0"/>
              <a:t> </a:t>
            </a:r>
            <a:r>
              <a:rPr sz="1650" spc="-98" dirty="0"/>
              <a:t>y</a:t>
            </a:r>
            <a:r>
              <a:rPr sz="1650" spc="-176" dirty="0"/>
              <a:t> </a:t>
            </a:r>
            <a:r>
              <a:rPr sz="1650" spc="-109" dirty="0"/>
              <a:t>Acreditable</a:t>
            </a:r>
            <a:r>
              <a:rPr sz="1650" spc="-251" dirty="0"/>
              <a:t> </a:t>
            </a:r>
            <a:r>
              <a:rPr sz="1650" spc="-124" dirty="0"/>
              <a:t>(Nacional</a:t>
            </a:r>
            <a:r>
              <a:rPr sz="1650" spc="-229" dirty="0"/>
              <a:t> </a:t>
            </a:r>
            <a:r>
              <a:rPr sz="1650" spc="-101" dirty="0"/>
              <a:t>e</a:t>
            </a:r>
            <a:r>
              <a:rPr sz="1650" spc="-195" dirty="0"/>
              <a:t> </a:t>
            </a:r>
            <a:r>
              <a:rPr sz="1650" spc="-98" dirty="0"/>
              <a:t>Importación).</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60</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2075" y="1791614"/>
            <a:ext cx="1690688" cy="170720"/>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1050" b="1" i="0" u="none" strike="noStrike" kern="1200" cap="none" spc="-11" normalizeH="0" baseline="0" noProof="0" dirty="0">
                <a:ln>
                  <a:noFill/>
                </a:ln>
                <a:solidFill>
                  <a:srgbClr val="404040"/>
                </a:solidFill>
                <a:effectLst/>
                <a:uLnTx/>
                <a:uFillTx/>
                <a:latin typeface="Arial"/>
                <a:ea typeface="+mn-ea"/>
                <a:cs typeface="Arial"/>
              </a:rPr>
              <a:t>Requisitos </a:t>
            </a:r>
            <a:r>
              <a:rPr kumimoji="0" sz="1050" b="1" i="0" u="none" strike="noStrike" kern="1200" cap="none" spc="-26" normalizeH="0" baseline="0" noProof="0" dirty="0">
                <a:ln>
                  <a:noFill/>
                </a:ln>
                <a:solidFill>
                  <a:srgbClr val="404040"/>
                </a:solidFill>
                <a:effectLst/>
                <a:uLnTx/>
                <a:uFillTx/>
                <a:latin typeface="Arial"/>
                <a:ea typeface="+mn-ea"/>
                <a:cs typeface="Arial"/>
              </a:rPr>
              <a:t>IVA</a:t>
            </a:r>
            <a:r>
              <a:rPr kumimoji="0" sz="1050" b="1" i="0" u="none" strike="noStrike" kern="1200" cap="none" spc="-45" normalizeH="0" baseline="0" noProof="0" dirty="0">
                <a:ln>
                  <a:noFill/>
                </a:ln>
                <a:solidFill>
                  <a:srgbClr val="404040"/>
                </a:solidFill>
                <a:effectLst/>
                <a:uLnTx/>
                <a:uFillTx/>
                <a:latin typeface="Arial"/>
                <a:ea typeface="+mn-ea"/>
                <a:cs typeface="Arial"/>
              </a:rPr>
              <a:t> </a:t>
            </a:r>
            <a:r>
              <a:rPr kumimoji="0" sz="1050" b="1" i="0" u="none" strike="noStrike" kern="1200" cap="none" spc="-11" normalizeH="0" baseline="0" noProof="0" dirty="0">
                <a:ln>
                  <a:noFill/>
                </a:ln>
                <a:solidFill>
                  <a:srgbClr val="404040"/>
                </a:solidFill>
                <a:effectLst/>
                <a:uLnTx/>
                <a:uFillTx/>
                <a:latin typeface="Arial"/>
                <a:ea typeface="+mn-ea"/>
                <a:cs typeface="Arial"/>
              </a:rPr>
              <a:t>Acreditable</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09902" y="1179068"/>
            <a:ext cx="5724525" cy="264496"/>
          </a:xfrm>
          <a:prstGeom prst="rect">
            <a:avLst/>
          </a:prstGeom>
        </p:spPr>
        <p:txBody>
          <a:bodyPr vert="horz" wrap="square" lIns="0" tIns="10478" rIns="0" bIns="0" rtlCol="0" anchor="ctr">
            <a:spAutoFit/>
          </a:bodyPr>
          <a:lstStyle/>
          <a:p>
            <a:pPr marL="9525">
              <a:lnSpc>
                <a:spcPct val="100000"/>
              </a:lnSpc>
              <a:spcBef>
                <a:spcPts val="83"/>
              </a:spcBef>
            </a:pPr>
            <a:r>
              <a:rPr sz="1650" spc="-109" dirty="0"/>
              <a:t>Determinación</a:t>
            </a:r>
            <a:r>
              <a:rPr sz="1650" spc="-236" dirty="0"/>
              <a:t> </a:t>
            </a:r>
            <a:r>
              <a:rPr sz="1650" spc="-83" dirty="0"/>
              <a:t>del</a:t>
            </a:r>
            <a:r>
              <a:rPr sz="1650" spc="-210" dirty="0"/>
              <a:t> </a:t>
            </a:r>
            <a:r>
              <a:rPr sz="1650" spc="-184" dirty="0"/>
              <a:t>IVA</a:t>
            </a:r>
            <a:r>
              <a:rPr sz="1650" spc="-240" dirty="0"/>
              <a:t> </a:t>
            </a:r>
            <a:r>
              <a:rPr sz="1650" spc="-153" dirty="0"/>
              <a:t>Trasladado</a:t>
            </a:r>
            <a:r>
              <a:rPr sz="1650" spc="-240" dirty="0"/>
              <a:t> </a:t>
            </a:r>
            <a:r>
              <a:rPr sz="1650" spc="-98" dirty="0"/>
              <a:t>y</a:t>
            </a:r>
            <a:r>
              <a:rPr sz="1650" spc="-176" dirty="0"/>
              <a:t> </a:t>
            </a:r>
            <a:r>
              <a:rPr sz="1650" spc="-109" dirty="0"/>
              <a:t>Acreditable</a:t>
            </a:r>
            <a:r>
              <a:rPr sz="1650" spc="-251" dirty="0"/>
              <a:t> </a:t>
            </a:r>
            <a:r>
              <a:rPr sz="1650" spc="-124" dirty="0"/>
              <a:t>(Nacional</a:t>
            </a:r>
            <a:r>
              <a:rPr sz="1650" spc="-229" dirty="0"/>
              <a:t> </a:t>
            </a:r>
            <a:r>
              <a:rPr sz="1650" spc="-101" dirty="0"/>
              <a:t>e</a:t>
            </a:r>
            <a:r>
              <a:rPr sz="1650" spc="-195" dirty="0"/>
              <a:t> </a:t>
            </a:r>
            <a:r>
              <a:rPr sz="1650" spc="-98" dirty="0"/>
              <a:t>Importación).</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 name="object 5"/>
          <p:cNvGrpSpPr/>
          <p:nvPr/>
        </p:nvGrpSpPr>
        <p:grpSpPr>
          <a:xfrm>
            <a:off x="3316796" y="2296859"/>
            <a:ext cx="6103144" cy="2337435"/>
            <a:chOff x="2390394" y="1919477"/>
            <a:chExt cx="8137525" cy="3116580"/>
          </a:xfrm>
        </p:grpSpPr>
        <p:sp>
          <p:nvSpPr>
            <p:cNvPr id="6" name="object 6"/>
            <p:cNvSpPr/>
            <p:nvPr/>
          </p:nvSpPr>
          <p:spPr>
            <a:xfrm>
              <a:off x="2398014" y="1927097"/>
              <a:ext cx="657860" cy="3101340"/>
            </a:xfrm>
            <a:custGeom>
              <a:avLst/>
              <a:gdLst/>
              <a:ahLst/>
              <a:cxnLst/>
              <a:rect l="l" t="t" r="r" b="b"/>
              <a:pathLst>
                <a:path w="657860" h="3101340">
                  <a:moveTo>
                    <a:pt x="15240" y="0"/>
                  </a:moveTo>
                  <a:lnTo>
                    <a:pt x="49042" y="34535"/>
                  </a:lnTo>
                  <a:lnTo>
                    <a:pt x="81931" y="69624"/>
                  </a:lnTo>
                  <a:lnTo>
                    <a:pt x="113907" y="105250"/>
                  </a:lnTo>
                  <a:lnTo>
                    <a:pt x="144969" y="141398"/>
                  </a:lnTo>
                  <a:lnTo>
                    <a:pt x="175117" y="178053"/>
                  </a:lnTo>
                  <a:lnTo>
                    <a:pt x="204352" y="215200"/>
                  </a:lnTo>
                  <a:lnTo>
                    <a:pt x="232673" y="252825"/>
                  </a:lnTo>
                  <a:lnTo>
                    <a:pt x="260081" y="290911"/>
                  </a:lnTo>
                  <a:lnTo>
                    <a:pt x="286575" y="329443"/>
                  </a:lnTo>
                  <a:lnTo>
                    <a:pt x="312155" y="368408"/>
                  </a:lnTo>
                  <a:lnTo>
                    <a:pt x="336822" y="407788"/>
                  </a:lnTo>
                  <a:lnTo>
                    <a:pt x="360575" y="447570"/>
                  </a:lnTo>
                  <a:lnTo>
                    <a:pt x="383415" y="487738"/>
                  </a:lnTo>
                  <a:lnTo>
                    <a:pt x="405341" y="528276"/>
                  </a:lnTo>
                  <a:lnTo>
                    <a:pt x="426354" y="569171"/>
                  </a:lnTo>
                  <a:lnTo>
                    <a:pt x="446453" y="610406"/>
                  </a:lnTo>
                  <a:lnTo>
                    <a:pt x="465638" y="651967"/>
                  </a:lnTo>
                  <a:lnTo>
                    <a:pt x="483910" y="693838"/>
                  </a:lnTo>
                  <a:lnTo>
                    <a:pt x="501268" y="736004"/>
                  </a:lnTo>
                  <a:lnTo>
                    <a:pt x="517712" y="778450"/>
                  </a:lnTo>
                  <a:lnTo>
                    <a:pt x="533243" y="821161"/>
                  </a:lnTo>
                  <a:lnTo>
                    <a:pt x="547861" y="864122"/>
                  </a:lnTo>
                  <a:lnTo>
                    <a:pt x="561565" y="907318"/>
                  </a:lnTo>
                  <a:lnTo>
                    <a:pt x="574355" y="950733"/>
                  </a:lnTo>
                  <a:lnTo>
                    <a:pt x="586232" y="994353"/>
                  </a:lnTo>
                  <a:lnTo>
                    <a:pt x="597195" y="1038162"/>
                  </a:lnTo>
                  <a:lnTo>
                    <a:pt x="607244" y="1082145"/>
                  </a:lnTo>
                  <a:lnTo>
                    <a:pt x="616380" y="1126287"/>
                  </a:lnTo>
                  <a:lnTo>
                    <a:pt x="624602" y="1170573"/>
                  </a:lnTo>
                  <a:lnTo>
                    <a:pt x="631911" y="1214987"/>
                  </a:lnTo>
                  <a:lnTo>
                    <a:pt x="638306" y="1259515"/>
                  </a:lnTo>
                  <a:lnTo>
                    <a:pt x="643787" y="1304142"/>
                  </a:lnTo>
                  <a:lnTo>
                    <a:pt x="648355" y="1348851"/>
                  </a:lnTo>
                  <a:lnTo>
                    <a:pt x="652010" y="1393629"/>
                  </a:lnTo>
                  <a:lnTo>
                    <a:pt x="654751" y="1438460"/>
                  </a:lnTo>
                  <a:lnTo>
                    <a:pt x="656578" y="1483329"/>
                  </a:lnTo>
                  <a:lnTo>
                    <a:pt x="657491" y="1528220"/>
                  </a:lnTo>
                  <a:lnTo>
                    <a:pt x="657491" y="1573119"/>
                  </a:lnTo>
                  <a:lnTo>
                    <a:pt x="656578" y="1618010"/>
                  </a:lnTo>
                  <a:lnTo>
                    <a:pt x="654751" y="1662879"/>
                  </a:lnTo>
                  <a:lnTo>
                    <a:pt x="652010" y="1707710"/>
                  </a:lnTo>
                  <a:lnTo>
                    <a:pt x="648355" y="1752488"/>
                  </a:lnTo>
                  <a:lnTo>
                    <a:pt x="643787" y="1797197"/>
                  </a:lnTo>
                  <a:lnTo>
                    <a:pt x="638306" y="1841824"/>
                  </a:lnTo>
                  <a:lnTo>
                    <a:pt x="631911" y="1886352"/>
                  </a:lnTo>
                  <a:lnTo>
                    <a:pt x="624602" y="1930766"/>
                  </a:lnTo>
                  <a:lnTo>
                    <a:pt x="616380" y="1975052"/>
                  </a:lnTo>
                  <a:lnTo>
                    <a:pt x="607244" y="2019194"/>
                  </a:lnTo>
                  <a:lnTo>
                    <a:pt x="597195" y="2063177"/>
                  </a:lnTo>
                  <a:lnTo>
                    <a:pt x="586231" y="2106986"/>
                  </a:lnTo>
                  <a:lnTo>
                    <a:pt x="574355" y="2150606"/>
                  </a:lnTo>
                  <a:lnTo>
                    <a:pt x="561565" y="2194021"/>
                  </a:lnTo>
                  <a:lnTo>
                    <a:pt x="547861" y="2237217"/>
                  </a:lnTo>
                  <a:lnTo>
                    <a:pt x="533243" y="2280178"/>
                  </a:lnTo>
                  <a:lnTo>
                    <a:pt x="517712" y="2322889"/>
                  </a:lnTo>
                  <a:lnTo>
                    <a:pt x="501268" y="2365335"/>
                  </a:lnTo>
                  <a:lnTo>
                    <a:pt x="483910" y="2407501"/>
                  </a:lnTo>
                  <a:lnTo>
                    <a:pt x="465638" y="2449372"/>
                  </a:lnTo>
                  <a:lnTo>
                    <a:pt x="446453" y="2490933"/>
                  </a:lnTo>
                  <a:lnTo>
                    <a:pt x="426354" y="2532168"/>
                  </a:lnTo>
                  <a:lnTo>
                    <a:pt x="405341" y="2573063"/>
                  </a:lnTo>
                  <a:lnTo>
                    <a:pt x="383415" y="2613601"/>
                  </a:lnTo>
                  <a:lnTo>
                    <a:pt x="360575" y="2653769"/>
                  </a:lnTo>
                  <a:lnTo>
                    <a:pt x="336822" y="2693551"/>
                  </a:lnTo>
                  <a:lnTo>
                    <a:pt x="312155" y="2732931"/>
                  </a:lnTo>
                  <a:lnTo>
                    <a:pt x="286575" y="2771896"/>
                  </a:lnTo>
                  <a:lnTo>
                    <a:pt x="260081" y="2810428"/>
                  </a:lnTo>
                  <a:lnTo>
                    <a:pt x="232673" y="2848514"/>
                  </a:lnTo>
                  <a:lnTo>
                    <a:pt x="204352" y="2886139"/>
                  </a:lnTo>
                  <a:lnTo>
                    <a:pt x="175117" y="2923286"/>
                  </a:lnTo>
                  <a:lnTo>
                    <a:pt x="144969" y="2959941"/>
                  </a:lnTo>
                  <a:lnTo>
                    <a:pt x="113907" y="2996089"/>
                  </a:lnTo>
                  <a:lnTo>
                    <a:pt x="81931" y="3031715"/>
                  </a:lnTo>
                  <a:lnTo>
                    <a:pt x="49042" y="3066804"/>
                  </a:lnTo>
                  <a:lnTo>
                    <a:pt x="15240" y="3101340"/>
                  </a:lnTo>
                  <a:lnTo>
                    <a:pt x="0" y="3086100"/>
                  </a:lnTo>
                  <a:lnTo>
                    <a:pt x="33912" y="3051436"/>
                  </a:lnTo>
                  <a:lnTo>
                    <a:pt x="66896" y="3016211"/>
                  </a:lnTo>
                  <a:lnTo>
                    <a:pt x="98951" y="2980439"/>
                  </a:lnTo>
                  <a:lnTo>
                    <a:pt x="130077" y="2944137"/>
                  </a:lnTo>
                  <a:lnTo>
                    <a:pt x="160273" y="2907320"/>
                  </a:lnTo>
                  <a:lnTo>
                    <a:pt x="189540" y="2870004"/>
                  </a:lnTo>
                  <a:lnTo>
                    <a:pt x="217879" y="2832204"/>
                  </a:lnTo>
                  <a:lnTo>
                    <a:pt x="245288" y="2793936"/>
                  </a:lnTo>
                  <a:lnTo>
                    <a:pt x="271768" y="2755215"/>
                  </a:lnTo>
                  <a:lnTo>
                    <a:pt x="297319" y="2716058"/>
                  </a:lnTo>
                  <a:lnTo>
                    <a:pt x="321940" y="2676479"/>
                  </a:lnTo>
                  <a:lnTo>
                    <a:pt x="345633" y="2636494"/>
                  </a:lnTo>
                  <a:lnTo>
                    <a:pt x="368397" y="2596120"/>
                  </a:lnTo>
                  <a:lnTo>
                    <a:pt x="390231" y="2555371"/>
                  </a:lnTo>
                  <a:lnTo>
                    <a:pt x="411136" y="2514263"/>
                  </a:lnTo>
                  <a:lnTo>
                    <a:pt x="431112" y="2472811"/>
                  </a:lnTo>
                  <a:lnTo>
                    <a:pt x="450159" y="2431032"/>
                  </a:lnTo>
                  <a:lnTo>
                    <a:pt x="468277" y="2388941"/>
                  </a:lnTo>
                  <a:lnTo>
                    <a:pt x="485466" y="2346554"/>
                  </a:lnTo>
                  <a:lnTo>
                    <a:pt x="501726" y="2303885"/>
                  </a:lnTo>
                  <a:lnTo>
                    <a:pt x="517056" y="2260952"/>
                  </a:lnTo>
                  <a:lnTo>
                    <a:pt x="531457" y="2217768"/>
                  </a:lnTo>
                  <a:lnTo>
                    <a:pt x="544930" y="2174351"/>
                  </a:lnTo>
                  <a:lnTo>
                    <a:pt x="557473" y="2130715"/>
                  </a:lnTo>
                  <a:lnTo>
                    <a:pt x="569087" y="2086876"/>
                  </a:lnTo>
                  <a:lnTo>
                    <a:pt x="579772" y="2042850"/>
                  </a:lnTo>
                  <a:lnTo>
                    <a:pt x="589528" y="1998653"/>
                  </a:lnTo>
                  <a:lnTo>
                    <a:pt x="598354" y="1954299"/>
                  </a:lnTo>
                  <a:lnTo>
                    <a:pt x="606252" y="1909805"/>
                  </a:lnTo>
                  <a:lnTo>
                    <a:pt x="613220" y="1865186"/>
                  </a:lnTo>
                  <a:lnTo>
                    <a:pt x="619260" y="1820458"/>
                  </a:lnTo>
                  <a:lnTo>
                    <a:pt x="624370" y="1775636"/>
                  </a:lnTo>
                  <a:lnTo>
                    <a:pt x="628551" y="1730737"/>
                  </a:lnTo>
                  <a:lnTo>
                    <a:pt x="631803" y="1685774"/>
                  </a:lnTo>
                  <a:lnTo>
                    <a:pt x="634126" y="1640765"/>
                  </a:lnTo>
                  <a:lnTo>
                    <a:pt x="635519" y="1595725"/>
                  </a:lnTo>
                  <a:lnTo>
                    <a:pt x="635984" y="1550669"/>
                  </a:lnTo>
                  <a:lnTo>
                    <a:pt x="635519" y="1505614"/>
                  </a:lnTo>
                  <a:lnTo>
                    <a:pt x="634126" y="1460574"/>
                  </a:lnTo>
                  <a:lnTo>
                    <a:pt x="631803" y="1415565"/>
                  </a:lnTo>
                  <a:lnTo>
                    <a:pt x="628551" y="1370602"/>
                  </a:lnTo>
                  <a:lnTo>
                    <a:pt x="624370" y="1325703"/>
                  </a:lnTo>
                  <a:lnTo>
                    <a:pt x="619260" y="1280881"/>
                  </a:lnTo>
                  <a:lnTo>
                    <a:pt x="613220" y="1236153"/>
                  </a:lnTo>
                  <a:lnTo>
                    <a:pt x="606252" y="1191534"/>
                  </a:lnTo>
                  <a:lnTo>
                    <a:pt x="598354" y="1147040"/>
                  </a:lnTo>
                  <a:lnTo>
                    <a:pt x="589528" y="1102686"/>
                  </a:lnTo>
                  <a:lnTo>
                    <a:pt x="579772" y="1058489"/>
                  </a:lnTo>
                  <a:lnTo>
                    <a:pt x="569087" y="1014463"/>
                  </a:lnTo>
                  <a:lnTo>
                    <a:pt x="557473" y="970624"/>
                  </a:lnTo>
                  <a:lnTo>
                    <a:pt x="544930" y="926988"/>
                  </a:lnTo>
                  <a:lnTo>
                    <a:pt x="531457" y="883571"/>
                  </a:lnTo>
                  <a:lnTo>
                    <a:pt x="517056" y="840387"/>
                  </a:lnTo>
                  <a:lnTo>
                    <a:pt x="501726" y="797454"/>
                  </a:lnTo>
                  <a:lnTo>
                    <a:pt x="485466" y="754785"/>
                  </a:lnTo>
                  <a:lnTo>
                    <a:pt x="468277" y="712398"/>
                  </a:lnTo>
                  <a:lnTo>
                    <a:pt x="450159" y="670307"/>
                  </a:lnTo>
                  <a:lnTo>
                    <a:pt x="431112" y="628528"/>
                  </a:lnTo>
                  <a:lnTo>
                    <a:pt x="411136" y="587076"/>
                  </a:lnTo>
                  <a:lnTo>
                    <a:pt x="390231" y="545968"/>
                  </a:lnTo>
                  <a:lnTo>
                    <a:pt x="368397" y="505219"/>
                  </a:lnTo>
                  <a:lnTo>
                    <a:pt x="345633" y="464845"/>
                  </a:lnTo>
                  <a:lnTo>
                    <a:pt x="321940" y="424860"/>
                  </a:lnTo>
                  <a:lnTo>
                    <a:pt x="297319" y="385281"/>
                  </a:lnTo>
                  <a:lnTo>
                    <a:pt x="271768" y="346124"/>
                  </a:lnTo>
                  <a:lnTo>
                    <a:pt x="245288" y="307403"/>
                  </a:lnTo>
                  <a:lnTo>
                    <a:pt x="217879" y="269135"/>
                  </a:lnTo>
                  <a:lnTo>
                    <a:pt x="189540" y="231335"/>
                  </a:lnTo>
                  <a:lnTo>
                    <a:pt x="160273" y="194019"/>
                  </a:lnTo>
                  <a:lnTo>
                    <a:pt x="130077" y="157202"/>
                  </a:lnTo>
                  <a:lnTo>
                    <a:pt x="98951" y="120900"/>
                  </a:lnTo>
                  <a:lnTo>
                    <a:pt x="66896" y="85128"/>
                  </a:lnTo>
                  <a:lnTo>
                    <a:pt x="33912" y="49903"/>
                  </a:lnTo>
                  <a:lnTo>
                    <a:pt x="0" y="15239"/>
                  </a:lnTo>
                  <a:lnTo>
                    <a:pt x="15240" y="0"/>
                  </a:lnTo>
                  <a:close/>
                </a:path>
              </a:pathLst>
            </a:custGeom>
            <a:ln w="15240">
              <a:solidFill>
                <a:srgbClr val="9D909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2717292" y="2098547"/>
              <a:ext cx="7802880" cy="502920"/>
            </a:xfrm>
            <a:custGeom>
              <a:avLst/>
              <a:gdLst/>
              <a:ahLst/>
              <a:cxnLst/>
              <a:rect l="l" t="t" r="r" b="b"/>
              <a:pathLst>
                <a:path w="7802880" h="502919">
                  <a:moveTo>
                    <a:pt x="7802880" y="0"/>
                  </a:moveTo>
                  <a:lnTo>
                    <a:pt x="0" y="0"/>
                  </a:lnTo>
                  <a:lnTo>
                    <a:pt x="0" y="502920"/>
                  </a:lnTo>
                  <a:lnTo>
                    <a:pt x="7802880" y="502920"/>
                  </a:lnTo>
                  <a:lnTo>
                    <a:pt x="7802880" y="0"/>
                  </a:lnTo>
                  <a:close/>
                </a:path>
              </a:pathLst>
            </a:custGeom>
            <a:solidFill>
              <a:srgbClr val="5AA1A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2717292" y="2098547"/>
              <a:ext cx="7802880" cy="502920"/>
            </a:xfrm>
            <a:custGeom>
              <a:avLst/>
              <a:gdLst/>
              <a:ahLst/>
              <a:cxnLst/>
              <a:rect l="l" t="t" r="r" b="b"/>
              <a:pathLst>
                <a:path w="7802880" h="502919">
                  <a:moveTo>
                    <a:pt x="0" y="502920"/>
                  </a:moveTo>
                  <a:lnTo>
                    <a:pt x="7802880" y="502920"/>
                  </a:lnTo>
                  <a:lnTo>
                    <a:pt x="7802880" y="0"/>
                  </a:lnTo>
                  <a:lnTo>
                    <a:pt x="0" y="0"/>
                  </a:lnTo>
                  <a:lnTo>
                    <a:pt x="0" y="502920"/>
                  </a:lnTo>
                  <a:close/>
                </a:path>
              </a:pathLst>
            </a:custGeom>
            <a:ln w="1524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 name="object 9"/>
          <p:cNvSpPr txBox="1"/>
          <p:nvPr/>
        </p:nvSpPr>
        <p:spPr>
          <a:xfrm>
            <a:off x="3850959" y="2456650"/>
            <a:ext cx="5354955" cy="291266"/>
          </a:xfrm>
          <a:prstGeom prst="rect">
            <a:avLst/>
          </a:prstGeom>
        </p:spPr>
        <p:txBody>
          <a:bodyPr vert="horz" wrap="square" lIns="0" tIns="9049" rIns="0" bIns="0" rtlCol="0">
            <a:spAutoFit/>
          </a:bodyPr>
          <a:lstStyle/>
          <a:p>
            <a:pPr marL="9525" marR="0" lvl="0" indent="0" algn="l" defTabSz="914400" rtl="0" eaLnBrk="1" fontAlgn="auto" latinLnBrk="0" hangingPunct="1">
              <a:lnSpc>
                <a:spcPts val="1091"/>
              </a:lnSpc>
              <a:spcBef>
                <a:spcPts val="71"/>
              </a:spcBef>
              <a:spcAft>
                <a:spcPts val="0"/>
              </a:spcAft>
              <a:buClrTx/>
              <a:buSzTx/>
              <a:buFontTx/>
              <a:buNone/>
              <a:tabLst/>
              <a:defRPr/>
            </a:pPr>
            <a:r>
              <a:rPr kumimoji="0" sz="975" b="0" i="0" u="none" strike="noStrike" kern="1200" cap="none" spc="-8" normalizeH="0" baseline="0" noProof="0" dirty="0">
                <a:ln>
                  <a:noFill/>
                </a:ln>
                <a:solidFill>
                  <a:srgbClr val="FFFFFF"/>
                </a:solidFill>
                <a:effectLst/>
                <a:uLnTx/>
                <a:uFillTx/>
                <a:latin typeface="Arial"/>
                <a:ea typeface="+mn-ea"/>
                <a:cs typeface="Arial"/>
              </a:rPr>
              <a:t>I.Que </a:t>
            </a:r>
            <a:r>
              <a:rPr kumimoji="0" sz="975" b="0" i="0" u="none" strike="noStrike" kern="1200" cap="none" spc="-4" normalizeH="0" baseline="0" noProof="0" dirty="0">
                <a:ln>
                  <a:noFill/>
                </a:ln>
                <a:solidFill>
                  <a:srgbClr val="FFFFFF"/>
                </a:solidFill>
                <a:effectLst/>
                <a:uLnTx/>
                <a:uFillTx/>
                <a:latin typeface="Arial"/>
                <a:ea typeface="+mn-ea"/>
                <a:cs typeface="Arial"/>
              </a:rPr>
              <a:t>el impuesto </a:t>
            </a:r>
            <a:r>
              <a:rPr kumimoji="0" sz="975" b="0" i="0" u="none" strike="noStrike" kern="1200" cap="none" spc="-8" normalizeH="0" baseline="0" noProof="0" dirty="0">
                <a:ln>
                  <a:noFill/>
                </a:ln>
                <a:solidFill>
                  <a:srgbClr val="FFFFFF"/>
                </a:solidFill>
                <a:effectLst/>
                <a:uLnTx/>
                <a:uFillTx/>
                <a:latin typeface="Arial"/>
                <a:ea typeface="+mn-ea"/>
                <a:cs typeface="Arial"/>
              </a:rPr>
              <a:t>al </a:t>
            </a:r>
            <a:r>
              <a:rPr kumimoji="0" sz="975" b="0" i="0" u="none" strike="noStrike" kern="1200" cap="none" spc="0" normalizeH="0" baseline="0" noProof="0" dirty="0">
                <a:ln>
                  <a:noFill/>
                </a:ln>
                <a:solidFill>
                  <a:srgbClr val="FFFFFF"/>
                </a:solidFill>
                <a:effectLst/>
                <a:uLnTx/>
                <a:uFillTx/>
                <a:latin typeface="Arial"/>
                <a:ea typeface="+mn-ea"/>
                <a:cs typeface="Arial"/>
              </a:rPr>
              <a:t>valor </a:t>
            </a:r>
            <a:r>
              <a:rPr kumimoji="0" sz="975" b="0" i="0" u="none" strike="noStrike" kern="1200" cap="none" spc="-4" normalizeH="0" baseline="0" noProof="0" dirty="0">
                <a:ln>
                  <a:noFill/>
                </a:ln>
                <a:solidFill>
                  <a:srgbClr val="FFFFFF"/>
                </a:solidFill>
                <a:effectLst/>
                <a:uLnTx/>
                <a:uFillTx/>
                <a:latin typeface="Arial"/>
                <a:ea typeface="+mn-ea"/>
                <a:cs typeface="Arial"/>
              </a:rPr>
              <a:t>agregado </a:t>
            </a:r>
            <a:r>
              <a:rPr kumimoji="0" sz="975" b="0" i="0" u="none" strike="noStrike" kern="1200" cap="none" spc="-8" normalizeH="0" baseline="0" noProof="0" dirty="0">
                <a:ln>
                  <a:noFill/>
                </a:ln>
                <a:solidFill>
                  <a:srgbClr val="FFFFFF"/>
                </a:solidFill>
                <a:effectLst/>
                <a:uLnTx/>
                <a:uFillTx/>
                <a:latin typeface="Arial"/>
                <a:ea typeface="+mn-ea"/>
                <a:cs typeface="Arial"/>
              </a:rPr>
              <a:t>corresponda </a:t>
            </a:r>
            <a:r>
              <a:rPr kumimoji="0" sz="975" b="0" i="0" u="none" strike="noStrike" kern="1200" cap="none" spc="-4" normalizeH="0" baseline="0" noProof="0" dirty="0">
                <a:ln>
                  <a:noFill/>
                </a:ln>
                <a:solidFill>
                  <a:srgbClr val="FFFFFF"/>
                </a:solidFill>
                <a:effectLst/>
                <a:uLnTx/>
                <a:uFillTx/>
                <a:latin typeface="Arial"/>
                <a:ea typeface="+mn-ea"/>
                <a:cs typeface="Arial"/>
              </a:rPr>
              <a:t>a bienes, </a:t>
            </a:r>
            <a:r>
              <a:rPr kumimoji="0" sz="975" b="0" i="0" u="none" strike="noStrike" kern="1200" cap="none" spc="0" normalizeH="0" baseline="0" noProof="0" dirty="0">
                <a:ln>
                  <a:noFill/>
                </a:ln>
                <a:solidFill>
                  <a:srgbClr val="FFFFFF"/>
                </a:solidFill>
                <a:effectLst/>
                <a:uLnTx/>
                <a:uFillTx/>
                <a:latin typeface="Arial"/>
                <a:ea typeface="+mn-ea"/>
                <a:cs typeface="Arial"/>
              </a:rPr>
              <a:t>servicios </a:t>
            </a:r>
            <a:r>
              <a:rPr kumimoji="0" sz="975" b="0" i="0" u="none" strike="noStrike" kern="1200" cap="none" spc="-4" normalizeH="0" baseline="0" noProof="0" dirty="0">
                <a:ln>
                  <a:noFill/>
                </a:ln>
                <a:solidFill>
                  <a:srgbClr val="FFFFFF"/>
                </a:solidFill>
                <a:effectLst/>
                <a:uLnTx/>
                <a:uFillTx/>
                <a:latin typeface="Arial"/>
                <a:ea typeface="+mn-ea"/>
                <a:cs typeface="Arial"/>
              </a:rPr>
              <a:t>o </a:t>
            </a:r>
            <a:r>
              <a:rPr kumimoji="0" sz="975" b="0" i="0" u="none" strike="noStrike" kern="1200" cap="none" spc="-8" normalizeH="0" baseline="0" noProof="0" dirty="0">
                <a:ln>
                  <a:noFill/>
                </a:ln>
                <a:solidFill>
                  <a:srgbClr val="FFFFFF"/>
                </a:solidFill>
                <a:effectLst/>
                <a:uLnTx/>
                <a:uFillTx/>
                <a:latin typeface="Arial"/>
                <a:ea typeface="+mn-ea"/>
                <a:cs typeface="Arial"/>
              </a:rPr>
              <a:t>al </a:t>
            </a:r>
            <a:r>
              <a:rPr kumimoji="0" sz="975" b="0" i="0" u="none" strike="noStrike" kern="1200" cap="none" spc="-11" normalizeH="0" baseline="0" noProof="0" dirty="0">
                <a:ln>
                  <a:noFill/>
                </a:ln>
                <a:solidFill>
                  <a:srgbClr val="FFFFFF"/>
                </a:solidFill>
                <a:effectLst/>
                <a:uLnTx/>
                <a:uFillTx/>
                <a:latin typeface="Arial"/>
                <a:ea typeface="+mn-ea"/>
                <a:cs typeface="Arial"/>
              </a:rPr>
              <a:t>uso </a:t>
            </a:r>
            <a:r>
              <a:rPr kumimoji="0" sz="975" b="0" i="0" u="none" strike="noStrike" kern="1200" cap="none" spc="-4" normalizeH="0" baseline="0" noProof="0" dirty="0">
                <a:ln>
                  <a:noFill/>
                </a:ln>
                <a:solidFill>
                  <a:srgbClr val="FFFFFF"/>
                </a:solidFill>
                <a:effectLst/>
                <a:uLnTx/>
                <a:uFillTx/>
                <a:latin typeface="Arial"/>
                <a:ea typeface="+mn-ea"/>
                <a:cs typeface="Arial"/>
              </a:rPr>
              <a:t>o goce temporal</a:t>
            </a:r>
            <a:r>
              <a:rPr kumimoji="0" sz="975" b="0" i="0" u="none" strike="noStrike" kern="1200" cap="none" spc="214" normalizeH="0" baseline="0" noProof="0" dirty="0">
                <a:ln>
                  <a:noFill/>
                </a:ln>
                <a:solidFill>
                  <a:srgbClr val="FFFFFF"/>
                </a:solidFill>
                <a:effectLst/>
                <a:uLnTx/>
                <a:uFillTx/>
                <a:latin typeface="Arial"/>
                <a:ea typeface="+mn-ea"/>
                <a:cs typeface="Arial"/>
              </a:rPr>
              <a:t> </a:t>
            </a:r>
            <a:r>
              <a:rPr kumimoji="0" sz="975" b="0" i="0" u="none" strike="noStrike" kern="1200" cap="none" spc="-4" normalizeH="0" baseline="0" noProof="0" dirty="0">
                <a:ln>
                  <a:noFill/>
                </a:ln>
                <a:solidFill>
                  <a:srgbClr val="FFFFFF"/>
                </a:solidFill>
                <a:effectLst/>
                <a:uLnTx/>
                <a:uFillTx/>
                <a:latin typeface="Arial"/>
                <a:ea typeface="+mn-ea"/>
                <a:cs typeface="Arial"/>
              </a:rPr>
              <a:t>de</a:t>
            </a:r>
            <a:endParaRPr kumimoji="0" sz="975"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091"/>
              </a:lnSpc>
              <a:spcBef>
                <a:spcPts val="0"/>
              </a:spcBef>
              <a:spcAft>
                <a:spcPts val="0"/>
              </a:spcAft>
              <a:buClrTx/>
              <a:buSzTx/>
              <a:buFontTx/>
              <a:buNone/>
              <a:tabLst/>
              <a:defRPr/>
            </a:pPr>
            <a:r>
              <a:rPr kumimoji="0" sz="975" b="0" i="0" u="none" strike="noStrike" kern="1200" cap="none" spc="-4" normalizeH="0" baseline="0" noProof="0" dirty="0">
                <a:ln>
                  <a:noFill/>
                </a:ln>
                <a:solidFill>
                  <a:srgbClr val="FFFFFF"/>
                </a:solidFill>
                <a:effectLst/>
                <a:uLnTx/>
                <a:uFillTx/>
                <a:latin typeface="Arial"/>
                <a:ea typeface="+mn-ea"/>
                <a:cs typeface="Arial"/>
              </a:rPr>
              <a:t>bienes, estrictamente indispensables para </a:t>
            </a:r>
            <a:r>
              <a:rPr kumimoji="0" sz="975" b="0" i="0" u="none" strike="noStrike" kern="1200" cap="none" spc="0" normalizeH="0" baseline="0" noProof="0" dirty="0">
                <a:ln>
                  <a:noFill/>
                </a:ln>
                <a:solidFill>
                  <a:srgbClr val="FFFFFF"/>
                </a:solidFill>
                <a:effectLst/>
                <a:uLnTx/>
                <a:uFillTx/>
                <a:latin typeface="Arial"/>
                <a:ea typeface="+mn-ea"/>
                <a:cs typeface="Arial"/>
              </a:rPr>
              <a:t>realizar las actividades </a:t>
            </a:r>
            <a:r>
              <a:rPr kumimoji="0" sz="975" b="0" i="0" u="none" strike="noStrike" kern="1200" cap="none" spc="-4" normalizeH="0" baseline="0" noProof="0" dirty="0">
                <a:ln>
                  <a:noFill/>
                </a:ln>
                <a:solidFill>
                  <a:srgbClr val="FFFFFF"/>
                </a:solidFill>
                <a:effectLst/>
                <a:uLnTx/>
                <a:uFillTx/>
                <a:latin typeface="Arial"/>
                <a:ea typeface="+mn-ea"/>
                <a:cs typeface="Arial"/>
              </a:rPr>
              <a:t>por </a:t>
            </a:r>
            <a:r>
              <a:rPr kumimoji="0" sz="975" b="0" i="0" u="none" strike="noStrike" kern="1200" cap="none" spc="0" normalizeH="0" baseline="0" noProof="0" dirty="0">
                <a:ln>
                  <a:noFill/>
                </a:ln>
                <a:solidFill>
                  <a:srgbClr val="FFFFFF"/>
                </a:solidFill>
                <a:effectLst/>
                <a:uLnTx/>
                <a:uFillTx/>
                <a:latin typeface="Arial"/>
                <a:ea typeface="+mn-ea"/>
                <a:cs typeface="Arial"/>
              </a:rPr>
              <a:t>las </a:t>
            </a:r>
            <a:r>
              <a:rPr kumimoji="0" sz="975" b="0" i="0" u="none" strike="noStrike" kern="1200" cap="none" spc="-11" normalizeH="0" baseline="0" noProof="0" dirty="0">
                <a:ln>
                  <a:noFill/>
                </a:ln>
                <a:solidFill>
                  <a:srgbClr val="FFFFFF"/>
                </a:solidFill>
                <a:effectLst/>
                <a:uLnTx/>
                <a:uFillTx/>
                <a:latin typeface="Arial"/>
                <a:ea typeface="+mn-ea"/>
                <a:cs typeface="Arial"/>
              </a:rPr>
              <a:t>que </a:t>
            </a:r>
            <a:r>
              <a:rPr kumimoji="0" sz="975" b="0" i="0" u="none" strike="noStrike" kern="1200" cap="none" spc="-4" normalizeH="0" baseline="0" noProof="0" dirty="0">
                <a:ln>
                  <a:noFill/>
                </a:ln>
                <a:solidFill>
                  <a:srgbClr val="FFFFFF"/>
                </a:solidFill>
                <a:effectLst/>
                <a:uLnTx/>
                <a:uFillTx/>
                <a:latin typeface="Arial"/>
                <a:ea typeface="+mn-ea"/>
                <a:cs typeface="Arial"/>
              </a:rPr>
              <a:t>deba de pagar</a:t>
            </a:r>
            <a:r>
              <a:rPr kumimoji="0" sz="975" b="0" i="0" u="none" strike="noStrike" kern="1200" cap="none" spc="116" normalizeH="0" baseline="0" noProof="0" dirty="0">
                <a:ln>
                  <a:noFill/>
                </a:ln>
                <a:solidFill>
                  <a:srgbClr val="FFFFFF"/>
                </a:solidFill>
                <a:effectLst/>
                <a:uLnTx/>
                <a:uFillTx/>
                <a:latin typeface="Arial"/>
                <a:ea typeface="+mn-ea"/>
                <a:cs typeface="Arial"/>
              </a:rPr>
              <a:t> </a:t>
            </a:r>
            <a:r>
              <a:rPr kumimoji="0" sz="975" b="0" i="0" u="none" strike="noStrike" kern="1200" cap="none" spc="-23" normalizeH="0" baseline="0" noProof="0" dirty="0">
                <a:ln>
                  <a:noFill/>
                </a:ln>
                <a:solidFill>
                  <a:srgbClr val="FFFFFF"/>
                </a:solidFill>
                <a:effectLst/>
                <a:uLnTx/>
                <a:uFillTx/>
                <a:latin typeface="Arial"/>
                <a:ea typeface="+mn-ea"/>
                <a:cs typeface="Arial"/>
              </a:rPr>
              <a:t>IVA.</a:t>
            </a:r>
            <a:endParaRPr kumimoji="0" sz="975" b="0" i="0" u="none" strike="noStrike" kern="1200" cap="none" spc="0" normalizeH="0" baseline="0" noProof="0">
              <a:ln>
                <a:noFill/>
              </a:ln>
              <a:solidFill>
                <a:prstClr val="black"/>
              </a:solidFill>
              <a:effectLst/>
              <a:uLnTx/>
              <a:uFillTx/>
              <a:latin typeface="Arial"/>
              <a:ea typeface="+mn-ea"/>
              <a:cs typeface="Arial"/>
            </a:endParaRPr>
          </a:p>
        </p:txBody>
      </p:sp>
      <p:grpSp>
        <p:nvGrpSpPr>
          <p:cNvPr id="10" name="object 10"/>
          <p:cNvGrpSpPr/>
          <p:nvPr/>
        </p:nvGrpSpPr>
        <p:grpSpPr>
          <a:xfrm>
            <a:off x="3323083" y="2379727"/>
            <a:ext cx="6096953" cy="996791"/>
            <a:chOff x="2398776" y="2029967"/>
            <a:chExt cx="8129270" cy="1329055"/>
          </a:xfrm>
        </p:grpSpPr>
        <p:sp>
          <p:nvSpPr>
            <p:cNvPr id="11" name="object 11"/>
            <p:cNvSpPr/>
            <p:nvPr/>
          </p:nvSpPr>
          <p:spPr>
            <a:xfrm>
              <a:off x="2406396" y="2037587"/>
              <a:ext cx="624840" cy="624840"/>
            </a:xfrm>
            <a:custGeom>
              <a:avLst/>
              <a:gdLst/>
              <a:ahLst/>
              <a:cxnLst/>
              <a:rect l="l" t="t" r="r" b="b"/>
              <a:pathLst>
                <a:path w="624839" h="624839">
                  <a:moveTo>
                    <a:pt x="312420" y="0"/>
                  </a:moveTo>
                  <a:lnTo>
                    <a:pt x="266241" y="3386"/>
                  </a:lnTo>
                  <a:lnTo>
                    <a:pt x="222171" y="13223"/>
                  </a:lnTo>
                  <a:lnTo>
                    <a:pt x="180690" y="29029"/>
                  </a:lnTo>
                  <a:lnTo>
                    <a:pt x="142282" y="50320"/>
                  </a:lnTo>
                  <a:lnTo>
                    <a:pt x="107429" y="76615"/>
                  </a:lnTo>
                  <a:lnTo>
                    <a:pt x="76615" y="107429"/>
                  </a:lnTo>
                  <a:lnTo>
                    <a:pt x="50320" y="142282"/>
                  </a:lnTo>
                  <a:lnTo>
                    <a:pt x="29029" y="180690"/>
                  </a:lnTo>
                  <a:lnTo>
                    <a:pt x="13223" y="222171"/>
                  </a:lnTo>
                  <a:lnTo>
                    <a:pt x="3386" y="266241"/>
                  </a:lnTo>
                  <a:lnTo>
                    <a:pt x="0" y="312420"/>
                  </a:lnTo>
                  <a:lnTo>
                    <a:pt x="3386" y="358598"/>
                  </a:lnTo>
                  <a:lnTo>
                    <a:pt x="13223" y="402668"/>
                  </a:lnTo>
                  <a:lnTo>
                    <a:pt x="29029" y="444149"/>
                  </a:lnTo>
                  <a:lnTo>
                    <a:pt x="50320" y="482557"/>
                  </a:lnTo>
                  <a:lnTo>
                    <a:pt x="76615" y="517410"/>
                  </a:lnTo>
                  <a:lnTo>
                    <a:pt x="107429" y="548224"/>
                  </a:lnTo>
                  <a:lnTo>
                    <a:pt x="142282" y="574519"/>
                  </a:lnTo>
                  <a:lnTo>
                    <a:pt x="180690" y="595810"/>
                  </a:lnTo>
                  <a:lnTo>
                    <a:pt x="222171" y="611616"/>
                  </a:lnTo>
                  <a:lnTo>
                    <a:pt x="266241" y="621453"/>
                  </a:lnTo>
                  <a:lnTo>
                    <a:pt x="312420" y="624839"/>
                  </a:lnTo>
                  <a:lnTo>
                    <a:pt x="358598" y="621453"/>
                  </a:lnTo>
                  <a:lnTo>
                    <a:pt x="402668" y="611616"/>
                  </a:lnTo>
                  <a:lnTo>
                    <a:pt x="444149" y="595810"/>
                  </a:lnTo>
                  <a:lnTo>
                    <a:pt x="482557" y="574519"/>
                  </a:lnTo>
                  <a:lnTo>
                    <a:pt x="517410" y="548224"/>
                  </a:lnTo>
                  <a:lnTo>
                    <a:pt x="548224" y="517410"/>
                  </a:lnTo>
                  <a:lnTo>
                    <a:pt x="574519" y="482557"/>
                  </a:lnTo>
                  <a:lnTo>
                    <a:pt x="595810" y="444149"/>
                  </a:lnTo>
                  <a:lnTo>
                    <a:pt x="611616" y="402668"/>
                  </a:lnTo>
                  <a:lnTo>
                    <a:pt x="621453" y="358598"/>
                  </a:lnTo>
                  <a:lnTo>
                    <a:pt x="624840" y="312420"/>
                  </a:lnTo>
                  <a:lnTo>
                    <a:pt x="621453" y="266241"/>
                  </a:lnTo>
                  <a:lnTo>
                    <a:pt x="611616" y="222171"/>
                  </a:lnTo>
                  <a:lnTo>
                    <a:pt x="595810" y="180690"/>
                  </a:lnTo>
                  <a:lnTo>
                    <a:pt x="574519" y="142282"/>
                  </a:lnTo>
                  <a:lnTo>
                    <a:pt x="548224" y="107429"/>
                  </a:lnTo>
                  <a:lnTo>
                    <a:pt x="517410" y="76615"/>
                  </a:lnTo>
                  <a:lnTo>
                    <a:pt x="482557" y="50320"/>
                  </a:lnTo>
                  <a:lnTo>
                    <a:pt x="444149" y="29029"/>
                  </a:lnTo>
                  <a:lnTo>
                    <a:pt x="402668" y="13223"/>
                  </a:lnTo>
                  <a:lnTo>
                    <a:pt x="358598" y="3386"/>
                  </a:lnTo>
                  <a:lnTo>
                    <a:pt x="31242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2406396" y="2037587"/>
              <a:ext cx="624840" cy="624840"/>
            </a:xfrm>
            <a:custGeom>
              <a:avLst/>
              <a:gdLst/>
              <a:ahLst/>
              <a:cxnLst/>
              <a:rect l="l" t="t" r="r" b="b"/>
              <a:pathLst>
                <a:path w="624839" h="624839">
                  <a:moveTo>
                    <a:pt x="0" y="312420"/>
                  </a:moveTo>
                  <a:lnTo>
                    <a:pt x="3386" y="266241"/>
                  </a:lnTo>
                  <a:lnTo>
                    <a:pt x="13223" y="222171"/>
                  </a:lnTo>
                  <a:lnTo>
                    <a:pt x="29029" y="180690"/>
                  </a:lnTo>
                  <a:lnTo>
                    <a:pt x="50320" y="142282"/>
                  </a:lnTo>
                  <a:lnTo>
                    <a:pt x="76615" y="107429"/>
                  </a:lnTo>
                  <a:lnTo>
                    <a:pt x="107429" y="76615"/>
                  </a:lnTo>
                  <a:lnTo>
                    <a:pt x="142282" y="50320"/>
                  </a:lnTo>
                  <a:lnTo>
                    <a:pt x="180690" y="29029"/>
                  </a:lnTo>
                  <a:lnTo>
                    <a:pt x="222171" y="13223"/>
                  </a:lnTo>
                  <a:lnTo>
                    <a:pt x="266241" y="3386"/>
                  </a:lnTo>
                  <a:lnTo>
                    <a:pt x="312420" y="0"/>
                  </a:lnTo>
                  <a:lnTo>
                    <a:pt x="358598" y="3386"/>
                  </a:lnTo>
                  <a:lnTo>
                    <a:pt x="402668" y="13223"/>
                  </a:lnTo>
                  <a:lnTo>
                    <a:pt x="444149" y="29029"/>
                  </a:lnTo>
                  <a:lnTo>
                    <a:pt x="482557" y="50320"/>
                  </a:lnTo>
                  <a:lnTo>
                    <a:pt x="517410" y="76615"/>
                  </a:lnTo>
                  <a:lnTo>
                    <a:pt x="548224" y="107429"/>
                  </a:lnTo>
                  <a:lnTo>
                    <a:pt x="574519" y="142282"/>
                  </a:lnTo>
                  <a:lnTo>
                    <a:pt x="595810" y="180690"/>
                  </a:lnTo>
                  <a:lnTo>
                    <a:pt x="611616" y="222171"/>
                  </a:lnTo>
                  <a:lnTo>
                    <a:pt x="621453" y="266241"/>
                  </a:lnTo>
                  <a:lnTo>
                    <a:pt x="624840" y="312420"/>
                  </a:lnTo>
                  <a:lnTo>
                    <a:pt x="621453" y="358598"/>
                  </a:lnTo>
                  <a:lnTo>
                    <a:pt x="611616" y="402668"/>
                  </a:lnTo>
                  <a:lnTo>
                    <a:pt x="595810" y="444149"/>
                  </a:lnTo>
                  <a:lnTo>
                    <a:pt x="574519" y="482557"/>
                  </a:lnTo>
                  <a:lnTo>
                    <a:pt x="548224" y="517410"/>
                  </a:lnTo>
                  <a:lnTo>
                    <a:pt x="517410" y="548224"/>
                  </a:lnTo>
                  <a:lnTo>
                    <a:pt x="482557" y="574519"/>
                  </a:lnTo>
                  <a:lnTo>
                    <a:pt x="444149" y="595810"/>
                  </a:lnTo>
                  <a:lnTo>
                    <a:pt x="402668" y="611616"/>
                  </a:lnTo>
                  <a:lnTo>
                    <a:pt x="358598" y="621453"/>
                  </a:lnTo>
                  <a:lnTo>
                    <a:pt x="312420" y="624839"/>
                  </a:lnTo>
                  <a:lnTo>
                    <a:pt x="266241" y="621453"/>
                  </a:lnTo>
                  <a:lnTo>
                    <a:pt x="222171" y="611616"/>
                  </a:lnTo>
                  <a:lnTo>
                    <a:pt x="180690" y="595810"/>
                  </a:lnTo>
                  <a:lnTo>
                    <a:pt x="142282" y="574519"/>
                  </a:lnTo>
                  <a:lnTo>
                    <a:pt x="107429" y="548224"/>
                  </a:lnTo>
                  <a:lnTo>
                    <a:pt x="76615" y="517410"/>
                  </a:lnTo>
                  <a:lnTo>
                    <a:pt x="50320" y="482557"/>
                  </a:lnTo>
                  <a:lnTo>
                    <a:pt x="29029" y="444149"/>
                  </a:lnTo>
                  <a:lnTo>
                    <a:pt x="13223" y="402668"/>
                  </a:lnTo>
                  <a:lnTo>
                    <a:pt x="3386" y="358598"/>
                  </a:lnTo>
                  <a:lnTo>
                    <a:pt x="0" y="312420"/>
                  </a:lnTo>
                  <a:close/>
                </a:path>
              </a:pathLst>
            </a:custGeom>
            <a:ln w="15240">
              <a:solidFill>
                <a:srgbClr val="5AA1A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bject 13"/>
            <p:cNvSpPr/>
            <p:nvPr/>
          </p:nvSpPr>
          <p:spPr>
            <a:xfrm>
              <a:off x="3006852" y="2851403"/>
              <a:ext cx="7513320" cy="500380"/>
            </a:xfrm>
            <a:custGeom>
              <a:avLst/>
              <a:gdLst/>
              <a:ahLst/>
              <a:cxnLst/>
              <a:rect l="l" t="t" r="r" b="b"/>
              <a:pathLst>
                <a:path w="7513320" h="500379">
                  <a:moveTo>
                    <a:pt x="7513320" y="0"/>
                  </a:moveTo>
                  <a:lnTo>
                    <a:pt x="0" y="0"/>
                  </a:lnTo>
                  <a:lnTo>
                    <a:pt x="0" y="499872"/>
                  </a:lnTo>
                  <a:lnTo>
                    <a:pt x="7513320" y="499872"/>
                  </a:lnTo>
                  <a:lnTo>
                    <a:pt x="7513320" y="0"/>
                  </a:lnTo>
                  <a:close/>
                </a:path>
              </a:pathLst>
            </a:custGeom>
            <a:solidFill>
              <a:srgbClr val="6C7EA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bject 14"/>
            <p:cNvSpPr/>
            <p:nvPr/>
          </p:nvSpPr>
          <p:spPr>
            <a:xfrm>
              <a:off x="3006852" y="2851403"/>
              <a:ext cx="7513320" cy="500380"/>
            </a:xfrm>
            <a:custGeom>
              <a:avLst/>
              <a:gdLst/>
              <a:ahLst/>
              <a:cxnLst/>
              <a:rect l="l" t="t" r="r" b="b"/>
              <a:pathLst>
                <a:path w="7513320" h="500379">
                  <a:moveTo>
                    <a:pt x="0" y="499872"/>
                  </a:moveTo>
                  <a:lnTo>
                    <a:pt x="7513320" y="499872"/>
                  </a:lnTo>
                  <a:lnTo>
                    <a:pt x="7513320" y="0"/>
                  </a:lnTo>
                  <a:lnTo>
                    <a:pt x="0" y="0"/>
                  </a:lnTo>
                  <a:lnTo>
                    <a:pt x="0" y="499872"/>
                  </a:lnTo>
                  <a:close/>
                </a:path>
              </a:pathLst>
            </a:custGeom>
            <a:ln w="1524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object 15"/>
          <p:cNvSpPr txBox="1"/>
          <p:nvPr/>
        </p:nvSpPr>
        <p:spPr>
          <a:xfrm>
            <a:off x="4066318" y="3020758"/>
            <a:ext cx="5193506" cy="287258"/>
          </a:xfrm>
          <a:prstGeom prst="rect">
            <a:avLst/>
          </a:prstGeom>
        </p:spPr>
        <p:txBody>
          <a:bodyPr vert="horz" wrap="square" lIns="0" tIns="30480" rIns="0" bIns="0" rtlCol="0">
            <a:spAutoFit/>
          </a:bodyPr>
          <a:lstStyle/>
          <a:p>
            <a:pPr marL="9525" marR="3810" lvl="0" indent="0" algn="l" defTabSz="914400" rtl="0" eaLnBrk="1" fontAlgn="auto" latinLnBrk="0" hangingPunct="1">
              <a:lnSpc>
                <a:spcPts val="1005"/>
              </a:lnSpc>
              <a:spcBef>
                <a:spcPts val="240"/>
              </a:spcBef>
              <a:spcAft>
                <a:spcPts val="0"/>
              </a:spcAft>
              <a:buClrTx/>
              <a:buSzTx/>
              <a:buFontTx/>
              <a:buNone/>
              <a:tabLst/>
              <a:defRPr/>
            </a:pPr>
            <a:r>
              <a:rPr kumimoji="0" sz="975" b="0" i="0" u="none" strike="noStrike" kern="1200" cap="none" spc="-8" normalizeH="0" baseline="0" noProof="0" dirty="0">
                <a:ln>
                  <a:noFill/>
                </a:ln>
                <a:solidFill>
                  <a:srgbClr val="FFFFFF"/>
                </a:solidFill>
                <a:effectLst/>
                <a:uLnTx/>
                <a:uFillTx/>
                <a:latin typeface="Arial"/>
                <a:ea typeface="+mn-ea"/>
                <a:cs typeface="Arial"/>
              </a:rPr>
              <a:t>I.Que </a:t>
            </a:r>
            <a:r>
              <a:rPr kumimoji="0" sz="975" b="0" i="0" u="none" strike="noStrike" kern="1200" cap="none" spc="-4" normalizeH="0" baseline="0" noProof="0" dirty="0">
                <a:ln>
                  <a:noFill/>
                </a:ln>
                <a:solidFill>
                  <a:srgbClr val="FFFFFF"/>
                </a:solidFill>
                <a:effectLst/>
                <a:uLnTx/>
                <a:uFillTx/>
                <a:latin typeface="Arial"/>
                <a:ea typeface="+mn-ea"/>
                <a:cs typeface="Arial"/>
              </a:rPr>
              <a:t>el impuesto al </a:t>
            </a:r>
            <a:r>
              <a:rPr kumimoji="0" sz="975" b="0" i="0" u="none" strike="noStrike" kern="1200" cap="none" spc="0" normalizeH="0" baseline="0" noProof="0" dirty="0">
                <a:ln>
                  <a:noFill/>
                </a:ln>
                <a:solidFill>
                  <a:srgbClr val="FFFFFF"/>
                </a:solidFill>
                <a:effectLst/>
                <a:uLnTx/>
                <a:uFillTx/>
                <a:latin typeface="Arial"/>
                <a:ea typeface="+mn-ea"/>
                <a:cs typeface="Arial"/>
              </a:rPr>
              <a:t>valor </a:t>
            </a:r>
            <a:r>
              <a:rPr kumimoji="0" sz="975" b="0" i="0" u="none" strike="noStrike" kern="1200" cap="none" spc="-4" normalizeH="0" baseline="0" noProof="0" dirty="0">
                <a:ln>
                  <a:noFill/>
                </a:ln>
                <a:solidFill>
                  <a:srgbClr val="FFFFFF"/>
                </a:solidFill>
                <a:effectLst/>
                <a:uLnTx/>
                <a:uFillTx/>
                <a:latin typeface="Arial"/>
                <a:ea typeface="+mn-ea"/>
                <a:cs typeface="Arial"/>
              </a:rPr>
              <a:t>agregado </a:t>
            </a:r>
            <a:r>
              <a:rPr kumimoji="0" sz="975" b="0" i="0" u="none" strike="noStrike" kern="1200" cap="none" spc="-8" normalizeH="0" baseline="0" noProof="0" dirty="0">
                <a:ln>
                  <a:noFill/>
                </a:ln>
                <a:solidFill>
                  <a:srgbClr val="FFFFFF"/>
                </a:solidFill>
                <a:effectLst/>
                <a:uLnTx/>
                <a:uFillTx/>
                <a:latin typeface="Arial"/>
                <a:ea typeface="+mn-ea"/>
                <a:cs typeface="Arial"/>
              </a:rPr>
              <a:t>haya </a:t>
            </a:r>
            <a:r>
              <a:rPr kumimoji="0" sz="975" b="0" i="0" u="none" strike="noStrike" kern="1200" cap="none" spc="0" normalizeH="0" baseline="0" noProof="0" dirty="0">
                <a:ln>
                  <a:noFill/>
                </a:ln>
                <a:solidFill>
                  <a:srgbClr val="FFFFFF"/>
                </a:solidFill>
                <a:effectLst/>
                <a:uLnTx/>
                <a:uFillTx/>
                <a:latin typeface="Arial"/>
                <a:ea typeface="+mn-ea"/>
                <a:cs typeface="Arial"/>
              </a:rPr>
              <a:t>sido trasladado </a:t>
            </a:r>
            <a:r>
              <a:rPr kumimoji="0" sz="975" b="0" i="0" u="none" strike="noStrike" kern="1200" cap="none" spc="-8" normalizeH="0" baseline="0" noProof="0" dirty="0">
                <a:ln>
                  <a:noFill/>
                </a:ln>
                <a:solidFill>
                  <a:srgbClr val="FFFFFF"/>
                </a:solidFill>
                <a:effectLst/>
                <a:uLnTx/>
                <a:uFillTx/>
                <a:latin typeface="Arial"/>
                <a:ea typeface="+mn-ea"/>
                <a:cs typeface="Arial"/>
              </a:rPr>
              <a:t>expresamente </a:t>
            </a:r>
            <a:r>
              <a:rPr kumimoji="0" sz="975" b="0" i="0" u="none" strike="noStrike" kern="1200" cap="none" spc="-4" normalizeH="0" baseline="0" noProof="0" dirty="0">
                <a:ln>
                  <a:noFill/>
                </a:ln>
                <a:solidFill>
                  <a:srgbClr val="FFFFFF"/>
                </a:solidFill>
                <a:effectLst/>
                <a:uLnTx/>
                <a:uFillTx/>
                <a:latin typeface="Arial"/>
                <a:ea typeface="+mn-ea"/>
                <a:cs typeface="Arial"/>
              </a:rPr>
              <a:t>por el </a:t>
            </a:r>
            <a:r>
              <a:rPr kumimoji="0" sz="975" b="0" i="0" u="none" strike="noStrike" kern="1200" cap="none" spc="-8" normalizeH="0" baseline="0" noProof="0" dirty="0">
                <a:ln>
                  <a:noFill/>
                </a:ln>
                <a:solidFill>
                  <a:srgbClr val="FFFFFF"/>
                </a:solidFill>
                <a:effectLst/>
                <a:uLnTx/>
                <a:uFillTx/>
                <a:latin typeface="Arial"/>
                <a:ea typeface="+mn-ea"/>
                <a:cs typeface="Arial"/>
              </a:rPr>
              <a:t>contribuyente </a:t>
            </a:r>
            <a:r>
              <a:rPr kumimoji="0" sz="975" b="0" i="0" u="none" strike="noStrike" kern="1200" cap="none" spc="-4" normalizeH="0" baseline="0" noProof="0" dirty="0">
                <a:ln>
                  <a:noFill/>
                </a:ln>
                <a:solidFill>
                  <a:srgbClr val="FFFFFF"/>
                </a:solidFill>
                <a:effectLst/>
                <a:uLnTx/>
                <a:uFillTx/>
                <a:latin typeface="Arial"/>
                <a:ea typeface="+mn-ea"/>
                <a:cs typeface="Arial"/>
              </a:rPr>
              <a:t>y  </a:t>
            </a:r>
            <a:r>
              <a:rPr kumimoji="0" sz="975" b="0" i="0" u="none" strike="noStrike" kern="1200" cap="none" spc="-8" normalizeH="0" baseline="0" noProof="0" dirty="0">
                <a:ln>
                  <a:noFill/>
                </a:ln>
                <a:solidFill>
                  <a:srgbClr val="FFFFFF"/>
                </a:solidFill>
                <a:effectLst/>
                <a:uLnTx/>
                <a:uFillTx/>
                <a:latin typeface="Arial"/>
                <a:ea typeface="+mn-ea"/>
                <a:cs typeface="Arial"/>
              </a:rPr>
              <a:t>conste </a:t>
            </a:r>
            <a:r>
              <a:rPr kumimoji="0" sz="975" b="0" i="0" u="none" strike="noStrike" kern="1200" cap="none" spc="-4" normalizeH="0" baseline="0" noProof="0" dirty="0">
                <a:ln>
                  <a:noFill/>
                </a:ln>
                <a:solidFill>
                  <a:srgbClr val="FFFFFF"/>
                </a:solidFill>
                <a:effectLst/>
                <a:uLnTx/>
                <a:uFillTx/>
                <a:latin typeface="Arial"/>
                <a:ea typeface="+mn-ea"/>
                <a:cs typeface="Arial"/>
              </a:rPr>
              <a:t>por separado en </a:t>
            </a:r>
            <a:r>
              <a:rPr kumimoji="0" sz="975" b="0" i="0" u="none" strike="noStrike" kern="1200" cap="none" spc="0" normalizeH="0" baseline="0" noProof="0" dirty="0">
                <a:ln>
                  <a:noFill/>
                </a:ln>
                <a:solidFill>
                  <a:srgbClr val="FFFFFF"/>
                </a:solidFill>
                <a:effectLst/>
                <a:uLnTx/>
                <a:uFillTx/>
                <a:latin typeface="Arial"/>
                <a:ea typeface="+mn-ea"/>
                <a:cs typeface="Arial"/>
              </a:rPr>
              <a:t>los </a:t>
            </a:r>
            <a:r>
              <a:rPr kumimoji="0" sz="975" b="0" i="0" u="none" strike="noStrike" kern="1200" cap="none" spc="-4" normalizeH="0" baseline="0" noProof="0" dirty="0">
                <a:ln>
                  <a:noFill/>
                </a:ln>
                <a:solidFill>
                  <a:srgbClr val="FFFFFF"/>
                </a:solidFill>
                <a:effectLst/>
                <a:uLnTx/>
                <a:uFillTx/>
                <a:latin typeface="Arial"/>
                <a:ea typeface="+mn-ea"/>
                <a:cs typeface="Arial"/>
              </a:rPr>
              <a:t>comprobantes</a:t>
            </a:r>
            <a:r>
              <a:rPr kumimoji="0" sz="975" b="0" i="0" u="none" strike="noStrike" kern="1200" cap="none" spc="79" normalizeH="0" baseline="0" noProof="0" dirty="0">
                <a:ln>
                  <a:noFill/>
                </a:ln>
                <a:solidFill>
                  <a:srgbClr val="FFFFFF"/>
                </a:solidFill>
                <a:effectLst/>
                <a:uLnTx/>
                <a:uFillTx/>
                <a:latin typeface="Arial"/>
                <a:ea typeface="+mn-ea"/>
                <a:cs typeface="Arial"/>
              </a:rPr>
              <a:t> </a:t>
            </a:r>
            <a:r>
              <a:rPr kumimoji="0" sz="975" b="0" i="0" u="none" strike="noStrike" kern="1200" cap="none" spc="0" normalizeH="0" baseline="0" noProof="0" dirty="0">
                <a:ln>
                  <a:noFill/>
                </a:ln>
                <a:solidFill>
                  <a:srgbClr val="FFFFFF"/>
                </a:solidFill>
                <a:effectLst/>
                <a:uLnTx/>
                <a:uFillTx/>
                <a:latin typeface="Arial"/>
                <a:ea typeface="+mn-ea"/>
                <a:cs typeface="Arial"/>
              </a:rPr>
              <a:t>fiscales.</a:t>
            </a:r>
            <a:endParaRPr kumimoji="0" sz="975" b="0" i="0" u="none" strike="noStrike" kern="1200" cap="none" spc="0" normalizeH="0" baseline="0" noProof="0">
              <a:ln>
                <a:noFill/>
              </a:ln>
              <a:solidFill>
                <a:prstClr val="black"/>
              </a:solidFill>
              <a:effectLst/>
              <a:uLnTx/>
              <a:uFillTx/>
              <a:latin typeface="Arial"/>
              <a:ea typeface="+mn-ea"/>
              <a:cs typeface="Arial"/>
            </a:endParaRPr>
          </a:p>
        </p:txBody>
      </p:sp>
      <p:grpSp>
        <p:nvGrpSpPr>
          <p:cNvPr id="16" name="object 16"/>
          <p:cNvGrpSpPr/>
          <p:nvPr/>
        </p:nvGrpSpPr>
        <p:grpSpPr>
          <a:xfrm>
            <a:off x="3537967" y="2942083"/>
            <a:ext cx="5882163" cy="999173"/>
            <a:chOff x="2685288" y="2779776"/>
            <a:chExt cx="7842884" cy="1332230"/>
          </a:xfrm>
        </p:grpSpPr>
        <p:sp>
          <p:nvSpPr>
            <p:cNvPr id="17" name="object 17"/>
            <p:cNvSpPr/>
            <p:nvPr/>
          </p:nvSpPr>
          <p:spPr>
            <a:xfrm>
              <a:off x="2692908" y="2787396"/>
              <a:ext cx="624840" cy="628015"/>
            </a:xfrm>
            <a:custGeom>
              <a:avLst/>
              <a:gdLst/>
              <a:ahLst/>
              <a:cxnLst/>
              <a:rect l="l" t="t" r="r" b="b"/>
              <a:pathLst>
                <a:path w="624839" h="628014">
                  <a:moveTo>
                    <a:pt x="312419" y="0"/>
                  </a:moveTo>
                  <a:lnTo>
                    <a:pt x="266241" y="3404"/>
                  </a:lnTo>
                  <a:lnTo>
                    <a:pt x="222171" y="13294"/>
                  </a:lnTo>
                  <a:lnTo>
                    <a:pt x="180690" y="29183"/>
                  </a:lnTo>
                  <a:lnTo>
                    <a:pt x="142282" y="50586"/>
                  </a:lnTo>
                  <a:lnTo>
                    <a:pt x="107429" y="77015"/>
                  </a:lnTo>
                  <a:lnTo>
                    <a:pt x="76615" y="107986"/>
                  </a:lnTo>
                  <a:lnTo>
                    <a:pt x="50320" y="143012"/>
                  </a:lnTo>
                  <a:lnTo>
                    <a:pt x="29029" y="181606"/>
                  </a:lnTo>
                  <a:lnTo>
                    <a:pt x="13223" y="223284"/>
                  </a:lnTo>
                  <a:lnTo>
                    <a:pt x="3386" y="267558"/>
                  </a:lnTo>
                  <a:lnTo>
                    <a:pt x="0" y="313943"/>
                  </a:lnTo>
                  <a:lnTo>
                    <a:pt x="3386" y="360329"/>
                  </a:lnTo>
                  <a:lnTo>
                    <a:pt x="13223" y="404603"/>
                  </a:lnTo>
                  <a:lnTo>
                    <a:pt x="29029" y="446281"/>
                  </a:lnTo>
                  <a:lnTo>
                    <a:pt x="50320" y="484875"/>
                  </a:lnTo>
                  <a:lnTo>
                    <a:pt x="76615" y="519901"/>
                  </a:lnTo>
                  <a:lnTo>
                    <a:pt x="107429" y="550872"/>
                  </a:lnTo>
                  <a:lnTo>
                    <a:pt x="142282" y="577301"/>
                  </a:lnTo>
                  <a:lnTo>
                    <a:pt x="180690" y="598704"/>
                  </a:lnTo>
                  <a:lnTo>
                    <a:pt x="222171" y="614593"/>
                  </a:lnTo>
                  <a:lnTo>
                    <a:pt x="266241" y="624483"/>
                  </a:lnTo>
                  <a:lnTo>
                    <a:pt x="312419" y="627888"/>
                  </a:lnTo>
                  <a:lnTo>
                    <a:pt x="358598" y="624483"/>
                  </a:lnTo>
                  <a:lnTo>
                    <a:pt x="402668" y="614593"/>
                  </a:lnTo>
                  <a:lnTo>
                    <a:pt x="444149" y="598704"/>
                  </a:lnTo>
                  <a:lnTo>
                    <a:pt x="482557" y="577301"/>
                  </a:lnTo>
                  <a:lnTo>
                    <a:pt x="517410" y="550872"/>
                  </a:lnTo>
                  <a:lnTo>
                    <a:pt x="548224" y="519901"/>
                  </a:lnTo>
                  <a:lnTo>
                    <a:pt x="574519" y="484875"/>
                  </a:lnTo>
                  <a:lnTo>
                    <a:pt x="595810" y="446281"/>
                  </a:lnTo>
                  <a:lnTo>
                    <a:pt x="611616" y="404603"/>
                  </a:lnTo>
                  <a:lnTo>
                    <a:pt x="621453" y="360329"/>
                  </a:lnTo>
                  <a:lnTo>
                    <a:pt x="624840" y="313943"/>
                  </a:lnTo>
                  <a:lnTo>
                    <a:pt x="621453" y="267558"/>
                  </a:lnTo>
                  <a:lnTo>
                    <a:pt x="611616" y="223284"/>
                  </a:lnTo>
                  <a:lnTo>
                    <a:pt x="595810" y="181606"/>
                  </a:lnTo>
                  <a:lnTo>
                    <a:pt x="574519" y="143012"/>
                  </a:lnTo>
                  <a:lnTo>
                    <a:pt x="548224" y="107986"/>
                  </a:lnTo>
                  <a:lnTo>
                    <a:pt x="517410" y="77015"/>
                  </a:lnTo>
                  <a:lnTo>
                    <a:pt x="482557" y="50586"/>
                  </a:lnTo>
                  <a:lnTo>
                    <a:pt x="444149" y="29183"/>
                  </a:lnTo>
                  <a:lnTo>
                    <a:pt x="402668" y="13294"/>
                  </a:lnTo>
                  <a:lnTo>
                    <a:pt x="358598" y="3404"/>
                  </a:lnTo>
                  <a:lnTo>
                    <a:pt x="31241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bject 18"/>
            <p:cNvSpPr/>
            <p:nvPr/>
          </p:nvSpPr>
          <p:spPr>
            <a:xfrm>
              <a:off x="2692908" y="2787396"/>
              <a:ext cx="624840" cy="628015"/>
            </a:xfrm>
            <a:custGeom>
              <a:avLst/>
              <a:gdLst/>
              <a:ahLst/>
              <a:cxnLst/>
              <a:rect l="l" t="t" r="r" b="b"/>
              <a:pathLst>
                <a:path w="624839" h="628014">
                  <a:moveTo>
                    <a:pt x="0" y="313943"/>
                  </a:moveTo>
                  <a:lnTo>
                    <a:pt x="3386" y="267558"/>
                  </a:lnTo>
                  <a:lnTo>
                    <a:pt x="13223" y="223284"/>
                  </a:lnTo>
                  <a:lnTo>
                    <a:pt x="29029" y="181606"/>
                  </a:lnTo>
                  <a:lnTo>
                    <a:pt x="50320" y="143012"/>
                  </a:lnTo>
                  <a:lnTo>
                    <a:pt x="76615" y="107986"/>
                  </a:lnTo>
                  <a:lnTo>
                    <a:pt x="107429" y="77015"/>
                  </a:lnTo>
                  <a:lnTo>
                    <a:pt x="142282" y="50586"/>
                  </a:lnTo>
                  <a:lnTo>
                    <a:pt x="180690" y="29183"/>
                  </a:lnTo>
                  <a:lnTo>
                    <a:pt x="222171" y="13294"/>
                  </a:lnTo>
                  <a:lnTo>
                    <a:pt x="266241" y="3404"/>
                  </a:lnTo>
                  <a:lnTo>
                    <a:pt x="312419" y="0"/>
                  </a:lnTo>
                  <a:lnTo>
                    <a:pt x="358598" y="3404"/>
                  </a:lnTo>
                  <a:lnTo>
                    <a:pt x="402668" y="13294"/>
                  </a:lnTo>
                  <a:lnTo>
                    <a:pt x="444149" y="29183"/>
                  </a:lnTo>
                  <a:lnTo>
                    <a:pt x="482557" y="50586"/>
                  </a:lnTo>
                  <a:lnTo>
                    <a:pt x="517410" y="77015"/>
                  </a:lnTo>
                  <a:lnTo>
                    <a:pt x="548224" y="107986"/>
                  </a:lnTo>
                  <a:lnTo>
                    <a:pt x="574519" y="143012"/>
                  </a:lnTo>
                  <a:lnTo>
                    <a:pt x="595810" y="181606"/>
                  </a:lnTo>
                  <a:lnTo>
                    <a:pt x="611616" y="223284"/>
                  </a:lnTo>
                  <a:lnTo>
                    <a:pt x="621453" y="267558"/>
                  </a:lnTo>
                  <a:lnTo>
                    <a:pt x="624840" y="313943"/>
                  </a:lnTo>
                  <a:lnTo>
                    <a:pt x="621453" y="360329"/>
                  </a:lnTo>
                  <a:lnTo>
                    <a:pt x="611616" y="404603"/>
                  </a:lnTo>
                  <a:lnTo>
                    <a:pt x="595810" y="446281"/>
                  </a:lnTo>
                  <a:lnTo>
                    <a:pt x="574519" y="484875"/>
                  </a:lnTo>
                  <a:lnTo>
                    <a:pt x="548224" y="519901"/>
                  </a:lnTo>
                  <a:lnTo>
                    <a:pt x="517410" y="550872"/>
                  </a:lnTo>
                  <a:lnTo>
                    <a:pt x="482557" y="577301"/>
                  </a:lnTo>
                  <a:lnTo>
                    <a:pt x="444149" y="598704"/>
                  </a:lnTo>
                  <a:lnTo>
                    <a:pt x="402668" y="614593"/>
                  </a:lnTo>
                  <a:lnTo>
                    <a:pt x="358598" y="624483"/>
                  </a:lnTo>
                  <a:lnTo>
                    <a:pt x="312419" y="627888"/>
                  </a:lnTo>
                  <a:lnTo>
                    <a:pt x="266241" y="624483"/>
                  </a:lnTo>
                  <a:lnTo>
                    <a:pt x="222171" y="614593"/>
                  </a:lnTo>
                  <a:lnTo>
                    <a:pt x="180690" y="598704"/>
                  </a:lnTo>
                  <a:lnTo>
                    <a:pt x="142282" y="577301"/>
                  </a:lnTo>
                  <a:lnTo>
                    <a:pt x="107429" y="550872"/>
                  </a:lnTo>
                  <a:lnTo>
                    <a:pt x="76615" y="519901"/>
                  </a:lnTo>
                  <a:lnTo>
                    <a:pt x="50320" y="484875"/>
                  </a:lnTo>
                  <a:lnTo>
                    <a:pt x="29029" y="446281"/>
                  </a:lnTo>
                  <a:lnTo>
                    <a:pt x="13223" y="404603"/>
                  </a:lnTo>
                  <a:lnTo>
                    <a:pt x="3386" y="360329"/>
                  </a:lnTo>
                  <a:lnTo>
                    <a:pt x="0" y="313943"/>
                  </a:lnTo>
                  <a:close/>
                </a:path>
              </a:pathLst>
            </a:custGeom>
            <a:ln w="15240">
              <a:solidFill>
                <a:srgbClr val="6C7EA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bject 19"/>
            <p:cNvSpPr/>
            <p:nvPr/>
          </p:nvSpPr>
          <p:spPr>
            <a:xfrm>
              <a:off x="3006852" y="3601212"/>
              <a:ext cx="7513320" cy="502920"/>
            </a:xfrm>
            <a:custGeom>
              <a:avLst/>
              <a:gdLst/>
              <a:ahLst/>
              <a:cxnLst/>
              <a:rect l="l" t="t" r="r" b="b"/>
              <a:pathLst>
                <a:path w="7513320" h="502920">
                  <a:moveTo>
                    <a:pt x="7513320" y="0"/>
                  </a:moveTo>
                  <a:lnTo>
                    <a:pt x="0" y="0"/>
                  </a:lnTo>
                  <a:lnTo>
                    <a:pt x="0" y="502919"/>
                  </a:lnTo>
                  <a:lnTo>
                    <a:pt x="7513320" y="502919"/>
                  </a:lnTo>
                  <a:lnTo>
                    <a:pt x="7513320" y="0"/>
                  </a:lnTo>
                  <a:close/>
                </a:path>
              </a:pathLst>
            </a:custGeom>
            <a:solidFill>
              <a:srgbClr val="877EA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20"/>
            <p:cNvSpPr/>
            <p:nvPr/>
          </p:nvSpPr>
          <p:spPr>
            <a:xfrm>
              <a:off x="3006852" y="3601212"/>
              <a:ext cx="7513320" cy="502920"/>
            </a:xfrm>
            <a:custGeom>
              <a:avLst/>
              <a:gdLst/>
              <a:ahLst/>
              <a:cxnLst/>
              <a:rect l="l" t="t" r="r" b="b"/>
              <a:pathLst>
                <a:path w="7513320" h="502920">
                  <a:moveTo>
                    <a:pt x="0" y="502919"/>
                  </a:moveTo>
                  <a:lnTo>
                    <a:pt x="7513320" y="502919"/>
                  </a:lnTo>
                  <a:lnTo>
                    <a:pt x="7513320" y="0"/>
                  </a:lnTo>
                  <a:lnTo>
                    <a:pt x="0" y="0"/>
                  </a:lnTo>
                  <a:lnTo>
                    <a:pt x="0" y="502919"/>
                  </a:lnTo>
                  <a:close/>
                </a:path>
              </a:pathLst>
            </a:custGeom>
            <a:ln w="1524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1" name="object 21"/>
          <p:cNvSpPr txBox="1"/>
          <p:nvPr/>
        </p:nvSpPr>
        <p:spPr>
          <a:xfrm>
            <a:off x="4066318" y="3584543"/>
            <a:ext cx="5122544" cy="287739"/>
          </a:xfrm>
          <a:prstGeom prst="rect">
            <a:avLst/>
          </a:prstGeom>
        </p:spPr>
        <p:txBody>
          <a:bodyPr vert="horz" wrap="square" lIns="0" tIns="30956" rIns="0" bIns="0" rtlCol="0">
            <a:spAutoFit/>
          </a:bodyPr>
          <a:lstStyle/>
          <a:p>
            <a:pPr marL="9525" marR="3810" lvl="0" indent="0" algn="l" defTabSz="914400" rtl="0" eaLnBrk="1" fontAlgn="auto" latinLnBrk="0" hangingPunct="1">
              <a:lnSpc>
                <a:spcPts val="1005"/>
              </a:lnSpc>
              <a:spcBef>
                <a:spcPts val="244"/>
              </a:spcBef>
              <a:spcAft>
                <a:spcPts val="0"/>
              </a:spcAft>
              <a:buClrTx/>
              <a:buSzTx/>
              <a:buFontTx/>
              <a:buNone/>
              <a:tabLst/>
              <a:defRPr/>
            </a:pPr>
            <a:r>
              <a:rPr kumimoji="0" sz="975" b="0" i="0" u="none" strike="noStrike" kern="1200" cap="none" spc="-11" normalizeH="0" baseline="0" noProof="0" dirty="0">
                <a:ln>
                  <a:noFill/>
                </a:ln>
                <a:solidFill>
                  <a:srgbClr val="FFFFFF"/>
                </a:solidFill>
                <a:effectLst/>
                <a:uLnTx/>
                <a:uFillTx/>
                <a:latin typeface="Arial"/>
                <a:ea typeface="+mn-ea"/>
                <a:cs typeface="Arial"/>
              </a:rPr>
              <a:t>Que </a:t>
            </a:r>
            <a:r>
              <a:rPr kumimoji="0" sz="975" b="0" i="0" u="none" strike="noStrike" kern="1200" cap="none" spc="-4" normalizeH="0" baseline="0" noProof="0" dirty="0">
                <a:ln>
                  <a:noFill/>
                </a:ln>
                <a:solidFill>
                  <a:srgbClr val="FFFFFF"/>
                </a:solidFill>
                <a:effectLst/>
                <a:uLnTx/>
                <a:uFillTx/>
                <a:latin typeface="Arial"/>
                <a:ea typeface="+mn-ea"/>
                <a:cs typeface="Arial"/>
              </a:rPr>
              <a:t>el </a:t>
            </a:r>
            <a:r>
              <a:rPr kumimoji="0" sz="975" b="0" i="0" u="none" strike="noStrike" kern="1200" cap="none" spc="-30" normalizeH="0" baseline="0" noProof="0" dirty="0">
                <a:ln>
                  <a:noFill/>
                </a:ln>
                <a:solidFill>
                  <a:srgbClr val="FFFFFF"/>
                </a:solidFill>
                <a:effectLst/>
                <a:uLnTx/>
                <a:uFillTx/>
                <a:latin typeface="Arial"/>
                <a:ea typeface="+mn-ea"/>
                <a:cs typeface="Arial"/>
              </a:rPr>
              <a:t>IVA </a:t>
            </a:r>
            <a:r>
              <a:rPr kumimoji="0" sz="975" b="0" i="0" u="none" strike="noStrike" kern="1200" cap="none" spc="-8" normalizeH="0" baseline="0" noProof="0" dirty="0">
                <a:ln>
                  <a:noFill/>
                </a:ln>
                <a:solidFill>
                  <a:srgbClr val="FFFFFF"/>
                </a:solidFill>
                <a:effectLst/>
                <a:uLnTx/>
                <a:uFillTx/>
                <a:latin typeface="Arial"/>
                <a:ea typeface="+mn-ea"/>
                <a:cs typeface="Arial"/>
              </a:rPr>
              <a:t>Trasladado </a:t>
            </a:r>
            <a:r>
              <a:rPr kumimoji="0" sz="975" b="0" i="0" u="none" strike="noStrike" kern="1200" cap="none" spc="-4" normalizeH="0" baseline="0" noProof="0" dirty="0">
                <a:ln>
                  <a:noFill/>
                </a:ln>
                <a:solidFill>
                  <a:srgbClr val="FFFFFF"/>
                </a:solidFill>
                <a:effectLst/>
                <a:uLnTx/>
                <a:uFillTx/>
                <a:latin typeface="Arial"/>
                <a:ea typeface="+mn-ea"/>
                <a:cs typeface="Arial"/>
              </a:rPr>
              <a:t>al </a:t>
            </a:r>
            <a:r>
              <a:rPr kumimoji="0" sz="975" b="0" i="0" u="none" strike="noStrike" kern="1200" cap="none" spc="-8" normalizeH="0" baseline="0" noProof="0" dirty="0">
                <a:ln>
                  <a:noFill/>
                </a:ln>
                <a:solidFill>
                  <a:srgbClr val="FFFFFF"/>
                </a:solidFill>
                <a:effectLst/>
                <a:uLnTx/>
                <a:uFillTx/>
                <a:latin typeface="Arial"/>
                <a:ea typeface="+mn-ea"/>
                <a:cs typeface="Arial"/>
              </a:rPr>
              <a:t>contribuyente haya </a:t>
            </a:r>
            <a:r>
              <a:rPr kumimoji="0" sz="975" b="0" i="0" u="none" strike="noStrike" kern="1200" cap="none" spc="0" normalizeH="0" baseline="0" noProof="0" dirty="0">
                <a:ln>
                  <a:noFill/>
                </a:ln>
                <a:solidFill>
                  <a:srgbClr val="FFFFFF"/>
                </a:solidFill>
                <a:effectLst/>
                <a:uLnTx/>
                <a:uFillTx/>
                <a:latin typeface="Arial"/>
                <a:ea typeface="+mn-ea"/>
                <a:cs typeface="Arial"/>
              </a:rPr>
              <a:t>sido </a:t>
            </a:r>
            <a:r>
              <a:rPr kumimoji="0" sz="975" b="0" i="0" u="none" strike="noStrike" kern="1200" cap="none" spc="-4" normalizeH="0" baseline="0" noProof="0" dirty="0">
                <a:ln>
                  <a:noFill/>
                </a:ln>
                <a:solidFill>
                  <a:srgbClr val="FFFFFF"/>
                </a:solidFill>
                <a:effectLst/>
                <a:uLnTx/>
                <a:uFillTx/>
                <a:latin typeface="Arial"/>
                <a:ea typeface="+mn-ea"/>
                <a:cs typeface="Arial"/>
              </a:rPr>
              <a:t>efectivamente pagado en el mes de </a:t>
            </a:r>
            <a:r>
              <a:rPr kumimoji="0" sz="975" b="0" i="0" u="none" strike="noStrike" kern="1200" cap="none" spc="-11" normalizeH="0" baseline="0" noProof="0" dirty="0">
                <a:ln>
                  <a:noFill/>
                </a:ln>
                <a:solidFill>
                  <a:srgbClr val="FFFFFF"/>
                </a:solidFill>
                <a:effectLst/>
                <a:uLnTx/>
                <a:uFillTx/>
                <a:latin typeface="Arial"/>
                <a:ea typeface="+mn-ea"/>
                <a:cs typeface="Arial"/>
              </a:rPr>
              <a:t>que </a:t>
            </a:r>
            <a:r>
              <a:rPr kumimoji="0" sz="975" b="0" i="0" u="none" strike="noStrike" kern="1200" cap="none" spc="-4" normalizeH="0" baseline="0" noProof="0" dirty="0">
                <a:ln>
                  <a:noFill/>
                </a:ln>
                <a:solidFill>
                  <a:srgbClr val="FFFFFF"/>
                </a:solidFill>
                <a:effectLst/>
                <a:uLnTx/>
                <a:uFillTx/>
                <a:latin typeface="Arial"/>
                <a:ea typeface="+mn-ea"/>
                <a:cs typeface="Arial"/>
              </a:rPr>
              <a:t>se  </a:t>
            </a:r>
            <a:r>
              <a:rPr kumimoji="0" sz="975" b="0" i="0" u="none" strike="noStrike" kern="1200" cap="none" spc="-8" normalizeH="0" baseline="0" noProof="0" dirty="0">
                <a:ln>
                  <a:noFill/>
                </a:ln>
                <a:solidFill>
                  <a:srgbClr val="FFFFFF"/>
                </a:solidFill>
                <a:effectLst/>
                <a:uLnTx/>
                <a:uFillTx/>
                <a:latin typeface="Arial"/>
                <a:ea typeface="+mn-ea"/>
                <a:cs typeface="Arial"/>
              </a:rPr>
              <a:t>trate</a:t>
            </a:r>
            <a:endParaRPr kumimoji="0" sz="975" b="0" i="0" u="none" strike="noStrike" kern="1200" cap="none" spc="0" normalizeH="0" baseline="0" noProof="0">
              <a:ln>
                <a:noFill/>
              </a:ln>
              <a:solidFill>
                <a:prstClr val="black"/>
              </a:solidFill>
              <a:effectLst/>
              <a:uLnTx/>
              <a:uFillTx/>
              <a:latin typeface="Arial"/>
              <a:ea typeface="+mn-ea"/>
              <a:cs typeface="Arial"/>
            </a:endParaRPr>
          </a:p>
        </p:txBody>
      </p:sp>
      <p:grpSp>
        <p:nvGrpSpPr>
          <p:cNvPr id="22" name="object 22"/>
          <p:cNvGrpSpPr/>
          <p:nvPr/>
        </p:nvGrpSpPr>
        <p:grpSpPr>
          <a:xfrm>
            <a:off x="3537967" y="3506726"/>
            <a:ext cx="5882163" cy="996791"/>
            <a:chOff x="2685288" y="3532632"/>
            <a:chExt cx="7842884" cy="1329055"/>
          </a:xfrm>
        </p:grpSpPr>
        <p:sp>
          <p:nvSpPr>
            <p:cNvPr id="23" name="object 23"/>
            <p:cNvSpPr/>
            <p:nvPr/>
          </p:nvSpPr>
          <p:spPr>
            <a:xfrm>
              <a:off x="2692908" y="3540252"/>
              <a:ext cx="624840" cy="624840"/>
            </a:xfrm>
            <a:custGeom>
              <a:avLst/>
              <a:gdLst/>
              <a:ahLst/>
              <a:cxnLst/>
              <a:rect l="l" t="t" r="r" b="b"/>
              <a:pathLst>
                <a:path w="624839" h="624839">
                  <a:moveTo>
                    <a:pt x="312419" y="0"/>
                  </a:moveTo>
                  <a:lnTo>
                    <a:pt x="266241" y="3386"/>
                  </a:lnTo>
                  <a:lnTo>
                    <a:pt x="222171" y="13223"/>
                  </a:lnTo>
                  <a:lnTo>
                    <a:pt x="180690" y="29029"/>
                  </a:lnTo>
                  <a:lnTo>
                    <a:pt x="142282" y="50320"/>
                  </a:lnTo>
                  <a:lnTo>
                    <a:pt x="107429" y="76615"/>
                  </a:lnTo>
                  <a:lnTo>
                    <a:pt x="76615" y="107429"/>
                  </a:lnTo>
                  <a:lnTo>
                    <a:pt x="50320" y="142282"/>
                  </a:lnTo>
                  <a:lnTo>
                    <a:pt x="29029" y="180690"/>
                  </a:lnTo>
                  <a:lnTo>
                    <a:pt x="13223" y="222171"/>
                  </a:lnTo>
                  <a:lnTo>
                    <a:pt x="3386" y="266241"/>
                  </a:lnTo>
                  <a:lnTo>
                    <a:pt x="0" y="312420"/>
                  </a:lnTo>
                  <a:lnTo>
                    <a:pt x="3386" y="358598"/>
                  </a:lnTo>
                  <a:lnTo>
                    <a:pt x="13223" y="402668"/>
                  </a:lnTo>
                  <a:lnTo>
                    <a:pt x="29029" y="444149"/>
                  </a:lnTo>
                  <a:lnTo>
                    <a:pt x="50320" y="482557"/>
                  </a:lnTo>
                  <a:lnTo>
                    <a:pt x="76615" y="517410"/>
                  </a:lnTo>
                  <a:lnTo>
                    <a:pt x="107429" y="548224"/>
                  </a:lnTo>
                  <a:lnTo>
                    <a:pt x="142282" y="574519"/>
                  </a:lnTo>
                  <a:lnTo>
                    <a:pt x="180690" y="595810"/>
                  </a:lnTo>
                  <a:lnTo>
                    <a:pt x="222171" y="611616"/>
                  </a:lnTo>
                  <a:lnTo>
                    <a:pt x="266241" y="621453"/>
                  </a:lnTo>
                  <a:lnTo>
                    <a:pt x="312419" y="624840"/>
                  </a:lnTo>
                  <a:lnTo>
                    <a:pt x="358598" y="621453"/>
                  </a:lnTo>
                  <a:lnTo>
                    <a:pt x="402668" y="611616"/>
                  </a:lnTo>
                  <a:lnTo>
                    <a:pt x="444149" y="595810"/>
                  </a:lnTo>
                  <a:lnTo>
                    <a:pt x="482557" y="574519"/>
                  </a:lnTo>
                  <a:lnTo>
                    <a:pt x="517410" y="548224"/>
                  </a:lnTo>
                  <a:lnTo>
                    <a:pt x="548224" y="517410"/>
                  </a:lnTo>
                  <a:lnTo>
                    <a:pt x="574519" y="482557"/>
                  </a:lnTo>
                  <a:lnTo>
                    <a:pt x="595810" y="444149"/>
                  </a:lnTo>
                  <a:lnTo>
                    <a:pt x="611616" y="402668"/>
                  </a:lnTo>
                  <a:lnTo>
                    <a:pt x="621453" y="358598"/>
                  </a:lnTo>
                  <a:lnTo>
                    <a:pt x="624840" y="312420"/>
                  </a:lnTo>
                  <a:lnTo>
                    <a:pt x="621453" y="266241"/>
                  </a:lnTo>
                  <a:lnTo>
                    <a:pt x="611616" y="222171"/>
                  </a:lnTo>
                  <a:lnTo>
                    <a:pt x="595810" y="180690"/>
                  </a:lnTo>
                  <a:lnTo>
                    <a:pt x="574519" y="142282"/>
                  </a:lnTo>
                  <a:lnTo>
                    <a:pt x="548224" y="107429"/>
                  </a:lnTo>
                  <a:lnTo>
                    <a:pt x="517410" y="76615"/>
                  </a:lnTo>
                  <a:lnTo>
                    <a:pt x="482557" y="50320"/>
                  </a:lnTo>
                  <a:lnTo>
                    <a:pt x="444149" y="29029"/>
                  </a:lnTo>
                  <a:lnTo>
                    <a:pt x="402668" y="13223"/>
                  </a:lnTo>
                  <a:lnTo>
                    <a:pt x="358598" y="3386"/>
                  </a:lnTo>
                  <a:lnTo>
                    <a:pt x="31241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24"/>
            <p:cNvSpPr/>
            <p:nvPr/>
          </p:nvSpPr>
          <p:spPr>
            <a:xfrm>
              <a:off x="2692908" y="3540252"/>
              <a:ext cx="624840" cy="624840"/>
            </a:xfrm>
            <a:custGeom>
              <a:avLst/>
              <a:gdLst/>
              <a:ahLst/>
              <a:cxnLst/>
              <a:rect l="l" t="t" r="r" b="b"/>
              <a:pathLst>
                <a:path w="624839" h="624839">
                  <a:moveTo>
                    <a:pt x="0" y="312420"/>
                  </a:moveTo>
                  <a:lnTo>
                    <a:pt x="3386" y="266241"/>
                  </a:lnTo>
                  <a:lnTo>
                    <a:pt x="13223" y="222171"/>
                  </a:lnTo>
                  <a:lnTo>
                    <a:pt x="29029" y="180690"/>
                  </a:lnTo>
                  <a:lnTo>
                    <a:pt x="50320" y="142282"/>
                  </a:lnTo>
                  <a:lnTo>
                    <a:pt x="76615" y="107429"/>
                  </a:lnTo>
                  <a:lnTo>
                    <a:pt x="107429" y="76615"/>
                  </a:lnTo>
                  <a:lnTo>
                    <a:pt x="142282" y="50320"/>
                  </a:lnTo>
                  <a:lnTo>
                    <a:pt x="180690" y="29029"/>
                  </a:lnTo>
                  <a:lnTo>
                    <a:pt x="222171" y="13223"/>
                  </a:lnTo>
                  <a:lnTo>
                    <a:pt x="266241" y="3386"/>
                  </a:lnTo>
                  <a:lnTo>
                    <a:pt x="312419" y="0"/>
                  </a:lnTo>
                  <a:lnTo>
                    <a:pt x="358598" y="3386"/>
                  </a:lnTo>
                  <a:lnTo>
                    <a:pt x="402668" y="13223"/>
                  </a:lnTo>
                  <a:lnTo>
                    <a:pt x="444149" y="29029"/>
                  </a:lnTo>
                  <a:lnTo>
                    <a:pt x="482557" y="50320"/>
                  </a:lnTo>
                  <a:lnTo>
                    <a:pt x="517410" y="76615"/>
                  </a:lnTo>
                  <a:lnTo>
                    <a:pt x="548224" y="107429"/>
                  </a:lnTo>
                  <a:lnTo>
                    <a:pt x="574519" y="142282"/>
                  </a:lnTo>
                  <a:lnTo>
                    <a:pt x="595810" y="180690"/>
                  </a:lnTo>
                  <a:lnTo>
                    <a:pt x="611616" y="222171"/>
                  </a:lnTo>
                  <a:lnTo>
                    <a:pt x="621453" y="266241"/>
                  </a:lnTo>
                  <a:lnTo>
                    <a:pt x="624840" y="312420"/>
                  </a:lnTo>
                  <a:lnTo>
                    <a:pt x="621453" y="358598"/>
                  </a:lnTo>
                  <a:lnTo>
                    <a:pt x="611616" y="402668"/>
                  </a:lnTo>
                  <a:lnTo>
                    <a:pt x="595810" y="444149"/>
                  </a:lnTo>
                  <a:lnTo>
                    <a:pt x="574519" y="482557"/>
                  </a:lnTo>
                  <a:lnTo>
                    <a:pt x="548224" y="517410"/>
                  </a:lnTo>
                  <a:lnTo>
                    <a:pt x="517410" y="548224"/>
                  </a:lnTo>
                  <a:lnTo>
                    <a:pt x="482557" y="574519"/>
                  </a:lnTo>
                  <a:lnTo>
                    <a:pt x="444149" y="595810"/>
                  </a:lnTo>
                  <a:lnTo>
                    <a:pt x="402668" y="611616"/>
                  </a:lnTo>
                  <a:lnTo>
                    <a:pt x="358598" y="621453"/>
                  </a:lnTo>
                  <a:lnTo>
                    <a:pt x="312419" y="624840"/>
                  </a:lnTo>
                  <a:lnTo>
                    <a:pt x="266241" y="621453"/>
                  </a:lnTo>
                  <a:lnTo>
                    <a:pt x="222171" y="611616"/>
                  </a:lnTo>
                  <a:lnTo>
                    <a:pt x="180690" y="595810"/>
                  </a:lnTo>
                  <a:lnTo>
                    <a:pt x="142282" y="574519"/>
                  </a:lnTo>
                  <a:lnTo>
                    <a:pt x="107429" y="548224"/>
                  </a:lnTo>
                  <a:lnTo>
                    <a:pt x="76615" y="517410"/>
                  </a:lnTo>
                  <a:lnTo>
                    <a:pt x="50320" y="482557"/>
                  </a:lnTo>
                  <a:lnTo>
                    <a:pt x="29029" y="444149"/>
                  </a:lnTo>
                  <a:lnTo>
                    <a:pt x="13223" y="402668"/>
                  </a:lnTo>
                  <a:lnTo>
                    <a:pt x="3386" y="358598"/>
                  </a:lnTo>
                  <a:lnTo>
                    <a:pt x="0" y="312420"/>
                  </a:lnTo>
                  <a:close/>
                </a:path>
              </a:pathLst>
            </a:custGeom>
            <a:ln w="15240">
              <a:solidFill>
                <a:srgbClr val="877EA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25"/>
            <p:cNvSpPr/>
            <p:nvPr/>
          </p:nvSpPr>
          <p:spPr>
            <a:xfrm>
              <a:off x="2717292" y="4354068"/>
              <a:ext cx="7802880" cy="500380"/>
            </a:xfrm>
            <a:custGeom>
              <a:avLst/>
              <a:gdLst/>
              <a:ahLst/>
              <a:cxnLst/>
              <a:rect l="l" t="t" r="r" b="b"/>
              <a:pathLst>
                <a:path w="7802880" h="500379">
                  <a:moveTo>
                    <a:pt x="7802880" y="0"/>
                  </a:moveTo>
                  <a:lnTo>
                    <a:pt x="0" y="0"/>
                  </a:lnTo>
                  <a:lnTo>
                    <a:pt x="0" y="499872"/>
                  </a:lnTo>
                  <a:lnTo>
                    <a:pt x="7802880" y="499872"/>
                  </a:lnTo>
                  <a:lnTo>
                    <a:pt x="7802880" y="0"/>
                  </a:lnTo>
                  <a:close/>
                </a:path>
              </a:pathLst>
            </a:custGeom>
            <a:solidFill>
              <a:srgbClr val="9D909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bject 26"/>
            <p:cNvSpPr/>
            <p:nvPr/>
          </p:nvSpPr>
          <p:spPr>
            <a:xfrm>
              <a:off x="2717292" y="4354068"/>
              <a:ext cx="7802880" cy="500380"/>
            </a:xfrm>
            <a:custGeom>
              <a:avLst/>
              <a:gdLst/>
              <a:ahLst/>
              <a:cxnLst/>
              <a:rect l="l" t="t" r="r" b="b"/>
              <a:pathLst>
                <a:path w="7802880" h="500379">
                  <a:moveTo>
                    <a:pt x="0" y="499872"/>
                  </a:moveTo>
                  <a:lnTo>
                    <a:pt x="7802880" y="499872"/>
                  </a:lnTo>
                  <a:lnTo>
                    <a:pt x="7802880" y="0"/>
                  </a:lnTo>
                  <a:lnTo>
                    <a:pt x="0" y="0"/>
                  </a:lnTo>
                  <a:lnTo>
                    <a:pt x="0" y="499872"/>
                  </a:lnTo>
                  <a:close/>
                </a:path>
              </a:pathLst>
            </a:custGeom>
            <a:ln w="1524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 name="object 27"/>
          <p:cNvSpPr txBox="1"/>
          <p:nvPr/>
        </p:nvSpPr>
        <p:spPr>
          <a:xfrm>
            <a:off x="3850958" y="4212527"/>
            <a:ext cx="4626293" cy="159178"/>
          </a:xfrm>
          <a:prstGeom prst="rect">
            <a:avLst/>
          </a:prstGeom>
        </p:spPr>
        <p:txBody>
          <a:bodyPr vert="horz" wrap="square" lIns="0" tIns="9049" rIns="0" bIns="0" rtlCol="0">
            <a:spAutoFit/>
          </a:bodyPr>
          <a:lstStyle/>
          <a:p>
            <a:pPr marL="9525" marR="0" lvl="0" indent="0" algn="l" defTabSz="914400" rtl="0" eaLnBrk="1" fontAlgn="auto" latinLnBrk="0" hangingPunct="1">
              <a:lnSpc>
                <a:spcPct val="100000"/>
              </a:lnSpc>
              <a:spcBef>
                <a:spcPts val="71"/>
              </a:spcBef>
              <a:spcAft>
                <a:spcPts val="0"/>
              </a:spcAft>
              <a:buClrTx/>
              <a:buSzTx/>
              <a:buFontTx/>
              <a:buNone/>
              <a:tabLst/>
              <a:defRPr/>
            </a:pPr>
            <a:r>
              <a:rPr kumimoji="0" sz="975" b="0" i="0" u="none" strike="noStrike" kern="1200" cap="none" spc="-8" normalizeH="0" baseline="0" noProof="0" dirty="0">
                <a:ln>
                  <a:noFill/>
                </a:ln>
                <a:solidFill>
                  <a:srgbClr val="FFFFFF"/>
                </a:solidFill>
                <a:effectLst/>
                <a:uLnTx/>
                <a:uFillTx/>
                <a:latin typeface="Arial"/>
                <a:ea typeface="+mn-ea"/>
                <a:cs typeface="Arial"/>
              </a:rPr>
              <a:t>I.Tratándose </a:t>
            </a:r>
            <a:r>
              <a:rPr kumimoji="0" sz="975" b="0" i="0" u="none" strike="noStrike" kern="1200" cap="none" spc="-4" normalizeH="0" baseline="0" noProof="0" dirty="0">
                <a:ln>
                  <a:noFill/>
                </a:ln>
                <a:solidFill>
                  <a:srgbClr val="FFFFFF"/>
                </a:solidFill>
                <a:effectLst/>
                <a:uLnTx/>
                <a:uFillTx/>
                <a:latin typeface="Arial"/>
                <a:ea typeface="+mn-ea"/>
                <a:cs typeface="Arial"/>
              </a:rPr>
              <a:t>de </a:t>
            </a:r>
            <a:r>
              <a:rPr kumimoji="0" sz="975" b="0" i="0" u="none" strike="noStrike" kern="1200" cap="none" spc="-8" normalizeH="0" baseline="0" noProof="0" dirty="0">
                <a:ln>
                  <a:noFill/>
                </a:ln>
                <a:solidFill>
                  <a:srgbClr val="FFFFFF"/>
                </a:solidFill>
                <a:effectLst/>
                <a:uLnTx/>
                <a:uFillTx/>
                <a:latin typeface="Arial"/>
                <a:ea typeface="+mn-ea"/>
                <a:cs typeface="Arial"/>
              </a:rPr>
              <a:t>retenciones </a:t>
            </a:r>
            <a:r>
              <a:rPr kumimoji="0" sz="975" b="0" i="0" u="none" strike="noStrike" kern="1200" cap="none" spc="-4" normalizeH="0" baseline="0" noProof="0" dirty="0">
                <a:ln>
                  <a:noFill/>
                </a:ln>
                <a:solidFill>
                  <a:srgbClr val="FFFFFF"/>
                </a:solidFill>
                <a:effectLst/>
                <a:uLnTx/>
                <a:uFillTx/>
                <a:latin typeface="Arial"/>
                <a:ea typeface="+mn-ea"/>
                <a:cs typeface="Arial"/>
              </a:rPr>
              <a:t>estas se </a:t>
            </a:r>
            <a:r>
              <a:rPr kumimoji="0" sz="975" b="0" i="0" u="none" strike="noStrike" kern="1200" cap="none" spc="-8" normalizeH="0" baseline="0" noProof="0" dirty="0">
                <a:ln>
                  <a:noFill/>
                </a:ln>
                <a:solidFill>
                  <a:srgbClr val="FFFFFF"/>
                </a:solidFill>
                <a:effectLst/>
                <a:uLnTx/>
                <a:uFillTx/>
                <a:latin typeface="Arial"/>
                <a:ea typeface="+mn-ea"/>
                <a:cs typeface="Arial"/>
              </a:rPr>
              <a:t>enteren </a:t>
            </a:r>
            <a:r>
              <a:rPr kumimoji="0" sz="975" b="0" i="0" u="none" strike="noStrike" kern="1200" cap="none" spc="-4" normalizeH="0" baseline="0" noProof="0" dirty="0">
                <a:ln>
                  <a:noFill/>
                </a:ln>
                <a:solidFill>
                  <a:srgbClr val="FFFFFF"/>
                </a:solidFill>
                <a:effectLst/>
                <a:uLnTx/>
                <a:uFillTx/>
                <a:latin typeface="Arial"/>
                <a:ea typeface="+mn-ea"/>
                <a:cs typeface="Arial"/>
              </a:rPr>
              <a:t>en </a:t>
            </a:r>
            <a:r>
              <a:rPr kumimoji="0" sz="975" b="0" i="0" u="none" strike="noStrike" kern="1200" cap="none" spc="0" normalizeH="0" baseline="0" noProof="0" dirty="0">
                <a:ln>
                  <a:noFill/>
                </a:ln>
                <a:solidFill>
                  <a:srgbClr val="FFFFFF"/>
                </a:solidFill>
                <a:effectLst/>
                <a:uLnTx/>
                <a:uFillTx/>
                <a:latin typeface="Arial"/>
                <a:ea typeface="+mn-ea"/>
                <a:cs typeface="Arial"/>
              </a:rPr>
              <a:t>los </a:t>
            </a:r>
            <a:r>
              <a:rPr kumimoji="0" sz="975" b="0" i="0" u="none" strike="noStrike" kern="1200" cap="none" spc="-4" normalizeH="0" baseline="0" noProof="0" dirty="0">
                <a:ln>
                  <a:noFill/>
                </a:ln>
                <a:solidFill>
                  <a:srgbClr val="FFFFFF"/>
                </a:solidFill>
                <a:effectLst/>
                <a:uLnTx/>
                <a:uFillTx/>
                <a:latin typeface="Arial"/>
                <a:ea typeface="+mn-ea"/>
                <a:cs typeface="Arial"/>
              </a:rPr>
              <a:t>términos y plazos</a:t>
            </a:r>
            <a:r>
              <a:rPr kumimoji="0" sz="975" b="0" i="0" u="none" strike="noStrike" kern="1200" cap="none" spc="195" normalizeH="0" baseline="0" noProof="0" dirty="0">
                <a:ln>
                  <a:noFill/>
                </a:ln>
                <a:solidFill>
                  <a:srgbClr val="FFFFFF"/>
                </a:solidFill>
                <a:effectLst/>
                <a:uLnTx/>
                <a:uFillTx/>
                <a:latin typeface="Arial"/>
                <a:ea typeface="+mn-ea"/>
                <a:cs typeface="Arial"/>
              </a:rPr>
              <a:t> </a:t>
            </a:r>
            <a:r>
              <a:rPr kumimoji="0" sz="975" b="0" i="0" u="none" strike="noStrike" kern="1200" cap="none" spc="0" normalizeH="0" baseline="0" noProof="0" dirty="0">
                <a:ln>
                  <a:noFill/>
                </a:ln>
                <a:solidFill>
                  <a:srgbClr val="FFFFFF"/>
                </a:solidFill>
                <a:effectLst/>
                <a:uLnTx/>
                <a:uFillTx/>
                <a:latin typeface="Arial"/>
                <a:ea typeface="+mn-ea"/>
                <a:cs typeface="Arial"/>
              </a:rPr>
              <a:t>establecidos.</a:t>
            </a:r>
            <a:endParaRPr kumimoji="0" sz="975" b="0" i="0" u="none" strike="noStrike" kern="1200" cap="none" spc="0" normalizeH="0" baseline="0" noProof="0">
              <a:ln>
                <a:noFill/>
              </a:ln>
              <a:solidFill>
                <a:prstClr val="black"/>
              </a:solidFill>
              <a:effectLst/>
              <a:uLnTx/>
              <a:uFillTx/>
              <a:latin typeface="Arial"/>
              <a:ea typeface="+mn-ea"/>
              <a:cs typeface="Arial"/>
            </a:endParaRPr>
          </a:p>
        </p:txBody>
      </p:sp>
      <p:grpSp>
        <p:nvGrpSpPr>
          <p:cNvPr id="28" name="object 28"/>
          <p:cNvGrpSpPr/>
          <p:nvPr/>
        </p:nvGrpSpPr>
        <p:grpSpPr>
          <a:xfrm>
            <a:off x="3323082" y="4069082"/>
            <a:ext cx="480060" cy="482441"/>
            <a:chOff x="2398776" y="4282440"/>
            <a:chExt cx="640080" cy="643255"/>
          </a:xfrm>
        </p:grpSpPr>
        <p:sp>
          <p:nvSpPr>
            <p:cNvPr id="29" name="object 29"/>
            <p:cNvSpPr/>
            <p:nvPr/>
          </p:nvSpPr>
          <p:spPr>
            <a:xfrm>
              <a:off x="2406396" y="4290060"/>
              <a:ext cx="624840" cy="628015"/>
            </a:xfrm>
            <a:custGeom>
              <a:avLst/>
              <a:gdLst/>
              <a:ahLst/>
              <a:cxnLst/>
              <a:rect l="l" t="t" r="r" b="b"/>
              <a:pathLst>
                <a:path w="624839" h="628014">
                  <a:moveTo>
                    <a:pt x="312420" y="0"/>
                  </a:moveTo>
                  <a:lnTo>
                    <a:pt x="266241" y="3404"/>
                  </a:lnTo>
                  <a:lnTo>
                    <a:pt x="222171" y="13294"/>
                  </a:lnTo>
                  <a:lnTo>
                    <a:pt x="180690" y="29183"/>
                  </a:lnTo>
                  <a:lnTo>
                    <a:pt x="142282" y="50586"/>
                  </a:lnTo>
                  <a:lnTo>
                    <a:pt x="107429" y="77015"/>
                  </a:lnTo>
                  <a:lnTo>
                    <a:pt x="76615" y="107986"/>
                  </a:lnTo>
                  <a:lnTo>
                    <a:pt x="50320" y="143012"/>
                  </a:lnTo>
                  <a:lnTo>
                    <a:pt x="29029" y="181606"/>
                  </a:lnTo>
                  <a:lnTo>
                    <a:pt x="13223" y="223284"/>
                  </a:lnTo>
                  <a:lnTo>
                    <a:pt x="3386" y="267558"/>
                  </a:lnTo>
                  <a:lnTo>
                    <a:pt x="0" y="313944"/>
                  </a:lnTo>
                  <a:lnTo>
                    <a:pt x="3386" y="360329"/>
                  </a:lnTo>
                  <a:lnTo>
                    <a:pt x="13223" y="404603"/>
                  </a:lnTo>
                  <a:lnTo>
                    <a:pt x="29029" y="446281"/>
                  </a:lnTo>
                  <a:lnTo>
                    <a:pt x="50320" y="484875"/>
                  </a:lnTo>
                  <a:lnTo>
                    <a:pt x="76615" y="519901"/>
                  </a:lnTo>
                  <a:lnTo>
                    <a:pt x="107429" y="550872"/>
                  </a:lnTo>
                  <a:lnTo>
                    <a:pt x="142282" y="577301"/>
                  </a:lnTo>
                  <a:lnTo>
                    <a:pt x="180690" y="598704"/>
                  </a:lnTo>
                  <a:lnTo>
                    <a:pt x="222171" y="614593"/>
                  </a:lnTo>
                  <a:lnTo>
                    <a:pt x="266241" y="624483"/>
                  </a:lnTo>
                  <a:lnTo>
                    <a:pt x="312420" y="627888"/>
                  </a:lnTo>
                  <a:lnTo>
                    <a:pt x="358598" y="624483"/>
                  </a:lnTo>
                  <a:lnTo>
                    <a:pt x="402668" y="614593"/>
                  </a:lnTo>
                  <a:lnTo>
                    <a:pt x="444149" y="598704"/>
                  </a:lnTo>
                  <a:lnTo>
                    <a:pt x="482557" y="577301"/>
                  </a:lnTo>
                  <a:lnTo>
                    <a:pt x="517410" y="550872"/>
                  </a:lnTo>
                  <a:lnTo>
                    <a:pt x="548224" y="519901"/>
                  </a:lnTo>
                  <a:lnTo>
                    <a:pt x="574519" y="484875"/>
                  </a:lnTo>
                  <a:lnTo>
                    <a:pt x="595810" y="446281"/>
                  </a:lnTo>
                  <a:lnTo>
                    <a:pt x="611616" y="404603"/>
                  </a:lnTo>
                  <a:lnTo>
                    <a:pt x="621453" y="360329"/>
                  </a:lnTo>
                  <a:lnTo>
                    <a:pt x="624840" y="313944"/>
                  </a:lnTo>
                  <a:lnTo>
                    <a:pt x="621453" y="267558"/>
                  </a:lnTo>
                  <a:lnTo>
                    <a:pt x="611616" y="223284"/>
                  </a:lnTo>
                  <a:lnTo>
                    <a:pt x="595810" y="181606"/>
                  </a:lnTo>
                  <a:lnTo>
                    <a:pt x="574519" y="143012"/>
                  </a:lnTo>
                  <a:lnTo>
                    <a:pt x="548224" y="107986"/>
                  </a:lnTo>
                  <a:lnTo>
                    <a:pt x="517410" y="77015"/>
                  </a:lnTo>
                  <a:lnTo>
                    <a:pt x="482557" y="50586"/>
                  </a:lnTo>
                  <a:lnTo>
                    <a:pt x="444149" y="29183"/>
                  </a:lnTo>
                  <a:lnTo>
                    <a:pt x="402668" y="13294"/>
                  </a:lnTo>
                  <a:lnTo>
                    <a:pt x="358598" y="3404"/>
                  </a:lnTo>
                  <a:lnTo>
                    <a:pt x="31242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bject 30"/>
            <p:cNvSpPr/>
            <p:nvPr/>
          </p:nvSpPr>
          <p:spPr>
            <a:xfrm>
              <a:off x="2406396" y="4290060"/>
              <a:ext cx="624840" cy="628015"/>
            </a:xfrm>
            <a:custGeom>
              <a:avLst/>
              <a:gdLst/>
              <a:ahLst/>
              <a:cxnLst/>
              <a:rect l="l" t="t" r="r" b="b"/>
              <a:pathLst>
                <a:path w="624839" h="628014">
                  <a:moveTo>
                    <a:pt x="0" y="313944"/>
                  </a:moveTo>
                  <a:lnTo>
                    <a:pt x="3386" y="267558"/>
                  </a:lnTo>
                  <a:lnTo>
                    <a:pt x="13223" y="223284"/>
                  </a:lnTo>
                  <a:lnTo>
                    <a:pt x="29029" y="181606"/>
                  </a:lnTo>
                  <a:lnTo>
                    <a:pt x="50320" y="143012"/>
                  </a:lnTo>
                  <a:lnTo>
                    <a:pt x="76615" y="107986"/>
                  </a:lnTo>
                  <a:lnTo>
                    <a:pt x="107429" y="77015"/>
                  </a:lnTo>
                  <a:lnTo>
                    <a:pt x="142282" y="50586"/>
                  </a:lnTo>
                  <a:lnTo>
                    <a:pt x="180690" y="29183"/>
                  </a:lnTo>
                  <a:lnTo>
                    <a:pt x="222171" y="13294"/>
                  </a:lnTo>
                  <a:lnTo>
                    <a:pt x="266241" y="3404"/>
                  </a:lnTo>
                  <a:lnTo>
                    <a:pt x="312420" y="0"/>
                  </a:lnTo>
                  <a:lnTo>
                    <a:pt x="358598" y="3404"/>
                  </a:lnTo>
                  <a:lnTo>
                    <a:pt x="402668" y="13294"/>
                  </a:lnTo>
                  <a:lnTo>
                    <a:pt x="444149" y="29183"/>
                  </a:lnTo>
                  <a:lnTo>
                    <a:pt x="482557" y="50586"/>
                  </a:lnTo>
                  <a:lnTo>
                    <a:pt x="517410" y="77015"/>
                  </a:lnTo>
                  <a:lnTo>
                    <a:pt x="548224" y="107986"/>
                  </a:lnTo>
                  <a:lnTo>
                    <a:pt x="574519" y="143012"/>
                  </a:lnTo>
                  <a:lnTo>
                    <a:pt x="595810" y="181606"/>
                  </a:lnTo>
                  <a:lnTo>
                    <a:pt x="611616" y="223284"/>
                  </a:lnTo>
                  <a:lnTo>
                    <a:pt x="621453" y="267558"/>
                  </a:lnTo>
                  <a:lnTo>
                    <a:pt x="624840" y="313944"/>
                  </a:lnTo>
                  <a:lnTo>
                    <a:pt x="621453" y="360329"/>
                  </a:lnTo>
                  <a:lnTo>
                    <a:pt x="611616" y="404603"/>
                  </a:lnTo>
                  <a:lnTo>
                    <a:pt x="595810" y="446281"/>
                  </a:lnTo>
                  <a:lnTo>
                    <a:pt x="574519" y="484875"/>
                  </a:lnTo>
                  <a:lnTo>
                    <a:pt x="548224" y="519901"/>
                  </a:lnTo>
                  <a:lnTo>
                    <a:pt x="517410" y="550872"/>
                  </a:lnTo>
                  <a:lnTo>
                    <a:pt x="482557" y="577301"/>
                  </a:lnTo>
                  <a:lnTo>
                    <a:pt x="444149" y="598704"/>
                  </a:lnTo>
                  <a:lnTo>
                    <a:pt x="402668" y="614593"/>
                  </a:lnTo>
                  <a:lnTo>
                    <a:pt x="358598" y="624483"/>
                  </a:lnTo>
                  <a:lnTo>
                    <a:pt x="312420" y="627888"/>
                  </a:lnTo>
                  <a:lnTo>
                    <a:pt x="266241" y="624483"/>
                  </a:lnTo>
                  <a:lnTo>
                    <a:pt x="222171" y="614593"/>
                  </a:lnTo>
                  <a:lnTo>
                    <a:pt x="180690" y="598704"/>
                  </a:lnTo>
                  <a:lnTo>
                    <a:pt x="142282" y="577301"/>
                  </a:lnTo>
                  <a:lnTo>
                    <a:pt x="107429" y="550872"/>
                  </a:lnTo>
                  <a:lnTo>
                    <a:pt x="76615" y="519901"/>
                  </a:lnTo>
                  <a:lnTo>
                    <a:pt x="50320" y="484875"/>
                  </a:lnTo>
                  <a:lnTo>
                    <a:pt x="29029" y="446281"/>
                  </a:lnTo>
                  <a:lnTo>
                    <a:pt x="13223" y="404603"/>
                  </a:lnTo>
                  <a:lnTo>
                    <a:pt x="3386" y="360329"/>
                  </a:lnTo>
                  <a:lnTo>
                    <a:pt x="0" y="313944"/>
                  </a:lnTo>
                  <a:close/>
                </a:path>
              </a:pathLst>
            </a:custGeom>
            <a:ln w="15240">
              <a:solidFill>
                <a:srgbClr val="9D909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1" name="object 31"/>
          <p:cNvSpPr txBox="1"/>
          <p:nvPr/>
        </p:nvSpPr>
        <p:spPr>
          <a:xfrm>
            <a:off x="3522918" y="2501170"/>
            <a:ext cx="62389" cy="217367"/>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I</a:t>
            </a:r>
            <a:endParaRPr kumimoji="0" sz="1350" b="0" i="0" u="none" strike="noStrike" kern="1200" cap="none" spc="0" normalizeH="0" baseline="0" noProof="0">
              <a:ln>
                <a:noFill/>
              </a:ln>
              <a:solidFill>
                <a:prstClr val="black"/>
              </a:solidFill>
              <a:effectLst/>
              <a:uLnTx/>
              <a:uFillTx/>
              <a:latin typeface="Carlito"/>
              <a:ea typeface="+mn-ea"/>
              <a:cs typeface="Carlito"/>
            </a:endParaRPr>
          </a:p>
        </p:txBody>
      </p:sp>
      <p:sp>
        <p:nvSpPr>
          <p:cNvPr id="35" name="object 3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36" name="object 3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37" name="object 3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61</a:t>
            </a:fld>
            <a:endParaRPr kumimoji="0" sz="1050" b="0" i="0" u="none" strike="noStrike" kern="1200" cap="none" spc="0" normalizeH="0" baseline="0" noProof="0" dirty="0">
              <a:ln>
                <a:noFill/>
              </a:ln>
              <a:solidFill>
                <a:prstClr val="white"/>
              </a:solidFill>
              <a:effectLst/>
              <a:uLnTx/>
              <a:uFillTx/>
              <a:latin typeface="Carlito"/>
              <a:ea typeface="+mn-ea"/>
            </a:endParaRPr>
          </a:p>
        </p:txBody>
      </p:sp>
      <p:sp>
        <p:nvSpPr>
          <p:cNvPr id="32" name="object 32"/>
          <p:cNvSpPr txBox="1"/>
          <p:nvPr/>
        </p:nvSpPr>
        <p:spPr>
          <a:xfrm>
            <a:off x="3726371" y="3067908"/>
            <a:ext cx="106204" cy="217367"/>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II</a:t>
            </a:r>
            <a:endParaRPr kumimoji="0" sz="1350" b="0" i="0" u="none" strike="noStrike" kern="1200" cap="none" spc="0" normalizeH="0" baseline="0" noProof="0">
              <a:ln>
                <a:noFill/>
              </a:ln>
              <a:solidFill>
                <a:prstClr val="black"/>
              </a:solidFill>
              <a:effectLst/>
              <a:uLnTx/>
              <a:uFillTx/>
              <a:latin typeface="Carlito"/>
              <a:ea typeface="+mn-ea"/>
              <a:cs typeface="Carlito"/>
            </a:endParaRPr>
          </a:p>
        </p:txBody>
      </p:sp>
      <p:sp>
        <p:nvSpPr>
          <p:cNvPr id="33" name="object 33"/>
          <p:cNvSpPr txBox="1"/>
          <p:nvPr/>
        </p:nvSpPr>
        <p:spPr>
          <a:xfrm>
            <a:off x="3704655" y="3612833"/>
            <a:ext cx="150495" cy="217367"/>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III</a:t>
            </a:r>
            <a:endParaRPr kumimoji="0" sz="1350" b="0" i="0" u="none" strike="noStrike" kern="1200" cap="none" spc="0" normalizeH="0" baseline="0" noProof="0">
              <a:ln>
                <a:noFill/>
              </a:ln>
              <a:solidFill>
                <a:prstClr val="black"/>
              </a:solidFill>
              <a:effectLst/>
              <a:uLnTx/>
              <a:uFillTx/>
              <a:latin typeface="Carlito"/>
              <a:ea typeface="+mn-ea"/>
              <a:cs typeface="Carlito"/>
            </a:endParaRPr>
          </a:p>
        </p:txBody>
      </p:sp>
      <p:sp>
        <p:nvSpPr>
          <p:cNvPr id="34" name="object 34"/>
          <p:cNvSpPr txBox="1"/>
          <p:nvPr/>
        </p:nvSpPr>
        <p:spPr>
          <a:xfrm>
            <a:off x="3500818" y="4179571"/>
            <a:ext cx="160020" cy="217367"/>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IV</a:t>
            </a:r>
            <a:endParaRPr kumimoji="0" sz="1350" b="0" i="0" u="none" strike="noStrike" kern="1200" cap="none" spc="0" normalizeH="0" baseline="0" noProof="0">
              <a:ln>
                <a:noFill/>
              </a:ln>
              <a:solidFill>
                <a:prstClr val="black"/>
              </a:solidFill>
              <a:effectLst/>
              <a:uLnTx/>
              <a:uFillTx/>
              <a:latin typeface="Carlito"/>
              <a:ea typeface="+mn-ea"/>
              <a:cs typeface="Carlit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95957" y="1843240"/>
            <a:ext cx="7780973" cy="2972224"/>
          </a:xfrm>
          <a:prstGeom prst="rect">
            <a:avLst/>
          </a:prstGeom>
        </p:spPr>
        <p:txBody>
          <a:bodyPr vert="horz" wrap="square" lIns="0" tIns="28575" rIns="0" bIns="0" rtlCol="0">
            <a:spAutoFit/>
          </a:bodyPr>
          <a:lstStyle/>
          <a:p>
            <a:pPr marL="9525" marR="5239" lvl="0" indent="0" algn="just" defTabSz="914400" rtl="0" eaLnBrk="1" fontAlgn="auto" latinLnBrk="0" hangingPunct="1">
              <a:lnSpc>
                <a:spcPct val="90100"/>
              </a:lnSpc>
              <a:spcBef>
                <a:spcPts val="225"/>
              </a:spcBef>
              <a:spcAft>
                <a:spcPts val="0"/>
              </a:spcAft>
              <a:buClrTx/>
              <a:buSzTx/>
              <a:buFontTx/>
              <a:buNone/>
              <a:tabLst/>
              <a:defRPr/>
            </a:pPr>
            <a:r>
              <a:rPr kumimoji="0" sz="1200" b="1" i="0" u="none" strike="noStrike" kern="1200" cap="none" spc="4" normalizeH="0" baseline="0" noProof="0" dirty="0">
                <a:ln>
                  <a:noFill/>
                </a:ln>
                <a:solidFill>
                  <a:srgbClr val="00AF50"/>
                </a:solidFill>
                <a:effectLst/>
                <a:uLnTx/>
                <a:uFillTx/>
                <a:latin typeface="Arial"/>
                <a:ea typeface="+mn-ea"/>
                <a:cs typeface="Arial"/>
              </a:rPr>
              <a:t>La </a:t>
            </a:r>
            <a:r>
              <a:rPr kumimoji="0" sz="1200" b="1" i="0" u="none" strike="noStrike" kern="1200" cap="none" spc="-4" normalizeH="0" baseline="0" noProof="0" dirty="0">
                <a:ln>
                  <a:noFill/>
                </a:ln>
                <a:solidFill>
                  <a:srgbClr val="00AF50"/>
                </a:solidFill>
                <a:effectLst/>
                <a:uLnTx/>
                <a:uFillTx/>
                <a:latin typeface="Arial"/>
                <a:ea typeface="+mn-ea"/>
                <a:cs typeface="Arial"/>
              </a:rPr>
              <a:t>contabilidad </a:t>
            </a:r>
            <a:r>
              <a:rPr kumimoji="0" sz="1200" b="1" i="0" u="none" strike="noStrike" kern="1200" cap="none" spc="0" normalizeH="0" baseline="0" noProof="0" dirty="0">
                <a:ln>
                  <a:noFill/>
                </a:ln>
                <a:solidFill>
                  <a:srgbClr val="00AF50"/>
                </a:solidFill>
                <a:effectLst/>
                <a:uLnTx/>
                <a:uFillTx/>
                <a:latin typeface="Arial"/>
                <a:ea typeface="+mn-ea"/>
                <a:cs typeface="Arial"/>
              </a:rPr>
              <a:t>es nuestra </a:t>
            </a:r>
            <a:r>
              <a:rPr kumimoji="0" sz="1200" b="1" i="0" u="none" strike="noStrike" kern="1200" cap="none" spc="-4" normalizeH="0" baseline="0" noProof="0" dirty="0">
                <a:ln>
                  <a:noFill/>
                </a:ln>
                <a:solidFill>
                  <a:srgbClr val="00AF50"/>
                </a:solidFill>
                <a:effectLst/>
                <a:uLnTx/>
                <a:uFillTx/>
                <a:latin typeface="Arial"/>
                <a:ea typeface="+mn-ea"/>
                <a:cs typeface="Arial"/>
              </a:rPr>
              <a:t>Herramienta principal </a:t>
            </a:r>
            <a:r>
              <a:rPr kumimoji="0" sz="1200" b="1" i="0" u="none" strike="noStrike" kern="1200" cap="none" spc="0" normalizeH="0" baseline="0" noProof="0" dirty="0">
                <a:ln>
                  <a:noFill/>
                </a:ln>
                <a:solidFill>
                  <a:srgbClr val="00AF50"/>
                </a:solidFill>
                <a:effectLst/>
                <a:uLnTx/>
                <a:uFillTx/>
                <a:latin typeface="Arial"/>
                <a:ea typeface="+mn-ea"/>
                <a:cs typeface="Arial"/>
              </a:rPr>
              <a:t>para </a:t>
            </a:r>
            <a:r>
              <a:rPr kumimoji="0" sz="1200" b="1" i="0" u="none" strike="noStrike" kern="1200" cap="none" spc="-4" normalizeH="0" baseline="0" noProof="0" dirty="0">
                <a:ln>
                  <a:noFill/>
                </a:ln>
                <a:solidFill>
                  <a:srgbClr val="00AF50"/>
                </a:solidFill>
                <a:effectLst/>
                <a:uLnTx/>
                <a:uFillTx/>
                <a:latin typeface="Arial"/>
                <a:ea typeface="+mn-ea"/>
                <a:cs typeface="Arial"/>
              </a:rPr>
              <a:t>iniciar </a:t>
            </a:r>
            <a:r>
              <a:rPr kumimoji="0" sz="1200" b="1" i="0" u="none" strike="noStrike" kern="1200" cap="none" spc="4" normalizeH="0" baseline="0" noProof="0" dirty="0">
                <a:ln>
                  <a:noFill/>
                </a:ln>
                <a:solidFill>
                  <a:srgbClr val="00AF50"/>
                </a:solidFill>
                <a:effectLst/>
                <a:uLnTx/>
                <a:uFillTx/>
                <a:latin typeface="Arial"/>
                <a:ea typeface="+mn-ea"/>
                <a:cs typeface="Arial"/>
              </a:rPr>
              <a:t>la </a:t>
            </a:r>
            <a:r>
              <a:rPr kumimoji="0" sz="1200" b="1" i="0" u="none" strike="noStrike" kern="1200" cap="none" spc="-4" normalizeH="0" baseline="0" noProof="0" dirty="0">
                <a:ln>
                  <a:noFill/>
                </a:ln>
                <a:solidFill>
                  <a:srgbClr val="00AF50"/>
                </a:solidFill>
                <a:effectLst/>
                <a:uLnTx/>
                <a:uFillTx/>
                <a:latin typeface="Arial"/>
                <a:ea typeface="+mn-ea"/>
                <a:cs typeface="Arial"/>
              </a:rPr>
              <a:t>revisión </a:t>
            </a:r>
            <a:r>
              <a:rPr kumimoji="0" sz="1200" b="1" i="0" u="none" strike="noStrike" kern="1200" cap="none" spc="0" normalizeH="0" baseline="0" noProof="0" dirty="0">
                <a:ln>
                  <a:noFill/>
                </a:ln>
                <a:solidFill>
                  <a:srgbClr val="00AF50"/>
                </a:solidFill>
                <a:effectLst/>
                <a:uLnTx/>
                <a:uFillTx/>
                <a:latin typeface="Arial"/>
                <a:ea typeface="+mn-ea"/>
                <a:cs typeface="Arial"/>
              </a:rPr>
              <a:t>para </a:t>
            </a:r>
            <a:r>
              <a:rPr kumimoji="0" sz="1200" b="1" i="0" u="none" strike="noStrike" kern="1200" cap="none" spc="4" normalizeH="0" baseline="0" noProof="0" dirty="0">
                <a:ln>
                  <a:noFill/>
                </a:ln>
                <a:solidFill>
                  <a:srgbClr val="00AF50"/>
                </a:solidFill>
                <a:effectLst/>
                <a:uLnTx/>
                <a:uFillTx/>
                <a:latin typeface="Arial"/>
                <a:ea typeface="+mn-ea"/>
                <a:cs typeface="Arial"/>
              </a:rPr>
              <a:t>la </a:t>
            </a:r>
            <a:r>
              <a:rPr kumimoji="0" sz="1200" b="1" i="0" u="none" strike="noStrike" kern="1200" cap="none" spc="0" normalizeH="0" baseline="0" noProof="0" dirty="0">
                <a:ln>
                  <a:noFill/>
                </a:ln>
                <a:solidFill>
                  <a:srgbClr val="00AF50"/>
                </a:solidFill>
                <a:effectLst/>
                <a:uLnTx/>
                <a:uFillTx/>
                <a:latin typeface="Arial"/>
                <a:ea typeface="+mn-ea"/>
                <a:cs typeface="Arial"/>
              </a:rPr>
              <a:t>determinación del  </a:t>
            </a:r>
            <a:r>
              <a:rPr kumimoji="0" sz="1200" b="1" i="0" u="none" strike="noStrike" kern="1200" cap="none" spc="-4" normalizeH="0" baseline="0" noProof="0" dirty="0">
                <a:ln>
                  <a:noFill/>
                </a:ln>
                <a:solidFill>
                  <a:srgbClr val="00AF50"/>
                </a:solidFill>
                <a:effectLst/>
                <a:uLnTx/>
                <a:uFillTx/>
                <a:latin typeface="Arial"/>
                <a:ea typeface="+mn-ea"/>
                <a:cs typeface="Arial"/>
              </a:rPr>
              <a:t>Impuesto </a:t>
            </a:r>
            <a:r>
              <a:rPr kumimoji="0" sz="1200" b="1" i="0" u="none" strike="noStrike" kern="1200" cap="none" spc="-11" normalizeH="0" baseline="0" noProof="0" dirty="0">
                <a:ln>
                  <a:noFill/>
                </a:ln>
                <a:solidFill>
                  <a:srgbClr val="00AF50"/>
                </a:solidFill>
                <a:effectLst/>
                <a:uLnTx/>
                <a:uFillTx/>
                <a:latin typeface="Arial"/>
                <a:ea typeface="+mn-ea"/>
                <a:cs typeface="Arial"/>
              </a:rPr>
              <a:t>al </a:t>
            </a:r>
            <a:r>
              <a:rPr kumimoji="0" sz="1200" b="1" i="0" u="none" strike="noStrike" kern="1200" cap="none" spc="-15" normalizeH="0" baseline="0" noProof="0" dirty="0">
                <a:ln>
                  <a:noFill/>
                </a:ln>
                <a:solidFill>
                  <a:srgbClr val="00AF50"/>
                </a:solidFill>
                <a:effectLst/>
                <a:uLnTx/>
                <a:uFillTx/>
                <a:latin typeface="Arial"/>
                <a:ea typeface="+mn-ea"/>
                <a:cs typeface="Arial"/>
              </a:rPr>
              <a:t>Valor </a:t>
            </a:r>
            <a:r>
              <a:rPr kumimoji="0" sz="1200" b="1" i="0" u="none" strike="noStrike" kern="1200" cap="none" spc="-8" normalizeH="0" baseline="0" noProof="0" dirty="0">
                <a:ln>
                  <a:noFill/>
                </a:ln>
                <a:solidFill>
                  <a:srgbClr val="00AF50"/>
                </a:solidFill>
                <a:effectLst/>
                <a:uLnTx/>
                <a:uFillTx/>
                <a:latin typeface="Arial"/>
                <a:ea typeface="+mn-ea"/>
                <a:cs typeface="Arial"/>
              </a:rPr>
              <a:t>Agregado, </a:t>
            </a:r>
            <a:r>
              <a:rPr kumimoji="0" sz="1200" b="1" i="0" u="none" strike="noStrike" kern="1200" cap="none" spc="-19" normalizeH="0" baseline="0" noProof="0" dirty="0">
                <a:ln>
                  <a:noFill/>
                </a:ln>
                <a:solidFill>
                  <a:srgbClr val="00AF50"/>
                </a:solidFill>
                <a:effectLst/>
                <a:uLnTx/>
                <a:uFillTx/>
                <a:latin typeface="Arial"/>
                <a:ea typeface="+mn-ea"/>
                <a:cs typeface="Arial"/>
              </a:rPr>
              <a:t>ya </a:t>
            </a:r>
            <a:r>
              <a:rPr kumimoji="0" sz="1200" b="1" i="0" u="none" strike="noStrike" kern="1200" cap="none" spc="0" normalizeH="0" baseline="0" noProof="0" dirty="0">
                <a:ln>
                  <a:noFill/>
                </a:ln>
                <a:solidFill>
                  <a:srgbClr val="00AF50"/>
                </a:solidFill>
                <a:effectLst/>
                <a:uLnTx/>
                <a:uFillTx/>
                <a:latin typeface="Arial"/>
                <a:ea typeface="+mn-ea"/>
                <a:cs typeface="Arial"/>
              </a:rPr>
              <a:t>que </a:t>
            </a:r>
            <a:r>
              <a:rPr kumimoji="0" sz="1200" b="1" i="0" u="none" strike="noStrike" kern="1200" cap="none" spc="-4" normalizeH="0" baseline="0" noProof="0" dirty="0">
                <a:ln>
                  <a:noFill/>
                </a:ln>
                <a:solidFill>
                  <a:srgbClr val="00AF50"/>
                </a:solidFill>
                <a:effectLst/>
                <a:uLnTx/>
                <a:uFillTx/>
                <a:latin typeface="Arial"/>
                <a:ea typeface="+mn-ea"/>
                <a:cs typeface="Arial"/>
              </a:rPr>
              <a:t>esta representa </a:t>
            </a:r>
            <a:r>
              <a:rPr kumimoji="0" sz="1200" b="1" i="0" u="none" strike="noStrike" kern="1200" cap="none" spc="4" normalizeH="0" baseline="0" noProof="0" dirty="0">
                <a:ln>
                  <a:noFill/>
                </a:ln>
                <a:solidFill>
                  <a:srgbClr val="00AF50"/>
                </a:solidFill>
                <a:effectLst/>
                <a:uLnTx/>
                <a:uFillTx/>
                <a:latin typeface="Arial"/>
                <a:ea typeface="+mn-ea"/>
                <a:cs typeface="Arial"/>
              </a:rPr>
              <a:t>los </a:t>
            </a:r>
            <a:r>
              <a:rPr kumimoji="0" sz="1200" b="1" i="0" u="none" strike="noStrike" kern="1200" cap="none" spc="0" normalizeH="0" baseline="0" noProof="0" dirty="0">
                <a:ln>
                  <a:noFill/>
                </a:ln>
                <a:solidFill>
                  <a:srgbClr val="00AF50"/>
                </a:solidFill>
                <a:effectLst/>
                <a:uLnTx/>
                <a:uFillTx/>
                <a:latin typeface="Arial"/>
                <a:ea typeface="+mn-ea"/>
                <a:cs typeface="Arial"/>
              </a:rPr>
              <a:t>movimientos financieros de una </a:t>
            </a:r>
            <a:r>
              <a:rPr kumimoji="0" sz="1200" b="1" i="0" u="none" strike="noStrike" kern="1200" cap="none" spc="-4" normalizeH="0" baseline="0" noProof="0" dirty="0">
                <a:ln>
                  <a:noFill/>
                </a:ln>
                <a:solidFill>
                  <a:srgbClr val="00AF50"/>
                </a:solidFill>
                <a:effectLst/>
                <a:uLnTx/>
                <a:uFillTx/>
                <a:latin typeface="Arial"/>
                <a:ea typeface="+mn-ea"/>
                <a:cs typeface="Arial"/>
              </a:rPr>
              <a:t>empresa </a:t>
            </a:r>
            <a:r>
              <a:rPr kumimoji="0" sz="1200" b="1" i="0" u="none" strike="noStrike" kern="1200" cap="none" spc="0" normalizeH="0" baseline="0" noProof="0" dirty="0">
                <a:ln>
                  <a:noFill/>
                </a:ln>
                <a:solidFill>
                  <a:srgbClr val="00AF50"/>
                </a:solidFill>
                <a:effectLst/>
                <a:uLnTx/>
                <a:uFillTx/>
                <a:latin typeface="Arial"/>
                <a:ea typeface="+mn-ea"/>
                <a:cs typeface="Arial"/>
              </a:rPr>
              <a:t>o  entidad.</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Tx/>
              <a:buSzTx/>
              <a:buFontTx/>
              <a:buNone/>
              <a:tabLst/>
              <a:defRPr/>
            </a:pPr>
            <a:endParaRPr kumimoji="0" sz="1425" b="0" i="0" u="none" strike="noStrike" kern="1200" cap="none" spc="0" normalizeH="0" baseline="0" noProof="0">
              <a:ln>
                <a:noFill/>
              </a:ln>
              <a:solidFill>
                <a:prstClr val="black"/>
              </a:solidFill>
              <a:effectLst/>
              <a:uLnTx/>
              <a:uFillTx/>
              <a:latin typeface="Arial"/>
              <a:ea typeface="+mn-ea"/>
              <a:cs typeface="Arial"/>
            </a:endParaRPr>
          </a:p>
          <a:p>
            <a:pPr marL="267653" marR="3810" lvl="0" indent="-258604" algn="just" defTabSz="914400" rtl="0" eaLnBrk="1" fontAlgn="auto" latinLnBrk="0" hangingPunct="1">
              <a:lnSpc>
                <a:spcPct val="90100"/>
              </a:lnSpc>
              <a:spcBef>
                <a:spcPts val="0"/>
              </a:spcBef>
              <a:spcAft>
                <a:spcPts val="0"/>
              </a:spcAft>
              <a:buClr>
                <a:srgbClr val="4966AC"/>
              </a:buClr>
              <a:buSzTx/>
              <a:buFontTx/>
              <a:buAutoNum type="arabicPeriod"/>
              <a:tabLst>
                <a:tab pos="268129"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En los </a:t>
            </a:r>
            <a:r>
              <a:rPr kumimoji="0" sz="1050" b="0" i="0" u="none" strike="noStrike" kern="1200" cap="none" spc="-8" normalizeH="0" baseline="0" noProof="0" dirty="0">
                <a:ln>
                  <a:noFill/>
                </a:ln>
                <a:solidFill>
                  <a:prstClr val="black"/>
                </a:solidFill>
                <a:effectLst/>
                <a:uLnTx/>
                <a:uFillTx/>
                <a:latin typeface="Arial"/>
                <a:ea typeface="+mn-ea"/>
                <a:cs typeface="Arial"/>
              </a:rPr>
              <a:t>requerimientos de </a:t>
            </a:r>
            <a:r>
              <a:rPr kumimoji="0" sz="1050" b="0" i="0" u="none" strike="noStrike" kern="1200" cap="none" spc="-4" normalizeH="0" baseline="0" noProof="0" dirty="0">
                <a:ln>
                  <a:noFill/>
                </a:ln>
                <a:solidFill>
                  <a:prstClr val="black"/>
                </a:solidFill>
                <a:effectLst/>
                <a:uLnTx/>
                <a:uFillTx/>
                <a:latin typeface="Arial"/>
                <a:ea typeface="+mn-ea"/>
                <a:cs typeface="Arial"/>
              </a:rPr>
              <a:t>documentación e información </a:t>
            </a:r>
            <a:r>
              <a:rPr kumimoji="0" sz="1050" b="0" i="0" u="none" strike="noStrike" kern="1200" cap="none" spc="-8" normalizeH="0" baseline="0" noProof="0" dirty="0">
                <a:ln>
                  <a:noFill/>
                </a:ln>
                <a:solidFill>
                  <a:prstClr val="black"/>
                </a:solidFill>
                <a:effectLst/>
                <a:uLnTx/>
                <a:uFillTx/>
                <a:latin typeface="Arial"/>
                <a:ea typeface="+mn-ea"/>
                <a:cs typeface="Arial"/>
              </a:rPr>
              <a:t>adicional </a:t>
            </a:r>
            <a:r>
              <a:rPr kumimoji="0" sz="1050" b="0" i="0" u="none" strike="noStrike" kern="1200" cap="none" spc="-4" normalizeH="0" baseline="0" noProof="0" dirty="0">
                <a:ln>
                  <a:noFill/>
                </a:ln>
                <a:solidFill>
                  <a:prstClr val="black"/>
                </a:solidFill>
                <a:effectLst/>
                <a:uLnTx/>
                <a:uFillTx/>
                <a:latin typeface="Arial"/>
                <a:ea typeface="+mn-ea"/>
                <a:cs typeface="Arial"/>
              </a:rPr>
              <a:t>suelen </a:t>
            </a:r>
            <a:r>
              <a:rPr kumimoji="0" sz="1050" b="0" i="0" u="none" strike="noStrike" kern="1200" cap="none" spc="-8" normalizeH="0" baseline="0" noProof="0" dirty="0">
                <a:ln>
                  <a:noFill/>
                </a:ln>
                <a:solidFill>
                  <a:prstClr val="black"/>
                </a:solidFill>
                <a:effectLst/>
                <a:uLnTx/>
                <a:uFillTx/>
                <a:latin typeface="Arial"/>
                <a:ea typeface="+mn-ea"/>
                <a:cs typeface="Arial"/>
              </a:rPr>
              <a:t>solicitar </a:t>
            </a:r>
            <a:r>
              <a:rPr kumimoji="0" sz="1050" b="0" i="0" u="none" strike="noStrike" kern="1200" cap="none" spc="-4" normalizeH="0" baseline="0" noProof="0" dirty="0">
                <a:ln>
                  <a:noFill/>
                </a:ln>
                <a:solidFill>
                  <a:prstClr val="black"/>
                </a:solidFill>
                <a:effectLst/>
                <a:uLnTx/>
                <a:uFillTx/>
                <a:latin typeface="Arial"/>
                <a:ea typeface="+mn-ea"/>
                <a:cs typeface="Arial"/>
              </a:rPr>
              <a:t>auxiliarles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las cuentas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Bancos,  Clientes, </a:t>
            </a:r>
            <a:r>
              <a:rPr kumimoji="0" sz="1050" b="0" i="0" u="none" strike="noStrike" kern="1200" cap="none" spc="-8" normalizeH="0" baseline="0" noProof="0" dirty="0">
                <a:ln>
                  <a:noFill/>
                </a:ln>
                <a:solidFill>
                  <a:prstClr val="black"/>
                </a:solidFill>
                <a:effectLst/>
                <a:uLnTx/>
                <a:uFillTx/>
                <a:latin typeface="Arial"/>
                <a:ea typeface="+mn-ea"/>
                <a:cs typeface="Arial"/>
              </a:rPr>
              <a:t>Proveedores,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Acreditable,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Trasladado, </a:t>
            </a:r>
            <a:r>
              <a:rPr kumimoji="0" sz="1050" b="0" i="0" u="none" strike="noStrike" kern="1200" cap="none" spc="-8" normalizeH="0" baseline="0" noProof="0" dirty="0">
                <a:ln>
                  <a:noFill/>
                </a:ln>
                <a:solidFill>
                  <a:prstClr val="black"/>
                </a:solidFill>
                <a:effectLst/>
                <a:uLnTx/>
                <a:uFillTx/>
                <a:latin typeface="Arial"/>
                <a:ea typeface="+mn-ea"/>
                <a:cs typeface="Arial"/>
              </a:rPr>
              <a:t>Ingresos </a:t>
            </a:r>
            <a:r>
              <a:rPr kumimoji="0" sz="1050" b="0" i="0" u="none" strike="noStrike" kern="1200" cap="none" spc="-4" normalizeH="0" baseline="0" noProof="0" dirty="0">
                <a:ln>
                  <a:noFill/>
                </a:ln>
                <a:solidFill>
                  <a:prstClr val="black"/>
                </a:solidFill>
                <a:effectLst/>
                <a:uLnTx/>
                <a:uFillTx/>
                <a:latin typeface="Arial"/>
                <a:ea typeface="+mn-ea"/>
                <a:cs typeface="Arial"/>
              </a:rPr>
              <a:t>y Gastos por lo </a:t>
            </a:r>
            <a:r>
              <a:rPr kumimoji="0" sz="1050" b="0" i="0" u="none" strike="noStrike" kern="1200" cap="none" spc="-8" normalizeH="0" baseline="0" noProof="0" dirty="0">
                <a:ln>
                  <a:noFill/>
                </a:ln>
                <a:solidFill>
                  <a:prstClr val="black"/>
                </a:solidFill>
                <a:effectLst/>
                <a:uLnTx/>
                <a:uFillTx/>
                <a:latin typeface="Arial"/>
                <a:ea typeface="+mn-ea"/>
                <a:cs typeface="Arial"/>
              </a:rPr>
              <a:t>cual </a:t>
            </a:r>
            <a:r>
              <a:rPr kumimoji="0" sz="1050" b="0" i="0" u="none" strike="noStrike" kern="1200" cap="none" spc="0" normalizeH="0" baseline="0" noProof="0" dirty="0">
                <a:ln>
                  <a:noFill/>
                </a:ln>
                <a:solidFill>
                  <a:prstClr val="black"/>
                </a:solidFill>
                <a:effectLst/>
                <a:uLnTx/>
                <a:uFillTx/>
                <a:latin typeface="Arial"/>
                <a:ea typeface="+mn-ea"/>
                <a:cs typeface="Arial"/>
              </a:rPr>
              <a:t>es </a:t>
            </a:r>
            <a:r>
              <a:rPr kumimoji="0" sz="1050" b="0" i="0" u="none" strike="noStrike" kern="1200" cap="none" spc="-4" normalizeH="0" baseline="0" noProof="0" dirty="0">
                <a:ln>
                  <a:noFill/>
                </a:ln>
                <a:solidFill>
                  <a:prstClr val="black"/>
                </a:solidFill>
                <a:effectLst/>
                <a:uLnTx/>
                <a:uFillTx/>
                <a:latin typeface="Arial"/>
                <a:ea typeface="+mn-ea"/>
                <a:cs typeface="Arial"/>
              </a:rPr>
              <a:t>importante que estos amarren </a:t>
            </a:r>
            <a:r>
              <a:rPr kumimoji="0" sz="1050" b="0" i="0" u="none" strike="noStrike" kern="1200" cap="none" spc="-8" normalizeH="0" baseline="0" noProof="0" dirty="0">
                <a:ln>
                  <a:noFill/>
                </a:ln>
                <a:solidFill>
                  <a:prstClr val="black"/>
                </a:solidFill>
                <a:effectLst/>
                <a:uLnTx/>
                <a:uFillTx/>
                <a:latin typeface="Arial"/>
                <a:ea typeface="+mn-ea"/>
                <a:cs typeface="Arial"/>
              </a:rPr>
              <a:t>con </a:t>
            </a:r>
            <a:r>
              <a:rPr kumimoji="0" sz="1050" b="0" i="0" u="none" strike="noStrike" kern="1200" cap="none" spc="15"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determinación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45" normalizeH="0" baseline="0" noProof="0" dirty="0">
                <a:ln>
                  <a:noFill/>
                </a:ln>
                <a:solidFill>
                  <a:prstClr val="black"/>
                </a:solidFill>
                <a:effectLst/>
                <a:uLnTx/>
                <a:uFillTx/>
                <a:latin typeface="Arial"/>
                <a:ea typeface="+mn-ea"/>
                <a:cs typeface="Arial"/>
              </a:rPr>
              <a:t> </a:t>
            </a:r>
            <a:r>
              <a:rPr kumimoji="0" sz="1050" b="0" i="0" u="none" strike="noStrike" kern="1200" cap="none" spc="-26" normalizeH="0" baseline="0" noProof="0" dirty="0">
                <a:ln>
                  <a:noFill/>
                </a:ln>
                <a:solidFill>
                  <a:prstClr val="black"/>
                </a:solidFill>
                <a:effectLst/>
                <a:uLnTx/>
                <a:uFillTx/>
                <a:latin typeface="Arial"/>
                <a:ea typeface="+mn-ea"/>
                <a:cs typeface="Arial"/>
              </a:rPr>
              <a:t>IVA.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
                <a:srgbClr val="4966AC"/>
              </a:buClr>
              <a:buSzTx/>
              <a:buFont typeface="Arial"/>
              <a:buAutoNum type="arabicPeriod"/>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
                <a:srgbClr val="4966AC"/>
              </a:buClr>
              <a:buSzTx/>
              <a:buFont typeface="Arial"/>
              <a:buAutoNum type="arabicPeriod"/>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267653" marR="9049" lvl="0" indent="-258604" algn="just" defTabSz="914400" rtl="0" eaLnBrk="1" fontAlgn="auto" latinLnBrk="0" hangingPunct="1">
              <a:lnSpc>
                <a:spcPts val="1133"/>
              </a:lnSpc>
              <a:spcBef>
                <a:spcPts val="671"/>
              </a:spcBef>
              <a:spcAft>
                <a:spcPts val="0"/>
              </a:spcAft>
              <a:buClr>
                <a:srgbClr val="4966AC"/>
              </a:buClr>
              <a:buSzTx/>
              <a:buFontTx/>
              <a:buAutoNum type="arabicPeriod"/>
              <a:tabLst>
                <a:tab pos="268129"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auxiliares de </a:t>
            </a:r>
            <a:r>
              <a:rPr kumimoji="0" sz="1050" b="0" i="0" u="none" strike="noStrike" kern="1200" cap="none" spc="-4" normalizeH="0" baseline="0" noProof="0" dirty="0">
                <a:ln>
                  <a:noFill/>
                </a:ln>
                <a:solidFill>
                  <a:prstClr val="black"/>
                </a:solidFill>
                <a:effectLst/>
                <a:uLnTx/>
                <a:uFillTx/>
                <a:latin typeface="Arial"/>
                <a:ea typeface="+mn-ea"/>
                <a:cs typeface="Arial"/>
              </a:rPr>
              <a:t>las cuentas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Acreditable 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Trasladado </a:t>
            </a:r>
            <a:r>
              <a:rPr kumimoji="0" sz="1050" b="0" i="0" u="none" strike="noStrike" kern="1200" cap="none" spc="0" normalizeH="0" baseline="0" noProof="0" dirty="0">
                <a:ln>
                  <a:noFill/>
                </a:ln>
                <a:solidFill>
                  <a:prstClr val="black"/>
                </a:solidFill>
                <a:effectLst/>
                <a:uLnTx/>
                <a:uFillTx/>
                <a:latin typeface="Arial"/>
                <a:ea typeface="+mn-ea"/>
                <a:cs typeface="Arial"/>
              </a:rPr>
              <a:t>no servirán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base </a:t>
            </a:r>
            <a:r>
              <a:rPr kumimoji="0" sz="1050" b="0" i="0" u="none" strike="noStrike" kern="1200" cap="none" spc="-8" normalizeH="0" baseline="0" noProof="0" dirty="0">
                <a:ln>
                  <a:noFill/>
                </a:ln>
                <a:solidFill>
                  <a:prstClr val="black"/>
                </a:solidFill>
                <a:effectLst/>
                <a:uLnTx/>
                <a:uFillTx/>
                <a:latin typeface="Arial"/>
                <a:ea typeface="+mn-ea"/>
                <a:cs typeface="Arial"/>
              </a:rPr>
              <a:t>para amarrar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movimientos tanto </a:t>
            </a:r>
            <a:r>
              <a:rPr kumimoji="0" sz="1050" b="0" i="0" u="none" strike="noStrike" kern="1200" cap="none" spc="-11" normalizeH="0" baseline="0" noProof="0" dirty="0">
                <a:ln>
                  <a:noFill/>
                </a:ln>
                <a:solidFill>
                  <a:prstClr val="black"/>
                </a:solidFill>
                <a:effectLst/>
                <a:uLnTx/>
                <a:uFillTx/>
                <a:latin typeface="Arial"/>
                <a:ea typeface="+mn-ea"/>
                <a:cs typeface="Arial"/>
              </a:rPr>
              <a:t>de  cobros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11" normalizeH="0" baseline="0" noProof="0" dirty="0">
                <a:ln>
                  <a:noFill/>
                </a:ln>
                <a:solidFill>
                  <a:prstClr val="black"/>
                </a:solidFill>
                <a:effectLst/>
                <a:uLnTx/>
                <a:uFillTx/>
                <a:latin typeface="Arial"/>
                <a:ea typeface="+mn-ea"/>
                <a:cs typeface="Arial"/>
              </a:rPr>
              <a:t>pagos </a:t>
            </a:r>
            <a:r>
              <a:rPr kumimoji="0" sz="1050" b="0" i="0" u="none" strike="noStrike" kern="1200" cap="none" spc="-8" normalizeH="0" baseline="0" noProof="0" dirty="0">
                <a:ln>
                  <a:noFill/>
                </a:ln>
                <a:solidFill>
                  <a:prstClr val="black"/>
                </a:solidFill>
                <a:effectLst/>
                <a:uLnTx/>
                <a:uFillTx/>
                <a:latin typeface="Arial"/>
                <a:ea typeface="+mn-ea"/>
                <a:cs typeface="Arial"/>
              </a:rPr>
              <a:t>contra Bancos </a:t>
            </a:r>
            <a:r>
              <a:rPr kumimoji="0" sz="1050" b="0" i="0" u="none" strike="noStrike" kern="1200" cap="none" spc="-4" normalizeH="0" baseline="0" noProof="0" dirty="0">
                <a:ln>
                  <a:noFill/>
                </a:ln>
                <a:solidFill>
                  <a:prstClr val="black"/>
                </a:solidFill>
                <a:effectLst/>
                <a:uLnTx/>
                <a:uFillTx/>
                <a:latin typeface="Arial"/>
                <a:ea typeface="+mn-ea"/>
                <a:cs typeface="Arial"/>
              </a:rPr>
              <a:t>y comprobar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cumpla con el requisito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estén efectivamente</a:t>
            </a:r>
            <a:r>
              <a:rPr kumimoji="0" sz="1050" b="0" i="0" u="none" strike="noStrike" kern="1200" cap="none" spc="53"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pagados.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
                <a:srgbClr val="4966AC"/>
              </a:buClr>
              <a:buSzTx/>
              <a:buFont typeface="Arial"/>
              <a:buAutoNum type="arabicPeriod"/>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4"/>
              </a:spcBef>
              <a:spcAft>
                <a:spcPts val="0"/>
              </a:spcAft>
              <a:buClr>
                <a:srgbClr val="4966AC"/>
              </a:buClr>
              <a:buSzTx/>
              <a:buFont typeface="Arial"/>
              <a:buAutoNum type="arabicPeriod"/>
              <a:tabLst/>
              <a:defRPr/>
            </a:pPr>
            <a:endParaRPr kumimoji="0" sz="1650" b="0" i="0" u="none" strike="noStrike" kern="1200" cap="none" spc="0" normalizeH="0" baseline="0" noProof="0">
              <a:ln>
                <a:noFill/>
              </a:ln>
              <a:solidFill>
                <a:prstClr val="black"/>
              </a:solidFill>
              <a:effectLst/>
              <a:uLnTx/>
              <a:uFillTx/>
              <a:latin typeface="Arial"/>
              <a:ea typeface="+mn-ea"/>
              <a:cs typeface="Arial"/>
            </a:endParaRPr>
          </a:p>
          <a:p>
            <a:pPr marL="267653" marR="5715" lvl="0" indent="-258604" algn="just" defTabSz="914400" rtl="0" eaLnBrk="1" fontAlgn="auto" latinLnBrk="0" hangingPunct="1">
              <a:lnSpc>
                <a:spcPct val="90100"/>
              </a:lnSpc>
              <a:spcBef>
                <a:spcPts val="0"/>
              </a:spcBef>
              <a:spcAft>
                <a:spcPts val="0"/>
              </a:spcAft>
              <a:buClr>
                <a:srgbClr val="4966AC"/>
              </a:buClr>
              <a:buSzTx/>
              <a:buFontTx/>
              <a:buAutoNum type="arabicPeriod"/>
              <a:tabLst>
                <a:tab pos="268129" algn="l"/>
              </a:tabLst>
              <a:defRPr/>
            </a:pPr>
            <a:r>
              <a:rPr kumimoji="0" sz="1050" b="0" i="0" u="none" strike="noStrike" kern="1200" cap="none" spc="-19" normalizeH="0" baseline="0" noProof="0" dirty="0">
                <a:ln>
                  <a:noFill/>
                </a:ln>
                <a:solidFill>
                  <a:prstClr val="black"/>
                </a:solidFill>
                <a:effectLst/>
                <a:uLnTx/>
                <a:uFillTx/>
                <a:latin typeface="Arial"/>
                <a:ea typeface="+mn-ea"/>
                <a:cs typeface="Arial"/>
              </a:rPr>
              <a:t>También </a:t>
            </a:r>
            <a:r>
              <a:rPr kumimoji="0" sz="1050" b="0" i="0" u="none" strike="noStrike" kern="1200" cap="none" spc="-11" normalizeH="0" baseline="0" noProof="0" dirty="0">
                <a:ln>
                  <a:noFill/>
                </a:ln>
                <a:solidFill>
                  <a:prstClr val="black"/>
                </a:solidFill>
                <a:effectLst/>
                <a:uLnTx/>
                <a:uFillTx/>
                <a:latin typeface="Arial"/>
                <a:ea typeface="+mn-ea"/>
                <a:cs typeface="Arial"/>
              </a:rPr>
              <a:t>nos </a:t>
            </a:r>
            <a:r>
              <a:rPr kumimoji="0" sz="1050" b="0" i="0" u="none" strike="noStrike" kern="1200" cap="none" spc="-4" normalizeH="0" baseline="0" noProof="0" dirty="0">
                <a:ln>
                  <a:noFill/>
                </a:ln>
                <a:solidFill>
                  <a:prstClr val="black"/>
                </a:solidFill>
                <a:effectLst/>
                <a:uLnTx/>
                <a:uFillTx/>
                <a:latin typeface="Arial"/>
                <a:ea typeface="+mn-ea"/>
                <a:cs typeface="Arial"/>
              </a:rPr>
              <a:t>sirve como base </a:t>
            </a:r>
            <a:r>
              <a:rPr kumimoji="0" sz="1050" b="0" i="0" u="none" strike="noStrike" kern="1200" cap="none" spc="-15" normalizeH="0" baseline="0" noProof="0" dirty="0">
                <a:ln>
                  <a:noFill/>
                </a:ln>
                <a:solidFill>
                  <a:prstClr val="black"/>
                </a:solidFill>
                <a:effectLst/>
                <a:uLnTx/>
                <a:uFillTx/>
                <a:latin typeface="Arial"/>
                <a:ea typeface="+mn-ea"/>
                <a:cs typeface="Arial"/>
              </a:rPr>
              <a:t>ya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algunas </a:t>
            </a:r>
            <a:r>
              <a:rPr kumimoji="0" sz="1050" b="0" i="0" u="none" strike="noStrike" kern="1200" cap="none" spc="-8" normalizeH="0" baseline="0" noProof="0" dirty="0">
                <a:ln>
                  <a:noFill/>
                </a:ln>
                <a:solidFill>
                  <a:prstClr val="black"/>
                </a:solidFill>
                <a:effectLst/>
                <a:uLnTx/>
                <a:uFillTx/>
                <a:latin typeface="Arial"/>
                <a:ea typeface="+mn-ea"/>
                <a:cs typeface="Arial"/>
              </a:rPr>
              <a:t>ocasiones no </a:t>
            </a:r>
            <a:r>
              <a:rPr kumimoji="0" sz="1050" b="0" i="0" u="none" strike="noStrike" kern="1200" cap="none" spc="-4" normalizeH="0" baseline="0" noProof="0" dirty="0">
                <a:ln>
                  <a:noFill/>
                </a:ln>
                <a:solidFill>
                  <a:prstClr val="black"/>
                </a:solidFill>
                <a:effectLst/>
                <a:uLnTx/>
                <a:uFillTx/>
                <a:latin typeface="Arial"/>
                <a:ea typeface="+mn-ea"/>
                <a:cs typeface="Arial"/>
              </a:rPr>
              <a:t>todos los movimientos </a:t>
            </a:r>
            <a:r>
              <a:rPr kumimoji="0" sz="1050" b="0" i="0" u="none" strike="noStrike" kern="1200" cap="none" spc="-8" normalizeH="0" baseline="0" noProof="0" dirty="0">
                <a:ln>
                  <a:noFill/>
                </a:ln>
                <a:solidFill>
                  <a:prstClr val="black"/>
                </a:solidFill>
                <a:effectLst/>
                <a:uLnTx/>
                <a:uFillTx/>
                <a:latin typeface="Arial"/>
                <a:ea typeface="+mn-ea"/>
                <a:cs typeface="Arial"/>
              </a:rPr>
              <a:t>pasan </a:t>
            </a:r>
            <a:r>
              <a:rPr kumimoji="0" sz="1050" b="0" i="0" u="none" strike="noStrike" kern="1200" cap="none" spc="0"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Bancos por lo que </a:t>
            </a:r>
            <a:r>
              <a:rPr kumimoji="0" sz="1050" b="0" i="0" u="none" strike="noStrike" kern="1200" cap="none" spc="15"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contabilidad </a:t>
            </a:r>
            <a:r>
              <a:rPr kumimoji="0" sz="1050" b="0" i="0" u="none" strike="noStrike" kern="1200" cap="none" spc="-11" normalizeH="0" baseline="0" noProof="0" dirty="0">
                <a:ln>
                  <a:noFill/>
                </a:ln>
                <a:solidFill>
                  <a:prstClr val="black"/>
                </a:solidFill>
                <a:effectLst/>
                <a:uLnTx/>
                <a:uFillTx/>
                <a:latin typeface="Arial"/>
                <a:ea typeface="+mn-ea"/>
                <a:cs typeface="Arial"/>
              </a:rPr>
              <a:t>nos </a:t>
            </a:r>
            <a:r>
              <a:rPr kumimoji="0" sz="1050" b="0" i="0" u="none" strike="noStrike" kern="1200" cap="none" spc="0" normalizeH="0" baseline="0" noProof="0" dirty="0">
                <a:ln>
                  <a:noFill/>
                </a:ln>
                <a:solidFill>
                  <a:prstClr val="black"/>
                </a:solidFill>
                <a:effectLst/>
                <a:uLnTx/>
                <a:uFillTx/>
                <a:latin typeface="Arial"/>
                <a:ea typeface="+mn-ea"/>
                <a:cs typeface="Arial"/>
              </a:rPr>
              <a:t>da </a:t>
            </a:r>
            <a:r>
              <a:rPr kumimoji="0" sz="1050" b="0" i="0" u="none" strike="noStrike" kern="1200" cap="none" spc="-8" normalizeH="0" baseline="0" noProof="0" dirty="0">
                <a:ln>
                  <a:noFill/>
                </a:ln>
                <a:solidFill>
                  <a:prstClr val="black"/>
                </a:solidFill>
                <a:effectLst/>
                <a:uLnTx/>
                <a:uFillTx/>
                <a:latin typeface="Arial"/>
                <a:ea typeface="+mn-ea"/>
                <a:cs typeface="Arial"/>
              </a:rPr>
              <a:t>mayor </a:t>
            </a:r>
            <a:r>
              <a:rPr kumimoji="0" sz="1050" b="0" i="0" u="none" strike="noStrike" kern="1200" cap="none" spc="-4" normalizeH="0" baseline="0" noProof="0" dirty="0">
                <a:ln>
                  <a:noFill/>
                </a:ln>
                <a:solidFill>
                  <a:prstClr val="black"/>
                </a:solidFill>
                <a:effectLst/>
                <a:uLnTx/>
                <a:uFillTx/>
                <a:latin typeface="Arial"/>
                <a:ea typeface="+mn-ea"/>
                <a:cs typeface="Arial"/>
              </a:rPr>
              <a:t>certeza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operaciones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las compañías,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cuales pueden quedarse en </a:t>
            </a:r>
            <a:r>
              <a:rPr kumimoji="0" sz="1050" b="0" i="0" u="none" strike="noStrike" kern="1200" cap="none" spc="-4" normalizeH="0" baseline="0" noProof="0" dirty="0">
                <a:ln>
                  <a:noFill/>
                </a:ln>
                <a:solidFill>
                  <a:prstClr val="black"/>
                </a:solidFill>
                <a:effectLst/>
                <a:uLnTx/>
                <a:uFillTx/>
                <a:latin typeface="Arial"/>
                <a:ea typeface="+mn-ea"/>
                <a:cs typeface="Arial"/>
              </a:rPr>
              <a:t>caja sin </a:t>
            </a:r>
            <a:r>
              <a:rPr kumimoji="0" sz="1050" b="0" i="0" u="none" strike="noStrike" kern="1200" cap="none" spc="-8" normalizeH="0" baseline="0" noProof="0" dirty="0">
                <a:ln>
                  <a:noFill/>
                </a:ln>
                <a:solidFill>
                  <a:prstClr val="black"/>
                </a:solidFill>
                <a:effectLst/>
                <a:uLnTx/>
                <a:uFillTx/>
                <a:latin typeface="Arial"/>
                <a:ea typeface="+mn-ea"/>
                <a:cs typeface="Arial"/>
              </a:rPr>
              <a:t>entrar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1" normalizeH="0" baseline="0" noProof="0" dirty="0">
                <a:ln>
                  <a:noFill/>
                </a:ln>
                <a:solidFill>
                  <a:prstClr val="black"/>
                </a:solidFill>
                <a:effectLst/>
                <a:uLnTx/>
                <a:uFillTx/>
                <a:latin typeface="Arial"/>
                <a:ea typeface="+mn-ea"/>
                <a:cs typeface="Arial"/>
              </a:rPr>
              <a:t>bancos </a:t>
            </a:r>
            <a:r>
              <a:rPr kumimoji="0" sz="1050" b="0" i="0" u="none" strike="noStrike" kern="1200" cap="none" spc="-8" normalizeH="0" baseline="0" noProof="0" dirty="0">
                <a:ln>
                  <a:noFill/>
                </a:ln>
                <a:solidFill>
                  <a:prstClr val="black"/>
                </a:solidFill>
                <a:effectLst/>
                <a:uLnTx/>
                <a:uFillTx/>
                <a:latin typeface="Arial"/>
                <a:ea typeface="+mn-ea"/>
                <a:cs typeface="Arial"/>
              </a:rPr>
              <a:t>tanto </a:t>
            </a:r>
            <a:r>
              <a:rPr kumimoji="0" sz="1050" b="0" i="0" u="none" strike="noStrike" kern="1200" cap="none" spc="-11" normalizeH="0" baseline="0" noProof="0" dirty="0">
                <a:ln>
                  <a:noFill/>
                </a:ln>
                <a:solidFill>
                  <a:prstClr val="black"/>
                </a:solidFill>
                <a:effectLst/>
                <a:uLnTx/>
                <a:uFillTx/>
                <a:latin typeface="Arial"/>
                <a:ea typeface="+mn-ea"/>
                <a:cs typeface="Arial"/>
              </a:rPr>
              <a:t>pagos </a:t>
            </a:r>
            <a:r>
              <a:rPr kumimoji="0" sz="1050" b="0" i="0" u="none" strike="noStrike" kern="1200" cap="none" spc="-4" normalizeH="0" baseline="0" noProof="0" dirty="0">
                <a:ln>
                  <a:noFill/>
                </a:ln>
                <a:solidFill>
                  <a:prstClr val="black"/>
                </a:solidFill>
                <a:effectLst/>
                <a:uLnTx/>
                <a:uFillTx/>
                <a:latin typeface="Arial"/>
                <a:ea typeface="+mn-ea"/>
                <a:cs typeface="Arial"/>
              </a:rPr>
              <a:t>como</a:t>
            </a:r>
            <a:r>
              <a:rPr kumimoji="0" sz="1050" b="0" i="0" u="none" strike="noStrike" kern="1200" cap="none" spc="79"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cobros.</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09901" y="1179068"/>
            <a:ext cx="5822632" cy="264496"/>
          </a:xfrm>
          <a:prstGeom prst="rect">
            <a:avLst/>
          </a:prstGeom>
        </p:spPr>
        <p:txBody>
          <a:bodyPr vert="horz" wrap="square" lIns="0" tIns="10478" rIns="0" bIns="0" rtlCol="0" anchor="ctr">
            <a:spAutoFit/>
          </a:bodyPr>
          <a:lstStyle/>
          <a:p>
            <a:pPr marL="9525">
              <a:lnSpc>
                <a:spcPct val="100000"/>
              </a:lnSpc>
              <a:spcBef>
                <a:spcPts val="83"/>
              </a:spcBef>
            </a:pPr>
            <a:r>
              <a:rPr sz="1650" spc="-135" dirty="0"/>
              <a:t>Amarres</a:t>
            </a:r>
            <a:r>
              <a:rPr sz="1650" spc="-233" dirty="0"/>
              <a:t> </a:t>
            </a:r>
            <a:r>
              <a:rPr sz="1650" spc="-184" dirty="0"/>
              <a:t>IVA</a:t>
            </a:r>
            <a:r>
              <a:rPr sz="1650" spc="-240" dirty="0"/>
              <a:t> </a:t>
            </a:r>
            <a:r>
              <a:rPr sz="1650" spc="-153" dirty="0"/>
              <a:t>Trasladado</a:t>
            </a:r>
            <a:r>
              <a:rPr sz="1650" spc="-240" dirty="0"/>
              <a:t> </a:t>
            </a:r>
            <a:r>
              <a:rPr sz="1650" spc="-98" dirty="0"/>
              <a:t>y</a:t>
            </a:r>
            <a:r>
              <a:rPr sz="1650" spc="-195" dirty="0"/>
              <a:t> </a:t>
            </a:r>
            <a:r>
              <a:rPr sz="1650" spc="-109" dirty="0"/>
              <a:t>Acreditable</a:t>
            </a:r>
            <a:r>
              <a:rPr sz="1650" spc="-233" dirty="0"/>
              <a:t> </a:t>
            </a:r>
            <a:r>
              <a:rPr sz="1650" spc="-94" dirty="0"/>
              <a:t>contra</a:t>
            </a:r>
            <a:r>
              <a:rPr sz="1650" spc="-229" dirty="0"/>
              <a:t> </a:t>
            </a:r>
            <a:r>
              <a:rPr sz="1650" spc="-116" dirty="0"/>
              <a:t>Contabilidad</a:t>
            </a:r>
            <a:r>
              <a:rPr sz="1650" spc="-236" dirty="0"/>
              <a:t> </a:t>
            </a:r>
            <a:r>
              <a:rPr sz="1650" spc="-98" dirty="0"/>
              <a:t>y</a:t>
            </a:r>
            <a:r>
              <a:rPr sz="1650" spc="-176" dirty="0"/>
              <a:t> </a:t>
            </a:r>
            <a:r>
              <a:rPr sz="1650" spc="-139" dirty="0"/>
              <a:t>su</a:t>
            </a:r>
            <a:r>
              <a:rPr sz="1650" spc="-203" dirty="0"/>
              <a:t> </a:t>
            </a:r>
            <a:r>
              <a:rPr sz="1650" spc="-98" dirty="0"/>
              <a:t>importancia</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62</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78691" y="1176306"/>
            <a:ext cx="2007394" cy="264496"/>
          </a:xfrm>
          <a:prstGeom prst="rect">
            <a:avLst/>
          </a:prstGeom>
        </p:spPr>
        <p:txBody>
          <a:bodyPr vert="horz" wrap="square" lIns="0" tIns="10478" rIns="0" bIns="0" rtlCol="0" anchor="ctr">
            <a:spAutoFit/>
          </a:bodyPr>
          <a:lstStyle/>
          <a:p>
            <a:pPr marL="9525">
              <a:lnSpc>
                <a:spcPct val="100000"/>
              </a:lnSpc>
              <a:spcBef>
                <a:spcPts val="83"/>
              </a:spcBef>
            </a:pPr>
            <a:r>
              <a:rPr sz="1650" spc="-135" dirty="0"/>
              <a:t>Análisis </a:t>
            </a:r>
            <a:r>
              <a:rPr sz="1650" spc="-113" dirty="0"/>
              <a:t>depósitos</a:t>
            </a:r>
            <a:r>
              <a:rPr sz="1650" spc="-368" dirty="0"/>
              <a:t> </a:t>
            </a:r>
            <a:r>
              <a:rPr sz="1650" spc="-172" dirty="0"/>
              <a:t>Bancos</a:t>
            </a:r>
            <a:endParaRPr sz="1650"/>
          </a:p>
        </p:txBody>
      </p:sp>
      <p:sp>
        <p:nvSpPr>
          <p:cNvPr id="3" name="object 3"/>
          <p:cNvSpPr txBox="1"/>
          <p:nvPr/>
        </p:nvSpPr>
        <p:spPr>
          <a:xfrm>
            <a:off x="2410131" y="1688077"/>
            <a:ext cx="7819549" cy="2534476"/>
          </a:xfrm>
          <a:prstGeom prst="rect">
            <a:avLst/>
          </a:prstGeom>
        </p:spPr>
        <p:txBody>
          <a:bodyPr vert="horz" wrap="square" lIns="0" tIns="10478" rIns="0" bIns="0" rtlCol="0">
            <a:spAutoFit/>
          </a:bodyPr>
          <a:lstStyle/>
          <a:p>
            <a:pPr marL="9525" marR="0" lvl="0" indent="0" algn="l" defTabSz="914400" rtl="0" eaLnBrk="1" fontAlgn="auto" latinLnBrk="0" hangingPunct="1">
              <a:lnSpc>
                <a:spcPts val="1369"/>
              </a:lnSpc>
              <a:spcBef>
                <a:spcPts val="83"/>
              </a:spcBef>
              <a:spcAft>
                <a:spcPts val="0"/>
              </a:spcAft>
              <a:buClrTx/>
              <a:buSzTx/>
              <a:buFontTx/>
              <a:buNone/>
              <a:tabLst/>
              <a:defRPr/>
            </a:pPr>
            <a:r>
              <a:rPr kumimoji="0" sz="1200" b="1" i="0" u="none" strike="noStrike" kern="1200" cap="none" spc="4" normalizeH="0" baseline="0" noProof="0" dirty="0">
                <a:ln>
                  <a:noFill/>
                </a:ln>
                <a:solidFill>
                  <a:srgbClr val="00AF50"/>
                </a:solidFill>
                <a:effectLst/>
                <a:uLnTx/>
                <a:uFillTx/>
                <a:latin typeface="Arial"/>
                <a:ea typeface="+mn-ea"/>
                <a:cs typeface="Arial"/>
              </a:rPr>
              <a:t>Es de </a:t>
            </a:r>
            <a:r>
              <a:rPr kumimoji="0" sz="1200" b="1" i="0" u="none" strike="noStrike" kern="1200" cap="none" spc="-4" normalizeH="0" baseline="0" noProof="0" dirty="0">
                <a:ln>
                  <a:noFill/>
                </a:ln>
                <a:solidFill>
                  <a:srgbClr val="00AF50"/>
                </a:solidFill>
                <a:effectLst/>
                <a:uLnTx/>
                <a:uFillTx/>
                <a:latin typeface="Arial"/>
                <a:ea typeface="+mn-ea"/>
                <a:cs typeface="Arial"/>
              </a:rPr>
              <a:t>suma </a:t>
            </a:r>
            <a:r>
              <a:rPr kumimoji="0" sz="1200" b="1" i="0" u="none" strike="noStrike" kern="1200" cap="none" spc="0" normalizeH="0" baseline="0" noProof="0" dirty="0">
                <a:ln>
                  <a:noFill/>
                </a:ln>
                <a:solidFill>
                  <a:srgbClr val="00AF50"/>
                </a:solidFill>
                <a:effectLst/>
                <a:uLnTx/>
                <a:uFillTx/>
                <a:latin typeface="Arial"/>
                <a:ea typeface="+mn-ea"/>
                <a:cs typeface="Arial"/>
              </a:rPr>
              <a:t>importancia </a:t>
            </a:r>
            <a:r>
              <a:rPr kumimoji="0" sz="1200" b="1" i="0" u="none" strike="noStrike" kern="1200" cap="none" spc="-8" normalizeH="0" baseline="0" noProof="0" dirty="0">
                <a:ln>
                  <a:noFill/>
                </a:ln>
                <a:solidFill>
                  <a:srgbClr val="00AF50"/>
                </a:solidFill>
                <a:effectLst/>
                <a:uLnTx/>
                <a:uFillTx/>
                <a:latin typeface="Arial"/>
                <a:ea typeface="+mn-ea"/>
                <a:cs typeface="Arial"/>
              </a:rPr>
              <a:t>antes de </a:t>
            </a:r>
            <a:r>
              <a:rPr kumimoji="0" sz="1200" b="1" i="0" u="none" strike="noStrike" kern="1200" cap="none" spc="0" normalizeH="0" baseline="0" noProof="0" dirty="0">
                <a:ln>
                  <a:noFill/>
                </a:ln>
                <a:solidFill>
                  <a:srgbClr val="00AF50"/>
                </a:solidFill>
                <a:effectLst/>
                <a:uLnTx/>
                <a:uFillTx/>
                <a:latin typeface="Arial"/>
                <a:ea typeface="+mn-ea"/>
                <a:cs typeface="Arial"/>
              </a:rPr>
              <a:t>solicitar </a:t>
            </a:r>
            <a:r>
              <a:rPr kumimoji="0" sz="1200" b="1" i="0" u="none" strike="noStrike" kern="1200" cap="none" spc="4" normalizeH="0" baseline="0" noProof="0" dirty="0">
                <a:ln>
                  <a:noFill/>
                </a:ln>
                <a:solidFill>
                  <a:srgbClr val="00AF50"/>
                </a:solidFill>
                <a:effectLst/>
                <a:uLnTx/>
                <a:uFillTx/>
                <a:latin typeface="Arial"/>
                <a:ea typeface="+mn-ea"/>
                <a:cs typeface="Arial"/>
              </a:rPr>
              <a:t>la </a:t>
            </a:r>
            <a:r>
              <a:rPr kumimoji="0" sz="1200" b="1" i="0" u="none" strike="noStrike" kern="1200" cap="none" spc="-4" normalizeH="0" baseline="0" noProof="0" dirty="0">
                <a:ln>
                  <a:noFill/>
                </a:ln>
                <a:solidFill>
                  <a:srgbClr val="00AF50"/>
                </a:solidFill>
                <a:effectLst/>
                <a:uLnTx/>
                <a:uFillTx/>
                <a:latin typeface="Arial"/>
                <a:ea typeface="+mn-ea"/>
                <a:cs typeface="Arial"/>
              </a:rPr>
              <a:t>devolución </a:t>
            </a:r>
            <a:r>
              <a:rPr kumimoji="0" sz="1200" b="1" i="0" u="none" strike="noStrike" kern="1200" cap="none" spc="4" normalizeH="0" baseline="0" noProof="0" dirty="0">
                <a:ln>
                  <a:noFill/>
                </a:ln>
                <a:solidFill>
                  <a:srgbClr val="00AF50"/>
                </a:solidFill>
                <a:effectLst/>
                <a:uLnTx/>
                <a:uFillTx/>
                <a:latin typeface="Arial"/>
                <a:ea typeface="+mn-ea"/>
                <a:cs typeface="Arial"/>
              </a:rPr>
              <a:t>de </a:t>
            </a:r>
            <a:r>
              <a:rPr kumimoji="0" sz="1200" b="1" i="0" u="none" strike="noStrike" kern="1200" cap="none" spc="-8" normalizeH="0" baseline="0" noProof="0" dirty="0">
                <a:ln>
                  <a:noFill/>
                </a:ln>
                <a:solidFill>
                  <a:srgbClr val="00AF50"/>
                </a:solidFill>
                <a:effectLst/>
                <a:uLnTx/>
                <a:uFillTx/>
                <a:latin typeface="Arial"/>
                <a:ea typeface="+mn-ea"/>
                <a:cs typeface="Arial"/>
              </a:rPr>
              <a:t>un </a:t>
            </a:r>
            <a:r>
              <a:rPr kumimoji="0" sz="1200" b="1" i="0" u="none" strike="noStrike" kern="1200" cap="none" spc="0" normalizeH="0" baseline="0" noProof="0" dirty="0">
                <a:ln>
                  <a:noFill/>
                </a:ln>
                <a:solidFill>
                  <a:srgbClr val="00AF50"/>
                </a:solidFill>
                <a:effectLst/>
                <a:uLnTx/>
                <a:uFillTx/>
                <a:latin typeface="Arial"/>
                <a:ea typeface="+mn-ea"/>
                <a:cs typeface="Arial"/>
              </a:rPr>
              <a:t>Saldo </a:t>
            </a:r>
            <a:r>
              <a:rPr kumimoji="0" sz="1200" b="1" i="0" u="none" strike="noStrike" kern="1200" cap="none" spc="4" normalizeH="0" baseline="0" noProof="0" dirty="0">
                <a:ln>
                  <a:noFill/>
                </a:ln>
                <a:solidFill>
                  <a:srgbClr val="00AF50"/>
                </a:solidFill>
                <a:effectLst/>
                <a:uLnTx/>
                <a:uFillTx/>
                <a:latin typeface="Arial"/>
                <a:ea typeface="+mn-ea"/>
                <a:cs typeface="Arial"/>
              </a:rPr>
              <a:t>a </a:t>
            </a:r>
            <a:r>
              <a:rPr kumimoji="0" sz="1200" b="1" i="0" u="none" strike="noStrike" kern="1200" cap="none" spc="0" normalizeH="0" baseline="0" noProof="0" dirty="0">
                <a:ln>
                  <a:noFill/>
                </a:ln>
                <a:solidFill>
                  <a:srgbClr val="00AF50"/>
                </a:solidFill>
                <a:effectLst/>
                <a:uLnTx/>
                <a:uFillTx/>
                <a:latin typeface="Arial"/>
                <a:ea typeface="+mn-ea"/>
                <a:cs typeface="Arial"/>
              </a:rPr>
              <a:t>Favor </a:t>
            </a:r>
            <a:r>
              <a:rPr kumimoji="0" sz="1200" b="1" i="0" u="none" strike="noStrike" kern="1200" cap="none" spc="4" normalizeH="0" baseline="0" noProof="0" dirty="0">
                <a:ln>
                  <a:noFill/>
                </a:ln>
                <a:solidFill>
                  <a:srgbClr val="00AF50"/>
                </a:solidFill>
                <a:effectLst/>
                <a:uLnTx/>
                <a:uFillTx/>
                <a:latin typeface="Arial"/>
                <a:ea typeface="+mn-ea"/>
                <a:cs typeface="Arial"/>
              </a:rPr>
              <a:t>de </a:t>
            </a:r>
            <a:r>
              <a:rPr kumimoji="0" sz="1200" b="1" i="0" u="none" strike="noStrike" kern="1200" cap="none" spc="-30" normalizeH="0" baseline="0" noProof="0" dirty="0">
                <a:ln>
                  <a:noFill/>
                </a:ln>
                <a:solidFill>
                  <a:srgbClr val="00AF50"/>
                </a:solidFill>
                <a:effectLst/>
                <a:uLnTx/>
                <a:uFillTx/>
                <a:latin typeface="Arial"/>
                <a:ea typeface="+mn-ea"/>
                <a:cs typeface="Arial"/>
              </a:rPr>
              <a:t>IVA, </a:t>
            </a:r>
            <a:r>
              <a:rPr kumimoji="0" sz="1200" b="1" i="0" u="none" strike="noStrike" kern="1200" cap="none" spc="0" normalizeH="0" baseline="0" noProof="0" dirty="0">
                <a:ln>
                  <a:noFill/>
                </a:ln>
                <a:solidFill>
                  <a:srgbClr val="00AF50"/>
                </a:solidFill>
                <a:effectLst/>
                <a:uLnTx/>
                <a:uFillTx/>
                <a:latin typeface="Arial"/>
                <a:ea typeface="+mn-ea"/>
                <a:cs typeface="Arial"/>
              </a:rPr>
              <a:t>analizar </a:t>
            </a:r>
            <a:r>
              <a:rPr kumimoji="0" sz="1200" b="1" i="0" u="none" strike="noStrike" kern="1200" cap="none" spc="4" normalizeH="0" baseline="0" noProof="0" dirty="0">
                <a:ln>
                  <a:noFill/>
                </a:ln>
                <a:solidFill>
                  <a:srgbClr val="00AF50"/>
                </a:solidFill>
                <a:effectLst/>
                <a:uLnTx/>
                <a:uFillTx/>
                <a:latin typeface="Arial"/>
                <a:ea typeface="+mn-ea"/>
                <a:cs typeface="Arial"/>
              </a:rPr>
              <a:t>la </a:t>
            </a:r>
            <a:r>
              <a:rPr kumimoji="0" sz="1200" b="1" i="0" u="none" strike="noStrike" kern="1200" cap="none" spc="0" normalizeH="0" baseline="0" noProof="0" dirty="0">
                <a:ln>
                  <a:noFill/>
                </a:ln>
                <a:solidFill>
                  <a:srgbClr val="00AF50"/>
                </a:solidFill>
                <a:effectLst/>
                <a:uLnTx/>
                <a:uFillTx/>
                <a:latin typeface="Arial"/>
                <a:ea typeface="+mn-ea"/>
                <a:cs typeface="Arial"/>
              </a:rPr>
              <a:t>totalidad</a:t>
            </a:r>
            <a:r>
              <a:rPr kumimoji="0" sz="1200" b="1" i="0" u="none" strike="noStrike" kern="1200" cap="none" spc="176" normalizeH="0" baseline="0" noProof="0" dirty="0">
                <a:ln>
                  <a:noFill/>
                </a:ln>
                <a:solidFill>
                  <a:srgbClr val="00AF50"/>
                </a:solidFill>
                <a:effectLst/>
                <a:uLnTx/>
                <a:uFillTx/>
                <a:latin typeface="Arial"/>
                <a:ea typeface="+mn-ea"/>
                <a:cs typeface="Arial"/>
              </a:rPr>
              <a:t> </a:t>
            </a:r>
            <a:r>
              <a:rPr kumimoji="0" sz="1200" b="1" i="0" u="none" strike="noStrike" kern="1200" cap="none" spc="-15" normalizeH="0" baseline="0" noProof="0" dirty="0">
                <a:ln>
                  <a:noFill/>
                </a:ln>
                <a:solidFill>
                  <a:srgbClr val="00AF50"/>
                </a:solidFill>
                <a:effectLst/>
                <a:uLnTx/>
                <a:uFillTx/>
                <a:latin typeface="Arial"/>
                <a:ea typeface="+mn-ea"/>
                <a:cs typeface="Arial"/>
              </a:rPr>
              <a:t>de</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369"/>
              </a:lnSpc>
              <a:spcBef>
                <a:spcPts val="0"/>
              </a:spcBef>
              <a:spcAft>
                <a:spcPts val="0"/>
              </a:spcAft>
              <a:buClrTx/>
              <a:buSzTx/>
              <a:buFontTx/>
              <a:buNone/>
              <a:tabLst/>
              <a:defRPr/>
            </a:pPr>
            <a:r>
              <a:rPr kumimoji="0" sz="1200" b="1" i="0" u="none" strike="noStrike" kern="1200" cap="none" spc="0" normalizeH="0" baseline="0" noProof="0" dirty="0">
                <a:ln>
                  <a:noFill/>
                </a:ln>
                <a:solidFill>
                  <a:srgbClr val="00AF50"/>
                </a:solidFill>
                <a:effectLst/>
                <a:uLnTx/>
                <a:uFillTx/>
                <a:latin typeface="Arial"/>
                <a:ea typeface="+mn-ea"/>
                <a:cs typeface="Arial"/>
              </a:rPr>
              <a:t>depósitos </a:t>
            </a:r>
            <a:r>
              <a:rPr kumimoji="0" sz="1200" b="1" i="0" u="none" strike="noStrike" kern="1200" cap="none" spc="-4" normalizeH="0" baseline="0" noProof="0" dirty="0">
                <a:ln>
                  <a:noFill/>
                </a:ln>
                <a:solidFill>
                  <a:srgbClr val="00AF50"/>
                </a:solidFill>
                <a:effectLst/>
                <a:uLnTx/>
                <a:uFillTx/>
                <a:latin typeface="Arial"/>
                <a:ea typeface="+mn-ea"/>
                <a:cs typeface="Arial"/>
              </a:rPr>
              <a:t>en </a:t>
            </a:r>
            <a:r>
              <a:rPr kumimoji="0" sz="1200" b="1" i="0" u="none" strike="noStrike" kern="1200" cap="none" spc="0" normalizeH="0" baseline="0" noProof="0" dirty="0">
                <a:ln>
                  <a:noFill/>
                </a:ln>
                <a:solidFill>
                  <a:srgbClr val="00AF50"/>
                </a:solidFill>
                <a:effectLst/>
                <a:uLnTx/>
                <a:uFillTx/>
                <a:latin typeface="Arial"/>
                <a:ea typeface="+mn-ea"/>
                <a:cs typeface="Arial"/>
              </a:rPr>
              <a:t>las </a:t>
            </a:r>
            <a:r>
              <a:rPr kumimoji="0" sz="1200" b="1" i="0" u="none" strike="noStrike" kern="1200" cap="none" spc="-4" normalizeH="0" baseline="0" noProof="0" dirty="0">
                <a:ln>
                  <a:noFill/>
                </a:ln>
                <a:solidFill>
                  <a:srgbClr val="00AF50"/>
                </a:solidFill>
                <a:effectLst/>
                <a:uLnTx/>
                <a:uFillTx/>
                <a:latin typeface="Arial"/>
                <a:ea typeface="+mn-ea"/>
                <a:cs typeface="Arial"/>
              </a:rPr>
              <a:t>cuentas</a:t>
            </a:r>
            <a:r>
              <a:rPr kumimoji="0" sz="1200" b="1" i="0" u="none" strike="noStrike" kern="1200" cap="none" spc="-45" normalizeH="0" baseline="0" noProof="0" dirty="0">
                <a:ln>
                  <a:noFill/>
                </a:ln>
                <a:solidFill>
                  <a:srgbClr val="00AF50"/>
                </a:solidFill>
                <a:effectLst/>
                <a:uLnTx/>
                <a:uFillTx/>
                <a:latin typeface="Arial"/>
                <a:ea typeface="+mn-ea"/>
                <a:cs typeface="Arial"/>
              </a:rPr>
              <a:t> </a:t>
            </a:r>
            <a:r>
              <a:rPr kumimoji="0" sz="1200" b="1" i="0" u="none" strike="noStrike" kern="1200" cap="none" spc="-4" normalizeH="0" baseline="0" noProof="0" dirty="0">
                <a:ln>
                  <a:noFill/>
                </a:ln>
                <a:solidFill>
                  <a:srgbClr val="00AF50"/>
                </a:solidFill>
                <a:effectLst/>
                <a:uLnTx/>
                <a:uFillTx/>
                <a:latin typeface="Arial"/>
                <a:ea typeface="+mn-ea"/>
                <a:cs typeface="Arial"/>
              </a:rPr>
              <a:t>Bancarias:</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1"/>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Arial"/>
              <a:ea typeface="+mn-ea"/>
              <a:cs typeface="Arial"/>
            </a:endParaRPr>
          </a:p>
          <a:p>
            <a:pPr marL="77629"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Analizar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depósitos en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cuentas Bancarias </a:t>
            </a:r>
            <a:r>
              <a:rPr kumimoji="0" sz="1050" b="0" i="0" u="none" strike="noStrike" kern="1200" cap="none" spc="-11" normalizeH="0" baseline="0" noProof="0" dirty="0">
                <a:ln>
                  <a:noFill/>
                </a:ln>
                <a:solidFill>
                  <a:prstClr val="black"/>
                </a:solidFill>
                <a:effectLst/>
                <a:uLnTx/>
                <a:uFillTx/>
                <a:latin typeface="Arial"/>
                <a:ea typeface="+mn-ea"/>
                <a:cs typeface="Arial"/>
              </a:rPr>
              <a:t>correspondan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25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Ingresos.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8" b="0" i="0" u="none" strike="noStrike" kern="1200" cap="none" spc="0" normalizeH="0" baseline="0" noProof="0">
              <a:ln>
                <a:noFill/>
              </a:ln>
              <a:solidFill>
                <a:prstClr val="black"/>
              </a:solidFill>
              <a:effectLst/>
              <a:uLnTx/>
              <a:uFillTx/>
              <a:latin typeface="Arial"/>
              <a:ea typeface="+mn-ea"/>
              <a:cs typeface="Arial"/>
            </a:endParaRPr>
          </a:p>
          <a:p>
            <a:pPr marL="77629" marR="4286" lvl="0" indent="0" algn="l" defTabSz="914400" rtl="0" eaLnBrk="1" fontAlgn="auto" latinLnBrk="0" hangingPunct="1">
              <a:lnSpc>
                <a:spcPts val="1133"/>
              </a:lnSpc>
              <a:spcBef>
                <a:spcPts val="4"/>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Si </a:t>
            </a:r>
            <a:r>
              <a:rPr kumimoji="0" sz="1050" b="0" i="0" u="none" strike="noStrike" kern="1200" cap="none" spc="-8" normalizeH="0" baseline="0" noProof="0" dirty="0">
                <a:ln>
                  <a:noFill/>
                </a:ln>
                <a:solidFill>
                  <a:prstClr val="black"/>
                </a:solidFill>
                <a:effectLst/>
                <a:uLnTx/>
                <a:uFillTx/>
                <a:latin typeface="Arial"/>
                <a:ea typeface="+mn-ea"/>
                <a:cs typeface="Arial"/>
              </a:rPr>
              <a:t>es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los depósitos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4" normalizeH="0" baseline="0" noProof="0" dirty="0">
                <a:ln>
                  <a:noFill/>
                </a:ln>
                <a:solidFill>
                  <a:prstClr val="black"/>
                </a:solidFill>
                <a:effectLst/>
                <a:uLnTx/>
                <a:uFillTx/>
                <a:latin typeface="Arial"/>
                <a:ea typeface="+mn-ea"/>
                <a:cs typeface="Arial"/>
              </a:rPr>
              <a:t>corresponden a ingresos, </a:t>
            </a:r>
            <a:r>
              <a:rPr kumimoji="0" sz="1050" b="0" i="0" u="none" strike="noStrike" kern="1200" cap="none" spc="-8" normalizeH="0" baseline="0" noProof="0" dirty="0">
                <a:ln>
                  <a:noFill/>
                </a:ln>
                <a:solidFill>
                  <a:prstClr val="black"/>
                </a:solidFill>
                <a:effectLst/>
                <a:uLnTx/>
                <a:uFillTx/>
                <a:latin typeface="Arial"/>
                <a:ea typeface="+mn-ea"/>
                <a:cs typeface="Arial"/>
              </a:rPr>
              <a:t>recaudar </a:t>
            </a:r>
            <a:r>
              <a:rPr kumimoji="0" sz="1050" b="0" i="0" u="none" strike="noStrike" kern="1200" cap="none" spc="-4" normalizeH="0" baseline="0" noProof="0" dirty="0">
                <a:ln>
                  <a:noFill/>
                </a:ln>
                <a:solidFill>
                  <a:prstClr val="black"/>
                </a:solidFill>
                <a:effectLst/>
                <a:uLnTx/>
                <a:uFillTx/>
                <a:latin typeface="Arial"/>
                <a:ea typeface="+mn-ea"/>
                <a:cs typeface="Arial"/>
              </a:rPr>
              <a:t>la documentación soporte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nos compruebe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origen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estos,  como </a:t>
            </a:r>
            <a:r>
              <a:rPr kumimoji="0" sz="1050" b="0" i="0" u="none" strike="noStrike" kern="1200" cap="none" spc="-11" normalizeH="0" baseline="0" noProof="0" dirty="0">
                <a:ln>
                  <a:noFill/>
                </a:ln>
                <a:solidFill>
                  <a:prstClr val="black"/>
                </a:solidFill>
                <a:effectLst/>
                <a:uLnTx/>
                <a:uFillTx/>
                <a:latin typeface="Arial"/>
                <a:ea typeface="+mn-ea"/>
                <a:cs typeface="Arial"/>
              </a:rPr>
              <a:t>pueden</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23" normalizeH="0" baseline="0" noProof="0" dirty="0">
                <a:ln>
                  <a:noFill/>
                </a:ln>
                <a:solidFill>
                  <a:prstClr val="black"/>
                </a:solidFill>
                <a:effectLst/>
                <a:uLnTx/>
                <a:uFillTx/>
                <a:latin typeface="Arial"/>
                <a:ea typeface="+mn-ea"/>
                <a:cs typeface="Arial"/>
              </a:rPr>
              <a:t>ser.</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1500" b="0" i="0" u="none" strike="noStrike" kern="1200" cap="none" spc="0" normalizeH="0" baseline="0" noProof="0">
              <a:ln>
                <a:noFill/>
              </a:ln>
              <a:solidFill>
                <a:prstClr val="black"/>
              </a:solidFill>
              <a:effectLst/>
              <a:uLnTx/>
              <a:uFillTx/>
              <a:latin typeface="Arial"/>
              <a:ea typeface="+mn-ea"/>
              <a:cs typeface="Arial"/>
            </a:endParaRPr>
          </a:p>
          <a:p>
            <a:pPr marL="487204" marR="0" lvl="0" indent="-259080" algn="l" defTabSz="914400" rtl="0" eaLnBrk="1" fontAlgn="auto" latinLnBrk="0" hangingPunct="1">
              <a:lnSpc>
                <a:spcPct val="100000"/>
              </a:lnSpc>
              <a:spcBef>
                <a:spcPts val="0"/>
              </a:spcBef>
              <a:spcAft>
                <a:spcPts val="0"/>
              </a:spcAft>
              <a:buClr>
                <a:srgbClr val="4966AC"/>
              </a:buClr>
              <a:buSzTx/>
              <a:buFontTx/>
              <a:buAutoNum type="alphaLcParenR"/>
              <a:tabLst>
                <a:tab pos="487204" algn="l"/>
                <a:tab pos="487680"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Contratos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Prestamos.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487204" marR="0" lvl="0" indent="-259080" algn="l" defTabSz="914400" rtl="0" eaLnBrk="1" fontAlgn="auto" latinLnBrk="0" hangingPunct="1">
              <a:lnSpc>
                <a:spcPct val="100000"/>
              </a:lnSpc>
              <a:spcBef>
                <a:spcPts val="344"/>
              </a:spcBef>
              <a:spcAft>
                <a:spcPts val="0"/>
              </a:spcAft>
              <a:buClr>
                <a:srgbClr val="4966AC"/>
              </a:buClr>
              <a:buSzTx/>
              <a:buFontTx/>
              <a:buAutoNum type="alphaLcParenR"/>
              <a:tabLst>
                <a:tab pos="487204" algn="l"/>
                <a:tab pos="487680"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Contratos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Donativos.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487204" marR="0" lvl="0" indent="-259080" algn="l" defTabSz="914400" rtl="0" eaLnBrk="1" fontAlgn="auto" latinLnBrk="0" hangingPunct="1">
              <a:lnSpc>
                <a:spcPct val="100000"/>
              </a:lnSpc>
              <a:spcBef>
                <a:spcPts val="341"/>
              </a:spcBef>
              <a:spcAft>
                <a:spcPts val="0"/>
              </a:spcAft>
              <a:buClr>
                <a:srgbClr val="4966AC"/>
              </a:buClr>
              <a:buSzTx/>
              <a:buFontTx/>
              <a:buAutoNum type="alphaLcParenR"/>
              <a:tabLst>
                <a:tab pos="487204" algn="l"/>
                <a:tab pos="487680" algn="l"/>
              </a:tabLst>
              <a:defRPr/>
            </a:pPr>
            <a:r>
              <a:rPr kumimoji="0" sz="900" b="0" i="0" u="none" strike="noStrike" kern="1200" cap="none" spc="-11" normalizeH="0" baseline="0" noProof="0" dirty="0">
                <a:ln>
                  <a:noFill/>
                </a:ln>
                <a:solidFill>
                  <a:prstClr val="black"/>
                </a:solidFill>
                <a:effectLst/>
                <a:uLnTx/>
                <a:uFillTx/>
                <a:latin typeface="Arial"/>
                <a:ea typeface="+mn-ea"/>
                <a:cs typeface="Arial"/>
              </a:rPr>
              <a:t>Testamentos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50" b="0" i="0" u="none" strike="noStrike" kern="1200" cap="none" spc="0" normalizeH="0" baseline="0" noProof="0">
              <a:ln>
                <a:noFill/>
              </a:ln>
              <a:solidFill>
                <a:prstClr val="black"/>
              </a:solidFill>
              <a:effectLst/>
              <a:uLnTx/>
              <a:uFillTx/>
              <a:latin typeface="Arial"/>
              <a:ea typeface="+mn-ea"/>
              <a:cs typeface="Arial"/>
            </a:endParaRPr>
          </a:p>
          <a:p>
            <a:pPr marL="77629" marR="6668" lvl="0" indent="0" algn="l" defTabSz="914400" rtl="0" eaLnBrk="1" fontAlgn="auto" latinLnBrk="0" hangingPunct="1">
              <a:lnSpc>
                <a:spcPts val="1133"/>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En caso </a:t>
            </a:r>
            <a:r>
              <a:rPr kumimoji="0" sz="1050" b="0" i="0" u="none" strike="noStrike" kern="1200" cap="none" spc="-8" normalizeH="0" baseline="0" noProof="0" dirty="0">
                <a:ln>
                  <a:noFill/>
                </a:ln>
                <a:solidFill>
                  <a:prstClr val="black"/>
                </a:solidFill>
                <a:effectLst/>
                <a:uLnTx/>
                <a:uFillTx/>
                <a:latin typeface="Arial"/>
                <a:ea typeface="+mn-ea"/>
                <a:cs typeface="Arial"/>
              </a:rPr>
              <a:t>de no contar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documentación soporte </a:t>
            </a:r>
            <a:r>
              <a:rPr kumimoji="0" sz="1050" b="0" i="0" u="none" strike="noStrike" kern="1200" cap="none" spc="-4" normalizeH="0" baseline="0" noProof="0" dirty="0">
                <a:ln>
                  <a:noFill/>
                </a:ln>
                <a:solidFill>
                  <a:prstClr val="black"/>
                </a:solidFill>
                <a:effectLst/>
                <a:uLnTx/>
                <a:uFillTx/>
                <a:latin typeface="Arial"/>
                <a:ea typeface="+mn-ea"/>
                <a:cs typeface="Arial"/>
              </a:rPr>
              <a:t>la Autoridad </a:t>
            </a:r>
            <a:r>
              <a:rPr kumimoji="0" sz="1050" b="0" i="0" u="none" strike="noStrike" kern="1200" cap="none" spc="-8" normalizeH="0" baseline="0" noProof="0" dirty="0">
                <a:ln>
                  <a:noFill/>
                </a:ln>
                <a:solidFill>
                  <a:prstClr val="black"/>
                </a:solidFill>
                <a:effectLst/>
                <a:uLnTx/>
                <a:uFillTx/>
                <a:latin typeface="Arial"/>
                <a:ea typeface="+mn-ea"/>
                <a:cs typeface="Arial"/>
              </a:rPr>
              <a:t>puede </a:t>
            </a:r>
            <a:r>
              <a:rPr kumimoji="0" sz="1050" b="0" i="0" u="none" strike="noStrike" kern="1200" cap="none" spc="-4" normalizeH="0" baseline="0" noProof="0" dirty="0">
                <a:ln>
                  <a:noFill/>
                </a:ln>
                <a:solidFill>
                  <a:prstClr val="black"/>
                </a:solidFill>
                <a:effectLst/>
                <a:uLnTx/>
                <a:uFillTx/>
                <a:latin typeface="Arial"/>
                <a:ea typeface="+mn-ea"/>
                <a:cs typeface="Arial"/>
              </a:rPr>
              <a:t>suponer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dichos depósitos constituyen </a:t>
            </a:r>
            <a:r>
              <a:rPr kumimoji="0" sz="1050" b="0" i="0" u="none" strike="noStrike" kern="1200" cap="none" spc="0" normalizeH="0" baseline="0" noProof="0" dirty="0">
                <a:ln>
                  <a:noFill/>
                </a:ln>
                <a:solidFill>
                  <a:prstClr val="black"/>
                </a:solidFill>
                <a:effectLst/>
                <a:uLnTx/>
                <a:uFillTx/>
                <a:latin typeface="Arial"/>
                <a:ea typeface="+mn-ea"/>
                <a:cs typeface="Arial"/>
              </a:rPr>
              <a:t>Actos </a:t>
            </a:r>
            <a:r>
              <a:rPr kumimoji="0" sz="1050" b="0" i="0" u="none" strike="noStrike" kern="1200" cap="none" spc="-8" normalizeH="0" baseline="0" noProof="0" dirty="0">
                <a:ln>
                  <a:noFill/>
                </a:ln>
                <a:solidFill>
                  <a:prstClr val="black"/>
                </a:solidFill>
                <a:effectLst/>
                <a:uLnTx/>
                <a:uFillTx/>
                <a:latin typeface="Arial"/>
                <a:ea typeface="+mn-ea"/>
                <a:cs typeface="Arial"/>
              </a:rPr>
              <a:t>Gravados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su </a:t>
            </a:r>
            <a:r>
              <a:rPr kumimoji="0" sz="1050" b="0" i="0" u="none" strike="noStrike" kern="1200" cap="none" spc="-8" normalizeH="0" baseline="0" noProof="0" dirty="0">
                <a:ln>
                  <a:noFill/>
                </a:ln>
                <a:solidFill>
                  <a:prstClr val="black"/>
                </a:solidFill>
                <a:effectLst/>
                <a:uLnTx/>
                <a:uFillTx/>
                <a:latin typeface="Arial"/>
                <a:ea typeface="+mn-ea"/>
                <a:cs typeface="Arial"/>
              </a:rPr>
              <a:t>caso tomar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desistida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solicitud de</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devolución.</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63</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05933" y="2109827"/>
            <a:ext cx="7187089" cy="949171"/>
          </a:xfrm>
          <a:prstGeom prst="rect">
            <a:avLst/>
          </a:prstGeom>
        </p:spPr>
        <p:txBody>
          <a:bodyPr vert="horz" wrap="square" lIns="0" tIns="9525" rIns="0" bIns="0" rtlCol="0">
            <a:spAutoFit/>
          </a:bodyPr>
          <a:lstStyle/>
          <a:p>
            <a:pPr marL="9525" marR="3810" lvl="0" indent="0" algn="just" defTabSz="914400" rtl="0" eaLnBrk="1" fontAlgn="auto" latinLnBrk="0" hangingPunct="1">
              <a:lnSpc>
                <a:spcPct val="150000"/>
              </a:lnSpc>
              <a:spcBef>
                <a:spcPts val="75"/>
              </a:spcBef>
              <a:spcAft>
                <a:spcPts val="0"/>
              </a:spcAft>
              <a:buClrTx/>
              <a:buSzTx/>
              <a:buFontTx/>
              <a:buNone/>
              <a:tabLst/>
              <a:defRPr/>
            </a:pPr>
            <a:r>
              <a:rPr kumimoji="0" sz="1050" b="1" i="0" u="none" strike="noStrike" kern="1200" cap="none" spc="-4" normalizeH="0" baseline="0" noProof="0" dirty="0">
                <a:ln>
                  <a:noFill/>
                </a:ln>
                <a:solidFill>
                  <a:srgbClr val="00AF50"/>
                </a:solidFill>
                <a:effectLst/>
                <a:uLnTx/>
                <a:uFillTx/>
                <a:latin typeface="Arial"/>
                <a:ea typeface="+mn-ea"/>
                <a:cs typeface="Arial"/>
              </a:rPr>
              <a:t>Es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4" normalizeH="0" baseline="0" noProof="0" dirty="0">
                <a:ln>
                  <a:noFill/>
                </a:ln>
                <a:solidFill>
                  <a:srgbClr val="00AF50"/>
                </a:solidFill>
                <a:effectLst/>
                <a:uLnTx/>
                <a:uFillTx/>
                <a:latin typeface="Arial"/>
                <a:ea typeface="+mn-ea"/>
                <a:cs typeface="Arial"/>
              </a:rPr>
              <a:t>suma </a:t>
            </a:r>
            <a:r>
              <a:rPr kumimoji="0" sz="1050" b="1" i="0" u="none" strike="noStrike" kern="1200" cap="none" spc="-8" normalizeH="0" baseline="0" noProof="0" dirty="0">
                <a:ln>
                  <a:noFill/>
                </a:ln>
                <a:solidFill>
                  <a:srgbClr val="00AF50"/>
                </a:solidFill>
                <a:effectLst/>
                <a:uLnTx/>
                <a:uFillTx/>
                <a:latin typeface="Arial"/>
                <a:ea typeface="+mn-ea"/>
                <a:cs typeface="Arial"/>
              </a:rPr>
              <a:t>importancia revisar que </a:t>
            </a:r>
            <a:r>
              <a:rPr kumimoji="0" sz="1050" b="1" i="0" u="none" strike="noStrike" kern="1200" cap="none" spc="-11" normalizeH="0" baseline="0" noProof="0" dirty="0">
                <a:ln>
                  <a:noFill/>
                </a:ln>
                <a:solidFill>
                  <a:srgbClr val="00AF50"/>
                </a:solidFill>
                <a:effectLst/>
                <a:uLnTx/>
                <a:uFillTx/>
                <a:latin typeface="Arial"/>
                <a:ea typeface="+mn-ea"/>
                <a:cs typeface="Arial"/>
              </a:rPr>
              <a:t>tanto </a:t>
            </a:r>
            <a:r>
              <a:rPr kumimoji="0" sz="1050" b="1" i="0" u="none" strike="noStrike" kern="1200" cap="none" spc="-4" normalizeH="0" baseline="0" noProof="0" dirty="0">
                <a:ln>
                  <a:noFill/>
                </a:ln>
                <a:solidFill>
                  <a:srgbClr val="00AF50"/>
                </a:solidFill>
                <a:effectLst/>
                <a:uLnTx/>
                <a:uFillTx/>
                <a:latin typeface="Arial"/>
                <a:ea typeface="+mn-ea"/>
                <a:cs typeface="Arial"/>
              </a:rPr>
              <a:t>los </a:t>
            </a:r>
            <a:r>
              <a:rPr kumimoji="0" sz="1050" b="1" i="0" u="none" strike="noStrike" kern="1200" cap="none" spc="-8" normalizeH="0" baseline="0" noProof="0" dirty="0">
                <a:ln>
                  <a:noFill/>
                </a:ln>
                <a:solidFill>
                  <a:srgbClr val="00AF50"/>
                </a:solidFill>
                <a:effectLst/>
                <a:uLnTx/>
                <a:uFillTx/>
                <a:latin typeface="Arial"/>
                <a:ea typeface="+mn-ea"/>
                <a:cs typeface="Arial"/>
              </a:rPr>
              <a:t>el </a:t>
            </a:r>
            <a:r>
              <a:rPr kumimoji="0" sz="1050" b="1" i="0" u="none" strike="noStrike" kern="1200" cap="none" spc="-23" normalizeH="0" baseline="0" noProof="0" dirty="0">
                <a:ln>
                  <a:noFill/>
                </a:ln>
                <a:solidFill>
                  <a:srgbClr val="00AF50"/>
                </a:solidFill>
                <a:effectLst/>
                <a:uLnTx/>
                <a:uFillTx/>
                <a:latin typeface="Arial"/>
                <a:ea typeface="+mn-ea"/>
                <a:cs typeface="Arial"/>
              </a:rPr>
              <a:t>IVA </a:t>
            </a:r>
            <a:r>
              <a:rPr kumimoji="0" sz="1050" b="1" i="0" u="none" strike="noStrike" kern="1200" cap="none" spc="-15" normalizeH="0" baseline="0" noProof="0" dirty="0">
                <a:ln>
                  <a:noFill/>
                </a:ln>
                <a:solidFill>
                  <a:srgbClr val="00AF50"/>
                </a:solidFill>
                <a:effectLst/>
                <a:uLnTx/>
                <a:uFillTx/>
                <a:latin typeface="Arial"/>
                <a:ea typeface="+mn-ea"/>
                <a:cs typeface="Arial"/>
              </a:rPr>
              <a:t>Trasladado </a:t>
            </a:r>
            <a:r>
              <a:rPr kumimoji="0" sz="1050" b="1" i="0" u="none" strike="noStrike" kern="1200" cap="none" spc="-4" normalizeH="0" baseline="0" noProof="0" dirty="0">
                <a:ln>
                  <a:noFill/>
                </a:ln>
                <a:solidFill>
                  <a:srgbClr val="00AF50"/>
                </a:solidFill>
                <a:effectLst/>
                <a:uLnTx/>
                <a:uFillTx/>
                <a:latin typeface="Arial"/>
                <a:ea typeface="+mn-ea"/>
                <a:cs typeface="Arial"/>
              </a:rPr>
              <a:t>e </a:t>
            </a:r>
            <a:r>
              <a:rPr kumimoji="0" sz="1050" b="1" i="0" u="none" strike="noStrike" kern="1200" cap="none" spc="-23" normalizeH="0" baseline="0" noProof="0" dirty="0">
                <a:ln>
                  <a:noFill/>
                </a:ln>
                <a:solidFill>
                  <a:srgbClr val="00AF50"/>
                </a:solidFill>
                <a:effectLst/>
                <a:uLnTx/>
                <a:uFillTx/>
                <a:latin typeface="Arial"/>
                <a:ea typeface="+mn-ea"/>
                <a:cs typeface="Arial"/>
              </a:rPr>
              <a:t>IVA </a:t>
            </a:r>
            <a:r>
              <a:rPr kumimoji="0" sz="1050" b="1" i="0" u="none" strike="noStrike" kern="1200" cap="none" spc="-8" normalizeH="0" baseline="0" noProof="0" dirty="0">
                <a:ln>
                  <a:noFill/>
                </a:ln>
                <a:solidFill>
                  <a:srgbClr val="00AF50"/>
                </a:solidFill>
                <a:effectLst/>
                <a:uLnTx/>
                <a:uFillTx/>
                <a:latin typeface="Arial"/>
                <a:ea typeface="+mn-ea"/>
                <a:cs typeface="Arial"/>
              </a:rPr>
              <a:t>Acreditable que </a:t>
            </a:r>
            <a:r>
              <a:rPr kumimoji="0" sz="1050" b="1" i="0" u="none" strike="noStrike" kern="1200" cap="none" spc="-4" normalizeH="0" baseline="0" noProof="0" dirty="0">
                <a:ln>
                  <a:noFill/>
                </a:ln>
                <a:solidFill>
                  <a:srgbClr val="00AF50"/>
                </a:solidFill>
                <a:effectLst/>
                <a:uLnTx/>
                <a:uFillTx/>
                <a:latin typeface="Arial"/>
                <a:ea typeface="+mn-ea"/>
                <a:cs typeface="Arial"/>
              </a:rPr>
              <a:t>estamos </a:t>
            </a:r>
            <a:r>
              <a:rPr kumimoji="0" sz="1050" b="1" i="0" u="none" strike="noStrike" kern="1200" cap="none" spc="-8" normalizeH="0" baseline="0" noProof="0" dirty="0">
                <a:ln>
                  <a:noFill/>
                </a:ln>
                <a:solidFill>
                  <a:srgbClr val="00AF50"/>
                </a:solidFill>
                <a:effectLst/>
                <a:uLnTx/>
                <a:uFillTx/>
                <a:latin typeface="Arial"/>
                <a:ea typeface="+mn-ea"/>
                <a:cs typeface="Arial"/>
              </a:rPr>
              <a:t>considerando </a:t>
            </a:r>
            <a:r>
              <a:rPr kumimoji="0" sz="1050" b="1" i="0" u="none" strike="noStrike" kern="1200" cap="none" spc="-11" normalizeH="0" baseline="0" noProof="0" dirty="0">
                <a:ln>
                  <a:noFill/>
                </a:ln>
                <a:solidFill>
                  <a:srgbClr val="00AF50"/>
                </a:solidFill>
                <a:effectLst/>
                <a:uLnTx/>
                <a:uFillTx/>
                <a:latin typeface="Arial"/>
                <a:ea typeface="+mn-ea"/>
                <a:cs typeface="Arial"/>
              </a:rPr>
              <a:t>en  </a:t>
            </a:r>
            <a:r>
              <a:rPr kumimoji="0" sz="1050" b="1" i="0" u="none" strike="noStrike" kern="1200" cap="none" spc="-8" normalizeH="0" baseline="0" noProof="0" dirty="0">
                <a:ln>
                  <a:noFill/>
                </a:ln>
                <a:solidFill>
                  <a:srgbClr val="00AF50"/>
                </a:solidFill>
                <a:effectLst/>
                <a:uLnTx/>
                <a:uFillTx/>
                <a:latin typeface="Arial"/>
                <a:ea typeface="+mn-ea"/>
                <a:cs typeface="Arial"/>
              </a:rPr>
              <a:t>la determinación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4" normalizeH="0" baseline="0" noProof="0" dirty="0">
                <a:ln>
                  <a:noFill/>
                </a:ln>
                <a:solidFill>
                  <a:srgbClr val="00AF50"/>
                </a:solidFill>
                <a:effectLst/>
                <a:uLnTx/>
                <a:uFillTx/>
                <a:latin typeface="Arial"/>
                <a:ea typeface="+mn-ea"/>
                <a:cs typeface="Arial"/>
              </a:rPr>
              <a:t>nuestro </a:t>
            </a:r>
            <a:r>
              <a:rPr kumimoji="0" sz="1050" b="1" i="0" u="none" strike="noStrike" kern="1200" cap="none" spc="-23" normalizeH="0" baseline="0" noProof="0" dirty="0">
                <a:ln>
                  <a:noFill/>
                </a:ln>
                <a:solidFill>
                  <a:srgbClr val="00AF50"/>
                </a:solidFill>
                <a:effectLst/>
                <a:uLnTx/>
                <a:uFillTx/>
                <a:latin typeface="Arial"/>
                <a:ea typeface="+mn-ea"/>
                <a:cs typeface="Arial"/>
              </a:rPr>
              <a:t>IVA </a:t>
            </a:r>
            <a:r>
              <a:rPr kumimoji="0" sz="1050" b="1" i="0" u="none" strike="noStrike" kern="1200" cap="none" spc="-11" normalizeH="0" baseline="0" noProof="0" dirty="0">
                <a:ln>
                  <a:noFill/>
                </a:ln>
                <a:solidFill>
                  <a:srgbClr val="00AF50"/>
                </a:solidFill>
                <a:effectLst/>
                <a:uLnTx/>
                <a:uFillTx/>
                <a:latin typeface="Arial"/>
                <a:ea typeface="+mn-ea"/>
                <a:cs typeface="Arial"/>
              </a:rPr>
              <a:t>este </a:t>
            </a:r>
            <a:r>
              <a:rPr kumimoji="0" sz="1050" b="1" i="0" u="none" strike="noStrike" kern="1200" cap="none" spc="-8" normalizeH="0" baseline="0" noProof="0" dirty="0">
                <a:ln>
                  <a:noFill/>
                </a:ln>
                <a:solidFill>
                  <a:srgbClr val="00AF50"/>
                </a:solidFill>
                <a:effectLst/>
                <a:uLnTx/>
                <a:uFillTx/>
                <a:latin typeface="Arial"/>
                <a:ea typeface="+mn-ea"/>
                <a:cs typeface="Arial"/>
              </a:rPr>
              <a:t>soportado </a:t>
            </a:r>
            <a:r>
              <a:rPr kumimoji="0" sz="1050" b="1" i="0" u="none" strike="noStrike" kern="1200" cap="none" spc="-4" normalizeH="0" baseline="0" noProof="0" dirty="0">
                <a:ln>
                  <a:noFill/>
                </a:ln>
                <a:solidFill>
                  <a:srgbClr val="00AF50"/>
                </a:solidFill>
                <a:effectLst/>
                <a:uLnTx/>
                <a:uFillTx/>
                <a:latin typeface="Arial"/>
                <a:ea typeface="+mn-ea"/>
                <a:cs typeface="Arial"/>
              </a:rPr>
              <a:t>con sus </a:t>
            </a:r>
            <a:r>
              <a:rPr kumimoji="0" sz="1050" b="1" i="0" u="none" strike="noStrike" kern="1200" cap="none" spc="-8" normalizeH="0" baseline="0" noProof="0" dirty="0">
                <a:ln>
                  <a:noFill/>
                </a:ln>
                <a:solidFill>
                  <a:srgbClr val="00AF50"/>
                </a:solidFill>
                <a:effectLst/>
                <a:uLnTx/>
                <a:uFillTx/>
                <a:latin typeface="Arial"/>
                <a:ea typeface="+mn-ea"/>
                <a:cs typeface="Arial"/>
              </a:rPr>
              <a:t>respectivos Comprobantes Fiscales, </a:t>
            </a:r>
            <a:r>
              <a:rPr kumimoji="0" sz="1050" b="1" i="0" u="none" strike="noStrike" kern="1200" cap="none" spc="-4" normalizeH="0" baseline="0" noProof="0" dirty="0">
                <a:ln>
                  <a:noFill/>
                </a:ln>
                <a:solidFill>
                  <a:srgbClr val="00AF50"/>
                </a:solidFill>
                <a:effectLst/>
                <a:uLnTx/>
                <a:uFillTx/>
                <a:latin typeface="Arial"/>
                <a:ea typeface="+mn-ea"/>
                <a:cs typeface="Arial"/>
              </a:rPr>
              <a:t>y </a:t>
            </a:r>
            <a:r>
              <a:rPr kumimoji="0" sz="1050" b="1" i="0" u="none" strike="noStrike" kern="1200" cap="none" spc="-8" normalizeH="0" baseline="0" noProof="0" dirty="0">
                <a:ln>
                  <a:noFill/>
                </a:ln>
                <a:solidFill>
                  <a:srgbClr val="00AF50"/>
                </a:solidFill>
                <a:effectLst/>
                <a:uLnTx/>
                <a:uFillTx/>
                <a:latin typeface="Arial"/>
                <a:ea typeface="+mn-ea"/>
                <a:cs typeface="Arial"/>
              </a:rPr>
              <a:t>en el caso </a:t>
            </a:r>
            <a:r>
              <a:rPr kumimoji="0" sz="1050" b="1" i="0" u="none" strike="noStrike" kern="1200" cap="none" spc="-4" normalizeH="0" baseline="0" noProof="0" dirty="0">
                <a:ln>
                  <a:noFill/>
                </a:ln>
                <a:solidFill>
                  <a:srgbClr val="00AF50"/>
                </a:solidFill>
                <a:effectLst/>
                <a:uLnTx/>
                <a:uFillTx/>
                <a:latin typeface="Arial"/>
                <a:ea typeface="+mn-ea"/>
                <a:cs typeface="Arial"/>
              </a:rPr>
              <a:t>del </a:t>
            </a:r>
            <a:r>
              <a:rPr kumimoji="0" sz="1050" b="1" i="0" u="none" strike="noStrike" kern="1200" cap="none" spc="-19" normalizeH="0" baseline="0" noProof="0" dirty="0">
                <a:ln>
                  <a:noFill/>
                </a:ln>
                <a:solidFill>
                  <a:srgbClr val="00AF50"/>
                </a:solidFill>
                <a:effectLst/>
                <a:uLnTx/>
                <a:uFillTx/>
                <a:latin typeface="Arial"/>
                <a:ea typeface="+mn-ea"/>
                <a:cs typeface="Arial"/>
              </a:rPr>
              <a:t>IVA  </a:t>
            </a:r>
            <a:r>
              <a:rPr kumimoji="0" sz="1050" b="1" i="0" u="none" strike="noStrike" kern="1200" cap="none" spc="-8" normalizeH="0" baseline="0" noProof="0" dirty="0">
                <a:ln>
                  <a:noFill/>
                </a:ln>
                <a:solidFill>
                  <a:srgbClr val="00AF50"/>
                </a:solidFill>
                <a:effectLst/>
                <a:uLnTx/>
                <a:uFillTx/>
                <a:latin typeface="Arial"/>
                <a:ea typeface="+mn-ea"/>
                <a:cs typeface="Arial"/>
              </a:rPr>
              <a:t>Acreditable pagado </a:t>
            </a:r>
            <a:r>
              <a:rPr kumimoji="0" sz="1050" b="1" i="0" u="none" strike="noStrike" kern="1200" cap="none" spc="-11" normalizeH="0" baseline="0" noProof="0" dirty="0">
                <a:ln>
                  <a:noFill/>
                </a:ln>
                <a:solidFill>
                  <a:srgbClr val="00AF50"/>
                </a:solidFill>
                <a:effectLst/>
                <a:uLnTx/>
                <a:uFillTx/>
                <a:latin typeface="Arial"/>
                <a:ea typeface="+mn-ea"/>
                <a:cs typeface="Arial"/>
              </a:rPr>
              <a:t>por </a:t>
            </a:r>
            <a:r>
              <a:rPr kumimoji="0" sz="1050" b="1" i="0" u="none" strike="noStrike" kern="1200" cap="none" spc="-8" normalizeH="0" baseline="0" noProof="0" dirty="0">
                <a:ln>
                  <a:noFill/>
                </a:ln>
                <a:solidFill>
                  <a:srgbClr val="00AF50"/>
                </a:solidFill>
                <a:effectLst/>
                <a:uLnTx/>
                <a:uFillTx/>
                <a:latin typeface="Arial"/>
                <a:ea typeface="+mn-ea"/>
                <a:cs typeface="Arial"/>
              </a:rPr>
              <a:t>la </a:t>
            </a:r>
            <a:r>
              <a:rPr kumimoji="0" sz="1050" b="1" i="0" u="none" strike="noStrike" kern="1200" cap="none" spc="-4" normalizeH="0" baseline="0" noProof="0" dirty="0">
                <a:ln>
                  <a:noFill/>
                </a:ln>
                <a:solidFill>
                  <a:srgbClr val="00AF50"/>
                </a:solidFill>
                <a:effectLst/>
                <a:uLnTx/>
                <a:uFillTx/>
                <a:latin typeface="Arial"/>
                <a:ea typeface="+mn-ea"/>
                <a:cs typeface="Arial"/>
              </a:rPr>
              <a:t>Importación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8" normalizeH="0" baseline="0" noProof="0" dirty="0">
                <a:ln>
                  <a:noFill/>
                </a:ln>
                <a:solidFill>
                  <a:srgbClr val="00AF50"/>
                </a:solidFill>
                <a:effectLst/>
                <a:uLnTx/>
                <a:uFillTx/>
                <a:latin typeface="Arial"/>
                <a:ea typeface="+mn-ea"/>
                <a:cs typeface="Arial"/>
              </a:rPr>
              <a:t>Bienes se </a:t>
            </a:r>
            <a:r>
              <a:rPr kumimoji="0" sz="1050" b="1" i="0" u="none" strike="noStrike" kern="1200" cap="none" spc="-4" normalizeH="0" baseline="0" noProof="0" dirty="0">
                <a:ln>
                  <a:noFill/>
                </a:ln>
                <a:solidFill>
                  <a:srgbClr val="00AF50"/>
                </a:solidFill>
                <a:effectLst/>
                <a:uLnTx/>
                <a:uFillTx/>
                <a:latin typeface="Arial"/>
                <a:ea typeface="+mn-ea"/>
                <a:cs typeface="Arial"/>
              </a:rPr>
              <a:t>tenga </a:t>
            </a:r>
            <a:r>
              <a:rPr kumimoji="0" sz="1050" b="1" i="0" u="none" strike="noStrike" kern="1200" cap="none" spc="0" normalizeH="0" baseline="0" noProof="0" dirty="0">
                <a:ln>
                  <a:noFill/>
                </a:ln>
                <a:solidFill>
                  <a:srgbClr val="00AF50"/>
                </a:solidFill>
                <a:effectLst/>
                <a:uLnTx/>
                <a:uFillTx/>
                <a:latin typeface="Arial"/>
                <a:ea typeface="+mn-ea"/>
                <a:cs typeface="Arial"/>
              </a:rPr>
              <a:t>el </a:t>
            </a:r>
            <a:r>
              <a:rPr kumimoji="0" sz="1050" b="1" i="0" u="none" strike="noStrike" kern="1200" cap="none" spc="-8" normalizeH="0" baseline="0" noProof="0" dirty="0">
                <a:ln>
                  <a:noFill/>
                </a:ln>
                <a:solidFill>
                  <a:srgbClr val="00AF50"/>
                </a:solidFill>
                <a:effectLst/>
                <a:uLnTx/>
                <a:uFillTx/>
                <a:latin typeface="Arial"/>
                <a:ea typeface="+mn-ea"/>
                <a:cs typeface="Arial"/>
              </a:rPr>
              <a:t>respectivo </a:t>
            </a:r>
            <a:r>
              <a:rPr kumimoji="0" sz="1050" b="1" i="0" u="none" strike="noStrike" kern="1200" cap="none" spc="-4" normalizeH="0" baseline="0" noProof="0" dirty="0">
                <a:ln>
                  <a:noFill/>
                </a:ln>
                <a:solidFill>
                  <a:srgbClr val="00AF50"/>
                </a:solidFill>
                <a:effectLst/>
                <a:uLnTx/>
                <a:uFillTx/>
                <a:latin typeface="Arial"/>
                <a:ea typeface="+mn-ea"/>
                <a:cs typeface="Arial"/>
              </a:rPr>
              <a:t>Pedimento, </a:t>
            </a:r>
            <a:r>
              <a:rPr kumimoji="0" sz="1050" b="1" i="0" u="none" strike="noStrike" kern="1200" cap="none" spc="-15" normalizeH="0" baseline="0" noProof="0" dirty="0">
                <a:ln>
                  <a:noFill/>
                </a:ln>
                <a:solidFill>
                  <a:srgbClr val="00AF50"/>
                </a:solidFill>
                <a:effectLst/>
                <a:uLnTx/>
                <a:uFillTx/>
                <a:latin typeface="Arial"/>
                <a:ea typeface="+mn-ea"/>
                <a:cs typeface="Arial"/>
              </a:rPr>
              <a:t>ya </a:t>
            </a:r>
            <a:r>
              <a:rPr kumimoji="0" sz="1050" b="1" i="0" u="none" strike="noStrike" kern="1200" cap="none" spc="-8" normalizeH="0" baseline="0" noProof="0" dirty="0">
                <a:ln>
                  <a:noFill/>
                </a:ln>
                <a:solidFill>
                  <a:srgbClr val="00AF50"/>
                </a:solidFill>
                <a:effectLst/>
                <a:uLnTx/>
                <a:uFillTx/>
                <a:latin typeface="Arial"/>
                <a:ea typeface="+mn-ea"/>
                <a:cs typeface="Arial"/>
              </a:rPr>
              <a:t>que es parte </a:t>
            </a:r>
            <a:r>
              <a:rPr kumimoji="0" sz="1050" b="1" i="0" u="none" strike="noStrike" kern="1200" cap="none" spc="0" normalizeH="0" baseline="0" noProof="0" dirty="0">
                <a:ln>
                  <a:noFill/>
                </a:ln>
                <a:solidFill>
                  <a:srgbClr val="00AF50"/>
                </a:solidFill>
                <a:effectLst/>
                <a:uLnTx/>
                <a:uFillTx/>
                <a:latin typeface="Arial"/>
                <a:ea typeface="+mn-ea"/>
                <a:cs typeface="Arial"/>
              </a:rPr>
              <a:t>de </a:t>
            </a:r>
            <a:r>
              <a:rPr kumimoji="0" sz="1050" b="1" i="0" u="none" strike="noStrike" kern="1200" cap="none" spc="-8" normalizeH="0" baseline="0" noProof="0" dirty="0">
                <a:ln>
                  <a:noFill/>
                </a:ln>
                <a:solidFill>
                  <a:srgbClr val="00AF50"/>
                </a:solidFill>
                <a:effectLst/>
                <a:uLnTx/>
                <a:uFillTx/>
                <a:latin typeface="Arial"/>
                <a:ea typeface="+mn-ea"/>
                <a:cs typeface="Arial"/>
              </a:rPr>
              <a:t>la  </a:t>
            </a:r>
            <a:r>
              <a:rPr kumimoji="0" sz="1050" b="1" i="0" u="none" strike="noStrike" kern="1200" cap="none" spc="-11" normalizeH="0" baseline="0" noProof="0" dirty="0">
                <a:ln>
                  <a:noFill/>
                </a:ln>
                <a:solidFill>
                  <a:srgbClr val="00AF50"/>
                </a:solidFill>
                <a:effectLst/>
                <a:uLnTx/>
                <a:uFillTx/>
                <a:latin typeface="Arial"/>
                <a:ea typeface="+mn-ea"/>
                <a:cs typeface="Arial"/>
              </a:rPr>
              <a:t>documentación que </a:t>
            </a:r>
            <a:r>
              <a:rPr kumimoji="0" sz="1050" b="1" i="0" u="none" strike="noStrike" kern="1200" cap="none" spc="-8" normalizeH="0" baseline="0" noProof="0" dirty="0">
                <a:ln>
                  <a:noFill/>
                </a:ln>
                <a:solidFill>
                  <a:srgbClr val="00AF50"/>
                </a:solidFill>
                <a:effectLst/>
                <a:uLnTx/>
                <a:uFillTx/>
                <a:latin typeface="Arial"/>
                <a:ea typeface="+mn-ea"/>
                <a:cs typeface="Arial"/>
              </a:rPr>
              <a:t>en su </a:t>
            </a:r>
            <a:r>
              <a:rPr kumimoji="0" sz="1050" b="1" i="0" u="none" strike="noStrike" kern="1200" cap="none" spc="-11" normalizeH="0" baseline="0" noProof="0" dirty="0">
                <a:ln>
                  <a:noFill/>
                </a:ln>
                <a:solidFill>
                  <a:srgbClr val="00AF50"/>
                </a:solidFill>
                <a:effectLst/>
                <a:uLnTx/>
                <a:uFillTx/>
                <a:latin typeface="Arial"/>
                <a:ea typeface="+mn-ea"/>
                <a:cs typeface="Arial"/>
              </a:rPr>
              <a:t>caso nos </a:t>
            </a:r>
            <a:r>
              <a:rPr kumimoji="0" sz="1050" b="1" i="0" u="none" strike="noStrike" kern="1200" cap="none" spc="-15" normalizeH="0" baseline="0" noProof="0" dirty="0">
                <a:ln>
                  <a:noFill/>
                </a:ln>
                <a:solidFill>
                  <a:srgbClr val="00AF50"/>
                </a:solidFill>
                <a:effectLst/>
                <a:uLnTx/>
                <a:uFillTx/>
                <a:latin typeface="Arial"/>
                <a:ea typeface="+mn-ea"/>
                <a:cs typeface="Arial"/>
              </a:rPr>
              <a:t>puede </a:t>
            </a:r>
            <a:r>
              <a:rPr kumimoji="0" sz="1050" b="1" i="0" u="none" strike="noStrike" kern="1200" cap="none" spc="-8" normalizeH="0" baseline="0" noProof="0" dirty="0">
                <a:ln>
                  <a:noFill/>
                </a:ln>
                <a:solidFill>
                  <a:srgbClr val="00AF50"/>
                </a:solidFill>
                <a:effectLst/>
                <a:uLnTx/>
                <a:uFillTx/>
                <a:latin typeface="Arial"/>
                <a:ea typeface="+mn-ea"/>
                <a:cs typeface="Arial"/>
              </a:rPr>
              <a:t>Requerir la</a:t>
            </a:r>
            <a:r>
              <a:rPr kumimoji="0" sz="1050" b="1" i="0" u="none" strike="noStrike" kern="1200" cap="none" spc="214"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Autoridad.</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78691" y="1176306"/>
            <a:ext cx="5093018" cy="264496"/>
          </a:xfrm>
          <a:prstGeom prst="rect">
            <a:avLst/>
          </a:prstGeom>
        </p:spPr>
        <p:txBody>
          <a:bodyPr vert="horz" wrap="square" lIns="0" tIns="10478" rIns="0" bIns="0" rtlCol="0" anchor="ctr">
            <a:spAutoFit/>
          </a:bodyPr>
          <a:lstStyle/>
          <a:p>
            <a:pPr marL="9525">
              <a:lnSpc>
                <a:spcPct val="100000"/>
              </a:lnSpc>
              <a:spcBef>
                <a:spcPts val="83"/>
              </a:spcBef>
            </a:pPr>
            <a:r>
              <a:rPr sz="1650" spc="-150" dirty="0"/>
              <a:t>Revisión</a:t>
            </a:r>
            <a:r>
              <a:rPr sz="1650" spc="-236" dirty="0"/>
              <a:t> </a:t>
            </a:r>
            <a:r>
              <a:rPr sz="1650" spc="-75" dirty="0"/>
              <a:t>del</a:t>
            </a:r>
            <a:r>
              <a:rPr sz="1650" spc="-229" dirty="0"/>
              <a:t> </a:t>
            </a:r>
            <a:r>
              <a:rPr sz="1650" spc="-116" dirty="0"/>
              <a:t>Soporte</a:t>
            </a:r>
            <a:r>
              <a:rPr sz="1650" spc="-251" dirty="0"/>
              <a:t> </a:t>
            </a:r>
            <a:r>
              <a:rPr sz="1650" spc="-124" dirty="0"/>
              <a:t>Documental</a:t>
            </a:r>
            <a:r>
              <a:rPr sz="1650" spc="-225" dirty="0"/>
              <a:t> </a:t>
            </a:r>
            <a:r>
              <a:rPr sz="1650" spc="-98" dirty="0"/>
              <a:t>de</a:t>
            </a:r>
            <a:r>
              <a:rPr sz="1650" spc="-214" dirty="0"/>
              <a:t> </a:t>
            </a:r>
            <a:r>
              <a:rPr sz="1650" spc="-184" dirty="0"/>
              <a:t>IVA</a:t>
            </a:r>
            <a:r>
              <a:rPr sz="1650" spc="-217" dirty="0"/>
              <a:t> </a:t>
            </a:r>
            <a:r>
              <a:rPr sz="1650" spc="-153" dirty="0"/>
              <a:t>Trasladado</a:t>
            </a:r>
            <a:r>
              <a:rPr sz="1650" spc="-240" dirty="0"/>
              <a:t> </a:t>
            </a:r>
            <a:r>
              <a:rPr sz="1650" spc="-98" dirty="0"/>
              <a:t>y</a:t>
            </a:r>
            <a:r>
              <a:rPr sz="1650" spc="-180" dirty="0"/>
              <a:t> </a:t>
            </a:r>
            <a:r>
              <a:rPr sz="1650" spc="-109" dirty="0"/>
              <a:t>Acreditable</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64</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60042" y="1012698"/>
            <a:ext cx="564833" cy="564833"/>
            <a:chOff x="448055" y="207263"/>
            <a:chExt cx="753110" cy="753110"/>
          </a:xfrm>
        </p:grpSpPr>
        <p:sp>
          <p:nvSpPr>
            <p:cNvPr id="3" name="object 3"/>
            <p:cNvSpPr/>
            <p:nvPr/>
          </p:nvSpPr>
          <p:spPr>
            <a:xfrm>
              <a:off x="588263" y="545211"/>
              <a:ext cx="153332" cy="1954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714755" y="437388"/>
              <a:ext cx="320040" cy="317500"/>
            </a:xfrm>
            <a:custGeom>
              <a:avLst/>
              <a:gdLst/>
              <a:ahLst/>
              <a:cxnLst/>
              <a:rect l="l" t="t" r="r" b="b"/>
              <a:pathLst>
                <a:path w="320040" h="317500">
                  <a:moveTo>
                    <a:pt x="264502" y="0"/>
                  </a:moveTo>
                  <a:lnTo>
                    <a:pt x="254279" y="0"/>
                  </a:lnTo>
                  <a:lnTo>
                    <a:pt x="160756" y="94107"/>
                  </a:lnTo>
                  <a:lnTo>
                    <a:pt x="27762" y="224409"/>
                  </a:lnTo>
                  <a:lnTo>
                    <a:pt x="26301" y="225806"/>
                  </a:lnTo>
                  <a:lnTo>
                    <a:pt x="24841" y="228726"/>
                  </a:lnTo>
                  <a:lnTo>
                    <a:pt x="24841" y="230124"/>
                  </a:lnTo>
                  <a:lnTo>
                    <a:pt x="2920" y="296672"/>
                  </a:lnTo>
                  <a:lnTo>
                    <a:pt x="0" y="302513"/>
                  </a:lnTo>
                  <a:lnTo>
                    <a:pt x="1460" y="308356"/>
                  </a:lnTo>
                  <a:lnTo>
                    <a:pt x="5842" y="312674"/>
                  </a:lnTo>
                  <a:lnTo>
                    <a:pt x="8762" y="315595"/>
                  </a:lnTo>
                  <a:lnTo>
                    <a:pt x="13157" y="316991"/>
                  </a:lnTo>
                  <a:lnTo>
                    <a:pt x="20459" y="316991"/>
                  </a:lnTo>
                  <a:lnTo>
                    <a:pt x="21920" y="315595"/>
                  </a:lnTo>
                  <a:lnTo>
                    <a:pt x="87680" y="293877"/>
                  </a:lnTo>
                  <a:lnTo>
                    <a:pt x="90601" y="293877"/>
                  </a:lnTo>
                  <a:lnTo>
                    <a:pt x="92062" y="292353"/>
                  </a:lnTo>
                  <a:lnTo>
                    <a:pt x="94983" y="290957"/>
                  </a:lnTo>
                  <a:lnTo>
                    <a:pt x="109443" y="276478"/>
                  </a:lnTo>
                  <a:lnTo>
                    <a:pt x="42379" y="276478"/>
                  </a:lnTo>
                  <a:lnTo>
                    <a:pt x="52603" y="244601"/>
                  </a:lnTo>
                  <a:lnTo>
                    <a:pt x="170980" y="125984"/>
                  </a:lnTo>
                  <a:lnTo>
                    <a:pt x="216281" y="125984"/>
                  </a:lnTo>
                  <a:lnTo>
                    <a:pt x="192900" y="104266"/>
                  </a:lnTo>
                  <a:lnTo>
                    <a:pt x="260121" y="39115"/>
                  </a:lnTo>
                  <a:lnTo>
                    <a:pt x="302896" y="39115"/>
                  </a:lnTo>
                  <a:lnTo>
                    <a:pt x="270357" y="5841"/>
                  </a:lnTo>
                  <a:lnTo>
                    <a:pt x="264502" y="0"/>
                  </a:lnTo>
                  <a:close/>
                </a:path>
                <a:path w="320040" h="317500">
                  <a:moveTo>
                    <a:pt x="302896" y="39115"/>
                  </a:moveTo>
                  <a:lnTo>
                    <a:pt x="260121" y="39115"/>
                  </a:lnTo>
                  <a:lnTo>
                    <a:pt x="282041" y="60833"/>
                  </a:lnTo>
                  <a:lnTo>
                    <a:pt x="216281" y="125984"/>
                  </a:lnTo>
                  <a:lnTo>
                    <a:pt x="170980" y="125984"/>
                  </a:lnTo>
                  <a:lnTo>
                    <a:pt x="192900" y="147700"/>
                  </a:lnTo>
                  <a:lnTo>
                    <a:pt x="74523" y="266319"/>
                  </a:lnTo>
                  <a:lnTo>
                    <a:pt x="42379" y="276478"/>
                  </a:lnTo>
                  <a:lnTo>
                    <a:pt x="109443" y="276478"/>
                  </a:lnTo>
                  <a:lnTo>
                    <a:pt x="226517" y="159258"/>
                  </a:lnTo>
                  <a:lnTo>
                    <a:pt x="317119" y="69469"/>
                  </a:lnTo>
                  <a:lnTo>
                    <a:pt x="320040" y="65150"/>
                  </a:lnTo>
                  <a:lnTo>
                    <a:pt x="320040" y="56387"/>
                  </a:lnTo>
                  <a:lnTo>
                    <a:pt x="317119" y="53594"/>
                  </a:lnTo>
                  <a:lnTo>
                    <a:pt x="314197" y="50673"/>
                  </a:lnTo>
                  <a:lnTo>
                    <a:pt x="302896" y="39115"/>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714755" y="437388"/>
              <a:ext cx="320040" cy="317500"/>
            </a:xfrm>
            <a:custGeom>
              <a:avLst/>
              <a:gdLst/>
              <a:ahLst/>
              <a:cxnLst/>
              <a:rect l="l" t="t" r="r" b="b"/>
              <a:pathLst>
                <a:path w="320040" h="317500">
                  <a:moveTo>
                    <a:pt x="314197" y="50673"/>
                  </a:moveTo>
                  <a:lnTo>
                    <a:pt x="288852" y="24755"/>
                  </a:lnTo>
                  <a:lnTo>
                    <a:pt x="275837" y="11445"/>
                  </a:lnTo>
                  <a:lnTo>
                    <a:pt x="271042" y="6542"/>
                  </a:lnTo>
                  <a:lnTo>
                    <a:pt x="270357" y="5841"/>
                  </a:lnTo>
                  <a:lnTo>
                    <a:pt x="264502" y="0"/>
                  </a:lnTo>
                  <a:lnTo>
                    <a:pt x="254279" y="0"/>
                  </a:lnTo>
                  <a:lnTo>
                    <a:pt x="248437" y="5841"/>
                  </a:lnTo>
                  <a:lnTo>
                    <a:pt x="197746" y="56870"/>
                  </a:lnTo>
                  <a:lnTo>
                    <a:pt x="171716" y="83073"/>
                  </a:lnTo>
                  <a:lnTo>
                    <a:pt x="162126" y="92727"/>
                  </a:lnTo>
                  <a:lnTo>
                    <a:pt x="160756" y="94107"/>
                  </a:lnTo>
                  <a:lnTo>
                    <a:pt x="83869" y="169437"/>
                  </a:lnTo>
                  <a:lnTo>
                    <a:pt x="44386" y="208121"/>
                  </a:lnTo>
                  <a:lnTo>
                    <a:pt x="29840" y="222373"/>
                  </a:lnTo>
                  <a:lnTo>
                    <a:pt x="27762" y="224409"/>
                  </a:lnTo>
                  <a:lnTo>
                    <a:pt x="26301" y="225806"/>
                  </a:lnTo>
                  <a:lnTo>
                    <a:pt x="24841" y="228726"/>
                  </a:lnTo>
                  <a:lnTo>
                    <a:pt x="24841" y="230124"/>
                  </a:lnTo>
                  <a:lnTo>
                    <a:pt x="12168" y="268597"/>
                  </a:lnTo>
                  <a:lnTo>
                    <a:pt x="5661" y="288353"/>
                  </a:lnTo>
                  <a:lnTo>
                    <a:pt x="3263" y="295632"/>
                  </a:lnTo>
                  <a:lnTo>
                    <a:pt x="2920" y="296672"/>
                  </a:lnTo>
                  <a:lnTo>
                    <a:pt x="0" y="302513"/>
                  </a:lnTo>
                  <a:lnTo>
                    <a:pt x="1460" y="308356"/>
                  </a:lnTo>
                  <a:lnTo>
                    <a:pt x="5842" y="312674"/>
                  </a:lnTo>
                  <a:lnTo>
                    <a:pt x="8762" y="315595"/>
                  </a:lnTo>
                  <a:lnTo>
                    <a:pt x="13157" y="316991"/>
                  </a:lnTo>
                  <a:lnTo>
                    <a:pt x="17538" y="316991"/>
                  </a:lnTo>
                  <a:lnTo>
                    <a:pt x="18999" y="316991"/>
                  </a:lnTo>
                  <a:lnTo>
                    <a:pt x="20459" y="316991"/>
                  </a:lnTo>
                  <a:lnTo>
                    <a:pt x="21920" y="315595"/>
                  </a:lnTo>
                  <a:lnTo>
                    <a:pt x="59938" y="303039"/>
                  </a:lnTo>
                  <a:lnTo>
                    <a:pt x="79460" y="296592"/>
                  </a:lnTo>
                  <a:lnTo>
                    <a:pt x="86653" y="294217"/>
                  </a:lnTo>
                  <a:lnTo>
                    <a:pt x="87680" y="293877"/>
                  </a:lnTo>
                  <a:lnTo>
                    <a:pt x="90601" y="293877"/>
                  </a:lnTo>
                  <a:lnTo>
                    <a:pt x="92062" y="292353"/>
                  </a:lnTo>
                  <a:lnTo>
                    <a:pt x="94983" y="290957"/>
                  </a:lnTo>
                  <a:lnTo>
                    <a:pt x="171026" y="214818"/>
                  </a:lnTo>
                  <a:lnTo>
                    <a:pt x="210075" y="175720"/>
                  </a:lnTo>
                  <a:lnTo>
                    <a:pt x="224461" y="161315"/>
                  </a:lnTo>
                  <a:lnTo>
                    <a:pt x="226517" y="159258"/>
                  </a:lnTo>
                  <a:lnTo>
                    <a:pt x="277207" y="109037"/>
                  </a:lnTo>
                  <a:lnTo>
                    <a:pt x="303237" y="83248"/>
                  </a:lnTo>
                  <a:lnTo>
                    <a:pt x="312827" y="73747"/>
                  </a:lnTo>
                  <a:lnTo>
                    <a:pt x="314197" y="72389"/>
                  </a:lnTo>
                  <a:lnTo>
                    <a:pt x="317119" y="69469"/>
                  </a:lnTo>
                  <a:lnTo>
                    <a:pt x="320040" y="65150"/>
                  </a:lnTo>
                  <a:lnTo>
                    <a:pt x="320040" y="60833"/>
                  </a:lnTo>
                  <a:lnTo>
                    <a:pt x="320040" y="56387"/>
                  </a:lnTo>
                  <a:lnTo>
                    <a:pt x="317119" y="53594"/>
                  </a:lnTo>
                  <a:lnTo>
                    <a:pt x="314197" y="50673"/>
                  </a:lnTo>
                  <a:close/>
                </a:path>
              </a:pathLst>
            </a:custGeom>
            <a:ln w="9144">
              <a:solidFill>
                <a:srgbClr val="00AF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752563" y="471931"/>
              <a:ext cx="248805" cy="24650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452627" y="211835"/>
              <a:ext cx="744220" cy="744220"/>
            </a:xfrm>
            <a:custGeom>
              <a:avLst/>
              <a:gdLst/>
              <a:ahLst/>
              <a:cxnLst/>
              <a:rect l="l" t="t" r="r" b="b"/>
              <a:pathLst>
                <a:path w="744219" h="744219">
                  <a:moveTo>
                    <a:pt x="371856" y="0"/>
                  </a:moveTo>
                  <a:lnTo>
                    <a:pt x="325036" y="2882"/>
                  </a:lnTo>
                  <a:lnTo>
                    <a:pt x="280001" y="11304"/>
                  </a:lnTo>
                  <a:lnTo>
                    <a:pt x="237092" y="24922"/>
                  </a:lnTo>
                  <a:lnTo>
                    <a:pt x="196650" y="43396"/>
                  </a:lnTo>
                  <a:lnTo>
                    <a:pt x="159017" y="66384"/>
                  </a:lnTo>
                  <a:lnTo>
                    <a:pt x="124534" y="93545"/>
                  </a:lnTo>
                  <a:lnTo>
                    <a:pt x="93541" y="124539"/>
                  </a:lnTo>
                  <a:lnTo>
                    <a:pt x="66381" y="159023"/>
                  </a:lnTo>
                  <a:lnTo>
                    <a:pt x="43393" y="196656"/>
                  </a:lnTo>
                  <a:lnTo>
                    <a:pt x="24920" y="237097"/>
                  </a:lnTo>
                  <a:lnTo>
                    <a:pt x="11303" y="280005"/>
                  </a:lnTo>
                  <a:lnTo>
                    <a:pt x="2882" y="325038"/>
                  </a:lnTo>
                  <a:lnTo>
                    <a:pt x="0" y="371856"/>
                  </a:lnTo>
                  <a:lnTo>
                    <a:pt x="2882" y="418398"/>
                  </a:lnTo>
                  <a:lnTo>
                    <a:pt x="11303" y="463245"/>
                  </a:lnTo>
                  <a:lnTo>
                    <a:pt x="24920" y="506042"/>
                  </a:lnTo>
                  <a:lnTo>
                    <a:pt x="43393" y="546437"/>
                  </a:lnTo>
                  <a:lnTo>
                    <a:pt x="66381" y="584078"/>
                  </a:lnTo>
                  <a:lnTo>
                    <a:pt x="93541" y="618611"/>
                  </a:lnTo>
                  <a:lnTo>
                    <a:pt x="124534" y="649685"/>
                  </a:lnTo>
                  <a:lnTo>
                    <a:pt x="159017" y="676945"/>
                  </a:lnTo>
                  <a:lnTo>
                    <a:pt x="196650" y="700041"/>
                  </a:lnTo>
                  <a:lnTo>
                    <a:pt x="237092" y="718618"/>
                  </a:lnTo>
                  <a:lnTo>
                    <a:pt x="280001" y="732323"/>
                  </a:lnTo>
                  <a:lnTo>
                    <a:pt x="325036" y="740806"/>
                  </a:lnTo>
                  <a:lnTo>
                    <a:pt x="371856" y="743712"/>
                  </a:lnTo>
                  <a:lnTo>
                    <a:pt x="418391" y="740806"/>
                  </a:lnTo>
                  <a:lnTo>
                    <a:pt x="463232" y="732323"/>
                  </a:lnTo>
                  <a:lnTo>
                    <a:pt x="506026" y="718618"/>
                  </a:lnTo>
                  <a:lnTo>
                    <a:pt x="521051" y="711708"/>
                  </a:lnTo>
                  <a:lnTo>
                    <a:pt x="371856" y="711708"/>
                  </a:lnTo>
                  <a:lnTo>
                    <a:pt x="325470" y="708598"/>
                  </a:lnTo>
                  <a:lnTo>
                    <a:pt x="281002" y="699542"/>
                  </a:lnTo>
                  <a:lnTo>
                    <a:pt x="238854" y="684948"/>
                  </a:lnTo>
                  <a:lnTo>
                    <a:pt x="199430" y="665226"/>
                  </a:lnTo>
                  <a:lnTo>
                    <a:pt x="163133" y="640783"/>
                  </a:lnTo>
                  <a:lnTo>
                    <a:pt x="130367" y="612028"/>
                  </a:lnTo>
                  <a:lnTo>
                    <a:pt x="101534" y="579372"/>
                  </a:lnTo>
                  <a:lnTo>
                    <a:pt x="77040" y="543221"/>
                  </a:lnTo>
                  <a:lnTo>
                    <a:pt x="57286" y="503985"/>
                  </a:lnTo>
                  <a:lnTo>
                    <a:pt x="42676" y="462073"/>
                  </a:lnTo>
                  <a:lnTo>
                    <a:pt x="33615" y="417894"/>
                  </a:lnTo>
                  <a:lnTo>
                    <a:pt x="30505" y="371856"/>
                  </a:lnTo>
                  <a:lnTo>
                    <a:pt x="33615" y="325467"/>
                  </a:lnTo>
                  <a:lnTo>
                    <a:pt x="42676" y="280996"/>
                  </a:lnTo>
                  <a:lnTo>
                    <a:pt x="57286" y="238845"/>
                  </a:lnTo>
                  <a:lnTo>
                    <a:pt x="77040" y="199418"/>
                  </a:lnTo>
                  <a:lnTo>
                    <a:pt x="101534" y="163118"/>
                  </a:lnTo>
                  <a:lnTo>
                    <a:pt x="130367" y="130349"/>
                  </a:lnTo>
                  <a:lnTo>
                    <a:pt x="163133" y="101515"/>
                  </a:lnTo>
                  <a:lnTo>
                    <a:pt x="199430" y="77018"/>
                  </a:lnTo>
                  <a:lnTo>
                    <a:pt x="238854" y="57263"/>
                  </a:lnTo>
                  <a:lnTo>
                    <a:pt x="281002" y="42652"/>
                  </a:lnTo>
                  <a:lnTo>
                    <a:pt x="325470" y="33590"/>
                  </a:lnTo>
                  <a:lnTo>
                    <a:pt x="371856" y="30480"/>
                  </a:lnTo>
                  <a:lnTo>
                    <a:pt x="518178" y="30480"/>
                  </a:lnTo>
                  <a:lnTo>
                    <a:pt x="506026" y="24922"/>
                  </a:lnTo>
                  <a:lnTo>
                    <a:pt x="463232" y="11304"/>
                  </a:lnTo>
                  <a:lnTo>
                    <a:pt x="418391" y="2882"/>
                  </a:lnTo>
                  <a:lnTo>
                    <a:pt x="371856" y="0"/>
                  </a:lnTo>
                  <a:close/>
                </a:path>
                <a:path w="744219" h="744219">
                  <a:moveTo>
                    <a:pt x="518178" y="30480"/>
                  </a:moveTo>
                  <a:lnTo>
                    <a:pt x="371856" y="30480"/>
                  </a:lnTo>
                  <a:lnTo>
                    <a:pt x="417905" y="33590"/>
                  </a:lnTo>
                  <a:lnTo>
                    <a:pt x="462095" y="42652"/>
                  </a:lnTo>
                  <a:lnTo>
                    <a:pt x="504014" y="57263"/>
                  </a:lnTo>
                  <a:lnTo>
                    <a:pt x="543257" y="77018"/>
                  </a:lnTo>
                  <a:lnTo>
                    <a:pt x="579412" y="101515"/>
                  </a:lnTo>
                  <a:lnTo>
                    <a:pt x="612073" y="130349"/>
                  </a:lnTo>
                  <a:lnTo>
                    <a:pt x="640830" y="163118"/>
                  </a:lnTo>
                  <a:lnTo>
                    <a:pt x="665274" y="199418"/>
                  </a:lnTo>
                  <a:lnTo>
                    <a:pt x="684998" y="238845"/>
                  </a:lnTo>
                  <a:lnTo>
                    <a:pt x="699593" y="280996"/>
                  </a:lnTo>
                  <a:lnTo>
                    <a:pt x="708649" y="325467"/>
                  </a:lnTo>
                  <a:lnTo>
                    <a:pt x="711758" y="371856"/>
                  </a:lnTo>
                  <a:lnTo>
                    <a:pt x="708649" y="417894"/>
                  </a:lnTo>
                  <a:lnTo>
                    <a:pt x="699593" y="462073"/>
                  </a:lnTo>
                  <a:lnTo>
                    <a:pt x="684998" y="503985"/>
                  </a:lnTo>
                  <a:lnTo>
                    <a:pt x="665274" y="543221"/>
                  </a:lnTo>
                  <a:lnTo>
                    <a:pt x="640830" y="579372"/>
                  </a:lnTo>
                  <a:lnTo>
                    <a:pt x="612073" y="612028"/>
                  </a:lnTo>
                  <a:lnTo>
                    <a:pt x="579412" y="640783"/>
                  </a:lnTo>
                  <a:lnTo>
                    <a:pt x="543257" y="665226"/>
                  </a:lnTo>
                  <a:lnTo>
                    <a:pt x="504014" y="684948"/>
                  </a:lnTo>
                  <a:lnTo>
                    <a:pt x="462095" y="699542"/>
                  </a:lnTo>
                  <a:lnTo>
                    <a:pt x="417905" y="708598"/>
                  </a:lnTo>
                  <a:lnTo>
                    <a:pt x="371856" y="711708"/>
                  </a:lnTo>
                  <a:lnTo>
                    <a:pt x="521051" y="711708"/>
                  </a:lnTo>
                  <a:lnTo>
                    <a:pt x="584061" y="676945"/>
                  </a:lnTo>
                  <a:lnTo>
                    <a:pt x="618596" y="649685"/>
                  </a:lnTo>
                  <a:lnTo>
                    <a:pt x="649672" y="618611"/>
                  </a:lnTo>
                  <a:lnTo>
                    <a:pt x="676935" y="584078"/>
                  </a:lnTo>
                  <a:lnTo>
                    <a:pt x="700033" y="546437"/>
                  </a:lnTo>
                  <a:lnTo>
                    <a:pt x="718613" y="506042"/>
                  </a:lnTo>
                  <a:lnTo>
                    <a:pt x="732321" y="463245"/>
                  </a:lnTo>
                  <a:lnTo>
                    <a:pt x="740805" y="418398"/>
                  </a:lnTo>
                  <a:lnTo>
                    <a:pt x="743712" y="371856"/>
                  </a:lnTo>
                  <a:lnTo>
                    <a:pt x="740805" y="325038"/>
                  </a:lnTo>
                  <a:lnTo>
                    <a:pt x="732321" y="280005"/>
                  </a:lnTo>
                  <a:lnTo>
                    <a:pt x="718613" y="237097"/>
                  </a:lnTo>
                  <a:lnTo>
                    <a:pt x="700033" y="196656"/>
                  </a:lnTo>
                  <a:lnTo>
                    <a:pt x="676935" y="159023"/>
                  </a:lnTo>
                  <a:lnTo>
                    <a:pt x="649672" y="124539"/>
                  </a:lnTo>
                  <a:lnTo>
                    <a:pt x="618596" y="93545"/>
                  </a:lnTo>
                  <a:lnTo>
                    <a:pt x="584061" y="66384"/>
                  </a:lnTo>
                  <a:lnTo>
                    <a:pt x="546420" y="43396"/>
                  </a:lnTo>
                  <a:lnTo>
                    <a:pt x="518178" y="30480"/>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452627" y="211835"/>
              <a:ext cx="744220" cy="744220"/>
            </a:xfrm>
            <a:custGeom>
              <a:avLst/>
              <a:gdLst/>
              <a:ahLst/>
              <a:cxnLst/>
              <a:rect l="l" t="t" r="r" b="b"/>
              <a:pathLst>
                <a:path w="744219" h="744219">
                  <a:moveTo>
                    <a:pt x="371856" y="30480"/>
                  </a:moveTo>
                  <a:lnTo>
                    <a:pt x="417905" y="33590"/>
                  </a:lnTo>
                  <a:lnTo>
                    <a:pt x="462095" y="42652"/>
                  </a:lnTo>
                  <a:lnTo>
                    <a:pt x="504014" y="57263"/>
                  </a:lnTo>
                  <a:lnTo>
                    <a:pt x="543257" y="77018"/>
                  </a:lnTo>
                  <a:lnTo>
                    <a:pt x="579412" y="101515"/>
                  </a:lnTo>
                  <a:lnTo>
                    <a:pt x="612073" y="130349"/>
                  </a:lnTo>
                  <a:lnTo>
                    <a:pt x="640830" y="163118"/>
                  </a:lnTo>
                  <a:lnTo>
                    <a:pt x="665274" y="199418"/>
                  </a:lnTo>
                  <a:lnTo>
                    <a:pt x="684998" y="238845"/>
                  </a:lnTo>
                  <a:lnTo>
                    <a:pt x="699593" y="280996"/>
                  </a:lnTo>
                  <a:lnTo>
                    <a:pt x="708649" y="325467"/>
                  </a:lnTo>
                  <a:lnTo>
                    <a:pt x="711758" y="371856"/>
                  </a:lnTo>
                  <a:lnTo>
                    <a:pt x="708649" y="417894"/>
                  </a:lnTo>
                  <a:lnTo>
                    <a:pt x="699593" y="462073"/>
                  </a:lnTo>
                  <a:lnTo>
                    <a:pt x="684998" y="503985"/>
                  </a:lnTo>
                  <a:lnTo>
                    <a:pt x="665274" y="543221"/>
                  </a:lnTo>
                  <a:lnTo>
                    <a:pt x="640830" y="579372"/>
                  </a:lnTo>
                  <a:lnTo>
                    <a:pt x="612073" y="612028"/>
                  </a:lnTo>
                  <a:lnTo>
                    <a:pt x="579412" y="640783"/>
                  </a:lnTo>
                  <a:lnTo>
                    <a:pt x="543257" y="665226"/>
                  </a:lnTo>
                  <a:lnTo>
                    <a:pt x="504014" y="684948"/>
                  </a:lnTo>
                  <a:lnTo>
                    <a:pt x="462095" y="699542"/>
                  </a:lnTo>
                  <a:lnTo>
                    <a:pt x="417905" y="708598"/>
                  </a:lnTo>
                  <a:lnTo>
                    <a:pt x="371856" y="711708"/>
                  </a:lnTo>
                  <a:lnTo>
                    <a:pt x="325470" y="708598"/>
                  </a:lnTo>
                  <a:lnTo>
                    <a:pt x="281002" y="699542"/>
                  </a:lnTo>
                  <a:lnTo>
                    <a:pt x="238854" y="684948"/>
                  </a:lnTo>
                  <a:lnTo>
                    <a:pt x="199430" y="665226"/>
                  </a:lnTo>
                  <a:lnTo>
                    <a:pt x="163133" y="640783"/>
                  </a:lnTo>
                  <a:lnTo>
                    <a:pt x="130367" y="612028"/>
                  </a:lnTo>
                  <a:lnTo>
                    <a:pt x="101534" y="579372"/>
                  </a:lnTo>
                  <a:lnTo>
                    <a:pt x="77040" y="543221"/>
                  </a:lnTo>
                  <a:lnTo>
                    <a:pt x="57286" y="503985"/>
                  </a:lnTo>
                  <a:lnTo>
                    <a:pt x="42676" y="462073"/>
                  </a:lnTo>
                  <a:lnTo>
                    <a:pt x="33615" y="417894"/>
                  </a:lnTo>
                  <a:lnTo>
                    <a:pt x="30505" y="371856"/>
                  </a:lnTo>
                  <a:lnTo>
                    <a:pt x="33615" y="325467"/>
                  </a:lnTo>
                  <a:lnTo>
                    <a:pt x="42676" y="280996"/>
                  </a:lnTo>
                  <a:lnTo>
                    <a:pt x="57286" y="238845"/>
                  </a:lnTo>
                  <a:lnTo>
                    <a:pt x="77040" y="199418"/>
                  </a:lnTo>
                  <a:lnTo>
                    <a:pt x="101534" y="163118"/>
                  </a:lnTo>
                  <a:lnTo>
                    <a:pt x="130367" y="130349"/>
                  </a:lnTo>
                  <a:lnTo>
                    <a:pt x="163133" y="101515"/>
                  </a:lnTo>
                  <a:lnTo>
                    <a:pt x="199430" y="77018"/>
                  </a:lnTo>
                  <a:lnTo>
                    <a:pt x="238854" y="57263"/>
                  </a:lnTo>
                  <a:lnTo>
                    <a:pt x="281002" y="42652"/>
                  </a:lnTo>
                  <a:lnTo>
                    <a:pt x="325470" y="33590"/>
                  </a:lnTo>
                  <a:lnTo>
                    <a:pt x="371856" y="30480"/>
                  </a:lnTo>
                </a:path>
                <a:path w="744219" h="744219">
                  <a:moveTo>
                    <a:pt x="371856" y="0"/>
                  </a:moveTo>
                  <a:lnTo>
                    <a:pt x="325036" y="2882"/>
                  </a:lnTo>
                  <a:lnTo>
                    <a:pt x="280001" y="11304"/>
                  </a:lnTo>
                  <a:lnTo>
                    <a:pt x="237092" y="24922"/>
                  </a:lnTo>
                  <a:lnTo>
                    <a:pt x="196650" y="43396"/>
                  </a:lnTo>
                  <a:lnTo>
                    <a:pt x="159017" y="66384"/>
                  </a:lnTo>
                  <a:lnTo>
                    <a:pt x="124534" y="93545"/>
                  </a:lnTo>
                  <a:lnTo>
                    <a:pt x="93541" y="124539"/>
                  </a:lnTo>
                  <a:lnTo>
                    <a:pt x="66381" y="159023"/>
                  </a:lnTo>
                  <a:lnTo>
                    <a:pt x="43393" y="196656"/>
                  </a:lnTo>
                  <a:lnTo>
                    <a:pt x="24920" y="237097"/>
                  </a:lnTo>
                  <a:lnTo>
                    <a:pt x="11303" y="280005"/>
                  </a:lnTo>
                  <a:lnTo>
                    <a:pt x="2882" y="325038"/>
                  </a:lnTo>
                  <a:lnTo>
                    <a:pt x="0" y="371856"/>
                  </a:lnTo>
                  <a:lnTo>
                    <a:pt x="2882" y="418398"/>
                  </a:lnTo>
                  <a:lnTo>
                    <a:pt x="11303" y="463245"/>
                  </a:lnTo>
                  <a:lnTo>
                    <a:pt x="24920" y="506042"/>
                  </a:lnTo>
                  <a:lnTo>
                    <a:pt x="43393" y="546437"/>
                  </a:lnTo>
                  <a:lnTo>
                    <a:pt x="66381" y="584078"/>
                  </a:lnTo>
                  <a:lnTo>
                    <a:pt x="93541" y="618611"/>
                  </a:lnTo>
                  <a:lnTo>
                    <a:pt x="124534" y="649685"/>
                  </a:lnTo>
                  <a:lnTo>
                    <a:pt x="159017" y="676945"/>
                  </a:lnTo>
                  <a:lnTo>
                    <a:pt x="196650" y="700041"/>
                  </a:lnTo>
                  <a:lnTo>
                    <a:pt x="237092" y="718618"/>
                  </a:lnTo>
                  <a:lnTo>
                    <a:pt x="280001" y="732323"/>
                  </a:lnTo>
                  <a:lnTo>
                    <a:pt x="325036" y="740806"/>
                  </a:lnTo>
                  <a:lnTo>
                    <a:pt x="371856" y="743712"/>
                  </a:lnTo>
                  <a:lnTo>
                    <a:pt x="418391" y="740806"/>
                  </a:lnTo>
                  <a:lnTo>
                    <a:pt x="463232" y="732323"/>
                  </a:lnTo>
                  <a:lnTo>
                    <a:pt x="506026" y="718618"/>
                  </a:lnTo>
                  <a:lnTo>
                    <a:pt x="546420" y="700041"/>
                  </a:lnTo>
                  <a:lnTo>
                    <a:pt x="584061" y="676945"/>
                  </a:lnTo>
                  <a:lnTo>
                    <a:pt x="618596" y="649685"/>
                  </a:lnTo>
                  <a:lnTo>
                    <a:pt x="649672" y="618611"/>
                  </a:lnTo>
                  <a:lnTo>
                    <a:pt x="676935" y="584078"/>
                  </a:lnTo>
                  <a:lnTo>
                    <a:pt x="700033" y="546437"/>
                  </a:lnTo>
                  <a:lnTo>
                    <a:pt x="718613" y="506042"/>
                  </a:lnTo>
                  <a:lnTo>
                    <a:pt x="732321" y="463245"/>
                  </a:lnTo>
                  <a:lnTo>
                    <a:pt x="740805" y="418398"/>
                  </a:lnTo>
                  <a:lnTo>
                    <a:pt x="743712" y="371856"/>
                  </a:lnTo>
                  <a:lnTo>
                    <a:pt x="740805" y="325038"/>
                  </a:lnTo>
                  <a:lnTo>
                    <a:pt x="732321" y="280005"/>
                  </a:lnTo>
                  <a:lnTo>
                    <a:pt x="718613" y="237097"/>
                  </a:lnTo>
                  <a:lnTo>
                    <a:pt x="700033" y="196656"/>
                  </a:lnTo>
                  <a:lnTo>
                    <a:pt x="676935" y="159023"/>
                  </a:lnTo>
                  <a:lnTo>
                    <a:pt x="649672" y="124539"/>
                  </a:lnTo>
                  <a:lnTo>
                    <a:pt x="618596" y="93545"/>
                  </a:lnTo>
                  <a:lnTo>
                    <a:pt x="584061" y="66384"/>
                  </a:lnTo>
                  <a:lnTo>
                    <a:pt x="546420" y="43396"/>
                  </a:lnTo>
                  <a:lnTo>
                    <a:pt x="506026" y="24922"/>
                  </a:lnTo>
                  <a:lnTo>
                    <a:pt x="463232" y="11304"/>
                  </a:lnTo>
                  <a:lnTo>
                    <a:pt x="418391" y="2882"/>
                  </a:lnTo>
                  <a:lnTo>
                    <a:pt x="371856" y="0"/>
                  </a:lnTo>
                  <a:close/>
                </a:path>
              </a:pathLst>
            </a:custGeom>
            <a:ln w="9144">
              <a:solidFill>
                <a:srgbClr val="00AF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 name="object 9"/>
          <p:cNvSpPr txBox="1">
            <a:spLocks noGrp="1"/>
          </p:cNvSpPr>
          <p:nvPr>
            <p:ph type="title"/>
          </p:nvPr>
        </p:nvSpPr>
        <p:spPr>
          <a:xfrm>
            <a:off x="2478692" y="1102909"/>
            <a:ext cx="4456271" cy="264014"/>
          </a:xfrm>
          <a:prstGeom prst="rect">
            <a:avLst/>
          </a:prstGeom>
        </p:spPr>
        <p:txBody>
          <a:bodyPr vert="horz" wrap="square" lIns="0" tIns="10001" rIns="0" bIns="0" rtlCol="0" anchor="ctr">
            <a:spAutoFit/>
          </a:bodyPr>
          <a:lstStyle/>
          <a:p>
            <a:pPr marL="9525">
              <a:lnSpc>
                <a:spcPct val="100000"/>
              </a:lnSpc>
              <a:spcBef>
                <a:spcPts val="79"/>
              </a:spcBef>
            </a:pPr>
            <a:r>
              <a:rPr sz="1650" spc="-199" dirty="0"/>
              <a:t>Caso</a:t>
            </a:r>
            <a:r>
              <a:rPr sz="1650" spc="-248" dirty="0"/>
              <a:t> </a:t>
            </a:r>
            <a:r>
              <a:rPr sz="1650" spc="-124" dirty="0"/>
              <a:t>Practico</a:t>
            </a:r>
            <a:r>
              <a:rPr sz="1650" spc="-248" dirty="0"/>
              <a:t> </a:t>
            </a:r>
            <a:r>
              <a:rPr sz="1650" spc="-109" dirty="0"/>
              <a:t>Determinación</a:t>
            </a:r>
            <a:r>
              <a:rPr sz="1650" spc="-240" dirty="0"/>
              <a:t> </a:t>
            </a:r>
            <a:r>
              <a:rPr sz="1650" spc="-109" dirty="0"/>
              <a:t>Impuesto</a:t>
            </a:r>
            <a:r>
              <a:rPr sz="1650" spc="-248" dirty="0"/>
              <a:t> </a:t>
            </a:r>
            <a:r>
              <a:rPr sz="1650" spc="-86" dirty="0"/>
              <a:t>al</a:t>
            </a:r>
            <a:r>
              <a:rPr sz="1650" spc="-217" dirty="0"/>
              <a:t> </a:t>
            </a:r>
            <a:r>
              <a:rPr sz="1650" spc="-124" dirty="0"/>
              <a:t>Valor</a:t>
            </a:r>
            <a:r>
              <a:rPr sz="1650" spc="-240" dirty="0"/>
              <a:t> </a:t>
            </a:r>
            <a:r>
              <a:rPr sz="1650" spc="-150" dirty="0"/>
              <a:t>Agregado</a:t>
            </a:r>
            <a:endParaRPr sz="1650"/>
          </a:p>
        </p:txBody>
      </p:sp>
      <p:sp>
        <p:nvSpPr>
          <p:cNvPr id="11" name="object 11"/>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2" name="object 12"/>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5"/>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3" name="object 13"/>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65</a:t>
            </a:fld>
            <a:endParaRPr kumimoji="0" sz="1050" b="0" i="0" u="none" strike="noStrike" kern="1200" cap="none" spc="0" normalizeH="0" baseline="0" noProof="0" dirty="0">
              <a:ln>
                <a:noFill/>
              </a:ln>
              <a:solidFill>
                <a:prstClr val="white"/>
              </a:solidFill>
              <a:effectLst/>
              <a:uLnTx/>
              <a:uFillTx/>
              <a:latin typeface="Carlito"/>
              <a:ea typeface="+mn-ea"/>
            </a:endParaRPr>
          </a:p>
        </p:txBody>
      </p:sp>
      <p:graphicFrame>
        <p:nvGraphicFramePr>
          <p:cNvPr id="10" name="object 10"/>
          <p:cNvGraphicFramePr>
            <a:graphicFrameLocks noGrp="1"/>
          </p:cNvGraphicFramePr>
          <p:nvPr/>
        </p:nvGraphicFramePr>
        <p:xfrm>
          <a:off x="3840672" y="1416463"/>
          <a:ext cx="4339115" cy="4164631"/>
        </p:xfrm>
        <a:graphic>
          <a:graphicData uri="http://schemas.openxmlformats.org/drawingml/2006/table">
            <a:tbl>
              <a:tblPr firstRow="1" bandRow="1">
                <a:tableStyleId>{2D5ABB26-0587-4C30-8999-92F81FD0307C}</a:tableStyleId>
              </a:tblPr>
              <a:tblGrid>
                <a:gridCol w="250508">
                  <a:extLst>
                    <a:ext uri="{9D8B030D-6E8A-4147-A177-3AD203B41FA5}">
                      <a16:colId xmlns:a16="http://schemas.microsoft.com/office/drawing/2014/main" val="20000"/>
                    </a:ext>
                  </a:extLst>
                </a:gridCol>
                <a:gridCol w="2407444">
                  <a:extLst>
                    <a:ext uri="{9D8B030D-6E8A-4147-A177-3AD203B41FA5}">
                      <a16:colId xmlns:a16="http://schemas.microsoft.com/office/drawing/2014/main" val="20001"/>
                    </a:ext>
                  </a:extLst>
                </a:gridCol>
                <a:gridCol w="1681163">
                  <a:extLst>
                    <a:ext uri="{9D8B030D-6E8A-4147-A177-3AD203B41FA5}">
                      <a16:colId xmlns:a16="http://schemas.microsoft.com/office/drawing/2014/main" val="20002"/>
                    </a:ext>
                  </a:extLst>
                </a:gridCol>
              </a:tblGrid>
              <a:tr h="132874">
                <a:tc gridSpan="3">
                  <a:txBody>
                    <a:bodyPr/>
                    <a:lstStyle/>
                    <a:p>
                      <a:pPr marL="1982470">
                        <a:lnSpc>
                          <a:spcPts val="890"/>
                        </a:lnSpc>
                        <a:spcBef>
                          <a:spcPts val="395"/>
                        </a:spcBef>
                      </a:pPr>
                      <a:r>
                        <a:rPr sz="600" b="1" spc="-10" dirty="0">
                          <a:solidFill>
                            <a:srgbClr val="FFFFFF"/>
                          </a:solidFill>
                          <a:latin typeface="Carlito"/>
                          <a:cs typeface="Carlito"/>
                        </a:rPr>
                        <a:t>DETERMINACION </a:t>
                      </a:r>
                      <a:r>
                        <a:rPr sz="600" b="1" spc="-5" dirty="0">
                          <a:solidFill>
                            <a:srgbClr val="FFFFFF"/>
                          </a:solidFill>
                          <a:latin typeface="Carlito"/>
                          <a:cs typeface="Carlito"/>
                        </a:rPr>
                        <a:t>IMPUESTO AL VALOR</a:t>
                      </a:r>
                      <a:r>
                        <a:rPr sz="600" b="1" spc="55" dirty="0">
                          <a:solidFill>
                            <a:srgbClr val="FFFFFF"/>
                          </a:solidFill>
                          <a:latin typeface="Carlito"/>
                          <a:cs typeface="Carlito"/>
                        </a:rPr>
                        <a:t> </a:t>
                      </a:r>
                      <a:r>
                        <a:rPr sz="600" b="1" spc="-10" dirty="0">
                          <a:solidFill>
                            <a:srgbClr val="FFFFFF"/>
                          </a:solidFill>
                          <a:latin typeface="Carlito"/>
                          <a:cs typeface="Carlito"/>
                        </a:rPr>
                        <a:t>AGREGADO</a:t>
                      </a:r>
                      <a:endParaRPr sz="600">
                        <a:latin typeface="Carlito"/>
                        <a:cs typeface="Carlito"/>
                      </a:endParaRPr>
                    </a:p>
                  </a:txBody>
                  <a:tcPr marL="0" marR="0" marT="37624" marB="0">
                    <a:lnR w="12700">
                      <a:solidFill>
                        <a:srgbClr val="000000"/>
                      </a:solidFill>
                      <a:prstDash val="solid"/>
                    </a:lnR>
                    <a:solidFill>
                      <a:srgbClr val="006FC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31978">
                <a:tc>
                  <a:txBody>
                    <a:bodyPr/>
                    <a:lstStyle/>
                    <a:p>
                      <a:pPr>
                        <a:lnSpc>
                          <a:spcPct val="100000"/>
                        </a:lnSpc>
                      </a:pPr>
                      <a:endParaRPr sz="600">
                        <a:latin typeface="Times New Roman"/>
                        <a:cs typeface="Times New Roman"/>
                      </a:endParaRPr>
                    </a:p>
                  </a:txBody>
                  <a:tcPr marL="0" marR="0" marT="0" marB="0">
                    <a:lnR w="12700">
                      <a:solidFill>
                        <a:srgbClr val="000000"/>
                      </a:solidFill>
                      <a:prstDash val="solid"/>
                    </a:lnR>
                  </a:tcPr>
                </a:tc>
                <a:tc>
                  <a:txBody>
                    <a:bodyPr/>
                    <a:lstStyle/>
                    <a:p>
                      <a:pPr marL="3175" algn="ctr">
                        <a:lnSpc>
                          <a:spcPts val="890"/>
                        </a:lnSpc>
                        <a:spcBef>
                          <a:spcPts val="395"/>
                        </a:spcBef>
                      </a:pPr>
                      <a:r>
                        <a:rPr sz="600" b="1" spc="-10" dirty="0">
                          <a:solidFill>
                            <a:srgbClr val="FFFFFF"/>
                          </a:solidFill>
                          <a:latin typeface="Carlito"/>
                          <a:cs typeface="Carlito"/>
                        </a:rPr>
                        <a:t>CONCEPTO</a:t>
                      </a:r>
                      <a:endParaRPr sz="600">
                        <a:latin typeface="Carlito"/>
                        <a:cs typeface="Carlito"/>
                      </a:endParaRPr>
                    </a:p>
                  </a:txBody>
                  <a:tcPr marL="0" marR="0" marT="3762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6FC0"/>
                    </a:solidFill>
                  </a:tcPr>
                </a:tc>
                <a:tc>
                  <a:txBody>
                    <a:bodyPr/>
                    <a:lstStyle/>
                    <a:p>
                      <a:pPr marL="635" algn="ctr">
                        <a:lnSpc>
                          <a:spcPts val="890"/>
                        </a:lnSpc>
                        <a:spcBef>
                          <a:spcPts val="395"/>
                        </a:spcBef>
                      </a:pPr>
                      <a:r>
                        <a:rPr sz="600" b="1" spc="-10" dirty="0">
                          <a:solidFill>
                            <a:srgbClr val="FFFFFF"/>
                          </a:solidFill>
                          <a:latin typeface="Carlito"/>
                          <a:cs typeface="Carlito"/>
                        </a:rPr>
                        <a:t>MONTO</a:t>
                      </a:r>
                      <a:endParaRPr sz="600">
                        <a:latin typeface="Carlito"/>
                        <a:cs typeface="Carlito"/>
                      </a:endParaRPr>
                    </a:p>
                  </a:txBody>
                  <a:tcPr marL="0" marR="0" marT="3762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6FC0"/>
                    </a:solidFill>
                  </a:tcPr>
                </a:tc>
                <a:extLst>
                  <a:ext uri="{0D108BD9-81ED-4DB2-BD59-A6C34878D82A}">
                    <a16:rowId xmlns:a16="http://schemas.microsoft.com/office/drawing/2014/main" val="10001"/>
                  </a:ext>
                </a:extLst>
              </a:tr>
              <a:tr h="155534">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365"/>
                        </a:spcBef>
                      </a:pPr>
                      <a:r>
                        <a:rPr sz="600" b="1" spc="-10" dirty="0">
                          <a:latin typeface="Carlito"/>
                          <a:cs typeface="Carlito"/>
                        </a:rPr>
                        <a:t>Actos </a:t>
                      </a:r>
                      <a:r>
                        <a:rPr sz="600" b="1" spc="-5" dirty="0">
                          <a:latin typeface="Carlito"/>
                          <a:cs typeface="Carlito"/>
                        </a:rPr>
                        <a:t>Gravados </a:t>
                      </a:r>
                      <a:r>
                        <a:rPr sz="600" b="1" spc="-10" dirty="0">
                          <a:latin typeface="Carlito"/>
                          <a:cs typeface="Carlito"/>
                        </a:rPr>
                        <a:t>al</a:t>
                      </a:r>
                      <a:r>
                        <a:rPr sz="600" b="1" spc="50" dirty="0">
                          <a:latin typeface="Carlito"/>
                          <a:cs typeface="Carlito"/>
                        </a:rPr>
                        <a:t> </a:t>
                      </a:r>
                      <a:r>
                        <a:rPr sz="600" b="1" spc="-5" dirty="0">
                          <a:latin typeface="Carlito"/>
                          <a:cs typeface="Carlito"/>
                        </a:rPr>
                        <a:t>16%</a:t>
                      </a:r>
                      <a:endParaRPr sz="600">
                        <a:latin typeface="Carlito"/>
                        <a:cs typeface="Carlito"/>
                      </a:endParaRPr>
                    </a:p>
                  </a:txBody>
                  <a:tcPr marL="0" marR="0" marT="34766" marB="0">
                    <a:lnT w="12700">
                      <a:solidFill>
                        <a:srgbClr val="000000"/>
                      </a:solidFill>
                      <a:prstDash val="solid"/>
                    </a:lnT>
                  </a:tcPr>
                </a:tc>
                <a:tc>
                  <a:txBody>
                    <a:bodyPr/>
                    <a:lstStyle/>
                    <a:p>
                      <a:pPr marR="635" algn="r">
                        <a:lnSpc>
                          <a:spcPct val="100000"/>
                        </a:lnSpc>
                        <a:spcBef>
                          <a:spcPts val="365"/>
                        </a:spcBef>
                      </a:pPr>
                      <a:r>
                        <a:rPr sz="600" b="1" spc="5" dirty="0">
                          <a:latin typeface="Carlito"/>
                          <a:cs typeface="Carlito"/>
                        </a:rPr>
                        <a:t>500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34766" marB="0">
                    <a:lnT w="12700">
                      <a:solidFill>
                        <a:srgbClr val="000000"/>
                      </a:solidFill>
                      <a:prstDash val="solid"/>
                    </a:lnT>
                  </a:tcPr>
                </a:tc>
                <a:extLst>
                  <a:ext uri="{0D108BD9-81ED-4DB2-BD59-A6C34878D82A}">
                    <a16:rowId xmlns:a16="http://schemas.microsoft.com/office/drawing/2014/main" val="10002"/>
                  </a:ext>
                </a:extLst>
              </a:tr>
              <a:tr h="128682">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0"/>
                        </a:spcBef>
                      </a:pPr>
                      <a:r>
                        <a:rPr sz="600" b="1" spc="-10" dirty="0">
                          <a:latin typeface="Carlito"/>
                          <a:cs typeface="Carlito"/>
                        </a:rPr>
                        <a:t>Actos </a:t>
                      </a:r>
                      <a:r>
                        <a:rPr sz="600" b="1" spc="-5" dirty="0">
                          <a:latin typeface="Carlito"/>
                          <a:cs typeface="Carlito"/>
                        </a:rPr>
                        <a:t>Gravados </a:t>
                      </a:r>
                      <a:r>
                        <a:rPr sz="600" b="1" spc="-10" dirty="0">
                          <a:latin typeface="Carlito"/>
                          <a:cs typeface="Carlito"/>
                        </a:rPr>
                        <a:t>al </a:t>
                      </a:r>
                      <a:r>
                        <a:rPr sz="600" b="1" spc="-5" dirty="0">
                          <a:latin typeface="Carlito"/>
                          <a:cs typeface="Carlito"/>
                        </a:rPr>
                        <a:t>0%</a:t>
                      </a:r>
                      <a:r>
                        <a:rPr sz="600" b="1" spc="65" dirty="0">
                          <a:latin typeface="Carlito"/>
                          <a:cs typeface="Carlito"/>
                        </a:rPr>
                        <a:t> </a:t>
                      </a:r>
                      <a:r>
                        <a:rPr sz="600" b="1" spc="-10" dirty="0">
                          <a:latin typeface="Carlito"/>
                          <a:cs typeface="Carlito"/>
                        </a:rPr>
                        <a:t>Exportacion</a:t>
                      </a:r>
                      <a:endParaRPr sz="600">
                        <a:latin typeface="Carlito"/>
                        <a:cs typeface="Carlito"/>
                      </a:endParaRPr>
                    </a:p>
                  </a:txBody>
                  <a:tcPr marL="0" marR="0" marT="6668" marB="0"/>
                </a:tc>
                <a:tc>
                  <a:txBody>
                    <a:bodyPr/>
                    <a:lstStyle/>
                    <a:p>
                      <a:pPr algn="r">
                        <a:lnSpc>
                          <a:spcPct val="100000"/>
                        </a:lnSpc>
                        <a:spcBef>
                          <a:spcPts val="70"/>
                        </a:spcBef>
                      </a:pPr>
                      <a:r>
                        <a:rPr sz="600" b="1" spc="5" dirty="0">
                          <a:latin typeface="Carlito"/>
                          <a:cs typeface="Carlito"/>
                        </a:rPr>
                        <a:t>29</a:t>
                      </a:r>
                      <a:r>
                        <a:rPr sz="600" b="1" spc="10" dirty="0">
                          <a:latin typeface="Carlito"/>
                          <a:cs typeface="Carlito"/>
                        </a:rPr>
                        <a:t>,</a:t>
                      </a:r>
                      <a:r>
                        <a:rPr sz="600" b="1" spc="5" dirty="0">
                          <a:latin typeface="Carlito"/>
                          <a:cs typeface="Carlito"/>
                        </a:rPr>
                        <a:t>000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6668" marB="0"/>
                </a:tc>
                <a:extLst>
                  <a:ext uri="{0D108BD9-81ED-4DB2-BD59-A6C34878D82A}">
                    <a16:rowId xmlns:a16="http://schemas.microsoft.com/office/drawing/2014/main" val="10003"/>
                  </a:ext>
                </a:extLst>
              </a:tr>
              <a:tr h="193071">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0"/>
                        </a:spcBef>
                      </a:pPr>
                      <a:r>
                        <a:rPr sz="600" b="1" spc="-10" dirty="0">
                          <a:latin typeface="Carlito"/>
                          <a:cs typeface="Carlito"/>
                        </a:rPr>
                        <a:t>Actos</a:t>
                      </a:r>
                      <a:r>
                        <a:rPr sz="600" b="1" dirty="0">
                          <a:latin typeface="Carlito"/>
                          <a:cs typeface="Carlito"/>
                        </a:rPr>
                        <a:t> </a:t>
                      </a:r>
                      <a:r>
                        <a:rPr sz="600" b="1" spc="-10" dirty="0">
                          <a:latin typeface="Carlito"/>
                          <a:cs typeface="Carlito"/>
                        </a:rPr>
                        <a:t>Exentos</a:t>
                      </a:r>
                      <a:endParaRPr sz="600">
                        <a:latin typeface="Carlito"/>
                        <a:cs typeface="Carlito"/>
                      </a:endParaRPr>
                    </a:p>
                  </a:txBody>
                  <a:tcPr marL="0" marR="0" marT="6668" marB="0"/>
                </a:tc>
                <a:tc>
                  <a:txBody>
                    <a:bodyPr/>
                    <a:lstStyle/>
                    <a:p>
                      <a:pPr marR="635" algn="r">
                        <a:lnSpc>
                          <a:spcPct val="100000"/>
                        </a:lnSpc>
                        <a:spcBef>
                          <a:spcPts val="70"/>
                        </a:spcBef>
                      </a:pPr>
                      <a:r>
                        <a:rPr sz="600" b="1" spc="5" dirty="0">
                          <a:latin typeface="Carlito"/>
                          <a:cs typeface="Carlito"/>
                        </a:rPr>
                        <a:t>30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6668" marB="0"/>
                </a:tc>
                <a:extLst>
                  <a:ext uri="{0D108BD9-81ED-4DB2-BD59-A6C34878D82A}">
                    <a16:rowId xmlns:a16="http://schemas.microsoft.com/office/drawing/2014/main" val="10004"/>
                  </a:ext>
                </a:extLst>
              </a:tr>
              <a:tr h="193071">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10" dirty="0">
                          <a:latin typeface="Carlito"/>
                          <a:cs typeface="Carlito"/>
                        </a:rPr>
                        <a:t>Total</a:t>
                      </a:r>
                      <a:r>
                        <a:rPr sz="600" b="1" spc="25" dirty="0">
                          <a:latin typeface="Carlito"/>
                          <a:cs typeface="Carlito"/>
                        </a:rPr>
                        <a:t> </a:t>
                      </a:r>
                      <a:r>
                        <a:rPr sz="600" b="1" spc="-10" dirty="0">
                          <a:latin typeface="Carlito"/>
                          <a:cs typeface="Carlito"/>
                        </a:rPr>
                        <a:t>Actos</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algn="r">
                        <a:lnSpc>
                          <a:spcPct val="100000"/>
                        </a:lnSpc>
                      </a:pPr>
                      <a:r>
                        <a:rPr sz="600" b="1" spc="5" dirty="0">
                          <a:latin typeface="Carlito"/>
                          <a:cs typeface="Carlito"/>
                        </a:rPr>
                        <a:t>29</a:t>
                      </a:r>
                      <a:r>
                        <a:rPr sz="600" b="1" spc="10" dirty="0">
                          <a:latin typeface="Carlito"/>
                          <a:cs typeface="Carlito"/>
                        </a:rPr>
                        <a:t>,</a:t>
                      </a:r>
                      <a:r>
                        <a:rPr sz="600" b="1" spc="5" dirty="0">
                          <a:latin typeface="Carlito"/>
                          <a:cs typeface="Carlito"/>
                        </a:rPr>
                        <a:t>530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05"/>
                  </a:ext>
                </a:extLst>
              </a:tr>
              <a:tr h="128597">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0"/>
                        </a:spcBef>
                      </a:pPr>
                      <a:r>
                        <a:rPr sz="600" b="1" spc="-10" dirty="0">
                          <a:latin typeface="Carlito"/>
                          <a:cs typeface="Carlito"/>
                        </a:rPr>
                        <a:t>Total Actos</a:t>
                      </a:r>
                      <a:r>
                        <a:rPr sz="600" b="1" spc="65" dirty="0">
                          <a:latin typeface="Carlito"/>
                          <a:cs typeface="Carlito"/>
                        </a:rPr>
                        <a:t> </a:t>
                      </a:r>
                      <a:r>
                        <a:rPr sz="600" b="1" spc="-5" dirty="0">
                          <a:latin typeface="Carlito"/>
                          <a:cs typeface="Carlito"/>
                        </a:rPr>
                        <a:t>Gravados</a:t>
                      </a:r>
                      <a:endParaRPr sz="600">
                        <a:latin typeface="Carlito"/>
                        <a:cs typeface="Carlito"/>
                      </a:endParaRPr>
                    </a:p>
                  </a:txBody>
                  <a:tcPr marL="0" marR="0" marT="6668" marB="0"/>
                </a:tc>
                <a:tc>
                  <a:txBody>
                    <a:bodyPr/>
                    <a:lstStyle/>
                    <a:p>
                      <a:pPr algn="r">
                        <a:lnSpc>
                          <a:spcPct val="100000"/>
                        </a:lnSpc>
                        <a:spcBef>
                          <a:spcPts val="70"/>
                        </a:spcBef>
                      </a:pPr>
                      <a:r>
                        <a:rPr sz="600" b="1" spc="5" dirty="0">
                          <a:latin typeface="Carlito"/>
                          <a:cs typeface="Carlito"/>
                        </a:rPr>
                        <a:t>29</a:t>
                      </a:r>
                      <a:r>
                        <a:rPr sz="600" b="1" spc="10" dirty="0">
                          <a:latin typeface="Carlito"/>
                          <a:cs typeface="Carlito"/>
                        </a:rPr>
                        <a:t>,</a:t>
                      </a:r>
                      <a:r>
                        <a:rPr sz="600" b="1" spc="5" dirty="0">
                          <a:latin typeface="Carlito"/>
                          <a:cs typeface="Carlito"/>
                        </a:rPr>
                        <a:t>500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6668" marB="0"/>
                </a:tc>
                <a:extLst>
                  <a:ext uri="{0D108BD9-81ED-4DB2-BD59-A6C34878D82A}">
                    <a16:rowId xmlns:a16="http://schemas.microsoft.com/office/drawing/2014/main" val="10006"/>
                  </a:ext>
                </a:extLst>
              </a:tr>
              <a:tr h="128939">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5"/>
                        </a:spcBef>
                      </a:pPr>
                      <a:r>
                        <a:rPr sz="600" b="1" spc="-10" dirty="0">
                          <a:latin typeface="Carlito"/>
                          <a:cs typeface="Carlito"/>
                        </a:rPr>
                        <a:t>Factor </a:t>
                      </a:r>
                      <a:r>
                        <a:rPr sz="600" b="1" spc="-5" dirty="0">
                          <a:latin typeface="Carlito"/>
                          <a:cs typeface="Carlito"/>
                        </a:rPr>
                        <a:t>Porrateo IVA</a:t>
                      </a:r>
                      <a:r>
                        <a:rPr sz="600" b="1" spc="20" dirty="0">
                          <a:latin typeface="Carlito"/>
                          <a:cs typeface="Carlito"/>
                        </a:rPr>
                        <a:t> </a:t>
                      </a:r>
                      <a:r>
                        <a:rPr sz="600" b="1" spc="-5" dirty="0">
                          <a:latin typeface="Carlito"/>
                          <a:cs typeface="Carlito"/>
                        </a:rPr>
                        <a:t>Acreditable</a:t>
                      </a:r>
                      <a:endParaRPr sz="600">
                        <a:latin typeface="Carlito"/>
                        <a:cs typeface="Carlito"/>
                      </a:endParaRPr>
                    </a:p>
                  </a:txBody>
                  <a:tcPr marL="0" marR="0" marT="7144" marB="0"/>
                </a:tc>
                <a:tc>
                  <a:txBody>
                    <a:bodyPr/>
                    <a:lstStyle/>
                    <a:p>
                      <a:pPr marL="8890">
                        <a:lnSpc>
                          <a:spcPct val="100000"/>
                        </a:lnSpc>
                        <a:spcBef>
                          <a:spcPts val="75"/>
                        </a:spcBef>
                      </a:pPr>
                      <a:r>
                        <a:rPr sz="600" b="1" spc="-10" dirty="0">
                          <a:latin typeface="Carlito"/>
                          <a:cs typeface="Carlito"/>
                        </a:rPr>
                        <a:t>Actos </a:t>
                      </a:r>
                      <a:r>
                        <a:rPr sz="600" b="1" spc="-5" dirty="0">
                          <a:latin typeface="Carlito"/>
                          <a:cs typeface="Carlito"/>
                        </a:rPr>
                        <a:t>Gravados / </a:t>
                      </a:r>
                      <a:r>
                        <a:rPr sz="600" b="1" spc="-10" dirty="0">
                          <a:latin typeface="Carlito"/>
                          <a:cs typeface="Carlito"/>
                        </a:rPr>
                        <a:t>Total</a:t>
                      </a:r>
                      <a:r>
                        <a:rPr sz="600" b="1" spc="80" dirty="0">
                          <a:latin typeface="Carlito"/>
                          <a:cs typeface="Carlito"/>
                        </a:rPr>
                        <a:t> </a:t>
                      </a:r>
                      <a:r>
                        <a:rPr sz="600" b="1" spc="-10" dirty="0">
                          <a:latin typeface="Carlito"/>
                          <a:cs typeface="Carlito"/>
                        </a:rPr>
                        <a:t>Actos</a:t>
                      </a:r>
                      <a:endParaRPr sz="600">
                        <a:latin typeface="Carlito"/>
                        <a:cs typeface="Carlito"/>
                      </a:endParaRPr>
                    </a:p>
                  </a:txBody>
                  <a:tcPr marL="0" marR="0" marT="7144" marB="0"/>
                </a:tc>
                <a:extLst>
                  <a:ext uri="{0D108BD9-81ED-4DB2-BD59-A6C34878D82A}">
                    <a16:rowId xmlns:a16="http://schemas.microsoft.com/office/drawing/2014/main" val="10007"/>
                  </a:ext>
                </a:extLst>
              </a:tr>
              <a:tr h="193138">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5"/>
                        </a:spcBef>
                      </a:pPr>
                      <a:r>
                        <a:rPr sz="600" b="1" spc="-10" dirty="0">
                          <a:latin typeface="Carlito"/>
                          <a:cs typeface="Carlito"/>
                        </a:rPr>
                        <a:t>Factor </a:t>
                      </a:r>
                      <a:r>
                        <a:rPr sz="600" b="1" spc="-5" dirty="0">
                          <a:latin typeface="Carlito"/>
                          <a:cs typeface="Carlito"/>
                        </a:rPr>
                        <a:t>Porrateo IVA</a:t>
                      </a:r>
                      <a:r>
                        <a:rPr sz="600" b="1" spc="25" dirty="0">
                          <a:latin typeface="Carlito"/>
                          <a:cs typeface="Carlito"/>
                        </a:rPr>
                        <a:t> </a:t>
                      </a:r>
                      <a:r>
                        <a:rPr sz="600" b="1" spc="-5" dirty="0">
                          <a:latin typeface="Carlito"/>
                          <a:cs typeface="Carlito"/>
                        </a:rPr>
                        <a:t>Acreditable</a:t>
                      </a:r>
                      <a:endParaRPr sz="600">
                        <a:latin typeface="Carlito"/>
                        <a:cs typeface="Carlito"/>
                      </a:endParaRPr>
                    </a:p>
                  </a:txBody>
                  <a:tcPr marL="0" marR="0" marT="7144" marB="0"/>
                </a:tc>
                <a:tc>
                  <a:txBody>
                    <a:bodyPr/>
                    <a:lstStyle/>
                    <a:p>
                      <a:pPr algn="r">
                        <a:lnSpc>
                          <a:spcPct val="100000"/>
                        </a:lnSpc>
                        <a:spcBef>
                          <a:spcPts val="75"/>
                        </a:spcBef>
                      </a:pPr>
                      <a:r>
                        <a:rPr sz="600" b="1" spc="5" dirty="0">
                          <a:latin typeface="Carlito"/>
                          <a:cs typeface="Carlito"/>
                        </a:rPr>
                        <a:t>0</a:t>
                      </a:r>
                      <a:r>
                        <a:rPr sz="600" b="1" dirty="0">
                          <a:latin typeface="Carlito"/>
                          <a:cs typeface="Carlito"/>
                        </a:rPr>
                        <a:t>.</a:t>
                      </a:r>
                      <a:r>
                        <a:rPr sz="600" b="1" spc="5" dirty="0">
                          <a:latin typeface="Carlito"/>
                          <a:cs typeface="Carlito"/>
                        </a:rPr>
                        <a:t>998</a:t>
                      </a:r>
                      <a:r>
                        <a:rPr sz="600" b="1" dirty="0">
                          <a:latin typeface="Carlito"/>
                          <a:cs typeface="Carlito"/>
                        </a:rPr>
                        <a:t>9</a:t>
                      </a:r>
                      <a:endParaRPr sz="600">
                        <a:latin typeface="Carlito"/>
                        <a:cs typeface="Carlito"/>
                      </a:endParaRPr>
                    </a:p>
                  </a:txBody>
                  <a:tcPr marL="0" marR="0" marT="7144" marB="0"/>
                </a:tc>
                <a:extLst>
                  <a:ext uri="{0D108BD9-81ED-4DB2-BD59-A6C34878D82A}">
                    <a16:rowId xmlns:a16="http://schemas.microsoft.com/office/drawing/2014/main" val="10008"/>
                  </a:ext>
                </a:extLst>
              </a:tr>
              <a:tr h="257365">
                <a:tc>
                  <a:txBody>
                    <a:bodyPr/>
                    <a:lstStyle/>
                    <a:p>
                      <a:pPr>
                        <a:lnSpc>
                          <a:spcPct val="100000"/>
                        </a:lnSpc>
                      </a:pPr>
                      <a:endParaRPr sz="500">
                        <a:latin typeface="Times New Roman"/>
                        <a:cs typeface="Times New Roman"/>
                      </a:endParaRPr>
                    </a:p>
                    <a:p>
                      <a:pPr marR="18415" algn="r">
                        <a:lnSpc>
                          <a:spcPct val="100000"/>
                        </a:lnSpc>
                      </a:pPr>
                      <a:r>
                        <a:rPr sz="600" b="1" spc="-5" dirty="0">
                          <a:latin typeface="Carlito"/>
                          <a:cs typeface="Carlito"/>
                        </a:rPr>
                        <a:t>( +</a:t>
                      </a:r>
                      <a:r>
                        <a:rPr sz="600" b="1" spc="-95"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a:t>
                      </a:r>
                      <a:r>
                        <a:rPr sz="600" b="1" spc="-20" dirty="0">
                          <a:latin typeface="Carlito"/>
                          <a:cs typeface="Carlito"/>
                        </a:rPr>
                        <a:t> </a:t>
                      </a:r>
                      <a:r>
                        <a:rPr sz="600" b="1" spc="-10" dirty="0">
                          <a:latin typeface="Carlito"/>
                          <a:cs typeface="Carlito"/>
                        </a:rPr>
                        <a:t>Trasladado</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80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09"/>
                  </a:ext>
                </a:extLst>
              </a:tr>
              <a:tr h="193071">
                <a:tc>
                  <a:txBody>
                    <a:bodyPr/>
                    <a:lstStyle/>
                    <a:p>
                      <a:pPr>
                        <a:lnSpc>
                          <a:spcPct val="100000"/>
                        </a:lnSpc>
                      </a:pPr>
                      <a:endParaRPr sz="6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10" dirty="0">
                          <a:latin typeface="Carlito"/>
                          <a:cs typeface="Carlito"/>
                        </a:rPr>
                        <a:t>Actos </a:t>
                      </a:r>
                      <a:r>
                        <a:rPr sz="600" b="1" spc="-5" dirty="0">
                          <a:latin typeface="Carlito"/>
                          <a:cs typeface="Carlito"/>
                        </a:rPr>
                        <a:t>Pagados a </a:t>
                      </a:r>
                      <a:r>
                        <a:rPr sz="600" b="1" spc="-10" dirty="0">
                          <a:latin typeface="Carlito"/>
                          <a:cs typeface="Carlito"/>
                        </a:rPr>
                        <a:t>la Tasa </a:t>
                      </a:r>
                      <a:r>
                        <a:rPr sz="600" b="1" spc="-5" dirty="0">
                          <a:latin typeface="Carlito"/>
                          <a:cs typeface="Carlito"/>
                        </a:rPr>
                        <a:t>del</a:t>
                      </a:r>
                      <a:r>
                        <a:rPr sz="600" b="1" spc="75" dirty="0">
                          <a:latin typeface="Carlito"/>
                          <a:cs typeface="Carlito"/>
                        </a:rPr>
                        <a:t> </a:t>
                      </a:r>
                      <a:r>
                        <a:rPr sz="600" b="1" spc="-5" dirty="0">
                          <a:latin typeface="Carlito"/>
                          <a:cs typeface="Carlito"/>
                        </a:rPr>
                        <a:t>16%</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algn="r">
                        <a:lnSpc>
                          <a:spcPct val="100000"/>
                        </a:lnSpc>
                      </a:pPr>
                      <a:r>
                        <a:rPr sz="600" b="1" spc="5" dirty="0">
                          <a:latin typeface="Carlito"/>
                          <a:cs typeface="Carlito"/>
                        </a:rPr>
                        <a:t>15</a:t>
                      </a:r>
                      <a:r>
                        <a:rPr sz="600" b="1" spc="10" dirty="0">
                          <a:latin typeface="Carlito"/>
                          <a:cs typeface="Carlito"/>
                        </a:rPr>
                        <a:t>,</a:t>
                      </a:r>
                      <a:r>
                        <a:rPr sz="600" b="1" spc="5" dirty="0">
                          <a:latin typeface="Carlito"/>
                          <a:cs typeface="Carlito"/>
                        </a:rPr>
                        <a:t>000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10"/>
                  </a:ext>
                </a:extLst>
              </a:tr>
              <a:tr h="192986">
                <a:tc>
                  <a:txBody>
                    <a:bodyPr/>
                    <a:lstStyle/>
                    <a:p>
                      <a:pPr>
                        <a:lnSpc>
                          <a:spcPct val="100000"/>
                        </a:lnSpc>
                      </a:pPr>
                      <a:endParaRPr sz="600">
                        <a:latin typeface="Times New Roman"/>
                        <a:cs typeface="Times New Roman"/>
                      </a:endParaRPr>
                    </a:p>
                  </a:txBody>
                  <a:tcPr marL="0" marR="0" marT="0" marB="0"/>
                </a:tc>
                <a:tc>
                  <a:txBody>
                    <a:bodyPr/>
                    <a:lstStyle/>
                    <a:p>
                      <a:pPr marL="8255">
                        <a:lnSpc>
                          <a:spcPct val="100000"/>
                        </a:lnSpc>
                        <a:spcBef>
                          <a:spcPts val="70"/>
                        </a:spcBef>
                      </a:pPr>
                      <a:r>
                        <a:rPr sz="600" b="1" spc="-10" dirty="0">
                          <a:latin typeface="Carlito"/>
                          <a:cs typeface="Carlito"/>
                        </a:rPr>
                        <a:t>Actos </a:t>
                      </a:r>
                      <a:r>
                        <a:rPr sz="600" b="1" spc="-5" dirty="0">
                          <a:latin typeface="Carlito"/>
                          <a:cs typeface="Carlito"/>
                        </a:rPr>
                        <a:t>Pagados en </a:t>
                      </a:r>
                      <a:r>
                        <a:rPr sz="600" b="1" spc="-10" dirty="0">
                          <a:latin typeface="Carlito"/>
                          <a:cs typeface="Carlito"/>
                        </a:rPr>
                        <a:t>la </a:t>
                      </a:r>
                      <a:r>
                        <a:rPr sz="600" b="1" spc="-5" dirty="0">
                          <a:latin typeface="Carlito"/>
                          <a:cs typeface="Carlito"/>
                        </a:rPr>
                        <a:t>Importacion bienes a </a:t>
                      </a:r>
                      <a:r>
                        <a:rPr sz="600" b="1" spc="-10" dirty="0">
                          <a:latin typeface="Carlito"/>
                          <a:cs typeface="Carlito"/>
                        </a:rPr>
                        <a:t>la Tasa </a:t>
                      </a:r>
                      <a:r>
                        <a:rPr sz="600" b="1" spc="-5" dirty="0">
                          <a:latin typeface="Carlito"/>
                          <a:cs typeface="Carlito"/>
                        </a:rPr>
                        <a:t>del</a:t>
                      </a:r>
                      <a:r>
                        <a:rPr sz="600" b="1" spc="-80" dirty="0">
                          <a:latin typeface="Carlito"/>
                          <a:cs typeface="Carlito"/>
                        </a:rPr>
                        <a:t> </a:t>
                      </a:r>
                      <a:r>
                        <a:rPr sz="600" b="1" spc="-5" dirty="0">
                          <a:latin typeface="Carlito"/>
                          <a:cs typeface="Carlito"/>
                        </a:rPr>
                        <a:t>16%</a:t>
                      </a:r>
                      <a:endParaRPr sz="600">
                        <a:latin typeface="Carlito"/>
                        <a:cs typeface="Carlito"/>
                      </a:endParaRPr>
                    </a:p>
                  </a:txBody>
                  <a:tcPr marL="0" marR="0" marT="6668" marB="0"/>
                </a:tc>
                <a:tc>
                  <a:txBody>
                    <a:bodyPr/>
                    <a:lstStyle/>
                    <a:p>
                      <a:pPr marR="635" algn="r">
                        <a:lnSpc>
                          <a:spcPct val="100000"/>
                        </a:lnSpc>
                        <a:spcBef>
                          <a:spcPts val="70"/>
                        </a:spcBef>
                      </a:pPr>
                      <a:r>
                        <a:rPr sz="600" b="1" spc="5" dirty="0">
                          <a:latin typeface="Carlito"/>
                          <a:cs typeface="Carlito"/>
                        </a:rPr>
                        <a:t>7</a:t>
                      </a:r>
                      <a:r>
                        <a:rPr sz="600" b="1" spc="10" dirty="0">
                          <a:latin typeface="Carlito"/>
                          <a:cs typeface="Carlito"/>
                        </a:rPr>
                        <a:t>,</a:t>
                      </a:r>
                      <a:r>
                        <a:rPr sz="600" b="1" spc="5" dirty="0">
                          <a:latin typeface="Carlito"/>
                          <a:cs typeface="Carlito"/>
                        </a:rPr>
                        <a:t>500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6668" marB="0"/>
                </a:tc>
                <a:extLst>
                  <a:ext uri="{0D108BD9-81ED-4DB2-BD59-A6C34878D82A}">
                    <a16:rowId xmlns:a16="http://schemas.microsoft.com/office/drawing/2014/main" val="10011"/>
                  </a:ext>
                </a:extLst>
              </a:tr>
              <a:tr h="193281">
                <a:tc>
                  <a:txBody>
                    <a:bodyPr/>
                    <a:lstStyle/>
                    <a:p>
                      <a:pPr>
                        <a:lnSpc>
                          <a:spcPct val="100000"/>
                        </a:lnSpc>
                      </a:pPr>
                      <a:endParaRPr sz="500">
                        <a:latin typeface="Times New Roman"/>
                        <a:cs typeface="Times New Roman"/>
                      </a:endParaRPr>
                    </a:p>
                    <a:p>
                      <a:pPr marR="30480" algn="r">
                        <a:lnSpc>
                          <a:spcPct val="100000"/>
                        </a:lnSpc>
                      </a:pPr>
                      <a:r>
                        <a:rPr sz="600" b="1" spc="-5" dirty="0">
                          <a:latin typeface="Carlito"/>
                          <a:cs typeface="Carlito"/>
                        </a:rPr>
                        <a:t>( -</a:t>
                      </a:r>
                      <a:r>
                        <a:rPr sz="600" b="1" spc="-110"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 Acreditable</a:t>
                      </a:r>
                      <a:r>
                        <a:rPr sz="600" b="1" dirty="0">
                          <a:latin typeface="Carlito"/>
                          <a:cs typeface="Carlito"/>
                        </a:rPr>
                        <a:t> </a:t>
                      </a:r>
                      <a:r>
                        <a:rPr sz="600" b="1" spc="-5" dirty="0">
                          <a:latin typeface="Carlito"/>
                          <a:cs typeface="Carlito"/>
                        </a:rPr>
                        <a:t>Nacional</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dirty="0">
                          <a:latin typeface="Carlito"/>
                          <a:cs typeface="Carlito"/>
                        </a:rPr>
                        <a:t>2</a:t>
                      </a:r>
                      <a:r>
                        <a:rPr sz="600" b="1" spc="10" dirty="0">
                          <a:latin typeface="Carlito"/>
                          <a:cs typeface="Carlito"/>
                        </a:rPr>
                        <a:t>,</a:t>
                      </a:r>
                      <a:r>
                        <a:rPr sz="600" b="1" dirty="0">
                          <a:latin typeface="Carlito"/>
                          <a:cs typeface="Carlito"/>
                        </a:rPr>
                        <a:t>400</a:t>
                      </a:r>
                      <a:r>
                        <a:rPr sz="600" b="1" spc="10" dirty="0">
                          <a:latin typeface="Carlito"/>
                          <a:cs typeface="Carlito"/>
                        </a:rPr>
                        <a:t>,</a:t>
                      </a:r>
                      <a:r>
                        <a:rPr sz="600" b="1" dirty="0">
                          <a:latin typeface="Carlito"/>
                          <a:cs typeface="Carlito"/>
                        </a:rPr>
                        <a:t>000.00</a:t>
                      </a:r>
                      <a:endParaRPr sz="600">
                        <a:latin typeface="Carlito"/>
                        <a:cs typeface="Carlito"/>
                      </a:endParaRPr>
                    </a:p>
                  </a:txBody>
                  <a:tcPr marL="0" marR="0" marT="0" marB="0"/>
                </a:tc>
                <a:extLst>
                  <a:ext uri="{0D108BD9-81ED-4DB2-BD59-A6C34878D82A}">
                    <a16:rowId xmlns:a16="http://schemas.microsoft.com/office/drawing/2014/main" val="10012"/>
                  </a:ext>
                </a:extLst>
              </a:tr>
              <a:tr h="193138">
                <a:tc>
                  <a:txBody>
                    <a:bodyPr/>
                    <a:lstStyle/>
                    <a:p>
                      <a:pPr marR="30480" algn="r">
                        <a:lnSpc>
                          <a:spcPct val="100000"/>
                        </a:lnSpc>
                        <a:spcBef>
                          <a:spcPts val="75"/>
                        </a:spcBef>
                      </a:pPr>
                      <a:r>
                        <a:rPr sz="600" b="1" spc="-5" dirty="0">
                          <a:latin typeface="Carlito"/>
                          <a:cs typeface="Carlito"/>
                        </a:rPr>
                        <a:t>( -</a:t>
                      </a:r>
                      <a:r>
                        <a:rPr sz="600" b="1" spc="-110" dirty="0">
                          <a:latin typeface="Carlito"/>
                          <a:cs typeface="Carlito"/>
                        </a:rPr>
                        <a:t> </a:t>
                      </a:r>
                      <a:r>
                        <a:rPr sz="600" b="1" spc="-5" dirty="0">
                          <a:latin typeface="Carlito"/>
                          <a:cs typeface="Carlito"/>
                        </a:rPr>
                        <a:t>)</a:t>
                      </a:r>
                      <a:endParaRPr sz="600">
                        <a:latin typeface="Carlito"/>
                        <a:cs typeface="Carlito"/>
                      </a:endParaRPr>
                    </a:p>
                  </a:txBody>
                  <a:tcPr marL="0" marR="0" marT="7144" marB="0"/>
                </a:tc>
                <a:tc>
                  <a:txBody>
                    <a:bodyPr/>
                    <a:lstStyle/>
                    <a:p>
                      <a:pPr marL="8255">
                        <a:lnSpc>
                          <a:spcPct val="100000"/>
                        </a:lnSpc>
                        <a:spcBef>
                          <a:spcPts val="75"/>
                        </a:spcBef>
                      </a:pPr>
                      <a:r>
                        <a:rPr sz="600" b="1" spc="-5" dirty="0">
                          <a:latin typeface="Carlito"/>
                          <a:cs typeface="Carlito"/>
                        </a:rPr>
                        <a:t>IVA Acreditable</a:t>
                      </a:r>
                      <a:r>
                        <a:rPr sz="600" b="1" dirty="0">
                          <a:latin typeface="Carlito"/>
                          <a:cs typeface="Carlito"/>
                        </a:rPr>
                        <a:t> </a:t>
                      </a:r>
                      <a:r>
                        <a:rPr sz="600" b="1" spc="-5" dirty="0">
                          <a:latin typeface="Carlito"/>
                          <a:cs typeface="Carlito"/>
                        </a:rPr>
                        <a:t>Importacion</a:t>
                      </a:r>
                      <a:endParaRPr sz="600">
                        <a:latin typeface="Carlito"/>
                        <a:cs typeface="Carlito"/>
                      </a:endParaRPr>
                    </a:p>
                  </a:txBody>
                  <a:tcPr marL="0" marR="0" marT="7144" marB="0"/>
                </a:tc>
                <a:tc>
                  <a:txBody>
                    <a:bodyPr/>
                    <a:lstStyle/>
                    <a:p>
                      <a:pPr marR="635" algn="r">
                        <a:lnSpc>
                          <a:spcPct val="100000"/>
                        </a:lnSpc>
                        <a:spcBef>
                          <a:spcPts val="75"/>
                        </a:spcBef>
                      </a:pPr>
                      <a:r>
                        <a:rPr sz="600" b="1" spc="5" dirty="0">
                          <a:latin typeface="Carlito"/>
                          <a:cs typeface="Carlito"/>
                        </a:rPr>
                        <a:t>1</a:t>
                      </a:r>
                      <a:r>
                        <a:rPr sz="600" b="1" spc="10" dirty="0">
                          <a:latin typeface="Carlito"/>
                          <a:cs typeface="Carlito"/>
                        </a:rPr>
                        <a:t>,</a:t>
                      </a:r>
                      <a:r>
                        <a:rPr sz="600" b="1" spc="5" dirty="0">
                          <a:latin typeface="Carlito"/>
                          <a:cs typeface="Carlito"/>
                        </a:rPr>
                        <a:t>200</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7144" marB="0"/>
                </a:tc>
                <a:extLst>
                  <a:ext uri="{0D108BD9-81ED-4DB2-BD59-A6C34878D82A}">
                    <a16:rowId xmlns:a16="http://schemas.microsoft.com/office/drawing/2014/main" val="10013"/>
                  </a:ext>
                </a:extLst>
              </a:tr>
              <a:tr h="257366">
                <a:tc>
                  <a:txBody>
                    <a:bodyPr/>
                    <a:lstStyle/>
                    <a:p>
                      <a:pPr>
                        <a:lnSpc>
                          <a:spcPct val="100000"/>
                        </a:lnSpc>
                      </a:pPr>
                      <a:endParaRPr sz="500">
                        <a:latin typeface="Times New Roman"/>
                        <a:cs typeface="Times New Roman"/>
                      </a:endParaRPr>
                    </a:p>
                    <a:p>
                      <a:pPr marR="30480" algn="r">
                        <a:lnSpc>
                          <a:spcPct val="100000"/>
                        </a:lnSpc>
                      </a:pPr>
                      <a:r>
                        <a:rPr sz="600" b="1" spc="-5" dirty="0">
                          <a:latin typeface="Carlito"/>
                          <a:cs typeface="Carlito"/>
                        </a:rPr>
                        <a:t>( -</a:t>
                      </a:r>
                      <a:r>
                        <a:rPr sz="600" b="1" spc="-110"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 Retenido del mes</a:t>
                      </a:r>
                      <a:r>
                        <a:rPr sz="600" b="1" spc="-55" dirty="0">
                          <a:latin typeface="Carlito"/>
                          <a:cs typeface="Carlito"/>
                        </a:rPr>
                        <a:t> </a:t>
                      </a:r>
                      <a:r>
                        <a:rPr sz="600" b="1" spc="-5" dirty="0">
                          <a:latin typeface="Carlito"/>
                          <a:cs typeface="Carlito"/>
                        </a:rPr>
                        <a:t>Anterior</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7</a:t>
                      </a:r>
                      <a:r>
                        <a:rPr sz="600" b="1" spc="10" dirty="0">
                          <a:latin typeface="Carlito"/>
                          <a:cs typeface="Carlito"/>
                        </a:rPr>
                        <a:t>,</a:t>
                      </a:r>
                      <a:r>
                        <a:rPr sz="600" b="1" spc="5" dirty="0">
                          <a:latin typeface="Carlito"/>
                          <a:cs typeface="Carlito"/>
                        </a:rPr>
                        <a:t>000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14"/>
                  </a:ext>
                </a:extLst>
              </a:tr>
              <a:tr h="257327">
                <a:tc>
                  <a:txBody>
                    <a:bodyPr/>
                    <a:lstStyle/>
                    <a:p>
                      <a:pPr>
                        <a:lnSpc>
                          <a:spcPct val="100000"/>
                        </a:lnSpc>
                      </a:pPr>
                      <a:endParaRPr sz="500">
                        <a:latin typeface="Times New Roman"/>
                        <a:cs typeface="Times New Roman"/>
                      </a:endParaRPr>
                    </a:p>
                    <a:p>
                      <a:pPr marR="18415" algn="r">
                        <a:lnSpc>
                          <a:spcPct val="100000"/>
                        </a:lnSpc>
                      </a:pPr>
                      <a:r>
                        <a:rPr sz="600" b="1" spc="-5" dirty="0">
                          <a:latin typeface="Carlito"/>
                          <a:cs typeface="Carlito"/>
                        </a:rPr>
                        <a:t>( +</a:t>
                      </a:r>
                      <a:r>
                        <a:rPr sz="600" b="1" spc="-95"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 Retenido en el</a:t>
                      </a:r>
                      <a:r>
                        <a:rPr sz="600" b="1" spc="-45" dirty="0">
                          <a:latin typeface="Carlito"/>
                          <a:cs typeface="Carlito"/>
                        </a:rPr>
                        <a:t> </a:t>
                      </a:r>
                      <a:r>
                        <a:rPr sz="600" b="1" spc="-5" dirty="0">
                          <a:latin typeface="Carlito"/>
                          <a:cs typeface="Carlito"/>
                        </a:rPr>
                        <a:t>Mes</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7</a:t>
                      </a:r>
                      <a:r>
                        <a:rPr sz="600" b="1" spc="10" dirty="0">
                          <a:latin typeface="Carlito"/>
                          <a:cs typeface="Carlito"/>
                        </a:rPr>
                        <a:t>,</a:t>
                      </a:r>
                      <a:r>
                        <a:rPr sz="600" b="1" spc="5" dirty="0">
                          <a:latin typeface="Carlito"/>
                          <a:cs typeface="Carlito"/>
                        </a:rPr>
                        <a:t>500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15"/>
                  </a:ext>
                </a:extLst>
              </a:tr>
              <a:tr h="257670">
                <a:tc>
                  <a:txBody>
                    <a:bodyPr/>
                    <a:lstStyle/>
                    <a:p>
                      <a:pPr>
                        <a:lnSpc>
                          <a:spcPct val="100000"/>
                        </a:lnSpc>
                      </a:pPr>
                      <a:endParaRPr sz="500">
                        <a:latin typeface="Times New Roman"/>
                        <a:cs typeface="Times New Roman"/>
                      </a:endParaRPr>
                    </a:p>
                    <a:p>
                      <a:pPr marR="40005" algn="r">
                        <a:lnSpc>
                          <a:spcPct val="100000"/>
                        </a:lnSpc>
                      </a:pPr>
                      <a:r>
                        <a:rPr sz="600" b="1" spc="-5" dirty="0">
                          <a:latin typeface="Carlito"/>
                          <a:cs typeface="Carlito"/>
                        </a:rPr>
                        <a:t>( =</a:t>
                      </a:r>
                      <a:r>
                        <a:rPr sz="600" b="1" spc="-95"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 Acreditable </a:t>
                      </a:r>
                      <a:r>
                        <a:rPr sz="600" b="1" dirty="0">
                          <a:latin typeface="Carlito"/>
                          <a:cs typeface="Carlito"/>
                        </a:rPr>
                        <a:t>del</a:t>
                      </a:r>
                      <a:r>
                        <a:rPr sz="600" b="1" spc="-15" dirty="0">
                          <a:latin typeface="Carlito"/>
                          <a:cs typeface="Carlito"/>
                        </a:rPr>
                        <a:t> </a:t>
                      </a:r>
                      <a:r>
                        <a:rPr sz="600" b="1" spc="-5" dirty="0">
                          <a:latin typeface="Carlito"/>
                          <a:cs typeface="Carlito"/>
                        </a:rPr>
                        <a:t>Mes</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a:t>
                      </a:r>
                      <a:r>
                        <a:rPr sz="600" b="1" dirty="0">
                          <a:latin typeface="Carlito"/>
                          <a:cs typeface="Carlito"/>
                        </a:rPr>
                        <a:t>3</a:t>
                      </a:r>
                      <a:r>
                        <a:rPr sz="600" b="1" spc="10" dirty="0">
                          <a:latin typeface="Carlito"/>
                          <a:cs typeface="Carlito"/>
                        </a:rPr>
                        <a:t>,</a:t>
                      </a:r>
                      <a:r>
                        <a:rPr sz="600" b="1" dirty="0">
                          <a:latin typeface="Carlito"/>
                          <a:cs typeface="Carlito"/>
                        </a:rPr>
                        <a:t>599</a:t>
                      </a:r>
                      <a:r>
                        <a:rPr sz="600" b="1" spc="10" dirty="0">
                          <a:latin typeface="Carlito"/>
                          <a:cs typeface="Carlito"/>
                        </a:rPr>
                        <a:t>,</a:t>
                      </a:r>
                      <a:r>
                        <a:rPr sz="600" b="1" dirty="0">
                          <a:latin typeface="Carlito"/>
                          <a:cs typeface="Carlito"/>
                        </a:rPr>
                        <a:t>500.00</a:t>
                      </a:r>
                      <a:endParaRPr sz="600">
                        <a:latin typeface="Carlito"/>
                        <a:cs typeface="Carlito"/>
                      </a:endParaRPr>
                    </a:p>
                  </a:txBody>
                  <a:tcPr marL="0" marR="0" marT="0" marB="0"/>
                </a:tc>
                <a:extLst>
                  <a:ext uri="{0D108BD9-81ED-4DB2-BD59-A6C34878D82A}">
                    <a16:rowId xmlns:a16="http://schemas.microsoft.com/office/drawing/2014/main" val="10016"/>
                  </a:ext>
                </a:extLst>
              </a:tr>
              <a:tr h="257480">
                <a:tc>
                  <a:txBody>
                    <a:bodyPr/>
                    <a:lstStyle/>
                    <a:p>
                      <a:pPr>
                        <a:lnSpc>
                          <a:spcPct val="100000"/>
                        </a:lnSpc>
                      </a:pPr>
                      <a:endParaRPr sz="500">
                        <a:latin typeface="Times New Roman"/>
                        <a:cs typeface="Times New Roman"/>
                      </a:endParaRPr>
                    </a:p>
                    <a:p>
                      <a:pPr marR="46355" algn="r">
                        <a:lnSpc>
                          <a:spcPct val="100000"/>
                        </a:lnSpc>
                      </a:pPr>
                      <a:r>
                        <a:rPr sz="600" b="1" spc="-5" dirty="0">
                          <a:latin typeface="Carlito"/>
                          <a:cs typeface="Carlito"/>
                        </a:rPr>
                        <a:t>( x</a:t>
                      </a:r>
                      <a:r>
                        <a:rPr sz="600" b="1" spc="-110"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Proporcion IVA</a:t>
                      </a:r>
                      <a:r>
                        <a:rPr sz="600" b="1" spc="-50" dirty="0">
                          <a:latin typeface="Carlito"/>
                          <a:cs typeface="Carlito"/>
                        </a:rPr>
                        <a:t> </a:t>
                      </a:r>
                      <a:r>
                        <a:rPr sz="600" b="1" spc="-5" dirty="0">
                          <a:latin typeface="Carlito"/>
                          <a:cs typeface="Carlito"/>
                        </a:rPr>
                        <a:t>Acreditable</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algn="r">
                        <a:lnSpc>
                          <a:spcPct val="100000"/>
                        </a:lnSpc>
                      </a:pPr>
                      <a:r>
                        <a:rPr sz="600" b="1" spc="5" dirty="0">
                          <a:latin typeface="Carlito"/>
                          <a:cs typeface="Carlito"/>
                        </a:rPr>
                        <a:t>0</a:t>
                      </a:r>
                      <a:r>
                        <a:rPr sz="600" b="1" dirty="0">
                          <a:latin typeface="Carlito"/>
                          <a:cs typeface="Carlito"/>
                        </a:rPr>
                        <a:t>.</a:t>
                      </a:r>
                      <a:r>
                        <a:rPr sz="600" b="1" spc="5" dirty="0">
                          <a:latin typeface="Carlito"/>
                          <a:cs typeface="Carlito"/>
                        </a:rPr>
                        <a:t>998</a:t>
                      </a:r>
                      <a:r>
                        <a:rPr sz="600" b="1" dirty="0">
                          <a:latin typeface="Carlito"/>
                          <a:cs typeface="Carlito"/>
                        </a:rPr>
                        <a:t>9</a:t>
                      </a:r>
                      <a:endParaRPr sz="600">
                        <a:latin typeface="Carlito"/>
                        <a:cs typeface="Carlito"/>
                      </a:endParaRPr>
                    </a:p>
                  </a:txBody>
                  <a:tcPr marL="0" marR="0" marT="0" marB="0"/>
                </a:tc>
                <a:extLst>
                  <a:ext uri="{0D108BD9-81ED-4DB2-BD59-A6C34878D82A}">
                    <a16:rowId xmlns:a16="http://schemas.microsoft.com/office/drawing/2014/main" val="10017"/>
                  </a:ext>
                </a:extLst>
              </a:tr>
              <a:tr h="257384">
                <a:tc>
                  <a:txBody>
                    <a:bodyPr/>
                    <a:lstStyle/>
                    <a:p>
                      <a:pPr>
                        <a:lnSpc>
                          <a:spcPct val="100000"/>
                        </a:lnSpc>
                      </a:pPr>
                      <a:endParaRPr sz="500">
                        <a:latin typeface="Times New Roman"/>
                        <a:cs typeface="Times New Roman"/>
                      </a:endParaRPr>
                    </a:p>
                    <a:p>
                      <a:pPr marR="40005" algn="r">
                        <a:lnSpc>
                          <a:spcPct val="100000"/>
                        </a:lnSpc>
                      </a:pPr>
                      <a:r>
                        <a:rPr sz="600" b="1" spc="-5" dirty="0">
                          <a:latin typeface="Carlito"/>
                          <a:cs typeface="Carlito"/>
                        </a:rPr>
                        <a:t>( =</a:t>
                      </a:r>
                      <a:r>
                        <a:rPr sz="600" b="1" spc="-95"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10" dirty="0">
                          <a:latin typeface="Carlito"/>
                          <a:cs typeface="Carlito"/>
                        </a:rPr>
                        <a:t>Total </a:t>
                      </a:r>
                      <a:r>
                        <a:rPr sz="600" b="1" spc="-5" dirty="0">
                          <a:latin typeface="Carlito"/>
                          <a:cs typeface="Carlito"/>
                        </a:rPr>
                        <a:t>IVA Acreditable del</a:t>
                      </a:r>
                      <a:r>
                        <a:rPr sz="600" b="1" spc="50" dirty="0">
                          <a:latin typeface="Carlito"/>
                          <a:cs typeface="Carlito"/>
                        </a:rPr>
                        <a:t> </a:t>
                      </a:r>
                      <a:r>
                        <a:rPr sz="600" b="1" spc="-5" dirty="0">
                          <a:latin typeface="Carlito"/>
                          <a:cs typeface="Carlito"/>
                        </a:rPr>
                        <a:t>Mes</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a:t>
                      </a:r>
                      <a:r>
                        <a:rPr sz="600" b="1" spc="5" dirty="0">
                          <a:latin typeface="Carlito"/>
                          <a:cs typeface="Carlito"/>
                        </a:rPr>
                        <a:t>3</a:t>
                      </a:r>
                      <a:r>
                        <a:rPr sz="600" b="1" spc="10" dirty="0">
                          <a:latin typeface="Carlito"/>
                          <a:cs typeface="Carlito"/>
                        </a:rPr>
                        <a:t>,</a:t>
                      </a:r>
                      <a:r>
                        <a:rPr sz="600" b="1" spc="5" dirty="0">
                          <a:latin typeface="Carlito"/>
                          <a:cs typeface="Carlito"/>
                        </a:rPr>
                        <a:t>595</a:t>
                      </a:r>
                      <a:r>
                        <a:rPr sz="600" b="1" spc="10" dirty="0">
                          <a:latin typeface="Carlito"/>
                          <a:cs typeface="Carlito"/>
                        </a:rPr>
                        <a:t>,</a:t>
                      </a:r>
                      <a:r>
                        <a:rPr sz="600" b="1" spc="5" dirty="0">
                          <a:latin typeface="Carlito"/>
                          <a:cs typeface="Carlito"/>
                        </a:rPr>
                        <a:t>541</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18"/>
                  </a:ext>
                </a:extLst>
              </a:tr>
              <a:tr h="257518">
                <a:tc>
                  <a:txBody>
                    <a:bodyPr/>
                    <a:lstStyle/>
                    <a:p>
                      <a:pPr>
                        <a:lnSpc>
                          <a:spcPct val="100000"/>
                        </a:lnSpc>
                      </a:pPr>
                      <a:endParaRPr sz="500">
                        <a:latin typeface="Times New Roman"/>
                        <a:cs typeface="Times New Roman"/>
                      </a:endParaRPr>
                    </a:p>
                    <a:p>
                      <a:pPr marR="30480" algn="r">
                        <a:lnSpc>
                          <a:spcPct val="100000"/>
                        </a:lnSpc>
                      </a:pPr>
                      <a:r>
                        <a:rPr sz="600" b="1" spc="-5" dirty="0">
                          <a:latin typeface="Carlito"/>
                          <a:cs typeface="Carlito"/>
                        </a:rPr>
                        <a:t>( -</a:t>
                      </a:r>
                      <a:r>
                        <a:rPr sz="600" b="1" spc="-110"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ct val="100000"/>
                        </a:lnSpc>
                      </a:pPr>
                      <a:r>
                        <a:rPr sz="600" b="1" spc="-5" dirty="0">
                          <a:latin typeface="Carlito"/>
                          <a:cs typeface="Carlito"/>
                        </a:rPr>
                        <a:t>IVA Retenido </a:t>
                      </a:r>
                      <a:r>
                        <a:rPr sz="600" b="1" spc="-10" dirty="0">
                          <a:latin typeface="Carlito"/>
                          <a:cs typeface="Carlito"/>
                        </a:rPr>
                        <a:t>al</a:t>
                      </a:r>
                      <a:r>
                        <a:rPr sz="600" b="1" spc="-15" dirty="0">
                          <a:latin typeface="Carlito"/>
                          <a:cs typeface="Carlito"/>
                        </a:rPr>
                        <a:t> </a:t>
                      </a:r>
                      <a:r>
                        <a:rPr sz="600" b="1" spc="-5" dirty="0">
                          <a:latin typeface="Carlito"/>
                          <a:cs typeface="Carlito"/>
                        </a:rPr>
                        <a:t>Contribuyente</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ct val="100000"/>
                        </a:lnSpc>
                      </a:pPr>
                      <a:r>
                        <a:rPr sz="600" b="1" spc="5" dirty="0">
                          <a:latin typeface="Carlito"/>
                          <a:cs typeface="Carlito"/>
                        </a:rPr>
                        <a:t>4</a:t>
                      </a:r>
                      <a:r>
                        <a:rPr sz="600" b="1" spc="10" dirty="0">
                          <a:latin typeface="Carlito"/>
                          <a:cs typeface="Carlito"/>
                        </a:rPr>
                        <a:t>,</a:t>
                      </a:r>
                      <a:r>
                        <a:rPr sz="600" b="1" spc="5" dirty="0">
                          <a:latin typeface="Carlito"/>
                          <a:cs typeface="Carlito"/>
                        </a:rPr>
                        <a:t>500</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19"/>
                  </a:ext>
                </a:extLst>
              </a:tr>
              <a:tr h="166535">
                <a:tc>
                  <a:txBody>
                    <a:bodyPr/>
                    <a:lstStyle/>
                    <a:p>
                      <a:pPr>
                        <a:lnSpc>
                          <a:spcPct val="100000"/>
                        </a:lnSpc>
                      </a:pPr>
                      <a:endParaRPr sz="500">
                        <a:latin typeface="Times New Roman"/>
                        <a:cs typeface="Times New Roman"/>
                      </a:endParaRPr>
                    </a:p>
                    <a:p>
                      <a:pPr marR="40005" algn="r">
                        <a:lnSpc>
                          <a:spcPts val="900"/>
                        </a:lnSpc>
                      </a:pPr>
                      <a:r>
                        <a:rPr sz="600" b="1" spc="-5" dirty="0">
                          <a:latin typeface="Carlito"/>
                          <a:cs typeface="Carlito"/>
                        </a:rPr>
                        <a:t>( =</a:t>
                      </a:r>
                      <a:r>
                        <a:rPr sz="600" b="1" spc="-95" dirty="0">
                          <a:latin typeface="Carlito"/>
                          <a:cs typeface="Carlito"/>
                        </a:rPr>
                        <a:t> </a:t>
                      </a:r>
                      <a:r>
                        <a:rPr sz="600" b="1" spc="-5" dirty="0">
                          <a:latin typeface="Carlito"/>
                          <a:cs typeface="Carlito"/>
                        </a:rPr>
                        <a:t>)</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L="8255">
                        <a:lnSpc>
                          <a:spcPts val="900"/>
                        </a:lnSpc>
                      </a:pPr>
                      <a:r>
                        <a:rPr sz="600" b="1" spc="-5" dirty="0">
                          <a:latin typeface="Carlito"/>
                          <a:cs typeface="Carlito"/>
                        </a:rPr>
                        <a:t>IVA a</a:t>
                      </a:r>
                      <a:r>
                        <a:rPr sz="600" b="1" spc="-15" dirty="0">
                          <a:latin typeface="Carlito"/>
                          <a:cs typeface="Carlito"/>
                        </a:rPr>
                        <a:t> </a:t>
                      </a:r>
                      <a:r>
                        <a:rPr sz="600" b="1" spc="-5" dirty="0">
                          <a:latin typeface="Carlito"/>
                          <a:cs typeface="Carlito"/>
                        </a:rPr>
                        <a:t>Favor</a:t>
                      </a:r>
                      <a:endParaRPr sz="600">
                        <a:latin typeface="Carlito"/>
                        <a:cs typeface="Carlito"/>
                      </a:endParaRPr>
                    </a:p>
                  </a:txBody>
                  <a:tcPr marL="0" marR="0" marT="0" marB="0"/>
                </a:tc>
                <a:tc>
                  <a:txBody>
                    <a:bodyPr/>
                    <a:lstStyle/>
                    <a:p>
                      <a:pPr>
                        <a:lnSpc>
                          <a:spcPct val="100000"/>
                        </a:lnSpc>
                      </a:pPr>
                      <a:endParaRPr sz="500">
                        <a:latin typeface="Times New Roman"/>
                        <a:cs typeface="Times New Roman"/>
                      </a:endParaRPr>
                    </a:p>
                    <a:p>
                      <a:pPr marR="635" algn="r">
                        <a:lnSpc>
                          <a:spcPts val="900"/>
                        </a:lnSpc>
                      </a:pPr>
                      <a:r>
                        <a:rPr sz="600" b="1" spc="-5" dirty="0">
                          <a:latin typeface="Carlito"/>
                          <a:cs typeface="Carlito"/>
                        </a:rPr>
                        <a:t>-</a:t>
                      </a:r>
                      <a:r>
                        <a:rPr sz="600" b="1" spc="5" dirty="0">
                          <a:latin typeface="Carlito"/>
                          <a:cs typeface="Carlito"/>
                        </a:rPr>
                        <a:t>3</a:t>
                      </a:r>
                      <a:r>
                        <a:rPr sz="600" b="1" spc="10" dirty="0">
                          <a:latin typeface="Carlito"/>
                          <a:cs typeface="Carlito"/>
                        </a:rPr>
                        <a:t>,</a:t>
                      </a:r>
                      <a:r>
                        <a:rPr sz="600" b="1" spc="5" dirty="0">
                          <a:latin typeface="Carlito"/>
                          <a:cs typeface="Carlito"/>
                        </a:rPr>
                        <a:t>520</a:t>
                      </a:r>
                      <a:r>
                        <a:rPr sz="600" b="1" spc="10" dirty="0">
                          <a:latin typeface="Carlito"/>
                          <a:cs typeface="Carlito"/>
                        </a:rPr>
                        <a:t>,</a:t>
                      </a:r>
                      <a:r>
                        <a:rPr sz="600" b="1" spc="5" dirty="0">
                          <a:latin typeface="Carlito"/>
                          <a:cs typeface="Carlito"/>
                        </a:rPr>
                        <a:t>041</a:t>
                      </a:r>
                      <a:r>
                        <a:rPr sz="600" b="1" dirty="0">
                          <a:latin typeface="Carlito"/>
                          <a:cs typeface="Carlito"/>
                        </a:rPr>
                        <a:t>.</a:t>
                      </a:r>
                      <a:r>
                        <a:rPr sz="600" b="1" spc="5" dirty="0">
                          <a:latin typeface="Carlito"/>
                          <a:cs typeface="Carlito"/>
                        </a:rPr>
                        <a:t>0</a:t>
                      </a:r>
                      <a:r>
                        <a:rPr sz="600" b="1" dirty="0">
                          <a:latin typeface="Carlito"/>
                          <a:cs typeface="Carlito"/>
                        </a:rPr>
                        <a:t>0</a:t>
                      </a:r>
                      <a:endParaRPr sz="600">
                        <a:latin typeface="Carlito"/>
                        <a:cs typeface="Carlito"/>
                      </a:endParaRPr>
                    </a:p>
                  </a:txBody>
                  <a:tcPr marL="0" marR="0" marT="0" marB="0"/>
                </a:tc>
                <a:extLst>
                  <a:ext uri="{0D108BD9-81ED-4DB2-BD59-A6C34878D82A}">
                    <a16:rowId xmlns:a16="http://schemas.microsoft.com/office/drawing/2014/main" val="10020"/>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67546" y="1797596"/>
            <a:ext cx="7775734" cy="1602362"/>
          </a:xfrm>
          <a:prstGeom prst="rect">
            <a:avLst/>
          </a:prstGeom>
        </p:spPr>
        <p:txBody>
          <a:bodyPr vert="horz" wrap="square" lIns="0" tIns="9525" rIns="0" bIns="0" rtlCol="0">
            <a:spAutoFit/>
          </a:bodyPr>
          <a:lstStyle/>
          <a:p>
            <a:pPr marL="9525" marR="3810" lvl="0" indent="0" algn="just" defTabSz="914400" rtl="0" eaLnBrk="1" fontAlgn="auto" latinLnBrk="0" hangingPunct="1">
              <a:lnSpc>
                <a:spcPct val="150100"/>
              </a:lnSpc>
              <a:spcBef>
                <a:spcPts val="75"/>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recomienda </a:t>
            </a:r>
            <a:r>
              <a:rPr kumimoji="0" sz="1050" b="0" i="0" u="none" strike="noStrike" kern="1200" cap="none" spc="-8" normalizeH="0" baseline="0" noProof="0" dirty="0">
                <a:ln>
                  <a:noFill/>
                </a:ln>
                <a:solidFill>
                  <a:prstClr val="black"/>
                </a:solidFill>
                <a:effectLst/>
                <a:uLnTx/>
                <a:uFillTx/>
                <a:latin typeface="Arial"/>
                <a:ea typeface="+mn-ea"/>
                <a:cs typeface="Arial"/>
              </a:rPr>
              <a:t>hacer </a:t>
            </a:r>
            <a:r>
              <a:rPr kumimoji="0" sz="1050" b="0" i="0" u="none" strike="noStrike" kern="1200" cap="none" spc="-4" normalizeH="0" baseline="0" noProof="0" dirty="0">
                <a:ln>
                  <a:noFill/>
                </a:ln>
                <a:solidFill>
                  <a:prstClr val="black"/>
                </a:solidFill>
                <a:effectLst/>
                <a:uLnTx/>
                <a:uFillTx/>
                <a:latin typeface="Arial"/>
                <a:ea typeface="+mn-ea"/>
                <a:cs typeface="Arial"/>
              </a:rPr>
              <a:t>una </a:t>
            </a:r>
            <a:r>
              <a:rPr kumimoji="0" sz="1050" b="0" i="0" u="none" strike="noStrike" kern="1200" cap="none" spc="-8" normalizeH="0" baseline="0" noProof="0" dirty="0">
                <a:ln>
                  <a:noFill/>
                </a:ln>
                <a:solidFill>
                  <a:prstClr val="black"/>
                </a:solidFill>
                <a:effectLst/>
                <a:uLnTx/>
                <a:uFillTx/>
                <a:latin typeface="Arial"/>
                <a:ea typeface="+mn-ea"/>
                <a:cs typeface="Arial"/>
              </a:rPr>
              <a:t>compulsa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proveedores pagados durante el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solicita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8"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verificar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estos </a:t>
            </a:r>
            <a:r>
              <a:rPr kumimoji="0" sz="1050" b="0" i="0" u="none" strike="noStrike" kern="1200" cap="none" spc="-8" normalizeH="0" baseline="0" noProof="0" dirty="0">
                <a:ln>
                  <a:noFill/>
                </a:ln>
                <a:solidFill>
                  <a:prstClr val="black"/>
                </a:solidFill>
                <a:effectLst/>
                <a:uLnTx/>
                <a:uFillTx/>
                <a:latin typeface="Arial"/>
                <a:ea typeface="+mn-ea"/>
                <a:cs typeface="Arial"/>
              </a:rPr>
              <a:t>no aparezca 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0" normalizeH="0" baseline="0" noProof="0" dirty="0">
                <a:ln>
                  <a:noFill/>
                </a:ln>
                <a:solidFill>
                  <a:prstClr val="black"/>
                </a:solidFill>
                <a:effectLst/>
                <a:uLnTx/>
                <a:uFillTx/>
                <a:latin typeface="Arial"/>
                <a:ea typeface="+mn-ea"/>
                <a:cs typeface="Arial"/>
              </a:rPr>
              <a:t>lista </a:t>
            </a:r>
            <a:r>
              <a:rPr kumimoji="0" sz="1050" b="0" i="0" u="none" strike="noStrike" kern="1200" cap="none" spc="-4" normalizeH="0" baseline="0" noProof="0" dirty="0">
                <a:ln>
                  <a:noFill/>
                </a:ln>
                <a:solidFill>
                  <a:prstClr val="black"/>
                </a:solidFill>
                <a:effectLst/>
                <a:uLnTx/>
                <a:uFillTx/>
                <a:latin typeface="Arial"/>
                <a:ea typeface="+mn-ea"/>
                <a:cs typeface="Arial"/>
              </a:rPr>
              <a:t>que hace mención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articulo </a:t>
            </a:r>
            <a:r>
              <a:rPr kumimoji="0" sz="1050" b="0" i="0" u="none" strike="noStrike" kern="1200" cap="none" spc="-11" normalizeH="0" baseline="0" noProof="0" dirty="0">
                <a:ln>
                  <a:noFill/>
                </a:ln>
                <a:solidFill>
                  <a:prstClr val="black"/>
                </a:solidFill>
                <a:effectLst/>
                <a:uLnTx/>
                <a:uFillTx/>
                <a:latin typeface="Arial"/>
                <a:ea typeface="+mn-ea"/>
                <a:cs typeface="Arial"/>
              </a:rPr>
              <a:t>69-B del </a:t>
            </a:r>
            <a:r>
              <a:rPr kumimoji="0" sz="1050" b="0" i="0" u="none" strike="noStrike" kern="1200" cap="none" spc="-4" normalizeH="0" baseline="0" noProof="0" dirty="0">
                <a:ln>
                  <a:noFill/>
                </a:ln>
                <a:solidFill>
                  <a:prstClr val="black"/>
                </a:solidFill>
                <a:effectLst/>
                <a:uLnTx/>
                <a:uFillTx/>
                <a:latin typeface="Arial"/>
                <a:ea typeface="+mn-ea"/>
                <a:cs typeface="Arial"/>
              </a:rPr>
              <a:t>Código Fiscal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Federación de </a:t>
            </a:r>
            <a:r>
              <a:rPr kumimoji="0" sz="1050" b="0" i="0" u="none" strike="noStrike" kern="1200" cap="none" spc="-4" normalizeH="0" baseline="0" noProof="0" dirty="0">
                <a:ln>
                  <a:noFill/>
                </a:ln>
                <a:solidFill>
                  <a:prstClr val="black"/>
                </a:solidFill>
                <a:effectLst/>
                <a:uLnTx/>
                <a:uFillTx/>
                <a:latin typeface="Arial"/>
                <a:ea typeface="+mn-ea"/>
                <a:cs typeface="Arial"/>
              </a:rPr>
              <a:t>Empresas  </a:t>
            </a:r>
            <a:r>
              <a:rPr kumimoji="0" sz="1050" b="0" i="0" u="none" strike="noStrike" kern="1200" cap="none" spc="-8" normalizeH="0" baseline="0" noProof="0" dirty="0">
                <a:ln>
                  <a:noFill/>
                </a:ln>
                <a:solidFill>
                  <a:prstClr val="black"/>
                </a:solidFill>
                <a:effectLst/>
                <a:uLnTx/>
                <a:uFillTx/>
                <a:latin typeface="Arial"/>
                <a:ea typeface="+mn-ea"/>
                <a:cs typeface="Arial"/>
              </a:rPr>
              <a:t>Facturadoras de </a:t>
            </a:r>
            <a:r>
              <a:rPr kumimoji="0" sz="1050" b="0" i="0" u="none" strike="noStrike" kern="1200" cap="none" spc="-4" normalizeH="0" baseline="0" noProof="0" dirty="0">
                <a:ln>
                  <a:noFill/>
                </a:ln>
                <a:solidFill>
                  <a:prstClr val="black"/>
                </a:solidFill>
                <a:effectLst/>
                <a:uLnTx/>
                <a:uFillTx/>
                <a:latin typeface="Arial"/>
                <a:ea typeface="+mn-ea"/>
                <a:cs typeface="Arial"/>
              </a:rPr>
              <a:t>Operaciones Simuladas (Lista </a:t>
            </a:r>
            <a:r>
              <a:rPr kumimoji="0" sz="1050" b="0" i="0" u="none" strike="noStrike" kern="1200" cap="none" spc="-8" normalizeH="0" baseline="0" noProof="0" dirty="0">
                <a:ln>
                  <a:noFill/>
                </a:ln>
                <a:solidFill>
                  <a:prstClr val="black"/>
                </a:solidFill>
                <a:effectLst/>
                <a:uLnTx/>
                <a:uFillTx/>
                <a:latin typeface="Arial"/>
                <a:ea typeface="+mn-ea"/>
                <a:cs typeface="Arial"/>
              </a:rPr>
              <a:t>Negra </a:t>
            </a:r>
            <a:r>
              <a:rPr kumimoji="0" sz="1050" b="0" i="0" u="none" strike="noStrike" kern="1200" cap="none" spc="-4" normalizeH="0" baseline="0" noProof="0" dirty="0">
                <a:ln>
                  <a:noFill/>
                </a:ln>
                <a:solidFill>
                  <a:prstClr val="black"/>
                </a:solidFill>
                <a:effectLst/>
                <a:uLnTx/>
                <a:uFillTx/>
                <a:latin typeface="Arial"/>
                <a:ea typeface="+mn-ea"/>
                <a:cs typeface="Arial"/>
              </a:rPr>
              <a:t>del </a:t>
            </a:r>
            <a:r>
              <a:rPr kumimoji="0" sz="1050" b="0" i="0" u="none" strike="noStrike" kern="1200" cap="none" spc="-19" normalizeH="0" baseline="0" noProof="0" dirty="0">
                <a:ln>
                  <a:noFill/>
                </a:ln>
                <a:solidFill>
                  <a:prstClr val="black"/>
                </a:solidFill>
                <a:effectLst/>
                <a:uLnTx/>
                <a:uFillTx/>
                <a:latin typeface="Arial"/>
                <a:ea typeface="+mn-ea"/>
                <a:cs typeface="Arial"/>
              </a:rPr>
              <a:t>SAT), </a:t>
            </a:r>
            <a:r>
              <a:rPr kumimoji="0" sz="1050" b="0" i="0" u="none" strike="noStrike" kern="1200" cap="none" spc="-15" normalizeH="0" baseline="0" noProof="0" dirty="0">
                <a:ln>
                  <a:noFill/>
                </a:ln>
                <a:solidFill>
                  <a:prstClr val="black"/>
                </a:solidFill>
                <a:effectLst/>
                <a:uLnTx/>
                <a:uFillTx/>
                <a:latin typeface="Arial"/>
                <a:ea typeface="+mn-ea"/>
                <a:cs typeface="Arial"/>
              </a:rPr>
              <a:t>ya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caso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detectar esas operaciones la Autoridad </a:t>
            </a:r>
            <a:r>
              <a:rPr kumimoji="0" sz="1050" b="0" i="0" u="none" strike="noStrike" kern="1200" cap="none" spc="-8" normalizeH="0" baseline="0" noProof="0" dirty="0">
                <a:ln>
                  <a:noFill/>
                </a:ln>
                <a:solidFill>
                  <a:prstClr val="black"/>
                </a:solidFill>
                <a:effectLst/>
                <a:uLnTx/>
                <a:uFillTx/>
                <a:latin typeface="Arial"/>
                <a:ea typeface="+mn-ea"/>
                <a:cs typeface="Arial"/>
              </a:rPr>
              <a:t>podría  considerar </a:t>
            </a:r>
            <a:r>
              <a:rPr kumimoji="0" sz="1050" b="0" i="0" u="none" strike="noStrike" kern="1200" cap="none" spc="0" normalizeH="0" baseline="0" noProof="0" dirty="0">
                <a:ln>
                  <a:noFill/>
                </a:ln>
                <a:solidFill>
                  <a:prstClr val="black"/>
                </a:solidFill>
                <a:effectLst/>
                <a:uLnTx/>
                <a:uFillTx/>
                <a:latin typeface="Arial"/>
                <a:ea typeface="+mn-ea"/>
                <a:cs typeface="Arial"/>
              </a:rPr>
              <a:t>como </a:t>
            </a:r>
            <a:r>
              <a:rPr kumimoji="0" sz="1050" b="0" i="0" u="none" strike="noStrike" kern="1200" cap="none" spc="-4" normalizeH="0" baseline="0" noProof="0" dirty="0">
                <a:ln>
                  <a:noFill/>
                </a:ln>
                <a:solidFill>
                  <a:prstClr val="black"/>
                </a:solidFill>
                <a:effectLst/>
                <a:uLnTx/>
                <a:uFillTx/>
                <a:latin typeface="Arial"/>
                <a:ea typeface="+mn-ea"/>
                <a:cs typeface="Arial"/>
              </a:rPr>
              <a:t>desistido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tramite o </a:t>
            </a:r>
            <a:r>
              <a:rPr kumimoji="0" sz="1050" b="0" i="0" u="none" strike="noStrike" kern="1200" cap="none" spc="-8" normalizeH="0" baseline="0" noProof="0" dirty="0">
                <a:ln>
                  <a:noFill/>
                </a:ln>
                <a:solidFill>
                  <a:prstClr val="black"/>
                </a:solidFill>
                <a:effectLst/>
                <a:uLnTx/>
                <a:uFillTx/>
                <a:latin typeface="Arial"/>
                <a:ea typeface="+mn-ea"/>
                <a:cs typeface="Arial"/>
              </a:rPr>
              <a:t>negando 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Acreditable correspondiente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0" normalizeH="0" baseline="0" noProof="0" dirty="0">
                <a:ln>
                  <a:noFill/>
                </a:ln>
                <a:solidFill>
                  <a:prstClr val="black"/>
                </a:solidFill>
                <a:effectLst/>
                <a:uLnTx/>
                <a:uFillTx/>
                <a:latin typeface="Arial"/>
                <a:ea typeface="+mn-ea"/>
                <a:cs typeface="Arial"/>
              </a:rPr>
              <a:t>las </a:t>
            </a:r>
            <a:r>
              <a:rPr kumimoji="0" sz="1050" b="0" i="0" u="none" strike="noStrike" kern="1200" cap="none" spc="-4" normalizeH="0" baseline="0" noProof="0" dirty="0">
                <a:ln>
                  <a:noFill/>
                </a:ln>
                <a:solidFill>
                  <a:prstClr val="black"/>
                </a:solidFill>
                <a:effectLst/>
                <a:uLnTx/>
                <a:uFillTx/>
                <a:latin typeface="Arial"/>
                <a:ea typeface="+mn-ea"/>
                <a:cs typeface="Arial"/>
              </a:rPr>
              <a:t>erogaciones realizadas a dichos  </a:t>
            </a:r>
            <a:r>
              <a:rPr kumimoji="0" sz="1050" b="0" i="0" u="none" strike="noStrike" kern="1200" cap="none" spc="-11" normalizeH="0" baseline="0" noProof="0" dirty="0">
                <a:ln>
                  <a:noFill/>
                </a:ln>
                <a:solidFill>
                  <a:prstClr val="black"/>
                </a:solidFill>
                <a:effectLst/>
                <a:uLnTx/>
                <a:uFillTx/>
                <a:latin typeface="Arial"/>
                <a:ea typeface="+mn-ea"/>
                <a:cs typeface="Arial"/>
              </a:rPr>
              <a:t>proveedores.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4"/>
              </a:spcBef>
              <a:spcAft>
                <a:spcPts val="0"/>
              </a:spcAft>
              <a:buClrTx/>
              <a:buSzTx/>
              <a:buFontTx/>
              <a:buNone/>
              <a:tabLst/>
              <a:defRPr/>
            </a:pPr>
            <a:endParaRPr kumimoji="0" sz="1425"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sugiere tener un </a:t>
            </a:r>
            <a:r>
              <a:rPr kumimoji="0" sz="1050" b="0" i="0" u="none" strike="noStrike" kern="1200" cap="none" spc="-11" normalizeH="0" baseline="0" noProof="0" dirty="0">
                <a:ln>
                  <a:noFill/>
                </a:ln>
                <a:solidFill>
                  <a:prstClr val="black"/>
                </a:solidFill>
                <a:effectLst/>
                <a:uLnTx/>
                <a:uFillTx/>
                <a:latin typeface="Arial"/>
                <a:ea typeface="+mn-ea"/>
                <a:cs typeface="Arial"/>
              </a:rPr>
              <a:t>software </a:t>
            </a:r>
            <a:r>
              <a:rPr kumimoji="0" sz="1050" b="0" i="0" u="none" strike="noStrike" kern="1200" cap="none" spc="-8" normalizeH="0" baseline="0" noProof="0" dirty="0">
                <a:ln>
                  <a:noFill/>
                </a:ln>
                <a:solidFill>
                  <a:prstClr val="black"/>
                </a:solidFill>
                <a:effectLst/>
                <a:uLnTx/>
                <a:uFillTx/>
                <a:latin typeface="Arial"/>
                <a:ea typeface="+mn-ea"/>
                <a:cs typeface="Arial"/>
              </a:rPr>
              <a:t>que realice este </a:t>
            </a:r>
            <a:r>
              <a:rPr kumimoji="0" sz="1050" b="0" i="0" u="none" strike="noStrike" kern="1200" cap="none" spc="-4" normalizeH="0" baseline="0" noProof="0" dirty="0">
                <a:ln>
                  <a:noFill/>
                </a:ln>
                <a:solidFill>
                  <a:prstClr val="black"/>
                </a:solidFill>
                <a:effectLst/>
                <a:uLnTx/>
                <a:uFillTx/>
                <a:latin typeface="Arial"/>
                <a:ea typeface="+mn-ea"/>
                <a:cs typeface="Arial"/>
              </a:rPr>
              <a:t>tipo </a:t>
            </a:r>
            <a:r>
              <a:rPr kumimoji="0" sz="1050" b="0" i="0" u="none" strike="noStrike" kern="1200" cap="none" spc="-8" normalizeH="0" baseline="0" noProof="0" dirty="0">
                <a:ln>
                  <a:noFill/>
                </a:ln>
                <a:solidFill>
                  <a:prstClr val="black"/>
                </a:solidFill>
                <a:effectLst/>
                <a:uLnTx/>
                <a:uFillTx/>
                <a:latin typeface="Arial"/>
                <a:ea typeface="+mn-ea"/>
                <a:cs typeface="Arial"/>
              </a:rPr>
              <a:t>de validaciones de manera</a:t>
            </a:r>
            <a:r>
              <a:rPr kumimoji="0" sz="1050" b="0" i="0" u="none" strike="noStrike" kern="1200" cap="none" spc="25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automática.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2478691" y="1176306"/>
            <a:ext cx="5489734" cy="264496"/>
          </a:xfrm>
          <a:prstGeom prst="rect">
            <a:avLst/>
          </a:prstGeom>
        </p:spPr>
        <p:txBody>
          <a:bodyPr vert="horz" wrap="square" lIns="0" tIns="10478" rIns="0" bIns="0" rtlCol="0" anchor="ctr">
            <a:spAutoFit/>
          </a:bodyPr>
          <a:lstStyle/>
          <a:p>
            <a:pPr marL="9525">
              <a:lnSpc>
                <a:spcPct val="100000"/>
              </a:lnSpc>
              <a:spcBef>
                <a:spcPts val="83"/>
              </a:spcBef>
            </a:pPr>
            <a:r>
              <a:rPr sz="1650" spc="-153" dirty="0"/>
              <a:t>Compulsa</a:t>
            </a:r>
            <a:r>
              <a:rPr sz="1650" spc="-248" dirty="0"/>
              <a:t> </a:t>
            </a:r>
            <a:r>
              <a:rPr sz="1650" spc="-98" dirty="0">
                <a:solidFill>
                  <a:srgbClr val="404040"/>
                </a:solidFill>
              </a:rPr>
              <a:t>de</a:t>
            </a:r>
            <a:r>
              <a:rPr sz="1650" spc="-195" dirty="0">
                <a:solidFill>
                  <a:srgbClr val="404040"/>
                </a:solidFill>
              </a:rPr>
              <a:t> </a:t>
            </a:r>
            <a:r>
              <a:rPr sz="1650" spc="-143" dirty="0">
                <a:solidFill>
                  <a:srgbClr val="404040"/>
                </a:solidFill>
              </a:rPr>
              <a:t>Proveedores</a:t>
            </a:r>
            <a:r>
              <a:rPr sz="1650" spc="-233" dirty="0">
                <a:solidFill>
                  <a:srgbClr val="404040"/>
                </a:solidFill>
              </a:rPr>
              <a:t> </a:t>
            </a:r>
            <a:r>
              <a:rPr sz="1650" spc="-79" dirty="0">
                <a:solidFill>
                  <a:srgbClr val="404040"/>
                </a:solidFill>
              </a:rPr>
              <a:t>Articulo</a:t>
            </a:r>
            <a:r>
              <a:rPr sz="1650" spc="-240" dirty="0">
                <a:solidFill>
                  <a:srgbClr val="404040"/>
                </a:solidFill>
              </a:rPr>
              <a:t> </a:t>
            </a:r>
            <a:r>
              <a:rPr sz="1650" spc="-131" dirty="0">
                <a:solidFill>
                  <a:srgbClr val="404040"/>
                </a:solidFill>
              </a:rPr>
              <a:t>69-B</a:t>
            </a:r>
            <a:r>
              <a:rPr sz="1650" spc="-251" dirty="0">
                <a:solidFill>
                  <a:srgbClr val="404040"/>
                </a:solidFill>
              </a:rPr>
              <a:t> </a:t>
            </a:r>
            <a:r>
              <a:rPr sz="1650" spc="-143" dirty="0">
                <a:solidFill>
                  <a:srgbClr val="404040"/>
                </a:solidFill>
              </a:rPr>
              <a:t>Código</a:t>
            </a:r>
            <a:r>
              <a:rPr sz="1650" spc="-240" dirty="0">
                <a:solidFill>
                  <a:srgbClr val="404040"/>
                </a:solidFill>
              </a:rPr>
              <a:t> </a:t>
            </a:r>
            <a:r>
              <a:rPr sz="1650" spc="-158" dirty="0">
                <a:solidFill>
                  <a:srgbClr val="404040"/>
                </a:solidFill>
              </a:rPr>
              <a:t>Fiscal</a:t>
            </a:r>
            <a:r>
              <a:rPr sz="1650" spc="-229" dirty="0">
                <a:solidFill>
                  <a:srgbClr val="404040"/>
                </a:solidFill>
              </a:rPr>
              <a:t> </a:t>
            </a:r>
            <a:r>
              <a:rPr sz="1650" spc="-98" dirty="0">
                <a:solidFill>
                  <a:srgbClr val="404040"/>
                </a:solidFill>
              </a:rPr>
              <a:t>de</a:t>
            </a:r>
            <a:r>
              <a:rPr sz="1650" spc="-214" dirty="0">
                <a:solidFill>
                  <a:srgbClr val="404040"/>
                </a:solidFill>
              </a:rPr>
              <a:t> </a:t>
            </a:r>
            <a:r>
              <a:rPr sz="1650" spc="-83" dirty="0">
                <a:solidFill>
                  <a:srgbClr val="404040"/>
                </a:solidFill>
              </a:rPr>
              <a:t>la</a:t>
            </a:r>
            <a:r>
              <a:rPr sz="1650" spc="-214" dirty="0">
                <a:solidFill>
                  <a:srgbClr val="404040"/>
                </a:solidFill>
              </a:rPr>
              <a:t> </a:t>
            </a:r>
            <a:r>
              <a:rPr sz="1650" spc="-139" dirty="0">
                <a:solidFill>
                  <a:srgbClr val="404040"/>
                </a:solidFill>
              </a:rPr>
              <a:t>Federación</a:t>
            </a:r>
            <a:endParaRPr sz="1650"/>
          </a:p>
        </p:txBody>
      </p:sp>
      <p:sp>
        <p:nvSpPr>
          <p:cNvPr id="4" name="object 4"/>
          <p:cNvSpPr/>
          <p:nvPr/>
        </p:nvSpPr>
        <p:spPr>
          <a:xfrm>
            <a:off x="1777748" y="1060705"/>
            <a:ext cx="505301" cy="516731"/>
          </a:xfrm>
          <a:custGeom>
            <a:avLst/>
            <a:gdLst/>
            <a:ahLst/>
            <a:cxnLst/>
            <a:rect l="l" t="t" r="r" b="b"/>
            <a:pathLst>
              <a:path w="673735" h="688975">
                <a:moveTo>
                  <a:pt x="264502" y="479679"/>
                </a:moveTo>
                <a:lnTo>
                  <a:pt x="259207" y="474218"/>
                </a:lnTo>
                <a:lnTo>
                  <a:pt x="243332" y="474218"/>
                </a:lnTo>
                <a:lnTo>
                  <a:pt x="236715" y="479679"/>
                </a:lnTo>
                <a:lnTo>
                  <a:pt x="236715" y="495935"/>
                </a:lnTo>
                <a:lnTo>
                  <a:pt x="243332" y="502666"/>
                </a:lnTo>
                <a:lnTo>
                  <a:pt x="259207" y="502666"/>
                </a:lnTo>
                <a:lnTo>
                  <a:pt x="264502" y="495935"/>
                </a:lnTo>
                <a:lnTo>
                  <a:pt x="264502" y="479679"/>
                </a:lnTo>
                <a:close/>
              </a:path>
              <a:path w="673735" h="688975">
                <a:moveTo>
                  <a:pt x="264502" y="422910"/>
                </a:moveTo>
                <a:lnTo>
                  <a:pt x="259207" y="416052"/>
                </a:lnTo>
                <a:lnTo>
                  <a:pt x="243332" y="416052"/>
                </a:lnTo>
                <a:lnTo>
                  <a:pt x="236715" y="422910"/>
                </a:lnTo>
                <a:lnTo>
                  <a:pt x="236715" y="439039"/>
                </a:lnTo>
                <a:lnTo>
                  <a:pt x="243332" y="444500"/>
                </a:lnTo>
                <a:lnTo>
                  <a:pt x="259207" y="444500"/>
                </a:lnTo>
                <a:lnTo>
                  <a:pt x="264502" y="439039"/>
                </a:lnTo>
                <a:lnTo>
                  <a:pt x="264502" y="422910"/>
                </a:lnTo>
                <a:close/>
              </a:path>
              <a:path w="673735" h="688975">
                <a:moveTo>
                  <a:pt x="264502" y="364744"/>
                </a:moveTo>
                <a:lnTo>
                  <a:pt x="259207" y="357886"/>
                </a:lnTo>
                <a:lnTo>
                  <a:pt x="243332" y="357886"/>
                </a:lnTo>
                <a:lnTo>
                  <a:pt x="236715" y="364744"/>
                </a:lnTo>
                <a:lnTo>
                  <a:pt x="236715" y="381000"/>
                </a:lnTo>
                <a:lnTo>
                  <a:pt x="243332" y="387731"/>
                </a:lnTo>
                <a:lnTo>
                  <a:pt x="259207" y="387731"/>
                </a:lnTo>
                <a:lnTo>
                  <a:pt x="264502" y="381000"/>
                </a:lnTo>
                <a:lnTo>
                  <a:pt x="264502" y="364744"/>
                </a:lnTo>
                <a:close/>
              </a:path>
              <a:path w="673735" h="688975">
                <a:moveTo>
                  <a:pt x="264502" y="306578"/>
                </a:moveTo>
                <a:lnTo>
                  <a:pt x="259207" y="301117"/>
                </a:lnTo>
                <a:lnTo>
                  <a:pt x="243332" y="301117"/>
                </a:lnTo>
                <a:lnTo>
                  <a:pt x="236715" y="306578"/>
                </a:lnTo>
                <a:lnTo>
                  <a:pt x="236715" y="322834"/>
                </a:lnTo>
                <a:lnTo>
                  <a:pt x="243332" y="329565"/>
                </a:lnTo>
                <a:lnTo>
                  <a:pt x="259207" y="329565"/>
                </a:lnTo>
                <a:lnTo>
                  <a:pt x="264502" y="322834"/>
                </a:lnTo>
                <a:lnTo>
                  <a:pt x="264502" y="306578"/>
                </a:lnTo>
                <a:close/>
              </a:path>
              <a:path w="673735" h="688975">
                <a:moveTo>
                  <a:pt x="321386" y="479679"/>
                </a:moveTo>
                <a:lnTo>
                  <a:pt x="314769" y="474218"/>
                </a:lnTo>
                <a:lnTo>
                  <a:pt x="298894" y="474218"/>
                </a:lnTo>
                <a:lnTo>
                  <a:pt x="293611" y="479679"/>
                </a:lnTo>
                <a:lnTo>
                  <a:pt x="293611" y="495935"/>
                </a:lnTo>
                <a:lnTo>
                  <a:pt x="298894" y="502666"/>
                </a:lnTo>
                <a:lnTo>
                  <a:pt x="314769" y="502666"/>
                </a:lnTo>
                <a:lnTo>
                  <a:pt x="321386" y="495935"/>
                </a:lnTo>
                <a:lnTo>
                  <a:pt x="321386" y="479679"/>
                </a:lnTo>
                <a:close/>
              </a:path>
              <a:path w="673735" h="688975">
                <a:moveTo>
                  <a:pt x="321386" y="422910"/>
                </a:moveTo>
                <a:lnTo>
                  <a:pt x="314769" y="416052"/>
                </a:lnTo>
                <a:lnTo>
                  <a:pt x="298894" y="416052"/>
                </a:lnTo>
                <a:lnTo>
                  <a:pt x="293611" y="422910"/>
                </a:lnTo>
                <a:lnTo>
                  <a:pt x="293611" y="439039"/>
                </a:lnTo>
                <a:lnTo>
                  <a:pt x="298894" y="444500"/>
                </a:lnTo>
                <a:lnTo>
                  <a:pt x="314769" y="444500"/>
                </a:lnTo>
                <a:lnTo>
                  <a:pt x="321386" y="439039"/>
                </a:lnTo>
                <a:lnTo>
                  <a:pt x="321386" y="422910"/>
                </a:lnTo>
                <a:close/>
              </a:path>
              <a:path w="673735" h="688975">
                <a:moveTo>
                  <a:pt x="321386" y="364744"/>
                </a:moveTo>
                <a:lnTo>
                  <a:pt x="314769" y="357886"/>
                </a:lnTo>
                <a:lnTo>
                  <a:pt x="298894" y="357886"/>
                </a:lnTo>
                <a:lnTo>
                  <a:pt x="293611" y="364744"/>
                </a:lnTo>
                <a:lnTo>
                  <a:pt x="293611" y="381000"/>
                </a:lnTo>
                <a:lnTo>
                  <a:pt x="298894" y="387731"/>
                </a:lnTo>
                <a:lnTo>
                  <a:pt x="314769" y="387731"/>
                </a:lnTo>
                <a:lnTo>
                  <a:pt x="321386" y="381000"/>
                </a:lnTo>
                <a:lnTo>
                  <a:pt x="321386" y="364744"/>
                </a:lnTo>
                <a:close/>
              </a:path>
              <a:path w="673735" h="688975">
                <a:moveTo>
                  <a:pt x="321386" y="306578"/>
                </a:moveTo>
                <a:lnTo>
                  <a:pt x="314769" y="301117"/>
                </a:lnTo>
                <a:lnTo>
                  <a:pt x="298894" y="301117"/>
                </a:lnTo>
                <a:lnTo>
                  <a:pt x="293611" y="306578"/>
                </a:lnTo>
                <a:lnTo>
                  <a:pt x="293611" y="322834"/>
                </a:lnTo>
                <a:lnTo>
                  <a:pt x="298894" y="329565"/>
                </a:lnTo>
                <a:lnTo>
                  <a:pt x="314769" y="329565"/>
                </a:lnTo>
                <a:lnTo>
                  <a:pt x="321386" y="322834"/>
                </a:lnTo>
                <a:lnTo>
                  <a:pt x="321386" y="306578"/>
                </a:lnTo>
                <a:close/>
              </a:path>
              <a:path w="673735" h="688975">
                <a:moveTo>
                  <a:pt x="378282" y="479679"/>
                </a:moveTo>
                <a:lnTo>
                  <a:pt x="371665" y="474218"/>
                </a:lnTo>
                <a:lnTo>
                  <a:pt x="355790" y="474218"/>
                </a:lnTo>
                <a:lnTo>
                  <a:pt x="349173" y="479679"/>
                </a:lnTo>
                <a:lnTo>
                  <a:pt x="349173" y="495935"/>
                </a:lnTo>
                <a:lnTo>
                  <a:pt x="355790" y="502666"/>
                </a:lnTo>
                <a:lnTo>
                  <a:pt x="371665" y="502666"/>
                </a:lnTo>
                <a:lnTo>
                  <a:pt x="378282" y="495935"/>
                </a:lnTo>
                <a:lnTo>
                  <a:pt x="378282" y="479679"/>
                </a:lnTo>
                <a:close/>
              </a:path>
              <a:path w="673735" h="688975">
                <a:moveTo>
                  <a:pt x="378282" y="422910"/>
                </a:moveTo>
                <a:lnTo>
                  <a:pt x="371665" y="416052"/>
                </a:lnTo>
                <a:lnTo>
                  <a:pt x="355790" y="416052"/>
                </a:lnTo>
                <a:lnTo>
                  <a:pt x="349173" y="422910"/>
                </a:lnTo>
                <a:lnTo>
                  <a:pt x="349173" y="439039"/>
                </a:lnTo>
                <a:lnTo>
                  <a:pt x="355790" y="444500"/>
                </a:lnTo>
                <a:lnTo>
                  <a:pt x="371665" y="444500"/>
                </a:lnTo>
                <a:lnTo>
                  <a:pt x="378282" y="439039"/>
                </a:lnTo>
                <a:lnTo>
                  <a:pt x="378282" y="422910"/>
                </a:lnTo>
                <a:close/>
              </a:path>
              <a:path w="673735" h="688975">
                <a:moveTo>
                  <a:pt x="378282" y="364744"/>
                </a:moveTo>
                <a:lnTo>
                  <a:pt x="371665" y="357886"/>
                </a:lnTo>
                <a:lnTo>
                  <a:pt x="355790" y="357886"/>
                </a:lnTo>
                <a:lnTo>
                  <a:pt x="349173" y="364744"/>
                </a:lnTo>
                <a:lnTo>
                  <a:pt x="349173" y="381000"/>
                </a:lnTo>
                <a:lnTo>
                  <a:pt x="355790" y="387731"/>
                </a:lnTo>
                <a:lnTo>
                  <a:pt x="371665" y="387731"/>
                </a:lnTo>
                <a:lnTo>
                  <a:pt x="378282" y="381000"/>
                </a:lnTo>
                <a:lnTo>
                  <a:pt x="378282" y="364744"/>
                </a:lnTo>
                <a:close/>
              </a:path>
              <a:path w="673735" h="688975">
                <a:moveTo>
                  <a:pt x="378282" y="306578"/>
                </a:moveTo>
                <a:lnTo>
                  <a:pt x="371665" y="301117"/>
                </a:lnTo>
                <a:lnTo>
                  <a:pt x="355790" y="301117"/>
                </a:lnTo>
                <a:lnTo>
                  <a:pt x="349173" y="306578"/>
                </a:lnTo>
                <a:lnTo>
                  <a:pt x="349173" y="322834"/>
                </a:lnTo>
                <a:lnTo>
                  <a:pt x="355790" y="329565"/>
                </a:lnTo>
                <a:lnTo>
                  <a:pt x="371665" y="329565"/>
                </a:lnTo>
                <a:lnTo>
                  <a:pt x="378282" y="322834"/>
                </a:lnTo>
                <a:lnTo>
                  <a:pt x="378282" y="306578"/>
                </a:lnTo>
                <a:close/>
              </a:path>
              <a:path w="673735" h="688975">
                <a:moveTo>
                  <a:pt x="433844" y="422910"/>
                </a:moveTo>
                <a:lnTo>
                  <a:pt x="428548" y="416052"/>
                </a:lnTo>
                <a:lnTo>
                  <a:pt x="412673" y="416052"/>
                </a:lnTo>
                <a:lnTo>
                  <a:pt x="406057" y="422910"/>
                </a:lnTo>
                <a:lnTo>
                  <a:pt x="406057" y="495935"/>
                </a:lnTo>
                <a:lnTo>
                  <a:pt x="412673" y="502666"/>
                </a:lnTo>
                <a:lnTo>
                  <a:pt x="428548" y="502666"/>
                </a:lnTo>
                <a:lnTo>
                  <a:pt x="433844" y="495935"/>
                </a:lnTo>
                <a:lnTo>
                  <a:pt x="433844" y="422910"/>
                </a:lnTo>
                <a:close/>
              </a:path>
              <a:path w="673735" h="688975">
                <a:moveTo>
                  <a:pt x="433844" y="364744"/>
                </a:moveTo>
                <a:lnTo>
                  <a:pt x="428548" y="357886"/>
                </a:lnTo>
                <a:lnTo>
                  <a:pt x="412673" y="357886"/>
                </a:lnTo>
                <a:lnTo>
                  <a:pt x="406057" y="364744"/>
                </a:lnTo>
                <a:lnTo>
                  <a:pt x="406057" y="381000"/>
                </a:lnTo>
                <a:lnTo>
                  <a:pt x="412673" y="387731"/>
                </a:lnTo>
                <a:lnTo>
                  <a:pt x="428548" y="387731"/>
                </a:lnTo>
                <a:lnTo>
                  <a:pt x="433844" y="381000"/>
                </a:lnTo>
                <a:lnTo>
                  <a:pt x="433844" y="364744"/>
                </a:lnTo>
                <a:close/>
              </a:path>
              <a:path w="673735" h="688975">
                <a:moveTo>
                  <a:pt x="433844" y="306578"/>
                </a:moveTo>
                <a:lnTo>
                  <a:pt x="428548" y="301117"/>
                </a:lnTo>
                <a:lnTo>
                  <a:pt x="412673" y="301117"/>
                </a:lnTo>
                <a:lnTo>
                  <a:pt x="406057" y="306578"/>
                </a:lnTo>
                <a:lnTo>
                  <a:pt x="406057" y="322834"/>
                </a:lnTo>
                <a:lnTo>
                  <a:pt x="412673" y="329565"/>
                </a:lnTo>
                <a:lnTo>
                  <a:pt x="428548" y="329565"/>
                </a:lnTo>
                <a:lnTo>
                  <a:pt x="433844" y="322834"/>
                </a:lnTo>
                <a:lnTo>
                  <a:pt x="433844" y="306578"/>
                </a:lnTo>
                <a:close/>
              </a:path>
              <a:path w="673735" h="688975">
                <a:moveTo>
                  <a:pt x="433844" y="191643"/>
                </a:moveTo>
                <a:lnTo>
                  <a:pt x="428548" y="184785"/>
                </a:lnTo>
                <a:lnTo>
                  <a:pt x="406057" y="184785"/>
                </a:lnTo>
                <a:lnTo>
                  <a:pt x="406057" y="214630"/>
                </a:lnTo>
                <a:lnTo>
                  <a:pt x="406057" y="242951"/>
                </a:lnTo>
                <a:lnTo>
                  <a:pt x="264502" y="242951"/>
                </a:lnTo>
                <a:lnTo>
                  <a:pt x="264502" y="214630"/>
                </a:lnTo>
                <a:lnTo>
                  <a:pt x="406057" y="214630"/>
                </a:lnTo>
                <a:lnTo>
                  <a:pt x="406057" y="184785"/>
                </a:lnTo>
                <a:lnTo>
                  <a:pt x="243332" y="184785"/>
                </a:lnTo>
                <a:lnTo>
                  <a:pt x="236715" y="191643"/>
                </a:lnTo>
                <a:lnTo>
                  <a:pt x="236715" y="265938"/>
                </a:lnTo>
                <a:lnTo>
                  <a:pt x="243332" y="271399"/>
                </a:lnTo>
                <a:lnTo>
                  <a:pt x="428548" y="271399"/>
                </a:lnTo>
                <a:lnTo>
                  <a:pt x="433844" y="265938"/>
                </a:lnTo>
                <a:lnTo>
                  <a:pt x="433844" y="242951"/>
                </a:lnTo>
                <a:lnTo>
                  <a:pt x="433844" y="214630"/>
                </a:lnTo>
                <a:lnTo>
                  <a:pt x="433844" y="191643"/>
                </a:lnTo>
                <a:close/>
              </a:path>
              <a:path w="673735" h="688975">
                <a:moveTo>
                  <a:pt x="490728" y="133477"/>
                </a:moveTo>
                <a:lnTo>
                  <a:pt x="484111" y="128016"/>
                </a:lnTo>
                <a:lnTo>
                  <a:pt x="462940" y="128016"/>
                </a:lnTo>
                <a:lnTo>
                  <a:pt x="462940" y="156464"/>
                </a:lnTo>
                <a:lnTo>
                  <a:pt x="462940" y="531114"/>
                </a:lnTo>
                <a:lnTo>
                  <a:pt x="208940" y="531114"/>
                </a:lnTo>
                <a:lnTo>
                  <a:pt x="208940" y="156464"/>
                </a:lnTo>
                <a:lnTo>
                  <a:pt x="462940" y="156464"/>
                </a:lnTo>
                <a:lnTo>
                  <a:pt x="462940" y="128016"/>
                </a:lnTo>
                <a:lnTo>
                  <a:pt x="186448" y="128016"/>
                </a:lnTo>
                <a:lnTo>
                  <a:pt x="179832" y="133477"/>
                </a:lnTo>
                <a:lnTo>
                  <a:pt x="179832" y="554101"/>
                </a:lnTo>
                <a:lnTo>
                  <a:pt x="186448" y="560832"/>
                </a:lnTo>
                <a:lnTo>
                  <a:pt x="484111" y="560832"/>
                </a:lnTo>
                <a:lnTo>
                  <a:pt x="490728" y="554101"/>
                </a:lnTo>
                <a:lnTo>
                  <a:pt x="490728" y="531114"/>
                </a:lnTo>
                <a:lnTo>
                  <a:pt x="490728" y="156464"/>
                </a:lnTo>
                <a:lnTo>
                  <a:pt x="490728" y="133477"/>
                </a:lnTo>
                <a:close/>
              </a:path>
              <a:path w="673735" h="688975">
                <a:moveTo>
                  <a:pt x="673608" y="344424"/>
                </a:moveTo>
                <a:lnTo>
                  <a:pt x="670521" y="297522"/>
                </a:lnTo>
                <a:lnTo>
                  <a:pt x="661530" y="252590"/>
                </a:lnTo>
                <a:lnTo>
                  <a:pt x="647065" y="210032"/>
                </a:lnTo>
                <a:lnTo>
                  <a:pt x="644664" y="205155"/>
                </a:lnTo>
                <a:lnTo>
                  <a:pt x="644664" y="344424"/>
                </a:lnTo>
                <a:lnTo>
                  <a:pt x="641311" y="390893"/>
                </a:lnTo>
                <a:lnTo>
                  <a:pt x="631596" y="435254"/>
                </a:lnTo>
                <a:lnTo>
                  <a:pt x="616000" y="477037"/>
                </a:lnTo>
                <a:lnTo>
                  <a:pt x="594982" y="515747"/>
                </a:lnTo>
                <a:lnTo>
                  <a:pt x="569036" y="550875"/>
                </a:lnTo>
                <a:lnTo>
                  <a:pt x="538657" y="581952"/>
                </a:lnTo>
                <a:lnTo>
                  <a:pt x="504291" y="608469"/>
                </a:lnTo>
                <a:lnTo>
                  <a:pt x="466458" y="629958"/>
                </a:lnTo>
                <a:lnTo>
                  <a:pt x="425602" y="645909"/>
                </a:lnTo>
                <a:lnTo>
                  <a:pt x="382219" y="655840"/>
                </a:lnTo>
                <a:lnTo>
                  <a:pt x="336804" y="659257"/>
                </a:lnTo>
                <a:lnTo>
                  <a:pt x="291045" y="655840"/>
                </a:lnTo>
                <a:lnTo>
                  <a:pt x="247396" y="645909"/>
                </a:lnTo>
                <a:lnTo>
                  <a:pt x="206336" y="629958"/>
                </a:lnTo>
                <a:lnTo>
                  <a:pt x="168325" y="608469"/>
                </a:lnTo>
                <a:lnTo>
                  <a:pt x="133845" y="581952"/>
                </a:lnTo>
                <a:lnTo>
                  <a:pt x="103365" y="550875"/>
                </a:lnTo>
                <a:lnTo>
                  <a:pt x="77355" y="515747"/>
                </a:lnTo>
                <a:lnTo>
                  <a:pt x="56311" y="477037"/>
                </a:lnTo>
                <a:lnTo>
                  <a:pt x="40678" y="435254"/>
                </a:lnTo>
                <a:lnTo>
                  <a:pt x="30962" y="390893"/>
                </a:lnTo>
                <a:lnTo>
                  <a:pt x="27622" y="344424"/>
                </a:lnTo>
                <a:lnTo>
                  <a:pt x="30962" y="297649"/>
                </a:lnTo>
                <a:lnTo>
                  <a:pt x="40678" y="253009"/>
                </a:lnTo>
                <a:lnTo>
                  <a:pt x="56311" y="211010"/>
                </a:lnTo>
                <a:lnTo>
                  <a:pt x="77355" y="172135"/>
                </a:lnTo>
                <a:lnTo>
                  <a:pt x="103365" y="136867"/>
                </a:lnTo>
                <a:lnTo>
                  <a:pt x="133845" y="105689"/>
                </a:lnTo>
                <a:lnTo>
                  <a:pt x="168325" y="79082"/>
                </a:lnTo>
                <a:lnTo>
                  <a:pt x="206336" y="57556"/>
                </a:lnTo>
                <a:lnTo>
                  <a:pt x="247396" y="41567"/>
                </a:lnTo>
                <a:lnTo>
                  <a:pt x="291045" y="31623"/>
                </a:lnTo>
                <a:lnTo>
                  <a:pt x="336804" y="28206"/>
                </a:lnTo>
                <a:lnTo>
                  <a:pt x="382219" y="31623"/>
                </a:lnTo>
                <a:lnTo>
                  <a:pt x="425602" y="41567"/>
                </a:lnTo>
                <a:lnTo>
                  <a:pt x="466458" y="57556"/>
                </a:lnTo>
                <a:lnTo>
                  <a:pt x="504291" y="79082"/>
                </a:lnTo>
                <a:lnTo>
                  <a:pt x="538657" y="105689"/>
                </a:lnTo>
                <a:lnTo>
                  <a:pt x="569036" y="136867"/>
                </a:lnTo>
                <a:lnTo>
                  <a:pt x="594982" y="172135"/>
                </a:lnTo>
                <a:lnTo>
                  <a:pt x="616000" y="211010"/>
                </a:lnTo>
                <a:lnTo>
                  <a:pt x="631596" y="253009"/>
                </a:lnTo>
                <a:lnTo>
                  <a:pt x="641311" y="297649"/>
                </a:lnTo>
                <a:lnTo>
                  <a:pt x="644664" y="344424"/>
                </a:lnTo>
                <a:lnTo>
                  <a:pt x="644664" y="205155"/>
                </a:lnTo>
                <a:lnTo>
                  <a:pt x="627507" y="170243"/>
                </a:lnTo>
                <a:lnTo>
                  <a:pt x="603275" y="133629"/>
                </a:lnTo>
                <a:lnTo>
                  <a:pt x="574763" y="100596"/>
                </a:lnTo>
                <a:lnTo>
                  <a:pt x="542391" y="71526"/>
                </a:lnTo>
                <a:lnTo>
                  <a:pt x="506564" y="46850"/>
                </a:lnTo>
                <a:lnTo>
                  <a:pt x="470103" y="28206"/>
                </a:lnTo>
                <a:lnTo>
                  <a:pt x="467690" y="26962"/>
                </a:lnTo>
                <a:lnTo>
                  <a:pt x="426161" y="12255"/>
                </a:lnTo>
                <a:lnTo>
                  <a:pt x="382397" y="3136"/>
                </a:lnTo>
                <a:lnTo>
                  <a:pt x="336804" y="0"/>
                </a:lnTo>
                <a:lnTo>
                  <a:pt x="290931" y="3136"/>
                </a:lnTo>
                <a:lnTo>
                  <a:pt x="246976" y="12255"/>
                </a:lnTo>
                <a:lnTo>
                  <a:pt x="205359" y="26962"/>
                </a:lnTo>
                <a:lnTo>
                  <a:pt x="166446" y="46850"/>
                </a:lnTo>
                <a:lnTo>
                  <a:pt x="130644" y="71526"/>
                </a:lnTo>
                <a:lnTo>
                  <a:pt x="98336" y="100596"/>
                </a:lnTo>
                <a:lnTo>
                  <a:pt x="69926" y="133629"/>
                </a:lnTo>
                <a:lnTo>
                  <a:pt x="45796" y="170243"/>
                </a:lnTo>
                <a:lnTo>
                  <a:pt x="26352" y="210032"/>
                </a:lnTo>
                <a:lnTo>
                  <a:pt x="11963" y="252590"/>
                </a:lnTo>
                <a:lnTo>
                  <a:pt x="3048" y="297522"/>
                </a:lnTo>
                <a:lnTo>
                  <a:pt x="0" y="344424"/>
                </a:lnTo>
                <a:lnTo>
                  <a:pt x="3048" y="391071"/>
                </a:lnTo>
                <a:lnTo>
                  <a:pt x="11963" y="435825"/>
                </a:lnTo>
                <a:lnTo>
                  <a:pt x="26352" y="478294"/>
                </a:lnTo>
                <a:lnTo>
                  <a:pt x="45796" y="518058"/>
                </a:lnTo>
                <a:lnTo>
                  <a:pt x="69926" y="554697"/>
                </a:lnTo>
                <a:lnTo>
                  <a:pt x="98336" y="587794"/>
                </a:lnTo>
                <a:lnTo>
                  <a:pt x="130644" y="616940"/>
                </a:lnTo>
                <a:lnTo>
                  <a:pt x="166446" y="641718"/>
                </a:lnTo>
                <a:lnTo>
                  <a:pt x="205359" y="661720"/>
                </a:lnTo>
                <a:lnTo>
                  <a:pt x="246976" y="676516"/>
                </a:lnTo>
                <a:lnTo>
                  <a:pt x="290931" y="685698"/>
                </a:lnTo>
                <a:lnTo>
                  <a:pt x="336804" y="688848"/>
                </a:lnTo>
                <a:lnTo>
                  <a:pt x="382397" y="685698"/>
                </a:lnTo>
                <a:lnTo>
                  <a:pt x="426161" y="676516"/>
                </a:lnTo>
                <a:lnTo>
                  <a:pt x="467690" y="661720"/>
                </a:lnTo>
                <a:lnTo>
                  <a:pt x="472465" y="659257"/>
                </a:lnTo>
                <a:lnTo>
                  <a:pt x="506564" y="641718"/>
                </a:lnTo>
                <a:lnTo>
                  <a:pt x="542391" y="616940"/>
                </a:lnTo>
                <a:lnTo>
                  <a:pt x="574763" y="587794"/>
                </a:lnTo>
                <a:lnTo>
                  <a:pt x="603275" y="554697"/>
                </a:lnTo>
                <a:lnTo>
                  <a:pt x="627507" y="518058"/>
                </a:lnTo>
                <a:lnTo>
                  <a:pt x="647065" y="478294"/>
                </a:lnTo>
                <a:lnTo>
                  <a:pt x="661530" y="435825"/>
                </a:lnTo>
                <a:lnTo>
                  <a:pt x="670521" y="391071"/>
                </a:lnTo>
                <a:lnTo>
                  <a:pt x="673608" y="344424"/>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66</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5607559"/>
            <a:ext cx="9144000" cy="393383"/>
            <a:chOff x="0" y="6333744"/>
            <a:chExt cx="12192000" cy="524510"/>
          </a:xfrm>
        </p:grpSpPr>
        <p:sp>
          <p:nvSpPr>
            <p:cNvPr id="3" name="object 3"/>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2272514" y="981085"/>
            <a:ext cx="2585561" cy="264014"/>
          </a:xfrm>
          <a:prstGeom prst="rect">
            <a:avLst/>
          </a:prstGeom>
        </p:spPr>
        <p:txBody>
          <a:bodyPr vert="horz" wrap="square" lIns="0" tIns="10001" rIns="0" bIns="0" rtlCol="0" anchor="ctr">
            <a:spAutoFit/>
          </a:bodyPr>
          <a:lstStyle/>
          <a:p>
            <a:pPr marL="9525">
              <a:lnSpc>
                <a:spcPct val="100000"/>
              </a:lnSpc>
              <a:spcBef>
                <a:spcPts val="79"/>
              </a:spcBef>
            </a:pPr>
            <a:r>
              <a:rPr sz="1650" spc="-131" dirty="0"/>
              <a:t>Llenado</a:t>
            </a:r>
            <a:r>
              <a:rPr sz="1650" spc="-248" dirty="0"/>
              <a:t> </a:t>
            </a:r>
            <a:r>
              <a:rPr sz="1650" spc="-98" dirty="0"/>
              <a:t>de</a:t>
            </a:r>
            <a:r>
              <a:rPr sz="1650" spc="-221" dirty="0"/>
              <a:t> </a:t>
            </a:r>
            <a:r>
              <a:rPr sz="1650" spc="-86" dirty="0"/>
              <a:t>la</a:t>
            </a:r>
            <a:r>
              <a:rPr sz="1650" spc="-214" dirty="0"/>
              <a:t> </a:t>
            </a:r>
            <a:r>
              <a:rPr sz="1650" spc="-120" dirty="0"/>
              <a:t>declaración</a:t>
            </a:r>
            <a:r>
              <a:rPr sz="1650" spc="-240" dirty="0"/>
              <a:t> </a:t>
            </a:r>
            <a:r>
              <a:rPr sz="1650" spc="-98" dirty="0"/>
              <a:t>de</a:t>
            </a:r>
            <a:r>
              <a:rPr sz="1650" spc="-221" dirty="0"/>
              <a:t> </a:t>
            </a:r>
            <a:r>
              <a:rPr sz="1650" spc="-161" dirty="0"/>
              <a:t>IVA.</a:t>
            </a:r>
            <a:endParaRPr sz="1650"/>
          </a:p>
        </p:txBody>
      </p:sp>
      <p:grpSp>
        <p:nvGrpSpPr>
          <p:cNvPr id="6" name="object 6"/>
          <p:cNvGrpSpPr/>
          <p:nvPr/>
        </p:nvGrpSpPr>
        <p:grpSpPr>
          <a:xfrm>
            <a:off x="1776499" y="1554690"/>
            <a:ext cx="3749993" cy="4003834"/>
            <a:chOff x="336664" y="929919"/>
            <a:chExt cx="4999990" cy="5338445"/>
          </a:xfrm>
        </p:grpSpPr>
        <p:sp>
          <p:nvSpPr>
            <p:cNvPr id="7" name="object 7"/>
            <p:cNvSpPr/>
            <p:nvPr/>
          </p:nvSpPr>
          <p:spPr>
            <a:xfrm>
              <a:off x="336664" y="929919"/>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336664" y="1681632"/>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336664" y="2433345"/>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bject 10"/>
            <p:cNvSpPr/>
            <p:nvPr/>
          </p:nvSpPr>
          <p:spPr>
            <a:xfrm>
              <a:off x="336664" y="3184931"/>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336664" y="3936644"/>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336664" y="4688344"/>
              <a:ext cx="4999990" cy="828040"/>
            </a:xfrm>
            <a:custGeom>
              <a:avLst/>
              <a:gdLst/>
              <a:ahLst/>
              <a:cxnLst/>
              <a:rect l="l" t="t" r="r" b="b"/>
              <a:pathLst>
                <a:path w="4999990" h="828039">
                  <a:moveTo>
                    <a:pt x="4999863" y="0"/>
                  </a:moveTo>
                  <a:lnTo>
                    <a:pt x="0" y="0"/>
                  </a:lnTo>
                  <a:lnTo>
                    <a:pt x="0" y="828027"/>
                  </a:lnTo>
                  <a:lnTo>
                    <a:pt x="4999863" y="828027"/>
                  </a:lnTo>
                  <a:lnTo>
                    <a:pt x="4999863"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bject 13"/>
            <p:cNvSpPr/>
            <p:nvPr/>
          </p:nvSpPr>
          <p:spPr>
            <a:xfrm>
              <a:off x="336664" y="5516384"/>
              <a:ext cx="4999990" cy="751840"/>
            </a:xfrm>
            <a:custGeom>
              <a:avLst/>
              <a:gdLst/>
              <a:ahLst/>
              <a:cxnLst/>
              <a:rect l="l" t="t" r="r" b="b"/>
              <a:pathLst>
                <a:path w="4999990" h="751839">
                  <a:moveTo>
                    <a:pt x="4999863" y="0"/>
                  </a:moveTo>
                  <a:lnTo>
                    <a:pt x="0" y="0"/>
                  </a:lnTo>
                  <a:lnTo>
                    <a:pt x="0" y="751687"/>
                  </a:lnTo>
                  <a:lnTo>
                    <a:pt x="4999863" y="751687"/>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14" name="object 14"/>
          <p:cNvGraphicFramePr>
            <a:graphicFrameLocks noGrp="1"/>
          </p:cNvGraphicFramePr>
          <p:nvPr/>
        </p:nvGraphicFramePr>
        <p:xfrm>
          <a:off x="1771737" y="1275588"/>
          <a:ext cx="8639175" cy="4277954"/>
        </p:xfrm>
        <a:graphic>
          <a:graphicData uri="http://schemas.openxmlformats.org/drawingml/2006/table">
            <a:tbl>
              <a:tblPr firstRow="1" bandRow="1">
                <a:tableStyleId>{2D5ABB26-0587-4C30-8999-92F81FD0307C}</a:tableStyleId>
              </a:tblPr>
              <a:tblGrid>
                <a:gridCol w="3749993">
                  <a:extLst>
                    <a:ext uri="{9D8B030D-6E8A-4147-A177-3AD203B41FA5}">
                      <a16:colId xmlns:a16="http://schemas.microsoft.com/office/drawing/2014/main" val="20000"/>
                    </a:ext>
                  </a:extLst>
                </a:gridCol>
                <a:gridCol w="4889182">
                  <a:extLst>
                    <a:ext uri="{9D8B030D-6E8A-4147-A177-3AD203B41FA5}">
                      <a16:colId xmlns:a16="http://schemas.microsoft.com/office/drawing/2014/main" val="20001"/>
                    </a:ext>
                  </a:extLst>
                </a:gridCol>
              </a:tblGrid>
              <a:tr h="274320">
                <a:tc>
                  <a:txBody>
                    <a:bodyPr/>
                    <a:lstStyle/>
                    <a:p>
                      <a:pPr marL="1253490">
                        <a:lnSpc>
                          <a:spcPct val="100000"/>
                        </a:lnSpc>
                        <a:spcBef>
                          <a:spcPts val="240"/>
                        </a:spcBef>
                      </a:pPr>
                      <a:r>
                        <a:rPr sz="1400" b="1" spc="-10" dirty="0">
                          <a:solidFill>
                            <a:srgbClr val="FFFFFF"/>
                          </a:solidFill>
                          <a:latin typeface="Carlito"/>
                          <a:cs typeface="Carlito"/>
                        </a:rPr>
                        <a:t>Conceptos </a:t>
                      </a:r>
                      <a:r>
                        <a:rPr sz="1400" b="1" spc="-15" dirty="0">
                          <a:solidFill>
                            <a:srgbClr val="FFFFFF"/>
                          </a:solidFill>
                          <a:latin typeface="Carlito"/>
                          <a:cs typeface="Carlito"/>
                        </a:rPr>
                        <a:t>declaración</a:t>
                      </a:r>
                      <a:r>
                        <a:rPr sz="1400" b="1" spc="-5" dirty="0">
                          <a:solidFill>
                            <a:srgbClr val="FFFFFF"/>
                          </a:solidFill>
                          <a:latin typeface="Carlito"/>
                          <a:cs typeface="Carlito"/>
                        </a:rPr>
                        <a:t> </a:t>
                      </a:r>
                      <a:r>
                        <a:rPr sz="1400" b="1" spc="-40" dirty="0">
                          <a:solidFill>
                            <a:srgbClr val="FFFFFF"/>
                          </a:solidFill>
                          <a:latin typeface="Carlito"/>
                          <a:cs typeface="Carlito"/>
                        </a:rPr>
                        <a:t>IVA</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tc>
                  <a:txBody>
                    <a:bodyPr/>
                    <a:lstStyle/>
                    <a:p>
                      <a:pPr marL="3810" algn="ctr">
                        <a:lnSpc>
                          <a:spcPct val="100000"/>
                        </a:lnSpc>
                        <a:spcBef>
                          <a:spcPts val="240"/>
                        </a:spcBef>
                      </a:pPr>
                      <a:r>
                        <a:rPr sz="1400" b="1" spc="-40" dirty="0">
                          <a:solidFill>
                            <a:srgbClr val="FFFFFF"/>
                          </a:solidFill>
                          <a:latin typeface="Carlito"/>
                          <a:cs typeface="Carlito"/>
                        </a:rPr>
                        <a:t>IVA</a:t>
                      </a:r>
                      <a:r>
                        <a:rPr sz="1400" b="1" spc="5" dirty="0">
                          <a:solidFill>
                            <a:srgbClr val="FFFFFF"/>
                          </a:solidFill>
                          <a:latin typeface="Carlito"/>
                          <a:cs typeface="Carlito"/>
                        </a:rPr>
                        <a:t> </a:t>
                      </a:r>
                      <a:r>
                        <a:rPr sz="1400" b="1" spc="-15" dirty="0">
                          <a:solidFill>
                            <a:srgbClr val="FFFFFF"/>
                          </a:solidFill>
                          <a:latin typeface="Carlito"/>
                          <a:cs typeface="Carlito"/>
                        </a:rPr>
                        <a:t>Acreditable</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extLst>
                  <a:ext uri="{0D108BD9-81ED-4DB2-BD59-A6C34878D82A}">
                    <a16:rowId xmlns:a16="http://schemas.microsoft.com/office/drawing/2014/main" val="10000"/>
                  </a:ext>
                </a:extLst>
              </a:tr>
              <a:tr h="56378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92710" marR="285750">
                        <a:lnSpc>
                          <a:spcPct val="100000"/>
                        </a:lnSpc>
                        <a:spcBef>
                          <a:spcPts val="280"/>
                        </a:spcBef>
                      </a:pPr>
                      <a:r>
                        <a:rPr sz="1100" dirty="0">
                          <a:latin typeface="Carlito"/>
                          <a:cs typeface="Carlito"/>
                        </a:rPr>
                        <a:t>Se </a:t>
                      </a:r>
                      <a:r>
                        <a:rPr sz="1100" spc="-10" dirty="0">
                          <a:latin typeface="Carlito"/>
                          <a:cs typeface="Carlito"/>
                        </a:rPr>
                        <a:t>deberá presentar </a:t>
                      </a:r>
                      <a:r>
                        <a:rPr sz="1100" spc="-5" dirty="0">
                          <a:latin typeface="Carlito"/>
                          <a:cs typeface="Carlito"/>
                        </a:rPr>
                        <a:t>el </a:t>
                      </a:r>
                      <a:r>
                        <a:rPr sz="1100" spc="-10" dirty="0">
                          <a:latin typeface="Carlito"/>
                          <a:cs typeface="Carlito"/>
                        </a:rPr>
                        <a:t>monto </a:t>
                      </a:r>
                      <a:r>
                        <a:rPr sz="1100" dirty="0">
                          <a:latin typeface="Carlito"/>
                          <a:cs typeface="Carlito"/>
                        </a:rPr>
                        <a:t>de </a:t>
                      </a:r>
                      <a:r>
                        <a:rPr sz="1100" spc="-5" dirty="0">
                          <a:latin typeface="Carlito"/>
                          <a:cs typeface="Carlito"/>
                        </a:rPr>
                        <a:t>los actos </a:t>
                      </a:r>
                      <a:r>
                        <a:rPr sz="1100" b="1" u="sng" dirty="0">
                          <a:uFill>
                            <a:solidFill>
                              <a:srgbClr val="000000"/>
                            </a:solidFill>
                          </a:uFill>
                          <a:latin typeface="Carlito"/>
                          <a:cs typeface="Carlito"/>
                        </a:rPr>
                        <a:t>pagado</a:t>
                      </a:r>
                      <a:r>
                        <a:rPr sz="1100" dirty="0">
                          <a:latin typeface="Carlito"/>
                          <a:cs typeface="Carlito"/>
                        </a:rPr>
                        <a:t>s </a:t>
                      </a:r>
                      <a:r>
                        <a:rPr sz="1100" spc="5" dirty="0">
                          <a:latin typeface="Carlito"/>
                          <a:cs typeface="Carlito"/>
                        </a:rPr>
                        <a:t>a </a:t>
                      </a:r>
                      <a:r>
                        <a:rPr sz="1100" spc="-5" dirty="0">
                          <a:latin typeface="Carlito"/>
                          <a:cs typeface="Carlito"/>
                        </a:rPr>
                        <a:t>la tasa </a:t>
                      </a:r>
                      <a:r>
                        <a:rPr sz="1100" spc="-10" dirty="0">
                          <a:latin typeface="Carlito"/>
                          <a:cs typeface="Carlito"/>
                        </a:rPr>
                        <a:t>general </a:t>
                      </a:r>
                      <a:r>
                        <a:rPr sz="1100" spc="-5" dirty="0">
                          <a:latin typeface="Carlito"/>
                          <a:cs typeface="Carlito"/>
                        </a:rPr>
                        <a:t>del </a:t>
                      </a:r>
                      <a:r>
                        <a:rPr sz="1100" b="1" u="sng" spc="5" dirty="0">
                          <a:uFill>
                            <a:solidFill>
                              <a:srgbClr val="000000"/>
                            </a:solidFill>
                          </a:uFill>
                          <a:latin typeface="Carlito"/>
                          <a:cs typeface="Carlito"/>
                        </a:rPr>
                        <a:t>16%</a:t>
                      </a:r>
                      <a:r>
                        <a:rPr sz="1100" b="1" spc="5" dirty="0">
                          <a:latin typeface="Carlito"/>
                          <a:cs typeface="Carlito"/>
                        </a:rPr>
                        <a:t> </a:t>
                      </a:r>
                      <a:r>
                        <a:rPr sz="1100" dirty="0">
                          <a:latin typeface="Carlito"/>
                          <a:cs typeface="Carlito"/>
                        </a:rPr>
                        <a:t>de  </a:t>
                      </a:r>
                      <a:r>
                        <a:rPr sz="1100" spc="-15" dirty="0">
                          <a:latin typeface="Carlito"/>
                          <a:cs typeface="Carlito"/>
                        </a:rPr>
                        <a:t>IVA.</a:t>
                      </a:r>
                      <a:endParaRPr sz="1100">
                        <a:latin typeface="Carlito"/>
                        <a:cs typeface="Carlito"/>
                      </a:endParaRPr>
                    </a:p>
                  </a:txBody>
                  <a:tcPr marL="0" marR="0" marT="266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1"/>
                  </a:ext>
                </a:extLst>
              </a:tr>
              <a:tr h="56378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80"/>
                        </a:spcBef>
                      </a:pPr>
                      <a:r>
                        <a:rPr sz="1100" dirty="0">
                          <a:latin typeface="Carlito"/>
                          <a:cs typeface="Carlito"/>
                        </a:rPr>
                        <a:t>Se </a:t>
                      </a:r>
                      <a:r>
                        <a:rPr sz="1100" spc="-15" dirty="0">
                          <a:latin typeface="Carlito"/>
                          <a:cs typeface="Carlito"/>
                        </a:rPr>
                        <a:t>refiere </a:t>
                      </a:r>
                      <a:r>
                        <a:rPr sz="1100" spc="5" dirty="0">
                          <a:latin typeface="Carlito"/>
                          <a:cs typeface="Carlito"/>
                        </a:rPr>
                        <a:t>a </a:t>
                      </a:r>
                      <a:r>
                        <a:rPr sz="1100" spc="-5" dirty="0">
                          <a:latin typeface="Carlito"/>
                          <a:cs typeface="Carlito"/>
                        </a:rPr>
                        <a:t>los actos </a:t>
                      </a:r>
                      <a:r>
                        <a:rPr sz="1100" b="1" u="sng" dirty="0">
                          <a:uFill>
                            <a:solidFill>
                              <a:srgbClr val="000000"/>
                            </a:solidFill>
                          </a:uFill>
                          <a:latin typeface="Carlito"/>
                          <a:cs typeface="Carlito"/>
                        </a:rPr>
                        <a:t>pagados</a:t>
                      </a:r>
                      <a:r>
                        <a:rPr sz="1100" b="1" dirty="0">
                          <a:latin typeface="Carlito"/>
                          <a:cs typeface="Carlito"/>
                        </a:rPr>
                        <a:t> </a:t>
                      </a:r>
                      <a:r>
                        <a:rPr sz="1100" dirty="0">
                          <a:latin typeface="Carlito"/>
                          <a:cs typeface="Carlito"/>
                        </a:rPr>
                        <a:t>bajo </a:t>
                      </a:r>
                      <a:r>
                        <a:rPr sz="1100" spc="-5" dirty="0">
                          <a:latin typeface="Carlito"/>
                          <a:cs typeface="Carlito"/>
                        </a:rPr>
                        <a:t>el estimulo fiscal </a:t>
                      </a:r>
                      <a:r>
                        <a:rPr sz="1100" dirty="0">
                          <a:latin typeface="Carlito"/>
                          <a:cs typeface="Carlito"/>
                        </a:rPr>
                        <a:t>de </a:t>
                      </a:r>
                      <a:r>
                        <a:rPr sz="1100" spc="-5" dirty="0">
                          <a:latin typeface="Carlito"/>
                          <a:cs typeface="Carlito"/>
                        </a:rPr>
                        <a:t>la región </a:t>
                      </a:r>
                      <a:r>
                        <a:rPr sz="1100" spc="-15" dirty="0">
                          <a:latin typeface="Carlito"/>
                          <a:cs typeface="Carlito"/>
                        </a:rPr>
                        <a:t>fronteriza </a:t>
                      </a:r>
                      <a:r>
                        <a:rPr sz="1100" spc="-5" dirty="0">
                          <a:latin typeface="Carlito"/>
                          <a:cs typeface="Carlito"/>
                        </a:rPr>
                        <a:t>norte</a:t>
                      </a:r>
                      <a:endParaRPr sz="1100">
                        <a:latin typeface="Carlito"/>
                        <a:cs typeface="Carlito"/>
                      </a:endParaRPr>
                    </a:p>
                    <a:p>
                      <a:pPr marL="92710">
                        <a:lnSpc>
                          <a:spcPct val="100000"/>
                        </a:lnSpc>
                      </a:pPr>
                      <a:r>
                        <a:rPr sz="1100" spc="5" dirty="0">
                          <a:latin typeface="Carlito"/>
                          <a:cs typeface="Carlito"/>
                        </a:rPr>
                        <a:t>a </a:t>
                      </a:r>
                      <a:r>
                        <a:rPr sz="1100" spc="-5" dirty="0">
                          <a:latin typeface="Carlito"/>
                          <a:cs typeface="Carlito"/>
                        </a:rPr>
                        <a:t>la tasa del</a:t>
                      </a:r>
                      <a:r>
                        <a:rPr sz="1100" spc="-45" dirty="0">
                          <a:latin typeface="Carlito"/>
                          <a:cs typeface="Carlito"/>
                        </a:rPr>
                        <a:t> </a:t>
                      </a:r>
                      <a:r>
                        <a:rPr sz="1100" b="1" u="sng" spc="5" dirty="0">
                          <a:uFill>
                            <a:solidFill>
                              <a:srgbClr val="000000"/>
                            </a:solidFill>
                          </a:uFill>
                          <a:latin typeface="Carlito"/>
                          <a:cs typeface="Carlito"/>
                        </a:rPr>
                        <a:t>8%</a:t>
                      </a:r>
                      <a:r>
                        <a:rPr sz="1100" spc="5" dirty="0">
                          <a:latin typeface="Carlito"/>
                          <a:cs typeface="Carlito"/>
                        </a:rPr>
                        <a:t>.</a:t>
                      </a:r>
                      <a:endParaRPr sz="11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2"/>
                  </a:ext>
                </a:extLst>
              </a:tr>
              <a:tr h="56378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85"/>
                        </a:spcBef>
                      </a:pPr>
                      <a:r>
                        <a:rPr sz="1100" dirty="0">
                          <a:latin typeface="Carlito"/>
                          <a:cs typeface="Carlito"/>
                        </a:rPr>
                        <a:t>Se </a:t>
                      </a:r>
                      <a:r>
                        <a:rPr sz="1100" spc="-15" dirty="0">
                          <a:latin typeface="Carlito"/>
                          <a:cs typeface="Carlito"/>
                        </a:rPr>
                        <a:t>refiere </a:t>
                      </a:r>
                      <a:r>
                        <a:rPr sz="1100" spc="5" dirty="0">
                          <a:latin typeface="Carlito"/>
                          <a:cs typeface="Carlito"/>
                        </a:rPr>
                        <a:t>a </a:t>
                      </a:r>
                      <a:r>
                        <a:rPr sz="1100" spc="-5" dirty="0">
                          <a:latin typeface="Carlito"/>
                          <a:cs typeface="Carlito"/>
                        </a:rPr>
                        <a:t>los actos </a:t>
                      </a:r>
                      <a:r>
                        <a:rPr sz="1100" b="1" u="sng" dirty="0">
                          <a:uFill>
                            <a:solidFill>
                              <a:srgbClr val="000000"/>
                            </a:solidFill>
                          </a:uFill>
                          <a:latin typeface="Carlito"/>
                          <a:cs typeface="Carlito"/>
                        </a:rPr>
                        <a:t>pagados</a:t>
                      </a:r>
                      <a:r>
                        <a:rPr sz="1100" b="1" dirty="0">
                          <a:latin typeface="Carlito"/>
                          <a:cs typeface="Carlito"/>
                        </a:rPr>
                        <a:t> </a:t>
                      </a:r>
                      <a:r>
                        <a:rPr sz="1100" dirty="0">
                          <a:latin typeface="Carlito"/>
                          <a:cs typeface="Carlito"/>
                        </a:rPr>
                        <a:t>por </a:t>
                      </a:r>
                      <a:r>
                        <a:rPr sz="1100" spc="-5" dirty="0">
                          <a:latin typeface="Carlito"/>
                          <a:cs typeface="Carlito"/>
                        </a:rPr>
                        <a:t>importación </a:t>
                      </a:r>
                      <a:r>
                        <a:rPr sz="1100" dirty="0">
                          <a:latin typeface="Carlito"/>
                          <a:cs typeface="Carlito"/>
                        </a:rPr>
                        <a:t>de </a:t>
                      </a:r>
                      <a:r>
                        <a:rPr sz="1100" spc="-5" dirty="0">
                          <a:latin typeface="Carlito"/>
                          <a:cs typeface="Carlito"/>
                        </a:rPr>
                        <a:t>bienes </a:t>
                      </a:r>
                      <a:r>
                        <a:rPr sz="1100" spc="5" dirty="0">
                          <a:latin typeface="Carlito"/>
                          <a:cs typeface="Carlito"/>
                        </a:rPr>
                        <a:t>o </a:t>
                      </a:r>
                      <a:r>
                        <a:rPr sz="1100" dirty="0">
                          <a:latin typeface="Carlito"/>
                          <a:cs typeface="Carlito"/>
                        </a:rPr>
                        <a:t>servicios </a:t>
                      </a:r>
                      <a:r>
                        <a:rPr sz="1100" spc="5" dirty="0">
                          <a:latin typeface="Carlito"/>
                          <a:cs typeface="Carlito"/>
                        </a:rPr>
                        <a:t>a </a:t>
                      </a:r>
                      <a:r>
                        <a:rPr sz="1100" spc="-5" dirty="0">
                          <a:latin typeface="Carlito"/>
                          <a:cs typeface="Carlito"/>
                        </a:rPr>
                        <a:t>la tasa</a:t>
                      </a:r>
                      <a:r>
                        <a:rPr sz="1100" spc="-135" dirty="0">
                          <a:latin typeface="Carlito"/>
                          <a:cs typeface="Carlito"/>
                        </a:rPr>
                        <a:t> </a:t>
                      </a:r>
                      <a:r>
                        <a:rPr sz="1100" spc="-5" dirty="0">
                          <a:latin typeface="Carlito"/>
                          <a:cs typeface="Carlito"/>
                        </a:rPr>
                        <a:t>del</a:t>
                      </a:r>
                      <a:endParaRPr sz="1100">
                        <a:latin typeface="Carlito"/>
                        <a:cs typeface="Carlito"/>
                      </a:endParaRPr>
                    </a:p>
                    <a:p>
                      <a:pPr marL="92710">
                        <a:lnSpc>
                          <a:spcPct val="100000"/>
                        </a:lnSpc>
                      </a:pPr>
                      <a:r>
                        <a:rPr sz="1100" b="1" u="sng" spc="5" dirty="0">
                          <a:uFill>
                            <a:solidFill>
                              <a:srgbClr val="000000"/>
                            </a:solidFill>
                          </a:uFill>
                          <a:latin typeface="Carlito"/>
                          <a:cs typeface="Carlito"/>
                        </a:rPr>
                        <a:t>16%.</a:t>
                      </a:r>
                      <a:endParaRPr sz="1100">
                        <a:latin typeface="Carlito"/>
                        <a:cs typeface="Carlito"/>
                      </a:endParaRPr>
                    </a:p>
                  </a:txBody>
                  <a:tcPr marL="0" marR="0" marT="271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3"/>
                  </a:ext>
                </a:extLst>
              </a:tr>
              <a:tr h="563689">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383540">
                        <a:lnSpc>
                          <a:spcPct val="100000"/>
                        </a:lnSpc>
                        <a:spcBef>
                          <a:spcPts val="285"/>
                        </a:spcBef>
                      </a:pPr>
                      <a:r>
                        <a:rPr sz="1100" dirty="0">
                          <a:latin typeface="Carlito"/>
                          <a:cs typeface="Carlito"/>
                        </a:rPr>
                        <a:t>Se </a:t>
                      </a:r>
                      <a:r>
                        <a:rPr sz="1100" spc="-10" dirty="0">
                          <a:latin typeface="Carlito"/>
                          <a:cs typeface="Carlito"/>
                        </a:rPr>
                        <a:t>deberá presentar </a:t>
                      </a:r>
                      <a:r>
                        <a:rPr sz="1100" spc="-5" dirty="0">
                          <a:latin typeface="Carlito"/>
                          <a:cs typeface="Carlito"/>
                        </a:rPr>
                        <a:t>el </a:t>
                      </a:r>
                      <a:r>
                        <a:rPr sz="1100" spc="-10" dirty="0">
                          <a:latin typeface="Carlito"/>
                          <a:cs typeface="Carlito"/>
                        </a:rPr>
                        <a:t>monto </a:t>
                      </a:r>
                      <a:r>
                        <a:rPr sz="1100" dirty="0">
                          <a:latin typeface="Carlito"/>
                          <a:cs typeface="Carlito"/>
                        </a:rPr>
                        <a:t>de </a:t>
                      </a:r>
                      <a:r>
                        <a:rPr sz="1100" spc="-5" dirty="0">
                          <a:latin typeface="Carlito"/>
                          <a:cs typeface="Carlito"/>
                        </a:rPr>
                        <a:t>los actos </a:t>
                      </a:r>
                      <a:r>
                        <a:rPr sz="1100" b="1" u="sng" dirty="0">
                          <a:uFill>
                            <a:solidFill>
                              <a:srgbClr val="000000"/>
                            </a:solidFill>
                          </a:uFill>
                          <a:latin typeface="Carlito"/>
                          <a:cs typeface="Carlito"/>
                        </a:rPr>
                        <a:t>pagado</a:t>
                      </a:r>
                      <a:r>
                        <a:rPr sz="1100" dirty="0">
                          <a:latin typeface="Carlito"/>
                          <a:cs typeface="Carlito"/>
                        </a:rPr>
                        <a:t>s </a:t>
                      </a:r>
                      <a:r>
                        <a:rPr sz="1100" spc="5" dirty="0">
                          <a:latin typeface="Carlito"/>
                          <a:cs typeface="Carlito"/>
                        </a:rPr>
                        <a:t>a </a:t>
                      </a:r>
                      <a:r>
                        <a:rPr sz="1100" spc="-5" dirty="0">
                          <a:latin typeface="Carlito"/>
                          <a:cs typeface="Carlito"/>
                        </a:rPr>
                        <a:t>la tasa </a:t>
                      </a:r>
                      <a:r>
                        <a:rPr sz="1100" spc="-10" dirty="0">
                          <a:latin typeface="Carlito"/>
                          <a:cs typeface="Carlito"/>
                        </a:rPr>
                        <a:t>general </a:t>
                      </a:r>
                      <a:r>
                        <a:rPr sz="1100" spc="-5" dirty="0">
                          <a:latin typeface="Carlito"/>
                          <a:cs typeface="Carlito"/>
                        </a:rPr>
                        <a:t>del </a:t>
                      </a:r>
                      <a:r>
                        <a:rPr sz="1100" b="1" u="sng" spc="5" dirty="0">
                          <a:uFill>
                            <a:solidFill>
                              <a:srgbClr val="000000"/>
                            </a:solidFill>
                          </a:uFill>
                          <a:latin typeface="Carlito"/>
                          <a:cs typeface="Carlito"/>
                        </a:rPr>
                        <a:t>0%</a:t>
                      </a:r>
                      <a:r>
                        <a:rPr sz="1100" b="1" spc="5" dirty="0">
                          <a:latin typeface="Carlito"/>
                          <a:cs typeface="Carlito"/>
                        </a:rPr>
                        <a:t> </a:t>
                      </a:r>
                      <a:r>
                        <a:rPr sz="1100" dirty="0">
                          <a:latin typeface="Carlito"/>
                          <a:cs typeface="Carlito"/>
                        </a:rPr>
                        <a:t>de  </a:t>
                      </a:r>
                      <a:r>
                        <a:rPr sz="1100" spc="-15" dirty="0">
                          <a:latin typeface="Carlito"/>
                          <a:cs typeface="Carlito"/>
                        </a:rPr>
                        <a:t>IVA.</a:t>
                      </a:r>
                      <a:endParaRPr sz="1100">
                        <a:latin typeface="Carlito"/>
                        <a:cs typeface="Carlito"/>
                      </a:endParaRPr>
                    </a:p>
                  </a:txBody>
                  <a:tcPr marL="0" marR="0" marT="271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4"/>
                  </a:ext>
                </a:extLst>
              </a:tr>
              <a:tr h="56378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90"/>
                        </a:spcBef>
                      </a:pPr>
                      <a:r>
                        <a:rPr sz="1100" dirty="0">
                          <a:latin typeface="Carlito"/>
                          <a:cs typeface="Carlito"/>
                        </a:rPr>
                        <a:t>Se </a:t>
                      </a:r>
                      <a:r>
                        <a:rPr sz="1100" spc="-10" dirty="0">
                          <a:latin typeface="Carlito"/>
                          <a:cs typeface="Carlito"/>
                        </a:rPr>
                        <a:t>indica </a:t>
                      </a:r>
                      <a:r>
                        <a:rPr sz="1100" spc="-5" dirty="0">
                          <a:latin typeface="Carlito"/>
                          <a:cs typeface="Carlito"/>
                        </a:rPr>
                        <a:t>aquellos </a:t>
                      </a:r>
                      <a:r>
                        <a:rPr sz="1100" dirty="0">
                          <a:latin typeface="Carlito"/>
                          <a:cs typeface="Carlito"/>
                        </a:rPr>
                        <a:t>pagos por </a:t>
                      </a:r>
                      <a:r>
                        <a:rPr sz="1100" spc="-5" dirty="0">
                          <a:latin typeface="Carlito"/>
                          <a:cs typeface="Carlito"/>
                        </a:rPr>
                        <a:t>operaciones </a:t>
                      </a:r>
                      <a:r>
                        <a:rPr sz="1100" spc="-15" dirty="0">
                          <a:latin typeface="Carlito"/>
                          <a:cs typeface="Carlito"/>
                        </a:rPr>
                        <a:t>Exentas </a:t>
                      </a:r>
                      <a:r>
                        <a:rPr sz="1100" spc="-5" dirty="0">
                          <a:latin typeface="Carlito"/>
                          <a:cs typeface="Carlito"/>
                        </a:rPr>
                        <a:t>para el </a:t>
                      </a:r>
                      <a:r>
                        <a:rPr sz="1100" spc="-20" dirty="0">
                          <a:latin typeface="Carlito"/>
                          <a:cs typeface="Carlito"/>
                        </a:rPr>
                        <a:t>IVA, </a:t>
                      </a:r>
                      <a:r>
                        <a:rPr sz="1100" spc="-5" dirty="0">
                          <a:latin typeface="Carlito"/>
                          <a:cs typeface="Carlito"/>
                        </a:rPr>
                        <a:t>como </a:t>
                      </a:r>
                      <a:r>
                        <a:rPr sz="1100" dirty="0">
                          <a:latin typeface="Carlito"/>
                          <a:cs typeface="Carlito"/>
                        </a:rPr>
                        <a:t>puede</a:t>
                      </a:r>
                      <a:r>
                        <a:rPr sz="1100" spc="-114" dirty="0">
                          <a:latin typeface="Carlito"/>
                          <a:cs typeface="Carlito"/>
                        </a:rPr>
                        <a:t> </a:t>
                      </a:r>
                      <a:r>
                        <a:rPr sz="1100" dirty="0">
                          <a:latin typeface="Carlito"/>
                          <a:cs typeface="Carlito"/>
                        </a:rPr>
                        <a:t>ser</a:t>
                      </a:r>
                      <a:endParaRPr sz="1100">
                        <a:latin typeface="Carlito"/>
                        <a:cs typeface="Carlito"/>
                      </a:endParaRPr>
                    </a:p>
                    <a:p>
                      <a:pPr marL="92710">
                        <a:lnSpc>
                          <a:spcPct val="100000"/>
                        </a:lnSpc>
                      </a:pPr>
                      <a:r>
                        <a:rPr sz="1100" dirty="0">
                          <a:latin typeface="Carlito"/>
                          <a:cs typeface="Carlito"/>
                        </a:rPr>
                        <a:t>servicios </a:t>
                      </a:r>
                      <a:r>
                        <a:rPr sz="1100" spc="-5" dirty="0">
                          <a:latin typeface="Carlito"/>
                          <a:cs typeface="Carlito"/>
                        </a:rPr>
                        <a:t>médicos, </a:t>
                      </a:r>
                      <a:r>
                        <a:rPr sz="1100" dirty="0">
                          <a:latin typeface="Carlito"/>
                          <a:cs typeface="Carlito"/>
                        </a:rPr>
                        <a:t>de </a:t>
                      </a:r>
                      <a:r>
                        <a:rPr sz="1100" spc="-5" dirty="0">
                          <a:latin typeface="Carlito"/>
                          <a:cs typeface="Carlito"/>
                        </a:rPr>
                        <a:t>enseñanza,</a:t>
                      </a:r>
                      <a:r>
                        <a:rPr sz="1100" spc="-70" dirty="0">
                          <a:latin typeface="Carlito"/>
                          <a:cs typeface="Carlito"/>
                        </a:rPr>
                        <a:t> </a:t>
                      </a:r>
                      <a:r>
                        <a:rPr sz="1100" spc="-10" dirty="0">
                          <a:latin typeface="Carlito"/>
                          <a:cs typeface="Carlito"/>
                        </a:rPr>
                        <a:t>etc</a:t>
                      </a:r>
                      <a:endParaRPr sz="11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5"/>
                  </a:ext>
                </a:extLst>
              </a:tr>
              <a:tr h="621030">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113030">
                        <a:lnSpc>
                          <a:spcPct val="100000"/>
                        </a:lnSpc>
                        <a:spcBef>
                          <a:spcPts val="295"/>
                        </a:spcBef>
                      </a:pPr>
                      <a:r>
                        <a:rPr sz="1100" spc="5" dirty="0">
                          <a:latin typeface="Carlito"/>
                          <a:cs typeface="Carlito"/>
                        </a:rPr>
                        <a:t>En </a:t>
                      </a:r>
                      <a:r>
                        <a:rPr sz="1100" spc="-10" dirty="0">
                          <a:latin typeface="Carlito"/>
                          <a:cs typeface="Carlito"/>
                        </a:rPr>
                        <a:t>este </a:t>
                      </a:r>
                      <a:r>
                        <a:rPr sz="1100" spc="-5" dirty="0">
                          <a:latin typeface="Carlito"/>
                          <a:cs typeface="Carlito"/>
                        </a:rPr>
                        <a:t>apartado aparece la </a:t>
                      </a:r>
                      <a:r>
                        <a:rPr sz="1100" dirty="0">
                          <a:latin typeface="Carlito"/>
                          <a:cs typeface="Carlito"/>
                        </a:rPr>
                        <a:t>suma </a:t>
                      </a:r>
                      <a:r>
                        <a:rPr sz="1100" spc="-5" dirty="0">
                          <a:latin typeface="Carlito"/>
                          <a:cs typeface="Carlito"/>
                        </a:rPr>
                        <a:t>del </a:t>
                      </a:r>
                      <a:r>
                        <a:rPr sz="1100" spc="-20" dirty="0">
                          <a:latin typeface="Carlito"/>
                          <a:cs typeface="Carlito"/>
                        </a:rPr>
                        <a:t>IVA </a:t>
                      </a:r>
                      <a:r>
                        <a:rPr sz="1100" spc="-10" dirty="0">
                          <a:latin typeface="Carlito"/>
                          <a:cs typeface="Carlito"/>
                        </a:rPr>
                        <a:t>Acreditable </a:t>
                      </a:r>
                      <a:r>
                        <a:rPr sz="1100" spc="-5" dirty="0">
                          <a:latin typeface="Carlito"/>
                          <a:cs typeface="Carlito"/>
                        </a:rPr>
                        <a:t>Pagado </a:t>
                      </a:r>
                      <a:r>
                        <a:rPr sz="1100" dirty="0">
                          <a:latin typeface="Carlito"/>
                          <a:cs typeface="Carlito"/>
                        </a:rPr>
                        <a:t>de </a:t>
                      </a:r>
                      <a:r>
                        <a:rPr sz="1100" spc="-5" dirty="0">
                          <a:latin typeface="Carlito"/>
                          <a:cs typeface="Carlito"/>
                        </a:rPr>
                        <a:t>conformidad con  los actos pagados señalados </a:t>
                      </a:r>
                      <a:r>
                        <a:rPr sz="1100" dirty="0">
                          <a:latin typeface="Carlito"/>
                          <a:cs typeface="Carlito"/>
                        </a:rPr>
                        <a:t>en </a:t>
                      </a:r>
                      <a:r>
                        <a:rPr sz="1100" spc="-5" dirty="0">
                          <a:latin typeface="Carlito"/>
                          <a:cs typeface="Carlito"/>
                        </a:rPr>
                        <a:t>la declaración, el </a:t>
                      </a:r>
                      <a:r>
                        <a:rPr sz="1100" dirty="0">
                          <a:latin typeface="Carlito"/>
                          <a:cs typeface="Carlito"/>
                        </a:rPr>
                        <a:t>cual </a:t>
                      </a:r>
                      <a:r>
                        <a:rPr sz="1100" b="1" spc="5" dirty="0">
                          <a:latin typeface="Carlito"/>
                          <a:cs typeface="Carlito"/>
                        </a:rPr>
                        <a:t>debe ser el </a:t>
                      </a:r>
                      <a:r>
                        <a:rPr sz="1100" b="1" spc="-5" dirty="0">
                          <a:latin typeface="Carlito"/>
                          <a:cs typeface="Carlito"/>
                        </a:rPr>
                        <a:t>mismo </a:t>
                      </a:r>
                      <a:r>
                        <a:rPr sz="1100" dirty="0">
                          <a:latin typeface="Carlito"/>
                          <a:cs typeface="Carlito"/>
                        </a:rPr>
                        <a:t>que </a:t>
                      </a:r>
                      <a:r>
                        <a:rPr sz="1100" spc="-5" dirty="0">
                          <a:latin typeface="Carlito"/>
                          <a:cs typeface="Carlito"/>
                        </a:rPr>
                        <a:t>el  </a:t>
                      </a:r>
                      <a:r>
                        <a:rPr sz="1100" spc="-10" dirty="0">
                          <a:latin typeface="Carlito"/>
                          <a:cs typeface="Carlito"/>
                        </a:rPr>
                        <a:t>presentado </a:t>
                      </a:r>
                      <a:r>
                        <a:rPr sz="1100" dirty="0">
                          <a:latin typeface="Carlito"/>
                          <a:cs typeface="Carlito"/>
                        </a:rPr>
                        <a:t>en </a:t>
                      </a:r>
                      <a:r>
                        <a:rPr sz="1100" spc="-5" dirty="0">
                          <a:latin typeface="Carlito"/>
                          <a:cs typeface="Carlito"/>
                        </a:rPr>
                        <a:t>la</a:t>
                      </a:r>
                      <a:r>
                        <a:rPr sz="1100" spc="-20" dirty="0">
                          <a:latin typeface="Carlito"/>
                          <a:cs typeface="Carlito"/>
                        </a:rPr>
                        <a:t> </a:t>
                      </a:r>
                      <a:r>
                        <a:rPr sz="1100" b="1" dirty="0">
                          <a:latin typeface="Carlito"/>
                          <a:cs typeface="Carlito"/>
                        </a:rPr>
                        <a:t>DIOT</a:t>
                      </a:r>
                      <a:r>
                        <a:rPr sz="1100" dirty="0">
                          <a:latin typeface="Carlito"/>
                          <a:cs typeface="Carlito"/>
                        </a:rPr>
                        <a:t>.</a:t>
                      </a:r>
                      <a:endParaRPr sz="11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6"/>
                  </a:ext>
                </a:extLst>
              </a:tr>
              <a:tr h="56377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95"/>
                        </a:spcBef>
                      </a:pPr>
                      <a:r>
                        <a:rPr sz="1100" dirty="0">
                          <a:latin typeface="Carlito"/>
                          <a:cs typeface="Carlito"/>
                        </a:rPr>
                        <a:t>Se </a:t>
                      </a:r>
                      <a:r>
                        <a:rPr sz="1100" spc="-10" dirty="0">
                          <a:latin typeface="Carlito"/>
                          <a:cs typeface="Carlito"/>
                        </a:rPr>
                        <a:t>deberá presentar </a:t>
                      </a:r>
                      <a:r>
                        <a:rPr sz="1100" spc="-5" dirty="0">
                          <a:latin typeface="Carlito"/>
                          <a:cs typeface="Carlito"/>
                        </a:rPr>
                        <a:t>el </a:t>
                      </a:r>
                      <a:r>
                        <a:rPr sz="1100" b="1" spc="-10" dirty="0">
                          <a:latin typeface="Carlito"/>
                          <a:cs typeface="Carlito"/>
                        </a:rPr>
                        <a:t>factor </a:t>
                      </a:r>
                      <a:r>
                        <a:rPr sz="1100" b="1" spc="5" dirty="0">
                          <a:latin typeface="Carlito"/>
                          <a:cs typeface="Carlito"/>
                        </a:rPr>
                        <a:t>de </a:t>
                      </a:r>
                      <a:r>
                        <a:rPr sz="1100" b="1" spc="-10" dirty="0">
                          <a:latin typeface="Carlito"/>
                          <a:cs typeface="Carlito"/>
                        </a:rPr>
                        <a:t>prorrateo </a:t>
                      </a:r>
                      <a:r>
                        <a:rPr sz="1100" dirty="0">
                          <a:latin typeface="Carlito"/>
                          <a:cs typeface="Carlito"/>
                        </a:rPr>
                        <a:t>de </a:t>
                      </a:r>
                      <a:r>
                        <a:rPr sz="1100" spc="-20" dirty="0">
                          <a:latin typeface="Carlito"/>
                          <a:cs typeface="Carlito"/>
                        </a:rPr>
                        <a:t>IVA </a:t>
                      </a:r>
                      <a:r>
                        <a:rPr sz="1100" spc="-5" dirty="0">
                          <a:latin typeface="Carlito"/>
                          <a:cs typeface="Carlito"/>
                        </a:rPr>
                        <a:t>acreditable</a:t>
                      </a:r>
                      <a:r>
                        <a:rPr sz="1100" spc="-70" dirty="0">
                          <a:latin typeface="Carlito"/>
                          <a:cs typeface="Carlito"/>
                        </a:rPr>
                        <a:t> </a:t>
                      </a:r>
                      <a:r>
                        <a:rPr sz="1100" spc="-5" dirty="0">
                          <a:latin typeface="Carlito"/>
                          <a:cs typeface="Carlito"/>
                        </a:rPr>
                        <a:t>determinado.</a:t>
                      </a:r>
                      <a:endParaRPr sz="11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7"/>
                  </a:ext>
                </a:extLst>
              </a:tr>
            </a:tbl>
          </a:graphicData>
        </a:graphic>
      </p:graphicFrame>
      <p:grpSp>
        <p:nvGrpSpPr>
          <p:cNvPr id="15" name="object 15"/>
          <p:cNvGrpSpPr/>
          <p:nvPr/>
        </p:nvGrpSpPr>
        <p:grpSpPr>
          <a:xfrm>
            <a:off x="1908047" y="1570483"/>
            <a:ext cx="3017520" cy="3945731"/>
            <a:chOff x="512063" y="950975"/>
            <a:chExt cx="4023360" cy="5260975"/>
          </a:xfrm>
        </p:grpSpPr>
        <p:sp>
          <p:nvSpPr>
            <p:cNvPr id="16" name="object 16"/>
            <p:cNvSpPr/>
            <p:nvPr/>
          </p:nvSpPr>
          <p:spPr>
            <a:xfrm>
              <a:off x="512063" y="950975"/>
              <a:ext cx="4023360" cy="61264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bject 17"/>
            <p:cNvSpPr/>
            <p:nvPr/>
          </p:nvSpPr>
          <p:spPr>
            <a:xfrm>
              <a:off x="512063" y="1773936"/>
              <a:ext cx="4023360" cy="61264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bject 18"/>
            <p:cNvSpPr/>
            <p:nvPr/>
          </p:nvSpPr>
          <p:spPr>
            <a:xfrm>
              <a:off x="512063" y="2551175"/>
              <a:ext cx="4023360" cy="612648"/>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bject 19"/>
            <p:cNvSpPr/>
            <p:nvPr/>
          </p:nvSpPr>
          <p:spPr>
            <a:xfrm>
              <a:off x="512063" y="3273552"/>
              <a:ext cx="4023360" cy="61569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20"/>
            <p:cNvSpPr/>
            <p:nvPr/>
          </p:nvSpPr>
          <p:spPr>
            <a:xfrm>
              <a:off x="512063" y="4014215"/>
              <a:ext cx="4023360" cy="612648"/>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bject 21"/>
            <p:cNvSpPr/>
            <p:nvPr/>
          </p:nvSpPr>
          <p:spPr>
            <a:xfrm>
              <a:off x="512063" y="4788408"/>
              <a:ext cx="4023360" cy="615696"/>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object 22"/>
            <p:cNvSpPr/>
            <p:nvPr/>
          </p:nvSpPr>
          <p:spPr>
            <a:xfrm>
              <a:off x="512063" y="5599175"/>
              <a:ext cx="4023360" cy="612648"/>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object 23"/>
          <p:cNvGrpSpPr/>
          <p:nvPr/>
        </p:nvGrpSpPr>
        <p:grpSpPr>
          <a:xfrm>
            <a:off x="1773173" y="859536"/>
            <a:ext cx="468630" cy="466725"/>
            <a:chOff x="332231" y="3047"/>
            <a:chExt cx="624840" cy="622300"/>
          </a:xfrm>
        </p:grpSpPr>
        <p:sp>
          <p:nvSpPr>
            <p:cNvPr id="24" name="object 24"/>
            <p:cNvSpPr/>
            <p:nvPr/>
          </p:nvSpPr>
          <p:spPr>
            <a:xfrm>
              <a:off x="448055" y="281559"/>
              <a:ext cx="127381" cy="163449"/>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25"/>
            <p:cNvSpPr/>
            <p:nvPr/>
          </p:nvSpPr>
          <p:spPr>
            <a:xfrm>
              <a:off x="553211" y="193547"/>
              <a:ext cx="265430" cy="262255"/>
            </a:xfrm>
            <a:custGeom>
              <a:avLst/>
              <a:gdLst/>
              <a:ahLst/>
              <a:cxnLst/>
              <a:rect l="l" t="t" r="r" b="b"/>
              <a:pathLst>
                <a:path w="265430" h="262255">
                  <a:moveTo>
                    <a:pt x="219163" y="0"/>
                  </a:moveTo>
                  <a:lnTo>
                    <a:pt x="210692" y="0"/>
                  </a:lnTo>
                  <a:lnTo>
                    <a:pt x="205841" y="4825"/>
                  </a:lnTo>
                  <a:lnTo>
                    <a:pt x="133197" y="77850"/>
                  </a:lnTo>
                  <a:lnTo>
                    <a:pt x="23012" y="185547"/>
                  </a:lnTo>
                  <a:lnTo>
                    <a:pt x="21793" y="186689"/>
                  </a:lnTo>
                  <a:lnTo>
                    <a:pt x="20586" y="189102"/>
                  </a:lnTo>
                  <a:lnTo>
                    <a:pt x="20586" y="190373"/>
                  </a:lnTo>
                  <a:lnTo>
                    <a:pt x="2425" y="245363"/>
                  </a:lnTo>
                  <a:lnTo>
                    <a:pt x="0" y="250189"/>
                  </a:lnTo>
                  <a:lnTo>
                    <a:pt x="1206" y="254888"/>
                  </a:lnTo>
                  <a:lnTo>
                    <a:pt x="4838" y="258572"/>
                  </a:lnTo>
                  <a:lnTo>
                    <a:pt x="7264" y="260985"/>
                  </a:lnTo>
                  <a:lnTo>
                    <a:pt x="10896" y="262127"/>
                  </a:lnTo>
                  <a:lnTo>
                    <a:pt x="16954" y="262127"/>
                  </a:lnTo>
                  <a:lnTo>
                    <a:pt x="18160" y="260985"/>
                  </a:lnTo>
                  <a:lnTo>
                    <a:pt x="72656" y="242950"/>
                  </a:lnTo>
                  <a:lnTo>
                    <a:pt x="75069" y="242950"/>
                  </a:lnTo>
                  <a:lnTo>
                    <a:pt x="76288" y="241807"/>
                  </a:lnTo>
                  <a:lnTo>
                    <a:pt x="78701" y="240537"/>
                  </a:lnTo>
                  <a:lnTo>
                    <a:pt x="90655" y="228600"/>
                  </a:lnTo>
                  <a:lnTo>
                    <a:pt x="35115" y="228600"/>
                  </a:lnTo>
                  <a:lnTo>
                    <a:pt x="43586" y="202311"/>
                  </a:lnTo>
                  <a:lnTo>
                    <a:pt x="141668" y="104140"/>
                  </a:lnTo>
                  <a:lnTo>
                    <a:pt x="179209" y="104140"/>
                  </a:lnTo>
                  <a:lnTo>
                    <a:pt x="159829" y="86232"/>
                  </a:lnTo>
                  <a:lnTo>
                    <a:pt x="215531" y="32257"/>
                  </a:lnTo>
                  <a:lnTo>
                    <a:pt x="250880" y="32257"/>
                  </a:lnTo>
                  <a:lnTo>
                    <a:pt x="224002" y="4825"/>
                  </a:lnTo>
                  <a:lnTo>
                    <a:pt x="219163" y="0"/>
                  </a:lnTo>
                  <a:close/>
                </a:path>
                <a:path w="265430" h="262255">
                  <a:moveTo>
                    <a:pt x="250880" y="32257"/>
                  </a:moveTo>
                  <a:lnTo>
                    <a:pt x="215531" y="32257"/>
                  </a:lnTo>
                  <a:lnTo>
                    <a:pt x="233692" y="50292"/>
                  </a:lnTo>
                  <a:lnTo>
                    <a:pt x="179209" y="104140"/>
                  </a:lnTo>
                  <a:lnTo>
                    <a:pt x="141668" y="104140"/>
                  </a:lnTo>
                  <a:lnTo>
                    <a:pt x="159829" y="122047"/>
                  </a:lnTo>
                  <a:lnTo>
                    <a:pt x="61747" y="220217"/>
                  </a:lnTo>
                  <a:lnTo>
                    <a:pt x="35115" y="228600"/>
                  </a:lnTo>
                  <a:lnTo>
                    <a:pt x="90655" y="228600"/>
                  </a:lnTo>
                  <a:lnTo>
                    <a:pt x="262750" y="57403"/>
                  </a:lnTo>
                  <a:lnTo>
                    <a:pt x="265175" y="53848"/>
                  </a:lnTo>
                  <a:lnTo>
                    <a:pt x="265175" y="46735"/>
                  </a:lnTo>
                  <a:lnTo>
                    <a:pt x="260337" y="41909"/>
                  </a:lnTo>
                  <a:lnTo>
                    <a:pt x="250880" y="32257"/>
                  </a:lnTo>
                  <a:close/>
                </a:path>
              </a:pathLst>
            </a:custGeom>
            <a:solidFill>
              <a:srgbClr val="297ED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bject 26"/>
            <p:cNvSpPr/>
            <p:nvPr/>
          </p:nvSpPr>
          <p:spPr>
            <a:xfrm>
              <a:off x="553211" y="193547"/>
              <a:ext cx="265430" cy="262255"/>
            </a:xfrm>
            <a:custGeom>
              <a:avLst/>
              <a:gdLst/>
              <a:ahLst/>
              <a:cxnLst/>
              <a:rect l="l" t="t" r="r" b="b"/>
              <a:pathLst>
                <a:path w="265430" h="262255">
                  <a:moveTo>
                    <a:pt x="260337" y="41909"/>
                  </a:moveTo>
                  <a:lnTo>
                    <a:pt x="239331" y="20470"/>
                  </a:lnTo>
                  <a:lnTo>
                    <a:pt x="228544" y="9461"/>
                  </a:lnTo>
                  <a:lnTo>
                    <a:pt x="224570" y="5405"/>
                  </a:lnTo>
                  <a:lnTo>
                    <a:pt x="224002" y="4825"/>
                  </a:lnTo>
                  <a:lnTo>
                    <a:pt x="219163" y="0"/>
                  </a:lnTo>
                  <a:lnTo>
                    <a:pt x="210692" y="0"/>
                  </a:lnTo>
                  <a:lnTo>
                    <a:pt x="205841" y="4825"/>
                  </a:lnTo>
                  <a:lnTo>
                    <a:pt x="163844" y="47043"/>
                  </a:lnTo>
                  <a:lnTo>
                    <a:pt x="142278" y="68722"/>
                  </a:lnTo>
                  <a:lnTo>
                    <a:pt x="134332" y="76709"/>
                  </a:lnTo>
                  <a:lnTo>
                    <a:pt x="133197" y="77850"/>
                  </a:lnTo>
                  <a:lnTo>
                    <a:pt x="69496" y="140112"/>
                  </a:lnTo>
                  <a:lnTo>
                    <a:pt x="36785" y="172085"/>
                  </a:lnTo>
                  <a:lnTo>
                    <a:pt x="24734" y="183864"/>
                  </a:lnTo>
                  <a:lnTo>
                    <a:pt x="23012" y="185547"/>
                  </a:lnTo>
                  <a:lnTo>
                    <a:pt x="21793" y="186689"/>
                  </a:lnTo>
                  <a:lnTo>
                    <a:pt x="20586" y="189102"/>
                  </a:lnTo>
                  <a:lnTo>
                    <a:pt x="20586" y="190373"/>
                  </a:lnTo>
                  <a:lnTo>
                    <a:pt x="10087" y="222164"/>
                  </a:lnTo>
                  <a:lnTo>
                    <a:pt x="4695" y="238490"/>
                  </a:lnTo>
                  <a:lnTo>
                    <a:pt x="2709" y="244504"/>
                  </a:lnTo>
                  <a:lnTo>
                    <a:pt x="2425" y="245363"/>
                  </a:lnTo>
                  <a:lnTo>
                    <a:pt x="0" y="250189"/>
                  </a:lnTo>
                  <a:lnTo>
                    <a:pt x="1206" y="254888"/>
                  </a:lnTo>
                  <a:lnTo>
                    <a:pt x="4838" y="258572"/>
                  </a:lnTo>
                  <a:lnTo>
                    <a:pt x="7264" y="260985"/>
                  </a:lnTo>
                  <a:lnTo>
                    <a:pt x="10896" y="262127"/>
                  </a:lnTo>
                  <a:lnTo>
                    <a:pt x="14528" y="262127"/>
                  </a:lnTo>
                  <a:lnTo>
                    <a:pt x="15735" y="262127"/>
                  </a:lnTo>
                  <a:lnTo>
                    <a:pt x="16954" y="262127"/>
                  </a:lnTo>
                  <a:lnTo>
                    <a:pt x="18160" y="260985"/>
                  </a:lnTo>
                  <a:lnTo>
                    <a:pt x="49666" y="250559"/>
                  </a:lnTo>
                  <a:lnTo>
                    <a:pt x="65844" y="245205"/>
                  </a:lnTo>
                  <a:lnTo>
                    <a:pt x="71805" y="243232"/>
                  </a:lnTo>
                  <a:lnTo>
                    <a:pt x="72656" y="242950"/>
                  </a:lnTo>
                  <a:lnTo>
                    <a:pt x="75069" y="242950"/>
                  </a:lnTo>
                  <a:lnTo>
                    <a:pt x="76288" y="241807"/>
                  </a:lnTo>
                  <a:lnTo>
                    <a:pt x="78701" y="240537"/>
                  </a:lnTo>
                  <a:lnTo>
                    <a:pt x="141705" y="177615"/>
                  </a:lnTo>
                  <a:lnTo>
                    <a:pt x="174058" y="145303"/>
                  </a:lnTo>
                  <a:lnTo>
                    <a:pt x="185977" y="133399"/>
                  </a:lnTo>
                  <a:lnTo>
                    <a:pt x="187680" y="131699"/>
                  </a:lnTo>
                  <a:lnTo>
                    <a:pt x="229685" y="90142"/>
                  </a:lnTo>
                  <a:lnTo>
                    <a:pt x="251255" y="68802"/>
                  </a:lnTo>
                  <a:lnTo>
                    <a:pt x="259202" y="60940"/>
                  </a:lnTo>
                  <a:lnTo>
                    <a:pt x="260337" y="59817"/>
                  </a:lnTo>
                  <a:lnTo>
                    <a:pt x="262750" y="57403"/>
                  </a:lnTo>
                  <a:lnTo>
                    <a:pt x="265175" y="53848"/>
                  </a:lnTo>
                  <a:lnTo>
                    <a:pt x="265175" y="50292"/>
                  </a:lnTo>
                  <a:lnTo>
                    <a:pt x="265175" y="46735"/>
                  </a:lnTo>
                  <a:lnTo>
                    <a:pt x="262750" y="44323"/>
                  </a:lnTo>
                  <a:lnTo>
                    <a:pt x="260337" y="41909"/>
                  </a:lnTo>
                  <a:close/>
                </a:path>
              </a:pathLst>
            </a:custGeom>
            <a:ln w="9144">
              <a:solidFill>
                <a:srgbClr val="4966A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bject 27"/>
            <p:cNvSpPr/>
            <p:nvPr/>
          </p:nvSpPr>
          <p:spPr>
            <a:xfrm>
              <a:off x="583755" y="221234"/>
              <a:ext cx="207721" cy="205486"/>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bject 28"/>
            <p:cNvSpPr/>
            <p:nvPr/>
          </p:nvSpPr>
          <p:spPr>
            <a:xfrm>
              <a:off x="336803" y="7620"/>
              <a:ext cx="615950" cy="612775"/>
            </a:xfrm>
            <a:custGeom>
              <a:avLst/>
              <a:gdLst/>
              <a:ahLst/>
              <a:cxnLst/>
              <a:rect l="l" t="t" r="r" b="b"/>
              <a:pathLst>
                <a:path w="615950" h="612775">
                  <a:moveTo>
                    <a:pt x="307848" y="0"/>
                  </a:moveTo>
                  <a:lnTo>
                    <a:pt x="262188" y="3304"/>
                  </a:lnTo>
                  <a:lnTo>
                    <a:pt x="218665" y="12908"/>
                  </a:lnTo>
                  <a:lnTo>
                    <a:pt x="177744" y="28349"/>
                  </a:lnTo>
                  <a:lnTo>
                    <a:pt x="139892" y="49161"/>
                  </a:lnTo>
                  <a:lnTo>
                    <a:pt x="105575" y="74883"/>
                  </a:lnTo>
                  <a:lnTo>
                    <a:pt x="75258" y="105049"/>
                  </a:lnTo>
                  <a:lnTo>
                    <a:pt x="49408" y="139196"/>
                  </a:lnTo>
                  <a:lnTo>
                    <a:pt x="28491" y="176861"/>
                  </a:lnTo>
                  <a:lnTo>
                    <a:pt x="12973" y="217580"/>
                  </a:lnTo>
                  <a:lnTo>
                    <a:pt x="3321" y="260889"/>
                  </a:lnTo>
                  <a:lnTo>
                    <a:pt x="0" y="306324"/>
                  </a:lnTo>
                  <a:lnTo>
                    <a:pt x="3321" y="351472"/>
                  </a:lnTo>
                  <a:lnTo>
                    <a:pt x="12973" y="394603"/>
                  </a:lnTo>
                  <a:lnTo>
                    <a:pt x="28491" y="435236"/>
                  </a:lnTo>
                  <a:lnTo>
                    <a:pt x="49408" y="472889"/>
                  </a:lnTo>
                  <a:lnTo>
                    <a:pt x="75258" y="507083"/>
                  </a:lnTo>
                  <a:lnTo>
                    <a:pt x="105575" y="537335"/>
                  </a:lnTo>
                  <a:lnTo>
                    <a:pt x="139892" y="563165"/>
                  </a:lnTo>
                  <a:lnTo>
                    <a:pt x="177744" y="584092"/>
                  </a:lnTo>
                  <a:lnTo>
                    <a:pt x="218665" y="599636"/>
                  </a:lnTo>
                  <a:lnTo>
                    <a:pt x="262188" y="609314"/>
                  </a:lnTo>
                  <a:lnTo>
                    <a:pt x="307848" y="612647"/>
                  </a:lnTo>
                  <a:lnTo>
                    <a:pt x="357670" y="608624"/>
                  </a:lnTo>
                  <a:lnTo>
                    <a:pt x="404974" y="596981"/>
                  </a:lnTo>
                  <a:lnTo>
                    <a:pt x="430152" y="586358"/>
                  </a:lnTo>
                  <a:lnTo>
                    <a:pt x="307848" y="586358"/>
                  </a:lnTo>
                  <a:lnTo>
                    <a:pt x="261948" y="582684"/>
                  </a:lnTo>
                  <a:lnTo>
                    <a:pt x="218429" y="572048"/>
                  </a:lnTo>
                  <a:lnTo>
                    <a:pt x="177867" y="555035"/>
                  </a:lnTo>
                  <a:lnTo>
                    <a:pt x="140840" y="532226"/>
                  </a:lnTo>
                  <a:lnTo>
                    <a:pt x="107926" y="504205"/>
                  </a:lnTo>
                  <a:lnTo>
                    <a:pt x="79701" y="471556"/>
                  </a:lnTo>
                  <a:lnTo>
                    <a:pt x="56743" y="434860"/>
                  </a:lnTo>
                  <a:lnTo>
                    <a:pt x="39630" y="394700"/>
                  </a:lnTo>
                  <a:lnTo>
                    <a:pt x="28939" y="351661"/>
                  </a:lnTo>
                  <a:lnTo>
                    <a:pt x="25247" y="306324"/>
                  </a:lnTo>
                  <a:lnTo>
                    <a:pt x="28939" y="260646"/>
                  </a:lnTo>
                  <a:lnTo>
                    <a:pt x="39630" y="217340"/>
                  </a:lnTo>
                  <a:lnTo>
                    <a:pt x="56743" y="176980"/>
                  </a:lnTo>
                  <a:lnTo>
                    <a:pt x="79701" y="140140"/>
                  </a:lnTo>
                  <a:lnTo>
                    <a:pt x="107926" y="107394"/>
                  </a:lnTo>
                  <a:lnTo>
                    <a:pt x="140840" y="79315"/>
                  </a:lnTo>
                  <a:lnTo>
                    <a:pt x="177867" y="56476"/>
                  </a:lnTo>
                  <a:lnTo>
                    <a:pt x="218429" y="39453"/>
                  </a:lnTo>
                  <a:lnTo>
                    <a:pt x="261948" y="28818"/>
                  </a:lnTo>
                  <a:lnTo>
                    <a:pt x="307848" y="25146"/>
                  </a:lnTo>
                  <a:lnTo>
                    <a:pt x="428956" y="25146"/>
                  </a:lnTo>
                  <a:lnTo>
                    <a:pt x="396589" y="12908"/>
                  </a:lnTo>
                  <a:lnTo>
                    <a:pt x="353235" y="3304"/>
                  </a:lnTo>
                  <a:lnTo>
                    <a:pt x="307848" y="0"/>
                  </a:lnTo>
                  <a:close/>
                </a:path>
                <a:path w="615950" h="612775">
                  <a:moveTo>
                    <a:pt x="428956" y="25146"/>
                  </a:moveTo>
                  <a:lnTo>
                    <a:pt x="307848" y="25146"/>
                  </a:lnTo>
                  <a:lnTo>
                    <a:pt x="353423" y="28818"/>
                  </a:lnTo>
                  <a:lnTo>
                    <a:pt x="396683" y="39453"/>
                  </a:lnTo>
                  <a:lnTo>
                    <a:pt x="437041" y="56476"/>
                  </a:lnTo>
                  <a:lnTo>
                    <a:pt x="473915" y="79315"/>
                  </a:lnTo>
                  <a:lnTo>
                    <a:pt x="506718" y="107394"/>
                  </a:lnTo>
                  <a:lnTo>
                    <a:pt x="534868" y="140140"/>
                  </a:lnTo>
                  <a:lnTo>
                    <a:pt x="557780" y="176980"/>
                  </a:lnTo>
                  <a:lnTo>
                    <a:pt x="574869" y="217340"/>
                  </a:lnTo>
                  <a:lnTo>
                    <a:pt x="585551" y="260646"/>
                  </a:lnTo>
                  <a:lnTo>
                    <a:pt x="589241" y="306324"/>
                  </a:lnTo>
                  <a:lnTo>
                    <a:pt x="585551" y="351661"/>
                  </a:lnTo>
                  <a:lnTo>
                    <a:pt x="574869" y="394700"/>
                  </a:lnTo>
                  <a:lnTo>
                    <a:pt x="557780" y="434860"/>
                  </a:lnTo>
                  <a:lnTo>
                    <a:pt x="534868" y="471556"/>
                  </a:lnTo>
                  <a:lnTo>
                    <a:pt x="506718" y="504205"/>
                  </a:lnTo>
                  <a:lnTo>
                    <a:pt x="473915" y="532226"/>
                  </a:lnTo>
                  <a:lnTo>
                    <a:pt x="437041" y="555035"/>
                  </a:lnTo>
                  <a:lnTo>
                    <a:pt x="396683" y="572048"/>
                  </a:lnTo>
                  <a:lnTo>
                    <a:pt x="353423" y="582684"/>
                  </a:lnTo>
                  <a:lnTo>
                    <a:pt x="307848" y="586358"/>
                  </a:lnTo>
                  <a:lnTo>
                    <a:pt x="430152" y="586358"/>
                  </a:lnTo>
                  <a:lnTo>
                    <a:pt x="489459" y="553394"/>
                  </a:lnTo>
                  <a:lnTo>
                    <a:pt x="525356" y="522731"/>
                  </a:lnTo>
                  <a:lnTo>
                    <a:pt x="556166" y="487009"/>
                  </a:lnTo>
                  <a:lnTo>
                    <a:pt x="581247" y="446867"/>
                  </a:lnTo>
                  <a:lnTo>
                    <a:pt x="599957" y="402945"/>
                  </a:lnTo>
                  <a:lnTo>
                    <a:pt x="611654" y="355884"/>
                  </a:lnTo>
                  <a:lnTo>
                    <a:pt x="615696" y="306324"/>
                  </a:lnTo>
                  <a:lnTo>
                    <a:pt x="612347" y="260889"/>
                  </a:lnTo>
                  <a:lnTo>
                    <a:pt x="602624" y="217580"/>
                  </a:lnTo>
                  <a:lnTo>
                    <a:pt x="587008" y="176861"/>
                  </a:lnTo>
                  <a:lnTo>
                    <a:pt x="565983" y="139196"/>
                  </a:lnTo>
                  <a:lnTo>
                    <a:pt x="540029" y="105049"/>
                  </a:lnTo>
                  <a:lnTo>
                    <a:pt x="509631" y="74883"/>
                  </a:lnTo>
                  <a:lnTo>
                    <a:pt x="475270" y="49161"/>
                  </a:lnTo>
                  <a:lnTo>
                    <a:pt x="437428" y="28349"/>
                  </a:lnTo>
                  <a:lnTo>
                    <a:pt x="428956" y="25146"/>
                  </a:lnTo>
                  <a:close/>
                </a:path>
              </a:pathLst>
            </a:custGeom>
            <a:solidFill>
              <a:srgbClr val="297ED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bject 29"/>
            <p:cNvSpPr/>
            <p:nvPr/>
          </p:nvSpPr>
          <p:spPr>
            <a:xfrm>
              <a:off x="336803" y="7620"/>
              <a:ext cx="615950" cy="612775"/>
            </a:xfrm>
            <a:custGeom>
              <a:avLst/>
              <a:gdLst/>
              <a:ahLst/>
              <a:cxnLst/>
              <a:rect l="l" t="t" r="r" b="b"/>
              <a:pathLst>
                <a:path w="615950" h="612775">
                  <a:moveTo>
                    <a:pt x="307848" y="25146"/>
                  </a:moveTo>
                  <a:lnTo>
                    <a:pt x="353423" y="28818"/>
                  </a:lnTo>
                  <a:lnTo>
                    <a:pt x="396683" y="39453"/>
                  </a:lnTo>
                  <a:lnTo>
                    <a:pt x="437041" y="56476"/>
                  </a:lnTo>
                  <a:lnTo>
                    <a:pt x="473915" y="79315"/>
                  </a:lnTo>
                  <a:lnTo>
                    <a:pt x="506718" y="107394"/>
                  </a:lnTo>
                  <a:lnTo>
                    <a:pt x="534868" y="140140"/>
                  </a:lnTo>
                  <a:lnTo>
                    <a:pt x="557780" y="176980"/>
                  </a:lnTo>
                  <a:lnTo>
                    <a:pt x="574869" y="217340"/>
                  </a:lnTo>
                  <a:lnTo>
                    <a:pt x="585551" y="260646"/>
                  </a:lnTo>
                  <a:lnTo>
                    <a:pt x="589241" y="306324"/>
                  </a:lnTo>
                  <a:lnTo>
                    <a:pt x="585551" y="351661"/>
                  </a:lnTo>
                  <a:lnTo>
                    <a:pt x="574869" y="394700"/>
                  </a:lnTo>
                  <a:lnTo>
                    <a:pt x="557780" y="434860"/>
                  </a:lnTo>
                  <a:lnTo>
                    <a:pt x="534868" y="471556"/>
                  </a:lnTo>
                  <a:lnTo>
                    <a:pt x="506718" y="504205"/>
                  </a:lnTo>
                  <a:lnTo>
                    <a:pt x="473915" y="532226"/>
                  </a:lnTo>
                  <a:lnTo>
                    <a:pt x="437041" y="555035"/>
                  </a:lnTo>
                  <a:lnTo>
                    <a:pt x="396683" y="572048"/>
                  </a:lnTo>
                  <a:lnTo>
                    <a:pt x="353423" y="582684"/>
                  </a:lnTo>
                  <a:lnTo>
                    <a:pt x="307848" y="586358"/>
                  </a:lnTo>
                  <a:lnTo>
                    <a:pt x="261948" y="582684"/>
                  </a:lnTo>
                  <a:lnTo>
                    <a:pt x="218429" y="572048"/>
                  </a:lnTo>
                  <a:lnTo>
                    <a:pt x="177867" y="555035"/>
                  </a:lnTo>
                  <a:lnTo>
                    <a:pt x="140840" y="532226"/>
                  </a:lnTo>
                  <a:lnTo>
                    <a:pt x="107926" y="504205"/>
                  </a:lnTo>
                  <a:lnTo>
                    <a:pt x="79701" y="471556"/>
                  </a:lnTo>
                  <a:lnTo>
                    <a:pt x="56743" y="434860"/>
                  </a:lnTo>
                  <a:lnTo>
                    <a:pt x="39630" y="394700"/>
                  </a:lnTo>
                  <a:lnTo>
                    <a:pt x="28939" y="351661"/>
                  </a:lnTo>
                  <a:lnTo>
                    <a:pt x="25247" y="306324"/>
                  </a:lnTo>
                  <a:lnTo>
                    <a:pt x="28939" y="260646"/>
                  </a:lnTo>
                  <a:lnTo>
                    <a:pt x="39630" y="217340"/>
                  </a:lnTo>
                  <a:lnTo>
                    <a:pt x="56743" y="176980"/>
                  </a:lnTo>
                  <a:lnTo>
                    <a:pt x="79701" y="140140"/>
                  </a:lnTo>
                  <a:lnTo>
                    <a:pt x="107926" y="107394"/>
                  </a:lnTo>
                  <a:lnTo>
                    <a:pt x="140840" y="79315"/>
                  </a:lnTo>
                  <a:lnTo>
                    <a:pt x="177867" y="56476"/>
                  </a:lnTo>
                  <a:lnTo>
                    <a:pt x="218429" y="39453"/>
                  </a:lnTo>
                  <a:lnTo>
                    <a:pt x="261948" y="28818"/>
                  </a:lnTo>
                  <a:lnTo>
                    <a:pt x="307848" y="25146"/>
                  </a:lnTo>
                </a:path>
                <a:path w="615950" h="612775">
                  <a:moveTo>
                    <a:pt x="307848" y="0"/>
                  </a:moveTo>
                  <a:lnTo>
                    <a:pt x="262188" y="3304"/>
                  </a:lnTo>
                  <a:lnTo>
                    <a:pt x="218665" y="12908"/>
                  </a:lnTo>
                  <a:lnTo>
                    <a:pt x="177744" y="28349"/>
                  </a:lnTo>
                  <a:lnTo>
                    <a:pt x="139892" y="49161"/>
                  </a:lnTo>
                  <a:lnTo>
                    <a:pt x="105575" y="74883"/>
                  </a:lnTo>
                  <a:lnTo>
                    <a:pt x="75258" y="105049"/>
                  </a:lnTo>
                  <a:lnTo>
                    <a:pt x="49408" y="139196"/>
                  </a:lnTo>
                  <a:lnTo>
                    <a:pt x="28491" y="176861"/>
                  </a:lnTo>
                  <a:lnTo>
                    <a:pt x="12973" y="217580"/>
                  </a:lnTo>
                  <a:lnTo>
                    <a:pt x="3321" y="260889"/>
                  </a:lnTo>
                  <a:lnTo>
                    <a:pt x="0" y="306324"/>
                  </a:lnTo>
                  <a:lnTo>
                    <a:pt x="3321" y="351472"/>
                  </a:lnTo>
                  <a:lnTo>
                    <a:pt x="12973" y="394603"/>
                  </a:lnTo>
                  <a:lnTo>
                    <a:pt x="28491" y="435236"/>
                  </a:lnTo>
                  <a:lnTo>
                    <a:pt x="49408" y="472889"/>
                  </a:lnTo>
                  <a:lnTo>
                    <a:pt x="75258" y="507083"/>
                  </a:lnTo>
                  <a:lnTo>
                    <a:pt x="105575" y="537335"/>
                  </a:lnTo>
                  <a:lnTo>
                    <a:pt x="139892" y="563165"/>
                  </a:lnTo>
                  <a:lnTo>
                    <a:pt x="177744" y="584092"/>
                  </a:lnTo>
                  <a:lnTo>
                    <a:pt x="218665" y="599636"/>
                  </a:lnTo>
                  <a:lnTo>
                    <a:pt x="262188" y="609314"/>
                  </a:lnTo>
                  <a:lnTo>
                    <a:pt x="307848" y="612647"/>
                  </a:lnTo>
                  <a:lnTo>
                    <a:pt x="357670" y="608624"/>
                  </a:lnTo>
                  <a:lnTo>
                    <a:pt x="404974" y="596981"/>
                  </a:lnTo>
                  <a:lnTo>
                    <a:pt x="449118" y="578357"/>
                  </a:lnTo>
                  <a:lnTo>
                    <a:pt x="489459" y="553394"/>
                  </a:lnTo>
                  <a:lnTo>
                    <a:pt x="525356" y="522731"/>
                  </a:lnTo>
                  <a:lnTo>
                    <a:pt x="556166" y="487009"/>
                  </a:lnTo>
                  <a:lnTo>
                    <a:pt x="581247" y="446867"/>
                  </a:lnTo>
                  <a:lnTo>
                    <a:pt x="599957" y="402945"/>
                  </a:lnTo>
                  <a:lnTo>
                    <a:pt x="611654" y="355884"/>
                  </a:lnTo>
                  <a:lnTo>
                    <a:pt x="615696" y="306324"/>
                  </a:lnTo>
                  <a:lnTo>
                    <a:pt x="612347" y="260889"/>
                  </a:lnTo>
                  <a:lnTo>
                    <a:pt x="602624" y="217580"/>
                  </a:lnTo>
                  <a:lnTo>
                    <a:pt x="587008" y="176861"/>
                  </a:lnTo>
                  <a:lnTo>
                    <a:pt x="565983" y="139196"/>
                  </a:lnTo>
                  <a:lnTo>
                    <a:pt x="540029" y="105049"/>
                  </a:lnTo>
                  <a:lnTo>
                    <a:pt x="509631" y="74883"/>
                  </a:lnTo>
                  <a:lnTo>
                    <a:pt x="475270" y="49161"/>
                  </a:lnTo>
                  <a:lnTo>
                    <a:pt x="437428" y="28349"/>
                  </a:lnTo>
                  <a:lnTo>
                    <a:pt x="396589" y="12908"/>
                  </a:lnTo>
                  <a:lnTo>
                    <a:pt x="353235" y="3304"/>
                  </a:lnTo>
                  <a:lnTo>
                    <a:pt x="307848" y="0"/>
                  </a:lnTo>
                  <a:close/>
                </a:path>
              </a:pathLst>
            </a:custGeom>
            <a:ln w="9144">
              <a:solidFill>
                <a:srgbClr val="4966A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 name="object 30"/>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11"/>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31" name="object 31"/>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1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32" name="object 32"/>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67</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5607559"/>
            <a:ext cx="9144000" cy="393383"/>
            <a:chOff x="0" y="6333744"/>
            <a:chExt cx="12192000" cy="524510"/>
          </a:xfrm>
        </p:grpSpPr>
        <p:sp>
          <p:nvSpPr>
            <p:cNvPr id="3" name="object 3"/>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 name="object 5"/>
          <p:cNvGrpSpPr/>
          <p:nvPr/>
        </p:nvGrpSpPr>
        <p:grpSpPr>
          <a:xfrm>
            <a:off x="1652826" y="1395603"/>
            <a:ext cx="3749993" cy="4049078"/>
            <a:chOff x="171767" y="717804"/>
            <a:chExt cx="4999990" cy="5398770"/>
          </a:xfrm>
        </p:grpSpPr>
        <p:sp>
          <p:nvSpPr>
            <p:cNvPr id="6" name="object 6"/>
            <p:cNvSpPr/>
            <p:nvPr/>
          </p:nvSpPr>
          <p:spPr>
            <a:xfrm>
              <a:off x="171767" y="717804"/>
              <a:ext cx="4999990" cy="1320800"/>
            </a:xfrm>
            <a:custGeom>
              <a:avLst/>
              <a:gdLst/>
              <a:ahLst/>
              <a:cxnLst/>
              <a:rect l="l" t="t" r="r" b="b"/>
              <a:pathLst>
                <a:path w="4999990" h="1320800">
                  <a:moveTo>
                    <a:pt x="4999863" y="0"/>
                  </a:moveTo>
                  <a:lnTo>
                    <a:pt x="0" y="0"/>
                  </a:lnTo>
                  <a:lnTo>
                    <a:pt x="0" y="1320800"/>
                  </a:lnTo>
                  <a:lnTo>
                    <a:pt x="4999863" y="1320800"/>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171767" y="2038731"/>
              <a:ext cx="4999990" cy="1483995"/>
            </a:xfrm>
            <a:custGeom>
              <a:avLst/>
              <a:gdLst/>
              <a:ahLst/>
              <a:cxnLst/>
              <a:rect l="l" t="t" r="r" b="b"/>
              <a:pathLst>
                <a:path w="4999990" h="1483995">
                  <a:moveTo>
                    <a:pt x="4999863" y="0"/>
                  </a:moveTo>
                  <a:lnTo>
                    <a:pt x="0" y="0"/>
                  </a:lnTo>
                  <a:lnTo>
                    <a:pt x="0" y="1483995"/>
                  </a:lnTo>
                  <a:lnTo>
                    <a:pt x="4999863" y="1483995"/>
                  </a:lnTo>
                  <a:lnTo>
                    <a:pt x="4999863"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171767" y="3522726"/>
              <a:ext cx="4999990" cy="1454150"/>
            </a:xfrm>
            <a:custGeom>
              <a:avLst/>
              <a:gdLst/>
              <a:ahLst/>
              <a:cxnLst/>
              <a:rect l="l" t="t" r="r" b="b"/>
              <a:pathLst>
                <a:path w="4999990" h="1454150">
                  <a:moveTo>
                    <a:pt x="4999863" y="0"/>
                  </a:moveTo>
                  <a:lnTo>
                    <a:pt x="0" y="0"/>
                  </a:lnTo>
                  <a:lnTo>
                    <a:pt x="0" y="1454023"/>
                  </a:lnTo>
                  <a:lnTo>
                    <a:pt x="4999863" y="1454023"/>
                  </a:lnTo>
                  <a:lnTo>
                    <a:pt x="4999863"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171767" y="4976736"/>
              <a:ext cx="4999990" cy="1139825"/>
            </a:xfrm>
            <a:custGeom>
              <a:avLst/>
              <a:gdLst/>
              <a:ahLst/>
              <a:cxnLst/>
              <a:rect l="l" t="t" r="r" b="b"/>
              <a:pathLst>
                <a:path w="4999990" h="1139825">
                  <a:moveTo>
                    <a:pt x="4999863" y="0"/>
                  </a:moveTo>
                  <a:lnTo>
                    <a:pt x="0" y="0"/>
                  </a:lnTo>
                  <a:lnTo>
                    <a:pt x="0" y="1139253"/>
                  </a:lnTo>
                  <a:lnTo>
                    <a:pt x="4999863" y="1139253"/>
                  </a:lnTo>
                  <a:lnTo>
                    <a:pt x="4999863"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10" name="object 10"/>
          <p:cNvGraphicFramePr>
            <a:graphicFrameLocks noGrp="1"/>
          </p:cNvGraphicFramePr>
          <p:nvPr/>
        </p:nvGraphicFramePr>
        <p:xfrm>
          <a:off x="1648064" y="1039463"/>
          <a:ext cx="8639175" cy="4400016"/>
        </p:xfrm>
        <a:graphic>
          <a:graphicData uri="http://schemas.openxmlformats.org/drawingml/2006/table">
            <a:tbl>
              <a:tblPr firstRow="1" bandRow="1">
                <a:tableStyleId>{2D5ABB26-0587-4C30-8999-92F81FD0307C}</a:tableStyleId>
              </a:tblPr>
              <a:tblGrid>
                <a:gridCol w="3749993">
                  <a:extLst>
                    <a:ext uri="{9D8B030D-6E8A-4147-A177-3AD203B41FA5}">
                      <a16:colId xmlns:a16="http://schemas.microsoft.com/office/drawing/2014/main" val="20000"/>
                    </a:ext>
                  </a:extLst>
                </a:gridCol>
                <a:gridCol w="4889182">
                  <a:extLst>
                    <a:ext uri="{9D8B030D-6E8A-4147-A177-3AD203B41FA5}">
                      <a16:colId xmlns:a16="http://schemas.microsoft.com/office/drawing/2014/main" val="20001"/>
                    </a:ext>
                  </a:extLst>
                </a:gridCol>
              </a:tblGrid>
              <a:tr h="351377">
                <a:tc>
                  <a:txBody>
                    <a:bodyPr/>
                    <a:lstStyle/>
                    <a:p>
                      <a:pPr marL="1252855">
                        <a:lnSpc>
                          <a:spcPct val="100000"/>
                        </a:lnSpc>
                        <a:spcBef>
                          <a:spcPts val="240"/>
                        </a:spcBef>
                      </a:pPr>
                      <a:r>
                        <a:rPr sz="1400" b="1" spc="-10" dirty="0">
                          <a:solidFill>
                            <a:srgbClr val="FFFFFF"/>
                          </a:solidFill>
                          <a:latin typeface="Carlito"/>
                          <a:cs typeface="Carlito"/>
                        </a:rPr>
                        <a:t>Conceptos declaración </a:t>
                      </a:r>
                      <a:r>
                        <a:rPr sz="1400" b="1" spc="-35" dirty="0">
                          <a:solidFill>
                            <a:srgbClr val="FFFFFF"/>
                          </a:solidFill>
                          <a:latin typeface="Carlito"/>
                          <a:cs typeface="Carlito"/>
                        </a:rPr>
                        <a:t>IVA</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tc>
                  <a:txBody>
                    <a:bodyPr/>
                    <a:lstStyle/>
                    <a:p>
                      <a:pPr marL="3810" algn="ctr">
                        <a:lnSpc>
                          <a:spcPct val="100000"/>
                        </a:lnSpc>
                        <a:spcBef>
                          <a:spcPts val="240"/>
                        </a:spcBef>
                      </a:pPr>
                      <a:r>
                        <a:rPr sz="1400" b="1" spc="-35" dirty="0">
                          <a:solidFill>
                            <a:srgbClr val="FFFFFF"/>
                          </a:solidFill>
                          <a:latin typeface="Carlito"/>
                          <a:cs typeface="Carlito"/>
                        </a:rPr>
                        <a:t>IVA</a:t>
                      </a:r>
                      <a:r>
                        <a:rPr sz="1400" b="1" spc="5" dirty="0">
                          <a:solidFill>
                            <a:srgbClr val="FFFFFF"/>
                          </a:solidFill>
                          <a:latin typeface="Carlito"/>
                          <a:cs typeface="Carlito"/>
                        </a:rPr>
                        <a:t> </a:t>
                      </a:r>
                      <a:r>
                        <a:rPr sz="1400" b="1" spc="-15" dirty="0">
                          <a:solidFill>
                            <a:srgbClr val="FFFFFF"/>
                          </a:solidFill>
                          <a:latin typeface="Carlito"/>
                          <a:cs typeface="Carlito"/>
                        </a:rPr>
                        <a:t>Acreditable</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extLst>
                  <a:ext uri="{0D108BD9-81ED-4DB2-BD59-A6C34878D82A}">
                    <a16:rowId xmlns:a16="http://schemas.microsoft.com/office/drawing/2014/main" val="10000"/>
                  </a:ext>
                </a:extLst>
              </a:tr>
              <a:tr h="990600">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92710">
                        <a:lnSpc>
                          <a:spcPct val="100000"/>
                        </a:lnSpc>
                        <a:spcBef>
                          <a:spcPts val="275"/>
                        </a:spcBef>
                      </a:pPr>
                      <a:r>
                        <a:rPr sz="1100" dirty="0">
                          <a:latin typeface="Carlito"/>
                          <a:cs typeface="Carlito"/>
                        </a:rPr>
                        <a:t>Se </a:t>
                      </a:r>
                      <a:r>
                        <a:rPr sz="1100" spc="-5" dirty="0">
                          <a:latin typeface="Carlito"/>
                          <a:cs typeface="Carlito"/>
                        </a:rPr>
                        <a:t>indica </a:t>
                      </a:r>
                      <a:r>
                        <a:rPr sz="1100" dirty="0">
                          <a:latin typeface="Carlito"/>
                          <a:cs typeface="Carlito"/>
                        </a:rPr>
                        <a:t>el </a:t>
                      </a:r>
                      <a:r>
                        <a:rPr sz="1100" spc="-10" dirty="0">
                          <a:latin typeface="Carlito"/>
                          <a:cs typeface="Carlito"/>
                        </a:rPr>
                        <a:t>monto </a:t>
                      </a:r>
                      <a:r>
                        <a:rPr sz="1100" dirty="0">
                          <a:latin typeface="Carlito"/>
                          <a:cs typeface="Carlito"/>
                        </a:rPr>
                        <a:t>de </a:t>
                      </a:r>
                      <a:r>
                        <a:rPr sz="1100" spc="-15" dirty="0">
                          <a:latin typeface="Carlito"/>
                          <a:cs typeface="Carlito"/>
                        </a:rPr>
                        <a:t>IVA </a:t>
                      </a:r>
                      <a:r>
                        <a:rPr sz="1100" spc="-10" dirty="0">
                          <a:latin typeface="Carlito"/>
                          <a:cs typeface="Carlito"/>
                        </a:rPr>
                        <a:t>Acreditable </a:t>
                      </a:r>
                      <a:r>
                        <a:rPr sz="1100" spc="-5" dirty="0">
                          <a:latin typeface="Carlito"/>
                          <a:cs typeface="Carlito"/>
                        </a:rPr>
                        <a:t>pagado </a:t>
                      </a:r>
                      <a:r>
                        <a:rPr sz="1100" spc="5" dirty="0">
                          <a:latin typeface="Carlito"/>
                          <a:cs typeface="Carlito"/>
                        </a:rPr>
                        <a:t>a </a:t>
                      </a:r>
                      <a:r>
                        <a:rPr sz="1100" spc="-10" dirty="0">
                          <a:latin typeface="Carlito"/>
                          <a:cs typeface="Carlito"/>
                        </a:rPr>
                        <a:t>proveedores</a:t>
                      </a:r>
                      <a:r>
                        <a:rPr sz="1100" spc="-105" dirty="0">
                          <a:latin typeface="Carlito"/>
                          <a:cs typeface="Carlito"/>
                        </a:rPr>
                        <a:t> </a:t>
                      </a:r>
                      <a:r>
                        <a:rPr sz="1100" spc="-5" dirty="0">
                          <a:latin typeface="Carlito"/>
                          <a:cs typeface="Carlito"/>
                        </a:rPr>
                        <a:t>nacionales</a:t>
                      </a:r>
                      <a:endParaRPr sz="1100">
                        <a:latin typeface="Carlito"/>
                        <a:cs typeface="Carlito"/>
                      </a:endParaRPr>
                    </a:p>
                    <a:p>
                      <a:pPr marL="92710">
                        <a:lnSpc>
                          <a:spcPct val="100000"/>
                        </a:lnSpc>
                        <a:spcBef>
                          <a:spcPts val="5"/>
                        </a:spcBef>
                      </a:pPr>
                      <a:r>
                        <a:rPr sz="1100" spc="-10" dirty="0">
                          <a:latin typeface="Carlito"/>
                          <a:cs typeface="Carlito"/>
                        </a:rPr>
                        <a:t>correspondientes </a:t>
                      </a:r>
                      <a:r>
                        <a:rPr sz="1100" spc="5" dirty="0">
                          <a:latin typeface="Carlito"/>
                          <a:cs typeface="Carlito"/>
                        </a:rPr>
                        <a:t>a </a:t>
                      </a:r>
                      <a:r>
                        <a:rPr sz="1100" spc="-5" dirty="0">
                          <a:latin typeface="Carlito"/>
                          <a:cs typeface="Carlito"/>
                        </a:rPr>
                        <a:t>la adquisición </a:t>
                      </a:r>
                      <a:r>
                        <a:rPr sz="1100" dirty="0">
                          <a:latin typeface="Carlito"/>
                          <a:cs typeface="Carlito"/>
                        </a:rPr>
                        <a:t>de </a:t>
                      </a:r>
                      <a:r>
                        <a:rPr sz="1100" spc="-5" dirty="0">
                          <a:latin typeface="Carlito"/>
                          <a:cs typeface="Carlito"/>
                        </a:rPr>
                        <a:t>bienes </a:t>
                      </a:r>
                      <a:r>
                        <a:rPr sz="1100" spc="5" dirty="0">
                          <a:latin typeface="Carlito"/>
                          <a:cs typeface="Carlito"/>
                        </a:rPr>
                        <a:t>y </a:t>
                      </a:r>
                      <a:r>
                        <a:rPr sz="1100" dirty="0">
                          <a:latin typeface="Carlito"/>
                          <a:cs typeface="Carlito"/>
                        </a:rPr>
                        <a:t>servicios </a:t>
                      </a:r>
                      <a:r>
                        <a:rPr sz="1100" spc="-10" dirty="0">
                          <a:latin typeface="Carlito"/>
                          <a:cs typeface="Carlito"/>
                        </a:rPr>
                        <a:t>distintos </a:t>
                      </a:r>
                      <a:r>
                        <a:rPr sz="1100" spc="5" dirty="0">
                          <a:latin typeface="Carlito"/>
                          <a:cs typeface="Carlito"/>
                        </a:rPr>
                        <a:t>a</a:t>
                      </a:r>
                      <a:r>
                        <a:rPr sz="1100" spc="-20" dirty="0">
                          <a:latin typeface="Carlito"/>
                          <a:cs typeface="Carlito"/>
                        </a:rPr>
                        <a:t> </a:t>
                      </a:r>
                      <a:r>
                        <a:rPr sz="1100" spc="-10" dirty="0">
                          <a:latin typeface="Carlito"/>
                          <a:cs typeface="Carlito"/>
                        </a:rPr>
                        <a:t>inversiones.</a:t>
                      </a:r>
                      <a:endParaRPr sz="1100">
                        <a:latin typeface="Carlito"/>
                        <a:cs typeface="Carlito"/>
                      </a:endParaRPr>
                    </a:p>
                  </a:txBody>
                  <a:tcPr marL="0" marR="0" marT="261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1"/>
                  </a:ext>
                </a:extLst>
              </a:tr>
              <a:tr h="1113092">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84"/>
                        </a:spcBef>
                      </a:pPr>
                      <a:r>
                        <a:rPr sz="1100" dirty="0">
                          <a:latin typeface="Carlito"/>
                          <a:cs typeface="Carlito"/>
                        </a:rPr>
                        <a:t>Se </a:t>
                      </a:r>
                      <a:r>
                        <a:rPr sz="1100" spc="-10" dirty="0">
                          <a:latin typeface="Carlito"/>
                          <a:cs typeface="Carlito"/>
                        </a:rPr>
                        <a:t>indica </a:t>
                      </a:r>
                      <a:r>
                        <a:rPr sz="1100" spc="-5" dirty="0">
                          <a:latin typeface="Carlito"/>
                          <a:cs typeface="Carlito"/>
                        </a:rPr>
                        <a:t>el </a:t>
                      </a:r>
                      <a:r>
                        <a:rPr sz="1100" spc="-10" dirty="0">
                          <a:latin typeface="Carlito"/>
                          <a:cs typeface="Carlito"/>
                        </a:rPr>
                        <a:t>monto </a:t>
                      </a:r>
                      <a:r>
                        <a:rPr sz="1100" spc="-20" dirty="0">
                          <a:latin typeface="Carlito"/>
                          <a:cs typeface="Carlito"/>
                        </a:rPr>
                        <a:t>IVA </a:t>
                      </a:r>
                      <a:r>
                        <a:rPr sz="1100" spc="-10" dirty="0">
                          <a:latin typeface="Carlito"/>
                          <a:cs typeface="Carlito"/>
                        </a:rPr>
                        <a:t>Acreditable </a:t>
                      </a:r>
                      <a:r>
                        <a:rPr sz="1100" spc="-5" dirty="0">
                          <a:latin typeface="Carlito"/>
                          <a:cs typeface="Carlito"/>
                        </a:rPr>
                        <a:t>pagado </a:t>
                      </a:r>
                      <a:r>
                        <a:rPr sz="1100" dirty="0">
                          <a:latin typeface="Carlito"/>
                          <a:cs typeface="Carlito"/>
                        </a:rPr>
                        <a:t>por </a:t>
                      </a:r>
                      <a:r>
                        <a:rPr sz="1100" spc="-5" dirty="0">
                          <a:latin typeface="Carlito"/>
                          <a:cs typeface="Carlito"/>
                        </a:rPr>
                        <a:t>importación </a:t>
                      </a:r>
                      <a:r>
                        <a:rPr sz="1100" dirty="0">
                          <a:latin typeface="Carlito"/>
                          <a:cs typeface="Carlito"/>
                        </a:rPr>
                        <a:t>de </a:t>
                      </a:r>
                      <a:r>
                        <a:rPr sz="1100" spc="-5" dirty="0">
                          <a:latin typeface="Carlito"/>
                          <a:cs typeface="Carlito"/>
                        </a:rPr>
                        <a:t>bienes</a:t>
                      </a:r>
                      <a:r>
                        <a:rPr sz="1100" spc="-55" dirty="0">
                          <a:latin typeface="Carlito"/>
                          <a:cs typeface="Carlito"/>
                        </a:rPr>
                        <a:t> </a:t>
                      </a:r>
                      <a:r>
                        <a:rPr sz="1100" spc="-10" dirty="0">
                          <a:latin typeface="Carlito"/>
                          <a:cs typeface="Carlito"/>
                        </a:rPr>
                        <a:t>distintos</a:t>
                      </a:r>
                      <a:endParaRPr sz="1100">
                        <a:latin typeface="Carlito"/>
                        <a:cs typeface="Carlito"/>
                      </a:endParaRPr>
                    </a:p>
                    <a:p>
                      <a:pPr marL="92710">
                        <a:lnSpc>
                          <a:spcPct val="100000"/>
                        </a:lnSpc>
                      </a:pPr>
                      <a:r>
                        <a:rPr sz="1100" spc="-10" dirty="0">
                          <a:latin typeface="Carlito"/>
                          <a:cs typeface="Carlito"/>
                        </a:rPr>
                        <a:t>Inversiones.</a:t>
                      </a:r>
                      <a:endParaRPr sz="1100">
                        <a:latin typeface="Carlito"/>
                        <a:cs typeface="Carlito"/>
                      </a:endParaRPr>
                    </a:p>
                  </a:txBody>
                  <a:tcPr marL="0" marR="0" marT="271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2"/>
                  </a:ext>
                </a:extLst>
              </a:tr>
              <a:tr h="1090517">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869315" algn="just">
                        <a:lnSpc>
                          <a:spcPct val="100000"/>
                        </a:lnSpc>
                        <a:spcBef>
                          <a:spcPts val="290"/>
                        </a:spcBef>
                      </a:pPr>
                      <a:r>
                        <a:rPr sz="1100" dirty="0">
                          <a:latin typeface="Carlito"/>
                          <a:cs typeface="Carlito"/>
                        </a:rPr>
                        <a:t>Se </a:t>
                      </a:r>
                      <a:r>
                        <a:rPr sz="1100" spc="-10" dirty="0">
                          <a:latin typeface="Carlito"/>
                          <a:cs typeface="Carlito"/>
                        </a:rPr>
                        <a:t>indica </a:t>
                      </a:r>
                      <a:r>
                        <a:rPr sz="1100" spc="-5" dirty="0">
                          <a:latin typeface="Carlito"/>
                          <a:cs typeface="Carlito"/>
                        </a:rPr>
                        <a:t>el </a:t>
                      </a:r>
                      <a:r>
                        <a:rPr sz="1100" spc="-10" dirty="0">
                          <a:latin typeface="Carlito"/>
                          <a:cs typeface="Carlito"/>
                        </a:rPr>
                        <a:t>monto </a:t>
                      </a:r>
                      <a:r>
                        <a:rPr sz="1100" spc="-5" dirty="0">
                          <a:latin typeface="Carlito"/>
                          <a:cs typeface="Carlito"/>
                        </a:rPr>
                        <a:t>del </a:t>
                      </a:r>
                      <a:r>
                        <a:rPr sz="1100" spc="-20" dirty="0">
                          <a:latin typeface="Carlito"/>
                          <a:cs typeface="Carlito"/>
                        </a:rPr>
                        <a:t>IVA </a:t>
                      </a:r>
                      <a:r>
                        <a:rPr sz="1100" spc="-10" dirty="0">
                          <a:latin typeface="Carlito"/>
                          <a:cs typeface="Carlito"/>
                        </a:rPr>
                        <a:t>Acreditable </a:t>
                      </a:r>
                      <a:r>
                        <a:rPr sz="1100" spc="-5" dirty="0">
                          <a:latin typeface="Carlito"/>
                          <a:cs typeface="Carlito"/>
                        </a:rPr>
                        <a:t>pagado </a:t>
                      </a:r>
                      <a:r>
                        <a:rPr sz="1100" spc="5" dirty="0">
                          <a:latin typeface="Carlito"/>
                          <a:cs typeface="Carlito"/>
                        </a:rPr>
                        <a:t>a </a:t>
                      </a:r>
                      <a:r>
                        <a:rPr sz="1100" spc="-10" dirty="0">
                          <a:latin typeface="Carlito"/>
                          <a:cs typeface="Carlito"/>
                        </a:rPr>
                        <a:t>proveedores </a:t>
                      </a:r>
                      <a:r>
                        <a:rPr sz="1100" spc="-5" dirty="0">
                          <a:latin typeface="Carlito"/>
                          <a:cs typeface="Carlito"/>
                        </a:rPr>
                        <a:t>nacionales  </a:t>
                      </a:r>
                      <a:r>
                        <a:rPr sz="1100" spc="-10" dirty="0">
                          <a:latin typeface="Carlito"/>
                          <a:cs typeface="Carlito"/>
                        </a:rPr>
                        <a:t>correspondiente </a:t>
                      </a:r>
                      <a:r>
                        <a:rPr sz="1100" spc="5" dirty="0">
                          <a:latin typeface="Carlito"/>
                          <a:cs typeface="Carlito"/>
                        </a:rPr>
                        <a:t>a </a:t>
                      </a:r>
                      <a:r>
                        <a:rPr sz="1100" spc="-5" dirty="0">
                          <a:latin typeface="Carlito"/>
                          <a:cs typeface="Carlito"/>
                        </a:rPr>
                        <a:t>la adquisición </a:t>
                      </a:r>
                      <a:r>
                        <a:rPr sz="1100" dirty="0">
                          <a:latin typeface="Carlito"/>
                          <a:cs typeface="Carlito"/>
                        </a:rPr>
                        <a:t>de </a:t>
                      </a:r>
                      <a:r>
                        <a:rPr sz="1100" spc="-10" dirty="0">
                          <a:latin typeface="Carlito"/>
                          <a:cs typeface="Carlito"/>
                        </a:rPr>
                        <a:t>Inversiones </a:t>
                      </a:r>
                      <a:r>
                        <a:rPr sz="1100" spc="-5" dirty="0">
                          <a:latin typeface="Carlito"/>
                          <a:cs typeface="Carlito"/>
                        </a:rPr>
                        <a:t>(Maquinaria, Equipo </a:t>
                      </a:r>
                      <a:r>
                        <a:rPr sz="1100" dirty="0">
                          <a:latin typeface="Carlito"/>
                          <a:cs typeface="Carlito"/>
                        </a:rPr>
                        <a:t>de  </a:t>
                      </a:r>
                      <a:r>
                        <a:rPr sz="1100" spc="-15" dirty="0">
                          <a:latin typeface="Carlito"/>
                          <a:cs typeface="Carlito"/>
                        </a:rPr>
                        <a:t>Transporte, </a:t>
                      </a:r>
                      <a:r>
                        <a:rPr sz="1100" spc="-5" dirty="0">
                          <a:latin typeface="Carlito"/>
                          <a:cs typeface="Carlito"/>
                        </a:rPr>
                        <a:t>Mobiliario,</a:t>
                      </a:r>
                      <a:r>
                        <a:rPr sz="1100" spc="-40" dirty="0">
                          <a:latin typeface="Carlito"/>
                          <a:cs typeface="Carlito"/>
                        </a:rPr>
                        <a:t> </a:t>
                      </a:r>
                      <a:r>
                        <a:rPr sz="1100" spc="-5" dirty="0">
                          <a:latin typeface="Carlito"/>
                          <a:cs typeface="Carlito"/>
                        </a:rPr>
                        <a:t>etc.)</a:t>
                      </a:r>
                      <a:endParaRPr sz="11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3"/>
                  </a:ext>
                </a:extLst>
              </a:tr>
              <a:tr h="854430">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300990">
                        <a:lnSpc>
                          <a:spcPct val="100000"/>
                        </a:lnSpc>
                        <a:spcBef>
                          <a:spcPts val="295"/>
                        </a:spcBef>
                      </a:pPr>
                      <a:r>
                        <a:rPr sz="1100" dirty="0">
                          <a:latin typeface="Carlito"/>
                          <a:cs typeface="Carlito"/>
                        </a:rPr>
                        <a:t>Se </a:t>
                      </a:r>
                      <a:r>
                        <a:rPr sz="1100" spc="-10" dirty="0">
                          <a:latin typeface="Carlito"/>
                          <a:cs typeface="Carlito"/>
                        </a:rPr>
                        <a:t>indica </a:t>
                      </a:r>
                      <a:r>
                        <a:rPr sz="1100" spc="-5" dirty="0">
                          <a:latin typeface="Carlito"/>
                          <a:cs typeface="Carlito"/>
                        </a:rPr>
                        <a:t>el </a:t>
                      </a:r>
                      <a:r>
                        <a:rPr sz="1100" spc="-10" dirty="0">
                          <a:latin typeface="Carlito"/>
                          <a:cs typeface="Carlito"/>
                        </a:rPr>
                        <a:t>monto </a:t>
                      </a:r>
                      <a:r>
                        <a:rPr sz="1100" dirty="0">
                          <a:latin typeface="Carlito"/>
                          <a:cs typeface="Carlito"/>
                        </a:rPr>
                        <a:t>de </a:t>
                      </a:r>
                      <a:r>
                        <a:rPr sz="1100" spc="-20" dirty="0">
                          <a:latin typeface="Carlito"/>
                          <a:cs typeface="Carlito"/>
                        </a:rPr>
                        <a:t>IVA </a:t>
                      </a:r>
                      <a:r>
                        <a:rPr sz="1100" spc="-10" dirty="0">
                          <a:latin typeface="Carlito"/>
                          <a:cs typeface="Carlito"/>
                        </a:rPr>
                        <a:t>Acreditable </a:t>
                      </a:r>
                      <a:r>
                        <a:rPr sz="1100" spc="-5" dirty="0">
                          <a:latin typeface="Carlito"/>
                          <a:cs typeface="Carlito"/>
                        </a:rPr>
                        <a:t>pagado </a:t>
                      </a:r>
                      <a:r>
                        <a:rPr sz="1100" dirty="0">
                          <a:latin typeface="Carlito"/>
                          <a:cs typeface="Carlito"/>
                        </a:rPr>
                        <a:t>por </a:t>
                      </a:r>
                      <a:r>
                        <a:rPr sz="1100" spc="-5" dirty="0">
                          <a:latin typeface="Carlito"/>
                          <a:cs typeface="Carlito"/>
                        </a:rPr>
                        <a:t>la importación </a:t>
                      </a:r>
                      <a:r>
                        <a:rPr sz="1100" dirty="0">
                          <a:latin typeface="Carlito"/>
                          <a:cs typeface="Carlito"/>
                        </a:rPr>
                        <a:t>de </a:t>
                      </a:r>
                      <a:r>
                        <a:rPr sz="1100" spc="-10" dirty="0">
                          <a:latin typeface="Carlito"/>
                          <a:cs typeface="Carlito"/>
                        </a:rPr>
                        <a:t>inversiones  </a:t>
                      </a:r>
                      <a:r>
                        <a:rPr sz="1100" spc="-5" dirty="0">
                          <a:latin typeface="Carlito"/>
                          <a:cs typeface="Carlito"/>
                        </a:rPr>
                        <a:t>(Maquinaria, Equipo </a:t>
                      </a:r>
                      <a:r>
                        <a:rPr sz="1100" dirty="0">
                          <a:latin typeface="Carlito"/>
                          <a:cs typeface="Carlito"/>
                        </a:rPr>
                        <a:t>de </a:t>
                      </a:r>
                      <a:r>
                        <a:rPr sz="1100" spc="-15" dirty="0">
                          <a:latin typeface="Carlito"/>
                          <a:cs typeface="Carlito"/>
                        </a:rPr>
                        <a:t>Transporte, </a:t>
                      </a:r>
                      <a:r>
                        <a:rPr sz="1100" spc="-5" dirty="0">
                          <a:latin typeface="Carlito"/>
                          <a:cs typeface="Carlito"/>
                        </a:rPr>
                        <a:t>Mobiliario,</a:t>
                      </a:r>
                      <a:r>
                        <a:rPr sz="1100" spc="-60" dirty="0">
                          <a:latin typeface="Carlito"/>
                          <a:cs typeface="Carlito"/>
                        </a:rPr>
                        <a:t> </a:t>
                      </a:r>
                      <a:r>
                        <a:rPr sz="1100" spc="-5" dirty="0">
                          <a:latin typeface="Carlito"/>
                          <a:cs typeface="Carlito"/>
                        </a:rPr>
                        <a:t>etc)</a:t>
                      </a:r>
                      <a:endParaRPr sz="11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4"/>
                  </a:ext>
                </a:extLst>
              </a:tr>
            </a:tbl>
          </a:graphicData>
        </a:graphic>
      </p:graphicFrame>
      <p:grpSp>
        <p:nvGrpSpPr>
          <p:cNvPr id="11" name="object 11"/>
          <p:cNvGrpSpPr/>
          <p:nvPr/>
        </p:nvGrpSpPr>
        <p:grpSpPr>
          <a:xfrm>
            <a:off x="2038351" y="1442466"/>
            <a:ext cx="2645093" cy="3973354"/>
            <a:chOff x="685800" y="780287"/>
            <a:chExt cx="3526790" cy="5297805"/>
          </a:xfrm>
        </p:grpSpPr>
        <p:sp>
          <p:nvSpPr>
            <p:cNvPr id="12" name="object 12"/>
            <p:cNvSpPr/>
            <p:nvPr/>
          </p:nvSpPr>
          <p:spPr>
            <a:xfrm>
              <a:off x="685800" y="780287"/>
              <a:ext cx="3526536" cy="11826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bject 13"/>
            <p:cNvSpPr/>
            <p:nvPr/>
          </p:nvSpPr>
          <p:spPr>
            <a:xfrm>
              <a:off x="685800" y="2258568"/>
              <a:ext cx="3526536" cy="113385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bject 14"/>
            <p:cNvSpPr/>
            <p:nvPr/>
          </p:nvSpPr>
          <p:spPr>
            <a:xfrm>
              <a:off x="704088" y="3791711"/>
              <a:ext cx="3508248" cy="102108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object 15"/>
            <p:cNvSpPr/>
            <p:nvPr/>
          </p:nvSpPr>
          <p:spPr>
            <a:xfrm>
              <a:off x="704088" y="5215128"/>
              <a:ext cx="3508248" cy="862584"/>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object 1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6"/>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7" name="object 1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7"/>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8" name="object 1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5607559"/>
            <a:ext cx="9144000" cy="393383"/>
            <a:chOff x="0" y="6333744"/>
            <a:chExt cx="12192000" cy="524510"/>
          </a:xfrm>
        </p:grpSpPr>
        <p:sp>
          <p:nvSpPr>
            <p:cNvPr id="3" name="object 3"/>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 name="object 5"/>
          <p:cNvGrpSpPr/>
          <p:nvPr/>
        </p:nvGrpSpPr>
        <p:grpSpPr>
          <a:xfrm>
            <a:off x="1712100" y="1269912"/>
            <a:ext cx="3578543" cy="4120039"/>
            <a:chOff x="250799" y="550214"/>
            <a:chExt cx="4771390" cy="5493385"/>
          </a:xfrm>
        </p:grpSpPr>
        <p:sp>
          <p:nvSpPr>
            <p:cNvPr id="6" name="object 6"/>
            <p:cNvSpPr/>
            <p:nvPr/>
          </p:nvSpPr>
          <p:spPr>
            <a:xfrm>
              <a:off x="250799" y="550214"/>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250799" y="1334947"/>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250799" y="2119553"/>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250799" y="2904286"/>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bject 10"/>
            <p:cNvSpPr/>
            <p:nvPr/>
          </p:nvSpPr>
          <p:spPr>
            <a:xfrm>
              <a:off x="250799" y="3689019"/>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250799" y="4473625"/>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E9EAF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250799" y="5258333"/>
              <a:ext cx="4771390" cy="784860"/>
            </a:xfrm>
            <a:custGeom>
              <a:avLst/>
              <a:gdLst/>
              <a:ahLst/>
              <a:cxnLst/>
              <a:rect l="l" t="t" r="r" b="b"/>
              <a:pathLst>
                <a:path w="4771390" h="784860">
                  <a:moveTo>
                    <a:pt x="4770882" y="0"/>
                  </a:moveTo>
                  <a:lnTo>
                    <a:pt x="0" y="0"/>
                  </a:lnTo>
                  <a:lnTo>
                    <a:pt x="0" y="784682"/>
                  </a:lnTo>
                  <a:lnTo>
                    <a:pt x="4770882" y="784682"/>
                  </a:lnTo>
                  <a:lnTo>
                    <a:pt x="4770882" y="0"/>
                  </a:lnTo>
                  <a:close/>
                </a:path>
              </a:pathLst>
            </a:custGeom>
            <a:solidFill>
              <a:srgbClr val="D0D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13" name="object 13"/>
          <p:cNvGraphicFramePr>
            <a:graphicFrameLocks noGrp="1"/>
          </p:cNvGraphicFramePr>
          <p:nvPr/>
        </p:nvGraphicFramePr>
        <p:xfrm>
          <a:off x="1707338" y="988219"/>
          <a:ext cx="8558689" cy="4396528"/>
        </p:xfrm>
        <a:graphic>
          <a:graphicData uri="http://schemas.openxmlformats.org/drawingml/2006/table">
            <a:tbl>
              <a:tblPr firstRow="1" bandRow="1">
                <a:tableStyleId>{2D5ABB26-0587-4C30-8999-92F81FD0307C}</a:tableStyleId>
              </a:tblPr>
              <a:tblGrid>
                <a:gridCol w="3578066">
                  <a:extLst>
                    <a:ext uri="{9D8B030D-6E8A-4147-A177-3AD203B41FA5}">
                      <a16:colId xmlns:a16="http://schemas.microsoft.com/office/drawing/2014/main" val="20000"/>
                    </a:ext>
                  </a:extLst>
                </a:gridCol>
                <a:gridCol w="4980623">
                  <a:extLst>
                    <a:ext uri="{9D8B030D-6E8A-4147-A177-3AD203B41FA5}">
                      <a16:colId xmlns:a16="http://schemas.microsoft.com/office/drawing/2014/main" val="20001"/>
                    </a:ext>
                  </a:extLst>
                </a:gridCol>
              </a:tblGrid>
              <a:tr h="276986">
                <a:tc>
                  <a:txBody>
                    <a:bodyPr/>
                    <a:lstStyle/>
                    <a:p>
                      <a:pPr marL="1137285">
                        <a:lnSpc>
                          <a:spcPct val="100000"/>
                        </a:lnSpc>
                        <a:spcBef>
                          <a:spcPts val="240"/>
                        </a:spcBef>
                      </a:pPr>
                      <a:r>
                        <a:rPr sz="1400" b="1" spc="-10" dirty="0">
                          <a:solidFill>
                            <a:srgbClr val="FFFFFF"/>
                          </a:solidFill>
                          <a:latin typeface="Carlito"/>
                          <a:cs typeface="Carlito"/>
                        </a:rPr>
                        <a:t>Conceptos </a:t>
                      </a:r>
                      <a:r>
                        <a:rPr sz="1400" b="1" spc="-15" dirty="0">
                          <a:solidFill>
                            <a:srgbClr val="FFFFFF"/>
                          </a:solidFill>
                          <a:latin typeface="Carlito"/>
                          <a:cs typeface="Carlito"/>
                        </a:rPr>
                        <a:t>declaración</a:t>
                      </a:r>
                      <a:r>
                        <a:rPr sz="1400" b="1" spc="-5" dirty="0">
                          <a:solidFill>
                            <a:srgbClr val="FFFFFF"/>
                          </a:solidFill>
                          <a:latin typeface="Carlito"/>
                          <a:cs typeface="Carlito"/>
                        </a:rPr>
                        <a:t> </a:t>
                      </a:r>
                      <a:r>
                        <a:rPr sz="1400" b="1" spc="-40" dirty="0">
                          <a:solidFill>
                            <a:srgbClr val="FFFFFF"/>
                          </a:solidFill>
                          <a:latin typeface="Carlito"/>
                          <a:cs typeface="Carlito"/>
                        </a:rPr>
                        <a:t>IVA</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tc>
                  <a:txBody>
                    <a:bodyPr/>
                    <a:lstStyle/>
                    <a:p>
                      <a:pPr marL="3810" algn="ctr">
                        <a:lnSpc>
                          <a:spcPct val="100000"/>
                        </a:lnSpc>
                        <a:spcBef>
                          <a:spcPts val="240"/>
                        </a:spcBef>
                      </a:pPr>
                      <a:r>
                        <a:rPr sz="1400" b="1" spc="-40" dirty="0">
                          <a:solidFill>
                            <a:srgbClr val="FFFFFF"/>
                          </a:solidFill>
                          <a:latin typeface="Carlito"/>
                          <a:cs typeface="Carlito"/>
                        </a:rPr>
                        <a:t>IVA</a:t>
                      </a:r>
                      <a:r>
                        <a:rPr sz="1400" b="1" spc="5" dirty="0">
                          <a:solidFill>
                            <a:srgbClr val="FFFFFF"/>
                          </a:solidFill>
                          <a:latin typeface="Carlito"/>
                          <a:cs typeface="Carlito"/>
                        </a:rPr>
                        <a:t> </a:t>
                      </a:r>
                      <a:r>
                        <a:rPr sz="1400" b="1" spc="-20" dirty="0">
                          <a:solidFill>
                            <a:srgbClr val="FFFFFF"/>
                          </a:solidFill>
                          <a:latin typeface="Carlito"/>
                          <a:cs typeface="Carlito"/>
                        </a:rPr>
                        <a:t>Trasladado</a:t>
                      </a:r>
                      <a:endParaRPr sz="1400">
                        <a:latin typeface="Carlito"/>
                        <a:cs typeface="Carlito"/>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966AC"/>
                    </a:solidFill>
                  </a:tcPr>
                </a:tc>
                <a:extLst>
                  <a:ext uri="{0D108BD9-81ED-4DB2-BD59-A6C34878D82A}">
                    <a16:rowId xmlns:a16="http://schemas.microsoft.com/office/drawing/2014/main" val="10000"/>
                  </a:ext>
                </a:extLst>
              </a:tr>
              <a:tr h="58845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92710">
                        <a:lnSpc>
                          <a:spcPct val="100000"/>
                        </a:lnSpc>
                        <a:spcBef>
                          <a:spcPts val="275"/>
                        </a:spcBef>
                      </a:pPr>
                      <a:r>
                        <a:rPr sz="1100" dirty="0">
                          <a:latin typeface="Carlito"/>
                          <a:cs typeface="Carlito"/>
                        </a:rPr>
                        <a:t>Se </a:t>
                      </a:r>
                      <a:r>
                        <a:rPr sz="1100" spc="-5" dirty="0">
                          <a:latin typeface="Carlito"/>
                          <a:cs typeface="Carlito"/>
                        </a:rPr>
                        <a:t>deberá </a:t>
                      </a:r>
                      <a:r>
                        <a:rPr sz="1100" spc="-10" dirty="0">
                          <a:latin typeface="Carlito"/>
                          <a:cs typeface="Carlito"/>
                        </a:rPr>
                        <a:t>presentar </a:t>
                      </a:r>
                      <a:r>
                        <a:rPr sz="1100" dirty="0">
                          <a:latin typeface="Carlito"/>
                          <a:cs typeface="Carlito"/>
                        </a:rPr>
                        <a:t>el </a:t>
                      </a:r>
                      <a:r>
                        <a:rPr sz="1100" spc="-10" dirty="0">
                          <a:latin typeface="Carlito"/>
                          <a:cs typeface="Carlito"/>
                        </a:rPr>
                        <a:t>monto </a:t>
                      </a:r>
                      <a:r>
                        <a:rPr sz="1100" dirty="0">
                          <a:latin typeface="Carlito"/>
                          <a:cs typeface="Carlito"/>
                        </a:rPr>
                        <a:t>de </a:t>
                      </a:r>
                      <a:r>
                        <a:rPr sz="1100" spc="-5" dirty="0">
                          <a:latin typeface="Carlito"/>
                          <a:cs typeface="Carlito"/>
                        </a:rPr>
                        <a:t>los actos </a:t>
                      </a:r>
                      <a:r>
                        <a:rPr sz="1100" b="1" u="sng" dirty="0">
                          <a:uFill>
                            <a:solidFill>
                              <a:srgbClr val="000000"/>
                            </a:solidFill>
                          </a:uFill>
                          <a:latin typeface="Carlito"/>
                          <a:cs typeface="Carlito"/>
                        </a:rPr>
                        <a:t>cobrados</a:t>
                      </a:r>
                      <a:r>
                        <a:rPr sz="1100" b="1" dirty="0">
                          <a:latin typeface="Carlito"/>
                          <a:cs typeface="Carlito"/>
                        </a:rPr>
                        <a:t> </a:t>
                      </a:r>
                      <a:r>
                        <a:rPr sz="1100" spc="5" dirty="0">
                          <a:latin typeface="Carlito"/>
                          <a:cs typeface="Carlito"/>
                        </a:rPr>
                        <a:t>a </a:t>
                      </a:r>
                      <a:r>
                        <a:rPr sz="1100" spc="-5" dirty="0">
                          <a:latin typeface="Carlito"/>
                          <a:cs typeface="Carlito"/>
                        </a:rPr>
                        <a:t>la tasa </a:t>
                      </a:r>
                      <a:r>
                        <a:rPr sz="1100" spc="-10" dirty="0">
                          <a:latin typeface="Carlito"/>
                          <a:cs typeface="Carlito"/>
                        </a:rPr>
                        <a:t>general </a:t>
                      </a:r>
                      <a:r>
                        <a:rPr sz="1100" spc="-5" dirty="0">
                          <a:latin typeface="Carlito"/>
                          <a:cs typeface="Carlito"/>
                        </a:rPr>
                        <a:t>del </a:t>
                      </a:r>
                      <a:r>
                        <a:rPr sz="1100" b="1" u="sng" spc="5" dirty="0">
                          <a:uFill>
                            <a:solidFill>
                              <a:srgbClr val="000000"/>
                            </a:solidFill>
                          </a:uFill>
                          <a:latin typeface="Carlito"/>
                          <a:cs typeface="Carlito"/>
                        </a:rPr>
                        <a:t>16%</a:t>
                      </a:r>
                      <a:r>
                        <a:rPr sz="1100" b="1" spc="-135" dirty="0">
                          <a:latin typeface="Carlito"/>
                          <a:cs typeface="Carlito"/>
                        </a:rPr>
                        <a:t> </a:t>
                      </a:r>
                      <a:r>
                        <a:rPr sz="1100" dirty="0">
                          <a:latin typeface="Carlito"/>
                          <a:cs typeface="Carlito"/>
                        </a:rPr>
                        <a:t>de</a:t>
                      </a:r>
                      <a:endParaRPr sz="1100">
                        <a:latin typeface="Carlito"/>
                        <a:cs typeface="Carlito"/>
                      </a:endParaRPr>
                    </a:p>
                    <a:p>
                      <a:pPr marL="92710">
                        <a:lnSpc>
                          <a:spcPct val="100000"/>
                        </a:lnSpc>
                        <a:spcBef>
                          <a:spcPts val="5"/>
                        </a:spcBef>
                      </a:pPr>
                      <a:r>
                        <a:rPr sz="1100" spc="-15" dirty="0">
                          <a:latin typeface="Carlito"/>
                          <a:cs typeface="Carlito"/>
                        </a:rPr>
                        <a:t>IVA.</a:t>
                      </a:r>
                      <a:endParaRPr sz="1100">
                        <a:latin typeface="Carlito"/>
                        <a:cs typeface="Carlito"/>
                      </a:endParaRPr>
                    </a:p>
                  </a:txBody>
                  <a:tcPr marL="0" marR="0" marT="2619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1"/>
                  </a:ext>
                </a:extLst>
              </a:tr>
              <a:tr h="588549">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80"/>
                        </a:spcBef>
                      </a:pPr>
                      <a:r>
                        <a:rPr sz="1100" dirty="0">
                          <a:latin typeface="Carlito"/>
                          <a:cs typeface="Carlito"/>
                        </a:rPr>
                        <a:t>Se </a:t>
                      </a:r>
                      <a:r>
                        <a:rPr sz="1100" spc="-10" dirty="0">
                          <a:latin typeface="Carlito"/>
                          <a:cs typeface="Carlito"/>
                        </a:rPr>
                        <a:t>deberá presentar </a:t>
                      </a:r>
                      <a:r>
                        <a:rPr sz="1100" spc="-5" dirty="0">
                          <a:latin typeface="Carlito"/>
                          <a:cs typeface="Carlito"/>
                        </a:rPr>
                        <a:t>el </a:t>
                      </a:r>
                      <a:r>
                        <a:rPr sz="1100" spc="-10" dirty="0">
                          <a:latin typeface="Carlito"/>
                          <a:cs typeface="Carlito"/>
                        </a:rPr>
                        <a:t>monto </a:t>
                      </a:r>
                      <a:r>
                        <a:rPr sz="1100" dirty="0">
                          <a:latin typeface="Carlito"/>
                          <a:cs typeface="Carlito"/>
                        </a:rPr>
                        <a:t>de </a:t>
                      </a:r>
                      <a:r>
                        <a:rPr sz="1100" spc="-5" dirty="0">
                          <a:latin typeface="Carlito"/>
                          <a:cs typeface="Carlito"/>
                        </a:rPr>
                        <a:t>los actos </a:t>
                      </a:r>
                      <a:r>
                        <a:rPr sz="1100" b="1" u="sng" dirty="0">
                          <a:uFill>
                            <a:solidFill>
                              <a:srgbClr val="000000"/>
                            </a:solidFill>
                          </a:uFill>
                          <a:latin typeface="Carlito"/>
                          <a:cs typeface="Carlito"/>
                        </a:rPr>
                        <a:t>cobrados</a:t>
                      </a:r>
                      <a:r>
                        <a:rPr sz="1100" b="1" dirty="0">
                          <a:latin typeface="Carlito"/>
                          <a:cs typeface="Carlito"/>
                        </a:rPr>
                        <a:t> </a:t>
                      </a:r>
                      <a:r>
                        <a:rPr sz="1100" spc="5" dirty="0">
                          <a:latin typeface="Carlito"/>
                          <a:cs typeface="Carlito"/>
                        </a:rPr>
                        <a:t>a </a:t>
                      </a:r>
                      <a:r>
                        <a:rPr sz="1100" spc="-5" dirty="0">
                          <a:latin typeface="Carlito"/>
                          <a:cs typeface="Carlito"/>
                        </a:rPr>
                        <a:t>la tasa </a:t>
                      </a:r>
                      <a:r>
                        <a:rPr sz="1100" spc="-10" dirty="0">
                          <a:latin typeface="Carlito"/>
                          <a:cs typeface="Carlito"/>
                        </a:rPr>
                        <a:t>general </a:t>
                      </a:r>
                      <a:r>
                        <a:rPr sz="1100" spc="-5" dirty="0">
                          <a:latin typeface="Carlito"/>
                          <a:cs typeface="Carlito"/>
                        </a:rPr>
                        <a:t>del </a:t>
                      </a:r>
                      <a:r>
                        <a:rPr sz="1100" b="1" u="sng" spc="5" dirty="0">
                          <a:uFill>
                            <a:solidFill>
                              <a:srgbClr val="000000"/>
                            </a:solidFill>
                          </a:uFill>
                          <a:latin typeface="Carlito"/>
                          <a:cs typeface="Carlito"/>
                        </a:rPr>
                        <a:t>0%</a:t>
                      </a:r>
                      <a:r>
                        <a:rPr sz="1100" b="1" spc="5" dirty="0">
                          <a:latin typeface="Carlito"/>
                          <a:cs typeface="Carlito"/>
                        </a:rPr>
                        <a:t> </a:t>
                      </a:r>
                      <a:r>
                        <a:rPr sz="1100" dirty="0">
                          <a:latin typeface="Carlito"/>
                          <a:cs typeface="Carlito"/>
                        </a:rPr>
                        <a:t>de</a:t>
                      </a:r>
                      <a:r>
                        <a:rPr sz="1100" spc="-114" dirty="0">
                          <a:latin typeface="Carlito"/>
                          <a:cs typeface="Carlito"/>
                        </a:rPr>
                        <a:t> </a:t>
                      </a:r>
                      <a:r>
                        <a:rPr sz="1100" spc="-20" dirty="0">
                          <a:latin typeface="Carlito"/>
                          <a:cs typeface="Carlito"/>
                        </a:rPr>
                        <a:t>IVA</a:t>
                      </a:r>
                      <a:endParaRPr sz="1100">
                        <a:latin typeface="Carlito"/>
                        <a:cs typeface="Carlito"/>
                      </a:endParaRPr>
                    </a:p>
                    <a:p>
                      <a:pPr marL="92710">
                        <a:lnSpc>
                          <a:spcPct val="100000"/>
                        </a:lnSpc>
                      </a:pPr>
                      <a:r>
                        <a:rPr sz="1100" spc="-20" dirty="0">
                          <a:latin typeface="Carlito"/>
                          <a:cs typeface="Carlito"/>
                        </a:rPr>
                        <a:t>referentes </a:t>
                      </a:r>
                      <a:r>
                        <a:rPr sz="1100" spc="5" dirty="0">
                          <a:latin typeface="Carlito"/>
                          <a:cs typeface="Carlito"/>
                        </a:rPr>
                        <a:t>a</a:t>
                      </a:r>
                      <a:r>
                        <a:rPr sz="1100" spc="50" dirty="0">
                          <a:latin typeface="Carlito"/>
                          <a:cs typeface="Carlito"/>
                        </a:rPr>
                        <a:t> </a:t>
                      </a:r>
                      <a:r>
                        <a:rPr sz="1100" spc="-5" dirty="0">
                          <a:latin typeface="Carlito"/>
                          <a:cs typeface="Carlito"/>
                        </a:rPr>
                        <a:t>exportación</a:t>
                      </a:r>
                      <a:endParaRPr sz="11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2"/>
                  </a:ext>
                </a:extLst>
              </a:tr>
              <a:tr h="58845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136525">
                        <a:lnSpc>
                          <a:spcPct val="100000"/>
                        </a:lnSpc>
                        <a:spcBef>
                          <a:spcPts val="285"/>
                        </a:spcBef>
                      </a:pPr>
                      <a:r>
                        <a:rPr sz="1100" dirty="0">
                          <a:latin typeface="Carlito"/>
                          <a:cs typeface="Carlito"/>
                        </a:rPr>
                        <a:t>Se </a:t>
                      </a:r>
                      <a:r>
                        <a:rPr sz="1100" spc="-10" dirty="0">
                          <a:latin typeface="Carlito"/>
                          <a:cs typeface="Carlito"/>
                        </a:rPr>
                        <a:t>deberá presentar </a:t>
                      </a:r>
                      <a:r>
                        <a:rPr sz="1100" spc="-5" dirty="0">
                          <a:latin typeface="Carlito"/>
                          <a:cs typeface="Carlito"/>
                        </a:rPr>
                        <a:t>el </a:t>
                      </a:r>
                      <a:r>
                        <a:rPr sz="1100" spc="-10" dirty="0">
                          <a:latin typeface="Carlito"/>
                          <a:cs typeface="Carlito"/>
                        </a:rPr>
                        <a:t>monto </a:t>
                      </a:r>
                      <a:r>
                        <a:rPr sz="1100" dirty="0">
                          <a:latin typeface="Carlito"/>
                          <a:cs typeface="Carlito"/>
                        </a:rPr>
                        <a:t>de </a:t>
                      </a:r>
                      <a:r>
                        <a:rPr sz="1100" spc="-5" dirty="0">
                          <a:latin typeface="Carlito"/>
                          <a:cs typeface="Carlito"/>
                        </a:rPr>
                        <a:t>los actos </a:t>
                      </a:r>
                      <a:r>
                        <a:rPr sz="1100" b="1" u="sng" dirty="0">
                          <a:uFill>
                            <a:solidFill>
                              <a:srgbClr val="000000"/>
                            </a:solidFill>
                          </a:uFill>
                          <a:latin typeface="Carlito"/>
                          <a:cs typeface="Carlito"/>
                        </a:rPr>
                        <a:t>cobrados</a:t>
                      </a:r>
                      <a:r>
                        <a:rPr sz="1100" b="1" dirty="0">
                          <a:latin typeface="Carlito"/>
                          <a:cs typeface="Carlito"/>
                        </a:rPr>
                        <a:t> </a:t>
                      </a:r>
                      <a:r>
                        <a:rPr sz="1100" spc="5" dirty="0">
                          <a:latin typeface="Carlito"/>
                          <a:cs typeface="Carlito"/>
                        </a:rPr>
                        <a:t>a </a:t>
                      </a:r>
                      <a:r>
                        <a:rPr sz="1100" spc="-5" dirty="0">
                          <a:latin typeface="Carlito"/>
                          <a:cs typeface="Carlito"/>
                        </a:rPr>
                        <a:t>la tasa </a:t>
                      </a:r>
                      <a:r>
                        <a:rPr sz="1100" spc="-10" dirty="0">
                          <a:latin typeface="Carlito"/>
                          <a:cs typeface="Carlito"/>
                        </a:rPr>
                        <a:t>general </a:t>
                      </a:r>
                      <a:r>
                        <a:rPr sz="1100" spc="-5" dirty="0">
                          <a:latin typeface="Carlito"/>
                          <a:cs typeface="Carlito"/>
                        </a:rPr>
                        <a:t>del </a:t>
                      </a:r>
                      <a:r>
                        <a:rPr sz="1100" b="1" u="sng" spc="5" dirty="0">
                          <a:uFill>
                            <a:solidFill>
                              <a:srgbClr val="000000"/>
                            </a:solidFill>
                          </a:uFill>
                          <a:latin typeface="Carlito"/>
                          <a:cs typeface="Carlito"/>
                        </a:rPr>
                        <a:t>0%</a:t>
                      </a:r>
                      <a:r>
                        <a:rPr sz="1100" b="1" spc="5" dirty="0">
                          <a:latin typeface="Carlito"/>
                          <a:cs typeface="Carlito"/>
                        </a:rPr>
                        <a:t> </a:t>
                      </a:r>
                      <a:r>
                        <a:rPr sz="1100" dirty="0">
                          <a:latin typeface="Carlito"/>
                          <a:cs typeface="Carlito"/>
                        </a:rPr>
                        <a:t>de </a:t>
                      </a:r>
                      <a:r>
                        <a:rPr sz="1100" spc="-20" dirty="0">
                          <a:latin typeface="Carlito"/>
                          <a:cs typeface="Carlito"/>
                        </a:rPr>
                        <a:t>IVA  </a:t>
                      </a:r>
                      <a:r>
                        <a:rPr sz="1100" dirty="0">
                          <a:latin typeface="Carlito"/>
                          <a:cs typeface="Carlito"/>
                        </a:rPr>
                        <a:t>que no </a:t>
                      </a:r>
                      <a:r>
                        <a:rPr sz="1100" spc="-10" dirty="0">
                          <a:latin typeface="Carlito"/>
                          <a:cs typeface="Carlito"/>
                        </a:rPr>
                        <a:t>estén </a:t>
                      </a:r>
                      <a:r>
                        <a:rPr sz="1100" spc="-5" dirty="0">
                          <a:latin typeface="Carlito"/>
                          <a:cs typeface="Carlito"/>
                        </a:rPr>
                        <a:t>relacionados con actividades </a:t>
                      </a:r>
                      <a:r>
                        <a:rPr sz="1100" dirty="0">
                          <a:latin typeface="Carlito"/>
                          <a:cs typeface="Carlito"/>
                        </a:rPr>
                        <a:t>de</a:t>
                      </a:r>
                      <a:r>
                        <a:rPr sz="1100" spc="-100" dirty="0">
                          <a:latin typeface="Carlito"/>
                          <a:cs typeface="Carlito"/>
                        </a:rPr>
                        <a:t> </a:t>
                      </a:r>
                      <a:r>
                        <a:rPr sz="1100" spc="-5" dirty="0">
                          <a:latin typeface="Carlito"/>
                          <a:cs typeface="Carlito"/>
                        </a:rPr>
                        <a:t>exportación.</a:t>
                      </a:r>
                      <a:endParaRPr sz="1100">
                        <a:latin typeface="Carlito"/>
                        <a:cs typeface="Carlito"/>
                      </a:endParaRPr>
                    </a:p>
                  </a:txBody>
                  <a:tcPr marL="0" marR="0" marT="271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3"/>
                  </a:ext>
                </a:extLst>
              </a:tr>
              <a:tr h="588549">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85"/>
                        </a:spcBef>
                      </a:pPr>
                      <a:r>
                        <a:rPr sz="1100" dirty="0">
                          <a:latin typeface="Carlito"/>
                          <a:cs typeface="Carlito"/>
                        </a:rPr>
                        <a:t>Se </a:t>
                      </a:r>
                      <a:r>
                        <a:rPr sz="1100" spc="-15" dirty="0">
                          <a:latin typeface="Carlito"/>
                          <a:cs typeface="Carlito"/>
                        </a:rPr>
                        <a:t>refiere </a:t>
                      </a:r>
                      <a:r>
                        <a:rPr sz="1100" spc="5" dirty="0">
                          <a:latin typeface="Carlito"/>
                          <a:cs typeface="Carlito"/>
                        </a:rPr>
                        <a:t>a </a:t>
                      </a:r>
                      <a:r>
                        <a:rPr sz="1100" spc="-5" dirty="0">
                          <a:latin typeface="Carlito"/>
                          <a:cs typeface="Carlito"/>
                        </a:rPr>
                        <a:t>los actos </a:t>
                      </a:r>
                      <a:r>
                        <a:rPr sz="1100" b="1" spc="-15" dirty="0">
                          <a:latin typeface="Carlito"/>
                          <a:cs typeface="Carlito"/>
                        </a:rPr>
                        <a:t>exentos </a:t>
                      </a:r>
                      <a:r>
                        <a:rPr sz="1100" b="1" dirty="0">
                          <a:latin typeface="Carlito"/>
                          <a:cs typeface="Carlito"/>
                        </a:rPr>
                        <a:t>cobrados </a:t>
                      </a:r>
                      <a:r>
                        <a:rPr sz="1100" spc="-10" dirty="0">
                          <a:latin typeface="Carlito"/>
                          <a:cs typeface="Carlito"/>
                        </a:rPr>
                        <a:t>durante </a:t>
                      </a:r>
                      <a:r>
                        <a:rPr sz="1100" dirty="0">
                          <a:latin typeface="Carlito"/>
                          <a:cs typeface="Carlito"/>
                        </a:rPr>
                        <a:t>el </a:t>
                      </a:r>
                      <a:r>
                        <a:rPr sz="1100" spc="-5" dirty="0">
                          <a:latin typeface="Carlito"/>
                          <a:cs typeface="Carlito"/>
                        </a:rPr>
                        <a:t>periodo, </a:t>
                      </a:r>
                      <a:r>
                        <a:rPr sz="1100" spc="-10" dirty="0">
                          <a:latin typeface="Carlito"/>
                          <a:cs typeface="Carlito"/>
                        </a:rPr>
                        <a:t>tal </a:t>
                      </a:r>
                      <a:r>
                        <a:rPr sz="1100" spc="-5" dirty="0">
                          <a:latin typeface="Carlito"/>
                          <a:cs typeface="Carlito"/>
                        </a:rPr>
                        <a:t>como ingresos</a:t>
                      </a:r>
                      <a:r>
                        <a:rPr sz="1100" spc="-114" dirty="0">
                          <a:latin typeface="Carlito"/>
                          <a:cs typeface="Carlito"/>
                        </a:rPr>
                        <a:t> </a:t>
                      </a:r>
                      <a:r>
                        <a:rPr sz="1100" dirty="0">
                          <a:latin typeface="Carlito"/>
                          <a:cs typeface="Carlito"/>
                        </a:rPr>
                        <a:t>por</a:t>
                      </a:r>
                      <a:endParaRPr sz="1100">
                        <a:latin typeface="Carlito"/>
                        <a:cs typeface="Carlito"/>
                      </a:endParaRPr>
                    </a:p>
                    <a:p>
                      <a:pPr marL="92710">
                        <a:lnSpc>
                          <a:spcPct val="100000"/>
                        </a:lnSpc>
                        <a:spcBef>
                          <a:spcPts val="5"/>
                        </a:spcBef>
                      </a:pPr>
                      <a:r>
                        <a:rPr sz="1100" spc="-5" dirty="0">
                          <a:latin typeface="Carlito"/>
                          <a:cs typeface="Carlito"/>
                        </a:rPr>
                        <a:t>colegiaturas, honorarios</a:t>
                      </a:r>
                      <a:r>
                        <a:rPr sz="1100" spc="-70" dirty="0">
                          <a:latin typeface="Carlito"/>
                          <a:cs typeface="Carlito"/>
                        </a:rPr>
                        <a:t> </a:t>
                      </a:r>
                      <a:r>
                        <a:rPr sz="1100" spc="-5" dirty="0">
                          <a:latin typeface="Carlito"/>
                          <a:cs typeface="Carlito"/>
                        </a:rPr>
                        <a:t>médicos.</a:t>
                      </a:r>
                      <a:endParaRPr sz="1100">
                        <a:latin typeface="Carlito"/>
                        <a:cs typeface="Carlito"/>
                      </a:endParaRPr>
                    </a:p>
                  </a:txBody>
                  <a:tcPr marL="0" marR="0" marT="27146"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4"/>
                  </a:ext>
                </a:extLst>
              </a:tr>
              <a:tr h="588549">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marR="844550">
                        <a:lnSpc>
                          <a:spcPct val="100000"/>
                        </a:lnSpc>
                        <a:spcBef>
                          <a:spcPts val="290"/>
                        </a:spcBef>
                      </a:pPr>
                      <a:r>
                        <a:rPr sz="1100" dirty="0">
                          <a:latin typeface="Carlito"/>
                          <a:cs typeface="Carlito"/>
                        </a:rPr>
                        <a:t>Se </a:t>
                      </a:r>
                      <a:r>
                        <a:rPr sz="1100" spc="-5" dirty="0">
                          <a:latin typeface="Carlito"/>
                          <a:cs typeface="Carlito"/>
                        </a:rPr>
                        <a:t>deberán </a:t>
                      </a:r>
                      <a:r>
                        <a:rPr sz="1100" spc="-10" dirty="0">
                          <a:latin typeface="Carlito"/>
                          <a:cs typeface="Carlito"/>
                        </a:rPr>
                        <a:t>presentar </a:t>
                      </a:r>
                      <a:r>
                        <a:rPr sz="1100" spc="-5" dirty="0">
                          <a:latin typeface="Carlito"/>
                          <a:cs typeface="Carlito"/>
                        </a:rPr>
                        <a:t>las </a:t>
                      </a:r>
                      <a:r>
                        <a:rPr sz="1100" spc="-10" dirty="0">
                          <a:latin typeface="Carlito"/>
                          <a:cs typeface="Carlito"/>
                        </a:rPr>
                        <a:t>retenciones </a:t>
                      </a:r>
                      <a:r>
                        <a:rPr sz="1100" spc="-5" dirty="0">
                          <a:latin typeface="Carlito"/>
                          <a:cs typeface="Carlito"/>
                        </a:rPr>
                        <a:t>(Fletes, honorarios, comisiones, etc)  relacionadas con las facturas pagadas </a:t>
                      </a:r>
                      <a:r>
                        <a:rPr sz="1100" dirty="0">
                          <a:latin typeface="Carlito"/>
                          <a:cs typeface="Carlito"/>
                        </a:rPr>
                        <a:t>en </a:t>
                      </a:r>
                      <a:r>
                        <a:rPr sz="1100" spc="-5" dirty="0">
                          <a:latin typeface="Carlito"/>
                          <a:cs typeface="Carlito"/>
                        </a:rPr>
                        <a:t>el </a:t>
                      </a:r>
                      <a:r>
                        <a:rPr sz="1100" dirty="0">
                          <a:latin typeface="Carlito"/>
                          <a:cs typeface="Carlito"/>
                        </a:rPr>
                        <a:t>mes que </a:t>
                      </a:r>
                      <a:r>
                        <a:rPr sz="1100" spc="5" dirty="0">
                          <a:latin typeface="Carlito"/>
                          <a:cs typeface="Carlito"/>
                        </a:rPr>
                        <a:t>se</a:t>
                      </a:r>
                      <a:r>
                        <a:rPr sz="1100" spc="-190" dirty="0">
                          <a:latin typeface="Carlito"/>
                          <a:cs typeface="Carlito"/>
                        </a:rPr>
                        <a:t> </a:t>
                      </a:r>
                      <a:r>
                        <a:rPr sz="1100" spc="-5" dirty="0">
                          <a:latin typeface="Carlito"/>
                          <a:cs typeface="Carlito"/>
                        </a:rPr>
                        <a:t>declara.</a:t>
                      </a:r>
                      <a:endParaRPr sz="11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5"/>
                  </a:ext>
                </a:extLst>
              </a:tr>
              <a:tr h="58845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90"/>
                        </a:spcBef>
                      </a:pPr>
                      <a:r>
                        <a:rPr sz="1100" dirty="0">
                          <a:latin typeface="Carlito"/>
                          <a:cs typeface="Carlito"/>
                        </a:rPr>
                        <a:t>Se </a:t>
                      </a:r>
                      <a:r>
                        <a:rPr sz="1100" spc="-5" dirty="0">
                          <a:latin typeface="Carlito"/>
                          <a:cs typeface="Carlito"/>
                        </a:rPr>
                        <a:t>deberán </a:t>
                      </a:r>
                      <a:r>
                        <a:rPr sz="1100" spc="-10" dirty="0">
                          <a:latin typeface="Carlito"/>
                          <a:cs typeface="Carlito"/>
                        </a:rPr>
                        <a:t>presentar </a:t>
                      </a:r>
                      <a:r>
                        <a:rPr sz="1100" spc="-5" dirty="0">
                          <a:latin typeface="Carlito"/>
                          <a:cs typeface="Carlito"/>
                        </a:rPr>
                        <a:t>las </a:t>
                      </a:r>
                      <a:r>
                        <a:rPr sz="1100" spc="-10" dirty="0">
                          <a:latin typeface="Carlito"/>
                          <a:cs typeface="Carlito"/>
                        </a:rPr>
                        <a:t>retenciones </a:t>
                      </a:r>
                      <a:r>
                        <a:rPr sz="1100" spc="-5" dirty="0">
                          <a:latin typeface="Carlito"/>
                          <a:cs typeface="Carlito"/>
                        </a:rPr>
                        <a:t>(Fletes, honorarios, comisiones,</a:t>
                      </a:r>
                      <a:r>
                        <a:rPr sz="1100" spc="-25" dirty="0">
                          <a:latin typeface="Carlito"/>
                          <a:cs typeface="Carlito"/>
                        </a:rPr>
                        <a:t> </a:t>
                      </a:r>
                      <a:r>
                        <a:rPr sz="1100" spc="-5" dirty="0">
                          <a:latin typeface="Carlito"/>
                          <a:cs typeface="Carlito"/>
                        </a:rPr>
                        <a:t>etc)</a:t>
                      </a:r>
                      <a:endParaRPr sz="1100">
                        <a:latin typeface="Carlito"/>
                        <a:cs typeface="Carlito"/>
                      </a:endParaRPr>
                    </a:p>
                    <a:p>
                      <a:pPr marL="92710">
                        <a:lnSpc>
                          <a:spcPct val="100000"/>
                        </a:lnSpc>
                      </a:pPr>
                      <a:r>
                        <a:rPr sz="1100" spc="-5" dirty="0">
                          <a:latin typeface="Carlito"/>
                          <a:cs typeface="Carlito"/>
                        </a:rPr>
                        <a:t>relacionadas con las facturas pagadas del </a:t>
                      </a:r>
                      <a:r>
                        <a:rPr sz="1100" dirty="0">
                          <a:latin typeface="Carlito"/>
                          <a:cs typeface="Carlito"/>
                        </a:rPr>
                        <a:t>mes </a:t>
                      </a:r>
                      <a:r>
                        <a:rPr sz="1100" spc="-10" dirty="0">
                          <a:latin typeface="Carlito"/>
                          <a:cs typeface="Carlito"/>
                        </a:rPr>
                        <a:t>anterior </a:t>
                      </a:r>
                      <a:r>
                        <a:rPr sz="1100" dirty="0">
                          <a:latin typeface="Carlito"/>
                          <a:cs typeface="Carlito"/>
                        </a:rPr>
                        <a:t>al que </a:t>
                      </a:r>
                      <a:r>
                        <a:rPr sz="1100" spc="5" dirty="0">
                          <a:latin typeface="Carlito"/>
                          <a:cs typeface="Carlito"/>
                        </a:rPr>
                        <a:t>se</a:t>
                      </a:r>
                      <a:r>
                        <a:rPr sz="1100" spc="-160" dirty="0">
                          <a:latin typeface="Carlito"/>
                          <a:cs typeface="Carlito"/>
                        </a:rPr>
                        <a:t> </a:t>
                      </a:r>
                      <a:r>
                        <a:rPr sz="1100" spc="-5" dirty="0">
                          <a:latin typeface="Carlito"/>
                          <a:cs typeface="Carlito"/>
                        </a:rPr>
                        <a:t>declara.</a:t>
                      </a:r>
                      <a:endParaRPr sz="11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AF0"/>
                    </a:solidFill>
                  </a:tcPr>
                </a:tc>
                <a:extLst>
                  <a:ext uri="{0D108BD9-81ED-4DB2-BD59-A6C34878D82A}">
                    <a16:rowId xmlns:a16="http://schemas.microsoft.com/office/drawing/2014/main" val="10006"/>
                  </a:ext>
                </a:extLst>
              </a:tr>
              <a:tr h="588530">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710">
                        <a:lnSpc>
                          <a:spcPct val="100000"/>
                        </a:lnSpc>
                        <a:spcBef>
                          <a:spcPts val="295"/>
                        </a:spcBef>
                      </a:pPr>
                      <a:r>
                        <a:rPr sz="1100" spc="5" dirty="0">
                          <a:latin typeface="Carlito"/>
                          <a:cs typeface="Carlito"/>
                        </a:rPr>
                        <a:t>En </a:t>
                      </a:r>
                      <a:r>
                        <a:rPr sz="1100" spc="-10" dirty="0">
                          <a:latin typeface="Carlito"/>
                          <a:cs typeface="Carlito"/>
                        </a:rPr>
                        <a:t>este </a:t>
                      </a:r>
                      <a:r>
                        <a:rPr sz="1100" spc="-5" dirty="0">
                          <a:latin typeface="Carlito"/>
                          <a:cs typeface="Carlito"/>
                        </a:rPr>
                        <a:t>apartado </a:t>
                      </a:r>
                      <a:r>
                        <a:rPr sz="1100" dirty="0">
                          <a:latin typeface="Carlito"/>
                          <a:cs typeface="Carlito"/>
                        </a:rPr>
                        <a:t>de </a:t>
                      </a:r>
                      <a:r>
                        <a:rPr sz="1100" spc="-10" dirty="0">
                          <a:latin typeface="Carlito"/>
                          <a:cs typeface="Carlito"/>
                        </a:rPr>
                        <a:t>indica </a:t>
                      </a:r>
                      <a:r>
                        <a:rPr sz="1100" spc="-5" dirty="0">
                          <a:latin typeface="Carlito"/>
                          <a:cs typeface="Carlito"/>
                        </a:rPr>
                        <a:t>aquellas </a:t>
                      </a:r>
                      <a:r>
                        <a:rPr sz="1100" spc="-10" dirty="0">
                          <a:latin typeface="Carlito"/>
                          <a:cs typeface="Carlito"/>
                        </a:rPr>
                        <a:t>retenciones realizadas </a:t>
                      </a:r>
                      <a:r>
                        <a:rPr sz="1100" dirty="0">
                          <a:latin typeface="Carlito"/>
                          <a:cs typeface="Carlito"/>
                        </a:rPr>
                        <a:t>al </a:t>
                      </a:r>
                      <a:r>
                        <a:rPr sz="1100" spc="-10" dirty="0">
                          <a:latin typeface="Carlito"/>
                          <a:cs typeface="Carlito"/>
                        </a:rPr>
                        <a:t>contribuyente</a:t>
                      </a:r>
                      <a:r>
                        <a:rPr sz="1100" spc="-35" dirty="0">
                          <a:latin typeface="Carlito"/>
                          <a:cs typeface="Carlito"/>
                        </a:rPr>
                        <a:t> </a:t>
                      </a:r>
                      <a:r>
                        <a:rPr sz="1100" dirty="0">
                          <a:latin typeface="Carlito"/>
                          <a:cs typeface="Carlito"/>
                        </a:rPr>
                        <a:t>por</a:t>
                      </a:r>
                      <a:endParaRPr sz="1100">
                        <a:latin typeface="Carlito"/>
                        <a:cs typeface="Carlito"/>
                      </a:endParaRPr>
                    </a:p>
                    <a:p>
                      <a:pPr marL="92710">
                        <a:lnSpc>
                          <a:spcPct val="100000"/>
                        </a:lnSpc>
                      </a:pPr>
                      <a:r>
                        <a:rPr sz="1100" spc="-5" dirty="0">
                          <a:latin typeface="Carlito"/>
                          <a:cs typeface="Carlito"/>
                        </a:rPr>
                        <a:t>parte </a:t>
                      </a:r>
                      <a:r>
                        <a:rPr sz="1100" dirty="0">
                          <a:latin typeface="Carlito"/>
                          <a:cs typeface="Carlito"/>
                        </a:rPr>
                        <a:t>de </a:t>
                      </a:r>
                      <a:r>
                        <a:rPr sz="1100" spc="5" dirty="0">
                          <a:latin typeface="Carlito"/>
                          <a:cs typeface="Carlito"/>
                        </a:rPr>
                        <a:t>sus </a:t>
                      </a:r>
                      <a:r>
                        <a:rPr sz="1100" spc="-10" dirty="0">
                          <a:latin typeface="Carlito"/>
                          <a:cs typeface="Carlito"/>
                        </a:rPr>
                        <a:t>clientes </a:t>
                      </a:r>
                      <a:r>
                        <a:rPr sz="1100" spc="-5" dirty="0">
                          <a:latin typeface="Carlito"/>
                          <a:cs typeface="Carlito"/>
                        </a:rPr>
                        <a:t>(Fletes, honorarios, comisiones,</a:t>
                      </a:r>
                      <a:r>
                        <a:rPr sz="1100" spc="-60" dirty="0">
                          <a:latin typeface="Carlito"/>
                          <a:cs typeface="Carlito"/>
                        </a:rPr>
                        <a:t> </a:t>
                      </a:r>
                      <a:r>
                        <a:rPr sz="1100" spc="-5" dirty="0">
                          <a:latin typeface="Carlito"/>
                          <a:cs typeface="Carlito"/>
                        </a:rPr>
                        <a:t>etc)</a:t>
                      </a:r>
                      <a:endParaRPr sz="11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2E2"/>
                    </a:solidFill>
                  </a:tcPr>
                </a:tc>
                <a:extLst>
                  <a:ext uri="{0D108BD9-81ED-4DB2-BD59-A6C34878D82A}">
                    <a16:rowId xmlns:a16="http://schemas.microsoft.com/office/drawing/2014/main" val="10007"/>
                  </a:ext>
                </a:extLst>
              </a:tr>
            </a:tbl>
          </a:graphicData>
        </a:graphic>
      </p:graphicFrame>
      <p:grpSp>
        <p:nvGrpSpPr>
          <p:cNvPr id="14" name="object 14"/>
          <p:cNvGrpSpPr/>
          <p:nvPr/>
        </p:nvGrpSpPr>
        <p:grpSpPr>
          <a:xfrm>
            <a:off x="2045208" y="1369314"/>
            <a:ext cx="2434590" cy="4021455"/>
            <a:chOff x="694944" y="682751"/>
            <a:chExt cx="3246120" cy="5361940"/>
          </a:xfrm>
        </p:grpSpPr>
        <p:sp>
          <p:nvSpPr>
            <p:cNvPr id="15" name="object 15"/>
            <p:cNvSpPr/>
            <p:nvPr/>
          </p:nvSpPr>
          <p:spPr>
            <a:xfrm>
              <a:off x="694944" y="682751"/>
              <a:ext cx="3246120" cy="5151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bject 16"/>
            <p:cNvSpPr/>
            <p:nvPr/>
          </p:nvSpPr>
          <p:spPr>
            <a:xfrm>
              <a:off x="798576" y="3727703"/>
              <a:ext cx="3142488" cy="72237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bject 17"/>
            <p:cNvSpPr/>
            <p:nvPr/>
          </p:nvSpPr>
          <p:spPr>
            <a:xfrm>
              <a:off x="798576" y="4599431"/>
              <a:ext cx="3142488" cy="51815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bject 18"/>
            <p:cNvSpPr/>
            <p:nvPr/>
          </p:nvSpPr>
          <p:spPr>
            <a:xfrm>
              <a:off x="694944" y="1441703"/>
              <a:ext cx="3246120" cy="518160"/>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bject 19"/>
            <p:cNvSpPr/>
            <p:nvPr/>
          </p:nvSpPr>
          <p:spPr>
            <a:xfrm>
              <a:off x="694944" y="2179319"/>
              <a:ext cx="3246120" cy="624839"/>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20"/>
            <p:cNvSpPr/>
            <p:nvPr/>
          </p:nvSpPr>
          <p:spPr>
            <a:xfrm>
              <a:off x="694944" y="2938272"/>
              <a:ext cx="3246120" cy="722376"/>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bject 21"/>
            <p:cNvSpPr/>
            <p:nvPr/>
          </p:nvSpPr>
          <p:spPr>
            <a:xfrm>
              <a:off x="1423416" y="5373623"/>
              <a:ext cx="1685544" cy="670560"/>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2" name="object 22"/>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9"/>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23" name="object 23"/>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10"/>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24" name="object 24"/>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78691" y="1874138"/>
            <a:ext cx="7664768" cy="3442738"/>
          </a:xfrm>
          <a:prstGeom prst="rect">
            <a:avLst/>
          </a:prstGeom>
        </p:spPr>
        <p:txBody>
          <a:bodyPr vert="horz" wrap="square" lIns="0" tIns="8573" rIns="0" bIns="0" rtlCol="0">
            <a:spAutoFit/>
          </a:bodyPr>
          <a:lstStyle/>
          <a:p>
            <a:pPr marL="9525" marR="0" lvl="0" indent="0" algn="just"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srgbClr val="00AF50"/>
                </a:solidFill>
                <a:effectLst/>
                <a:uLnTx/>
                <a:uFillTx/>
                <a:latin typeface="Arial"/>
                <a:ea typeface="+mn-ea"/>
                <a:cs typeface="Arial"/>
              </a:rPr>
              <a:t>La</a:t>
            </a:r>
            <a:r>
              <a:rPr kumimoji="0" sz="1050" b="1" i="0" u="none" strike="noStrike" kern="1200" cap="none" spc="11"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obligación</a:t>
            </a:r>
            <a:r>
              <a:rPr kumimoji="0" sz="1050" b="1" i="0" u="none" strike="noStrike" kern="1200" cap="none" spc="49"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de</a:t>
            </a:r>
            <a:r>
              <a:rPr kumimoji="0" sz="1050" b="1" i="0" u="none" strike="noStrike" kern="1200" cap="none" spc="11"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presentar</a:t>
            </a:r>
            <a:r>
              <a:rPr kumimoji="0" sz="1050" b="1" i="0" u="none" strike="noStrike" kern="1200" cap="none" spc="49"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la</a:t>
            </a:r>
            <a:r>
              <a:rPr kumimoji="0" sz="1050" b="1" i="0" u="none" strike="noStrike" kern="1200" cap="none" spc="11" normalizeH="0" baseline="0" noProof="0" dirty="0">
                <a:ln>
                  <a:noFill/>
                </a:ln>
                <a:solidFill>
                  <a:srgbClr val="00AF50"/>
                </a:solidFill>
                <a:effectLst/>
                <a:uLnTx/>
                <a:uFillTx/>
                <a:latin typeface="Arial"/>
                <a:ea typeface="+mn-ea"/>
                <a:cs typeface="Arial"/>
              </a:rPr>
              <a:t> </a:t>
            </a:r>
            <a:r>
              <a:rPr kumimoji="0" sz="1050" b="1" i="0" u="none" strike="noStrike" kern="1200" cap="none" spc="-4" normalizeH="0" baseline="0" noProof="0" dirty="0">
                <a:ln>
                  <a:noFill/>
                </a:ln>
                <a:solidFill>
                  <a:srgbClr val="00AF50"/>
                </a:solidFill>
                <a:effectLst/>
                <a:uLnTx/>
                <a:uFillTx/>
                <a:latin typeface="Arial"/>
                <a:ea typeface="+mn-ea"/>
                <a:cs typeface="Arial"/>
              </a:rPr>
              <a:t>DIOT</a:t>
            </a:r>
            <a:r>
              <a:rPr kumimoji="0" sz="1050" b="1" i="0" u="none" strike="noStrike" kern="1200" cap="none" spc="8"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la</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establece</a:t>
            </a:r>
            <a:r>
              <a:rPr kumimoji="0" sz="1050" b="1" i="0" u="none" strike="noStrike" kern="1200" cap="none" spc="30"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la</a:t>
            </a:r>
            <a:r>
              <a:rPr kumimoji="0" sz="1050" b="1" i="0" u="none" strike="noStrike" kern="1200" cap="none" spc="11"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fracción</a:t>
            </a:r>
            <a:r>
              <a:rPr kumimoji="0" sz="1050" b="1" i="0" u="none" strike="noStrike" kern="1200" cap="none" spc="34" normalizeH="0" baseline="0" noProof="0" dirty="0">
                <a:ln>
                  <a:noFill/>
                </a:ln>
                <a:solidFill>
                  <a:srgbClr val="00AF50"/>
                </a:solidFill>
                <a:effectLst/>
                <a:uLnTx/>
                <a:uFillTx/>
                <a:latin typeface="Arial"/>
                <a:ea typeface="+mn-ea"/>
                <a:cs typeface="Arial"/>
              </a:rPr>
              <a:t> </a:t>
            </a:r>
            <a:r>
              <a:rPr kumimoji="0" sz="1050" b="1" i="0" u="none" strike="noStrike" kern="1200" cap="none" spc="-4" normalizeH="0" baseline="0" noProof="0" dirty="0">
                <a:ln>
                  <a:noFill/>
                </a:ln>
                <a:solidFill>
                  <a:srgbClr val="00AF50"/>
                </a:solidFill>
                <a:effectLst/>
                <a:uLnTx/>
                <a:uFillTx/>
                <a:latin typeface="Arial"/>
                <a:ea typeface="+mn-ea"/>
                <a:cs typeface="Arial"/>
              </a:rPr>
              <a:t>VIII</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del</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articulo</a:t>
            </a:r>
            <a:r>
              <a:rPr kumimoji="0" sz="1050" b="1" i="0" u="none" strike="noStrike" kern="1200" cap="none" spc="30"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32</a:t>
            </a:r>
            <a:r>
              <a:rPr kumimoji="0" sz="1050" b="1" i="0" u="none" strike="noStrike" kern="1200" cap="none" spc="11"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de</a:t>
            </a:r>
            <a:r>
              <a:rPr kumimoji="0" sz="1050" b="1" i="0" u="none" strike="noStrike" kern="1200" cap="none" spc="-8" normalizeH="0" baseline="0" noProof="0" dirty="0">
                <a:ln>
                  <a:noFill/>
                </a:ln>
                <a:solidFill>
                  <a:srgbClr val="00AF50"/>
                </a:solidFill>
                <a:effectLst/>
                <a:uLnTx/>
                <a:uFillTx/>
                <a:latin typeface="Arial"/>
                <a:ea typeface="+mn-ea"/>
                <a:cs typeface="Arial"/>
              </a:rPr>
              <a:t> la</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Ley</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del</a:t>
            </a:r>
            <a:r>
              <a:rPr kumimoji="0" sz="1050" b="1" i="0" u="none" strike="noStrike" kern="1200" cap="none" spc="15"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Impuesto</a:t>
            </a:r>
            <a:r>
              <a:rPr kumimoji="0" sz="1050" b="1" i="0" u="none" strike="noStrike" kern="1200" cap="none" spc="49"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al</a:t>
            </a:r>
            <a:r>
              <a:rPr kumimoji="0" sz="1050" b="1" i="0" u="none" strike="noStrike" kern="1200" cap="none" spc="-4" normalizeH="0" baseline="0" noProof="0" dirty="0">
                <a:ln>
                  <a:noFill/>
                </a:ln>
                <a:solidFill>
                  <a:srgbClr val="00AF50"/>
                </a:solidFill>
                <a:effectLst/>
                <a:uLnTx/>
                <a:uFillTx/>
                <a:latin typeface="Arial"/>
                <a:ea typeface="+mn-ea"/>
                <a:cs typeface="Arial"/>
              </a:rPr>
              <a:t> </a:t>
            </a:r>
            <a:r>
              <a:rPr kumimoji="0" sz="1050" b="1" i="0" u="none" strike="noStrike" kern="1200" cap="none" spc="-19" normalizeH="0" baseline="0" noProof="0" dirty="0">
                <a:ln>
                  <a:noFill/>
                </a:ln>
                <a:solidFill>
                  <a:srgbClr val="00AF50"/>
                </a:solidFill>
                <a:effectLst/>
                <a:uLnTx/>
                <a:uFillTx/>
                <a:latin typeface="Arial"/>
                <a:ea typeface="+mn-ea"/>
                <a:cs typeface="Arial"/>
              </a:rPr>
              <a:t>Valor</a:t>
            </a:r>
            <a:r>
              <a:rPr kumimoji="0" sz="1050" b="1" i="0" u="none" strike="noStrike" kern="1200" cap="none" spc="-8" normalizeH="0" baseline="0" noProof="0" dirty="0">
                <a:ln>
                  <a:noFill/>
                </a:ln>
                <a:solidFill>
                  <a:srgbClr val="00AF50"/>
                </a:solidFill>
                <a:effectLst/>
                <a:uLnTx/>
                <a:uFillTx/>
                <a:latin typeface="Arial"/>
                <a:ea typeface="+mn-ea"/>
                <a:cs typeface="Arial"/>
              </a:rPr>
              <a:t> </a:t>
            </a:r>
            <a:r>
              <a:rPr kumimoji="0" sz="1050" b="1" i="0" u="none" strike="noStrike" kern="1200" cap="none" spc="-15" normalizeH="0" baseline="0" noProof="0" dirty="0">
                <a:ln>
                  <a:noFill/>
                </a:ln>
                <a:solidFill>
                  <a:srgbClr val="00AF50"/>
                </a:solidFill>
                <a:effectLst/>
                <a:uLnTx/>
                <a:uFillTx/>
                <a:latin typeface="Arial"/>
                <a:ea typeface="+mn-ea"/>
                <a:cs typeface="Arial"/>
              </a:rPr>
              <a:t>Agregado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9525" lvl="0" indent="0" algn="just"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8" normalizeH="0" baseline="0" noProof="0" dirty="0">
                <a:ln>
                  <a:noFill/>
                </a:ln>
                <a:solidFill>
                  <a:srgbClr val="00AF50"/>
                </a:solidFill>
                <a:effectLst/>
                <a:uLnTx/>
                <a:uFillTx/>
                <a:latin typeface="Arial"/>
                <a:ea typeface="+mn-ea"/>
                <a:cs typeface="Arial"/>
              </a:rPr>
              <a:t>De acuerdo </a:t>
            </a:r>
            <a:r>
              <a:rPr kumimoji="0" sz="1050" b="1" i="0" u="none" strike="noStrike" kern="1200" cap="none" spc="-4" normalizeH="0" baseline="0" noProof="0" dirty="0">
                <a:ln>
                  <a:noFill/>
                </a:ln>
                <a:solidFill>
                  <a:srgbClr val="00AF50"/>
                </a:solidFill>
                <a:effectLst/>
                <a:uLnTx/>
                <a:uFillTx/>
                <a:latin typeface="Arial"/>
                <a:ea typeface="+mn-ea"/>
                <a:cs typeface="Arial"/>
              </a:rPr>
              <a:t>a </a:t>
            </a:r>
            <a:r>
              <a:rPr kumimoji="0" sz="1050" b="1" i="0" u="none" strike="noStrike" kern="1200" cap="none" spc="-8" normalizeH="0" baseline="0" noProof="0" dirty="0">
                <a:ln>
                  <a:noFill/>
                </a:ln>
                <a:solidFill>
                  <a:srgbClr val="00AF50"/>
                </a:solidFill>
                <a:effectLst/>
                <a:uLnTx/>
                <a:uFillTx/>
                <a:latin typeface="Arial"/>
                <a:ea typeface="+mn-ea"/>
                <a:cs typeface="Arial"/>
              </a:rPr>
              <a:t>la </a:t>
            </a:r>
            <a:r>
              <a:rPr kumimoji="0" sz="1050" b="1" i="0" u="none" strike="noStrike" kern="1200" cap="none" spc="-4" normalizeH="0" baseline="0" noProof="0" dirty="0">
                <a:ln>
                  <a:noFill/>
                </a:ln>
                <a:solidFill>
                  <a:srgbClr val="00AF50"/>
                </a:solidFill>
                <a:effectLst/>
                <a:uLnTx/>
                <a:uFillTx/>
                <a:latin typeface="Arial"/>
                <a:ea typeface="+mn-ea"/>
                <a:cs typeface="Arial"/>
              </a:rPr>
              <a:t>Regla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4" normalizeH="0" baseline="0" noProof="0" dirty="0">
                <a:ln>
                  <a:noFill/>
                </a:ln>
                <a:solidFill>
                  <a:srgbClr val="00AF50"/>
                </a:solidFill>
                <a:effectLst/>
                <a:uLnTx/>
                <a:uFillTx/>
                <a:latin typeface="Arial"/>
                <a:ea typeface="+mn-ea"/>
                <a:cs typeface="Arial"/>
              </a:rPr>
              <a:t>Miscelánea </a:t>
            </a:r>
            <a:r>
              <a:rPr kumimoji="0" sz="1050" b="1" i="0" u="none" strike="noStrike" kern="1200" cap="none" spc="-8" normalizeH="0" baseline="0" noProof="0" dirty="0">
                <a:ln>
                  <a:noFill/>
                </a:ln>
                <a:solidFill>
                  <a:srgbClr val="00AF50"/>
                </a:solidFill>
                <a:effectLst/>
                <a:uLnTx/>
                <a:uFillTx/>
                <a:latin typeface="Arial"/>
                <a:ea typeface="+mn-ea"/>
                <a:cs typeface="Arial"/>
              </a:rPr>
              <a:t>4.5.1 se tiene hasta el </a:t>
            </a:r>
            <a:r>
              <a:rPr kumimoji="0" sz="1050" b="1" i="0" u="none" strike="noStrike" kern="1200" cap="none" spc="0" normalizeH="0" baseline="0" noProof="0" dirty="0">
                <a:ln>
                  <a:noFill/>
                </a:ln>
                <a:solidFill>
                  <a:srgbClr val="00AF50"/>
                </a:solidFill>
                <a:effectLst/>
                <a:uLnTx/>
                <a:uFillTx/>
                <a:latin typeface="Arial"/>
                <a:ea typeface="+mn-ea"/>
                <a:cs typeface="Arial"/>
              </a:rPr>
              <a:t>mes </a:t>
            </a:r>
            <a:r>
              <a:rPr kumimoji="0" sz="1050" b="1" i="0" u="none" strike="noStrike" kern="1200" cap="none" spc="-8" normalizeH="0" baseline="0" noProof="0" dirty="0">
                <a:ln>
                  <a:noFill/>
                </a:ln>
                <a:solidFill>
                  <a:srgbClr val="00AF50"/>
                </a:solidFill>
                <a:effectLst/>
                <a:uLnTx/>
                <a:uFillTx/>
                <a:latin typeface="Arial"/>
                <a:ea typeface="+mn-ea"/>
                <a:cs typeface="Arial"/>
              </a:rPr>
              <a:t>inmediato posterior al que corresponda </a:t>
            </a:r>
            <a:r>
              <a:rPr kumimoji="0" sz="1050" b="1" i="0" u="none" strike="noStrike" kern="1200" cap="none" spc="-4" normalizeH="0" baseline="0" noProof="0" dirty="0">
                <a:ln>
                  <a:noFill/>
                </a:ln>
                <a:solidFill>
                  <a:srgbClr val="00AF50"/>
                </a:solidFill>
                <a:effectLst/>
                <a:uLnTx/>
                <a:uFillTx/>
                <a:latin typeface="Arial"/>
                <a:ea typeface="+mn-ea"/>
                <a:cs typeface="Arial"/>
              </a:rPr>
              <a:t>para presentar  DIOT</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9049" lvl="0" indent="0" algn="just"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8" normalizeH="0" baseline="0" noProof="0" dirty="0">
                <a:ln>
                  <a:noFill/>
                </a:ln>
                <a:solidFill>
                  <a:srgbClr val="00AF50"/>
                </a:solidFill>
                <a:effectLst/>
                <a:uLnTx/>
                <a:uFillTx/>
                <a:latin typeface="Arial"/>
                <a:ea typeface="+mn-ea"/>
                <a:cs typeface="Arial"/>
              </a:rPr>
              <a:t>Proveedor </a:t>
            </a:r>
            <a:r>
              <a:rPr kumimoji="0" sz="1050" b="1" i="0" u="none" strike="noStrike" kern="1200" cap="none" spc="-4" normalizeH="0" baseline="0" noProof="0" dirty="0">
                <a:ln>
                  <a:noFill/>
                </a:ln>
                <a:solidFill>
                  <a:srgbClr val="00AF50"/>
                </a:solidFill>
                <a:effectLst/>
                <a:uLnTx/>
                <a:uFillTx/>
                <a:latin typeface="Arial"/>
                <a:ea typeface="+mn-ea"/>
                <a:cs typeface="Arial"/>
              </a:rPr>
              <a:t>Global </a:t>
            </a:r>
            <a:r>
              <a:rPr kumimoji="0" sz="1050" b="1" i="0" u="none" strike="noStrike" kern="1200" cap="none" spc="-8" normalizeH="0" baseline="0" noProof="0" dirty="0">
                <a:ln>
                  <a:noFill/>
                </a:ln>
                <a:solidFill>
                  <a:srgbClr val="00AF50"/>
                </a:solidFill>
                <a:effectLst/>
                <a:uLnTx/>
                <a:uFillTx/>
                <a:latin typeface="Arial"/>
                <a:ea typeface="+mn-ea"/>
                <a:cs typeface="Arial"/>
              </a:rPr>
              <a:t>hasta el </a:t>
            </a:r>
            <a:r>
              <a:rPr kumimoji="0" sz="1050" b="1" i="0" u="none" strike="noStrike" kern="1200" cap="none" spc="-4" normalizeH="0" baseline="0" noProof="0" dirty="0">
                <a:ln>
                  <a:noFill/>
                </a:ln>
                <a:solidFill>
                  <a:srgbClr val="00AF50"/>
                </a:solidFill>
                <a:effectLst/>
                <a:uLnTx/>
                <a:uFillTx/>
                <a:latin typeface="Arial"/>
                <a:ea typeface="+mn-ea"/>
                <a:cs typeface="Arial"/>
              </a:rPr>
              <a:t>10%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8" normalizeH="0" baseline="0" noProof="0" dirty="0">
                <a:ln>
                  <a:noFill/>
                </a:ln>
                <a:solidFill>
                  <a:srgbClr val="00AF50"/>
                </a:solidFill>
                <a:effectLst/>
                <a:uLnTx/>
                <a:uFillTx/>
                <a:latin typeface="Arial"/>
                <a:ea typeface="+mn-ea"/>
                <a:cs typeface="Arial"/>
              </a:rPr>
              <a:t>las operaciones sin </a:t>
            </a:r>
            <a:r>
              <a:rPr kumimoji="0" sz="1050" b="1" i="0" u="none" strike="noStrike" kern="1200" cap="none" spc="-11" normalizeH="0" baseline="0" noProof="0" dirty="0">
                <a:ln>
                  <a:noFill/>
                </a:ln>
                <a:solidFill>
                  <a:srgbClr val="00AF50"/>
                </a:solidFill>
                <a:effectLst/>
                <a:uLnTx/>
                <a:uFillTx/>
                <a:latin typeface="Arial"/>
                <a:ea typeface="+mn-ea"/>
                <a:cs typeface="Arial"/>
              </a:rPr>
              <a:t>que </a:t>
            </a:r>
            <a:r>
              <a:rPr kumimoji="0" sz="1050" b="1" i="0" u="none" strike="noStrike" kern="1200" cap="none" spc="-8" normalizeH="0" baseline="0" noProof="0" dirty="0">
                <a:ln>
                  <a:noFill/>
                </a:ln>
                <a:solidFill>
                  <a:srgbClr val="00AF50"/>
                </a:solidFill>
                <a:effectLst/>
                <a:uLnTx/>
                <a:uFillTx/>
                <a:latin typeface="Arial"/>
                <a:ea typeface="+mn-ea"/>
                <a:cs typeface="Arial"/>
              </a:rPr>
              <a:t>el </a:t>
            </a:r>
            <a:r>
              <a:rPr kumimoji="0" sz="1050" b="1" i="0" u="none" strike="noStrike" kern="1200" cap="none" spc="-4" normalizeH="0" baseline="0" noProof="0" dirty="0">
                <a:ln>
                  <a:noFill/>
                </a:ln>
                <a:solidFill>
                  <a:srgbClr val="00AF50"/>
                </a:solidFill>
                <a:effectLst/>
                <a:uLnTx/>
                <a:uFillTx/>
                <a:latin typeface="Arial"/>
                <a:ea typeface="+mn-ea"/>
                <a:cs typeface="Arial"/>
              </a:rPr>
              <a:t>monto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8" normalizeH="0" baseline="0" noProof="0" dirty="0">
                <a:ln>
                  <a:noFill/>
                </a:ln>
                <a:solidFill>
                  <a:srgbClr val="00AF50"/>
                </a:solidFill>
                <a:effectLst/>
                <a:uLnTx/>
                <a:uFillTx/>
                <a:latin typeface="Arial"/>
                <a:ea typeface="+mn-ea"/>
                <a:cs typeface="Arial"/>
              </a:rPr>
              <a:t>las erogaciones </a:t>
            </a:r>
            <a:r>
              <a:rPr kumimoji="0" sz="1050" b="1" i="0" u="none" strike="noStrike" kern="1200" cap="none" spc="-4" normalizeH="0" baseline="0" noProof="0" dirty="0">
                <a:ln>
                  <a:noFill/>
                </a:ln>
                <a:solidFill>
                  <a:srgbClr val="00AF50"/>
                </a:solidFill>
                <a:effectLst/>
                <a:uLnTx/>
                <a:uFillTx/>
                <a:latin typeface="Arial"/>
                <a:ea typeface="+mn-ea"/>
                <a:cs typeface="Arial"/>
              </a:rPr>
              <a:t>sea </a:t>
            </a:r>
            <a:r>
              <a:rPr kumimoji="0" sz="1050" b="1" i="0" u="none" strike="noStrike" kern="1200" cap="none" spc="-8" normalizeH="0" baseline="0" noProof="0" dirty="0">
                <a:ln>
                  <a:noFill/>
                </a:ln>
                <a:solidFill>
                  <a:srgbClr val="00AF50"/>
                </a:solidFill>
                <a:effectLst/>
                <a:uLnTx/>
                <a:uFillTx/>
                <a:latin typeface="Arial"/>
                <a:ea typeface="+mn-ea"/>
                <a:cs typeface="Arial"/>
              </a:rPr>
              <a:t>mayor </a:t>
            </a:r>
            <a:r>
              <a:rPr kumimoji="0" sz="1050" b="1" i="0" u="none" strike="noStrike" kern="1200" cap="none" spc="-4" normalizeH="0" baseline="0" noProof="0" dirty="0">
                <a:ln>
                  <a:noFill/>
                </a:ln>
                <a:solidFill>
                  <a:srgbClr val="00AF50"/>
                </a:solidFill>
                <a:effectLst/>
                <a:uLnTx/>
                <a:uFillTx/>
                <a:latin typeface="Arial"/>
                <a:ea typeface="+mn-ea"/>
                <a:cs typeface="Arial"/>
              </a:rPr>
              <a:t>a </a:t>
            </a:r>
            <a:r>
              <a:rPr kumimoji="0" sz="1050" b="1" i="0" u="none" strike="noStrike" kern="1200" cap="none" spc="-8" normalizeH="0" baseline="0" noProof="0" dirty="0">
                <a:ln>
                  <a:noFill/>
                </a:ln>
                <a:solidFill>
                  <a:srgbClr val="00AF50"/>
                </a:solidFill>
                <a:effectLst/>
                <a:uLnTx/>
                <a:uFillTx/>
                <a:latin typeface="Arial"/>
                <a:ea typeface="+mn-ea"/>
                <a:cs typeface="Arial"/>
              </a:rPr>
              <a:t>$50,000 </a:t>
            </a:r>
            <a:r>
              <a:rPr kumimoji="0" sz="1050" b="1" i="0" u="none" strike="noStrike" kern="1200" cap="none" spc="-4" normalizeH="0" baseline="0" noProof="0" dirty="0">
                <a:ln>
                  <a:noFill/>
                </a:ln>
                <a:solidFill>
                  <a:srgbClr val="00AF50"/>
                </a:solidFill>
                <a:effectLst/>
                <a:uLnTx/>
                <a:uFillTx/>
                <a:latin typeface="Arial"/>
                <a:ea typeface="+mn-ea"/>
                <a:cs typeface="Arial"/>
              </a:rPr>
              <a:t>Regla  </a:t>
            </a:r>
            <a:r>
              <a:rPr kumimoji="0" sz="1050" b="1" i="0" u="none" strike="noStrike" kern="1200" cap="none" spc="-8" normalizeH="0" baseline="0" noProof="0" dirty="0">
                <a:ln>
                  <a:noFill/>
                </a:ln>
                <a:solidFill>
                  <a:srgbClr val="00AF50"/>
                </a:solidFill>
                <a:effectLst/>
                <a:uLnTx/>
                <a:uFillTx/>
                <a:latin typeface="Arial"/>
                <a:ea typeface="+mn-ea"/>
                <a:cs typeface="Arial"/>
              </a:rPr>
              <a:t>Miscelánea</a:t>
            </a:r>
            <a:r>
              <a:rPr kumimoji="0" sz="1050" b="1" i="0" u="none" strike="noStrike" kern="1200" cap="none" spc="23" normalizeH="0" baseline="0" noProof="0" dirty="0">
                <a:ln>
                  <a:noFill/>
                </a:ln>
                <a:solidFill>
                  <a:srgbClr val="00AF50"/>
                </a:solidFill>
                <a:effectLst/>
                <a:uLnTx/>
                <a:uFillTx/>
                <a:latin typeface="Arial"/>
                <a:ea typeface="+mn-ea"/>
                <a:cs typeface="Arial"/>
              </a:rPr>
              <a:t> </a:t>
            </a:r>
            <a:r>
              <a:rPr kumimoji="0" sz="1050" b="1" i="0" u="none" strike="noStrike" kern="1200" cap="none" spc="-8" normalizeH="0" baseline="0" noProof="0" dirty="0">
                <a:ln>
                  <a:noFill/>
                </a:ln>
                <a:solidFill>
                  <a:srgbClr val="00AF50"/>
                </a:solidFill>
                <a:effectLst/>
                <a:uLnTx/>
                <a:uFillTx/>
                <a:latin typeface="Arial"/>
                <a:ea typeface="+mn-ea"/>
                <a:cs typeface="Arial"/>
              </a:rPr>
              <a:t>4.5.2</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¿Cuál </a:t>
            </a:r>
            <a:r>
              <a:rPr kumimoji="0" sz="1050" b="1" i="0" u="none" strike="noStrike" kern="1200" cap="none" spc="-8" normalizeH="0" baseline="0" noProof="0" dirty="0">
                <a:ln>
                  <a:noFill/>
                </a:ln>
                <a:solidFill>
                  <a:prstClr val="black"/>
                </a:solidFill>
                <a:effectLst/>
                <a:uLnTx/>
                <a:uFillTx/>
                <a:latin typeface="Arial"/>
                <a:ea typeface="+mn-ea"/>
                <a:cs typeface="Arial"/>
              </a:rPr>
              <a:t>es </a:t>
            </a:r>
            <a:r>
              <a:rPr kumimoji="0" sz="1050" b="1" i="0" u="none" strike="noStrike" kern="1200" cap="none" spc="-11" normalizeH="0" baseline="0" noProof="0" dirty="0">
                <a:ln>
                  <a:noFill/>
                </a:ln>
                <a:solidFill>
                  <a:prstClr val="black"/>
                </a:solidFill>
                <a:effectLst/>
                <a:uLnTx/>
                <a:uFillTx/>
                <a:latin typeface="Arial"/>
                <a:ea typeface="+mn-ea"/>
                <a:cs typeface="Arial"/>
              </a:rPr>
              <a:t>objetivo de </a:t>
            </a:r>
            <a:r>
              <a:rPr kumimoji="0" sz="1050" b="1" i="0" u="none" strike="noStrike" kern="1200" cap="none" spc="-8" normalizeH="0" baseline="0" noProof="0" dirty="0">
                <a:ln>
                  <a:noFill/>
                </a:ln>
                <a:solidFill>
                  <a:prstClr val="black"/>
                </a:solidFill>
                <a:effectLst/>
                <a:uLnTx/>
                <a:uFillTx/>
                <a:latin typeface="Arial"/>
                <a:ea typeface="+mn-ea"/>
                <a:cs typeface="Arial"/>
              </a:rPr>
              <a:t>la</a:t>
            </a:r>
            <a:r>
              <a:rPr kumimoji="0" sz="1050" b="1" i="0" u="none" strike="noStrike" kern="1200" cap="none" spc="116"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DIOT?</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4"/>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Informar </a:t>
            </a:r>
            <a:r>
              <a:rPr kumimoji="0" sz="1050" b="0" i="0" u="none" strike="noStrike" kern="1200" cap="none" spc="-8" normalizeH="0" baseline="0" noProof="0" dirty="0">
                <a:ln>
                  <a:noFill/>
                </a:ln>
                <a:solidFill>
                  <a:prstClr val="black"/>
                </a:solidFill>
                <a:effectLst/>
                <a:uLnTx/>
                <a:uFillTx/>
                <a:latin typeface="Arial"/>
                <a:ea typeface="+mn-ea"/>
                <a:cs typeface="Arial"/>
              </a:rPr>
              <a:t>sobre el </a:t>
            </a:r>
            <a:r>
              <a:rPr kumimoji="0" sz="1050" b="0" i="0" u="none" strike="noStrike" kern="1200" cap="none" spc="-11" normalizeH="0" baseline="0" noProof="0" dirty="0">
                <a:ln>
                  <a:noFill/>
                </a:ln>
                <a:solidFill>
                  <a:prstClr val="black"/>
                </a:solidFill>
                <a:effectLst/>
                <a:uLnTx/>
                <a:uFillTx/>
                <a:latin typeface="Arial"/>
                <a:ea typeface="+mn-ea"/>
                <a:cs typeface="Arial"/>
              </a:rPr>
              <a:t>pago, </a:t>
            </a:r>
            <a:r>
              <a:rPr kumimoji="0" sz="1050" b="0" i="0" u="none" strike="noStrike" kern="1200" cap="none" spc="-8" normalizeH="0" baseline="0" noProof="0" dirty="0">
                <a:ln>
                  <a:noFill/>
                </a:ln>
                <a:solidFill>
                  <a:prstClr val="black"/>
                </a:solidFill>
                <a:effectLst/>
                <a:uLnTx/>
                <a:uFillTx/>
                <a:latin typeface="Arial"/>
                <a:ea typeface="+mn-ea"/>
                <a:cs typeface="Arial"/>
              </a:rPr>
              <a:t>retención, acreditamiento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traslado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172"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11" normalizeH="0" baseline="0" noProof="0" dirty="0">
                <a:ln>
                  <a:noFill/>
                </a:ln>
                <a:solidFill>
                  <a:prstClr val="black"/>
                </a:solidFill>
                <a:effectLst/>
                <a:uLnTx/>
                <a:uFillTx/>
                <a:latin typeface="Arial"/>
                <a:ea typeface="+mn-ea"/>
                <a:cs typeface="Arial"/>
              </a:rPr>
              <a:t>operaciones realizadas </a:t>
            </a:r>
            <a:r>
              <a:rPr kumimoji="0" sz="1050" b="0" i="0" u="none" strike="noStrike" kern="1200" cap="none" spc="-8" normalizeH="0" baseline="0" noProof="0" dirty="0">
                <a:ln>
                  <a:noFill/>
                </a:ln>
                <a:solidFill>
                  <a:prstClr val="black"/>
                </a:solidFill>
                <a:effectLst/>
                <a:uLnTx/>
                <a:uFillTx/>
                <a:latin typeface="Arial"/>
                <a:ea typeface="+mn-ea"/>
                <a:cs typeface="Arial"/>
              </a:rPr>
              <a:t>con sus </a:t>
            </a:r>
            <a:r>
              <a:rPr kumimoji="0" sz="1050" b="0" i="0" u="none" strike="noStrike" kern="1200" cap="none" spc="-11" normalizeH="0" baseline="0" noProof="0" dirty="0">
                <a:ln>
                  <a:noFill/>
                </a:ln>
                <a:solidFill>
                  <a:prstClr val="black"/>
                </a:solidFill>
                <a:effectLst/>
                <a:uLnTx/>
                <a:uFillTx/>
                <a:latin typeface="Arial"/>
                <a:ea typeface="+mn-ea"/>
                <a:cs typeface="Arial"/>
              </a:rPr>
              <a:t>proveedores.</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0" lvl="0" indent="0" algn="just" defTabSz="914400" rtl="0" eaLnBrk="1" fontAlgn="auto" latinLnBrk="0" hangingPunct="1">
              <a:lnSpc>
                <a:spcPct val="100000"/>
              </a:lnSpc>
              <a:spcBef>
                <a:spcPts val="0"/>
              </a:spcBef>
              <a:spcAft>
                <a:spcPts val="0"/>
              </a:spcAft>
              <a:buClrTx/>
              <a:buSzTx/>
              <a:buFontTx/>
              <a:buNone/>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¿Contra que debe </a:t>
            </a:r>
            <a:r>
              <a:rPr kumimoji="0" sz="1050" b="1" i="0" u="none" strike="noStrike" kern="1200" cap="none" spc="-8" normalizeH="0" baseline="0" noProof="0" dirty="0">
                <a:ln>
                  <a:noFill/>
                </a:ln>
                <a:solidFill>
                  <a:prstClr val="black"/>
                </a:solidFill>
                <a:effectLst/>
                <a:uLnTx/>
                <a:uFillTx/>
                <a:latin typeface="Arial"/>
                <a:ea typeface="+mn-ea"/>
                <a:cs typeface="Arial"/>
              </a:rPr>
              <a:t>amarrar la</a:t>
            </a:r>
            <a:r>
              <a:rPr kumimoji="0" sz="1050" b="1" i="0" u="none" strike="noStrike" kern="1200" cap="none" spc="109" normalizeH="0" baseline="0" noProof="0" dirty="0">
                <a:ln>
                  <a:noFill/>
                </a:ln>
                <a:solidFill>
                  <a:prstClr val="black"/>
                </a:solidFill>
                <a:effectLst/>
                <a:uLnTx/>
                <a:uFillTx/>
                <a:latin typeface="Arial"/>
                <a:ea typeface="+mn-ea"/>
                <a:cs typeface="Arial"/>
              </a:rPr>
              <a:t> </a:t>
            </a:r>
            <a:r>
              <a:rPr kumimoji="0" sz="1050" b="1" i="0" u="none" strike="noStrike" kern="1200" cap="none" spc="-8" normalizeH="0" baseline="0" noProof="0" dirty="0">
                <a:ln>
                  <a:noFill/>
                </a:ln>
                <a:solidFill>
                  <a:prstClr val="black"/>
                </a:solidFill>
                <a:effectLst/>
                <a:uLnTx/>
                <a:uFillTx/>
                <a:latin typeface="Arial"/>
                <a:ea typeface="+mn-ea"/>
                <a:cs typeface="Arial"/>
              </a:rPr>
              <a:t>DIOT?</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9049" lvl="0" indent="0" algn="just" defTabSz="914400" rtl="0" eaLnBrk="1" fontAlgn="auto" latinLnBrk="0" hangingPunct="1">
              <a:lnSpc>
                <a:spcPct val="100000"/>
              </a:lnSpc>
              <a:spcBef>
                <a:spcPts val="4"/>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suma importancia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total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acreditable </a:t>
            </a:r>
            <a:r>
              <a:rPr kumimoji="0" sz="1050" b="0" i="0" u="none" strike="noStrike" kern="1200" cap="none" spc="-8" normalizeH="0" baseline="0" noProof="0" dirty="0">
                <a:ln>
                  <a:noFill/>
                </a:ln>
                <a:solidFill>
                  <a:prstClr val="black"/>
                </a:solidFill>
                <a:effectLst/>
                <a:uLnTx/>
                <a:uFillTx/>
                <a:latin typeface="Arial"/>
                <a:ea typeface="+mn-ea"/>
                <a:cs typeface="Arial"/>
              </a:rPr>
              <a:t>presentado en </a:t>
            </a:r>
            <a:r>
              <a:rPr kumimoji="0" sz="1050" b="0" i="0" u="none" strike="noStrike" kern="1200" cap="none" spc="-4" normalizeH="0" baseline="0" noProof="0" dirty="0">
                <a:ln>
                  <a:noFill/>
                </a:ln>
                <a:solidFill>
                  <a:prstClr val="black"/>
                </a:solidFill>
                <a:effectLst/>
                <a:uLnTx/>
                <a:uFillTx/>
                <a:latin typeface="Arial"/>
                <a:ea typeface="+mn-ea"/>
                <a:cs typeface="Arial"/>
              </a:rPr>
              <a:t>la DIOT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8" normalizeH="0" baseline="0" noProof="0" dirty="0">
                <a:ln>
                  <a:noFill/>
                </a:ln>
                <a:solidFill>
                  <a:prstClr val="black"/>
                </a:solidFill>
                <a:effectLst/>
                <a:uLnTx/>
                <a:uFillTx/>
                <a:latin typeface="Arial"/>
                <a:ea typeface="+mn-ea"/>
                <a:cs typeface="Arial"/>
              </a:rPr>
              <a:t>sea el </a:t>
            </a:r>
            <a:r>
              <a:rPr kumimoji="0" sz="1050" b="0" i="0" u="none" strike="noStrike" kern="1200" cap="none" spc="0" normalizeH="0" baseline="0" noProof="0" dirty="0">
                <a:ln>
                  <a:noFill/>
                </a:ln>
                <a:solidFill>
                  <a:prstClr val="black"/>
                </a:solidFill>
                <a:effectLst/>
                <a:uLnTx/>
                <a:uFillTx/>
                <a:latin typeface="Arial"/>
                <a:ea typeface="+mn-ea"/>
                <a:cs typeface="Arial"/>
              </a:rPr>
              <a:t>mismo </a:t>
            </a:r>
            <a:r>
              <a:rPr kumimoji="0" sz="1050" b="0" i="0" u="none" strike="noStrike" kern="1200" cap="none" spc="-8" normalizeH="0" baseline="0" noProof="0" dirty="0">
                <a:ln>
                  <a:noFill/>
                </a:ln>
                <a:solidFill>
                  <a:prstClr val="black"/>
                </a:solidFill>
                <a:effectLst/>
                <a:uLnTx/>
                <a:uFillTx/>
                <a:latin typeface="Arial"/>
                <a:ea typeface="+mn-ea"/>
                <a:cs typeface="Arial"/>
              </a:rPr>
              <a:t>presentando 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declaración </a:t>
            </a:r>
            <a:r>
              <a:rPr kumimoji="0" sz="1050" b="0" i="0" u="none" strike="noStrike" kern="1200" cap="none" spc="-4" normalizeH="0" baseline="0" noProof="0" dirty="0">
                <a:ln>
                  <a:noFill/>
                </a:ln>
                <a:solidFill>
                  <a:prstClr val="black"/>
                </a:solidFill>
                <a:effectLst/>
                <a:uLnTx/>
                <a:uFillTx/>
                <a:latin typeface="Arial"/>
                <a:ea typeface="+mn-ea"/>
                <a:cs typeface="Arial"/>
              </a:rPr>
              <a:t>definitiva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0" normalizeH="0" baseline="0" noProof="0" dirty="0">
                <a:ln>
                  <a:noFill/>
                </a:ln>
                <a:solidFill>
                  <a:prstClr val="black"/>
                </a:solidFill>
                <a:effectLst/>
                <a:uLnTx/>
                <a:uFillTx/>
                <a:latin typeface="Arial"/>
                <a:ea typeface="+mn-ea"/>
                <a:cs typeface="Arial"/>
              </a:rPr>
              <a:t>mismo </a:t>
            </a:r>
            <a:r>
              <a:rPr kumimoji="0" sz="1050" b="0" i="0" u="none" strike="noStrike" kern="1200" cap="none" spc="-4" normalizeH="0" baseline="0" noProof="0" dirty="0">
                <a:ln>
                  <a:noFill/>
                </a:ln>
                <a:solidFill>
                  <a:prstClr val="black"/>
                </a:solidFill>
                <a:effectLst/>
                <a:uLnTx/>
                <a:uFillTx/>
                <a:latin typeface="Arial"/>
                <a:ea typeface="+mn-ea"/>
                <a:cs typeface="Arial"/>
              </a:rPr>
              <a:t>mes </a:t>
            </a:r>
            <a:r>
              <a:rPr kumimoji="0" sz="1050" b="0" i="0" u="none" strike="noStrike" kern="1200" cap="none" spc="-8" normalizeH="0" baseline="0" noProof="0" dirty="0">
                <a:ln>
                  <a:noFill/>
                </a:ln>
                <a:solidFill>
                  <a:prstClr val="black"/>
                </a:solidFill>
                <a:effectLst/>
                <a:uLnTx/>
                <a:uFillTx/>
                <a:latin typeface="Arial"/>
                <a:ea typeface="+mn-ea"/>
                <a:cs typeface="Arial"/>
              </a:rPr>
              <a:t>en el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4" normalizeH="0" baseline="0" noProof="0" dirty="0">
                <a:ln>
                  <a:noFill/>
                </a:ln>
                <a:solidFill>
                  <a:prstClr val="black"/>
                </a:solidFill>
                <a:effectLst/>
                <a:uLnTx/>
                <a:uFillTx/>
                <a:latin typeface="Arial"/>
                <a:ea typeface="+mn-ea"/>
                <a:cs typeface="Arial"/>
              </a:rPr>
              <a:t>este trabajando.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caso de no </a:t>
            </a:r>
            <a:r>
              <a:rPr kumimoji="0" sz="1050" b="0" i="0" u="none" strike="noStrike" kern="1200" cap="none" spc="-4" normalizeH="0" baseline="0" noProof="0" dirty="0">
                <a:ln>
                  <a:noFill/>
                </a:ln>
                <a:solidFill>
                  <a:prstClr val="black"/>
                </a:solidFill>
                <a:effectLst/>
                <a:uLnTx/>
                <a:uFillTx/>
                <a:latin typeface="Arial"/>
                <a:ea typeface="+mn-ea"/>
                <a:cs typeface="Arial"/>
              </a:rPr>
              <a:t>serlo se </a:t>
            </a:r>
            <a:r>
              <a:rPr kumimoji="0" sz="1050" b="0" i="0" u="none" strike="noStrike" kern="1200" cap="none" spc="-8" normalizeH="0" baseline="0" noProof="0" dirty="0">
                <a:ln>
                  <a:noFill/>
                </a:ln>
                <a:solidFill>
                  <a:prstClr val="black"/>
                </a:solidFill>
                <a:effectLst/>
                <a:uLnTx/>
                <a:uFillTx/>
                <a:latin typeface="Arial"/>
                <a:ea typeface="+mn-ea"/>
                <a:cs typeface="Arial"/>
              </a:rPr>
              <a:t>deberá </a:t>
            </a:r>
            <a:r>
              <a:rPr kumimoji="0" sz="1050" b="0" i="0" u="none" strike="noStrike" kern="1200" cap="none" spc="-11" normalizeH="0" baseline="0" noProof="0" dirty="0">
                <a:ln>
                  <a:noFill/>
                </a:ln>
                <a:solidFill>
                  <a:prstClr val="black"/>
                </a:solidFill>
                <a:effectLst/>
                <a:uLnTx/>
                <a:uFillTx/>
                <a:latin typeface="Arial"/>
                <a:ea typeface="+mn-ea"/>
                <a:cs typeface="Arial"/>
              </a:rPr>
              <a:t>corregir, </a:t>
            </a:r>
            <a:r>
              <a:rPr kumimoji="0" sz="1050" b="0" i="0" u="none" strike="noStrike" kern="1200" cap="none" spc="-15" normalizeH="0" baseline="0" noProof="0" dirty="0">
                <a:ln>
                  <a:noFill/>
                </a:ln>
                <a:solidFill>
                  <a:prstClr val="black"/>
                </a:solidFill>
                <a:effectLst/>
                <a:uLnTx/>
                <a:uFillTx/>
                <a:latin typeface="Arial"/>
                <a:ea typeface="+mn-ea"/>
                <a:cs typeface="Arial"/>
              </a:rPr>
              <a:t>ya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0" normalizeH="0" baseline="0" noProof="0" dirty="0">
                <a:ln>
                  <a:noFill/>
                </a:ln>
                <a:solidFill>
                  <a:prstClr val="black"/>
                </a:solidFill>
                <a:effectLst/>
                <a:uLnTx/>
                <a:uFillTx/>
                <a:latin typeface="Arial"/>
                <a:ea typeface="+mn-ea"/>
                <a:cs typeface="Arial"/>
              </a:rPr>
              <a:t>este  </a:t>
            </a:r>
            <a:r>
              <a:rPr kumimoji="0" sz="1050" b="0" i="0" u="none" strike="noStrike" kern="1200" cap="none" spc="-8" normalizeH="0" baseline="0" noProof="0" dirty="0">
                <a:ln>
                  <a:noFill/>
                </a:ln>
                <a:solidFill>
                  <a:prstClr val="black"/>
                </a:solidFill>
                <a:effectLst/>
                <a:uLnTx/>
                <a:uFillTx/>
                <a:latin typeface="Arial"/>
                <a:ea typeface="+mn-ea"/>
                <a:cs typeface="Arial"/>
              </a:rPr>
              <a:t>amarre es un común denominador de </a:t>
            </a:r>
            <a:r>
              <a:rPr kumimoji="0" sz="1050" b="0" i="0" u="none" strike="noStrike" kern="1200" cap="none" spc="-4" normalizeH="0" baseline="0" noProof="0" dirty="0">
                <a:ln>
                  <a:noFill/>
                </a:ln>
                <a:solidFill>
                  <a:prstClr val="black"/>
                </a:solidFill>
                <a:effectLst/>
                <a:uLnTx/>
                <a:uFillTx/>
                <a:latin typeface="Arial"/>
                <a:ea typeface="+mn-ea"/>
                <a:cs typeface="Arial"/>
              </a:rPr>
              <a:t>las </a:t>
            </a:r>
            <a:r>
              <a:rPr kumimoji="0" sz="1050" b="0" i="0" u="none" strike="noStrike" kern="1200" cap="none" spc="-8" normalizeH="0" baseline="0" noProof="0" dirty="0">
                <a:ln>
                  <a:noFill/>
                </a:ln>
                <a:solidFill>
                  <a:prstClr val="black"/>
                </a:solidFill>
                <a:effectLst/>
                <a:uLnTx/>
                <a:uFillTx/>
                <a:latin typeface="Arial"/>
                <a:ea typeface="+mn-ea"/>
                <a:cs typeface="Arial"/>
              </a:rPr>
              <a:t>revisiones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parte de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4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autoridad al </a:t>
            </a:r>
            <a:r>
              <a:rPr kumimoji="0" sz="1050" b="0" i="0" u="none" strike="noStrike" kern="1200" cap="none" spc="-11" normalizeH="0" baseline="0" noProof="0" dirty="0">
                <a:ln>
                  <a:noFill/>
                </a:ln>
                <a:solidFill>
                  <a:prstClr val="black"/>
                </a:solidFill>
                <a:effectLst/>
                <a:uLnTx/>
                <a:uFillTx/>
                <a:latin typeface="Arial"/>
                <a:ea typeface="+mn-ea"/>
                <a:cs typeface="Arial"/>
              </a:rPr>
              <a:t>autorizar </a:t>
            </a:r>
            <a:r>
              <a:rPr kumimoji="0" sz="1050" b="0" i="0" u="none" strike="noStrike" kern="1200" cap="none" spc="-8" normalizeH="0" baseline="0" noProof="0" dirty="0">
                <a:ln>
                  <a:noFill/>
                </a:ln>
                <a:solidFill>
                  <a:prstClr val="black"/>
                </a:solidFill>
                <a:effectLst/>
                <a:uLnTx/>
                <a:uFillTx/>
                <a:latin typeface="Arial"/>
                <a:ea typeface="+mn-ea"/>
                <a:cs typeface="Arial"/>
              </a:rPr>
              <a:t>un devolución de Saldos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9" normalizeH="0" baseline="0" noProof="0" dirty="0">
                <a:ln>
                  <a:noFill/>
                </a:ln>
                <a:solidFill>
                  <a:prstClr val="black"/>
                </a:solidFill>
                <a:effectLst/>
                <a:uLnTx/>
                <a:uFillTx/>
                <a:latin typeface="Arial"/>
                <a:ea typeface="+mn-ea"/>
                <a:cs typeface="Arial"/>
              </a:rPr>
              <a:t>Favor.</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100000"/>
              </a:lnSpc>
              <a:spcBef>
                <a:spcPts val="4"/>
              </a:spcBef>
              <a:spcAft>
                <a:spcPts val="0"/>
              </a:spcAft>
              <a:buClrTx/>
              <a:buSzTx/>
              <a:buFontTx/>
              <a:buNone/>
              <a:tabLst/>
              <a:defRPr/>
            </a:pPr>
            <a:r>
              <a:rPr kumimoji="0" sz="1050" b="0" i="0" u="none" strike="noStrike" kern="1200" cap="none" spc="-19" normalizeH="0" baseline="0" noProof="0" dirty="0">
                <a:ln>
                  <a:noFill/>
                </a:ln>
                <a:solidFill>
                  <a:prstClr val="black"/>
                </a:solidFill>
                <a:effectLst/>
                <a:uLnTx/>
                <a:uFillTx/>
                <a:latin typeface="Arial"/>
                <a:ea typeface="+mn-ea"/>
                <a:cs typeface="Arial"/>
              </a:rPr>
              <a:t>También </a:t>
            </a:r>
            <a:r>
              <a:rPr kumimoji="0" sz="1050" b="0" i="0" u="none" strike="noStrike" kern="1200" cap="none" spc="-8" normalizeH="0" baseline="0" noProof="0" dirty="0">
                <a:ln>
                  <a:noFill/>
                </a:ln>
                <a:solidFill>
                  <a:prstClr val="black"/>
                </a:solidFill>
                <a:effectLst/>
                <a:uLnTx/>
                <a:uFillTx/>
                <a:latin typeface="Arial"/>
                <a:ea typeface="+mn-ea"/>
                <a:cs typeface="Arial"/>
              </a:rPr>
              <a:t>debe representar </a:t>
            </a:r>
            <a:r>
              <a:rPr kumimoji="0" sz="1050" b="0" i="0" u="none" strike="noStrike" kern="1200" cap="none" spc="-4" normalizeH="0" baseline="0" noProof="0" dirty="0">
                <a:ln>
                  <a:noFill/>
                </a:ln>
                <a:solidFill>
                  <a:prstClr val="black"/>
                </a:solidFill>
                <a:effectLst/>
                <a:uLnTx/>
                <a:uFillTx/>
                <a:latin typeface="Arial"/>
                <a:ea typeface="+mn-ea"/>
                <a:cs typeface="Arial"/>
              </a:rPr>
              <a:t>contablemente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 favor registrado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periodo, </a:t>
            </a:r>
            <a:r>
              <a:rPr kumimoji="0" sz="1050" b="0" i="0" u="none" strike="noStrike" kern="1200" cap="none" spc="-15" normalizeH="0" baseline="0" noProof="0" dirty="0">
                <a:ln>
                  <a:noFill/>
                </a:ln>
                <a:solidFill>
                  <a:prstClr val="black"/>
                </a:solidFill>
                <a:effectLst/>
                <a:uLnTx/>
                <a:uFillTx/>
                <a:latin typeface="Arial"/>
                <a:ea typeface="+mn-ea"/>
                <a:cs typeface="Arial"/>
              </a:rPr>
              <a:t>ya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0" normalizeH="0" baseline="0" noProof="0" dirty="0">
                <a:ln>
                  <a:noFill/>
                </a:ln>
                <a:solidFill>
                  <a:prstClr val="black"/>
                </a:solidFill>
                <a:effectLst/>
                <a:uLnTx/>
                <a:uFillTx/>
                <a:latin typeface="Arial"/>
                <a:ea typeface="+mn-ea"/>
                <a:cs typeface="Arial"/>
              </a:rPr>
              <a:t>en </a:t>
            </a:r>
            <a:r>
              <a:rPr kumimoji="0" sz="1050" b="0" i="0" u="none" strike="noStrike" kern="1200" cap="none" spc="-4" normalizeH="0" baseline="0" noProof="0" dirty="0">
                <a:ln>
                  <a:noFill/>
                </a:ln>
                <a:solidFill>
                  <a:prstClr val="black"/>
                </a:solidFill>
                <a:effectLst/>
                <a:uLnTx/>
                <a:uFillTx/>
                <a:latin typeface="Arial"/>
                <a:ea typeface="+mn-ea"/>
                <a:cs typeface="Arial"/>
              </a:rPr>
              <a:t>una revisión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las autoridades </a:t>
            </a:r>
            <a:r>
              <a:rPr kumimoji="0" sz="1050" b="0" i="0" u="none" strike="noStrike" kern="1200" cap="none" spc="-11" normalizeH="0" baseline="0" noProof="0" dirty="0">
                <a:ln>
                  <a:noFill/>
                </a:ln>
                <a:solidFill>
                  <a:prstClr val="black"/>
                </a:solidFill>
                <a:effectLst/>
                <a:uLnTx/>
                <a:uFillTx/>
                <a:latin typeface="Arial"/>
                <a:ea typeface="+mn-ea"/>
                <a:cs typeface="Arial"/>
              </a:rPr>
              <a:t>es  </a:t>
            </a:r>
            <a:r>
              <a:rPr kumimoji="0" sz="1050" b="0" i="0" u="none" strike="noStrike" kern="1200" cap="none" spc="-8" normalizeH="0" baseline="0" noProof="0" dirty="0">
                <a:ln>
                  <a:noFill/>
                </a:ln>
                <a:solidFill>
                  <a:prstClr val="black"/>
                </a:solidFill>
                <a:effectLst/>
                <a:uLnTx/>
                <a:uFillTx/>
                <a:latin typeface="Arial"/>
                <a:ea typeface="+mn-ea"/>
                <a:cs typeface="Arial"/>
              </a:rPr>
              <a:t>probable </a:t>
            </a:r>
            <a:r>
              <a:rPr kumimoji="0" sz="1050" b="0" i="0" u="none" strike="noStrike" kern="1200" cap="none" spc="-4" normalizeH="0" baseline="0" noProof="0" dirty="0">
                <a:ln>
                  <a:noFill/>
                </a:ln>
                <a:solidFill>
                  <a:prstClr val="black"/>
                </a:solidFill>
                <a:effectLst/>
                <a:uLnTx/>
                <a:uFillTx/>
                <a:latin typeface="Arial"/>
                <a:ea typeface="+mn-ea"/>
                <a:cs typeface="Arial"/>
              </a:rPr>
              <a:t>que intente </a:t>
            </a:r>
            <a:r>
              <a:rPr kumimoji="0" sz="1050" b="0" i="0" u="none" strike="noStrike" kern="1200" cap="none" spc="-8" normalizeH="0" baseline="0" noProof="0" dirty="0">
                <a:ln>
                  <a:noFill/>
                </a:ln>
                <a:solidFill>
                  <a:prstClr val="black"/>
                </a:solidFill>
                <a:effectLst/>
                <a:uLnTx/>
                <a:uFillTx/>
                <a:latin typeface="Arial"/>
                <a:ea typeface="+mn-ea"/>
                <a:cs typeface="Arial"/>
              </a:rPr>
              <a:t>realizar </a:t>
            </a:r>
            <a:r>
              <a:rPr kumimoji="0" sz="1050" b="0" i="0" u="none" strike="noStrike" kern="1200" cap="none" spc="-4" normalizeH="0" baseline="0" noProof="0" dirty="0">
                <a:ln>
                  <a:noFill/>
                </a:ln>
                <a:solidFill>
                  <a:prstClr val="black"/>
                </a:solidFill>
                <a:effectLst/>
                <a:uLnTx/>
                <a:uFillTx/>
                <a:latin typeface="Arial"/>
                <a:ea typeface="+mn-ea"/>
                <a:cs typeface="Arial"/>
              </a:rPr>
              <a:t>dicho amarre. </a:t>
            </a:r>
            <a:r>
              <a:rPr kumimoji="0" sz="1050" b="0" i="0" u="none" strike="noStrike" kern="1200" cap="none" spc="-8"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lo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es </a:t>
            </a:r>
            <a:r>
              <a:rPr kumimoji="0" sz="1050" b="0" i="0" u="none" strike="noStrike" kern="1200" cap="none" spc="-4" normalizeH="0" baseline="0" noProof="0" dirty="0">
                <a:ln>
                  <a:noFill/>
                </a:ln>
                <a:solidFill>
                  <a:prstClr val="black"/>
                </a:solidFill>
                <a:effectLst/>
                <a:uLnTx/>
                <a:uFillTx/>
                <a:latin typeface="Arial"/>
                <a:ea typeface="+mn-ea"/>
                <a:cs typeface="Arial"/>
              </a:rPr>
              <a:t>indispensable </a:t>
            </a:r>
            <a:r>
              <a:rPr kumimoji="0" sz="1050" b="0" i="0" u="none" strike="noStrike" kern="1200" cap="none" spc="-8" normalizeH="0" baseline="0" noProof="0" dirty="0">
                <a:ln>
                  <a:noFill/>
                </a:ln>
                <a:solidFill>
                  <a:prstClr val="black"/>
                </a:solidFill>
                <a:effectLst/>
                <a:uLnTx/>
                <a:uFillTx/>
                <a:latin typeface="Arial"/>
                <a:ea typeface="+mn-ea"/>
                <a:cs typeface="Arial"/>
              </a:rPr>
              <a:t>realizar </a:t>
            </a:r>
            <a:r>
              <a:rPr kumimoji="0" sz="1050" b="0" i="0" u="none" strike="noStrike" kern="1200" cap="none" spc="-4" normalizeH="0" baseline="0" noProof="0" dirty="0">
                <a:ln>
                  <a:noFill/>
                </a:ln>
                <a:solidFill>
                  <a:prstClr val="black"/>
                </a:solidFill>
                <a:effectLst/>
                <a:uLnTx/>
                <a:uFillTx/>
                <a:latin typeface="Arial"/>
                <a:ea typeface="+mn-ea"/>
                <a:cs typeface="Arial"/>
              </a:rPr>
              <a:t>contablemente la cancelación </a:t>
            </a:r>
            <a:r>
              <a:rPr kumimoji="0" sz="1050" b="0" i="0" u="none" strike="noStrike" kern="1200" cap="none" spc="-8" normalizeH="0" baseline="0" noProof="0" dirty="0">
                <a:ln>
                  <a:noFill/>
                </a:ln>
                <a:solidFill>
                  <a:prstClr val="black"/>
                </a:solidFill>
                <a:effectLst/>
                <a:uLnTx/>
                <a:uFillTx/>
                <a:latin typeface="Arial"/>
                <a:ea typeface="+mn-ea"/>
                <a:cs typeface="Arial"/>
              </a:rPr>
              <a:t>de 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efectivamente trasladado contra 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8" normalizeH="0" baseline="0" noProof="0" dirty="0">
                <a:ln>
                  <a:noFill/>
                </a:ln>
                <a:solidFill>
                  <a:prstClr val="black"/>
                </a:solidFill>
                <a:effectLst/>
                <a:uLnTx/>
                <a:uFillTx/>
                <a:latin typeface="Arial"/>
                <a:ea typeface="+mn-ea"/>
                <a:cs typeface="Arial"/>
              </a:rPr>
              <a:t>efectivamente </a:t>
            </a:r>
            <a:r>
              <a:rPr kumimoji="0" sz="1050" b="0" i="0" u="none" strike="noStrike" kern="1200" cap="none" spc="-11" normalizeH="0" baseline="0" noProof="0" dirty="0">
                <a:ln>
                  <a:noFill/>
                </a:ln>
                <a:solidFill>
                  <a:prstClr val="black"/>
                </a:solidFill>
                <a:effectLst/>
                <a:uLnTx/>
                <a:uFillTx/>
                <a:latin typeface="Arial"/>
                <a:ea typeface="+mn-ea"/>
                <a:cs typeface="Arial"/>
              </a:rPr>
              <a:t>pagado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siendo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diferencia el </a:t>
            </a:r>
            <a:r>
              <a:rPr kumimoji="0" sz="1050" b="0" i="0" u="none" strike="noStrike" kern="1200" cap="none" spc="-34" normalizeH="0" baseline="0" noProof="0" dirty="0">
                <a:ln>
                  <a:noFill/>
                </a:ln>
                <a:solidFill>
                  <a:prstClr val="black"/>
                </a:solidFill>
                <a:effectLst/>
                <a:uLnTx/>
                <a:uFillTx/>
                <a:latin typeface="Arial"/>
                <a:ea typeface="+mn-ea"/>
                <a:cs typeface="Arial"/>
              </a:rPr>
              <a:t>IVA</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favor de el periodo.</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1885190" y="1051560"/>
            <a:ext cx="528161" cy="512445"/>
          </a:xfrm>
          <a:custGeom>
            <a:avLst/>
            <a:gdLst/>
            <a:ahLst/>
            <a:cxnLst/>
            <a:rect l="l" t="t" r="r" b="b"/>
            <a:pathLst>
              <a:path w="704215" h="683260">
                <a:moveTo>
                  <a:pt x="235610" y="388366"/>
                </a:moveTo>
                <a:lnTo>
                  <a:pt x="230124" y="383159"/>
                </a:lnTo>
                <a:lnTo>
                  <a:pt x="206806" y="383159"/>
                </a:lnTo>
                <a:lnTo>
                  <a:pt x="206806" y="411099"/>
                </a:lnTo>
                <a:lnTo>
                  <a:pt x="206806" y="453644"/>
                </a:lnTo>
                <a:lnTo>
                  <a:pt x="162915" y="453644"/>
                </a:lnTo>
                <a:lnTo>
                  <a:pt x="162915" y="411099"/>
                </a:lnTo>
                <a:lnTo>
                  <a:pt x="206806" y="411099"/>
                </a:lnTo>
                <a:lnTo>
                  <a:pt x="206806" y="383159"/>
                </a:lnTo>
                <a:lnTo>
                  <a:pt x="139598" y="383159"/>
                </a:lnTo>
                <a:lnTo>
                  <a:pt x="134112" y="388366"/>
                </a:lnTo>
                <a:lnTo>
                  <a:pt x="134112" y="476250"/>
                </a:lnTo>
                <a:lnTo>
                  <a:pt x="139598" y="481584"/>
                </a:lnTo>
                <a:lnTo>
                  <a:pt x="230124" y="481584"/>
                </a:lnTo>
                <a:lnTo>
                  <a:pt x="235610" y="476250"/>
                </a:lnTo>
                <a:lnTo>
                  <a:pt x="235610" y="453644"/>
                </a:lnTo>
                <a:lnTo>
                  <a:pt x="235610" y="411099"/>
                </a:lnTo>
                <a:lnTo>
                  <a:pt x="235610" y="388366"/>
                </a:lnTo>
                <a:close/>
              </a:path>
              <a:path w="704215" h="683260">
                <a:moveTo>
                  <a:pt x="235610" y="204724"/>
                </a:moveTo>
                <a:lnTo>
                  <a:pt x="230124" y="198120"/>
                </a:lnTo>
                <a:lnTo>
                  <a:pt x="206806" y="198120"/>
                </a:lnTo>
                <a:lnTo>
                  <a:pt x="206806" y="226060"/>
                </a:lnTo>
                <a:lnTo>
                  <a:pt x="206806" y="268605"/>
                </a:lnTo>
                <a:lnTo>
                  <a:pt x="162915" y="268605"/>
                </a:lnTo>
                <a:lnTo>
                  <a:pt x="162915" y="226060"/>
                </a:lnTo>
                <a:lnTo>
                  <a:pt x="206806" y="226060"/>
                </a:lnTo>
                <a:lnTo>
                  <a:pt x="206806" y="198120"/>
                </a:lnTo>
                <a:lnTo>
                  <a:pt x="139598" y="198120"/>
                </a:lnTo>
                <a:lnTo>
                  <a:pt x="134112" y="204724"/>
                </a:lnTo>
                <a:lnTo>
                  <a:pt x="134112" y="291338"/>
                </a:lnTo>
                <a:lnTo>
                  <a:pt x="139598" y="297942"/>
                </a:lnTo>
                <a:lnTo>
                  <a:pt x="230124" y="297942"/>
                </a:lnTo>
                <a:lnTo>
                  <a:pt x="235610" y="291338"/>
                </a:lnTo>
                <a:lnTo>
                  <a:pt x="235610" y="268605"/>
                </a:lnTo>
                <a:lnTo>
                  <a:pt x="235610" y="226060"/>
                </a:lnTo>
                <a:lnTo>
                  <a:pt x="235610" y="204724"/>
                </a:lnTo>
                <a:close/>
              </a:path>
              <a:path w="704215" h="683260">
                <a:moveTo>
                  <a:pt x="573024" y="460248"/>
                </a:moveTo>
                <a:lnTo>
                  <a:pt x="566166" y="453644"/>
                </a:lnTo>
                <a:lnTo>
                  <a:pt x="301447" y="453644"/>
                </a:lnTo>
                <a:lnTo>
                  <a:pt x="294589" y="460248"/>
                </a:lnTo>
                <a:lnTo>
                  <a:pt x="294589" y="476250"/>
                </a:lnTo>
                <a:lnTo>
                  <a:pt x="301447" y="481584"/>
                </a:lnTo>
                <a:lnTo>
                  <a:pt x="566166" y="481584"/>
                </a:lnTo>
                <a:lnTo>
                  <a:pt x="573024" y="476250"/>
                </a:lnTo>
                <a:lnTo>
                  <a:pt x="573024" y="460248"/>
                </a:lnTo>
                <a:close/>
              </a:path>
              <a:path w="704215" h="683260">
                <a:moveTo>
                  <a:pt x="573024" y="388366"/>
                </a:moveTo>
                <a:lnTo>
                  <a:pt x="566166" y="383159"/>
                </a:lnTo>
                <a:lnTo>
                  <a:pt x="301447" y="383159"/>
                </a:lnTo>
                <a:lnTo>
                  <a:pt x="294589" y="388366"/>
                </a:lnTo>
                <a:lnTo>
                  <a:pt x="294589" y="404368"/>
                </a:lnTo>
                <a:lnTo>
                  <a:pt x="301447" y="411099"/>
                </a:lnTo>
                <a:lnTo>
                  <a:pt x="566166" y="411099"/>
                </a:lnTo>
                <a:lnTo>
                  <a:pt x="573024" y="404368"/>
                </a:lnTo>
                <a:lnTo>
                  <a:pt x="573024" y="388366"/>
                </a:lnTo>
                <a:close/>
              </a:path>
              <a:path w="704215" h="683260">
                <a:moveTo>
                  <a:pt x="573024" y="275336"/>
                </a:moveTo>
                <a:lnTo>
                  <a:pt x="566166" y="268605"/>
                </a:lnTo>
                <a:lnTo>
                  <a:pt x="301447" y="268605"/>
                </a:lnTo>
                <a:lnTo>
                  <a:pt x="294589" y="275336"/>
                </a:lnTo>
                <a:lnTo>
                  <a:pt x="294589" y="291338"/>
                </a:lnTo>
                <a:lnTo>
                  <a:pt x="301447" y="297942"/>
                </a:lnTo>
                <a:lnTo>
                  <a:pt x="566166" y="297942"/>
                </a:lnTo>
                <a:lnTo>
                  <a:pt x="573024" y="291338"/>
                </a:lnTo>
                <a:lnTo>
                  <a:pt x="573024" y="275336"/>
                </a:lnTo>
                <a:close/>
              </a:path>
              <a:path w="704215" h="683260">
                <a:moveTo>
                  <a:pt x="573024" y="204724"/>
                </a:moveTo>
                <a:lnTo>
                  <a:pt x="566166" y="198120"/>
                </a:lnTo>
                <a:lnTo>
                  <a:pt x="301447" y="198120"/>
                </a:lnTo>
                <a:lnTo>
                  <a:pt x="294589" y="204724"/>
                </a:lnTo>
                <a:lnTo>
                  <a:pt x="294589" y="220726"/>
                </a:lnTo>
                <a:lnTo>
                  <a:pt x="301447" y="226060"/>
                </a:lnTo>
                <a:lnTo>
                  <a:pt x="566166" y="226060"/>
                </a:lnTo>
                <a:lnTo>
                  <a:pt x="573024" y="220726"/>
                </a:lnTo>
                <a:lnTo>
                  <a:pt x="573024" y="204724"/>
                </a:lnTo>
                <a:close/>
              </a:path>
              <a:path w="704215" h="683260">
                <a:moveTo>
                  <a:pt x="704088" y="341376"/>
                </a:moveTo>
                <a:lnTo>
                  <a:pt x="700862" y="294881"/>
                </a:lnTo>
                <a:lnTo>
                  <a:pt x="691464" y="250342"/>
                </a:lnTo>
                <a:lnTo>
                  <a:pt x="676338" y="208153"/>
                </a:lnTo>
                <a:lnTo>
                  <a:pt x="673836" y="203327"/>
                </a:lnTo>
                <a:lnTo>
                  <a:pt x="673836" y="341376"/>
                </a:lnTo>
                <a:lnTo>
                  <a:pt x="670331" y="387413"/>
                </a:lnTo>
                <a:lnTo>
                  <a:pt x="660184" y="431368"/>
                </a:lnTo>
                <a:lnTo>
                  <a:pt x="643864" y="472770"/>
                </a:lnTo>
                <a:lnTo>
                  <a:pt x="621906" y="511124"/>
                </a:lnTo>
                <a:lnTo>
                  <a:pt x="594791" y="545947"/>
                </a:lnTo>
                <a:lnTo>
                  <a:pt x="563029" y="576757"/>
                </a:lnTo>
                <a:lnTo>
                  <a:pt x="527113" y="603059"/>
                </a:lnTo>
                <a:lnTo>
                  <a:pt x="487553" y="624357"/>
                </a:lnTo>
                <a:lnTo>
                  <a:pt x="444855" y="640181"/>
                </a:lnTo>
                <a:lnTo>
                  <a:pt x="399516" y="650024"/>
                </a:lnTo>
                <a:lnTo>
                  <a:pt x="352044" y="653415"/>
                </a:lnTo>
                <a:lnTo>
                  <a:pt x="304215" y="650024"/>
                </a:lnTo>
                <a:lnTo>
                  <a:pt x="258597" y="640181"/>
                </a:lnTo>
                <a:lnTo>
                  <a:pt x="215671" y="624357"/>
                </a:lnTo>
                <a:lnTo>
                  <a:pt x="175933" y="603059"/>
                </a:lnTo>
                <a:lnTo>
                  <a:pt x="139890" y="576757"/>
                </a:lnTo>
                <a:lnTo>
                  <a:pt x="108038" y="545947"/>
                </a:lnTo>
                <a:lnTo>
                  <a:pt x="80860" y="511124"/>
                </a:lnTo>
                <a:lnTo>
                  <a:pt x="58864" y="472770"/>
                </a:lnTo>
                <a:lnTo>
                  <a:pt x="42532" y="431368"/>
                </a:lnTo>
                <a:lnTo>
                  <a:pt x="32372" y="387413"/>
                </a:lnTo>
                <a:lnTo>
                  <a:pt x="28879" y="341376"/>
                </a:lnTo>
                <a:lnTo>
                  <a:pt x="32372" y="295008"/>
                </a:lnTo>
                <a:lnTo>
                  <a:pt x="42532" y="250761"/>
                </a:lnTo>
                <a:lnTo>
                  <a:pt x="58864" y="209143"/>
                </a:lnTo>
                <a:lnTo>
                  <a:pt x="80860" y="170599"/>
                </a:lnTo>
                <a:lnTo>
                  <a:pt x="108038" y="135648"/>
                </a:lnTo>
                <a:lnTo>
                  <a:pt x="139890" y="104736"/>
                </a:lnTo>
                <a:lnTo>
                  <a:pt x="175933" y="78384"/>
                </a:lnTo>
                <a:lnTo>
                  <a:pt x="215671" y="57035"/>
                </a:lnTo>
                <a:lnTo>
                  <a:pt x="258597" y="41198"/>
                </a:lnTo>
                <a:lnTo>
                  <a:pt x="304215" y="31343"/>
                </a:lnTo>
                <a:lnTo>
                  <a:pt x="352044" y="27940"/>
                </a:lnTo>
                <a:lnTo>
                  <a:pt x="399516" y="31343"/>
                </a:lnTo>
                <a:lnTo>
                  <a:pt x="444855" y="41198"/>
                </a:lnTo>
                <a:lnTo>
                  <a:pt x="487553" y="57035"/>
                </a:lnTo>
                <a:lnTo>
                  <a:pt x="527113" y="78384"/>
                </a:lnTo>
                <a:lnTo>
                  <a:pt x="563029" y="104736"/>
                </a:lnTo>
                <a:lnTo>
                  <a:pt x="594791" y="135648"/>
                </a:lnTo>
                <a:lnTo>
                  <a:pt x="621906" y="170599"/>
                </a:lnTo>
                <a:lnTo>
                  <a:pt x="643864" y="209143"/>
                </a:lnTo>
                <a:lnTo>
                  <a:pt x="660184" y="250761"/>
                </a:lnTo>
                <a:lnTo>
                  <a:pt x="670331" y="295008"/>
                </a:lnTo>
                <a:lnTo>
                  <a:pt x="673836" y="341376"/>
                </a:lnTo>
                <a:lnTo>
                  <a:pt x="673836" y="203327"/>
                </a:lnTo>
                <a:lnTo>
                  <a:pt x="655904" y="168719"/>
                </a:lnTo>
                <a:lnTo>
                  <a:pt x="630567" y="132422"/>
                </a:lnTo>
                <a:lnTo>
                  <a:pt x="600773" y="99682"/>
                </a:lnTo>
                <a:lnTo>
                  <a:pt x="566940" y="70891"/>
                </a:lnTo>
                <a:lnTo>
                  <a:pt x="529488" y="46431"/>
                </a:lnTo>
                <a:lnTo>
                  <a:pt x="491375" y="27940"/>
                </a:lnTo>
                <a:lnTo>
                  <a:pt x="445439" y="12141"/>
                </a:lnTo>
                <a:lnTo>
                  <a:pt x="399694" y="3111"/>
                </a:lnTo>
                <a:lnTo>
                  <a:pt x="352044" y="0"/>
                </a:lnTo>
                <a:lnTo>
                  <a:pt x="304088" y="3111"/>
                </a:lnTo>
                <a:lnTo>
                  <a:pt x="258152" y="12141"/>
                </a:lnTo>
                <a:lnTo>
                  <a:pt x="214655" y="26720"/>
                </a:lnTo>
                <a:lnTo>
                  <a:pt x="173977" y="46431"/>
                </a:lnTo>
                <a:lnTo>
                  <a:pt x="136550" y="70891"/>
                </a:lnTo>
                <a:lnTo>
                  <a:pt x="102793" y="99682"/>
                </a:lnTo>
                <a:lnTo>
                  <a:pt x="73088" y="132422"/>
                </a:lnTo>
                <a:lnTo>
                  <a:pt x="47866" y="168719"/>
                </a:lnTo>
                <a:lnTo>
                  <a:pt x="27546" y="208153"/>
                </a:lnTo>
                <a:lnTo>
                  <a:pt x="12509" y="250342"/>
                </a:lnTo>
                <a:lnTo>
                  <a:pt x="3187" y="294881"/>
                </a:lnTo>
                <a:lnTo>
                  <a:pt x="0" y="341376"/>
                </a:lnTo>
                <a:lnTo>
                  <a:pt x="3187" y="387578"/>
                </a:lnTo>
                <a:lnTo>
                  <a:pt x="12509" y="431927"/>
                </a:lnTo>
                <a:lnTo>
                  <a:pt x="27546" y="474014"/>
                </a:lnTo>
                <a:lnTo>
                  <a:pt x="47866" y="513422"/>
                </a:lnTo>
                <a:lnTo>
                  <a:pt x="73088" y="549744"/>
                </a:lnTo>
                <a:lnTo>
                  <a:pt x="102781" y="582549"/>
                </a:lnTo>
                <a:lnTo>
                  <a:pt x="136550" y="611454"/>
                </a:lnTo>
                <a:lnTo>
                  <a:pt x="173977" y="636016"/>
                </a:lnTo>
                <a:lnTo>
                  <a:pt x="214642" y="655853"/>
                </a:lnTo>
                <a:lnTo>
                  <a:pt x="258152" y="670521"/>
                </a:lnTo>
                <a:lnTo>
                  <a:pt x="304088" y="679627"/>
                </a:lnTo>
                <a:lnTo>
                  <a:pt x="352044" y="682752"/>
                </a:lnTo>
                <a:lnTo>
                  <a:pt x="399694" y="679627"/>
                </a:lnTo>
                <a:lnTo>
                  <a:pt x="445439" y="670521"/>
                </a:lnTo>
                <a:lnTo>
                  <a:pt x="488848" y="655853"/>
                </a:lnTo>
                <a:lnTo>
                  <a:pt x="493826" y="653415"/>
                </a:lnTo>
                <a:lnTo>
                  <a:pt x="529488" y="636016"/>
                </a:lnTo>
                <a:lnTo>
                  <a:pt x="566940" y="611454"/>
                </a:lnTo>
                <a:lnTo>
                  <a:pt x="600773" y="582549"/>
                </a:lnTo>
                <a:lnTo>
                  <a:pt x="630567" y="549744"/>
                </a:lnTo>
                <a:lnTo>
                  <a:pt x="655904" y="513422"/>
                </a:lnTo>
                <a:lnTo>
                  <a:pt x="676338" y="474014"/>
                </a:lnTo>
                <a:lnTo>
                  <a:pt x="691464" y="431927"/>
                </a:lnTo>
                <a:lnTo>
                  <a:pt x="700862" y="387578"/>
                </a:lnTo>
                <a:lnTo>
                  <a:pt x="704088" y="341376"/>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a:spLocks noGrp="1"/>
          </p:cNvSpPr>
          <p:nvPr>
            <p:ph type="title"/>
          </p:nvPr>
        </p:nvSpPr>
        <p:spPr>
          <a:xfrm>
            <a:off x="2478692" y="1176306"/>
            <a:ext cx="4752975" cy="264496"/>
          </a:xfrm>
          <a:prstGeom prst="rect">
            <a:avLst/>
          </a:prstGeom>
        </p:spPr>
        <p:txBody>
          <a:bodyPr vert="horz" wrap="square" lIns="0" tIns="10478" rIns="0" bIns="0" rtlCol="0" anchor="ctr">
            <a:spAutoFit/>
          </a:bodyPr>
          <a:lstStyle/>
          <a:p>
            <a:pPr marL="9525">
              <a:lnSpc>
                <a:spcPct val="100000"/>
              </a:lnSpc>
              <a:spcBef>
                <a:spcPts val="83"/>
              </a:spcBef>
            </a:pPr>
            <a:r>
              <a:rPr sz="1650" spc="-135" dirty="0">
                <a:solidFill>
                  <a:srgbClr val="404040"/>
                </a:solidFill>
              </a:rPr>
              <a:t>Declaración</a:t>
            </a:r>
            <a:r>
              <a:rPr sz="1650" spc="-233" dirty="0">
                <a:solidFill>
                  <a:srgbClr val="404040"/>
                </a:solidFill>
              </a:rPr>
              <a:t> </a:t>
            </a:r>
            <a:r>
              <a:rPr sz="1650" spc="-98" dirty="0"/>
              <a:t>Informativa</a:t>
            </a:r>
            <a:r>
              <a:rPr sz="1650" spc="-221" dirty="0"/>
              <a:t> </a:t>
            </a:r>
            <a:r>
              <a:rPr sz="1650" spc="-98" dirty="0">
                <a:solidFill>
                  <a:srgbClr val="404040"/>
                </a:solidFill>
              </a:rPr>
              <a:t>de</a:t>
            </a:r>
            <a:r>
              <a:rPr sz="1650" spc="-206" dirty="0">
                <a:solidFill>
                  <a:srgbClr val="404040"/>
                </a:solidFill>
              </a:rPr>
              <a:t> </a:t>
            </a:r>
            <a:r>
              <a:rPr sz="1650" spc="-143" dirty="0">
                <a:solidFill>
                  <a:srgbClr val="404040"/>
                </a:solidFill>
              </a:rPr>
              <a:t>Operaciones</a:t>
            </a:r>
            <a:r>
              <a:rPr sz="1650" spc="-225" dirty="0">
                <a:solidFill>
                  <a:srgbClr val="404040"/>
                </a:solidFill>
              </a:rPr>
              <a:t> </a:t>
            </a:r>
            <a:r>
              <a:rPr sz="1650" spc="-113" dirty="0">
                <a:solidFill>
                  <a:srgbClr val="404040"/>
                </a:solidFill>
              </a:rPr>
              <a:t>con</a:t>
            </a:r>
            <a:r>
              <a:rPr sz="1650" spc="-233" dirty="0">
                <a:solidFill>
                  <a:srgbClr val="404040"/>
                </a:solidFill>
              </a:rPr>
              <a:t> </a:t>
            </a:r>
            <a:r>
              <a:rPr sz="1650" spc="-158" dirty="0">
                <a:solidFill>
                  <a:srgbClr val="404040"/>
                </a:solidFill>
              </a:rPr>
              <a:t>Terceros</a:t>
            </a:r>
            <a:r>
              <a:rPr sz="1650" spc="-225" dirty="0">
                <a:solidFill>
                  <a:srgbClr val="404040"/>
                </a:solidFill>
              </a:rPr>
              <a:t> </a:t>
            </a:r>
            <a:r>
              <a:rPr sz="1650" spc="-161" dirty="0">
                <a:solidFill>
                  <a:srgbClr val="404040"/>
                </a:solidFill>
              </a:rPr>
              <a:t>(DIOT).</a:t>
            </a:r>
            <a:endParaRPr sz="165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70</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358148" y="971723"/>
            <a:ext cx="1309851" cy="131642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384756" y="1164209"/>
            <a:ext cx="5880735" cy="264496"/>
          </a:xfrm>
          <a:prstGeom prst="rect">
            <a:avLst/>
          </a:prstGeom>
        </p:spPr>
        <p:txBody>
          <a:bodyPr vert="horz" wrap="square" lIns="0" tIns="10478" rIns="0" bIns="0" rtlCol="0" anchor="ctr">
            <a:spAutoFit/>
          </a:bodyPr>
          <a:lstStyle/>
          <a:p>
            <a:pPr marL="9525">
              <a:lnSpc>
                <a:spcPct val="100000"/>
              </a:lnSpc>
              <a:spcBef>
                <a:spcPts val="83"/>
              </a:spcBef>
            </a:pPr>
            <a:r>
              <a:rPr sz="1650" spc="-135" dirty="0"/>
              <a:t>Requisitos</a:t>
            </a:r>
            <a:r>
              <a:rPr sz="1650" spc="-240" dirty="0"/>
              <a:t> </a:t>
            </a:r>
            <a:r>
              <a:rPr sz="1650" spc="-120" dirty="0"/>
              <a:t>para</a:t>
            </a:r>
            <a:r>
              <a:rPr sz="1650" spc="-233" dirty="0"/>
              <a:t> </a:t>
            </a:r>
            <a:r>
              <a:rPr sz="1650" spc="-83" dirty="0"/>
              <a:t>la</a:t>
            </a:r>
            <a:r>
              <a:rPr sz="1650" spc="-214" dirty="0"/>
              <a:t> </a:t>
            </a:r>
            <a:r>
              <a:rPr sz="1650" spc="-116" dirty="0"/>
              <a:t>presentación</a:t>
            </a:r>
            <a:r>
              <a:rPr sz="1650" spc="-240" dirty="0"/>
              <a:t> </a:t>
            </a:r>
            <a:r>
              <a:rPr sz="1650" spc="-98" dirty="0"/>
              <a:t>de</a:t>
            </a:r>
            <a:r>
              <a:rPr sz="1650" spc="-217" dirty="0"/>
              <a:t> </a:t>
            </a:r>
            <a:r>
              <a:rPr sz="1650" spc="-83" dirty="0"/>
              <a:t>la</a:t>
            </a:r>
            <a:r>
              <a:rPr sz="1650" spc="-214" dirty="0"/>
              <a:t> </a:t>
            </a:r>
            <a:r>
              <a:rPr sz="1650" spc="-105" dirty="0"/>
              <a:t>Solicitud</a:t>
            </a:r>
            <a:r>
              <a:rPr sz="1650" spc="-240" dirty="0"/>
              <a:t> </a:t>
            </a:r>
            <a:r>
              <a:rPr sz="1650" spc="-98" dirty="0"/>
              <a:t>de</a:t>
            </a:r>
            <a:r>
              <a:rPr sz="1650" spc="-217" dirty="0"/>
              <a:t> </a:t>
            </a:r>
            <a:r>
              <a:rPr sz="1650" spc="-120" dirty="0"/>
              <a:t>Devolución</a:t>
            </a:r>
            <a:r>
              <a:rPr sz="1650" spc="-229" dirty="0"/>
              <a:t> </a:t>
            </a:r>
            <a:r>
              <a:rPr sz="1650" spc="-98" dirty="0"/>
              <a:t>de</a:t>
            </a:r>
            <a:r>
              <a:rPr sz="1650" spc="-217" dirty="0"/>
              <a:t> </a:t>
            </a:r>
            <a:r>
              <a:rPr sz="1650" spc="-184" dirty="0"/>
              <a:t>IVA</a:t>
            </a:r>
            <a:r>
              <a:rPr sz="1650" spc="-244" dirty="0"/>
              <a:t> </a:t>
            </a:r>
            <a:r>
              <a:rPr sz="1650" spc="-139" dirty="0"/>
              <a:t>a</a:t>
            </a:r>
            <a:r>
              <a:rPr sz="1650" spc="-176" dirty="0"/>
              <a:t> </a:t>
            </a:r>
            <a:r>
              <a:rPr sz="1650" spc="-180" dirty="0"/>
              <a:t>Favor.</a:t>
            </a:r>
            <a:endParaRPr sz="1650"/>
          </a:p>
        </p:txBody>
      </p:sp>
      <p:sp>
        <p:nvSpPr>
          <p:cNvPr id="4" name="object 4"/>
          <p:cNvSpPr txBox="1"/>
          <p:nvPr/>
        </p:nvSpPr>
        <p:spPr>
          <a:xfrm>
            <a:off x="2386127" y="1721644"/>
            <a:ext cx="7837646" cy="3134064"/>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4" normalizeH="0" baseline="0" noProof="0" dirty="0">
                <a:ln>
                  <a:noFill/>
                </a:ln>
                <a:solidFill>
                  <a:srgbClr val="00AF50"/>
                </a:solidFill>
                <a:effectLst/>
                <a:uLnTx/>
                <a:uFillTx/>
                <a:latin typeface="Arial"/>
                <a:ea typeface="+mn-ea"/>
                <a:cs typeface="Arial"/>
              </a:rPr>
              <a:t>Para </a:t>
            </a:r>
            <a:r>
              <a:rPr kumimoji="0" sz="1050" b="1" i="0" u="none" strike="noStrike" kern="1200" cap="none" spc="-11" normalizeH="0" baseline="0" noProof="0" dirty="0">
                <a:ln>
                  <a:noFill/>
                </a:ln>
                <a:solidFill>
                  <a:srgbClr val="00AF50"/>
                </a:solidFill>
                <a:effectLst/>
                <a:uLnTx/>
                <a:uFillTx/>
                <a:latin typeface="Arial"/>
                <a:ea typeface="+mn-ea"/>
                <a:cs typeface="Arial"/>
              </a:rPr>
              <a:t>presentar </a:t>
            </a:r>
            <a:r>
              <a:rPr kumimoji="0" sz="1050" b="1" i="0" u="none" strike="noStrike" kern="1200" cap="none" spc="-8" normalizeH="0" baseline="0" noProof="0" dirty="0">
                <a:ln>
                  <a:noFill/>
                </a:ln>
                <a:solidFill>
                  <a:srgbClr val="00AF50"/>
                </a:solidFill>
                <a:effectLst/>
                <a:uLnTx/>
                <a:uFillTx/>
                <a:latin typeface="Arial"/>
                <a:ea typeface="+mn-ea"/>
                <a:cs typeface="Arial"/>
              </a:rPr>
              <a:t>la </a:t>
            </a:r>
            <a:r>
              <a:rPr kumimoji="0" sz="1050" b="1" i="0" u="none" strike="noStrike" kern="1200" cap="none" spc="-15" normalizeH="0" baseline="0" noProof="0" dirty="0">
                <a:ln>
                  <a:noFill/>
                </a:ln>
                <a:solidFill>
                  <a:srgbClr val="00AF50"/>
                </a:solidFill>
                <a:effectLst/>
                <a:uLnTx/>
                <a:uFillTx/>
                <a:latin typeface="Arial"/>
                <a:ea typeface="+mn-ea"/>
                <a:cs typeface="Arial"/>
              </a:rPr>
              <a:t>devolución </a:t>
            </a:r>
            <a:r>
              <a:rPr kumimoji="0" sz="1050" b="1" i="0" u="none" strike="noStrike" kern="1200" cap="none" spc="-11" normalizeH="0" baseline="0" noProof="0" dirty="0">
                <a:ln>
                  <a:noFill/>
                </a:ln>
                <a:solidFill>
                  <a:srgbClr val="00AF50"/>
                </a:solidFill>
                <a:effectLst/>
                <a:uLnTx/>
                <a:uFillTx/>
                <a:latin typeface="Arial"/>
                <a:ea typeface="+mn-ea"/>
                <a:cs typeface="Arial"/>
              </a:rPr>
              <a:t>de </a:t>
            </a:r>
            <a:r>
              <a:rPr kumimoji="0" sz="1050" b="1" i="0" u="none" strike="noStrike" kern="1200" cap="none" spc="-8" normalizeH="0" baseline="0" noProof="0" dirty="0">
                <a:ln>
                  <a:noFill/>
                </a:ln>
                <a:solidFill>
                  <a:srgbClr val="00AF50"/>
                </a:solidFill>
                <a:effectLst/>
                <a:uLnTx/>
                <a:uFillTx/>
                <a:latin typeface="Arial"/>
                <a:ea typeface="+mn-ea"/>
                <a:cs typeface="Arial"/>
              </a:rPr>
              <a:t>el Saldo </a:t>
            </a:r>
            <a:r>
              <a:rPr kumimoji="0" sz="1050" b="1" i="0" u="none" strike="noStrike" kern="1200" cap="none" spc="-4" normalizeH="0" baseline="0" noProof="0" dirty="0">
                <a:ln>
                  <a:noFill/>
                </a:ln>
                <a:solidFill>
                  <a:srgbClr val="00AF50"/>
                </a:solidFill>
                <a:effectLst/>
                <a:uLnTx/>
                <a:uFillTx/>
                <a:latin typeface="Arial"/>
                <a:ea typeface="+mn-ea"/>
                <a:cs typeface="Arial"/>
              </a:rPr>
              <a:t>a </a:t>
            </a:r>
            <a:r>
              <a:rPr kumimoji="0" sz="1050" b="1" i="0" u="none" strike="noStrike" kern="1200" cap="none" spc="-15" normalizeH="0" baseline="0" noProof="0" dirty="0">
                <a:ln>
                  <a:noFill/>
                </a:ln>
                <a:solidFill>
                  <a:srgbClr val="00AF50"/>
                </a:solidFill>
                <a:effectLst/>
                <a:uLnTx/>
                <a:uFillTx/>
                <a:latin typeface="Arial"/>
                <a:ea typeface="+mn-ea"/>
                <a:cs typeface="Arial"/>
              </a:rPr>
              <a:t>favor </a:t>
            </a:r>
            <a:r>
              <a:rPr kumimoji="0" sz="1050" b="1" i="0" u="none" strike="noStrike" kern="1200" cap="none" spc="-8" normalizeH="0" baseline="0" noProof="0" dirty="0">
                <a:ln>
                  <a:noFill/>
                </a:ln>
                <a:solidFill>
                  <a:srgbClr val="00AF50"/>
                </a:solidFill>
                <a:effectLst/>
                <a:uLnTx/>
                <a:uFillTx/>
                <a:latin typeface="Arial"/>
                <a:ea typeface="+mn-ea"/>
                <a:cs typeface="Arial"/>
              </a:rPr>
              <a:t>en la </a:t>
            </a:r>
            <a:r>
              <a:rPr kumimoji="0" sz="1050" b="1" i="0" u="none" strike="noStrike" kern="1200" cap="none" spc="-11" normalizeH="0" baseline="0" noProof="0" dirty="0">
                <a:ln>
                  <a:noFill/>
                </a:ln>
                <a:solidFill>
                  <a:srgbClr val="00AF50"/>
                </a:solidFill>
                <a:effectLst/>
                <a:uLnTx/>
                <a:uFillTx/>
                <a:latin typeface="Arial"/>
                <a:ea typeface="+mn-ea"/>
                <a:cs typeface="Arial"/>
              </a:rPr>
              <a:t>pagina de </a:t>
            </a:r>
            <a:r>
              <a:rPr kumimoji="0" sz="1050" b="1" i="0" u="none" strike="noStrike" kern="1200" cap="none" spc="-8" normalizeH="0" baseline="0" noProof="0" dirty="0">
                <a:ln>
                  <a:noFill/>
                </a:ln>
                <a:solidFill>
                  <a:srgbClr val="00AF50"/>
                </a:solidFill>
                <a:effectLst/>
                <a:uLnTx/>
                <a:uFillTx/>
                <a:latin typeface="Arial"/>
                <a:ea typeface="+mn-ea"/>
                <a:cs typeface="Arial"/>
              </a:rPr>
              <a:t>el </a:t>
            </a:r>
            <a:r>
              <a:rPr kumimoji="0" sz="1050" b="1" i="0" u="none" strike="noStrike" kern="1200" cap="none" spc="-34" normalizeH="0" baseline="0" noProof="0" dirty="0">
                <a:ln>
                  <a:noFill/>
                </a:ln>
                <a:solidFill>
                  <a:srgbClr val="00AF50"/>
                </a:solidFill>
                <a:effectLst/>
                <a:uLnTx/>
                <a:uFillTx/>
                <a:latin typeface="Arial"/>
                <a:ea typeface="+mn-ea"/>
                <a:cs typeface="Arial"/>
              </a:rPr>
              <a:t>SAT </a:t>
            </a:r>
            <a:r>
              <a:rPr kumimoji="0" sz="1050" b="1" i="0" u="none" strike="noStrike" kern="1200" cap="none" spc="-8" normalizeH="0" baseline="0" noProof="0" dirty="0">
                <a:ln>
                  <a:noFill/>
                </a:ln>
                <a:solidFill>
                  <a:srgbClr val="00AF50"/>
                </a:solidFill>
                <a:effectLst/>
                <a:uLnTx/>
                <a:uFillTx/>
                <a:latin typeface="Arial"/>
                <a:ea typeface="+mn-ea"/>
                <a:cs typeface="Arial"/>
              </a:rPr>
              <a:t>se deberá </a:t>
            </a:r>
            <a:r>
              <a:rPr kumimoji="0" sz="1050" b="1" i="0" u="none" strike="noStrike" kern="1200" cap="none" spc="-11" normalizeH="0" baseline="0" noProof="0" dirty="0">
                <a:ln>
                  <a:noFill/>
                </a:ln>
                <a:solidFill>
                  <a:srgbClr val="00AF50"/>
                </a:solidFill>
                <a:effectLst/>
                <a:uLnTx/>
                <a:uFillTx/>
                <a:latin typeface="Arial"/>
                <a:ea typeface="+mn-ea"/>
                <a:cs typeface="Arial"/>
              </a:rPr>
              <a:t>contar </a:t>
            </a:r>
            <a:r>
              <a:rPr kumimoji="0" sz="1050" b="1" i="0" u="none" strike="noStrike" kern="1200" cap="none" spc="-8" normalizeH="0" baseline="0" noProof="0" dirty="0">
                <a:ln>
                  <a:noFill/>
                </a:ln>
                <a:solidFill>
                  <a:srgbClr val="00AF50"/>
                </a:solidFill>
                <a:effectLst/>
                <a:uLnTx/>
                <a:uFillTx/>
                <a:latin typeface="Arial"/>
                <a:ea typeface="+mn-ea"/>
                <a:cs typeface="Arial"/>
              </a:rPr>
              <a:t>con lo</a:t>
            </a:r>
            <a:r>
              <a:rPr kumimoji="0" sz="1050" b="1" i="0" u="none" strike="noStrike" kern="1200" cap="none" spc="229"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siguiente: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8"/>
              </a:spcBef>
              <a:spcAft>
                <a:spcPts val="0"/>
              </a:spcAft>
              <a:buClrTx/>
              <a:buSzTx/>
              <a:buFontTx/>
              <a:buNone/>
              <a:tabLst/>
              <a:defRPr/>
            </a:pPr>
            <a:endParaRPr kumimoji="0" sz="1538" b="0" i="0" u="none" strike="noStrike" kern="1200" cap="none" spc="0" normalizeH="0" baseline="0" noProof="0">
              <a:ln>
                <a:noFill/>
              </a:ln>
              <a:solidFill>
                <a:prstClr val="black"/>
              </a:solidFill>
              <a:effectLst/>
              <a:uLnTx/>
              <a:uFillTx/>
              <a:latin typeface="Arial"/>
              <a:ea typeface="+mn-ea"/>
              <a:cs typeface="Arial"/>
            </a:endParaRPr>
          </a:p>
          <a:p>
            <a:pPr marL="114776" marR="0" lvl="0" indent="-105728" algn="l" defTabSz="914400" rtl="0" eaLnBrk="1" fontAlgn="auto" latinLnBrk="0" hangingPunct="1">
              <a:lnSpc>
                <a:spcPct val="100000"/>
              </a:lnSpc>
              <a:spcBef>
                <a:spcPts val="0"/>
              </a:spcBef>
              <a:spcAft>
                <a:spcPts val="0"/>
              </a:spcAft>
              <a:buClr>
                <a:srgbClr val="4966AC"/>
              </a:buClr>
              <a:buSzPct val="92857"/>
              <a:buFont typeface="Wingdings"/>
              <a:buChar char=""/>
              <a:tabLst>
                <a:tab pos="115253"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 firma </a:t>
            </a:r>
            <a:r>
              <a:rPr kumimoji="0" sz="1050" b="0" i="0" u="none" strike="noStrike" kern="1200" cap="none" spc="-8" normalizeH="0" baseline="0" noProof="0" dirty="0">
                <a:ln>
                  <a:noFill/>
                </a:ln>
                <a:solidFill>
                  <a:prstClr val="black"/>
                </a:solidFill>
                <a:effectLst/>
                <a:uLnTx/>
                <a:uFillTx/>
                <a:latin typeface="Arial"/>
                <a:ea typeface="+mn-ea"/>
                <a:cs typeface="Arial"/>
              </a:rPr>
              <a:t>vigente </a:t>
            </a:r>
            <a:r>
              <a:rPr kumimoji="0" sz="1050" b="0" i="0" u="none" strike="noStrike" kern="1200" cap="none" spc="-19" normalizeH="0" baseline="0" noProof="0" dirty="0">
                <a:ln>
                  <a:noFill/>
                </a:ln>
                <a:solidFill>
                  <a:prstClr val="black"/>
                </a:solidFill>
                <a:effectLst/>
                <a:uLnTx/>
                <a:uFillTx/>
                <a:latin typeface="Arial"/>
                <a:ea typeface="+mn-ea"/>
                <a:cs typeface="Arial"/>
              </a:rPr>
              <a:t>y/o </a:t>
            </a:r>
            <a:r>
              <a:rPr kumimoji="0" sz="1050" b="0" i="0" u="none" strike="noStrike" kern="1200" cap="none" spc="-8" normalizeH="0" baseline="0" noProof="0" dirty="0">
                <a:ln>
                  <a:noFill/>
                </a:ln>
                <a:solidFill>
                  <a:prstClr val="black"/>
                </a:solidFill>
                <a:effectLst/>
                <a:uLnTx/>
                <a:uFillTx/>
                <a:latin typeface="Arial"/>
                <a:ea typeface="+mn-ea"/>
                <a:cs typeface="Arial"/>
              </a:rPr>
              <a:t>RFC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11" normalizeH="0" baseline="0" noProof="0" dirty="0">
                <a:ln>
                  <a:noFill/>
                </a:ln>
                <a:solidFill>
                  <a:prstClr val="black"/>
                </a:solidFill>
                <a:effectLst/>
                <a:uLnTx/>
                <a:uFillTx/>
                <a:latin typeface="Arial"/>
                <a:ea typeface="+mn-ea"/>
                <a:cs typeface="Arial"/>
              </a:rPr>
              <a:t>contraseña</a:t>
            </a:r>
            <a:r>
              <a:rPr kumimoji="0" sz="1050" b="0" i="0" u="none" strike="noStrike" kern="1200" cap="none" spc="14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CIEC.</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14776" marR="0" lvl="0" indent="-105728" algn="l" defTabSz="914400" rtl="0" eaLnBrk="1" fontAlgn="auto" latinLnBrk="0" hangingPunct="1">
              <a:lnSpc>
                <a:spcPct val="100000"/>
              </a:lnSpc>
              <a:spcBef>
                <a:spcPts val="934"/>
              </a:spcBef>
              <a:spcAft>
                <a:spcPts val="0"/>
              </a:spcAft>
              <a:buClr>
                <a:srgbClr val="4966AC"/>
              </a:buClr>
              <a:buSzPct val="92857"/>
              <a:buFont typeface="Wingdings"/>
              <a:buChar char=""/>
              <a:tabLst>
                <a:tab pos="115253"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Contar con el </a:t>
            </a:r>
            <a:r>
              <a:rPr kumimoji="0" sz="1050" b="0" i="0" u="none" strike="noStrike" kern="1200" cap="none" spc="-15" normalizeH="0" baseline="0" noProof="0" dirty="0">
                <a:ln>
                  <a:noFill/>
                </a:ln>
                <a:solidFill>
                  <a:prstClr val="black"/>
                </a:solidFill>
                <a:effectLst/>
                <a:uLnTx/>
                <a:uFillTx/>
                <a:latin typeface="Arial"/>
                <a:ea typeface="+mn-ea"/>
                <a:cs typeface="Arial"/>
              </a:rPr>
              <a:t>buzón </a:t>
            </a:r>
            <a:r>
              <a:rPr kumimoji="0" sz="1050" b="0" i="0" u="none" strike="noStrike" kern="1200" cap="none" spc="-8" normalizeH="0" baseline="0" noProof="0" dirty="0">
                <a:ln>
                  <a:noFill/>
                </a:ln>
                <a:solidFill>
                  <a:prstClr val="black"/>
                </a:solidFill>
                <a:effectLst/>
                <a:uLnTx/>
                <a:uFillTx/>
                <a:latin typeface="Arial"/>
                <a:ea typeface="+mn-ea"/>
                <a:cs typeface="Arial"/>
              </a:rPr>
              <a:t>tributario</a:t>
            </a:r>
            <a:r>
              <a:rPr kumimoji="0" sz="1050" b="0" i="0" u="none" strike="noStrike" kern="1200" cap="none" spc="13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activo.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30"/>
              </a:spcBef>
              <a:spcAft>
                <a:spcPts val="0"/>
              </a:spcAft>
              <a:buClr>
                <a:srgbClr val="4966AC"/>
              </a:buClr>
              <a:buSzTx/>
              <a:buFont typeface="Wingdings"/>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78104" marR="3810" lvl="0" indent="-68580" algn="l" defTabSz="914400" rtl="0" eaLnBrk="1" fontAlgn="auto" latinLnBrk="0" hangingPunct="1">
              <a:lnSpc>
                <a:spcPts val="1133"/>
              </a:lnSpc>
              <a:spcBef>
                <a:spcPts val="0"/>
              </a:spcBef>
              <a:spcAft>
                <a:spcPts val="0"/>
              </a:spcAft>
              <a:buClr>
                <a:srgbClr val="4966AC"/>
              </a:buClr>
              <a:buSzPct val="92857"/>
              <a:buFont typeface="Wingdings"/>
              <a:buChar char=""/>
              <a:tabLst>
                <a:tab pos="115253"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Estado de </a:t>
            </a:r>
            <a:r>
              <a:rPr kumimoji="0" sz="1050" b="0" i="0" u="none" strike="noStrike" kern="1200" cap="none" spc="-4" normalizeH="0" baseline="0" noProof="0" dirty="0">
                <a:ln>
                  <a:noFill/>
                </a:ln>
                <a:solidFill>
                  <a:prstClr val="black"/>
                </a:solidFill>
                <a:effectLst/>
                <a:uLnTx/>
                <a:uFillTx/>
                <a:latin typeface="Arial"/>
                <a:ea typeface="+mn-ea"/>
                <a:cs typeface="Arial"/>
              </a:rPr>
              <a:t>cuenta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institución financiera que </a:t>
            </a:r>
            <a:r>
              <a:rPr kumimoji="0" sz="1050" b="0" i="0" u="none" strike="noStrike" kern="1200" cap="none" spc="-8" normalizeH="0" baseline="0" noProof="0" dirty="0">
                <a:ln>
                  <a:noFill/>
                </a:ln>
                <a:solidFill>
                  <a:prstClr val="black"/>
                </a:solidFill>
                <a:effectLst/>
                <a:uLnTx/>
                <a:uFillTx/>
                <a:latin typeface="Arial"/>
                <a:ea typeface="+mn-ea"/>
                <a:cs typeface="Arial"/>
              </a:rPr>
              <a:t>no exceda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2 </a:t>
            </a:r>
            <a:r>
              <a:rPr kumimoji="0" sz="1050" b="0" i="0" u="none" strike="noStrike" kern="1200" cap="none" spc="-8" normalizeH="0" baseline="0" noProof="0" dirty="0">
                <a:ln>
                  <a:noFill/>
                </a:ln>
                <a:solidFill>
                  <a:prstClr val="black"/>
                </a:solidFill>
                <a:effectLst/>
                <a:uLnTx/>
                <a:uFillTx/>
                <a:latin typeface="Arial"/>
                <a:ea typeface="+mn-ea"/>
                <a:cs typeface="Arial"/>
              </a:rPr>
              <a:t>meses de </a:t>
            </a:r>
            <a:r>
              <a:rPr kumimoji="0" sz="1050" b="0" i="0" u="none" strike="noStrike" kern="1200" cap="none" spc="-4" normalizeH="0" baseline="0" noProof="0" dirty="0">
                <a:ln>
                  <a:noFill/>
                </a:ln>
                <a:solidFill>
                  <a:prstClr val="black"/>
                </a:solidFill>
                <a:effectLst/>
                <a:uLnTx/>
                <a:uFillTx/>
                <a:latin typeface="Arial"/>
                <a:ea typeface="+mn-ea"/>
                <a:cs typeface="Arial"/>
              </a:rPr>
              <a:t>antigüedad que contenga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RFC y </a:t>
            </a:r>
            <a:r>
              <a:rPr kumimoji="0" sz="1050" b="0" i="0" u="none" strike="noStrike" kern="1200" cap="none" spc="-8" normalizeH="0" baseline="0" noProof="0" dirty="0">
                <a:ln>
                  <a:noFill/>
                </a:ln>
                <a:solidFill>
                  <a:prstClr val="black"/>
                </a:solidFill>
                <a:effectLst/>
                <a:uLnTx/>
                <a:uFillTx/>
                <a:latin typeface="Arial"/>
                <a:ea typeface="+mn-ea"/>
                <a:cs typeface="Arial"/>
              </a:rPr>
              <a:t>el numero de </a:t>
            </a:r>
            <a:r>
              <a:rPr kumimoji="0" sz="1050" b="0" i="0" u="none" strike="noStrike" kern="1200" cap="none" spc="-4" normalizeH="0" baseline="0" noProof="0" dirty="0">
                <a:ln>
                  <a:noFill/>
                </a:ln>
                <a:solidFill>
                  <a:prstClr val="black"/>
                </a:solidFill>
                <a:effectLst/>
                <a:uLnTx/>
                <a:uFillTx/>
                <a:latin typeface="Arial"/>
                <a:ea typeface="+mn-ea"/>
                <a:cs typeface="Arial"/>
              </a:rPr>
              <a:t>cuenta  </a:t>
            </a:r>
            <a:r>
              <a:rPr kumimoji="0" sz="1050" b="0" i="0" u="none" strike="noStrike" kern="1200" cap="none" spc="-8" normalizeH="0" baseline="0" noProof="0" dirty="0">
                <a:ln>
                  <a:noFill/>
                </a:ln>
                <a:solidFill>
                  <a:prstClr val="black"/>
                </a:solidFill>
                <a:effectLst/>
                <a:uLnTx/>
                <a:uFillTx/>
                <a:latin typeface="Arial"/>
                <a:ea typeface="+mn-ea"/>
                <a:cs typeface="Arial"/>
              </a:rPr>
              <a:t>bancaria activa</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(CLABE).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14776" marR="0" lvl="0" indent="-105728" algn="l" defTabSz="914400" rtl="0" eaLnBrk="1" fontAlgn="auto" latinLnBrk="0" hangingPunct="1">
              <a:lnSpc>
                <a:spcPct val="100000"/>
              </a:lnSpc>
              <a:spcBef>
                <a:spcPts val="904"/>
              </a:spcBef>
              <a:spcAft>
                <a:spcPts val="0"/>
              </a:spcAft>
              <a:buClr>
                <a:srgbClr val="4966AC"/>
              </a:buClr>
              <a:buSzPct val="92857"/>
              <a:buFont typeface="Wingdings"/>
              <a:buChar char=""/>
              <a:tabLst>
                <a:tab pos="115253"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En </a:t>
            </a:r>
            <a:r>
              <a:rPr kumimoji="0" sz="1050" b="0" i="0" u="none" strike="noStrike" kern="1200" cap="none" spc="-8" normalizeH="0" baseline="0" noProof="0" dirty="0">
                <a:ln>
                  <a:noFill/>
                </a:ln>
                <a:solidFill>
                  <a:prstClr val="black"/>
                </a:solidFill>
                <a:effectLst/>
                <a:uLnTx/>
                <a:uFillTx/>
                <a:latin typeface="Arial"/>
                <a:ea typeface="+mn-ea"/>
                <a:cs typeface="Arial"/>
              </a:rPr>
              <a:t>caso de </a:t>
            </a:r>
            <a:r>
              <a:rPr kumimoji="0" sz="1050" b="0" i="0" u="none" strike="noStrike" kern="1200" cap="none" spc="-11" normalizeH="0" baseline="0" noProof="0" dirty="0">
                <a:ln>
                  <a:noFill/>
                </a:ln>
                <a:solidFill>
                  <a:prstClr val="black"/>
                </a:solidFill>
                <a:effectLst/>
                <a:uLnTx/>
                <a:uFillTx/>
                <a:latin typeface="Arial"/>
                <a:ea typeface="+mn-ea"/>
                <a:cs typeface="Arial"/>
              </a:rPr>
              <a:t>presentar </a:t>
            </a:r>
            <a:r>
              <a:rPr kumimoji="0" sz="1050" b="0" i="0" u="none" strike="noStrike" kern="1200" cap="none" spc="-8" normalizeH="0" baseline="0" noProof="0" dirty="0">
                <a:ln>
                  <a:noFill/>
                </a:ln>
                <a:solidFill>
                  <a:prstClr val="black"/>
                </a:solidFill>
                <a:effectLst/>
                <a:uLnTx/>
                <a:uFillTx/>
                <a:latin typeface="Arial"/>
                <a:ea typeface="+mn-ea"/>
                <a:cs typeface="Arial"/>
              </a:rPr>
              <a:t>documentación adicional tenerla </a:t>
            </a:r>
            <a:r>
              <a:rPr kumimoji="0" sz="1050" b="0" i="0" u="none" strike="noStrike" kern="1200" cap="none" spc="-4" normalizeH="0" baseline="0" noProof="0" dirty="0">
                <a:ln>
                  <a:noFill/>
                </a:ln>
                <a:solidFill>
                  <a:prstClr val="black"/>
                </a:solidFill>
                <a:effectLst/>
                <a:uLnTx/>
                <a:uFillTx/>
                <a:latin typeface="Arial"/>
                <a:ea typeface="+mn-ea"/>
                <a:cs typeface="Arial"/>
              </a:rPr>
              <a:t>comprimida </a:t>
            </a:r>
            <a:r>
              <a:rPr kumimoji="0" sz="1050" b="0" i="0" u="none" strike="noStrike" kern="1200" cap="none" spc="-8" normalizeH="0" baseline="0" noProof="0" dirty="0">
                <a:ln>
                  <a:noFill/>
                </a:ln>
                <a:solidFill>
                  <a:prstClr val="black"/>
                </a:solidFill>
                <a:effectLst/>
                <a:uLnTx/>
                <a:uFillTx/>
                <a:latin typeface="Arial"/>
                <a:ea typeface="+mn-ea"/>
                <a:cs typeface="Arial"/>
              </a:rPr>
              <a:t>en archivo</a:t>
            </a:r>
            <a:r>
              <a:rPr kumimoji="0" sz="1050" b="0" i="0" u="none" strike="noStrike" kern="1200" cap="none" spc="21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.zip</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Wingdings"/>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78104" marR="5715" lvl="0" indent="-68580" algn="just" defTabSz="914400" rtl="0" eaLnBrk="1" fontAlgn="auto" latinLnBrk="0" hangingPunct="1">
              <a:lnSpc>
                <a:spcPct val="90100"/>
              </a:lnSpc>
              <a:spcBef>
                <a:spcPts val="0"/>
              </a:spcBef>
              <a:spcAft>
                <a:spcPts val="0"/>
              </a:spcAft>
              <a:buClr>
                <a:srgbClr val="4966AC"/>
              </a:buClr>
              <a:buSzPct val="92857"/>
              <a:buFont typeface="Wingdings"/>
              <a:buChar char=""/>
              <a:tabLst>
                <a:tab pos="115253"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Anexo </a:t>
            </a:r>
            <a:r>
              <a:rPr kumimoji="0" sz="1050" b="0" i="0" u="none" strike="noStrike" kern="1200" cap="none" spc="-4" normalizeH="0" baseline="0" noProof="0" dirty="0">
                <a:ln>
                  <a:noFill/>
                </a:ln>
                <a:solidFill>
                  <a:prstClr val="black"/>
                </a:solidFill>
                <a:effectLst/>
                <a:uLnTx/>
                <a:uFillTx/>
                <a:latin typeface="Arial"/>
                <a:ea typeface="+mn-ea"/>
                <a:cs typeface="Arial"/>
              </a:rPr>
              <a:t>7 y Anexo 7 </a:t>
            </a:r>
            <a:r>
              <a:rPr kumimoji="0" sz="1050" b="0" i="0" u="none" strike="noStrike" kern="1200" cap="none" spc="0" normalizeH="0" baseline="0" noProof="0" dirty="0">
                <a:ln>
                  <a:noFill/>
                </a:ln>
                <a:solidFill>
                  <a:prstClr val="black"/>
                </a:solidFill>
                <a:effectLst/>
                <a:uLnTx/>
                <a:uFillTx/>
                <a:latin typeface="Arial"/>
                <a:ea typeface="+mn-ea"/>
                <a:cs typeface="Arial"/>
              </a:rPr>
              <a:t>A, en </a:t>
            </a:r>
            <a:r>
              <a:rPr kumimoji="0" sz="1050" b="0" i="0" u="none" strike="noStrike" kern="1200" cap="none" spc="-4" normalizeH="0" baseline="0" noProof="0" dirty="0">
                <a:ln>
                  <a:noFill/>
                </a:ln>
                <a:solidFill>
                  <a:prstClr val="black"/>
                </a:solidFill>
                <a:effectLst/>
                <a:uLnTx/>
                <a:uFillTx/>
                <a:latin typeface="Arial"/>
                <a:ea typeface="+mn-ea"/>
                <a:cs typeface="Arial"/>
              </a:rPr>
              <a:t>el </a:t>
            </a:r>
            <a:r>
              <a:rPr kumimoji="0" sz="1050" b="0" i="0" u="none" strike="noStrike" kern="1200" cap="none" spc="-8" normalizeH="0" baseline="0" noProof="0" dirty="0">
                <a:ln>
                  <a:noFill/>
                </a:ln>
                <a:solidFill>
                  <a:prstClr val="black"/>
                </a:solidFill>
                <a:effectLst/>
                <a:uLnTx/>
                <a:uFillTx/>
                <a:latin typeface="Arial"/>
                <a:ea typeface="+mn-ea"/>
                <a:cs typeface="Arial"/>
              </a:rPr>
              <a:t>caso de contribuyentes </a:t>
            </a:r>
            <a:r>
              <a:rPr kumimoji="0" sz="1050" b="0" i="0" u="none" strike="noStrike" kern="1200" cap="none" spc="-4" normalizeH="0" baseline="0" noProof="0" dirty="0">
                <a:ln>
                  <a:noFill/>
                </a:ln>
                <a:solidFill>
                  <a:prstClr val="black"/>
                </a:solidFill>
                <a:effectLst/>
                <a:uLnTx/>
                <a:uFillTx/>
                <a:latin typeface="Arial"/>
                <a:ea typeface="+mn-ea"/>
                <a:cs typeface="Arial"/>
              </a:rPr>
              <a:t>que sean competencia </a:t>
            </a:r>
            <a:r>
              <a:rPr kumimoji="0" sz="1050" b="0" i="0" u="none" strike="noStrike" kern="1200" cap="none" spc="0"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Administración General </a:t>
            </a:r>
            <a:r>
              <a:rPr kumimoji="0" sz="1050" b="0" i="0" u="none" strike="noStrike" kern="1200" cap="none" spc="-8" normalizeH="0" baseline="0" noProof="0" dirty="0">
                <a:ln>
                  <a:noFill/>
                </a:ln>
                <a:solidFill>
                  <a:prstClr val="black"/>
                </a:solidFill>
                <a:effectLst/>
                <a:uLnTx/>
                <a:uFillTx/>
                <a:latin typeface="Arial"/>
                <a:ea typeface="+mn-ea"/>
                <a:cs typeface="Arial"/>
              </a:rPr>
              <a:t>de Grandes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y Administración </a:t>
            </a:r>
            <a:r>
              <a:rPr kumimoji="0" sz="1050" b="0" i="0" u="none" strike="noStrike" kern="1200" cap="none" spc="-8" normalizeH="0" baseline="0" noProof="0" dirty="0">
                <a:ln>
                  <a:noFill/>
                </a:ln>
                <a:solidFill>
                  <a:prstClr val="black"/>
                </a:solidFill>
                <a:effectLst/>
                <a:uLnTx/>
                <a:uFillTx/>
                <a:latin typeface="Arial"/>
                <a:ea typeface="+mn-ea"/>
                <a:cs typeface="Arial"/>
              </a:rPr>
              <a:t>General de Hidrocarburos </a:t>
            </a:r>
            <a:r>
              <a:rPr kumimoji="0" sz="1050" b="0" i="0" u="none" strike="noStrike" kern="1200" cap="none" spc="-4" normalizeH="0" baseline="0" noProof="0" dirty="0">
                <a:ln>
                  <a:noFill/>
                </a:ln>
                <a:solidFill>
                  <a:prstClr val="black"/>
                </a:solidFill>
                <a:effectLst/>
                <a:uLnTx/>
                <a:uFillTx/>
                <a:latin typeface="Arial"/>
                <a:ea typeface="+mn-ea"/>
                <a:cs typeface="Arial"/>
              </a:rPr>
              <a:t>estos </a:t>
            </a:r>
            <a:r>
              <a:rPr kumimoji="0" sz="1050" b="0" i="0" u="none" strike="noStrike" kern="1200" cap="none" spc="-8" normalizeH="0" baseline="0" noProof="0" dirty="0">
                <a:ln>
                  <a:noFill/>
                </a:ln>
                <a:solidFill>
                  <a:prstClr val="black"/>
                </a:solidFill>
                <a:effectLst/>
                <a:uLnTx/>
                <a:uFillTx/>
                <a:latin typeface="Arial"/>
                <a:ea typeface="+mn-ea"/>
                <a:cs typeface="Arial"/>
              </a:rPr>
              <a:t>anexos </a:t>
            </a:r>
            <a:r>
              <a:rPr kumimoji="0" sz="1050" b="0" i="0" u="none" strike="noStrike" kern="1200" cap="none" spc="-4" normalizeH="0" baseline="0" noProof="0" dirty="0">
                <a:ln>
                  <a:noFill/>
                </a:ln>
                <a:solidFill>
                  <a:prstClr val="black"/>
                </a:solidFill>
                <a:effectLst/>
                <a:uLnTx/>
                <a:uFillTx/>
                <a:latin typeface="Arial"/>
                <a:ea typeface="+mn-ea"/>
                <a:cs typeface="Arial"/>
              </a:rPr>
              <a:t>serán </a:t>
            </a:r>
            <a:r>
              <a:rPr kumimoji="0" sz="1050" b="0" i="0" u="none" strike="noStrike" kern="1200" cap="none" spc="-8" normalizeH="0" baseline="0" noProof="0" dirty="0">
                <a:ln>
                  <a:noFill/>
                </a:ln>
                <a:solidFill>
                  <a:prstClr val="black"/>
                </a:solidFill>
                <a:effectLst/>
                <a:uLnTx/>
                <a:uFillTx/>
                <a:latin typeface="Arial"/>
                <a:ea typeface="+mn-ea"/>
                <a:cs typeface="Arial"/>
              </a:rPr>
              <a:t>capturados en el </a:t>
            </a:r>
            <a:r>
              <a:rPr kumimoji="0" sz="1050" b="0" i="0" u="none" strike="noStrike" kern="1200" cap="none" spc="-4" normalizeH="0" baseline="0" noProof="0" dirty="0">
                <a:ln>
                  <a:noFill/>
                </a:ln>
                <a:solidFill>
                  <a:prstClr val="black"/>
                </a:solidFill>
                <a:effectLst/>
                <a:uLnTx/>
                <a:uFillTx/>
                <a:latin typeface="Arial"/>
                <a:ea typeface="+mn-ea"/>
                <a:cs typeface="Arial"/>
              </a:rPr>
              <a:t>programa F3241, </a:t>
            </a:r>
            <a:r>
              <a:rPr kumimoji="0" sz="1050" b="0" i="0" u="none" strike="noStrike" kern="1200" cap="none" spc="-8" normalizeH="0" baseline="0" noProof="0" dirty="0">
                <a:ln>
                  <a:noFill/>
                </a:ln>
                <a:solidFill>
                  <a:prstClr val="black"/>
                </a:solidFill>
                <a:effectLst/>
                <a:uLnTx/>
                <a:uFillTx/>
                <a:latin typeface="Arial"/>
                <a:ea typeface="+mn-ea"/>
                <a:cs typeface="Arial"/>
              </a:rPr>
              <a:t>aunque </a:t>
            </a:r>
            <a:r>
              <a:rPr kumimoji="0" sz="1050" b="0" i="0" u="none" strike="noStrike" kern="1200" cap="none" spc="-4" normalizeH="0" baseline="0" noProof="0" dirty="0">
                <a:ln>
                  <a:noFill/>
                </a:ln>
                <a:solidFill>
                  <a:prstClr val="black"/>
                </a:solidFill>
                <a:effectLst/>
                <a:uLnTx/>
                <a:uFillTx/>
                <a:latin typeface="Arial"/>
                <a:ea typeface="+mn-ea"/>
                <a:cs typeface="Arial"/>
              </a:rPr>
              <a:t>estos  </a:t>
            </a:r>
            <a:r>
              <a:rPr kumimoji="0" sz="1050" b="0" i="0" u="none" strike="noStrike" kern="1200" cap="none" spc="-8" normalizeH="0" baseline="0" noProof="0" dirty="0">
                <a:ln>
                  <a:noFill/>
                </a:ln>
                <a:solidFill>
                  <a:prstClr val="black"/>
                </a:solidFill>
                <a:effectLst/>
                <a:uLnTx/>
                <a:uFillTx/>
                <a:latin typeface="Arial"/>
                <a:ea typeface="+mn-ea"/>
                <a:cs typeface="Arial"/>
              </a:rPr>
              <a:t>anexos </a:t>
            </a:r>
            <a:r>
              <a:rPr kumimoji="0" sz="1050" b="0" i="0" u="none" strike="noStrike" kern="1200" cap="none" spc="-4" normalizeH="0" baseline="0" noProof="0" dirty="0">
                <a:ln>
                  <a:noFill/>
                </a:ln>
                <a:solidFill>
                  <a:prstClr val="black"/>
                </a:solidFill>
                <a:effectLst/>
                <a:uLnTx/>
                <a:uFillTx/>
                <a:latin typeface="Arial"/>
                <a:ea typeface="+mn-ea"/>
                <a:cs typeface="Arial"/>
              </a:rPr>
              <a:t>solamente </a:t>
            </a:r>
            <a:r>
              <a:rPr kumimoji="0" sz="1050" b="0" i="0" u="none" strike="noStrike" kern="1200" cap="none" spc="0" normalizeH="0" baseline="0" noProof="0" dirty="0">
                <a:ln>
                  <a:noFill/>
                </a:ln>
                <a:solidFill>
                  <a:prstClr val="black"/>
                </a:solidFill>
                <a:effectLst/>
                <a:uLnTx/>
                <a:uFillTx/>
                <a:latin typeface="Arial"/>
                <a:ea typeface="+mn-ea"/>
                <a:cs typeface="Arial"/>
              </a:rPr>
              <a:t>son </a:t>
            </a:r>
            <a:r>
              <a:rPr kumimoji="0" sz="1050" b="0" i="0" u="none" strike="noStrike" kern="1200" cap="none" spc="-8" normalizeH="0" baseline="0" noProof="0" dirty="0">
                <a:ln>
                  <a:noFill/>
                </a:ln>
                <a:solidFill>
                  <a:prstClr val="black"/>
                </a:solidFill>
                <a:effectLst/>
                <a:uLnTx/>
                <a:uFillTx/>
                <a:latin typeface="Arial"/>
                <a:ea typeface="+mn-ea"/>
                <a:cs typeface="Arial"/>
              </a:rPr>
              <a:t>obligatorios para personas </a:t>
            </a:r>
            <a:r>
              <a:rPr kumimoji="0" sz="1050" b="0" i="0" u="none" strike="noStrike" kern="1200" cap="none" spc="-4" normalizeH="0" baseline="0" noProof="0" dirty="0">
                <a:ln>
                  <a:noFill/>
                </a:ln>
                <a:solidFill>
                  <a:prstClr val="black"/>
                </a:solidFill>
                <a:effectLst/>
                <a:uLnTx/>
                <a:uFillTx/>
                <a:latin typeface="Arial"/>
                <a:ea typeface="+mn-ea"/>
                <a:cs typeface="Arial"/>
              </a:rPr>
              <a:t>físicas </a:t>
            </a:r>
            <a:r>
              <a:rPr kumimoji="0" sz="1050" b="0" i="0" u="none" strike="noStrike" kern="1200" cap="none" spc="0" normalizeH="0" baseline="0" noProof="0" dirty="0">
                <a:ln>
                  <a:noFill/>
                </a:ln>
                <a:solidFill>
                  <a:prstClr val="black"/>
                </a:solidFill>
                <a:effectLst/>
                <a:uLnTx/>
                <a:uFillTx/>
                <a:latin typeface="Arial"/>
                <a:ea typeface="+mn-ea"/>
                <a:cs typeface="Arial"/>
              </a:rPr>
              <a:t>RIF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recomienda anexarlo al </a:t>
            </a:r>
            <a:r>
              <a:rPr kumimoji="0" sz="1050" b="0" i="0" u="none" strike="noStrike" kern="1200" cap="none" spc="-4" normalizeH="0" baseline="0" noProof="0" dirty="0">
                <a:ln>
                  <a:noFill/>
                </a:ln>
                <a:solidFill>
                  <a:prstClr val="black"/>
                </a:solidFill>
                <a:effectLst/>
                <a:uLnTx/>
                <a:uFillTx/>
                <a:latin typeface="Arial"/>
                <a:ea typeface="+mn-ea"/>
                <a:cs typeface="Arial"/>
              </a:rPr>
              <a:t>tramite </a:t>
            </a:r>
            <a:r>
              <a:rPr kumimoji="0" sz="1050" b="0" i="0" u="none" strike="noStrike" kern="1200" cap="none" spc="-15" normalizeH="0" baseline="0" noProof="0" dirty="0">
                <a:ln>
                  <a:noFill/>
                </a:ln>
                <a:solidFill>
                  <a:prstClr val="black"/>
                </a:solidFill>
                <a:effectLst/>
                <a:uLnTx/>
                <a:uFillTx/>
                <a:latin typeface="Arial"/>
                <a:ea typeface="+mn-ea"/>
                <a:cs typeface="Arial"/>
              </a:rPr>
              <a:t>ya </a:t>
            </a:r>
            <a:r>
              <a:rPr kumimoji="0" sz="1050" b="0" i="0" u="none" strike="noStrike" kern="1200" cap="none" spc="-4"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en algunas ocasiones son  requeridos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8" normalizeH="0" baseline="0" noProof="0" dirty="0">
                <a:ln>
                  <a:noFill/>
                </a:ln>
                <a:solidFill>
                  <a:prstClr val="black"/>
                </a:solidFill>
                <a:effectLst/>
                <a:uLnTx/>
                <a:uFillTx/>
                <a:latin typeface="Arial"/>
                <a:ea typeface="+mn-ea"/>
                <a:cs typeface="Arial"/>
              </a:rPr>
              <a:t> Autoridad.</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14776" marR="0" lvl="0" indent="-105728" algn="l" defTabSz="914400" rtl="0" eaLnBrk="1" fontAlgn="auto" latinLnBrk="0" hangingPunct="1">
              <a:lnSpc>
                <a:spcPct val="100000"/>
              </a:lnSpc>
              <a:spcBef>
                <a:spcPts val="919"/>
              </a:spcBef>
              <a:spcAft>
                <a:spcPts val="0"/>
              </a:spcAft>
              <a:buClr>
                <a:srgbClr val="4966AC"/>
              </a:buClr>
              <a:buSzPct val="92857"/>
              <a:buFont typeface="Wingdings"/>
              <a:buChar char=""/>
              <a:tabLst>
                <a:tab pos="115253" algn="l"/>
              </a:tabLst>
              <a:defRPr/>
            </a:pPr>
            <a:r>
              <a:rPr kumimoji="0" sz="1050" b="0" i="0" u="none" strike="noStrike" kern="1200" cap="none" spc="-30" normalizeH="0" baseline="0" noProof="0" dirty="0">
                <a:ln>
                  <a:noFill/>
                </a:ln>
                <a:solidFill>
                  <a:prstClr val="black"/>
                </a:solidFill>
                <a:effectLst/>
                <a:uLnTx/>
                <a:uFillTx/>
                <a:latin typeface="Arial"/>
                <a:ea typeface="+mn-ea"/>
                <a:cs typeface="Arial"/>
              </a:rPr>
              <a:t>Tener </a:t>
            </a:r>
            <a:r>
              <a:rPr kumimoji="0" sz="1050" b="0" i="0" u="none" strike="noStrike" kern="1200" cap="none" spc="-11" normalizeH="0" baseline="0" noProof="0" dirty="0">
                <a:ln>
                  <a:noFill/>
                </a:ln>
                <a:solidFill>
                  <a:prstClr val="black"/>
                </a:solidFill>
                <a:effectLst/>
                <a:uLnTx/>
                <a:uFillTx/>
                <a:latin typeface="Arial"/>
                <a:ea typeface="+mn-ea"/>
                <a:cs typeface="Arial"/>
              </a:rPr>
              <a:t>presentada </a:t>
            </a:r>
            <a:r>
              <a:rPr kumimoji="0" sz="1050" b="0" i="0" u="none" strike="noStrike" kern="1200" cap="none" spc="-8" normalizeH="0" baseline="0" noProof="0" dirty="0">
                <a:ln>
                  <a:noFill/>
                </a:ln>
                <a:solidFill>
                  <a:prstClr val="black"/>
                </a:solidFill>
                <a:effectLst/>
                <a:uLnTx/>
                <a:uFillTx/>
                <a:latin typeface="Arial"/>
                <a:ea typeface="+mn-ea"/>
                <a:cs typeface="Arial"/>
              </a:rPr>
              <a:t>con anterioridad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fecha 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presentación 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Solicitud de Devolución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30" normalizeH="0" baseline="0" noProof="0" dirty="0">
                <a:ln>
                  <a:noFill/>
                </a:ln>
                <a:solidFill>
                  <a:prstClr val="black"/>
                </a:solidFill>
                <a:effectLst/>
                <a:uLnTx/>
                <a:uFillTx/>
                <a:latin typeface="Arial"/>
                <a:ea typeface="+mn-ea"/>
                <a:cs typeface="Arial"/>
              </a:rPr>
              <a:t>DIOT.</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6"/>
              </a:spcBef>
              <a:spcAft>
                <a:spcPts val="0"/>
              </a:spcAft>
              <a:buClr>
                <a:srgbClr val="4966AC"/>
              </a:buClr>
              <a:buSzTx/>
              <a:buFont typeface="Wingdings"/>
              <a:buChar char=""/>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78104" marR="5715" lvl="0" indent="-68580" algn="just" defTabSz="914400" rtl="0" eaLnBrk="1" fontAlgn="auto" latinLnBrk="0" hangingPunct="1">
              <a:lnSpc>
                <a:spcPts val="1133"/>
              </a:lnSpc>
              <a:spcBef>
                <a:spcPts val="4"/>
              </a:spcBef>
              <a:spcAft>
                <a:spcPts val="0"/>
              </a:spcAft>
              <a:buClr>
                <a:srgbClr val="4966AC"/>
              </a:buClr>
              <a:buSzPct val="92857"/>
              <a:buFont typeface="Wingdings"/>
              <a:buChar char=""/>
              <a:tabLst>
                <a:tab pos="115253"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La </a:t>
            </a:r>
            <a:r>
              <a:rPr kumimoji="0" sz="1050" b="0" i="0" u="none" strike="noStrike" kern="1200" cap="none" spc="-4" normalizeH="0" baseline="0" noProof="0" dirty="0">
                <a:ln>
                  <a:noFill/>
                </a:ln>
                <a:solidFill>
                  <a:prstClr val="black"/>
                </a:solidFill>
                <a:effectLst/>
                <a:uLnTx/>
                <a:uFillTx/>
                <a:latin typeface="Arial"/>
                <a:ea typeface="+mn-ea"/>
                <a:cs typeface="Arial"/>
              </a:rPr>
              <a:t>obligación </a:t>
            </a:r>
            <a:r>
              <a:rPr kumimoji="0" sz="1050" b="0" i="0" u="none" strike="noStrike" kern="1200" cap="none" spc="-8" normalizeH="0" baseline="0" noProof="0" dirty="0">
                <a:ln>
                  <a:noFill/>
                </a:ln>
                <a:solidFill>
                  <a:prstClr val="black"/>
                </a:solidFill>
                <a:effectLst/>
                <a:uLnTx/>
                <a:uFillTx/>
                <a:latin typeface="Arial"/>
                <a:ea typeface="+mn-ea"/>
                <a:cs typeface="Arial"/>
              </a:rPr>
              <a:t>de presentar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DIOT </a:t>
            </a:r>
            <a:r>
              <a:rPr kumimoji="0" sz="1050" b="0" i="0" u="none" strike="noStrike" kern="1200" cap="none" spc="0" normalizeH="0" baseline="0" noProof="0" dirty="0">
                <a:ln>
                  <a:noFill/>
                </a:ln>
                <a:solidFill>
                  <a:prstClr val="black"/>
                </a:solidFill>
                <a:effectLst/>
                <a:uLnTx/>
                <a:uFillTx/>
                <a:latin typeface="Arial"/>
                <a:ea typeface="+mn-ea"/>
                <a:cs typeface="Arial"/>
              </a:rPr>
              <a:t>no </a:t>
            </a:r>
            <a:r>
              <a:rPr kumimoji="0" sz="1050" b="0" i="0" u="none" strike="noStrike" kern="1200" cap="none" spc="-8" normalizeH="0" baseline="0" noProof="0" dirty="0">
                <a:ln>
                  <a:noFill/>
                </a:ln>
                <a:solidFill>
                  <a:prstClr val="black"/>
                </a:solidFill>
                <a:effectLst/>
                <a:uLnTx/>
                <a:uFillTx/>
                <a:latin typeface="Arial"/>
                <a:ea typeface="+mn-ea"/>
                <a:cs typeface="Arial"/>
              </a:rPr>
              <a:t>aplicara para aquellos </a:t>
            </a:r>
            <a:r>
              <a:rPr kumimoji="0" sz="1050" b="0" i="0" u="none" strike="noStrike" kern="1200" cap="none" spc="-4" normalizeH="0" baseline="0" noProof="0" dirty="0">
                <a:ln>
                  <a:noFill/>
                </a:ln>
                <a:solidFill>
                  <a:prstClr val="black"/>
                </a:solidFill>
                <a:effectLst/>
                <a:uLnTx/>
                <a:uFillTx/>
                <a:latin typeface="Arial"/>
                <a:ea typeface="+mn-ea"/>
                <a:cs typeface="Arial"/>
              </a:rPr>
              <a:t>contribuyentes que les </a:t>
            </a:r>
            <a:r>
              <a:rPr kumimoji="0" sz="1050" b="0" i="0" u="none" strike="noStrike" kern="1200" cap="none" spc="-8" normalizeH="0" baseline="0" noProof="0" dirty="0">
                <a:ln>
                  <a:noFill/>
                </a:ln>
                <a:solidFill>
                  <a:prstClr val="black"/>
                </a:solidFill>
                <a:effectLst/>
                <a:uLnTx/>
                <a:uFillTx/>
                <a:latin typeface="Arial"/>
                <a:ea typeface="+mn-ea"/>
                <a:cs typeface="Arial"/>
              </a:rPr>
              <a:t>aplique </a:t>
            </a:r>
            <a:r>
              <a:rPr kumimoji="0" sz="1050" b="0" i="0" u="none" strike="noStrike" kern="1200" cap="none" spc="-4" normalizeH="0" baseline="0" noProof="0" dirty="0">
                <a:ln>
                  <a:noFill/>
                </a:ln>
                <a:solidFill>
                  <a:prstClr val="black"/>
                </a:solidFill>
                <a:effectLst/>
                <a:uLnTx/>
                <a:uFillTx/>
                <a:latin typeface="Arial"/>
                <a:ea typeface="+mn-ea"/>
                <a:cs typeface="Arial"/>
              </a:rPr>
              <a:t>las facilidades </a:t>
            </a:r>
            <a:r>
              <a:rPr kumimoji="0" sz="1050" b="0" i="0" u="none" strike="noStrike" kern="1200" cap="none" spc="-8" normalizeH="0" baseline="0" noProof="0" dirty="0">
                <a:ln>
                  <a:noFill/>
                </a:ln>
                <a:solidFill>
                  <a:prstClr val="black"/>
                </a:solidFill>
                <a:effectLst/>
                <a:uLnTx/>
                <a:uFillTx/>
                <a:latin typeface="Arial"/>
                <a:ea typeface="+mn-ea"/>
                <a:cs typeface="Arial"/>
              </a:rPr>
              <a:t>para no presentar esta  declaración</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establecen</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las</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reglas</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2.8.1.21,</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26" normalizeH="0" baseline="0" noProof="0" dirty="0">
                <a:ln>
                  <a:noFill/>
                </a:ln>
                <a:solidFill>
                  <a:prstClr val="black"/>
                </a:solidFill>
                <a:effectLst/>
                <a:uLnTx/>
                <a:uFillTx/>
                <a:latin typeface="Arial"/>
                <a:ea typeface="+mn-ea"/>
                <a:cs typeface="Arial"/>
              </a:rPr>
              <a:t>3.11.11,</a:t>
            </a:r>
            <a:r>
              <a:rPr kumimoji="0" sz="1050" b="0" i="0" u="none" strike="noStrike" kern="1200" cap="none" spc="3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3.21.5.2,</a:t>
            </a:r>
            <a:r>
              <a:rPr kumimoji="0" sz="1050" b="0" i="0" u="none" strike="noStrike" kern="1200" cap="none" spc="41" normalizeH="0" baseline="0" noProof="0" dirty="0">
                <a:ln>
                  <a:noFill/>
                </a:ln>
                <a:solidFill>
                  <a:prstClr val="black"/>
                </a:solidFill>
                <a:effectLst/>
                <a:uLnTx/>
                <a:uFillTx/>
                <a:latin typeface="Arial"/>
                <a:ea typeface="+mn-ea"/>
                <a:cs typeface="Arial"/>
              </a:rPr>
              <a:t> </a:t>
            </a:r>
            <a:r>
              <a:rPr kumimoji="0" sz="1050" b="0" i="0" u="none" strike="noStrike" kern="1200" cap="none" spc="-23" normalizeH="0" baseline="0" noProof="0" dirty="0">
                <a:ln>
                  <a:noFill/>
                </a:ln>
                <a:solidFill>
                  <a:prstClr val="black"/>
                </a:solidFill>
                <a:effectLst/>
                <a:uLnTx/>
                <a:uFillTx/>
                <a:latin typeface="Arial"/>
                <a:ea typeface="+mn-ea"/>
                <a:cs typeface="Arial"/>
              </a:rPr>
              <a:t>11.1.4</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Resolución</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Miscelánea</a:t>
            </a:r>
            <a:r>
              <a:rPr kumimoji="0" sz="1050" b="0" i="0" u="none" strike="noStrike" kern="1200" cap="none" spc="7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Fiscal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2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ejercicio</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2020.</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1741170" y="1113282"/>
            <a:ext cx="537210" cy="510064"/>
          </a:xfrm>
          <a:custGeom>
            <a:avLst/>
            <a:gdLst/>
            <a:ahLst/>
            <a:cxnLst/>
            <a:rect l="l" t="t" r="r" b="b"/>
            <a:pathLst>
              <a:path w="716280" h="680085">
                <a:moveTo>
                  <a:pt x="418426" y="184912"/>
                </a:moveTo>
                <a:lnTo>
                  <a:pt x="413727" y="162636"/>
                </a:lnTo>
                <a:lnTo>
                  <a:pt x="409803" y="157099"/>
                </a:lnTo>
                <a:lnTo>
                  <a:pt x="400900" y="144564"/>
                </a:lnTo>
                <a:lnTo>
                  <a:pt x="387578" y="136144"/>
                </a:lnTo>
                <a:lnTo>
                  <a:pt x="387578" y="184912"/>
                </a:lnTo>
                <a:lnTo>
                  <a:pt x="385343" y="195961"/>
                </a:lnTo>
                <a:lnTo>
                  <a:pt x="379158" y="204774"/>
                </a:lnTo>
                <a:lnTo>
                  <a:pt x="369836" y="210616"/>
                </a:lnTo>
                <a:lnTo>
                  <a:pt x="358140" y="212725"/>
                </a:lnTo>
                <a:lnTo>
                  <a:pt x="346430" y="210616"/>
                </a:lnTo>
                <a:lnTo>
                  <a:pt x="337108" y="204774"/>
                </a:lnTo>
                <a:lnTo>
                  <a:pt x="330923" y="195961"/>
                </a:lnTo>
                <a:lnTo>
                  <a:pt x="328701" y="184912"/>
                </a:lnTo>
                <a:lnTo>
                  <a:pt x="330923" y="173875"/>
                </a:lnTo>
                <a:lnTo>
                  <a:pt x="337108" y="165061"/>
                </a:lnTo>
                <a:lnTo>
                  <a:pt x="346430" y="159219"/>
                </a:lnTo>
                <a:lnTo>
                  <a:pt x="358140" y="157099"/>
                </a:lnTo>
                <a:lnTo>
                  <a:pt x="369836" y="159219"/>
                </a:lnTo>
                <a:lnTo>
                  <a:pt x="379158" y="165061"/>
                </a:lnTo>
                <a:lnTo>
                  <a:pt x="385343" y="173875"/>
                </a:lnTo>
                <a:lnTo>
                  <a:pt x="387578" y="184912"/>
                </a:lnTo>
                <a:lnTo>
                  <a:pt x="387578" y="136144"/>
                </a:lnTo>
                <a:lnTo>
                  <a:pt x="381749" y="132448"/>
                </a:lnTo>
                <a:lnTo>
                  <a:pt x="358140" y="128016"/>
                </a:lnTo>
                <a:lnTo>
                  <a:pt x="334518" y="132448"/>
                </a:lnTo>
                <a:lnTo>
                  <a:pt x="315366" y="144564"/>
                </a:lnTo>
                <a:lnTo>
                  <a:pt x="302539" y="162636"/>
                </a:lnTo>
                <a:lnTo>
                  <a:pt x="297853" y="184912"/>
                </a:lnTo>
                <a:lnTo>
                  <a:pt x="302539" y="207225"/>
                </a:lnTo>
                <a:lnTo>
                  <a:pt x="315366" y="225336"/>
                </a:lnTo>
                <a:lnTo>
                  <a:pt x="334518" y="237490"/>
                </a:lnTo>
                <a:lnTo>
                  <a:pt x="358140" y="241935"/>
                </a:lnTo>
                <a:lnTo>
                  <a:pt x="381749" y="237490"/>
                </a:lnTo>
                <a:lnTo>
                  <a:pt x="400900" y="225336"/>
                </a:lnTo>
                <a:lnTo>
                  <a:pt x="409829" y="212725"/>
                </a:lnTo>
                <a:lnTo>
                  <a:pt x="413727" y="207225"/>
                </a:lnTo>
                <a:lnTo>
                  <a:pt x="418426" y="184912"/>
                </a:lnTo>
                <a:close/>
              </a:path>
              <a:path w="716280" h="680085">
                <a:moveTo>
                  <a:pt x="463296" y="473583"/>
                </a:moveTo>
                <a:lnTo>
                  <a:pt x="456285" y="466979"/>
                </a:lnTo>
                <a:lnTo>
                  <a:pt x="432447" y="466979"/>
                </a:lnTo>
                <a:lnTo>
                  <a:pt x="432447" y="496062"/>
                </a:lnTo>
                <a:lnTo>
                  <a:pt x="432447" y="523875"/>
                </a:lnTo>
                <a:lnTo>
                  <a:pt x="283832" y="523875"/>
                </a:lnTo>
                <a:lnTo>
                  <a:pt x="283832" y="496062"/>
                </a:lnTo>
                <a:lnTo>
                  <a:pt x="337108" y="496062"/>
                </a:lnTo>
                <a:lnTo>
                  <a:pt x="342722" y="489458"/>
                </a:lnTo>
                <a:lnTo>
                  <a:pt x="342722" y="331851"/>
                </a:lnTo>
                <a:lnTo>
                  <a:pt x="337108" y="326644"/>
                </a:lnTo>
                <a:lnTo>
                  <a:pt x="297853" y="326644"/>
                </a:lnTo>
                <a:lnTo>
                  <a:pt x="297853" y="297434"/>
                </a:lnTo>
                <a:lnTo>
                  <a:pt x="373557" y="297434"/>
                </a:lnTo>
                <a:lnTo>
                  <a:pt x="373557" y="489458"/>
                </a:lnTo>
                <a:lnTo>
                  <a:pt x="379171" y="496062"/>
                </a:lnTo>
                <a:lnTo>
                  <a:pt x="432447" y="496062"/>
                </a:lnTo>
                <a:lnTo>
                  <a:pt x="432447" y="466979"/>
                </a:lnTo>
                <a:lnTo>
                  <a:pt x="403009" y="466979"/>
                </a:lnTo>
                <a:lnTo>
                  <a:pt x="403009" y="297434"/>
                </a:lnTo>
                <a:lnTo>
                  <a:pt x="403009" y="276352"/>
                </a:lnTo>
                <a:lnTo>
                  <a:pt x="395998" y="269621"/>
                </a:lnTo>
                <a:lnTo>
                  <a:pt x="275412" y="269621"/>
                </a:lnTo>
                <a:lnTo>
                  <a:pt x="268401" y="276352"/>
                </a:lnTo>
                <a:lnTo>
                  <a:pt x="268401" y="347853"/>
                </a:lnTo>
                <a:lnTo>
                  <a:pt x="275412" y="354457"/>
                </a:lnTo>
                <a:lnTo>
                  <a:pt x="313270" y="354457"/>
                </a:lnTo>
                <a:lnTo>
                  <a:pt x="313270" y="466979"/>
                </a:lnTo>
                <a:lnTo>
                  <a:pt x="259994" y="466979"/>
                </a:lnTo>
                <a:lnTo>
                  <a:pt x="252984" y="473583"/>
                </a:lnTo>
                <a:lnTo>
                  <a:pt x="252984" y="546354"/>
                </a:lnTo>
                <a:lnTo>
                  <a:pt x="259994" y="551688"/>
                </a:lnTo>
                <a:lnTo>
                  <a:pt x="456285" y="551688"/>
                </a:lnTo>
                <a:lnTo>
                  <a:pt x="463296" y="546354"/>
                </a:lnTo>
                <a:lnTo>
                  <a:pt x="463296" y="523875"/>
                </a:lnTo>
                <a:lnTo>
                  <a:pt x="463296" y="473583"/>
                </a:lnTo>
                <a:close/>
              </a:path>
              <a:path w="716280" h="680085">
                <a:moveTo>
                  <a:pt x="716280" y="339852"/>
                </a:moveTo>
                <a:lnTo>
                  <a:pt x="712990" y="293852"/>
                </a:lnTo>
                <a:lnTo>
                  <a:pt x="703440" y="249682"/>
                </a:lnTo>
                <a:lnTo>
                  <a:pt x="688047" y="207784"/>
                </a:lnTo>
                <a:lnTo>
                  <a:pt x="686904" y="205638"/>
                </a:lnTo>
                <a:lnTo>
                  <a:pt x="686904" y="339852"/>
                </a:lnTo>
                <a:lnTo>
                  <a:pt x="683310" y="386029"/>
                </a:lnTo>
                <a:lnTo>
                  <a:pt x="672884" y="430060"/>
                </a:lnTo>
                <a:lnTo>
                  <a:pt x="656158" y="471500"/>
                </a:lnTo>
                <a:lnTo>
                  <a:pt x="633653" y="509841"/>
                </a:lnTo>
                <a:lnTo>
                  <a:pt x="605878" y="544626"/>
                </a:lnTo>
                <a:lnTo>
                  <a:pt x="573379" y="575373"/>
                </a:lnTo>
                <a:lnTo>
                  <a:pt x="536663" y="601599"/>
                </a:lnTo>
                <a:lnTo>
                  <a:pt x="496252" y="622833"/>
                </a:lnTo>
                <a:lnTo>
                  <a:pt x="452678" y="638594"/>
                </a:lnTo>
                <a:lnTo>
                  <a:pt x="406463" y="648398"/>
                </a:lnTo>
                <a:lnTo>
                  <a:pt x="358140" y="651764"/>
                </a:lnTo>
                <a:lnTo>
                  <a:pt x="309803" y="648398"/>
                </a:lnTo>
                <a:lnTo>
                  <a:pt x="263588" y="638594"/>
                </a:lnTo>
                <a:lnTo>
                  <a:pt x="220014" y="622833"/>
                </a:lnTo>
                <a:lnTo>
                  <a:pt x="179603" y="601599"/>
                </a:lnTo>
                <a:lnTo>
                  <a:pt x="142887" y="575373"/>
                </a:lnTo>
                <a:lnTo>
                  <a:pt x="110388" y="544626"/>
                </a:lnTo>
                <a:lnTo>
                  <a:pt x="82613" y="509841"/>
                </a:lnTo>
                <a:lnTo>
                  <a:pt x="60109" y="471500"/>
                </a:lnTo>
                <a:lnTo>
                  <a:pt x="43383" y="430060"/>
                </a:lnTo>
                <a:lnTo>
                  <a:pt x="32956" y="386029"/>
                </a:lnTo>
                <a:lnTo>
                  <a:pt x="29375" y="339852"/>
                </a:lnTo>
                <a:lnTo>
                  <a:pt x="32956" y="294030"/>
                </a:lnTo>
                <a:lnTo>
                  <a:pt x="43383" y="250278"/>
                </a:lnTo>
                <a:lnTo>
                  <a:pt x="60109" y="209054"/>
                </a:lnTo>
                <a:lnTo>
                  <a:pt x="82613" y="170878"/>
                </a:lnTo>
                <a:lnTo>
                  <a:pt x="110388" y="136207"/>
                </a:lnTo>
                <a:lnTo>
                  <a:pt x="142887" y="105537"/>
                </a:lnTo>
                <a:lnTo>
                  <a:pt x="179603" y="79349"/>
                </a:lnTo>
                <a:lnTo>
                  <a:pt x="220014" y="58153"/>
                </a:lnTo>
                <a:lnTo>
                  <a:pt x="263588" y="42392"/>
                </a:lnTo>
                <a:lnTo>
                  <a:pt x="309803" y="32588"/>
                </a:lnTo>
                <a:lnTo>
                  <a:pt x="358140" y="29210"/>
                </a:lnTo>
                <a:lnTo>
                  <a:pt x="406463" y="32588"/>
                </a:lnTo>
                <a:lnTo>
                  <a:pt x="452678" y="42392"/>
                </a:lnTo>
                <a:lnTo>
                  <a:pt x="496252" y="58153"/>
                </a:lnTo>
                <a:lnTo>
                  <a:pt x="536663" y="79349"/>
                </a:lnTo>
                <a:lnTo>
                  <a:pt x="573379" y="105537"/>
                </a:lnTo>
                <a:lnTo>
                  <a:pt x="605878" y="136207"/>
                </a:lnTo>
                <a:lnTo>
                  <a:pt x="633653" y="170878"/>
                </a:lnTo>
                <a:lnTo>
                  <a:pt x="656158" y="209054"/>
                </a:lnTo>
                <a:lnTo>
                  <a:pt x="672884" y="250278"/>
                </a:lnTo>
                <a:lnTo>
                  <a:pt x="683310" y="294030"/>
                </a:lnTo>
                <a:lnTo>
                  <a:pt x="686904" y="339852"/>
                </a:lnTo>
                <a:lnTo>
                  <a:pt x="686904" y="205638"/>
                </a:lnTo>
                <a:lnTo>
                  <a:pt x="667258" y="168554"/>
                </a:lnTo>
                <a:lnTo>
                  <a:pt x="641489" y="132397"/>
                </a:lnTo>
                <a:lnTo>
                  <a:pt x="611174" y="99733"/>
                </a:lnTo>
                <a:lnTo>
                  <a:pt x="576757" y="70967"/>
                </a:lnTo>
                <a:lnTo>
                  <a:pt x="538657" y="46520"/>
                </a:lnTo>
                <a:lnTo>
                  <a:pt x="502412" y="29210"/>
                </a:lnTo>
                <a:lnTo>
                  <a:pt x="453148" y="12179"/>
                </a:lnTo>
                <a:lnTo>
                  <a:pt x="406615" y="3124"/>
                </a:lnTo>
                <a:lnTo>
                  <a:pt x="358140" y="0"/>
                </a:lnTo>
                <a:lnTo>
                  <a:pt x="309651" y="3124"/>
                </a:lnTo>
                <a:lnTo>
                  <a:pt x="263118" y="12179"/>
                </a:lnTo>
                <a:lnTo>
                  <a:pt x="218960" y="26784"/>
                </a:lnTo>
                <a:lnTo>
                  <a:pt x="177609" y="46520"/>
                </a:lnTo>
                <a:lnTo>
                  <a:pt x="139509" y="70967"/>
                </a:lnTo>
                <a:lnTo>
                  <a:pt x="105092" y="99733"/>
                </a:lnTo>
                <a:lnTo>
                  <a:pt x="74777" y="132397"/>
                </a:lnTo>
                <a:lnTo>
                  <a:pt x="49009" y="168554"/>
                </a:lnTo>
                <a:lnTo>
                  <a:pt x="28219" y="207784"/>
                </a:lnTo>
                <a:lnTo>
                  <a:pt x="12827" y="249682"/>
                </a:lnTo>
                <a:lnTo>
                  <a:pt x="3276" y="293852"/>
                </a:lnTo>
                <a:lnTo>
                  <a:pt x="0" y="339852"/>
                </a:lnTo>
                <a:lnTo>
                  <a:pt x="3276" y="386130"/>
                </a:lnTo>
                <a:lnTo>
                  <a:pt x="12827" y="430479"/>
                </a:lnTo>
                <a:lnTo>
                  <a:pt x="28219" y="472465"/>
                </a:lnTo>
                <a:lnTo>
                  <a:pt x="49009" y="511733"/>
                </a:lnTo>
                <a:lnTo>
                  <a:pt x="74777" y="547865"/>
                </a:lnTo>
                <a:lnTo>
                  <a:pt x="105092" y="580466"/>
                </a:lnTo>
                <a:lnTo>
                  <a:pt x="139509" y="609130"/>
                </a:lnTo>
                <a:lnTo>
                  <a:pt x="177609" y="633476"/>
                </a:lnTo>
                <a:lnTo>
                  <a:pt x="218960" y="653110"/>
                </a:lnTo>
                <a:lnTo>
                  <a:pt x="263118" y="667626"/>
                </a:lnTo>
                <a:lnTo>
                  <a:pt x="309651" y="676617"/>
                </a:lnTo>
                <a:lnTo>
                  <a:pt x="358140" y="679704"/>
                </a:lnTo>
                <a:lnTo>
                  <a:pt x="406615" y="676617"/>
                </a:lnTo>
                <a:lnTo>
                  <a:pt x="453148" y="667626"/>
                </a:lnTo>
                <a:lnTo>
                  <a:pt x="497306" y="653110"/>
                </a:lnTo>
                <a:lnTo>
                  <a:pt x="500138" y="651764"/>
                </a:lnTo>
                <a:lnTo>
                  <a:pt x="538657" y="633476"/>
                </a:lnTo>
                <a:lnTo>
                  <a:pt x="576757" y="609130"/>
                </a:lnTo>
                <a:lnTo>
                  <a:pt x="611174" y="580466"/>
                </a:lnTo>
                <a:lnTo>
                  <a:pt x="641489" y="547865"/>
                </a:lnTo>
                <a:lnTo>
                  <a:pt x="667258" y="511733"/>
                </a:lnTo>
                <a:lnTo>
                  <a:pt x="688047" y="472465"/>
                </a:lnTo>
                <a:lnTo>
                  <a:pt x="703440" y="430479"/>
                </a:lnTo>
                <a:lnTo>
                  <a:pt x="712990" y="386130"/>
                </a:lnTo>
                <a:lnTo>
                  <a:pt x="716280" y="339852"/>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71</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13829"/>
            <a:ext cx="12192000" cy="518944"/>
          </a:xfrm>
          <a:prstGeom prst="rect">
            <a:avLst/>
          </a:prstGeom>
          <a:solidFill>
            <a:schemeClr val="accent4">
              <a:lumMod val="20000"/>
              <a:lumOff val="80000"/>
            </a:schemeClr>
          </a:solidFill>
          <a:ln>
            <a:solidFill>
              <a:schemeClr val="accent1"/>
            </a:solidFill>
          </a:ln>
        </p:spPr>
        <p:txBody>
          <a:bodyPr wrap="square" lIns="85241" tIns="42618" rIns="85241" bIns="42618" rtlCol="0">
            <a:spAutoFit/>
          </a:bodyPr>
          <a:lstStyle/>
          <a:p>
            <a:pPr marL="0" marR="0" lvl="0" indent="0" algn="ctr" defTabSz="1082111"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Open Sans" panose="020B0606030504020204" pitchFamily="34" charset="0"/>
                <a:cs typeface="Arial" panose="020B0604020202020204" pitchFamily="34" charset="0"/>
              </a:rPr>
              <a:t>INGRESOS NO OBJETO</a:t>
            </a:r>
          </a:p>
        </p:txBody>
      </p:sp>
      <p:sp>
        <p:nvSpPr>
          <p:cNvPr id="7" name="6 CuadroTexto"/>
          <p:cNvSpPr txBox="1"/>
          <p:nvPr/>
        </p:nvSpPr>
        <p:spPr>
          <a:xfrm>
            <a:off x="20326" y="6534389"/>
            <a:ext cx="1620179" cy="288130"/>
          </a:xfrm>
          <a:prstGeom prst="rect">
            <a:avLst/>
          </a:prstGeom>
          <a:noFill/>
        </p:spPr>
        <p:txBody>
          <a:bodyPr wrap="square" lIns="85259" tIns="42627" rIns="85259" bIns="42627" rtlCol="0">
            <a:spAutoFit/>
          </a:bodyPr>
          <a:lstStyle/>
          <a:p>
            <a:pPr marL="0" marR="0" lvl="0" indent="0" algn="l" defTabSz="1082111"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Artículo 4-A LIVA</a:t>
            </a:r>
          </a:p>
        </p:txBody>
      </p:sp>
      <p:sp>
        <p:nvSpPr>
          <p:cNvPr id="3" name="Rectángulo 2"/>
          <p:cNvSpPr/>
          <p:nvPr/>
        </p:nvSpPr>
        <p:spPr>
          <a:xfrm>
            <a:off x="492877" y="728700"/>
            <a:ext cx="10733693" cy="5343771"/>
          </a:xfrm>
          <a:prstGeom prst="rect">
            <a:avLst/>
          </a:prstGeom>
        </p:spPr>
        <p:txBody>
          <a:bodyPr wrap="square">
            <a:spAutoFit/>
          </a:bodyPr>
          <a:lstStyle/>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625" b="0" i="0" u="none" strike="noStrike" kern="1200" cap="none" spc="0" normalizeH="0" baseline="0" noProof="0" dirty="0">
                <a:ln>
                  <a:noFill/>
                </a:ln>
                <a:solidFill>
                  <a:prstClr val="black"/>
                </a:solidFill>
                <a:effectLst/>
                <a:uLnTx/>
                <a:uFillTx/>
                <a:latin typeface="Calibri"/>
                <a:ea typeface="+mn-ea"/>
                <a:cs typeface="+mn-cs"/>
              </a:rPr>
              <a:t>Para los efectos de esta Ley, se entiende por actos o actividades no objeto del impuesto, </a:t>
            </a:r>
            <a:r>
              <a:rPr kumimoji="0" lang="es-MX" sz="2625" b="1" i="0" u="sng" strike="noStrike" kern="1200" cap="none" spc="0" normalizeH="0" baseline="0" noProof="0" dirty="0">
                <a:ln>
                  <a:noFill/>
                </a:ln>
                <a:solidFill>
                  <a:prstClr val="black"/>
                </a:solidFill>
                <a:effectLst/>
                <a:uLnTx/>
                <a:uFillTx/>
                <a:latin typeface="Calibri"/>
                <a:ea typeface="+mn-ea"/>
                <a:cs typeface="+mn-cs"/>
              </a:rPr>
              <a:t>aquéllos que el contribuyente no realiza en Territorio Nacional </a:t>
            </a:r>
            <a:r>
              <a:rPr kumimoji="0" lang="es-MX" sz="2625" b="0" i="0" u="none" strike="noStrike" kern="1200" cap="none" spc="0" normalizeH="0" baseline="0" noProof="0" dirty="0">
                <a:ln>
                  <a:noFill/>
                </a:ln>
                <a:solidFill>
                  <a:prstClr val="black"/>
                </a:solidFill>
                <a:effectLst/>
                <a:uLnTx/>
                <a:uFillTx/>
                <a:latin typeface="Calibri"/>
                <a:ea typeface="+mn-ea"/>
                <a:cs typeface="+mn-cs"/>
              </a:rPr>
              <a:t>conforme a lo establecido en los artículos 10, 16 y 21 de este ordenamiento, así como </a:t>
            </a:r>
            <a:r>
              <a:rPr kumimoji="0" lang="es-MX" sz="2625" b="1" i="0" u="sng" strike="noStrike" kern="1200" cap="none" spc="0" normalizeH="0" baseline="0" noProof="0" dirty="0">
                <a:ln>
                  <a:noFill/>
                </a:ln>
                <a:solidFill>
                  <a:srgbClr val="FF0000"/>
                </a:solidFill>
                <a:effectLst/>
                <a:uLnTx/>
                <a:uFillTx/>
                <a:latin typeface="Calibri"/>
                <a:ea typeface="+mn-ea"/>
                <a:cs typeface="+mn-cs"/>
              </a:rPr>
              <a:t>aquéllos diferentes a los establecidos en el artículo 1o. de esta Ley</a:t>
            </a:r>
            <a:r>
              <a:rPr kumimoji="0" lang="es-MX" sz="2625" b="0" i="0" u="none" strike="noStrike" kern="1200" cap="none" spc="0" normalizeH="0" baseline="0" noProof="0" dirty="0">
                <a:ln>
                  <a:noFill/>
                </a:ln>
                <a:solidFill>
                  <a:prstClr val="black"/>
                </a:solidFill>
                <a:effectLst/>
                <a:uLnTx/>
                <a:uFillTx/>
                <a:latin typeface="Calibri"/>
                <a:ea typeface="+mn-ea"/>
                <a:cs typeface="+mn-cs"/>
              </a:rPr>
              <a:t> realizados en territorio nacional, cuando en los casos mencionados el contribuyente obtenga ingresos o  Contraprestaciones, para cuya obtención realiza gastos e inversiones en los que le fue trasladado el impuesto al valor agregado o el que hubiera pagado con motivo de la importación. </a:t>
            </a:r>
          </a:p>
          <a:p>
            <a:pPr marL="0" marR="0" lvl="0" indent="0" algn="just" defTabSz="1082111" rtl="0" eaLnBrk="1" fontAlgn="auto" latinLnBrk="0" hangingPunct="1">
              <a:lnSpc>
                <a:spcPct val="100000"/>
              </a:lnSpc>
              <a:spcBef>
                <a:spcPts val="0"/>
              </a:spcBef>
              <a:spcAft>
                <a:spcPts val="0"/>
              </a:spcAft>
              <a:buClrTx/>
              <a:buSzTx/>
              <a:buFontTx/>
              <a:buNone/>
              <a:tabLst/>
              <a:defRPr/>
            </a:pPr>
            <a:endParaRPr kumimoji="0" lang="es-MX" sz="262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625" b="0" i="0" u="none" strike="noStrike" kern="1200" cap="none" spc="0" normalizeH="0" baseline="0" noProof="0" dirty="0">
                <a:ln>
                  <a:noFill/>
                </a:ln>
                <a:solidFill>
                  <a:prstClr val="black"/>
                </a:solidFill>
                <a:effectLst/>
                <a:uLnTx/>
                <a:uFillTx/>
                <a:latin typeface="Calibri"/>
                <a:ea typeface="+mn-ea"/>
                <a:cs typeface="+mn-cs"/>
              </a:rPr>
              <a:t>Cuando en esta Ley se aluda al valor de los actos o actividades a que se refiere este artículo, dicho valor corresponderá al monto de los ingresos o contraprestaciones que obtenga el contribuyente por su realización en el mes de que se trate.</a:t>
            </a:r>
          </a:p>
        </p:txBody>
      </p:sp>
    </p:spTree>
    <p:extLst>
      <p:ext uri="{BB962C8B-B14F-4D97-AF65-F5344CB8AC3E}">
        <p14:creationId xmlns:p14="http://schemas.microsoft.com/office/powerpoint/2010/main" val="27652622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ctrTitle"/>
          </p:nvPr>
        </p:nvSpPr>
        <p:spPr>
          <a:xfrm>
            <a:off x="2" y="1"/>
            <a:ext cx="12204683" cy="631371"/>
          </a:xfrm>
          <a:solidFill>
            <a:schemeClr val="accent4">
              <a:lumMod val="20000"/>
              <a:lumOff val="80000"/>
            </a:schemeClr>
          </a:solidFill>
          <a:ln>
            <a:solidFill>
              <a:schemeClr val="tx2"/>
            </a:solidFill>
          </a:ln>
        </p:spPr>
        <p:txBody>
          <a:bodyPr>
            <a:normAutofit fontScale="90000"/>
          </a:bodyPr>
          <a:lstStyle/>
          <a:p>
            <a:pPr eaLnBrk="1" hangingPunct="1">
              <a:defRPr/>
            </a:pPr>
            <a:r>
              <a:rPr lang="es-MX" sz="4000" dirty="0">
                <a:latin typeface="Arial Rounded MT Bold" pitchFamily="34" charset="0"/>
              </a:rPr>
              <a:t>EJEMPLO DE ACTOS NO OBJETO, </a:t>
            </a:r>
          </a:p>
        </p:txBody>
      </p:sp>
      <p:sp>
        <p:nvSpPr>
          <p:cNvPr id="2" name="1 CuadroTexto"/>
          <p:cNvSpPr txBox="1"/>
          <p:nvPr/>
        </p:nvSpPr>
        <p:spPr>
          <a:xfrm>
            <a:off x="126609" y="6442999"/>
            <a:ext cx="2222696" cy="307777"/>
          </a:xfrm>
          <a:prstGeom prst="rect">
            <a:avLst/>
          </a:prstGeom>
          <a:noFill/>
        </p:spPr>
        <p:txBody>
          <a:bodyPr wrap="square" rtlCol="0">
            <a:spAutoFit/>
          </a:bodyPr>
          <a:lstStyle/>
          <a:p>
            <a:pPr marL="0" marR="0" lvl="0" indent="0" algn="l" defTabSz="914428"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Art, 4 A LIVA</a:t>
            </a:r>
          </a:p>
        </p:txBody>
      </p:sp>
      <p:sp>
        <p:nvSpPr>
          <p:cNvPr id="3" name="CuadroTexto 2">
            <a:extLst>
              <a:ext uri="{FF2B5EF4-FFF2-40B4-BE49-F238E27FC236}">
                <a16:creationId xmlns:a16="http://schemas.microsoft.com/office/drawing/2014/main" id="{0D96679B-3406-469D-A050-226C37F4C552}"/>
              </a:ext>
            </a:extLst>
          </p:cNvPr>
          <p:cNvSpPr txBox="1"/>
          <p:nvPr/>
        </p:nvSpPr>
        <p:spPr>
          <a:xfrm>
            <a:off x="74755" y="673865"/>
            <a:ext cx="11647191" cy="5816977"/>
          </a:xfrm>
          <a:prstGeom prst="rect">
            <a:avLst/>
          </a:prstGeom>
          <a:noFill/>
        </p:spPr>
        <p:txBody>
          <a:bodyPr wrap="square" rtlCol="0">
            <a:spAutoFit/>
          </a:bodyPr>
          <a:lstStyle/>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Cobro de Indemnizaciones</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Depósito en Garantía</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Anticipo de Clientes</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Depósitos No Identificados</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Préstamos no Soportado con Contrato</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Aportaciones de Capital no Documentadas</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Operaciones de Enajenación de Bienes a Nivel internacional que no pasan por México</a:t>
            </a: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342910" marR="0" lvl="0" indent="-342910" algn="l" defTabSz="914428" rtl="0" eaLnBrk="1" fontAlgn="auto" latinLnBrk="0" hangingPunct="1">
              <a:lnSpc>
                <a:spcPct val="100000"/>
              </a:lnSpc>
              <a:spcBef>
                <a:spcPts val="0"/>
              </a:spcBef>
              <a:spcAft>
                <a:spcPts val="0"/>
              </a:spcAft>
              <a:buClrTx/>
              <a:buSzTx/>
              <a:buFont typeface="+mj-lt"/>
              <a:buAutoNum type="alphaLcPeriod"/>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agen 3">
            <a:extLst>
              <a:ext uri="{FF2B5EF4-FFF2-40B4-BE49-F238E27FC236}">
                <a16:creationId xmlns:a16="http://schemas.microsoft.com/office/drawing/2014/main" id="{17D47731-101B-472F-8B2B-5334BF689CAB}"/>
              </a:ext>
            </a:extLst>
          </p:cNvPr>
          <p:cNvPicPr>
            <a:picLocks noChangeAspect="1"/>
          </p:cNvPicPr>
          <p:nvPr/>
        </p:nvPicPr>
        <p:blipFill>
          <a:blip r:embed="rId2"/>
          <a:stretch>
            <a:fillRect/>
          </a:stretch>
        </p:blipFill>
        <p:spPr>
          <a:xfrm>
            <a:off x="7093658" y="1013553"/>
            <a:ext cx="4214732" cy="2195455"/>
          </a:xfrm>
          <a:prstGeom prst="rect">
            <a:avLst/>
          </a:prstGeom>
        </p:spPr>
      </p:pic>
    </p:spTree>
    <p:extLst>
      <p:ext uri="{BB962C8B-B14F-4D97-AF65-F5344CB8AC3E}">
        <p14:creationId xmlns:p14="http://schemas.microsoft.com/office/powerpoint/2010/main" val="1873636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13829"/>
            <a:ext cx="12192000" cy="518944"/>
          </a:xfrm>
          <a:prstGeom prst="rect">
            <a:avLst/>
          </a:prstGeom>
          <a:solidFill>
            <a:schemeClr val="accent4">
              <a:lumMod val="20000"/>
              <a:lumOff val="80000"/>
            </a:schemeClr>
          </a:solidFill>
          <a:ln>
            <a:solidFill>
              <a:schemeClr val="accent1"/>
            </a:solidFill>
          </a:ln>
        </p:spPr>
        <p:txBody>
          <a:bodyPr wrap="square" lIns="85241" tIns="42618" rIns="85241" bIns="42618" rtlCol="0">
            <a:spAutoFit/>
          </a:bodyPr>
          <a:lstStyle/>
          <a:p>
            <a:pPr marL="0" marR="0" lvl="0" indent="0" algn="ctr" defTabSz="1082111"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Open Sans" panose="020B0606030504020204" pitchFamily="34" charset="0"/>
                <a:cs typeface="Arial" panose="020B0604020202020204" pitchFamily="34" charset="0"/>
              </a:rPr>
              <a:t>INGRESOS NO OBJETO, EFECTO EN LA PROPORCIÓN DE IVA</a:t>
            </a:r>
          </a:p>
        </p:txBody>
      </p:sp>
      <p:sp>
        <p:nvSpPr>
          <p:cNvPr id="7" name="6 CuadroTexto"/>
          <p:cNvSpPr txBox="1"/>
          <p:nvPr/>
        </p:nvSpPr>
        <p:spPr>
          <a:xfrm>
            <a:off x="20326" y="6534389"/>
            <a:ext cx="1620179" cy="288130"/>
          </a:xfrm>
          <a:prstGeom prst="rect">
            <a:avLst/>
          </a:prstGeom>
          <a:noFill/>
        </p:spPr>
        <p:txBody>
          <a:bodyPr wrap="square" lIns="85259" tIns="42627" rIns="85259" bIns="42627" rtlCol="0">
            <a:spAutoFit/>
          </a:bodyPr>
          <a:lstStyle/>
          <a:p>
            <a:pPr marL="0" marR="0" lvl="0" indent="0" algn="l" defTabSz="1082111"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Artículo 4-A LIVA</a:t>
            </a:r>
          </a:p>
        </p:txBody>
      </p:sp>
      <p:graphicFrame>
        <p:nvGraphicFramePr>
          <p:cNvPr id="2" name="Tabla 1"/>
          <p:cNvGraphicFramePr>
            <a:graphicFrameLocks noGrp="1"/>
          </p:cNvGraphicFramePr>
          <p:nvPr/>
        </p:nvGraphicFramePr>
        <p:xfrm>
          <a:off x="1640504" y="998734"/>
          <a:ext cx="6413212" cy="4725526"/>
        </p:xfrm>
        <a:graphic>
          <a:graphicData uri="http://schemas.openxmlformats.org/drawingml/2006/table">
            <a:tbl>
              <a:tblPr/>
              <a:tblGrid>
                <a:gridCol w="3080101">
                  <a:extLst>
                    <a:ext uri="{9D8B030D-6E8A-4147-A177-3AD203B41FA5}">
                      <a16:colId xmlns:a16="http://schemas.microsoft.com/office/drawing/2014/main" val="20000"/>
                    </a:ext>
                  </a:extLst>
                </a:gridCol>
                <a:gridCol w="1633555">
                  <a:extLst>
                    <a:ext uri="{9D8B030D-6E8A-4147-A177-3AD203B41FA5}">
                      <a16:colId xmlns:a16="http://schemas.microsoft.com/office/drawing/2014/main" val="20001"/>
                    </a:ext>
                  </a:extLst>
                </a:gridCol>
                <a:gridCol w="1699556">
                  <a:extLst>
                    <a:ext uri="{9D8B030D-6E8A-4147-A177-3AD203B41FA5}">
                      <a16:colId xmlns:a16="http://schemas.microsoft.com/office/drawing/2014/main" val="20002"/>
                    </a:ext>
                  </a:extLst>
                </a:gridCol>
              </a:tblGrid>
              <a:tr h="289335">
                <a:tc>
                  <a:txBody>
                    <a:bodyPr/>
                    <a:lstStyle/>
                    <a:p>
                      <a:pPr algn="l" fontAlgn="b"/>
                      <a:endParaRPr lang="es-MX" sz="1500" b="0" i="0" u="none" strike="noStrike" dirty="0">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ctr" fontAlgn="b"/>
                      <a:r>
                        <a:rPr lang="es-MX" sz="1500" b="0" i="0" u="none" strike="noStrike">
                          <a:solidFill>
                            <a:srgbClr val="000000"/>
                          </a:solidFill>
                          <a:effectLst/>
                          <a:latin typeface="Calibri" panose="020F0502020204030204" pitchFamily="34" charset="0"/>
                        </a:rPr>
                        <a:t>"A"</a:t>
                      </a:r>
                    </a:p>
                  </a:txBody>
                  <a:tcPr marL="8930" marR="8930" marT="8930" marB="0" anchor="b">
                    <a:lnL>
                      <a:noFill/>
                    </a:lnL>
                    <a:lnR>
                      <a:noFill/>
                    </a:lnR>
                    <a:lnT>
                      <a:noFill/>
                    </a:lnT>
                    <a:lnB>
                      <a:noFill/>
                    </a:lnB>
                  </a:tcPr>
                </a:tc>
                <a:tc>
                  <a:txBody>
                    <a:bodyPr/>
                    <a:lstStyle/>
                    <a:p>
                      <a:pPr algn="ctr" fontAlgn="b"/>
                      <a:r>
                        <a:rPr lang="es-MX" sz="1500" b="0" i="0" u="none" strike="noStrike">
                          <a:solidFill>
                            <a:srgbClr val="000000"/>
                          </a:solidFill>
                          <a:effectLst/>
                          <a:latin typeface="Calibri" panose="020F0502020204030204" pitchFamily="34" charset="0"/>
                        </a:rPr>
                        <a:t>"B"</a:t>
                      </a:r>
                    </a:p>
                  </a:txBody>
                  <a:tcPr marL="8930" marR="8930" marT="8930" marB="0" anchor="b">
                    <a:lnL>
                      <a:noFill/>
                    </a:lnL>
                    <a:lnR>
                      <a:noFill/>
                    </a:lnR>
                    <a:lnT>
                      <a:noFill/>
                    </a:lnT>
                    <a:lnB>
                      <a:noFill/>
                    </a:lnB>
                  </a:tcPr>
                </a:tc>
                <a:extLst>
                  <a:ext uri="{0D108BD9-81ED-4DB2-BD59-A6C34878D82A}">
                    <a16:rowId xmlns:a16="http://schemas.microsoft.com/office/drawing/2014/main" val="10000"/>
                  </a:ext>
                </a:extLst>
              </a:tr>
              <a:tr h="289335">
                <a:tc>
                  <a:txBody>
                    <a:bodyPr/>
                    <a:lstStyle/>
                    <a:p>
                      <a:pPr algn="l" fontAlgn="b"/>
                      <a:r>
                        <a:rPr lang="es-MX" sz="1500" b="0" i="0" u="none" strike="noStrike" dirty="0">
                          <a:solidFill>
                            <a:srgbClr val="000000"/>
                          </a:solidFill>
                          <a:effectLst/>
                          <a:latin typeface="Calibri" panose="020F0502020204030204" pitchFamily="34" charset="0"/>
                        </a:rPr>
                        <a:t>Ingresos Gravados</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1,254,660.00 </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1,254,660.00 </a:t>
                      </a:r>
                    </a:p>
                  </a:txBody>
                  <a:tcPr marL="8930" marR="8930" marT="8930" marB="0" anchor="b">
                    <a:lnL>
                      <a:noFill/>
                    </a:lnL>
                    <a:lnR>
                      <a:noFill/>
                    </a:lnR>
                    <a:lnT>
                      <a:noFill/>
                    </a:lnT>
                    <a:lnB>
                      <a:noFill/>
                    </a:lnB>
                  </a:tcPr>
                </a:tc>
                <a:extLst>
                  <a:ext uri="{0D108BD9-81ED-4DB2-BD59-A6C34878D82A}">
                    <a16:rowId xmlns:a16="http://schemas.microsoft.com/office/drawing/2014/main" val="10001"/>
                  </a:ext>
                </a:extLst>
              </a:tr>
              <a:tr h="458044">
                <a:tc>
                  <a:txBody>
                    <a:bodyPr/>
                    <a:lstStyle/>
                    <a:p>
                      <a:pPr algn="l" fontAlgn="b"/>
                      <a:r>
                        <a:rPr lang="es-MX" sz="1500" b="0" i="0" u="none" strike="noStrike" dirty="0">
                          <a:solidFill>
                            <a:srgbClr val="000000"/>
                          </a:solidFill>
                          <a:effectLst/>
                          <a:latin typeface="Calibri" panose="020F0502020204030204" pitchFamily="34" charset="0"/>
                        </a:rPr>
                        <a:t>Ingresos Exentos</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232,400.00 </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232,400.00 </a:t>
                      </a:r>
                    </a:p>
                  </a:txBody>
                  <a:tcPr marL="8930" marR="8930" marT="8930" marB="0" anchor="b">
                    <a:lnL>
                      <a:noFill/>
                    </a:lnL>
                    <a:lnR>
                      <a:noFill/>
                    </a:lnR>
                    <a:lnT>
                      <a:noFill/>
                    </a:lnT>
                    <a:lnB>
                      <a:noFill/>
                    </a:lnB>
                  </a:tcPr>
                </a:tc>
                <a:extLst>
                  <a:ext uri="{0D108BD9-81ED-4DB2-BD59-A6C34878D82A}">
                    <a16:rowId xmlns:a16="http://schemas.microsoft.com/office/drawing/2014/main" val="10002"/>
                  </a:ext>
                </a:extLst>
              </a:tr>
              <a:tr h="458044">
                <a:tc>
                  <a:txBody>
                    <a:bodyPr/>
                    <a:lstStyle/>
                    <a:p>
                      <a:pPr algn="l" fontAlgn="b"/>
                      <a:r>
                        <a:rPr lang="es-MX" sz="1500" b="0" i="0" u="none" strike="noStrike" dirty="0">
                          <a:solidFill>
                            <a:srgbClr val="000000"/>
                          </a:solidFill>
                          <a:effectLst/>
                          <a:latin typeface="Calibri" panose="020F0502020204030204" pitchFamily="34" charset="0"/>
                        </a:rPr>
                        <a:t>Ingresos No Objeto</a:t>
                      </a:r>
                    </a:p>
                  </a:txBody>
                  <a:tcPr marL="8930" marR="8930" marT="8930" marB="0" anchor="b">
                    <a:lnL>
                      <a:noFill/>
                    </a:lnL>
                    <a:lnR>
                      <a:noFill/>
                    </a:lnR>
                    <a:lnT>
                      <a:noFill/>
                    </a:lnT>
                    <a:lnB>
                      <a:noFill/>
                    </a:lnB>
                    <a:solidFill>
                      <a:srgbClr val="FFFF00"/>
                    </a:solidFill>
                  </a:tcPr>
                </a:tc>
                <a:tc>
                  <a:txBody>
                    <a:bodyPr/>
                    <a:lstStyle/>
                    <a:p>
                      <a:pPr algn="l" fontAlgn="b"/>
                      <a:r>
                        <a:rPr lang="es-MX" sz="1500" b="0" i="0" u="none" strike="noStrike" dirty="0">
                          <a:solidFill>
                            <a:srgbClr val="000000"/>
                          </a:solidFill>
                          <a:effectLst/>
                          <a:latin typeface="Calibri" panose="020F0502020204030204" pitchFamily="34" charset="0"/>
                        </a:rPr>
                        <a:t>         198,500.00 </a:t>
                      </a:r>
                    </a:p>
                  </a:txBody>
                  <a:tcPr marL="8930" marR="8930" marT="8930"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s-MX" sz="1500" b="0" i="0" u="none" strike="noStrike" dirty="0">
                          <a:solidFill>
                            <a:srgbClr val="000000"/>
                          </a:solidFill>
                          <a:effectLst/>
                          <a:latin typeface="Calibri" panose="020F0502020204030204" pitchFamily="34" charset="0"/>
                        </a:rPr>
                        <a:t>                     0.00</a:t>
                      </a:r>
                    </a:p>
                  </a:txBody>
                  <a:tcPr marL="8930" marR="8930" marT="8930"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89335">
                <a:tc>
                  <a:txBody>
                    <a:bodyPr/>
                    <a:lstStyle/>
                    <a:p>
                      <a:pPr algn="l" fontAlgn="b"/>
                      <a:r>
                        <a:rPr lang="es-MX" sz="1500" b="0" i="0" u="none" strike="noStrike" dirty="0">
                          <a:solidFill>
                            <a:srgbClr val="000000"/>
                          </a:solidFill>
                          <a:effectLst/>
                          <a:latin typeface="Calibri" panose="020F0502020204030204" pitchFamily="34" charset="0"/>
                        </a:rPr>
                        <a:t>Total de Ingresos</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1,685,560.00 </a:t>
                      </a:r>
                    </a:p>
                  </a:txBody>
                  <a:tcPr marL="8930" marR="8930" marT="893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MX" sz="1500" b="0" i="0" u="none" strike="noStrike">
                          <a:solidFill>
                            <a:srgbClr val="000000"/>
                          </a:solidFill>
                          <a:effectLst/>
                          <a:latin typeface="Calibri" panose="020F0502020204030204" pitchFamily="34" charset="0"/>
                        </a:rPr>
                        <a:t>      1,487,060.00 </a:t>
                      </a:r>
                    </a:p>
                  </a:txBody>
                  <a:tcPr marL="8930" marR="8930" marT="893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9335">
                <a:tc>
                  <a:txBody>
                    <a:bodyPr/>
                    <a:lstStyle/>
                    <a:p>
                      <a:pPr algn="l" fontAlgn="b"/>
                      <a:endParaRPr lang="es-MX" sz="1500" b="0" i="0" u="none" strike="noStrike" dirty="0">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r h="289335">
                <a:tc>
                  <a:txBody>
                    <a:bodyPr/>
                    <a:lstStyle/>
                    <a:p>
                      <a:pPr algn="l" fontAlgn="b"/>
                      <a:r>
                        <a:rPr lang="es-MX" sz="1500" b="0" i="0" u="none" strike="noStrike" dirty="0">
                          <a:solidFill>
                            <a:srgbClr val="000000"/>
                          </a:solidFill>
                          <a:effectLst/>
                          <a:latin typeface="Calibri" panose="020F0502020204030204" pitchFamily="34" charset="0"/>
                        </a:rPr>
                        <a:t>Ingresos Gravados</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1,254,660.00 </a:t>
                      </a:r>
                    </a:p>
                  </a:txBody>
                  <a:tcPr marL="8930" marR="8930" marT="89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MX" sz="1500" b="0" i="0" u="none" strike="noStrike">
                          <a:solidFill>
                            <a:srgbClr val="000000"/>
                          </a:solidFill>
                          <a:effectLst/>
                          <a:latin typeface="Calibri" panose="020F0502020204030204" pitchFamily="34" charset="0"/>
                        </a:rPr>
                        <a:t>      1,254,660.00 </a:t>
                      </a:r>
                    </a:p>
                  </a:txBody>
                  <a:tcPr marL="8930" marR="8930" marT="893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9335">
                <a:tc>
                  <a:txBody>
                    <a:bodyPr/>
                    <a:lstStyle/>
                    <a:p>
                      <a:pPr algn="l" fontAlgn="b"/>
                      <a:r>
                        <a:rPr lang="es-MX" sz="1500" b="0" i="0" u="none" strike="noStrike" dirty="0">
                          <a:solidFill>
                            <a:srgbClr val="000000"/>
                          </a:solidFill>
                          <a:effectLst/>
                          <a:latin typeface="Calibri" panose="020F0502020204030204" pitchFamily="34" charset="0"/>
                        </a:rPr>
                        <a:t>Total de Ingresos</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1,685,560.00 </a:t>
                      </a:r>
                    </a:p>
                  </a:txBody>
                  <a:tcPr marL="8930" marR="8930" marT="89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MX" sz="1500" b="0" i="0" u="none" strike="noStrike">
                          <a:solidFill>
                            <a:srgbClr val="000000"/>
                          </a:solidFill>
                          <a:effectLst/>
                          <a:latin typeface="Calibri" panose="020F0502020204030204" pitchFamily="34" charset="0"/>
                        </a:rPr>
                        <a:t>      1,487,060.00 </a:t>
                      </a:r>
                    </a:p>
                  </a:txBody>
                  <a:tcPr marL="8930" marR="8930" marT="893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289335">
                <a:tc>
                  <a:txBody>
                    <a:bodyPr/>
                    <a:lstStyle/>
                    <a:p>
                      <a:pPr algn="l" fontAlgn="b"/>
                      <a:endParaRPr lang="es-MX" sz="1500" b="0" i="0" u="none" strike="noStrike" dirty="0">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extLst>
                  <a:ext uri="{0D108BD9-81ED-4DB2-BD59-A6C34878D82A}">
                    <a16:rowId xmlns:a16="http://schemas.microsoft.com/office/drawing/2014/main" val="10008"/>
                  </a:ext>
                </a:extLst>
              </a:tr>
              <a:tr h="289335">
                <a:tc>
                  <a:txBody>
                    <a:bodyPr/>
                    <a:lstStyle/>
                    <a:p>
                      <a:pPr algn="l" fontAlgn="b"/>
                      <a:r>
                        <a:rPr lang="es-MX" sz="1500" b="0" i="0" u="none" strike="noStrike" dirty="0">
                          <a:solidFill>
                            <a:srgbClr val="000000"/>
                          </a:solidFill>
                          <a:effectLst/>
                          <a:latin typeface="Calibri" panose="020F0502020204030204" pitchFamily="34" charset="0"/>
                        </a:rPr>
                        <a:t>Proporción IVA Acreditable</a:t>
                      </a:r>
                    </a:p>
                  </a:txBody>
                  <a:tcPr marL="8930" marR="8930" marT="8930" marB="0" anchor="b">
                    <a:lnL>
                      <a:noFill/>
                    </a:lnL>
                    <a:lnR>
                      <a:noFill/>
                    </a:lnR>
                    <a:lnT>
                      <a:noFill/>
                    </a:lnT>
                    <a:lnB>
                      <a:noFill/>
                    </a:lnB>
                  </a:tcPr>
                </a:tc>
                <a:tc>
                  <a:txBody>
                    <a:bodyPr/>
                    <a:lstStyle/>
                    <a:p>
                      <a:pPr algn="ctr" fontAlgn="b"/>
                      <a:r>
                        <a:rPr lang="es-MX" sz="1500" b="0" i="0" u="none" strike="noStrike">
                          <a:solidFill>
                            <a:srgbClr val="000000"/>
                          </a:solidFill>
                          <a:effectLst/>
                          <a:latin typeface="Calibri" panose="020F0502020204030204" pitchFamily="34" charset="0"/>
                        </a:rPr>
                        <a:t>0.7444</a:t>
                      </a:r>
                    </a:p>
                  </a:txBody>
                  <a:tcPr marL="8930" marR="8930" marT="8930" marB="0" anchor="b">
                    <a:lnL>
                      <a:noFill/>
                    </a:lnL>
                    <a:lnR>
                      <a:noFill/>
                    </a:lnR>
                    <a:lnT>
                      <a:noFill/>
                    </a:lnT>
                    <a:lnB>
                      <a:noFill/>
                    </a:lnB>
                  </a:tcPr>
                </a:tc>
                <a:tc>
                  <a:txBody>
                    <a:bodyPr/>
                    <a:lstStyle/>
                    <a:p>
                      <a:pPr algn="ctr" fontAlgn="b"/>
                      <a:r>
                        <a:rPr lang="es-MX" sz="1500" b="0" i="0" u="none" strike="noStrike">
                          <a:solidFill>
                            <a:srgbClr val="000000"/>
                          </a:solidFill>
                          <a:effectLst/>
                          <a:latin typeface="Calibri" panose="020F0502020204030204" pitchFamily="34" charset="0"/>
                        </a:rPr>
                        <a:t>0.8437</a:t>
                      </a:r>
                    </a:p>
                  </a:txBody>
                  <a:tcPr marL="8930" marR="8930" marT="8930" marB="0" anchor="b">
                    <a:lnL>
                      <a:noFill/>
                    </a:lnL>
                    <a:lnR>
                      <a:noFill/>
                    </a:lnR>
                    <a:lnT>
                      <a:noFill/>
                    </a:lnT>
                    <a:lnB>
                      <a:noFill/>
                    </a:lnB>
                  </a:tcPr>
                </a:tc>
                <a:extLst>
                  <a:ext uri="{0D108BD9-81ED-4DB2-BD59-A6C34878D82A}">
                    <a16:rowId xmlns:a16="http://schemas.microsoft.com/office/drawing/2014/main" val="10009"/>
                  </a:ext>
                </a:extLst>
              </a:tr>
              <a:tr h="289335">
                <a:tc>
                  <a:txBody>
                    <a:bodyPr/>
                    <a:lstStyle/>
                    <a:p>
                      <a:pPr algn="l" fontAlgn="b"/>
                      <a:endParaRPr lang="es-MX" sz="1500" b="0" i="0" u="none" strike="noStrike" dirty="0">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extLst>
                  <a:ext uri="{0D108BD9-81ED-4DB2-BD59-A6C34878D82A}">
                    <a16:rowId xmlns:a16="http://schemas.microsoft.com/office/drawing/2014/main" val="10010"/>
                  </a:ext>
                </a:extLst>
              </a:tr>
              <a:tr h="458044">
                <a:tc>
                  <a:txBody>
                    <a:bodyPr/>
                    <a:lstStyle/>
                    <a:p>
                      <a:pPr algn="l" fontAlgn="b"/>
                      <a:r>
                        <a:rPr lang="es-MX" sz="1500" b="0" i="0" u="none" strike="noStrike" dirty="0">
                          <a:solidFill>
                            <a:srgbClr val="000000"/>
                          </a:solidFill>
                          <a:effectLst/>
                          <a:latin typeface="Calibri" panose="020F0502020204030204" pitchFamily="34" charset="0"/>
                        </a:rPr>
                        <a:t>IVA Acreditable Total</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165,300.00 </a:t>
                      </a:r>
                    </a:p>
                  </a:txBody>
                  <a:tcPr marL="8930" marR="8930" marT="8930" marB="0" anchor="b">
                    <a:lnL>
                      <a:noFill/>
                    </a:lnL>
                    <a:lnR>
                      <a:noFill/>
                    </a:lnR>
                    <a:lnT>
                      <a:noFill/>
                    </a:lnT>
                    <a:lnB>
                      <a:noFill/>
                    </a:lnB>
                  </a:tcPr>
                </a:tc>
                <a:tc>
                  <a:txBody>
                    <a:bodyPr/>
                    <a:lstStyle/>
                    <a:p>
                      <a:pPr algn="l" fontAlgn="b"/>
                      <a:r>
                        <a:rPr lang="es-MX" sz="1500" b="0" i="0" u="none" strike="noStrike">
                          <a:solidFill>
                            <a:srgbClr val="000000"/>
                          </a:solidFill>
                          <a:effectLst/>
                          <a:latin typeface="Calibri" panose="020F0502020204030204" pitchFamily="34" charset="0"/>
                        </a:rPr>
                        <a:t>          165,300.00 </a:t>
                      </a:r>
                    </a:p>
                  </a:txBody>
                  <a:tcPr marL="8930" marR="8930" marT="8930" marB="0" anchor="b">
                    <a:lnL>
                      <a:noFill/>
                    </a:lnL>
                    <a:lnR>
                      <a:noFill/>
                    </a:lnR>
                    <a:lnT>
                      <a:noFill/>
                    </a:lnT>
                    <a:lnB>
                      <a:noFill/>
                    </a:lnB>
                  </a:tcPr>
                </a:tc>
                <a:extLst>
                  <a:ext uri="{0D108BD9-81ED-4DB2-BD59-A6C34878D82A}">
                    <a16:rowId xmlns:a16="http://schemas.microsoft.com/office/drawing/2014/main" val="10011"/>
                  </a:ext>
                </a:extLst>
              </a:tr>
              <a:tr h="289335">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tc>
                  <a:txBody>
                    <a:bodyPr/>
                    <a:lstStyle/>
                    <a:p>
                      <a:pPr algn="l" fontAlgn="b"/>
                      <a:endParaRPr lang="es-MX" sz="1500" b="0" i="0" u="none" strike="noStrike">
                        <a:solidFill>
                          <a:srgbClr val="000000"/>
                        </a:solidFill>
                        <a:effectLst/>
                        <a:latin typeface="Calibri" panose="020F0502020204030204" pitchFamily="34" charset="0"/>
                      </a:endParaRPr>
                    </a:p>
                  </a:txBody>
                  <a:tcPr marL="8930" marR="8930" marT="8930" marB="0" anchor="b">
                    <a:lnL>
                      <a:noFill/>
                    </a:lnL>
                    <a:lnR>
                      <a:noFill/>
                    </a:lnR>
                    <a:lnT>
                      <a:noFill/>
                    </a:lnT>
                    <a:lnB>
                      <a:noFill/>
                    </a:lnB>
                  </a:tcPr>
                </a:tc>
                <a:extLst>
                  <a:ext uri="{0D108BD9-81ED-4DB2-BD59-A6C34878D82A}">
                    <a16:rowId xmlns:a16="http://schemas.microsoft.com/office/drawing/2014/main" val="10012"/>
                  </a:ext>
                </a:extLst>
              </a:tr>
              <a:tr h="458044">
                <a:tc>
                  <a:txBody>
                    <a:bodyPr/>
                    <a:lstStyle/>
                    <a:p>
                      <a:pPr algn="l" fontAlgn="b"/>
                      <a:r>
                        <a:rPr lang="es-MX" sz="1500" b="0" i="0" u="none" strike="noStrike" dirty="0">
                          <a:solidFill>
                            <a:srgbClr val="000000"/>
                          </a:solidFill>
                          <a:effectLst/>
                          <a:latin typeface="Calibri" panose="020F0502020204030204" pitchFamily="34" charset="0"/>
                        </a:rPr>
                        <a:t>IVA Acreditable </a:t>
                      </a:r>
                      <a:r>
                        <a:rPr lang="es-MX" sz="1500" b="1" i="0" u="none" strike="noStrike" dirty="0">
                          <a:solidFill>
                            <a:srgbClr val="000000"/>
                          </a:solidFill>
                          <a:effectLst/>
                          <a:latin typeface="Calibri" panose="020F0502020204030204" pitchFamily="34" charset="0"/>
                        </a:rPr>
                        <a:t>Proporcional</a:t>
                      </a:r>
                    </a:p>
                  </a:txBody>
                  <a:tcPr marL="8930" marR="8930" marT="8930" marB="0" anchor="b">
                    <a:lnL>
                      <a:noFill/>
                    </a:lnL>
                    <a:lnR>
                      <a:noFill/>
                    </a:lnR>
                    <a:lnT>
                      <a:noFill/>
                    </a:lnT>
                    <a:lnB>
                      <a:noFill/>
                    </a:lnB>
                  </a:tcPr>
                </a:tc>
                <a:tc>
                  <a:txBody>
                    <a:bodyPr/>
                    <a:lstStyle/>
                    <a:p>
                      <a:pPr algn="l" fontAlgn="b"/>
                      <a:r>
                        <a:rPr lang="es-MX" sz="1500" b="0" i="0" u="sng" strike="noStrike" dirty="0">
                          <a:solidFill>
                            <a:srgbClr val="000000"/>
                          </a:solidFill>
                          <a:effectLst/>
                          <a:latin typeface="Calibri" panose="020F0502020204030204" pitchFamily="34" charset="0"/>
                        </a:rPr>
                        <a:t>         123,042.37 </a:t>
                      </a:r>
                    </a:p>
                  </a:txBody>
                  <a:tcPr marL="8930" marR="8930" marT="8930" marB="0" anchor="b">
                    <a:lnL>
                      <a:noFill/>
                    </a:lnL>
                    <a:lnR>
                      <a:noFill/>
                    </a:lnR>
                    <a:lnT>
                      <a:noFill/>
                    </a:lnT>
                    <a:lnB>
                      <a:noFill/>
                    </a:lnB>
                  </a:tcPr>
                </a:tc>
                <a:tc>
                  <a:txBody>
                    <a:bodyPr/>
                    <a:lstStyle/>
                    <a:p>
                      <a:pPr algn="l" fontAlgn="b"/>
                      <a:r>
                        <a:rPr lang="es-MX" sz="1500" b="0" i="0" u="none" strike="noStrike" dirty="0">
                          <a:solidFill>
                            <a:srgbClr val="000000"/>
                          </a:solidFill>
                          <a:effectLst/>
                          <a:latin typeface="Calibri" panose="020F0502020204030204" pitchFamily="34" charset="0"/>
                        </a:rPr>
                        <a:t>          </a:t>
                      </a:r>
                      <a:r>
                        <a:rPr lang="es-MX" sz="1500" b="0" i="0" u="sng" strike="noStrike" dirty="0">
                          <a:solidFill>
                            <a:srgbClr val="000000"/>
                          </a:solidFill>
                          <a:effectLst/>
                          <a:latin typeface="Calibri" panose="020F0502020204030204" pitchFamily="34" charset="0"/>
                        </a:rPr>
                        <a:t>139,466.66 </a:t>
                      </a:r>
                    </a:p>
                  </a:txBody>
                  <a:tcPr marL="8930" marR="8930" marT="8930" marB="0" anchor="b">
                    <a:lnL>
                      <a:noFill/>
                    </a:lnL>
                    <a:lnR>
                      <a:noFill/>
                    </a:lnR>
                    <a:lnT>
                      <a:noFill/>
                    </a:lnT>
                    <a:lnB>
                      <a:noFill/>
                    </a:lnB>
                  </a:tcPr>
                </a:tc>
                <a:extLst>
                  <a:ext uri="{0D108BD9-81ED-4DB2-BD59-A6C34878D82A}">
                    <a16:rowId xmlns:a16="http://schemas.microsoft.com/office/drawing/2014/main" val="10013"/>
                  </a:ext>
                </a:extLst>
              </a:tr>
            </a:tbl>
          </a:graphicData>
        </a:graphic>
      </p:graphicFrame>
      <p:sp>
        <p:nvSpPr>
          <p:cNvPr id="6" name="Rectángulo redondeado 5"/>
          <p:cNvSpPr/>
          <p:nvPr/>
        </p:nvSpPr>
        <p:spPr>
          <a:xfrm>
            <a:off x="5083387" y="3901552"/>
            <a:ext cx="2767808" cy="47255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2111" rtl="0" eaLnBrk="1" fontAlgn="auto" latinLnBrk="0" hangingPunct="1">
              <a:lnSpc>
                <a:spcPct val="100000"/>
              </a:lnSpc>
              <a:spcBef>
                <a:spcPts val="0"/>
              </a:spcBef>
              <a:spcAft>
                <a:spcPts val="0"/>
              </a:spcAft>
              <a:buClrTx/>
              <a:buSzTx/>
              <a:buFontTx/>
              <a:buNone/>
              <a:tabLst/>
              <a:defRPr/>
            </a:pPr>
            <a:endParaRPr kumimoji="0" lang="es-MX" sz="2156" b="0" i="0" u="none" strike="noStrike" kern="1200" cap="none" spc="0" normalizeH="0" baseline="0" noProof="0">
              <a:ln>
                <a:noFill/>
              </a:ln>
              <a:solidFill>
                <a:prstClr val="white"/>
              </a:solidFill>
              <a:effectLst/>
              <a:uLnTx/>
              <a:uFillTx/>
              <a:latin typeface="Calibri"/>
              <a:ea typeface="+mn-ea"/>
              <a:cs typeface="+mn-cs"/>
            </a:endParaRPr>
          </a:p>
        </p:txBody>
      </p:sp>
      <p:pic>
        <p:nvPicPr>
          <p:cNvPr id="3" name="Imagen 2"/>
          <p:cNvPicPr>
            <a:picLocks noChangeAspect="1"/>
          </p:cNvPicPr>
          <p:nvPr/>
        </p:nvPicPr>
        <p:blipFill>
          <a:blip r:embed="rId2"/>
          <a:stretch>
            <a:fillRect/>
          </a:stretch>
        </p:blipFill>
        <p:spPr>
          <a:xfrm>
            <a:off x="8805402" y="1336267"/>
            <a:ext cx="2961892" cy="1822703"/>
          </a:xfrm>
          <a:prstGeom prst="rect">
            <a:avLst/>
          </a:prstGeom>
        </p:spPr>
      </p:pic>
    </p:spTree>
    <p:extLst>
      <p:ext uri="{BB962C8B-B14F-4D97-AF65-F5344CB8AC3E}">
        <p14:creationId xmlns:p14="http://schemas.microsoft.com/office/powerpoint/2010/main" val="7717032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13830"/>
            <a:ext cx="12192000" cy="951818"/>
          </a:xfrm>
          <a:prstGeom prst="rect">
            <a:avLst/>
          </a:prstGeom>
          <a:solidFill>
            <a:schemeClr val="accent4">
              <a:lumMod val="20000"/>
              <a:lumOff val="80000"/>
            </a:schemeClr>
          </a:solidFill>
          <a:ln>
            <a:solidFill>
              <a:schemeClr val="accent1"/>
            </a:solidFill>
          </a:ln>
        </p:spPr>
        <p:txBody>
          <a:bodyPr wrap="square" lIns="85241" tIns="42618" rIns="85241" bIns="42618" rtlCol="0">
            <a:spAutoFit/>
          </a:bodyPr>
          <a:lstStyle/>
          <a:p>
            <a:pPr marL="0" marR="0" lvl="0" indent="0" algn="ctr" defTabSz="1082111"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Open Sans" panose="020B0606030504020204" pitchFamily="34" charset="0"/>
                <a:cs typeface="Arial" panose="020B0604020202020204" pitchFamily="34" charset="0"/>
              </a:rPr>
              <a:t>LA COMPENSACIÓN CIVIL NO DA DERECHO A LA DEVOLUCIÓN DEL SALDO A FAVOR, NI AL ACREDITAMIENTO</a:t>
            </a:r>
          </a:p>
        </p:txBody>
      </p:sp>
      <p:sp>
        <p:nvSpPr>
          <p:cNvPr id="7" name="6 CuadroTexto"/>
          <p:cNvSpPr txBox="1"/>
          <p:nvPr/>
        </p:nvSpPr>
        <p:spPr>
          <a:xfrm>
            <a:off x="20326" y="6534389"/>
            <a:ext cx="1620179" cy="288130"/>
          </a:xfrm>
          <a:prstGeom prst="rect">
            <a:avLst/>
          </a:prstGeom>
          <a:noFill/>
        </p:spPr>
        <p:txBody>
          <a:bodyPr wrap="square" lIns="85259" tIns="42627" rIns="85259" bIns="42627" rtlCol="0">
            <a:spAutoFit/>
          </a:bodyPr>
          <a:lstStyle/>
          <a:p>
            <a:pPr marL="0" marR="0" lvl="0" indent="0" algn="l" defTabSz="1082111"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Jurisprudencia</a:t>
            </a:r>
          </a:p>
        </p:txBody>
      </p:sp>
      <p:sp>
        <p:nvSpPr>
          <p:cNvPr id="3" name="Rectángulo 2"/>
          <p:cNvSpPr/>
          <p:nvPr/>
        </p:nvSpPr>
        <p:spPr>
          <a:xfrm>
            <a:off x="222847" y="998730"/>
            <a:ext cx="11678798" cy="5343771"/>
          </a:xfrm>
          <a:prstGeom prst="rect">
            <a:avLst/>
          </a:prstGeom>
        </p:spPr>
        <p:txBody>
          <a:bodyPr wrap="square">
            <a:spAutoFit/>
          </a:bodyPr>
          <a:lstStyle/>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625" b="1" i="0" u="none" strike="noStrike" kern="1200" cap="none" spc="0" normalizeH="0" baseline="0" noProof="0" dirty="0">
                <a:ln>
                  <a:noFill/>
                </a:ln>
                <a:solidFill>
                  <a:prstClr val="black"/>
                </a:solidFill>
                <a:effectLst/>
                <a:uLnTx/>
                <a:uFillTx/>
                <a:latin typeface="Calibri"/>
                <a:ea typeface="+mn-ea"/>
                <a:cs typeface="+mn-cs"/>
              </a:rPr>
              <a:t>VALOR AGREGADO. LA INTERPRETACIÓN DE LOS ARTÍCULOS 1, 1-B, 5, 17 Y 18, DE LA LEY RELATIVA, GENERA LA INAPLICACIÓN DE LA COMPENSACIÓN CIVIL COMO FIGURA EXTINTIVA DE LA OBLIGACIÓN FISCAL DEL ALUDIDO IMPUESTO, POR LO QUE NO DA LUGAR A UNA SOLICITUD DE SALDO A FAVOR O ACREDITAMIENTO. (LEGISLACIÓN VIGENTE EN LOS EJERCICIOS FISCALES 2019 Y 2020).</a:t>
            </a:r>
          </a:p>
          <a:p>
            <a:pPr marL="0" marR="0" lvl="0" indent="0" algn="just" defTabSz="1082111" rtl="0" eaLnBrk="1" fontAlgn="auto" latinLnBrk="0" hangingPunct="1">
              <a:lnSpc>
                <a:spcPct val="100000"/>
              </a:lnSpc>
              <a:spcBef>
                <a:spcPts val="0"/>
              </a:spcBef>
              <a:spcAft>
                <a:spcPts val="0"/>
              </a:spcAft>
              <a:buClrTx/>
              <a:buSzTx/>
              <a:buFontTx/>
              <a:buNone/>
              <a:tabLst/>
              <a:defRPr/>
            </a:pPr>
            <a:endParaRPr kumimoji="0" lang="es-MX" sz="2625"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250" b="1" i="0" u="none" strike="noStrike" kern="1200" cap="none" spc="0" normalizeH="0" baseline="0" noProof="0" dirty="0">
                <a:ln>
                  <a:noFill/>
                </a:ln>
                <a:solidFill>
                  <a:srgbClr val="FF0000"/>
                </a:solidFill>
                <a:effectLst/>
                <a:uLnTx/>
                <a:uFillTx/>
                <a:latin typeface="Calibri"/>
                <a:ea typeface="+mn-ea"/>
                <a:cs typeface="+mn-cs"/>
              </a:rPr>
              <a:t>Hechos. </a:t>
            </a:r>
            <a:r>
              <a:rPr kumimoji="0" lang="es-MX" sz="2250" b="0" i="0" u="none" strike="noStrike" kern="1200" cap="none" spc="0" normalizeH="0" baseline="0" noProof="0" dirty="0">
                <a:ln>
                  <a:noFill/>
                </a:ln>
                <a:solidFill>
                  <a:prstClr val="black"/>
                </a:solidFill>
                <a:effectLst/>
                <a:uLnTx/>
                <a:uFillTx/>
                <a:latin typeface="Calibri"/>
                <a:ea typeface="+mn-ea"/>
                <a:cs typeface="+mn-cs"/>
              </a:rPr>
              <a:t>Los órganos colegiados contendientes discreparon sobre si la interpretación de los artículos 1-B, y 5, fracción III, de la Ley del Impuesto al Valor Agregado, 23 del Código Fiscal de la Federación y 2192, fracción VIII, del Código Civil Federal, permite que la compensación civil sea un medio de pago del aludido impuesto y, en su caso, posibilita la solicitud de saldo a favor o </a:t>
            </a:r>
            <a:r>
              <a:rPr kumimoji="0" lang="es-MX" sz="2250" b="0" i="0" u="none" strike="noStrike" kern="1200" cap="none" spc="0" normalizeH="0" baseline="0" noProof="0" dirty="0" err="1">
                <a:ln>
                  <a:noFill/>
                </a:ln>
                <a:solidFill>
                  <a:prstClr val="black"/>
                </a:solidFill>
                <a:effectLst/>
                <a:uLnTx/>
                <a:uFillTx/>
                <a:latin typeface="Calibri"/>
                <a:ea typeface="+mn-ea"/>
                <a:cs typeface="+mn-cs"/>
              </a:rPr>
              <a:t>acreditamiento</a:t>
            </a:r>
            <a:r>
              <a:rPr kumimoji="0" lang="es-MX" sz="225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1082111" rtl="0" eaLnBrk="1" fontAlgn="auto" latinLnBrk="0" hangingPunct="1">
              <a:lnSpc>
                <a:spcPct val="100000"/>
              </a:lnSpc>
              <a:spcBef>
                <a:spcPts val="0"/>
              </a:spcBef>
              <a:spcAft>
                <a:spcPts val="0"/>
              </a:spcAft>
              <a:buClrTx/>
              <a:buSzTx/>
              <a:buFontTx/>
              <a:buNone/>
              <a:tabLst/>
              <a:defRPr/>
            </a:pPr>
            <a:endParaRPr kumimoji="0" lang="es-MX" sz="225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625" b="1" i="0" u="none" strike="noStrike" kern="1200" cap="none" spc="0" normalizeH="0" baseline="0" noProof="0" dirty="0">
                <a:ln>
                  <a:noFill/>
                </a:ln>
                <a:solidFill>
                  <a:prstClr val="black"/>
                </a:solidFill>
                <a:effectLst/>
                <a:uLnTx/>
                <a:uFillTx/>
                <a:latin typeface="Calibri"/>
                <a:ea typeface="+mn-ea"/>
                <a:cs typeface="+mn-cs"/>
              </a:rPr>
              <a:t>Criterio jurídico</a:t>
            </a:r>
            <a:r>
              <a:rPr kumimoji="0" lang="es-MX" sz="2250" b="1" i="0" u="sng" strike="noStrike" kern="1200" cap="none" spc="0" normalizeH="0" baseline="0" noProof="0" dirty="0">
                <a:ln>
                  <a:noFill/>
                </a:ln>
                <a:solidFill>
                  <a:prstClr val="black"/>
                </a:solidFill>
                <a:effectLst/>
                <a:uLnTx/>
                <a:uFillTx/>
                <a:latin typeface="Calibri"/>
                <a:ea typeface="+mn-ea"/>
                <a:cs typeface="+mn-cs"/>
              </a:rPr>
              <a:t>. La compensación civil no es un medio de pago del impuesto al valor agregado ni puede dar lugar a una solicitud de saldo a favor o </a:t>
            </a:r>
            <a:r>
              <a:rPr kumimoji="0" lang="es-MX" sz="2250" b="1" i="0" u="sng" strike="noStrike" kern="1200" cap="none" spc="0" normalizeH="0" baseline="0" noProof="0" dirty="0" err="1">
                <a:ln>
                  <a:noFill/>
                </a:ln>
                <a:solidFill>
                  <a:prstClr val="black"/>
                </a:solidFill>
                <a:effectLst/>
                <a:uLnTx/>
                <a:uFillTx/>
                <a:latin typeface="Calibri"/>
                <a:ea typeface="+mn-ea"/>
                <a:cs typeface="+mn-cs"/>
              </a:rPr>
              <a:t>acreditamiento</a:t>
            </a:r>
            <a:r>
              <a:rPr kumimoji="0" lang="es-MX" sz="2250" b="1" i="0" u="sng"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0478628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13830"/>
            <a:ext cx="12192000" cy="951818"/>
          </a:xfrm>
          <a:prstGeom prst="rect">
            <a:avLst/>
          </a:prstGeom>
          <a:solidFill>
            <a:schemeClr val="accent4">
              <a:lumMod val="20000"/>
              <a:lumOff val="80000"/>
            </a:schemeClr>
          </a:solidFill>
          <a:ln>
            <a:solidFill>
              <a:schemeClr val="accent1"/>
            </a:solidFill>
          </a:ln>
        </p:spPr>
        <p:txBody>
          <a:bodyPr wrap="square" lIns="85241" tIns="42618" rIns="85241" bIns="42618" rtlCol="0">
            <a:spAutoFit/>
          </a:bodyPr>
          <a:lstStyle/>
          <a:p>
            <a:pPr marL="0" marR="0" lvl="0" indent="0" algn="ctr" defTabSz="1082111"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Open Sans" panose="020B0606030504020204" pitchFamily="34" charset="0"/>
                <a:cs typeface="Arial" panose="020B0604020202020204" pitchFamily="34" charset="0"/>
              </a:rPr>
              <a:t>LA COMPENSACIÓN CIVIL NO DA DERECHO A LA DEVOLUCIÓN DEL SALDO A FAVOR, NI AL ACREDITAMIENTO</a:t>
            </a:r>
          </a:p>
        </p:txBody>
      </p:sp>
      <p:sp>
        <p:nvSpPr>
          <p:cNvPr id="7" name="6 CuadroTexto"/>
          <p:cNvSpPr txBox="1"/>
          <p:nvPr/>
        </p:nvSpPr>
        <p:spPr>
          <a:xfrm>
            <a:off x="20326" y="6534389"/>
            <a:ext cx="1620179" cy="288130"/>
          </a:xfrm>
          <a:prstGeom prst="rect">
            <a:avLst/>
          </a:prstGeom>
          <a:noFill/>
        </p:spPr>
        <p:txBody>
          <a:bodyPr wrap="square" lIns="85259" tIns="42627" rIns="85259" bIns="42627" rtlCol="0">
            <a:spAutoFit/>
          </a:bodyPr>
          <a:lstStyle/>
          <a:p>
            <a:pPr marL="0" marR="0" lvl="0" indent="0" algn="l" defTabSz="1082111"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Jurisprudencia</a:t>
            </a:r>
          </a:p>
        </p:txBody>
      </p:sp>
      <p:sp>
        <p:nvSpPr>
          <p:cNvPr id="2" name="Rectángulo 1"/>
          <p:cNvSpPr/>
          <p:nvPr/>
        </p:nvSpPr>
        <p:spPr>
          <a:xfrm>
            <a:off x="87832" y="998730"/>
            <a:ext cx="11948828" cy="5503430"/>
          </a:xfrm>
          <a:prstGeom prst="rect">
            <a:avLst/>
          </a:prstGeom>
        </p:spPr>
        <p:txBody>
          <a:bodyPr wrap="square">
            <a:spAutoFit/>
          </a:bodyPr>
          <a:lstStyle/>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344" b="1" i="0" u="none" strike="noStrike" kern="1200" cap="none" spc="0" normalizeH="0" baseline="0" noProof="0" dirty="0">
                <a:ln>
                  <a:noFill/>
                </a:ln>
                <a:solidFill>
                  <a:prstClr val="black"/>
                </a:solidFill>
                <a:effectLst/>
                <a:uLnTx/>
                <a:uFillTx/>
                <a:latin typeface="Calibri"/>
                <a:ea typeface="+mn-ea"/>
                <a:cs typeface="+mn-cs"/>
              </a:rPr>
              <a:t>Justificación</a:t>
            </a:r>
            <a:r>
              <a:rPr kumimoji="0" lang="es-MX" sz="2344" b="0" i="0" u="none" strike="noStrike" kern="1200" cap="none" spc="0" normalizeH="0" baseline="0" noProof="0" dirty="0">
                <a:ln>
                  <a:noFill/>
                </a:ln>
                <a:solidFill>
                  <a:prstClr val="black"/>
                </a:solidFill>
                <a:effectLst/>
                <a:uLnTx/>
                <a:uFillTx/>
                <a:latin typeface="Calibri"/>
                <a:ea typeface="+mn-ea"/>
                <a:cs typeface="+mn-cs"/>
              </a:rPr>
              <a:t>. El artículo 1, fracción II, de la Ley del Impuesto al Valor Agregado, establece la obligación de pago de dicho gravamen por la actividad consistente en prestar servicios independientes que se lleven a cabo por personas físicas o morales en el territorio nacional, la cual se calcula aplicando a los valores previstos en la referida ley, la tasa del 16%. El numeral 17, párrafo primero, del mismo ordenamiento legal, dispone que en la prestación de servicios se tendrá la obligación de pagar el impuesto en el momento en el que se cobren efectivamente las contraprestaciones y sobre el monto de cada una de ellas, salvo el caso de los intereses previstos en el artículo 18-A. El artículo 1-B, párrafo primero, dispone que se </a:t>
            </a:r>
            <a:r>
              <a:rPr kumimoji="0" lang="es-MX" sz="2344" b="1" i="0" u="sng" strike="noStrike" kern="1200" cap="none" spc="0" normalizeH="0" baseline="0" noProof="0" dirty="0">
                <a:ln>
                  <a:noFill/>
                </a:ln>
                <a:solidFill>
                  <a:prstClr val="black"/>
                </a:solidFill>
                <a:effectLst/>
                <a:uLnTx/>
                <a:uFillTx/>
                <a:latin typeface="Calibri"/>
                <a:ea typeface="+mn-ea"/>
                <a:cs typeface="+mn-cs"/>
              </a:rPr>
              <a:t>consideran efectivamente </a:t>
            </a:r>
            <a:r>
              <a:rPr kumimoji="0" lang="es-MX" sz="2344" b="0" i="0" u="none" strike="noStrike" kern="1200" cap="none" spc="0" normalizeH="0" baseline="0" noProof="0" dirty="0">
                <a:ln>
                  <a:noFill/>
                </a:ln>
                <a:solidFill>
                  <a:prstClr val="black"/>
                </a:solidFill>
                <a:effectLst/>
                <a:uLnTx/>
                <a:uFillTx/>
                <a:latin typeface="Calibri"/>
                <a:ea typeface="+mn-ea"/>
                <a:cs typeface="+mn-cs"/>
              </a:rPr>
              <a:t>cobradas las contraprestaciones cuando se reciban, entre otros casos, cuando el interés del acreedor quede satisfecho mediante cualquier forma de extinción de las obligaciones que dé lugar a las contraprestaciones. </a:t>
            </a:r>
            <a:r>
              <a:rPr kumimoji="0" lang="es-MX" sz="2344" b="1" i="0" u="sng" strike="noStrike" kern="1200" cap="none" spc="0" normalizeH="0" baseline="0" noProof="0" dirty="0">
                <a:ln>
                  <a:noFill/>
                </a:ln>
                <a:solidFill>
                  <a:srgbClr val="FF0000"/>
                </a:solidFill>
                <a:effectLst/>
                <a:uLnTx/>
                <a:uFillTx/>
                <a:latin typeface="Calibri"/>
                <a:ea typeface="+mn-ea"/>
                <a:cs typeface="+mn-cs"/>
              </a:rPr>
              <a:t>La Ley del Impuesto al Valor Agregado no prevé las formas de extinción de las obligaciones</a:t>
            </a:r>
            <a:r>
              <a:rPr kumimoji="0" lang="es-MX" sz="2344" b="0" i="0" u="none" strike="noStrike" kern="1200" cap="none" spc="0" normalizeH="0" baseline="0" noProof="0" dirty="0">
                <a:ln>
                  <a:noFill/>
                </a:ln>
                <a:solidFill>
                  <a:prstClr val="black"/>
                </a:solidFill>
                <a:effectLst/>
                <a:uLnTx/>
                <a:uFillTx/>
                <a:latin typeface="Calibri"/>
                <a:ea typeface="+mn-ea"/>
                <a:cs typeface="+mn-cs"/>
              </a:rPr>
              <a:t>, </a:t>
            </a:r>
            <a:r>
              <a:rPr kumimoji="0" lang="es-MX" sz="2344" b="1" i="0" u="sng" strike="noStrike" kern="1200" cap="none" spc="0" normalizeH="0" baseline="0" noProof="0" dirty="0">
                <a:ln>
                  <a:noFill/>
                </a:ln>
                <a:solidFill>
                  <a:prstClr val="black"/>
                </a:solidFill>
                <a:effectLst/>
                <a:uLnTx/>
                <a:uFillTx/>
                <a:latin typeface="Calibri"/>
                <a:ea typeface="+mn-ea"/>
                <a:cs typeface="+mn-cs"/>
              </a:rPr>
              <a:t>por lo que en términos del numeral 5, párrafo segundo, del Código Fiscal de la Federación, es posible la aplicación supletoria del derecho común federal. El Código Civil Federal, en su Libro Cuarto, “De las obligaciones”; Primera Parte, “De las obligaciones en general”; Título Quinto, “De la extinción las obligaciones”,</a:t>
            </a:r>
          </a:p>
        </p:txBody>
      </p:sp>
    </p:spTree>
    <p:extLst>
      <p:ext uri="{BB962C8B-B14F-4D97-AF65-F5344CB8AC3E}">
        <p14:creationId xmlns:p14="http://schemas.microsoft.com/office/powerpoint/2010/main" val="33679311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0" y="-13830"/>
            <a:ext cx="12192000" cy="951818"/>
          </a:xfrm>
          <a:prstGeom prst="rect">
            <a:avLst/>
          </a:prstGeom>
          <a:solidFill>
            <a:schemeClr val="accent4">
              <a:lumMod val="20000"/>
              <a:lumOff val="80000"/>
            </a:schemeClr>
          </a:solidFill>
          <a:ln>
            <a:solidFill>
              <a:schemeClr val="accent1"/>
            </a:solidFill>
          </a:ln>
        </p:spPr>
        <p:txBody>
          <a:bodyPr wrap="square" lIns="85241" tIns="42618" rIns="85241" bIns="42618" rtlCol="0">
            <a:spAutoFit/>
          </a:bodyPr>
          <a:lstStyle/>
          <a:p>
            <a:pPr marL="0" marR="0" lvl="0" indent="0" algn="ctr" defTabSz="1082111"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Open Sans" panose="020B0606030504020204" pitchFamily="34" charset="0"/>
                <a:cs typeface="Arial" panose="020B0604020202020204" pitchFamily="34" charset="0"/>
              </a:rPr>
              <a:t>LA COMPENSACIÓN CIVIL NO DA DERECHO A LA DEVOLUCIÓN DEL SALDO A FAVOR, NI AL ACREDITAMIENTO</a:t>
            </a:r>
          </a:p>
        </p:txBody>
      </p:sp>
      <p:sp>
        <p:nvSpPr>
          <p:cNvPr id="7" name="6 CuadroTexto"/>
          <p:cNvSpPr txBox="1"/>
          <p:nvPr/>
        </p:nvSpPr>
        <p:spPr>
          <a:xfrm>
            <a:off x="20326" y="6534389"/>
            <a:ext cx="1620179" cy="288130"/>
          </a:xfrm>
          <a:prstGeom prst="rect">
            <a:avLst/>
          </a:prstGeom>
          <a:noFill/>
        </p:spPr>
        <p:txBody>
          <a:bodyPr wrap="square" lIns="85259" tIns="42627" rIns="85259" bIns="42627" rtlCol="0">
            <a:spAutoFit/>
          </a:bodyPr>
          <a:lstStyle/>
          <a:p>
            <a:pPr marL="0" marR="0" lvl="0" indent="0" algn="l" defTabSz="1082111"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Jurisprudencia</a:t>
            </a:r>
          </a:p>
        </p:txBody>
      </p:sp>
      <p:sp>
        <p:nvSpPr>
          <p:cNvPr id="3" name="Rectángulo 2"/>
          <p:cNvSpPr/>
          <p:nvPr/>
        </p:nvSpPr>
        <p:spPr>
          <a:xfrm>
            <a:off x="155340" y="998730"/>
            <a:ext cx="11678798" cy="5503430"/>
          </a:xfrm>
          <a:prstGeom prst="rect">
            <a:avLst/>
          </a:prstGeom>
        </p:spPr>
        <p:txBody>
          <a:bodyPr wrap="square">
            <a:spAutoFit/>
          </a:bodyPr>
          <a:lstStyle/>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344" b="0" i="0" u="none" strike="noStrike" kern="1200" cap="none" spc="0" normalizeH="0" baseline="0" noProof="0" dirty="0">
                <a:ln>
                  <a:noFill/>
                </a:ln>
                <a:solidFill>
                  <a:prstClr val="black"/>
                </a:solidFill>
                <a:effectLst/>
                <a:uLnTx/>
                <a:uFillTx/>
                <a:latin typeface="Calibri"/>
                <a:ea typeface="+mn-ea"/>
                <a:cs typeface="+mn-cs"/>
              </a:rPr>
              <a:t>establece como tales, entre otras, a la compensación (artículos 2185 al 2205).</a:t>
            </a:r>
          </a:p>
          <a:p>
            <a:pPr marL="0" marR="0" lvl="0" indent="0" algn="just" defTabSz="1082111" rtl="0" eaLnBrk="1" fontAlgn="auto" latinLnBrk="0" hangingPunct="1">
              <a:lnSpc>
                <a:spcPct val="100000"/>
              </a:lnSpc>
              <a:spcBef>
                <a:spcPts val="0"/>
              </a:spcBef>
              <a:spcAft>
                <a:spcPts val="0"/>
              </a:spcAft>
              <a:buClrTx/>
              <a:buSzTx/>
              <a:buFontTx/>
              <a:buNone/>
              <a:tabLst/>
              <a:defRPr/>
            </a:pPr>
            <a:endParaRPr kumimoji="0" lang="es-MX" sz="2344"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1082111" rtl="0" eaLnBrk="1" fontAlgn="auto" latinLnBrk="0" hangingPunct="1">
              <a:lnSpc>
                <a:spcPct val="100000"/>
              </a:lnSpc>
              <a:spcBef>
                <a:spcPts val="0"/>
              </a:spcBef>
              <a:spcAft>
                <a:spcPts val="0"/>
              </a:spcAft>
              <a:buClrTx/>
              <a:buSzTx/>
              <a:buFontTx/>
              <a:buNone/>
              <a:tabLst/>
              <a:defRPr/>
            </a:pPr>
            <a:r>
              <a:rPr kumimoji="0" lang="es-MX" sz="2344" b="0" i="0" u="none" strike="noStrike" kern="1200" cap="none" spc="0" normalizeH="0" baseline="0" noProof="0" dirty="0">
                <a:ln>
                  <a:noFill/>
                </a:ln>
                <a:solidFill>
                  <a:prstClr val="black"/>
                </a:solidFill>
                <a:effectLst/>
                <a:uLnTx/>
                <a:uFillTx/>
                <a:latin typeface="Calibri"/>
                <a:ea typeface="+mn-ea"/>
                <a:cs typeface="+mn-cs"/>
              </a:rPr>
              <a:t>Es justamente cuando el interés del acreedor queda satisfecho con la compensación, que el artículo 1-B, párrafo primero, del ordenamiento aludido, establece que las contraprestaciones se consideran efectivamente cobradas por los servicios prestados y por los que debe pagar el impuesto. Es decir, </a:t>
            </a:r>
            <a:r>
              <a:rPr kumimoji="0" lang="es-MX" sz="2344" b="1" i="0" u="sng" strike="noStrike" kern="1200" cap="none" spc="0" normalizeH="0" baseline="0" noProof="0" dirty="0">
                <a:ln>
                  <a:noFill/>
                </a:ln>
                <a:solidFill>
                  <a:prstClr val="black"/>
                </a:solidFill>
                <a:effectLst/>
                <a:uLnTx/>
                <a:uFillTx/>
                <a:latin typeface="Calibri"/>
                <a:ea typeface="+mn-ea"/>
                <a:cs typeface="+mn-cs"/>
              </a:rPr>
              <a:t>la compensación civil es una forma de determinar el momento en que se entienden efectivamente cobradas las contraprestaciones por los servicios prestados y por los que se tiene la obligación de pagar el impuesto, </a:t>
            </a:r>
            <a:r>
              <a:rPr kumimoji="0" lang="es-MX" sz="2344" b="1" i="0" u="sng" strike="noStrike" kern="1200" cap="none" spc="0" normalizeH="0" baseline="0" noProof="0" dirty="0">
                <a:ln>
                  <a:noFill/>
                </a:ln>
                <a:solidFill>
                  <a:srgbClr val="FF0000"/>
                </a:solidFill>
                <a:effectLst/>
                <a:uLnTx/>
                <a:uFillTx/>
                <a:latin typeface="Calibri"/>
                <a:ea typeface="+mn-ea"/>
                <a:cs typeface="+mn-cs"/>
              </a:rPr>
              <a:t>pero no es una forma de pago del gravamen</a:t>
            </a:r>
            <a:r>
              <a:rPr kumimoji="0" lang="es-MX" sz="2344" b="1" i="0" u="sng" strike="noStrike" kern="1200" cap="none" spc="0" normalizeH="0" baseline="0" noProof="0" dirty="0">
                <a:ln>
                  <a:noFill/>
                </a:ln>
                <a:solidFill>
                  <a:prstClr val="black"/>
                </a:solidFill>
                <a:effectLst/>
                <a:uLnTx/>
                <a:uFillTx/>
                <a:latin typeface="Calibri"/>
                <a:ea typeface="+mn-ea"/>
                <a:cs typeface="+mn-cs"/>
              </a:rPr>
              <a:t>. Sostener que la compensación civil es una forma de pago del impuesto al valor agregado sería tanto como confundir el momento en que nace, surge o se actualiza la obligación de pago del impuesto, con la extinción o conclusión de esa misma obligación. </a:t>
            </a:r>
            <a:r>
              <a:rPr kumimoji="0" lang="es-MX" sz="2344" b="0" i="0" u="none" strike="noStrike" kern="1200" cap="none" spc="0" normalizeH="0" baseline="0" noProof="0" dirty="0">
                <a:ln>
                  <a:noFill/>
                </a:ln>
                <a:solidFill>
                  <a:prstClr val="black"/>
                </a:solidFill>
                <a:effectLst/>
                <a:uLnTx/>
                <a:uFillTx/>
                <a:latin typeface="Calibri"/>
                <a:ea typeface="+mn-ea"/>
                <a:cs typeface="+mn-cs"/>
              </a:rPr>
              <a:t>Esto es, sería tanto como dejar a la voluntad de los sujetos que prestan servicios independientes para que vía compensación civil a la vez que surja también se extinga la obligación de pagar el impuesto al valor agregado, supuesto este último que, además, el mismo Código Civil Federal prohíbe en su artículo 2192, fracción VIII.</a:t>
            </a:r>
          </a:p>
        </p:txBody>
      </p:sp>
    </p:spTree>
    <p:extLst>
      <p:ext uri="{BB962C8B-B14F-4D97-AF65-F5344CB8AC3E}">
        <p14:creationId xmlns:p14="http://schemas.microsoft.com/office/powerpoint/2010/main" val="14357108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3162" y="1182021"/>
            <a:ext cx="4494371" cy="264496"/>
          </a:xfrm>
          <a:prstGeom prst="rect">
            <a:avLst/>
          </a:prstGeom>
        </p:spPr>
        <p:txBody>
          <a:bodyPr vert="horz" wrap="square" lIns="0" tIns="10478" rIns="0" bIns="0" rtlCol="0" anchor="ctr">
            <a:spAutoFit/>
          </a:bodyPr>
          <a:lstStyle/>
          <a:p>
            <a:pPr marL="9525">
              <a:lnSpc>
                <a:spcPct val="100000"/>
              </a:lnSpc>
              <a:spcBef>
                <a:spcPts val="83"/>
              </a:spcBef>
            </a:pPr>
            <a:r>
              <a:rPr sz="1650" spc="-153" dirty="0"/>
              <a:t>Proceso</a:t>
            </a:r>
            <a:r>
              <a:rPr sz="1650" spc="-248" dirty="0"/>
              <a:t> </a:t>
            </a:r>
            <a:r>
              <a:rPr sz="1650" spc="-98" dirty="0"/>
              <a:t>de</a:t>
            </a:r>
            <a:r>
              <a:rPr sz="1650" spc="-217" dirty="0"/>
              <a:t> </a:t>
            </a:r>
            <a:r>
              <a:rPr sz="1650" spc="-86" dirty="0"/>
              <a:t>solicitud</a:t>
            </a:r>
            <a:r>
              <a:rPr sz="1650" spc="-244" dirty="0"/>
              <a:t> </a:t>
            </a:r>
            <a:r>
              <a:rPr sz="1650" spc="-98" dirty="0"/>
              <a:t>de</a:t>
            </a:r>
            <a:r>
              <a:rPr sz="1650" spc="-217" dirty="0"/>
              <a:t> </a:t>
            </a:r>
            <a:r>
              <a:rPr sz="1650" spc="-139" dirty="0"/>
              <a:t>saldos</a:t>
            </a:r>
            <a:r>
              <a:rPr sz="1650" spc="-236" dirty="0"/>
              <a:t> </a:t>
            </a:r>
            <a:r>
              <a:rPr sz="1650" spc="-139" dirty="0"/>
              <a:t>a</a:t>
            </a:r>
            <a:r>
              <a:rPr sz="1650" spc="-199" dirty="0"/>
              <a:t> </a:t>
            </a:r>
            <a:r>
              <a:rPr sz="1650" spc="-98" dirty="0"/>
              <a:t>favor</a:t>
            </a:r>
            <a:r>
              <a:rPr sz="1650" spc="-240" dirty="0"/>
              <a:t> </a:t>
            </a:r>
            <a:r>
              <a:rPr sz="1650" spc="-94" dirty="0"/>
              <a:t>en</a:t>
            </a:r>
            <a:r>
              <a:rPr sz="1650" spc="-210" dirty="0"/>
              <a:t> </a:t>
            </a:r>
            <a:r>
              <a:rPr sz="1650" spc="-83" dirty="0"/>
              <a:t>la</a:t>
            </a:r>
            <a:r>
              <a:rPr sz="1650" spc="-214" dirty="0"/>
              <a:t> </a:t>
            </a:r>
            <a:r>
              <a:rPr sz="1650" spc="-127" dirty="0"/>
              <a:t>página</a:t>
            </a:r>
            <a:r>
              <a:rPr sz="1650" spc="-255" dirty="0"/>
              <a:t> </a:t>
            </a:r>
            <a:r>
              <a:rPr sz="1650" spc="-75" dirty="0"/>
              <a:t>del</a:t>
            </a:r>
            <a:r>
              <a:rPr sz="1650" spc="-233" dirty="0"/>
              <a:t> </a:t>
            </a:r>
            <a:r>
              <a:rPr sz="1650" spc="-315" dirty="0"/>
              <a:t>SAT</a:t>
            </a:r>
            <a:endParaRPr sz="1650"/>
          </a:p>
        </p:txBody>
      </p:sp>
      <p:sp>
        <p:nvSpPr>
          <p:cNvPr id="3" name="object 3"/>
          <p:cNvSpPr txBox="1"/>
          <p:nvPr/>
        </p:nvSpPr>
        <p:spPr>
          <a:xfrm>
            <a:off x="2423160" y="1658302"/>
            <a:ext cx="4834414" cy="1383392"/>
          </a:xfrm>
          <a:prstGeom prst="rect">
            <a:avLst/>
          </a:prstGeom>
        </p:spPr>
        <p:txBody>
          <a:bodyPr vert="horz" wrap="square" lIns="0" tIns="8573" rIns="0" bIns="0" rtlCol="0">
            <a:spAutoFit/>
          </a:bodyPr>
          <a:lstStyle/>
          <a:p>
            <a:pPr marL="157639" marR="0" lvl="0" indent="-148590" algn="l" defTabSz="914400" rtl="0" eaLnBrk="1" fontAlgn="auto" latinLnBrk="0" hangingPunct="1">
              <a:lnSpc>
                <a:spcPct val="100000"/>
              </a:lnSpc>
              <a:spcBef>
                <a:spcPts val="68"/>
              </a:spcBef>
              <a:spcAft>
                <a:spcPts val="0"/>
              </a:spcAft>
              <a:buClrTx/>
              <a:buSzTx/>
              <a:buFontTx/>
              <a:buAutoNum type="arabicPeriod"/>
              <a:tabLst>
                <a:tab pos="158115"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Ingresar </a:t>
            </a:r>
            <a:r>
              <a:rPr kumimoji="0" sz="1050" b="0" i="0" u="none" strike="noStrike" kern="1200" cap="none" spc="-4" normalizeH="0" baseline="0" noProof="0" dirty="0">
                <a:ln>
                  <a:noFill/>
                </a:ln>
                <a:solidFill>
                  <a:prstClr val="black"/>
                </a:solidFill>
                <a:effectLst/>
                <a:uLnTx/>
                <a:uFillTx/>
                <a:latin typeface="Arial"/>
                <a:ea typeface="+mn-ea"/>
                <a:cs typeface="Arial"/>
              </a:rPr>
              <a:t>a la </a:t>
            </a:r>
            <a:r>
              <a:rPr kumimoji="0" sz="1050" b="0" i="0" u="none" strike="noStrike" kern="1200" cap="none" spc="-8" normalizeH="0" baseline="0" noProof="0" dirty="0">
                <a:ln>
                  <a:noFill/>
                </a:ln>
                <a:solidFill>
                  <a:prstClr val="black"/>
                </a:solidFill>
                <a:effectLst/>
                <a:uLnTx/>
                <a:uFillTx/>
                <a:latin typeface="Arial"/>
                <a:ea typeface="+mn-ea"/>
                <a:cs typeface="Arial"/>
              </a:rPr>
              <a:t>siguiente liga</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5716" marR="0" lvl="0" indent="0" algn="l" defTabSz="914400" rtl="0" eaLnBrk="1" fontAlgn="auto" latinLnBrk="0" hangingPunct="1">
              <a:lnSpc>
                <a:spcPct val="100000"/>
              </a:lnSpc>
              <a:spcBef>
                <a:spcPts val="956"/>
              </a:spcBef>
              <a:spcAft>
                <a:spcPts val="0"/>
              </a:spcAft>
              <a:buClrTx/>
              <a:buSzTx/>
              <a:buFontTx/>
              <a:buNone/>
              <a:tabLst/>
              <a:defRPr/>
            </a:pPr>
            <a:r>
              <a:rPr kumimoji="0" sz="1350" b="0" i="0" u="heavy" strike="noStrike" kern="1200" cap="none" spc="-8" normalizeH="0" baseline="0" noProof="0" dirty="0">
                <a:ln>
                  <a:noFill/>
                </a:ln>
                <a:solidFill>
                  <a:srgbClr val="9353C3"/>
                </a:solidFill>
                <a:effectLst/>
                <a:uLnTx/>
                <a:uFill>
                  <a:solidFill>
                    <a:srgbClr val="9353C3"/>
                  </a:solidFill>
                </a:uFill>
                <a:latin typeface="Carlito"/>
                <a:ea typeface="+mn-ea"/>
                <a:cs typeface="Carlito"/>
                <a:hlinkClick r:id="rId2"/>
              </a:rPr>
              <a:t>https://www.sat.gob.mx/tramites/login/24016/solicita-tu-devolucion</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26"/>
              </a:spcBef>
              <a:spcAft>
                <a:spcPts val="0"/>
              </a:spcAft>
              <a:buClrTx/>
              <a:buSzTx/>
              <a:buFontTx/>
              <a:buNone/>
              <a:tabLst/>
              <a:defRPr/>
            </a:pPr>
            <a:endParaRPr kumimoji="0" sz="1425" b="0" i="0" u="none" strike="noStrike" kern="1200" cap="none" spc="0" normalizeH="0" baseline="0" noProof="0">
              <a:ln>
                <a:noFill/>
              </a:ln>
              <a:solidFill>
                <a:prstClr val="black"/>
              </a:solidFill>
              <a:effectLst/>
              <a:uLnTx/>
              <a:uFillTx/>
              <a:latin typeface="Carlito"/>
              <a:ea typeface="+mn-ea"/>
              <a:cs typeface="Carlito"/>
            </a:endParaRPr>
          </a:p>
          <a:p>
            <a:pPr marL="164306" marR="0" lvl="0" indent="-149066" algn="l" defTabSz="914400" rtl="0" eaLnBrk="1" fontAlgn="auto" latinLnBrk="0" hangingPunct="1">
              <a:lnSpc>
                <a:spcPct val="100000"/>
              </a:lnSpc>
              <a:spcBef>
                <a:spcPts val="0"/>
              </a:spcBef>
              <a:spcAft>
                <a:spcPts val="0"/>
              </a:spcAft>
              <a:buClrTx/>
              <a:buSzTx/>
              <a:buFontTx/>
              <a:buAutoNum type="arabicPeriod" startAt="2"/>
              <a:tabLst>
                <a:tab pos="164783"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Ingresar </a:t>
            </a:r>
            <a:r>
              <a:rPr kumimoji="0" sz="1050" b="0" i="0" u="none" strike="noStrike" kern="1200" cap="none" spc="-8" normalizeH="0" baseline="0" noProof="0" dirty="0">
                <a:ln>
                  <a:noFill/>
                </a:ln>
                <a:solidFill>
                  <a:prstClr val="black"/>
                </a:solidFill>
                <a:effectLst/>
                <a:uLnTx/>
                <a:uFillTx/>
                <a:latin typeface="Arial"/>
                <a:ea typeface="+mn-ea"/>
                <a:cs typeface="Arial"/>
              </a:rPr>
              <a:t>con RFC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8" normalizeH="0" baseline="0" noProof="0" dirty="0">
                <a:ln>
                  <a:noFill/>
                </a:ln>
                <a:solidFill>
                  <a:prstClr val="black"/>
                </a:solidFill>
                <a:effectLst/>
                <a:uLnTx/>
                <a:uFillTx/>
                <a:latin typeface="Arial"/>
                <a:ea typeface="+mn-ea"/>
                <a:cs typeface="Arial"/>
              </a:rPr>
              <a:t>Contraseña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8" normalizeH="0" baseline="0" noProof="0" dirty="0">
                <a:ln>
                  <a:noFill/>
                </a:ln>
                <a:solidFill>
                  <a:prstClr val="black"/>
                </a:solidFill>
                <a:effectLst/>
                <a:uLnTx/>
                <a:uFillTx/>
                <a:latin typeface="Arial"/>
                <a:ea typeface="+mn-ea"/>
                <a:cs typeface="Arial"/>
              </a:rPr>
              <a:t>con </a:t>
            </a:r>
            <a:r>
              <a:rPr kumimoji="0" sz="1050" b="0" i="0" u="none" strike="noStrike" kern="1200" cap="none" spc="-4" normalizeH="0" baseline="0" noProof="0" dirty="0">
                <a:ln>
                  <a:noFill/>
                </a:ln>
                <a:solidFill>
                  <a:prstClr val="black"/>
                </a:solidFill>
                <a:effectLst/>
                <a:uLnTx/>
                <a:uFillTx/>
                <a:latin typeface="Arial"/>
                <a:ea typeface="+mn-ea"/>
                <a:cs typeface="Arial"/>
              </a:rPr>
              <a:t>e-firma</a:t>
            </a:r>
            <a:r>
              <a:rPr kumimoji="0" sz="1050" b="0" i="0" u="none" strike="noStrike" kern="1200" cap="none" spc="14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vigente.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a:buAutoNum type="arabicPeriod" startAt="2"/>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9"/>
              </a:spcBef>
              <a:spcAft>
                <a:spcPts val="0"/>
              </a:spcAft>
              <a:buClrTx/>
              <a:buSzTx/>
              <a:buFont typeface="Arial"/>
              <a:buAutoNum type="arabicPeriod" startAt="2"/>
              <a:tabLst/>
              <a:defRPr/>
            </a:pPr>
            <a:endParaRPr kumimoji="0" sz="1050" b="0" i="0" u="none" strike="noStrike" kern="1200" cap="none" spc="0" normalizeH="0" baseline="0" noProof="0">
              <a:ln>
                <a:noFill/>
              </a:ln>
              <a:solidFill>
                <a:prstClr val="black"/>
              </a:solidFill>
              <a:effectLst/>
              <a:uLnTx/>
              <a:uFillTx/>
              <a:latin typeface="Arial"/>
              <a:ea typeface="+mn-ea"/>
              <a:cs typeface="Arial"/>
            </a:endParaRPr>
          </a:p>
          <a:p>
            <a:pPr marL="164306" marR="0" lvl="0" indent="-149066" algn="l" defTabSz="914400" rtl="0" eaLnBrk="1" fontAlgn="auto" latinLnBrk="0" hangingPunct="1">
              <a:lnSpc>
                <a:spcPct val="100000"/>
              </a:lnSpc>
              <a:spcBef>
                <a:spcPts val="4"/>
              </a:spcBef>
              <a:spcAft>
                <a:spcPts val="0"/>
              </a:spcAft>
              <a:buClrTx/>
              <a:buSzTx/>
              <a:buFontTx/>
              <a:buAutoNum type="arabicPeriod" startAt="2"/>
              <a:tabLst>
                <a:tab pos="164783" algn="l"/>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11" normalizeH="0" baseline="0" noProof="0" dirty="0">
                <a:ln>
                  <a:noFill/>
                </a:ln>
                <a:solidFill>
                  <a:prstClr val="black"/>
                </a:solidFill>
                <a:effectLst/>
                <a:uLnTx/>
                <a:uFillTx/>
                <a:latin typeface="Arial"/>
                <a:ea typeface="+mn-ea"/>
                <a:cs typeface="Arial"/>
              </a:rPr>
              <a:t>deberá </a:t>
            </a:r>
            <a:r>
              <a:rPr kumimoji="0" sz="1050" b="0" i="0" u="none" strike="noStrike" kern="1200" cap="none" spc="-8" normalizeH="0" baseline="0" noProof="0" dirty="0">
                <a:ln>
                  <a:noFill/>
                </a:ln>
                <a:solidFill>
                  <a:prstClr val="black"/>
                </a:solidFill>
                <a:effectLst/>
                <a:uLnTx/>
                <a:uFillTx/>
                <a:latin typeface="Arial"/>
                <a:ea typeface="+mn-ea"/>
                <a:cs typeface="Arial"/>
              </a:rPr>
              <a:t>seleccionar el originen de </a:t>
            </a:r>
            <a:r>
              <a:rPr kumimoji="0" sz="1050" b="0" i="0" u="none" strike="noStrike" kern="1200" cap="none" spc="-4" normalizeH="0" baseline="0" noProof="0" dirty="0">
                <a:ln>
                  <a:noFill/>
                </a:ln>
                <a:solidFill>
                  <a:prstClr val="black"/>
                </a:solidFill>
                <a:effectLst/>
                <a:uLnTx/>
                <a:uFillTx/>
                <a:latin typeface="Arial"/>
                <a:ea typeface="+mn-ea"/>
                <a:cs typeface="Arial"/>
              </a:rPr>
              <a:t>la</a:t>
            </a:r>
            <a:r>
              <a:rPr kumimoji="0" sz="1050" b="0" i="0" u="none" strike="noStrike" kern="1200" cap="none" spc="11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devolución:</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graphicFrame>
        <p:nvGraphicFramePr>
          <p:cNvPr id="4" name="object 4"/>
          <p:cNvGraphicFramePr>
            <a:graphicFrameLocks noGrp="1"/>
          </p:cNvGraphicFramePr>
          <p:nvPr/>
        </p:nvGraphicFramePr>
        <p:xfrm>
          <a:off x="2448382" y="3307367"/>
          <a:ext cx="7661910" cy="1501139"/>
        </p:xfrm>
        <a:graphic>
          <a:graphicData uri="http://schemas.openxmlformats.org/drawingml/2006/table">
            <a:tbl>
              <a:tblPr firstRow="1" bandRow="1">
                <a:tableStyleId>{2D5ABB26-0587-4C30-8999-92F81FD0307C}</a:tableStyleId>
              </a:tblPr>
              <a:tblGrid>
                <a:gridCol w="2703195">
                  <a:extLst>
                    <a:ext uri="{9D8B030D-6E8A-4147-A177-3AD203B41FA5}">
                      <a16:colId xmlns:a16="http://schemas.microsoft.com/office/drawing/2014/main" val="20000"/>
                    </a:ext>
                  </a:extLst>
                </a:gridCol>
                <a:gridCol w="4958715">
                  <a:extLst>
                    <a:ext uri="{9D8B030D-6E8A-4147-A177-3AD203B41FA5}">
                      <a16:colId xmlns:a16="http://schemas.microsoft.com/office/drawing/2014/main" val="20001"/>
                    </a:ext>
                  </a:extLst>
                </a:gridCol>
              </a:tblGrid>
              <a:tr h="282893">
                <a:tc>
                  <a:txBody>
                    <a:bodyPr/>
                    <a:lstStyle/>
                    <a:p>
                      <a:pPr marL="91440">
                        <a:lnSpc>
                          <a:spcPct val="100000"/>
                        </a:lnSpc>
                        <a:spcBef>
                          <a:spcPts val="290"/>
                        </a:spcBef>
                      </a:pPr>
                      <a:r>
                        <a:rPr sz="1100" b="1" spc="-10" dirty="0">
                          <a:solidFill>
                            <a:srgbClr val="FFFFFF"/>
                          </a:solidFill>
                          <a:latin typeface="Carlito"/>
                          <a:cs typeface="Carlito"/>
                        </a:rPr>
                        <a:t>Tipos </a:t>
                      </a:r>
                      <a:r>
                        <a:rPr sz="1100" b="1" spc="-5" dirty="0">
                          <a:solidFill>
                            <a:srgbClr val="FFFFFF"/>
                          </a:solidFill>
                          <a:latin typeface="Carlito"/>
                          <a:cs typeface="Carlito"/>
                        </a:rPr>
                        <a:t>de</a:t>
                      </a:r>
                      <a:r>
                        <a:rPr sz="1100" b="1" spc="25" dirty="0">
                          <a:solidFill>
                            <a:srgbClr val="FFFFFF"/>
                          </a:solidFill>
                          <a:latin typeface="Carlito"/>
                          <a:cs typeface="Carlito"/>
                        </a:rPr>
                        <a:t> </a:t>
                      </a:r>
                      <a:r>
                        <a:rPr sz="1100" b="1" spc="-10" dirty="0">
                          <a:solidFill>
                            <a:srgbClr val="FFFFFF"/>
                          </a:solidFill>
                          <a:latin typeface="Carlito"/>
                          <a:cs typeface="Carlito"/>
                        </a:rPr>
                        <a:t>origen</a:t>
                      </a:r>
                      <a:endParaRPr sz="1100">
                        <a:latin typeface="Carlito"/>
                        <a:cs typeface="Carlito"/>
                      </a:endParaRPr>
                    </a:p>
                  </a:txBody>
                  <a:tcPr marL="0" marR="0" marT="27623" marB="0">
                    <a:solidFill>
                      <a:srgbClr val="9D909F"/>
                    </a:solidFill>
                  </a:tcPr>
                </a:tc>
                <a:tc>
                  <a:txBody>
                    <a:bodyPr/>
                    <a:lstStyle/>
                    <a:p>
                      <a:pPr marL="342900">
                        <a:lnSpc>
                          <a:spcPct val="100000"/>
                        </a:lnSpc>
                        <a:spcBef>
                          <a:spcPts val="290"/>
                        </a:spcBef>
                      </a:pPr>
                      <a:r>
                        <a:rPr sz="1100" b="1" spc="-10" dirty="0">
                          <a:solidFill>
                            <a:srgbClr val="FFFFFF"/>
                          </a:solidFill>
                          <a:latin typeface="Carlito"/>
                          <a:cs typeface="Carlito"/>
                        </a:rPr>
                        <a:t>Explicación</a:t>
                      </a:r>
                      <a:endParaRPr sz="1100">
                        <a:latin typeface="Carlito"/>
                        <a:cs typeface="Carlito"/>
                      </a:endParaRPr>
                    </a:p>
                  </a:txBody>
                  <a:tcPr marL="0" marR="0" marT="27623" marB="0">
                    <a:solidFill>
                      <a:srgbClr val="9D909F"/>
                    </a:solidFill>
                  </a:tcPr>
                </a:tc>
                <a:extLst>
                  <a:ext uri="{0D108BD9-81ED-4DB2-BD59-A6C34878D82A}">
                    <a16:rowId xmlns:a16="http://schemas.microsoft.com/office/drawing/2014/main" val="10000"/>
                  </a:ext>
                </a:extLst>
              </a:tr>
              <a:tr h="273367">
                <a:tc>
                  <a:txBody>
                    <a:bodyPr/>
                    <a:lstStyle/>
                    <a:p>
                      <a:pPr marL="91440">
                        <a:lnSpc>
                          <a:spcPct val="100000"/>
                        </a:lnSpc>
                        <a:spcBef>
                          <a:spcPts val="240"/>
                        </a:spcBef>
                      </a:pPr>
                      <a:r>
                        <a:rPr sz="1100" spc="-10" dirty="0">
                          <a:latin typeface="Carlito"/>
                          <a:cs typeface="Carlito"/>
                        </a:rPr>
                        <a:t>Saldo </a:t>
                      </a:r>
                      <a:r>
                        <a:rPr sz="1100" spc="-5" dirty="0">
                          <a:latin typeface="Carlito"/>
                          <a:cs typeface="Carlito"/>
                        </a:rPr>
                        <a:t>a</a:t>
                      </a:r>
                      <a:r>
                        <a:rPr sz="1100" spc="25" dirty="0">
                          <a:latin typeface="Carlito"/>
                          <a:cs typeface="Carlito"/>
                        </a:rPr>
                        <a:t> </a:t>
                      </a:r>
                      <a:r>
                        <a:rPr sz="1100" spc="-20" dirty="0">
                          <a:latin typeface="Carlito"/>
                          <a:cs typeface="Carlito"/>
                        </a:rPr>
                        <a:t>favor</a:t>
                      </a:r>
                      <a:endParaRPr sz="1100">
                        <a:latin typeface="Carlito"/>
                        <a:cs typeface="Carlito"/>
                      </a:endParaRPr>
                    </a:p>
                  </a:txBody>
                  <a:tcPr marL="0" marR="0" marT="22860" marB="0">
                    <a:lnL w="12700">
                      <a:solidFill>
                        <a:srgbClr val="9D909F"/>
                      </a:solidFill>
                      <a:prstDash val="solid"/>
                    </a:lnL>
                    <a:lnB w="12700">
                      <a:solidFill>
                        <a:srgbClr val="9D909F"/>
                      </a:solidFill>
                      <a:prstDash val="solid"/>
                    </a:lnB>
                    <a:solidFill>
                      <a:srgbClr val="EFEDEF"/>
                    </a:solidFill>
                  </a:tcPr>
                </a:tc>
                <a:tc>
                  <a:txBody>
                    <a:bodyPr/>
                    <a:lstStyle/>
                    <a:p>
                      <a:pPr marL="342900">
                        <a:lnSpc>
                          <a:spcPct val="100000"/>
                        </a:lnSpc>
                        <a:spcBef>
                          <a:spcPts val="240"/>
                        </a:spcBef>
                      </a:pPr>
                      <a:r>
                        <a:rPr sz="1100" spc="-5" dirty="0">
                          <a:latin typeface="Carlito"/>
                          <a:cs typeface="Carlito"/>
                        </a:rPr>
                        <a:t>Se </a:t>
                      </a:r>
                      <a:r>
                        <a:rPr sz="1100" spc="-20" dirty="0">
                          <a:latin typeface="Carlito"/>
                          <a:cs typeface="Carlito"/>
                        </a:rPr>
                        <a:t>refiere </a:t>
                      </a:r>
                      <a:r>
                        <a:rPr sz="1100" spc="-10" dirty="0">
                          <a:latin typeface="Carlito"/>
                          <a:cs typeface="Carlito"/>
                        </a:rPr>
                        <a:t>cuando </a:t>
                      </a:r>
                      <a:r>
                        <a:rPr sz="1100" spc="-5" dirty="0">
                          <a:latin typeface="Carlito"/>
                          <a:cs typeface="Carlito"/>
                        </a:rPr>
                        <a:t>el </a:t>
                      </a:r>
                      <a:r>
                        <a:rPr sz="1100" spc="-30" dirty="0">
                          <a:latin typeface="Carlito"/>
                          <a:cs typeface="Carlito"/>
                        </a:rPr>
                        <a:t>IVA </a:t>
                      </a:r>
                      <a:r>
                        <a:rPr sz="1100" spc="-15" dirty="0">
                          <a:latin typeface="Carlito"/>
                          <a:cs typeface="Carlito"/>
                        </a:rPr>
                        <a:t>acreditable </a:t>
                      </a:r>
                      <a:r>
                        <a:rPr sz="1100" spc="-5" dirty="0">
                          <a:latin typeface="Carlito"/>
                          <a:cs typeface="Carlito"/>
                        </a:rPr>
                        <a:t>es </a:t>
                      </a:r>
                      <a:r>
                        <a:rPr sz="1100" spc="-20" dirty="0">
                          <a:latin typeface="Carlito"/>
                          <a:cs typeface="Carlito"/>
                        </a:rPr>
                        <a:t>mayor </a:t>
                      </a:r>
                      <a:r>
                        <a:rPr sz="1100" spc="-5" dirty="0">
                          <a:latin typeface="Carlito"/>
                          <a:cs typeface="Carlito"/>
                        </a:rPr>
                        <a:t>al </a:t>
                      </a:r>
                      <a:r>
                        <a:rPr sz="1100" spc="-30" dirty="0">
                          <a:latin typeface="Carlito"/>
                          <a:cs typeface="Carlito"/>
                        </a:rPr>
                        <a:t>IVA</a:t>
                      </a:r>
                      <a:r>
                        <a:rPr sz="1100" spc="60" dirty="0">
                          <a:latin typeface="Carlito"/>
                          <a:cs typeface="Carlito"/>
                        </a:rPr>
                        <a:t> </a:t>
                      </a:r>
                      <a:r>
                        <a:rPr sz="1100" spc="-10" dirty="0">
                          <a:latin typeface="Carlito"/>
                          <a:cs typeface="Carlito"/>
                        </a:rPr>
                        <a:t>trasladado</a:t>
                      </a:r>
                      <a:endParaRPr sz="1100">
                        <a:latin typeface="Carlito"/>
                        <a:cs typeface="Carlito"/>
                      </a:endParaRPr>
                    </a:p>
                  </a:txBody>
                  <a:tcPr marL="0" marR="0" marT="22860" marB="0">
                    <a:lnR w="12700">
                      <a:solidFill>
                        <a:srgbClr val="9D909F"/>
                      </a:solidFill>
                      <a:prstDash val="solid"/>
                    </a:lnR>
                    <a:lnB w="12700">
                      <a:solidFill>
                        <a:srgbClr val="9D909F"/>
                      </a:solidFill>
                      <a:prstDash val="solid"/>
                    </a:lnB>
                    <a:solidFill>
                      <a:srgbClr val="EFEDEF"/>
                    </a:solidFill>
                  </a:tcPr>
                </a:tc>
                <a:extLst>
                  <a:ext uri="{0D108BD9-81ED-4DB2-BD59-A6C34878D82A}">
                    <a16:rowId xmlns:a16="http://schemas.microsoft.com/office/drawing/2014/main" val="10001"/>
                  </a:ext>
                </a:extLst>
              </a:tr>
              <a:tr h="278130">
                <a:tc>
                  <a:txBody>
                    <a:bodyPr/>
                    <a:lstStyle/>
                    <a:p>
                      <a:pPr marL="91440">
                        <a:lnSpc>
                          <a:spcPct val="100000"/>
                        </a:lnSpc>
                        <a:spcBef>
                          <a:spcPts val="295"/>
                        </a:spcBef>
                      </a:pPr>
                      <a:r>
                        <a:rPr sz="1100" spc="-15" dirty="0">
                          <a:latin typeface="Carlito"/>
                          <a:cs typeface="Carlito"/>
                        </a:rPr>
                        <a:t>Pago de </a:t>
                      </a:r>
                      <a:r>
                        <a:rPr sz="1100" spc="-10" dirty="0">
                          <a:latin typeface="Carlito"/>
                          <a:cs typeface="Carlito"/>
                        </a:rPr>
                        <a:t>lo</a:t>
                      </a:r>
                      <a:r>
                        <a:rPr sz="1100" spc="55" dirty="0">
                          <a:latin typeface="Carlito"/>
                          <a:cs typeface="Carlito"/>
                        </a:rPr>
                        <a:t> </a:t>
                      </a:r>
                      <a:r>
                        <a:rPr sz="1100" spc="-15" dirty="0">
                          <a:latin typeface="Carlito"/>
                          <a:cs typeface="Carlito"/>
                        </a:rPr>
                        <a:t>indebido</a:t>
                      </a:r>
                      <a:endParaRPr sz="1100">
                        <a:latin typeface="Carlito"/>
                        <a:cs typeface="Carlito"/>
                      </a:endParaRPr>
                    </a:p>
                  </a:txBody>
                  <a:tcPr marL="0" marR="0" marT="28099" marB="0">
                    <a:lnL w="12700">
                      <a:solidFill>
                        <a:srgbClr val="9D909F"/>
                      </a:solidFill>
                      <a:prstDash val="solid"/>
                    </a:lnL>
                    <a:lnT w="12700">
                      <a:solidFill>
                        <a:srgbClr val="9D909F"/>
                      </a:solidFill>
                      <a:prstDash val="solid"/>
                    </a:lnT>
                    <a:lnB w="12700">
                      <a:solidFill>
                        <a:srgbClr val="9D909F"/>
                      </a:solidFill>
                      <a:prstDash val="solid"/>
                    </a:lnB>
                  </a:tcPr>
                </a:tc>
                <a:tc>
                  <a:txBody>
                    <a:bodyPr/>
                    <a:lstStyle/>
                    <a:p>
                      <a:pPr marL="342900">
                        <a:lnSpc>
                          <a:spcPct val="100000"/>
                        </a:lnSpc>
                        <a:spcBef>
                          <a:spcPts val="295"/>
                        </a:spcBef>
                      </a:pPr>
                      <a:r>
                        <a:rPr sz="1100" spc="-20" dirty="0">
                          <a:latin typeface="Carlito"/>
                          <a:cs typeface="Carlito"/>
                        </a:rPr>
                        <a:t>Esta</a:t>
                      </a:r>
                      <a:r>
                        <a:rPr sz="1100" spc="45" dirty="0">
                          <a:latin typeface="Carlito"/>
                          <a:cs typeface="Carlito"/>
                        </a:rPr>
                        <a:t> </a:t>
                      </a:r>
                      <a:r>
                        <a:rPr sz="1100" spc="-5" dirty="0">
                          <a:latin typeface="Carlito"/>
                          <a:cs typeface="Carlito"/>
                        </a:rPr>
                        <a:t>opción</a:t>
                      </a:r>
                      <a:r>
                        <a:rPr sz="1100" spc="5" dirty="0">
                          <a:latin typeface="Carlito"/>
                          <a:cs typeface="Carlito"/>
                        </a:rPr>
                        <a:t> </a:t>
                      </a:r>
                      <a:r>
                        <a:rPr sz="1100" spc="-10" dirty="0">
                          <a:latin typeface="Carlito"/>
                          <a:cs typeface="Carlito"/>
                        </a:rPr>
                        <a:t>aplica</a:t>
                      </a:r>
                      <a:r>
                        <a:rPr sz="1100" spc="25" dirty="0">
                          <a:latin typeface="Carlito"/>
                          <a:cs typeface="Carlito"/>
                        </a:rPr>
                        <a:t> </a:t>
                      </a:r>
                      <a:r>
                        <a:rPr sz="1100" spc="-10" dirty="0">
                          <a:latin typeface="Carlito"/>
                          <a:cs typeface="Carlito"/>
                        </a:rPr>
                        <a:t>cuando</a:t>
                      </a:r>
                      <a:r>
                        <a:rPr sz="1100" spc="50" dirty="0">
                          <a:latin typeface="Carlito"/>
                          <a:cs typeface="Carlito"/>
                        </a:rPr>
                        <a:t> </a:t>
                      </a:r>
                      <a:r>
                        <a:rPr sz="1100" spc="-10" dirty="0">
                          <a:latin typeface="Carlito"/>
                          <a:cs typeface="Carlito"/>
                        </a:rPr>
                        <a:t>hemos</a:t>
                      </a:r>
                      <a:r>
                        <a:rPr sz="1100" spc="20" dirty="0">
                          <a:latin typeface="Carlito"/>
                          <a:cs typeface="Carlito"/>
                        </a:rPr>
                        <a:t> </a:t>
                      </a:r>
                      <a:r>
                        <a:rPr sz="1100" spc="-15" dirty="0">
                          <a:latin typeface="Carlito"/>
                          <a:cs typeface="Carlito"/>
                        </a:rPr>
                        <a:t>realizo</a:t>
                      </a:r>
                      <a:r>
                        <a:rPr sz="1100" spc="30" dirty="0">
                          <a:latin typeface="Carlito"/>
                          <a:cs typeface="Carlito"/>
                        </a:rPr>
                        <a:t> </a:t>
                      </a:r>
                      <a:r>
                        <a:rPr sz="1100" spc="-10" dirty="0">
                          <a:latin typeface="Carlito"/>
                          <a:cs typeface="Carlito"/>
                        </a:rPr>
                        <a:t>pagos</a:t>
                      </a:r>
                      <a:r>
                        <a:rPr sz="1100" spc="20" dirty="0">
                          <a:latin typeface="Carlito"/>
                          <a:cs typeface="Carlito"/>
                        </a:rPr>
                        <a:t> </a:t>
                      </a:r>
                      <a:r>
                        <a:rPr sz="1100" spc="-5" dirty="0">
                          <a:latin typeface="Carlito"/>
                          <a:cs typeface="Carlito"/>
                        </a:rPr>
                        <a:t>a</a:t>
                      </a:r>
                      <a:r>
                        <a:rPr sz="1100" spc="5" dirty="0">
                          <a:latin typeface="Carlito"/>
                          <a:cs typeface="Carlito"/>
                        </a:rPr>
                        <a:t> </a:t>
                      </a:r>
                      <a:r>
                        <a:rPr sz="1100" spc="-15" dirty="0">
                          <a:latin typeface="Carlito"/>
                          <a:cs typeface="Carlito"/>
                        </a:rPr>
                        <a:t>la</a:t>
                      </a:r>
                      <a:r>
                        <a:rPr sz="1100" spc="20" dirty="0">
                          <a:latin typeface="Carlito"/>
                          <a:cs typeface="Carlito"/>
                        </a:rPr>
                        <a:t> </a:t>
                      </a:r>
                      <a:r>
                        <a:rPr sz="1100" spc="-15" dirty="0">
                          <a:latin typeface="Carlito"/>
                          <a:cs typeface="Carlito"/>
                        </a:rPr>
                        <a:t>autoridad</a:t>
                      </a:r>
                      <a:r>
                        <a:rPr sz="1100" spc="75" dirty="0">
                          <a:latin typeface="Carlito"/>
                          <a:cs typeface="Carlito"/>
                        </a:rPr>
                        <a:t> </a:t>
                      </a:r>
                      <a:r>
                        <a:rPr sz="1100" spc="-15" dirty="0">
                          <a:latin typeface="Carlito"/>
                          <a:cs typeface="Carlito"/>
                        </a:rPr>
                        <a:t>de</a:t>
                      </a:r>
                      <a:r>
                        <a:rPr sz="1100" spc="25" dirty="0">
                          <a:latin typeface="Carlito"/>
                          <a:cs typeface="Carlito"/>
                        </a:rPr>
                        <a:t> </a:t>
                      </a:r>
                      <a:r>
                        <a:rPr sz="1100" spc="-15" dirty="0">
                          <a:latin typeface="Carlito"/>
                          <a:cs typeface="Carlito"/>
                        </a:rPr>
                        <a:t>manera</a:t>
                      </a:r>
                      <a:r>
                        <a:rPr sz="1100" spc="20" dirty="0">
                          <a:latin typeface="Carlito"/>
                          <a:cs typeface="Carlito"/>
                        </a:rPr>
                        <a:t> </a:t>
                      </a:r>
                      <a:r>
                        <a:rPr sz="1100" spc="-15" dirty="0">
                          <a:latin typeface="Carlito"/>
                          <a:cs typeface="Carlito"/>
                        </a:rPr>
                        <a:t>errónea</a:t>
                      </a:r>
                      <a:endParaRPr sz="1100">
                        <a:latin typeface="Carlito"/>
                        <a:cs typeface="Carlito"/>
                      </a:endParaRPr>
                    </a:p>
                  </a:txBody>
                  <a:tcPr marL="0" marR="0" marT="28099" marB="0">
                    <a:lnR w="12700">
                      <a:solidFill>
                        <a:srgbClr val="9D909F"/>
                      </a:solidFill>
                      <a:prstDash val="solid"/>
                    </a:lnR>
                    <a:lnT w="12700">
                      <a:solidFill>
                        <a:srgbClr val="9D909F"/>
                      </a:solidFill>
                      <a:prstDash val="solid"/>
                    </a:lnT>
                    <a:lnB w="12700">
                      <a:solidFill>
                        <a:srgbClr val="9D909F"/>
                      </a:solidFill>
                      <a:prstDash val="solid"/>
                    </a:lnB>
                  </a:tcPr>
                </a:tc>
                <a:extLst>
                  <a:ext uri="{0D108BD9-81ED-4DB2-BD59-A6C34878D82A}">
                    <a16:rowId xmlns:a16="http://schemas.microsoft.com/office/drawing/2014/main" val="10002"/>
                  </a:ext>
                </a:extLst>
              </a:tr>
              <a:tr h="388619">
                <a:tc>
                  <a:txBody>
                    <a:bodyPr/>
                    <a:lstStyle/>
                    <a:p>
                      <a:pPr marL="91440">
                        <a:lnSpc>
                          <a:spcPct val="100000"/>
                        </a:lnSpc>
                        <a:spcBef>
                          <a:spcPts val="295"/>
                        </a:spcBef>
                      </a:pPr>
                      <a:r>
                        <a:rPr sz="1100" spc="-10" dirty="0">
                          <a:latin typeface="Carlito"/>
                          <a:cs typeface="Carlito"/>
                        </a:rPr>
                        <a:t>Resolución </a:t>
                      </a:r>
                      <a:r>
                        <a:rPr sz="1100" spc="-5" dirty="0">
                          <a:latin typeface="Carlito"/>
                          <a:cs typeface="Carlito"/>
                        </a:rPr>
                        <a:t>o</a:t>
                      </a:r>
                      <a:r>
                        <a:rPr sz="1100" spc="15" dirty="0">
                          <a:latin typeface="Carlito"/>
                          <a:cs typeface="Carlito"/>
                        </a:rPr>
                        <a:t> </a:t>
                      </a:r>
                      <a:r>
                        <a:rPr sz="1100" spc="-15" dirty="0">
                          <a:latin typeface="Carlito"/>
                          <a:cs typeface="Carlito"/>
                        </a:rPr>
                        <a:t>sentencia</a:t>
                      </a:r>
                      <a:endParaRPr sz="1100">
                        <a:latin typeface="Carlito"/>
                        <a:cs typeface="Carlito"/>
                      </a:endParaRPr>
                    </a:p>
                  </a:txBody>
                  <a:tcPr marL="0" marR="0" marT="28099" marB="0">
                    <a:lnL w="12700">
                      <a:solidFill>
                        <a:srgbClr val="9D909F"/>
                      </a:solidFill>
                      <a:prstDash val="solid"/>
                    </a:lnL>
                    <a:lnT w="12700">
                      <a:solidFill>
                        <a:srgbClr val="9D909F"/>
                      </a:solidFill>
                      <a:prstDash val="solid"/>
                    </a:lnT>
                    <a:lnB w="12700">
                      <a:solidFill>
                        <a:srgbClr val="9D909F"/>
                      </a:solidFill>
                      <a:prstDash val="solid"/>
                    </a:lnB>
                    <a:solidFill>
                      <a:srgbClr val="EFEDEF"/>
                    </a:solidFill>
                  </a:tcPr>
                </a:tc>
                <a:tc>
                  <a:txBody>
                    <a:bodyPr/>
                    <a:lstStyle/>
                    <a:p>
                      <a:pPr marL="342900" marR="151130">
                        <a:lnSpc>
                          <a:spcPct val="100000"/>
                        </a:lnSpc>
                        <a:spcBef>
                          <a:spcPts val="295"/>
                        </a:spcBef>
                      </a:pPr>
                      <a:r>
                        <a:rPr sz="1100" spc="-20" dirty="0">
                          <a:latin typeface="Carlito"/>
                          <a:cs typeface="Carlito"/>
                        </a:rPr>
                        <a:t>Esta </a:t>
                      </a:r>
                      <a:r>
                        <a:rPr sz="1100" spc="-5" dirty="0">
                          <a:latin typeface="Carlito"/>
                          <a:cs typeface="Carlito"/>
                        </a:rPr>
                        <a:t>opción </a:t>
                      </a:r>
                      <a:r>
                        <a:rPr sz="1100" spc="-10" dirty="0">
                          <a:latin typeface="Carlito"/>
                          <a:cs typeface="Carlito"/>
                        </a:rPr>
                        <a:t>aplica </a:t>
                      </a:r>
                      <a:r>
                        <a:rPr sz="1100" spc="-15" dirty="0">
                          <a:latin typeface="Carlito"/>
                          <a:cs typeface="Carlito"/>
                        </a:rPr>
                        <a:t>para </a:t>
                      </a:r>
                      <a:r>
                        <a:rPr sz="1100" spc="-10" dirty="0">
                          <a:latin typeface="Carlito"/>
                          <a:cs typeface="Carlito"/>
                        </a:rPr>
                        <a:t>saldos </a:t>
                      </a:r>
                      <a:r>
                        <a:rPr sz="1100" spc="-5" dirty="0">
                          <a:latin typeface="Carlito"/>
                          <a:cs typeface="Carlito"/>
                        </a:rPr>
                        <a:t>a </a:t>
                      </a:r>
                      <a:r>
                        <a:rPr sz="1100" spc="-20" dirty="0">
                          <a:latin typeface="Carlito"/>
                          <a:cs typeface="Carlito"/>
                        </a:rPr>
                        <a:t>favor </a:t>
                      </a:r>
                      <a:r>
                        <a:rPr sz="1100" spc="-15" dirty="0">
                          <a:latin typeface="Carlito"/>
                          <a:cs typeface="Carlito"/>
                        </a:rPr>
                        <a:t>que </a:t>
                      </a:r>
                      <a:r>
                        <a:rPr sz="1100" spc="-5" dirty="0">
                          <a:latin typeface="Carlito"/>
                          <a:cs typeface="Carlito"/>
                        </a:rPr>
                        <a:t>el </a:t>
                      </a:r>
                      <a:r>
                        <a:rPr sz="1100" spc="-20" dirty="0">
                          <a:latin typeface="Carlito"/>
                          <a:cs typeface="Carlito"/>
                        </a:rPr>
                        <a:t>contribuyente </a:t>
                      </a:r>
                      <a:r>
                        <a:rPr sz="1100" spc="-15" dirty="0">
                          <a:latin typeface="Carlito"/>
                          <a:cs typeface="Carlito"/>
                        </a:rPr>
                        <a:t>litigo </a:t>
                      </a:r>
                      <a:r>
                        <a:rPr sz="1100" spc="-25" dirty="0">
                          <a:latin typeface="Carlito"/>
                          <a:cs typeface="Carlito"/>
                        </a:rPr>
                        <a:t>ante </a:t>
                      </a:r>
                      <a:r>
                        <a:rPr sz="1100" spc="-10" dirty="0">
                          <a:latin typeface="Carlito"/>
                          <a:cs typeface="Carlito"/>
                        </a:rPr>
                        <a:t>las </a:t>
                      </a:r>
                      <a:r>
                        <a:rPr sz="1100" spc="-15" dirty="0">
                          <a:latin typeface="Carlito"/>
                          <a:cs typeface="Carlito"/>
                        </a:rPr>
                        <a:t>autoridades  </a:t>
                      </a:r>
                      <a:r>
                        <a:rPr sz="1100" spc="-5" dirty="0">
                          <a:latin typeface="Carlito"/>
                          <a:cs typeface="Carlito"/>
                        </a:rPr>
                        <a:t>y </a:t>
                      </a:r>
                      <a:r>
                        <a:rPr sz="1100" spc="-15" dirty="0">
                          <a:latin typeface="Carlito"/>
                          <a:cs typeface="Carlito"/>
                        </a:rPr>
                        <a:t>obtuvo una </a:t>
                      </a:r>
                      <a:r>
                        <a:rPr sz="1100" spc="-10" dirty="0">
                          <a:latin typeface="Carlito"/>
                          <a:cs typeface="Carlito"/>
                        </a:rPr>
                        <a:t>resolución</a:t>
                      </a:r>
                      <a:r>
                        <a:rPr sz="1100" spc="165" dirty="0">
                          <a:latin typeface="Carlito"/>
                          <a:cs typeface="Carlito"/>
                        </a:rPr>
                        <a:t> </a:t>
                      </a:r>
                      <a:r>
                        <a:rPr sz="1100" spc="-20" dirty="0">
                          <a:latin typeface="Carlito"/>
                          <a:cs typeface="Carlito"/>
                        </a:rPr>
                        <a:t>favorable</a:t>
                      </a:r>
                      <a:endParaRPr sz="1100">
                        <a:latin typeface="Carlito"/>
                        <a:cs typeface="Carlito"/>
                      </a:endParaRPr>
                    </a:p>
                  </a:txBody>
                  <a:tcPr marL="0" marR="0" marT="28099" marB="0">
                    <a:lnR w="12700">
                      <a:solidFill>
                        <a:srgbClr val="9D909F"/>
                      </a:solidFill>
                      <a:prstDash val="solid"/>
                    </a:lnR>
                    <a:lnT w="12700">
                      <a:solidFill>
                        <a:srgbClr val="9D909F"/>
                      </a:solidFill>
                      <a:prstDash val="solid"/>
                    </a:lnT>
                    <a:lnB w="12700">
                      <a:solidFill>
                        <a:srgbClr val="9D909F"/>
                      </a:solidFill>
                      <a:prstDash val="solid"/>
                    </a:lnB>
                    <a:solidFill>
                      <a:srgbClr val="EFEDEF"/>
                    </a:solidFill>
                  </a:tcPr>
                </a:tc>
                <a:extLst>
                  <a:ext uri="{0D108BD9-81ED-4DB2-BD59-A6C34878D82A}">
                    <a16:rowId xmlns:a16="http://schemas.microsoft.com/office/drawing/2014/main" val="10003"/>
                  </a:ext>
                </a:extLst>
              </a:tr>
              <a:tr h="278130">
                <a:tc>
                  <a:txBody>
                    <a:bodyPr/>
                    <a:lstStyle/>
                    <a:p>
                      <a:pPr marL="91440">
                        <a:lnSpc>
                          <a:spcPct val="100000"/>
                        </a:lnSpc>
                        <a:spcBef>
                          <a:spcPts val="295"/>
                        </a:spcBef>
                      </a:pPr>
                      <a:r>
                        <a:rPr sz="1100" spc="-25" dirty="0">
                          <a:latin typeface="Carlito"/>
                          <a:cs typeface="Carlito"/>
                        </a:rPr>
                        <a:t>IMPAC </a:t>
                      </a:r>
                      <a:r>
                        <a:rPr sz="1100" spc="-10" dirty="0">
                          <a:latin typeface="Carlito"/>
                          <a:cs typeface="Carlito"/>
                        </a:rPr>
                        <a:t>por </a:t>
                      </a:r>
                      <a:r>
                        <a:rPr sz="1100" spc="-15" dirty="0">
                          <a:latin typeface="Carlito"/>
                          <a:cs typeface="Carlito"/>
                        </a:rPr>
                        <a:t>recuperar de </a:t>
                      </a:r>
                      <a:r>
                        <a:rPr sz="1100" spc="-10" dirty="0">
                          <a:latin typeface="Carlito"/>
                          <a:cs typeface="Carlito"/>
                        </a:rPr>
                        <a:t>periodos</a:t>
                      </a:r>
                      <a:r>
                        <a:rPr sz="1100" spc="135" dirty="0">
                          <a:latin typeface="Carlito"/>
                          <a:cs typeface="Carlito"/>
                        </a:rPr>
                        <a:t> </a:t>
                      </a:r>
                      <a:r>
                        <a:rPr sz="1100" spc="-15" dirty="0">
                          <a:latin typeface="Carlito"/>
                          <a:cs typeface="Carlito"/>
                        </a:rPr>
                        <a:t>anteriores</a:t>
                      </a:r>
                      <a:endParaRPr sz="1100">
                        <a:latin typeface="Carlito"/>
                        <a:cs typeface="Carlito"/>
                      </a:endParaRPr>
                    </a:p>
                  </a:txBody>
                  <a:tcPr marL="0" marR="0" marT="28099" marB="0">
                    <a:lnL w="12700">
                      <a:solidFill>
                        <a:srgbClr val="9D909F"/>
                      </a:solidFill>
                      <a:prstDash val="solid"/>
                    </a:lnL>
                    <a:lnT w="12700">
                      <a:solidFill>
                        <a:srgbClr val="9D909F"/>
                      </a:solidFill>
                      <a:prstDash val="solid"/>
                    </a:lnT>
                    <a:lnB w="12700">
                      <a:solidFill>
                        <a:srgbClr val="9D909F"/>
                      </a:solidFill>
                      <a:prstDash val="solid"/>
                    </a:lnB>
                  </a:tcPr>
                </a:tc>
                <a:tc>
                  <a:txBody>
                    <a:bodyPr/>
                    <a:lstStyle/>
                    <a:p>
                      <a:pPr marL="342900">
                        <a:lnSpc>
                          <a:spcPct val="100000"/>
                        </a:lnSpc>
                        <a:spcBef>
                          <a:spcPts val="295"/>
                        </a:spcBef>
                      </a:pPr>
                      <a:r>
                        <a:rPr sz="1100" spc="-15" dirty="0">
                          <a:latin typeface="Carlito"/>
                          <a:cs typeface="Carlito"/>
                        </a:rPr>
                        <a:t>Únicamente </a:t>
                      </a:r>
                      <a:r>
                        <a:rPr sz="1100" spc="-10" dirty="0">
                          <a:latin typeface="Carlito"/>
                          <a:cs typeface="Carlito"/>
                        </a:rPr>
                        <a:t>aplica </a:t>
                      </a:r>
                      <a:r>
                        <a:rPr sz="1100" spc="-15" dirty="0">
                          <a:latin typeface="Carlito"/>
                          <a:cs typeface="Carlito"/>
                        </a:rPr>
                        <a:t>para contribuyentes </a:t>
                      </a:r>
                      <a:r>
                        <a:rPr sz="1100" dirty="0">
                          <a:latin typeface="Carlito"/>
                          <a:cs typeface="Carlito"/>
                        </a:rPr>
                        <a:t>con </a:t>
                      </a:r>
                      <a:r>
                        <a:rPr sz="1100" spc="-10" dirty="0">
                          <a:latin typeface="Carlito"/>
                          <a:cs typeface="Carlito"/>
                        </a:rPr>
                        <a:t>saldos </a:t>
                      </a:r>
                      <a:r>
                        <a:rPr sz="1100" spc="-5" dirty="0">
                          <a:latin typeface="Carlito"/>
                          <a:cs typeface="Carlito"/>
                        </a:rPr>
                        <a:t>a </a:t>
                      </a:r>
                      <a:r>
                        <a:rPr sz="1100" spc="-20" dirty="0">
                          <a:latin typeface="Carlito"/>
                          <a:cs typeface="Carlito"/>
                        </a:rPr>
                        <a:t>favor </a:t>
                      </a:r>
                      <a:r>
                        <a:rPr sz="1100" spc="-10" dirty="0">
                          <a:latin typeface="Carlito"/>
                          <a:cs typeface="Carlito"/>
                        </a:rPr>
                        <a:t>del </a:t>
                      </a:r>
                      <a:r>
                        <a:rPr sz="1100" spc="-15" dirty="0">
                          <a:latin typeface="Carlito"/>
                          <a:cs typeface="Carlito"/>
                        </a:rPr>
                        <a:t>Impuesto </a:t>
                      </a:r>
                      <a:r>
                        <a:rPr sz="1100" spc="-5" dirty="0">
                          <a:latin typeface="Carlito"/>
                          <a:cs typeface="Carlito"/>
                        </a:rPr>
                        <a:t>al</a:t>
                      </a:r>
                      <a:r>
                        <a:rPr sz="1100" spc="-155" dirty="0">
                          <a:latin typeface="Carlito"/>
                          <a:cs typeface="Carlito"/>
                        </a:rPr>
                        <a:t> </a:t>
                      </a:r>
                      <a:r>
                        <a:rPr sz="1100" spc="-10" dirty="0">
                          <a:latin typeface="Carlito"/>
                          <a:cs typeface="Carlito"/>
                        </a:rPr>
                        <a:t>Activo</a:t>
                      </a:r>
                      <a:endParaRPr sz="1100">
                        <a:latin typeface="Carlito"/>
                        <a:cs typeface="Carlito"/>
                      </a:endParaRPr>
                    </a:p>
                  </a:txBody>
                  <a:tcPr marL="0" marR="0" marT="28099" marB="0">
                    <a:lnR w="12700">
                      <a:solidFill>
                        <a:srgbClr val="9D909F"/>
                      </a:solidFill>
                      <a:prstDash val="solid"/>
                    </a:lnR>
                    <a:lnT w="12700">
                      <a:solidFill>
                        <a:srgbClr val="9D909F"/>
                      </a:solidFill>
                      <a:prstDash val="solid"/>
                    </a:lnT>
                    <a:lnB w="12700">
                      <a:solidFill>
                        <a:srgbClr val="9D909F"/>
                      </a:solidFill>
                      <a:prstDash val="solid"/>
                    </a:lnB>
                  </a:tcPr>
                </a:tc>
                <a:extLst>
                  <a:ext uri="{0D108BD9-81ED-4DB2-BD59-A6C34878D82A}">
                    <a16:rowId xmlns:a16="http://schemas.microsoft.com/office/drawing/2014/main" val="10004"/>
                  </a:ext>
                </a:extLst>
              </a:tr>
            </a:tbl>
          </a:graphicData>
        </a:graphic>
      </p:graphicFrame>
      <p:sp>
        <p:nvSpPr>
          <p:cNvPr id="5" name="object 5"/>
          <p:cNvSpPr/>
          <p:nvPr/>
        </p:nvSpPr>
        <p:spPr>
          <a:xfrm>
            <a:off x="8713920" y="1561767"/>
            <a:ext cx="1374298" cy="125171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1752600" y="1069857"/>
            <a:ext cx="514350" cy="510064"/>
          </a:xfrm>
          <a:custGeom>
            <a:avLst/>
            <a:gdLst/>
            <a:ahLst/>
            <a:cxnLst/>
            <a:rect l="l" t="t" r="r" b="b"/>
            <a:pathLst>
              <a:path w="685800" h="680085">
                <a:moveTo>
                  <a:pt x="530352" y="204711"/>
                </a:moveTo>
                <a:lnTo>
                  <a:pt x="524979" y="198107"/>
                </a:lnTo>
                <a:lnTo>
                  <a:pt x="502158" y="198107"/>
                </a:lnTo>
                <a:lnTo>
                  <a:pt x="502158" y="225793"/>
                </a:lnTo>
                <a:lnTo>
                  <a:pt x="502158" y="394703"/>
                </a:lnTo>
                <a:lnTo>
                  <a:pt x="186690" y="394703"/>
                </a:lnTo>
                <a:lnTo>
                  <a:pt x="186690" y="225793"/>
                </a:lnTo>
                <a:lnTo>
                  <a:pt x="502158" y="225793"/>
                </a:lnTo>
                <a:lnTo>
                  <a:pt x="502158" y="198107"/>
                </a:lnTo>
                <a:lnTo>
                  <a:pt x="165214" y="198107"/>
                </a:lnTo>
                <a:lnTo>
                  <a:pt x="158496" y="204711"/>
                </a:lnTo>
                <a:lnTo>
                  <a:pt x="158496" y="417055"/>
                </a:lnTo>
                <a:lnTo>
                  <a:pt x="165214" y="423659"/>
                </a:lnTo>
                <a:lnTo>
                  <a:pt x="524979" y="423659"/>
                </a:lnTo>
                <a:lnTo>
                  <a:pt x="530352" y="417055"/>
                </a:lnTo>
                <a:lnTo>
                  <a:pt x="530352" y="394703"/>
                </a:lnTo>
                <a:lnTo>
                  <a:pt x="530352" y="225793"/>
                </a:lnTo>
                <a:lnTo>
                  <a:pt x="530352" y="204711"/>
                </a:lnTo>
                <a:close/>
              </a:path>
              <a:path w="685800" h="680085">
                <a:moveTo>
                  <a:pt x="557784" y="457568"/>
                </a:moveTo>
                <a:lnTo>
                  <a:pt x="551116" y="451091"/>
                </a:lnTo>
                <a:lnTo>
                  <a:pt x="136398" y="451091"/>
                </a:lnTo>
                <a:lnTo>
                  <a:pt x="131064" y="457568"/>
                </a:lnTo>
                <a:lnTo>
                  <a:pt x="131064" y="473316"/>
                </a:lnTo>
                <a:lnTo>
                  <a:pt x="136398" y="478523"/>
                </a:lnTo>
                <a:lnTo>
                  <a:pt x="551116" y="478523"/>
                </a:lnTo>
                <a:lnTo>
                  <a:pt x="557784" y="473316"/>
                </a:lnTo>
                <a:lnTo>
                  <a:pt x="557784" y="457568"/>
                </a:lnTo>
                <a:close/>
              </a:path>
              <a:path w="685800" h="680085">
                <a:moveTo>
                  <a:pt x="685800" y="339839"/>
                </a:moveTo>
                <a:lnTo>
                  <a:pt x="682650" y="293573"/>
                </a:lnTo>
                <a:lnTo>
                  <a:pt x="673506" y="249224"/>
                </a:lnTo>
                <a:lnTo>
                  <a:pt x="658774" y="207238"/>
                </a:lnTo>
                <a:lnTo>
                  <a:pt x="656336" y="202438"/>
                </a:lnTo>
                <a:lnTo>
                  <a:pt x="656336" y="339839"/>
                </a:lnTo>
                <a:lnTo>
                  <a:pt x="652919" y="385673"/>
                </a:lnTo>
                <a:lnTo>
                  <a:pt x="643039" y="429425"/>
                </a:lnTo>
                <a:lnTo>
                  <a:pt x="627151" y="470649"/>
                </a:lnTo>
                <a:lnTo>
                  <a:pt x="605751" y="508825"/>
                </a:lnTo>
                <a:lnTo>
                  <a:pt x="579335" y="543496"/>
                </a:lnTo>
                <a:lnTo>
                  <a:pt x="548398" y="574167"/>
                </a:lnTo>
                <a:lnTo>
                  <a:pt x="513422" y="600354"/>
                </a:lnTo>
                <a:lnTo>
                  <a:pt x="474891" y="621550"/>
                </a:lnTo>
                <a:lnTo>
                  <a:pt x="433298" y="637311"/>
                </a:lnTo>
                <a:lnTo>
                  <a:pt x="389140" y="647115"/>
                </a:lnTo>
                <a:lnTo>
                  <a:pt x="342900" y="650481"/>
                </a:lnTo>
                <a:lnTo>
                  <a:pt x="296316" y="647115"/>
                </a:lnTo>
                <a:lnTo>
                  <a:pt x="251879" y="637311"/>
                </a:lnTo>
                <a:lnTo>
                  <a:pt x="210070" y="621550"/>
                </a:lnTo>
                <a:lnTo>
                  <a:pt x="171373" y="600354"/>
                </a:lnTo>
                <a:lnTo>
                  <a:pt x="136271" y="574167"/>
                </a:lnTo>
                <a:lnTo>
                  <a:pt x="105232" y="543496"/>
                </a:lnTo>
                <a:lnTo>
                  <a:pt x="78765" y="508825"/>
                </a:lnTo>
                <a:lnTo>
                  <a:pt x="57327" y="470649"/>
                </a:lnTo>
                <a:lnTo>
                  <a:pt x="41427" y="429425"/>
                </a:lnTo>
                <a:lnTo>
                  <a:pt x="31534" y="385673"/>
                </a:lnTo>
                <a:lnTo>
                  <a:pt x="28130" y="339839"/>
                </a:lnTo>
                <a:lnTo>
                  <a:pt x="31534" y="293674"/>
                </a:lnTo>
                <a:lnTo>
                  <a:pt x="41427" y="249643"/>
                </a:lnTo>
                <a:lnTo>
                  <a:pt x="57327" y="208203"/>
                </a:lnTo>
                <a:lnTo>
                  <a:pt x="78765" y="169862"/>
                </a:lnTo>
                <a:lnTo>
                  <a:pt x="105232" y="135077"/>
                </a:lnTo>
                <a:lnTo>
                  <a:pt x="136271" y="104330"/>
                </a:lnTo>
                <a:lnTo>
                  <a:pt x="171373" y="78105"/>
                </a:lnTo>
                <a:lnTo>
                  <a:pt x="210070" y="56870"/>
                </a:lnTo>
                <a:lnTo>
                  <a:pt x="251879" y="41109"/>
                </a:lnTo>
                <a:lnTo>
                  <a:pt x="296316" y="31305"/>
                </a:lnTo>
                <a:lnTo>
                  <a:pt x="342900" y="27927"/>
                </a:lnTo>
                <a:lnTo>
                  <a:pt x="389140" y="31305"/>
                </a:lnTo>
                <a:lnTo>
                  <a:pt x="433298" y="41109"/>
                </a:lnTo>
                <a:lnTo>
                  <a:pt x="474891" y="56870"/>
                </a:lnTo>
                <a:lnTo>
                  <a:pt x="513422" y="78105"/>
                </a:lnTo>
                <a:lnTo>
                  <a:pt x="548398" y="104330"/>
                </a:lnTo>
                <a:lnTo>
                  <a:pt x="579335" y="135077"/>
                </a:lnTo>
                <a:lnTo>
                  <a:pt x="605751" y="169862"/>
                </a:lnTo>
                <a:lnTo>
                  <a:pt x="627151" y="208203"/>
                </a:lnTo>
                <a:lnTo>
                  <a:pt x="643039" y="249643"/>
                </a:lnTo>
                <a:lnTo>
                  <a:pt x="652919" y="293674"/>
                </a:lnTo>
                <a:lnTo>
                  <a:pt x="656336" y="339839"/>
                </a:lnTo>
                <a:lnTo>
                  <a:pt x="656336" y="202438"/>
                </a:lnTo>
                <a:lnTo>
                  <a:pt x="638860" y="167970"/>
                </a:lnTo>
                <a:lnTo>
                  <a:pt x="614184" y="131838"/>
                </a:lnTo>
                <a:lnTo>
                  <a:pt x="585165" y="99250"/>
                </a:lnTo>
                <a:lnTo>
                  <a:pt x="552208" y="70573"/>
                </a:lnTo>
                <a:lnTo>
                  <a:pt x="515734" y="46228"/>
                </a:lnTo>
                <a:lnTo>
                  <a:pt x="478853" y="27927"/>
                </a:lnTo>
                <a:lnTo>
                  <a:pt x="433870" y="12077"/>
                </a:lnTo>
                <a:lnTo>
                  <a:pt x="389318" y="3086"/>
                </a:lnTo>
                <a:lnTo>
                  <a:pt x="342900" y="0"/>
                </a:lnTo>
                <a:lnTo>
                  <a:pt x="296189" y="3086"/>
                </a:lnTo>
                <a:lnTo>
                  <a:pt x="251447" y="12077"/>
                </a:lnTo>
                <a:lnTo>
                  <a:pt x="209067" y="26593"/>
                </a:lnTo>
                <a:lnTo>
                  <a:pt x="169456" y="46228"/>
                </a:lnTo>
                <a:lnTo>
                  <a:pt x="133007" y="70573"/>
                </a:lnTo>
                <a:lnTo>
                  <a:pt x="100114" y="99250"/>
                </a:lnTo>
                <a:lnTo>
                  <a:pt x="71183" y="131838"/>
                </a:lnTo>
                <a:lnTo>
                  <a:pt x="46621" y="167970"/>
                </a:lnTo>
                <a:lnTo>
                  <a:pt x="26822" y="207238"/>
                </a:lnTo>
                <a:lnTo>
                  <a:pt x="12179" y="249224"/>
                </a:lnTo>
                <a:lnTo>
                  <a:pt x="3111" y="293573"/>
                </a:lnTo>
                <a:lnTo>
                  <a:pt x="0" y="339839"/>
                </a:lnTo>
                <a:lnTo>
                  <a:pt x="3111" y="385851"/>
                </a:lnTo>
                <a:lnTo>
                  <a:pt x="12179" y="430022"/>
                </a:lnTo>
                <a:lnTo>
                  <a:pt x="26822" y="471919"/>
                </a:lnTo>
                <a:lnTo>
                  <a:pt x="46621" y="511149"/>
                </a:lnTo>
                <a:lnTo>
                  <a:pt x="71183" y="547306"/>
                </a:lnTo>
                <a:lnTo>
                  <a:pt x="100114" y="579970"/>
                </a:lnTo>
                <a:lnTo>
                  <a:pt x="133007" y="608736"/>
                </a:lnTo>
                <a:lnTo>
                  <a:pt x="169456" y="633183"/>
                </a:lnTo>
                <a:lnTo>
                  <a:pt x="209067" y="652919"/>
                </a:lnTo>
                <a:lnTo>
                  <a:pt x="251447" y="667524"/>
                </a:lnTo>
                <a:lnTo>
                  <a:pt x="296189" y="676579"/>
                </a:lnTo>
                <a:lnTo>
                  <a:pt x="342900" y="679691"/>
                </a:lnTo>
                <a:lnTo>
                  <a:pt x="389318" y="676579"/>
                </a:lnTo>
                <a:lnTo>
                  <a:pt x="433870" y="667524"/>
                </a:lnTo>
                <a:lnTo>
                  <a:pt x="476148" y="652919"/>
                </a:lnTo>
                <a:lnTo>
                  <a:pt x="481025" y="650481"/>
                </a:lnTo>
                <a:lnTo>
                  <a:pt x="515734" y="633183"/>
                </a:lnTo>
                <a:lnTo>
                  <a:pt x="552208" y="608736"/>
                </a:lnTo>
                <a:lnTo>
                  <a:pt x="585165" y="579970"/>
                </a:lnTo>
                <a:lnTo>
                  <a:pt x="614184" y="547306"/>
                </a:lnTo>
                <a:lnTo>
                  <a:pt x="638860" y="511149"/>
                </a:lnTo>
                <a:lnTo>
                  <a:pt x="658774" y="471919"/>
                </a:lnTo>
                <a:lnTo>
                  <a:pt x="673506" y="430022"/>
                </a:lnTo>
                <a:lnTo>
                  <a:pt x="682650" y="385851"/>
                </a:lnTo>
                <a:lnTo>
                  <a:pt x="685800" y="339839"/>
                </a:lnTo>
                <a:close/>
              </a:path>
            </a:pathLst>
          </a:custGeom>
          <a:solidFill>
            <a:srgbClr val="00AF5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5"/>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78</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extLst>
      <p:ext uri="{BB962C8B-B14F-4D97-AF65-F5344CB8AC3E}">
        <p14:creationId xmlns:p14="http://schemas.microsoft.com/office/powerpoint/2010/main" val="18466109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5607559"/>
            <a:ext cx="9144000" cy="393383"/>
            <a:chOff x="0" y="6333744"/>
            <a:chExt cx="12192000" cy="524510"/>
          </a:xfrm>
        </p:grpSpPr>
        <p:sp>
          <p:nvSpPr>
            <p:cNvPr id="3" name="object 3"/>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5" name="object 5"/>
          <p:cNvGraphicFramePr>
            <a:graphicFrameLocks noGrp="1"/>
          </p:cNvGraphicFramePr>
          <p:nvPr/>
        </p:nvGraphicFramePr>
        <p:xfrm>
          <a:off x="2411511" y="1538858"/>
          <a:ext cx="7813833" cy="3867396"/>
        </p:xfrm>
        <a:graphic>
          <a:graphicData uri="http://schemas.openxmlformats.org/drawingml/2006/table">
            <a:tbl>
              <a:tblPr firstRow="1" bandRow="1">
                <a:tableStyleId>{2D5ABB26-0587-4C30-8999-92F81FD0307C}</a:tableStyleId>
              </a:tblPr>
              <a:tblGrid>
                <a:gridCol w="502444">
                  <a:extLst>
                    <a:ext uri="{9D8B030D-6E8A-4147-A177-3AD203B41FA5}">
                      <a16:colId xmlns:a16="http://schemas.microsoft.com/office/drawing/2014/main" val="20000"/>
                    </a:ext>
                  </a:extLst>
                </a:gridCol>
                <a:gridCol w="2585561">
                  <a:extLst>
                    <a:ext uri="{9D8B030D-6E8A-4147-A177-3AD203B41FA5}">
                      <a16:colId xmlns:a16="http://schemas.microsoft.com/office/drawing/2014/main" val="20001"/>
                    </a:ext>
                  </a:extLst>
                </a:gridCol>
                <a:gridCol w="4725828">
                  <a:extLst>
                    <a:ext uri="{9D8B030D-6E8A-4147-A177-3AD203B41FA5}">
                      <a16:colId xmlns:a16="http://schemas.microsoft.com/office/drawing/2014/main" val="20002"/>
                    </a:ext>
                  </a:extLst>
                </a:gridCol>
              </a:tblGrid>
              <a:tr h="440150">
                <a:tc>
                  <a:txBody>
                    <a:bodyPr/>
                    <a:lstStyle/>
                    <a:p>
                      <a:pPr marL="91440">
                        <a:lnSpc>
                          <a:spcPct val="100000"/>
                        </a:lnSpc>
                        <a:spcBef>
                          <a:spcPts val="290"/>
                        </a:spcBef>
                      </a:pPr>
                      <a:r>
                        <a:rPr sz="900" b="1" spc="-10" dirty="0">
                          <a:solidFill>
                            <a:srgbClr val="FFFFFF"/>
                          </a:solidFill>
                          <a:latin typeface="Carlito"/>
                          <a:cs typeface="Carlito"/>
                        </a:rPr>
                        <a:t>Clave</a:t>
                      </a:r>
                      <a:endParaRPr sz="9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D909F"/>
                    </a:solidFill>
                  </a:tcPr>
                </a:tc>
                <a:tc>
                  <a:txBody>
                    <a:bodyPr/>
                    <a:lstStyle/>
                    <a:p>
                      <a:pPr marL="91440">
                        <a:lnSpc>
                          <a:spcPct val="100000"/>
                        </a:lnSpc>
                        <a:spcBef>
                          <a:spcPts val="290"/>
                        </a:spcBef>
                      </a:pPr>
                      <a:r>
                        <a:rPr sz="900" b="1" spc="-5" dirty="0">
                          <a:solidFill>
                            <a:srgbClr val="FFFFFF"/>
                          </a:solidFill>
                          <a:latin typeface="Carlito"/>
                          <a:cs typeface="Carlito"/>
                        </a:rPr>
                        <a:t>Nombre</a:t>
                      </a:r>
                      <a:endParaRPr sz="9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D909F"/>
                    </a:solidFill>
                  </a:tcPr>
                </a:tc>
                <a:tc>
                  <a:txBody>
                    <a:bodyPr/>
                    <a:lstStyle/>
                    <a:p>
                      <a:pPr marL="92710">
                        <a:lnSpc>
                          <a:spcPct val="100000"/>
                        </a:lnSpc>
                        <a:spcBef>
                          <a:spcPts val="290"/>
                        </a:spcBef>
                      </a:pPr>
                      <a:r>
                        <a:rPr sz="900" b="1" spc="-5" dirty="0">
                          <a:solidFill>
                            <a:srgbClr val="FFFFFF"/>
                          </a:solidFill>
                          <a:latin typeface="Carlito"/>
                          <a:cs typeface="Carlito"/>
                        </a:rPr>
                        <a:t>Explicación</a:t>
                      </a:r>
                      <a:endParaRPr sz="900">
                        <a:latin typeface="Carlito"/>
                        <a:cs typeface="Carlito"/>
                      </a:endParaRPr>
                    </a:p>
                  </a:txBody>
                  <a:tcPr marL="0" marR="0" marT="2762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D909F"/>
                    </a:solidFill>
                  </a:tcPr>
                </a:tc>
                <a:extLst>
                  <a:ext uri="{0D108BD9-81ED-4DB2-BD59-A6C34878D82A}">
                    <a16:rowId xmlns:a16="http://schemas.microsoft.com/office/drawing/2014/main" val="10000"/>
                  </a:ext>
                </a:extLst>
              </a:tr>
              <a:tr h="342900">
                <a:tc>
                  <a:txBody>
                    <a:bodyPr/>
                    <a:lstStyle/>
                    <a:p>
                      <a:pPr marL="91440">
                        <a:lnSpc>
                          <a:spcPct val="100000"/>
                        </a:lnSpc>
                        <a:spcBef>
                          <a:spcPts val="295"/>
                        </a:spcBef>
                      </a:pPr>
                      <a:r>
                        <a:rPr sz="900" spc="-10" dirty="0">
                          <a:latin typeface="Carlito"/>
                          <a:cs typeface="Carlito"/>
                        </a:rPr>
                        <a:t>103</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DBDF"/>
                    </a:solidFill>
                  </a:tcPr>
                </a:tc>
                <a:tc>
                  <a:txBody>
                    <a:bodyPr/>
                    <a:lstStyle/>
                    <a:p>
                      <a:pPr marL="91440">
                        <a:lnSpc>
                          <a:spcPct val="100000"/>
                        </a:lnSpc>
                        <a:spcBef>
                          <a:spcPts val="295"/>
                        </a:spcBef>
                      </a:pPr>
                      <a:r>
                        <a:rPr sz="900" spc="-15" dirty="0">
                          <a:latin typeface="Carlito"/>
                          <a:cs typeface="Carlito"/>
                        </a:rPr>
                        <a:t>IVA</a:t>
                      </a:r>
                      <a:r>
                        <a:rPr sz="900" spc="-10" dirty="0">
                          <a:latin typeface="Carlito"/>
                          <a:cs typeface="Carlito"/>
                        </a:rPr>
                        <a:t> Convencional</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DBDF"/>
                    </a:solidFill>
                  </a:tcPr>
                </a:tc>
                <a:tc>
                  <a:txBody>
                    <a:bodyPr/>
                    <a:lstStyle/>
                    <a:p>
                      <a:pPr marL="92710" marR="275590">
                        <a:lnSpc>
                          <a:spcPct val="100000"/>
                        </a:lnSpc>
                        <a:spcBef>
                          <a:spcPts val="295"/>
                        </a:spcBef>
                      </a:pPr>
                      <a:r>
                        <a:rPr sz="900" spc="-5" dirty="0">
                          <a:latin typeface="Carlito"/>
                          <a:cs typeface="Carlito"/>
                        </a:rPr>
                        <a:t>Es </a:t>
                      </a:r>
                      <a:r>
                        <a:rPr sz="900" dirty="0">
                          <a:latin typeface="Carlito"/>
                          <a:cs typeface="Carlito"/>
                        </a:rPr>
                        <a:t>el </a:t>
                      </a:r>
                      <a:r>
                        <a:rPr sz="900" spc="-5" dirty="0">
                          <a:latin typeface="Carlito"/>
                          <a:cs typeface="Carlito"/>
                        </a:rPr>
                        <a:t>generado </a:t>
                      </a:r>
                      <a:r>
                        <a:rPr sz="900" spc="-10" dirty="0">
                          <a:latin typeface="Carlito"/>
                          <a:cs typeface="Carlito"/>
                        </a:rPr>
                        <a:t>por </a:t>
                      </a:r>
                      <a:r>
                        <a:rPr sz="900" spc="-5" dirty="0">
                          <a:latin typeface="Carlito"/>
                          <a:cs typeface="Carlito"/>
                        </a:rPr>
                        <a:t>las actividades </a:t>
                      </a:r>
                      <a:r>
                        <a:rPr sz="900" spc="-10" dirty="0">
                          <a:latin typeface="Carlito"/>
                          <a:cs typeface="Carlito"/>
                        </a:rPr>
                        <a:t>regulares </a:t>
                      </a:r>
                      <a:r>
                        <a:rPr sz="900" spc="-5" dirty="0">
                          <a:latin typeface="Carlito"/>
                          <a:cs typeface="Carlito"/>
                        </a:rPr>
                        <a:t>del </a:t>
                      </a:r>
                      <a:r>
                        <a:rPr sz="900" spc="-10" dirty="0">
                          <a:latin typeface="Carlito"/>
                          <a:cs typeface="Carlito"/>
                        </a:rPr>
                        <a:t>negocio, que </a:t>
                      </a:r>
                      <a:r>
                        <a:rPr sz="900" spc="-5" dirty="0">
                          <a:latin typeface="Carlito"/>
                          <a:cs typeface="Carlito"/>
                        </a:rPr>
                        <a:t>no </a:t>
                      </a:r>
                      <a:r>
                        <a:rPr sz="900" spc="-10" dirty="0">
                          <a:latin typeface="Carlito"/>
                          <a:cs typeface="Carlito"/>
                        </a:rPr>
                        <a:t>este relacionado </a:t>
                      </a:r>
                      <a:r>
                        <a:rPr sz="900" spc="-5" dirty="0">
                          <a:latin typeface="Carlito"/>
                          <a:cs typeface="Carlito"/>
                        </a:rPr>
                        <a:t>con </a:t>
                      </a:r>
                      <a:r>
                        <a:rPr sz="900" spc="-10" dirty="0">
                          <a:latin typeface="Carlito"/>
                          <a:cs typeface="Carlito"/>
                        </a:rPr>
                        <a:t>la  exportación, </a:t>
                      </a:r>
                      <a:r>
                        <a:rPr sz="900" spc="-5" dirty="0">
                          <a:latin typeface="Carlito"/>
                          <a:cs typeface="Carlito"/>
                        </a:rPr>
                        <a:t>sector </a:t>
                      </a:r>
                      <a:r>
                        <a:rPr sz="900" spc="-15" dirty="0">
                          <a:latin typeface="Carlito"/>
                          <a:cs typeface="Carlito"/>
                        </a:rPr>
                        <a:t>primario, </a:t>
                      </a:r>
                      <a:r>
                        <a:rPr sz="900" spc="-10" dirty="0">
                          <a:latin typeface="Carlito"/>
                          <a:cs typeface="Carlito"/>
                        </a:rPr>
                        <a:t>nuevas inversiones </a:t>
                      </a:r>
                      <a:r>
                        <a:rPr sz="900" dirty="0">
                          <a:latin typeface="Carlito"/>
                          <a:cs typeface="Carlito"/>
                        </a:rPr>
                        <a:t>, </a:t>
                      </a:r>
                      <a:r>
                        <a:rPr sz="900" spc="-10" dirty="0">
                          <a:latin typeface="Carlito"/>
                          <a:cs typeface="Carlito"/>
                        </a:rPr>
                        <a:t>preoperativo </a:t>
                      </a:r>
                      <a:r>
                        <a:rPr sz="900" dirty="0">
                          <a:latin typeface="Carlito"/>
                          <a:cs typeface="Carlito"/>
                        </a:rPr>
                        <a:t>o </a:t>
                      </a:r>
                      <a:r>
                        <a:rPr sz="900" spc="-10" dirty="0">
                          <a:latin typeface="Carlito"/>
                          <a:cs typeface="Carlito"/>
                        </a:rPr>
                        <a:t>relacionado</a:t>
                      </a:r>
                      <a:r>
                        <a:rPr sz="900" spc="55" dirty="0">
                          <a:latin typeface="Carlito"/>
                          <a:cs typeface="Carlito"/>
                        </a:rPr>
                        <a:t> </a:t>
                      </a:r>
                      <a:r>
                        <a:rPr sz="900" spc="-5" dirty="0">
                          <a:latin typeface="Carlito"/>
                          <a:cs typeface="Carlito"/>
                        </a:rPr>
                        <a:t>con </a:t>
                      </a:r>
                      <a:r>
                        <a:rPr sz="900" spc="-15" dirty="0">
                          <a:latin typeface="Carlito"/>
                          <a:cs typeface="Carlito"/>
                        </a:rPr>
                        <a:t>hidrocarburos</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01"/>
                  </a:ext>
                </a:extLst>
              </a:tr>
              <a:tr h="250508">
                <a:tc>
                  <a:txBody>
                    <a:bodyPr/>
                    <a:lstStyle/>
                    <a:p>
                      <a:pPr marL="91440">
                        <a:lnSpc>
                          <a:spcPct val="100000"/>
                        </a:lnSpc>
                        <a:spcBef>
                          <a:spcPts val="295"/>
                        </a:spcBef>
                      </a:pPr>
                      <a:r>
                        <a:rPr sz="900" spc="-10" dirty="0">
                          <a:latin typeface="Carlito"/>
                          <a:cs typeface="Carlito"/>
                        </a:rPr>
                        <a:t>127</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295"/>
                        </a:spcBef>
                      </a:pPr>
                      <a:r>
                        <a:rPr sz="900" spc="-20" dirty="0">
                          <a:latin typeface="Carlito"/>
                          <a:cs typeface="Carlito"/>
                        </a:rPr>
                        <a:t>IVA </a:t>
                      </a:r>
                      <a:r>
                        <a:rPr sz="900" spc="-5" dirty="0">
                          <a:latin typeface="Carlito"/>
                          <a:cs typeface="Carlito"/>
                        </a:rPr>
                        <a:t>certificado</a:t>
                      </a:r>
                      <a:r>
                        <a:rPr sz="900" spc="40" dirty="0">
                          <a:latin typeface="Carlito"/>
                          <a:cs typeface="Carlito"/>
                        </a:rPr>
                        <a:t> </a:t>
                      </a:r>
                      <a:r>
                        <a:rPr sz="900" dirty="0">
                          <a:latin typeface="Carlito"/>
                          <a:cs typeface="Carlito"/>
                        </a:rPr>
                        <a:t>A</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295"/>
                        </a:spcBef>
                      </a:pPr>
                      <a:r>
                        <a:rPr sz="900" spc="-15" dirty="0">
                          <a:latin typeface="Carlito"/>
                          <a:cs typeface="Carlito"/>
                        </a:rPr>
                        <a:t>Este </a:t>
                      </a:r>
                      <a:r>
                        <a:rPr sz="900" spc="-10" dirty="0">
                          <a:latin typeface="Carlito"/>
                          <a:cs typeface="Carlito"/>
                        </a:rPr>
                        <a:t>tramite aplica únicamente </a:t>
                      </a:r>
                      <a:r>
                        <a:rPr sz="900" spc="-15" dirty="0">
                          <a:latin typeface="Carlito"/>
                          <a:cs typeface="Carlito"/>
                        </a:rPr>
                        <a:t>para </a:t>
                      </a:r>
                      <a:r>
                        <a:rPr sz="900" spc="-5" dirty="0">
                          <a:latin typeface="Carlito"/>
                          <a:cs typeface="Carlito"/>
                        </a:rPr>
                        <a:t>empresas con </a:t>
                      </a:r>
                      <a:r>
                        <a:rPr sz="900" spc="-10" dirty="0">
                          <a:latin typeface="Carlito"/>
                          <a:cs typeface="Carlito"/>
                        </a:rPr>
                        <a:t>certificación </a:t>
                      </a:r>
                      <a:r>
                        <a:rPr sz="900" dirty="0">
                          <a:latin typeface="Carlito"/>
                          <a:cs typeface="Carlito"/>
                        </a:rPr>
                        <a:t>A </a:t>
                      </a:r>
                      <a:r>
                        <a:rPr sz="900" spc="-10" dirty="0">
                          <a:latin typeface="Carlito"/>
                          <a:cs typeface="Carlito"/>
                        </a:rPr>
                        <a:t>expedida</a:t>
                      </a:r>
                      <a:r>
                        <a:rPr sz="900" spc="30" dirty="0">
                          <a:latin typeface="Carlito"/>
                          <a:cs typeface="Carlito"/>
                        </a:rPr>
                        <a:t> </a:t>
                      </a:r>
                      <a:r>
                        <a:rPr sz="900" spc="-10" dirty="0">
                          <a:latin typeface="Carlito"/>
                          <a:cs typeface="Carlito"/>
                        </a:rPr>
                        <a:t>por </a:t>
                      </a:r>
                      <a:r>
                        <a:rPr sz="900" spc="-5" dirty="0">
                          <a:latin typeface="Carlito"/>
                          <a:cs typeface="Carlito"/>
                        </a:rPr>
                        <a:t>SHCP</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02"/>
                  </a:ext>
                </a:extLst>
              </a:tr>
              <a:tr h="342900">
                <a:tc>
                  <a:txBody>
                    <a:bodyPr/>
                    <a:lstStyle/>
                    <a:p>
                      <a:pPr marL="91440">
                        <a:lnSpc>
                          <a:spcPct val="100000"/>
                        </a:lnSpc>
                        <a:spcBef>
                          <a:spcPts val="295"/>
                        </a:spcBef>
                      </a:pPr>
                      <a:r>
                        <a:rPr sz="900" spc="-10" dirty="0">
                          <a:latin typeface="Carlito"/>
                          <a:cs typeface="Carlito"/>
                        </a:rPr>
                        <a:t>128</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1440">
                        <a:lnSpc>
                          <a:spcPct val="100000"/>
                        </a:lnSpc>
                        <a:spcBef>
                          <a:spcPts val="295"/>
                        </a:spcBef>
                      </a:pPr>
                      <a:r>
                        <a:rPr sz="900" spc="-20" dirty="0">
                          <a:latin typeface="Carlito"/>
                          <a:cs typeface="Carlito"/>
                        </a:rPr>
                        <a:t>IVA </a:t>
                      </a:r>
                      <a:r>
                        <a:rPr sz="900" spc="-5" dirty="0">
                          <a:latin typeface="Carlito"/>
                          <a:cs typeface="Carlito"/>
                        </a:rPr>
                        <a:t>certificado</a:t>
                      </a:r>
                      <a:r>
                        <a:rPr sz="900" spc="40" dirty="0">
                          <a:latin typeface="Carlito"/>
                          <a:cs typeface="Carlito"/>
                        </a:rPr>
                        <a:t> </a:t>
                      </a:r>
                      <a:r>
                        <a:rPr sz="900" dirty="0">
                          <a:latin typeface="Carlito"/>
                          <a:cs typeface="Carlito"/>
                        </a:rPr>
                        <a:t>AA</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2710">
                        <a:lnSpc>
                          <a:spcPct val="100000"/>
                        </a:lnSpc>
                        <a:spcBef>
                          <a:spcPts val="295"/>
                        </a:spcBef>
                      </a:pPr>
                      <a:r>
                        <a:rPr sz="900" spc="-15" dirty="0">
                          <a:latin typeface="Carlito"/>
                          <a:cs typeface="Carlito"/>
                        </a:rPr>
                        <a:t>Este </a:t>
                      </a:r>
                      <a:r>
                        <a:rPr sz="900" spc="-10" dirty="0">
                          <a:latin typeface="Carlito"/>
                          <a:cs typeface="Carlito"/>
                        </a:rPr>
                        <a:t>tramite aplica únicamente </a:t>
                      </a:r>
                      <a:r>
                        <a:rPr sz="900" spc="-15" dirty="0">
                          <a:latin typeface="Carlito"/>
                          <a:cs typeface="Carlito"/>
                        </a:rPr>
                        <a:t>para </a:t>
                      </a:r>
                      <a:r>
                        <a:rPr sz="900" spc="-5" dirty="0">
                          <a:latin typeface="Carlito"/>
                          <a:cs typeface="Carlito"/>
                        </a:rPr>
                        <a:t>empresas con </a:t>
                      </a:r>
                      <a:r>
                        <a:rPr sz="900" spc="-10" dirty="0">
                          <a:latin typeface="Carlito"/>
                          <a:cs typeface="Carlito"/>
                        </a:rPr>
                        <a:t>certificación </a:t>
                      </a:r>
                      <a:r>
                        <a:rPr sz="900" dirty="0">
                          <a:latin typeface="Carlito"/>
                          <a:cs typeface="Carlito"/>
                        </a:rPr>
                        <a:t>AA </a:t>
                      </a:r>
                      <a:r>
                        <a:rPr sz="900" spc="-10" dirty="0">
                          <a:latin typeface="Carlito"/>
                          <a:cs typeface="Carlito"/>
                        </a:rPr>
                        <a:t>expedida por</a:t>
                      </a:r>
                      <a:r>
                        <a:rPr sz="900" spc="60" dirty="0">
                          <a:latin typeface="Carlito"/>
                          <a:cs typeface="Carlito"/>
                        </a:rPr>
                        <a:t> </a:t>
                      </a:r>
                      <a:r>
                        <a:rPr sz="900" spc="-5" dirty="0">
                          <a:latin typeface="Carlito"/>
                          <a:cs typeface="Carlito"/>
                        </a:rPr>
                        <a:t>SHCP</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03"/>
                  </a:ext>
                </a:extLst>
              </a:tr>
              <a:tr h="205740">
                <a:tc>
                  <a:txBody>
                    <a:bodyPr/>
                    <a:lstStyle/>
                    <a:p>
                      <a:pPr marL="91440">
                        <a:lnSpc>
                          <a:spcPct val="100000"/>
                        </a:lnSpc>
                        <a:spcBef>
                          <a:spcPts val="295"/>
                        </a:spcBef>
                      </a:pPr>
                      <a:r>
                        <a:rPr sz="900" spc="-10" dirty="0">
                          <a:latin typeface="Carlito"/>
                          <a:cs typeface="Carlito"/>
                        </a:rPr>
                        <a:t>129</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295"/>
                        </a:spcBef>
                      </a:pPr>
                      <a:r>
                        <a:rPr sz="900" spc="-15" dirty="0">
                          <a:latin typeface="Carlito"/>
                          <a:cs typeface="Carlito"/>
                        </a:rPr>
                        <a:t>IVA </a:t>
                      </a:r>
                      <a:r>
                        <a:rPr sz="900" spc="-5" dirty="0">
                          <a:latin typeface="Carlito"/>
                          <a:cs typeface="Carlito"/>
                        </a:rPr>
                        <a:t>certificado</a:t>
                      </a:r>
                      <a:r>
                        <a:rPr sz="900" spc="35" dirty="0">
                          <a:latin typeface="Carlito"/>
                          <a:cs typeface="Carlito"/>
                        </a:rPr>
                        <a:t> </a:t>
                      </a:r>
                      <a:r>
                        <a:rPr sz="900" dirty="0">
                          <a:latin typeface="Carlito"/>
                          <a:cs typeface="Carlito"/>
                        </a:rPr>
                        <a:t>AAA</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295"/>
                        </a:spcBef>
                      </a:pPr>
                      <a:r>
                        <a:rPr sz="900" spc="-15" dirty="0">
                          <a:latin typeface="Carlito"/>
                          <a:cs typeface="Carlito"/>
                        </a:rPr>
                        <a:t>Este </a:t>
                      </a:r>
                      <a:r>
                        <a:rPr sz="900" spc="-10" dirty="0">
                          <a:latin typeface="Carlito"/>
                          <a:cs typeface="Carlito"/>
                        </a:rPr>
                        <a:t>tramite aplica únicamente </a:t>
                      </a:r>
                      <a:r>
                        <a:rPr sz="900" spc="-15" dirty="0">
                          <a:latin typeface="Carlito"/>
                          <a:cs typeface="Carlito"/>
                        </a:rPr>
                        <a:t>para </a:t>
                      </a:r>
                      <a:r>
                        <a:rPr sz="900" spc="-5" dirty="0">
                          <a:latin typeface="Carlito"/>
                          <a:cs typeface="Carlito"/>
                        </a:rPr>
                        <a:t>empresas con </a:t>
                      </a:r>
                      <a:r>
                        <a:rPr sz="900" spc="-10" dirty="0">
                          <a:latin typeface="Carlito"/>
                          <a:cs typeface="Carlito"/>
                        </a:rPr>
                        <a:t>certificación </a:t>
                      </a:r>
                      <a:r>
                        <a:rPr sz="900" dirty="0">
                          <a:latin typeface="Carlito"/>
                          <a:cs typeface="Carlito"/>
                        </a:rPr>
                        <a:t>AAA </a:t>
                      </a:r>
                      <a:r>
                        <a:rPr sz="900" spc="-10" dirty="0">
                          <a:latin typeface="Carlito"/>
                          <a:cs typeface="Carlito"/>
                        </a:rPr>
                        <a:t>expedida</a:t>
                      </a:r>
                      <a:r>
                        <a:rPr sz="900" spc="55" dirty="0">
                          <a:latin typeface="Carlito"/>
                          <a:cs typeface="Carlito"/>
                        </a:rPr>
                        <a:t> </a:t>
                      </a:r>
                      <a:r>
                        <a:rPr sz="900" spc="-10" dirty="0">
                          <a:latin typeface="Carlito"/>
                          <a:cs typeface="Carlito"/>
                        </a:rPr>
                        <a:t>por </a:t>
                      </a:r>
                      <a:r>
                        <a:rPr sz="900" spc="-5" dirty="0">
                          <a:latin typeface="Carlito"/>
                          <a:cs typeface="Carlito"/>
                        </a:rPr>
                        <a:t>SHCP</a:t>
                      </a:r>
                      <a:endParaRPr sz="900">
                        <a:latin typeface="Carlito"/>
                        <a:cs typeface="Carlito"/>
                      </a:endParaRPr>
                    </a:p>
                  </a:txBody>
                  <a:tcPr marL="0" marR="0" marT="2809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04"/>
                  </a:ext>
                </a:extLst>
              </a:tr>
              <a:tr h="342900">
                <a:tc>
                  <a:txBody>
                    <a:bodyPr/>
                    <a:lstStyle/>
                    <a:p>
                      <a:pPr marL="91440">
                        <a:lnSpc>
                          <a:spcPct val="100000"/>
                        </a:lnSpc>
                        <a:spcBef>
                          <a:spcPts val="300"/>
                        </a:spcBef>
                      </a:pPr>
                      <a:r>
                        <a:rPr sz="900" spc="-10" dirty="0">
                          <a:latin typeface="Carlito"/>
                          <a:cs typeface="Carlito"/>
                        </a:rPr>
                        <a:t>130</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1440">
                        <a:lnSpc>
                          <a:spcPct val="100000"/>
                        </a:lnSpc>
                        <a:spcBef>
                          <a:spcPts val="300"/>
                        </a:spcBef>
                      </a:pPr>
                      <a:r>
                        <a:rPr sz="900" spc="-15" dirty="0">
                          <a:latin typeface="Carlito"/>
                          <a:cs typeface="Carlito"/>
                        </a:rPr>
                        <a:t>IVA </a:t>
                      </a:r>
                      <a:r>
                        <a:rPr sz="900" spc="-5" dirty="0">
                          <a:latin typeface="Carlito"/>
                          <a:cs typeface="Carlito"/>
                        </a:rPr>
                        <a:t>Sector</a:t>
                      </a:r>
                      <a:r>
                        <a:rPr sz="900" spc="10" dirty="0">
                          <a:latin typeface="Carlito"/>
                          <a:cs typeface="Carlito"/>
                        </a:rPr>
                        <a:t> </a:t>
                      </a:r>
                      <a:r>
                        <a:rPr sz="900" spc="-10" dirty="0">
                          <a:latin typeface="Carlito"/>
                          <a:cs typeface="Carlito"/>
                        </a:rPr>
                        <a:t>Agropecuario</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2710" marR="509270">
                        <a:lnSpc>
                          <a:spcPct val="100000"/>
                        </a:lnSpc>
                        <a:spcBef>
                          <a:spcPts val="300"/>
                        </a:spcBef>
                      </a:pPr>
                      <a:r>
                        <a:rPr sz="900" spc="-15" dirty="0">
                          <a:latin typeface="Carlito"/>
                          <a:cs typeface="Carlito"/>
                        </a:rPr>
                        <a:t>Para </a:t>
                      </a:r>
                      <a:r>
                        <a:rPr sz="900" spc="-5" dirty="0">
                          <a:latin typeface="Carlito"/>
                          <a:cs typeface="Carlito"/>
                        </a:rPr>
                        <a:t>compañías </a:t>
                      </a:r>
                      <a:r>
                        <a:rPr sz="900" spc="-10" dirty="0">
                          <a:latin typeface="Carlito"/>
                          <a:cs typeface="Carlito"/>
                        </a:rPr>
                        <a:t>que </a:t>
                      </a:r>
                      <a:r>
                        <a:rPr sz="900" dirty="0">
                          <a:latin typeface="Carlito"/>
                          <a:cs typeface="Carlito"/>
                        </a:rPr>
                        <a:t>su </a:t>
                      </a:r>
                      <a:r>
                        <a:rPr sz="900" spc="-5" dirty="0">
                          <a:latin typeface="Carlito"/>
                          <a:cs typeface="Carlito"/>
                        </a:rPr>
                        <a:t>saldo </a:t>
                      </a:r>
                      <a:r>
                        <a:rPr sz="900" dirty="0">
                          <a:latin typeface="Carlito"/>
                          <a:cs typeface="Carlito"/>
                        </a:rPr>
                        <a:t>a </a:t>
                      </a:r>
                      <a:r>
                        <a:rPr sz="900" spc="-15" dirty="0">
                          <a:latin typeface="Carlito"/>
                          <a:cs typeface="Carlito"/>
                        </a:rPr>
                        <a:t>favor </a:t>
                      </a:r>
                      <a:r>
                        <a:rPr sz="900" dirty="0">
                          <a:latin typeface="Carlito"/>
                          <a:cs typeface="Carlito"/>
                        </a:rPr>
                        <a:t>a </a:t>
                      </a:r>
                      <a:r>
                        <a:rPr sz="900" spc="-5" dirty="0">
                          <a:latin typeface="Carlito"/>
                          <a:cs typeface="Carlito"/>
                        </a:rPr>
                        <a:t>sido generado </a:t>
                      </a:r>
                      <a:r>
                        <a:rPr sz="900" spc="-10" dirty="0">
                          <a:latin typeface="Carlito"/>
                          <a:cs typeface="Carlito"/>
                        </a:rPr>
                        <a:t>por </a:t>
                      </a:r>
                      <a:r>
                        <a:rPr sz="900" spc="-5" dirty="0">
                          <a:latin typeface="Carlito"/>
                          <a:cs typeface="Carlito"/>
                        </a:rPr>
                        <a:t>actividades </a:t>
                      </a:r>
                      <a:r>
                        <a:rPr sz="900" spc="-10" dirty="0">
                          <a:latin typeface="Carlito"/>
                          <a:cs typeface="Carlito"/>
                        </a:rPr>
                        <a:t>tales </a:t>
                      </a:r>
                      <a:r>
                        <a:rPr sz="900" spc="-5" dirty="0">
                          <a:latin typeface="Carlito"/>
                          <a:cs typeface="Carlito"/>
                        </a:rPr>
                        <a:t>como </a:t>
                      </a:r>
                      <a:r>
                        <a:rPr sz="900" spc="-10" dirty="0">
                          <a:latin typeface="Carlito"/>
                          <a:cs typeface="Carlito"/>
                        </a:rPr>
                        <a:t>ganadería </a:t>
                      </a:r>
                      <a:r>
                        <a:rPr sz="900" dirty="0">
                          <a:latin typeface="Carlito"/>
                          <a:cs typeface="Carlito"/>
                        </a:rPr>
                        <a:t>y  </a:t>
                      </a:r>
                      <a:r>
                        <a:rPr sz="900" spc="-10" dirty="0">
                          <a:latin typeface="Carlito"/>
                          <a:cs typeface="Carlito"/>
                        </a:rPr>
                        <a:t>agricultura.</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05"/>
                  </a:ext>
                </a:extLst>
              </a:tr>
              <a:tr h="250412">
                <a:tc>
                  <a:txBody>
                    <a:bodyPr/>
                    <a:lstStyle/>
                    <a:p>
                      <a:pPr marL="91440">
                        <a:lnSpc>
                          <a:spcPct val="100000"/>
                        </a:lnSpc>
                        <a:spcBef>
                          <a:spcPts val="300"/>
                        </a:spcBef>
                      </a:pPr>
                      <a:r>
                        <a:rPr sz="900" spc="-10" dirty="0">
                          <a:latin typeface="Carlito"/>
                          <a:cs typeface="Carlito"/>
                        </a:rPr>
                        <a:t>133</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300"/>
                        </a:spcBef>
                      </a:pPr>
                      <a:r>
                        <a:rPr sz="900" spc="-15" dirty="0">
                          <a:latin typeface="Carlito"/>
                          <a:cs typeface="Carlito"/>
                        </a:rPr>
                        <a:t>IVA </a:t>
                      </a:r>
                      <a:r>
                        <a:rPr sz="900" spc="-5" dirty="0">
                          <a:latin typeface="Carlito"/>
                          <a:cs typeface="Carlito"/>
                        </a:rPr>
                        <a:t>Nuevas</a:t>
                      </a:r>
                      <a:r>
                        <a:rPr sz="900" spc="10" dirty="0">
                          <a:latin typeface="Carlito"/>
                          <a:cs typeface="Carlito"/>
                        </a:rPr>
                        <a:t> </a:t>
                      </a:r>
                      <a:r>
                        <a:rPr sz="900" spc="-10" dirty="0">
                          <a:latin typeface="Carlito"/>
                          <a:cs typeface="Carlito"/>
                        </a:rPr>
                        <a:t>Inversiones</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300"/>
                        </a:spcBef>
                      </a:pPr>
                      <a:r>
                        <a:rPr sz="900" spc="-10" dirty="0">
                          <a:latin typeface="Carlito"/>
                          <a:cs typeface="Carlito"/>
                        </a:rPr>
                        <a:t>Saldos </a:t>
                      </a:r>
                      <a:r>
                        <a:rPr sz="900" dirty="0">
                          <a:latin typeface="Carlito"/>
                          <a:cs typeface="Carlito"/>
                        </a:rPr>
                        <a:t>a </a:t>
                      </a:r>
                      <a:r>
                        <a:rPr sz="900" spc="-15" dirty="0">
                          <a:latin typeface="Carlito"/>
                          <a:cs typeface="Carlito"/>
                        </a:rPr>
                        <a:t>Favor </a:t>
                      </a:r>
                      <a:r>
                        <a:rPr sz="900" spc="-5" dirty="0">
                          <a:latin typeface="Carlito"/>
                          <a:cs typeface="Carlito"/>
                        </a:rPr>
                        <a:t>generados </a:t>
                      </a:r>
                      <a:r>
                        <a:rPr sz="900" spc="-10" dirty="0">
                          <a:latin typeface="Carlito"/>
                          <a:cs typeface="Carlito"/>
                        </a:rPr>
                        <a:t>por proyectos </a:t>
                      </a:r>
                      <a:r>
                        <a:rPr sz="900" spc="-5" dirty="0">
                          <a:latin typeface="Carlito"/>
                          <a:cs typeface="Carlito"/>
                        </a:rPr>
                        <a:t>de </a:t>
                      </a:r>
                      <a:r>
                        <a:rPr sz="900" spc="-15" dirty="0">
                          <a:latin typeface="Carlito"/>
                          <a:cs typeface="Carlito"/>
                        </a:rPr>
                        <a:t>inversión </a:t>
                      </a:r>
                      <a:r>
                        <a:rPr sz="900" dirty="0">
                          <a:latin typeface="Carlito"/>
                          <a:cs typeface="Carlito"/>
                        </a:rPr>
                        <a:t>en </a:t>
                      </a:r>
                      <a:r>
                        <a:rPr sz="900" spc="-5" dirty="0">
                          <a:latin typeface="Carlito"/>
                          <a:cs typeface="Carlito"/>
                        </a:rPr>
                        <a:t>activo</a:t>
                      </a:r>
                      <a:r>
                        <a:rPr sz="900" spc="110" dirty="0">
                          <a:latin typeface="Carlito"/>
                          <a:cs typeface="Carlito"/>
                        </a:rPr>
                        <a:t> </a:t>
                      </a:r>
                      <a:r>
                        <a:rPr sz="900" spc="-10" dirty="0">
                          <a:latin typeface="Carlito"/>
                          <a:cs typeface="Carlito"/>
                        </a:rPr>
                        <a:t>fijo</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06"/>
                  </a:ext>
                </a:extLst>
              </a:tr>
              <a:tr h="250507">
                <a:tc>
                  <a:txBody>
                    <a:bodyPr/>
                    <a:lstStyle/>
                    <a:p>
                      <a:pPr marL="91440">
                        <a:lnSpc>
                          <a:spcPct val="100000"/>
                        </a:lnSpc>
                        <a:spcBef>
                          <a:spcPts val="300"/>
                        </a:spcBef>
                      </a:pPr>
                      <a:r>
                        <a:rPr sz="900" spc="-10" dirty="0">
                          <a:latin typeface="Carlito"/>
                          <a:cs typeface="Carlito"/>
                        </a:rPr>
                        <a:t>134</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1440">
                        <a:lnSpc>
                          <a:spcPct val="100000"/>
                        </a:lnSpc>
                        <a:spcBef>
                          <a:spcPts val="300"/>
                        </a:spcBef>
                      </a:pPr>
                      <a:r>
                        <a:rPr sz="900" spc="-20" dirty="0">
                          <a:latin typeface="Carlito"/>
                          <a:cs typeface="Carlito"/>
                        </a:rPr>
                        <a:t>IVA </a:t>
                      </a:r>
                      <a:r>
                        <a:rPr sz="900" spc="-5" dirty="0">
                          <a:latin typeface="Carlito"/>
                          <a:cs typeface="Carlito"/>
                        </a:rPr>
                        <a:t>Medicinas de</a:t>
                      </a:r>
                      <a:r>
                        <a:rPr sz="900" spc="60" dirty="0">
                          <a:latin typeface="Carlito"/>
                          <a:cs typeface="Carlito"/>
                        </a:rPr>
                        <a:t> </a:t>
                      </a:r>
                      <a:r>
                        <a:rPr sz="900" spc="-10" dirty="0">
                          <a:latin typeface="Carlito"/>
                          <a:cs typeface="Carlito"/>
                        </a:rPr>
                        <a:t>patente</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2710">
                        <a:lnSpc>
                          <a:spcPct val="100000"/>
                        </a:lnSpc>
                        <a:spcBef>
                          <a:spcPts val="300"/>
                        </a:spcBef>
                      </a:pPr>
                      <a:r>
                        <a:rPr sz="900" spc="-10" dirty="0">
                          <a:latin typeface="Carlito"/>
                          <a:cs typeface="Carlito"/>
                        </a:rPr>
                        <a:t>Relacionado </a:t>
                      </a:r>
                      <a:r>
                        <a:rPr sz="900" spc="-5" dirty="0">
                          <a:latin typeface="Carlito"/>
                          <a:cs typeface="Carlito"/>
                        </a:rPr>
                        <a:t>con </a:t>
                      </a:r>
                      <a:r>
                        <a:rPr sz="900" spc="-10" dirty="0">
                          <a:latin typeface="Carlito"/>
                          <a:cs typeface="Carlito"/>
                        </a:rPr>
                        <a:t>laboratorios que desarrollan </a:t>
                      </a:r>
                      <a:r>
                        <a:rPr sz="900" spc="-5" dirty="0">
                          <a:latin typeface="Carlito"/>
                          <a:cs typeface="Carlito"/>
                        </a:rPr>
                        <a:t>medicamentos de</a:t>
                      </a:r>
                      <a:r>
                        <a:rPr sz="900" spc="190" dirty="0">
                          <a:latin typeface="Carlito"/>
                          <a:cs typeface="Carlito"/>
                        </a:rPr>
                        <a:t> </a:t>
                      </a:r>
                      <a:r>
                        <a:rPr sz="900" spc="-10" dirty="0">
                          <a:latin typeface="Carlito"/>
                          <a:cs typeface="Carlito"/>
                        </a:rPr>
                        <a:t>patente</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07"/>
                  </a:ext>
                </a:extLst>
              </a:tr>
              <a:tr h="250412">
                <a:tc>
                  <a:txBody>
                    <a:bodyPr/>
                    <a:lstStyle/>
                    <a:p>
                      <a:pPr marL="91440">
                        <a:lnSpc>
                          <a:spcPct val="100000"/>
                        </a:lnSpc>
                        <a:spcBef>
                          <a:spcPts val="300"/>
                        </a:spcBef>
                      </a:pPr>
                      <a:r>
                        <a:rPr sz="900" spc="-10" dirty="0">
                          <a:latin typeface="Carlito"/>
                          <a:cs typeface="Carlito"/>
                        </a:rPr>
                        <a:t>135</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300"/>
                        </a:spcBef>
                      </a:pPr>
                      <a:r>
                        <a:rPr sz="900" spc="-20" dirty="0">
                          <a:latin typeface="Carlito"/>
                          <a:cs typeface="Carlito"/>
                        </a:rPr>
                        <a:t>IVA </a:t>
                      </a:r>
                      <a:r>
                        <a:rPr sz="900" spc="-10" dirty="0">
                          <a:latin typeface="Carlito"/>
                          <a:cs typeface="Carlito"/>
                        </a:rPr>
                        <a:t>productos</a:t>
                      </a:r>
                      <a:r>
                        <a:rPr sz="900" spc="35" dirty="0">
                          <a:latin typeface="Carlito"/>
                          <a:cs typeface="Carlito"/>
                        </a:rPr>
                        <a:t> </a:t>
                      </a:r>
                      <a:r>
                        <a:rPr sz="900" spc="-5" dirty="0">
                          <a:latin typeface="Carlito"/>
                          <a:cs typeface="Carlito"/>
                        </a:rPr>
                        <a:t>alimenticios</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300"/>
                        </a:spcBef>
                      </a:pPr>
                      <a:r>
                        <a:rPr sz="900" spc="-10" dirty="0">
                          <a:latin typeface="Carlito"/>
                          <a:cs typeface="Carlito"/>
                        </a:rPr>
                        <a:t>El relacionado </a:t>
                      </a:r>
                      <a:r>
                        <a:rPr sz="900" dirty="0">
                          <a:latin typeface="Carlito"/>
                          <a:cs typeface="Carlito"/>
                        </a:rPr>
                        <a:t>en </a:t>
                      </a:r>
                      <a:r>
                        <a:rPr sz="900" spc="-10" dirty="0">
                          <a:latin typeface="Carlito"/>
                          <a:cs typeface="Carlito"/>
                        </a:rPr>
                        <a:t>la distribución </a:t>
                      </a:r>
                      <a:r>
                        <a:rPr sz="900" dirty="0">
                          <a:latin typeface="Carlito"/>
                          <a:cs typeface="Carlito"/>
                        </a:rPr>
                        <a:t>y </a:t>
                      </a:r>
                      <a:r>
                        <a:rPr sz="900" spc="-15" dirty="0">
                          <a:latin typeface="Carlito"/>
                          <a:cs typeface="Carlito"/>
                        </a:rPr>
                        <a:t>produccion </a:t>
                      </a:r>
                      <a:r>
                        <a:rPr sz="900" spc="-5" dirty="0">
                          <a:latin typeface="Carlito"/>
                          <a:cs typeface="Carlito"/>
                        </a:rPr>
                        <a:t>de</a:t>
                      </a:r>
                      <a:r>
                        <a:rPr sz="900" spc="254" dirty="0">
                          <a:latin typeface="Carlito"/>
                          <a:cs typeface="Carlito"/>
                        </a:rPr>
                        <a:t> </a:t>
                      </a:r>
                      <a:r>
                        <a:rPr sz="900" spc="-5" dirty="0">
                          <a:latin typeface="Carlito"/>
                          <a:cs typeface="Carlito"/>
                        </a:rPr>
                        <a:t>alimentos</a:t>
                      </a:r>
                      <a:endParaRPr sz="900">
                        <a:latin typeface="Carlito"/>
                        <a:cs typeface="Carlito"/>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08"/>
                  </a:ext>
                </a:extLst>
              </a:tr>
              <a:tr h="342900">
                <a:tc>
                  <a:txBody>
                    <a:bodyPr/>
                    <a:lstStyle/>
                    <a:p>
                      <a:pPr marL="91440">
                        <a:lnSpc>
                          <a:spcPct val="100000"/>
                        </a:lnSpc>
                        <a:spcBef>
                          <a:spcPts val="305"/>
                        </a:spcBef>
                      </a:pPr>
                      <a:r>
                        <a:rPr sz="900" spc="-10" dirty="0">
                          <a:latin typeface="Carlito"/>
                          <a:cs typeface="Carlito"/>
                        </a:rPr>
                        <a:t>137</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125095">
                        <a:lnSpc>
                          <a:spcPct val="100000"/>
                        </a:lnSpc>
                        <a:spcBef>
                          <a:spcPts val="305"/>
                        </a:spcBef>
                      </a:pPr>
                      <a:r>
                        <a:rPr sz="900" spc="-20" dirty="0">
                          <a:latin typeface="Carlito"/>
                          <a:cs typeface="Carlito"/>
                        </a:rPr>
                        <a:t>IVA </a:t>
                      </a:r>
                      <a:r>
                        <a:rPr sz="900" spc="-10" dirty="0">
                          <a:latin typeface="Carlito"/>
                          <a:cs typeface="Carlito"/>
                        </a:rPr>
                        <a:t>exportación </a:t>
                      </a:r>
                      <a:r>
                        <a:rPr sz="900" spc="-5" dirty="0">
                          <a:latin typeface="Carlito"/>
                          <a:cs typeface="Carlito"/>
                        </a:rPr>
                        <a:t>de</a:t>
                      </a:r>
                      <a:r>
                        <a:rPr sz="900" spc="80" dirty="0">
                          <a:latin typeface="Carlito"/>
                          <a:cs typeface="Carlito"/>
                        </a:rPr>
                        <a:t> </a:t>
                      </a:r>
                      <a:r>
                        <a:rPr sz="900" spc="-5" dirty="0">
                          <a:latin typeface="Carlito"/>
                          <a:cs typeface="Carlito"/>
                        </a:rPr>
                        <a:t>servicios</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2710" marR="203200">
                        <a:lnSpc>
                          <a:spcPct val="100000"/>
                        </a:lnSpc>
                        <a:spcBef>
                          <a:spcPts val="305"/>
                        </a:spcBef>
                      </a:pPr>
                      <a:r>
                        <a:rPr sz="900" spc="-10" dirty="0">
                          <a:latin typeface="Carlito"/>
                          <a:cs typeface="Carlito"/>
                        </a:rPr>
                        <a:t>Saldos </a:t>
                      </a:r>
                      <a:r>
                        <a:rPr sz="900" spc="-5" dirty="0">
                          <a:latin typeface="Carlito"/>
                          <a:cs typeface="Carlito"/>
                        </a:rPr>
                        <a:t>generados </a:t>
                      </a:r>
                      <a:r>
                        <a:rPr sz="900" spc="-10" dirty="0">
                          <a:latin typeface="Carlito"/>
                          <a:cs typeface="Carlito"/>
                        </a:rPr>
                        <a:t>por la </a:t>
                      </a:r>
                      <a:r>
                        <a:rPr sz="900" spc="-15" dirty="0">
                          <a:latin typeface="Carlito"/>
                          <a:cs typeface="Carlito"/>
                        </a:rPr>
                        <a:t>prestación </a:t>
                      </a:r>
                      <a:r>
                        <a:rPr sz="900" spc="-5" dirty="0">
                          <a:latin typeface="Carlito"/>
                          <a:cs typeface="Carlito"/>
                        </a:rPr>
                        <a:t>de servicios </a:t>
                      </a:r>
                      <a:r>
                        <a:rPr sz="900" dirty="0">
                          <a:latin typeface="Carlito"/>
                          <a:cs typeface="Carlito"/>
                        </a:rPr>
                        <a:t>al </a:t>
                      </a:r>
                      <a:r>
                        <a:rPr sz="900" spc="-10" dirty="0">
                          <a:latin typeface="Carlito"/>
                          <a:cs typeface="Carlito"/>
                        </a:rPr>
                        <a:t>extranjero </a:t>
                      </a:r>
                      <a:r>
                        <a:rPr sz="900" spc="-15" dirty="0">
                          <a:latin typeface="Carlito"/>
                          <a:cs typeface="Carlito"/>
                        </a:rPr>
                        <a:t>excluyendo </a:t>
                      </a:r>
                      <a:r>
                        <a:rPr sz="900" spc="-10" dirty="0">
                          <a:latin typeface="Carlito"/>
                          <a:cs typeface="Carlito"/>
                        </a:rPr>
                        <a:t>los </a:t>
                      </a:r>
                      <a:r>
                        <a:rPr sz="900" spc="-15" dirty="0">
                          <a:latin typeface="Carlito"/>
                          <a:cs typeface="Carlito"/>
                        </a:rPr>
                        <a:t>referentes </a:t>
                      </a:r>
                      <a:r>
                        <a:rPr sz="900" dirty="0">
                          <a:latin typeface="Carlito"/>
                          <a:cs typeface="Carlito"/>
                        </a:rPr>
                        <a:t>a </a:t>
                      </a:r>
                      <a:r>
                        <a:rPr sz="900" spc="-5" dirty="0">
                          <a:latin typeface="Carlito"/>
                          <a:cs typeface="Carlito"/>
                        </a:rPr>
                        <a:t>sectores  de</a:t>
                      </a:r>
                      <a:r>
                        <a:rPr sz="900" spc="10" dirty="0">
                          <a:latin typeface="Carlito"/>
                          <a:cs typeface="Carlito"/>
                        </a:rPr>
                        <a:t> </a:t>
                      </a:r>
                      <a:r>
                        <a:rPr sz="900" spc="-10" dirty="0">
                          <a:latin typeface="Carlito"/>
                          <a:cs typeface="Carlito"/>
                        </a:rPr>
                        <a:t>tecnología</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09"/>
                  </a:ext>
                </a:extLst>
              </a:tr>
              <a:tr h="250507">
                <a:tc>
                  <a:txBody>
                    <a:bodyPr/>
                    <a:lstStyle/>
                    <a:p>
                      <a:pPr marL="91440">
                        <a:lnSpc>
                          <a:spcPct val="100000"/>
                        </a:lnSpc>
                        <a:spcBef>
                          <a:spcPts val="305"/>
                        </a:spcBef>
                      </a:pPr>
                      <a:r>
                        <a:rPr sz="900" spc="-10" dirty="0">
                          <a:latin typeface="Carlito"/>
                          <a:cs typeface="Carlito"/>
                        </a:rPr>
                        <a:t>141</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305"/>
                        </a:spcBef>
                      </a:pPr>
                      <a:r>
                        <a:rPr sz="900" spc="-20" dirty="0">
                          <a:latin typeface="Carlito"/>
                          <a:cs typeface="Carlito"/>
                        </a:rPr>
                        <a:t>IVA </a:t>
                      </a:r>
                      <a:r>
                        <a:rPr sz="900" spc="-10" dirty="0">
                          <a:latin typeface="Carlito"/>
                          <a:cs typeface="Carlito"/>
                        </a:rPr>
                        <a:t>contratistas </a:t>
                      </a:r>
                      <a:r>
                        <a:rPr sz="900" spc="-5" dirty="0">
                          <a:latin typeface="Carlito"/>
                          <a:cs typeface="Carlito"/>
                        </a:rPr>
                        <a:t>de</a:t>
                      </a:r>
                      <a:r>
                        <a:rPr sz="900" spc="25" dirty="0">
                          <a:latin typeface="Carlito"/>
                          <a:cs typeface="Carlito"/>
                        </a:rPr>
                        <a:t> </a:t>
                      </a:r>
                      <a:r>
                        <a:rPr sz="900" spc="-15" dirty="0">
                          <a:latin typeface="Carlito"/>
                          <a:cs typeface="Carlito"/>
                        </a:rPr>
                        <a:t>hidrocarburos</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305"/>
                        </a:spcBef>
                      </a:pPr>
                      <a:r>
                        <a:rPr sz="900" spc="-20" dirty="0">
                          <a:latin typeface="Carlito"/>
                          <a:cs typeface="Carlito"/>
                        </a:rPr>
                        <a:t>IVA </a:t>
                      </a:r>
                      <a:r>
                        <a:rPr sz="900" spc="-10" dirty="0">
                          <a:latin typeface="Carlito"/>
                          <a:cs typeface="Carlito"/>
                        </a:rPr>
                        <a:t>relacionado </a:t>
                      </a:r>
                      <a:r>
                        <a:rPr sz="900" spc="-5" dirty="0">
                          <a:latin typeface="Carlito"/>
                          <a:cs typeface="Carlito"/>
                        </a:rPr>
                        <a:t>con </a:t>
                      </a:r>
                      <a:r>
                        <a:rPr sz="900" spc="-10" dirty="0">
                          <a:latin typeface="Carlito"/>
                          <a:cs typeface="Carlito"/>
                        </a:rPr>
                        <a:t>la extracción </a:t>
                      </a:r>
                      <a:r>
                        <a:rPr sz="900" spc="-5" dirty="0">
                          <a:latin typeface="Carlito"/>
                          <a:cs typeface="Carlito"/>
                        </a:rPr>
                        <a:t>de</a:t>
                      </a:r>
                      <a:r>
                        <a:rPr sz="900" spc="155" dirty="0">
                          <a:latin typeface="Carlito"/>
                          <a:cs typeface="Carlito"/>
                        </a:rPr>
                        <a:t> </a:t>
                      </a:r>
                      <a:r>
                        <a:rPr sz="900" spc="-10" dirty="0">
                          <a:latin typeface="Carlito"/>
                          <a:cs typeface="Carlito"/>
                        </a:rPr>
                        <a:t>petróleo</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10"/>
                  </a:ext>
                </a:extLst>
              </a:tr>
              <a:tr h="250421">
                <a:tc>
                  <a:txBody>
                    <a:bodyPr/>
                    <a:lstStyle/>
                    <a:p>
                      <a:pPr marL="91440">
                        <a:lnSpc>
                          <a:spcPct val="100000"/>
                        </a:lnSpc>
                        <a:spcBef>
                          <a:spcPts val="305"/>
                        </a:spcBef>
                      </a:pPr>
                      <a:r>
                        <a:rPr sz="900" spc="-10" dirty="0">
                          <a:latin typeface="Carlito"/>
                          <a:cs typeface="Carlito"/>
                        </a:rPr>
                        <a:t>142</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1440">
                        <a:lnSpc>
                          <a:spcPct val="100000"/>
                        </a:lnSpc>
                        <a:spcBef>
                          <a:spcPts val="305"/>
                        </a:spcBef>
                      </a:pPr>
                      <a:r>
                        <a:rPr sz="900" spc="-20" dirty="0">
                          <a:latin typeface="Carlito"/>
                          <a:cs typeface="Carlito"/>
                        </a:rPr>
                        <a:t>IVA </a:t>
                      </a:r>
                      <a:r>
                        <a:rPr sz="900" spc="-10" dirty="0">
                          <a:latin typeface="Carlito"/>
                          <a:cs typeface="Carlito"/>
                        </a:rPr>
                        <a:t>periodo</a:t>
                      </a:r>
                      <a:r>
                        <a:rPr sz="900" spc="40" dirty="0">
                          <a:latin typeface="Carlito"/>
                          <a:cs typeface="Carlito"/>
                        </a:rPr>
                        <a:t> </a:t>
                      </a:r>
                      <a:r>
                        <a:rPr sz="900" spc="-10" dirty="0">
                          <a:latin typeface="Carlito"/>
                          <a:cs typeface="Carlito"/>
                        </a:rPr>
                        <a:t>preoperativo</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tc>
                  <a:txBody>
                    <a:bodyPr/>
                    <a:lstStyle/>
                    <a:p>
                      <a:pPr marL="92710">
                        <a:lnSpc>
                          <a:spcPct val="100000"/>
                        </a:lnSpc>
                        <a:spcBef>
                          <a:spcPts val="305"/>
                        </a:spcBef>
                      </a:pPr>
                      <a:r>
                        <a:rPr sz="900" spc="-10" dirty="0">
                          <a:latin typeface="Carlito"/>
                          <a:cs typeface="Carlito"/>
                        </a:rPr>
                        <a:t>Relacionado </a:t>
                      </a:r>
                      <a:r>
                        <a:rPr sz="900" spc="-5" dirty="0">
                          <a:latin typeface="Carlito"/>
                          <a:cs typeface="Carlito"/>
                        </a:rPr>
                        <a:t>con saldos </a:t>
                      </a:r>
                      <a:r>
                        <a:rPr sz="900" dirty="0">
                          <a:latin typeface="Carlito"/>
                          <a:cs typeface="Carlito"/>
                        </a:rPr>
                        <a:t>a </a:t>
                      </a:r>
                      <a:r>
                        <a:rPr sz="900" spc="-15" dirty="0">
                          <a:latin typeface="Carlito"/>
                          <a:cs typeface="Carlito"/>
                        </a:rPr>
                        <a:t>favor </a:t>
                      </a:r>
                      <a:r>
                        <a:rPr sz="900" spc="-10" dirty="0">
                          <a:latin typeface="Carlito"/>
                          <a:cs typeface="Carlito"/>
                        </a:rPr>
                        <a:t>generados </a:t>
                      </a:r>
                      <a:r>
                        <a:rPr sz="900" dirty="0">
                          <a:latin typeface="Carlito"/>
                          <a:cs typeface="Carlito"/>
                        </a:rPr>
                        <a:t>en </a:t>
                      </a:r>
                      <a:r>
                        <a:rPr sz="900" spc="-10" dirty="0">
                          <a:latin typeface="Carlito"/>
                          <a:cs typeface="Carlito"/>
                        </a:rPr>
                        <a:t>periodos previos </a:t>
                      </a:r>
                      <a:r>
                        <a:rPr sz="900" dirty="0">
                          <a:latin typeface="Carlito"/>
                          <a:cs typeface="Carlito"/>
                        </a:rPr>
                        <a:t>a </a:t>
                      </a:r>
                      <a:r>
                        <a:rPr sz="900" spc="-10" dirty="0">
                          <a:latin typeface="Carlito"/>
                          <a:cs typeface="Carlito"/>
                        </a:rPr>
                        <a:t>que </a:t>
                      </a:r>
                      <a:r>
                        <a:rPr sz="900" dirty="0">
                          <a:latin typeface="Carlito"/>
                          <a:cs typeface="Carlito"/>
                        </a:rPr>
                        <a:t>se </a:t>
                      </a:r>
                      <a:r>
                        <a:rPr sz="900" spc="-5" dirty="0">
                          <a:latin typeface="Carlito"/>
                          <a:cs typeface="Carlito"/>
                        </a:rPr>
                        <a:t>generen</a:t>
                      </a:r>
                      <a:r>
                        <a:rPr sz="900" spc="225" dirty="0">
                          <a:latin typeface="Carlito"/>
                          <a:cs typeface="Carlito"/>
                        </a:rPr>
                        <a:t> </a:t>
                      </a:r>
                      <a:r>
                        <a:rPr sz="900" spc="-10" dirty="0">
                          <a:latin typeface="Carlito"/>
                          <a:cs typeface="Carlito"/>
                        </a:rPr>
                        <a:t>ingresos</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DBDF"/>
                    </a:solidFill>
                  </a:tcPr>
                </a:tc>
                <a:extLst>
                  <a:ext uri="{0D108BD9-81ED-4DB2-BD59-A6C34878D82A}">
                    <a16:rowId xmlns:a16="http://schemas.microsoft.com/office/drawing/2014/main" val="10011"/>
                  </a:ext>
                </a:extLst>
              </a:tr>
              <a:tr h="250460">
                <a:tc>
                  <a:txBody>
                    <a:bodyPr/>
                    <a:lstStyle/>
                    <a:p>
                      <a:pPr marL="91440">
                        <a:lnSpc>
                          <a:spcPct val="100000"/>
                        </a:lnSpc>
                        <a:spcBef>
                          <a:spcPts val="305"/>
                        </a:spcBef>
                      </a:pPr>
                      <a:r>
                        <a:rPr sz="900" spc="-10" dirty="0">
                          <a:latin typeface="Carlito"/>
                          <a:cs typeface="Carlito"/>
                        </a:rPr>
                        <a:t>143</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1440">
                        <a:lnSpc>
                          <a:spcPct val="100000"/>
                        </a:lnSpc>
                        <a:spcBef>
                          <a:spcPts val="305"/>
                        </a:spcBef>
                      </a:pPr>
                      <a:r>
                        <a:rPr sz="900" spc="-20" dirty="0">
                          <a:latin typeface="Carlito"/>
                          <a:cs typeface="Carlito"/>
                        </a:rPr>
                        <a:t>IVA </a:t>
                      </a:r>
                      <a:r>
                        <a:rPr sz="900" spc="-10" dirty="0">
                          <a:latin typeface="Carlito"/>
                          <a:cs typeface="Carlito"/>
                        </a:rPr>
                        <a:t>Exportación </a:t>
                      </a:r>
                      <a:r>
                        <a:rPr sz="900" spc="-5" dirty="0">
                          <a:latin typeface="Carlito"/>
                          <a:cs typeface="Carlito"/>
                        </a:rPr>
                        <a:t>de servicios de</a:t>
                      </a:r>
                      <a:r>
                        <a:rPr sz="900" spc="160" dirty="0">
                          <a:latin typeface="Carlito"/>
                          <a:cs typeface="Carlito"/>
                        </a:rPr>
                        <a:t> </a:t>
                      </a:r>
                      <a:r>
                        <a:rPr sz="900" spc="-10" dirty="0">
                          <a:latin typeface="Carlito"/>
                          <a:cs typeface="Carlito"/>
                        </a:rPr>
                        <a:t>tecnología</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tc>
                  <a:txBody>
                    <a:bodyPr/>
                    <a:lstStyle/>
                    <a:p>
                      <a:pPr marL="92710">
                        <a:lnSpc>
                          <a:spcPct val="100000"/>
                        </a:lnSpc>
                        <a:spcBef>
                          <a:spcPts val="305"/>
                        </a:spcBef>
                      </a:pPr>
                      <a:r>
                        <a:rPr sz="900" spc="-10" dirty="0">
                          <a:latin typeface="Carlito"/>
                          <a:cs typeface="Carlito"/>
                        </a:rPr>
                        <a:t>Saldos generados por la </a:t>
                      </a:r>
                      <a:r>
                        <a:rPr sz="900" spc="-15" dirty="0">
                          <a:latin typeface="Carlito"/>
                          <a:cs typeface="Carlito"/>
                        </a:rPr>
                        <a:t>prestación </a:t>
                      </a:r>
                      <a:r>
                        <a:rPr sz="900" spc="-5" dirty="0">
                          <a:latin typeface="Carlito"/>
                          <a:cs typeface="Carlito"/>
                        </a:rPr>
                        <a:t>de servicios </a:t>
                      </a:r>
                      <a:r>
                        <a:rPr sz="900" dirty="0">
                          <a:latin typeface="Carlito"/>
                          <a:cs typeface="Carlito"/>
                        </a:rPr>
                        <a:t>al </a:t>
                      </a:r>
                      <a:r>
                        <a:rPr sz="900" spc="-15" dirty="0">
                          <a:latin typeface="Carlito"/>
                          <a:cs typeface="Carlito"/>
                        </a:rPr>
                        <a:t>extranjero </a:t>
                      </a:r>
                      <a:r>
                        <a:rPr sz="900" dirty="0">
                          <a:latin typeface="Carlito"/>
                          <a:cs typeface="Carlito"/>
                        </a:rPr>
                        <a:t>en </a:t>
                      </a:r>
                      <a:r>
                        <a:rPr sz="900" spc="-5" dirty="0">
                          <a:latin typeface="Carlito"/>
                          <a:cs typeface="Carlito"/>
                        </a:rPr>
                        <a:t>sectores</a:t>
                      </a:r>
                      <a:r>
                        <a:rPr sz="900" spc="10" dirty="0">
                          <a:latin typeface="Carlito"/>
                          <a:cs typeface="Carlito"/>
                        </a:rPr>
                        <a:t> </a:t>
                      </a:r>
                      <a:r>
                        <a:rPr sz="900" spc="-5" dirty="0">
                          <a:latin typeface="Carlito"/>
                          <a:cs typeface="Carlito"/>
                        </a:rPr>
                        <a:t>de </a:t>
                      </a:r>
                      <a:r>
                        <a:rPr sz="900" spc="-10" dirty="0">
                          <a:latin typeface="Carlito"/>
                          <a:cs typeface="Carlito"/>
                        </a:rPr>
                        <a:t>tecnología</a:t>
                      </a:r>
                      <a:endParaRPr sz="900">
                        <a:latin typeface="Carlito"/>
                        <a:cs typeface="Carlito"/>
                      </a:endParaRPr>
                    </a:p>
                  </a:txBody>
                  <a:tcPr marL="0" marR="0" marT="2905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DEF"/>
                    </a:solidFill>
                  </a:tcPr>
                </a:tc>
                <a:extLst>
                  <a:ext uri="{0D108BD9-81ED-4DB2-BD59-A6C34878D82A}">
                    <a16:rowId xmlns:a16="http://schemas.microsoft.com/office/drawing/2014/main" val="10012"/>
                  </a:ext>
                </a:extLst>
              </a:tr>
            </a:tbl>
          </a:graphicData>
        </a:graphic>
      </p:graphicFrame>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27</a:t>
            </a:r>
          </a:p>
        </p:txBody>
      </p:sp>
      <p:sp>
        <p:nvSpPr>
          <p:cNvPr id="6" name="object 6"/>
          <p:cNvSpPr txBox="1"/>
          <p:nvPr/>
        </p:nvSpPr>
        <p:spPr>
          <a:xfrm>
            <a:off x="2408301" y="1159764"/>
            <a:ext cx="2543175" cy="170239"/>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4.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11" normalizeH="0" baseline="0" noProof="0" dirty="0">
                <a:ln>
                  <a:noFill/>
                </a:ln>
                <a:solidFill>
                  <a:prstClr val="black"/>
                </a:solidFill>
                <a:effectLst/>
                <a:uLnTx/>
                <a:uFillTx/>
                <a:latin typeface="Arial"/>
                <a:ea typeface="+mn-ea"/>
                <a:cs typeface="Arial"/>
              </a:rPr>
              <a:t>deberá </a:t>
            </a:r>
            <a:r>
              <a:rPr kumimoji="0" sz="1050" b="0" i="0" u="none" strike="noStrike" kern="1200" cap="none" spc="-8" normalizeH="0" baseline="0" noProof="0" dirty="0">
                <a:ln>
                  <a:noFill/>
                </a:ln>
                <a:solidFill>
                  <a:prstClr val="black"/>
                </a:solidFill>
                <a:effectLst/>
                <a:uLnTx/>
                <a:uFillTx/>
                <a:latin typeface="Arial"/>
                <a:ea typeface="+mn-ea"/>
                <a:cs typeface="Arial"/>
              </a:rPr>
              <a:t>seleccionar el tipo de</a:t>
            </a:r>
            <a:r>
              <a:rPr kumimoji="0" sz="1050" b="0" i="0" u="none" strike="noStrike" kern="1200" cap="none" spc="10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tramite:</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94884" y="857250"/>
            <a:ext cx="4373117" cy="472973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p:nvPr/>
        </p:nvSpPr>
        <p:spPr>
          <a:xfrm>
            <a:off x="2441448" y="1293685"/>
            <a:ext cx="7778115" cy="1486112"/>
          </a:xfrm>
          <a:prstGeom prst="rect">
            <a:avLst/>
          </a:prstGeom>
        </p:spPr>
        <p:txBody>
          <a:bodyPr vert="horz" wrap="square" lIns="0" tIns="8573" rIns="0" bIns="0" rtlCol="0">
            <a:spAutoFit/>
          </a:bodyPr>
          <a:lstStyle/>
          <a:p>
            <a:pPr marL="157639" marR="0" lvl="0" indent="-148590" algn="l" defTabSz="914400" rtl="0" eaLnBrk="1" fontAlgn="auto" latinLnBrk="0" hangingPunct="1">
              <a:lnSpc>
                <a:spcPct val="100000"/>
              </a:lnSpc>
              <a:spcBef>
                <a:spcPts val="68"/>
              </a:spcBef>
              <a:spcAft>
                <a:spcPts val="0"/>
              </a:spcAft>
              <a:buClrTx/>
              <a:buSzTx/>
              <a:buFontTx/>
              <a:buAutoNum type="arabicPeriod" startAt="5"/>
              <a:tabLst>
                <a:tab pos="158115" algn="l"/>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Sub origen de el saldo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68"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favor:</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a:buAutoNum type="arabicPeriod" startAt="5"/>
              <a:tabLst/>
              <a:defRPr/>
            </a:pPr>
            <a:endParaRPr kumimoji="0" sz="112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3"/>
              </a:spcBef>
              <a:spcAft>
                <a:spcPts val="0"/>
              </a:spcAft>
              <a:buClrTx/>
              <a:buSzTx/>
              <a:buFont typeface="Arial"/>
              <a:buAutoNum type="arabicPeriod" startAt="5"/>
              <a:tabLst/>
              <a:defRPr/>
            </a:pPr>
            <a:endParaRPr kumimoji="0" sz="1050" b="0" i="0" u="none" strike="noStrike" kern="1200" cap="none" spc="0" normalizeH="0" baseline="0" noProof="0">
              <a:ln>
                <a:noFill/>
              </a:ln>
              <a:solidFill>
                <a:prstClr val="black"/>
              </a:solidFill>
              <a:effectLst/>
              <a:uLnTx/>
              <a:uFillTx/>
              <a:latin typeface="Arial"/>
              <a:ea typeface="+mn-ea"/>
              <a:cs typeface="Arial"/>
            </a:endParaRPr>
          </a:p>
          <a:p>
            <a:pPr marL="9525" marR="3810" lvl="0" indent="0" algn="l" defTabSz="914400" rtl="0" eaLnBrk="1" fontAlgn="auto" latinLnBrk="0" hangingPunct="1">
              <a:lnSpc>
                <a:spcPct val="100000"/>
              </a:lnSpc>
              <a:spcBef>
                <a:spcPts val="0"/>
              </a:spcBef>
              <a:spcAft>
                <a:spcPts val="0"/>
              </a:spcAft>
              <a:buClrTx/>
              <a:buSzTx/>
              <a:buFont typeface="Arial"/>
              <a:buAutoNum type="arabicPeriod" startAt="5"/>
              <a:tabLst>
                <a:tab pos="158591" algn="l"/>
              </a:tabLst>
              <a:defRPr/>
            </a:pPr>
            <a:r>
              <a:rPr kumimoji="0" sz="1050" b="1" i="0" u="none" strike="noStrike" kern="1200" cap="none" spc="-11" normalizeH="0" baseline="0" noProof="0" dirty="0">
                <a:ln>
                  <a:noFill/>
                </a:ln>
                <a:solidFill>
                  <a:prstClr val="black"/>
                </a:solidFill>
                <a:effectLst/>
                <a:uLnTx/>
                <a:uFillTx/>
                <a:latin typeface="Arial"/>
                <a:ea typeface="+mn-ea"/>
                <a:cs typeface="Arial"/>
              </a:rPr>
              <a:t>Información adicional: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sugiere un </a:t>
            </a:r>
            <a:r>
              <a:rPr kumimoji="0" sz="1050" b="0" i="0" u="none" strike="noStrike" kern="1200" cap="none" spc="-11" normalizeH="0" baseline="0" noProof="0" dirty="0">
                <a:ln>
                  <a:noFill/>
                </a:ln>
                <a:solidFill>
                  <a:prstClr val="black"/>
                </a:solidFill>
                <a:effectLst/>
                <a:uLnTx/>
                <a:uFillTx/>
                <a:latin typeface="Arial"/>
                <a:ea typeface="+mn-ea"/>
                <a:cs typeface="Arial"/>
              </a:rPr>
              <a:t>breve </a:t>
            </a:r>
            <a:r>
              <a:rPr kumimoji="0" sz="1050" b="0" i="0" u="none" strike="noStrike" kern="1200" cap="none" spc="-8" normalizeH="0" baseline="0" noProof="0" dirty="0">
                <a:ln>
                  <a:noFill/>
                </a:ln>
                <a:solidFill>
                  <a:prstClr val="black"/>
                </a:solidFill>
                <a:effectLst/>
                <a:uLnTx/>
                <a:uFillTx/>
                <a:latin typeface="Arial"/>
                <a:ea typeface="+mn-ea"/>
                <a:cs typeface="Arial"/>
              </a:rPr>
              <a:t>explicación de el origen de el saldo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5" normalizeH="0" baseline="0" noProof="0" dirty="0">
                <a:ln>
                  <a:noFill/>
                </a:ln>
                <a:solidFill>
                  <a:prstClr val="black"/>
                </a:solidFill>
                <a:effectLst/>
                <a:uLnTx/>
                <a:uFillTx/>
                <a:latin typeface="Arial"/>
                <a:ea typeface="+mn-ea"/>
                <a:cs typeface="Arial"/>
              </a:rPr>
              <a:t>favor,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ejemplo </a:t>
            </a:r>
            <a:r>
              <a:rPr kumimoji="0" sz="1050" b="0" i="0" u="none" strike="noStrike" kern="1200" cap="none" spc="-11" normalizeH="0" baseline="0" noProof="0" dirty="0">
                <a:ln>
                  <a:noFill/>
                </a:ln>
                <a:solidFill>
                  <a:prstClr val="black"/>
                </a:solidFill>
                <a:effectLst/>
                <a:uLnTx/>
                <a:uFillTx/>
                <a:latin typeface="Arial"/>
                <a:ea typeface="+mn-ea"/>
                <a:cs typeface="Arial"/>
              </a:rPr>
              <a:t>explicar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1" normalizeH="0" baseline="0" noProof="0" dirty="0">
                <a:ln>
                  <a:noFill/>
                </a:ln>
                <a:solidFill>
                  <a:prstClr val="black"/>
                </a:solidFill>
                <a:effectLst/>
                <a:uLnTx/>
                <a:uFillTx/>
                <a:latin typeface="Arial"/>
                <a:ea typeface="+mn-ea"/>
                <a:cs typeface="Arial"/>
              </a:rPr>
              <a:t>hecho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11" normalizeH="0" baseline="0" noProof="0" dirty="0">
                <a:ln>
                  <a:noFill/>
                </a:ln>
                <a:solidFill>
                  <a:prstClr val="black"/>
                </a:solidFill>
                <a:effectLst/>
                <a:uLnTx/>
                <a:uFillTx/>
                <a:latin typeface="Arial"/>
                <a:ea typeface="+mn-ea"/>
                <a:cs typeface="Arial"/>
              </a:rPr>
              <a:t>nuevas  </a:t>
            </a:r>
            <a:r>
              <a:rPr kumimoji="0" sz="1050" b="0" i="0" u="none" strike="noStrike" kern="1200" cap="none" spc="-8" normalizeH="0" baseline="0" noProof="0" dirty="0">
                <a:ln>
                  <a:noFill/>
                </a:ln>
                <a:solidFill>
                  <a:prstClr val="black"/>
                </a:solidFill>
                <a:effectLst/>
                <a:uLnTx/>
                <a:uFillTx/>
                <a:latin typeface="Arial"/>
                <a:ea typeface="+mn-ea"/>
                <a:cs typeface="Arial"/>
              </a:rPr>
              <a:t>adquisiciones de activo </a:t>
            </a:r>
            <a:r>
              <a:rPr kumimoji="0" sz="1050" b="0" i="0" u="none" strike="noStrike" kern="1200" cap="none" spc="-4" normalizeH="0" baseline="0" noProof="0" dirty="0">
                <a:ln>
                  <a:noFill/>
                </a:ln>
                <a:solidFill>
                  <a:prstClr val="black"/>
                </a:solidFill>
                <a:effectLst/>
                <a:uLnTx/>
                <a:uFillTx/>
                <a:latin typeface="Arial"/>
                <a:ea typeface="+mn-ea"/>
                <a:cs typeface="Arial"/>
              </a:rPr>
              <a:t>fijo, </a:t>
            </a:r>
            <a:r>
              <a:rPr kumimoji="0" sz="1050" b="0" i="0" u="none" strike="noStrike" kern="1200" cap="none" spc="-8" normalizeH="0" baseline="0" noProof="0" dirty="0">
                <a:ln>
                  <a:noFill/>
                </a:ln>
                <a:solidFill>
                  <a:prstClr val="black"/>
                </a:solidFill>
                <a:effectLst/>
                <a:uLnTx/>
                <a:uFillTx/>
                <a:latin typeface="Arial"/>
                <a:ea typeface="+mn-ea"/>
                <a:cs typeface="Arial"/>
              </a:rPr>
              <a:t>incremento en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1" normalizeH="0" baseline="0" noProof="0" dirty="0">
                <a:ln>
                  <a:noFill/>
                </a:ln>
                <a:solidFill>
                  <a:prstClr val="black"/>
                </a:solidFill>
                <a:effectLst/>
                <a:uLnTx/>
                <a:uFillTx/>
                <a:latin typeface="Arial"/>
                <a:ea typeface="+mn-ea"/>
                <a:cs typeface="Arial"/>
              </a:rPr>
              <a:t>exportación </a:t>
            </a:r>
            <a:r>
              <a:rPr kumimoji="0" sz="1050" b="0" i="0" u="none" strike="noStrike" kern="1200" cap="none" spc="-8" normalizeH="0" baseline="0" noProof="0" dirty="0">
                <a:ln>
                  <a:noFill/>
                </a:ln>
                <a:solidFill>
                  <a:prstClr val="black"/>
                </a:solidFill>
                <a:effectLst/>
                <a:uLnTx/>
                <a:uFillTx/>
                <a:latin typeface="Arial"/>
                <a:ea typeface="+mn-ea"/>
                <a:cs typeface="Arial"/>
              </a:rPr>
              <a:t>de servicios,</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etc.</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 typeface="Arial"/>
              <a:buAutoNum type="arabicPeriod" startAt="5"/>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157639" marR="0" lvl="0" indent="-148590" algn="l" defTabSz="914400" rtl="0" eaLnBrk="1" fontAlgn="auto" latinLnBrk="0" hangingPunct="1">
              <a:lnSpc>
                <a:spcPct val="100000"/>
              </a:lnSpc>
              <a:spcBef>
                <a:spcPts val="0"/>
              </a:spcBef>
              <a:spcAft>
                <a:spcPts val="0"/>
              </a:spcAft>
              <a:buClrTx/>
              <a:buSzTx/>
              <a:buFontTx/>
              <a:buAutoNum type="arabicPeriod" startAt="5"/>
              <a:tabLst>
                <a:tab pos="158115"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Ingresar </a:t>
            </a:r>
            <a:r>
              <a:rPr kumimoji="0" sz="1050" b="0" i="0" u="none" strike="noStrike" kern="1200" cap="none" spc="-4" normalizeH="0" baseline="0" noProof="0" dirty="0">
                <a:ln>
                  <a:noFill/>
                </a:ln>
                <a:solidFill>
                  <a:prstClr val="black"/>
                </a:solidFill>
                <a:effectLst/>
                <a:uLnTx/>
                <a:uFillTx/>
                <a:latin typeface="Arial"/>
                <a:ea typeface="+mn-ea"/>
                <a:cs typeface="Arial"/>
              </a:rPr>
              <a:t>los </a:t>
            </a:r>
            <a:r>
              <a:rPr kumimoji="0" sz="1050" b="0" i="0" u="none" strike="noStrike" kern="1200" cap="none" spc="-8" normalizeH="0" baseline="0" noProof="0" dirty="0">
                <a:ln>
                  <a:noFill/>
                </a:ln>
                <a:solidFill>
                  <a:prstClr val="black"/>
                </a:solidFill>
                <a:effectLst/>
                <a:uLnTx/>
                <a:uFillTx/>
                <a:latin typeface="Arial"/>
                <a:ea typeface="+mn-ea"/>
                <a:cs typeface="Arial"/>
              </a:rPr>
              <a:t>datos del impuesto, concepto </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periodo </a:t>
            </a:r>
            <a:r>
              <a:rPr kumimoji="0" sz="1050" b="0" i="0" u="none" strike="noStrike" kern="1200" cap="none" spc="-4" normalizeH="0" baseline="0" noProof="0" dirty="0">
                <a:ln>
                  <a:noFill/>
                </a:ln>
                <a:solidFill>
                  <a:prstClr val="black"/>
                </a:solidFill>
                <a:effectLst/>
                <a:uLnTx/>
                <a:uFillTx/>
                <a:latin typeface="Arial"/>
                <a:ea typeface="+mn-ea"/>
                <a:cs typeface="Arial"/>
              </a:rPr>
              <a:t>y</a:t>
            </a:r>
            <a:r>
              <a:rPr kumimoji="0" sz="1050" b="0" i="0" u="none" strike="noStrike" kern="1200" cap="none" spc="172"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ejercicio.</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 typeface="Arial"/>
              <a:buAutoNum type="arabicPeriod" startAt="5"/>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157639" marR="0" lvl="0" indent="-148590" algn="l" defTabSz="914400" rtl="0" eaLnBrk="1" fontAlgn="auto" latinLnBrk="0" hangingPunct="1">
              <a:lnSpc>
                <a:spcPct val="100000"/>
              </a:lnSpc>
              <a:spcBef>
                <a:spcPts val="0"/>
              </a:spcBef>
              <a:spcAft>
                <a:spcPts val="0"/>
              </a:spcAft>
              <a:buClrTx/>
              <a:buSzTx/>
              <a:buFontTx/>
              <a:buAutoNum type="arabicPeriod" startAt="5"/>
              <a:tabLst>
                <a:tab pos="158115" algn="l"/>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Ingresar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información de el saldo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15" normalizeH="0" baseline="0" noProof="0" dirty="0">
                <a:ln>
                  <a:noFill/>
                </a:ln>
                <a:solidFill>
                  <a:prstClr val="black"/>
                </a:solidFill>
                <a:effectLst/>
                <a:uLnTx/>
                <a:uFillTx/>
                <a:latin typeface="Arial"/>
                <a:ea typeface="+mn-ea"/>
                <a:cs typeface="Arial"/>
              </a:rPr>
              <a:t>favor,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recomienda tener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9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mano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declaración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8" normalizeH="0" baseline="0" noProof="0" dirty="0">
                <a:ln>
                  <a:noFill/>
                </a:ln>
                <a:solidFill>
                  <a:prstClr val="black"/>
                </a:solidFill>
                <a:effectLst/>
                <a:uLnTx/>
                <a:uFillTx/>
                <a:latin typeface="Arial"/>
                <a:ea typeface="+mn-ea"/>
                <a:cs typeface="Arial"/>
              </a:rPr>
              <a:t>el llenado de esta sección.</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2433827" y="3017520"/>
            <a:ext cx="7756398" cy="107670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2441447" y="4471702"/>
            <a:ext cx="7029450" cy="331822"/>
          </a:xfrm>
          <a:prstGeom prst="rect">
            <a:avLst/>
          </a:prstGeom>
        </p:spPr>
        <p:txBody>
          <a:bodyPr vert="horz" wrap="square" lIns="0" tIns="8573" rIns="0" bIns="0" rtlCol="0">
            <a:spAutoFit/>
          </a:bodyPr>
          <a:lstStyle/>
          <a:p>
            <a:pPr marL="9525" marR="3810" lvl="0" indent="0" algn="l" defTabSz="914400" rtl="0" eaLnBrk="1" fontAlgn="auto" latinLnBrk="0" hangingPunct="1">
              <a:lnSpc>
                <a:spcPct val="100000"/>
              </a:lnSpc>
              <a:spcBef>
                <a:spcPts val="6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De esta sección </a:t>
            </a:r>
            <a:r>
              <a:rPr kumimoji="0" sz="1050" b="0" i="0" u="none" strike="noStrike" kern="1200" cap="none" spc="-23" normalizeH="0" baseline="0" noProof="0" dirty="0">
                <a:ln>
                  <a:noFill/>
                </a:ln>
                <a:solidFill>
                  <a:prstClr val="black"/>
                </a:solidFill>
                <a:effectLst/>
                <a:uLnTx/>
                <a:uFillTx/>
                <a:latin typeface="Arial"/>
                <a:ea typeface="+mn-ea"/>
                <a:cs typeface="Arial"/>
              </a:rPr>
              <a:t>DATOS </a:t>
            </a:r>
            <a:r>
              <a:rPr kumimoji="0" sz="1050" b="0" i="0" u="none" strike="noStrike" kern="1200" cap="none" spc="-4" normalizeH="0" baseline="0" noProof="0" dirty="0">
                <a:ln>
                  <a:noFill/>
                </a:ln>
                <a:solidFill>
                  <a:prstClr val="black"/>
                </a:solidFill>
                <a:effectLst/>
                <a:uLnTx/>
                <a:uFillTx/>
                <a:latin typeface="Arial"/>
                <a:ea typeface="+mn-ea"/>
                <a:cs typeface="Arial"/>
              </a:rPr>
              <a:t>GENERALES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declaración </a:t>
            </a:r>
            <a:r>
              <a:rPr kumimoji="0" sz="1050" b="0" i="0" u="none" strike="noStrike" kern="1200" cap="none" spc="-11" normalizeH="0" baseline="0" noProof="0" dirty="0">
                <a:ln>
                  <a:noFill/>
                </a:ln>
                <a:solidFill>
                  <a:prstClr val="black"/>
                </a:solidFill>
                <a:effectLst/>
                <a:uLnTx/>
                <a:uFillTx/>
                <a:latin typeface="Arial"/>
                <a:ea typeface="+mn-ea"/>
                <a:cs typeface="Arial"/>
              </a:rPr>
              <a:t>donde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determino el saldo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favor de </a:t>
            </a:r>
            <a:r>
              <a:rPr kumimoji="0" sz="1050" b="0" i="0" u="none" strike="noStrike" kern="1200" cap="none" spc="-26"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11" normalizeH="0" baseline="0" noProof="0" dirty="0">
                <a:ln>
                  <a:noFill/>
                </a:ln>
                <a:solidFill>
                  <a:prstClr val="black"/>
                </a:solidFill>
                <a:effectLst/>
                <a:uLnTx/>
                <a:uFillTx/>
                <a:latin typeface="Arial"/>
                <a:ea typeface="+mn-ea"/>
                <a:cs typeface="Arial"/>
              </a:rPr>
              <a:t>podrá </a:t>
            </a:r>
            <a:r>
              <a:rPr kumimoji="0" sz="1050" b="0" i="0" u="none" strike="noStrike" kern="1200" cap="none" spc="-8" normalizeH="0" baseline="0" noProof="0" dirty="0">
                <a:ln>
                  <a:noFill/>
                </a:ln>
                <a:solidFill>
                  <a:prstClr val="black"/>
                </a:solidFill>
                <a:effectLst/>
                <a:uLnTx/>
                <a:uFillTx/>
                <a:latin typeface="Arial"/>
                <a:ea typeface="+mn-ea"/>
                <a:cs typeface="Arial"/>
              </a:rPr>
              <a:t>tomar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información necesaria </a:t>
            </a:r>
            <a:r>
              <a:rPr kumimoji="0" sz="1050" b="0" i="0" u="none" strike="noStrike" kern="1200" cap="none" spc="-11" normalizeH="0" baseline="0" noProof="0" dirty="0">
                <a:ln>
                  <a:noFill/>
                </a:ln>
                <a:solidFill>
                  <a:prstClr val="black"/>
                </a:solidFill>
                <a:effectLst/>
                <a:uLnTx/>
                <a:uFillTx/>
                <a:latin typeface="Arial"/>
                <a:ea typeface="+mn-ea"/>
                <a:cs typeface="Arial"/>
              </a:rPr>
              <a:t>para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captura </a:t>
            </a:r>
            <a:r>
              <a:rPr kumimoji="0" sz="1050" b="0" i="0" u="none" strike="noStrike" kern="1200" cap="none" spc="-11" normalizeH="0" baseline="0" noProof="0" dirty="0">
                <a:ln>
                  <a:noFill/>
                </a:ln>
                <a:solidFill>
                  <a:prstClr val="black"/>
                </a:solidFill>
                <a:effectLst/>
                <a:uLnTx/>
                <a:uFillTx/>
                <a:latin typeface="Arial"/>
                <a:ea typeface="+mn-ea"/>
                <a:cs typeface="Arial"/>
              </a:rPr>
              <a:t>dentro del portal </a:t>
            </a:r>
            <a:r>
              <a:rPr kumimoji="0" sz="1050" b="0" i="0" u="none" strike="noStrike" kern="1200" cap="none" spc="-8" normalizeH="0" baseline="0" noProof="0" dirty="0">
                <a:ln>
                  <a:noFill/>
                </a:ln>
                <a:solidFill>
                  <a:prstClr val="black"/>
                </a:solidFill>
                <a:effectLst/>
                <a:uLnTx/>
                <a:uFillTx/>
                <a:latin typeface="Arial"/>
                <a:ea typeface="+mn-ea"/>
                <a:cs typeface="Arial"/>
              </a:rPr>
              <a:t>de el</a:t>
            </a:r>
            <a:r>
              <a:rPr kumimoji="0" sz="1050" b="0" i="0" u="none" strike="noStrike" kern="1200" cap="none" spc="229" normalizeH="0" baseline="0" noProof="0" dirty="0">
                <a:ln>
                  <a:noFill/>
                </a:ln>
                <a:solidFill>
                  <a:prstClr val="black"/>
                </a:solidFill>
                <a:effectLst/>
                <a:uLnTx/>
                <a:uFillTx/>
                <a:latin typeface="Arial"/>
                <a:ea typeface="+mn-ea"/>
                <a:cs typeface="Arial"/>
              </a:rPr>
              <a:t> </a:t>
            </a:r>
            <a:r>
              <a:rPr kumimoji="0" sz="1050" b="0" i="0" u="none" strike="noStrike" kern="1200" cap="none" spc="-45" normalizeH="0" baseline="0" noProof="0" dirty="0">
                <a:ln>
                  <a:noFill/>
                </a:ln>
                <a:solidFill>
                  <a:prstClr val="black"/>
                </a:solidFill>
                <a:effectLst/>
                <a:uLnTx/>
                <a:uFillTx/>
                <a:latin typeface="Arial"/>
                <a:ea typeface="+mn-ea"/>
                <a:cs typeface="Arial"/>
              </a:rPr>
              <a:t>SAT.</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5"/>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28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28291" y="1627442"/>
            <a:ext cx="7215664" cy="499240"/>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8. </a:t>
            </a:r>
            <a:r>
              <a:rPr kumimoji="0" sz="1050" b="0" i="0" u="none" strike="noStrike" kern="1200" cap="none" spc="-11" normalizeH="0" baseline="0" noProof="0" dirty="0">
                <a:ln>
                  <a:noFill/>
                </a:ln>
                <a:solidFill>
                  <a:prstClr val="black"/>
                </a:solidFill>
                <a:effectLst/>
                <a:uLnTx/>
                <a:uFillTx/>
                <a:latin typeface="Arial"/>
                <a:ea typeface="+mn-ea"/>
                <a:cs typeface="Arial"/>
              </a:rPr>
              <a:t>Ingresar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5" normalizeH="0" baseline="0" noProof="0" dirty="0">
                <a:ln>
                  <a:noFill/>
                </a:ln>
                <a:solidFill>
                  <a:prstClr val="black"/>
                </a:solidFill>
                <a:effectLst/>
                <a:uLnTx/>
                <a:uFillTx/>
                <a:latin typeface="Arial"/>
                <a:ea typeface="+mn-ea"/>
                <a:cs typeface="Arial"/>
              </a:rPr>
              <a:t>CUENTA </a:t>
            </a:r>
            <a:r>
              <a:rPr kumimoji="0" sz="1050" b="0" i="0" u="none" strike="noStrike" kern="1200" cap="none" spc="-8" normalizeH="0" baseline="0" noProof="0" dirty="0">
                <a:ln>
                  <a:noFill/>
                </a:ln>
                <a:solidFill>
                  <a:prstClr val="black"/>
                </a:solidFill>
                <a:effectLst/>
                <a:uLnTx/>
                <a:uFillTx/>
                <a:latin typeface="Arial"/>
                <a:ea typeface="+mn-ea"/>
                <a:cs typeface="Arial"/>
              </a:rPr>
              <a:t>CLABE </a:t>
            </a:r>
            <a:r>
              <a:rPr kumimoji="0" sz="1050" b="0" i="0" u="none" strike="noStrike" kern="1200" cap="none" spc="-4" normalizeH="0" baseline="0" noProof="0" dirty="0">
                <a:ln>
                  <a:noFill/>
                </a:ln>
                <a:solidFill>
                  <a:prstClr val="black"/>
                </a:solidFill>
                <a:effectLst/>
                <a:uLnTx/>
                <a:uFillTx/>
                <a:latin typeface="Arial"/>
                <a:ea typeface="+mn-ea"/>
                <a:cs typeface="Arial"/>
              </a:rPr>
              <a:t>y </a:t>
            </a:r>
            <a:r>
              <a:rPr kumimoji="0" sz="1050" b="0" i="0" u="none" strike="noStrike" kern="1200" cap="none" spc="-15" normalizeH="0" baseline="0" noProof="0" dirty="0">
                <a:ln>
                  <a:noFill/>
                </a:ln>
                <a:solidFill>
                  <a:prstClr val="black"/>
                </a:solidFill>
                <a:effectLst/>
                <a:uLnTx/>
                <a:uFillTx/>
                <a:latin typeface="Arial"/>
                <a:ea typeface="+mn-ea"/>
                <a:cs typeface="Arial"/>
              </a:rPr>
              <a:t>anexar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caratula de el estado de cuenta en formato.zip, así </a:t>
            </a:r>
            <a:r>
              <a:rPr kumimoji="0" sz="1050" b="0" i="0" u="none" strike="noStrike" kern="1200" cap="none" spc="-4" normalizeH="0" baseline="0" noProof="0" dirty="0">
                <a:ln>
                  <a:noFill/>
                </a:ln>
                <a:solidFill>
                  <a:prstClr val="black"/>
                </a:solidFill>
                <a:effectLst/>
                <a:uLnTx/>
                <a:uFillTx/>
                <a:latin typeface="Arial"/>
                <a:ea typeface="+mn-ea"/>
                <a:cs typeface="Arial"/>
              </a:rPr>
              <a:t>como </a:t>
            </a:r>
            <a:r>
              <a:rPr kumimoji="0" sz="1050" b="0" i="0" u="none" strike="noStrike" kern="1200" cap="none" spc="-8" normalizeH="0" baseline="0" noProof="0" dirty="0">
                <a:ln>
                  <a:noFill/>
                </a:ln>
                <a:solidFill>
                  <a:prstClr val="black"/>
                </a:solidFill>
                <a:effectLst/>
                <a:uLnTx/>
                <a:uFillTx/>
                <a:latin typeface="Arial"/>
                <a:ea typeface="+mn-ea"/>
                <a:cs typeface="Arial"/>
              </a:rPr>
              <a:t>los formatos </a:t>
            </a:r>
            <a:r>
              <a:rPr kumimoji="0" sz="1050" b="0" i="0" u="none" strike="noStrike" kern="1200" cap="none" spc="-4" normalizeH="0" baseline="0" noProof="0" dirty="0">
                <a:ln>
                  <a:noFill/>
                </a:ln>
                <a:solidFill>
                  <a:prstClr val="black"/>
                </a:solidFill>
                <a:effectLst/>
                <a:uLnTx/>
                <a:uFillTx/>
                <a:latin typeface="Arial"/>
                <a:ea typeface="+mn-ea"/>
                <a:cs typeface="Arial"/>
              </a:rPr>
              <a:t>7 y 7 –</a:t>
            </a:r>
            <a:r>
              <a:rPr kumimoji="0" sz="1050" b="0" i="0" u="none" strike="noStrike" kern="1200" cap="none" spc="113"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1"/>
              </a:spcBef>
              <a:spcAft>
                <a:spcPts val="0"/>
              </a:spcAft>
              <a:buClrTx/>
              <a:buSzTx/>
              <a:buFontTx/>
              <a:buNone/>
              <a:tabLst/>
              <a:defRPr/>
            </a:pPr>
            <a:endParaRPr kumimoji="0" sz="1088"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firmados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11" normalizeH="0" baseline="0" noProof="0" dirty="0">
                <a:ln>
                  <a:noFill/>
                </a:ln>
                <a:solidFill>
                  <a:prstClr val="black"/>
                </a:solidFill>
                <a:effectLst/>
                <a:uLnTx/>
                <a:uFillTx/>
                <a:latin typeface="Arial"/>
                <a:ea typeface="+mn-ea"/>
                <a:cs typeface="Arial"/>
              </a:rPr>
              <a:t>representante </a:t>
            </a:r>
            <a:r>
              <a:rPr kumimoji="0" sz="1050" b="0" i="0" u="none" strike="noStrike" kern="1200" cap="none" spc="-8" normalizeH="0" baseline="0" noProof="0" dirty="0">
                <a:ln>
                  <a:noFill/>
                </a:ln>
                <a:solidFill>
                  <a:prstClr val="black"/>
                </a:solidFill>
                <a:effectLst/>
                <a:uLnTx/>
                <a:uFillTx/>
                <a:latin typeface="Arial"/>
                <a:ea typeface="+mn-ea"/>
                <a:cs typeface="Arial"/>
              </a:rPr>
              <a:t>legal de</a:t>
            </a:r>
            <a:r>
              <a:rPr kumimoji="0" sz="1050" b="0" i="0" u="none" strike="noStrike" kern="1200" cap="none" spc="143"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empresa.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nvSpPr>
        <p:spPr>
          <a:xfrm>
            <a:off x="2328292" y="2588039"/>
            <a:ext cx="5224463" cy="170239"/>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9. Presionar el </a:t>
            </a:r>
            <a:r>
              <a:rPr kumimoji="0" sz="1050" b="0" i="0" u="none" strike="noStrike" kern="1200" cap="none" spc="-11" normalizeH="0" baseline="0" noProof="0" dirty="0">
                <a:ln>
                  <a:noFill/>
                </a:ln>
                <a:solidFill>
                  <a:prstClr val="black"/>
                </a:solidFill>
                <a:effectLst/>
                <a:uLnTx/>
                <a:uFillTx/>
                <a:latin typeface="Arial"/>
                <a:ea typeface="+mn-ea"/>
                <a:cs typeface="Arial"/>
              </a:rPr>
              <a:t>botón </a:t>
            </a:r>
            <a:r>
              <a:rPr kumimoji="0" sz="1050" b="1" i="0" u="none" strike="noStrike" kern="1200" cap="none" spc="-11" normalizeH="0" baseline="0" noProof="0" dirty="0">
                <a:ln>
                  <a:noFill/>
                </a:ln>
                <a:solidFill>
                  <a:prstClr val="black"/>
                </a:solidFill>
                <a:effectLst/>
                <a:uLnTx/>
                <a:uFillTx/>
                <a:latin typeface="Arial"/>
                <a:ea typeface="+mn-ea"/>
                <a:cs typeface="Arial"/>
              </a:rPr>
              <a:t>Enviar </a:t>
            </a:r>
            <a:r>
              <a:rPr kumimoji="0" sz="1050" b="0" i="0" u="none" strike="noStrike" kern="1200" cap="none" spc="-4" normalizeH="0" baseline="0" noProof="0" dirty="0">
                <a:ln>
                  <a:noFill/>
                </a:ln>
                <a:solidFill>
                  <a:prstClr val="black"/>
                </a:solidFill>
                <a:effectLst/>
                <a:uLnTx/>
                <a:uFillTx/>
                <a:latin typeface="Arial"/>
                <a:ea typeface="+mn-ea"/>
                <a:cs typeface="Arial"/>
              </a:rPr>
              <a:t>y firmar la </a:t>
            </a:r>
            <a:r>
              <a:rPr kumimoji="0" sz="1050" b="0" i="0" u="none" strike="noStrike" kern="1200" cap="none" spc="-8" normalizeH="0" baseline="0" noProof="0" dirty="0">
                <a:ln>
                  <a:noFill/>
                </a:ln>
                <a:solidFill>
                  <a:prstClr val="black"/>
                </a:solidFill>
                <a:effectLst/>
                <a:uLnTx/>
                <a:uFillTx/>
                <a:latin typeface="Arial"/>
                <a:ea typeface="+mn-ea"/>
                <a:cs typeface="Arial"/>
              </a:rPr>
              <a:t>solicitud con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5" normalizeH="0" baseline="0" noProof="0" dirty="0">
                <a:ln>
                  <a:noFill/>
                </a:ln>
                <a:solidFill>
                  <a:prstClr val="black"/>
                </a:solidFill>
                <a:effectLst/>
                <a:uLnTx/>
                <a:uFillTx/>
                <a:latin typeface="Arial"/>
                <a:ea typeface="+mn-ea"/>
                <a:cs typeface="Arial"/>
              </a:rPr>
              <a:t>EFIRMA </a:t>
            </a:r>
            <a:r>
              <a:rPr kumimoji="0" sz="1050" b="0" i="0" u="none" strike="noStrike" kern="1200" cap="none" spc="-8" normalizeH="0" baseline="0" noProof="0" dirty="0">
                <a:ln>
                  <a:noFill/>
                </a:ln>
                <a:solidFill>
                  <a:prstClr val="black"/>
                </a:solidFill>
                <a:effectLst/>
                <a:uLnTx/>
                <a:uFillTx/>
                <a:latin typeface="Arial"/>
                <a:ea typeface="+mn-ea"/>
                <a:cs typeface="Arial"/>
              </a:rPr>
              <a:t>vigente de</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11" normalizeH="0" baseline="0" noProof="0" dirty="0">
                <a:ln>
                  <a:noFill/>
                </a:ln>
                <a:solidFill>
                  <a:prstClr val="black"/>
                </a:solidFill>
                <a:effectLst/>
                <a:uLnTx/>
                <a:uFillTx/>
                <a:latin typeface="Arial"/>
                <a:ea typeface="+mn-ea"/>
                <a:cs typeface="Arial"/>
              </a:rPr>
              <a:t>Compañía.</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5497357" y="3005155"/>
            <a:ext cx="1908235" cy="18330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29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4443" y="991140"/>
            <a:ext cx="2552224" cy="264496"/>
          </a:xfrm>
          <a:prstGeom prst="rect">
            <a:avLst/>
          </a:prstGeom>
        </p:spPr>
        <p:txBody>
          <a:bodyPr vert="horz" wrap="square" lIns="0" tIns="10478" rIns="0" bIns="0" rtlCol="0" anchor="ctr">
            <a:spAutoFit/>
          </a:bodyPr>
          <a:lstStyle/>
          <a:p>
            <a:pPr marL="9525">
              <a:lnSpc>
                <a:spcPct val="100000"/>
              </a:lnSpc>
              <a:spcBef>
                <a:spcPts val="83"/>
              </a:spcBef>
            </a:pPr>
            <a:r>
              <a:rPr sz="1650" spc="-153" dirty="0"/>
              <a:t>Anexo</a:t>
            </a:r>
            <a:r>
              <a:rPr sz="1650" spc="-244" dirty="0"/>
              <a:t> </a:t>
            </a:r>
            <a:r>
              <a:rPr sz="1650" spc="-79" dirty="0"/>
              <a:t>7</a:t>
            </a:r>
            <a:r>
              <a:rPr sz="1650" spc="-184" dirty="0"/>
              <a:t> </a:t>
            </a:r>
            <a:r>
              <a:rPr sz="1650" spc="-98" dirty="0"/>
              <a:t>y</a:t>
            </a:r>
            <a:r>
              <a:rPr sz="1650" spc="-188" dirty="0"/>
              <a:t> </a:t>
            </a:r>
            <a:r>
              <a:rPr sz="1650" spc="-127" dirty="0"/>
              <a:t>7-A</a:t>
            </a:r>
            <a:r>
              <a:rPr sz="1650" spc="-240" dirty="0"/>
              <a:t> </a:t>
            </a:r>
            <a:r>
              <a:rPr sz="1650" spc="-120" dirty="0"/>
              <a:t>Devolución</a:t>
            </a:r>
            <a:r>
              <a:rPr sz="1650" spc="-240" dirty="0"/>
              <a:t> </a:t>
            </a:r>
            <a:r>
              <a:rPr sz="1650" spc="-98" dirty="0"/>
              <a:t>de</a:t>
            </a:r>
            <a:r>
              <a:rPr sz="1650" spc="-217" dirty="0"/>
              <a:t> </a:t>
            </a:r>
            <a:r>
              <a:rPr sz="1650" spc="-180" dirty="0"/>
              <a:t>IVA</a:t>
            </a:r>
            <a:endParaRPr sz="1650"/>
          </a:p>
        </p:txBody>
      </p:sp>
      <p:sp>
        <p:nvSpPr>
          <p:cNvPr id="3" name="object 3"/>
          <p:cNvSpPr txBox="1"/>
          <p:nvPr/>
        </p:nvSpPr>
        <p:spPr>
          <a:xfrm>
            <a:off x="2174443" y="1507903"/>
            <a:ext cx="8205788" cy="3602589"/>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1" i="0" u="none" strike="noStrike" kern="1200" cap="none" spc="-15" normalizeH="0" baseline="0" noProof="0" dirty="0">
                <a:ln>
                  <a:noFill/>
                </a:ln>
                <a:solidFill>
                  <a:prstClr val="black"/>
                </a:solidFill>
                <a:effectLst/>
                <a:uLnTx/>
                <a:uFillTx/>
                <a:latin typeface="Carlito"/>
                <a:ea typeface="+mn-ea"/>
                <a:cs typeface="Carlito"/>
              </a:rPr>
              <a:t>Anexo</a:t>
            </a:r>
            <a:r>
              <a:rPr kumimoji="0" sz="1350" b="1" i="0" u="none" strike="noStrike" kern="1200" cap="none" spc="8" normalizeH="0" baseline="0" noProof="0" dirty="0">
                <a:ln>
                  <a:noFill/>
                </a:ln>
                <a:solidFill>
                  <a:prstClr val="black"/>
                </a:solidFill>
                <a:effectLst/>
                <a:uLnTx/>
                <a:uFillTx/>
                <a:latin typeface="Carlito"/>
                <a:ea typeface="+mn-ea"/>
                <a:cs typeface="Carlito"/>
              </a:rPr>
              <a:t> </a:t>
            </a:r>
            <a:r>
              <a:rPr kumimoji="0" sz="1350" b="1" i="0" u="none" strike="noStrike" kern="1200" cap="none" spc="0" normalizeH="0" baseline="0" noProof="0" dirty="0">
                <a:ln>
                  <a:noFill/>
                </a:ln>
                <a:solidFill>
                  <a:prstClr val="black"/>
                </a:solidFill>
                <a:effectLst/>
                <a:uLnTx/>
                <a:uFillTx/>
                <a:latin typeface="Carlito"/>
                <a:ea typeface="+mn-ea"/>
                <a:cs typeface="Carlito"/>
              </a:rPr>
              <a:t>7</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El</a:t>
            </a:r>
            <a:r>
              <a:rPr kumimoji="0" sz="1350" b="0" i="0" u="none" strike="noStrike" kern="1200" cap="none" spc="68" normalizeH="0" baseline="0" noProof="0" dirty="0">
                <a:ln>
                  <a:noFill/>
                </a:ln>
                <a:solidFill>
                  <a:prstClr val="black"/>
                </a:solidFill>
                <a:effectLst/>
                <a:uLnTx/>
                <a:uFillTx/>
                <a:latin typeface="Carlito"/>
                <a:ea typeface="+mn-ea"/>
                <a:cs typeface="Carlito"/>
              </a:rPr>
              <a:t> </a:t>
            </a:r>
            <a:r>
              <a:rPr kumimoji="0" sz="1350" b="0" i="0" u="none" strike="noStrike" kern="1200" cap="none" spc="-8" normalizeH="0" baseline="0" noProof="0" dirty="0">
                <a:ln>
                  <a:noFill/>
                </a:ln>
                <a:solidFill>
                  <a:prstClr val="black"/>
                </a:solidFill>
                <a:effectLst/>
                <a:uLnTx/>
                <a:uFillTx/>
                <a:latin typeface="Carlito"/>
                <a:ea typeface="+mn-ea"/>
                <a:cs typeface="Carlito"/>
              </a:rPr>
              <a:t>objetivo</a:t>
            </a:r>
            <a:r>
              <a:rPr kumimoji="0" sz="1350" b="0" i="0" u="none" strike="noStrike" kern="1200" cap="none" spc="86"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de</a:t>
            </a:r>
            <a:r>
              <a:rPr kumimoji="0" sz="1350" b="0" i="0" u="none" strike="noStrike" kern="1200" cap="none" spc="71" normalizeH="0" baseline="0" noProof="0" dirty="0">
                <a:ln>
                  <a:noFill/>
                </a:ln>
                <a:solidFill>
                  <a:prstClr val="black"/>
                </a:solidFill>
                <a:effectLst/>
                <a:uLnTx/>
                <a:uFillTx/>
                <a:latin typeface="Carlito"/>
                <a:ea typeface="+mn-ea"/>
                <a:cs typeface="Carlito"/>
              </a:rPr>
              <a:t> </a:t>
            </a:r>
            <a:r>
              <a:rPr kumimoji="0" sz="1350" b="0" i="0" u="none" strike="noStrike" kern="1200" cap="none" spc="-15" normalizeH="0" baseline="0" noProof="0" dirty="0">
                <a:ln>
                  <a:noFill/>
                </a:ln>
                <a:solidFill>
                  <a:prstClr val="black"/>
                </a:solidFill>
                <a:effectLst/>
                <a:uLnTx/>
                <a:uFillTx/>
                <a:latin typeface="Carlito"/>
                <a:ea typeface="+mn-ea"/>
                <a:cs typeface="Carlito"/>
              </a:rPr>
              <a:t>este</a:t>
            </a:r>
            <a:r>
              <a:rPr kumimoji="0" sz="1350" b="0" i="0" u="none" strike="noStrike" kern="1200" cap="none" spc="71" normalizeH="0" baseline="0" noProof="0" dirty="0">
                <a:ln>
                  <a:noFill/>
                </a:ln>
                <a:solidFill>
                  <a:prstClr val="black"/>
                </a:solidFill>
                <a:effectLst/>
                <a:uLnTx/>
                <a:uFillTx/>
                <a:latin typeface="Carlito"/>
                <a:ea typeface="+mn-ea"/>
                <a:cs typeface="Carlito"/>
              </a:rPr>
              <a:t> </a:t>
            </a:r>
            <a:r>
              <a:rPr kumimoji="0" sz="1350" b="0" i="0" u="none" strike="noStrike" kern="1200" cap="none" spc="-15" normalizeH="0" baseline="0" noProof="0" dirty="0">
                <a:ln>
                  <a:noFill/>
                </a:ln>
                <a:solidFill>
                  <a:prstClr val="black"/>
                </a:solidFill>
                <a:effectLst/>
                <a:uLnTx/>
                <a:uFillTx/>
                <a:latin typeface="Carlito"/>
                <a:ea typeface="+mn-ea"/>
                <a:cs typeface="Carlito"/>
              </a:rPr>
              <a:t>anexo</a:t>
            </a:r>
            <a:r>
              <a:rPr kumimoji="0" sz="1350" b="0" i="0" u="none" strike="noStrike" kern="1200" cap="none" spc="83"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es</a:t>
            </a:r>
            <a:r>
              <a:rPr kumimoji="0" sz="1350" b="0" i="0" u="none" strike="noStrike" kern="1200" cap="none" spc="71"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identificar</a:t>
            </a:r>
            <a:r>
              <a:rPr kumimoji="0" sz="1350" b="0" i="0" u="none" strike="noStrike" kern="1200" cap="none" spc="79"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cuál</a:t>
            </a:r>
            <a:r>
              <a:rPr kumimoji="0" sz="1350" b="0" i="0" u="none" strike="noStrike" kern="1200" cap="none" spc="75"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es</a:t>
            </a:r>
            <a:r>
              <a:rPr kumimoji="0" sz="1350" b="0" i="0" u="none" strike="noStrike" kern="1200" cap="none" spc="64"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el</a:t>
            </a:r>
            <a:r>
              <a:rPr kumimoji="0" sz="1350" b="0" i="0" u="none" strike="noStrike" kern="1200" cap="none" spc="71" normalizeH="0" baseline="0" noProof="0" dirty="0">
                <a:ln>
                  <a:noFill/>
                </a:ln>
                <a:solidFill>
                  <a:prstClr val="black"/>
                </a:solidFill>
                <a:effectLst/>
                <a:uLnTx/>
                <a:uFillTx/>
                <a:latin typeface="Carlito"/>
                <a:ea typeface="+mn-ea"/>
                <a:cs typeface="Carlito"/>
              </a:rPr>
              <a:t> </a:t>
            </a:r>
            <a:r>
              <a:rPr kumimoji="0" sz="1350" b="0" i="0" u="none" strike="noStrike" kern="1200" cap="none" spc="-8" normalizeH="0" baseline="0" noProof="0" dirty="0">
                <a:ln>
                  <a:noFill/>
                </a:ln>
                <a:solidFill>
                  <a:prstClr val="black"/>
                </a:solidFill>
                <a:effectLst/>
                <a:uLnTx/>
                <a:uFillTx/>
                <a:latin typeface="Carlito"/>
                <a:ea typeface="+mn-ea"/>
                <a:cs typeface="Carlito"/>
              </a:rPr>
              <a:t>importe</a:t>
            </a:r>
            <a:r>
              <a:rPr kumimoji="0" sz="1350" b="0" i="0" u="none" strike="noStrike" kern="1200" cap="none" spc="90" normalizeH="0" baseline="0" noProof="0" dirty="0">
                <a:ln>
                  <a:noFill/>
                </a:ln>
                <a:solidFill>
                  <a:prstClr val="black"/>
                </a:solidFill>
                <a:effectLst/>
                <a:uLnTx/>
                <a:uFillTx/>
                <a:latin typeface="Carlito"/>
                <a:ea typeface="+mn-ea"/>
                <a:cs typeface="Carlito"/>
              </a:rPr>
              <a:t> </a:t>
            </a:r>
            <a:r>
              <a:rPr kumimoji="0" sz="1350" b="0" i="0" u="none" strike="noStrike" kern="1200" cap="none" spc="0" normalizeH="0" baseline="0" noProof="0" dirty="0">
                <a:ln>
                  <a:noFill/>
                </a:ln>
                <a:solidFill>
                  <a:prstClr val="black"/>
                </a:solidFill>
                <a:effectLst/>
                <a:uLnTx/>
                <a:uFillTx/>
                <a:latin typeface="Carlito"/>
                <a:ea typeface="+mn-ea"/>
                <a:cs typeface="Carlito"/>
              </a:rPr>
              <a:t>que</a:t>
            </a:r>
            <a:r>
              <a:rPr kumimoji="0" sz="1350" b="0" i="0" u="none" strike="noStrike" kern="1200" cap="none" spc="71"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se</a:t>
            </a:r>
            <a:r>
              <a:rPr kumimoji="0" sz="1350" b="0" i="0" u="none" strike="noStrike" kern="1200" cap="none" spc="86" normalizeH="0" baseline="0" noProof="0" dirty="0">
                <a:ln>
                  <a:noFill/>
                </a:ln>
                <a:solidFill>
                  <a:prstClr val="black"/>
                </a:solidFill>
                <a:effectLst/>
                <a:uLnTx/>
                <a:uFillTx/>
                <a:latin typeface="Carlito"/>
                <a:ea typeface="+mn-ea"/>
                <a:cs typeface="Carlito"/>
              </a:rPr>
              <a:t> </a:t>
            </a:r>
            <a:r>
              <a:rPr kumimoji="0" sz="1350" b="0" i="0" u="none" strike="noStrike" kern="1200" cap="none" spc="-15" normalizeH="0" baseline="0" noProof="0" dirty="0">
                <a:ln>
                  <a:noFill/>
                </a:ln>
                <a:solidFill>
                  <a:prstClr val="black"/>
                </a:solidFill>
                <a:effectLst/>
                <a:uLnTx/>
                <a:uFillTx/>
                <a:latin typeface="Carlito"/>
                <a:ea typeface="+mn-ea"/>
                <a:cs typeface="Carlito"/>
              </a:rPr>
              <a:t>está</a:t>
            </a:r>
            <a:r>
              <a:rPr kumimoji="0" sz="1350" b="0" i="0" u="none" strike="noStrike" kern="1200" cap="none" spc="75"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solicitando</a:t>
            </a:r>
            <a:r>
              <a:rPr kumimoji="0" sz="1350" b="0" i="0" u="none" strike="noStrike" kern="1200" cap="none" spc="86" normalizeH="0" baseline="0" noProof="0" dirty="0">
                <a:ln>
                  <a:noFill/>
                </a:ln>
                <a:solidFill>
                  <a:prstClr val="black"/>
                </a:solidFill>
                <a:effectLst/>
                <a:uLnTx/>
                <a:uFillTx/>
                <a:latin typeface="Carlito"/>
                <a:ea typeface="+mn-ea"/>
                <a:cs typeface="Carlito"/>
              </a:rPr>
              <a:t> </a:t>
            </a:r>
            <a:r>
              <a:rPr kumimoji="0" sz="1350" b="0" i="0" u="none" strike="noStrike" kern="1200" cap="none" spc="-15" normalizeH="0" baseline="0" noProof="0" dirty="0">
                <a:ln>
                  <a:noFill/>
                </a:ln>
                <a:solidFill>
                  <a:prstClr val="black"/>
                </a:solidFill>
                <a:effectLst/>
                <a:uLnTx/>
                <a:uFillTx/>
                <a:latin typeface="Carlito"/>
                <a:ea typeface="+mn-ea"/>
                <a:cs typeface="Carlito"/>
              </a:rPr>
              <a:t>para</a:t>
            </a:r>
            <a:r>
              <a:rPr kumimoji="0" sz="1350" b="0" i="0" u="none" strike="noStrike" kern="1200" cap="none" spc="75" normalizeH="0" baseline="0" noProof="0" dirty="0">
                <a:ln>
                  <a:noFill/>
                </a:ln>
                <a:solidFill>
                  <a:prstClr val="black"/>
                </a:solidFill>
                <a:effectLst/>
                <a:uLnTx/>
                <a:uFillTx/>
                <a:latin typeface="Carlito"/>
                <a:ea typeface="+mn-ea"/>
                <a:cs typeface="Carlito"/>
              </a:rPr>
              <a:t> </a:t>
            </a:r>
            <a:r>
              <a:rPr kumimoji="0" sz="1350" b="1" i="0" u="none" strike="noStrike" kern="1200" cap="none" spc="-8" normalizeH="0" baseline="0" noProof="0" dirty="0">
                <a:ln>
                  <a:noFill/>
                </a:ln>
                <a:solidFill>
                  <a:prstClr val="black"/>
                </a:solidFill>
                <a:effectLst/>
                <a:uLnTx/>
                <a:uFillTx/>
                <a:latin typeface="Carlito"/>
                <a:ea typeface="+mn-ea"/>
                <a:cs typeface="Carlito"/>
              </a:rPr>
              <a:t>Devolución</a:t>
            </a:r>
            <a:r>
              <a:rPr kumimoji="0" sz="1350" b="1" i="0" u="none" strike="noStrike" kern="1200" cap="none" spc="94" normalizeH="0" baseline="0" noProof="0" dirty="0">
                <a:ln>
                  <a:noFill/>
                </a:ln>
                <a:solidFill>
                  <a:prstClr val="black"/>
                </a:solidFill>
                <a:effectLst/>
                <a:uLnTx/>
                <a:uFillTx/>
                <a:latin typeface="Carlito"/>
                <a:ea typeface="+mn-ea"/>
                <a:cs typeface="Carlito"/>
              </a:rPr>
              <a:t> </a:t>
            </a:r>
            <a:r>
              <a:rPr kumimoji="0" sz="1350" b="1" i="0" u="none" strike="noStrike" kern="1200" cap="none" spc="-4" normalizeH="0" baseline="0" noProof="0" dirty="0">
                <a:ln>
                  <a:noFill/>
                </a:ln>
                <a:solidFill>
                  <a:prstClr val="black"/>
                </a:solidFill>
                <a:effectLst/>
                <a:uLnTx/>
                <a:uFillTx/>
                <a:latin typeface="Carlito"/>
                <a:ea typeface="+mn-ea"/>
                <a:cs typeface="Carlito"/>
              </a:rPr>
              <a:t>del</a:t>
            </a:r>
            <a:r>
              <a:rPr kumimoji="0" sz="1350" b="1" i="0" u="none" strike="noStrike" kern="1200" cap="none" spc="68" normalizeH="0" baseline="0" noProof="0" dirty="0">
                <a:ln>
                  <a:noFill/>
                </a:ln>
                <a:solidFill>
                  <a:prstClr val="black"/>
                </a:solidFill>
                <a:effectLst/>
                <a:uLnTx/>
                <a:uFillTx/>
                <a:latin typeface="Carlito"/>
                <a:ea typeface="+mn-ea"/>
                <a:cs typeface="Carlito"/>
              </a:rPr>
              <a:t> </a:t>
            </a:r>
            <a:r>
              <a:rPr kumimoji="0" sz="1350" b="1" i="0" u="none" strike="noStrike" kern="1200" cap="none" spc="-23" normalizeH="0" baseline="0" noProof="0" dirty="0">
                <a:ln>
                  <a:noFill/>
                </a:ln>
                <a:solidFill>
                  <a:prstClr val="black"/>
                </a:solidFill>
                <a:effectLst/>
                <a:uLnTx/>
                <a:uFillTx/>
                <a:latin typeface="Carlito"/>
                <a:ea typeface="+mn-ea"/>
                <a:cs typeface="Carlito"/>
              </a:rPr>
              <a:t>IVA</a:t>
            </a:r>
            <a:r>
              <a:rPr kumimoji="0" sz="1350" b="0" i="0" u="none" strike="noStrike" kern="1200" cap="none" spc="-23" normalizeH="0" baseline="0" noProof="0" dirty="0">
                <a:ln>
                  <a:noFill/>
                </a:ln>
                <a:solidFill>
                  <a:prstClr val="black"/>
                </a:solidFill>
                <a:effectLst/>
                <a:uLnTx/>
                <a:uFillTx/>
                <a:latin typeface="Carlito"/>
                <a:ea typeface="+mn-ea"/>
                <a:cs typeface="Carlito"/>
              </a:rPr>
              <a:t>,</a:t>
            </a:r>
            <a:r>
              <a:rPr kumimoji="0" sz="1350" b="0" i="0" u="none" strike="noStrike" kern="1200" cap="none" spc="79"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por</a:t>
            </a:r>
            <a:r>
              <a:rPr kumimoji="0" sz="1350" b="0" i="0" u="none" strike="noStrike" kern="1200" cap="none" spc="75" normalizeH="0" baseline="0" noProof="0" dirty="0">
                <a:ln>
                  <a:noFill/>
                </a:ln>
                <a:solidFill>
                  <a:prstClr val="black"/>
                </a:solidFill>
                <a:effectLst/>
                <a:uLnTx/>
                <a:uFillTx/>
                <a:latin typeface="Carlito"/>
                <a:ea typeface="+mn-ea"/>
                <a:cs typeface="Carlito"/>
              </a:rPr>
              <a:t> </a:t>
            </a:r>
            <a:r>
              <a:rPr kumimoji="0" sz="1350" b="0" i="0" u="none" strike="noStrike" kern="1200" cap="none" spc="-8" normalizeH="0" baseline="0" noProof="0" dirty="0">
                <a:ln>
                  <a:noFill/>
                </a:ln>
                <a:solidFill>
                  <a:prstClr val="black"/>
                </a:solidFill>
                <a:effectLst/>
                <a:uLnTx/>
                <a:uFillTx/>
                <a:latin typeface="Carlito"/>
                <a:ea typeface="+mn-ea"/>
                <a:cs typeface="Carlito"/>
              </a:rPr>
              <a:t>parte</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8" normalizeH="0" baseline="0" noProof="0" dirty="0">
                <a:ln>
                  <a:noFill/>
                </a:ln>
                <a:solidFill>
                  <a:prstClr val="black"/>
                </a:solidFill>
                <a:effectLst/>
                <a:uLnTx/>
                <a:uFillTx/>
                <a:latin typeface="Carlito"/>
                <a:ea typeface="+mn-ea"/>
                <a:cs typeface="Carlito"/>
              </a:rPr>
              <a:t>del </a:t>
            </a:r>
            <a:r>
              <a:rPr kumimoji="0" sz="1350" b="0" i="0" u="none" strike="noStrike" kern="1200" cap="none" spc="-49" normalizeH="0" baseline="0" noProof="0" dirty="0">
                <a:ln>
                  <a:noFill/>
                </a:ln>
                <a:solidFill>
                  <a:prstClr val="black"/>
                </a:solidFill>
                <a:effectLst/>
                <a:uLnTx/>
                <a:uFillTx/>
                <a:latin typeface="Carlito"/>
                <a:ea typeface="+mn-ea"/>
                <a:cs typeface="Carlito"/>
              </a:rPr>
              <a:t>SAT </a:t>
            </a:r>
            <a:r>
              <a:rPr kumimoji="0" sz="1350" b="0" i="0" u="none" strike="noStrike" kern="1200" cap="none" spc="0" normalizeH="0" baseline="0" noProof="0" dirty="0">
                <a:ln>
                  <a:noFill/>
                </a:ln>
                <a:solidFill>
                  <a:prstClr val="black"/>
                </a:solidFill>
                <a:effectLst/>
                <a:uLnTx/>
                <a:uFillTx/>
                <a:latin typeface="Carlito"/>
                <a:ea typeface="+mn-ea"/>
                <a:cs typeface="Carlito"/>
              </a:rPr>
              <a:t>al</a:t>
            </a:r>
            <a:r>
              <a:rPr kumimoji="0" sz="1350" b="0" i="0" u="none" strike="noStrike" kern="1200" cap="none" spc="98" normalizeH="0" baseline="0" noProof="0" dirty="0">
                <a:ln>
                  <a:noFill/>
                </a:ln>
                <a:solidFill>
                  <a:prstClr val="black"/>
                </a:solidFill>
                <a:effectLst/>
                <a:uLnTx/>
                <a:uFillTx/>
                <a:latin typeface="Carlito"/>
                <a:ea typeface="+mn-ea"/>
                <a:cs typeface="Carlito"/>
              </a:rPr>
              <a:t> </a:t>
            </a:r>
            <a:r>
              <a:rPr kumimoji="0" sz="1350" b="0" i="0" u="none" strike="noStrike" kern="1200" cap="none" spc="-11" normalizeH="0" baseline="0" noProof="0" dirty="0">
                <a:ln>
                  <a:noFill/>
                </a:ln>
                <a:solidFill>
                  <a:prstClr val="black"/>
                </a:solidFill>
                <a:effectLst/>
                <a:uLnTx/>
                <a:uFillTx/>
                <a:latin typeface="Carlito"/>
                <a:ea typeface="+mn-ea"/>
                <a:cs typeface="Carlito"/>
              </a:rPr>
              <a:t>contribuyente.</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23"/>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8" normalizeH="0" baseline="0" noProof="0" dirty="0">
                <a:ln>
                  <a:noFill/>
                </a:ln>
                <a:solidFill>
                  <a:prstClr val="black"/>
                </a:solidFill>
                <a:effectLst/>
                <a:uLnTx/>
                <a:uFillTx/>
                <a:latin typeface="Carlito"/>
                <a:ea typeface="+mn-ea"/>
                <a:cs typeface="Carlito"/>
              </a:rPr>
              <a:t>Identificando primeramente </a:t>
            </a:r>
            <a:r>
              <a:rPr kumimoji="0" sz="1350" b="0" i="0" u="none" strike="noStrike" kern="1200" cap="none" spc="-4" normalizeH="0" baseline="0" noProof="0" dirty="0">
                <a:ln>
                  <a:noFill/>
                </a:ln>
                <a:solidFill>
                  <a:prstClr val="black"/>
                </a:solidFill>
                <a:effectLst/>
                <a:uLnTx/>
                <a:uFillTx/>
                <a:latin typeface="Carlito"/>
                <a:ea typeface="+mn-ea"/>
                <a:cs typeface="Carlito"/>
              </a:rPr>
              <a:t>cuáles fueron los </a:t>
            </a:r>
            <a:r>
              <a:rPr kumimoji="0" sz="1350" b="0" i="0" u="none" strike="noStrike" kern="1200" cap="none" spc="-11" normalizeH="0" baseline="0" noProof="0" dirty="0">
                <a:ln>
                  <a:noFill/>
                </a:ln>
                <a:solidFill>
                  <a:prstClr val="black"/>
                </a:solidFill>
                <a:effectLst/>
                <a:uLnTx/>
                <a:uFillTx/>
                <a:latin typeface="Carlito"/>
                <a:ea typeface="+mn-ea"/>
                <a:cs typeface="Carlito"/>
              </a:rPr>
              <a:t>gastos </a:t>
            </a:r>
            <a:r>
              <a:rPr kumimoji="0" sz="1350" b="0" i="0" u="none" strike="noStrike" kern="1200" cap="none" spc="0" normalizeH="0" baseline="0" noProof="0" dirty="0">
                <a:ln>
                  <a:noFill/>
                </a:ln>
                <a:solidFill>
                  <a:prstClr val="black"/>
                </a:solidFill>
                <a:effectLst/>
                <a:uLnTx/>
                <a:uFillTx/>
                <a:latin typeface="Carlito"/>
                <a:ea typeface="+mn-ea"/>
                <a:cs typeface="Carlito"/>
              </a:rPr>
              <a:t>que </a:t>
            </a:r>
            <a:r>
              <a:rPr kumimoji="0" sz="1350" b="0" i="0" u="none" strike="noStrike" kern="1200" cap="none" spc="4" normalizeH="0" baseline="0" noProof="0" dirty="0">
                <a:ln>
                  <a:noFill/>
                </a:ln>
                <a:solidFill>
                  <a:prstClr val="black"/>
                </a:solidFill>
                <a:effectLst/>
                <a:uLnTx/>
                <a:uFillTx/>
                <a:latin typeface="Carlito"/>
                <a:ea typeface="+mn-ea"/>
                <a:cs typeface="Carlito"/>
              </a:rPr>
              <a:t>se </a:t>
            </a:r>
            <a:r>
              <a:rPr kumimoji="0" sz="1350" b="0" i="0" u="none" strike="noStrike" kern="1200" cap="none" spc="-4" normalizeH="0" baseline="0" noProof="0" dirty="0">
                <a:ln>
                  <a:noFill/>
                </a:ln>
                <a:solidFill>
                  <a:prstClr val="black"/>
                </a:solidFill>
                <a:effectLst/>
                <a:uLnTx/>
                <a:uFillTx/>
                <a:latin typeface="Carlito"/>
                <a:ea typeface="+mn-ea"/>
                <a:cs typeface="Carlito"/>
              </a:rPr>
              <a:t>incurrieron </a:t>
            </a:r>
            <a:r>
              <a:rPr kumimoji="0" sz="1350" b="0" i="0" u="none" strike="noStrike" kern="1200" cap="none" spc="-8" normalizeH="0" baseline="0" noProof="0" dirty="0">
                <a:ln>
                  <a:noFill/>
                </a:ln>
                <a:solidFill>
                  <a:prstClr val="black"/>
                </a:solidFill>
                <a:effectLst/>
                <a:uLnTx/>
                <a:uFillTx/>
                <a:latin typeface="Carlito"/>
                <a:ea typeface="+mn-ea"/>
                <a:cs typeface="Carlito"/>
              </a:rPr>
              <a:t>durante </a:t>
            </a:r>
            <a:r>
              <a:rPr kumimoji="0" sz="1350" b="0" i="0" u="none" strike="noStrike" kern="1200" cap="none" spc="-4" normalizeH="0" baseline="0" noProof="0" dirty="0">
                <a:ln>
                  <a:noFill/>
                </a:ln>
                <a:solidFill>
                  <a:prstClr val="black"/>
                </a:solidFill>
                <a:effectLst/>
                <a:uLnTx/>
                <a:uFillTx/>
                <a:latin typeface="Carlito"/>
                <a:ea typeface="+mn-ea"/>
                <a:cs typeface="Carlito"/>
              </a:rPr>
              <a:t>el periodo </a:t>
            </a:r>
            <a:r>
              <a:rPr kumimoji="0" sz="1350" b="0" i="0" u="none" strike="noStrike" kern="1200" cap="none" spc="0" normalizeH="0" baseline="0" noProof="0" dirty="0">
                <a:ln>
                  <a:noFill/>
                </a:ln>
                <a:solidFill>
                  <a:prstClr val="black"/>
                </a:solidFill>
                <a:effectLst/>
                <a:uLnTx/>
                <a:uFillTx/>
                <a:latin typeface="Carlito"/>
                <a:ea typeface="+mn-ea"/>
                <a:cs typeface="Carlito"/>
              </a:rPr>
              <a:t>y </a:t>
            </a:r>
            <a:r>
              <a:rPr kumimoji="0" sz="1350" b="0" i="0" u="none" strike="noStrike" kern="1200" cap="none" spc="-4" normalizeH="0" baseline="0" noProof="0" dirty="0">
                <a:ln>
                  <a:noFill/>
                </a:ln>
                <a:solidFill>
                  <a:prstClr val="black"/>
                </a:solidFill>
                <a:effectLst/>
                <a:uLnTx/>
                <a:uFillTx/>
                <a:latin typeface="Carlito"/>
                <a:ea typeface="+mn-ea"/>
                <a:cs typeface="Carlito"/>
              </a:rPr>
              <a:t>detallando </a:t>
            </a:r>
            <a:r>
              <a:rPr kumimoji="0" sz="1350" b="0" i="0" u="none" strike="noStrike" kern="1200" cap="none" spc="-8" normalizeH="0" baseline="0" noProof="0" dirty="0">
                <a:ln>
                  <a:noFill/>
                </a:ln>
                <a:solidFill>
                  <a:prstClr val="black"/>
                </a:solidFill>
                <a:effectLst/>
                <a:uLnTx/>
                <a:uFillTx/>
                <a:latin typeface="Carlito"/>
                <a:ea typeface="+mn-ea"/>
                <a:cs typeface="Carlito"/>
              </a:rPr>
              <a:t>cada</a:t>
            </a:r>
            <a:r>
              <a:rPr kumimoji="0" sz="1350" b="0" i="0" u="none" strike="noStrike" kern="1200" cap="none" spc="19"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importe</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4" normalizeH="0" baseline="0" noProof="0" dirty="0">
                <a:ln>
                  <a:noFill/>
                </a:ln>
                <a:solidFill>
                  <a:prstClr val="black"/>
                </a:solidFill>
                <a:effectLst/>
                <a:uLnTx/>
                <a:uFillTx/>
                <a:latin typeface="Carlito"/>
                <a:ea typeface="+mn-ea"/>
                <a:cs typeface="Carlito"/>
              </a:rPr>
              <a:t>base </a:t>
            </a:r>
            <a:r>
              <a:rPr kumimoji="0" sz="1350" b="0" i="0" u="none" strike="noStrike" kern="1200" cap="none" spc="0" normalizeH="0" baseline="0" noProof="0" dirty="0">
                <a:ln>
                  <a:noFill/>
                </a:ln>
                <a:solidFill>
                  <a:prstClr val="black"/>
                </a:solidFill>
                <a:effectLst/>
                <a:uLnTx/>
                <a:uFillTx/>
                <a:latin typeface="Carlito"/>
                <a:ea typeface="+mn-ea"/>
                <a:cs typeface="Carlito"/>
              </a:rPr>
              <a:t>e </a:t>
            </a:r>
            <a:r>
              <a:rPr kumimoji="0" sz="1350" b="0" i="0" u="none" strike="noStrike" kern="1200" cap="none" spc="-23" normalizeH="0" baseline="0" noProof="0" dirty="0">
                <a:ln>
                  <a:noFill/>
                </a:ln>
                <a:solidFill>
                  <a:prstClr val="black"/>
                </a:solidFill>
                <a:effectLst/>
                <a:uLnTx/>
                <a:uFillTx/>
                <a:latin typeface="Carlito"/>
                <a:ea typeface="+mn-ea"/>
                <a:cs typeface="Carlito"/>
              </a:rPr>
              <a:t>IVA </a:t>
            </a:r>
            <a:r>
              <a:rPr kumimoji="0" sz="1350" b="0" i="0" u="none" strike="noStrike" kern="1200" cap="none" spc="-8" normalizeH="0" baseline="0" noProof="0" dirty="0">
                <a:ln>
                  <a:noFill/>
                </a:ln>
                <a:solidFill>
                  <a:prstClr val="black"/>
                </a:solidFill>
                <a:effectLst/>
                <a:uLnTx/>
                <a:uFillTx/>
                <a:latin typeface="Carlito"/>
                <a:ea typeface="+mn-ea"/>
                <a:cs typeface="Carlito"/>
              </a:rPr>
              <a:t>calculado, </a:t>
            </a:r>
            <a:r>
              <a:rPr kumimoji="0" sz="1350" b="0" i="0" u="none" strike="noStrike" kern="1200" cap="none" spc="-4" normalizeH="0" baseline="0" noProof="0" dirty="0">
                <a:ln>
                  <a:noFill/>
                </a:ln>
                <a:solidFill>
                  <a:prstClr val="black"/>
                </a:solidFill>
                <a:effectLst/>
                <a:uLnTx/>
                <a:uFillTx/>
                <a:latin typeface="Carlito"/>
                <a:ea typeface="+mn-ea"/>
                <a:cs typeface="Carlito"/>
              </a:rPr>
              <a:t>por </a:t>
            </a:r>
            <a:r>
              <a:rPr kumimoji="0" sz="1350" b="0" i="0" u="none" strike="noStrike" kern="1200" cap="none" spc="-8" normalizeH="0" baseline="0" noProof="0" dirty="0">
                <a:ln>
                  <a:noFill/>
                </a:ln>
                <a:solidFill>
                  <a:prstClr val="black"/>
                </a:solidFill>
                <a:effectLst/>
                <a:uLnTx/>
                <a:uFillTx/>
                <a:latin typeface="Carlito"/>
                <a:ea typeface="+mn-ea"/>
                <a:cs typeface="Carlito"/>
              </a:rPr>
              <a:t>cada una </a:t>
            </a:r>
            <a:r>
              <a:rPr kumimoji="0" sz="1350" b="0" i="0" u="none" strike="noStrike" kern="1200" cap="none" spc="-4" normalizeH="0" baseline="0" noProof="0" dirty="0">
                <a:ln>
                  <a:noFill/>
                </a:ln>
                <a:solidFill>
                  <a:prstClr val="black"/>
                </a:solidFill>
                <a:effectLst/>
                <a:uLnTx/>
                <a:uFillTx/>
                <a:latin typeface="Carlito"/>
                <a:ea typeface="+mn-ea"/>
                <a:cs typeface="Carlito"/>
              </a:rPr>
              <a:t>de las </a:t>
            </a:r>
            <a:r>
              <a:rPr kumimoji="0" sz="1350" b="0" i="0" u="none" strike="noStrike" kern="1200" cap="none" spc="-8" normalizeH="0" baseline="0" noProof="0" dirty="0">
                <a:ln>
                  <a:noFill/>
                </a:ln>
                <a:solidFill>
                  <a:prstClr val="black"/>
                </a:solidFill>
                <a:effectLst/>
                <a:uLnTx/>
                <a:uFillTx/>
                <a:latin typeface="Carlito"/>
                <a:ea typeface="+mn-ea"/>
                <a:cs typeface="Carlito"/>
              </a:rPr>
              <a:t>tasas </a:t>
            </a:r>
            <a:r>
              <a:rPr kumimoji="0" sz="1350" b="0" i="0" u="none" strike="noStrike" kern="1200" cap="none" spc="-4" normalizeH="0" baseline="0" noProof="0" dirty="0">
                <a:ln>
                  <a:noFill/>
                </a:ln>
                <a:solidFill>
                  <a:prstClr val="black"/>
                </a:solidFill>
                <a:effectLst/>
                <a:uLnTx/>
                <a:uFillTx/>
                <a:latin typeface="Carlito"/>
                <a:ea typeface="+mn-ea"/>
                <a:cs typeface="Carlito"/>
              </a:rPr>
              <a:t>permitidas </a:t>
            </a:r>
            <a:r>
              <a:rPr kumimoji="0" sz="1350" b="0" i="0" u="none" strike="noStrike" kern="1200" cap="none" spc="-8" normalizeH="0" baseline="0" noProof="0" dirty="0">
                <a:ln>
                  <a:noFill/>
                </a:ln>
                <a:solidFill>
                  <a:prstClr val="black"/>
                </a:solidFill>
                <a:effectLst/>
                <a:uLnTx/>
                <a:uFillTx/>
                <a:latin typeface="Carlito"/>
                <a:ea typeface="+mn-ea"/>
                <a:cs typeface="Carlito"/>
              </a:rPr>
              <a:t>del </a:t>
            </a:r>
            <a:r>
              <a:rPr kumimoji="0" sz="1350" b="0" i="0" u="none" strike="noStrike" kern="1200" cap="none" spc="-23" normalizeH="0" baseline="0" noProof="0" dirty="0">
                <a:ln>
                  <a:noFill/>
                </a:ln>
                <a:solidFill>
                  <a:prstClr val="black"/>
                </a:solidFill>
                <a:effectLst/>
                <a:uLnTx/>
                <a:uFillTx/>
                <a:latin typeface="Carlito"/>
                <a:ea typeface="+mn-ea"/>
                <a:cs typeface="Carlito"/>
              </a:rPr>
              <a:t>IVA </a:t>
            </a:r>
            <a:r>
              <a:rPr kumimoji="0" sz="1350" b="0" i="0" u="none" strike="noStrike" kern="1200" cap="none" spc="0" normalizeH="0" baseline="0" noProof="0" dirty="0">
                <a:ln>
                  <a:noFill/>
                </a:ln>
                <a:solidFill>
                  <a:prstClr val="black"/>
                </a:solidFill>
                <a:effectLst/>
                <a:uLnTx/>
                <a:uFillTx/>
                <a:latin typeface="Carlito"/>
                <a:ea typeface="+mn-ea"/>
                <a:cs typeface="Carlito"/>
              </a:rPr>
              <a:t>(16, 0 y</a:t>
            </a:r>
            <a:r>
              <a:rPr kumimoji="0" sz="1350" b="0" i="0" u="none" strike="noStrike" kern="1200" cap="none" spc="278" normalizeH="0" baseline="0" noProof="0" dirty="0">
                <a:ln>
                  <a:noFill/>
                </a:ln>
                <a:solidFill>
                  <a:prstClr val="black"/>
                </a:solidFill>
                <a:effectLst/>
                <a:uLnTx/>
                <a:uFillTx/>
                <a:latin typeface="Carlito"/>
                <a:ea typeface="+mn-ea"/>
                <a:cs typeface="Carlito"/>
              </a:rPr>
              <a:t> </a:t>
            </a:r>
            <a:r>
              <a:rPr kumimoji="0" sz="1350" b="0" i="0" u="none" strike="noStrike" kern="1200" cap="none" spc="-11" normalizeH="0" baseline="0" noProof="0" dirty="0">
                <a:ln>
                  <a:noFill/>
                </a:ln>
                <a:solidFill>
                  <a:prstClr val="black"/>
                </a:solidFill>
                <a:effectLst/>
                <a:uLnTx/>
                <a:uFillTx/>
                <a:latin typeface="Carlito"/>
                <a:ea typeface="+mn-ea"/>
                <a:cs typeface="Carlito"/>
              </a:rPr>
              <a:t>Exenta).</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19"/>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Carlito"/>
              <a:ea typeface="+mn-ea"/>
              <a:cs typeface="Carlito"/>
            </a:endParaRPr>
          </a:p>
          <a:p>
            <a:pPr marL="9525" marR="663893"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11" normalizeH="0" baseline="0" noProof="0" dirty="0">
                <a:ln>
                  <a:noFill/>
                </a:ln>
                <a:solidFill>
                  <a:prstClr val="black"/>
                </a:solidFill>
                <a:effectLst/>
                <a:uLnTx/>
                <a:uFillTx/>
                <a:latin typeface="Carlito"/>
                <a:ea typeface="+mn-ea"/>
                <a:cs typeface="Carlito"/>
              </a:rPr>
              <a:t>Posterior </a:t>
            </a:r>
            <a:r>
              <a:rPr kumimoji="0" sz="1350" b="0" i="0" u="none" strike="noStrike" kern="1200" cap="none" spc="0" normalizeH="0" baseline="0" noProof="0" dirty="0">
                <a:ln>
                  <a:noFill/>
                </a:ln>
                <a:solidFill>
                  <a:prstClr val="black"/>
                </a:solidFill>
                <a:effectLst/>
                <a:uLnTx/>
                <a:uFillTx/>
                <a:latin typeface="Carlito"/>
                <a:ea typeface="+mn-ea"/>
                <a:cs typeface="Carlito"/>
              </a:rPr>
              <a:t>a </a:t>
            </a:r>
            <a:r>
              <a:rPr kumimoji="0" sz="1350" b="0" i="0" u="none" strike="noStrike" kern="1200" cap="none" spc="-15" normalizeH="0" baseline="0" noProof="0" dirty="0">
                <a:ln>
                  <a:noFill/>
                </a:ln>
                <a:solidFill>
                  <a:prstClr val="black"/>
                </a:solidFill>
                <a:effectLst/>
                <a:uLnTx/>
                <a:uFillTx/>
                <a:latin typeface="Carlito"/>
                <a:ea typeface="+mn-ea"/>
                <a:cs typeface="Carlito"/>
              </a:rPr>
              <a:t>esto, </a:t>
            </a:r>
            <a:r>
              <a:rPr kumimoji="0" sz="1350" b="0" i="0" u="none" strike="noStrike" kern="1200" cap="none" spc="-4" normalizeH="0" baseline="0" noProof="0" dirty="0">
                <a:ln>
                  <a:noFill/>
                </a:ln>
                <a:solidFill>
                  <a:prstClr val="black"/>
                </a:solidFill>
                <a:effectLst/>
                <a:uLnTx/>
                <a:uFillTx/>
                <a:latin typeface="Carlito"/>
                <a:ea typeface="+mn-ea"/>
                <a:cs typeface="Carlito"/>
              </a:rPr>
              <a:t>de la misma </a:t>
            </a:r>
            <a:r>
              <a:rPr kumimoji="0" sz="1350" b="0" i="0" u="none" strike="noStrike" kern="1200" cap="none" spc="-11" normalizeH="0" baseline="0" noProof="0" dirty="0">
                <a:ln>
                  <a:noFill/>
                </a:ln>
                <a:solidFill>
                  <a:prstClr val="black"/>
                </a:solidFill>
                <a:effectLst/>
                <a:uLnTx/>
                <a:uFillTx/>
                <a:latin typeface="Carlito"/>
                <a:ea typeface="+mn-ea"/>
                <a:cs typeface="Carlito"/>
              </a:rPr>
              <a:t>manera </a:t>
            </a:r>
            <a:r>
              <a:rPr kumimoji="0" sz="1350" b="0" i="0" u="none" strike="noStrike" kern="1200" cap="none" spc="-4" normalizeH="0" baseline="0" noProof="0" dirty="0">
                <a:ln>
                  <a:noFill/>
                </a:ln>
                <a:solidFill>
                  <a:prstClr val="black"/>
                </a:solidFill>
                <a:effectLst/>
                <a:uLnTx/>
                <a:uFillTx/>
                <a:latin typeface="Carlito"/>
                <a:ea typeface="+mn-ea"/>
                <a:cs typeface="Carlito"/>
              </a:rPr>
              <a:t>en </a:t>
            </a:r>
            <a:r>
              <a:rPr kumimoji="0" sz="1350" b="0" i="0" u="none" strike="noStrike" kern="1200" cap="none" spc="0" normalizeH="0" baseline="0" noProof="0" dirty="0">
                <a:ln>
                  <a:noFill/>
                </a:ln>
                <a:solidFill>
                  <a:prstClr val="black"/>
                </a:solidFill>
                <a:effectLst/>
                <a:uLnTx/>
                <a:uFillTx/>
                <a:latin typeface="Carlito"/>
                <a:ea typeface="+mn-ea"/>
                <a:cs typeface="Carlito"/>
              </a:rPr>
              <a:t>los </a:t>
            </a:r>
            <a:r>
              <a:rPr kumimoji="0" sz="1350" b="0" i="0" u="none" strike="noStrike" kern="1200" cap="none" spc="-8" normalizeH="0" baseline="0" noProof="0" dirty="0">
                <a:ln>
                  <a:noFill/>
                </a:ln>
                <a:solidFill>
                  <a:prstClr val="black"/>
                </a:solidFill>
                <a:effectLst/>
                <a:uLnTx/>
                <a:uFillTx/>
                <a:latin typeface="Carlito"/>
                <a:ea typeface="+mn-ea"/>
                <a:cs typeface="Carlito"/>
              </a:rPr>
              <a:t>desgloses </a:t>
            </a:r>
            <a:r>
              <a:rPr kumimoji="0" sz="1350" b="0" i="0" u="none" strike="noStrike" kern="1200" cap="none" spc="-4" normalizeH="0" baseline="0" noProof="0" dirty="0">
                <a:ln>
                  <a:noFill/>
                </a:ln>
                <a:solidFill>
                  <a:prstClr val="black"/>
                </a:solidFill>
                <a:effectLst/>
                <a:uLnTx/>
                <a:uFillTx/>
                <a:latin typeface="Carlito"/>
                <a:ea typeface="+mn-ea"/>
                <a:cs typeface="Carlito"/>
              </a:rPr>
              <a:t>de importes base </a:t>
            </a:r>
            <a:r>
              <a:rPr kumimoji="0" sz="1350" b="0" i="0" u="none" strike="noStrike" kern="1200" cap="none" spc="0" normalizeH="0" baseline="0" noProof="0" dirty="0">
                <a:ln>
                  <a:noFill/>
                </a:ln>
                <a:solidFill>
                  <a:prstClr val="black"/>
                </a:solidFill>
                <a:effectLst/>
                <a:uLnTx/>
                <a:uFillTx/>
                <a:latin typeface="Carlito"/>
                <a:ea typeface="+mn-ea"/>
                <a:cs typeface="Carlito"/>
              </a:rPr>
              <a:t>e </a:t>
            </a:r>
            <a:r>
              <a:rPr kumimoji="0" sz="1350" b="0" i="0" u="none" strike="noStrike" kern="1200" cap="none" spc="-8" normalizeH="0" baseline="0" noProof="0" dirty="0">
                <a:ln>
                  <a:noFill/>
                </a:ln>
                <a:solidFill>
                  <a:prstClr val="black"/>
                </a:solidFill>
                <a:effectLst/>
                <a:uLnTx/>
                <a:uFillTx/>
                <a:latin typeface="Carlito"/>
                <a:ea typeface="+mn-ea"/>
                <a:cs typeface="Carlito"/>
              </a:rPr>
              <a:t>impuestos </a:t>
            </a:r>
            <a:r>
              <a:rPr kumimoji="0" sz="1350" b="0" i="0" u="none" strike="noStrike" kern="1200" cap="none" spc="-4" normalizeH="0" baseline="0" noProof="0" dirty="0">
                <a:ln>
                  <a:noFill/>
                </a:ln>
                <a:solidFill>
                  <a:prstClr val="black"/>
                </a:solidFill>
                <a:effectLst/>
                <a:uLnTx/>
                <a:uFillTx/>
                <a:latin typeface="Carlito"/>
                <a:ea typeface="+mn-ea"/>
                <a:cs typeface="Carlito"/>
              </a:rPr>
              <a:t>calculados, </a:t>
            </a:r>
            <a:r>
              <a:rPr kumimoji="0" sz="1350" b="0" i="0" u="none" strike="noStrike" kern="1200" cap="none" spc="0" normalizeH="0" baseline="0" noProof="0" dirty="0">
                <a:ln>
                  <a:noFill/>
                </a:ln>
                <a:solidFill>
                  <a:prstClr val="black"/>
                </a:solidFill>
                <a:effectLst/>
                <a:uLnTx/>
                <a:uFillTx/>
                <a:latin typeface="Carlito"/>
                <a:ea typeface="+mn-ea"/>
                <a:cs typeface="Carlito"/>
              </a:rPr>
              <a:t>los </a:t>
            </a:r>
            <a:r>
              <a:rPr kumimoji="0" sz="1350" b="0" i="0" u="none" strike="noStrike" kern="1200" cap="none" spc="-8" normalizeH="0" baseline="0" noProof="0" dirty="0">
                <a:ln>
                  <a:noFill/>
                </a:ln>
                <a:solidFill>
                  <a:prstClr val="black"/>
                </a:solidFill>
                <a:effectLst/>
                <a:uLnTx/>
                <a:uFillTx/>
                <a:latin typeface="Carlito"/>
                <a:ea typeface="+mn-ea"/>
                <a:cs typeface="Carlito"/>
              </a:rPr>
              <a:t>ingresos  obtenidos </a:t>
            </a:r>
            <a:r>
              <a:rPr kumimoji="0" sz="1350" b="0" i="0" u="none" strike="noStrike" kern="1200" cap="none" spc="-15" normalizeH="0" baseline="0" noProof="0" dirty="0">
                <a:ln>
                  <a:noFill/>
                </a:ln>
                <a:solidFill>
                  <a:prstClr val="black"/>
                </a:solidFill>
                <a:effectLst/>
                <a:uLnTx/>
                <a:uFillTx/>
                <a:latin typeface="Carlito"/>
                <a:ea typeface="+mn-ea"/>
                <a:cs typeface="Carlito"/>
              </a:rPr>
              <a:t>durante </a:t>
            </a:r>
            <a:r>
              <a:rPr kumimoji="0" sz="1350" b="0" i="0" u="none" strike="noStrike" kern="1200" cap="none" spc="-4" normalizeH="0" baseline="0" noProof="0" dirty="0">
                <a:ln>
                  <a:noFill/>
                </a:ln>
                <a:solidFill>
                  <a:prstClr val="black"/>
                </a:solidFill>
                <a:effectLst/>
                <a:uLnTx/>
                <a:uFillTx/>
                <a:latin typeface="Carlito"/>
                <a:ea typeface="+mn-ea"/>
                <a:cs typeface="Carlito"/>
              </a:rPr>
              <a:t>el mismo</a:t>
            </a:r>
            <a:r>
              <a:rPr kumimoji="0" sz="1350" b="0" i="0" u="none" strike="noStrike" kern="1200" cap="none" spc="116"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periodo.</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23"/>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4" normalizeH="0" baseline="0" noProof="0" dirty="0">
                <a:ln>
                  <a:noFill/>
                </a:ln>
                <a:solidFill>
                  <a:prstClr val="black"/>
                </a:solidFill>
                <a:effectLst/>
                <a:uLnTx/>
                <a:uFillTx/>
                <a:latin typeface="Carlito"/>
                <a:ea typeface="+mn-ea"/>
                <a:cs typeface="Carlito"/>
              </a:rPr>
              <a:t>La </a:t>
            </a:r>
            <a:r>
              <a:rPr kumimoji="0" sz="1350" b="0" i="0" u="none" strike="noStrike" kern="1200" cap="none" spc="-11" normalizeH="0" baseline="0" noProof="0" dirty="0">
                <a:ln>
                  <a:noFill/>
                </a:ln>
                <a:solidFill>
                  <a:prstClr val="black"/>
                </a:solidFill>
                <a:effectLst/>
                <a:uLnTx/>
                <a:uFillTx/>
                <a:latin typeface="Carlito"/>
                <a:ea typeface="+mn-ea"/>
                <a:cs typeface="Carlito"/>
              </a:rPr>
              <a:t>diferencia </a:t>
            </a:r>
            <a:r>
              <a:rPr kumimoji="0" sz="1350" b="0" i="0" u="none" strike="noStrike" kern="1200" cap="none" spc="-4" normalizeH="0" baseline="0" noProof="0" dirty="0">
                <a:ln>
                  <a:noFill/>
                </a:ln>
                <a:solidFill>
                  <a:prstClr val="black"/>
                </a:solidFill>
                <a:effectLst/>
                <a:uLnTx/>
                <a:uFillTx/>
                <a:latin typeface="Carlito"/>
                <a:ea typeface="+mn-ea"/>
                <a:cs typeface="Carlito"/>
              </a:rPr>
              <a:t>de </a:t>
            </a:r>
            <a:r>
              <a:rPr kumimoji="0" sz="1350" b="0" i="0" u="none" strike="noStrike" kern="1200" cap="none" spc="-11" normalizeH="0" baseline="0" noProof="0" dirty="0">
                <a:ln>
                  <a:noFill/>
                </a:ln>
                <a:solidFill>
                  <a:prstClr val="black"/>
                </a:solidFill>
                <a:effectLst/>
                <a:uLnTx/>
                <a:uFillTx/>
                <a:latin typeface="Carlito"/>
                <a:ea typeface="+mn-ea"/>
                <a:cs typeface="Carlito"/>
              </a:rPr>
              <a:t>estos </a:t>
            </a:r>
            <a:r>
              <a:rPr kumimoji="0" sz="1350" b="0" i="0" u="none" strike="noStrike" kern="1200" cap="none" spc="0" normalizeH="0" baseline="0" noProof="0" dirty="0">
                <a:ln>
                  <a:noFill/>
                </a:ln>
                <a:solidFill>
                  <a:prstClr val="black"/>
                </a:solidFill>
                <a:effectLst/>
                <a:uLnTx/>
                <a:uFillTx/>
                <a:latin typeface="Carlito"/>
                <a:ea typeface="+mn-ea"/>
                <a:cs typeface="Carlito"/>
              </a:rPr>
              <a:t>dos </a:t>
            </a:r>
            <a:r>
              <a:rPr kumimoji="0" sz="1350" b="0" i="0" u="none" strike="noStrike" kern="1200" cap="none" spc="-8" normalizeH="0" baseline="0" noProof="0" dirty="0">
                <a:ln>
                  <a:noFill/>
                </a:ln>
                <a:solidFill>
                  <a:prstClr val="black"/>
                </a:solidFill>
                <a:effectLst/>
                <a:uLnTx/>
                <a:uFillTx/>
                <a:latin typeface="Carlito"/>
                <a:ea typeface="+mn-ea"/>
                <a:cs typeface="Carlito"/>
              </a:rPr>
              <a:t>rubros, </a:t>
            </a:r>
            <a:r>
              <a:rPr kumimoji="0" sz="1350" b="0" i="0" u="none" strike="noStrike" kern="1200" cap="none" spc="-11" normalizeH="0" baseline="0" noProof="0" dirty="0">
                <a:ln>
                  <a:noFill/>
                </a:ln>
                <a:solidFill>
                  <a:prstClr val="black"/>
                </a:solidFill>
                <a:effectLst/>
                <a:uLnTx/>
                <a:uFillTx/>
                <a:latin typeface="Carlito"/>
                <a:ea typeface="+mn-ea"/>
                <a:cs typeface="Carlito"/>
              </a:rPr>
              <a:t>deberán reflejar </a:t>
            </a:r>
            <a:r>
              <a:rPr kumimoji="0" sz="1350" b="0" i="0" u="none" strike="noStrike" kern="1200" cap="none" spc="-4" normalizeH="0" baseline="0" noProof="0" dirty="0">
                <a:ln>
                  <a:noFill/>
                </a:ln>
                <a:solidFill>
                  <a:prstClr val="black"/>
                </a:solidFill>
                <a:effectLst/>
                <a:uLnTx/>
                <a:uFillTx/>
                <a:latin typeface="Carlito"/>
                <a:ea typeface="+mn-ea"/>
                <a:cs typeface="Carlito"/>
              </a:rPr>
              <a:t>el importe </a:t>
            </a:r>
            <a:r>
              <a:rPr kumimoji="0" sz="1350" b="0" i="0" u="none" strike="noStrike" kern="1200" cap="none" spc="0" normalizeH="0" baseline="0" noProof="0" dirty="0">
                <a:ln>
                  <a:noFill/>
                </a:ln>
                <a:solidFill>
                  <a:prstClr val="black"/>
                </a:solidFill>
                <a:effectLst/>
                <a:uLnTx/>
                <a:uFillTx/>
                <a:latin typeface="Carlito"/>
                <a:ea typeface="+mn-ea"/>
                <a:cs typeface="Carlito"/>
              </a:rPr>
              <a:t>a </a:t>
            </a:r>
            <a:r>
              <a:rPr kumimoji="0" sz="1350" b="0" i="0" u="none" strike="noStrike" kern="1200" cap="none" spc="-4" normalizeH="0" baseline="0" noProof="0" dirty="0">
                <a:ln>
                  <a:noFill/>
                </a:ln>
                <a:solidFill>
                  <a:prstClr val="black"/>
                </a:solidFill>
                <a:effectLst/>
                <a:uLnTx/>
                <a:uFillTx/>
                <a:latin typeface="Carlito"/>
                <a:ea typeface="+mn-ea"/>
                <a:cs typeface="Carlito"/>
              </a:rPr>
              <a:t>solicitar como devolución </a:t>
            </a:r>
            <a:r>
              <a:rPr kumimoji="0" sz="1350" b="0" i="0" u="none" strike="noStrike" kern="1200" cap="none" spc="0" normalizeH="0" baseline="0" noProof="0" dirty="0">
                <a:ln>
                  <a:noFill/>
                </a:ln>
                <a:solidFill>
                  <a:prstClr val="black"/>
                </a:solidFill>
                <a:effectLst/>
                <a:uLnTx/>
                <a:uFillTx/>
                <a:latin typeface="Carlito"/>
                <a:ea typeface="+mn-ea"/>
                <a:cs typeface="Carlito"/>
              </a:rPr>
              <a:t>a la </a:t>
            </a:r>
            <a:r>
              <a:rPr kumimoji="0" sz="1350" b="0" i="0" u="none" strike="noStrike" kern="1200" cap="none" spc="-8" normalizeH="0" baseline="0" noProof="0" dirty="0">
                <a:ln>
                  <a:noFill/>
                </a:ln>
                <a:solidFill>
                  <a:prstClr val="black"/>
                </a:solidFill>
                <a:effectLst/>
                <a:uLnTx/>
                <a:uFillTx/>
                <a:latin typeface="Carlito"/>
                <a:ea typeface="+mn-ea"/>
                <a:cs typeface="Carlito"/>
              </a:rPr>
              <a:t>autoridad</a:t>
            </a:r>
            <a:r>
              <a:rPr kumimoji="0" sz="1350" b="0" i="0" u="none" strike="noStrike" kern="1200" cap="none" spc="41" normalizeH="0" baseline="0" noProof="0" dirty="0">
                <a:ln>
                  <a:noFill/>
                </a:ln>
                <a:solidFill>
                  <a:prstClr val="black"/>
                </a:solidFill>
                <a:effectLst/>
                <a:uLnTx/>
                <a:uFillTx/>
                <a:latin typeface="Carlito"/>
                <a:ea typeface="+mn-ea"/>
                <a:cs typeface="Carlito"/>
              </a:rPr>
              <a:t> </a:t>
            </a:r>
            <a:r>
              <a:rPr kumimoji="0" sz="1350" b="0" i="0" u="none" strike="noStrike" kern="1200" cap="none" spc="-8" normalizeH="0" baseline="0" noProof="0" dirty="0">
                <a:ln>
                  <a:noFill/>
                </a:ln>
                <a:solidFill>
                  <a:prstClr val="black"/>
                </a:solidFill>
                <a:effectLst/>
                <a:uLnTx/>
                <a:uFillTx/>
                <a:latin typeface="Carlito"/>
                <a:ea typeface="+mn-ea"/>
                <a:cs typeface="Carlito"/>
              </a:rPr>
              <a:t>fiscal.</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9525" marR="0" lvl="0" indent="0" algn="l" defTabSz="914400" rtl="0" eaLnBrk="1" fontAlgn="auto" latinLnBrk="0" hangingPunct="1">
              <a:lnSpc>
                <a:spcPct val="100000"/>
              </a:lnSpc>
              <a:spcBef>
                <a:spcPts val="739"/>
              </a:spcBef>
              <a:spcAft>
                <a:spcPts val="0"/>
              </a:spcAft>
              <a:buClrTx/>
              <a:buSzTx/>
              <a:buFontTx/>
              <a:buNone/>
              <a:tabLst/>
              <a:defRPr/>
            </a:pPr>
            <a:r>
              <a:rPr kumimoji="0" sz="1350" b="1" i="0" u="none" strike="noStrike" kern="1200" cap="none" spc="-15" normalizeH="0" baseline="0" noProof="0" dirty="0">
                <a:ln>
                  <a:noFill/>
                </a:ln>
                <a:solidFill>
                  <a:prstClr val="black"/>
                </a:solidFill>
                <a:effectLst/>
                <a:uLnTx/>
                <a:uFillTx/>
                <a:latin typeface="Carlito"/>
                <a:ea typeface="+mn-ea"/>
                <a:cs typeface="Carlito"/>
              </a:rPr>
              <a:t>Anexo</a:t>
            </a:r>
            <a:r>
              <a:rPr kumimoji="0" sz="1350" b="1" i="0" u="none" strike="noStrike" kern="1200" cap="none" spc="8" normalizeH="0" baseline="0" noProof="0" dirty="0">
                <a:ln>
                  <a:noFill/>
                </a:ln>
                <a:solidFill>
                  <a:prstClr val="black"/>
                </a:solidFill>
                <a:effectLst/>
                <a:uLnTx/>
                <a:uFillTx/>
                <a:latin typeface="Carlito"/>
                <a:ea typeface="+mn-ea"/>
                <a:cs typeface="Carlito"/>
              </a:rPr>
              <a:t> </a:t>
            </a:r>
            <a:r>
              <a:rPr kumimoji="0" sz="1350" b="1" i="0" u="none" strike="noStrike" kern="1200" cap="none" spc="-4" normalizeH="0" baseline="0" noProof="0" dirty="0">
                <a:ln>
                  <a:noFill/>
                </a:ln>
                <a:solidFill>
                  <a:prstClr val="black"/>
                </a:solidFill>
                <a:effectLst/>
                <a:uLnTx/>
                <a:uFillTx/>
                <a:latin typeface="Carlito"/>
                <a:ea typeface="+mn-ea"/>
                <a:cs typeface="Carlito"/>
              </a:rPr>
              <a:t>7-a</a:t>
            </a:r>
            <a:endParaRPr kumimoji="0" sz="1350" b="0" i="0" u="none" strike="noStrike" kern="1200" cap="none" spc="0" normalizeH="0" baseline="0" noProof="0">
              <a:ln>
                <a:noFill/>
              </a:ln>
              <a:solidFill>
                <a:prstClr val="black"/>
              </a:solidFill>
              <a:effectLst/>
              <a:uLnTx/>
              <a:uFillTx/>
              <a:latin typeface="Carlito"/>
              <a:ea typeface="+mn-ea"/>
              <a:cs typeface="Carlito"/>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313" b="0" i="0" u="none" strike="noStrike" kern="1200" cap="none" spc="0" normalizeH="0" baseline="0" noProof="0">
              <a:ln>
                <a:noFill/>
              </a:ln>
              <a:solidFill>
                <a:prstClr val="black"/>
              </a:solidFill>
              <a:effectLst/>
              <a:uLnTx/>
              <a:uFillTx/>
              <a:latin typeface="Carlito"/>
              <a:ea typeface="+mn-ea"/>
              <a:cs typeface="Carlito"/>
            </a:endParaRPr>
          </a:p>
          <a:p>
            <a:pPr marL="9525" marR="1235392" lvl="0" indent="0" algn="just"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dirty="0">
                <a:ln>
                  <a:noFill/>
                </a:ln>
                <a:solidFill>
                  <a:prstClr val="black"/>
                </a:solidFill>
                <a:effectLst/>
                <a:uLnTx/>
                <a:uFillTx/>
                <a:latin typeface="Carlito"/>
                <a:ea typeface="+mn-ea"/>
                <a:cs typeface="Carlito"/>
              </a:rPr>
              <a:t>El </a:t>
            </a:r>
            <a:r>
              <a:rPr kumimoji="0" sz="1350" b="0" i="0" u="none" strike="noStrike" kern="1200" cap="none" spc="-8" normalizeH="0" baseline="0" noProof="0" dirty="0">
                <a:ln>
                  <a:noFill/>
                </a:ln>
                <a:solidFill>
                  <a:prstClr val="black"/>
                </a:solidFill>
                <a:effectLst/>
                <a:uLnTx/>
                <a:uFillTx/>
                <a:latin typeface="Carlito"/>
                <a:ea typeface="+mn-ea"/>
                <a:cs typeface="Carlito"/>
              </a:rPr>
              <a:t>objetivo </a:t>
            </a:r>
            <a:r>
              <a:rPr kumimoji="0" sz="1350" b="0" i="0" u="none" strike="noStrike" kern="1200" cap="none" spc="-4" normalizeH="0" baseline="0" noProof="0" dirty="0">
                <a:ln>
                  <a:noFill/>
                </a:ln>
                <a:solidFill>
                  <a:prstClr val="black"/>
                </a:solidFill>
                <a:effectLst/>
                <a:uLnTx/>
                <a:uFillTx/>
                <a:latin typeface="Carlito"/>
                <a:ea typeface="+mn-ea"/>
                <a:cs typeface="Carlito"/>
              </a:rPr>
              <a:t>de </a:t>
            </a:r>
            <a:r>
              <a:rPr kumimoji="0" sz="1350" b="0" i="0" u="none" strike="noStrike" kern="1200" cap="none" spc="-15" normalizeH="0" baseline="0" noProof="0" dirty="0">
                <a:ln>
                  <a:noFill/>
                </a:ln>
                <a:solidFill>
                  <a:prstClr val="black"/>
                </a:solidFill>
                <a:effectLst/>
                <a:uLnTx/>
                <a:uFillTx/>
                <a:latin typeface="Carlito"/>
                <a:ea typeface="+mn-ea"/>
                <a:cs typeface="Carlito"/>
              </a:rPr>
              <a:t>este </a:t>
            </a:r>
            <a:r>
              <a:rPr kumimoji="0" sz="1350" b="1" i="0" u="none" strike="noStrike" kern="1200" cap="none" spc="-15" normalizeH="0" baseline="0" noProof="0" dirty="0">
                <a:ln>
                  <a:noFill/>
                </a:ln>
                <a:solidFill>
                  <a:prstClr val="black"/>
                </a:solidFill>
                <a:effectLst/>
                <a:uLnTx/>
                <a:uFillTx/>
                <a:latin typeface="Carlito"/>
                <a:ea typeface="+mn-ea"/>
                <a:cs typeface="Carlito"/>
              </a:rPr>
              <a:t>anexo</a:t>
            </a:r>
            <a:r>
              <a:rPr kumimoji="0" sz="1350" b="0" i="0" u="none" strike="noStrike" kern="1200" cap="none" spc="-15" normalizeH="0" baseline="0" noProof="0" dirty="0">
                <a:ln>
                  <a:noFill/>
                </a:ln>
                <a:solidFill>
                  <a:prstClr val="black"/>
                </a:solidFill>
                <a:effectLst/>
                <a:uLnTx/>
                <a:uFillTx/>
                <a:latin typeface="Carlito"/>
                <a:ea typeface="+mn-ea"/>
                <a:cs typeface="Carlito"/>
              </a:rPr>
              <a:t>, </a:t>
            </a:r>
            <a:r>
              <a:rPr kumimoji="0" sz="1350" b="0" i="0" u="none" strike="noStrike" kern="1200" cap="none" spc="-4" normalizeH="0" baseline="0" noProof="0" dirty="0">
                <a:ln>
                  <a:noFill/>
                </a:ln>
                <a:solidFill>
                  <a:prstClr val="black"/>
                </a:solidFill>
                <a:effectLst/>
                <a:uLnTx/>
                <a:uFillTx/>
                <a:latin typeface="Carlito"/>
                <a:ea typeface="+mn-ea"/>
                <a:cs typeface="Carlito"/>
              </a:rPr>
              <a:t>es </a:t>
            </a:r>
            <a:r>
              <a:rPr kumimoji="0" sz="1350" b="0" i="0" u="none" strike="noStrike" kern="1200" cap="none" spc="-11" normalizeH="0" baseline="0" noProof="0" dirty="0">
                <a:ln>
                  <a:noFill/>
                </a:ln>
                <a:solidFill>
                  <a:prstClr val="black"/>
                </a:solidFill>
                <a:effectLst/>
                <a:uLnTx/>
                <a:uFillTx/>
                <a:latin typeface="Carlito"/>
                <a:ea typeface="+mn-ea"/>
                <a:cs typeface="Carlito"/>
              </a:rPr>
              <a:t>mostrar </a:t>
            </a:r>
            <a:r>
              <a:rPr kumimoji="0" sz="1350" b="0" i="0" u="none" strike="noStrike" kern="1200" cap="none" spc="-8" normalizeH="0" baseline="0" noProof="0" dirty="0">
                <a:ln>
                  <a:noFill/>
                </a:ln>
                <a:solidFill>
                  <a:prstClr val="black"/>
                </a:solidFill>
                <a:effectLst/>
                <a:uLnTx/>
                <a:uFillTx/>
                <a:latin typeface="Carlito"/>
                <a:ea typeface="+mn-ea"/>
                <a:cs typeface="Carlito"/>
              </a:rPr>
              <a:t>qué </a:t>
            </a:r>
            <a:r>
              <a:rPr kumimoji="0" sz="1350" b="0" i="0" u="none" strike="noStrike" kern="1200" cap="none" spc="-11" normalizeH="0" baseline="0" noProof="0" dirty="0">
                <a:ln>
                  <a:noFill/>
                </a:ln>
                <a:solidFill>
                  <a:prstClr val="black"/>
                </a:solidFill>
                <a:effectLst/>
                <a:uLnTx/>
                <a:uFillTx/>
                <a:latin typeface="Carlito"/>
                <a:ea typeface="+mn-ea"/>
                <a:cs typeface="Carlito"/>
              </a:rPr>
              <a:t>proveedores </a:t>
            </a:r>
            <a:r>
              <a:rPr kumimoji="0" sz="1350" b="0" i="0" u="none" strike="noStrike" kern="1200" cap="none" spc="-4" normalizeH="0" baseline="0" noProof="0" dirty="0">
                <a:ln>
                  <a:noFill/>
                </a:ln>
                <a:solidFill>
                  <a:prstClr val="black"/>
                </a:solidFill>
                <a:effectLst/>
                <a:uLnTx/>
                <a:uFillTx/>
                <a:latin typeface="Carlito"/>
                <a:ea typeface="+mn-ea"/>
                <a:cs typeface="Carlito"/>
              </a:rPr>
              <a:t>con motivo de </a:t>
            </a:r>
            <a:r>
              <a:rPr kumimoji="0" sz="1350" b="0" i="0" u="none" strike="noStrike" kern="1200" cap="none" spc="-8" normalizeH="0" baseline="0" noProof="0" dirty="0">
                <a:ln>
                  <a:noFill/>
                </a:ln>
                <a:solidFill>
                  <a:prstClr val="black"/>
                </a:solidFill>
                <a:effectLst/>
                <a:uLnTx/>
                <a:uFillTx/>
                <a:latin typeface="Carlito"/>
                <a:ea typeface="+mn-ea"/>
                <a:cs typeface="Carlito"/>
              </a:rPr>
              <a:t>facturación, </a:t>
            </a:r>
            <a:r>
              <a:rPr kumimoji="0" sz="1350" b="0" i="0" u="none" strike="noStrike" kern="1200" cap="none" spc="0" normalizeH="0" baseline="0" noProof="0" dirty="0">
                <a:ln>
                  <a:noFill/>
                </a:ln>
                <a:solidFill>
                  <a:prstClr val="black"/>
                </a:solidFill>
                <a:effectLst/>
                <a:uLnTx/>
                <a:uFillTx/>
                <a:latin typeface="Carlito"/>
                <a:ea typeface="+mn-ea"/>
                <a:cs typeface="Carlito"/>
              </a:rPr>
              <a:t>me </a:t>
            </a:r>
            <a:r>
              <a:rPr kumimoji="0" sz="1350" b="1" i="0" u="none" strike="noStrike" kern="1200" cap="none" spc="-11" normalizeH="0" baseline="0" noProof="0" dirty="0">
                <a:ln>
                  <a:noFill/>
                </a:ln>
                <a:solidFill>
                  <a:prstClr val="black"/>
                </a:solidFill>
                <a:effectLst/>
                <a:uLnTx/>
                <a:uFillTx/>
                <a:latin typeface="Carlito"/>
                <a:ea typeface="+mn-ea"/>
                <a:cs typeface="Carlito"/>
              </a:rPr>
              <a:t>Retuvieron </a:t>
            </a:r>
            <a:r>
              <a:rPr kumimoji="0" sz="1350" b="1" i="0" u="none" strike="noStrike" kern="1200" cap="none" spc="0" normalizeH="0" baseline="0" noProof="0" dirty="0">
                <a:ln>
                  <a:noFill/>
                </a:ln>
                <a:solidFill>
                  <a:prstClr val="black"/>
                </a:solidFill>
                <a:effectLst/>
                <a:uLnTx/>
                <a:uFillTx/>
                <a:latin typeface="Carlito"/>
                <a:ea typeface="+mn-ea"/>
                <a:cs typeface="Carlito"/>
              </a:rPr>
              <a:t>el  </a:t>
            </a:r>
            <a:r>
              <a:rPr kumimoji="0" sz="1350" b="1" i="0" u="none" strike="noStrike" kern="1200" cap="none" spc="-26" normalizeH="0" baseline="0" noProof="0" dirty="0">
                <a:ln>
                  <a:noFill/>
                </a:ln>
                <a:solidFill>
                  <a:prstClr val="black"/>
                </a:solidFill>
                <a:effectLst/>
                <a:uLnTx/>
                <a:uFillTx/>
                <a:latin typeface="Carlito"/>
                <a:ea typeface="+mn-ea"/>
                <a:cs typeface="Carlito"/>
              </a:rPr>
              <a:t>IVA </a:t>
            </a:r>
            <a:r>
              <a:rPr kumimoji="0" sz="1350" b="0" i="0" u="none" strike="noStrike" kern="1200" cap="none" spc="-4" normalizeH="0" baseline="0" noProof="0" dirty="0">
                <a:ln>
                  <a:noFill/>
                </a:ln>
                <a:solidFill>
                  <a:prstClr val="black"/>
                </a:solidFill>
                <a:effectLst/>
                <a:uLnTx/>
                <a:uFillTx/>
                <a:latin typeface="Carlito"/>
                <a:ea typeface="+mn-ea"/>
                <a:cs typeface="Carlito"/>
              </a:rPr>
              <a:t>con </a:t>
            </a:r>
            <a:r>
              <a:rPr kumimoji="0" sz="1350" b="0" i="0" u="none" strike="noStrike" kern="1200" cap="none" spc="0" normalizeH="0" baseline="0" noProof="0" dirty="0">
                <a:ln>
                  <a:noFill/>
                </a:ln>
                <a:solidFill>
                  <a:prstClr val="black"/>
                </a:solidFill>
                <a:effectLst/>
                <a:uLnTx/>
                <a:uFillTx/>
                <a:latin typeface="Carlito"/>
                <a:ea typeface="+mn-ea"/>
                <a:cs typeface="Carlito"/>
              </a:rPr>
              <a:t>la </a:t>
            </a:r>
            <a:r>
              <a:rPr kumimoji="0" sz="1350" b="0" i="0" u="none" strike="noStrike" kern="1200" cap="none" spc="-8" normalizeH="0" baseline="0" noProof="0" dirty="0">
                <a:ln>
                  <a:noFill/>
                </a:ln>
                <a:solidFill>
                  <a:prstClr val="black"/>
                </a:solidFill>
                <a:effectLst/>
                <a:uLnTx/>
                <a:uFillTx/>
                <a:latin typeface="Carlito"/>
                <a:ea typeface="+mn-ea"/>
                <a:cs typeface="Carlito"/>
              </a:rPr>
              <a:t>intención </a:t>
            </a:r>
            <a:r>
              <a:rPr kumimoji="0" sz="1350" b="0" i="0" u="none" strike="noStrike" kern="1200" cap="none" spc="-4" normalizeH="0" baseline="0" noProof="0" dirty="0">
                <a:ln>
                  <a:noFill/>
                </a:ln>
                <a:solidFill>
                  <a:prstClr val="black"/>
                </a:solidFill>
                <a:effectLst/>
                <a:uLnTx/>
                <a:uFillTx/>
                <a:latin typeface="Carlito"/>
                <a:ea typeface="+mn-ea"/>
                <a:cs typeface="Carlito"/>
              </a:rPr>
              <a:t>de poderme </a:t>
            </a:r>
            <a:r>
              <a:rPr kumimoji="0" sz="1350" b="0" i="0" u="none" strike="noStrike" kern="1200" cap="none" spc="-8" normalizeH="0" baseline="0" noProof="0" dirty="0">
                <a:ln>
                  <a:noFill/>
                </a:ln>
                <a:solidFill>
                  <a:prstClr val="black"/>
                </a:solidFill>
                <a:effectLst/>
                <a:uLnTx/>
                <a:uFillTx/>
                <a:latin typeface="Carlito"/>
                <a:ea typeface="+mn-ea"/>
                <a:cs typeface="Carlito"/>
              </a:rPr>
              <a:t>acreditar </a:t>
            </a:r>
            <a:r>
              <a:rPr kumimoji="0" sz="1350" b="0" i="0" u="none" strike="noStrike" kern="1200" cap="none" spc="-4" normalizeH="0" baseline="0" noProof="0" dirty="0">
                <a:ln>
                  <a:noFill/>
                </a:ln>
                <a:solidFill>
                  <a:prstClr val="black"/>
                </a:solidFill>
                <a:effectLst/>
                <a:uLnTx/>
                <a:uFillTx/>
                <a:latin typeface="Carlito"/>
                <a:ea typeface="+mn-ea"/>
                <a:cs typeface="Carlito"/>
              </a:rPr>
              <a:t>dicho </a:t>
            </a:r>
            <a:r>
              <a:rPr kumimoji="0" sz="1350" b="0" i="0" u="none" strike="noStrike" kern="1200" cap="none" spc="-8" normalizeH="0" baseline="0" noProof="0" dirty="0">
                <a:ln>
                  <a:noFill/>
                </a:ln>
                <a:solidFill>
                  <a:prstClr val="black"/>
                </a:solidFill>
                <a:effectLst/>
                <a:uLnTx/>
                <a:uFillTx/>
                <a:latin typeface="Carlito"/>
                <a:ea typeface="+mn-ea"/>
                <a:cs typeface="Carlito"/>
              </a:rPr>
              <a:t>importe. </a:t>
            </a:r>
            <a:r>
              <a:rPr kumimoji="0" sz="1350" b="0" i="0" u="none" strike="noStrike" kern="1200" cap="none" spc="-15" normalizeH="0" baseline="0" noProof="0" dirty="0">
                <a:ln>
                  <a:noFill/>
                </a:ln>
                <a:solidFill>
                  <a:prstClr val="black"/>
                </a:solidFill>
                <a:effectLst/>
                <a:uLnTx/>
                <a:uFillTx/>
                <a:latin typeface="Carlito"/>
                <a:ea typeface="+mn-ea"/>
                <a:cs typeface="Carlito"/>
              </a:rPr>
              <a:t>Muestra </a:t>
            </a:r>
            <a:r>
              <a:rPr kumimoji="0" sz="1350" b="0" i="0" u="none" strike="noStrike" kern="1200" cap="none" spc="-8" normalizeH="0" baseline="0" noProof="0" dirty="0">
                <a:ln>
                  <a:noFill/>
                </a:ln>
                <a:solidFill>
                  <a:prstClr val="black"/>
                </a:solidFill>
                <a:effectLst/>
                <a:uLnTx/>
                <a:uFillTx/>
                <a:latin typeface="Carlito"/>
                <a:ea typeface="+mn-ea"/>
                <a:cs typeface="Carlito"/>
              </a:rPr>
              <a:t>cada uno </a:t>
            </a:r>
            <a:r>
              <a:rPr kumimoji="0" sz="1350" b="0" i="0" u="none" strike="noStrike" kern="1200" cap="none" spc="-4" normalizeH="0" baseline="0" noProof="0" dirty="0">
                <a:ln>
                  <a:noFill/>
                </a:ln>
                <a:solidFill>
                  <a:prstClr val="black"/>
                </a:solidFill>
                <a:effectLst/>
                <a:uLnTx/>
                <a:uFillTx/>
                <a:latin typeface="Carlito"/>
                <a:ea typeface="+mn-ea"/>
                <a:cs typeface="Carlito"/>
              </a:rPr>
              <a:t>de </a:t>
            </a:r>
            <a:r>
              <a:rPr kumimoji="0" sz="1350" b="0" i="0" u="none" strike="noStrike" kern="1200" cap="none" spc="0" normalizeH="0" baseline="0" noProof="0" dirty="0">
                <a:ln>
                  <a:noFill/>
                </a:ln>
                <a:solidFill>
                  <a:prstClr val="black"/>
                </a:solidFill>
                <a:effectLst/>
                <a:uLnTx/>
                <a:uFillTx/>
                <a:latin typeface="Carlito"/>
                <a:ea typeface="+mn-ea"/>
                <a:cs typeface="Carlito"/>
              </a:rPr>
              <a:t>los </a:t>
            </a:r>
            <a:r>
              <a:rPr kumimoji="0" sz="1350" b="0" i="0" u="none" strike="noStrike" kern="1200" cap="none" spc="-11" normalizeH="0" baseline="0" noProof="0" dirty="0">
                <a:ln>
                  <a:noFill/>
                </a:ln>
                <a:solidFill>
                  <a:prstClr val="black"/>
                </a:solidFill>
                <a:effectLst/>
                <a:uLnTx/>
                <a:uFillTx/>
                <a:latin typeface="Carlito"/>
                <a:ea typeface="+mn-ea"/>
                <a:cs typeface="Carlito"/>
              </a:rPr>
              <a:t>proveedores </a:t>
            </a:r>
            <a:r>
              <a:rPr kumimoji="0" sz="1350" b="0" i="0" u="none" strike="noStrike" kern="1200" cap="none" spc="-4" normalizeH="0" baseline="0" noProof="0" dirty="0">
                <a:ln>
                  <a:noFill/>
                </a:ln>
                <a:solidFill>
                  <a:prstClr val="black"/>
                </a:solidFill>
                <a:effectLst/>
                <a:uLnTx/>
                <a:uFillTx/>
                <a:latin typeface="Carlito"/>
                <a:ea typeface="+mn-ea"/>
                <a:cs typeface="Carlito"/>
              </a:rPr>
              <a:t>con  su </a:t>
            </a:r>
            <a:r>
              <a:rPr kumimoji="0" sz="1350" b="0" i="0" u="none" strike="noStrike" kern="1200" cap="none" spc="-11" normalizeH="0" baseline="0" noProof="0" dirty="0">
                <a:ln>
                  <a:noFill/>
                </a:ln>
                <a:solidFill>
                  <a:prstClr val="black"/>
                </a:solidFill>
                <a:effectLst/>
                <a:uLnTx/>
                <a:uFillTx/>
                <a:latin typeface="Carlito"/>
                <a:ea typeface="+mn-ea"/>
                <a:cs typeface="Carlito"/>
              </a:rPr>
              <a:t>RFC </a:t>
            </a:r>
            <a:r>
              <a:rPr kumimoji="0" sz="1350" b="0" i="0" u="none" strike="noStrike" kern="1200" cap="none" spc="0" normalizeH="0" baseline="0" noProof="0" dirty="0">
                <a:ln>
                  <a:noFill/>
                </a:ln>
                <a:solidFill>
                  <a:prstClr val="black"/>
                </a:solidFill>
                <a:effectLst/>
                <a:uLnTx/>
                <a:uFillTx/>
                <a:latin typeface="Carlito"/>
                <a:ea typeface="+mn-ea"/>
                <a:cs typeface="Carlito"/>
              </a:rPr>
              <a:t>y </a:t>
            </a:r>
            <a:r>
              <a:rPr kumimoji="0" sz="1350" b="0" i="0" u="none" strike="noStrike" kern="1200" cap="none" spc="-4" normalizeH="0" baseline="0" noProof="0" dirty="0">
                <a:ln>
                  <a:noFill/>
                </a:ln>
                <a:solidFill>
                  <a:prstClr val="black"/>
                </a:solidFill>
                <a:effectLst/>
                <a:uLnTx/>
                <a:uFillTx/>
                <a:latin typeface="Carlito"/>
                <a:ea typeface="+mn-ea"/>
                <a:cs typeface="Carlito"/>
              </a:rPr>
              <a:t>el importe de </a:t>
            </a:r>
            <a:r>
              <a:rPr kumimoji="0" sz="1350" b="1" i="0" u="none" strike="noStrike" kern="1200" cap="none" spc="-30" normalizeH="0" baseline="0" noProof="0" dirty="0">
                <a:ln>
                  <a:noFill/>
                </a:ln>
                <a:solidFill>
                  <a:prstClr val="black"/>
                </a:solidFill>
                <a:effectLst/>
                <a:uLnTx/>
                <a:uFillTx/>
                <a:latin typeface="Carlito"/>
                <a:ea typeface="+mn-ea"/>
                <a:cs typeface="Carlito"/>
              </a:rPr>
              <a:t>IVA</a:t>
            </a:r>
            <a:r>
              <a:rPr kumimoji="0" sz="1350" b="1" i="0" u="none" strike="noStrike" kern="1200" cap="none" spc="60" normalizeH="0" baseline="0" noProof="0" dirty="0">
                <a:ln>
                  <a:noFill/>
                </a:ln>
                <a:solidFill>
                  <a:prstClr val="black"/>
                </a:solidFill>
                <a:effectLst/>
                <a:uLnTx/>
                <a:uFillTx/>
                <a:latin typeface="Carlito"/>
                <a:ea typeface="+mn-ea"/>
                <a:cs typeface="Carlito"/>
              </a:rPr>
              <a:t> </a:t>
            </a:r>
            <a:r>
              <a:rPr kumimoji="0" sz="1350" b="1" i="0" u="none" strike="noStrike" kern="1200" cap="none" spc="-11" normalizeH="0" baseline="0" noProof="0" dirty="0">
                <a:ln>
                  <a:noFill/>
                </a:ln>
                <a:solidFill>
                  <a:prstClr val="black"/>
                </a:solidFill>
                <a:effectLst/>
                <a:uLnTx/>
                <a:uFillTx/>
                <a:latin typeface="Carlito"/>
                <a:ea typeface="+mn-ea"/>
                <a:cs typeface="Carlito"/>
              </a:rPr>
              <a:t>retenido</a:t>
            </a:r>
            <a:r>
              <a:rPr kumimoji="0" sz="1350" b="0" i="0" u="none" strike="noStrike" kern="1200" cap="none" spc="-11" normalizeH="0" baseline="0" noProof="0" dirty="0">
                <a:ln>
                  <a:noFill/>
                </a:ln>
                <a:solidFill>
                  <a:prstClr val="black"/>
                </a:solidFill>
                <a:effectLst/>
                <a:uLnTx/>
                <a:uFillTx/>
                <a:latin typeface="Carlito"/>
                <a:ea typeface="+mn-ea"/>
                <a:cs typeface="Carlito"/>
              </a:rPr>
              <a:t>.</a:t>
            </a:r>
            <a:endParaRPr kumimoji="0" sz="1350" b="0" i="0" u="none" strike="noStrike" kern="1200" cap="none" spc="0" normalizeH="0" baseline="0" noProof="0">
              <a:ln>
                <a:noFill/>
              </a:ln>
              <a:solidFill>
                <a:prstClr val="black"/>
              </a:solidFill>
              <a:effectLst/>
              <a:uLnTx/>
              <a:uFillTx/>
              <a:latin typeface="Carlito"/>
              <a:ea typeface="+mn-ea"/>
              <a:cs typeface="Carlito"/>
            </a:endParaRPr>
          </a:p>
        </p:txBody>
      </p:sp>
      <p:sp>
        <p:nvSpPr>
          <p:cNvPr id="4" name="object 4"/>
          <p:cNvSpPr/>
          <p:nvPr/>
        </p:nvSpPr>
        <p:spPr>
          <a:xfrm>
            <a:off x="1590294" y="889253"/>
            <a:ext cx="525780" cy="525780"/>
          </a:xfrm>
          <a:custGeom>
            <a:avLst/>
            <a:gdLst/>
            <a:ahLst/>
            <a:cxnLst/>
            <a:rect l="l" t="t" r="r" b="b"/>
            <a:pathLst>
              <a:path w="701040" h="701040">
                <a:moveTo>
                  <a:pt x="539496" y="458089"/>
                </a:moveTo>
                <a:lnTo>
                  <a:pt x="533996" y="451104"/>
                </a:lnTo>
                <a:lnTo>
                  <a:pt x="165379" y="451104"/>
                </a:lnTo>
                <a:lnTo>
                  <a:pt x="158496" y="458089"/>
                </a:lnTo>
                <a:lnTo>
                  <a:pt x="158496" y="474599"/>
                </a:lnTo>
                <a:lnTo>
                  <a:pt x="165379" y="481584"/>
                </a:lnTo>
                <a:lnTo>
                  <a:pt x="533996" y="481584"/>
                </a:lnTo>
                <a:lnTo>
                  <a:pt x="539496" y="474599"/>
                </a:lnTo>
                <a:lnTo>
                  <a:pt x="539496" y="458089"/>
                </a:lnTo>
                <a:close/>
              </a:path>
              <a:path w="701040" h="701040">
                <a:moveTo>
                  <a:pt x="539496" y="341757"/>
                </a:moveTo>
                <a:lnTo>
                  <a:pt x="533996" y="335280"/>
                </a:lnTo>
                <a:lnTo>
                  <a:pt x="165379" y="335280"/>
                </a:lnTo>
                <a:lnTo>
                  <a:pt x="158496" y="341757"/>
                </a:lnTo>
                <a:lnTo>
                  <a:pt x="158496" y="357505"/>
                </a:lnTo>
                <a:lnTo>
                  <a:pt x="165379" y="362712"/>
                </a:lnTo>
                <a:lnTo>
                  <a:pt x="533996" y="362712"/>
                </a:lnTo>
                <a:lnTo>
                  <a:pt x="539496" y="357505"/>
                </a:lnTo>
                <a:lnTo>
                  <a:pt x="539496" y="341757"/>
                </a:lnTo>
                <a:close/>
              </a:path>
              <a:path w="701040" h="701040">
                <a:moveTo>
                  <a:pt x="539496" y="225298"/>
                </a:moveTo>
                <a:lnTo>
                  <a:pt x="533996" y="219456"/>
                </a:lnTo>
                <a:lnTo>
                  <a:pt x="165379" y="219456"/>
                </a:lnTo>
                <a:lnTo>
                  <a:pt x="158496" y="225298"/>
                </a:lnTo>
                <a:lnTo>
                  <a:pt x="158496" y="242697"/>
                </a:lnTo>
                <a:lnTo>
                  <a:pt x="165379" y="249936"/>
                </a:lnTo>
                <a:lnTo>
                  <a:pt x="533996" y="249936"/>
                </a:lnTo>
                <a:lnTo>
                  <a:pt x="539496" y="242697"/>
                </a:lnTo>
                <a:lnTo>
                  <a:pt x="539496" y="225298"/>
                </a:lnTo>
                <a:close/>
              </a:path>
              <a:path w="701040" h="701040">
                <a:moveTo>
                  <a:pt x="701040" y="350520"/>
                </a:moveTo>
                <a:lnTo>
                  <a:pt x="697826" y="302780"/>
                </a:lnTo>
                <a:lnTo>
                  <a:pt x="688479" y="257048"/>
                </a:lnTo>
                <a:lnTo>
                  <a:pt x="673417" y="213728"/>
                </a:lnTo>
                <a:lnTo>
                  <a:pt x="670915" y="208762"/>
                </a:lnTo>
                <a:lnTo>
                  <a:pt x="670915" y="350520"/>
                </a:lnTo>
                <a:lnTo>
                  <a:pt x="667423" y="397802"/>
                </a:lnTo>
                <a:lnTo>
                  <a:pt x="657313" y="442950"/>
                </a:lnTo>
                <a:lnTo>
                  <a:pt x="641083" y="485470"/>
                </a:lnTo>
                <a:lnTo>
                  <a:pt x="619213" y="524865"/>
                </a:lnTo>
                <a:lnTo>
                  <a:pt x="592213" y="560616"/>
                </a:lnTo>
                <a:lnTo>
                  <a:pt x="560590" y="592251"/>
                </a:lnTo>
                <a:lnTo>
                  <a:pt x="524827" y="619252"/>
                </a:lnTo>
                <a:lnTo>
                  <a:pt x="485444" y="641121"/>
                </a:lnTo>
                <a:lnTo>
                  <a:pt x="442937" y="657352"/>
                </a:lnTo>
                <a:lnTo>
                  <a:pt x="397789" y="667461"/>
                </a:lnTo>
                <a:lnTo>
                  <a:pt x="350520" y="670941"/>
                </a:lnTo>
                <a:lnTo>
                  <a:pt x="302895" y="667461"/>
                </a:lnTo>
                <a:lnTo>
                  <a:pt x="257479" y="657352"/>
                </a:lnTo>
                <a:lnTo>
                  <a:pt x="214731" y="641121"/>
                </a:lnTo>
                <a:lnTo>
                  <a:pt x="175183" y="619252"/>
                </a:lnTo>
                <a:lnTo>
                  <a:pt x="139293" y="592251"/>
                </a:lnTo>
                <a:lnTo>
                  <a:pt x="107569" y="560616"/>
                </a:lnTo>
                <a:lnTo>
                  <a:pt x="80505" y="524865"/>
                </a:lnTo>
                <a:lnTo>
                  <a:pt x="58610" y="485470"/>
                </a:lnTo>
                <a:lnTo>
                  <a:pt x="42341" y="442950"/>
                </a:lnTo>
                <a:lnTo>
                  <a:pt x="32232" y="397802"/>
                </a:lnTo>
                <a:lnTo>
                  <a:pt x="28752" y="350520"/>
                </a:lnTo>
                <a:lnTo>
                  <a:pt x="32232" y="302895"/>
                </a:lnTo>
                <a:lnTo>
                  <a:pt x="42341" y="257467"/>
                </a:lnTo>
                <a:lnTo>
                  <a:pt x="58610" y="214718"/>
                </a:lnTo>
                <a:lnTo>
                  <a:pt x="80505" y="175158"/>
                </a:lnTo>
                <a:lnTo>
                  <a:pt x="107569" y="139255"/>
                </a:lnTo>
                <a:lnTo>
                  <a:pt x="139293" y="107530"/>
                </a:lnTo>
                <a:lnTo>
                  <a:pt x="175183" y="80479"/>
                </a:lnTo>
                <a:lnTo>
                  <a:pt x="214731" y="58572"/>
                </a:lnTo>
                <a:lnTo>
                  <a:pt x="257479" y="42303"/>
                </a:lnTo>
                <a:lnTo>
                  <a:pt x="302895" y="32194"/>
                </a:lnTo>
                <a:lnTo>
                  <a:pt x="350520" y="28702"/>
                </a:lnTo>
                <a:lnTo>
                  <a:pt x="397789" y="32194"/>
                </a:lnTo>
                <a:lnTo>
                  <a:pt x="442937" y="42303"/>
                </a:lnTo>
                <a:lnTo>
                  <a:pt x="485444" y="58572"/>
                </a:lnTo>
                <a:lnTo>
                  <a:pt x="524827" y="80479"/>
                </a:lnTo>
                <a:lnTo>
                  <a:pt x="560590" y="107530"/>
                </a:lnTo>
                <a:lnTo>
                  <a:pt x="592213" y="139255"/>
                </a:lnTo>
                <a:lnTo>
                  <a:pt x="619213" y="175158"/>
                </a:lnTo>
                <a:lnTo>
                  <a:pt x="641083" y="214718"/>
                </a:lnTo>
                <a:lnTo>
                  <a:pt x="657313" y="257467"/>
                </a:lnTo>
                <a:lnTo>
                  <a:pt x="667423" y="302895"/>
                </a:lnTo>
                <a:lnTo>
                  <a:pt x="670915" y="350520"/>
                </a:lnTo>
                <a:lnTo>
                  <a:pt x="670915" y="208762"/>
                </a:lnTo>
                <a:lnTo>
                  <a:pt x="653059" y="173228"/>
                </a:lnTo>
                <a:lnTo>
                  <a:pt x="627837" y="135966"/>
                </a:lnTo>
                <a:lnTo>
                  <a:pt x="598170" y="102349"/>
                </a:lnTo>
                <a:lnTo>
                  <a:pt x="564489" y="72783"/>
                </a:lnTo>
                <a:lnTo>
                  <a:pt x="527202" y="47675"/>
                </a:lnTo>
                <a:lnTo>
                  <a:pt x="489280" y="28702"/>
                </a:lnTo>
                <a:lnTo>
                  <a:pt x="443509" y="12471"/>
                </a:lnTo>
                <a:lnTo>
                  <a:pt x="397967" y="3187"/>
                </a:lnTo>
                <a:lnTo>
                  <a:pt x="350520" y="0"/>
                </a:lnTo>
                <a:lnTo>
                  <a:pt x="302768" y="3187"/>
                </a:lnTo>
                <a:lnTo>
                  <a:pt x="257035" y="12471"/>
                </a:lnTo>
                <a:lnTo>
                  <a:pt x="213728" y="27432"/>
                </a:lnTo>
                <a:lnTo>
                  <a:pt x="173228" y="47675"/>
                </a:lnTo>
                <a:lnTo>
                  <a:pt x="135966" y="72783"/>
                </a:lnTo>
                <a:lnTo>
                  <a:pt x="102349" y="102349"/>
                </a:lnTo>
                <a:lnTo>
                  <a:pt x="72771" y="135966"/>
                </a:lnTo>
                <a:lnTo>
                  <a:pt x="47663" y="173228"/>
                </a:lnTo>
                <a:lnTo>
                  <a:pt x="27419" y="213728"/>
                </a:lnTo>
                <a:lnTo>
                  <a:pt x="12458" y="257048"/>
                </a:lnTo>
                <a:lnTo>
                  <a:pt x="3175" y="302780"/>
                </a:lnTo>
                <a:lnTo>
                  <a:pt x="0" y="350520"/>
                </a:lnTo>
                <a:lnTo>
                  <a:pt x="3175" y="397979"/>
                </a:lnTo>
                <a:lnTo>
                  <a:pt x="12458" y="443522"/>
                </a:lnTo>
                <a:lnTo>
                  <a:pt x="27419" y="486727"/>
                </a:lnTo>
                <a:lnTo>
                  <a:pt x="47663" y="527202"/>
                </a:lnTo>
                <a:lnTo>
                  <a:pt x="72771" y="564489"/>
                </a:lnTo>
                <a:lnTo>
                  <a:pt x="102349" y="598182"/>
                </a:lnTo>
                <a:lnTo>
                  <a:pt x="135966" y="627849"/>
                </a:lnTo>
                <a:lnTo>
                  <a:pt x="173228" y="653072"/>
                </a:lnTo>
                <a:lnTo>
                  <a:pt x="213728" y="673417"/>
                </a:lnTo>
                <a:lnTo>
                  <a:pt x="257035" y="688492"/>
                </a:lnTo>
                <a:lnTo>
                  <a:pt x="302768" y="697839"/>
                </a:lnTo>
                <a:lnTo>
                  <a:pt x="350520" y="701040"/>
                </a:lnTo>
                <a:lnTo>
                  <a:pt x="397967" y="697839"/>
                </a:lnTo>
                <a:lnTo>
                  <a:pt x="443509" y="688492"/>
                </a:lnTo>
                <a:lnTo>
                  <a:pt x="486727" y="673417"/>
                </a:lnTo>
                <a:lnTo>
                  <a:pt x="527189" y="653072"/>
                </a:lnTo>
                <a:lnTo>
                  <a:pt x="564489" y="627849"/>
                </a:lnTo>
                <a:lnTo>
                  <a:pt x="598170" y="598182"/>
                </a:lnTo>
                <a:lnTo>
                  <a:pt x="627837" y="564489"/>
                </a:lnTo>
                <a:lnTo>
                  <a:pt x="653059" y="527202"/>
                </a:lnTo>
                <a:lnTo>
                  <a:pt x="673417" y="486727"/>
                </a:lnTo>
                <a:lnTo>
                  <a:pt x="688479" y="443522"/>
                </a:lnTo>
                <a:lnTo>
                  <a:pt x="697826" y="397979"/>
                </a:lnTo>
                <a:lnTo>
                  <a:pt x="701040" y="35052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2"/>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82</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37569" y="2332057"/>
            <a:ext cx="1805269" cy="180526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object 3"/>
          <p:cNvGrpSpPr/>
          <p:nvPr/>
        </p:nvGrpSpPr>
        <p:grpSpPr>
          <a:xfrm>
            <a:off x="1524000" y="5607559"/>
            <a:ext cx="9144000" cy="393383"/>
            <a:chOff x="0" y="6333744"/>
            <a:chExt cx="12192000" cy="524510"/>
          </a:xfrm>
        </p:grpSpPr>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object 6"/>
          <p:cNvSpPr txBox="1">
            <a:spLocks noGrp="1"/>
          </p:cNvSpPr>
          <p:nvPr>
            <p:ph type="title"/>
          </p:nvPr>
        </p:nvSpPr>
        <p:spPr>
          <a:xfrm>
            <a:off x="4461130" y="2167354"/>
            <a:ext cx="5379719" cy="1885612"/>
          </a:xfrm>
          <a:prstGeom prst="rect">
            <a:avLst/>
          </a:prstGeom>
        </p:spPr>
        <p:txBody>
          <a:bodyPr vert="horz" wrap="square" lIns="0" tIns="114776" rIns="0" bIns="0" rtlCol="0" anchor="ctr">
            <a:spAutoFit/>
          </a:bodyPr>
          <a:lstStyle/>
          <a:p>
            <a:pPr marL="9525" marR="3810">
              <a:lnSpc>
                <a:spcPts val="4590"/>
              </a:lnSpc>
              <a:spcBef>
                <a:spcPts val="904"/>
              </a:spcBef>
              <a:tabLst>
                <a:tab pos="5369719" algn="l"/>
              </a:tabLst>
            </a:pPr>
            <a:r>
              <a:rPr sz="4500" spc="-379" dirty="0">
                <a:solidFill>
                  <a:srgbClr val="252525"/>
                </a:solidFill>
              </a:rPr>
              <a:t>Proceso </a:t>
            </a:r>
            <a:r>
              <a:rPr sz="4500" spc="-248" dirty="0">
                <a:solidFill>
                  <a:srgbClr val="252525"/>
                </a:solidFill>
              </a:rPr>
              <a:t>de </a:t>
            </a:r>
            <a:r>
              <a:rPr sz="4500" spc="-180" dirty="0">
                <a:solidFill>
                  <a:srgbClr val="252525"/>
                </a:solidFill>
              </a:rPr>
              <a:t>solicitud </a:t>
            </a:r>
            <a:r>
              <a:rPr sz="4500" spc="-248" dirty="0">
                <a:solidFill>
                  <a:srgbClr val="252525"/>
                </a:solidFill>
              </a:rPr>
              <a:t>de  </a:t>
            </a:r>
            <a:r>
              <a:rPr sz="4500" spc="-240" dirty="0">
                <a:solidFill>
                  <a:srgbClr val="252525"/>
                </a:solidFill>
              </a:rPr>
              <a:t>devolucion </a:t>
            </a:r>
            <a:r>
              <a:rPr sz="4500" spc="-476" dirty="0">
                <a:solidFill>
                  <a:srgbClr val="252525"/>
                </a:solidFill>
              </a:rPr>
              <a:t>IVA </a:t>
            </a:r>
            <a:r>
              <a:rPr sz="4500" spc="-248" dirty="0">
                <a:solidFill>
                  <a:srgbClr val="252525"/>
                </a:solidFill>
              </a:rPr>
              <a:t>en </a:t>
            </a:r>
            <a:r>
              <a:rPr sz="4500" spc="-217" dirty="0">
                <a:solidFill>
                  <a:srgbClr val="252525"/>
                </a:solidFill>
              </a:rPr>
              <a:t>la  </a:t>
            </a:r>
            <a:r>
              <a:rPr sz="4500" u="sng" spc="-304" dirty="0">
                <a:solidFill>
                  <a:srgbClr val="252525"/>
                </a:solidFill>
                <a:uFill>
                  <a:solidFill>
                    <a:srgbClr val="7E7E7E"/>
                  </a:solidFill>
                </a:uFill>
              </a:rPr>
              <a:t>página </a:t>
            </a:r>
            <a:r>
              <a:rPr sz="4500" u="sng" spc="-184" dirty="0">
                <a:solidFill>
                  <a:srgbClr val="252525"/>
                </a:solidFill>
                <a:uFill>
                  <a:solidFill>
                    <a:srgbClr val="7E7E7E"/>
                  </a:solidFill>
                </a:uFill>
              </a:rPr>
              <a:t>del</a:t>
            </a:r>
            <a:r>
              <a:rPr sz="4500" u="sng" spc="-566" dirty="0">
                <a:solidFill>
                  <a:srgbClr val="252525"/>
                </a:solidFill>
                <a:uFill>
                  <a:solidFill>
                    <a:srgbClr val="7E7E7E"/>
                  </a:solidFill>
                </a:uFill>
              </a:rPr>
              <a:t> </a:t>
            </a:r>
            <a:r>
              <a:rPr sz="4500" u="sng" spc="-803" dirty="0">
                <a:solidFill>
                  <a:srgbClr val="252525"/>
                </a:solidFill>
                <a:uFill>
                  <a:solidFill>
                    <a:srgbClr val="7E7E7E"/>
                  </a:solidFill>
                </a:uFill>
              </a:rPr>
              <a:t>SAT.	</a:t>
            </a:r>
            <a:endParaRPr sz="4500"/>
          </a:p>
        </p:txBody>
      </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60141" y="1424178"/>
            <a:ext cx="7130034" cy="400964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62988" y="1025304"/>
            <a:ext cx="4544378"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1.</a:t>
            </a:r>
            <a:r>
              <a:rPr sz="1500" spc="-195" dirty="0"/>
              <a:t> </a:t>
            </a:r>
            <a:r>
              <a:rPr sz="1500" spc="-135" dirty="0"/>
              <a:t>Ingresamos</a:t>
            </a:r>
            <a:r>
              <a:rPr sz="1500" spc="-206" dirty="0"/>
              <a:t> </a:t>
            </a:r>
            <a:r>
              <a:rPr sz="1500" spc="-79" dirty="0"/>
              <a:t>al</a:t>
            </a:r>
            <a:r>
              <a:rPr sz="1500" spc="-191" dirty="0"/>
              <a:t> </a:t>
            </a:r>
            <a:r>
              <a:rPr sz="1500" spc="-116" dirty="0"/>
              <a:t>buzón</a:t>
            </a:r>
            <a:r>
              <a:rPr sz="1500" spc="-221" dirty="0"/>
              <a:t> </a:t>
            </a:r>
            <a:r>
              <a:rPr sz="1500" spc="-53" dirty="0"/>
              <a:t>tributario</a:t>
            </a:r>
            <a:r>
              <a:rPr sz="1500" spc="-225" dirty="0"/>
              <a:t> </a:t>
            </a:r>
            <a:r>
              <a:rPr sz="1500" spc="-113" dirty="0"/>
              <a:t>capturamos</a:t>
            </a:r>
            <a:r>
              <a:rPr sz="1500" spc="-221" dirty="0"/>
              <a:t> </a:t>
            </a:r>
            <a:r>
              <a:rPr sz="1500" spc="-289" dirty="0"/>
              <a:t>RFC</a:t>
            </a:r>
            <a:r>
              <a:rPr sz="1500" spc="-210" dirty="0"/>
              <a:t> </a:t>
            </a:r>
            <a:r>
              <a:rPr sz="1500" spc="-94" dirty="0"/>
              <a:t>y</a:t>
            </a:r>
            <a:r>
              <a:rPr sz="1500" spc="-176" dirty="0"/>
              <a:t> </a:t>
            </a:r>
            <a:r>
              <a:rPr sz="1500" spc="-127" dirty="0"/>
              <a:t>Contraseña.</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04693" y="1495043"/>
            <a:ext cx="7344918" cy="38679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55446" y="1054355"/>
            <a:ext cx="3628549"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2.</a:t>
            </a:r>
            <a:r>
              <a:rPr sz="1500" spc="-191" dirty="0"/>
              <a:t> </a:t>
            </a:r>
            <a:r>
              <a:rPr sz="1500" spc="-139" dirty="0"/>
              <a:t>Seleccionamos</a:t>
            </a:r>
            <a:r>
              <a:rPr sz="1500" spc="-217" dirty="0"/>
              <a:t> </a:t>
            </a:r>
            <a:r>
              <a:rPr sz="1500" spc="-60" dirty="0"/>
              <a:t>tramite</a:t>
            </a:r>
            <a:r>
              <a:rPr sz="1500" spc="-217" dirty="0"/>
              <a:t> </a:t>
            </a:r>
            <a:r>
              <a:rPr sz="1500" spc="-94" dirty="0"/>
              <a:t>y</a:t>
            </a:r>
            <a:r>
              <a:rPr sz="1500" spc="-172" dirty="0"/>
              <a:t> </a:t>
            </a:r>
            <a:r>
              <a:rPr sz="1500" spc="-79" dirty="0"/>
              <a:t>solicitud</a:t>
            </a:r>
            <a:r>
              <a:rPr sz="1500" spc="-217" dirty="0"/>
              <a:t> </a:t>
            </a:r>
            <a:r>
              <a:rPr sz="1500" spc="-90" dirty="0"/>
              <a:t>de</a:t>
            </a:r>
            <a:r>
              <a:rPr sz="1500" spc="-180" dirty="0"/>
              <a:t> </a:t>
            </a:r>
            <a:r>
              <a:rPr sz="1500" spc="-101" dirty="0"/>
              <a:t>devolución.</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78913" y="1380743"/>
            <a:ext cx="8309610" cy="4096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62989" y="1016160"/>
            <a:ext cx="4633913"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3.</a:t>
            </a:r>
            <a:r>
              <a:rPr sz="1500" spc="-191" dirty="0"/>
              <a:t> </a:t>
            </a:r>
            <a:r>
              <a:rPr sz="1500" spc="-116" dirty="0"/>
              <a:t>Verificamos</a:t>
            </a:r>
            <a:r>
              <a:rPr sz="1500" spc="-221" dirty="0"/>
              <a:t> </a:t>
            </a:r>
            <a:r>
              <a:rPr sz="1500" spc="-86" dirty="0"/>
              <a:t>que</a:t>
            </a:r>
            <a:r>
              <a:rPr sz="1500" spc="-203" dirty="0"/>
              <a:t> </a:t>
            </a:r>
            <a:r>
              <a:rPr sz="1500" spc="-98" dirty="0"/>
              <a:t>los</a:t>
            </a:r>
            <a:r>
              <a:rPr sz="1500" spc="-203" dirty="0"/>
              <a:t> </a:t>
            </a:r>
            <a:r>
              <a:rPr sz="1500" spc="-101" dirty="0"/>
              <a:t>datos</a:t>
            </a:r>
            <a:r>
              <a:rPr sz="1500" spc="-221" dirty="0"/>
              <a:t> </a:t>
            </a:r>
            <a:r>
              <a:rPr sz="1500" spc="-68" dirty="0"/>
              <a:t>del</a:t>
            </a:r>
            <a:r>
              <a:rPr sz="1500" spc="-206" dirty="0"/>
              <a:t> </a:t>
            </a:r>
            <a:r>
              <a:rPr sz="1500" spc="-86" dirty="0"/>
              <a:t>contribuyente</a:t>
            </a:r>
            <a:r>
              <a:rPr sz="1500" spc="-203" dirty="0"/>
              <a:t> </a:t>
            </a:r>
            <a:r>
              <a:rPr sz="1500" spc="-139" dirty="0"/>
              <a:t>sean</a:t>
            </a:r>
            <a:r>
              <a:rPr sz="1500" spc="-199" dirty="0"/>
              <a:t> </a:t>
            </a:r>
            <a:r>
              <a:rPr sz="1500" spc="-98" dirty="0"/>
              <a:t>los</a:t>
            </a:r>
            <a:r>
              <a:rPr sz="1500" spc="-206" dirty="0"/>
              <a:t> </a:t>
            </a:r>
            <a:r>
              <a:rPr sz="1500" spc="-101" dirty="0"/>
              <a:t>correctos.</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37816" y="1412748"/>
            <a:ext cx="7516654" cy="4147185"/>
            <a:chOff x="1085088" y="740663"/>
            <a:chExt cx="10022205" cy="5529580"/>
          </a:xfrm>
        </p:grpSpPr>
        <p:sp>
          <p:nvSpPr>
            <p:cNvPr id="3" name="object 3"/>
            <p:cNvSpPr/>
            <p:nvPr/>
          </p:nvSpPr>
          <p:spPr>
            <a:xfrm>
              <a:off x="1085088" y="740663"/>
              <a:ext cx="10021823" cy="552907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920484" y="4357116"/>
              <a:ext cx="881380" cy="588645"/>
            </a:xfrm>
            <a:custGeom>
              <a:avLst/>
              <a:gdLst/>
              <a:ahLst/>
              <a:cxnLst/>
              <a:rect l="l" t="t" r="r" b="b"/>
              <a:pathLst>
                <a:path w="881379" h="588645">
                  <a:moveTo>
                    <a:pt x="0" y="294131"/>
                  </a:moveTo>
                  <a:lnTo>
                    <a:pt x="13453" y="221712"/>
                  </a:lnTo>
                  <a:lnTo>
                    <a:pt x="51612" y="155864"/>
                  </a:lnTo>
                  <a:lnTo>
                    <a:pt x="78922" y="126093"/>
                  </a:lnTo>
                  <a:lnTo>
                    <a:pt x="111170" y="98791"/>
                  </a:lnTo>
                  <a:lnTo>
                    <a:pt x="147941" y="74236"/>
                  </a:lnTo>
                  <a:lnTo>
                    <a:pt x="188823" y="52701"/>
                  </a:lnTo>
                  <a:lnTo>
                    <a:pt x="233402" y="34464"/>
                  </a:lnTo>
                  <a:lnTo>
                    <a:pt x="281267" y="19799"/>
                  </a:lnTo>
                  <a:lnTo>
                    <a:pt x="332002" y="8983"/>
                  </a:lnTo>
                  <a:lnTo>
                    <a:pt x="385196" y="2291"/>
                  </a:lnTo>
                  <a:lnTo>
                    <a:pt x="440436" y="0"/>
                  </a:lnTo>
                  <a:lnTo>
                    <a:pt x="495675" y="2291"/>
                  </a:lnTo>
                  <a:lnTo>
                    <a:pt x="548869" y="8983"/>
                  </a:lnTo>
                  <a:lnTo>
                    <a:pt x="599604" y="19799"/>
                  </a:lnTo>
                  <a:lnTo>
                    <a:pt x="647469" y="34464"/>
                  </a:lnTo>
                  <a:lnTo>
                    <a:pt x="692048" y="52701"/>
                  </a:lnTo>
                  <a:lnTo>
                    <a:pt x="732930" y="74236"/>
                  </a:lnTo>
                  <a:lnTo>
                    <a:pt x="769701" y="98791"/>
                  </a:lnTo>
                  <a:lnTo>
                    <a:pt x="801949" y="126093"/>
                  </a:lnTo>
                  <a:lnTo>
                    <a:pt x="829259" y="155864"/>
                  </a:lnTo>
                  <a:lnTo>
                    <a:pt x="851220" y="187829"/>
                  </a:lnTo>
                  <a:lnTo>
                    <a:pt x="877439" y="257238"/>
                  </a:lnTo>
                  <a:lnTo>
                    <a:pt x="880872" y="294131"/>
                  </a:lnTo>
                  <a:lnTo>
                    <a:pt x="877439" y="331025"/>
                  </a:lnTo>
                  <a:lnTo>
                    <a:pt x="851220" y="400434"/>
                  </a:lnTo>
                  <a:lnTo>
                    <a:pt x="829259" y="432399"/>
                  </a:lnTo>
                  <a:lnTo>
                    <a:pt x="801949" y="462170"/>
                  </a:lnTo>
                  <a:lnTo>
                    <a:pt x="769701" y="489472"/>
                  </a:lnTo>
                  <a:lnTo>
                    <a:pt x="732930" y="514027"/>
                  </a:lnTo>
                  <a:lnTo>
                    <a:pt x="692048" y="535562"/>
                  </a:lnTo>
                  <a:lnTo>
                    <a:pt x="647469" y="553799"/>
                  </a:lnTo>
                  <a:lnTo>
                    <a:pt x="599604" y="568464"/>
                  </a:lnTo>
                  <a:lnTo>
                    <a:pt x="548869" y="579280"/>
                  </a:lnTo>
                  <a:lnTo>
                    <a:pt x="495675" y="585972"/>
                  </a:lnTo>
                  <a:lnTo>
                    <a:pt x="440436" y="588263"/>
                  </a:lnTo>
                  <a:lnTo>
                    <a:pt x="385196" y="585972"/>
                  </a:lnTo>
                  <a:lnTo>
                    <a:pt x="332002" y="579280"/>
                  </a:lnTo>
                  <a:lnTo>
                    <a:pt x="281267" y="568464"/>
                  </a:lnTo>
                  <a:lnTo>
                    <a:pt x="233402" y="553799"/>
                  </a:lnTo>
                  <a:lnTo>
                    <a:pt x="188823" y="535562"/>
                  </a:lnTo>
                  <a:lnTo>
                    <a:pt x="147941" y="514027"/>
                  </a:lnTo>
                  <a:lnTo>
                    <a:pt x="111170" y="489472"/>
                  </a:lnTo>
                  <a:lnTo>
                    <a:pt x="78922" y="462170"/>
                  </a:lnTo>
                  <a:lnTo>
                    <a:pt x="51612" y="432399"/>
                  </a:lnTo>
                  <a:lnTo>
                    <a:pt x="29651" y="400434"/>
                  </a:lnTo>
                  <a:lnTo>
                    <a:pt x="3432" y="331025"/>
                  </a:lnTo>
                  <a:lnTo>
                    <a:pt x="0" y="294131"/>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84934" y="1097035"/>
            <a:ext cx="5664994"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4.</a:t>
            </a:r>
            <a:r>
              <a:rPr sz="1500" spc="-191" dirty="0"/>
              <a:t> </a:t>
            </a:r>
            <a:r>
              <a:rPr sz="1500" spc="-127" dirty="0"/>
              <a:t>Una</a:t>
            </a:r>
            <a:r>
              <a:rPr sz="1500" spc="-203" dirty="0"/>
              <a:t> </a:t>
            </a:r>
            <a:r>
              <a:rPr sz="1500" spc="-146" dirty="0"/>
              <a:t>vez</a:t>
            </a:r>
            <a:r>
              <a:rPr sz="1500" spc="-214" dirty="0"/>
              <a:t> </a:t>
            </a:r>
            <a:r>
              <a:rPr sz="1500" spc="-86" dirty="0"/>
              <a:t>que</a:t>
            </a:r>
            <a:r>
              <a:rPr sz="1500" spc="-206" dirty="0"/>
              <a:t> </a:t>
            </a:r>
            <a:r>
              <a:rPr sz="1500" spc="-124" dirty="0"/>
              <a:t>revisemos</a:t>
            </a:r>
            <a:r>
              <a:rPr sz="1500" spc="-221" dirty="0"/>
              <a:t> </a:t>
            </a:r>
            <a:r>
              <a:rPr sz="1500" spc="-94" dirty="0"/>
              <a:t>y</a:t>
            </a:r>
            <a:r>
              <a:rPr sz="1500" spc="-158" dirty="0"/>
              <a:t> </a:t>
            </a:r>
            <a:r>
              <a:rPr sz="1500" spc="-120" dirty="0"/>
              <a:t>estos</a:t>
            </a:r>
            <a:r>
              <a:rPr sz="1500" spc="-221" dirty="0"/>
              <a:t> </a:t>
            </a:r>
            <a:r>
              <a:rPr sz="1500" spc="-139" dirty="0"/>
              <a:t>sean</a:t>
            </a:r>
            <a:r>
              <a:rPr sz="1500" spc="-225" dirty="0"/>
              <a:t> </a:t>
            </a:r>
            <a:r>
              <a:rPr sz="1500" spc="-98" dirty="0"/>
              <a:t>correctos</a:t>
            </a:r>
            <a:r>
              <a:rPr sz="1500" spc="-221" dirty="0"/>
              <a:t> </a:t>
            </a:r>
            <a:r>
              <a:rPr sz="1500" spc="-64" dirty="0"/>
              <a:t>le</a:t>
            </a:r>
            <a:r>
              <a:rPr sz="1500" spc="-165" dirty="0"/>
              <a:t> </a:t>
            </a:r>
            <a:r>
              <a:rPr sz="1500" spc="-131" dirty="0"/>
              <a:t>damos</a:t>
            </a:r>
            <a:r>
              <a:rPr sz="1500" spc="-221" dirty="0"/>
              <a:t> </a:t>
            </a:r>
            <a:r>
              <a:rPr sz="1500" spc="-79" dirty="0"/>
              <a:t>al</a:t>
            </a:r>
            <a:r>
              <a:rPr sz="1500" spc="-172" dirty="0"/>
              <a:t> </a:t>
            </a:r>
            <a:r>
              <a:rPr sz="1500" spc="-64" dirty="0"/>
              <a:t>botón</a:t>
            </a:r>
            <a:r>
              <a:rPr sz="1500" spc="-221" dirty="0"/>
              <a:t> </a:t>
            </a:r>
            <a:r>
              <a:rPr sz="1500" spc="-90" dirty="0"/>
              <a:t>de</a:t>
            </a:r>
            <a:r>
              <a:rPr sz="1500" spc="-184" dirty="0"/>
              <a:t> </a:t>
            </a:r>
            <a:r>
              <a:rPr sz="1500" spc="-98" dirty="0"/>
              <a:t>siguiente:</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68118" y="1467612"/>
            <a:ext cx="6979158" cy="392277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62988" y="1045687"/>
            <a:ext cx="5562600"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5.</a:t>
            </a:r>
            <a:r>
              <a:rPr sz="1500" spc="-191" dirty="0"/>
              <a:t> </a:t>
            </a:r>
            <a:r>
              <a:rPr sz="1500" spc="-180" dirty="0"/>
              <a:t>En</a:t>
            </a:r>
            <a:r>
              <a:rPr sz="1500" spc="-184" dirty="0"/>
              <a:t> </a:t>
            </a:r>
            <a:r>
              <a:rPr sz="1500" spc="-105" dirty="0"/>
              <a:t>este</a:t>
            </a:r>
            <a:r>
              <a:rPr sz="1500" spc="-199" dirty="0"/>
              <a:t> </a:t>
            </a:r>
            <a:r>
              <a:rPr sz="1500" spc="-98" dirty="0"/>
              <a:t>apartado</a:t>
            </a:r>
            <a:r>
              <a:rPr sz="1500" spc="-203" dirty="0"/>
              <a:t> </a:t>
            </a:r>
            <a:r>
              <a:rPr sz="1500" spc="-139" dirty="0"/>
              <a:t>señalamos</a:t>
            </a:r>
            <a:r>
              <a:rPr sz="1500" spc="-217" dirty="0"/>
              <a:t> </a:t>
            </a:r>
            <a:r>
              <a:rPr sz="1500" spc="-60" dirty="0"/>
              <a:t>el</a:t>
            </a:r>
            <a:r>
              <a:rPr sz="1500" spc="-188" dirty="0"/>
              <a:t> </a:t>
            </a:r>
            <a:r>
              <a:rPr sz="1500" spc="-86" dirty="0"/>
              <a:t>origen</a:t>
            </a:r>
            <a:r>
              <a:rPr sz="1500" spc="-217" dirty="0"/>
              <a:t> </a:t>
            </a:r>
            <a:r>
              <a:rPr sz="1500" spc="-68" dirty="0"/>
              <a:t>del</a:t>
            </a:r>
            <a:r>
              <a:rPr sz="1500" spc="-203" dirty="0"/>
              <a:t> </a:t>
            </a:r>
            <a:r>
              <a:rPr sz="1500" spc="-113" dirty="0"/>
              <a:t>saldo</a:t>
            </a:r>
            <a:r>
              <a:rPr sz="1500" spc="-225" dirty="0"/>
              <a:t> </a:t>
            </a:r>
            <a:r>
              <a:rPr sz="1500" spc="-131" dirty="0"/>
              <a:t>a</a:t>
            </a:r>
            <a:r>
              <a:rPr sz="1500" spc="-165" dirty="0"/>
              <a:t> </a:t>
            </a:r>
            <a:r>
              <a:rPr sz="1500" spc="-90" dirty="0"/>
              <a:t>favor</a:t>
            </a:r>
            <a:r>
              <a:rPr sz="1500" spc="-210" dirty="0"/>
              <a:t> </a:t>
            </a:r>
            <a:r>
              <a:rPr sz="1500" spc="-86" dirty="0"/>
              <a:t>que</a:t>
            </a:r>
            <a:r>
              <a:rPr sz="1500" spc="-199" dirty="0"/>
              <a:t> </a:t>
            </a:r>
            <a:r>
              <a:rPr sz="1500" spc="-139" dirty="0"/>
              <a:t>vamos</a:t>
            </a:r>
            <a:r>
              <a:rPr sz="1500" spc="-217" dirty="0"/>
              <a:t> </a:t>
            </a:r>
            <a:r>
              <a:rPr sz="1500" spc="-131" dirty="0"/>
              <a:t>a</a:t>
            </a:r>
            <a:r>
              <a:rPr sz="1500" spc="-165" dirty="0"/>
              <a:t> </a:t>
            </a:r>
            <a:r>
              <a:rPr sz="1500" spc="-101" dirty="0"/>
              <a:t>solicitar.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23516" y="1289304"/>
            <a:ext cx="7612380" cy="427939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179930" y="973869"/>
            <a:ext cx="823913"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6.</a:t>
            </a:r>
            <a:r>
              <a:rPr sz="1500" spc="-225"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41804" y="1303019"/>
            <a:ext cx="7708392" cy="42519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32483" y="989395"/>
            <a:ext cx="4817269"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7.</a:t>
            </a:r>
            <a:r>
              <a:rPr sz="1500" spc="-191" dirty="0"/>
              <a:t> </a:t>
            </a:r>
            <a:r>
              <a:rPr sz="1500" spc="-180" dirty="0"/>
              <a:t>En</a:t>
            </a:r>
            <a:r>
              <a:rPr sz="1500" spc="-188" dirty="0"/>
              <a:t> </a:t>
            </a:r>
            <a:r>
              <a:rPr sz="1500" spc="-113" dirty="0"/>
              <a:t>esta</a:t>
            </a:r>
            <a:r>
              <a:rPr sz="1500" spc="-217" dirty="0"/>
              <a:t> </a:t>
            </a:r>
            <a:r>
              <a:rPr sz="1500" spc="-68" dirty="0"/>
              <a:t>parte</a:t>
            </a:r>
            <a:r>
              <a:rPr sz="1500" spc="-221" dirty="0"/>
              <a:t> </a:t>
            </a:r>
            <a:r>
              <a:rPr sz="1500" spc="-127" dirty="0"/>
              <a:t>ingresamos</a:t>
            </a:r>
            <a:r>
              <a:rPr sz="1500" spc="-217" dirty="0"/>
              <a:t> </a:t>
            </a:r>
            <a:r>
              <a:rPr sz="1500" spc="-90" dirty="0"/>
              <a:t>información</a:t>
            </a:r>
            <a:r>
              <a:rPr sz="1500" spc="-221" dirty="0"/>
              <a:t> </a:t>
            </a:r>
            <a:r>
              <a:rPr sz="1500" spc="-68" dirty="0"/>
              <a:t>del</a:t>
            </a:r>
            <a:r>
              <a:rPr sz="1500" spc="-203" dirty="0"/>
              <a:t> </a:t>
            </a:r>
            <a:r>
              <a:rPr sz="1500" spc="-86" dirty="0"/>
              <a:t>origen</a:t>
            </a:r>
            <a:r>
              <a:rPr sz="1500" spc="-221" dirty="0"/>
              <a:t> </a:t>
            </a:r>
            <a:r>
              <a:rPr sz="1500" spc="-68" dirty="0"/>
              <a:t>del</a:t>
            </a:r>
            <a:r>
              <a:rPr sz="1500" spc="-203" dirty="0"/>
              <a:t> </a:t>
            </a:r>
            <a:r>
              <a:rPr sz="1500" spc="-113" dirty="0"/>
              <a:t>saldo</a:t>
            </a:r>
            <a:r>
              <a:rPr sz="1500" spc="-225" dirty="0"/>
              <a:t> </a:t>
            </a:r>
            <a:r>
              <a:rPr sz="1500" spc="-131" dirty="0"/>
              <a:t>a</a:t>
            </a:r>
            <a:r>
              <a:rPr sz="1500" spc="-169" dirty="0"/>
              <a:t> </a:t>
            </a:r>
            <a:r>
              <a:rPr sz="1500" spc="-120" dirty="0"/>
              <a:t>favor.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7504" y="1332737"/>
            <a:ext cx="7454646" cy="41925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61972" y="1010802"/>
            <a:ext cx="902494" cy="264014"/>
          </a:xfrm>
          <a:prstGeom prst="rect">
            <a:avLst/>
          </a:prstGeom>
        </p:spPr>
        <p:txBody>
          <a:bodyPr vert="horz" wrap="square" lIns="0" tIns="10001" rIns="0" bIns="0" rtlCol="0" anchor="ctr">
            <a:spAutoFit/>
          </a:bodyPr>
          <a:lstStyle/>
          <a:p>
            <a:pPr marL="9525">
              <a:lnSpc>
                <a:spcPct val="100000"/>
              </a:lnSpc>
              <a:spcBef>
                <a:spcPts val="79"/>
              </a:spcBef>
            </a:pPr>
            <a:r>
              <a:rPr sz="1650" spc="-83" dirty="0"/>
              <a:t>8.</a:t>
            </a:r>
            <a:r>
              <a:rPr sz="1650" spc="-248" dirty="0"/>
              <a:t> </a:t>
            </a:r>
            <a:r>
              <a:rPr sz="1650" spc="-120" dirty="0"/>
              <a:t>Ejemplo.</a:t>
            </a:r>
            <a:endParaRPr sz="165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39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80081" y="1266443"/>
            <a:ext cx="7891272" cy="43251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51330" y="1049498"/>
            <a:ext cx="4386739"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9.</a:t>
            </a:r>
            <a:r>
              <a:rPr sz="1500" spc="-195" dirty="0"/>
              <a:t> </a:t>
            </a:r>
            <a:r>
              <a:rPr sz="1500" spc="-127" dirty="0"/>
              <a:t>Una</a:t>
            </a:r>
            <a:r>
              <a:rPr sz="1500" spc="-206" dirty="0"/>
              <a:t> </a:t>
            </a:r>
            <a:r>
              <a:rPr sz="1500" spc="-146" dirty="0"/>
              <a:t>vez</a:t>
            </a:r>
            <a:r>
              <a:rPr sz="1500" spc="-217" dirty="0"/>
              <a:t> </a:t>
            </a:r>
            <a:r>
              <a:rPr sz="1500" spc="-86" dirty="0"/>
              <a:t>que</a:t>
            </a:r>
            <a:r>
              <a:rPr sz="1500" spc="-206" dirty="0"/>
              <a:t> </a:t>
            </a:r>
            <a:r>
              <a:rPr sz="1500" spc="-127" dirty="0"/>
              <a:t>ingresamos</a:t>
            </a:r>
            <a:r>
              <a:rPr sz="1500" spc="-225" dirty="0"/>
              <a:t> </a:t>
            </a:r>
            <a:r>
              <a:rPr sz="1500" spc="-98" dirty="0"/>
              <a:t>los</a:t>
            </a:r>
            <a:r>
              <a:rPr sz="1500" spc="-210" dirty="0"/>
              <a:t> </a:t>
            </a:r>
            <a:r>
              <a:rPr sz="1500" spc="-101" dirty="0"/>
              <a:t>datos</a:t>
            </a:r>
            <a:r>
              <a:rPr sz="1500" spc="-210" dirty="0"/>
              <a:t> </a:t>
            </a:r>
            <a:r>
              <a:rPr sz="1500" spc="-127" dirty="0"/>
              <a:t>seleccionamos</a:t>
            </a:r>
            <a:r>
              <a:rPr sz="1500" spc="-225" dirty="0"/>
              <a:t> </a:t>
            </a:r>
            <a:r>
              <a:rPr sz="1500" spc="-98" dirty="0"/>
              <a:t>siguiente.</a:t>
            </a:r>
            <a:endParaRPr sz="1500"/>
          </a:p>
        </p:txBody>
      </p:sp>
      <p:sp>
        <p:nvSpPr>
          <p:cNvPr id="4" name="object 4"/>
          <p:cNvSpPr/>
          <p:nvPr/>
        </p:nvSpPr>
        <p:spPr>
          <a:xfrm>
            <a:off x="7153277" y="4019931"/>
            <a:ext cx="859631" cy="521494"/>
          </a:xfrm>
          <a:custGeom>
            <a:avLst/>
            <a:gdLst/>
            <a:ahLst/>
            <a:cxnLst/>
            <a:rect l="l" t="t" r="r" b="b"/>
            <a:pathLst>
              <a:path w="1146175" h="695325">
                <a:moveTo>
                  <a:pt x="0" y="347472"/>
                </a:moveTo>
                <a:lnTo>
                  <a:pt x="11641" y="277446"/>
                </a:lnTo>
                <a:lnTo>
                  <a:pt x="45029" y="212222"/>
                </a:lnTo>
                <a:lnTo>
                  <a:pt x="69158" y="181849"/>
                </a:lnTo>
                <a:lnTo>
                  <a:pt x="97860" y="153199"/>
                </a:lnTo>
                <a:lnTo>
                  <a:pt x="130847" y="126450"/>
                </a:lnTo>
                <a:lnTo>
                  <a:pt x="167830" y="101774"/>
                </a:lnTo>
                <a:lnTo>
                  <a:pt x="208522" y="79347"/>
                </a:lnTo>
                <a:lnTo>
                  <a:pt x="252635" y="59344"/>
                </a:lnTo>
                <a:lnTo>
                  <a:pt x="299881" y="41939"/>
                </a:lnTo>
                <a:lnTo>
                  <a:pt x="349972" y="27306"/>
                </a:lnTo>
                <a:lnTo>
                  <a:pt x="402619" y="15622"/>
                </a:lnTo>
                <a:lnTo>
                  <a:pt x="457536" y="7059"/>
                </a:lnTo>
                <a:lnTo>
                  <a:pt x="514433" y="1794"/>
                </a:lnTo>
                <a:lnTo>
                  <a:pt x="573024" y="0"/>
                </a:lnTo>
                <a:lnTo>
                  <a:pt x="631614" y="1794"/>
                </a:lnTo>
                <a:lnTo>
                  <a:pt x="688511" y="7059"/>
                </a:lnTo>
                <a:lnTo>
                  <a:pt x="743428" y="15622"/>
                </a:lnTo>
                <a:lnTo>
                  <a:pt x="796075" y="27306"/>
                </a:lnTo>
                <a:lnTo>
                  <a:pt x="846166" y="41939"/>
                </a:lnTo>
                <a:lnTo>
                  <a:pt x="893412" y="59344"/>
                </a:lnTo>
                <a:lnTo>
                  <a:pt x="937525" y="79347"/>
                </a:lnTo>
                <a:lnTo>
                  <a:pt x="978217" y="101774"/>
                </a:lnTo>
                <a:lnTo>
                  <a:pt x="1015200" y="126450"/>
                </a:lnTo>
                <a:lnTo>
                  <a:pt x="1048187" y="153199"/>
                </a:lnTo>
                <a:lnTo>
                  <a:pt x="1076889" y="181849"/>
                </a:lnTo>
                <a:lnTo>
                  <a:pt x="1101018" y="212222"/>
                </a:lnTo>
                <a:lnTo>
                  <a:pt x="1134406" y="277446"/>
                </a:lnTo>
                <a:lnTo>
                  <a:pt x="1146048" y="347472"/>
                </a:lnTo>
                <a:lnTo>
                  <a:pt x="1143089" y="382997"/>
                </a:lnTo>
                <a:lnTo>
                  <a:pt x="1120286" y="450797"/>
                </a:lnTo>
                <a:lnTo>
                  <a:pt x="1076889" y="513094"/>
                </a:lnTo>
                <a:lnTo>
                  <a:pt x="1048187" y="541744"/>
                </a:lnTo>
                <a:lnTo>
                  <a:pt x="1015200" y="568493"/>
                </a:lnTo>
                <a:lnTo>
                  <a:pt x="978217" y="593169"/>
                </a:lnTo>
                <a:lnTo>
                  <a:pt x="937525" y="615596"/>
                </a:lnTo>
                <a:lnTo>
                  <a:pt x="893412" y="635599"/>
                </a:lnTo>
                <a:lnTo>
                  <a:pt x="846166" y="653004"/>
                </a:lnTo>
                <a:lnTo>
                  <a:pt x="796075" y="667637"/>
                </a:lnTo>
                <a:lnTo>
                  <a:pt x="743428" y="679321"/>
                </a:lnTo>
                <a:lnTo>
                  <a:pt x="688511" y="687884"/>
                </a:lnTo>
                <a:lnTo>
                  <a:pt x="631614" y="693149"/>
                </a:lnTo>
                <a:lnTo>
                  <a:pt x="573024" y="694944"/>
                </a:lnTo>
                <a:lnTo>
                  <a:pt x="514433" y="693149"/>
                </a:lnTo>
                <a:lnTo>
                  <a:pt x="457536" y="687884"/>
                </a:lnTo>
                <a:lnTo>
                  <a:pt x="402619" y="679321"/>
                </a:lnTo>
                <a:lnTo>
                  <a:pt x="349972" y="667637"/>
                </a:lnTo>
                <a:lnTo>
                  <a:pt x="299881" y="653004"/>
                </a:lnTo>
                <a:lnTo>
                  <a:pt x="252635" y="635599"/>
                </a:lnTo>
                <a:lnTo>
                  <a:pt x="208522" y="615596"/>
                </a:lnTo>
                <a:lnTo>
                  <a:pt x="167830" y="593169"/>
                </a:lnTo>
                <a:lnTo>
                  <a:pt x="130847" y="568493"/>
                </a:lnTo>
                <a:lnTo>
                  <a:pt x="97860" y="541744"/>
                </a:lnTo>
                <a:lnTo>
                  <a:pt x="69158" y="513094"/>
                </a:lnTo>
                <a:lnTo>
                  <a:pt x="45029" y="482721"/>
                </a:lnTo>
                <a:lnTo>
                  <a:pt x="11641" y="417497"/>
                </a:lnTo>
                <a:lnTo>
                  <a:pt x="0" y="347472"/>
                </a:lnTo>
                <a:close/>
              </a:path>
            </a:pathLst>
          </a:custGeom>
          <a:ln w="9144">
            <a:solidFill>
              <a:srgbClr val="4966A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7493" y="1316736"/>
            <a:ext cx="7509510" cy="422452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65960" y="1020065"/>
            <a:ext cx="5535930" cy="239489"/>
          </a:xfrm>
          <a:prstGeom prst="rect">
            <a:avLst/>
          </a:prstGeom>
        </p:spPr>
        <p:txBody>
          <a:bodyPr vert="horz" wrap="square" lIns="0" tIns="8573" rIns="0" bIns="0" rtlCol="0" anchor="ctr">
            <a:spAutoFit/>
          </a:bodyPr>
          <a:lstStyle/>
          <a:p>
            <a:pPr marL="9525">
              <a:lnSpc>
                <a:spcPct val="100000"/>
              </a:lnSpc>
              <a:spcBef>
                <a:spcPts val="68"/>
              </a:spcBef>
            </a:pPr>
            <a:r>
              <a:rPr sz="1500" spc="-83" dirty="0"/>
              <a:t>10.</a:t>
            </a:r>
            <a:r>
              <a:rPr sz="1500" spc="-206" dirty="0"/>
              <a:t> </a:t>
            </a:r>
            <a:r>
              <a:rPr sz="1500" spc="-169" dirty="0"/>
              <a:t>Le</a:t>
            </a:r>
            <a:r>
              <a:rPr sz="1500" spc="-180" dirty="0"/>
              <a:t> </a:t>
            </a:r>
            <a:r>
              <a:rPr sz="1500" spc="-127" dirty="0"/>
              <a:t>damos</a:t>
            </a:r>
            <a:r>
              <a:rPr sz="1500" spc="-195" dirty="0"/>
              <a:t> </a:t>
            </a:r>
            <a:r>
              <a:rPr sz="1500" spc="-90" dirty="0"/>
              <a:t>que</a:t>
            </a:r>
            <a:r>
              <a:rPr sz="1500" spc="-199" dirty="0"/>
              <a:t> </a:t>
            </a:r>
            <a:r>
              <a:rPr sz="1500" spc="-90" dirty="0"/>
              <a:t>si,</a:t>
            </a:r>
            <a:r>
              <a:rPr sz="1500" spc="-203" dirty="0"/>
              <a:t> </a:t>
            </a:r>
            <a:r>
              <a:rPr sz="1500" spc="-98" dirty="0"/>
              <a:t>e</a:t>
            </a:r>
            <a:r>
              <a:rPr sz="1500" spc="-165" dirty="0"/>
              <a:t> </a:t>
            </a:r>
            <a:r>
              <a:rPr sz="1500" spc="-127" dirty="0"/>
              <a:t>ingresamos</a:t>
            </a:r>
            <a:r>
              <a:rPr sz="1500" spc="-195" dirty="0"/>
              <a:t> </a:t>
            </a:r>
            <a:r>
              <a:rPr sz="1500" spc="-94" dirty="0"/>
              <a:t>los</a:t>
            </a:r>
            <a:r>
              <a:rPr sz="1500" spc="-199" dirty="0"/>
              <a:t> </a:t>
            </a:r>
            <a:r>
              <a:rPr sz="1500" spc="-101" dirty="0"/>
              <a:t>datos</a:t>
            </a:r>
            <a:r>
              <a:rPr sz="1500" spc="-214" dirty="0"/>
              <a:t> </a:t>
            </a:r>
            <a:r>
              <a:rPr sz="1500" spc="-90" dirty="0"/>
              <a:t>de</a:t>
            </a:r>
            <a:r>
              <a:rPr sz="1500" spc="-180" dirty="0"/>
              <a:t> </a:t>
            </a:r>
            <a:r>
              <a:rPr sz="1500" spc="-79" dirty="0"/>
              <a:t>la</a:t>
            </a:r>
            <a:r>
              <a:rPr sz="1500" spc="-180" dirty="0"/>
              <a:t> </a:t>
            </a:r>
            <a:r>
              <a:rPr sz="1500" spc="-109" dirty="0"/>
              <a:t>declaración</a:t>
            </a:r>
            <a:r>
              <a:rPr sz="1500" spc="-203" dirty="0"/>
              <a:t> </a:t>
            </a:r>
            <a:r>
              <a:rPr sz="1500" spc="-68" dirty="0"/>
              <a:t>del</a:t>
            </a:r>
            <a:r>
              <a:rPr sz="1500" spc="-206" dirty="0"/>
              <a:t> </a:t>
            </a:r>
            <a:r>
              <a:rPr sz="1500" spc="-109" dirty="0"/>
              <a:t>saldo</a:t>
            </a:r>
            <a:r>
              <a:rPr sz="1500" spc="-217" dirty="0"/>
              <a:t> </a:t>
            </a:r>
            <a:r>
              <a:rPr sz="1500" spc="-131" dirty="0"/>
              <a:t>a</a:t>
            </a:r>
            <a:r>
              <a:rPr sz="1500" spc="-165" dirty="0"/>
              <a:t> </a:t>
            </a:r>
            <a:r>
              <a:rPr sz="1500" spc="-90" dirty="0"/>
              <a:t>favor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97786" y="1209293"/>
            <a:ext cx="7973568" cy="43662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73504" y="968344"/>
            <a:ext cx="4709160"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11.</a:t>
            </a:r>
            <a:r>
              <a:rPr sz="1500" spc="-206" dirty="0"/>
              <a:t> </a:t>
            </a:r>
            <a:r>
              <a:rPr sz="1500" spc="-161" dirty="0"/>
              <a:t>Así</a:t>
            </a:r>
            <a:r>
              <a:rPr sz="1500" spc="-203" dirty="0"/>
              <a:t> </a:t>
            </a:r>
            <a:r>
              <a:rPr sz="1500" spc="-146" dirty="0"/>
              <a:t>es</a:t>
            </a:r>
            <a:r>
              <a:rPr sz="1500" spc="-188" dirty="0"/>
              <a:t> </a:t>
            </a:r>
            <a:r>
              <a:rPr sz="1500" spc="-105" dirty="0"/>
              <a:t>como</a:t>
            </a:r>
            <a:r>
              <a:rPr sz="1500" spc="-221" dirty="0"/>
              <a:t> </a:t>
            </a:r>
            <a:r>
              <a:rPr sz="1500" spc="-124" dirty="0"/>
              <a:t>aparece</a:t>
            </a:r>
            <a:r>
              <a:rPr sz="1500" spc="-221" dirty="0"/>
              <a:t> </a:t>
            </a:r>
            <a:r>
              <a:rPr sz="1500" spc="-113" dirty="0"/>
              <a:t>antes</a:t>
            </a:r>
            <a:r>
              <a:rPr sz="1500" spc="-221" dirty="0"/>
              <a:t> </a:t>
            </a:r>
            <a:r>
              <a:rPr sz="1500" spc="-90" dirty="0"/>
              <a:t>de</a:t>
            </a:r>
            <a:r>
              <a:rPr sz="1500" spc="-180" dirty="0"/>
              <a:t> </a:t>
            </a:r>
            <a:r>
              <a:rPr sz="1500" spc="-75" dirty="0"/>
              <a:t>llenar</a:t>
            </a:r>
            <a:r>
              <a:rPr sz="1500" spc="-214" dirty="0"/>
              <a:t> </a:t>
            </a:r>
            <a:r>
              <a:rPr sz="1500" spc="-98" dirty="0"/>
              <a:t>los</a:t>
            </a:r>
            <a:r>
              <a:rPr sz="1500" spc="-203" dirty="0"/>
              <a:t> </a:t>
            </a:r>
            <a:r>
              <a:rPr sz="1500" spc="-101" dirty="0"/>
              <a:t>datos</a:t>
            </a:r>
            <a:r>
              <a:rPr sz="1500" spc="-221" dirty="0"/>
              <a:t> </a:t>
            </a:r>
            <a:r>
              <a:rPr sz="1500" spc="-90" dirty="0"/>
              <a:t>de</a:t>
            </a:r>
            <a:r>
              <a:rPr sz="1500" spc="-180" dirty="0"/>
              <a:t> </a:t>
            </a:r>
            <a:r>
              <a:rPr sz="1500" spc="-83" dirty="0"/>
              <a:t>la</a:t>
            </a:r>
            <a:r>
              <a:rPr sz="1500" spc="-165" dirty="0"/>
              <a:t> </a:t>
            </a:r>
            <a:r>
              <a:rPr sz="1500" spc="-109" dirty="0"/>
              <a:t>declaración</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15489" y="1209293"/>
            <a:ext cx="7701534" cy="433197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10310" y="945778"/>
            <a:ext cx="4181951"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12.</a:t>
            </a:r>
            <a:r>
              <a:rPr sz="1500" spc="-210" dirty="0"/>
              <a:t> </a:t>
            </a:r>
            <a:r>
              <a:rPr sz="1500" spc="-135" dirty="0"/>
              <a:t>Ingresamos</a:t>
            </a:r>
            <a:r>
              <a:rPr sz="1500" spc="-221" dirty="0"/>
              <a:t> </a:t>
            </a:r>
            <a:r>
              <a:rPr sz="1500" spc="-94" dirty="0"/>
              <a:t>los</a:t>
            </a:r>
            <a:r>
              <a:rPr sz="1500" spc="-203" dirty="0"/>
              <a:t> </a:t>
            </a:r>
            <a:r>
              <a:rPr sz="1500" spc="-101" dirty="0"/>
              <a:t>datos</a:t>
            </a:r>
            <a:r>
              <a:rPr sz="1500" spc="-221" dirty="0"/>
              <a:t> </a:t>
            </a:r>
            <a:r>
              <a:rPr sz="1500" spc="-90" dirty="0"/>
              <a:t>de</a:t>
            </a:r>
            <a:r>
              <a:rPr sz="1500" spc="-184" dirty="0"/>
              <a:t> </a:t>
            </a:r>
            <a:r>
              <a:rPr sz="1500" spc="-83" dirty="0"/>
              <a:t>la</a:t>
            </a:r>
            <a:r>
              <a:rPr sz="1500" spc="-184" dirty="0"/>
              <a:t> </a:t>
            </a:r>
            <a:r>
              <a:rPr sz="1500" spc="-113" dirty="0"/>
              <a:t>declaración</a:t>
            </a:r>
            <a:r>
              <a:rPr sz="1500" spc="-221" dirty="0"/>
              <a:t> </a:t>
            </a:r>
            <a:r>
              <a:rPr sz="1500" spc="-68" dirty="0"/>
              <a:t>del</a:t>
            </a:r>
            <a:r>
              <a:rPr sz="1500" spc="-206" dirty="0"/>
              <a:t> </a:t>
            </a:r>
            <a:r>
              <a:rPr sz="1500" spc="-113" dirty="0"/>
              <a:t>saldo</a:t>
            </a:r>
            <a:r>
              <a:rPr sz="1500" spc="-206" dirty="0"/>
              <a:t> </a:t>
            </a:r>
            <a:r>
              <a:rPr sz="1500" spc="-131" dirty="0"/>
              <a:t>a</a:t>
            </a:r>
            <a:r>
              <a:rPr sz="1500" spc="-165" dirty="0"/>
              <a:t> </a:t>
            </a:r>
            <a:r>
              <a:rPr sz="1500" spc="-94" dirty="0"/>
              <a:t>favor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43</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47493" y="1209294"/>
            <a:ext cx="7543800" cy="4245293"/>
            <a:chOff x="697991" y="469391"/>
            <a:chExt cx="10058400" cy="5660390"/>
          </a:xfrm>
        </p:grpSpPr>
        <p:sp>
          <p:nvSpPr>
            <p:cNvPr id="3" name="object 3"/>
            <p:cNvSpPr/>
            <p:nvPr/>
          </p:nvSpPr>
          <p:spPr>
            <a:xfrm>
              <a:off x="697991" y="469391"/>
              <a:ext cx="10058400" cy="566013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835139" y="4030980"/>
              <a:ext cx="1109980" cy="634365"/>
            </a:xfrm>
            <a:custGeom>
              <a:avLst/>
              <a:gdLst/>
              <a:ahLst/>
              <a:cxnLst/>
              <a:rect l="l" t="t" r="r" b="b"/>
              <a:pathLst>
                <a:path w="1109979" h="634364">
                  <a:moveTo>
                    <a:pt x="0" y="316992"/>
                  </a:moveTo>
                  <a:lnTo>
                    <a:pt x="12797" y="248970"/>
                  </a:lnTo>
                  <a:lnTo>
                    <a:pt x="49382" y="186043"/>
                  </a:lnTo>
                  <a:lnTo>
                    <a:pt x="75748" y="156972"/>
                  </a:lnTo>
                  <a:lnTo>
                    <a:pt x="107045" y="129753"/>
                  </a:lnTo>
                  <a:lnTo>
                    <a:pt x="142935" y="104580"/>
                  </a:lnTo>
                  <a:lnTo>
                    <a:pt x="183078" y="81645"/>
                  </a:lnTo>
                  <a:lnTo>
                    <a:pt x="227136" y="61142"/>
                  </a:lnTo>
                  <a:lnTo>
                    <a:pt x="274771" y="43264"/>
                  </a:lnTo>
                  <a:lnTo>
                    <a:pt x="325643" y="28204"/>
                  </a:lnTo>
                  <a:lnTo>
                    <a:pt x="379415" y="16154"/>
                  </a:lnTo>
                  <a:lnTo>
                    <a:pt x="435746" y="7308"/>
                  </a:lnTo>
                  <a:lnTo>
                    <a:pt x="494299" y="1859"/>
                  </a:lnTo>
                  <a:lnTo>
                    <a:pt x="554735" y="0"/>
                  </a:lnTo>
                  <a:lnTo>
                    <a:pt x="615172" y="1859"/>
                  </a:lnTo>
                  <a:lnTo>
                    <a:pt x="673725" y="7308"/>
                  </a:lnTo>
                  <a:lnTo>
                    <a:pt x="730056" y="16154"/>
                  </a:lnTo>
                  <a:lnTo>
                    <a:pt x="783828" y="28204"/>
                  </a:lnTo>
                  <a:lnTo>
                    <a:pt x="834700" y="43264"/>
                  </a:lnTo>
                  <a:lnTo>
                    <a:pt x="882335" y="61142"/>
                  </a:lnTo>
                  <a:lnTo>
                    <a:pt x="926393" y="81645"/>
                  </a:lnTo>
                  <a:lnTo>
                    <a:pt x="966536" y="104580"/>
                  </a:lnTo>
                  <a:lnTo>
                    <a:pt x="1002426" y="129753"/>
                  </a:lnTo>
                  <a:lnTo>
                    <a:pt x="1033723" y="156972"/>
                  </a:lnTo>
                  <a:lnTo>
                    <a:pt x="1060089" y="186043"/>
                  </a:lnTo>
                  <a:lnTo>
                    <a:pt x="1096674" y="248970"/>
                  </a:lnTo>
                  <a:lnTo>
                    <a:pt x="1109471" y="316992"/>
                  </a:lnTo>
                  <a:lnTo>
                    <a:pt x="1106216" y="351520"/>
                  </a:lnTo>
                  <a:lnTo>
                    <a:pt x="1081186" y="417161"/>
                  </a:lnTo>
                  <a:lnTo>
                    <a:pt x="1033723" y="476955"/>
                  </a:lnTo>
                  <a:lnTo>
                    <a:pt x="1002426" y="504175"/>
                  </a:lnTo>
                  <a:lnTo>
                    <a:pt x="966536" y="529353"/>
                  </a:lnTo>
                  <a:lnTo>
                    <a:pt x="926393" y="552293"/>
                  </a:lnTo>
                  <a:lnTo>
                    <a:pt x="882335" y="572804"/>
                  </a:lnTo>
                  <a:lnTo>
                    <a:pt x="834700" y="590691"/>
                  </a:lnTo>
                  <a:lnTo>
                    <a:pt x="783828" y="605759"/>
                  </a:lnTo>
                  <a:lnTo>
                    <a:pt x="730056" y="617817"/>
                  </a:lnTo>
                  <a:lnTo>
                    <a:pt x="673725" y="626669"/>
                  </a:lnTo>
                  <a:lnTo>
                    <a:pt x="615172" y="632123"/>
                  </a:lnTo>
                  <a:lnTo>
                    <a:pt x="554735" y="633984"/>
                  </a:lnTo>
                  <a:lnTo>
                    <a:pt x="494299" y="632123"/>
                  </a:lnTo>
                  <a:lnTo>
                    <a:pt x="435746" y="626669"/>
                  </a:lnTo>
                  <a:lnTo>
                    <a:pt x="379415" y="617817"/>
                  </a:lnTo>
                  <a:lnTo>
                    <a:pt x="325643" y="605759"/>
                  </a:lnTo>
                  <a:lnTo>
                    <a:pt x="274771" y="590691"/>
                  </a:lnTo>
                  <a:lnTo>
                    <a:pt x="227136" y="572804"/>
                  </a:lnTo>
                  <a:lnTo>
                    <a:pt x="183078" y="552293"/>
                  </a:lnTo>
                  <a:lnTo>
                    <a:pt x="142935" y="529353"/>
                  </a:lnTo>
                  <a:lnTo>
                    <a:pt x="107045" y="504175"/>
                  </a:lnTo>
                  <a:lnTo>
                    <a:pt x="75748" y="476955"/>
                  </a:lnTo>
                  <a:lnTo>
                    <a:pt x="49382" y="447886"/>
                  </a:lnTo>
                  <a:lnTo>
                    <a:pt x="12797" y="384975"/>
                  </a:lnTo>
                  <a:lnTo>
                    <a:pt x="0" y="316992"/>
                  </a:lnTo>
                  <a:close/>
                </a:path>
              </a:pathLst>
            </a:custGeom>
            <a:ln w="9144">
              <a:solidFill>
                <a:srgbClr val="4966A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2017624" y="945778"/>
            <a:ext cx="2074545"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13. </a:t>
            </a:r>
            <a:r>
              <a:rPr sz="1500" spc="-143" dirty="0"/>
              <a:t>Seleccionamos</a:t>
            </a:r>
            <a:r>
              <a:rPr sz="1500" spc="-353" dirty="0"/>
              <a:t> </a:t>
            </a:r>
            <a:r>
              <a:rPr sz="1500" spc="-116" dirty="0"/>
              <a:t>Siguiente.</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58923" y="1291589"/>
            <a:ext cx="7598664" cy="427482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99565" y="977020"/>
            <a:ext cx="7324725"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14.</a:t>
            </a:r>
            <a:r>
              <a:rPr sz="1500" spc="-206" dirty="0"/>
              <a:t> </a:t>
            </a:r>
            <a:r>
              <a:rPr sz="1500" spc="-139" dirty="0"/>
              <a:t>Validamos</a:t>
            </a:r>
            <a:r>
              <a:rPr sz="1500" spc="-221" dirty="0"/>
              <a:t> </a:t>
            </a:r>
            <a:r>
              <a:rPr sz="1500" spc="-86" dirty="0"/>
              <a:t>que</a:t>
            </a:r>
            <a:r>
              <a:rPr sz="1500" spc="-199" dirty="0"/>
              <a:t> </a:t>
            </a:r>
            <a:r>
              <a:rPr sz="1500" spc="-83" dirty="0"/>
              <a:t>la</a:t>
            </a:r>
            <a:r>
              <a:rPr sz="1500" spc="-180" dirty="0"/>
              <a:t> </a:t>
            </a:r>
            <a:r>
              <a:rPr sz="1500" spc="-101" dirty="0"/>
              <a:t>cuenta</a:t>
            </a:r>
            <a:r>
              <a:rPr sz="1500" spc="-221" dirty="0"/>
              <a:t> </a:t>
            </a:r>
            <a:r>
              <a:rPr sz="1500" spc="-116" dirty="0"/>
              <a:t>bancaria</a:t>
            </a:r>
            <a:r>
              <a:rPr sz="1500" spc="-221" dirty="0"/>
              <a:t> </a:t>
            </a:r>
            <a:r>
              <a:rPr sz="1500" spc="-86" dirty="0"/>
              <a:t>que</a:t>
            </a:r>
            <a:r>
              <a:rPr sz="1500" spc="-199" dirty="0"/>
              <a:t> </a:t>
            </a:r>
            <a:r>
              <a:rPr sz="1500" spc="-150" dirty="0"/>
              <a:t>aparezca</a:t>
            </a:r>
            <a:r>
              <a:rPr sz="1500" spc="-221" dirty="0"/>
              <a:t> </a:t>
            </a:r>
            <a:r>
              <a:rPr sz="1500" spc="-90" dirty="0"/>
              <a:t>en</a:t>
            </a:r>
            <a:r>
              <a:rPr sz="1500" spc="-180" dirty="0"/>
              <a:t> </a:t>
            </a:r>
            <a:r>
              <a:rPr sz="1500" spc="-83" dirty="0"/>
              <a:t>la</a:t>
            </a:r>
            <a:r>
              <a:rPr sz="1500" spc="-184" dirty="0"/>
              <a:t> </a:t>
            </a:r>
            <a:r>
              <a:rPr sz="1500" spc="-86" dirty="0"/>
              <a:t>que</a:t>
            </a:r>
            <a:r>
              <a:rPr sz="1500" spc="-199" dirty="0"/>
              <a:t> </a:t>
            </a:r>
            <a:r>
              <a:rPr sz="1500" spc="-105" dirty="0"/>
              <a:t>solicitamos</a:t>
            </a:r>
            <a:r>
              <a:rPr sz="1500" spc="-221" dirty="0"/>
              <a:t> </a:t>
            </a:r>
            <a:r>
              <a:rPr sz="1500" spc="-64" dirty="0"/>
              <a:t>el</a:t>
            </a:r>
            <a:r>
              <a:rPr sz="1500" spc="-184" dirty="0"/>
              <a:t> </a:t>
            </a:r>
            <a:r>
              <a:rPr sz="1500" spc="-113" dirty="0"/>
              <a:t>saldo</a:t>
            </a:r>
            <a:r>
              <a:rPr sz="1500" spc="-206" dirty="0"/>
              <a:t> </a:t>
            </a:r>
            <a:r>
              <a:rPr sz="1500" spc="-131" dirty="0"/>
              <a:t>a</a:t>
            </a:r>
            <a:r>
              <a:rPr sz="1500" spc="-161" dirty="0"/>
              <a:t> </a:t>
            </a:r>
            <a:r>
              <a:rPr sz="1500" spc="-94" dirty="0"/>
              <a:t>favor</a:t>
            </a:r>
            <a:r>
              <a:rPr sz="1500" spc="-206" dirty="0"/>
              <a:t> </a:t>
            </a:r>
            <a:r>
              <a:rPr sz="1500" spc="-153" dirty="0"/>
              <a:t>sea</a:t>
            </a:r>
            <a:r>
              <a:rPr sz="1500" spc="-203" dirty="0"/>
              <a:t> </a:t>
            </a:r>
            <a:r>
              <a:rPr sz="1500" spc="-83" dirty="0"/>
              <a:t>la</a:t>
            </a:r>
            <a:r>
              <a:rPr sz="1500" spc="-180" dirty="0"/>
              <a:t> </a:t>
            </a:r>
            <a:r>
              <a:rPr sz="1500" spc="-94" dirty="0"/>
              <a:t>correcta.</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95500" y="1348739"/>
            <a:ext cx="7486650" cy="4160520"/>
            <a:chOff x="762000" y="655319"/>
            <a:chExt cx="9982200" cy="5547360"/>
          </a:xfrm>
        </p:grpSpPr>
        <p:sp>
          <p:nvSpPr>
            <p:cNvPr id="3" name="object 3"/>
            <p:cNvSpPr/>
            <p:nvPr/>
          </p:nvSpPr>
          <p:spPr>
            <a:xfrm>
              <a:off x="762000" y="655319"/>
              <a:ext cx="9982200" cy="55473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7306056" y="3374136"/>
              <a:ext cx="1242060" cy="109855"/>
            </a:xfrm>
            <a:custGeom>
              <a:avLst/>
              <a:gdLst/>
              <a:ahLst/>
              <a:cxnLst/>
              <a:rect l="l" t="t" r="r" b="b"/>
              <a:pathLst>
                <a:path w="1242059" h="109854">
                  <a:moveTo>
                    <a:pt x="94107" y="0"/>
                  </a:moveTo>
                  <a:lnTo>
                    <a:pt x="89662" y="2539"/>
                  </a:lnTo>
                  <a:lnTo>
                    <a:pt x="0" y="54863"/>
                  </a:lnTo>
                  <a:lnTo>
                    <a:pt x="89662" y="107187"/>
                  </a:lnTo>
                  <a:lnTo>
                    <a:pt x="94107" y="109727"/>
                  </a:lnTo>
                  <a:lnTo>
                    <a:pt x="99695" y="108330"/>
                  </a:lnTo>
                  <a:lnTo>
                    <a:pt x="102235" y="103886"/>
                  </a:lnTo>
                  <a:lnTo>
                    <a:pt x="104775" y="99567"/>
                  </a:lnTo>
                  <a:lnTo>
                    <a:pt x="103250" y="93979"/>
                  </a:lnTo>
                  <a:lnTo>
                    <a:pt x="51906" y="64008"/>
                  </a:lnTo>
                  <a:lnTo>
                    <a:pt x="18161" y="64008"/>
                  </a:lnTo>
                  <a:lnTo>
                    <a:pt x="18161" y="45719"/>
                  </a:lnTo>
                  <a:lnTo>
                    <a:pt x="51906" y="45719"/>
                  </a:lnTo>
                  <a:lnTo>
                    <a:pt x="103250" y="15748"/>
                  </a:lnTo>
                  <a:lnTo>
                    <a:pt x="104775" y="10160"/>
                  </a:lnTo>
                  <a:lnTo>
                    <a:pt x="102235" y="5841"/>
                  </a:lnTo>
                  <a:lnTo>
                    <a:pt x="99695" y="1397"/>
                  </a:lnTo>
                  <a:lnTo>
                    <a:pt x="94107" y="0"/>
                  </a:lnTo>
                  <a:close/>
                </a:path>
                <a:path w="1242059" h="109854">
                  <a:moveTo>
                    <a:pt x="51906" y="45719"/>
                  </a:moveTo>
                  <a:lnTo>
                    <a:pt x="18161" y="45719"/>
                  </a:lnTo>
                  <a:lnTo>
                    <a:pt x="18161" y="64008"/>
                  </a:lnTo>
                  <a:lnTo>
                    <a:pt x="51906" y="64008"/>
                  </a:lnTo>
                  <a:lnTo>
                    <a:pt x="49729" y="62737"/>
                  </a:lnTo>
                  <a:lnTo>
                    <a:pt x="22733" y="62737"/>
                  </a:lnTo>
                  <a:lnTo>
                    <a:pt x="22733" y="46989"/>
                  </a:lnTo>
                  <a:lnTo>
                    <a:pt x="49729" y="46989"/>
                  </a:lnTo>
                  <a:lnTo>
                    <a:pt x="51906" y="45719"/>
                  </a:lnTo>
                  <a:close/>
                </a:path>
                <a:path w="1242059" h="109854">
                  <a:moveTo>
                    <a:pt x="1241805" y="45719"/>
                  </a:moveTo>
                  <a:lnTo>
                    <a:pt x="51906" y="45719"/>
                  </a:lnTo>
                  <a:lnTo>
                    <a:pt x="36231" y="54863"/>
                  </a:lnTo>
                  <a:lnTo>
                    <a:pt x="51906" y="64008"/>
                  </a:lnTo>
                  <a:lnTo>
                    <a:pt x="1241805" y="64008"/>
                  </a:lnTo>
                  <a:lnTo>
                    <a:pt x="1241805" y="45719"/>
                  </a:lnTo>
                  <a:close/>
                </a:path>
                <a:path w="1242059" h="109854">
                  <a:moveTo>
                    <a:pt x="22733" y="46989"/>
                  </a:moveTo>
                  <a:lnTo>
                    <a:pt x="22733" y="62737"/>
                  </a:lnTo>
                  <a:lnTo>
                    <a:pt x="36231" y="54863"/>
                  </a:lnTo>
                  <a:lnTo>
                    <a:pt x="22733" y="46989"/>
                  </a:lnTo>
                  <a:close/>
                </a:path>
                <a:path w="1242059" h="109854">
                  <a:moveTo>
                    <a:pt x="36231" y="54863"/>
                  </a:moveTo>
                  <a:lnTo>
                    <a:pt x="22733" y="62737"/>
                  </a:lnTo>
                  <a:lnTo>
                    <a:pt x="49729" y="62737"/>
                  </a:lnTo>
                  <a:lnTo>
                    <a:pt x="36231" y="54863"/>
                  </a:lnTo>
                  <a:close/>
                </a:path>
                <a:path w="1242059" h="109854">
                  <a:moveTo>
                    <a:pt x="49729" y="46989"/>
                  </a:moveTo>
                  <a:lnTo>
                    <a:pt x="22733" y="46989"/>
                  </a:lnTo>
                  <a:lnTo>
                    <a:pt x="36231" y="54863"/>
                  </a:lnTo>
                  <a:lnTo>
                    <a:pt x="49729" y="46989"/>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62759" y="1033972"/>
            <a:ext cx="7147084"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15.</a:t>
            </a:r>
            <a:r>
              <a:rPr sz="1500" spc="-203" dirty="0"/>
              <a:t> </a:t>
            </a:r>
            <a:r>
              <a:rPr sz="1500" spc="-180" dirty="0"/>
              <a:t>En </a:t>
            </a:r>
            <a:r>
              <a:rPr sz="1500" spc="-146" dirty="0"/>
              <a:t>caso</a:t>
            </a:r>
            <a:r>
              <a:rPr sz="1500" spc="-217" dirty="0"/>
              <a:t> </a:t>
            </a:r>
            <a:r>
              <a:rPr sz="1500" spc="-90" dirty="0"/>
              <a:t>de</a:t>
            </a:r>
            <a:r>
              <a:rPr sz="1500" spc="-176" dirty="0"/>
              <a:t> </a:t>
            </a:r>
            <a:r>
              <a:rPr sz="1500" spc="-86" dirty="0"/>
              <a:t>que</a:t>
            </a:r>
            <a:r>
              <a:rPr sz="1500" spc="-195" dirty="0"/>
              <a:t> </a:t>
            </a:r>
            <a:r>
              <a:rPr sz="1500" spc="-71" dirty="0"/>
              <a:t>no</a:t>
            </a:r>
            <a:r>
              <a:rPr sz="1500" spc="-180" dirty="0"/>
              <a:t> </a:t>
            </a:r>
            <a:r>
              <a:rPr sz="1500" spc="-153" dirty="0"/>
              <a:t>sea</a:t>
            </a:r>
            <a:r>
              <a:rPr sz="1500" spc="-195" dirty="0"/>
              <a:t> </a:t>
            </a:r>
            <a:r>
              <a:rPr sz="1500" spc="-83" dirty="0"/>
              <a:t>la</a:t>
            </a:r>
            <a:r>
              <a:rPr sz="1500" spc="-176" dirty="0"/>
              <a:t> </a:t>
            </a:r>
            <a:r>
              <a:rPr sz="1500" spc="-94" dirty="0"/>
              <a:t>correcta</a:t>
            </a:r>
            <a:r>
              <a:rPr sz="1500" spc="-214" dirty="0"/>
              <a:t> </a:t>
            </a:r>
            <a:r>
              <a:rPr sz="1500" spc="-120" dirty="0"/>
              <a:t>podemos</a:t>
            </a:r>
            <a:r>
              <a:rPr sz="1500" spc="-199" dirty="0"/>
              <a:t> </a:t>
            </a:r>
            <a:r>
              <a:rPr sz="1500" spc="-113" dirty="0"/>
              <a:t>ingresar</a:t>
            </a:r>
            <a:r>
              <a:rPr sz="1500" spc="-206" dirty="0"/>
              <a:t> </a:t>
            </a:r>
            <a:r>
              <a:rPr sz="1500" spc="-98" dirty="0"/>
              <a:t>una</a:t>
            </a:r>
            <a:r>
              <a:rPr sz="1500" spc="-195" dirty="0"/>
              <a:t> </a:t>
            </a:r>
            <a:r>
              <a:rPr sz="1500" spc="-124" dirty="0"/>
              <a:t>nueva</a:t>
            </a:r>
            <a:r>
              <a:rPr sz="1500" spc="-214" dirty="0"/>
              <a:t> </a:t>
            </a:r>
            <a:r>
              <a:rPr sz="1500" spc="-90" dirty="0"/>
              <a:t>en</a:t>
            </a:r>
            <a:r>
              <a:rPr sz="1500" spc="-180" dirty="0"/>
              <a:t> </a:t>
            </a:r>
            <a:r>
              <a:rPr sz="1500" spc="-101" dirty="0"/>
              <a:t>Adicionar</a:t>
            </a:r>
            <a:r>
              <a:rPr sz="1500" spc="-229" dirty="0"/>
              <a:t> </a:t>
            </a:r>
            <a:r>
              <a:rPr sz="1500" spc="-124" dirty="0"/>
              <a:t>nueva</a:t>
            </a:r>
            <a:r>
              <a:rPr sz="1500" spc="-195" dirty="0"/>
              <a:t> </a:t>
            </a:r>
            <a:r>
              <a:rPr sz="1500" spc="-131" dirty="0"/>
              <a:t>Cuenta</a:t>
            </a:r>
            <a:r>
              <a:rPr sz="1500" spc="-214" dirty="0"/>
              <a:t> </a:t>
            </a:r>
            <a:r>
              <a:rPr sz="1500" spc="-135" dirty="0"/>
              <a:t>Clabe.</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13787" y="1355597"/>
            <a:ext cx="7372350" cy="4146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51228" y="1033622"/>
            <a:ext cx="4016216" cy="264496"/>
          </a:xfrm>
          <a:prstGeom prst="rect">
            <a:avLst/>
          </a:prstGeom>
        </p:spPr>
        <p:txBody>
          <a:bodyPr vert="horz" wrap="square" lIns="0" tIns="10478" rIns="0" bIns="0" rtlCol="0" anchor="ctr">
            <a:spAutoFit/>
          </a:bodyPr>
          <a:lstStyle/>
          <a:p>
            <a:pPr marL="9525">
              <a:lnSpc>
                <a:spcPct val="100000"/>
              </a:lnSpc>
              <a:spcBef>
                <a:spcPts val="83"/>
              </a:spcBef>
            </a:pPr>
            <a:r>
              <a:rPr sz="1650" spc="-90" dirty="0"/>
              <a:t>16.</a:t>
            </a:r>
            <a:r>
              <a:rPr sz="1650" spc="-221" dirty="0"/>
              <a:t> </a:t>
            </a:r>
            <a:r>
              <a:rPr sz="1650" spc="-146" dirty="0"/>
              <a:t>Ingresamos</a:t>
            </a:r>
            <a:r>
              <a:rPr sz="1650" spc="-236" dirty="0"/>
              <a:t> </a:t>
            </a:r>
            <a:r>
              <a:rPr sz="1650" spc="-83" dirty="0"/>
              <a:t>la</a:t>
            </a:r>
            <a:r>
              <a:rPr sz="1650" spc="-214" dirty="0"/>
              <a:t> </a:t>
            </a:r>
            <a:r>
              <a:rPr sz="1650" spc="-131" dirty="0"/>
              <a:t>nueva</a:t>
            </a:r>
            <a:r>
              <a:rPr sz="1650" spc="-251" dirty="0"/>
              <a:t> </a:t>
            </a:r>
            <a:r>
              <a:rPr sz="1650" spc="-109" dirty="0"/>
              <a:t>cuenta</a:t>
            </a:r>
            <a:r>
              <a:rPr sz="1650" spc="-233" dirty="0"/>
              <a:t> </a:t>
            </a:r>
            <a:r>
              <a:rPr sz="1650" spc="-98" dirty="0"/>
              <a:t>y</a:t>
            </a:r>
            <a:r>
              <a:rPr sz="1650" spc="-203" dirty="0"/>
              <a:t> </a:t>
            </a:r>
            <a:r>
              <a:rPr sz="1650" spc="-64" dirty="0"/>
              <a:t>le</a:t>
            </a:r>
            <a:r>
              <a:rPr sz="1650" spc="-217" dirty="0"/>
              <a:t> </a:t>
            </a:r>
            <a:r>
              <a:rPr sz="1650" spc="-139" dirty="0"/>
              <a:t>damos</a:t>
            </a:r>
            <a:r>
              <a:rPr sz="1650" spc="-236" dirty="0"/>
              <a:t> </a:t>
            </a:r>
            <a:r>
              <a:rPr sz="1650" spc="-135" dirty="0"/>
              <a:t>aceptar.</a:t>
            </a:r>
            <a:endParaRPr sz="165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70356" y="1540764"/>
            <a:ext cx="7445501" cy="40005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p:nvPr/>
        </p:nvSpPr>
        <p:spPr>
          <a:xfrm>
            <a:off x="2021740" y="991266"/>
            <a:ext cx="8247221"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86" normalizeH="0" baseline="0" noProof="0" dirty="0">
                <a:ln>
                  <a:noFill/>
                </a:ln>
                <a:solidFill>
                  <a:prstClr val="black"/>
                </a:solidFill>
                <a:effectLst/>
                <a:uLnTx/>
                <a:uFillTx/>
                <a:latin typeface="Arial"/>
                <a:ea typeface="+mn-ea"/>
                <a:cs typeface="Arial"/>
              </a:rPr>
              <a:t>17.</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143" normalizeH="0" baseline="0" noProof="0" dirty="0">
                <a:ln>
                  <a:noFill/>
                </a:ln>
                <a:solidFill>
                  <a:prstClr val="black"/>
                </a:solidFill>
                <a:effectLst/>
                <a:uLnTx/>
                <a:uFillTx/>
                <a:latin typeface="Arial"/>
                <a:ea typeface="+mn-ea"/>
                <a:cs typeface="Arial"/>
              </a:rPr>
              <a:t>Seleccionamos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80"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cuenta</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r>
              <a:rPr kumimoji="0" sz="1500" b="0" i="0" u="none" strike="noStrike" kern="1200" cap="none" spc="-169"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nos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127" normalizeH="0" baseline="0" noProof="0" dirty="0">
                <a:ln>
                  <a:noFill/>
                </a:ln>
                <a:solidFill>
                  <a:prstClr val="black"/>
                </a:solidFill>
                <a:effectLst/>
                <a:uLnTx/>
                <a:uFillTx/>
                <a:latin typeface="Arial"/>
                <a:ea typeface="+mn-ea"/>
                <a:cs typeface="Arial"/>
              </a:rPr>
              <a:t>aparecerá</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siguiente</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124" normalizeH="0" baseline="0" noProof="0" dirty="0">
                <a:ln>
                  <a:noFill/>
                </a:ln>
                <a:solidFill>
                  <a:prstClr val="black"/>
                </a:solidFill>
                <a:effectLst/>
                <a:uLnTx/>
                <a:uFillTx/>
                <a:latin typeface="Arial"/>
                <a:ea typeface="+mn-ea"/>
                <a:cs typeface="Arial"/>
              </a:rPr>
              <a:t>mensaje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64" normalizeH="0" baseline="0" noProof="0" dirty="0">
                <a:ln>
                  <a:noFill/>
                </a:ln>
                <a:solidFill>
                  <a:prstClr val="black"/>
                </a:solidFill>
                <a:effectLst/>
                <a:uLnTx/>
                <a:uFillTx/>
                <a:latin typeface="Arial"/>
                <a:ea typeface="+mn-ea"/>
                <a:cs typeface="Arial"/>
              </a:rPr>
              <a:t>le</a:t>
            </a:r>
            <a:r>
              <a:rPr kumimoji="0" sz="1500" b="0" i="0" u="none" strike="noStrike" kern="1200" cap="none" spc="-158" normalizeH="0" baseline="0" noProof="0" dirty="0">
                <a:ln>
                  <a:noFill/>
                </a:ln>
                <a:solidFill>
                  <a:prstClr val="black"/>
                </a:solidFill>
                <a:effectLst/>
                <a:uLnTx/>
                <a:uFillTx/>
                <a:latin typeface="Arial"/>
                <a:ea typeface="+mn-ea"/>
                <a:cs typeface="Arial"/>
              </a:rPr>
              <a:t> </a:t>
            </a:r>
            <a:r>
              <a:rPr kumimoji="0" sz="1500" b="0" i="0" u="none" strike="noStrike" kern="1200" cap="none" spc="-127" normalizeH="0" baseline="0" noProof="0" dirty="0">
                <a:ln>
                  <a:noFill/>
                </a:ln>
                <a:solidFill>
                  <a:prstClr val="black"/>
                </a:solidFill>
                <a:effectLst/>
                <a:uLnTx/>
                <a:uFillTx/>
                <a:latin typeface="Arial"/>
                <a:ea typeface="+mn-ea"/>
                <a:cs typeface="Arial"/>
              </a:rPr>
              <a:t>damos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que</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64" normalizeH="0" baseline="0" noProof="0" dirty="0">
                <a:ln>
                  <a:noFill/>
                </a:ln>
                <a:solidFill>
                  <a:prstClr val="black"/>
                </a:solidFill>
                <a:effectLst/>
                <a:uLnTx/>
                <a:uFillTx/>
                <a:latin typeface="Arial"/>
                <a:ea typeface="+mn-ea"/>
                <a:cs typeface="Arial"/>
              </a:rPr>
              <a:t>“si”,</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50" normalizeH="0" baseline="0" noProof="0" dirty="0">
                <a:ln>
                  <a:noFill/>
                </a:ln>
                <a:solidFill>
                  <a:prstClr val="black"/>
                </a:solidFill>
                <a:effectLst/>
                <a:uLnTx/>
                <a:uFillTx/>
                <a:latin typeface="Arial"/>
                <a:ea typeface="+mn-ea"/>
                <a:cs typeface="Arial"/>
              </a:rPr>
              <a:t>anexamos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76"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caratula</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68" normalizeH="0" baseline="0" noProof="0" dirty="0">
                <a:ln>
                  <a:noFill/>
                </a:ln>
                <a:solidFill>
                  <a:prstClr val="black"/>
                </a:solidFill>
                <a:effectLst/>
                <a:uLnTx/>
                <a:uFillTx/>
                <a:latin typeface="Arial"/>
                <a:ea typeface="+mn-ea"/>
                <a:cs typeface="Arial"/>
              </a:rPr>
              <a:t>del</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estado</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90" normalizeH="0" baseline="0" noProof="0" dirty="0">
                <a:ln>
                  <a:noFill/>
                </a:ln>
                <a:solidFill>
                  <a:prstClr val="black"/>
                </a:solidFill>
                <a:effectLst/>
                <a:uLnTx/>
                <a:uFillTx/>
                <a:latin typeface="Arial"/>
                <a:ea typeface="+mn-ea"/>
                <a:cs typeface="Arial"/>
              </a:rPr>
              <a:t>de</a:t>
            </a:r>
            <a:r>
              <a:rPr kumimoji="0" sz="1500" b="0" i="0" u="none" strike="noStrike" kern="1200" cap="none" spc="-188"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cuenta</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donde</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143" normalizeH="0" baseline="0" noProof="0" dirty="0">
                <a:ln>
                  <a:noFill/>
                </a:ln>
                <a:solidFill>
                  <a:prstClr val="black"/>
                </a:solidFill>
                <a:effectLst/>
                <a:uLnTx/>
                <a:uFillTx/>
                <a:latin typeface="Arial"/>
                <a:ea typeface="+mn-ea"/>
                <a:cs typeface="Arial"/>
              </a:rPr>
              <a:t>aparezcan</a:t>
            </a:r>
            <a:r>
              <a:rPr kumimoji="0" sz="1500" b="0" i="0" u="none" strike="noStrike" kern="1200" cap="none" spc="-225"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los</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datos</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68" normalizeH="0" baseline="0" noProof="0" dirty="0">
                <a:ln>
                  <a:noFill/>
                </a:ln>
                <a:solidFill>
                  <a:prstClr val="black"/>
                </a:solidFill>
                <a:effectLst/>
                <a:uLnTx/>
                <a:uFillTx/>
                <a:latin typeface="Arial"/>
                <a:ea typeface="+mn-ea"/>
                <a:cs typeface="Arial"/>
              </a:rPr>
              <a:t>del</a:t>
            </a:r>
            <a:r>
              <a:rPr kumimoji="0" sz="1500" b="0" i="0" u="none" strike="noStrike" kern="1200" cap="none" spc="-210"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contribuyente</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r>
              <a:rPr kumimoji="0" sz="1500" b="0" i="0" u="none" strike="noStrike" kern="1200" cap="none" spc="-158"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esta</a:t>
            </a:r>
            <a:r>
              <a:rPr kumimoji="0" sz="1500" b="0" i="0" u="none" strike="noStrike" kern="1200" cap="none" spc="-225"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debe</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de</a:t>
            </a:r>
            <a:r>
              <a:rPr kumimoji="0" sz="1500" b="0" i="0" u="none" strike="noStrike" kern="1200" cap="none" spc="-188"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ser</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en</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71" normalizeH="0" baseline="0" noProof="0" dirty="0">
                <a:ln>
                  <a:noFill/>
                </a:ln>
                <a:solidFill>
                  <a:prstClr val="black"/>
                </a:solidFill>
                <a:effectLst/>
                <a:uLnTx/>
                <a:uFillTx/>
                <a:latin typeface="Arial"/>
                <a:ea typeface="+mn-ea"/>
                <a:cs typeface="Arial"/>
              </a:rPr>
              <a:t>formato</a:t>
            </a:r>
            <a:r>
              <a:rPr kumimoji="0" sz="1500" b="0" i="0" u="none" strike="noStrike" kern="1200" cap="none" spc="-229"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zip.</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20645" y="1344168"/>
            <a:ext cx="7372350" cy="4147185"/>
            <a:chOff x="795527" y="649223"/>
            <a:chExt cx="9829800" cy="5529580"/>
          </a:xfrm>
        </p:grpSpPr>
        <p:sp>
          <p:nvSpPr>
            <p:cNvPr id="3" name="object 3"/>
            <p:cNvSpPr/>
            <p:nvPr/>
          </p:nvSpPr>
          <p:spPr>
            <a:xfrm>
              <a:off x="795527" y="649223"/>
              <a:ext cx="9829800" cy="552907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7511796" y="3278123"/>
              <a:ext cx="567055" cy="277495"/>
            </a:xfrm>
            <a:custGeom>
              <a:avLst/>
              <a:gdLst/>
              <a:ahLst/>
              <a:cxnLst/>
              <a:rect l="l" t="t" r="r" b="b"/>
              <a:pathLst>
                <a:path w="567054" h="277495">
                  <a:moveTo>
                    <a:pt x="138683" y="0"/>
                  </a:moveTo>
                  <a:lnTo>
                    <a:pt x="0" y="138684"/>
                  </a:lnTo>
                  <a:lnTo>
                    <a:pt x="138683" y="277367"/>
                  </a:lnTo>
                  <a:lnTo>
                    <a:pt x="138683" y="208025"/>
                  </a:lnTo>
                  <a:lnTo>
                    <a:pt x="566927" y="208025"/>
                  </a:lnTo>
                  <a:lnTo>
                    <a:pt x="566927" y="69341"/>
                  </a:lnTo>
                  <a:lnTo>
                    <a:pt x="138683" y="69341"/>
                  </a:lnTo>
                  <a:lnTo>
                    <a:pt x="138683"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7511796" y="3278123"/>
              <a:ext cx="567055" cy="277495"/>
            </a:xfrm>
            <a:custGeom>
              <a:avLst/>
              <a:gdLst/>
              <a:ahLst/>
              <a:cxnLst/>
              <a:rect l="l" t="t" r="r" b="b"/>
              <a:pathLst>
                <a:path w="567054" h="277495">
                  <a:moveTo>
                    <a:pt x="138683" y="0"/>
                  </a:moveTo>
                  <a:lnTo>
                    <a:pt x="138683" y="69341"/>
                  </a:lnTo>
                  <a:lnTo>
                    <a:pt x="566927" y="69341"/>
                  </a:lnTo>
                  <a:lnTo>
                    <a:pt x="566927" y="208025"/>
                  </a:lnTo>
                  <a:lnTo>
                    <a:pt x="138683" y="208025"/>
                  </a:lnTo>
                  <a:lnTo>
                    <a:pt x="138683" y="277367"/>
                  </a:lnTo>
                  <a:lnTo>
                    <a:pt x="0" y="138684"/>
                  </a:lnTo>
                  <a:lnTo>
                    <a:pt x="138683" y="0"/>
                  </a:lnTo>
                  <a:close/>
                </a:path>
              </a:pathLst>
            </a:custGeom>
            <a:ln w="15239">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object 6"/>
          <p:cNvSpPr txBox="1">
            <a:spLocks noGrp="1"/>
          </p:cNvSpPr>
          <p:nvPr>
            <p:ph type="title"/>
          </p:nvPr>
        </p:nvSpPr>
        <p:spPr>
          <a:xfrm>
            <a:off x="1944015" y="1030067"/>
            <a:ext cx="2542222"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18.</a:t>
            </a:r>
            <a:r>
              <a:rPr sz="1500" spc="-210" dirty="0"/>
              <a:t> </a:t>
            </a:r>
            <a:r>
              <a:rPr sz="1500" spc="-143" dirty="0"/>
              <a:t>Seleccionamos</a:t>
            </a:r>
            <a:r>
              <a:rPr sz="1500" spc="-206" dirty="0"/>
              <a:t> </a:t>
            </a:r>
            <a:r>
              <a:rPr sz="1500" spc="-83" dirty="0"/>
              <a:t>adjuntar</a:t>
            </a:r>
            <a:r>
              <a:rPr sz="1500" spc="-217" dirty="0"/>
              <a:t> </a:t>
            </a:r>
            <a:r>
              <a:rPr sz="1500" spc="-101" dirty="0"/>
              <a:t>cuenta.</a:t>
            </a:r>
            <a:endParaRPr sz="1500"/>
          </a:p>
        </p:txBody>
      </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49</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86941" y="1376171"/>
            <a:ext cx="7047737" cy="39639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58644" y="999682"/>
            <a:ext cx="966788"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19.</a:t>
            </a:r>
            <a:r>
              <a:rPr sz="1500" spc="-240" dirty="0"/>
              <a:t> </a:t>
            </a:r>
            <a:r>
              <a:rPr sz="1500" spc="-153" dirty="0"/>
              <a:t>Examinar.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54352" y="1481327"/>
            <a:ext cx="7198614" cy="404850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80819" y="1013207"/>
            <a:ext cx="2489834"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20.</a:t>
            </a:r>
            <a:r>
              <a:rPr sz="1500" spc="105" dirty="0"/>
              <a:t> </a:t>
            </a:r>
            <a:r>
              <a:rPr sz="1500" spc="-153" dirty="0"/>
              <a:t>Hacemos</a:t>
            </a:r>
            <a:r>
              <a:rPr sz="1500" spc="-225" dirty="0"/>
              <a:t> </a:t>
            </a:r>
            <a:r>
              <a:rPr sz="1500" spc="-79" dirty="0"/>
              <a:t>clic</a:t>
            </a:r>
            <a:r>
              <a:rPr sz="1500" spc="-210" dirty="0"/>
              <a:t> </a:t>
            </a:r>
            <a:r>
              <a:rPr sz="1500" spc="-90" dirty="0"/>
              <a:t>en</a:t>
            </a:r>
            <a:r>
              <a:rPr sz="1500" spc="-206" dirty="0"/>
              <a:t> </a:t>
            </a:r>
            <a:r>
              <a:rPr sz="1500" spc="-60" dirty="0"/>
              <a:t>el</a:t>
            </a:r>
            <a:r>
              <a:rPr sz="1500" spc="-176" dirty="0"/>
              <a:t> </a:t>
            </a:r>
            <a:r>
              <a:rPr sz="1500" spc="-64" dirty="0"/>
              <a:t>botón</a:t>
            </a:r>
            <a:r>
              <a:rPr sz="1500" spc="-225" dirty="0"/>
              <a:t> </a:t>
            </a:r>
            <a:r>
              <a:rPr sz="1500" spc="-94" dirty="0"/>
              <a:t>abrir.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22349" y="1291589"/>
            <a:ext cx="7603331" cy="4274820"/>
            <a:chOff x="664463" y="579119"/>
            <a:chExt cx="10137775" cy="5699760"/>
          </a:xfrm>
        </p:grpSpPr>
        <p:sp>
          <p:nvSpPr>
            <p:cNvPr id="3" name="object 3"/>
            <p:cNvSpPr/>
            <p:nvPr/>
          </p:nvSpPr>
          <p:spPr>
            <a:xfrm>
              <a:off x="664463" y="579119"/>
              <a:ext cx="10137648" cy="56997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309360" y="3371087"/>
              <a:ext cx="996950" cy="594360"/>
            </a:xfrm>
            <a:custGeom>
              <a:avLst/>
              <a:gdLst/>
              <a:ahLst/>
              <a:cxnLst/>
              <a:rect l="l" t="t" r="r" b="b"/>
              <a:pathLst>
                <a:path w="996950" h="594360">
                  <a:moveTo>
                    <a:pt x="0" y="297180"/>
                  </a:moveTo>
                  <a:lnTo>
                    <a:pt x="13162" y="229053"/>
                  </a:lnTo>
                  <a:lnTo>
                    <a:pt x="50656" y="166506"/>
                  </a:lnTo>
                  <a:lnTo>
                    <a:pt x="77591" y="137884"/>
                  </a:lnTo>
                  <a:lnTo>
                    <a:pt x="109488" y="111327"/>
                  </a:lnTo>
                  <a:lnTo>
                    <a:pt x="145970" y="87058"/>
                  </a:lnTo>
                  <a:lnTo>
                    <a:pt x="186665" y="65300"/>
                  </a:lnTo>
                  <a:lnTo>
                    <a:pt x="231198" y="46278"/>
                  </a:lnTo>
                  <a:lnTo>
                    <a:pt x="279196" y="30213"/>
                  </a:lnTo>
                  <a:lnTo>
                    <a:pt x="330284" y="17329"/>
                  </a:lnTo>
                  <a:lnTo>
                    <a:pt x="384087" y="7851"/>
                  </a:lnTo>
                  <a:lnTo>
                    <a:pt x="440233" y="1999"/>
                  </a:lnTo>
                  <a:lnTo>
                    <a:pt x="498347" y="0"/>
                  </a:lnTo>
                  <a:lnTo>
                    <a:pt x="556462" y="1999"/>
                  </a:lnTo>
                  <a:lnTo>
                    <a:pt x="612608" y="7851"/>
                  </a:lnTo>
                  <a:lnTo>
                    <a:pt x="666411" y="17329"/>
                  </a:lnTo>
                  <a:lnTo>
                    <a:pt x="717499" y="30213"/>
                  </a:lnTo>
                  <a:lnTo>
                    <a:pt x="765497" y="46278"/>
                  </a:lnTo>
                  <a:lnTo>
                    <a:pt x="810030" y="65300"/>
                  </a:lnTo>
                  <a:lnTo>
                    <a:pt x="850725" y="87058"/>
                  </a:lnTo>
                  <a:lnTo>
                    <a:pt x="887207" y="111327"/>
                  </a:lnTo>
                  <a:lnTo>
                    <a:pt x="919104" y="137884"/>
                  </a:lnTo>
                  <a:lnTo>
                    <a:pt x="946039" y="166506"/>
                  </a:lnTo>
                  <a:lnTo>
                    <a:pt x="983533" y="229053"/>
                  </a:lnTo>
                  <a:lnTo>
                    <a:pt x="996695" y="297180"/>
                  </a:lnTo>
                  <a:lnTo>
                    <a:pt x="993342" y="331829"/>
                  </a:lnTo>
                  <a:lnTo>
                    <a:pt x="967640" y="397389"/>
                  </a:lnTo>
                  <a:lnTo>
                    <a:pt x="919104" y="456475"/>
                  </a:lnTo>
                  <a:lnTo>
                    <a:pt x="887207" y="483032"/>
                  </a:lnTo>
                  <a:lnTo>
                    <a:pt x="850725" y="507301"/>
                  </a:lnTo>
                  <a:lnTo>
                    <a:pt x="810030" y="529059"/>
                  </a:lnTo>
                  <a:lnTo>
                    <a:pt x="765497" y="548081"/>
                  </a:lnTo>
                  <a:lnTo>
                    <a:pt x="717499" y="564146"/>
                  </a:lnTo>
                  <a:lnTo>
                    <a:pt x="666411" y="577030"/>
                  </a:lnTo>
                  <a:lnTo>
                    <a:pt x="612608" y="586508"/>
                  </a:lnTo>
                  <a:lnTo>
                    <a:pt x="556462" y="592360"/>
                  </a:lnTo>
                  <a:lnTo>
                    <a:pt x="498347" y="594360"/>
                  </a:lnTo>
                  <a:lnTo>
                    <a:pt x="440233" y="592360"/>
                  </a:lnTo>
                  <a:lnTo>
                    <a:pt x="384087" y="586508"/>
                  </a:lnTo>
                  <a:lnTo>
                    <a:pt x="330284" y="577030"/>
                  </a:lnTo>
                  <a:lnTo>
                    <a:pt x="279196" y="564146"/>
                  </a:lnTo>
                  <a:lnTo>
                    <a:pt x="231198" y="548081"/>
                  </a:lnTo>
                  <a:lnTo>
                    <a:pt x="186665" y="529059"/>
                  </a:lnTo>
                  <a:lnTo>
                    <a:pt x="145970" y="507301"/>
                  </a:lnTo>
                  <a:lnTo>
                    <a:pt x="109488" y="483032"/>
                  </a:lnTo>
                  <a:lnTo>
                    <a:pt x="77591" y="456475"/>
                  </a:lnTo>
                  <a:lnTo>
                    <a:pt x="50656" y="427853"/>
                  </a:lnTo>
                  <a:lnTo>
                    <a:pt x="13162" y="365306"/>
                  </a:lnTo>
                  <a:lnTo>
                    <a:pt x="0" y="297180"/>
                  </a:lnTo>
                  <a:close/>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88135" y="1035401"/>
            <a:ext cx="2466975"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21.</a:t>
            </a:r>
            <a:r>
              <a:rPr sz="1500" spc="-206" dirty="0"/>
              <a:t> </a:t>
            </a:r>
            <a:r>
              <a:rPr sz="1500" spc="-143" dirty="0"/>
              <a:t>Seleccionamos</a:t>
            </a:r>
            <a:r>
              <a:rPr sz="1500" spc="-206" dirty="0"/>
              <a:t> </a:t>
            </a:r>
            <a:r>
              <a:rPr sz="1500" spc="-60" dirty="0"/>
              <a:t>el</a:t>
            </a:r>
            <a:r>
              <a:rPr sz="1500" spc="-191" dirty="0"/>
              <a:t> </a:t>
            </a:r>
            <a:r>
              <a:rPr sz="1500" spc="-64" dirty="0"/>
              <a:t>botón</a:t>
            </a:r>
            <a:r>
              <a:rPr sz="1500" spc="-221" dirty="0"/>
              <a:t> </a:t>
            </a:r>
            <a:r>
              <a:rPr sz="1500" spc="-143" dirty="0"/>
              <a:t>cargar.</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1335025"/>
            <a:ext cx="9144000" cy="4665821"/>
            <a:chOff x="0" y="637031"/>
            <a:chExt cx="12192000" cy="6221095"/>
          </a:xfrm>
        </p:grpSpPr>
        <p:sp>
          <p:nvSpPr>
            <p:cNvPr id="3" name="object 3"/>
            <p:cNvSpPr/>
            <p:nvPr/>
          </p:nvSpPr>
          <p:spPr>
            <a:xfrm>
              <a:off x="795527" y="637031"/>
              <a:ext cx="10067544" cy="566318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659880" y="3575304"/>
              <a:ext cx="762000" cy="457200"/>
            </a:xfrm>
            <a:custGeom>
              <a:avLst/>
              <a:gdLst/>
              <a:ahLst/>
              <a:cxnLst/>
              <a:rect l="l" t="t" r="r" b="b"/>
              <a:pathLst>
                <a:path w="762000" h="457200">
                  <a:moveTo>
                    <a:pt x="0" y="228600"/>
                  </a:moveTo>
                  <a:lnTo>
                    <a:pt x="16129" y="162582"/>
                  </a:lnTo>
                  <a:lnTo>
                    <a:pt x="61376" y="104131"/>
                  </a:lnTo>
                  <a:lnTo>
                    <a:pt x="93446" y="78627"/>
                  </a:lnTo>
                  <a:lnTo>
                    <a:pt x="131028" y="56076"/>
                  </a:lnTo>
                  <a:lnTo>
                    <a:pt x="173533" y="36832"/>
                  </a:lnTo>
                  <a:lnTo>
                    <a:pt x="220372" y="21248"/>
                  </a:lnTo>
                  <a:lnTo>
                    <a:pt x="270955" y="9679"/>
                  </a:lnTo>
                  <a:lnTo>
                    <a:pt x="324694" y="2478"/>
                  </a:lnTo>
                  <a:lnTo>
                    <a:pt x="381000" y="0"/>
                  </a:lnTo>
                  <a:lnTo>
                    <a:pt x="437305" y="2478"/>
                  </a:lnTo>
                  <a:lnTo>
                    <a:pt x="491044" y="9679"/>
                  </a:lnTo>
                  <a:lnTo>
                    <a:pt x="541627" y="21248"/>
                  </a:lnTo>
                  <a:lnTo>
                    <a:pt x="588466" y="36832"/>
                  </a:lnTo>
                  <a:lnTo>
                    <a:pt x="630971" y="56076"/>
                  </a:lnTo>
                  <a:lnTo>
                    <a:pt x="668553" y="78627"/>
                  </a:lnTo>
                  <a:lnTo>
                    <a:pt x="700623" y="104131"/>
                  </a:lnTo>
                  <a:lnTo>
                    <a:pt x="726591" y="132234"/>
                  </a:lnTo>
                  <a:lnTo>
                    <a:pt x="757869" y="194822"/>
                  </a:lnTo>
                  <a:lnTo>
                    <a:pt x="762000" y="228600"/>
                  </a:lnTo>
                  <a:lnTo>
                    <a:pt x="757869" y="262377"/>
                  </a:lnTo>
                  <a:lnTo>
                    <a:pt x="726591" y="324965"/>
                  </a:lnTo>
                  <a:lnTo>
                    <a:pt x="700623" y="353068"/>
                  </a:lnTo>
                  <a:lnTo>
                    <a:pt x="668553" y="378572"/>
                  </a:lnTo>
                  <a:lnTo>
                    <a:pt x="630971" y="401123"/>
                  </a:lnTo>
                  <a:lnTo>
                    <a:pt x="588466" y="420367"/>
                  </a:lnTo>
                  <a:lnTo>
                    <a:pt x="541627" y="435951"/>
                  </a:lnTo>
                  <a:lnTo>
                    <a:pt x="491044" y="447520"/>
                  </a:lnTo>
                  <a:lnTo>
                    <a:pt x="437305" y="454721"/>
                  </a:lnTo>
                  <a:lnTo>
                    <a:pt x="381000" y="457200"/>
                  </a:lnTo>
                  <a:lnTo>
                    <a:pt x="324694" y="454721"/>
                  </a:lnTo>
                  <a:lnTo>
                    <a:pt x="270955" y="447520"/>
                  </a:lnTo>
                  <a:lnTo>
                    <a:pt x="220372" y="435951"/>
                  </a:lnTo>
                  <a:lnTo>
                    <a:pt x="173533" y="420367"/>
                  </a:lnTo>
                  <a:lnTo>
                    <a:pt x="131028" y="401123"/>
                  </a:lnTo>
                  <a:lnTo>
                    <a:pt x="93446" y="378572"/>
                  </a:lnTo>
                  <a:lnTo>
                    <a:pt x="61376" y="353068"/>
                  </a:lnTo>
                  <a:lnTo>
                    <a:pt x="35408" y="324965"/>
                  </a:lnTo>
                  <a:lnTo>
                    <a:pt x="4130" y="262377"/>
                  </a:lnTo>
                  <a:lnTo>
                    <a:pt x="0" y="228600"/>
                  </a:lnTo>
                  <a:close/>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2010308" y="1020542"/>
            <a:ext cx="1543050"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22. </a:t>
            </a:r>
            <a:r>
              <a:rPr sz="1500" spc="-143" dirty="0"/>
              <a:t>Seleccionamos</a:t>
            </a:r>
            <a:r>
              <a:rPr sz="1500" spc="-353" dirty="0"/>
              <a:t> </a:t>
            </a:r>
            <a:r>
              <a:rPr sz="1500" spc="-161" dirty="0"/>
              <a:t>SI.</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53</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40637" y="1385316"/>
            <a:ext cx="7262813" cy="4087654"/>
            <a:chOff x="688848" y="704087"/>
            <a:chExt cx="9683750" cy="5450205"/>
          </a:xfrm>
        </p:grpSpPr>
        <p:sp>
          <p:nvSpPr>
            <p:cNvPr id="3" name="object 3"/>
            <p:cNvSpPr/>
            <p:nvPr/>
          </p:nvSpPr>
          <p:spPr>
            <a:xfrm>
              <a:off x="688848" y="704087"/>
              <a:ext cx="9683496" cy="54498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309359" y="4273296"/>
              <a:ext cx="984885" cy="509270"/>
            </a:xfrm>
            <a:custGeom>
              <a:avLst/>
              <a:gdLst/>
              <a:ahLst/>
              <a:cxnLst/>
              <a:rect l="l" t="t" r="r" b="b"/>
              <a:pathLst>
                <a:path w="984884" h="509270">
                  <a:moveTo>
                    <a:pt x="0" y="254507"/>
                  </a:moveTo>
                  <a:lnTo>
                    <a:pt x="15031" y="191832"/>
                  </a:lnTo>
                  <a:lnTo>
                    <a:pt x="57666" y="134850"/>
                  </a:lnTo>
                  <a:lnTo>
                    <a:pt x="88183" y="109089"/>
                  </a:lnTo>
                  <a:lnTo>
                    <a:pt x="124218" y="85467"/>
                  </a:lnTo>
                  <a:lnTo>
                    <a:pt x="165310" y="64222"/>
                  </a:lnTo>
                  <a:lnTo>
                    <a:pt x="210998" y="45591"/>
                  </a:lnTo>
                  <a:lnTo>
                    <a:pt x="260822" y="29814"/>
                  </a:lnTo>
                  <a:lnTo>
                    <a:pt x="314320" y="17127"/>
                  </a:lnTo>
                  <a:lnTo>
                    <a:pt x="371032" y="7771"/>
                  </a:lnTo>
                  <a:lnTo>
                    <a:pt x="430496" y="1982"/>
                  </a:lnTo>
                  <a:lnTo>
                    <a:pt x="492251" y="0"/>
                  </a:lnTo>
                  <a:lnTo>
                    <a:pt x="554007" y="1982"/>
                  </a:lnTo>
                  <a:lnTo>
                    <a:pt x="613471" y="7771"/>
                  </a:lnTo>
                  <a:lnTo>
                    <a:pt x="670183" y="17127"/>
                  </a:lnTo>
                  <a:lnTo>
                    <a:pt x="723681" y="29814"/>
                  </a:lnTo>
                  <a:lnTo>
                    <a:pt x="773505" y="45591"/>
                  </a:lnTo>
                  <a:lnTo>
                    <a:pt x="819193" y="64222"/>
                  </a:lnTo>
                  <a:lnTo>
                    <a:pt x="860285" y="85467"/>
                  </a:lnTo>
                  <a:lnTo>
                    <a:pt x="896320" y="109089"/>
                  </a:lnTo>
                  <a:lnTo>
                    <a:pt x="926837" y="134850"/>
                  </a:lnTo>
                  <a:lnTo>
                    <a:pt x="969472" y="191832"/>
                  </a:lnTo>
                  <a:lnTo>
                    <a:pt x="984504" y="254507"/>
                  </a:lnTo>
                  <a:lnTo>
                    <a:pt x="980669" y="286438"/>
                  </a:lnTo>
                  <a:lnTo>
                    <a:pt x="951375" y="346505"/>
                  </a:lnTo>
                  <a:lnTo>
                    <a:pt x="896320" y="399926"/>
                  </a:lnTo>
                  <a:lnTo>
                    <a:pt x="860285" y="423548"/>
                  </a:lnTo>
                  <a:lnTo>
                    <a:pt x="819193" y="444793"/>
                  </a:lnTo>
                  <a:lnTo>
                    <a:pt x="773505" y="463424"/>
                  </a:lnTo>
                  <a:lnTo>
                    <a:pt x="723681" y="479201"/>
                  </a:lnTo>
                  <a:lnTo>
                    <a:pt x="670183" y="491888"/>
                  </a:lnTo>
                  <a:lnTo>
                    <a:pt x="613471" y="501244"/>
                  </a:lnTo>
                  <a:lnTo>
                    <a:pt x="554007" y="507033"/>
                  </a:lnTo>
                  <a:lnTo>
                    <a:pt x="492251" y="509015"/>
                  </a:lnTo>
                  <a:lnTo>
                    <a:pt x="430496" y="507033"/>
                  </a:lnTo>
                  <a:lnTo>
                    <a:pt x="371032" y="501244"/>
                  </a:lnTo>
                  <a:lnTo>
                    <a:pt x="314320" y="491888"/>
                  </a:lnTo>
                  <a:lnTo>
                    <a:pt x="260822" y="479201"/>
                  </a:lnTo>
                  <a:lnTo>
                    <a:pt x="210998" y="463424"/>
                  </a:lnTo>
                  <a:lnTo>
                    <a:pt x="165310" y="444793"/>
                  </a:lnTo>
                  <a:lnTo>
                    <a:pt x="124218" y="423548"/>
                  </a:lnTo>
                  <a:lnTo>
                    <a:pt x="88183" y="399926"/>
                  </a:lnTo>
                  <a:lnTo>
                    <a:pt x="57666" y="374165"/>
                  </a:lnTo>
                  <a:lnTo>
                    <a:pt x="15031" y="317183"/>
                  </a:lnTo>
                  <a:lnTo>
                    <a:pt x="0" y="254507"/>
                  </a:lnTo>
                  <a:close/>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80818" y="1064292"/>
            <a:ext cx="2269808" cy="264496"/>
          </a:xfrm>
          <a:prstGeom prst="rect">
            <a:avLst/>
          </a:prstGeom>
        </p:spPr>
        <p:txBody>
          <a:bodyPr vert="horz" wrap="square" lIns="0" tIns="10478" rIns="0" bIns="0" rtlCol="0" anchor="ctr">
            <a:spAutoFit/>
          </a:bodyPr>
          <a:lstStyle/>
          <a:p>
            <a:pPr marL="9525">
              <a:lnSpc>
                <a:spcPct val="100000"/>
              </a:lnSpc>
              <a:spcBef>
                <a:spcPts val="83"/>
              </a:spcBef>
            </a:pPr>
            <a:r>
              <a:rPr sz="1650" spc="-90" dirty="0"/>
              <a:t>23. </a:t>
            </a:r>
            <a:r>
              <a:rPr sz="1650" spc="-158" dirty="0"/>
              <a:t>Seleccionamos</a:t>
            </a:r>
            <a:r>
              <a:rPr sz="1650" spc="-363" dirty="0"/>
              <a:t> </a:t>
            </a:r>
            <a:r>
              <a:rPr sz="1650" spc="-109" dirty="0"/>
              <a:t>siguiente.</a:t>
            </a:r>
            <a:endParaRPr sz="165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20646" y="1469898"/>
            <a:ext cx="7288054" cy="4099084"/>
            <a:chOff x="795527" y="816863"/>
            <a:chExt cx="9717405" cy="5465445"/>
          </a:xfrm>
        </p:grpSpPr>
        <p:sp>
          <p:nvSpPr>
            <p:cNvPr id="3" name="object 3"/>
            <p:cNvSpPr/>
            <p:nvPr/>
          </p:nvSpPr>
          <p:spPr>
            <a:xfrm>
              <a:off x="795527" y="816863"/>
              <a:ext cx="9717023" cy="546506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496812" y="4402836"/>
              <a:ext cx="981710" cy="509270"/>
            </a:xfrm>
            <a:custGeom>
              <a:avLst/>
              <a:gdLst/>
              <a:ahLst/>
              <a:cxnLst/>
              <a:rect l="l" t="t" r="r" b="b"/>
              <a:pathLst>
                <a:path w="981709" h="509270">
                  <a:moveTo>
                    <a:pt x="0" y="254507"/>
                  </a:moveTo>
                  <a:lnTo>
                    <a:pt x="14987" y="191832"/>
                  </a:lnTo>
                  <a:lnTo>
                    <a:pt x="57497" y="134850"/>
                  </a:lnTo>
                  <a:lnTo>
                    <a:pt x="87923" y="109089"/>
                  </a:lnTo>
                  <a:lnTo>
                    <a:pt x="123849" y="85467"/>
                  </a:lnTo>
                  <a:lnTo>
                    <a:pt x="164817" y="64222"/>
                  </a:lnTo>
                  <a:lnTo>
                    <a:pt x="210366" y="45591"/>
                  </a:lnTo>
                  <a:lnTo>
                    <a:pt x="260035" y="29814"/>
                  </a:lnTo>
                  <a:lnTo>
                    <a:pt x="313366" y="17127"/>
                  </a:lnTo>
                  <a:lnTo>
                    <a:pt x="369899" y="7771"/>
                  </a:lnTo>
                  <a:lnTo>
                    <a:pt x="429172" y="1982"/>
                  </a:lnTo>
                  <a:lnTo>
                    <a:pt x="490728" y="0"/>
                  </a:lnTo>
                  <a:lnTo>
                    <a:pt x="552283" y="1982"/>
                  </a:lnTo>
                  <a:lnTo>
                    <a:pt x="611556" y="7771"/>
                  </a:lnTo>
                  <a:lnTo>
                    <a:pt x="668089" y="17127"/>
                  </a:lnTo>
                  <a:lnTo>
                    <a:pt x="721420" y="29814"/>
                  </a:lnTo>
                  <a:lnTo>
                    <a:pt x="771089" y="45591"/>
                  </a:lnTo>
                  <a:lnTo>
                    <a:pt x="816638" y="64222"/>
                  </a:lnTo>
                  <a:lnTo>
                    <a:pt x="857606" y="85467"/>
                  </a:lnTo>
                  <a:lnTo>
                    <a:pt x="893532" y="109089"/>
                  </a:lnTo>
                  <a:lnTo>
                    <a:pt x="923958" y="134850"/>
                  </a:lnTo>
                  <a:lnTo>
                    <a:pt x="966468" y="191832"/>
                  </a:lnTo>
                  <a:lnTo>
                    <a:pt x="981456" y="254507"/>
                  </a:lnTo>
                  <a:lnTo>
                    <a:pt x="977632" y="286438"/>
                  </a:lnTo>
                  <a:lnTo>
                    <a:pt x="948423" y="346505"/>
                  </a:lnTo>
                  <a:lnTo>
                    <a:pt x="893532" y="399926"/>
                  </a:lnTo>
                  <a:lnTo>
                    <a:pt x="857606" y="423548"/>
                  </a:lnTo>
                  <a:lnTo>
                    <a:pt x="816638" y="444793"/>
                  </a:lnTo>
                  <a:lnTo>
                    <a:pt x="771089" y="463424"/>
                  </a:lnTo>
                  <a:lnTo>
                    <a:pt x="721420" y="479201"/>
                  </a:lnTo>
                  <a:lnTo>
                    <a:pt x="668089" y="491888"/>
                  </a:lnTo>
                  <a:lnTo>
                    <a:pt x="611556" y="501244"/>
                  </a:lnTo>
                  <a:lnTo>
                    <a:pt x="552283" y="507033"/>
                  </a:lnTo>
                  <a:lnTo>
                    <a:pt x="490728" y="509015"/>
                  </a:lnTo>
                  <a:lnTo>
                    <a:pt x="429172" y="507033"/>
                  </a:lnTo>
                  <a:lnTo>
                    <a:pt x="369899" y="501244"/>
                  </a:lnTo>
                  <a:lnTo>
                    <a:pt x="313366" y="491888"/>
                  </a:lnTo>
                  <a:lnTo>
                    <a:pt x="260035" y="479201"/>
                  </a:lnTo>
                  <a:lnTo>
                    <a:pt x="210366" y="463424"/>
                  </a:lnTo>
                  <a:lnTo>
                    <a:pt x="164817" y="444793"/>
                  </a:lnTo>
                  <a:lnTo>
                    <a:pt x="123849" y="423548"/>
                  </a:lnTo>
                  <a:lnTo>
                    <a:pt x="87923" y="399926"/>
                  </a:lnTo>
                  <a:lnTo>
                    <a:pt x="57497" y="374165"/>
                  </a:lnTo>
                  <a:lnTo>
                    <a:pt x="14987" y="317183"/>
                  </a:lnTo>
                  <a:lnTo>
                    <a:pt x="0" y="254507"/>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p:nvPr/>
        </p:nvSpPr>
        <p:spPr>
          <a:xfrm>
            <a:off x="2061972" y="971169"/>
            <a:ext cx="8080534"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86" normalizeH="0" baseline="0" noProof="0" dirty="0">
                <a:ln>
                  <a:noFill/>
                </a:ln>
                <a:solidFill>
                  <a:prstClr val="black"/>
                </a:solidFill>
                <a:effectLst/>
                <a:uLnTx/>
                <a:uFillTx/>
                <a:latin typeface="Arial"/>
                <a:ea typeface="+mn-ea"/>
                <a:cs typeface="Arial"/>
              </a:rPr>
              <a:t>24.</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180" normalizeH="0" baseline="0" noProof="0" dirty="0">
                <a:ln>
                  <a:noFill/>
                </a:ln>
                <a:solidFill>
                  <a:prstClr val="black"/>
                </a:solidFill>
                <a:effectLst/>
                <a:uLnTx/>
                <a:uFillTx/>
                <a:latin typeface="Arial"/>
                <a:ea typeface="+mn-ea"/>
                <a:cs typeface="Arial"/>
              </a:rPr>
              <a:t>En </a:t>
            </a:r>
            <a:r>
              <a:rPr kumimoji="0" sz="1500" b="0" i="0" u="none" strike="noStrike" kern="1200" cap="none" spc="-105" normalizeH="0" baseline="0" noProof="0" dirty="0">
                <a:ln>
                  <a:noFill/>
                </a:ln>
                <a:solidFill>
                  <a:prstClr val="black"/>
                </a:solidFill>
                <a:effectLst/>
                <a:uLnTx/>
                <a:uFillTx/>
                <a:latin typeface="Arial"/>
                <a:ea typeface="+mn-ea"/>
                <a:cs typeface="Arial"/>
              </a:rPr>
              <a:t>este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apartado</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39" normalizeH="0" baseline="0" noProof="0" dirty="0">
                <a:ln>
                  <a:noFill/>
                </a:ln>
                <a:solidFill>
                  <a:prstClr val="black"/>
                </a:solidFill>
                <a:effectLst/>
                <a:uLnTx/>
                <a:uFillTx/>
                <a:latin typeface="Arial"/>
                <a:ea typeface="+mn-ea"/>
                <a:cs typeface="Arial"/>
              </a:rPr>
              <a:t>anexaremos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los</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109" normalizeH="0" baseline="0" noProof="0" dirty="0">
                <a:ln>
                  <a:noFill/>
                </a:ln>
                <a:solidFill>
                  <a:prstClr val="black"/>
                </a:solidFill>
                <a:effectLst/>
                <a:uLnTx/>
                <a:uFillTx/>
                <a:latin typeface="Arial"/>
                <a:ea typeface="+mn-ea"/>
                <a:cs typeface="Arial"/>
              </a:rPr>
              <a:t>documentos</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09" normalizeH="0" baseline="0" noProof="0" dirty="0">
                <a:ln>
                  <a:noFill/>
                </a:ln>
                <a:solidFill>
                  <a:prstClr val="black"/>
                </a:solidFill>
                <a:effectLst/>
                <a:uLnTx/>
                <a:uFillTx/>
                <a:latin typeface="Arial"/>
                <a:ea typeface="+mn-ea"/>
                <a:cs typeface="Arial"/>
              </a:rPr>
              <a:t>correspondientes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31" normalizeH="0" baseline="0" noProof="0" dirty="0">
                <a:ln>
                  <a:noFill/>
                </a:ln>
                <a:solidFill>
                  <a:prstClr val="black"/>
                </a:solidFill>
                <a:effectLst/>
                <a:uLnTx/>
                <a:uFillTx/>
                <a:latin typeface="Arial"/>
                <a:ea typeface="+mn-ea"/>
                <a:cs typeface="Arial"/>
              </a:rPr>
              <a:t>a</a:t>
            </a:r>
            <a:r>
              <a:rPr kumimoji="0" sz="1500" b="0" i="0" u="none" strike="noStrike" kern="1200" cap="none" spc="-161"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61"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devolución,</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64" normalizeH="0" baseline="0" noProof="0" dirty="0">
                <a:ln>
                  <a:noFill/>
                </a:ln>
                <a:solidFill>
                  <a:prstClr val="black"/>
                </a:solidFill>
                <a:effectLst/>
                <a:uLnTx/>
                <a:uFillTx/>
                <a:latin typeface="Arial"/>
                <a:ea typeface="+mn-ea"/>
                <a:cs typeface="Arial"/>
              </a:rPr>
              <a:t>le</a:t>
            </a:r>
            <a:r>
              <a:rPr kumimoji="0" sz="1500" b="0" i="0" u="none" strike="noStrike" kern="1200" cap="none" spc="-158" normalizeH="0" baseline="0" noProof="0" dirty="0">
                <a:ln>
                  <a:noFill/>
                </a:ln>
                <a:solidFill>
                  <a:prstClr val="black"/>
                </a:solidFill>
                <a:effectLst/>
                <a:uLnTx/>
                <a:uFillTx/>
                <a:latin typeface="Arial"/>
                <a:ea typeface="+mn-ea"/>
                <a:cs typeface="Arial"/>
              </a:rPr>
              <a:t> </a:t>
            </a:r>
            <a:r>
              <a:rPr kumimoji="0" sz="1500" b="0" i="0" u="none" strike="noStrike" kern="1200" cap="none" spc="-127" normalizeH="0" baseline="0" noProof="0" dirty="0">
                <a:ln>
                  <a:noFill/>
                </a:ln>
                <a:solidFill>
                  <a:prstClr val="black"/>
                </a:solidFill>
                <a:effectLst/>
                <a:uLnTx/>
                <a:uFillTx/>
                <a:latin typeface="Arial"/>
                <a:ea typeface="+mn-ea"/>
                <a:cs typeface="Arial"/>
              </a:rPr>
              <a:t>damos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31" normalizeH="0" baseline="0" noProof="0" dirty="0">
                <a:ln>
                  <a:noFill/>
                </a:ln>
                <a:solidFill>
                  <a:prstClr val="black"/>
                </a:solidFill>
                <a:effectLst/>
                <a:uLnTx/>
                <a:uFillTx/>
                <a:latin typeface="Arial"/>
                <a:ea typeface="+mn-ea"/>
                <a:cs typeface="Arial"/>
              </a:rPr>
              <a:t>a</a:t>
            </a:r>
            <a:r>
              <a:rPr kumimoji="0" sz="1500" b="0" i="0" u="none" strike="noStrike" kern="1200" cap="none" spc="-161"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61"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opción</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adjuntar</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98" normalizeH="0" baseline="0" noProof="0" dirty="0">
                <a:ln>
                  <a:noFill/>
                </a:ln>
                <a:solidFill>
                  <a:prstClr val="black"/>
                </a:solidFill>
                <a:effectLst/>
                <a:uLnTx/>
                <a:uFillTx/>
                <a:latin typeface="Arial"/>
                <a:ea typeface="+mn-ea"/>
                <a:cs typeface="Arial"/>
              </a:rPr>
              <a:t>documento.</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55</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403604"/>
            <a:ext cx="7484364" cy="420852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84147" y="1012730"/>
            <a:ext cx="5489257"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25.</a:t>
            </a:r>
            <a:r>
              <a:rPr sz="1500" spc="-203" dirty="0"/>
              <a:t> </a:t>
            </a:r>
            <a:r>
              <a:rPr sz="1500" spc="-150" dirty="0"/>
              <a:t>Hacemos</a:t>
            </a:r>
            <a:r>
              <a:rPr sz="1500" spc="-217" dirty="0"/>
              <a:t> </a:t>
            </a:r>
            <a:r>
              <a:rPr sz="1500" spc="-79" dirty="0"/>
              <a:t>clic</a:t>
            </a:r>
            <a:r>
              <a:rPr sz="1500" spc="-199" dirty="0"/>
              <a:t> </a:t>
            </a:r>
            <a:r>
              <a:rPr sz="1500" spc="-120" dirty="0"/>
              <a:t>examinar</a:t>
            </a:r>
            <a:r>
              <a:rPr sz="1500" spc="-210" dirty="0"/>
              <a:t> </a:t>
            </a:r>
            <a:r>
              <a:rPr sz="1500" spc="-94" dirty="0"/>
              <a:t>y</a:t>
            </a:r>
            <a:r>
              <a:rPr sz="1500" spc="-169" dirty="0"/>
              <a:t> </a:t>
            </a:r>
            <a:r>
              <a:rPr sz="1500" spc="-143" dirty="0"/>
              <a:t>buscamos</a:t>
            </a:r>
            <a:r>
              <a:rPr sz="1500" spc="-214" dirty="0"/>
              <a:t> </a:t>
            </a:r>
            <a:r>
              <a:rPr sz="1500" spc="-83" dirty="0"/>
              <a:t>la</a:t>
            </a:r>
            <a:r>
              <a:rPr sz="1500" spc="-180" dirty="0"/>
              <a:t> </a:t>
            </a:r>
            <a:r>
              <a:rPr sz="1500" spc="-56" dirty="0"/>
              <a:t>ruta</a:t>
            </a:r>
            <a:r>
              <a:rPr sz="1500" spc="-195" dirty="0"/>
              <a:t> </a:t>
            </a:r>
            <a:r>
              <a:rPr sz="1500" spc="-98" dirty="0"/>
              <a:t>donde</a:t>
            </a:r>
            <a:r>
              <a:rPr sz="1500" spc="-199" dirty="0"/>
              <a:t> </a:t>
            </a:r>
            <a:r>
              <a:rPr sz="1500" spc="-131" dirty="0"/>
              <a:t>guardamos</a:t>
            </a:r>
            <a:r>
              <a:rPr sz="1500" spc="-199" dirty="0"/>
              <a:t> </a:t>
            </a:r>
            <a:r>
              <a:rPr sz="1500" spc="-98" dirty="0"/>
              <a:t>los</a:t>
            </a:r>
            <a:r>
              <a:rPr sz="1500" spc="-203" dirty="0"/>
              <a:t> </a:t>
            </a:r>
            <a:r>
              <a:rPr sz="1500" spc="-116" dirty="0"/>
              <a:t>archivos.</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56</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385315"/>
            <a:ext cx="7269480" cy="408736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88134" y="997871"/>
            <a:ext cx="4972526"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26.</a:t>
            </a:r>
            <a:r>
              <a:rPr sz="1500" spc="-199" dirty="0"/>
              <a:t> </a:t>
            </a:r>
            <a:r>
              <a:rPr sz="1500" spc="-143" dirty="0"/>
              <a:t>Seleccionamos</a:t>
            </a:r>
            <a:r>
              <a:rPr sz="1500" spc="-199" dirty="0"/>
              <a:t> </a:t>
            </a:r>
            <a:r>
              <a:rPr sz="1500" spc="-98" dirty="0"/>
              <a:t>los</a:t>
            </a:r>
            <a:r>
              <a:rPr sz="1500" spc="-199" dirty="0"/>
              <a:t> </a:t>
            </a:r>
            <a:r>
              <a:rPr sz="1500" spc="-120" dirty="0"/>
              <a:t>archivos</a:t>
            </a:r>
            <a:r>
              <a:rPr sz="1500" spc="-199" dirty="0"/>
              <a:t> </a:t>
            </a:r>
            <a:r>
              <a:rPr sz="1500" spc="-94" dirty="0"/>
              <a:t>que</a:t>
            </a:r>
            <a:r>
              <a:rPr sz="1500" spc="-195" dirty="0"/>
              <a:t> </a:t>
            </a:r>
            <a:r>
              <a:rPr sz="1500" spc="-116" dirty="0"/>
              <a:t>queremos</a:t>
            </a:r>
            <a:r>
              <a:rPr sz="1500" spc="-199" dirty="0"/>
              <a:t> </a:t>
            </a:r>
            <a:r>
              <a:rPr sz="1500" spc="-131" dirty="0"/>
              <a:t>anexar</a:t>
            </a:r>
            <a:r>
              <a:rPr sz="1500" spc="-206" dirty="0"/>
              <a:t> </a:t>
            </a:r>
            <a:r>
              <a:rPr sz="1500" spc="-94" dirty="0"/>
              <a:t>y</a:t>
            </a:r>
            <a:r>
              <a:rPr sz="1500" spc="-169" dirty="0"/>
              <a:t> </a:t>
            </a:r>
            <a:r>
              <a:rPr sz="1500" spc="-64" dirty="0"/>
              <a:t>le</a:t>
            </a:r>
            <a:r>
              <a:rPr sz="1500" spc="-153" dirty="0"/>
              <a:t> </a:t>
            </a:r>
            <a:r>
              <a:rPr sz="1500" spc="-127" dirty="0"/>
              <a:t>damos</a:t>
            </a:r>
            <a:r>
              <a:rPr sz="1500" spc="-214" dirty="0"/>
              <a:t> </a:t>
            </a:r>
            <a:r>
              <a:rPr sz="1500" spc="-94" dirty="0"/>
              <a:t>abrir.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266445"/>
            <a:ext cx="7639812" cy="429767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17624" y="979591"/>
            <a:ext cx="3970973"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27.</a:t>
            </a:r>
            <a:r>
              <a:rPr sz="1500" spc="-210" dirty="0"/>
              <a:t> </a:t>
            </a:r>
            <a:r>
              <a:rPr sz="1500" spc="-135" dirty="0"/>
              <a:t>Ingresamos</a:t>
            </a:r>
            <a:r>
              <a:rPr sz="1500" spc="-221" dirty="0"/>
              <a:t> </a:t>
            </a:r>
            <a:r>
              <a:rPr sz="1500" spc="-64" dirty="0"/>
              <a:t>el</a:t>
            </a:r>
            <a:r>
              <a:rPr sz="1500" spc="-172" dirty="0"/>
              <a:t> </a:t>
            </a:r>
            <a:r>
              <a:rPr sz="1500" spc="-94" dirty="0"/>
              <a:t>nombre</a:t>
            </a:r>
            <a:r>
              <a:rPr sz="1500" spc="-217" dirty="0"/>
              <a:t> </a:t>
            </a:r>
            <a:r>
              <a:rPr sz="1500" spc="-68" dirty="0"/>
              <a:t>del</a:t>
            </a:r>
            <a:r>
              <a:rPr sz="1500" spc="-210" dirty="0"/>
              <a:t> </a:t>
            </a:r>
            <a:r>
              <a:rPr sz="1500" spc="-101" dirty="0"/>
              <a:t>archivo</a:t>
            </a:r>
            <a:r>
              <a:rPr sz="1500" spc="-225" dirty="0"/>
              <a:t> </a:t>
            </a:r>
            <a:r>
              <a:rPr sz="1500" spc="-94" dirty="0"/>
              <a:t>y</a:t>
            </a:r>
            <a:r>
              <a:rPr sz="1500" spc="-161" dirty="0"/>
              <a:t> </a:t>
            </a:r>
            <a:r>
              <a:rPr sz="1500" spc="-64" dirty="0"/>
              <a:t>le</a:t>
            </a:r>
            <a:r>
              <a:rPr sz="1500" spc="-184" dirty="0"/>
              <a:t> </a:t>
            </a:r>
            <a:r>
              <a:rPr sz="1500" spc="-131" dirty="0"/>
              <a:t>damos</a:t>
            </a:r>
            <a:r>
              <a:rPr sz="1500" spc="-203" dirty="0"/>
              <a:t> </a:t>
            </a:r>
            <a:r>
              <a:rPr sz="1500" spc="-146" dirty="0"/>
              <a:t>cargar.</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376171"/>
            <a:ext cx="7296912" cy="410565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95679" y="1002634"/>
            <a:ext cx="5084444"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28.</a:t>
            </a:r>
            <a:r>
              <a:rPr sz="1500" spc="-206" dirty="0"/>
              <a:t> </a:t>
            </a:r>
            <a:r>
              <a:rPr sz="1500" spc="-127" dirty="0"/>
              <a:t>Una</a:t>
            </a:r>
            <a:r>
              <a:rPr sz="1500" spc="-221" dirty="0"/>
              <a:t> </a:t>
            </a:r>
            <a:r>
              <a:rPr sz="1500" spc="-146" dirty="0"/>
              <a:t>vez</a:t>
            </a:r>
            <a:r>
              <a:rPr sz="1500" spc="-195" dirty="0"/>
              <a:t> </a:t>
            </a:r>
            <a:r>
              <a:rPr sz="1500" spc="-86" dirty="0"/>
              <a:t>que</a:t>
            </a:r>
            <a:r>
              <a:rPr sz="1500" spc="-221" dirty="0"/>
              <a:t> </a:t>
            </a:r>
            <a:r>
              <a:rPr sz="1500" spc="-127" dirty="0"/>
              <a:t>ingresamos</a:t>
            </a:r>
            <a:r>
              <a:rPr sz="1500" spc="-206" dirty="0"/>
              <a:t> </a:t>
            </a:r>
            <a:r>
              <a:rPr sz="1500" spc="-98" dirty="0"/>
              <a:t>los</a:t>
            </a:r>
            <a:r>
              <a:rPr sz="1500" spc="-203" dirty="0"/>
              <a:t> </a:t>
            </a:r>
            <a:r>
              <a:rPr sz="1500" spc="-120" dirty="0"/>
              <a:t>archivos</a:t>
            </a:r>
            <a:r>
              <a:rPr sz="1500" spc="-206" dirty="0"/>
              <a:t> </a:t>
            </a:r>
            <a:r>
              <a:rPr sz="1500" spc="-68" dirty="0"/>
              <a:t>del</a:t>
            </a:r>
            <a:r>
              <a:rPr sz="1500" spc="-206" dirty="0"/>
              <a:t> </a:t>
            </a:r>
            <a:r>
              <a:rPr sz="1500" spc="-60" dirty="0"/>
              <a:t>tramite</a:t>
            </a:r>
            <a:r>
              <a:rPr sz="1500" spc="-203" dirty="0"/>
              <a:t> </a:t>
            </a:r>
            <a:r>
              <a:rPr sz="1500" spc="-64" dirty="0"/>
              <a:t>le</a:t>
            </a:r>
            <a:r>
              <a:rPr sz="1500" spc="-184" dirty="0"/>
              <a:t> </a:t>
            </a:r>
            <a:r>
              <a:rPr sz="1500" spc="-127" dirty="0"/>
              <a:t>damos</a:t>
            </a:r>
            <a:r>
              <a:rPr sz="1500" spc="-217" dirty="0"/>
              <a:t> </a:t>
            </a:r>
            <a:r>
              <a:rPr sz="1500" spc="-98" dirty="0"/>
              <a:t>siguiente.</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59</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449323"/>
            <a:ext cx="7038594" cy="395935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44014" y="1047021"/>
            <a:ext cx="6487478"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29.</a:t>
            </a:r>
            <a:r>
              <a:rPr sz="1500" spc="-203" dirty="0"/>
              <a:t> </a:t>
            </a:r>
            <a:r>
              <a:rPr sz="1500" spc="-180" dirty="0"/>
              <a:t>En </a:t>
            </a:r>
            <a:r>
              <a:rPr sz="1500" spc="-113" dirty="0"/>
              <a:t>esta</a:t>
            </a:r>
            <a:r>
              <a:rPr sz="1500" spc="-217" dirty="0"/>
              <a:t> </a:t>
            </a:r>
            <a:r>
              <a:rPr sz="1500" spc="-71" dirty="0"/>
              <a:t>parte</a:t>
            </a:r>
            <a:r>
              <a:rPr sz="1500" spc="-217" dirty="0"/>
              <a:t> </a:t>
            </a:r>
            <a:r>
              <a:rPr sz="1500" spc="-127" dirty="0"/>
              <a:t>revisamos</a:t>
            </a:r>
            <a:r>
              <a:rPr sz="1500" spc="-214" dirty="0"/>
              <a:t> </a:t>
            </a:r>
            <a:r>
              <a:rPr sz="1500" spc="-86" dirty="0"/>
              <a:t>que</a:t>
            </a:r>
            <a:r>
              <a:rPr sz="1500" spc="-199" dirty="0"/>
              <a:t> </a:t>
            </a:r>
            <a:r>
              <a:rPr sz="1500" spc="-86" dirty="0"/>
              <a:t>todos</a:t>
            </a:r>
            <a:r>
              <a:rPr sz="1500" spc="-214" dirty="0"/>
              <a:t> </a:t>
            </a:r>
            <a:r>
              <a:rPr sz="1500" spc="-98" dirty="0"/>
              <a:t>los</a:t>
            </a:r>
            <a:r>
              <a:rPr sz="1500" spc="-203" dirty="0"/>
              <a:t> </a:t>
            </a:r>
            <a:r>
              <a:rPr sz="1500" spc="-101" dirty="0"/>
              <a:t>datos</a:t>
            </a:r>
            <a:r>
              <a:rPr sz="1500" spc="-217" dirty="0"/>
              <a:t> </a:t>
            </a:r>
            <a:r>
              <a:rPr sz="1500" spc="-109" dirty="0"/>
              <a:t>correspondientes</a:t>
            </a:r>
            <a:r>
              <a:rPr sz="1500" spc="-214" dirty="0"/>
              <a:t> </a:t>
            </a:r>
            <a:r>
              <a:rPr sz="1500" spc="-79" dirty="0"/>
              <a:t>al</a:t>
            </a:r>
            <a:r>
              <a:rPr sz="1500" spc="-169" dirty="0"/>
              <a:t> </a:t>
            </a:r>
            <a:r>
              <a:rPr sz="1500" spc="-60" dirty="0"/>
              <a:t>tramite</a:t>
            </a:r>
            <a:r>
              <a:rPr sz="1500" spc="-214" dirty="0"/>
              <a:t> </a:t>
            </a:r>
            <a:r>
              <a:rPr sz="1500" spc="-135" dirty="0"/>
              <a:t>sean</a:t>
            </a:r>
            <a:r>
              <a:rPr sz="1500" spc="-217" dirty="0"/>
              <a:t> </a:t>
            </a:r>
            <a:r>
              <a:rPr sz="1500" spc="-98" dirty="0"/>
              <a:t>correctos.</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60</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20645" y="1243584"/>
            <a:ext cx="7408926" cy="416737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58645" y="1016358"/>
            <a:ext cx="914876"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30.</a:t>
            </a:r>
            <a:r>
              <a:rPr sz="1500" spc="-244"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48662" y="1387602"/>
            <a:ext cx="7200900" cy="39182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69287" y="1073032"/>
            <a:ext cx="914876"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31.</a:t>
            </a:r>
            <a:r>
              <a:rPr sz="1500" spc="-244"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62</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3778" y="1460754"/>
            <a:ext cx="7002018" cy="393649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17624" y="1049791"/>
            <a:ext cx="914876"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32.</a:t>
            </a:r>
            <a:r>
              <a:rPr sz="1500" spc="-244"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63</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7493" y="1314450"/>
            <a:ext cx="7516368" cy="42291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17624" y="999689"/>
            <a:ext cx="914876"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33.</a:t>
            </a:r>
            <a:r>
              <a:rPr sz="1500" spc="-244"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0636" y="1330452"/>
            <a:ext cx="7461504" cy="419709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88134" y="1015501"/>
            <a:ext cx="914876" cy="239970"/>
          </a:xfrm>
          <a:prstGeom prst="rect">
            <a:avLst/>
          </a:prstGeom>
        </p:spPr>
        <p:txBody>
          <a:bodyPr vert="horz" wrap="square" lIns="0" tIns="9049" rIns="0" bIns="0" rtlCol="0" anchor="ctr">
            <a:spAutoFit/>
          </a:bodyPr>
          <a:lstStyle/>
          <a:p>
            <a:pPr marL="9525">
              <a:lnSpc>
                <a:spcPct val="100000"/>
              </a:lnSpc>
              <a:spcBef>
                <a:spcPts val="71"/>
              </a:spcBef>
            </a:pPr>
            <a:r>
              <a:rPr sz="1500" spc="-86" dirty="0"/>
              <a:t>34.</a:t>
            </a:r>
            <a:r>
              <a:rPr sz="1500" spc="-244"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65</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47495" y="1332739"/>
            <a:ext cx="7237571" cy="4071461"/>
            <a:chOff x="697991" y="633983"/>
            <a:chExt cx="9650095" cy="5428615"/>
          </a:xfrm>
        </p:grpSpPr>
        <p:sp>
          <p:nvSpPr>
            <p:cNvPr id="3" name="object 3"/>
            <p:cNvSpPr/>
            <p:nvPr/>
          </p:nvSpPr>
          <p:spPr>
            <a:xfrm>
              <a:off x="697991" y="633983"/>
              <a:ext cx="9649968" cy="542848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7057644" y="4322063"/>
              <a:ext cx="575945" cy="82550"/>
            </a:xfrm>
            <a:custGeom>
              <a:avLst/>
              <a:gdLst/>
              <a:ahLst/>
              <a:cxnLst/>
              <a:rect l="l" t="t" r="r" b="b"/>
              <a:pathLst>
                <a:path w="575945" h="82550">
                  <a:moveTo>
                    <a:pt x="82296" y="0"/>
                  </a:moveTo>
                  <a:lnTo>
                    <a:pt x="0" y="41148"/>
                  </a:lnTo>
                  <a:lnTo>
                    <a:pt x="82296" y="82296"/>
                  </a:lnTo>
                  <a:lnTo>
                    <a:pt x="82296" y="54863"/>
                  </a:lnTo>
                  <a:lnTo>
                    <a:pt x="68579" y="54863"/>
                  </a:lnTo>
                  <a:lnTo>
                    <a:pt x="68579" y="27431"/>
                  </a:lnTo>
                  <a:lnTo>
                    <a:pt x="82296" y="27431"/>
                  </a:lnTo>
                  <a:lnTo>
                    <a:pt x="82296" y="0"/>
                  </a:lnTo>
                  <a:close/>
                </a:path>
                <a:path w="575945" h="82550">
                  <a:moveTo>
                    <a:pt x="82296" y="27431"/>
                  </a:moveTo>
                  <a:lnTo>
                    <a:pt x="68579" y="27431"/>
                  </a:lnTo>
                  <a:lnTo>
                    <a:pt x="68579" y="54863"/>
                  </a:lnTo>
                  <a:lnTo>
                    <a:pt x="82296" y="54863"/>
                  </a:lnTo>
                  <a:lnTo>
                    <a:pt x="82296" y="27431"/>
                  </a:lnTo>
                  <a:close/>
                </a:path>
                <a:path w="575945" h="82550">
                  <a:moveTo>
                    <a:pt x="575690" y="27431"/>
                  </a:moveTo>
                  <a:lnTo>
                    <a:pt x="82296" y="27431"/>
                  </a:lnTo>
                  <a:lnTo>
                    <a:pt x="82296" y="54863"/>
                  </a:lnTo>
                  <a:lnTo>
                    <a:pt x="575690" y="54863"/>
                  </a:lnTo>
                  <a:lnTo>
                    <a:pt x="575690" y="27431"/>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58646" y="1018636"/>
            <a:ext cx="1837849"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35. </a:t>
            </a:r>
            <a:r>
              <a:rPr sz="1500" spc="-143" dirty="0"/>
              <a:t>Seleccionamos</a:t>
            </a:r>
            <a:r>
              <a:rPr sz="1500" spc="-344" dirty="0"/>
              <a:t> </a:t>
            </a:r>
            <a:r>
              <a:rPr sz="1500" spc="-120" dirty="0"/>
              <a:t>enviar.</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0636" y="1378458"/>
            <a:ext cx="7070598" cy="397535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06194" y="1062833"/>
            <a:ext cx="7902416" cy="239489"/>
          </a:xfrm>
          <a:prstGeom prst="rect">
            <a:avLst/>
          </a:prstGeom>
        </p:spPr>
        <p:txBody>
          <a:bodyPr vert="horz" wrap="square" lIns="0" tIns="8573" rIns="0" bIns="0" rtlCol="0" anchor="ctr">
            <a:spAutoFit/>
          </a:bodyPr>
          <a:lstStyle/>
          <a:p>
            <a:pPr marL="9525">
              <a:lnSpc>
                <a:spcPct val="100000"/>
              </a:lnSpc>
              <a:spcBef>
                <a:spcPts val="68"/>
              </a:spcBef>
            </a:pPr>
            <a:r>
              <a:rPr sz="1500" spc="-83" dirty="0"/>
              <a:t>36.</a:t>
            </a:r>
            <a:r>
              <a:rPr sz="1500" spc="-206" dirty="0"/>
              <a:t> </a:t>
            </a:r>
            <a:r>
              <a:rPr sz="1500" spc="-180" dirty="0"/>
              <a:t>En </a:t>
            </a:r>
            <a:r>
              <a:rPr sz="1500" spc="-113" dirty="0"/>
              <a:t>esta</a:t>
            </a:r>
            <a:r>
              <a:rPr sz="1500" spc="-217" dirty="0"/>
              <a:t> </a:t>
            </a:r>
            <a:r>
              <a:rPr sz="1500" spc="-71" dirty="0"/>
              <a:t>parte</a:t>
            </a:r>
            <a:r>
              <a:rPr sz="1500" spc="-214" dirty="0"/>
              <a:t> </a:t>
            </a:r>
            <a:r>
              <a:rPr sz="1500" spc="-120" dirty="0"/>
              <a:t>debemos</a:t>
            </a:r>
            <a:r>
              <a:rPr sz="1500" spc="-214" dirty="0"/>
              <a:t> </a:t>
            </a:r>
            <a:r>
              <a:rPr sz="1500" spc="-90" dirty="0"/>
              <a:t>de</a:t>
            </a:r>
            <a:r>
              <a:rPr sz="1500" spc="-180" dirty="0"/>
              <a:t> </a:t>
            </a:r>
            <a:r>
              <a:rPr sz="1500" spc="-120" dirty="0"/>
              <a:t>cargar</a:t>
            </a:r>
            <a:r>
              <a:rPr sz="1500" spc="-225" dirty="0"/>
              <a:t> </a:t>
            </a:r>
            <a:r>
              <a:rPr sz="1500" spc="-94" dirty="0"/>
              <a:t>los</a:t>
            </a:r>
            <a:r>
              <a:rPr sz="1500" spc="-180" dirty="0"/>
              <a:t> </a:t>
            </a:r>
            <a:r>
              <a:rPr sz="1500" spc="-116" dirty="0"/>
              <a:t>archivos</a:t>
            </a:r>
            <a:r>
              <a:rPr sz="1500" spc="-217" dirty="0"/>
              <a:t> </a:t>
            </a:r>
            <a:r>
              <a:rPr sz="1500" spc="-105" dirty="0"/>
              <a:t>correspondientes</a:t>
            </a:r>
            <a:r>
              <a:rPr sz="1500" spc="-214" dirty="0"/>
              <a:t> </a:t>
            </a:r>
            <a:r>
              <a:rPr sz="1500" spc="-131" dirty="0"/>
              <a:t>a</a:t>
            </a:r>
            <a:r>
              <a:rPr sz="1500" spc="-161" dirty="0"/>
              <a:t> </a:t>
            </a:r>
            <a:r>
              <a:rPr sz="1500" spc="-79" dirty="0"/>
              <a:t>la</a:t>
            </a:r>
            <a:r>
              <a:rPr sz="1500" spc="-165" dirty="0"/>
              <a:t> </a:t>
            </a:r>
            <a:r>
              <a:rPr sz="1500" spc="-214" dirty="0"/>
              <a:t>FIEL</a:t>
            </a:r>
            <a:r>
              <a:rPr sz="1500" spc="-210" dirty="0"/>
              <a:t> </a:t>
            </a:r>
            <a:r>
              <a:rPr sz="1500" spc="-109" dirty="0"/>
              <a:t>para</a:t>
            </a:r>
            <a:r>
              <a:rPr sz="1500" spc="-214" dirty="0"/>
              <a:t> </a:t>
            </a:r>
            <a:r>
              <a:rPr sz="1500" spc="-101" dirty="0"/>
              <a:t>realizar</a:t>
            </a:r>
            <a:r>
              <a:rPr sz="1500" spc="-210" dirty="0"/>
              <a:t> </a:t>
            </a:r>
            <a:r>
              <a:rPr sz="1500" spc="-60" dirty="0"/>
              <a:t>el</a:t>
            </a:r>
            <a:r>
              <a:rPr sz="1500" spc="-165" dirty="0"/>
              <a:t> </a:t>
            </a:r>
            <a:r>
              <a:rPr sz="1500" spc="-94" dirty="0"/>
              <a:t>envió</a:t>
            </a:r>
            <a:r>
              <a:rPr sz="1500" spc="-199" dirty="0"/>
              <a:t> </a:t>
            </a:r>
            <a:r>
              <a:rPr sz="1500" spc="-90" dirty="0"/>
              <a:t>de</a:t>
            </a:r>
            <a:r>
              <a:rPr sz="1500" spc="-199" dirty="0"/>
              <a:t> </a:t>
            </a:r>
            <a:r>
              <a:rPr sz="1500" spc="-79" dirty="0"/>
              <a:t>la</a:t>
            </a:r>
            <a:r>
              <a:rPr sz="1500" spc="-161" dirty="0"/>
              <a:t> </a:t>
            </a:r>
            <a:r>
              <a:rPr sz="1500" spc="-79" dirty="0"/>
              <a:t>solicitud.</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6063" y="1337310"/>
            <a:ext cx="6967728" cy="39182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06195" y="1021406"/>
            <a:ext cx="6681311" cy="239970"/>
          </a:xfrm>
          <a:prstGeom prst="rect">
            <a:avLst/>
          </a:prstGeom>
        </p:spPr>
        <p:txBody>
          <a:bodyPr vert="horz" wrap="square" lIns="0" tIns="9049" rIns="0" bIns="0" rtlCol="0" anchor="ctr">
            <a:spAutoFit/>
          </a:bodyPr>
          <a:lstStyle/>
          <a:p>
            <a:pPr marL="9525">
              <a:lnSpc>
                <a:spcPct val="100000"/>
              </a:lnSpc>
              <a:spcBef>
                <a:spcPts val="71"/>
              </a:spcBef>
            </a:pPr>
            <a:r>
              <a:rPr sz="1500" spc="-83" dirty="0"/>
              <a:t>37.</a:t>
            </a:r>
            <a:r>
              <a:rPr sz="1500" spc="-203" dirty="0"/>
              <a:t> </a:t>
            </a:r>
            <a:r>
              <a:rPr sz="1500" spc="-127" dirty="0"/>
              <a:t>Firmamos</a:t>
            </a:r>
            <a:r>
              <a:rPr sz="1500" spc="-199" dirty="0"/>
              <a:t> </a:t>
            </a:r>
            <a:r>
              <a:rPr sz="1500" spc="-60" dirty="0"/>
              <a:t>el</a:t>
            </a:r>
            <a:r>
              <a:rPr sz="1500" spc="-184" dirty="0"/>
              <a:t> </a:t>
            </a:r>
            <a:r>
              <a:rPr sz="1500" spc="-60" dirty="0"/>
              <a:t>tramite</a:t>
            </a:r>
            <a:r>
              <a:rPr sz="1500" spc="-195" dirty="0"/>
              <a:t> </a:t>
            </a:r>
            <a:r>
              <a:rPr sz="1500" spc="-94" dirty="0"/>
              <a:t>y</a:t>
            </a:r>
            <a:r>
              <a:rPr sz="1500" spc="-172" dirty="0"/>
              <a:t> </a:t>
            </a:r>
            <a:r>
              <a:rPr sz="1500" spc="-86" dirty="0"/>
              <a:t>en</a:t>
            </a:r>
            <a:r>
              <a:rPr sz="1500" spc="-180" dirty="0"/>
              <a:t> </a:t>
            </a:r>
            <a:r>
              <a:rPr sz="1500" spc="-90" dirty="0"/>
              <a:t>automático</a:t>
            </a:r>
            <a:r>
              <a:rPr sz="1500" spc="-199" dirty="0"/>
              <a:t> </a:t>
            </a:r>
            <a:r>
              <a:rPr sz="1500" spc="-109" dirty="0"/>
              <a:t>nos</a:t>
            </a:r>
            <a:r>
              <a:rPr sz="1500" spc="-214" dirty="0"/>
              <a:t> </a:t>
            </a:r>
            <a:r>
              <a:rPr sz="1500" spc="-120" dirty="0"/>
              <a:t>generara</a:t>
            </a:r>
            <a:r>
              <a:rPr sz="1500" spc="-214" dirty="0"/>
              <a:t> </a:t>
            </a:r>
            <a:r>
              <a:rPr sz="1500" spc="-60" dirty="0"/>
              <a:t>el</a:t>
            </a:r>
            <a:r>
              <a:rPr sz="1500" spc="-165" dirty="0"/>
              <a:t> </a:t>
            </a:r>
            <a:r>
              <a:rPr sz="1500" spc="-143" dirty="0"/>
              <a:t>acuse</a:t>
            </a:r>
            <a:r>
              <a:rPr sz="1500" spc="-217" dirty="0"/>
              <a:t> </a:t>
            </a:r>
            <a:r>
              <a:rPr sz="1500" spc="-86" dirty="0"/>
              <a:t>de</a:t>
            </a:r>
            <a:r>
              <a:rPr sz="1500" spc="-176" dirty="0"/>
              <a:t> </a:t>
            </a:r>
            <a:r>
              <a:rPr sz="1500" spc="-79" dirty="0"/>
              <a:t>la</a:t>
            </a:r>
            <a:r>
              <a:rPr sz="1500" spc="-161" dirty="0"/>
              <a:t> </a:t>
            </a:r>
            <a:r>
              <a:rPr sz="1500" spc="-105" dirty="0"/>
              <a:t>presentación</a:t>
            </a:r>
            <a:r>
              <a:rPr sz="1500" spc="-199" dirty="0"/>
              <a:t> </a:t>
            </a:r>
            <a:r>
              <a:rPr sz="1500" spc="-68" dirty="0"/>
              <a:t>del</a:t>
            </a:r>
            <a:r>
              <a:rPr sz="1500" spc="-199" dirty="0"/>
              <a:t> </a:t>
            </a:r>
            <a:r>
              <a:rPr sz="1500" spc="-64" dirty="0"/>
              <a:t>tramite.</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68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5607559"/>
            <a:ext cx="9144000" cy="393383"/>
            <a:chOff x="0" y="6333744"/>
            <a:chExt cx="12192000" cy="524510"/>
          </a:xfrm>
        </p:grpSpPr>
        <p:sp>
          <p:nvSpPr>
            <p:cNvPr id="3" name="object 3"/>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p:nvPr/>
        </p:nvSpPr>
        <p:spPr>
          <a:xfrm>
            <a:off x="2420112" y="2160270"/>
            <a:ext cx="7475220" cy="0"/>
          </a:xfrm>
          <a:custGeom>
            <a:avLst/>
            <a:gdLst/>
            <a:ahLst/>
            <a:cxnLst/>
            <a:rect l="l" t="t" r="r" b="b"/>
            <a:pathLst>
              <a:path w="9966960">
                <a:moveTo>
                  <a:pt x="0" y="0"/>
                </a:moveTo>
                <a:lnTo>
                  <a:pt x="9966960" y="0"/>
                </a:lnTo>
              </a:path>
            </a:pathLst>
          </a:custGeom>
          <a:ln w="609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txBox="1">
            <a:spLocks noGrp="1"/>
          </p:cNvSpPr>
          <p:nvPr>
            <p:ph type="title"/>
          </p:nvPr>
        </p:nvSpPr>
        <p:spPr>
          <a:xfrm>
            <a:off x="2451506" y="1582821"/>
            <a:ext cx="7231380" cy="471764"/>
          </a:xfrm>
          <a:prstGeom prst="rect">
            <a:avLst/>
          </a:prstGeom>
        </p:spPr>
        <p:txBody>
          <a:bodyPr vert="horz" wrap="square" lIns="0" tIns="10001" rIns="0" bIns="0" rtlCol="0" anchor="ctr">
            <a:spAutoFit/>
          </a:bodyPr>
          <a:lstStyle/>
          <a:p>
            <a:pPr marL="9525">
              <a:lnSpc>
                <a:spcPts val="1838"/>
              </a:lnSpc>
              <a:spcBef>
                <a:spcPts val="79"/>
              </a:spcBef>
            </a:pPr>
            <a:r>
              <a:rPr sz="1650" spc="-116" dirty="0"/>
              <a:t>Requerimiento</a:t>
            </a:r>
            <a:r>
              <a:rPr sz="1650" spc="-236" dirty="0"/>
              <a:t> </a:t>
            </a:r>
            <a:r>
              <a:rPr sz="1650" spc="-98" dirty="0"/>
              <a:t>de</a:t>
            </a:r>
            <a:r>
              <a:rPr sz="1650" spc="-206" dirty="0"/>
              <a:t> </a:t>
            </a:r>
            <a:r>
              <a:rPr sz="1650" spc="-98" dirty="0"/>
              <a:t>información</a:t>
            </a:r>
            <a:r>
              <a:rPr sz="1650" spc="-206" dirty="0"/>
              <a:t> </a:t>
            </a:r>
            <a:r>
              <a:rPr sz="1650" spc="-98" dirty="0"/>
              <a:t>y</a:t>
            </a:r>
            <a:r>
              <a:rPr sz="1650" spc="-188" dirty="0"/>
              <a:t> </a:t>
            </a:r>
            <a:r>
              <a:rPr sz="1650" spc="-116" dirty="0"/>
              <a:t>documentación</a:t>
            </a:r>
            <a:r>
              <a:rPr sz="1650" spc="-229" dirty="0"/>
              <a:t> </a:t>
            </a:r>
            <a:r>
              <a:rPr sz="1650" spc="-109" dirty="0"/>
              <a:t>adicional</a:t>
            </a:r>
            <a:r>
              <a:rPr sz="1650" spc="-221" dirty="0"/>
              <a:t> </a:t>
            </a:r>
            <a:r>
              <a:rPr sz="1650" spc="-56" dirty="0"/>
              <a:t>por</a:t>
            </a:r>
            <a:r>
              <a:rPr sz="1650" spc="-210" dirty="0"/>
              <a:t> </a:t>
            </a:r>
            <a:r>
              <a:rPr sz="1650" spc="-75" dirty="0"/>
              <a:t>parte</a:t>
            </a:r>
            <a:r>
              <a:rPr sz="1650" spc="-229" dirty="0"/>
              <a:t> </a:t>
            </a:r>
            <a:r>
              <a:rPr sz="1650" spc="-98" dirty="0"/>
              <a:t>de</a:t>
            </a:r>
            <a:r>
              <a:rPr sz="1650" spc="-206" dirty="0"/>
              <a:t> </a:t>
            </a:r>
            <a:r>
              <a:rPr sz="1650" spc="-86" dirty="0"/>
              <a:t>la</a:t>
            </a:r>
            <a:r>
              <a:rPr sz="1650" spc="-203" dirty="0"/>
              <a:t> </a:t>
            </a:r>
            <a:r>
              <a:rPr sz="1650" spc="-94" dirty="0"/>
              <a:t>autoridad,</a:t>
            </a:r>
            <a:r>
              <a:rPr sz="1650" spc="-225" dirty="0"/>
              <a:t> </a:t>
            </a:r>
            <a:r>
              <a:rPr sz="1650" spc="-146" dirty="0"/>
              <a:t>plazos</a:t>
            </a:r>
            <a:r>
              <a:rPr sz="1650" spc="-225" dirty="0"/>
              <a:t> </a:t>
            </a:r>
            <a:r>
              <a:rPr sz="1650" spc="-98" dirty="0"/>
              <a:t>y</a:t>
            </a:r>
            <a:endParaRPr sz="1650"/>
          </a:p>
          <a:p>
            <a:pPr marL="9525">
              <a:lnSpc>
                <a:spcPts val="1838"/>
              </a:lnSpc>
            </a:pPr>
            <a:r>
              <a:rPr sz="1650" spc="-109" dirty="0"/>
              <a:t>formas</a:t>
            </a:r>
            <a:r>
              <a:rPr sz="1650" spc="-240" dirty="0"/>
              <a:t> </a:t>
            </a:r>
            <a:r>
              <a:rPr sz="1650" spc="-116" dirty="0"/>
              <a:t>para</a:t>
            </a:r>
            <a:r>
              <a:rPr sz="1650" spc="-233" dirty="0"/>
              <a:t> </a:t>
            </a:r>
            <a:r>
              <a:rPr sz="1650" spc="-83" dirty="0"/>
              <a:t>la</a:t>
            </a:r>
            <a:r>
              <a:rPr sz="1650" spc="-214" dirty="0"/>
              <a:t> </a:t>
            </a:r>
            <a:r>
              <a:rPr sz="1650" spc="-116" dirty="0"/>
              <a:t>contestación.</a:t>
            </a:r>
            <a:endParaRPr sz="1650"/>
          </a:p>
        </p:txBody>
      </p:sp>
      <p:sp>
        <p:nvSpPr>
          <p:cNvPr id="7" name="object 7"/>
          <p:cNvSpPr txBox="1"/>
          <p:nvPr/>
        </p:nvSpPr>
        <p:spPr>
          <a:xfrm>
            <a:off x="2412188" y="2289277"/>
            <a:ext cx="7515701" cy="1814792"/>
          </a:xfrm>
          <a:prstGeom prst="rect">
            <a:avLst/>
          </a:prstGeom>
        </p:spPr>
        <p:txBody>
          <a:bodyPr vert="horz" wrap="square" lIns="0" tIns="9525" rIns="0" bIns="0" rtlCol="0">
            <a:spAutoFit/>
          </a:bodyPr>
          <a:lstStyle/>
          <a:p>
            <a:pPr marL="9525" marR="6191" lvl="0" indent="0" algn="just" defTabSz="914400" rtl="0" eaLnBrk="1" fontAlgn="auto" latinLnBrk="0" hangingPunct="1">
              <a:lnSpc>
                <a:spcPct val="150100"/>
              </a:lnSpc>
              <a:spcBef>
                <a:spcPts val="75"/>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Una </a:t>
            </a:r>
            <a:r>
              <a:rPr kumimoji="0" sz="1050" b="0" i="0" u="none" strike="noStrike" kern="1200" cap="none" spc="0" normalizeH="0" baseline="0" noProof="0" dirty="0">
                <a:ln>
                  <a:noFill/>
                </a:ln>
                <a:solidFill>
                  <a:prstClr val="black"/>
                </a:solidFill>
                <a:effectLst/>
                <a:uLnTx/>
                <a:uFillTx/>
                <a:latin typeface="Arial"/>
                <a:ea typeface="+mn-ea"/>
                <a:cs typeface="Arial"/>
              </a:rPr>
              <a:t>vez </a:t>
            </a:r>
            <a:r>
              <a:rPr kumimoji="0" sz="1050" b="0" i="0" u="none" strike="noStrike" kern="1200" cap="none" spc="-4" normalizeH="0" baseline="0" noProof="0" dirty="0">
                <a:ln>
                  <a:noFill/>
                </a:ln>
                <a:solidFill>
                  <a:prstClr val="black"/>
                </a:solidFill>
                <a:effectLst/>
                <a:uLnTx/>
                <a:uFillTx/>
                <a:latin typeface="Arial"/>
                <a:ea typeface="+mn-ea"/>
                <a:cs typeface="Arial"/>
              </a:rPr>
              <a:t>presentada la solicitud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devolución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34" normalizeH="0" baseline="0" noProof="0" dirty="0">
                <a:ln>
                  <a:noFill/>
                </a:ln>
                <a:solidFill>
                  <a:prstClr val="black"/>
                </a:solidFill>
                <a:effectLst/>
                <a:uLnTx/>
                <a:uFillTx/>
                <a:latin typeface="Arial"/>
                <a:ea typeface="+mn-ea"/>
                <a:cs typeface="Arial"/>
              </a:rPr>
              <a:t>IVA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favor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Autoridad </a:t>
            </a:r>
            <a:r>
              <a:rPr kumimoji="0" sz="1050" b="0" i="0" u="none" strike="noStrike" kern="1200" cap="none" spc="-11" normalizeH="0" baseline="0" noProof="0" dirty="0">
                <a:ln>
                  <a:noFill/>
                </a:ln>
                <a:solidFill>
                  <a:prstClr val="black"/>
                </a:solidFill>
                <a:effectLst/>
                <a:uLnTx/>
                <a:uFillTx/>
                <a:latin typeface="Arial"/>
                <a:ea typeface="+mn-ea"/>
                <a:cs typeface="Arial"/>
              </a:rPr>
              <a:t>podrá </a:t>
            </a:r>
            <a:r>
              <a:rPr kumimoji="0" sz="1050" b="0" i="0" u="none" strike="noStrike" kern="1200" cap="none" spc="-8" normalizeH="0" baseline="0" noProof="0" dirty="0">
                <a:ln>
                  <a:noFill/>
                </a:ln>
                <a:solidFill>
                  <a:prstClr val="black"/>
                </a:solidFill>
                <a:effectLst/>
                <a:uLnTx/>
                <a:uFillTx/>
                <a:latin typeface="Arial"/>
                <a:ea typeface="+mn-ea"/>
                <a:cs typeface="Arial"/>
              </a:rPr>
              <a:t>requerir al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a:t>
            </a:r>
            <a:r>
              <a:rPr kumimoji="0" sz="1050" b="0" i="0" u="none" strike="noStrike" kern="1200" cap="none" spc="-8" normalizeH="0" baseline="0" noProof="0" dirty="0">
                <a:ln>
                  <a:noFill/>
                </a:ln>
                <a:solidFill>
                  <a:prstClr val="black"/>
                </a:solidFill>
                <a:effectLst/>
                <a:uLnTx/>
                <a:uFillTx/>
                <a:latin typeface="Arial"/>
                <a:ea typeface="+mn-ea"/>
                <a:cs typeface="Arial"/>
              </a:rPr>
              <a:t>en un </a:t>
            </a:r>
            <a:r>
              <a:rPr kumimoji="0" sz="1050" b="0" i="0" u="none" strike="noStrike" kern="1200" cap="none" spc="-4" normalizeH="0" baseline="0" noProof="0" dirty="0">
                <a:ln>
                  <a:noFill/>
                </a:ln>
                <a:solidFill>
                  <a:prstClr val="black"/>
                </a:solidFill>
                <a:effectLst/>
                <a:uLnTx/>
                <a:uFillTx/>
                <a:latin typeface="Arial"/>
                <a:ea typeface="+mn-ea"/>
                <a:cs typeface="Arial"/>
              </a:rPr>
              <a:t>plazo </a:t>
            </a:r>
            <a:r>
              <a:rPr kumimoji="0" sz="1050" b="0" i="0" u="none" strike="noStrike" kern="1200" cap="none" spc="-11" normalizeH="0" baseline="0" noProof="0" dirty="0">
                <a:ln>
                  <a:noFill/>
                </a:ln>
                <a:solidFill>
                  <a:prstClr val="black"/>
                </a:solidFill>
                <a:effectLst/>
                <a:uLnTx/>
                <a:uFillTx/>
                <a:latin typeface="Arial"/>
                <a:ea typeface="+mn-ea"/>
                <a:cs typeface="Arial"/>
              </a:rPr>
              <a:t>no  mayor </a:t>
            </a:r>
            <a:r>
              <a:rPr kumimoji="0" sz="1050" b="0" i="0" u="none" strike="noStrike" kern="1200" cap="none" spc="-4" normalizeH="0" baseline="0" noProof="0" dirty="0">
                <a:ln>
                  <a:noFill/>
                </a:ln>
                <a:solidFill>
                  <a:prstClr val="black"/>
                </a:solidFill>
                <a:effectLst/>
                <a:uLnTx/>
                <a:uFillTx/>
                <a:latin typeface="Arial"/>
                <a:ea typeface="+mn-ea"/>
                <a:cs typeface="Arial"/>
              </a:rPr>
              <a:t>a veinte días </a:t>
            </a:r>
            <a:r>
              <a:rPr kumimoji="0" sz="1050" b="0" i="0" u="none" strike="noStrike" kern="1200" cap="none" spc="-8" normalizeH="0" baseline="0" noProof="0" dirty="0">
                <a:ln>
                  <a:noFill/>
                </a:ln>
                <a:solidFill>
                  <a:prstClr val="black"/>
                </a:solidFill>
                <a:effectLst/>
                <a:uLnTx/>
                <a:uFillTx/>
                <a:latin typeface="Arial"/>
                <a:ea typeface="+mn-ea"/>
                <a:cs typeface="Arial"/>
              </a:rPr>
              <a:t>posteriores </a:t>
            </a:r>
            <a:r>
              <a:rPr kumimoji="0" sz="1050" b="0" i="0" u="none" strike="noStrike" kern="1200" cap="none" spc="-4" normalizeH="0" baseline="0" noProof="0" dirty="0">
                <a:ln>
                  <a:noFill/>
                </a:ln>
                <a:solidFill>
                  <a:prstClr val="black"/>
                </a:solidFill>
                <a:effectLst/>
                <a:uLnTx/>
                <a:uFillTx/>
                <a:latin typeface="Arial"/>
                <a:ea typeface="+mn-ea"/>
                <a:cs typeface="Arial"/>
              </a:rPr>
              <a:t>información y documentación </a:t>
            </a:r>
            <a:r>
              <a:rPr kumimoji="0" sz="1050" b="0" i="0" u="none" strike="noStrike" kern="1200" cap="none" spc="-8" normalizeH="0" baseline="0" noProof="0" dirty="0">
                <a:ln>
                  <a:noFill/>
                </a:ln>
                <a:solidFill>
                  <a:prstClr val="black"/>
                </a:solidFill>
                <a:effectLst/>
                <a:uLnTx/>
                <a:uFillTx/>
                <a:latin typeface="Arial"/>
                <a:ea typeface="+mn-ea"/>
                <a:cs typeface="Arial"/>
              </a:rPr>
              <a:t>adicional </a:t>
            </a:r>
            <a:r>
              <a:rPr kumimoji="0" sz="1050" b="0" i="0" u="none" strike="noStrike" kern="1200" cap="none" spc="-4" normalizeH="0" baseline="0" noProof="0" dirty="0">
                <a:ln>
                  <a:noFill/>
                </a:ln>
                <a:solidFill>
                  <a:prstClr val="black"/>
                </a:solidFill>
                <a:effectLst/>
                <a:uLnTx/>
                <a:uFillTx/>
                <a:latin typeface="Arial"/>
                <a:ea typeface="+mn-ea"/>
                <a:cs typeface="Arial"/>
              </a:rPr>
              <a:t>relacionada con </a:t>
            </a:r>
            <a:r>
              <a:rPr kumimoji="0" sz="1050" b="0" i="0" u="none" strike="noStrike" kern="1200" cap="none" spc="-8" normalizeH="0" baseline="0" noProof="0" dirty="0">
                <a:ln>
                  <a:noFill/>
                </a:ln>
                <a:solidFill>
                  <a:prstClr val="black"/>
                </a:solidFill>
                <a:effectLst/>
                <a:uLnTx/>
                <a:uFillTx/>
                <a:latin typeface="Arial"/>
                <a:ea typeface="+mn-ea"/>
                <a:cs typeface="Arial"/>
              </a:rPr>
              <a:t>el </a:t>
            </a:r>
            <a:r>
              <a:rPr kumimoji="0" sz="1050" b="0" i="0" u="none" strike="noStrike" kern="1200" cap="none" spc="-4" normalizeH="0" baseline="0" noProof="0" dirty="0">
                <a:ln>
                  <a:noFill/>
                </a:ln>
                <a:solidFill>
                  <a:prstClr val="black"/>
                </a:solidFill>
                <a:effectLst/>
                <a:uLnTx/>
                <a:uFillTx/>
                <a:latin typeface="Arial"/>
                <a:ea typeface="+mn-ea"/>
                <a:cs typeface="Arial"/>
              </a:rPr>
              <a:t>tramite y esta </a:t>
            </a:r>
            <a:r>
              <a:rPr kumimoji="0" sz="1050" b="0" i="0" u="none" strike="noStrike" kern="1200" cap="none" spc="-8" normalizeH="0" baseline="0" noProof="0" dirty="0">
                <a:ln>
                  <a:noFill/>
                </a:ln>
                <a:solidFill>
                  <a:prstClr val="black"/>
                </a:solidFill>
                <a:effectLst/>
                <a:uLnTx/>
                <a:uFillTx/>
                <a:latin typeface="Arial"/>
                <a:ea typeface="+mn-ea"/>
                <a:cs typeface="Arial"/>
              </a:rPr>
              <a:t>deberá </a:t>
            </a:r>
            <a:r>
              <a:rPr kumimoji="0" sz="1050" b="0" i="0" u="none" strike="noStrike" kern="1200" cap="none" spc="4" normalizeH="0" baseline="0" noProof="0" dirty="0">
                <a:ln>
                  <a:noFill/>
                </a:ln>
                <a:solidFill>
                  <a:prstClr val="black"/>
                </a:solidFill>
                <a:effectLst/>
                <a:uLnTx/>
                <a:uFillTx/>
                <a:latin typeface="Arial"/>
                <a:ea typeface="+mn-ea"/>
                <a:cs typeface="Arial"/>
              </a:rPr>
              <a:t>ser  </a:t>
            </a:r>
            <a:r>
              <a:rPr kumimoji="0" sz="1050" b="0" i="0" u="none" strike="noStrike" kern="1200" cap="none" spc="-11" normalizeH="0" baseline="0" noProof="0" dirty="0">
                <a:ln>
                  <a:noFill/>
                </a:ln>
                <a:solidFill>
                  <a:prstClr val="black"/>
                </a:solidFill>
                <a:effectLst/>
                <a:uLnTx/>
                <a:uFillTx/>
                <a:latin typeface="Arial"/>
                <a:ea typeface="+mn-ea"/>
                <a:cs typeface="Arial"/>
              </a:rPr>
              <a:t>proporcionada </a:t>
            </a:r>
            <a:r>
              <a:rPr kumimoji="0" sz="1050" b="0" i="0" u="none" strike="noStrike" kern="1200" cap="none" spc="-8" normalizeH="0" baseline="0" noProof="0" dirty="0">
                <a:ln>
                  <a:noFill/>
                </a:ln>
                <a:solidFill>
                  <a:prstClr val="black"/>
                </a:solidFill>
                <a:effectLst/>
                <a:uLnTx/>
                <a:uFillTx/>
                <a:latin typeface="Arial"/>
                <a:ea typeface="+mn-ea"/>
                <a:cs typeface="Arial"/>
              </a:rPr>
              <a:t>en un </a:t>
            </a:r>
            <a:r>
              <a:rPr kumimoji="0" sz="1050" b="0" i="0" u="none" strike="noStrike" kern="1200" cap="none" spc="-11" normalizeH="0" baseline="0" noProof="0" dirty="0">
                <a:ln>
                  <a:noFill/>
                </a:ln>
                <a:solidFill>
                  <a:prstClr val="black"/>
                </a:solidFill>
                <a:effectLst/>
                <a:uLnTx/>
                <a:uFillTx/>
                <a:latin typeface="Arial"/>
                <a:ea typeface="+mn-ea"/>
                <a:cs typeface="Arial"/>
              </a:rPr>
              <a:t>plazo </a:t>
            </a:r>
            <a:r>
              <a:rPr kumimoji="0" sz="1050" b="0" i="0" u="none" strike="noStrike" kern="1200" cap="none" spc="-8" normalizeH="0" baseline="0" noProof="0" dirty="0">
                <a:ln>
                  <a:noFill/>
                </a:ln>
                <a:solidFill>
                  <a:prstClr val="black"/>
                </a:solidFill>
                <a:effectLst/>
                <a:uLnTx/>
                <a:uFillTx/>
                <a:latin typeface="Arial"/>
                <a:ea typeface="+mn-ea"/>
                <a:cs typeface="Arial"/>
              </a:rPr>
              <a:t>no </a:t>
            </a:r>
            <a:r>
              <a:rPr kumimoji="0" sz="1050" b="0" i="0" u="none" strike="noStrike" kern="1200" cap="none" spc="-15" normalizeH="0" baseline="0" noProof="0" dirty="0">
                <a:ln>
                  <a:noFill/>
                </a:ln>
                <a:solidFill>
                  <a:prstClr val="black"/>
                </a:solidFill>
                <a:effectLst/>
                <a:uLnTx/>
                <a:uFillTx/>
                <a:latin typeface="Arial"/>
                <a:ea typeface="+mn-ea"/>
                <a:cs typeface="Arial"/>
              </a:rPr>
              <a:t>mayor </a:t>
            </a:r>
            <a:r>
              <a:rPr kumimoji="0" sz="1050" b="0" i="0" u="none" strike="noStrike" kern="1200" cap="none" spc="-4" normalizeH="0" baseline="0" noProof="0" dirty="0">
                <a:ln>
                  <a:noFill/>
                </a:ln>
                <a:solidFill>
                  <a:prstClr val="black"/>
                </a:solidFill>
                <a:effectLst/>
                <a:uLnTx/>
                <a:uFillTx/>
                <a:latin typeface="Arial"/>
                <a:ea typeface="+mn-ea"/>
                <a:cs typeface="Arial"/>
              </a:rPr>
              <a:t>a </a:t>
            </a:r>
            <a:r>
              <a:rPr kumimoji="0" sz="1050" b="0" i="0" u="none" strike="noStrike" kern="1200" cap="none" spc="-8" normalizeH="0" baseline="0" noProof="0" dirty="0">
                <a:ln>
                  <a:noFill/>
                </a:ln>
                <a:solidFill>
                  <a:prstClr val="black"/>
                </a:solidFill>
                <a:effectLst/>
                <a:uLnTx/>
                <a:uFillTx/>
                <a:latin typeface="Arial"/>
                <a:ea typeface="+mn-ea"/>
                <a:cs typeface="Arial"/>
              </a:rPr>
              <a:t>veinte </a:t>
            </a:r>
            <a:r>
              <a:rPr kumimoji="0" sz="1050" b="0" i="0" u="none" strike="noStrike" kern="1200" cap="none" spc="-15" normalizeH="0" baseline="0" noProof="0" dirty="0">
                <a:ln>
                  <a:noFill/>
                </a:ln>
                <a:solidFill>
                  <a:prstClr val="black"/>
                </a:solidFill>
                <a:effectLst/>
                <a:uLnTx/>
                <a:uFillTx/>
                <a:latin typeface="Arial"/>
                <a:ea typeface="+mn-ea"/>
                <a:cs typeface="Arial"/>
              </a:rPr>
              <a:t>días </a:t>
            </a:r>
            <a:r>
              <a:rPr kumimoji="0" sz="1050" b="0" i="0" u="none" strike="noStrike" kern="1200" cap="none" spc="-8" normalizeH="0" baseline="0" noProof="0" dirty="0">
                <a:ln>
                  <a:noFill/>
                </a:ln>
                <a:solidFill>
                  <a:prstClr val="black"/>
                </a:solidFill>
                <a:effectLst/>
                <a:uLnTx/>
                <a:uFillTx/>
                <a:latin typeface="Arial"/>
                <a:ea typeface="+mn-ea"/>
                <a:cs typeface="Arial"/>
              </a:rPr>
              <a:t>hábiles </a:t>
            </a:r>
            <a:r>
              <a:rPr kumimoji="0" sz="1050" b="0" i="0" u="none" strike="noStrike" kern="1200" cap="none" spc="-4" normalizeH="0" baseline="0" noProof="0" dirty="0">
                <a:ln>
                  <a:noFill/>
                </a:ln>
                <a:solidFill>
                  <a:prstClr val="black"/>
                </a:solidFill>
                <a:effectLst/>
                <a:uLnTx/>
                <a:uFillTx/>
                <a:latin typeface="Arial"/>
                <a:ea typeface="+mn-ea"/>
                <a:cs typeface="Arial"/>
              </a:rPr>
              <a:t>a</a:t>
            </a:r>
            <a:r>
              <a:rPr kumimoji="0" sz="1050" b="0" i="0" u="none" strike="noStrike" kern="1200" cap="none" spc="24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partir </a:t>
            </a:r>
            <a:r>
              <a:rPr kumimoji="0" sz="1050" b="0" i="0" u="none" strike="noStrike" kern="1200" cap="none" spc="-11" normalizeH="0" baseline="0" noProof="0" dirty="0">
                <a:ln>
                  <a:noFill/>
                </a:ln>
                <a:solidFill>
                  <a:prstClr val="black"/>
                </a:solidFill>
                <a:effectLst/>
                <a:uLnTx/>
                <a:uFillTx/>
                <a:latin typeface="Arial"/>
                <a:ea typeface="+mn-ea"/>
                <a:cs typeface="Arial"/>
              </a:rPr>
              <a:t>del </a:t>
            </a:r>
            <a:r>
              <a:rPr kumimoji="0" sz="1050" b="0" i="0" u="none" strike="noStrike" kern="1200" cap="none" spc="-15" normalizeH="0" baseline="0" noProof="0" dirty="0">
                <a:ln>
                  <a:noFill/>
                </a:ln>
                <a:solidFill>
                  <a:prstClr val="black"/>
                </a:solidFill>
                <a:effectLst/>
                <a:uLnTx/>
                <a:uFillTx/>
                <a:latin typeface="Arial"/>
                <a:ea typeface="+mn-ea"/>
                <a:cs typeface="Arial"/>
              </a:rPr>
              <a:t>día </a:t>
            </a:r>
            <a:r>
              <a:rPr kumimoji="0" sz="1050" b="0" i="0" u="none" strike="noStrike" kern="1200" cap="none" spc="-8" normalizeH="0" baseline="0" noProof="0" dirty="0">
                <a:ln>
                  <a:noFill/>
                </a:ln>
                <a:solidFill>
                  <a:prstClr val="black"/>
                </a:solidFill>
                <a:effectLst/>
                <a:uLnTx/>
                <a:uFillTx/>
                <a:latin typeface="Arial"/>
                <a:ea typeface="+mn-ea"/>
                <a:cs typeface="Arial"/>
              </a:rPr>
              <a:t>siguiente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8" normalizeH="0" baseline="0" noProof="0" dirty="0">
                <a:ln>
                  <a:noFill/>
                </a:ln>
                <a:solidFill>
                  <a:prstClr val="black"/>
                </a:solidFill>
                <a:effectLst/>
                <a:uLnTx/>
                <a:uFillTx/>
                <a:latin typeface="Arial"/>
                <a:ea typeface="+mn-ea"/>
                <a:cs typeface="Arial"/>
              </a:rPr>
              <a:t>surta efectos </a:t>
            </a:r>
            <a:r>
              <a:rPr kumimoji="0" sz="1050" b="0" i="0" u="none" strike="noStrike" kern="1200" cap="none" spc="-4"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notificación.</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8"/>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150100"/>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Una </a:t>
            </a:r>
            <a:r>
              <a:rPr kumimoji="0" sz="1050" b="0" i="0" u="none" strike="noStrike" kern="1200" cap="none" spc="4" normalizeH="0" baseline="0" noProof="0" dirty="0">
                <a:ln>
                  <a:noFill/>
                </a:ln>
                <a:solidFill>
                  <a:prstClr val="black"/>
                </a:solidFill>
                <a:effectLst/>
                <a:uLnTx/>
                <a:uFillTx/>
                <a:latin typeface="Arial"/>
                <a:ea typeface="+mn-ea"/>
                <a:cs typeface="Arial"/>
              </a:rPr>
              <a:t>vez </a:t>
            </a:r>
            <a:r>
              <a:rPr kumimoji="0" sz="1050" b="0" i="0" u="none" strike="noStrike" kern="1200" cap="none" spc="-4" normalizeH="0" baseline="0" noProof="0" dirty="0">
                <a:ln>
                  <a:noFill/>
                </a:ln>
                <a:solidFill>
                  <a:prstClr val="black"/>
                </a:solidFill>
                <a:effectLst/>
                <a:uLnTx/>
                <a:uFillTx/>
                <a:latin typeface="Arial"/>
                <a:ea typeface="+mn-ea"/>
                <a:cs typeface="Arial"/>
              </a:rPr>
              <a:t>contestado </a:t>
            </a:r>
            <a:r>
              <a:rPr kumimoji="0" sz="1050" b="0" i="0" u="none" strike="noStrike" kern="1200" cap="none" spc="-8" normalizeH="0" baseline="0" noProof="0" dirty="0">
                <a:ln>
                  <a:noFill/>
                </a:ln>
                <a:solidFill>
                  <a:prstClr val="black"/>
                </a:solidFill>
                <a:effectLst/>
                <a:uLnTx/>
                <a:uFillTx/>
                <a:latin typeface="Arial"/>
                <a:ea typeface="+mn-ea"/>
                <a:cs typeface="Arial"/>
              </a:rPr>
              <a:t>el primer </a:t>
            </a:r>
            <a:r>
              <a:rPr kumimoji="0" sz="1050" b="0" i="0" u="none" strike="noStrike" kern="1200" cap="none" spc="-4" normalizeH="0" baseline="0" noProof="0" dirty="0">
                <a:ln>
                  <a:noFill/>
                </a:ln>
                <a:solidFill>
                  <a:prstClr val="black"/>
                </a:solidFill>
                <a:effectLst/>
                <a:uLnTx/>
                <a:uFillTx/>
                <a:latin typeface="Arial"/>
                <a:ea typeface="+mn-ea"/>
                <a:cs typeface="Arial"/>
              </a:rPr>
              <a:t>requerimiento la </a:t>
            </a:r>
            <a:r>
              <a:rPr kumimoji="0" sz="1050" b="0" i="0" u="none" strike="noStrike" kern="1200" cap="none" spc="-8" normalizeH="0" baseline="0" noProof="0" dirty="0">
                <a:ln>
                  <a:noFill/>
                </a:ln>
                <a:solidFill>
                  <a:prstClr val="black"/>
                </a:solidFill>
                <a:effectLst/>
                <a:uLnTx/>
                <a:uFillTx/>
                <a:latin typeface="Arial"/>
                <a:ea typeface="+mn-ea"/>
                <a:cs typeface="Arial"/>
              </a:rPr>
              <a:t>Autoridad podrá </a:t>
            </a:r>
            <a:r>
              <a:rPr kumimoji="0" sz="1050" b="0" i="0" u="none" strike="noStrike" kern="1200" cap="none" spc="-4" normalizeH="0" baseline="0" noProof="0" dirty="0">
                <a:ln>
                  <a:noFill/>
                </a:ln>
                <a:solidFill>
                  <a:prstClr val="black"/>
                </a:solidFill>
                <a:effectLst/>
                <a:uLnTx/>
                <a:uFillTx/>
                <a:latin typeface="Arial"/>
                <a:ea typeface="+mn-ea"/>
                <a:cs typeface="Arial"/>
              </a:rPr>
              <a:t>requerir información y documentación adicional,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4" normalizeH="0" baseline="0" noProof="0" dirty="0">
                <a:ln>
                  <a:noFill/>
                </a:ln>
                <a:solidFill>
                  <a:prstClr val="black"/>
                </a:solidFill>
                <a:effectLst/>
                <a:uLnTx/>
                <a:uFillTx/>
                <a:latin typeface="Arial"/>
                <a:ea typeface="+mn-ea"/>
                <a:cs typeface="Arial"/>
              </a:rPr>
              <a:t>nueva  </a:t>
            </a:r>
            <a:r>
              <a:rPr kumimoji="0" sz="1050" b="0" i="0" u="none" strike="noStrike" kern="1200" cap="none" spc="-8" normalizeH="0" baseline="0" noProof="0" dirty="0">
                <a:ln>
                  <a:noFill/>
                </a:ln>
                <a:solidFill>
                  <a:prstClr val="black"/>
                </a:solidFill>
                <a:effectLst/>
                <a:uLnTx/>
                <a:uFillTx/>
                <a:latin typeface="Arial"/>
                <a:ea typeface="+mn-ea"/>
                <a:cs typeface="Arial"/>
              </a:rPr>
              <a:t>cuenta al </a:t>
            </a:r>
            <a:r>
              <a:rPr kumimoji="0" sz="1050" b="0" i="0" u="none" strike="noStrike" kern="1200" cap="none" spc="-4" normalizeH="0" baseline="0" noProof="0" dirty="0">
                <a:ln>
                  <a:noFill/>
                </a:ln>
                <a:solidFill>
                  <a:prstClr val="black"/>
                </a:solidFill>
                <a:effectLst/>
                <a:uLnTx/>
                <a:uFillTx/>
                <a:latin typeface="Arial"/>
                <a:ea typeface="+mn-ea"/>
                <a:cs typeface="Arial"/>
              </a:rPr>
              <a:t>contribuyente dentro </a:t>
            </a:r>
            <a:r>
              <a:rPr kumimoji="0" sz="1050" b="0" i="0" u="none" strike="noStrike" kern="1200" cap="none" spc="-8" normalizeH="0" baseline="0" noProof="0" dirty="0">
                <a:ln>
                  <a:noFill/>
                </a:ln>
                <a:solidFill>
                  <a:prstClr val="black"/>
                </a:solidFill>
                <a:effectLst/>
                <a:uLnTx/>
                <a:uFillTx/>
                <a:latin typeface="Arial"/>
                <a:ea typeface="+mn-ea"/>
                <a:cs typeface="Arial"/>
              </a:rPr>
              <a:t>de </a:t>
            </a:r>
            <a:r>
              <a:rPr kumimoji="0" sz="1050" b="0" i="0" u="none" strike="noStrike" kern="1200" cap="none" spc="0" normalizeH="0" baseline="0" noProof="0" dirty="0">
                <a:ln>
                  <a:noFill/>
                </a:ln>
                <a:solidFill>
                  <a:prstClr val="black"/>
                </a:solidFill>
                <a:effectLst/>
                <a:uLnTx/>
                <a:uFillTx/>
                <a:latin typeface="Arial"/>
                <a:ea typeface="+mn-ea"/>
                <a:cs typeface="Arial"/>
              </a:rPr>
              <a:t>los </a:t>
            </a:r>
            <a:r>
              <a:rPr kumimoji="0" sz="1050" b="0" i="0" u="none" strike="noStrike" kern="1200" cap="none" spc="-4" normalizeH="0" baseline="0" noProof="0" dirty="0">
                <a:ln>
                  <a:noFill/>
                </a:ln>
                <a:solidFill>
                  <a:prstClr val="black"/>
                </a:solidFill>
                <a:effectLst/>
                <a:uLnTx/>
                <a:uFillTx/>
                <a:latin typeface="Arial"/>
                <a:ea typeface="+mn-ea"/>
                <a:cs typeface="Arial"/>
              </a:rPr>
              <a:t>diez días siguientes a la fecha </a:t>
            </a:r>
            <a:r>
              <a:rPr kumimoji="0" sz="1050" b="0" i="0" u="none" strike="noStrike" kern="1200" cap="none" spc="-8" normalizeH="0" baseline="0" noProof="0" dirty="0">
                <a:ln>
                  <a:noFill/>
                </a:ln>
                <a:solidFill>
                  <a:prstClr val="black"/>
                </a:solidFill>
                <a:effectLst/>
                <a:uLnTx/>
                <a:uFillTx/>
                <a:latin typeface="Arial"/>
                <a:ea typeface="+mn-ea"/>
                <a:cs typeface="Arial"/>
              </a:rPr>
              <a:t>en </a:t>
            </a:r>
            <a:r>
              <a:rPr kumimoji="0" sz="1050" b="0" i="0" u="none" strike="noStrike" kern="1200" cap="none" spc="-11"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se </a:t>
            </a:r>
            <a:r>
              <a:rPr kumimoji="0" sz="1050" b="0" i="0" u="none" strike="noStrike" kern="1200" cap="none" spc="-8" normalizeH="0" baseline="0" noProof="0" dirty="0">
                <a:ln>
                  <a:noFill/>
                </a:ln>
                <a:solidFill>
                  <a:prstClr val="black"/>
                </a:solidFill>
                <a:effectLst/>
                <a:uLnTx/>
                <a:uFillTx/>
                <a:latin typeface="Arial"/>
                <a:ea typeface="+mn-ea"/>
                <a:cs typeface="Arial"/>
              </a:rPr>
              <a:t>haya </a:t>
            </a:r>
            <a:r>
              <a:rPr kumimoji="0" sz="1050" b="0" i="0" u="none" strike="noStrike" kern="1200" cap="none" spc="-4" normalizeH="0" baseline="0" noProof="0" dirty="0">
                <a:ln>
                  <a:noFill/>
                </a:ln>
                <a:solidFill>
                  <a:prstClr val="black"/>
                </a:solidFill>
                <a:effectLst/>
                <a:uLnTx/>
                <a:uFillTx/>
                <a:latin typeface="Arial"/>
                <a:ea typeface="+mn-ea"/>
                <a:cs typeface="Arial"/>
              </a:rPr>
              <a:t>cumplido </a:t>
            </a:r>
            <a:r>
              <a:rPr kumimoji="0" sz="1050" b="0" i="0" u="none" strike="noStrike" kern="1200" cap="none" spc="-8" normalizeH="0" baseline="0" noProof="0" dirty="0">
                <a:ln>
                  <a:noFill/>
                </a:ln>
                <a:solidFill>
                  <a:prstClr val="black"/>
                </a:solidFill>
                <a:effectLst/>
                <a:uLnTx/>
                <a:uFillTx/>
                <a:latin typeface="Arial"/>
                <a:ea typeface="+mn-ea"/>
                <a:cs typeface="Arial"/>
              </a:rPr>
              <a:t>el primer requerimiento </a:t>
            </a:r>
            <a:r>
              <a:rPr kumimoji="0" sz="1050" b="0" i="0" u="none" strike="noStrike" kern="1200" cap="none" spc="-4" normalizeH="0" baseline="0" noProof="0" dirty="0">
                <a:ln>
                  <a:noFill/>
                </a:ln>
                <a:solidFill>
                  <a:prstClr val="black"/>
                </a:solidFill>
                <a:effectLst/>
                <a:uLnTx/>
                <a:uFillTx/>
                <a:latin typeface="Arial"/>
                <a:ea typeface="+mn-ea"/>
                <a:cs typeface="Arial"/>
              </a:rPr>
              <a:t>y esta  </a:t>
            </a:r>
            <a:r>
              <a:rPr kumimoji="0" sz="1050" b="0" i="0" u="none" strike="noStrike" kern="1200" cap="none" spc="-8" normalizeH="0" baseline="0" noProof="0" dirty="0">
                <a:ln>
                  <a:noFill/>
                </a:ln>
                <a:solidFill>
                  <a:prstClr val="black"/>
                </a:solidFill>
                <a:effectLst/>
                <a:uLnTx/>
                <a:uFillTx/>
                <a:latin typeface="Arial"/>
                <a:ea typeface="+mn-ea"/>
                <a:cs typeface="Arial"/>
              </a:rPr>
              <a:t>deberá </a:t>
            </a:r>
            <a:r>
              <a:rPr kumimoji="0" sz="1050" b="0" i="0" u="none" strike="noStrike" kern="1200" cap="none" spc="0" normalizeH="0" baseline="0" noProof="0" dirty="0">
                <a:ln>
                  <a:noFill/>
                </a:ln>
                <a:solidFill>
                  <a:prstClr val="black"/>
                </a:solidFill>
                <a:effectLst/>
                <a:uLnTx/>
                <a:uFillTx/>
                <a:latin typeface="Arial"/>
                <a:ea typeface="+mn-ea"/>
                <a:cs typeface="Arial"/>
              </a:rPr>
              <a:t>de ser </a:t>
            </a:r>
            <a:r>
              <a:rPr kumimoji="0" sz="1050" b="0" i="0" u="none" strike="noStrike" kern="1200" cap="none" spc="-4" normalizeH="0" baseline="0" noProof="0" dirty="0">
                <a:ln>
                  <a:noFill/>
                </a:ln>
                <a:solidFill>
                  <a:prstClr val="black"/>
                </a:solidFill>
                <a:effectLst/>
                <a:uLnTx/>
                <a:uFillTx/>
                <a:latin typeface="Arial"/>
                <a:ea typeface="+mn-ea"/>
                <a:cs typeface="Arial"/>
              </a:rPr>
              <a:t>proporcionada </a:t>
            </a:r>
            <a:r>
              <a:rPr kumimoji="0" sz="1050" b="0" i="0" u="none" strike="noStrike" kern="1200" cap="none" spc="0" normalizeH="0" baseline="0" noProof="0" dirty="0">
                <a:ln>
                  <a:noFill/>
                </a:ln>
                <a:solidFill>
                  <a:prstClr val="black"/>
                </a:solidFill>
                <a:effectLst/>
                <a:uLnTx/>
                <a:uFillTx/>
                <a:latin typeface="Arial"/>
                <a:ea typeface="+mn-ea"/>
                <a:cs typeface="Arial"/>
              </a:rPr>
              <a:t>en un </a:t>
            </a:r>
            <a:r>
              <a:rPr kumimoji="0" sz="1050" b="0" i="0" u="none" strike="noStrike" kern="1200" cap="none" spc="-8" normalizeH="0" baseline="0" noProof="0" dirty="0">
                <a:ln>
                  <a:noFill/>
                </a:ln>
                <a:solidFill>
                  <a:prstClr val="black"/>
                </a:solidFill>
                <a:effectLst/>
                <a:uLnTx/>
                <a:uFillTx/>
                <a:latin typeface="Arial"/>
                <a:ea typeface="+mn-ea"/>
                <a:cs typeface="Arial"/>
              </a:rPr>
              <a:t>plazo no </a:t>
            </a:r>
            <a:r>
              <a:rPr kumimoji="0" sz="1050" b="0" i="0" u="none" strike="noStrike" kern="1200" cap="none" spc="-4" normalizeH="0" baseline="0" noProof="0" dirty="0">
                <a:ln>
                  <a:noFill/>
                </a:ln>
                <a:solidFill>
                  <a:prstClr val="black"/>
                </a:solidFill>
                <a:effectLst/>
                <a:uLnTx/>
                <a:uFillTx/>
                <a:latin typeface="Arial"/>
                <a:ea typeface="+mn-ea"/>
                <a:cs typeface="Arial"/>
              </a:rPr>
              <a:t>mayor a </a:t>
            </a:r>
            <a:r>
              <a:rPr kumimoji="0" sz="1050" b="0" i="0" u="none" strike="noStrike" kern="1200" cap="none" spc="0" normalizeH="0" baseline="0" noProof="0" dirty="0">
                <a:ln>
                  <a:noFill/>
                </a:ln>
                <a:solidFill>
                  <a:prstClr val="black"/>
                </a:solidFill>
                <a:effectLst/>
                <a:uLnTx/>
                <a:uFillTx/>
                <a:latin typeface="Arial"/>
                <a:ea typeface="+mn-ea"/>
                <a:cs typeface="Arial"/>
              </a:rPr>
              <a:t>diez </a:t>
            </a:r>
            <a:r>
              <a:rPr kumimoji="0" sz="1050" b="0" i="0" u="none" strike="noStrike" kern="1200" cap="none" spc="-4" normalizeH="0" baseline="0" noProof="0" dirty="0">
                <a:ln>
                  <a:noFill/>
                </a:ln>
                <a:solidFill>
                  <a:prstClr val="black"/>
                </a:solidFill>
                <a:effectLst/>
                <a:uLnTx/>
                <a:uFillTx/>
                <a:latin typeface="Arial"/>
                <a:ea typeface="+mn-ea"/>
                <a:cs typeface="Arial"/>
              </a:rPr>
              <a:t>días hábiles a partir </a:t>
            </a:r>
            <a:r>
              <a:rPr kumimoji="0" sz="1050" b="0" i="0" u="none" strike="noStrike" kern="1200" cap="none" spc="-8" normalizeH="0" baseline="0" noProof="0" dirty="0">
                <a:ln>
                  <a:noFill/>
                </a:ln>
                <a:solidFill>
                  <a:prstClr val="black"/>
                </a:solidFill>
                <a:effectLst/>
                <a:uLnTx/>
                <a:uFillTx/>
                <a:latin typeface="Arial"/>
                <a:ea typeface="+mn-ea"/>
                <a:cs typeface="Arial"/>
              </a:rPr>
              <a:t>del día </a:t>
            </a:r>
            <a:r>
              <a:rPr kumimoji="0" sz="1050" b="0" i="0" u="none" strike="noStrike" kern="1200" cap="none" spc="-4" normalizeH="0" baseline="0" noProof="0" dirty="0">
                <a:ln>
                  <a:noFill/>
                </a:ln>
                <a:solidFill>
                  <a:prstClr val="black"/>
                </a:solidFill>
                <a:effectLst/>
                <a:uLnTx/>
                <a:uFillTx/>
                <a:latin typeface="Arial"/>
                <a:ea typeface="+mn-ea"/>
                <a:cs typeface="Arial"/>
              </a:rPr>
              <a:t>siguiente </a:t>
            </a:r>
            <a:r>
              <a:rPr kumimoji="0" sz="1050" b="0" i="0" u="none" strike="noStrike" kern="1200" cap="none" spc="-8" normalizeH="0" baseline="0" noProof="0" dirty="0">
                <a:ln>
                  <a:noFill/>
                </a:ln>
                <a:solidFill>
                  <a:prstClr val="black"/>
                </a:solidFill>
                <a:effectLst/>
                <a:uLnTx/>
                <a:uFillTx/>
                <a:latin typeface="Arial"/>
                <a:ea typeface="+mn-ea"/>
                <a:cs typeface="Arial"/>
              </a:rPr>
              <a:t>que </a:t>
            </a:r>
            <a:r>
              <a:rPr kumimoji="0" sz="1050" b="0" i="0" u="none" strike="noStrike" kern="1200" cap="none" spc="-4" normalizeH="0" baseline="0" noProof="0" dirty="0">
                <a:ln>
                  <a:noFill/>
                </a:ln>
                <a:solidFill>
                  <a:prstClr val="black"/>
                </a:solidFill>
                <a:effectLst/>
                <a:uLnTx/>
                <a:uFillTx/>
                <a:latin typeface="Arial"/>
                <a:ea typeface="+mn-ea"/>
                <a:cs typeface="Arial"/>
              </a:rPr>
              <a:t>surta efectos </a:t>
            </a:r>
            <a:r>
              <a:rPr kumimoji="0" sz="1050" b="0" i="0" u="none" strike="noStrike" kern="1200" cap="none" spc="15" normalizeH="0" baseline="0" noProof="0" dirty="0">
                <a:ln>
                  <a:noFill/>
                </a:ln>
                <a:solidFill>
                  <a:prstClr val="black"/>
                </a:solidFill>
                <a:effectLst/>
                <a:uLnTx/>
                <a:uFillTx/>
                <a:latin typeface="Arial"/>
                <a:ea typeface="+mn-ea"/>
                <a:cs typeface="Arial"/>
              </a:rPr>
              <a:t>la  </a:t>
            </a:r>
            <a:r>
              <a:rPr kumimoji="0" sz="1050" b="0" i="0" u="none" strike="noStrike" kern="1200" cap="none" spc="-8" normalizeH="0" baseline="0" noProof="0" dirty="0">
                <a:ln>
                  <a:noFill/>
                </a:ln>
                <a:solidFill>
                  <a:prstClr val="black"/>
                </a:solidFill>
                <a:effectLst/>
                <a:uLnTx/>
                <a:uFillTx/>
                <a:latin typeface="Arial"/>
                <a:ea typeface="+mn-ea"/>
                <a:cs typeface="Arial"/>
              </a:rPr>
              <a:t>notificación.</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p:nvPr/>
        </p:nvSpPr>
        <p:spPr>
          <a:xfrm>
            <a:off x="1814321" y="1604772"/>
            <a:ext cx="553212" cy="5532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0" name="object 10"/>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1" name="object 11"/>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121</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26233" y="998519"/>
            <a:ext cx="7231380" cy="472245"/>
          </a:xfrm>
          <a:prstGeom prst="rect">
            <a:avLst/>
          </a:prstGeom>
        </p:spPr>
        <p:txBody>
          <a:bodyPr vert="horz" wrap="square" lIns="0" tIns="10478" rIns="0" bIns="0" rtlCol="0" anchor="ctr">
            <a:spAutoFit/>
          </a:bodyPr>
          <a:lstStyle/>
          <a:p>
            <a:pPr marL="9525">
              <a:lnSpc>
                <a:spcPts val="1838"/>
              </a:lnSpc>
              <a:spcBef>
                <a:spcPts val="83"/>
              </a:spcBef>
            </a:pPr>
            <a:r>
              <a:rPr sz="1650" spc="-116" dirty="0"/>
              <a:t>Requerimiento</a:t>
            </a:r>
            <a:r>
              <a:rPr sz="1650" spc="-236" dirty="0"/>
              <a:t> </a:t>
            </a:r>
            <a:r>
              <a:rPr sz="1650" spc="-98" dirty="0"/>
              <a:t>de</a:t>
            </a:r>
            <a:r>
              <a:rPr sz="1650" spc="-206" dirty="0"/>
              <a:t> </a:t>
            </a:r>
            <a:r>
              <a:rPr sz="1650" spc="-98" dirty="0"/>
              <a:t>información</a:t>
            </a:r>
            <a:r>
              <a:rPr sz="1650" spc="-206" dirty="0"/>
              <a:t> </a:t>
            </a:r>
            <a:r>
              <a:rPr sz="1650" spc="-98" dirty="0"/>
              <a:t>y</a:t>
            </a:r>
            <a:r>
              <a:rPr sz="1650" spc="-191" dirty="0"/>
              <a:t> </a:t>
            </a:r>
            <a:r>
              <a:rPr sz="1650" spc="-116" dirty="0"/>
              <a:t>documentación</a:t>
            </a:r>
            <a:r>
              <a:rPr sz="1650" spc="-233" dirty="0"/>
              <a:t> </a:t>
            </a:r>
            <a:r>
              <a:rPr sz="1650" spc="-109" dirty="0"/>
              <a:t>adicional</a:t>
            </a:r>
            <a:r>
              <a:rPr sz="1650" spc="-221" dirty="0"/>
              <a:t> </a:t>
            </a:r>
            <a:r>
              <a:rPr sz="1650" spc="-56" dirty="0"/>
              <a:t>por</a:t>
            </a:r>
            <a:r>
              <a:rPr sz="1650" spc="-210" dirty="0"/>
              <a:t> </a:t>
            </a:r>
            <a:r>
              <a:rPr sz="1650" spc="-79" dirty="0"/>
              <a:t>parte</a:t>
            </a:r>
            <a:r>
              <a:rPr sz="1650" spc="-229" dirty="0"/>
              <a:t> </a:t>
            </a:r>
            <a:r>
              <a:rPr sz="1650" spc="-98" dirty="0"/>
              <a:t>de</a:t>
            </a:r>
            <a:r>
              <a:rPr sz="1650" spc="-206" dirty="0"/>
              <a:t> </a:t>
            </a:r>
            <a:r>
              <a:rPr sz="1650" spc="-83" dirty="0"/>
              <a:t>la</a:t>
            </a:r>
            <a:r>
              <a:rPr sz="1650" spc="-203" dirty="0"/>
              <a:t> </a:t>
            </a:r>
            <a:r>
              <a:rPr sz="1650" spc="-94" dirty="0"/>
              <a:t>autoridad,</a:t>
            </a:r>
            <a:r>
              <a:rPr sz="1650" spc="-225" dirty="0"/>
              <a:t> </a:t>
            </a:r>
            <a:r>
              <a:rPr sz="1650" spc="-146" dirty="0"/>
              <a:t>plazos</a:t>
            </a:r>
            <a:r>
              <a:rPr sz="1650" spc="-229" dirty="0"/>
              <a:t> </a:t>
            </a:r>
            <a:r>
              <a:rPr sz="1650" spc="-98" dirty="0"/>
              <a:t>y</a:t>
            </a:r>
            <a:endParaRPr sz="1650"/>
          </a:p>
          <a:p>
            <a:pPr marL="9525">
              <a:lnSpc>
                <a:spcPts val="1838"/>
              </a:lnSpc>
            </a:pPr>
            <a:r>
              <a:rPr sz="1650" spc="-109" dirty="0"/>
              <a:t>formas</a:t>
            </a:r>
            <a:r>
              <a:rPr sz="1650" spc="-240" dirty="0"/>
              <a:t> </a:t>
            </a:r>
            <a:r>
              <a:rPr sz="1650" spc="-116" dirty="0"/>
              <a:t>para</a:t>
            </a:r>
            <a:r>
              <a:rPr sz="1650" spc="-233" dirty="0"/>
              <a:t> </a:t>
            </a:r>
            <a:r>
              <a:rPr sz="1650" spc="-86" dirty="0"/>
              <a:t>la</a:t>
            </a:r>
            <a:r>
              <a:rPr sz="1650" spc="-214" dirty="0"/>
              <a:t> </a:t>
            </a:r>
            <a:r>
              <a:rPr sz="1650" spc="-116" dirty="0"/>
              <a:t>contestación.</a:t>
            </a:r>
            <a:endParaRPr sz="1650"/>
          </a:p>
        </p:txBody>
      </p:sp>
      <p:sp>
        <p:nvSpPr>
          <p:cNvPr id="3" name="object 3"/>
          <p:cNvSpPr txBox="1"/>
          <p:nvPr/>
        </p:nvSpPr>
        <p:spPr>
          <a:xfrm>
            <a:off x="2332178" y="1614488"/>
            <a:ext cx="7366159" cy="3881512"/>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050" b="1" i="0" u="none" strike="noStrike" kern="1200" cap="none" spc="-11" normalizeH="0" baseline="0" noProof="0" dirty="0">
                <a:ln>
                  <a:noFill/>
                </a:ln>
                <a:solidFill>
                  <a:srgbClr val="00AF50"/>
                </a:solidFill>
                <a:effectLst/>
                <a:uLnTx/>
                <a:uFillTx/>
                <a:latin typeface="Arial"/>
                <a:ea typeface="+mn-ea"/>
                <a:cs typeface="Arial"/>
              </a:rPr>
              <a:t>La autoridad </a:t>
            </a:r>
            <a:r>
              <a:rPr kumimoji="0" sz="1050" b="1" i="0" u="none" strike="noStrike" kern="1200" cap="none" spc="-15" normalizeH="0" baseline="0" noProof="0" dirty="0">
                <a:ln>
                  <a:noFill/>
                </a:ln>
                <a:solidFill>
                  <a:srgbClr val="00AF50"/>
                </a:solidFill>
                <a:effectLst/>
                <a:uLnTx/>
                <a:uFillTx/>
                <a:latin typeface="Arial"/>
                <a:ea typeface="+mn-ea"/>
                <a:cs typeface="Arial"/>
              </a:rPr>
              <a:t>puede </a:t>
            </a:r>
            <a:r>
              <a:rPr kumimoji="0" sz="1050" b="1" i="0" u="none" strike="noStrike" kern="1200" cap="none" spc="-8" normalizeH="0" baseline="0" noProof="0" dirty="0">
                <a:ln>
                  <a:noFill/>
                </a:ln>
                <a:solidFill>
                  <a:srgbClr val="00AF50"/>
                </a:solidFill>
                <a:effectLst/>
                <a:uLnTx/>
                <a:uFillTx/>
                <a:latin typeface="Arial"/>
                <a:ea typeface="+mn-ea"/>
                <a:cs typeface="Arial"/>
              </a:rPr>
              <a:t>requerir </a:t>
            </a:r>
            <a:r>
              <a:rPr kumimoji="0" sz="1050" b="1" i="0" u="none" strike="noStrike" kern="1200" cap="none" spc="-11" normalizeH="0" baseline="0" noProof="0" dirty="0">
                <a:ln>
                  <a:noFill/>
                </a:ln>
                <a:solidFill>
                  <a:srgbClr val="00AF50"/>
                </a:solidFill>
                <a:effectLst/>
                <a:uLnTx/>
                <a:uFillTx/>
                <a:latin typeface="Arial"/>
                <a:ea typeface="+mn-ea"/>
                <a:cs typeface="Arial"/>
              </a:rPr>
              <a:t>información adicional </a:t>
            </a:r>
            <a:r>
              <a:rPr kumimoji="0" sz="1050" b="1" i="0" u="none" strike="noStrike" kern="1200" cap="none" spc="-8" normalizeH="0" baseline="0" noProof="0" dirty="0">
                <a:ln>
                  <a:noFill/>
                </a:ln>
                <a:solidFill>
                  <a:srgbClr val="00AF50"/>
                </a:solidFill>
                <a:effectLst/>
                <a:uLnTx/>
                <a:uFillTx/>
                <a:latin typeface="Arial"/>
                <a:ea typeface="+mn-ea"/>
                <a:cs typeface="Arial"/>
              </a:rPr>
              <a:t>para </a:t>
            </a:r>
            <a:r>
              <a:rPr kumimoji="0" sz="1050" b="1" i="0" u="none" strike="noStrike" kern="1200" cap="none" spc="-15" normalizeH="0" baseline="0" noProof="0" dirty="0">
                <a:ln>
                  <a:noFill/>
                </a:ln>
                <a:solidFill>
                  <a:srgbClr val="00AF50"/>
                </a:solidFill>
                <a:effectLst/>
                <a:uLnTx/>
                <a:uFillTx/>
                <a:latin typeface="Arial"/>
                <a:ea typeface="+mn-ea"/>
                <a:cs typeface="Arial"/>
              </a:rPr>
              <a:t>solventar</a:t>
            </a:r>
            <a:r>
              <a:rPr kumimoji="0" sz="1050" b="1" i="0" u="none" strike="noStrike" kern="1200" cap="none" spc="113" normalizeH="0" baseline="0" noProof="0" dirty="0">
                <a:ln>
                  <a:noFill/>
                </a:ln>
                <a:solidFill>
                  <a:srgbClr val="00AF50"/>
                </a:solidFill>
                <a:effectLst/>
                <a:uLnTx/>
                <a:uFillTx/>
                <a:latin typeface="Arial"/>
                <a:ea typeface="+mn-ea"/>
                <a:cs typeface="Arial"/>
              </a:rPr>
              <a:t> </a:t>
            </a:r>
            <a:r>
              <a:rPr kumimoji="0" sz="1050" b="1" i="0" u="none" strike="noStrike" kern="1200" cap="none" spc="-11" normalizeH="0" baseline="0" noProof="0" dirty="0">
                <a:ln>
                  <a:noFill/>
                </a:ln>
                <a:solidFill>
                  <a:srgbClr val="00AF50"/>
                </a:solidFill>
                <a:effectLst/>
                <a:uLnTx/>
                <a:uFillTx/>
                <a:latin typeface="Arial"/>
                <a:ea typeface="+mn-ea"/>
                <a:cs typeface="Arial"/>
              </a:rPr>
              <a:t>alguna inconsistencia, esta </a:t>
            </a:r>
            <a:r>
              <a:rPr kumimoji="0" sz="1050" b="1" i="0" u="none" strike="noStrike" kern="1200" cap="none" spc="-15" normalizeH="0" baseline="0" noProof="0" dirty="0">
                <a:ln>
                  <a:noFill/>
                </a:ln>
                <a:solidFill>
                  <a:srgbClr val="00AF50"/>
                </a:solidFill>
                <a:effectLst/>
                <a:uLnTx/>
                <a:uFillTx/>
                <a:latin typeface="Arial"/>
                <a:ea typeface="+mn-ea"/>
                <a:cs typeface="Arial"/>
              </a:rPr>
              <a:t>puede </a:t>
            </a:r>
            <a:r>
              <a:rPr kumimoji="0" sz="1050" b="1" i="0" u="none" strike="noStrike" kern="1200" cap="none" spc="-11" normalizeH="0" baseline="0" noProof="0" dirty="0">
                <a:ln>
                  <a:noFill/>
                </a:ln>
                <a:solidFill>
                  <a:srgbClr val="00AF50"/>
                </a:solidFill>
                <a:effectLst/>
                <a:uLnTx/>
                <a:uFillTx/>
                <a:latin typeface="Arial"/>
                <a:ea typeface="+mn-ea"/>
                <a:cs typeface="Arial"/>
              </a:rPr>
              <a:t>ser </a:t>
            </a:r>
            <a:r>
              <a:rPr kumimoji="0" sz="1050" b="1" i="0" u="none" strike="noStrike" kern="1200" cap="none" spc="-4" normalizeH="0" baseline="0" noProof="0" dirty="0">
                <a:ln>
                  <a:noFill/>
                </a:ln>
                <a:solidFill>
                  <a:srgbClr val="00AF50"/>
                </a:solidFill>
                <a:effectLst/>
                <a:uLnTx/>
                <a:uFillTx/>
                <a:latin typeface="Arial"/>
                <a:ea typeface="+mn-ea"/>
                <a:cs typeface="Arial"/>
              </a:rPr>
              <a:t>la </a:t>
            </a:r>
            <a:r>
              <a:rPr kumimoji="0" sz="1050" b="1" i="0" u="none" strike="noStrike" kern="1200" cap="none" spc="-11" normalizeH="0" baseline="0" noProof="0" dirty="0">
                <a:ln>
                  <a:noFill/>
                </a:ln>
                <a:solidFill>
                  <a:srgbClr val="00AF50"/>
                </a:solidFill>
                <a:effectLst/>
                <a:uLnTx/>
                <a:uFillTx/>
                <a:latin typeface="Arial"/>
                <a:ea typeface="+mn-ea"/>
                <a:cs typeface="Arial"/>
              </a:rPr>
              <a:t>siguiente:</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8"/>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Escrito</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en</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el que</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aclare</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la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diferencia</a:t>
            </a:r>
            <a:r>
              <a:rPr kumimoji="0" sz="900" b="0" i="0" u="none" strike="noStrike" kern="1200" cap="none" spc="-68"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en</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el</a:t>
            </a:r>
            <a:r>
              <a:rPr kumimoji="0" sz="900" b="0" i="0" u="none" strike="noStrike" kern="1200" cap="none" spc="4" normalizeH="0" baseline="0" noProof="0" dirty="0">
                <a:ln>
                  <a:noFill/>
                </a:ln>
                <a:solidFill>
                  <a:prstClr val="black"/>
                </a:solidFill>
                <a:effectLst/>
                <a:uLnTx/>
                <a:uFillTx/>
                <a:latin typeface="Arial"/>
                <a:ea typeface="+mn-ea"/>
                <a:cs typeface="Arial"/>
              </a:rPr>
              <a:t> saldo</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 favor</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manifestado</a:t>
            </a:r>
            <a:r>
              <a:rPr kumimoji="0" sz="900" b="0" i="0" u="none" strike="noStrike" kern="1200" cap="none" spc="-26"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en</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la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declaración</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y</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el</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determinado</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por</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la</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autoridad.</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Auxiliares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Contables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cuentas</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que</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afecten</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las</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cuentas</a:t>
            </a:r>
            <a:r>
              <a:rPr kumimoji="0" sz="900" b="0" i="0" u="none" strike="noStrike" kern="1200" cap="none" spc="-38"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bancarias.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39"/>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Cedula</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Trabajo</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la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integración</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pagos</a:t>
            </a:r>
            <a:r>
              <a:rPr kumimoji="0" sz="900" b="0" i="0" u="none" strike="noStrike" kern="1200" cap="none" spc="-38"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principales</a:t>
            </a:r>
            <a:r>
              <a:rPr kumimoji="0" sz="900" b="0" i="0" u="none" strike="noStrike" kern="1200" cap="none" spc="-56"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proveedores.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4" normalizeH="0" baseline="0" noProof="0" dirty="0">
                <a:ln>
                  <a:noFill/>
                </a:ln>
                <a:solidFill>
                  <a:prstClr val="black"/>
                </a:solidFill>
                <a:effectLst/>
                <a:uLnTx/>
                <a:uFillTx/>
                <a:latin typeface="Arial"/>
                <a:ea typeface="+mn-ea"/>
                <a:cs typeface="Arial"/>
              </a:rPr>
              <a:t>Comprobantes</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fiscales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correspondientes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las</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operaciones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con</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principales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proveedores.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Justificación</a:t>
            </a:r>
            <a:r>
              <a:rPr kumimoji="0" sz="900" b="0" i="0" u="none" strike="noStrike" kern="1200" cap="none" spc="-68"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8" normalizeH="0" baseline="0" noProof="0" dirty="0">
                <a:ln>
                  <a:noFill/>
                </a:ln>
                <a:solidFill>
                  <a:prstClr val="black"/>
                </a:solidFill>
                <a:effectLst/>
                <a:uLnTx/>
                <a:uFillTx/>
                <a:latin typeface="Arial"/>
                <a:ea typeface="+mn-ea"/>
                <a:cs typeface="Arial"/>
              </a:rPr>
              <a:t> la</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indispensabilidad</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en</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la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actividad</a:t>
            </a:r>
            <a:r>
              <a:rPr kumimoji="0" sz="900" b="0" i="0" u="none" strike="noStrike" kern="1200" cap="none" spc="-6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del</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contribuyente</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pagos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realizados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principales</a:t>
            </a:r>
            <a:r>
              <a:rPr kumimoji="0" sz="900" b="0" i="0" u="none" strike="noStrike" kern="1200" cap="none" spc="-56"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proveedores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43"/>
              </a:spcBef>
              <a:spcAft>
                <a:spcPts val="0"/>
              </a:spcAft>
              <a:buClr>
                <a:srgbClr val="4966AC"/>
              </a:buClr>
              <a:buSzTx/>
              <a:buFontTx/>
              <a:buAutoNum type="alphaLcParenR"/>
              <a:tabLst>
                <a:tab pos="180499" algn="l"/>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Contratos</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celebrados</a:t>
            </a:r>
            <a:r>
              <a:rPr kumimoji="0" sz="900" b="0" i="0" u="none" strike="noStrike" kern="1200" cap="none" spc="-38"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con</a:t>
            </a:r>
            <a:r>
              <a:rPr kumimoji="0" sz="900" b="0" i="0" u="none" strike="noStrike" kern="1200" cap="none" spc="-8"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proveedores,</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así</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11" normalizeH="0" baseline="0" noProof="0" dirty="0">
                <a:ln>
                  <a:noFill/>
                </a:ln>
                <a:solidFill>
                  <a:prstClr val="black"/>
                </a:solidFill>
                <a:effectLst/>
                <a:uLnTx/>
                <a:uFillTx/>
                <a:latin typeface="Arial"/>
                <a:ea typeface="+mn-ea"/>
                <a:cs typeface="Arial"/>
              </a:rPr>
              <a:t>como</a:t>
            </a:r>
            <a:r>
              <a:rPr kumimoji="0" sz="900" b="0" i="0" u="none" strike="noStrike" kern="1200" cap="none" spc="2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documentación</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soporte</a:t>
            </a:r>
            <a:r>
              <a:rPr kumimoji="0" sz="900" b="0" i="0" u="none" strike="noStrike" kern="1200" cap="none" spc="-26"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servicios</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o</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bienes</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enajenados</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por</a:t>
            </a:r>
            <a:r>
              <a:rPr kumimoji="0" sz="900" b="0" i="0" u="none" strike="noStrike" kern="1200" cap="none" spc="-26"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proveedores</a:t>
            </a:r>
            <a:r>
              <a:rPr kumimoji="0" sz="900" b="0" i="0" u="none" strike="noStrike" kern="1200" cap="none" spc="-16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Cedulas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trabajo</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detalle</a:t>
            </a:r>
            <a:r>
              <a:rPr kumimoji="0" sz="900" b="0" i="0" u="none" strike="noStrike" kern="1200" cap="none" spc="-68"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del </a:t>
            </a:r>
            <a:r>
              <a:rPr kumimoji="0" sz="900" b="0" i="0" u="none" strike="noStrike" kern="1200" cap="none" spc="0" normalizeH="0" baseline="0" noProof="0" dirty="0">
                <a:ln>
                  <a:noFill/>
                </a:ln>
                <a:solidFill>
                  <a:prstClr val="black"/>
                </a:solidFill>
                <a:effectLst/>
                <a:uLnTx/>
                <a:uFillTx/>
                <a:latin typeface="Arial"/>
                <a:ea typeface="+mn-ea"/>
                <a:cs typeface="Arial"/>
              </a:rPr>
              <a:t>total</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depósitos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bancarios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recibidos.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4" normalizeH="0" baseline="0" noProof="0" dirty="0">
                <a:ln>
                  <a:noFill/>
                </a:ln>
                <a:solidFill>
                  <a:prstClr val="black"/>
                </a:solidFill>
                <a:effectLst/>
                <a:uLnTx/>
                <a:uFillTx/>
                <a:latin typeface="Arial"/>
                <a:ea typeface="+mn-ea"/>
                <a:cs typeface="Arial"/>
              </a:rPr>
              <a:t>Documentación</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soporte</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aquellos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depósitos</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que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no</a:t>
            </a:r>
            <a:r>
              <a:rPr kumimoji="0" sz="900" b="0" i="0" u="none" strike="noStrike" kern="1200" cap="none" spc="0" normalizeH="0" baseline="0" noProof="0" dirty="0">
                <a:ln>
                  <a:noFill/>
                </a:ln>
                <a:solidFill>
                  <a:prstClr val="black"/>
                </a:solidFill>
                <a:effectLst/>
                <a:uLnTx/>
                <a:uFillTx/>
                <a:latin typeface="Arial"/>
                <a:ea typeface="+mn-ea"/>
                <a:cs typeface="Arial"/>
              </a:rPr>
              <a:t> constituyen</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actos</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gravados.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39"/>
              </a:spcBef>
              <a:spcAft>
                <a:spcPts val="0"/>
              </a:spcAft>
              <a:buClr>
                <a:srgbClr val="4966AC"/>
              </a:buClr>
              <a:buSzTx/>
              <a:buFontTx/>
              <a:buAutoNum type="alphaLcParenR"/>
              <a:tabLst>
                <a:tab pos="180499" algn="l"/>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Cedula</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trabajo</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en</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el</a:t>
            </a:r>
            <a:r>
              <a:rPr kumimoji="0" sz="900" b="0"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que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se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relacione</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por</a:t>
            </a:r>
            <a:r>
              <a:rPr kumimoji="0" sz="900" b="0" i="0" u="none" strike="noStrike" kern="1200" cap="none" spc="-8" normalizeH="0" baseline="0" noProof="0" dirty="0">
                <a:ln>
                  <a:noFill/>
                </a:ln>
                <a:solidFill>
                  <a:prstClr val="black"/>
                </a:solidFill>
                <a:effectLst/>
                <a:uLnTx/>
                <a:uFillTx/>
                <a:latin typeface="Arial"/>
                <a:ea typeface="+mn-ea"/>
                <a:cs typeface="Arial"/>
              </a:rPr>
              <a:t> numero</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pedimento</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exportación</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el</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numero</a:t>
            </a:r>
            <a:r>
              <a:rPr kumimoji="0" sz="900" b="0" i="0" u="none" strike="noStrike" kern="1200" cap="none" spc="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 factura</a:t>
            </a:r>
            <a:r>
              <a:rPr kumimoji="0" sz="900" b="0" i="0" u="none" strike="noStrike" kern="1200" cap="none" spc="-3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al</a:t>
            </a:r>
            <a:r>
              <a:rPr kumimoji="0" sz="900" b="0"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que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corresponde.</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0499" algn="l"/>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Cedula</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trabajo</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en</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el que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se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integre</a:t>
            </a:r>
            <a:r>
              <a:rPr kumimoji="0" sz="900" b="0" i="0" u="none" strike="noStrike" kern="1200" cap="none" spc="-49"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por</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8" normalizeH="0" baseline="0" noProof="0" dirty="0">
                <a:ln>
                  <a:noFill/>
                </a:ln>
                <a:solidFill>
                  <a:prstClr val="black"/>
                </a:solidFill>
                <a:effectLst/>
                <a:uLnTx/>
                <a:uFillTx/>
                <a:latin typeface="Arial"/>
                <a:ea typeface="+mn-ea"/>
                <a:cs typeface="Arial"/>
              </a:rPr>
              <a:t>numero</a:t>
            </a:r>
            <a:r>
              <a:rPr kumimoji="0" sz="900" b="0" i="0" u="none" strike="noStrike" kern="1200" cap="none" spc="0" normalizeH="0" baseline="0" noProof="0" dirty="0">
                <a:ln>
                  <a:noFill/>
                </a:ln>
                <a:solidFill>
                  <a:prstClr val="black"/>
                </a:solidFill>
                <a:effectLst/>
                <a:uLnTx/>
                <a:uFillTx/>
                <a:latin typeface="Arial"/>
                <a:ea typeface="+mn-ea"/>
                <a:cs typeface="Arial"/>
              </a:rPr>
              <a:t> de</a:t>
            </a:r>
            <a:r>
              <a:rPr kumimoji="0" sz="900" b="0" i="0" u="none" strike="noStrike" kern="1200" cap="none" spc="-1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pedimento</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importación</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el</a:t>
            </a:r>
            <a:r>
              <a:rPr kumimoji="0" sz="900" b="0" i="0" u="none" strike="noStrike" kern="1200" cap="none" spc="0" normalizeH="0" baseline="0" noProof="0" dirty="0">
                <a:ln>
                  <a:noFill/>
                </a:ln>
                <a:solidFill>
                  <a:prstClr val="black"/>
                </a:solidFill>
                <a:effectLst/>
                <a:uLnTx/>
                <a:uFillTx/>
                <a:latin typeface="Arial"/>
                <a:ea typeface="+mn-ea"/>
                <a:cs typeface="Arial"/>
              </a:rPr>
              <a:t> </a:t>
            </a:r>
            <a:r>
              <a:rPr kumimoji="0" sz="900" b="0" i="0" u="none" strike="noStrike" kern="1200" cap="none" spc="-26" normalizeH="0" baseline="0" noProof="0" dirty="0">
                <a:ln>
                  <a:noFill/>
                </a:ln>
                <a:solidFill>
                  <a:prstClr val="black"/>
                </a:solidFill>
                <a:effectLst/>
                <a:uLnTx/>
                <a:uFillTx/>
                <a:latin typeface="Arial"/>
                <a:ea typeface="+mn-ea"/>
                <a:cs typeface="Arial"/>
              </a:rPr>
              <a:t>IVA</a:t>
            </a:r>
            <a:r>
              <a:rPr kumimoji="0" sz="900" b="0" i="0" u="none" strike="noStrike" kern="1200" cap="none" spc="-41"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Pagado.</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Balanza </a:t>
            </a:r>
            <a:r>
              <a:rPr kumimoji="0" sz="900" b="0" i="0" u="none" strike="noStrike" kern="1200" cap="none" spc="-4" normalizeH="0" baseline="0" noProof="0" dirty="0">
                <a:ln>
                  <a:noFill/>
                </a:ln>
                <a:solidFill>
                  <a:prstClr val="black"/>
                </a:solidFill>
                <a:effectLst/>
                <a:uLnTx/>
                <a:uFillTx/>
                <a:latin typeface="Arial"/>
                <a:ea typeface="+mn-ea"/>
                <a:cs typeface="Arial"/>
              </a:rPr>
              <a:t>de Comprobación </a:t>
            </a:r>
            <a:r>
              <a:rPr kumimoji="0" sz="900" b="0" i="0" u="none" strike="noStrike" kern="1200" cap="none" spc="0" normalizeH="0" baseline="0" noProof="0" dirty="0">
                <a:ln>
                  <a:noFill/>
                </a:ln>
                <a:solidFill>
                  <a:prstClr val="black"/>
                </a:solidFill>
                <a:effectLst/>
                <a:uLnTx/>
                <a:uFillTx/>
                <a:latin typeface="Arial"/>
                <a:ea typeface="+mn-ea"/>
                <a:cs typeface="Arial"/>
              </a:rPr>
              <a:t>y Catalogo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4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Cuentas.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43"/>
              </a:spcBef>
              <a:spcAft>
                <a:spcPts val="0"/>
              </a:spcAft>
              <a:buClr>
                <a:srgbClr val="4966AC"/>
              </a:buClr>
              <a:buSzTx/>
              <a:buFontTx/>
              <a:buAutoNum type="alphaLcParenR"/>
              <a:tabLst>
                <a:tab pos="180499" algn="l"/>
                <a:tab pos="181451" algn="l"/>
              </a:tabLst>
              <a:defRPr/>
            </a:pPr>
            <a:r>
              <a:rPr kumimoji="0" sz="900" b="0" i="0" u="none" strike="noStrike" kern="1200" cap="none" spc="0" normalizeH="0" baseline="0" noProof="0" dirty="0">
                <a:ln>
                  <a:noFill/>
                </a:ln>
                <a:solidFill>
                  <a:prstClr val="black"/>
                </a:solidFill>
                <a:effectLst/>
                <a:uLnTx/>
                <a:uFillTx/>
                <a:latin typeface="Arial"/>
                <a:ea typeface="+mn-ea"/>
                <a:cs typeface="Arial"/>
              </a:rPr>
              <a:t>Descripción</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detallada</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a:t>
            </a:r>
            <a:r>
              <a:rPr kumimoji="0" sz="900" b="0" i="0" u="none" strike="noStrike" kern="1200" cap="none" spc="-15"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la</a:t>
            </a:r>
            <a:r>
              <a:rPr kumimoji="0" sz="900" b="0" i="0" u="none" strike="noStrike" kern="1200" cap="none" spc="-34"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actividad</a:t>
            </a:r>
            <a:r>
              <a:rPr kumimoji="0" sz="900" b="0" i="0" u="none" strike="noStrike" kern="1200" cap="none" spc="-53" normalizeH="0" baseline="0" noProof="0" dirty="0">
                <a:ln>
                  <a:noFill/>
                </a:ln>
                <a:solidFill>
                  <a:prstClr val="black"/>
                </a:solidFill>
                <a:effectLst/>
                <a:uLnTx/>
                <a:uFillTx/>
                <a:latin typeface="Arial"/>
                <a:ea typeface="+mn-ea"/>
                <a:cs typeface="Arial"/>
              </a:rPr>
              <a:t> </a:t>
            </a:r>
            <a:r>
              <a:rPr kumimoji="0" sz="900" b="0" i="0" u="none" strike="noStrike" kern="1200" cap="none" spc="-4" normalizeH="0" baseline="0" noProof="0" dirty="0">
                <a:ln>
                  <a:noFill/>
                </a:ln>
                <a:solidFill>
                  <a:prstClr val="black"/>
                </a:solidFill>
                <a:effectLst/>
                <a:uLnTx/>
                <a:uFillTx/>
                <a:latin typeface="Arial"/>
                <a:ea typeface="+mn-ea"/>
                <a:cs typeface="Arial"/>
              </a:rPr>
              <a:t>del</a:t>
            </a:r>
            <a:r>
              <a:rPr kumimoji="0" sz="900" b="0" i="0" u="none" strike="noStrike" kern="1200" cap="none" spc="-19"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contribuyente.</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180975" marR="0" lvl="0" indent="-171926" algn="l" defTabSz="914400" rtl="0" eaLnBrk="1" fontAlgn="auto" latinLnBrk="0" hangingPunct="1">
              <a:lnSpc>
                <a:spcPct val="100000"/>
              </a:lnSpc>
              <a:spcBef>
                <a:spcPts val="720"/>
              </a:spcBef>
              <a:spcAft>
                <a:spcPts val="0"/>
              </a:spcAft>
              <a:buClr>
                <a:srgbClr val="4966AC"/>
              </a:buClr>
              <a:buSzTx/>
              <a:buFontTx/>
              <a:buAutoNum type="alphaLcParenR"/>
              <a:tabLst>
                <a:tab pos="181451" algn="l"/>
              </a:tabLst>
              <a:defRPr/>
            </a:pPr>
            <a:r>
              <a:rPr kumimoji="0" sz="900" b="0" i="0" u="none" strike="noStrike" kern="1200" cap="none" spc="-4" normalizeH="0" baseline="0" noProof="0" dirty="0">
                <a:ln>
                  <a:noFill/>
                </a:ln>
                <a:solidFill>
                  <a:prstClr val="black"/>
                </a:solidFill>
                <a:effectLst/>
                <a:uLnTx/>
                <a:uFillTx/>
                <a:latin typeface="Arial"/>
                <a:ea typeface="+mn-ea"/>
                <a:cs typeface="Arial"/>
              </a:rPr>
              <a:t>Estados de Cuenta expedidos por </a:t>
            </a:r>
            <a:r>
              <a:rPr kumimoji="0" sz="900" b="0" i="0" u="none" strike="noStrike" kern="1200" cap="none" spc="4" normalizeH="0" baseline="0" noProof="0" dirty="0">
                <a:ln>
                  <a:noFill/>
                </a:ln>
                <a:solidFill>
                  <a:prstClr val="black"/>
                </a:solidFill>
                <a:effectLst/>
                <a:uLnTx/>
                <a:uFillTx/>
                <a:latin typeface="Arial"/>
                <a:ea typeface="+mn-ea"/>
                <a:cs typeface="Arial"/>
              </a:rPr>
              <a:t>las </a:t>
            </a:r>
            <a:r>
              <a:rPr kumimoji="0" sz="900" b="0" i="0" u="none" strike="noStrike" kern="1200" cap="none" spc="0" normalizeH="0" baseline="0" noProof="0" dirty="0">
                <a:ln>
                  <a:noFill/>
                </a:ln>
                <a:solidFill>
                  <a:prstClr val="black"/>
                </a:solidFill>
                <a:effectLst/>
                <a:uLnTx/>
                <a:uFillTx/>
                <a:latin typeface="Arial"/>
                <a:ea typeface="+mn-ea"/>
                <a:cs typeface="Arial"/>
              </a:rPr>
              <a:t>instituciones</a:t>
            </a:r>
            <a:r>
              <a:rPr kumimoji="0" sz="900" b="0" i="0" u="none" strike="noStrike" kern="1200" cap="none" spc="-172" normalizeH="0" baseline="0" noProof="0" dirty="0">
                <a:ln>
                  <a:noFill/>
                </a:ln>
                <a:solidFill>
                  <a:prstClr val="black"/>
                </a:solidFill>
                <a:effectLst/>
                <a:uLnTx/>
                <a:uFillTx/>
                <a:latin typeface="Arial"/>
                <a:ea typeface="+mn-ea"/>
                <a:cs typeface="Arial"/>
              </a:rPr>
              <a:t> </a:t>
            </a:r>
            <a:r>
              <a:rPr kumimoji="0" sz="900" b="0" i="0" u="none" strike="noStrike" kern="1200" cap="none" spc="0" normalizeH="0" baseline="0" noProof="0" dirty="0">
                <a:ln>
                  <a:noFill/>
                </a:ln>
                <a:solidFill>
                  <a:prstClr val="black"/>
                </a:solidFill>
                <a:effectLst/>
                <a:uLnTx/>
                <a:uFillTx/>
                <a:latin typeface="Arial"/>
                <a:ea typeface="+mn-ea"/>
                <a:cs typeface="Arial"/>
              </a:rPr>
              <a:t>financieras.</a:t>
            </a:r>
            <a:endParaRPr kumimoji="0" sz="9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5"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1275" b="0" i="0" u="none" strike="noStrike" kern="1200" cap="none" spc="0" normalizeH="0" baseline="0" noProof="0">
              <a:ln>
                <a:noFill/>
              </a:ln>
              <a:solidFill>
                <a:prstClr val="black"/>
              </a:solidFill>
              <a:effectLst/>
              <a:uLnTx/>
              <a:uFillTx/>
              <a:latin typeface="Arial"/>
              <a:ea typeface="+mn-ea"/>
              <a:cs typeface="Arial"/>
            </a:endParaRPr>
          </a:p>
          <a:p>
            <a:pPr marL="78104" marR="0" lvl="0" indent="0" algn="l" defTabSz="914400" rtl="0" eaLnBrk="1" fontAlgn="auto" latinLnBrk="0" hangingPunct="1">
              <a:lnSpc>
                <a:spcPts val="1073"/>
              </a:lnSpc>
              <a:spcBef>
                <a:spcPts val="4"/>
              </a:spcBef>
              <a:spcAft>
                <a:spcPts val="0"/>
              </a:spcAft>
              <a:buClrTx/>
              <a:buSzTx/>
              <a:buFontTx/>
              <a:buNone/>
              <a:tabLst/>
              <a:defRPr/>
            </a:pPr>
            <a:r>
              <a:rPr kumimoji="0" sz="1050" b="0" i="0" u="none" strike="noStrike" kern="1200" cap="none" spc="-4" normalizeH="0" baseline="0" noProof="0" dirty="0">
                <a:ln>
                  <a:noFill/>
                </a:ln>
                <a:solidFill>
                  <a:prstClr val="black"/>
                </a:solidFill>
                <a:effectLst/>
                <a:uLnTx/>
                <a:uFillTx/>
                <a:latin typeface="Arial"/>
                <a:ea typeface="+mn-ea"/>
                <a:cs typeface="Arial"/>
              </a:rPr>
              <a:t>Es</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importante</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destacar</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que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cuando</a:t>
            </a:r>
            <a:r>
              <a:rPr kumimoji="0" sz="1050" b="0" i="0" u="none" strike="noStrike" kern="1200" cap="none" spc="3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el</a:t>
            </a:r>
            <a:r>
              <a:rPr kumimoji="0" sz="1050" b="0" i="0" u="none" strike="noStrike" kern="1200" cap="none" spc="0"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cumplimiento</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del</a:t>
            </a:r>
            <a:r>
              <a:rPr kumimoji="0" sz="1050" b="0" i="0" u="none" strike="noStrike" kern="1200" cap="none" spc="1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requerimiento</a:t>
            </a:r>
            <a:r>
              <a:rPr kumimoji="0" sz="1050" b="0" i="0" u="none" strike="noStrike" kern="1200" cap="none" spc="2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se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realice</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por</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medio</a:t>
            </a:r>
            <a:r>
              <a:rPr kumimoji="0" sz="1050" b="0" i="0" u="none" strike="noStrike" kern="1200" cap="none" spc="11"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de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un</a:t>
            </a:r>
            <a:r>
              <a:rPr kumimoji="0" sz="1050" b="0" i="0" u="none" strike="noStrike" kern="1200" cap="none" spc="-4"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escrito</a:t>
            </a:r>
            <a:r>
              <a:rPr kumimoji="0" sz="1050" b="0" i="0" u="none" strike="noStrike" kern="1200" cap="none" spc="30"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libre,</a:t>
            </a:r>
            <a:r>
              <a:rPr kumimoji="0" sz="1050" b="0" i="0" u="none" strike="noStrike" kern="1200" cap="none" spc="15"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esté</a:t>
            </a:r>
            <a:r>
              <a:rPr kumimoji="0" sz="1050" b="0" i="0" u="none" strike="noStrike" kern="1200" cap="none" spc="8" normalizeH="0" baseline="0" noProof="0" dirty="0">
                <a:ln>
                  <a:noFill/>
                </a:ln>
                <a:solidFill>
                  <a:prstClr val="black"/>
                </a:solidFill>
                <a:effectLst/>
                <a:uLnTx/>
                <a:uFillTx/>
                <a:latin typeface="Arial"/>
                <a:ea typeface="+mn-ea"/>
                <a:cs typeface="Arial"/>
              </a:rPr>
              <a:t> </a:t>
            </a:r>
            <a:r>
              <a:rPr kumimoji="0" sz="1050" b="0" i="0" u="none" strike="noStrike" kern="1200" cap="none" spc="-11" normalizeH="0" baseline="0" noProof="0" dirty="0">
                <a:ln>
                  <a:noFill/>
                </a:ln>
                <a:solidFill>
                  <a:prstClr val="black"/>
                </a:solidFill>
                <a:effectLst/>
                <a:uLnTx/>
                <a:uFillTx/>
                <a:latin typeface="Arial"/>
                <a:ea typeface="+mn-ea"/>
                <a:cs typeface="Arial"/>
              </a:rPr>
              <a:t>deberá</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78104" marR="0" lvl="0" indent="0" algn="l" defTabSz="914400" rtl="0" eaLnBrk="1" fontAlgn="auto" latinLnBrk="0" hangingPunct="1">
              <a:lnSpc>
                <a:spcPts val="881"/>
              </a:lnSpc>
              <a:spcBef>
                <a:spcPts val="0"/>
              </a:spcBef>
              <a:spcAft>
                <a:spcPts val="0"/>
              </a:spcAft>
              <a:buClrTx/>
              <a:buSzTx/>
              <a:buFontTx/>
              <a:buNone/>
              <a:tabLst/>
              <a:defRPr/>
            </a:pPr>
            <a:r>
              <a:rPr kumimoji="0" sz="1050" b="0" i="0" u="none" strike="noStrike" kern="1200" cap="none" spc="-11" normalizeH="0" baseline="0" noProof="0" dirty="0">
                <a:ln>
                  <a:noFill/>
                </a:ln>
                <a:solidFill>
                  <a:prstClr val="black"/>
                </a:solidFill>
                <a:effectLst/>
                <a:uLnTx/>
                <a:uFillTx/>
                <a:latin typeface="Arial"/>
                <a:ea typeface="+mn-ea"/>
                <a:cs typeface="Arial"/>
              </a:rPr>
              <a:t>contener </a:t>
            </a:r>
            <a:r>
              <a:rPr kumimoji="0" sz="1050" b="0" i="0" u="none" strike="noStrike" kern="1200" cap="none" spc="-4" normalizeH="0" baseline="0" noProof="0" dirty="0">
                <a:ln>
                  <a:noFill/>
                </a:ln>
                <a:solidFill>
                  <a:prstClr val="black"/>
                </a:solidFill>
                <a:effectLst/>
                <a:uLnTx/>
                <a:uFillTx/>
                <a:latin typeface="Arial"/>
                <a:ea typeface="+mn-ea"/>
                <a:cs typeface="Arial"/>
              </a:rPr>
              <a:t>la firma </a:t>
            </a:r>
            <a:r>
              <a:rPr kumimoji="0" sz="1050" b="0" i="0" u="none" strike="noStrike" kern="1200" cap="none" spc="-11" normalizeH="0" baseline="0" noProof="0" dirty="0">
                <a:ln>
                  <a:noFill/>
                </a:ln>
                <a:solidFill>
                  <a:prstClr val="black"/>
                </a:solidFill>
                <a:effectLst/>
                <a:uLnTx/>
                <a:uFillTx/>
                <a:latin typeface="Arial"/>
                <a:ea typeface="+mn-ea"/>
                <a:cs typeface="Arial"/>
              </a:rPr>
              <a:t>del contribuyente </a:t>
            </a:r>
            <a:r>
              <a:rPr kumimoji="0" sz="1050" b="0" i="0" u="none" strike="noStrike" kern="1200" cap="none" spc="-4" normalizeH="0" baseline="0" noProof="0" dirty="0">
                <a:ln>
                  <a:noFill/>
                </a:ln>
                <a:solidFill>
                  <a:prstClr val="black"/>
                </a:solidFill>
                <a:effectLst/>
                <a:uLnTx/>
                <a:uFillTx/>
                <a:latin typeface="Arial"/>
                <a:ea typeface="+mn-ea"/>
                <a:cs typeface="Arial"/>
              </a:rPr>
              <a:t>o </a:t>
            </a:r>
            <a:r>
              <a:rPr kumimoji="0" sz="1050" b="0" i="0" u="none" strike="noStrike" kern="1200" cap="none" spc="-11" normalizeH="0" baseline="0" noProof="0" dirty="0">
                <a:ln>
                  <a:noFill/>
                </a:ln>
                <a:solidFill>
                  <a:prstClr val="black"/>
                </a:solidFill>
                <a:effectLst/>
                <a:uLnTx/>
                <a:uFillTx/>
                <a:latin typeface="Arial"/>
                <a:ea typeface="+mn-ea"/>
                <a:cs typeface="Arial"/>
              </a:rPr>
              <a:t>del representante </a:t>
            </a:r>
            <a:r>
              <a:rPr kumimoji="0" sz="1050" b="0" i="0" u="none" strike="noStrike" kern="1200" cap="none" spc="-8" normalizeH="0" baseline="0" noProof="0" dirty="0">
                <a:ln>
                  <a:noFill/>
                </a:ln>
                <a:solidFill>
                  <a:prstClr val="black"/>
                </a:solidFill>
                <a:effectLst/>
                <a:uLnTx/>
                <a:uFillTx/>
                <a:latin typeface="Arial"/>
                <a:ea typeface="+mn-ea"/>
                <a:cs typeface="Arial"/>
              </a:rPr>
              <a:t>legal, así </a:t>
            </a:r>
            <a:r>
              <a:rPr kumimoji="0" sz="1050" b="0" i="0" u="none" strike="noStrike" kern="1200" cap="none" spc="0" normalizeH="0" baseline="0" noProof="0" dirty="0">
                <a:ln>
                  <a:noFill/>
                </a:ln>
                <a:solidFill>
                  <a:prstClr val="black"/>
                </a:solidFill>
                <a:effectLst/>
                <a:uLnTx/>
                <a:uFillTx/>
                <a:latin typeface="Arial"/>
                <a:ea typeface="+mn-ea"/>
                <a:cs typeface="Arial"/>
              </a:rPr>
              <a:t>mismo</a:t>
            </a:r>
            <a:r>
              <a:rPr kumimoji="0" sz="1050" b="0" i="0" u="none" strike="noStrike" kern="1200" cap="none" spc="199" normalizeH="0" baseline="0" noProof="0" dirty="0">
                <a:ln>
                  <a:noFill/>
                </a:ln>
                <a:solidFill>
                  <a:prstClr val="black"/>
                </a:solidFill>
                <a:effectLst/>
                <a:uLnTx/>
                <a:uFillTx/>
                <a:latin typeface="Arial"/>
                <a:ea typeface="+mn-ea"/>
                <a:cs typeface="Arial"/>
              </a:rPr>
              <a:t> </a:t>
            </a:r>
            <a:r>
              <a:rPr kumimoji="0" sz="1050" b="0" i="0" u="none" strike="noStrike" kern="1200" cap="none" spc="-8" normalizeH="0" baseline="0" noProof="0" dirty="0">
                <a:ln>
                  <a:noFill/>
                </a:ln>
                <a:solidFill>
                  <a:prstClr val="black"/>
                </a:solidFill>
                <a:effectLst/>
                <a:uLnTx/>
                <a:uFillTx/>
                <a:latin typeface="Arial"/>
                <a:ea typeface="+mn-ea"/>
                <a:cs typeface="Arial"/>
              </a:rPr>
              <a:t>en caso de actuar </a:t>
            </a:r>
            <a:r>
              <a:rPr kumimoji="0" sz="1050" b="0" i="0" u="none" strike="noStrike" kern="1200" cap="none" spc="-11" normalizeH="0" baseline="0" noProof="0" dirty="0">
                <a:ln>
                  <a:noFill/>
                </a:ln>
                <a:solidFill>
                  <a:prstClr val="black"/>
                </a:solidFill>
                <a:effectLst/>
                <a:uLnTx/>
                <a:uFillTx/>
                <a:latin typeface="Arial"/>
                <a:ea typeface="+mn-ea"/>
                <a:cs typeface="Arial"/>
              </a:rPr>
              <a:t>por </a:t>
            </a:r>
            <a:r>
              <a:rPr kumimoji="0" sz="1050" b="0" i="0" u="none" strike="noStrike" kern="1200" cap="none" spc="-8" normalizeH="0" baseline="0" noProof="0" dirty="0">
                <a:ln>
                  <a:noFill/>
                </a:ln>
                <a:solidFill>
                  <a:prstClr val="black"/>
                </a:solidFill>
                <a:effectLst/>
                <a:uLnTx/>
                <a:uFillTx/>
                <a:latin typeface="Arial"/>
                <a:ea typeface="+mn-ea"/>
                <a:cs typeface="Arial"/>
              </a:rPr>
              <a:t>un tercero acreditar </a:t>
            </a:r>
            <a:r>
              <a:rPr kumimoji="0" sz="1050" b="0" i="0" u="none" strike="noStrike" kern="1200" cap="none" spc="-4" normalizeH="0" baseline="0" noProof="0" dirty="0">
                <a:ln>
                  <a:noFill/>
                </a:ln>
                <a:solidFill>
                  <a:prstClr val="black"/>
                </a:solidFill>
                <a:effectLst/>
                <a:uLnTx/>
                <a:uFillTx/>
                <a:latin typeface="Arial"/>
                <a:ea typeface="+mn-ea"/>
                <a:cs typeface="Arial"/>
              </a:rPr>
              <a:t>la</a:t>
            </a:r>
            <a:endParaRPr kumimoji="0" sz="1050" b="0" i="0" u="none" strike="noStrike" kern="1200" cap="none" spc="0" normalizeH="0" baseline="0" noProof="0">
              <a:ln>
                <a:noFill/>
              </a:ln>
              <a:solidFill>
                <a:prstClr val="black"/>
              </a:solidFill>
              <a:effectLst/>
              <a:uLnTx/>
              <a:uFillTx/>
              <a:latin typeface="Arial"/>
              <a:ea typeface="+mn-ea"/>
              <a:cs typeface="Arial"/>
            </a:endParaRPr>
          </a:p>
          <a:p>
            <a:pPr marL="78104" marR="0" lvl="0" indent="0" algn="l" defTabSz="914400" rtl="0" eaLnBrk="1" fontAlgn="auto" latinLnBrk="0" hangingPunct="1">
              <a:lnSpc>
                <a:spcPts val="1073"/>
              </a:lnSpc>
              <a:spcBef>
                <a:spcPts val="0"/>
              </a:spcBef>
              <a:spcAft>
                <a:spcPts val="0"/>
              </a:spcAft>
              <a:buClrTx/>
              <a:buSzTx/>
              <a:buFontTx/>
              <a:buNone/>
              <a:tabLst/>
              <a:defRPr/>
            </a:pPr>
            <a:r>
              <a:rPr kumimoji="0" sz="1050" b="0" i="0" u="none" strike="noStrike" kern="1200" cap="none" spc="-8" normalizeH="0" baseline="0" noProof="0" dirty="0">
                <a:ln>
                  <a:noFill/>
                </a:ln>
                <a:solidFill>
                  <a:prstClr val="black"/>
                </a:solidFill>
                <a:effectLst/>
                <a:uLnTx/>
                <a:uFillTx/>
                <a:latin typeface="Arial"/>
                <a:ea typeface="+mn-ea"/>
                <a:cs typeface="Arial"/>
              </a:rPr>
              <a:t>personalidad del</a:t>
            </a:r>
            <a:r>
              <a:rPr kumimoji="0" sz="1050" b="0" i="0" u="none" strike="noStrike" kern="1200" cap="none" spc="56" normalizeH="0" baseline="0" noProof="0" dirty="0">
                <a:ln>
                  <a:noFill/>
                </a:ln>
                <a:solidFill>
                  <a:prstClr val="black"/>
                </a:solidFill>
                <a:effectLst/>
                <a:uLnTx/>
                <a:uFillTx/>
                <a:latin typeface="Arial"/>
                <a:ea typeface="+mn-ea"/>
                <a:cs typeface="Arial"/>
              </a:rPr>
              <a:t> </a:t>
            </a:r>
            <a:r>
              <a:rPr kumimoji="0" sz="1050" b="0" i="0" u="none" strike="noStrike" kern="1200" cap="none" spc="-4" normalizeH="0" baseline="0" noProof="0" dirty="0">
                <a:ln>
                  <a:noFill/>
                </a:ln>
                <a:solidFill>
                  <a:prstClr val="black"/>
                </a:solidFill>
                <a:effectLst/>
                <a:uLnTx/>
                <a:uFillTx/>
                <a:latin typeface="Arial"/>
                <a:ea typeface="+mn-ea"/>
                <a:cs typeface="Arial"/>
              </a:rPr>
              <a:t>mismo.</a:t>
            </a:r>
            <a:endParaRPr kumimoji="0" sz="105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1718309" y="996696"/>
            <a:ext cx="553212" cy="55549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122</a:t>
            </a:fld>
            <a:endParaRPr kumimoji="0" sz="1050" b="0" i="0" u="none" strike="noStrike" kern="1200" cap="none" spc="0" normalizeH="0" baseline="0" noProof="0" dirty="0">
              <a:ln>
                <a:noFill/>
              </a:ln>
              <a:solidFill>
                <a:prstClr val="white"/>
              </a:solidFill>
              <a:effectLst/>
              <a:uLnTx/>
              <a:uFillTx/>
              <a:latin typeface="Carlito"/>
              <a:ea typeface="+mn-ea"/>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61130" y="1511103"/>
            <a:ext cx="5379719" cy="2549352"/>
          </a:xfrm>
          <a:prstGeom prst="rect">
            <a:avLst/>
          </a:prstGeom>
        </p:spPr>
        <p:txBody>
          <a:bodyPr vert="horz" wrap="square" lIns="0" tIns="115253" rIns="0" bIns="0" rtlCol="0">
            <a:spAutoFit/>
          </a:bodyPr>
          <a:lstStyle/>
          <a:p>
            <a:pPr marL="9525" marR="3810" lvl="0" indent="0" algn="l" defTabSz="914400" rtl="0" eaLnBrk="1" fontAlgn="auto" latinLnBrk="0" hangingPunct="1">
              <a:lnSpc>
                <a:spcPct val="85000"/>
              </a:lnSpc>
              <a:spcBef>
                <a:spcPts val="907"/>
              </a:spcBef>
              <a:spcAft>
                <a:spcPts val="0"/>
              </a:spcAft>
              <a:buClrTx/>
              <a:buSzTx/>
              <a:buFontTx/>
              <a:buNone/>
              <a:tabLst>
                <a:tab pos="5369719" algn="l"/>
              </a:tabLst>
              <a:defRPr/>
            </a:pPr>
            <a:r>
              <a:rPr kumimoji="0" sz="4650" b="0" i="0" u="none" strike="noStrike" kern="1200" cap="none" spc="-390" normalizeH="0" baseline="0" noProof="0" dirty="0">
                <a:ln>
                  <a:noFill/>
                </a:ln>
                <a:solidFill>
                  <a:srgbClr val="252525"/>
                </a:solidFill>
                <a:effectLst/>
                <a:uLnTx/>
                <a:uFillTx/>
                <a:latin typeface="Arial"/>
                <a:ea typeface="+mn-ea"/>
                <a:cs typeface="Arial"/>
              </a:rPr>
              <a:t>Proceso </a:t>
            </a:r>
            <a:r>
              <a:rPr kumimoji="0" sz="4650" b="0" i="0" u="none" strike="noStrike" kern="1200" cap="none" spc="-270" normalizeH="0" baseline="0" noProof="0" dirty="0">
                <a:ln>
                  <a:noFill/>
                </a:ln>
                <a:solidFill>
                  <a:srgbClr val="252525"/>
                </a:solidFill>
                <a:effectLst/>
                <a:uLnTx/>
                <a:uFillTx/>
                <a:latin typeface="Arial"/>
                <a:ea typeface="+mn-ea"/>
                <a:cs typeface="Arial"/>
              </a:rPr>
              <a:t>de  </a:t>
            </a:r>
            <a:r>
              <a:rPr kumimoji="0" sz="4650" b="0" i="0" u="none" strike="noStrike" kern="1200" cap="none" spc="-263" normalizeH="0" baseline="0" noProof="0" dirty="0">
                <a:ln>
                  <a:noFill/>
                </a:ln>
                <a:solidFill>
                  <a:srgbClr val="252525"/>
                </a:solidFill>
                <a:effectLst/>
                <a:uLnTx/>
                <a:uFillTx/>
                <a:latin typeface="Arial"/>
                <a:ea typeface="+mn-ea"/>
                <a:cs typeface="Arial"/>
              </a:rPr>
              <a:t>contestación </a:t>
            </a:r>
            <a:r>
              <a:rPr kumimoji="0" sz="4650" b="0" i="0" u="none" strike="noStrike" kern="1200" cap="none" spc="-270" normalizeH="0" baseline="0" noProof="0" dirty="0">
                <a:ln>
                  <a:noFill/>
                </a:ln>
                <a:solidFill>
                  <a:srgbClr val="252525"/>
                </a:solidFill>
                <a:effectLst/>
                <a:uLnTx/>
                <a:uFillTx/>
                <a:latin typeface="Arial"/>
                <a:ea typeface="+mn-ea"/>
                <a:cs typeface="Arial"/>
              </a:rPr>
              <a:t>de  </a:t>
            </a:r>
            <a:r>
              <a:rPr kumimoji="0" sz="4650" b="0" i="0" u="none" strike="noStrike" kern="1200" cap="none" spc="-221" normalizeH="0" baseline="0" noProof="0" dirty="0">
                <a:ln>
                  <a:noFill/>
                </a:ln>
                <a:solidFill>
                  <a:srgbClr val="252525"/>
                </a:solidFill>
                <a:effectLst/>
                <a:uLnTx/>
                <a:uFillTx/>
                <a:latin typeface="Arial"/>
                <a:ea typeface="+mn-ea"/>
                <a:cs typeface="Arial"/>
              </a:rPr>
              <a:t>requerimientos </a:t>
            </a:r>
            <a:r>
              <a:rPr kumimoji="0" sz="4650" b="0" i="0" u="none" strike="noStrike" kern="1200" cap="none" spc="-266" normalizeH="0" baseline="0" noProof="0" dirty="0">
                <a:ln>
                  <a:noFill/>
                </a:ln>
                <a:solidFill>
                  <a:srgbClr val="252525"/>
                </a:solidFill>
                <a:effectLst/>
                <a:uLnTx/>
                <a:uFillTx/>
                <a:latin typeface="Arial"/>
                <a:ea typeface="+mn-ea"/>
                <a:cs typeface="Arial"/>
              </a:rPr>
              <a:t>en </a:t>
            </a:r>
            <a:r>
              <a:rPr kumimoji="0" sz="4650" b="0" i="0" u="none" strike="noStrike" kern="1200" cap="none" spc="-225" normalizeH="0" baseline="0" noProof="0" dirty="0">
                <a:ln>
                  <a:noFill/>
                </a:ln>
                <a:solidFill>
                  <a:srgbClr val="252525"/>
                </a:solidFill>
                <a:effectLst/>
                <a:uLnTx/>
                <a:uFillTx/>
                <a:latin typeface="Arial"/>
                <a:ea typeface="+mn-ea"/>
                <a:cs typeface="Arial"/>
              </a:rPr>
              <a:t>la  </a:t>
            </a:r>
            <a:r>
              <a:rPr kumimoji="0" sz="4650" b="0" i="0" u="sng" strike="noStrike" kern="1200" cap="none" spc="-315" normalizeH="0" baseline="0" noProof="0" dirty="0">
                <a:ln>
                  <a:noFill/>
                </a:ln>
                <a:solidFill>
                  <a:srgbClr val="252525"/>
                </a:solidFill>
                <a:effectLst/>
                <a:uLnTx/>
                <a:uFill>
                  <a:solidFill>
                    <a:srgbClr val="7E7E7E"/>
                  </a:solidFill>
                </a:uFill>
                <a:latin typeface="Arial"/>
                <a:ea typeface="+mn-ea"/>
                <a:cs typeface="Arial"/>
              </a:rPr>
              <a:t>página </a:t>
            </a:r>
            <a:r>
              <a:rPr kumimoji="0" sz="4650" b="0" i="0" u="sng" strike="noStrike" kern="1200" cap="none" spc="-206" normalizeH="0" baseline="0" noProof="0" dirty="0">
                <a:ln>
                  <a:noFill/>
                </a:ln>
                <a:solidFill>
                  <a:srgbClr val="252525"/>
                </a:solidFill>
                <a:effectLst/>
                <a:uLnTx/>
                <a:uFill>
                  <a:solidFill>
                    <a:srgbClr val="7E7E7E"/>
                  </a:solidFill>
                </a:uFill>
                <a:latin typeface="Arial"/>
                <a:ea typeface="+mn-ea"/>
                <a:cs typeface="Arial"/>
              </a:rPr>
              <a:t>del</a:t>
            </a:r>
            <a:r>
              <a:rPr kumimoji="0" sz="4650" b="0" i="0" u="sng" strike="noStrike" kern="1200" cap="none" spc="-544" normalizeH="0" baseline="0" noProof="0" dirty="0">
                <a:ln>
                  <a:noFill/>
                </a:ln>
                <a:solidFill>
                  <a:srgbClr val="252525"/>
                </a:solidFill>
                <a:effectLst/>
                <a:uLnTx/>
                <a:uFill>
                  <a:solidFill>
                    <a:srgbClr val="7E7E7E"/>
                  </a:solidFill>
                </a:uFill>
                <a:latin typeface="Arial"/>
                <a:ea typeface="+mn-ea"/>
                <a:cs typeface="Arial"/>
              </a:rPr>
              <a:t> </a:t>
            </a:r>
            <a:r>
              <a:rPr kumimoji="0" sz="4650" b="0" i="0" u="sng" strike="noStrike" kern="1200" cap="none" spc="-832" normalizeH="0" baseline="0" noProof="0" dirty="0">
                <a:ln>
                  <a:noFill/>
                </a:ln>
                <a:solidFill>
                  <a:srgbClr val="252525"/>
                </a:solidFill>
                <a:effectLst/>
                <a:uLnTx/>
                <a:uFill>
                  <a:solidFill>
                    <a:srgbClr val="7E7E7E"/>
                  </a:solidFill>
                </a:uFill>
                <a:latin typeface="Arial"/>
                <a:ea typeface="+mn-ea"/>
                <a:cs typeface="Arial"/>
              </a:rPr>
              <a:t>SAT.	</a:t>
            </a:r>
            <a:endParaRPr kumimoji="0" sz="46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2237569" y="2332057"/>
            <a:ext cx="1805269" cy="180526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 name="object 4"/>
          <p:cNvGrpSpPr/>
          <p:nvPr/>
        </p:nvGrpSpPr>
        <p:grpSpPr>
          <a:xfrm>
            <a:off x="1524000" y="5607559"/>
            <a:ext cx="9144000" cy="393383"/>
            <a:chOff x="0" y="6333744"/>
            <a:chExt cx="12192000" cy="524510"/>
          </a:xfrm>
        </p:grpSpPr>
        <p:sp>
          <p:nvSpPr>
            <p:cNvPr id="5" name="object 5"/>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71</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4069" y="1421891"/>
            <a:ext cx="7632954" cy="40142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40942" y="1036067"/>
            <a:ext cx="4585335" cy="239489"/>
          </a:xfrm>
          <a:prstGeom prst="rect">
            <a:avLst/>
          </a:prstGeom>
        </p:spPr>
        <p:txBody>
          <a:bodyPr vert="horz" wrap="square" lIns="0" tIns="8573" rIns="0" bIns="0" rtlCol="0" anchor="ctr">
            <a:spAutoFit/>
          </a:bodyPr>
          <a:lstStyle/>
          <a:p>
            <a:pPr marL="9525">
              <a:lnSpc>
                <a:spcPct val="100000"/>
              </a:lnSpc>
              <a:spcBef>
                <a:spcPts val="68"/>
              </a:spcBef>
            </a:pPr>
            <a:r>
              <a:rPr sz="1500" spc="-75" dirty="0">
                <a:solidFill>
                  <a:srgbClr val="404040"/>
                </a:solidFill>
              </a:rPr>
              <a:t>1.</a:t>
            </a:r>
            <a:r>
              <a:rPr sz="1500" spc="-188" dirty="0">
                <a:solidFill>
                  <a:srgbClr val="404040"/>
                </a:solidFill>
              </a:rPr>
              <a:t> </a:t>
            </a:r>
            <a:r>
              <a:rPr sz="1500" spc="-135" dirty="0">
                <a:solidFill>
                  <a:srgbClr val="404040"/>
                </a:solidFill>
              </a:rPr>
              <a:t>Ingresamos</a:t>
            </a:r>
            <a:r>
              <a:rPr sz="1500" spc="-203" dirty="0">
                <a:solidFill>
                  <a:srgbClr val="404040"/>
                </a:solidFill>
              </a:rPr>
              <a:t> </a:t>
            </a:r>
            <a:r>
              <a:rPr sz="1500" spc="-79" dirty="0">
                <a:solidFill>
                  <a:srgbClr val="404040"/>
                </a:solidFill>
              </a:rPr>
              <a:t>al</a:t>
            </a:r>
            <a:r>
              <a:rPr sz="1500" spc="-188" dirty="0">
                <a:solidFill>
                  <a:srgbClr val="404040"/>
                </a:solidFill>
              </a:rPr>
              <a:t> </a:t>
            </a:r>
            <a:r>
              <a:rPr sz="1500" spc="-113" dirty="0">
                <a:solidFill>
                  <a:srgbClr val="404040"/>
                </a:solidFill>
              </a:rPr>
              <a:t>buzón</a:t>
            </a:r>
            <a:r>
              <a:rPr sz="1500" spc="-217" dirty="0">
                <a:solidFill>
                  <a:srgbClr val="404040"/>
                </a:solidFill>
              </a:rPr>
              <a:t> </a:t>
            </a:r>
            <a:r>
              <a:rPr sz="1500" spc="-60" dirty="0">
                <a:solidFill>
                  <a:srgbClr val="404040"/>
                </a:solidFill>
              </a:rPr>
              <a:t>tributario,</a:t>
            </a:r>
            <a:r>
              <a:rPr sz="1500" spc="-203" dirty="0">
                <a:solidFill>
                  <a:srgbClr val="404040"/>
                </a:solidFill>
              </a:rPr>
              <a:t> </a:t>
            </a:r>
            <a:r>
              <a:rPr sz="1500" spc="-116" dirty="0">
                <a:solidFill>
                  <a:srgbClr val="404040"/>
                </a:solidFill>
              </a:rPr>
              <a:t>capturamos</a:t>
            </a:r>
            <a:r>
              <a:rPr sz="1500" spc="-217" dirty="0">
                <a:solidFill>
                  <a:srgbClr val="404040"/>
                </a:solidFill>
              </a:rPr>
              <a:t> </a:t>
            </a:r>
            <a:r>
              <a:rPr sz="1500" spc="-289" dirty="0">
                <a:solidFill>
                  <a:srgbClr val="404040"/>
                </a:solidFill>
              </a:rPr>
              <a:t>RFC</a:t>
            </a:r>
            <a:r>
              <a:rPr sz="1500" spc="-206" dirty="0">
                <a:solidFill>
                  <a:srgbClr val="404040"/>
                </a:solidFill>
              </a:rPr>
              <a:t> </a:t>
            </a:r>
            <a:r>
              <a:rPr sz="1500" spc="-94" dirty="0">
                <a:solidFill>
                  <a:srgbClr val="404040"/>
                </a:solidFill>
              </a:rPr>
              <a:t>y</a:t>
            </a:r>
            <a:r>
              <a:rPr sz="1500" spc="-172" dirty="0">
                <a:solidFill>
                  <a:srgbClr val="404040"/>
                </a:solidFill>
              </a:rPr>
              <a:t> </a:t>
            </a:r>
            <a:r>
              <a:rPr sz="1500" spc="-127" dirty="0">
                <a:solidFill>
                  <a:srgbClr val="404040"/>
                </a:solidFill>
              </a:rPr>
              <a:t>Contraseña.</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72</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40941" y="1034511"/>
            <a:ext cx="4428173" cy="217367"/>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1350" b="0" i="0" u="none" strike="noStrike" kern="1200" cap="none" spc="-68" normalizeH="0" baseline="0" noProof="0" dirty="0">
                <a:ln>
                  <a:noFill/>
                </a:ln>
                <a:solidFill>
                  <a:srgbClr val="404040"/>
                </a:solidFill>
                <a:effectLst/>
                <a:uLnTx/>
                <a:uFillTx/>
                <a:latin typeface="Arial"/>
                <a:ea typeface="+mn-ea"/>
                <a:cs typeface="Arial"/>
              </a:rPr>
              <a:t>2.</a:t>
            </a:r>
            <a:r>
              <a:rPr kumimoji="0" sz="1350" b="0" i="0" u="none" strike="noStrike" kern="1200" cap="none" spc="-180" normalizeH="0" baseline="0" noProof="0" dirty="0">
                <a:ln>
                  <a:noFill/>
                </a:ln>
                <a:solidFill>
                  <a:srgbClr val="404040"/>
                </a:solidFill>
                <a:effectLst/>
                <a:uLnTx/>
                <a:uFillTx/>
                <a:latin typeface="Arial"/>
                <a:ea typeface="+mn-ea"/>
                <a:cs typeface="Arial"/>
              </a:rPr>
              <a:t> </a:t>
            </a:r>
            <a:r>
              <a:rPr kumimoji="0" sz="1350" b="0" i="0" u="none" strike="noStrike" kern="1200" cap="none" spc="-131" normalizeH="0" baseline="0" noProof="0" dirty="0">
                <a:ln>
                  <a:noFill/>
                </a:ln>
                <a:solidFill>
                  <a:prstClr val="black"/>
                </a:solidFill>
                <a:effectLst/>
                <a:uLnTx/>
                <a:uFillTx/>
                <a:latin typeface="Arial"/>
                <a:ea typeface="+mn-ea"/>
                <a:cs typeface="Arial"/>
              </a:rPr>
              <a:t>Seleccionamos</a:t>
            </a:r>
            <a:r>
              <a:rPr kumimoji="0" sz="1350" b="0" i="0" u="none" strike="noStrike" kern="1200" cap="none" spc="-206" normalizeH="0" baseline="0" noProof="0" dirty="0">
                <a:ln>
                  <a:noFill/>
                </a:ln>
                <a:solidFill>
                  <a:prstClr val="black"/>
                </a:solidFill>
                <a:effectLst/>
                <a:uLnTx/>
                <a:uFillTx/>
                <a:latin typeface="Arial"/>
                <a:ea typeface="+mn-ea"/>
                <a:cs typeface="Arial"/>
              </a:rPr>
              <a:t> </a:t>
            </a:r>
            <a:r>
              <a:rPr kumimoji="0" sz="1350" b="0" i="0" u="none" strike="noStrike" kern="1200" cap="none" spc="-56" normalizeH="0" baseline="0" noProof="0" dirty="0">
                <a:ln>
                  <a:noFill/>
                </a:ln>
                <a:solidFill>
                  <a:prstClr val="black"/>
                </a:solidFill>
                <a:effectLst/>
                <a:uLnTx/>
                <a:uFillTx/>
                <a:latin typeface="Arial"/>
                <a:ea typeface="+mn-ea"/>
                <a:cs typeface="Arial"/>
              </a:rPr>
              <a:t>tramite</a:t>
            </a:r>
            <a:r>
              <a:rPr kumimoji="0" sz="1350" b="0" i="0" u="none" strike="noStrike" kern="1200" cap="none" spc="-214" normalizeH="0" baseline="0" noProof="0" dirty="0">
                <a:ln>
                  <a:noFill/>
                </a:ln>
                <a:solidFill>
                  <a:prstClr val="black"/>
                </a:solidFill>
                <a:effectLst/>
                <a:uLnTx/>
                <a:uFillTx/>
                <a:latin typeface="Arial"/>
                <a:ea typeface="+mn-ea"/>
                <a:cs typeface="Arial"/>
              </a:rPr>
              <a:t> </a:t>
            </a:r>
            <a:r>
              <a:rPr kumimoji="0" sz="1350" b="0" i="0" u="none" strike="noStrike" kern="1200" cap="none" spc="-83" normalizeH="0" baseline="0" noProof="0" dirty="0">
                <a:ln>
                  <a:noFill/>
                </a:ln>
                <a:solidFill>
                  <a:prstClr val="black"/>
                </a:solidFill>
                <a:effectLst/>
                <a:uLnTx/>
                <a:uFillTx/>
                <a:latin typeface="Arial"/>
                <a:ea typeface="+mn-ea"/>
                <a:cs typeface="Arial"/>
              </a:rPr>
              <a:t>y</a:t>
            </a:r>
            <a:r>
              <a:rPr kumimoji="0" sz="1350" b="0" i="0" u="none" strike="noStrike" kern="1200" cap="none" spc="-153" normalizeH="0" baseline="0" noProof="0" dirty="0">
                <a:ln>
                  <a:noFill/>
                </a:ln>
                <a:solidFill>
                  <a:prstClr val="black"/>
                </a:solidFill>
                <a:effectLst/>
                <a:uLnTx/>
                <a:uFillTx/>
                <a:latin typeface="Arial"/>
                <a:ea typeface="+mn-ea"/>
                <a:cs typeface="Arial"/>
              </a:rPr>
              <a:t> </a:t>
            </a:r>
            <a:r>
              <a:rPr kumimoji="0" sz="1350" b="0" i="0" u="none" strike="noStrike" kern="1200" cap="none" spc="-98" normalizeH="0" baseline="0" noProof="0" dirty="0">
                <a:ln>
                  <a:noFill/>
                </a:ln>
                <a:solidFill>
                  <a:prstClr val="black"/>
                </a:solidFill>
                <a:effectLst/>
                <a:uLnTx/>
                <a:uFillTx/>
                <a:latin typeface="Arial"/>
                <a:ea typeface="+mn-ea"/>
                <a:cs typeface="Arial"/>
              </a:rPr>
              <a:t>seguimiento</a:t>
            </a:r>
            <a:r>
              <a:rPr kumimoji="0" sz="1350" b="0" i="0" u="none" strike="noStrike" kern="1200" cap="none" spc="-210" normalizeH="0" baseline="0" noProof="0" dirty="0">
                <a:ln>
                  <a:noFill/>
                </a:ln>
                <a:solidFill>
                  <a:prstClr val="black"/>
                </a:solidFill>
                <a:effectLst/>
                <a:uLnTx/>
                <a:uFillTx/>
                <a:latin typeface="Arial"/>
                <a:ea typeface="+mn-ea"/>
                <a:cs typeface="Arial"/>
              </a:rPr>
              <a:t> </a:t>
            </a:r>
            <a:r>
              <a:rPr kumimoji="0" sz="1350" b="0" i="0" u="none" strike="noStrike" kern="1200" cap="none" spc="-86" normalizeH="0" baseline="0" noProof="0" dirty="0">
                <a:ln>
                  <a:noFill/>
                </a:ln>
                <a:solidFill>
                  <a:prstClr val="black"/>
                </a:solidFill>
                <a:effectLst/>
                <a:uLnTx/>
                <a:uFillTx/>
                <a:latin typeface="Arial"/>
                <a:ea typeface="+mn-ea"/>
                <a:cs typeface="Arial"/>
              </a:rPr>
              <a:t>de</a:t>
            </a:r>
            <a:r>
              <a:rPr kumimoji="0" sz="1350" b="0" i="0" u="none" strike="noStrike" kern="1200" cap="none" spc="-172" normalizeH="0" baseline="0" noProof="0" dirty="0">
                <a:ln>
                  <a:noFill/>
                </a:ln>
                <a:solidFill>
                  <a:prstClr val="black"/>
                </a:solidFill>
                <a:effectLst/>
                <a:uLnTx/>
                <a:uFillTx/>
                <a:latin typeface="Arial"/>
                <a:ea typeface="+mn-ea"/>
                <a:cs typeface="Arial"/>
              </a:rPr>
              <a:t> </a:t>
            </a:r>
            <a:r>
              <a:rPr kumimoji="0" sz="1350" b="0" i="0" u="none" strike="noStrike" kern="1200" cap="none" spc="-79" normalizeH="0" baseline="0" noProof="0" dirty="0">
                <a:ln>
                  <a:noFill/>
                </a:ln>
                <a:solidFill>
                  <a:prstClr val="black"/>
                </a:solidFill>
                <a:effectLst/>
                <a:uLnTx/>
                <a:uFillTx/>
                <a:latin typeface="Arial"/>
                <a:ea typeface="+mn-ea"/>
                <a:cs typeface="Arial"/>
              </a:rPr>
              <a:t>tramites</a:t>
            </a:r>
            <a:r>
              <a:rPr kumimoji="0" sz="1350" b="0" i="0" u="none" strike="noStrike" kern="1200" cap="none" spc="-210" normalizeH="0" baseline="0" noProof="0" dirty="0">
                <a:ln>
                  <a:noFill/>
                </a:ln>
                <a:solidFill>
                  <a:prstClr val="black"/>
                </a:solidFill>
                <a:effectLst/>
                <a:uLnTx/>
                <a:uFillTx/>
                <a:latin typeface="Arial"/>
                <a:ea typeface="+mn-ea"/>
                <a:cs typeface="Arial"/>
              </a:rPr>
              <a:t> </a:t>
            </a:r>
            <a:r>
              <a:rPr kumimoji="0" sz="1350" b="0" i="0" u="none" strike="noStrike" kern="1200" cap="none" spc="-83" normalizeH="0" baseline="0" noProof="0" dirty="0">
                <a:ln>
                  <a:noFill/>
                </a:ln>
                <a:solidFill>
                  <a:prstClr val="black"/>
                </a:solidFill>
                <a:effectLst/>
                <a:uLnTx/>
                <a:uFillTx/>
                <a:latin typeface="Arial"/>
                <a:ea typeface="+mn-ea"/>
                <a:cs typeface="Arial"/>
              </a:rPr>
              <a:t>y</a:t>
            </a:r>
            <a:r>
              <a:rPr kumimoji="0" sz="1350" b="0" i="0" u="none" strike="noStrike" kern="1200" cap="none" spc="-153" normalizeH="0" baseline="0" noProof="0" dirty="0">
                <a:ln>
                  <a:noFill/>
                </a:ln>
                <a:solidFill>
                  <a:prstClr val="black"/>
                </a:solidFill>
                <a:effectLst/>
                <a:uLnTx/>
                <a:uFillTx/>
                <a:latin typeface="Arial"/>
                <a:ea typeface="+mn-ea"/>
                <a:cs typeface="Arial"/>
              </a:rPr>
              <a:t> </a:t>
            </a:r>
            <a:r>
              <a:rPr kumimoji="0" sz="1350" b="0" i="0" u="none" strike="noStrike" kern="1200" cap="none" spc="-90" normalizeH="0" baseline="0" noProof="0" dirty="0">
                <a:ln>
                  <a:noFill/>
                </a:ln>
                <a:solidFill>
                  <a:prstClr val="black"/>
                </a:solidFill>
                <a:effectLst/>
                <a:uLnTx/>
                <a:uFillTx/>
                <a:latin typeface="Arial"/>
                <a:ea typeface="+mn-ea"/>
                <a:cs typeface="Arial"/>
              </a:rPr>
              <a:t>requerimientos.</a:t>
            </a:r>
            <a:endParaRPr kumimoji="0" sz="135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2065782" y="1495043"/>
            <a:ext cx="7413498" cy="38679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73</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29256" y="1428750"/>
            <a:ext cx="7164324" cy="40005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20368" y="1087692"/>
            <a:ext cx="8055769" cy="239489"/>
          </a:xfrm>
          <a:prstGeom prst="rect">
            <a:avLst/>
          </a:prstGeom>
        </p:spPr>
        <p:txBody>
          <a:bodyPr vert="horz" wrap="square" lIns="0" tIns="8573" rIns="0" bIns="0" rtlCol="0" anchor="ctr">
            <a:spAutoFit/>
          </a:bodyPr>
          <a:lstStyle/>
          <a:p>
            <a:pPr marL="9525">
              <a:lnSpc>
                <a:spcPct val="100000"/>
              </a:lnSpc>
              <a:spcBef>
                <a:spcPts val="68"/>
              </a:spcBef>
            </a:pPr>
            <a:r>
              <a:rPr sz="1500" spc="-75" dirty="0"/>
              <a:t>3.</a:t>
            </a:r>
            <a:r>
              <a:rPr sz="1500" spc="-184" dirty="0"/>
              <a:t> </a:t>
            </a:r>
            <a:r>
              <a:rPr sz="1500" spc="-139" dirty="0"/>
              <a:t>Nos</a:t>
            </a:r>
            <a:r>
              <a:rPr sz="1500" spc="-195" dirty="0"/>
              <a:t> </a:t>
            </a:r>
            <a:r>
              <a:rPr sz="1500" spc="-124" dirty="0"/>
              <a:t>aparecerá</a:t>
            </a:r>
            <a:r>
              <a:rPr sz="1500" spc="-191" dirty="0"/>
              <a:t> </a:t>
            </a:r>
            <a:r>
              <a:rPr sz="1500" spc="-79" dirty="0"/>
              <a:t>la</a:t>
            </a:r>
            <a:r>
              <a:rPr sz="1500" spc="-180" dirty="0"/>
              <a:t> </a:t>
            </a:r>
            <a:r>
              <a:rPr sz="1500" spc="-98" dirty="0"/>
              <a:t>siguiente</a:t>
            </a:r>
            <a:r>
              <a:rPr sz="1500" spc="-191" dirty="0"/>
              <a:t> </a:t>
            </a:r>
            <a:r>
              <a:rPr sz="1500" spc="-94" dirty="0"/>
              <a:t>pantalla</a:t>
            </a:r>
            <a:r>
              <a:rPr sz="1500" spc="-214" dirty="0"/>
              <a:t> </a:t>
            </a:r>
            <a:r>
              <a:rPr sz="1500" spc="-94" dirty="0"/>
              <a:t>y</a:t>
            </a:r>
            <a:r>
              <a:rPr sz="1500" spc="-146" dirty="0"/>
              <a:t> </a:t>
            </a:r>
            <a:r>
              <a:rPr sz="1500" spc="-90" dirty="0"/>
              <a:t>en</a:t>
            </a:r>
            <a:r>
              <a:rPr sz="1500" spc="-180" dirty="0"/>
              <a:t> </a:t>
            </a:r>
            <a:r>
              <a:rPr sz="1500" spc="-113" dirty="0"/>
              <a:t>esta</a:t>
            </a:r>
            <a:r>
              <a:rPr sz="1500" spc="-210" dirty="0"/>
              <a:t> </a:t>
            </a:r>
            <a:r>
              <a:rPr sz="1500" spc="-127" dirty="0"/>
              <a:t>seleccionamos</a:t>
            </a:r>
            <a:r>
              <a:rPr sz="1500" spc="-195" dirty="0"/>
              <a:t> </a:t>
            </a:r>
            <a:r>
              <a:rPr sz="1500" spc="-94" dirty="0"/>
              <a:t>los</a:t>
            </a:r>
            <a:r>
              <a:rPr sz="1500" spc="-191" dirty="0"/>
              <a:t> </a:t>
            </a:r>
            <a:r>
              <a:rPr sz="1500" spc="-98" dirty="0"/>
              <a:t>detalles</a:t>
            </a:r>
            <a:r>
              <a:rPr sz="1500" spc="-214" dirty="0"/>
              <a:t> </a:t>
            </a:r>
            <a:r>
              <a:rPr sz="1500" spc="-90" dirty="0"/>
              <a:t>de</a:t>
            </a:r>
            <a:r>
              <a:rPr sz="1500" spc="-172" dirty="0"/>
              <a:t> </a:t>
            </a:r>
            <a:r>
              <a:rPr sz="1500" spc="-79" dirty="0"/>
              <a:t>la</a:t>
            </a:r>
            <a:r>
              <a:rPr sz="1500" spc="-180" dirty="0"/>
              <a:t> </a:t>
            </a:r>
            <a:r>
              <a:rPr sz="1500" spc="-79" dirty="0"/>
              <a:t>solicitud</a:t>
            </a:r>
            <a:r>
              <a:rPr sz="1500" spc="-199" dirty="0"/>
              <a:t> </a:t>
            </a:r>
            <a:r>
              <a:rPr sz="1500" spc="-90" dirty="0"/>
              <a:t>de</a:t>
            </a:r>
            <a:r>
              <a:rPr sz="1500" spc="-191" dirty="0"/>
              <a:t> </a:t>
            </a:r>
            <a:r>
              <a:rPr sz="1500" spc="-98" dirty="0"/>
              <a:t>devolución</a:t>
            </a:r>
            <a:r>
              <a:rPr sz="1500" spc="-214" dirty="0"/>
              <a:t> </a:t>
            </a:r>
            <a:r>
              <a:rPr sz="1500" spc="-90" dirty="0"/>
              <a:t>requerida.</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74</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20367" y="1087692"/>
            <a:ext cx="5091588" cy="239489"/>
          </a:xfrm>
          <a:prstGeom prst="rect">
            <a:avLst/>
          </a:prstGeom>
        </p:spPr>
        <p:txBody>
          <a:bodyPr vert="horz" wrap="square" lIns="0" tIns="8573" rIns="0" bIns="0" rtlCol="0" anchor="ctr">
            <a:spAutoFit/>
          </a:bodyPr>
          <a:lstStyle/>
          <a:p>
            <a:pPr marL="9525">
              <a:lnSpc>
                <a:spcPct val="100000"/>
              </a:lnSpc>
              <a:spcBef>
                <a:spcPts val="68"/>
              </a:spcBef>
            </a:pPr>
            <a:r>
              <a:rPr sz="1500" spc="-75" dirty="0"/>
              <a:t>4.</a:t>
            </a:r>
            <a:r>
              <a:rPr sz="1500" spc="-188" dirty="0"/>
              <a:t> </a:t>
            </a:r>
            <a:r>
              <a:rPr sz="1500" spc="-169" dirty="0"/>
              <a:t>Le</a:t>
            </a:r>
            <a:r>
              <a:rPr sz="1500" spc="-176" dirty="0"/>
              <a:t> </a:t>
            </a:r>
            <a:r>
              <a:rPr sz="1500" spc="-124" dirty="0"/>
              <a:t>damos</a:t>
            </a:r>
            <a:r>
              <a:rPr sz="1500" spc="-217" dirty="0"/>
              <a:t> </a:t>
            </a:r>
            <a:r>
              <a:rPr sz="1500" spc="-120" dirty="0"/>
              <a:t>buscar</a:t>
            </a:r>
            <a:r>
              <a:rPr sz="1500" spc="-206" dirty="0"/>
              <a:t> </a:t>
            </a:r>
            <a:r>
              <a:rPr sz="1500" spc="-94" dirty="0"/>
              <a:t>y</a:t>
            </a:r>
            <a:r>
              <a:rPr sz="1500" spc="-150" dirty="0"/>
              <a:t> </a:t>
            </a:r>
            <a:r>
              <a:rPr sz="1500" spc="-113" dirty="0"/>
              <a:t>nos</a:t>
            </a:r>
            <a:r>
              <a:rPr sz="1500" spc="-217" dirty="0"/>
              <a:t> </a:t>
            </a:r>
            <a:r>
              <a:rPr sz="1500" spc="-120" dirty="0"/>
              <a:t>aparecerán</a:t>
            </a:r>
            <a:r>
              <a:rPr sz="1500" spc="-199" dirty="0"/>
              <a:t> </a:t>
            </a:r>
            <a:r>
              <a:rPr sz="1500" spc="-94" dirty="0"/>
              <a:t>los</a:t>
            </a:r>
            <a:r>
              <a:rPr sz="1500" spc="-199" dirty="0"/>
              <a:t> </a:t>
            </a:r>
            <a:r>
              <a:rPr sz="1500" spc="-79" dirty="0"/>
              <a:t>tramites</a:t>
            </a:r>
            <a:r>
              <a:rPr sz="1500" spc="-214" dirty="0"/>
              <a:t> </a:t>
            </a:r>
            <a:r>
              <a:rPr sz="1500" spc="-86" dirty="0"/>
              <a:t>que</a:t>
            </a:r>
            <a:r>
              <a:rPr sz="1500" spc="-199" dirty="0"/>
              <a:t> </a:t>
            </a:r>
            <a:r>
              <a:rPr sz="1500" spc="-113" dirty="0"/>
              <a:t>están</a:t>
            </a:r>
            <a:r>
              <a:rPr sz="1500" spc="-199" dirty="0"/>
              <a:t> </a:t>
            </a:r>
            <a:r>
              <a:rPr sz="1500" spc="-98" dirty="0"/>
              <a:t>requeridos.</a:t>
            </a:r>
            <a:endParaRPr sz="1500"/>
          </a:p>
        </p:txBody>
      </p:sp>
      <p:sp>
        <p:nvSpPr>
          <p:cNvPr id="3" name="object 3"/>
          <p:cNvSpPr/>
          <p:nvPr/>
        </p:nvSpPr>
        <p:spPr>
          <a:xfrm>
            <a:off x="2463545" y="1469897"/>
            <a:ext cx="7511796" cy="39182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75</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9245" y="1481327"/>
            <a:ext cx="7255764" cy="408051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p:nvPr/>
        </p:nvSpPr>
        <p:spPr>
          <a:xfrm>
            <a:off x="1976018" y="1063561"/>
            <a:ext cx="7604760"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79" normalizeH="0" baseline="0" noProof="0" dirty="0">
                <a:ln>
                  <a:noFill/>
                </a:ln>
                <a:solidFill>
                  <a:prstClr val="black"/>
                </a:solidFill>
                <a:effectLst/>
                <a:uLnTx/>
                <a:uFillTx/>
                <a:latin typeface="Arial"/>
                <a:ea typeface="+mn-ea"/>
                <a:cs typeface="Arial"/>
              </a:rPr>
              <a:t>5.</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139" normalizeH="0" baseline="0" noProof="0" dirty="0">
                <a:ln>
                  <a:noFill/>
                </a:ln>
                <a:solidFill>
                  <a:prstClr val="black"/>
                </a:solidFill>
                <a:effectLst/>
                <a:uLnTx/>
                <a:uFillTx/>
                <a:latin typeface="Arial"/>
                <a:ea typeface="+mn-ea"/>
                <a:cs typeface="Arial"/>
              </a:rPr>
              <a:t>Seleccionamos</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tramite</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correspondiente</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r>
              <a:rPr kumimoji="0" sz="1500" b="0" i="0" u="none" strike="noStrike" kern="1200" cap="none" spc="-150"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posteriormente</a:t>
            </a:r>
            <a:r>
              <a:rPr kumimoji="0" sz="1500" b="0" i="0" u="none" strike="noStrike" kern="1200" cap="none" spc="-191" normalizeH="0" baseline="0" noProof="0" dirty="0">
                <a:ln>
                  <a:noFill/>
                </a:ln>
                <a:solidFill>
                  <a:prstClr val="black"/>
                </a:solidFill>
                <a:effectLst/>
                <a:uLnTx/>
                <a:uFillTx/>
                <a:latin typeface="Arial"/>
                <a:ea typeface="+mn-ea"/>
                <a:cs typeface="Arial"/>
              </a:rPr>
              <a:t> </a:t>
            </a:r>
            <a:r>
              <a:rPr kumimoji="0" sz="1500" b="0" i="0" u="none" strike="noStrike" kern="1200" cap="none" spc="-64" normalizeH="0" baseline="0" noProof="0" dirty="0">
                <a:ln>
                  <a:noFill/>
                </a:ln>
                <a:solidFill>
                  <a:prstClr val="black"/>
                </a:solidFill>
                <a:effectLst/>
                <a:uLnTx/>
                <a:uFillTx/>
                <a:latin typeface="Arial"/>
                <a:ea typeface="+mn-ea"/>
                <a:cs typeface="Arial"/>
              </a:rPr>
              <a:t>le</a:t>
            </a:r>
            <a:r>
              <a:rPr kumimoji="0" sz="1500" b="0" i="0" u="none" strike="noStrike" kern="1200" cap="none" spc="-176" normalizeH="0" baseline="0" noProof="0" dirty="0">
                <a:ln>
                  <a:noFill/>
                </a:ln>
                <a:solidFill>
                  <a:prstClr val="black"/>
                </a:solidFill>
                <a:effectLst/>
                <a:uLnTx/>
                <a:uFillTx/>
                <a:latin typeface="Arial"/>
                <a:ea typeface="+mn-ea"/>
                <a:cs typeface="Arial"/>
              </a:rPr>
              <a:t> </a:t>
            </a:r>
            <a:r>
              <a:rPr kumimoji="0" sz="1500" b="0" i="0" u="none" strike="noStrike" kern="1200" cap="none" spc="-131" normalizeH="0" baseline="0" noProof="0" dirty="0">
                <a:ln>
                  <a:noFill/>
                </a:ln>
                <a:solidFill>
                  <a:prstClr val="black"/>
                </a:solidFill>
                <a:effectLst/>
                <a:uLnTx/>
                <a:uFillTx/>
                <a:latin typeface="Arial"/>
                <a:ea typeface="+mn-ea"/>
                <a:cs typeface="Arial"/>
              </a:rPr>
              <a:t>damos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79" normalizeH="0" baseline="0" noProof="0" dirty="0">
                <a:ln>
                  <a:noFill/>
                </a:ln>
                <a:solidFill>
                  <a:prstClr val="black"/>
                </a:solidFill>
                <a:effectLst/>
                <a:uLnTx/>
                <a:uFillTx/>
                <a:latin typeface="Arial"/>
                <a:ea typeface="+mn-ea"/>
                <a:cs typeface="Arial"/>
              </a:rPr>
              <a:t>al</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sobre</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con</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72"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opción</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de</a:t>
            </a:r>
            <a:r>
              <a:rPr kumimoji="0" sz="1500" b="0" i="0" u="none" strike="noStrike" kern="1200" cap="none" spc="-176"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solventar</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83" normalizeH="0" baseline="0" noProof="0" dirty="0">
                <a:ln>
                  <a:noFill/>
                </a:ln>
                <a:solidFill>
                  <a:prstClr val="black"/>
                </a:solidFill>
                <a:effectLst/>
                <a:uLnTx/>
                <a:uFillTx/>
                <a:latin typeface="Arial"/>
                <a:ea typeface="+mn-ea"/>
                <a:cs typeface="Arial"/>
              </a:rPr>
              <a:t>requerimiento.</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nvSpPr>
        <p:spPr>
          <a:xfrm>
            <a:off x="3373375" y="3430143"/>
            <a:ext cx="977265" cy="1140143"/>
          </a:xfrm>
          <a:custGeom>
            <a:avLst/>
            <a:gdLst/>
            <a:ahLst/>
            <a:cxnLst/>
            <a:rect l="l" t="t" r="r" b="b"/>
            <a:pathLst>
              <a:path w="1303020" h="1520189">
                <a:moveTo>
                  <a:pt x="1247635" y="81251"/>
                </a:moveTo>
                <a:lnTo>
                  <a:pt x="1239393" y="138811"/>
                </a:lnTo>
                <a:lnTo>
                  <a:pt x="1222756" y="207009"/>
                </a:lnTo>
                <a:lnTo>
                  <a:pt x="1200277" y="273812"/>
                </a:lnTo>
                <a:lnTo>
                  <a:pt x="1172337" y="338455"/>
                </a:lnTo>
                <a:lnTo>
                  <a:pt x="1139444" y="400176"/>
                </a:lnTo>
                <a:lnTo>
                  <a:pt x="1102106" y="458724"/>
                </a:lnTo>
                <a:lnTo>
                  <a:pt x="1060577" y="513461"/>
                </a:lnTo>
                <a:lnTo>
                  <a:pt x="1015492" y="563752"/>
                </a:lnTo>
                <a:lnTo>
                  <a:pt x="967485" y="608964"/>
                </a:lnTo>
                <a:lnTo>
                  <a:pt x="916685" y="648843"/>
                </a:lnTo>
                <a:lnTo>
                  <a:pt x="863854" y="682498"/>
                </a:lnTo>
                <a:lnTo>
                  <a:pt x="809370" y="709549"/>
                </a:lnTo>
                <a:lnTo>
                  <a:pt x="753744" y="729614"/>
                </a:lnTo>
                <a:lnTo>
                  <a:pt x="697484" y="741933"/>
                </a:lnTo>
                <a:lnTo>
                  <a:pt x="609345" y="747268"/>
                </a:lnTo>
                <a:lnTo>
                  <a:pt x="579119" y="750696"/>
                </a:lnTo>
                <a:lnTo>
                  <a:pt x="519175" y="763905"/>
                </a:lnTo>
                <a:lnTo>
                  <a:pt x="460248" y="784987"/>
                </a:lnTo>
                <a:lnTo>
                  <a:pt x="403098" y="813434"/>
                </a:lnTo>
                <a:lnTo>
                  <a:pt x="347980" y="848613"/>
                </a:lnTo>
                <a:lnTo>
                  <a:pt x="295148" y="889888"/>
                </a:lnTo>
                <a:lnTo>
                  <a:pt x="245363" y="936878"/>
                </a:lnTo>
                <a:lnTo>
                  <a:pt x="198755" y="988821"/>
                </a:lnTo>
                <a:lnTo>
                  <a:pt x="155956" y="1045337"/>
                </a:lnTo>
                <a:lnTo>
                  <a:pt x="117348" y="1105662"/>
                </a:lnTo>
                <a:lnTo>
                  <a:pt x="83438" y="1169415"/>
                </a:lnTo>
                <a:lnTo>
                  <a:pt x="54610" y="1236090"/>
                </a:lnTo>
                <a:lnTo>
                  <a:pt x="31368" y="1305052"/>
                </a:lnTo>
                <a:lnTo>
                  <a:pt x="14350" y="1375664"/>
                </a:lnTo>
                <a:lnTo>
                  <a:pt x="3682" y="1447545"/>
                </a:lnTo>
                <a:lnTo>
                  <a:pt x="0" y="1519301"/>
                </a:lnTo>
                <a:lnTo>
                  <a:pt x="27431" y="1520063"/>
                </a:lnTo>
                <a:lnTo>
                  <a:pt x="28320" y="1484502"/>
                </a:lnTo>
                <a:lnTo>
                  <a:pt x="30987" y="1449577"/>
                </a:lnTo>
                <a:lnTo>
                  <a:pt x="41275" y="1380363"/>
                </a:lnTo>
                <a:lnTo>
                  <a:pt x="57912" y="1312037"/>
                </a:lnTo>
                <a:lnTo>
                  <a:pt x="80391" y="1245362"/>
                </a:lnTo>
                <a:lnTo>
                  <a:pt x="108331" y="1180845"/>
                </a:lnTo>
                <a:lnTo>
                  <a:pt x="141350" y="1118996"/>
                </a:lnTo>
                <a:lnTo>
                  <a:pt x="178816" y="1060450"/>
                </a:lnTo>
                <a:lnTo>
                  <a:pt x="220344" y="1005839"/>
                </a:lnTo>
                <a:lnTo>
                  <a:pt x="265430" y="955548"/>
                </a:lnTo>
                <a:lnTo>
                  <a:pt x="313563" y="910336"/>
                </a:lnTo>
                <a:lnTo>
                  <a:pt x="364363" y="870584"/>
                </a:lnTo>
                <a:lnTo>
                  <a:pt x="417194" y="836930"/>
                </a:lnTo>
                <a:lnTo>
                  <a:pt x="471805" y="809878"/>
                </a:lnTo>
                <a:lnTo>
                  <a:pt x="527685" y="789939"/>
                </a:lnTo>
                <a:lnTo>
                  <a:pt x="584073" y="777620"/>
                </a:lnTo>
                <a:lnTo>
                  <a:pt x="670179" y="772413"/>
                </a:lnTo>
                <a:lnTo>
                  <a:pt x="700405" y="769112"/>
                </a:lnTo>
                <a:lnTo>
                  <a:pt x="760476" y="756157"/>
                </a:lnTo>
                <a:lnTo>
                  <a:pt x="819404" y="735202"/>
                </a:lnTo>
                <a:lnTo>
                  <a:pt x="876807" y="706627"/>
                </a:lnTo>
                <a:lnTo>
                  <a:pt x="932053" y="671576"/>
                </a:lnTo>
                <a:lnTo>
                  <a:pt x="984884" y="630174"/>
                </a:lnTo>
                <a:lnTo>
                  <a:pt x="1034795" y="583311"/>
                </a:lnTo>
                <a:lnTo>
                  <a:pt x="1081405" y="531368"/>
                </a:lnTo>
                <a:lnTo>
                  <a:pt x="1124331" y="474852"/>
                </a:lnTo>
                <a:lnTo>
                  <a:pt x="1162939" y="414527"/>
                </a:lnTo>
                <a:lnTo>
                  <a:pt x="1196847" y="350774"/>
                </a:lnTo>
                <a:lnTo>
                  <a:pt x="1225677" y="284225"/>
                </a:lnTo>
                <a:lnTo>
                  <a:pt x="1248918" y="215264"/>
                </a:lnTo>
                <a:lnTo>
                  <a:pt x="1266063" y="144652"/>
                </a:lnTo>
                <a:lnTo>
                  <a:pt x="1274989" y="82900"/>
                </a:lnTo>
                <a:lnTo>
                  <a:pt x="1247635" y="81251"/>
                </a:lnTo>
                <a:close/>
              </a:path>
              <a:path w="1303020" h="1520189">
                <a:moveTo>
                  <a:pt x="1295419" y="67055"/>
                </a:moveTo>
                <a:lnTo>
                  <a:pt x="1249045" y="67055"/>
                </a:lnTo>
                <a:lnTo>
                  <a:pt x="1276350" y="69850"/>
                </a:lnTo>
                <a:lnTo>
                  <a:pt x="1274989" y="82900"/>
                </a:lnTo>
                <a:lnTo>
                  <a:pt x="1302893" y="84581"/>
                </a:lnTo>
                <a:lnTo>
                  <a:pt x="1295419" y="67055"/>
                </a:lnTo>
                <a:close/>
              </a:path>
              <a:path w="1303020" h="1520189">
                <a:moveTo>
                  <a:pt x="1249045" y="67055"/>
                </a:moveTo>
                <a:lnTo>
                  <a:pt x="1247635" y="81251"/>
                </a:lnTo>
                <a:lnTo>
                  <a:pt x="1274989" y="82900"/>
                </a:lnTo>
                <a:lnTo>
                  <a:pt x="1276350" y="69850"/>
                </a:lnTo>
                <a:lnTo>
                  <a:pt x="1249045" y="67055"/>
                </a:lnTo>
                <a:close/>
              </a:path>
              <a:path w="1303020" h="1520189">
                <a:moveTo>
                  <a:pt x="1266825" y="0"/>
                </a:moveTo>
                <a:lnTo>
                  <a:pt x="1220723" y="79628"/>
                </a:lnTo>
                <a:lnTo>
                  <a:pt x="1247635" y="81251"/>
                </a:lnTo>
                <a:lnTo>
                  <a:pt x="1249045" y="67055"/>
                </a:lnTo>
                <a:lnTo>
                  <a:pt x="1295419" y="67055"/>
                </a:lnTo>
                <a:lnTo>
                  <a:pt x="1266825"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76</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76019" y="1063561"/>
            <a:ext cx="8084344"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79" normalizeH="0" baseline="0" noProof="0" dirty="0">
                <a:ln>
                  <a:noFill/>
                </a:ln>
                <a:solidFill>
                  <a:prstClr val="black"/>
                </a:solidFill>
                <a:effectLst/>
                <a:uLnTx/>
                <a:uFillTx/>
                <a:latin typeface="Arial"/>
                <a:ea typeface="+mn-ea"/>
                <a:cs typeface="Arial"/>
              </a:rPr>
              <a:t>6.</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139" normalizeH="0" baseline="0" noProof="0" dirty="0">
                <a:ln>
                  <a:noFill/>
                </a:ln>
                <a:solidFill>
                  <a:prstClr val="black"/>
                </a:solidFill>
                <a:effectLst/>
                <a:uLnTx/>
                <a:uFillTx/>
                <a:latin typeface="Arial"/>
                <a:ea typeface="+mn-ea"/>
                <a:cs typeface="Arial"/>
              </a:rPr>
              <a:t>Seleccionamos</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76"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barra</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que</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indica</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38" normalizeH="0" baseline="0" noProof="0" dirty="0">
                <a:ln>
                  <a:noFill/>
                </a:ln>
                <a:solidFill>
                  <a:prstClr val="black"/>
                </a:solidFill>
                <a:effectLst/>
                <a:uLnTx/>
                <a:uFillTx/>
                <a:latin typeface="Arial"/>
                <a:ea typeface="+mn-ea"/>
                <a:cs typeface="Arial"/>
              </a:rPr>
              <a:t>otro</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r>
              <a:rPr kumimoji="0" sz="1500" b="0" i="0" u="none" strike="noStrike" kern="1200" cap="none" spc="-146"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posteriormente</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64" normalizeH="0" baseline="0" noProof="0" dirty="0">
                <a:ln>
                  <a:noFill/>
                </a:ln>
                <a:solidFill>
                  <a:prstClr val="black"/>
                </a:solidFill>
                <a:effectLst/>
                <a:uLnTx/>
                <a:uFillTx/>
                <a:latin typeface="Arial"/>
                <a:ea typeface="+mn-ea"/>
                <a:cs typeface="Arial"/>
              </a:rPr>
              <a:t>botón</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con</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signo</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de</a:t>
            </a:r>
            <a:r>
              <a:rPr kumimoji="0" sz="1500" b="0" i="0" u="none" strike="noStrike" kern="1200" cap="none" spc="-195" normalizeH="0" baseline="0" noProof="0" dirty="0">
                <a:ln>
                  <a:noFill/>
                </a:ln>
                <a:solidFill>
                  <a:prstClr val="black"/>
                </a:solidFill>
                <a:effectLst/>
                <a:uLnTx/>
                <a:uFillTx/>
                <a:latin typeface="Arial"/>
                <a:ea typeface="+mn-ea"/>
                <a:cs typeface="Arial"/>
              </a:rPr>
              <a:t> </a:t>
            </a:r>
            <a:r>
              <a:rPr kumimoji="0" sz="1500" b="0" i="0" u="none" strike="noStrike" kern="1200" cap="none" spc="-135" normalizeH="0" baseline="0" noProof="0" dirty="0">
                <a:ln>
                  <a:noFill/>
                </a:ln>
                <a:solidFill>
                  <a:prstClr val="black"/>
                </a:solidFill>
                <a:effectLst/>
                <a:uLnTx/>
                <a:uFillTx/>
                <a:latin typeface="Arial"/>
                <a:ea typeface="+mn-ea"/>
                <a:cs typeface="Arial"/>
              </a:rPr>
              <a:t>+</a:t>
            </a:r>
            <a:r>
              <a:rPr kumimoji="0" sz="1500" b="0" i="0" u="none" strike="noStrike" kern="1200" cap="none" spc="-143"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para</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adicionar</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los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109" normalizeH="0" baseline="0" noProof="0" dirty="0">
                <a:ln>
                  <a:noFill/>
                </a:ln>
                <a:solidFill>
                  <a:prstClr val="black"/>
                </a:solidFill>
                <a:effectLst/>
                <a:uLnTx/>
                <a:uFillTx/>
                <a:latin typeface="Arial"/>
                <a:ea typeface="+mn-ea"/>
                <a:cs typeface="Arial"/>
              </a:rPr>
              <a:t>documentos</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105" normalizeH="0" baseline="0" noProof="0" dirty="0">
                <a:ln>
                  <a:noFill/>
                </a:ln>
                <a:solidFill>
                  <a:prstClr val="black"/>
                </a:solidFill>
                <a:effectLst/>
                <a:uLnTx/>
                <a:uFillTx/>
                <a:latin typeface="Arial"/>
                <a:ea typeface="+mn-ea"/>
                <a:cs typeface="Arial"/>
              </a:rPr>
              <a:t>solicitados</a:t>
            </a:r>
            <a:r>
              <a:rPr kumimoji="0" sz="1500" b="0" i="0" u="none" strike="noStrike" kern="1200" cap="none" spc="-225" normalizeH="0" baseline="0" noProof="0" dirty="0">
                <a:ln>
                  <a:noFill/>
                </a:ln>
                <a:solidFill>
                  <a:prstClr val="black"/>
                </a:solidFill>
                <a:effectLst/>
                <a:uLnTx/>
                <a:uFillTx/>
                <a:latin typeface="Arial"/>
                <a:ea typeface="+mn-ea"/>
                <a:cs typeface="Arial"/>
              </a:rPr>
              <a:t> </a:t>
            </a:r>
            <a:r>
              <a:rPr kumimoji="0" sz="1500" b="0" i="0" u="none" strike="noStrike" kern="1200" cap="none" spc="-49" normalizeH="0" baseline="0" noProof="0" dirty="0">
                <a:ln>
                  <a:noFill/>
                </a:ln>
                <a:solidFill>
                  <a:prstClr val="black"/>
                </a:solidFill>
                <a:effectLst/>
                <a:uLnTx/>
                <a:uFillTx/>
                <a:latin typeface="Arial"/>
                <a:ea typeface="+mn-ea"/>
                <a:cs typeface="Arial"/>
              </a:rPr>
              <a:t>por</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69"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Autoridad.</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grpSp>
        <p:nvGrpSpPr>
          <p:cNvPr id="3" name="object 3"/>
          <p:cNvGrpSpPr/>
          <p:nvPr/>
        </p:nvGrpSpPr>
        <p:grpSpPr>
          <a:xfrm>
            <a:off x="2655571" y="1577340"/>
            <a:ext cx="7393305" cy="3845243"/>
            <a:chOff x="1508760" y="960119"/>
            <a:chExt cx="9857740" cy="5126990"/>
          </a:xfrm>
        </p:grpSpPr>
        <p:sp>
          <p:nvSpPr>
            <p:cNvPr id="4" name="object 4"/>
            <p:cNvSpPr/>
            <p:nvPr/>
          </p:nvSpPr>
          <p:spPr>
            <a:xfrm>
              <a:off x="1508760" y="960119"/>
              <a:ext cx="9857231" cy="512673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2625852" y="3525011"/>
              <a:ext cx="1308100" cy="173990"/>
            </a:xfrm>
            <a:custGeom>
              <a:avLst/>
              <a:gdLst/>
              <a:ahLst/>
              <a:cxnLst/>
              <a:rect l="l" t="t" r="r" b="b"/>
              <a:pathLst>
                <a:path w="1308100" h="173989">
                  <a:moveTo>
                    <a:pt x="1220724" y="0"/>
                  </a:moveTo>
                  <a:lnTo>
                    <a:pt x="1220724" y="43434"/>
                  </a:lnTo>
                  <a:lnTo>
                    <a:pt x="0" y="43434"/>
                  </a:lnTo>
                  <a:lnTo>
                    <a:pt x="0" y="130301"/>
                  </a:lnTo>
                  <a:lnTo>
                    <a:pt x="1220724" y="130301"/>
                  </a:lnTo>
                  <a:lnTo>
                    <a:pt x="1220724" y="173736"/>
                  </a:lnTo>
                  <a:lnTo>
                    <a:pt x="1307592" y="86868"/>
                  </a:lnTo>
                  <a:lnTo>
                    <a:pt x="1220724"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2625852" y="3525011"/>
              <a:ext cx="1308100" cy="173990"/>
            </a:xfrm>
            <a:custGeom>
              <a:avLst/>
              <a:gdLst/>
              <a:ahLst/>
              <a:cxnLst/>
              <a:rect l="l" t="t" r="r" b="b"/>
              <a:pathLst>
                <a:path w="1308100" h="173989">
                  <a:moveTo>
                    <a:pt x="0" y="43434"/>
                  </a:moveTo>
                  <a:lnTo>
                    <a:pt x="1220724" y="43434"/>
                  </a:lnTo>
                  <a:lnTo>
                    <a:pt x="1220724" y="0"/>
                  </a:lnTo>
                  <a:lnTo>
                    <a:pt x="1307592" y="86868"/>
                  </a:lnTo>
                  <a:lnTo>
                    <a:pt x="1220724" y="173736"/>
                  </a:lnTo>
                  <a:lnTo>
                    <a:pt x="1220724" y="130301"/>
                  </a:lnTo>
                  <a:lnTo>
                    <a:pt x="0" y="130301"/>
                  </a:lnTo>
                  <a:lnTo>
                    <a:pt x="0" y="43434"/>
                  </a:lnTo>
                  <a:close/>
                </a:path>
              </a:pathLst>
            </a:custGeom>
            <a:ln w="15239">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41270" y="1428750"/>
            <a:ext cx="7109460" cy="40005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1981276" y="1011310"/>
            <a:ext cx="7112794"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7.</a:t>
            </a:r>
            <a:r>
              <a:rPr sz="1500" spc="-188" dirty="0"/>
              <a:t> </a:t>
            </a:r>
            <a:r>
              <a:rPr sz="1500" spc="-169" dirty="0"/>
              <a:t>Le</a:t>
            </a:r>
            <a:r>
              <a:rPr sz="1500" spc="-180" dirty="0"/>
              <a:t> </a:t>
            </a:r>
            <a:r>
              <a:rPr sz="1500" spc="-127" dirty="0"/>
              <a:t>damos</a:t>
            </a:r>
            <a:r>
              <a:rPr sz="1500" spc="-221" dirty="0"/>
              <a:t> </a:t>
            </a:r>
            <a:r>
              <a:rPr sz="1500" spc="-120" dirty="0"/>
              <a:t>examinar</a:t>
            </a:r>
            <a:r>
              <a:rPr sz="1500" spc="-206" dirty="0"/>
              <a:t> </a:t>
            </a:r>
            <a:r>
              <a:rPr sz="1500" spc="-94" dirty="0"/>
              <a:t>y</a:t>
            </a:r>
            <a:r>
              <a:rPr sz="1500" spc="-169" dirty="0"/>
              <a:t> </a:t>
            </a:r>
            <a:r>
              <a:rPr sz="1500" spc="-143" dirty="0"/>
              <a:t>buscamos</a:t>
            </a:r>
            <a:r>
              <a:rPr sz="1500" spc="-221" dirty="0"/>
              <a:t> </a:t>
            </a:r>
            <a:r>
              <a:rPr sz="1500" spc="-83" dirty="0"/>
              <a:t>la</a:t>
            </a:r>
            <a:r>
              <a:rPr sz="1500" spc="-161" dirty="0"/>
              <a:t> </a:t>
            </a:r>
            <a:r>
              <a:rPr sz="1500" spc="-53" dirty="0"/>
              <a:t>ruta</a:t>
            </a:r>
            <a:r>
              <a:rPr sz="1500" spc="-221" dirty="0"/>
              <a:t> </a:t>
            </a:r>
            <a:r>
              <a:rPr sz="1500" spc="-94" dirty="0"/>
              <a:t>donde</a:t>
            </a:r>
            <a:r>
              <a:rPr sz="1500" spc="-214" dirty="0"/>
              <a:t> </a:t>
            </a:r>
            <a:r>
              <a:rPr sz="1500" spc="-131" dirty="0"/>
              <a:t>guardamos</a:t>
            </a:r>
            <a:r>
              <a:rPr sz="1500" spc="-203" dirty="0"/>
              <a:t> </a:t>
            </a:r>
            <a:r>
              <a:rPr sz="1500" spc="-94" dirty="0"/>
              <a:t>los</a:t>
            </a:r>
            <a:r>
              <a:rPr sz="1500" spc="-199" dirty="0"/>
              <a:t> </a:t>
            </a:r>
            <a:r>
              <a:rPr sz="1500" spc="-120" dirty="0"/>
              <a:t>archivos</a:t>
            </a:r>
            <a:r>
              <a:rPr sz="1500" spc="-199" dirty="0"/>
              <a:t> </a:t>
            </a:r>
            <a:r>
              <a:rPr sz="1500" spc="-105" dirty="0"/>
              <a:t>solicitados</a:t>
            </a:r>
            <a:r>
              <a:rPr sz="1500" spc="-221" dirty="0"/>
              <a:t> </a:t>
            </a:r>
            <a:r>
              <a:rPr sz="1500" spc="-49" dirty="0"/>
              <a:t>por</a:t>
            </a:r>
            <a:r>
              <a:rPr sz="1500" spc="-206" dirty="0"/>
              <a:t> </a:t>
            </a:r>
            <a:r>
              <a:rPr sz="1500" spc="-83" dirty="0"/>
              <a:t>la</a:t>
            </a:r>
            <a:r>
              <a:rPr sz="1500" spc="-184" dirty="0"/>
              <a:t> </a:t>
            </a:r>
            <a:r>
              <a:rPr sz="1500" spc="-90" dirty="0"/>
              <a:t>Autoridad.</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1277" y="1011310"/>
            <a:ext cx="5046821"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8.</a:t>
            </a:r>
            <a:r>
              <a:rPr sz="1500" spc="-188" dirty="0"/>
              <a:t> </a:t>
            </a:r>
            <a:r>
              <a:rPr sz="1500" spc="-143" dirty="0"/>
              <a:t>Seleccionamos</a:t>
            </a:r>
            <a:r>
              <a:rPr sz="1500" spc="-225" dirty="0"/>
              <a:t> </a:t>
            </a:r>
            <a:r>
              <a:rPr sz="1500" spc="-64" dirty="0"/>
              <a:t>el</a:t>
            </a:r>
            <a:r>
              <a:rPr sz="1500" spc="-184" dirty="0"/>
              <a:t> </a:t>
            </a:r>
            <a:r>
              <a:rPr sz="1500" spc="-94" dirty="0"/>
              <a:t>documento</a:t>
            </a:r>
            <a:r>
              <a:rPr sz="1500" spc="-229" dirty="0"/>
              <a:t> </a:t>
            </a:r>
            <a:r>
              <a:rPr sz="1500" spc="-86" dirty="0"/>
              <a:t>que</a:t>
            </a:r>
            <a:r>
              <a:rPr sz="1500" spc="-203" dirty="0"/>
              <a:t> </a:t>
            </a:r>
            <a:r>
              <a:rPr sz="1500" spc="-116" dirty="0"/>
              <a:t>queremos</a:t>
            </a:r>
            <a:r>
              <a:rPr sz="1500" spc="-203" dirty="0"/>
              <a:t> </a:t>
            </a:r>
            <a:r>
              <a:rPr sz="1500" spc="-131" dirty="0"/>
              <a:t>anexar</a:t>
            </a:r>
            <a:r>
              <a:rPr sz="1500" spc="-210" dirty="0"/>
              <a:t> </a:t>
            </a:r>
            <a:r>
              <a:rPr sz="1500" spc="-94" dirty="0"/>
              <a:t>y</a:t>
            </a:r>
            <a:r>
              <a:rPr sz="1500" spc="-169" dirty="0"/>
              <a:t> </a:t>
            </a:r>
            <a:r>
              <a:rPr sz="1500" spc="-64" dirty="0"/>
              <a:t>le</a:t>
            </a:r>
            <a:r>
              <a:rPr sz="1500" spc="-165" dirty="0"/>
              <a:t> </a:t>
            </a:r>
            <a:r>
              <a:rPr sz="1500" spc="-131" dirty="0"/>
              <a:t>damos</a:t>
            </a:r>
            <a:r>
              <a:rPr sz="1500" spc="-221" dirty="0"/>
              <a:t> </a:t>
            </a:r>
            <a:r>
              <a:rPr sz="1500" spc="-94" dirty="0"/>
              <a:t>abrir.</a:t>
            </a:r>
            <a:endParaRPr sz="1500"/>
          </a:p>
        </p:txBody>
      </p:sp>
      <p:sp>
        <p:nvSpPr>
          <p:cNvPr id="3" name="object 3"/>
          <p:cNvSpPr/>
          <p:nvPr/>
        </p:nvSpPr>
        <p:spPr>
          <a:xfrm>
            <a:off x="2390393" y="1483613"/>
            <a:ext cx="7440930" cy="389077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79</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37232" y="1385316"/>
            <a:ext cx="7582853" cy="3939064"/>
            <a:chOff x="950975" y="704087"/>
            <a:chExt cx="10110470" cy="5252085"/>
          </a:xfrm>
        </p:grpSpPr>
        <p:sp>
          <p:nvSpPr>
            <p:cNvPr id="3" name="object 3"/>
            <p:cNvSpPr/>
            <p:nvPr/>
          </p:nvSpPr>
          <p:spPr>
            <a:xfrm>
              <a:off x="950975" y="704087"/>
              <a:ext cx="10110216" cy="52517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097523" y="3649980"/>
              <a:ext cx="765175" cy="485140"/>
            </a:xfrm>
            <a:custGeom>
              <a:avLst/>
              <a:gdLst/>
              <a:ahLst/>
              <a:cxnLst/>
              <a:rect l="l" t="t" r="r" b="b"/>
              <a:pathLst>
                <a:path w="765175" h="485139">
                  <a:moveTo>
                    <a:pt x="0" y="242316"/>
                  </a:moveTo>
                  <a:lnTo>
                    <a:pt x="16200" y="172320"/>
                  </a:lnTo>
                  <a:lnTo>
                    <a:pt x="61642" y="110358"/>
                  </a:lnTo>
                  <a:lnTo>
                    <a:pt x="93847" y="83326"/>
                  </a:lnTo>
                  <a:lnTo>
                    <a:pt x="131584" y="59425"/>
                  </a:lnTo>
                  <a:lnTo>
                    <a:pt x="174262" y="39030"/>
                  </a:lnTo>
                  <a:lnTo>
                    <a:pt x="221288" y="22516"/>
                  </a:lnTo>
                  <a:lnTo>
                    <a:pt x="272068" y="10256"/>
                  </a:lnTo>
                  <a:lnTo>
                    <a:pt x="326011" y="2626"/>
                  </a:lnTo>
                  <a:lnTo>
                    <a:pt x="382524" y="0"/>
                  </a:lnTo>
                  <a:lnTo>
                    <a:pt x="439036" y="2626"/>
                  </a:lnTo>
                  <a:lnTo>
                    <a:pt x="492979" y="10256"/>
                  </a:lnTo>
                  <a:lnTo>
                    <a:pt x="543759" y="22516"/>
                  </a:lnTo>
                  <a:lnTo>
                    <a:pt x="590785" y="39030"/>
                  </a:lnTo>
                  <a:lnTo>
                    <a:pt x="633463" y="59425"/>
                  </a:lnTo>
                  <a:lnTo>
                    <a:pt x="671200" y="83326"/>
                  </a:lnTo>
                  <a:lnTo>
                    <a:pt x="703405" y="110358"/>
                  </a:lnTo>
                  <a:lnTo>
                    <a:pt x="729485" y="140148"/>
                  </a:lnTo>
                  <a:lnTo>
                    <a:pt x="760899" y="206501"/>
                  </a:lnTo>
                  <a:lnTo>
                    <a:pt x="765048" y="242316"/>
                  </a:lnTo>
                  <a:lnTo>
                    <a:pt x="760899" y="278130"/>
                  </a:lnTo>
                  <a:lnTo>
                    <a:pt x="729485" y="344483"/>
                  </a:lnTo>
                  <a:lnTo>
                    <a:pt x="703405" y="374273"/>
                  </a:lnTo>
                  <a:lnTo>
                    <a:pt x="671200" y="401305"/>
                  </a:lnTo>
                  <a:lnTo>
                    <a:pt x="633463" y="425206"/>
                  </a:lnTo>
                  <a:lnTo>
                    <a:pt x="590785" y="445601"/>
                  </a:lnTo>
                  <a:lnTo>
                    <a:pt x="543759" y="462115"/>
                  </a:lnTo>
                  <a:lnTo>
                    <a:pt x="492979" y="474375"/>
                  </a:lnTo>
                  <a:lnTo>
                    <a:pt x="439036" y="482005"/>
                  </a:lnTo>
                  <a:lnTo>
                    <a:pt x="382524" y="484632"/>
                  </a:lnTo>
                  <a:lnTo>
                    <a:pt x="326011" y="482005"/>
                  </a:lnTo>
                  <a:lnTo>
                    <a:pt x="272068" y="474375"/>
                  </a:lnTo>
                  <a:lnTo>
                    <a:pt x="221288" y="462115"/>
                  </a:lnTo>
                  <a:lnTo>
                    <a:pt x="174262" y="445601"/>
                  </a:lnTo>
                  <a:lnTo>
                    <a:pt x="131584" y="425206"/>
                  </a:lnTo>
                  <a:lnTo>
                    <a:pt x="93847" y="401305"/>
                  </a:lnTo>
                  <a:lnTo>
                    <a:pt x="61642" y="374273"/>
                  </a:lnTo>
                  <a:lnTo>
                    <a:pt x="35562" y="344483"/>
                  </a:lnTo>
                  <a:lnTo>
                    <a:pt x="4148" y="278130"/>
                  </a:lnTo>
                  <a:lnTo>
                    <a:pt x="0" y="242316"/>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89964" y="1043115"/>
            <a:ext cx="4124801"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9.</a:t>
            </a:r>
            <a:r>
              <a:rPr sz="1500" spc="-195" dirty="0"/>
              <a:t> </a:t>
            </a:r>
            <a:r>
              <a:rPr sz="1500" spc="-139" dirty="0"/>
              <a:t>Seleccionamos</a:t>
            </a:r>
            <a:r>
              <a:rPr sz="1500" spc="-221" dirty="0"/>
              <a:t> </a:t>
            </a:r>
            <a:r>
              <a:rPr sz="1500" spc="-127" dirty="0"/>
              <a:t>agregar</a:t>
            </a:r>
            <a:r>
              <a:rPr sz="1500" spc="-233" dirty="0"/>
              <a:t> </a:t>
            </a:r>
            <a:r>
              <a:rPr sz="1500" spc="-113" dirty="0"/>
              <a:t>para</a:t>
            </a:r>
            <a:r>
              <a:rPr sz="1500" spc="-203" dirty="0"/>
              <a:t> </a:t>
            </a:r>
            <a:r>
              <a:rPr sz="1500" spc="-120" dirty="0"/>
              <a:t>cargar</a:t>
            </a:r>
            <a:r>
              <a:rPr sz="1500" spc="-233" dirty="0"/>
              <a:t> </a:t>
            </a:r>
            <a:r>
              <a:rPr sz="1500" spc="-60" dirty="0"/>
              <a:t>el</a:t>
            </a:r>
            <a:r>
              <a:rPr sz="1500" spc="-172" dirty="0"/>
              <a:t> </a:t>
            </a:r>
            <a:r>
              <a:rPr sz="1500" spc="-105" dirty="0"/>
              <a:t>archivo</a:t>
            </a:r>
            <a:r>
              <a:rPr sz="1500" spc="-206" dirty="0"/>
              <a:t> </a:t>
            </a:r>
            <a:r>
              <a:rPr sz="1500" spc="-79" dirty="0"/>
              <a:t>al</a:t>
            </a:r>
            <a:r>
              <a:rPr sz="1500" spc="-191" dirty="0"/>
              <a:t> </a:t>
            </a:r>
            <a:r>
              <a:rPr sz="1500" spc="-64" dirty="0"/>
              <a:t>tramite.</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80</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9963" y="1041217"/>
            <a:ext cx="8150066" cy="631904"/>
          </a:xfrm>
          <a:prstGeom prst="rect">
            <a:avLst/>
          </a:prstGeom>
        </p:spPr>
        <p:txBody>
          <a:bodyPr vert="horz" wrap="square" lIns="0" tIns="42863" rIns="0" bIns="0" rtlCol="0" anchor="ctr">
            <a:spAutoFit/>
          </a:bodyPr>
          <a:lstStyle/>
          <a:p>
            <a:pPr marL="9525" marR="3810" algn="just">
              <a:lnSpc>
                <a:spcPct val="85100"/>
              </a:lnSpc>
              <a:spcBef>
                <a:spcPts val="338"/>
              </a:spcBef>
            </a:pPr>
            <a:r>
              <a:rPr sz="1500" spc="-86" dirty="0"/>
              <a:t>10.</a:t>
            </a:r>
            <a:r>
              <a:rPr sz="1500" spc="-203" dirty="0"/>
              <a:t> </a:t>
            </a:r>
            <a:r>
              <a:rPr sz="1500" spc="-143" dirty="0"/>
              <a:t>Nos</a:t>
            </a:r>
            <a:r>
              <a:rPr sz="1500" spc="-203" dirty="0"/>
              <a:t> </a:t>
            </a:r>
            <a:r>
              <a:rPr sz="1500" spc="-127" dirty="0"/>
              <a:t>aparecerá</a:t>
            </a:r>
            <a:r>
              <a:rPr sz="1500" spc="-214" dirty="0"/>
              <a:t> </a:t>
            </a:r>
            <a:r>
              <a:rPr sz="1500" spc="-60" dirty="0"/>
              <a:t>el</a:t>
            </a:r>
            <a:r>
              <a:rPr sz="1500" spc="-169" dirty="0"/>
              <a:t> </a:t>
            </a:r>
            <a:r>
              <a:rPr sz="1500" spc="-101" dirty="0"/>
              <a:t>siguiente</a:t>
            </a:r>
            <a:r>
              <a:rPr sz="1500" spc="-214" dirty="0"/>
              <a:t> </a:t>
            </a:r>
            <a:r>
              <a:rPr sz="1500" spc="-120" dirty="0"/>
              <a:t>mensaje</a:t>
            </a:r>
            <a:r>
              <a:rPr sz="1500" spc="-217" dirty="0"/>
              <a:t> </a:t>
            </a:r>
            <a:r>
              <a:rPr sz="1500" spc="-90" dirty="0"/>
              <a:t>de</a:t>
            </a:r>
            <a:r>
              <a:rPr sz="1500" spc="-176" dirty="0"/>
              <a:t> </a:t>
            </a:r>
            <a:r>
              <a:rPr sz="1500" spc="-86" dirty="0"/>
              <a:t>que</a:t>
            </a:r>
            <a:r>
              <a:rPr sz="1500" spc="-217" dirty="0"/>
              <a:t> </a:t>
            </a:r>
            <a:r>
              <a:rPr sz="1500" spc="-60" dirty="0"/>
              <a:t>el</a:t>
            </a:r>
            <a:r>
              <a:rPr sz="1500" spc="-165" dirty="0"/>
              <a:t> </a:t>
            </a:r>
            <a:r>
              <a:rPr sz="1500" spc="-101" dirty="0"/>
              <a:t>archivo</a:t>
            </a:r>
            <a:r>
              <a:rPr sz="1500" spc="-221" dirty="0"/>
              <a:t> </a:t>
            </a:r>
            <a:r>
              <a:rPr sz="1500" spc="-56" dirty="0"/>
              <a:t>fue</a:t>
            </a:r>
            <a:r>
              <a:rPr sz="1500" spc="-217" dirty="0"/>
              <a:t> </a:t>
            </a:r>
            <a:r>
              <a:rPr sz="1500" spc="-135" dirty="0"/>
              <a:t>agregado</a:t>
            </a:r>
            <a:r>
              <a:rPr sz="1500" spc="-199" dirty="0"/>
              <a:t> </a:t>
            </a:r>
            <a:r>
              <a:rPr sz="1500" spc="-101" dirty="0"/>
              <a:t>con</a:t>
            </a:r>
            <a:r>
              <a:rPr sz="1500" spc="-199" dirty="0"/>
              <a:t> </a:t>
            </a:r>
            <a:r>
              <a:rPr sz="1500" spc="-83" dirty="0"/>
              <a:t>éxito,</a:t>
            </a:r>
            <a:r>
              <a:rPr sz="1500" spc="-221" dirty="0"/>
              <a:t> </a:t>
            </a:r>
            <a:r>
              <a:rPr sz="1500" spc="-146" dirty="0"/>
              <a:t>es</a:t>
            </a:r>
            <a:r>
              <a:rPr sz="1500" spc="-180" dirty="0"/>
              <a:t> </a:t>
            </a:r>
            <a:r>
              <a:rPr sz="1500" spc="-75" dirty="0"/>
              <a:t>importante</a:t>
            </a:r>
            <a:r>
              <a:rPr sz="1500" spc="-217" dirty="0"/>
              <a:t> </a:t>
            </a:r>
            <a:r>
              <a:rPr sz="1500" spc="-113" dirty="0"/>
              <a:t>antes</a:t>
            </a:r>
            <a:r>
              <a:rPr sz="1500" spc="-199" dirty="0"/>
              <a:t> </a:t>
            </a:r>
            <a:r>
              <a:rPr sz="1500" spc="-90" dirty="0"/>
              <a:t>de</a:t>
            </a:r>
            <a:r>
              <a:rPr sz="1500" spc="-199" dirty="0"/>
              <a:t> </a:t>
            </a:r>
            <a:r>
              <a:rPr sz="1500" spc="-120" dirty="0"/>
              <a:t>cargar</a:t>
            </a:r>
            <a:r>
              <a:rPr sz="1500" spc="-210" dirty="0"/>
              <a:t> </a:t>
            </a:r>
            <a:r>
              <a:rPr sz="1500" spc="-98" dirty="0"/>
              <a:t>los  </a:t>
            </a:r>
            <a:r>
              <a:rPr sz="1500" spc="-116" dirty="0"/>
              <a:t>archivos</a:t>
            </a:r>
            <a:r>
              <a:rPr sz="1500" spc="-221" dirty="0"/>
              <a:t> </a:t>
            </a:r>
            <a:r>
              <a:rPr sz="1500" spc="-105" dirty="0"/>
              <a:t>revisar</a:t>
            </a:r>
            <a:r>
              <a:rPr sz="1500" spc="-210" dirty="0"/>
              <a:t> </a:t>
            </a:r>
            <a:r>
              <a:rPr sz="1500" spc="-94" dirty="0"/>
              <a:t>que</a:t>
            </a:r>
            <a:r>
              <a:rPr sz="1500" spc="-203" dirty="0"/>
              <a:t> </a:t>
            </a:r>
            <a:r>
              <a:rPr sz="1500" spc="-124" dirty="0"/>
              <a:t>pesen</a:t>
            </a:r>
            <a:r>
              <a:rPr sz="1500" spc="-221" dirty="0"/>
              <a:t> </a:t>
            </a:r>
            <a:r>
              <a:rPr sz="1500" spc="-124" dirty="0"/>
              <a:t>menos</a:t>
            </a:r>
            <a:r>
              <a:rPr sz="1500" spc="-217" dirty="0"/>
              <a:t> </a:t>
            </a:r>
            <a:r>
              <a:rPr sz="1500" spc="-90" dirty="0"/>
              <a:t>de</a:t>
            </a:r>
            <a:r>
              <a:rPr sz="1500" spc="-184" dirty="0"/>
              <a:t> </a:t>
            </a:r>
            <a:r>
              <a:rPr sz="1500" spc="-79" dirty="0"/>
              <a:t>4</a:t>
            </a:r>
            <a:r>
              <a:rPr sz="1500" spc="-143" dirty="0"/>
              <a:t> </a:t>
            </a:r>
            <a:r>
              <a:rPr sz="1500" spc="-158" dirty="0"/>
              <a:t>megas</a:t>
            </a:r>
            <a:r>
              <a:rPr sz="1500" spc="-221" dirty="0"/>
              <a:t> </a:t>
            </a:r>
            <a:r>
              <a:rPr sz="1500" spc="-101" dirty="0"/>
              <a:t>si</a:t>
            </a:r>
            <a:r>
              <a:rPr sz="1500" spc="-165" dirty="0"/>
              <a:t> </a:t>
            </a:r>
            <a:r>
              <a:rPr sz="1500" spc="-86" dirty="0"/>
              <a:t>no,</a:t>
            </a:r>
            <a:r>
              <a:rPr sz="1500" spc="-206" dirty="0"/>
              <a:t> </a:t>
            </a:r>
            <a:r>
              <a:rPr sz="1500" spc="-68" dirty="0"/>
              <a:t>no</a:t>
            </a:r>
            <a:r>
              <a:rPr sz="1500" spc="-188" dirty="0"/>
              <a:t> </a:t>
            </a:r>
            <a:r>
              <a:rPr sz="1500" spc="-146" dirty="0"/>
              <a:t>se</a:t>
            </a:r>
            <a:r>
              <a:rPr sz="1500" spc="-180" dirty="0"/>
              <a:t> </a:t>
            </a:r>
            <a:r>
              <a:rPr sz="1500" spc="-124" dirty="0"/>
              <a:t>van</a:t>
            </a:r>
            <a:r>
              <a:rPr sz="1500" spc="-203" dirty="0"/>
              <a:t> </a:t>
            </a:r>
            <a:r>
              <a:rPr sz="1500" spc="-131" dirty="0"/>
              <a:t>a</a:t>
            </a:r>
            <a:r>
              <a:rPr sz="1500" spc="-161" dirty="0"/>
              <a:t> </a:t>
            </a:r>
            <a:r>
              <a:rPr sz="1500" spc="-79" dirty="0"/>
              <a:t>poder</a:t>
            </a:r>
            <a:r>
              <a:rPr sz="1500" spc="-210" dirty="0"/>
              <a:t> </a:t>
            </a:r>
            <a:r>
              <a:rPr sz="1500" spc="-124" dirty="0"/>
              <a:t>cargar</a:t>
            </a:r>
            <a:r>
              <a:rPr sz="1500" spc="-229" dirty="0"/>
              <a:t> </a:t>
            </a:r>
            <a:r>
              <a:rPr sz="1500" spc="-94" dirty="0"/>
              <a:t>los</a:t>
            </a:r>
            <a:r>
              <a:rPr sz="1500" spc="-184" dirty="0"/>
              <a:t> </a:t>
            </a:r>
            <a:r>
              <a:rPr sz="1500" spc="-109" dirty="0"/>
              <a:t>documentos,</a:t>
            </a:r>
            <a:r>
              <a:rPr sz="1500" spc="-217" dirty="0"/>
              <a:t> </a:t>
            </a:r>
            <a:r>
              <a:rPr sz="1500" spc="-120" dirty="0"/>
              <a:t>estos</a:t>
            </a:r>
            <a:r>
              <a:rPr sz="1500" spc="-221" dirty="0"/>
              <a:t> </a:t>
            </a:r>
            <a:r>
              <a:rPr sz="1500" spc="-101" dirty="0"/>
              <a:t>deben</a:t>
            </a:r>
            <a:r>
              <a:rPr sz="1500" spc="-221" dirty="0"/>
              <a:t> </a:t>
            </a:r>
            <a:r>
              <a:rPr sz="1500" spc="-90" dirty="0"/>
              <a:t>de</a:t>
            </a:r>
            <a:r>
              <a:rPr sz="1500" spc="-184" dirty="0"/>
              <a:t> </a:t>
            </a:r>
            <a:r>
              <a:rPr sz="1500" spc="-101" dirty="0"/>
              <a:t>estar  </a:t>
            </a:r>
            <a:r>
              <a:rPr sz="1500" spc="-90" dirty="0"/>
              <a:t>en </a:t>
            </a:r>
            <a:r>
              <a:rPr sz="1500" spc="-75" dirty="0"/>
              <a:t>formato</a:t>
            </a:r>
            <a:r>
              <a:rPr sz="1500" spc="-326" dirty="0"/>
              <a:t> </a:t>
            </a:r>
            <a:r>
              <a:rPr sz="1500" spc="-90" dirty="0"/>
              <a:t>zip.</a:t>
            </a:r>
            <a:endParaRPr sz="1500"/>
          </a:p>
        </p:txBody>
      </p:sp>
      <p:grpSp>
        <p:nvGrpSpPr>
          <p:cNvPr id="3" name="object 3"/>
          <p:cNvGrpSpPr/>
          <p:nvPr/>
        </p:nvGrpSpPr>
        <p:grpSpPr>
          <a:xfrm>
            <a:off x="2394966" y="1728216"/>
            <a:ext cx="7578090" cy="3801904"/>
            <a:chOff x="1161288" y="1161288"/>
            <a:chExt cx="10104120" cy="5069205"/>
          </a:xfrm>
        </p:grpSpPr>
        <p:sp>
          <p:nvSpPr>
            <p:cNvPr id="4" name="object 4"/>
            <p:cNvSpPr/>
            <p:nvPr/>
          </p:nvSpPr>
          <p:spPr>
            <a:xfrm>
              <a:off x="1161288" y="1161288"/>
              <a:ext cx="10104119" cy="50688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3183636" y="2324100"/>
              <a:ext cx="399415" cy="2807335"/>
            </a:xfrm>
            <a:custGeom>
              <a:avLst/>
              <a:gdLst/>
              <a:ahLst/>
              <a:cxnLst/>
              <a:rect l="l" t="t" r="r" b="b"/>
              <a:pathLst>
                <a:path w="399414" h="2807335">
                  <a:moveTo>
                    <a:pt x="299465" y="0"/>
                  </a:moveTo>
                  <a:lnTo>
                    <a:pt x="299465" y="49911"/>
                  </a:lnTo>
                  <a:lnTo>
                    <a:pt x="174751" y="49911"/>
                  </a:lnTo>
                  <a:lnTo>
                    <a:pt x="128293" y="56152"/>
                  </a:lnTo>
                  <a:lnTo>
                    <a:pt x="86548" y="73763"/>
                  </a:lnTo>
                  <a:lnTo>
                    <a:pt x="51181" y="101076"/>
                  </a:lnTo>
                  <a:lnTo>
                    <a:pt x="23857" y="136421"/>
                  </a:lnTo>
                  <a:lnTo>
                    <a:pt x="6241" y="178131"/>
                  </a:lnTo>
                  <a:lnTo>
                    <a:pt x="0" y="224536"/>
                  </a:lnTo>
                  <a:lnTo>
                    <a:pt x="0" y="2807208"/>
                  </a:lnTo>
                  <a:lnTo>
                    <a:pt x="99822" y="2807208"/>
                  </a:lnTo>
                  <a:lnTo>
                    <a:pt x="99822" y="224536"/>
                  </a:lnTo>
                  <a:lnTo>
                    <a:pt x="105707" y="195435"/>
                  </a:lnTo>
                  <a:lnTo>
                    <a:pt x="121761" y="171656"/>
                  </a:lnTo>
                  <a:lnTo>
                    <a:pt x="145577" y="155616"/>
                  </a:lnTo>
                  <a:lnTo>
                    <a:pt x="174751" y="149733"/>
                  </a:lnTo>
                  <a:lnTo>
                    <a:pt x="299465" y="149733"/>
                  </a:lnTo>
                  <a:lnTo>
                    <a:pt x="299465" y="199644"/>
                  </a:lnTo>
                  <a:lnTo>
                    <a:pt x="399288" y="99822"/>
                  </a:lnTo>
                  <a:lnTo>
                    <a:pt x="299465"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3183636" y="2324100"/>
              <a:ext cx="399415" cy="2807335"/>
            </a:xfrm>
            <a:custGeom>
              <a:avLst/>
              <a:gdLst/>
              <a:ahLst/>
              <a:cxnLst/>
              <a:rect l="l" t="t" r="r" b="b"/>
              <a:pathLst>
                <a:path w="399414" h="2807335">
                  <a:moveTo>
                    <a:pt x="0" y="2807208"/>
                  </a:moveTo>
                  <a:lnTo>
                    <a:pt x="0" y="224536"/>
                  </a:lnTo>
                  <a:lnTo>
                    <a:pt x="6241" y="178131"/>
                  </a:lnTo>
                  <a:lnTo>
                    <a:pt x="23857" y="136421"/>
                  </a:lnTo>
                  <a:lnTo>
                    <a:pt x="51181" y="101076"/>
                  </a:lnTo>
                  <a:lnTo>
                    <a:pt x="86548" y="73763"/>
                  </a:lnTo>
                  <a:lnTo>
                    <a:pt x="128293" y="56152"/>
                  </a:lnTo>
                  <a:lnTo>
                    <a:pt x="174751" y="49911"/>
                  </a:lnTo>
                  <a:lnTo>
                    <a:pt x="299465" y="49911"/>
                  </a:lnTo>
                  <a:lnTo>
                    <a:pt x="299465" y="0"/>
                  </a:lnTo>
                  <a:lnTo>
                    <a:pt x="399288" y="99822"/>
                  </a:lnTo>
                  <a:lnTo>
                    <a:pt x="299465" y="199644"/>
                  </a:lnTo>
                  <a:lnTo>
                    <a:pt x="299465" y="149733"/>
                  </a:lnTo>
                  <a:lnTo>
                    <a:pt x="174751" y="149733"/>
                  </a:lnTo>
                  <a:lnTo>
                    <a:pt x="145577" y="155616"/>
                  </a:lnTo>
                  <a:lnTo>
                    <a:pt x="121761" y="171656"/>
                  </a:lnTo>
                  <a:lnTo>
                    <a:pt x="105707" y="195435"/>
                  </a:lnTo>
                  <a:lnTo>
                    <a:pt x="99822" y="224536"/>
                  </a:lnTo>
                  <a:lnTo>
                    <a:pt x="99822" y="2807208"/>
                  </a:lnTo>
                  <a:lnTo>
                    <a:pt x="0" y="2807208"/>
                  </a:lnTo>
                  <a:close/>
                </a:path>
              </a:pathLst>
            </a:custGeom>
            <a:ln w="15240">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94383" y="1435609"/>
            <a:ext cx="7374731" cy="3987165"/>
            <a:chOff x="1027175" y="771144"/>
            <a:chExt cx="9832975" cy="5316220"/>
          </a:xfrm>
        </p:grpSpPr>
        <p:sp>
          <p:nvSpPr>
            <p:cNvPr id="3" name="object 3"/>
            <p:cNvSpPr/>
            <p:nvPr/>
          </p:nvSpPr>
          <p:spPr>
            <a:xfrm>
              <a:off x="1027175" y="771144"/>
              <a:ext cx="9832848" cy="5315711"/>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2449067" y="4424553"/>
              <a:ext cx="1206500" cy="127635"/>
            </a:xfrm>
            <a:custGeom>
              <a:avLst/>
              <a:gdLst/>
              <a:ahLst/>
              <a:cxnLst/>
              <a:rect l="l" t="t" r="r" b="b"/>
              <a:pathLst>
                <a:path w="1206500" h="127635">
                  <a:moveTo>
                    <a:pt x="1152216" y="63627"/>
                  </a:moveTo>
                  <a:lnTo>
                    <a:pt x="1083564" y="103632"/>
                  </a:lnTo>
                  <a:lnTo>
                    <a:pt x="1081405" y="112014"/>
                  </a:lnTo>
                  <a:lnTo>
                    <a:pt x="1085215" y="118491"/>
                  </a:lnTo>
                  <a:lnTo>
                    <a:pt x="1089024" y="125095"/>
                  </a:lnTo>
                  <a:lnTo>
                    <a:pt x="1097407" y="127254"/>
                  </a:lnTo>
                  <a:lnTo>
                    <a:pt x="1182970" y="77343"/>
                  </a:lnTo>
                  <a:lnTo>
                    <a:pt x="1179321" y="77343"/>
                  </a:lnTo>
                  <a:lnTo>
                    <a:pt x="1179321" y="75438"/>
                  </a:lnTo>
                  <a:lnTo>
                    <a:pt x="1172464" y="75438"/>
                  </a:lnTo>
                  <a:lnTo>
                    <a:pt x="1152216" y="63627"/>
                  </a:lnTo>
                  <a:close/>
                </a:path>
                <a:path w="1206500" h="127635">
                  <a:moveTo>
                    <a:pt x="1128703" y="49911"/>
                  </a:moveTo>
                  <a:lnTo>
                    <a:pt x="0" y="49911"/>
                  </a:lnTo>
                  <a:lnTo>
                    <a:pt x="0" y="77343"/>
                  </a:lnTo>
                  <a:lnTo>
                    <a:pt x="1128703" y="77343"/>
                  </a:lnTo>
                  <a:lnTo>
                    <a:pt x="1152216" y="63627"/>
                  </a:lnTo>
                  <a:lnTo>
                    <a:pt x="1128703" y="49911"/>
                  </a:lnTo>
                  <a:close/>
                </a:path>
                <a:path w="1206500" h="127635">
                  <a:moveTo>
                    <a:pt x="1182970" y="49911"/>
                  </a:moveTo>
                  <a:lnTo>
                    <a:pt x="1179321" y="49911"/>
                  </a:lnTo>
                  <a:lnTo>
                    <a:pt x="1179321" y="77343"/>
                  </a:lnTo>
                  <a:lnTo>
                    <a:pt x="1182970" y="77343"/>
                  </a:lnTo>
                  <a:lnTo>
                    <a:pt x="1206499" y="63627"/>
                  </a:lnTo>
                  <a:lnTo>
                    <a:pt x="1182970" y="49911"/>
                  </a:lnTo>
                  <a:close/>
                </a:path>
                <a:path w="1206500" h="127635">
                  <a:moveTo>
                    <a:pt x="1172464" y="51816"/>
                  </a:moveTo>
                  <a:lnTo>
                    <a:pt x="1152216" y="63627"/>
                  </a:lnTo>
                  <a:lnTo>
                    <a:pt x="1172464" y="75438"/>
                  </a:lnTo>
                  <a:lnTo>
                    <a:pt x="1172464" y="51816"/>
                  </a:lnTo>
                  <a:close/>
                </a:path>
                <a:path w="1206500" h="127635">
                  <a:moveTo>
                    <a:pt x="1179321" y="51816"/>
                  </a:moveTo>
                  <a:lnTo>
                    <a:pt x="1172464" y="51816"/>
                  </a:lnTo>
                  <a:lnTo>
                    <a:pt x="1172464" y="75438"/>
                  </a:lnTo>
                  <a:lnTo>
                    <a:pt x="1179321" y="75438"/>
                  </a:lnTo>
                  <a:lnTo>
                    <a:pt x="1179321" y="51816"/>
                  </a:lnTo>
                  <a:close/>
                </a:path>
                <a:path w="1206500" h="127635">
                  <a:moveTo>
                    <a:pt x="1097407" y="0"/>
                  </a:moveTo>
                  <a:lnTo>
                    <a:pt x="1089024" y="2159"/>
                  </a:lnTo>
                  <a:lnTo>
                    <a:pt x="1085215" y="8763"/>
                  </a:lnTo>
                  <a:lnTo>
                    <a:pt x="1081405" y="15240"/>
                  </a:lnTo>
                  <a:lnTo>
                    <a:pt x="1083564" y="23622"/>
                  </a:lnTo>
                  <a:lnTo>
                    <a:pt x="1152216" y="63627"/>
                  </a:lnTo>
                  <a:lnTo>
                    <a:pt x="1172464" y="51816"/>
                  </a:lnTo>
                  <a:lnTo>
                    <a:pt x="1179321" y="51816"/>
                  </a:lnTo>
                  <a:lnTo>
                    <a:pt x="1179321" y="49911"/>
                  </a:lnTo>
                  <a:lnTo>
                    <a:pt x="1182970" y="49911"/>
                  </a:lnTo>
                  <a:lnTo>
                    <a:pt x="1097407"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object 5"/>
          <p:cNvSpPr txBox="1">
            <a:spLocks noGrp="1"/>
          </p:cNvSpPr>
          <p:nvPr>
            <p:ph type="title"/>
          </p:nvPr>
        </p:nvSpPr>
        <p:spPr>
          <a:xfrm>
            <a:off x="1960474" y="1095693"/>
            <a:ext cx="7838599" cy="239489"/>
          </a:xfrm>
          <a:prstGeom prst="rect">
            <a:avLst/>
          </a:prstGeom>
        </p:spPr>
        <p:txBody>
          <a:bodyPr vert="horz" wrap="square" lIns="0" tIns="8573" rIns="0" bIns="0" rtlCol="0" anchor="ctr">
            <a:spAutoFit/>
          </a:bodyPr>
          <a:lstStyle/>
          <a:p>
            <a:pPr marL="9525">
              <a:lnSpc>
                <a:spcPct val="100000"/>
              </a:lnSpc>
              <a:spcBef>
                <a:spcPts val="68"/>
              </a:spcBef>
            </a:pPr>
            <a:r>
              <a:rPr sz="1500" spc="-86" dirty="0"/>
              <a:t>11.</a:t>
            </a:r>
            <a:r>
              <a:rPr sz="1500" spc="-199" dirty="0"/>
              <a:t> </a:t>
            </a:r>
            <a:r>
              <a:rPr sz="1500" spc="-281" dirty="0"/>
              <a:t>Ya</a:t>
            </a:r>
            <a:r>
              <a:rPr sz="1500" spc="-172" dirty="0"/>
              <a:t> </a:t>
            </a:r>
            <a:r>
              <a:rPr sz="1500" spc="-98" dirty="0"/>
              <a:t>una</a:t>
            </a:r>
            <a:r>
              <a:rPr sz="1500" spc="-214" dirty="0"/>
              <a:t> </a:t>
            </a:r>
            <a:r>
              <a:rPr sz="1500" spc="-146" dirty="0"/>
              <a:t>vez</a:t>
            </a:r>
            <a:r>
              <a:rPr sz="1500" spc="-188" dirty="0"/>
              <a:t> </a:t>
            </a:r>
            <a:r>
              <a:rPr sz="1500" spc="-86" dirty="0"/>
              <a:t>que</a:t>
            </a:r>
            <a:r>
              <a:rPr sz="1500" spc="-210" dirty="0"/>
              <a:t> </a:t>
            </a:r>
            <a:r>
              <a:rPr sz="1500" spc="-146" dirty="0"/>
              <a:t>hayamos</a:t>
            </a:r>
            <a:r>
              <a:rPr sz="1500" spc="-214" dirty="0"/>
              <a:t> </a:t>
            </a:r>
            <a:r>
              <a:rPr sz="1500" spc="-127" dirty="0"/>
              <a:t>cargado</a:t>
            </a:r>
            <a:r>
              <a:rPr sz="1500" spc="-217" dirty="0"/>
              <a:t> </a:t>
            </a:r>
            <a:r>
              <a:rPr sz="1500" spc="-86" dirty="0"/>
              <a:t>todos</a:t>
            </a:r>
            <a:r>
              <a:rPr sz="1500" spc="-214" dirty="0"/>
              <a:t> </a:t>
            </a:r>
            <a:r>
              <a:rPr sz="1500" spc="-98" dirty="0"/>
              <a:t>los</a:t>
            </a:r>
            <a:r>
              <a:rPr sz="1500" spc="-195" dirty="0"/>
              <a:t> </a:t>
            </a:r>
            <a:r>
              <a:rPr sz="1500" spc="-116" dirty="0"/>
              <a:t>archivos</a:t>
            </a:r>
            <a:r>
              <a:rPr sz="1500" spc="-214" dirty="0"/>
              <a:t> </a:t>
            </a:r>
            <a:r>
              <a:rPr sz="1500" spc="-109" dirty="0"/>
              <a:t>correspondientes</a:t>
            </a:r>
            <a:r>
              <a:rPr sz="1500" spc="-214" dirty="0"/>
              <a:t> </a:t>
            </a:r>
            <a:r>
              <a:rPr sz="1500" spc="-79" dirty="0"/>
              <a:t>al</a:t>
            </a:r>
            <a:r>
              <a:rPr sz="1500" spc="-180" dirty="0"/>
              <a:t> </a:t>
            </a:r>
            <a:r>
              <a:rPr sz="1500" spc="-83" dirty="0"/>
              <a:t>requerimiento</a:t>
            </a:r>
            <a:r>
              <a:rPr sz="1500" spc="-217" dirty="0"/>
              <a:t> </a:t>
            </a:r>
            <a:r>
              <a:rPr sz="1500" spc="-64" dirty="0"/>
              <a:t>le</a:t>
            </a:r>
            <a:r>
              <a:rPr sz="1500" spc="-172" dirty="0"/>
              <a:t> </a:t>
            </a:r>
            <a:r>
              <a:rPr sz="1500" spc="-120" dirty="0"/>
              <a:t>daremos</a:t>
            </a:r>
            <a:r>
              <a:rPr sz="1500" spc="-214" dirty="0"/>
              <a:t> </a:t>
            </a:r>
            <a:r>
              <a:rPr sz="1500" spc="-56" dirty="0"/>
              <a:t>“enviar”</a:t>
            </a:r>
            <a:endParaRPr sz="1500"/>
          </a:p>
        </p:txBody>
      </p:sp>
      <p:sp>
        <p:nvSpPr>
          <p:cNvPr id="6" name="object 6"/>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82</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60475" y="1091850"/>
            <a:ext cx="8296751"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86" normalizeH="0" baseline="0" noProof="0" dirty="0">
                <a:ln>
                  <a:noFill/>
                </a:ln>
                <a:solidFill>
                  <a:prstClr val="black"/>
                </a:solidFill>
                <a:effectLst/>
                <a:uLnTx/>
                <a:uFillTx/>
                <a:latin typeface="Arial"/>
                <a:ea typeface="+mn-ea"/>
                <a:cs typeface="Arial"/>
              </a:rPr>
              <a:t>12.</a:t>
            </a:r>
            <a:r>
              <a:rPr kumimoji="0" sz="1500" b="0" i="0" u="none" strike="noStrike" kern="1200" cap="none" spc="124" normalizeH="0" baseline="0" noProof="0" dirty="0">
                <a:ln>
                  <a:noFill/>
                </a:ln>
                <a:solidFill>
                  <a:prstClr val="black"/>
                </a:solidFill>
                <a:effectLst/>
                <a:uLnTx/>
                <a:uFillTx/>
                <a:latin typeface="Arial"/>
                <a:ea typeface="+mn-ea"/>
                <a:cs typeface="Arial"/>
              </a:rPr>
              <a:t> </a:t>
            </a:r>
            <a:r>
              <a:rPr kumimoji="0" sz="1500" b="0" i="0" u="none" strike="noStrike" kern="1200" cap="none" spc="-180" normalizeH="0" baseline="0" noProof="0" dirty="0">
                <a:ln>
                  <a:noFill/>
                </a:ln>
                <a:solidFill>
                  <a:prstClr val="black"/>
                </a:solidFill>
                <a:effectLst/>
                <a:uLnTx/>
                <a:uFillTx/>
                <a:latin typeface="Arial"/>
                <a:ea typeface="+mn-ea"/>
                <a:cs typeface="Arial"/>
              </a:rPr>
              <a:t>En</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este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apartado</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firmamos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con</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80"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firma</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electrónica</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68" normalizeH="0" baseline="0" noProof="0" dirty="0">
                <a:ln>
                  <a:noFill/>
                </a:ln>
                <a:solidFill>
                  <a:prstClr val="black"/>
                </a:solidFill>
                <a:effectLst/>
                <a:uLnTx/>
                <a:uFillTx/>
                <a:latin typeface="Arial"/>
                <a:ea typeface="+mn-ea"/>
                <a:cs typeface="Arial"/>
              </a:rPr>
              <a:t>del</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contribuyente</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88"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tramite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r>
              <a:rPr kumimoji="0" sz="1500" b="0" i="0" u="none" strike="noStrike" kern="1200" cap="none" spc="-172"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nos</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120" normalizeH="0" baseline="0" noProof="0" dirty="0">
                <a:ln>
                  <a:noFill/>
                </a:ln>
                <a:solidFill>
                  <a:prstClr val="black"/>
                </a:solidFill>
                <a:effectLst/>
                <a:uLnTx/>
                <a:uFillTx/>
                <a:latin typeface="Arial"/>
                <a:ea typeface="+mn-ea"/>
                <a:cs typeface="Arial"/>
              </a:rPr>
              <a:t>generara</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en</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automático</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71" normalizeH="0" baseline="0" noProof="0" dirty="0">
                <a:ln>
                  <a:noFill/>
                </a:ln>
                <a:solidFill>
                  <a:prstClr val="black"/>
                </a:solidFill>
                <a:effectLst/>
                <a:uLnTx/>
                <a:uFillTx/>
                <a:latin typeface="Arial"/>
                <a:ea typeface="+mn-ea"/>
                <a:cs typeface="Arial"/>
              </a:rPr>
              <a:t>un</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143" normalizeH="0" baseline="0" noProof="0" dirty="0">
                <a:ln>
                  <a:noFill/>
                </a:ln>
                <a:solidFill>
                  <a:prstClr val="black"/>
                </a:solidFill>
                <a:effectLst/>
                <a:uLnTx/>
                <a:uFillTx/>
                <a:latin typeface="Arial"/>
                <a:ea typeface="+mn-ea"/>
                <a:cs typeface="Arial"/>
              </a:rPr>
              <a:t>acuse</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0" normalizeH="0" baseline="0" noProof="0" dirty="0">
                <a:ln>
                  <a:noFill/>
                </a:ln>
                <a:solidFill>
                  <a:prstClr val="black"/>
                </a:solidFill>
                <a:effectLst/>
                <a:uLnTx/>
                <a:uFillTx/>
                <a:latin typeface="Arial"/>
                <a:ea typeface="+mn-ea"/>
                <a:cs typeface="Arial"/>
              </a:rPr>
              <a:t>de</a:t>
            </a:r>
            <a:r>
              <a:rPr kumimoji="0" sz="1500" b="0" i="0" u="none" strike="noStrike" kern="1200" cap="none" spc="-188" normalizeH="0" baseline="0" noProof="0" dirty="0">
                <a:ln>
                  <a:noFill/>
                </a:ln>
                <a:solidFill>
                  <a:prstClr val="black"/>
                </a:solidFill>
                <a:effectLst/>
                <a:uLnTx/>
                <a:uFillTx/>
                <a:latin typeface="Arial"/>
                <a:ea typeface="+mn-ea"/>
                <a:cs typeface="Arial"/>
              </a:rPr>
              <a:t> </a:t>
            </a:r>
            <a:r>
              <a:rPr kumimoji="0" sz="1500" b="0" i="0" u="none" strike="noStrike" kern="1200" cap="none" spc="-109" normalizeH="0" baseline="0" noProof="0" dirty="0">
                <a:ln>
                  <a:noFill/>
                </a:ln>
                <a:solidFill>
                  <a:prstClr val="black"/>
                </a:solidFill>
                <a:effectLst/>
                <a:uLnTx/>
                <a:uFillTx/>
                <a:latin typeface="Arial"/>
                <a:ea typeface="+mn-ea"/>
                <a:cs typeface="Arial"/>
              </a:rPr>
              <a:t>contestación</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68" normalizeH="0" baseline="0" noProof="0" dirty="0">
                <a:ln>
                  <a:noFill/>
                </a:ln>
                <a:solidFill>
                  <a:prstClr val="black"/>
                </a:solidFill>
                <a:effectLst/>
                <a:uLnTx/>
                <a:uFillTx/>
                <a:latin typeface="Arial"/>
                <a:ea typeface="+mn-ea"/>
                <a:cs typeface="Arial"/>
              </a:rPr>
              <a:t>del</a:t>
            </a:r>
            <a:r>
              <a:rPr kumimoji="0" sz="1500" b="0" i="0" u="none" strike="noStrike" kern="1200" cap="none" spc="-210"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citado</a:t>
            </a:r>
            <a:r>
              <a:rPr kumimoji="0" sz="1500" b="0" i="0" u="none" strike="noStrike" kern="1200" cap="none" spc="-210" normalizeH="0" baseline="0" noProof="0" dirty="0">
                <a:ln>
                  <a:noFill/>
                </a:ln>
                <a:solidFill>
                  <a:prstClr val="black"/>
                </a:solidFill>
                <a:effectLst/>
                <a:uLnTx/>
                <a:uFillTx/>
                <a:latin typeface="Arial"/>
                <a:ea typeface="+mn-ea"/>
                <a:cs typeface="Arial"/>
              </a:rPr>
              <a:t> </a:t>
            </a:r>
            <a:r>
              <a:rPr kumimoji="0" sz="1500" b="0" i="0" u="none" strike="noStrike" kern="1200" cap="none" spc="-68" normalizeH="0" baseline="0" noProof="0" dirty="0">
                <a:ln>
                  <a:noFill/>
                </a:ln>
                <a:solidFill>
                  <a:prstClr val="black"/>
                </a:solidFill>
                <a:effectLst/>
                <a:uLnTx/>
                <a:uFillTx/>
                <a:latin typeface="Arial"/>
                <a:ea typeface="+mn-ea"/>
                <a:cs typeface="Arial"/>
              </a:rPr>
              <a:t>tramite.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2577847" y="1604771"/>
            <a:ext cx="7187183" cy="374904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83</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31878" y="1757991"/>
            <a:ext cx="3201829" cy="2313934"/>
          </a:xfrm>
          <a:prstGeom prst="rect">
            <a:avLst/>
          </a:prstGeom>
        </p:spPr>
        <p:txBody>
          <a:bodyPr vert="horz" wrap="square" lIns="0" tIns="107156" rIns="0" bIns="0" rtlCol="0">
            <a:spAutoFit/>
          </a:bodyPr>
          <a:lstStyle/>
          <a:p>
            <a:pPr marL="9525" marR="3810" lvl="0" indent="0" algn="l" defTabSz="914400" rtl="0" eaLnBrk="1" fontAlgn="auto" latinLnBrk="0" hangingPunct="1">
              <a:lnSpc>
                <a:spcPts val="4283"/>
              </a:lnSpc>
              <a:spcBef>
                <a:spcPts val="844"/>
              </a:spcBef>
              <a:spcAft>
                <a:spcPts val="0"/>
              </a:spcAft>
              <a:buClrTx/>
              <a:buSzTx/>
              <a:buFontTx/>
              <a:buNone/>
              <a:tabLst/>
              <a:defRPr/>
            </a:pPr>
            <a:r>
              <a:rPr kumimoji="0" sz="4200" b="0" i="0" u="none" strike="noStrike" kern="1200" cap="none" spc="-300" normalizeH="0" baseline="0" noProof="0" dirty="0">
                <a:ln>
                  <a:noFill/>
                </a:ln>
                <a:solidFill>
                  <a:srgbClr val="252525"/>
                </a:solidFill>
                <a:effectLst/>
                <a:uLnTx/>
                <a:uFillTx/>
                <a:latin typeface="Arial"/>
                <a:ea typeface="+mn-ea"/>
                <a:cs typeface="Arial"/>
              </a:rPr>
              <a:t>Consulta </a:t>
            </a:r>
            <a:r>
              <a:rPr kumimoji="0" sz="4200" b="0" i="0" u="none" strike="noStrike" kern="1200" cap="none" spc="-165" normalizeH="0" baseline="0" noProof="0" dirty="0">
                <a:ln>
                  <a:noFill/>
                </a:ln>
                <a:solidFill>
                  <a:srgbClr val="252525"/>
                </a:solidFill>
                <a:effectLst/>
                <a:uLnTx/>
                <a:uFillTx/>
                <a:latin typeface="Arial"/>
                <a:ea typeface="+mn-ea"/>
                <a:cs typeface="Arial"/>
              </a:rPr>
              <a:t>el  </a:t>
            </a:r>
            <a:r>
              <a:rPr kumimoji="0" sz="4200" b="0" i="0" u="none" strike="noStrike" kern="1200" cap="none" spc="-236" normalizeH="0" baseline="0" noProof="0" dirty="0">
                <a:ln>
                  <a:noFill/>
                </a:ln>
                <a:solidFill>
                  <a:srgbClr val="252525"/>
                </a:solidFill>
                <a:effectLst/>
                <a:uLnTx/>
                <a:uFillTx/>
                <a:latin typeface="Arial"/>
                <a:ea typeface="+mn-ea"/>
                <a:cs typeface="Arial"/>
              </a:rPr>
              <a:t>seguimiento</a:t>
            </a:r>
            <a:r>
              <a:rPr kumimoji="0" sz="4200" b="0" i="0" u="none" strike="noStrike" kern="1200" cap="none" spc="-439" normalizeH="0" baseline="0" noProof="0" dirty="0">
                <a:ln>
                  <a:noFill/>
                </a:ln>
                <a:solidFill>
                  <a:srgbClr val="252525"/>
                </a:solidFill>
                <a:effectLst/>
                <a:uLnTx/>
                <a:uFillTx/>
                <a:latin typeface="Arial"/>
                <a:ea typeface="+mn-ea"/>
                <a:cs typeface="Arial"/>
              </a:rPr>
              <a:t> </a:t>
            </a:r>
            <a:r>
              <a:rPr kumimoji="0" sz="4200" b="0" i="0" u="none" strike="noStrike" kern="1200" cap="none" spc="-240" normalizeH="0" baseline="0" noProof="0" dirty="0">
                <a:ln>
                  <a:noFill/>
                </a:ln>
                <a:solidFill>
                  <a:srgbClr val="252525"/>
                </a:solidFill>
                <a:effectLst/>
                <a:uLnTx/>
                <a:uFillTx/>
                <a:latin typeface="Arial"/>
                <a:ea typeface="+mn-ea"/>
                <a:cs typeface="Arial"/>
              </a:rPr>
              <a:t>de  </a:t>
            </a:r>
            <a:r>
              <a:rPr kumimoji="0" sz="4200" b="0" i="0" u="none" strike="noStrike" kern="1200" cap="none" spc="0" normalizeH="0" baseline="0" noProof="0" dirty="0">
                <a:ln>
                  <a:noFill/>
                </a:ln>
                <a:solidFill>
                  <a:srgbClr val="252525"/>
                </a:solidFill>
                <a:effectLst/>
                <a:uLnTx/>
                <a:uFillTx/>
                <a:latin typeface="Arial"/>
                <a:ea typeface="+mn-ea"/>
                <a:cs typeface="Arial"/>
              </a:rPr>
              <a:t>tu</a:t>
            </a:r>
            <a:r>
              <a:rPr kumimoji="0" sz="4200" b="0" i="0" u="none" strike="noStrike" kern="1200" cap="none" spc="-829" normalizeH="0" baseline="0" noProof="0" dirty="0">
                <a:ln>
                  <a:noFill/>
                </a:ln>
                <a:solidFill>
                  <a:srgbClr val="252525"/>
                </a:solidFill>
                <a:effectLst/>
                <a:uLnTx/>
                <a:uFillTx/>
                <a:latin typeface="Arial"/>
                <a:ea typeface="+mn-ea"/>
                <a:cs typeface="Arial"/>
              </a:rPr>
              <a:t> </a:t>
            </a:r>
            <a:r>
              <a:rPr kumimoji="0" sz="4200" b="0" i="0" u="none" strike="noStrike" kern="1200" cap="none" spc="-116" normalizeH="0" baseline="0" noProof="0" dirty="0">
                <a:ln>
                  <a:noFill/>
                </a:ln>
                <a:solidFill>
                  <a:srgbClr val="252525"/>
                </a:solidFill>
                <a:effectLst/>
                <a:uLnTx/>
                <a:uFillTx/>
                <a:latin typeface="Arial"/>
                <a:ea typeface="+mn-ea"/>
                <a:cs typeface="Arial"/>
              </a:rPr>
              <a:t>tramite </a:t>
            </a:r>
            <a:r>
              <a:rPr kumimoji="0" sz="4200" b="0" i="0" u="none" strike="noStrike" kern="1200" cap="none" spc="-240" normalizeH="0" baseline="0" noProof="0" dirty="0">
                <a:ln>
                  <a:noFill/>
                </a:ln>
                <a:solidFill>
                  <a:srgbClr val="252525"/>
                </a:solidFill>
                <a:effectLst/>
                <a:uLnTx/>
                <a:uFillTx/>
                <a:latin typeface="Arial"/>
                <a:ea typeface="+mn-ea"/>
                <a:cs typeface="Arial"/>
              </a:rPr>
              <a:t>en </a:t>
            </a:r>
            <a:r>
              <a:rPr kumimoji="0" sz="4200" b="0" i="0" u="none" strike="noStrike" kern="1200" cap="none" spc="-199" normalizeH="0" baseline="0" noProof="0" dirty="0">
                <a:ln>
                  <a:noFill/>
                </a:ln>
                <a:solidFill>
                  <a:srgbClr val="252525"/>
                </a:solidFill>
                <a:effectLst/>
                <a:uLnTx/>
                <a:uFillTx/>
                <a:latin typeface="Arial"/>
                <a:ea typeface="+mn-ea"/>
                <a:cs typeface="Arial"/>
              </a:rPr>
              <a:t>la  </a:t>
            </a:r>
            <a:r>
              <a:rPr kumimoji="0" sz="4200" b="0" i="0" u="none" strike="noStrike" kern="1200" cap="none" spc="-289" normalizeH="0" baseline="0" noProof="0" dirty="0">
                <a:ln>
                  <a:noFill/>
                </a:ln>
                <a:solidFill>
                  <a:srgbClr val="252525"/>
                </a:solidFill>
                <a:effectLst/>
                <a:uLnTx/>
                <a:uFillTx/>
                <a:latin typeface="Arial"/>
                <a:ea typeface="+mn-ea"/>
                <a:cs typeface="Arial"/>
              </a:rPr>
              <a:t>página </a:t>
            </a:r>
            <a:r>
              <a:rPr kumimoji="0" sz="4200" b="0" i="0" u="none" strike="noStrike" kern="1200" cap="none" spc="-184" normalizeH="0" baseline="0" noProof="0" dirty="0">
                <a:ln>
                  <a:noFill/>
                </a:ln>
                <a:solidFill>
                  <a:srgbClr val="252525"/>
                </a:solidFill>
                <a:effectLst/>
                <a:uLnTx/>
                <a:uFillTx/>
                <a:latin typeface="Arial"/>
                <a:ea typeface="+mn-ea"/>
                <a:cs typeface="Arial"/>
              </a:rPr>
              <a:t>del</a:t>
            </a:r>
            <a:r>
              <a:rPr kumimoji="0" sz="4200" b="0" i="0" u="none" strike="noStrike" kern="1200" cap="none" spc="-521" normalizeH="0" baseline="0" noProof="0" dirty="0">
                <a:ln>
                  <a:noFill/>
                </a:ln>
                <a:solidFill>
                  <a:srgbClr val="252525"/>
                </a:solidFill>
                <a:effectLst/>
                <a:uLnTx/>
                <a:uFillTx/>
                <a:latin typeface="Arial"/>
                <a:ea typeface="+mn-ea"/>
                <a:cs typeface="Arial"/>
              </a:rPr>
              <a:t> </a:t>
            </a:r>
            <a:r>
              <a:rPr kumimoji="0" sz="4200" b="0" i="0" u="none" strike="noStrike" kern="1200" cap="none" spc="-743" normalizeH="0" baseline="0" noProof="0" dirty="0">
                <a:ln>
                  <a:noFill/>
                </a:ln>
                <a:solidFill>
                  <a:srgbClr val="252525"/>
                </a:solidFill>
                <a:effectLst/>
                <a:uLnTx/>
                <a:uFillTx/>
                <a:latin typeface="Arial"/>
                <a:ea typeface="+mn-ea"/>
                <a:cs typeface="Arial"/>
              </a:rPr>
              <a:t>SAT.</a:t>
            </a:r>
            <a:endParaRPr kumimoji="0" sz="42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2186341" y="1371001"/>
            <a:ext cx="3722807" cy="372280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6628637" y="4114800"/>
            <a:ext cx="3291840" cy="0"/>
          </a:xfrm>
          <a:custGeom>
            <a:avLst/>
            <a:gdLst/>
            <a:ahLst/>
            <a:cxnLst/>
            <a:rect l="l" t="t" r="r" b="b"/>
            <a:pathLst>
              <a:path w="4389120">
                <a:moveTo>
                  <a:pt x="0" y="0"/>
                </a:moveTo>
                <a:lnTo>
                  <a:pt x="4389120" y="0"/>
                </a:lnTo>
              </a:path>
            </a:pathLst>
          </a:custGeom>
          <a:ln w="6096">
            <a:solidFill>
              <a:srgbClr val="23285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 name="object 5"/>
          <p:cNvGrpSpPr/>
          <p:nvPr/>
        </p:nvGrpSpPr>
        <p:grpSpPr>
          <a:xfrm>
            <a:off x="1524000" y="5607559"/>
            <a:ext cx="9144000" cy="393383"/>
            <a:chOff x="0" y="6333744"/>
            <a:chExt cx="12192000" cy="524510"/>
          </a:xfrm>
        </p:grpSpPr>
        <p:sp>
          <p:nvSpPr>
            <p:cNvPr id="6" name="object 6"/>
            <p:cNvSpPr/>
            <p:nvPr/>
          </p:nvSpPr>
          <p:spPr>
            <a:xfrm>
              <a:off x="0" y="6333744"/>
              <a:ext cx="12192000" cy="67310"/>
            </a:xfrm>
            <a:custGeom>
              <a:avLst/>
              <a:gdLst/>
              <a:ahLst/>
              <a:cxnLst/>
              <a:rect l="l" t="t" r="r" b="b"/>
              <a:pathLst>
                <a:path w="12192000" h="67310">
                  <a:moveTo>
                    <a:pt x="12192000" y="0"/>
                  </a:moveTo>
                  <a:lnTo>
                    <a:pt x="0" y="0"/>
                  </a:lnTo>
                  <a:lnTo>
                    <a:pt x="0" y="67055"/>
                  </a:lnTo>
                  <a:lnTo>
                    <a:pt x="12192000" y="67055"/>
                  </a:lnTo>
                  <a:lnTo>
                    <a:pt x="12192000"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object 8"/>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10" name="object 10"/>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84</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74975" y="1378460"/>
            <a:ext cx="7036308" cy="395706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88262" y="1024637"/>
            <a:ext cx="4581049"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1.</a:t>
            </a:r>
            <a:r>
              <a:rPr sz="1500" spc="-191" dirty="0"/>
              <a:t> </a:t>
            </a:r>
            <a:r>
              <a:rPr sz="1500" spc="-135" dirty="0"/>
              <a:t>Ingresamos</a:t>
            </a:r>
            <a:r>
              <a:rPr sz="1500" spc="-203" dirty="0"/>
              <a:t> </a:t>
            </a:r>
            <a:r>
              <a:rPr sz="1500" spc="-79" dirty="0"/>
              <a:t>al</a:t>
            </a:r>
            <a:r>
              <a:rPr sz="1500" spc="-188" dirty="0"/>
              <a:t> </a:t>
            </a:r>
            <a:r>
              <a:rPr sz="1500" spc="-116" dirty="0"/>
              <a:t>buzón</a:t>
            </a:r>
            <a:r>
              <a:rPr sz="1500" spc="-217" dirty="0"/>
              <a:t> </a:t>
            </a:r>
            <a:r>
              <a:rPr sz="1500" spc="-60" dirty="0"/>
              <a:t>tributario,</a:t>
            </a:r>
            <a:r>
              <a:rPr sz="1500" spc="-203" dirty="0"/>
              <a:t> </a:t>
            </a:r>
            <a:r>
              <a:rPr sz="1500" spc="-116" dirty="0"/>
              <a:t>capturamos</a:t>
            </a:r>
            <a:r>
              <a:rPr sz="1500" spc="-217" dirty="0"/>
              <a:t> </a:t>
            </a:r>
            <a:r>
              <a:rPr sz="1500" spc="-289" dirty="0"/>
              <a:t>RFC</a:t>
            </a:r>
            <a:r>
              <a:rPr sz="1500" spc="-210" dirty="0"/>
              <a:t> </a:t>
            </a:r>
            <a:r>
              <a:rPr sz="1500" spc="-94" dirty="0"/>
              <a:t>y</a:t>
            </a:r>
            <a:r>
              <a:rPr sz="1500" spc="-172" dirty="0"/>
              <a:t> </a:t>
            </a:r>
            <a:r>
              <a:rPr sz="1500" spc="-127" dirty="0"/>
              <a:t>Contraseña.</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85</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09215" y="1289304"/>
            <a:ext cx="7415784" cy="417195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08937" y="1042456"/>
            <a:ext cx="4968240"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2.</a:t>
            </a:r>
            <a:r>
              <a:rPr sz="1500" spc="-188" dirty="0"/>
              <a:t> </a:t>
            </a:r>
            <a:r>
              <a:rPr sz="1500" spc="-143" dirty="0"/>
              <a:t>Seleccionamos</a:t>
            </a:r>
            <a:r>
              <a:rPr sz="1500" spc="-217" dirty="0"/>
              <a:t> </a:t>
            </a:r>
            <a:r>
              <a:rPr sz="1500" spc="-60" dirty="0"/>
              <a:t>tramite</a:t>
            </a:r>
            <a:r>
              <a:rPr sz="1500" spc="-217" dirty="0"/>
              <a:t> </a:t>
            </a:r>
            <a:r>
              <a:rPr sz="1500" spc="-94" dirty="0"/>
              <a:t>y</a:t>
            </a:r>
            <a:r>
              <a:rPr sz="1500" spc="-169" dirty="0"/>
              <a:t> </a:t>
            </a:r>
            <a:r>
              <a:rPr sz="1500" spc="-101" dirty="0"/>
              <a:t>seguimiento</a:t>
            </a:r>
            <a:r>
              <a:rPr sz="1500" spc="-221" dirty="0"/>
              <a:t> </a:t>
            </a:r>
            <a:r>
              <a:rPr sz="1500" spc="-90" dirty="0"/>
              <a:t>de</a:t>
            </a:r>
            <a:r>
              <a:rPr sz="1500" spc="-180" dirty="0"/>
              <a:t> </a:t>
            </a:r>
            <a:r>
              <a:rPr sz="1500" spc="-79" dirty="0"/>
              <a:t>tramites</a:t>
            </a:r>
            <a:r>
              <a:rPr sz="1500" spc="-221" dirty="0"/>
              <a:t> </a:t>
            </a:r>
            <a:r>
              <a:rPr sz="1500" spc="-94" dirty="0"/>
              <a:t>y</a:t>
            </a:r>
            <a:r>
              <a:rPr sz="1500" spc="-169" dirty="0"/>
              <a:t> </a:t>
            </a:r>
            <a:r>
              <a:rPr sz="1500" spc="-94" dirty="0"/>
              <a:t>requerimientos.</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86</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55520" y="1396745"/>
            <a:ext cx="7287768" cy="409879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88261" y="1041790"/>
            <a:ext cx="7261384"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3.</a:t>
            </a:r>
            <a:r>
              <a:rPr sz="1500" spc="-188" dirty="0"/>
              <a:t> </a:t>
            </a:r>
            <a:r>
              <a:rPr sz="1500" spc="-143" dirty="0"/>
              <a:t>Nos</a:t>
            </a:r>
            <a:r>
              <a:rPr sz="1500" spc="-199" dirty="0"/>
              <a:t> </a:t>
            </a:r>
            <a:r>
              <a:rPr sz="1500" spc="-127" dirty="0"/>
              <a:t>aparecerá</a:t>
            </a:r>
            <a:r>
              <a:rPr sz="1500" spc="-199" dirty="0"/>
              <a:t> </a:t>
            </a:r>
            <a:r>
              <a:rPr sz="1500" spc="-83" dirty="0"/>
              <a:t>la</a:t>
            </a:r>
            <a:r>
              <a:rPr sz="1500" spc="-180" dirty="0"/>
              <a:t> </a:t>
            </a:r>
            <a:r>
              <a:rPr sz="1500" spc="-101" dirty="0"/>
              <a:t>siguiente</a:t>
            </a:r>
            <a:r>
              <a:rPr sz="1500" spc="-199" dirty="0"/>
              <a:t> </a:t>
            </a:r>
            <a:r>
              <a:rPr sz="1500" spc="-98" dirty="0"/>
              <a:t>pantalla</a:t>
            </a:r>
            <a:r>
              <a:rPr sz="1500" spc="-221" dirty="0"/>
              <a:t> </a:t>
            </a:r>
            <a:r>
              <a:rPr sz="1500" spc="-127" dirty="0"/>
              <a:t>seleccionamos</a:t>
            </a:r>
            <a:r>
              <a:rPr sz="1500" spc="-217" dirty="0"/>
              <a:t> </a:t>
            </a:r>
            <a:r>
              <a:rPr sz="1500" spc="-94" dirty="0"/>
              <a:t>los</a:t>
            </a:r>
            <a:r>
              <a:rPr sz="1500" spc="-199" dirty="0"/>
              <a:t> </a:t>
            </a:r>
            <a:r>
              <a:rPr sz="1500" spc="-105" dirty="0"/>
              <a:t>datos</a:t>
            </a:r>
            <a:r>
              <a:rPr sz="1500" spc="-199" dirty="0"/>
              <a:t> </a:t>
            </a:r>
            <a:r>
              <a:rPr sz="1500" spc="-90" dirty="0"/>
              <a:t>de</a:t>
            </a:r>
            <a:r>
              <a:rPr sz="1500" spc="-180" dirty="0"/>
              <a:t> </a:t>
            </a:r>
            <a:r>
              <a:rPr sz="1500" spc="-94" dirty="0"/>
              <a:t>los</a:t>
            </a:r>
            <a:r>
              <a:rPr sz="1500" spc="-203" dirty="0"/>
              <a:t> </a:t>
            </a:r>
            <a:r>
              <a:rPr sz="1500" spc="-83" dirty="0"/>
              <a:t>tramites</a:t>
            </a:r>
            <a:r>
              <a:rPr sz="1500" spc="-217" dirty="0"/>
              <a:t> </a:t>
            </a:r>
            <a:r>
              <a:rPr sz="1500" spc="-86" dirty="0"/>
              <a:t>que</a:t>
            </a:r>
            <a:r>
              <a:rPr sz="1500" spc="-199" dirty="0"/>
              <a:t> </a:t>
            </a:r>
            <a:r>
              <a:rPr sz="1500" spc="-116" dirty="0"/>
              <a:t>queremos</a:t>
            </a:r>
            <a:r>
              <a:rPr sz="1500" spc="-221" dirty="0"/>
              <a:t> </a:t>
            </a:r>
            <a:r>
              <a:rPr sz="1500" spc="-113" dirty="0"/>
              <a:t>consultar.</a:t>
            </a:r>
            <a:endParaRPr sz="1500"/>
          </a:p>
        </p:txBody>
      </p:sp>
      <p:sp>
        <p:nvSpPr>
          <p:cNvPr id="5" name="object 5"/>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7" name="object 7"/>
          <p:cNvSpPr txBox="1">
            <a:spLocks noGrp="1"/>
          </p:cNvSpPr>
          <p:nvPr>
            <p:ph type="sldNum" sz="quarter" idx="7"/>
          </p:nvPr>
        </p:nvSpPr>
        <p:spPr>
          <a:xfrm>
            <a:off x="13998193" y="6577077"/>
            <a:ext cx="211454" cy="141321"/>
          </a:xfrm>
          <a:prstGeom prst="rect">
            <a:avLst/>
          </a:prstGeom>
        </p:spPr>
        <p:txBody>
          <a:bodyPr vert="horz" wrap="square" lIns="0" tIns="0" rIns="0" bIns="0" rtlCol="0">
            <a:spAutoFit/>
          </a:bodyPr>
          <a:lstStyle>
            <a:defPPr>
              <a:defRPr lang="es-MX"/>
            </a:defPPr>
            <a:lvl1pPr marL="0" algn="l" defTabSz="914400" rtl="0" eaLnBrk="1" latinLnBrk="0" hangingPunct="1">
              <a:defRPr sz="1050" b="0" i="0" kern="1200">
                <a:solidFill>
                  <a:schemeClr val="bg1"/>
                </a:solidFill>
                <a:latin typeface="Carlito"/>
                <a:ea typeface="+mn-ea"/>
                <a:cs typeface="Carlit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marR="0" lvl="0" indent="0" algn="l" defTabSz="914400" rtl="0" eaLnBrk="1" fontAlgn="auto" latinLnBrk="0" hangingPunct="1">
              <a:lnSpc>
                <a:spcPts val="1100"/>
              </a:lnSpc>
              <a:spcBef>
                <a:spcPts val="0"/>
              </a:spcBef>
              <a:spcAft>
                <a:spcPts val="0"/>
              </a:spcAft>
              <a:buClrTx/>
              <a:buSzTx/>
              <a:buFontTx/>
              <a:buNone/>
              <a:tabLst/>
              <a:defRPr/>
            </a:pPr>
            <a:fld id="{81D60167-4931-47E6-BA6A-407CBD079E47}" type="slidenum">
              <a:rPr kumimoji="0" lang="es-MX" sz="1050" b="0" i="0" u="none" strike="noStrike" kern="1200" cap="none" spc="0" normalizeH="0" baseline="0" noProof="0" smtClean="0">
                <a:ln>
                  <a:noFill/>
                </a:ln>
                <a:solidFill>
                  <a:prstClr val="white"/>
                </a:solidFill>
                <a:effectLst/>
                <a:uLnTx/>
                <a:uFillTx/>
                <a:latin typeface="Carlito"/>
                <a:ea typeface="+mn-ea"/>
              </a:rPr>
              <a:pPr marL="38100" marR="0" lvl="0" indent="0" algn="l" defTabSz="914400" rtl="0" eaLnBrk="1" fontAlgn="auto" latinLnBrk="0" hangingPunct="1">
                <a:lnSpc>
                  <a:spcPts val="1100"/>
                </a:lnSpc>
                <a:spcBef>
                  <a:spcPts val="0"/>
                </a:spcBef>
                <a:spcAft>
                  <a:spcPts val="0"/>
                </a:spcAft>
                <a:buClrTx/>
                <a:buSzTx/>
                <a:buFontTx/>
                <a:buNone/>
                <a:tabLst/>
                <a:defRPr/>
              </a:pPr>
              <a:t>139</a:t>
            </a:fld>
            <a:endParaRPr kumimoji="0" sz="1050" b="0" i="0" u="none" strike="noStrike" kern="1200" cap="none" spc="0" normalizeH="0" baseline="0" noProof="0" dirty="0">
              <a:ln>
                <a:noFill/>
              </a:ln>
              <a:solidFill>
                <a:prstClr val="white"/>
              </a:solidFill>
              <a:effectLst/>
              <a:uLnTx/>
              <a:uFillTx/>
              <a:latin typeface="Carlito"/>
              <a:ea typeface="+mn-ea"/>
            </a:endParaRPr>
          </a:p>
        </p:txBody>
      </p:sp>
      <p:sp>
        <p:nvSpPr>
          <p:cNvPr id="4" name="object 4"/>
          <p:cNvSpPr txBox="1"/>
          <p:nvPr/>
        </p:nvSpPr>
        <p:spPr>
          <a:xfrm>
            <a:off x="2167356" y="4666012"/>
            <a:ext cx="3984784" cy="239489"/>
          </a:xfrm>
          <a:prstGeom prst="rect">
            <a:avLst/>
          </a:prstGeom>
        </p:spPr>
        <p:txBody>
          <a:bodyPr vert="horz" wrap="square" lIns="0" tIns="8573" rIns="0" bIns="0" rtlCol="0">
            <a:spAutoFit/>
          </a:bodyPr>
          <a:lstStyle/>
          <a:p>
            <a:pPr marL="9525" marR="0" lvl="0" indent="0" algn="l" defTabSz="914400" rtl="0" eaLnBrk="1" fontAlgn="auto" latinLnBrk="0" hangingPunct="1">
              <a:lnSpc>
                <a:spcPct val="100000"/>
              </a:lnSpc>
              <a:spcBef>
                <a:spcPts val="68"/>
              </a:spcBef>
              <a:spcAft>
                <a:spcPts val="0"/>
              </a:spcAft>
              <a:buClrTx/>
              <a:buSzTx/>
              <a:buFontTx/>
              <a:buNone/>
              <a:tabLst/>
              <a:defRPr/>
            </a:pPr>
            <a:r>
              <a:rPr kumimoji="0" sz="1500" b="0" i="0" u="none" strike="noStrike" kern="1200" cap="none" spc="-79" normalizeH="0" baseline="0" noProof="0" dirty="0">
                <a:ln>
                  <a:noFill/>
                </a:ln>
                <a:solidFill>
                  <a:prstClr val="black"/>
                </a:solidFill>
                <a:effectLst/>
                <a:uLnTx/>
                <a:uFillTx/>
                <a:latin typeface="Arial"/>
                <a:ea typeface="+mn-ea"/>
                <a:cs typeface="Arial"/>
              </a:rPr>
              <a:t>4.</a:t>
            </a:r>
            <a:r>
              <a:rPr kumimoji="0" sz="1500" b="0" i="0" u="none" strike="noStrike" kern="1200" cap="none" spc="-191" normalizeH="0" baseline="0" noProof="0" dirty="0">
                <a:ln>
                  <a:noFill/>
                </a:ln>
                <a:solidFill>
                  <a:prstClr val="black"/>
                </a:solidFill>
                <a:effectLst/>
                <a:uLnTx/>
                <a:uFillTx/>
                <a:latin typeface="Arial"/>
                <a:ea typeface="+mn-ea"/>
                <a:cs typeface="Arial"/>
              </a:rPr>
              <a:t> </a:t>
            </a:r>
            <a:r>
              <a:rPr kumimoji="0" sz="1500" b="0" i="0" u="none" strike="noStrike" kern="1200" cap="none" spc="-180" normalizeH="0" baseline="0" noProof="0" dirty="0">
                <a:ln>
                  <a:noFill/>
                </a:ln>
                <a:solidFill>
                  <a:prstClr val="black"/>
                </a:solidFill>
                <a:effectLst/>
                <a:uLnTx/>
                <a:uFillTx/>
                <a:latin typeface="Arial"/>
                <a:ea typeface="+mn-ea"/>
                <a:cs typeface="Arial"/>
              </a:rPr>
              <a:t>En</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esta</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pantalla</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nos</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127" normalizeH="0" baseline="0" noProof="0" dirty="0">
                <a:ln>
                  <a:noFill/>
                </a:ln>
                <a:solidFill>
                  <a:prstClr val="black"/>
                </a:solidFill>
                <a:effectLst/>
                <a:uLnTx/>
                <a:uFillTx/>
                <a:latin typeface="Arial"/>
                <a:ea typeface="+mn-ea"/>
                <a:cs typeface="Arial"/>
              </a:rPr>
              <a:t>aparece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los</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que</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están</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91" normalizeH="0" baseline="0" noProof="0" dirty="0">
                <a:ln>
                  <a:noFill/>
                </a:ln>
                <a:solidFill>
                  <a:prstClr val="black"/>
                </a:solidFill>
                <a:effectLst/>
                <a:uLnTx/>
                <a:uFillTx/>
                <a:latin typeface="Arial"/>
                <a:ea typeface="+mn-ea"/>
                <a:cs typeface="Arial"/>
              </a:rPr>
              <a:t> </a:t>
            </a:r>
            <a:r>
              <a:rPr kumimoji="0" sz="1500" b="0" i="0" u="none" strike="noStrike" kern="1200" cap="none" spc="-116" normalizeH="0" baseline="0" noProof="0" dirty="0">
                <a:ln>
                  <a:noFill/>
                </a:ln>
                <a:solidFill>
                  <a:prstClr val="black"/>
                </a:solidFill>
                <a:effectLst/>
                <a:uLnTx/>
                <a:uFillTx/>
                <a:latin typeface="Arial"/>
                <a:ea typeface="+mn-ea"/>
                <a:cs typeface="Arial"/>
              </a:rPr>
              <a:t>proceso.</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26970" y="1364741"/>
            <a:ext cx="7338060" cy="41285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36140" y="1063690"/>
            <a:ext cx="4881086"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5.</a:t>
            </a:r>
            <a:r>
              <a:rPr sz="1500" spc="-188" dirty="0"/>
              <a:t> </a:t>
            </a:r>
            <a:r>
              <a:rPr sz="1500" spc="-180" dirty="0"/>
              <a:t>En</a:t>
            </a:r>
            <a:r>
              <a:rPr sz="1500" spc="-184" dirty="0"/>
              <a:t> </a:t>
            </a:r>
            <a:r>
              <a:rPr sz="1500" spc="-83" dirty="0"/>
              <a:t>la</a:t>
            </a:r>
            <a:r>
              <a:rPr sz="1500" spc="-161" dirty="0"/>
              <a:t> </a:t>
            </a:r>
            <a:r>
              <a:rPr sz="1500" spc="-101" dirty="0"/>
              <a:t>siguiente</a:t>
            </a:r>
            <a:r>
              <a:rPr sz="1500" spc="-217" dirty="0"/>
              <a:t> </a:t>
            </a:r>
            <a:r>
              <a:rPr sz="1500" spc="-94" dirty="0"/>
              <a:t>pantalla</a:t>
            </a:r>
            <a:r>
              <a:rPr sz="1500" spc="-217" dirty="0"/>
              <a:t> </a:t>
            </a:r>
            <a:r>
              <a:rPr sz="1500" spc="-120" dirty="0"/>
              <a:t>podemos</a:t>
            </a:r>
            <a:r>
              <a:rPr sz="1500" spc="-199" dirty="0"/>
              <a:t> </a:t>
            </a:r>
            <a:r>
              <a:rPr sz="1500" spc="-83" dirty="0"/>
              <a:t>ver</a:t>
            </a:r>
            <a:r>
              <a:rPr sz="1500" spc="-210" dirty="0"/>
              <a:t> </a:t>
            </a:r>
            <a:r>
              <a:rPr sz="1500" spc="-98" dirty="0"/>
              <a:t>los</a:t>
            </a:r>
            <a:r>
              <a:rPr sz="1500" spc="-203" dirty="0"/>
              <a:t> </a:t>
            </a:r>
            <a:r>
              <a:rPr sz="1500" spc="-86" dirty="0"/>
              <a:t>que</a:t>
            </a:r>
            <a:r>
              <a:rPr sz="1500" spc="-199" dirty="0"/>
              <a:t> </a:t>
            </a:r>
            <a:r>
              <a:rPr sz="1500" spc="-124" dirty="0"/>
              <a:t>aparecen</a:t>
            </a:r>
            <a:r>
              <a:rPr sz="1500" spc="-214" dirty="0"/>
              <a:t> </a:t>
            </a:r>
            <a:r>
              <a:rPr sz="1500" spc="-98" dirty="0"/>
              <a:t>requeridos.</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62427" y="1568195"/>
            <a:ext cx="6867144" cy="386562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p:nvPr/>
        </p:nvSpPr>
        <p:spPr>
          <a:xfrm>
            <a:off x="1988363" y="1108804"/>
            <a:ext cx="7895273" cy="444674"/>
          </a:xfrm>
          <a:prstGeom prst="rect">
            <a:avLst/>
          </a:prstGeom>
        </p:spPr>
        <p:txBody>
          <a:bodyPr vert="horz" wrap="square" lIns="0" tIns="8573" rIns="0" bIns="0" rtlCol="0">
            <a:spAutoFit/>
          </a:bodyPr>
          <a:lstStyle/>
          <a:p>
            <a:pPr marL="9525" marR="0" lvl="0" indent="0" algn="l" defTabSz="914400" rtl="0" eaLnBrk="1" fontAlgn="auto" latinLnBrk="0" hangingPunct="1">
              <a:lnSpc>
                <a:spcPts val="1665"/>
              </a:lnSpc>
              <a:spcBef>
                <a:spcPts val="68"/>
              </a:spcBef>
              <a:spcAft>
                <a:spcPts val="0"/>
              </a:spcAft>
              <a:buClrTx/>
              <a:buSzTx/>
              <a:buFontTx/>
              <a:buNone/>
              <a:tabLst/>
              <a:defRPr/>
            </a:pPr>
            <a:r>
              <a:rPr kumimoji="0" sz="1500" b="0" i="0" u="none" strike="noStrike" kern="1200" cap="none" spc="-79" normalizeH="0" baseline="0" noProof="0" dirty="0">
                <a:ln>
                  <a:noFill/>
                </a:ln>
                <a:solidFill>
                  <a:prstClr val="black"/>
                </a:solidFill>
                <a:effectLst/>
                <a:uLnTx/>
                <a:uFillTx/>
                <a:latin typeface="Arial"/>
                <a:ea typeface="+mn-ea"/>
                <a:cs typeface="Arial"/>
              </a:rPr>
              <a:t>6.</a:t>
            </a:r>
            <a:r>
              <a:rPr kumimoji="0" sz="1500" b="0" i="0" u="none" strike="noStrike" kern="1200" cap="none" spc="-188" normalizeH="0" baseline="0" noProof="0" dirty="0">
                <a:ln>
                  <a:noFill/>
                </a:ln>
                <a:solidFill>
                  <a:prstClr val="black"/>
                </a:solidFill>
                <a:effectLst/>
                <a:uLnTx/>
                <a:uFillTx/>
                <a:latin typeface="Arial"/>
                <a:ea typeface="+mn-ea"/>
                <a:cs typeface="Arial"/>
              </a:rPr>
              <a:t> </a:t>
            </a:r>
            <a:r>
              <a:rPr kumimoji="0" sz="1500" b="0" i="0" u="none" strike="noStrike" kern="1200" cap="none" spc="-180" normalizeH="0" baseline="0" noProof="0" dirty="0">
                <a:ln>
                  <a:noFill/>
                </a:ln>
                <a:solidFill>
                  <a:prstClr val="black"/>
                </a:solidFill>
                <a:effectLst/>
                <a:uLnTx/>
                <a:uFillTx/>
                <a:latin typeface="Arial"/>
                <a:ea typeface="+mn-ea"/>
                <a:cs typeface="Arial"/>
              </a:rPr>
              <a:t>En </a:t>
            </a:r>
            <a:r>
              <a:rPr kumimoji="0" sz="1500" b="0" i="0" u="none" strike="noStrike" kern="1200" cap="none" spc="-83" normalizeH="0" baseline="0" noProof="0" dirty="0">
                <a:ln>
                  <a:noFill/>
                </a:ln>
                <a:solidFill>
                  <a:prstClr val="black"/>
                </a:solidFill>
                <a:effectLst/>
                <a:uLnTx/>
                <a:uFillTx/>
                <a:latin typeface="Arial"/>
                <a:ea typeface="+mn-ea"/>
                <a:cs typeface="Arial"/>
              </a:rPr>
              <a:t>la</a:t>
            </a:r>
            <a:r>
              <a:rPr kumimoji="0" sz="1500" b="0" i="0" u="none" strike="noStrike" kern="1200" cap="none" spc="-165" normalizeH="0" baseline="0" noProof="0" dirty="0">
                <a:ln>
                  <a:noFill/>
                </a:ln>
                <a:solidFill>
                  <a:prstClr val="black"/>
                </a:solidFill>
                <a:effectLst/>
                <a:uLnTx/>
                <a:uFillTx/>
                <a:latin typeface="Arial"/>
                <a:ea typeface="+mn-ea"/>
                <a:cs typeface="Arial"/>
              </a:rPr>
              <a:t> </a:t>
            </a:r>
            <a:r>
              <a:rPr kumimoji="0" sz="1500" b="0" i="0" u="none" strike="noStrike" kern="1200" cap="none" spc="-101" normalizeH="0" baseline="0" noProof="0" dirty="0">
                <a:ln>
                  <a:noFill/>
                </a:ln>
                <a:solidFill>
                  <a:prstClr val="black"/>
                </a:solidFill>
                <a:effectLst/>
                <a:uLnTx/>
                <a:uFillTx/>
                <a:latin typeface="Arial"/>
                <a:ea typeface="+mn-ea"/>
                <a:cs typeface="Arial"/>
              </a:rPr>
              <a:t>siguiente</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aquellos</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que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71" normalizeH="0" baseline="0" noProof="0" dirty="0">
                <a:ln>
                  <a:noFill/>
                </a:ln>
                <a:solidFill>
                  <a:prstClr val="black"/>
                </a:solidFill>
                <a:effectLst/>
                <a:uLnTx/>
                <a:uFillTx/>
                <a:latin typeface="Arial"/>
                <a:ea typeface="+mn-ea"/>
                <a:cs typeface="Arial"/>
              </a:rPr>
              <a:t>fueron</a:t>
            </a:r>
            <a:r>
              <a:rPr kumimoji="0" sz="1500" b="0" i="0" u="none" strike="noStrike" kern="1200" cap="none" spc="-214" normalizeH="0" baseline="0" noProof="0" dirty="0">
                <a:ln>
                  <a:noFill/>
                </a:ln>
                <a:solidFill>
                  <a:prstClr val="black"/>
                </a:solidFill>
                <a:effectLst/>
                <a:uLnTx/>
                <a:uFillTx/>
                <a:latin typeface="Arial"/>
                <a:ea typeface="+mn-ea"/>
                <a:cs typeface="Arial"/>
              </a:rPr>
              <a:t> </a:t>
            </a:r>
            <a:r>
              <a:rPr kumimoji="0" sz="1500" b="0" i="0" u="none" strike="noStrike" kern="1200" cap="none" spc="-139" normalizeH="0" baseline="0" noProof="0" dirty="0">
                <a:ln>
                  <a:noFill/>
                </a:ln>
                <a:solidFill>
                  <a:prstClr val="black"/>
                </a:solidFill>
                <a:effectLst/>
                <a:uLnTx/>
                <a:uFillTx/>
                <a:latin typeface="Arial"/>
                <a:ea typeface="+mn-ea"/>
                <a:cs typeface="Arial"/>
              </a:rPr>
              <a:t>pagados,</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este</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120" normalizeH="0" baseline="0" noProof="0" dirty="0">
                <a:ln>
                  <a:noFill/>
                </a:ln>
                <a:solidFill>
                  <a:prstClr val="black"/>
                </a:solidFill>
                <a:effectLst/>
                <a:uLnTx/>
                <a:uFillTx/>
                <a:latin typeface="Arial"/>
                <a:ea typeface="+mn-ea"/>
                <a:cs typeface="Arial"/>
              </a:rPr>
              <a:t>nos</a:t>
            </a:r>
            <a:r>
              <a:rPr kumimoji="0" sz="1500" b="0" i="0" u="none" strike="noStrike" kern="1200" cap="none" spc="-199"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indica</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113" normalizeH="0" baseline="0" noProof="0" dirty="0">
                <a:ln>
                  <a:noFill/>
                </a:ln>
                <a:solidFill>
                  <a:prstClr val="black"/>
                </a:solidFill>
                <a:effectLst/>
                <a:uLnTx/>
                <a:uFillTx/>
                <a:latin typeface="Arial"/>
                <a:ea typeface="+mn-ea"/>
                <a:cs typeface="Arial"/>
              </a:rPr>
              <a:t>cuando</a:t>
            </a:r>
            <a:r>
              <a:rPr kumimoji="0" sz="1500" b="0" i="0" u="none" strike="noStrike" kern="1200" cap="none" spc="-221" normalizeH="0" baseline="0" noProof="0" dirty="0">
                <a:ln>
                  <a:noFill/>
                </a:ln>
                <a:solidFill>
                  <a:prstClr val="black"/>
                </a:solidFill>
                <a:effectLst/>
                <a:uLnTx/>
                <a:uFillTx/>
                <a:latin typeface="Arial"/>
                <a:ea typeface="+mn-ea"/>
                <a:cs typeface="Arial"/>
              </a:rPr>
              <a:t> </a:t>
            </a:r>
            <a:r>
              <a:rPr kumimoji="0" sz="1500" b="0" i="0" u="none" strike="noStrike" kern="1200" cap="none" spc="-146" normalizeH="0" baseline="0" noProof="0" dirty="0">
                <a:ln>
                  <a:noFill/>
                </a:ln>
                <a:solidFill>
                  <a:prstClr val="black"/>
                </a:solidFill>
                <a:effectLst/>
                <a:uLnTx/>
                <a:uFillTx/>
                <a:latin typeface="Arial"/>
                <a:ea typeface="+mn-ea"/>
                <a:cs typeface="Arial"/>
              </a:rPr>
              <a:t>se</a:t>
            </a:r>
            <a:r>
              <a:rPr kumimoji="0" sz="1500" b="0" i="0" u="none" strike="noStrike" kern="1200" cap="none" spc="-176" normalizeH="0" baseline="0" noProof="0" dirty="0">
                <a:ln>
                  <a:noFill/>
                </a:ln>
                <a:solidFill>
                  <a:prstClr val="black"/>
                </a:solidFill>
                <a:effectLst/>
                <a:uLnTx/>
                <a:uFillTx/>
                <a:latin typeface="Arial"/>
                <a:ea typeface="+mn-ea"/>
                <a:cs typeface="Arial"/>
              </a:rPr>
              <a:t> </a:t>
            </a:r>
            <a:r>
              <a:rPr kumimoji="0" sz="1500" b="0" i="0" u="none" strike="noStrike" kern="1200" cap="none" spc="-105" normalizeH="0" baseline="0" noProof="0" dirty="0">
                <a:ln>
                  <a:noFill/>
                </a:ln>
                <a:solidFill>
                  <a:prstClr val="black"/>
                </a:solidFill>
                <a:effectLst/>
                <a:uLnTx/>
                <a:uFillTx/>
                <a:latin typeface="Arial"/>
                <a:ea typeface="+mn-ea"/>
                <a:cs typeface="Arial"/>
              </a:rPr>
              <a:t>realizo</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60" normalizeH="0" baseline="0" noProof="0" dirty="0">
                <a:ln>
                  <a:noFill/>
                </a:ln>
                <a:solidFill>
                  <a:prstClr val="black"/>
                </a:solidFill>
                <a:effectLst/>
                <a:uLnTx/>
                <a:uFillTx/>
                <a:latin typeface="Arial"/>
                <a:ea typeface="+mn-ea"/>
                <a:cs typeface="Arial"/>
              </a:rPr>
              <a:t>el</a:t>
            </a:r>
            <a:r>
              <a:rPr kumimoji="0" sz="1500" b="0" i="0" u="none" strike="noStrike" kern="1200" cap="none" spc="-184"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deposito,</a:t>
            </a:r>
            <a:r>
              <a:rPr kumimoji="0" sz="1500" b="0" i="0" u="none" strike="noStrike" kern="1200" cap="none" spc="-203" normalizeH="0" baseline="0" noProof="0" dirty="0">
                <a:ln>
                  <a:noFill/>
                </a:ln>
                <a:solidFill>
                  <a:prstClr val="black"/>
                </a:solidFill>
                <a:effectLst/>
                <a:uLnTx/>
                <a:uFillTx/>
                <a:latin typeface="Arial"/>
                <a:ea typeface="+mn-ea"/>
                <a:cs typeface="Arial"/>
              </a:rPr>
              <a:t> </a:t>
            </a:r>
            <a:r>
              <a:rPr kumimoji="0" sz="1500" b="0" i="0" u="none" strike="noStrike" kern="1200" cap="none" spc="-53" normalizeH="0" baseline="0" noProof="0" dirty="0">
                <a:ln>
                  <a:noFill/>
                </a:ln>
                <a:solidFill>
                  <a:prstClr val="black"/>
                </a:solidFill>
                <a:effectLst/>
                <a:uLnTx/>
                <a:uFillTx/>
                <a:latin typeface="Arial"/>
                <a:ea typeface="+mn-ea"/>
                <a:cs typeface="Arial"/>
              </a:rPr>
              <a:t>por</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que</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8" normalizeH="0" baseline="0" noProof="0" dirty="0">
                <a:ln>
                  <a:noFill/>
                </a:ln>
                <a:solidFill>
                  <a:prstClr val="black"/>
                </a:solidFill>
                <a:effectLst/>
                <a:uLnTx/>
                <a:uFillTx/>
                <a:latin typeface="Arial"/>
                <a:ea typeface="+mn-ea"/>
                <a:cs typeface="Arial"/>
              </a:rPr>
              <a:t>cantidad</a:t>
            </a:r>
            <a:r>
              <a:rPr kumimoji="0" sz="1500" b="0" i="0" u="none" strike="noStrike" kern="1200" cap="none" spc="-217" normalizeH="0" baseline="0" noProof="0" dirty="0">
                <a:ln>
                  <a:noFill/>
                </a:ln>
                <a:solidFill>
                  <a:prstClr val="black"/>
                </a:solidFill>
                <a:effectLst/>
                <a:uLnTx/>
                <a:uFillTx/>
                <a:latin typeface="Arial"/>
                <a:ea typeface="+mn-ea"/>
                <a:cs typeface="Arial"/>
              </a:rPr>
              <a:t> </a:t>
            </a:r>
            <a:r>
              <a:rPr kumimoji="0" sz="1500" b="0" i="0" u="none" strike="noStrike" kern="1200" cap="none" spc="-94" normalizeH="0" baseline="0" noProof="0" dirty="0">
                <a:ln>
                  <a:noFill/>
                </a:ln>
                <a:solidFill>
                  <a:prstClr val="black"/>
                </a:solidFill>
                <a:effectLst/>
                <a:uLnTx/>
                <a:uFillTx/>
                <a:latin typeface="Arial"/>
                <a:ea typeface="+mn-ea"/>
                <a:cs typeface="Arial"/>
              </a:rPr>
              <a:t>y</a:t>
            </a:r>
            <a:endParaRPr kumimoji="0" sz="1500" b="0" i="0" u="none" strike="noStrike" kern="1200" cap="none" spc="0" normalizeH="0" baseline="0" noProof="0">
              <a:ln>
                <a:noFill/>
              </a:ln>
              <a:solidFill>
                <a:prstClr val="black"/>
              </a:solidFill>
              <a:effectLst/>
              <a:uLnTx/>
              <a:uFillTx/>
              <a:latin typeface="Arial"/>
              <a:ea typeface="+mn-ea"/>
              <a:cs typeface="Arial"/>
            </a:endParaRPr>
          </a:p>
          <a:p>
            <a:pPr marL="9525" marR="0" lvl="0" indent="0" algn="l" defTabSz="914400" rtl="0" eaLnBrk="1" fontAlgn="auto" latinLnBrk="0" hangingPunct="1">
              <a:lnSpc>
                <a:spcPts val="1665"/>
              </a:lnSpc>
              <a:spcBef>
                <a:spcPts val="0"/>
              </a:spcBef>
              <a:spcAft>
                <a:spcPts val="0"/>
              </a:spcAft>
              <a:buClrTx/>
              <a:buSzTx/>
              <a:buFontTx/>
              <a:buNone/>
              <a:tabLst/>
              <a:defRPr/>
            </a:pPr>
            <a:r>
              <a:rPr kumimoji="0" sz="1500" b="0" i="0" u="none" strike="noStrike" kern="1200" cap="none" spc="-131" normalizeH="0" baseline="0" noProof="0" dirty="0">
                <a:ln>
                  <a:noFill/>
                </a:ln>
                <a:solidFill>
                  <a:prstClr val="black"/>
                </a:solidFill>
                <a:effectLst/>
                <a:uLnTx/>
                <a:uFillTx/>
                <a:latin typeface="Arial"/>
                <a:ea typeface="+mn-ea"/>
                <a:cs typeface="Arial"/>
              </a:rPr>
              <a:t>a</a:t>
            </a:r>
            <a:r>
              <a:rPr kumimoji="0" sz="1500" b="0" i="0" u="none" strike="noStrike" kern="1200" cap="none" spc="-172" normalizeH="0" baseline="0" noProof="0" dirty="0">
                <a:ln>
                  <a:noFill/>
                </a:ln>
                <a:solidFill>
                  <a:prstClr val="black"/>
                </a:solidFill>
                <a:effectLst/>
                <a:uLnTx/>
                <a:uFillTx/>
                <a:latin typeface="Arial"/>
                <a:ea typeface="+mn-ea"/>
                <a:cs typeface="Arial"/>
              </a:rPr>
              <a:t> </a:t>
            </a:r>
            <a:r>
              <a:rPr kumimoji="0" sz="1500" b="0" i="0" u="none" strike="noStrike" kern="1200" cap="none" spc="-86" normalizeH="0" baseline="0" noProof="0" dirty="0">
                <a:ln>
                  <a:noFill/>
                </a:ln>
                <a:solidFill>
                  <a:prstClr val="black"/>
                </a:solidFill>
                <a:effectLst/>
                <a:uLnTx/>
                <a:uFillTx/>
                <a:latin typeface="Arial"/>
                <a:ea typeface="+mn-ea"/>
                <a:cs typeface="Arial"/>
              </a:rPr>
              <a:t>que</a:t>
            </a:r>
            <a:r>
              <a:rPr kumimoji="0" sz="1500" b="0" i="0" u="none" strike="noStrike" kern="1200" cap="none" spc="-206" normalizeH="0" baseline="0" noProof="0" dirty="0">
                <a:ln>
                  <a:noFill/>
                </a:ln>
                <a:solidFill>
                  <a:prstClr val="black"/>
                </a:solidFill>
                <a:effectLst/>
                <a:uLnTx/>
                <a:uFillTx/>
                <a:latin typeface="Arial"/>
                <a:ea typeface="+mn-ea"/>
                <a:cs typeface="Arial"/>
              </a:rPr>
              <a:t> </a:t>
            </a:r>
            <a:r>
              <a:rPr kumimoji="0" sz="1500" b="0" i="0" u="none" strike="noStrike" kern="1200" cap="none" spc="-79" normalizeH="0" baseline="0" noProof="0" dirty="0">
                <a:ln>
                  <a:noFill/>
                </a:ln>
                <a:solidFill>
                  <a:prstClr val="black"/>
                </a:solidFill>
                <a:effectLst/>
                <a:uLnTx/>
                <a:uFillTx/>
                <a:latin typeface="Arial"/>
                <a:ea typeface="+mn-ea"/>
                <a:cs typeface="Arial"/>
              </a:rPr>
              <a:t>periodo</a:t>
            </a:r>
            <a:r>
              <a:rPr kumimoji="0" sz="1500" b="0" i="0" u="none" strike="noStrike" kern="1200" cap="none" spc="-229" normalizeH="0" baseline="0" noProof="0" dirty="0">
                <a:ln>
                  <a:noFill/>
                </a:ln>
                <a:solidFill>
                  <a:prstClr val="black"/>
                </a:solidFill>
                <a:effectLst/>
                <a:uLnTx/>
                <a:uFillTx/>
                <a:latin typeface="Arial"/>
                <a:ea typeface="+mn-ea"/>
                <a:cs typeface="Arial"/>
              </a:rPr>
              <a:t> </a:t>
            </a:r>
            <a:r>
              <a:rPr kumimoji="0" sz="1500" b="0" i="0" u="none" strike="noStrike" kern="1200" cap="none" spc="-109" normalizeH="0" baseline="0" noProof="0" dirty="0">
                <a:ln>
                  <a:noFill/>
                </a:ln>
                <a:solidFill>
                  <a:prstClr val="black"/>
                </a:solidFill>
                <a:effectLst/>
                <a:uLnTx/>
                <a:uFillTx/>
                <a:latin typeface="Arial"/>
                <a:ea typeface="+mn-ea"/>
                <a:cs typeface="Arial"/>
              </a:rPr>
              <a:t>corresponde.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89</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25268" y="1353312"/>
            <a:ext cx="7374636" cy="415137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93291" y="1041973"/>
            <a:ext cx="823913" cy="239489"/>
          </a:xfrm>
          <a:prstGeom prst="rect">
            <a:avLst/>
          </a:prstGeom>
        </p:spPr>
        <p:txBody>
          <a:bodyPr vert="horz" wrap="square" lIns="0" tIns="8573" rIns="0" bIns="0" rtlCol="0" anchor="ctr">
            <a:spAutoFit/>
          </a:bodyPr>
          <a:lstStyle/>
          <a:p>
            <a:pPr marL="9525">
              <a:lnSpc>
                <a:spcPct val="100000"/>
              </a:lnSpc>
              <a:spcBef>
                <a:spcPts val="68"/>
              </a:spcBef>
            </a:pPr>
            <a:r>
              <a:rPr sz="1500" spc="-79" dirty="0"/>
              <a:t>7.</a:t>
            </a:r>
            <a:r>
              <a:rPr sz="1500" spc="-225"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90</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13837" y="1376171"/>
            <a:ext cx="7301484" cy="410565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txBox="1">
            <a:spLocks noGrp="1"/>
          </p:cNvSpPr>
          <p:nvPr>
            <p:ph type="title"/>
          </p:nvPr>
        </p:nvSpPr>
        <p:spPr>
          <a:xfrm>
            <a:off x="2093290" y="1062745"/>
            <a:ext cx="823436" cy="239970"/>
          </a:xfrm>
          <a:prstGeom prst="rect">
            <a:avLst/>
          </a:prstGeom>
        </p:spPr>
        <p:txBody>
          <a:bodyPr vert="horz" wrap="square" lIns="0" tIns="9049" rIns="0" bIns="0" rtlCol="0" anchor="ctr">
            <a:spAutoFit/>
          </a:bodyPr>
          <a:lstStyle/>
          <a:p>
            <a:pPr marL="9525">
              <a:lnSpc>
                <a:spcPct val="100000"/>
              </a:lnSpc>
              <a:spcBef>
                <a:spcPts val="71"/>
              </a:spcBef>
            </a:pPr>
            <a:r>
              <a:rPr sz="1500" spc="-75" dirty="0"/>
              <a:t>8.</a:t>
            </a:r>
            <a:r>
              <a:rPr sz="1500" spc="-233" dirty="0"/>
              <a:t> </a:t>
            </a:r>
            <a:r>
              <a:rPr sz="1500" spc="-109" dirty="0"/>
              <a:t>Ejemplo:</a:t>
            </a:r>
            <a:endParaRPr sz="1500"/>
          </a:p>
        </p:txBody>
      </p:sp>
      <p:sp>
        <p:nvSpPr>
          <p:cNvPr id="4" name="object 4"/>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5" name="object 5"/>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6" name="object 6"/>
          <p:cNvSpPr txBox="1">
            <a:spLocks noGrp="1"/>
          </p:cNvSpPr>
          <p:nvPr>
            <p:ph type="sldNum" sz="quarter" idx="7"/>
          </p:nvPr>
        </p:nvSpPr>
        <p:spPr>
          <a:xfrm>
            <a:off x="1524000" y="857250"/>
            <a:ext cx="0" cy="206210"/>
          </a:xfrm>
          <a:prstGeom prst="rect">
            <a:avLst/>
          </a:prstGeom>
        </p:spPr>
        <p:txBody>
          <a:bodyPr vert="horz" wrap="square" lIns="0" tIns="0" rIns="0" bIns="0" rtlCol="0" anchor="ctr">
            <a:spAutoFit/>
          </a:bodyPr>
          <a:lstStyle/>
          <a:p>
            <a:pPr marL="28575" marR="0" lvl="0" indent="0" algn="r"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prstClr val="white"/>
                </a:solidFill>
                <a:effectLst/>
                <a:uLnTx/>
                <a:uFillTx/>
                <a:latin typeface="Carlito"/>
                <a:ea typeface="+mn-ea"/>
              </a:rPr>
              <a:t>91</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95488" y="842935"/>
            <a:ext cx="7885112" cy="1570495"/>
          </a:xfrm>
          <a:prstGeom prst="rect">
            <a:avLst/>
          </a:prstGeom>
        </p:spPr>
        <p:txBody>
          <a:bodyPr vert="horz" wrap="square" lIns="0" tIns="74295" rIns="0" bIns="0" rtlCol="0" anchor="ctr">
            <a:spAutoFit/>
          </a:bodyPr>
          <a:lstStyle/>
          <a:p>
            <a:pPr marL="3578066" marR="3810" indent="59055">
              <a:lnSpc>
                <a:spcPts val="2828"/>
              </a:lnSpc>
              <a:spcBef>
                <a:spcPts val="585"/>
              </a:spcBef>
            </a:pPr>
            <a:r>
              <a:rPr spc="-289" dirty="0"/>
              <a:t>¿Qué </a:t>
            </a:r>
            <a:r>
              <a:rPr spc="-180" dirty="0"/>
              <a:t>hacer </a:t>
            </a:r>
            <a:r>
              <a:rPr spc="-188" dirty="0"/>
              <a:t>si </a:t>
            </a:r>
            <a:r>
              <a:rPr spc="-143" dirty="0"/>
              <a:t>la </a:t>
            </a:r>
            <a:r>
              <a:rPr spc="-139" dirty="0"/>
              <a:t>Autoridad </a:t>
            </a:r>
            <a:r>
              <a:rPr spc="-199" dirty="0"/>
              <a:t>niega  </a:t>
            </a:r>
            <a:r>
              <a:rPr spc="-143" dirty="0"/>
              <a:t>la</a:t>
            </a:r>
            <a:r>
              <a:rPr spc="-266" dirty="0"/>
              <a:t> </a:t>
            </a:r>
            <a:r>
              <a:rPr spc="-127" dirty="0"/>
              <a:t>solicitud</a:t>
            </a:r>
            <a:r>
              <a:rPr spc="-304" dirty="0"/>
              <a:t> </a:t>
            </a:r>
            <a:r>
              <a:rPr spc="-169" dirty="0"/>
              <a:t>de</a:t>
            </a:r>
            <a:r>
              <a:rPr spc="-259" dirty="0"/>
              <a:t> </a:t>
            </a:r>
            <a:r>
              <a:rPr spc="-161" dirty="0"/>
              <a:t>devolución</a:t>
            </a:r>
            <a:r>
              <a:rPr spc="-304" dirty="0"/>
              <a:t> </a:t>
            </a:r>
            <a:r>
              <a:rPr spc="-169" dirty="0"/>
              <a:t>de</a:t>
            </a:r>
            <a:r>
              <a:rPr spc="-255" dirty="0"/>
              <a:t> </a:t>
            </a:r>
            <a:r>
              <a:rPr spc="-326" dirty="0"/>
              <a:t>IVA?</a:t>
            </a:r>
          </a:p>
        </p:txBody>
      </p:sp>
      <p:sp>
        <p:nvSpPr>
          <p:cNvPr id="3" name="object 3"/>
          <p:cNvSpPr/>
          <p:nvPr/>
        </p:nvSpPr>
        <p:spPr>
          <a:xfrm>
            <a:off x="1524001" y="1764220"/>
            <a:ext cx="3257549" cy="386448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5490209" y="2420874"/>
            <a:ext cx="4628198" cy="0"/>
          </a:xfrm>
          <a:custGeom>
            <a:avLst/>
            <a:gdLst/>
            <a:ahLst/>
            <a:cxnLst/>
            <a:rect l="l" t="t" r="r" b="b"/>
            <a:pathLst>
              <a:path w="6170930">
                <a:moveTo>
                  <a:pt x="0" y="0"/>
                </a:moveTo>
                <a:lnTo>
                  <a:pt x="6170676" y="0"/>
                </a:lnTo>
              </a:path>
            </a:pathLst>
          </a:custGeom>
          <a:ln w="609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txBox="1"/>
          <p:nvPr/>
        </p:nvSpPr>
        <p:spPr>
          <a:xfrm>
            <a:off x="4853654" y="2634425"/>
            <a:ext cx="5642610" cy="3074848"/>
          </a:xfrm>
          <a:prstGeom prst="rect">
            <a:avLst/>
          </a:prstGeom>
        </p:spPr>
        <p:txBody>
          <a:bodyPr vert="horz" wrap="square" lIns="0" tIns="28099" rIns="0" bIns="0" rtlCol="0">
            <a:spAutoFit/>
          </a:bodyPr>
          <a:lstStyle/>
          <a:p>
            <a:pPr marL="9525" marR="4286" lvl="0" indent="0" algn="just" defTabSz="914400" rtl="0" eaLnBrk="1" fontAlgn="auto" latinLnBrk="0" hangingPunct="1">
              <a:lnSpc>
                <a:spcPct val="90100"/>
              </a:lnSpc>
              <a:spcBef>
                <a:spcPts val="221"/>
              </a:spcBef>
              <a:spcAft>
                <a:spcPts val="0"/>
              </a:spcAft>
              <a:buClrTx/>
              <a:buSzTx/>
              <a:buFontTx/>
              <a:buNone/>
              <a:tabLst/>
              <a:defRPr/>
            </a:pPr>
            <a:r>
              <a:rPr kumimoji="0" sz="1200" b="0" i="0" u="none" strike="noStrike" kern="1200" cap="none" spc="-4" normalizeH="0" baseline="0" noProof="0" dirty="0">
                <a:ln>
                  <a:noFill/>
                </a:ln>
                <a:solidFill>
                  <a:prstClr val="black"/>
                </a:solidFill>
                <a:effectLst/>
                <a:uLnTx/>
                <a:uFillTx/>
                <a:latin typeface="Arial"/>
                <a:ea typeface="+mn-ea"/>
                <a:cs typeface="Arial"/>
              </a:rPr>
              <a:t>Analizar </a:t>
            </a:r>
            <a:r>
              <a:rPr kumimoji="0" sz="1200" b="0" i="0" u="none" strike="noStrike" kern="1200" cap="none" spc="0" normalizeH="0" baseline="0" noProof="0" dirty="0">
                <a:ln>
                  <a:noFill/>
                </a:ln>
                <a:solidFill>
                  <a:prstClr val="black"/>
                </a:solidFill>
                <a:effectLst/>
                <a:uLnTx/>
                <a:uFillTx/>
                <a:latin typeface="Arial"/>
                <a:ea typeface="+mn-ea"/>
                <a:cs typeface="Arial"/>
              </a:rPr>
              <a:t>la </a:t>
            </a:r>
            <a:r>
              <a:rPr kumimoji="0" sz="1200" b="0" i="0" u="none" strike="noStrike" kern="1200" cap="none" spc="-4" normalizeH="0" baseline="0" noProof="0" dirty="0">
                <a:ln>
                  <a:noFill/>
                </a:ln>
                <a:solidFill>
                  <a:prstClr val="black"/>
                </a:solidFill>
                <a:effectLst/>
                <a:uLnTx/>
                <a:uFillTx/>
                <a:latin typeface="Arial"/>
                <a:ea typeface="+mn-ea"/>
                <a:cs typeface="Arial"/>
              </a:rPr>
              <a:t>Resolución emitida </a:t>
            </a:r>
            <a:r>
              <a:rPr kumimoji="0" sz="1200" b="0" i="0" u="none" strike="noStrike" kern="1200" cap="none" spc="0" normalizeH="0" baseline="0" noProof="0" dirty="0">
                <a:ln>
                  <a:noFill/>
                </a:ln>
                <a:solidFill>
                  <a:prstClr val="black"/>
                </a:solidFill>
                <a:effectLst/>
                <a:uLnTx/>
                <a:uFillTx/>
                <a:latin typeface="Arial"/>
                <a:ea typeface="+mn-ea"/>
                <a:cs typeface="Arial"/>
              </a:rPr>
              <a:t>por la </a:t>
            </a:r>
            <a:r>
              <a:rPr kumimoji="0" sz="1200" b="0" i="0" u="none" strike="noStrike" kern="1200" cap="none" spc="-4" normalizeH="0" baseline="0" noProof="0" dirty="0">
                <a:ln>
                  <a:noFill/>
                </a:ln>
                <a:solidFill>
                  <a:prstClr val="black"/>
                </a:solidFill>
                <a:effectLst/>
                <a:uLnTx/>
                <a:uFillTx/>
                <a:latin typeface="Arial"/>
                <a:ea typeface="+mn-ea"/>
                <a:cs typeface="Arial"/>
              </a:rPr>
              <a:t>Autoridad referente </a:t>
            </a:r>
            <a:r>
              <a:rPr kumimoji="0" sz="1200" b="0" i="0" u="none" strike="noStrike" kern="1200" cap="none" spc="0" normalizeH="0" baseline="0" noProof="0" dirty="0">
                <a:ln>
                  <a:noFill/>
                </a:ln>
                <a:solidFill>
                  <a:prstClr val="black"/>
                </a:solidFill>
                <a:effectLst/>
                <a:uLnTx/>
                <a:uFillTx/>
                <a:latin typeface="Arial"/>
                <a:ea typeface="+mn-ea"/>
                <a:cs typeface="Arial"/>
              </a:rPr>
              <a:t>a la </a:t>
            </a:r>
            <a:r>
              <a:rPr kumimoji="0" sz="1200" b="0" i="0" u="none" strike="noStrike" kern="1200" cap="none" spc="-8" normalizeH="0" baseline="0" noProof="0" dirty="0">
                <a:ln>
                  <a:noFill/>
                </a:ln>
                <a:solidFill>
                  <a:prstClr val="black"/>
                </a:solidFill>
                <a:effectLst/>
                <a:uLnTx/>
                <a:uFillTx/>
                <a:latin typeface="Arial"/>
                <a:ea typeface="+mn-ea"/>
                <a:cs typeface="Arial"/>
              </a:rPr>
              <a:t>Solicitud de  </a:t>
            </a:r>
            <a:r>
              <a:rPr kumimoji="0" sz="1200" b="0" i="0" u="none" strike="noStrike" kern="1200" cap="none" spc="-4" normalizeH="0" baseline="0" noProof="0" dirty="0">
                <a:ln>
                  <a:noFill/>
                </a:ln>
                <a:solidFill>
                  <a:prstClr val="black"/>
                </a:solidFill>
                <a:effectLst/>
                <a:uLnTx/>
                <a:uFillTx/>
                <a:latin typeface="Arial"/>
                <a:ea typeface="+mn-ea"/>
                <a:cs typeface="Arial"/>
              </a:rPr>
              <a:t>Devolución, </a:t>
            </a:r>
            <a:r>
              <a:rPr kumimoji="0" sz="1200" b="0" i="0" u="none" strike="noStrike" kern="1200" cap="none" spc="4" normalizeH="0" baseline="0" noProof="0" dirty="0">
                <a:ln>
                  <a:noFill/>
                </a:ln>
                <a:solidFill>
                  <a:prstClr val="black"/>
                </a:solidFill>
                <a:effectLst/>
                <a:uLnTx/>
                <a:uFillTx/>
                <a:latin typeface="Arial"/>
                <a:ea typeface="+mn-ea"/>
                <a:cs typeface="Arial"/>
              </a:rPr>
              <a:t>y </a:t>
            </a:r>
            <a:r>
              <a:rPr kumimoji="0" sz="1200" b="0" i="0" u="none" strike="noStrike" kern="1200" cap="none" spc="0" normalizeH="0" baseline="0" noProof="0" dirty="0">
                <a:ln>
                  <a:noFill/>
                </a:ln>
                <a:solidFill>
                  <a:prstClr val="black"/>
                </a:solidFill>
                <a:effectLst/>
                <a:uLnTx/>
                <a:uFillTx/>
                <a:latin typeface="Arial"/>
                <a:ea typeface="+mn-ea"/>
                <a:cs typeface="Arial"/>
              </a:rPr>
              <a:t>en </a:t>
            </a:r>
            <a:r>
              <a:rPr kumimoji="0" sz="1200" b="0" i="0" u="none" strike="noStrike" kern="1200" cap="none" spc="8" normalizeH="0" baseline="0" noProof="0" dirty="0">
                <a:ln>
                  <a:noFill/>
                </a:ln>
                <a:solidFill>
                  <a:prstClr val="black"/>
                </a:solidFill>
                <a:effectLst/>
                <a:uLnTx/>
                <a:uFillTx/>
                <a:latin typeface="Arial"/>
                <a:ea typeface="+mn-ea"/>
                <a:cs typeface="Arial"/>
              </a:rPr>
              <a:t>su </a:t>
            </a:r>
            <a:r>
              <a:rPr kumimoji="0" sz="1200" b="0" i="0" u="none" strike="noStrike" kern="1200" cap="none" spc="0" normalizeH="0" baseline="0" noProof="0" dirty="0">
                <a:ln>
                  <a:noFill/>
                </a:ln>
                <a:solidFill>
                  <a:prstClr val="black"/>
                </a:solidFill>
                <a:effectLst/>
                <a:uLnTx/>
                <a:uFillTx/>
                <a:latin typeface="Arial"/>
                <a:ea typeface="+mn-ea"/>
                <a:cs typeface="Arial"/>
              </a:rPr>
              <a:t>caso </a:t>
            </a:r>
            <a:r>
              <a:rPr kumimoji="0" sz="1200" b="0" i="0" u="none" strike="noStrike" kern="1200" cap="none" spc="-4" normalizeH="0" baseline="0" noProof="0" dirty="0">
                <a:ln>
                  <a:noFill/>
                </a:ln>
                <a:solidFill>
                  <a:prstClr val="black"/>
                </a:solidFill>
                <a:effectLst/>
                <a:uLnTx/>
                <a:uFillTx/>
                <a:latin typeface="Arial"/>
                <a:ea typeface="+mn-ea"/>
                <a:cs typeface="Arial"/>
              </a:rPr>
              <a:t>corregir </a:t>
            </a:r>
            <a:r>
              <a:rPr kumimoji="0" sz="1200" b="0" i="0" u="none" strike="noStrike" kern="1200" cap="none" spc="-8" normalizeH="0" baseline="0" noProof="0" dirty="0">
                <a:ln>
                  <a:noFill/>
                </a:ln>
                <a:solidFill>
                  <a:prstClr val="black"/>
                </a:solidFill>
                <a:effectLst/>
                <a:uLnTx/>
                <a:uFillTx/>
                <a:latin typeface="Arial"/>
                <a:ea typeface="+mn-ea"/>
                <a:cs typeface="Arial"/>
              </a:rPr>
              <a:t>las </a:t>
            </a:r>
            <a:r>
              <a:rPr kumimoji="0" sz="1200" b="0" i="0" u="none" strike="noStrike" kern="1200" cap="none" spc="-4" normalizeH="0" baseline="0" noProof="0" dirty="0">
                <a:ln>
                  <a:noFill/>
                </a:ln>
                <a:solidFill>
                  <a:prstClr val="black"/>
                </a:solidFill>
                <a:effectLst/>
                <a:uLnTx/>
                <a:uFillTx/>
                <a:latin typeface="Arial"/>
                <a:ea typeface="+mn-ea"/>
                <a:cs typeface="Arial"/>
              </a:rPr>
              <a:t>observaciones </a:t>
            </a:r>
            <a:r>
              <a:rPr kumimoji="0" sz="1200" b="0" i="0" u="none" strike="noStrike" kern="1200" cap="none" spc="-8" normalizeH="0" baseline="0" noProof="0" dirty="0">
                <a:ln>
                  <a:noFill/>
                </a:ln>
                <a:solidFill>
                  <a:prstClr val="black"/>
                </a:solidFill>
                <a:effectLst/>
                <a:uLnTx/>
                <a:uFillTx/>
                <a:latin typeface="Arial"/>
                <a:ea typeface="+mn-ea"/>
                <a:cs typeface="Arial"/>
              </a:rPr>
              <a:t>realizadas </a:t>
            </a:r>
            <a:r>
              <a:rPr kumimoji="0" sz="1200" b="0" i="0" u="none" strike="noStrike" kern="1200" cap="none" spc="-4" normalizeH="0" baseline="0" noProof="0" dirty="0">
                <a:ln>
                  <a:noFill/>
                </a:ln>
                <a:solidFill>
                  <a:prstClr val="black"/>
                </a:solidFill>
                <a:effectLst/>
                <a:uLnTx/>
                <a:uFillTx/>
                <a:latin typeface="Arial"/>
                <a:ea typeface="+mn-ea"/>
                <a:cs typeface="Arial"/>
              </a:rPr>
              <a:t>por </a:t>
            </a:r>
            <a:r>
              <a:rPr kumimoji="0" sz="1200" b="0" i="0" u="none" strike="noStrike" kern="1200" cap="none" spc="0" normalizeH="0" baseline="0" noProof="0" dirty="0">
                <a:ln>
                  <a:noFill/>
                </a:ln>
                <a:solidFill>
                  <a:prstClr val="black"/>
                </a:solidFill>
                <a:effectLst/>
                <a:uLnTx/>
                <a:uFillTx/>
                <a:latin typeface="Arial"/>
                <a:ea typeface="+mn-ea"/>
                <a:cs typeface="Arial"/>
              </a:rPr>
              <a:t>la Autoridad </a:t>
            </a:r>
            <a:r>
              <a:rPr kumimoji="0" sz="1200" b="0" i="0" u="none" strike="noStrike" kern="1200" cap="none" spc="4" normalizeH="0" baseline="0" noProof="0" dirty="0">
                <a:ln>
                  <a:noFill/>
                </a:ln>
                <a:solidFill>
                  <a:prstClr val="black"/>
                </a:solidFill>
                <a:effectLst/>
                <a:uLnTx/>
                <a:uFillTx/>
                <a:latin typeface="Arial"/>
                <a:ea typeface="+mn-ea"/>
                <a:cs typeface="Arial"/>
              </a:rPr>
              <a:t>y  </a:t>
            </a:r>
            <a:r>
              <a:rPr kumimoji="0" sz="1200" b="0" i="0" u="none" strike="noStrike" kern="1200" cap="none" spc="0" normalizeH="0" baseline="0" noProof="0" dirty="0">
                <a:ln>
                  <a:noFill/>
                </a:ln>
                <a:solidFill>
                  <a:prstClr val="black"/>
                </a:solidFill>
                <a:effectLst/>
                <a:uLnTx/>
                <a:uFillTx/>
                <a:latin typeface="Arial"/>
                <a:ea typeface="+mn-ea"/>
                <a:cs typeface="Arial"/>
              </a:rPr>
              <a:t>reiniciar </a:t>
            </a:r>
            <a:r>
              <a:rPr kumimoji="0" sz="1200" b="0" i="0" u="none" strike="noStrike" kern="1200" cap="none" spc="-4" normalizeH="0" baseline="0" noProof="0" dirty="0">
                <a:ln>
                  <a:noFill/>
                </a:ln>
                <a:solidFill>
                  <a:prstClr val="black"/>
                </a:solidFill>
                <a:effectLst/>
                <a:uLnTx/>
                <a:uFillTx/>
                <a:latin typeface="Arial"/>
                <a:ea typeface="+mn-ea"/>
                <a:cs typeface="Arial"/>
              </a:rPr>
              <a:t>el</a:t>
            </a:r>
            <a:r>
              <a:rPr kumimoji="0" sz="1200" b="0" i="0" u="none" strike="noStrike" kern="1200" cap="none" spc="-45" normalizeH="0" baseline="0" noProof="0" dirty="0">
                <a:ln>
                  <a:noFill/>
                </a:ln>
                <a:solidFill>
                  <a:prstClr val="black"/>
                </a:solidFill>
                <a:effectLst/>
                <a:uLnTx/>
                <a:uFillTx/>
                <a:latin typeface="Arial"/>
                <a:ea typeface="+mn-ea"/>
                <a:cs typeface="Arial"/>
              </a:rPr>
              <a:t> </a:t>
            </a:r>
            <a:r>
              <a:rPr kumimoji="0" sz="1200" b="0" i="0" u="none" strike="noStrike" kern="1200" cap="none" spc="-4" normalizeH="0" baseline="0" noProof="0" dirty="0">
                <a:ln>
                  <a:noFill/>
                </a:ln>
                <a:solidFill>
                  <a:prstClr val="black"/>
                </a:solidFill>
                <a:effectLst/>
                <a:uLnTx/>
                <a:uFillTx/>
                <a:latin typeface="Arial"/>
                <a:ea typeface="+mn-ea"/>
                <a:cs typeface="Arial"/>
              </a:rPr>
              <a:t>Tramite.</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9525" marR="4286" lvl="0" indent="0" algn="just" defTabSz="914400" rtl="0" eaLnBrk="1" fontAlgn="auto" latinLnBrk="0" hangingPunct="1">
              <a:lnSpc>
                <a:spcPct val="90000"/>
              </a:lnSpc>
              <a:spcBef>
                <a:spcPts val="1065"/>
              </a:spcBef>
              <a:spcAft>
                <a:spcPts val="0"/>
              </a:spcAft>
              <a:buClrTx/>
              <a:buSzTx/>
              <a:buFontTx/>
              <a:buNone/>
              <a:tabLst/>
              <a:defRPr/>
            </a:pPr>
            <a:r>
              <a:rPr kumimoji="0" sz="1200" b="0" i="0" u="none" strike="noStrike" kern="1200" cap="none" spc="4" normalizeH="0" baseline="0" noProof="0" dirty="0">
                <a:ln>
                  <a:noFill/>
                </a:ln>
                <a:solidFill>
                  <a:prstClr val="black"/>
                </a:solidFill>
                <a:effectLst/>
                <a:uLnTx/>
                <a:uFillTx/>
                <a:latin typeface="Arial"/>
                <a:ea typeface="+mn-ea"/>
                <a:cs typeface="Arial"/>
              </a:rPr>
              <a:t>En </a:t>
            </a:r>
            <a:r>
              <a:rPr kumimoji="0" sz="1200" b="0" i="0" u="none" strike="noStrike" kern="1200" cap="none" spc="-4" normalizeH="0" baseline="0" noProof="0" dirty="0">
                <a:ln>
                  <a:noFill/>
                </a:ln>
                <a:solidFill>
                  <a:prstClr val="black"/>
                </a:solidFill>
                <a:effectLst/>
                <a:uLnTx/>
                <a:uFillTx/>
                <a:latin typeface="Arial"/>
                <a:ea typeface="+mn-ea"/>
                <a:cs typeface="Arial"/>
              </a:rPr>
              <a:t>el caso </a:t>
            </a:r>
            <a:r>
              <a:rPr kumimoji="0" sz="1200" b="0" i="0" u="none" strike="noStrike" kern="1200" cap="none" spc="0" normalizeH="0" baseline="0" noProof="0" dirty="0">
                <a:ln>
                  <a:noFill/>
                </a:ln>
                <a:solidFill>
                  <a:prstClr val="black"/>
                </a:solidFill>
                <a:effectLst/>
                <a:uLnTx/>
                <a:uFillTx/>
                <a:latin typeface="Arial"/>
                <a:ea typeface="+mn-ea"/>
                <a:cs typeface="Arial"/>
              </a:rPr>
              <a:t>de </a:t>
            </a:r>
            <a:r>
              <a:rPr kumimoji="0" sz="1200" b="0" i="0" u="none" strike="noStrike" kern="1200" cap="none" spc="-4" normalizeH="0" baseline="0" noProof="0" dirty="0">
                <a:ln>
                  <a:noFill/>
                </a:ln>
                <a:solidFill>
                  <a:prstClr val="black"/>
                </a:solidFill>
                <a:effectLst/>
                <a:uLnTx/>
                <a:uFillTx/>
                <a:latin typeface="Arial"/>
                <a:ea typeface="+mn-ea"/>
                <a:cs typeface="Arial"/>
              </a:rPr>
              <a:t>que </a:t>
            </a:r>
            <a:r>
              <a:rPr kumimoji="0" sz="1200" b="0" i="0" u="none" strike="noStrike" kern="1200" cap="none" spc="0" normalizeH="0" baseline="0" noProof="0" dirty="0">
                <a:ln>
                  <a:noFill/>
                </a:ln>
                <a:solidFill>
                  <a:prstClr val="black"/>
                </a:solidFill>
                <a:effectLst/>
                <a:uLnTx/>
                <a:uFillTx/>
                <a:latin typeface="Arial"/>
                <a:ea typeface="+mn-ea"/>
                <a:cs typeface="Arial"/>
              </a:rPr>
              <a:t>no </a:t>
            </a:r>
            <a:r>
              <a:rPr kumimoji="0" sz="1200" b="0" i="0" u="none" strike="noStrike" kern="1200" cap="none" spc="-4" normalizeH="0" baseline="0" noProof="0" dirty="0">
                <a:ln>
                  <a:noFill/>
                </a:ln>
                <a:solidFill>
                  <a:prstClr val="black"/>
                </a:solidFill>
                <a:effectLst/>
                <a:uLnTx/>
                <a:uFillTx/>
                <a:latin typeface="Arial"/>
                <a:ea typeface="+mn-ea"/>
                <a:cs typeface="Arial"/>
              </a:rPr>
              <a:t>procedan </a:t>
            </a:r>
            <a:r>
              <a:rPr kumimoji="0" sz="1200" b="0" i="0" u="none" strike="noStrike" kern="1200" cap="none" spc="-8" normalizeH="0" baseline="0" noProof="0" dirty="0">
                <a:ln>
                  <a:noFill/>
                </a:ln>
                <a:solidFill>
                  <a:prstClr val="black"/>
                </a:solidFill>
                <a:effectLst/>
                <a:uLnTx/>
                <a:uFillTx/>
                <a:latin typeface="Arial"/>
                <a:ea typeface="+mn-ea"/>
                <a:cs typeface="Arial"/>
              </a:rPr>
              <a:t>las justificaciones </a:t>
            </a:r>
            <a:r>
              <a:rPr kumimoji="0" sz="1200" b="0" i="0" u="none" strike="noStrike" kern="1200" cap="none" spc="-11" normalizeH="0" baseline="0" noProof="0" dirty="0">
                <a:ln>
                  <a:noFill/>
                </a:ln>
                <a:solidFill>
                  <a:prstClr val="black"/>
                </a:solidFill>
                <a:effectLst/>
                <a:uLnTx/>
                <a:uFillTx/>
                <a:latin typeface="Arial"/>
                <a:ea typeface="+mn-ea"/>
                <a:cs typeface="Arial"/>
              </a:rPr>
              <a:t>del </a:t>
            </a:r>
            <a:r>
              <a:rPr kumimoji="0" sz="1200" b="0" i="0" u="none" strike="noStrike" kern="1200" cap="none" spc="-4" normalizeH="0" baseline="0" noProof="0" dirty="0">
                <a:ln>
                  <a:noFill/>
                </a:ln>
                <a:solidFill>
                  <a:prstClr val="black"/>
                </a:solidFill>
                <a:effectLst/>
                <a:uLnTx/>
                <a:uFillTx/>
                <a:latin typeface="Arial"/>
                <a:ea typeface="+mn-ea"/>
                <a:cs typeface="Arial"/>
              </a:rPr>
              <a:t>desistimiento del tramite </a:t>
            </a:r>
            <a:r>
              <a:rPr kumimoji="0" sz="1200" b="0" i="0" u="none" strike="noStrike" kern="1200" cap="none" spc="-8" normalizeH="0" baseline="0" noProof="0" dirty="0">
                <a:ln>
                  <a:noFill/>
                </a:ln>
                <a:solidFill>
                  <a:prstClr val="black"/>
                </a:solidFill>
                <a:effectLst/>
                <a:uLnTx/>
                <a:uFillTx/>
                <a:latin typeface="Arial"/>
                <a:ea typeface="+mn-ea"/>
                <a:cs typeface="Arial"/>
              </a:rPr>
              <a:t>por  </a:t>
            </a:r>
            <a:r>
              <a:rPr kumimoji="0" sz="1200" b="0" i="0" u="none" strike="noStrike" kern="1200" cap="none" spc="-4" normalizeH="0" baseline="0" noProof="0" dirty="0">
                <a:ln>
                  <a:noFill/>
                </a:ln>
                <a:solidFill>
                  <a:prstClr val="black"/>
                </a:solidFill>
                <a:effectLst/>
                <a:uLnTx/>
                <a:uFillTx/>
                <a:latin typeface="Arial"/>
                <a:ea typeface="+mn-ea"/>
                <a:cs typeface="Arial"/>
              </a:rPr>
              <a:t>parte de </a:t>
            </a:r>
            <a:r>
              <a:rPr kumimoji="0" sz="1200" b="0" i="0" u="none" strike="noStrike" kern="1200" cap="none" spc="0" normalizeH="0" baseline="0" noProof="0" dirty="0">
                <a:ln>
                  <a:noFill/>
                </a:ln>
                <a:solidFill>
                  <a:prstClr val="black"/>
                </a:solidFill>
                <a:effectLst/>
                <a:uLnTx/>
                <a:uFillTx/>
                <a:latin typeface="Arial"/>
                <a:ea typeface="+mn-ea"/>
                <a:cs typeface="Arial"/>
              </a:rPr>
              <a:t>la </a:t>
            </a:r>
            <a:r>
              <a:rPr kumimoji="0" sz="1200" b="0" i="0" u="none" strike="noStrike" kern="1200" cap="none" spc="-4" normalizeH="0" baseline="0" noProof="0" dirty="0">
                <a:ln>
                  <a:noFill/>
                </a:ln>
                <a:solidFill>
                  <a:prstClr val="black"/>
                </a:solidFill>
                <a:effectLst/>
                <a:uLnTx/>
                <a:uFillTx/>
                <a:latin typeface="Arial"/>
                <a:ea typeface="+mn-ea"/>
                <a:cs typeface="Arial"/>
              </a:rPr>
              <a:t>Autoridad, reiniciar el </a:t>
            </a:r>
            <a:r>
              <a:rPr kumimoji="0" sz="1200" b="0" i="0" u="none" strike="noStrike" kern="1200" cap="none" spc="0" normalizeH="0" baseline="0" noProof="0" dirty="0">
                <a:ln>
                  <a:noFill/>
                </a:ln>
                <a:solidFill>
                  <a:prstClr val="black"/>
                </a:solidFill>
                <a:effectLst/>
                <a:uLnTx/>
                <a:uFillTx/>
                <a:latin typeface="Arial"/>
                <a:ea typeface="+mn-ea"/>
                <a:cs typeface="Arial"/>
              </a:rPr>
              <a:t>tramite y </a:t>
            </a:r>
            <a:r>
              <a:rPr kumimoji="0" sz="1200" b="0" i="0" u="none" strike="noStrike" kern="1200" cap="none" spc="-8" normalizeH="0" baseline="0" noProof="0" dirty="0">
                <a:ln>
                  <a:noFill/>
                </a:ln>
                <a:solidFill>
                  <a:prstClr val="black"/>
                </a:solidFill>
                <a:effectLst/>
                <a:uLnTx/>
                <a:uFillTx/>
                <a:latin typeface="Arial"/>
                <a:ea typeface="+mn-ea"/>
                <a:cs typeface="Arial"/>
              </a:rPr>
              <a:t>anexar </a:t>
            </a:r>
            <a:r>
              <a:rPr kumimoji="0" sz="1200" b="0" i="0" u="none" strike="noStrike" kern="1200" cap="none" spc="-4" normalizeH="0" baseline="0" noProof="0" dirty="0">
                <a:ln>
                  <a:noFill/>
                </a:ln>
                <a:solidFill>
                  <a:prstClr val="black"/>
                </a:solidFill>
                <a:effectLst/>
                <a:uLnTx/>
                <a:uFillTx/>
                <a:latin typeface="Arial"/>
                <a:ea typeface="+mn-ea"/>
                <a:cs typeface="Arial"/>
              </a:rPr>
              <a:t>al nuevo </a:t>
            </a:r>
            <a:r>
              <a:rPr kumimoji="0" sz="1200" b="0" i="0" u="none" strike="noStrike" kern="1200" cap="none" spc="4" normalizeH="0" baseline="0" noProof="0" dirty="0">
                <a:ln>
                  <a:noFill/>
                </a:ln>
                <a:solidFill>
                  <a:prstClr val="black"/>
                </a:solidFill>
                <a:effectLst/>
                <a:uLnTx/>
                <a:uFillTx/>
                <a:latin typeface="Arial"/>
                <a:ea typeface="+mn-ea"/>
                <a:cs typeface="Arial"/>
              </a:rPr>
              <a:t>tramite </a:t>
            </a:r>
            <a:r>
              <a:rPr kumimoji="0" sz="1200" b="0" i="0" u="none" strike="noStrike" kern="1200" cap="none" spc="-4" normalizeH="0" baseline="0" noProof="0" dirty="0">
                <a:ln>
                  <a:noFill/>
                </a:ln>
                <a:solidFill>
                  <a:prstClr val="black"/>
                </a:solidFill>
                <a:effectLst/>
                <a:uLnTx/>
                <a:uFillTx/>
                <a:latin typeface="Arial"/>
                <a:ea typeface="+mn-ea"/>
                <a:cs typeface="Arial"/>
              </a:rPr>
              <a:t>soporte en </a:t>
            </a:r>
            <a:r>
              <a:rPr kumimoji="0" sz="1200" b="0" i="0" u="none" strike="noStrike" kern="1200" cap="none" spc="-8" normalizeH="0" baseline="0" noProof="0" dirty="0">
                <a:ln>
                  <a:noFill/>
                </a:ln>
                <a:solidFill>
                  <a:prstClr val="black"/>
                </a:solidFill>
                <a:effectLst/>
                <a:uLnTx/>
                <a:uFillTx/>
                <a:latin typeface="Arial"/>
                <a:ea typeface="+mn-ea"/>
                <a:cs typeface="Arial"/>
              </a:rPr>
              <a:t>el  </a:t>
            </a:r>
            <a:r>
              <a:rPr kumimoji="0" sz="1200" b="0" i="0" u="none" strike="noStrike" kern="1200" cap="none" spc="-4" normalizeH="0" baseline="0" noProof="0" dirty="0">
                <a:ln>
                  <a:noFill/>
                </a:ln>
                <a:solidFill>
                  <a:prstClr val="black"/>
                </a:solidFill>
                <a:effectLst/>
                <a:uLnTx/>
                <a:uFillTx/>
                <a:latin typeface="Arial"/>
                <a:ea typeface="+mn-ea"/>
                <a:cs typeface="Arial"/>
              </a:rPr>
              <a:t>que desvirtuemos </a:t>
            </a:r>
            <a:r>
              <a:rPr kumimoji="0" sz="1200" b="0" i="0" u="none" strike="noStrike" kern="1200" cap="none" spc="-8" normalizeH="0" baseline="0" noProof="0" dirty="0">
                <a:ln>
                  <a:noFill/>
                </a:ln>
                <a:solidFill>
                  <a:prstClr val="black"/>
                </a:solidFill>
                <a:effectLst/>
                <a:uLnTx/>
                <a:uFillTx/>
                <a:latin typeface="Arial"/>
                <a:ea typeface="+mn-ea"/>
                <a:cs typeface="Arial"/>
              </a:rPr>
              <a:t>las observaciones realizadas </a:t>
            </a:r>
            <a:r>
              <a:rPr kumimoji="0" sz="1200" b="0" i="0" u="none" strike="noStrike" kern="1200" cap="none" spc="0" normalizeH="0" baseline="0" noProof="0" dirty="0">
                <a:ln>
                  <a:noFill/>
                </a:ln>
                <a:solidFill>
                  <a:prstClr val="black"/>
                </a:solidFill>
                <a:effectLst/>
                <a:uLnTx/>
                <a:uFillTx/>
                <a:latin typeface="Arial"/>
                <a:ea typeface="+mn-ea"/>
                <a:cs typeface="Arial"/>
              </a:rPr>
              <a:t>junto con </a:t>
            </a:r>
            <a:r>
              <a:rPr kumimoji="0" sz="1200" b="0" i="0" u="none" strike="noStrike" kern="1200" cap="none" spc="-4" normalizeH="0" baseline="0" noProof="0" dirty="0">
                <a:ln>
                  <a:noFill/>
                </a:ln>
                <a:solidFill>
                  <a:prstClr val="black"/>
                </a:solidFill>
                <a:effectLst/>
                <a:uLnTx/>
                <a:uFillTx/>
                <a:latin typeface="Arial"/>
                <a:ea typeface="+mn-ea"/>
                <a:cs typeface="Arial"/>
              </a:rPr>
              <a:t>escrito </a:t>
            </a:r>
            <a:r>
              <a:rPr kumimoji="0" sz="1200" b="0" i="0" u="none" strike="noStrike" kern="1200" cap="none" spc="-8" normalizeH="0" baseline="0" noProof="0" dirty="0">
                <a:ln>
                  <a:noFill/>
                </a:ln>
                <a:solidFill>
                  <a:prstClr val="black"/>
                </a:solidFill>
                <a:effectLst/>
                <a:uLnTx/>
                <a:uFillTx/>
                <a:latin typeface="Arial"/>
                <a:ea typeface="+mn-ea"/>
                <a:cs typeface="Arial"/>
              </a:rPr>
              <a:t>libre </a:t>
            </a:r>
            <a:r>
              <a:rPr kumimoji="0" sz="1200" b="0" i="0" u="none" strike="noStrike" kern="1200" cap="none" spc="-4" normalizeH="0" baseline="0" noProof="0" dirty="0">
                <a:ln>
                  <a:noFill/>
                </a:ln>
                <a:solidFill>
                  <a:prstClr val="black"/>
                </a:solidFill>
                <a:effectLst/>
                <a:uLnTx/>
                <a:uFillTx/>
                <a:latin typeface="Arial"/>
                <a:ea typeface="+mn-ea"/>
                <a:cs typeface="Arial"/>
              </a:rPr>
              <a:t>en el que </a:t>
            </a:r>
            <a:r>
              <a:rPr kumimoji="0" sz="1200" b="0" i="0" u="none" strike="noStrike" kern="1200" cap="none" spc="8" normalizeH="0" baseline="0" noProof="0" dirty="0">
                <a:ln>
                  <a:noFill/>
                </a:ln>
                <a:solidFill>
                  <a:prstClr val="black"/>
                </a:solidFill>
                <a:effectLst/>
                <a:uLnTx/>
                <a:uFillTx/>
                <a:latin typeface="Arial"/>
                <a:ea typeface="+mn-ea"/>
                <a:cs typeface="Arial"/>
              </a:rPr>
              <a:t>se  </a:t>
            </a:r>
            <a:r>
              <a:rPr kumimoji="0" sz="1200" b="0" i="0" u="none" strike="noStrike" kern="1200" cap="none" spc="0" normalizeH="0" baseline="0" noProof="0" dirty="0">
                <a:ln>
                  <a:noFill/>
                </a:ln>
                <a:solidFill>
                  <a:prstClr val="black"/>
                </a:solidFill>
                <a:effectLst/>
                <a:uLnTx/>
                <a:uFillTx/>
                <a:latin typeface="Arial"/>
                <a:ea typeface="+mn-ea"/>
                <a:cs typeface="Arial"/>
              </a:rPr>
              <a:t>detalle el soporte</a:t>
            </a:r>
            <a:r>
              <a:rPr kumimoji="0" sz="1200" b="0" i="0" u="none" strike="noStrike" kern="1200" cap="none" spc="-41" normalizeH="0" baseline="0" noProof="0" dirty="0">
                <a:ln>
                  <a:noFill/>
                </a:ln>
                <a:solidFill>
                  <a:prstClr val="black"/>
                </a:solidFill>
                <a:effectLst/>
                <a:uLnTx/>
                <a:uFillTx/>
                <a:latin typeface="Arial"/>
                <a:ea typeface="+mn-ea"/>
                <a:cs typeface="Arial"/>
              </a:rPr>
              <a:t> </a:t>
            </a:r>
            <a:r>
              <a:rPr kumimoji="0" sz="1200" b="0" i="0" u="none" strike="noStrike" kern="1200" cap="none" spc="-4" normalizeH="0" baseline="0" noProof="0" dirty="0">
                <a:ln>
                  <a:noFill/>
                </a:ln>
                <a:solidFill>
                  <a:prstClr val="black"/>
                </a:solidFill>
                <a:effectLst/>
                <a:uLnTx/>
                <a:uFillTx/>
                <a:latin typeface="Arial"/>
                <a:ea typeface="+mn-ea"/>
                <a:cs typeface="Arial"/>
              </a:rPr>
              <a:t>proporcionado.</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9525" marR="3810" lvl="0" indent="0" algn="just" defTabSz="914400" rtl="0" eaLnBrk="1" fontAlgn="auto" latinLnBrk="0" hangingPunct="1">
              <a:lnSpc>
                <a:spcPct val="90000"/>
              </a:lnSpc>
              <a:spcBef>
                <a:spcPts val="1046"/>
              </a:spcBef>
              <a:spcAft>
                <a:spcPts val="0"/>
              </a:spcAft>
              <a:buClrTx/>
              <a:buSzTx/>
              <a:buFontTx/>
              <a:buNone/>
              <a:tabLst/>
              <a:defRPr/>
            </a:pPr>
            <a:r>
              <a:rPr kumimoji="0" sz="1200" b="0" i="0" u="none" strike="noStrike" kern="1200" cap="none" spc="-4" normalizeH="0" baseline="0" noProof="0" dirty="0">
                <a:ln>
                  <a:noFill/>
                </a:ln>
                <a:solidFill>
                  <a:prstClr val="black"/>
                </a:solidFill>
                <a:effectLst/>
                <a:uLnTx/>
                <a:uFillTx/>
                <a:latin typeface="Arial"/>
                <a:ea typeface="+mn-ea"/>
                <a:cs typeface="Arial"/>
              </a:rPr>
              <a:t>Acudir </a:t>
            </a:r>
            <a:r>
              <a:rPr kumimoji="0" sz="1200" b="0" i="0" u="none" strike="noStrike" kern="1200" cap="none" spc="0" normalizeH="0" baseline="0" noProof="0" dirty="0">
                <a:ln>
                  <a:noFill/>
                </a:ln>
                <a:solidFill>
                  <a:prstClr val="black"/>
                </a:solidFill>
                <a:effectLst/>
                <a:uLnTx/>
                <a:uFillTx/>
                <a:latin typeface="Arial"/>
                <a:ea typeface="+mn-ea"/>
                <a:cs typeface="Arial"/>
              </a:rPr>
              <a:t>a la </a:t>
            </a:r>
            <a:r>
              <a:rPr kumimoji="0" sz="1200" b="0" i="0" u="none" strike="noStrike" kern="1200" cap="none" spc="-8" normalizeH="0" baseline="0" noProof="0" dirty="0">
                <a:ln>
                  <a:noFill/>
                </a:ln>
                <a:solidFill>
                  <a:prstClr val="black"/>
                </a:solidFill>
                <a:effectLst/>
                <a:uLnTx/>
                <a:uFillTx/>
                <a:latin typeface="Arial"/>
                <a:ea typeface="+mn-ea"/>
                <a:cs typeface="Arial"/>
              </a:rPr>
              <a:t>Procuraduría </a:t>
            </a:r>
            <a:r>
              <a:rPr kumimoji="0" sz="1200" b="0" i="0" u="none" strike="noStrike" kern="1200" cap="none" spc="-4" normalizeH="0" baseline="0" noProof="0" dirty="0">
                <a:ln>
                  <a:noFill/>
                </a:ln>
                <a:solidFill>
                  <a:prstClr val="black"/>
                </a:solidFill>
                <a:effectLst/>
                <a:uLnTx/>
                <a:uFillTx/>
                <a:latin typeface="Arial"/>
                <a:ea typeface="+mn-ea"/>
                <a:cs typeface="Arial"/>
              </a:rPr>
              <a:t>de </a:t>
            </a:r>
            <a:r>
              <a:rPr kumimoji="0" sz="1200" b="0" i="0" u="none" strike="noStrike" kern="1200" cap="none" spc="0" normalizeH="0" baseline="0" noProof="0" dirty="0">
                <a:ln>
                  <a:noFill/>
                </a:ln>
                <a:solidFill>
                  <a:prstClr val="black"/>
                </a:solidFill>
                <a:effectLst/>
                <a:uLnTx/>
                <a:uFillTx/>
                <a:latin typeface="Arial"/>
                <a:ea typeface="+mn-ea"/>
                <a:cs typeface="Arial"/>
              </a:rPr>
              <a:t>la </a:t>
            </a:r>
            <a:r>
              <a:rPr kumimoji="0" sz="1200" b="0" i="0" u="none" strike="noStrike" kern="1200" cap="none" spc="-4" normalizeH="0" baseline="0" noProof="0" dirty="0">
                <a:ln>
                  <a:noFill/>
                </a:ln>
                <a:solidFill>
                  <a:prstClr val="black"/>
                </a:solidFill>
                <a:effectLst/>
                <a:uLnTx/>
                <a:uFillTx/>
                <a:latin typeface="Arial"/>
                <a:ea typeface="+mn-ea"/>
                <a:cs typeface="Arial"/>
              </a:rPr>
              <a:t>Defensa del Contribuyente (PRODECON) </a:t>
            </a:r>
            <a:r>
              <a:rPr kumimoji="0" sz="1200" b="0" i="0" u="none" strike="noStrike" kern="1200" cap="none" spc="0" normalizeH="0" baseline="0" noProof="0" dirty="0">
                <a:ln>
                  <a:noFill/>
                </a:ln>
                <a:solidFill>
                  <a:prstClr val="black"/>
                </a:solidFill>
                <a:effectLst/>
                <a:uLnTx/>
                <a:uFillTx/>
                <a:latin typeface="Arial"/>
                <a:ea typeface="+mn-ea"/>
                <a:cs typeface="Arial"/>
              </a:rPr>
              <a:t>con la  </a:t>
            </a:r>
            <a:r>
              <a:rPr kumimoji="0" sz="1200" b="0" i="0" u="none" strike="noStrike" kern="1200" cap="none" spc="-4" normalizeH="0" baseline="0" noProof="0" dirty="0">
                <a:ln>
                  <a:noFill/>
                </a:ln>
                <a:solidFill>
                  <a:prstClr val="black"/>
                </a:solidFill>
                <a:effectLst/>
                <a:uLnTx/>
                <a:uFillTx/>
                <a:latin typeface="Arial"/>
                <a:ea typeface="+mn-ea"/>
                <a:cs typeface="Arial"/>
              </a:rPr>
              <a:t>documentación </a:t>
            </a:r>
            <a:r>
              <a:rPr kumimoji="0" sz="1200" b="0" i="0" u="none" strike="noStrike" kern="1200" cap="none" spc="0" normalizeH="0" baseline="0" noProof="0" dirty="0">
                <a:ln>
                  <a:noFill/>
                </a:ln>
                <a:solidFill>
                  <a:prstClr val="black"/>
                </a:solidFill>
                <a:effectLst/>
                <a:uLnTx/>
                <a:uFillTx/>
                <a:latin typeface="Arial"/>
                <a:ea typeface="+mn-ea"/>
                <a:cs typeface="Arial"/>
              </a:rPr>
              <a:t>soporte </a:t>
            </a:r>
            <a:r>
              <a:rPr kumimoji="0" sz="1200" b="0" i="0" u="none" strike="noStrike" kern="1200" cap="none" spc="-4" normalizeH="0" baseline="0" noProof="0" dirty="0">
                <a:ln>
                  <a:noFill/>
                </a:ln>
                <a:solidFill>
                  <a:prstClr val="black"/>
                </a:solidFill>
                <a:effectLst/>
                <a:uLnTx/>
                <a:uFillTx/>
                <a:latin typeface="Arial"/>
                <a:ea typeface="+mn-ea"/>
                <a:cs typeface="Arial"/>
              </a:rPr>
              <a:t>correspondiente </a:t>
            </a:r>
            <a:r>
              <a:rPr kumimoji="0" sz="1200" b="0" i="0" u="none" strike="noStrike" kern="1200" cap="none" spc="-11" normalizeH="0" baseline="0" noProof="0" dirty="0">
                <a:ln>
                  <a:noFill/>
                </a:ln>
                <a:solidFill>
                  <a:prstClr val="black"/>
                </a:solidFill>
                <a:effectLst/>
                <a:uLnTx/>
                <a:uFillTx/>
                <a:latin typeface="Arial"/>
                <a:ea typeface="+mn-ea"/>
                <a:cs typeface="Arial"/>
              </a:rPr>
              <a:t>al </a:t>
            </a:r>
            <a:r>
              <a:rPr kumimoji="0" sz="1200" b="0" i="0" u="none" strike="noStrike" kern="1200" cap="none" spc="-4" normalizeH="0" baseline="0" noProof="0" dirty="0">
                <a:ln>
                  <a:noFill/>
                </a:ln>
                <a:solidFill>
                  <a:prstClr val="black"/>
                </a:solidFill>
                <a:effectLst/>
                <a:uLnTx/>
                <a:uFillTx/>
                <a:latin typeface="Arial"/>
                <a:ea typeface="+mn-ea"/>
                <a:cs typeface="Arial"/>
              </a:rPr>
              <a:t>tramite, </a:t>
            </a:r>
            <a:r>
              <a:rPr kumimoji="0" sz="1200" b="0" i="0" u="none" strike="noStrike" kern="1200" cap="none" spc="0" normalizeH="0" baseline="0" noProof="0" dirty="0">
                <a:ln>
                  <a:noFill/>
                </a:ln>
                <a:solidFill>
                  <a:prstClr val="black"/>
                </a:solidFill>
                <a:effectLst/>
                <a:uLnTx/>
                <a:uFillTx/>
                <a:latin typeface="Arial"/>
                <a:ea typeface="+mn-ea"/>
                <a:cs typeface="Arial"/>
              </a:rPr>
              <a:t>con </a:t>
            </a:r>
            <a:r>
              <a:rPr kumimoji="0" sz="1200" b="0" i="0" u="none" strike="noStrike" kern="1200" cap="none" spc="-4" normalizeH="0" baseline="0" noProof="0" dirty="0">
                <a:ln>
                  <a:noFill/>
                </a:ln>
                <a:solidFill>
                  <a:prstClr val="black"/>
                </a:solidFill>
                <a:effectLst/>
                <a:uLnTx/>
                <a:uFillTx/>
                <a:latin typeface="Arial"/>
                <a:ea typeface="+mn-ea"/>
                <a:cs typeface="Arial"/>
              </a:rPr>
              <a:t>esto </a:t>
            </a:r>
            <a:r>
              <a:rPr kumimoji="0" sz="1200" b="0" i="0" u="none" strike="noStrike" kern="1200" cap="none" spc="-8" normalizeH="0" baseline="0" noProof="0" dirty="0">
                <a:ln>
                  <a:noFill/>
                </a:ln>
                <a:solidFill>
                  <a:prstClr val="black"/>
                </a:solidFill>
                <a:effectLst/>
                <a:uLnTx/>
                <a:uFillTx/>
                <a:latin typeface="Arial"/>
                <a:ea typeface="+mn-ea"/>
                <a:cs typeface="Arial"/>
              </a:rPr>
              <a:t>la </a:t>
            </a:r>
            <a:r>
              <a:rPr kumimoji="0" sz="1200" b="0" i="0" u="none" strike="noStrike" kern="1200" cap="none" spc="-4" normalizeH="0" baseline="0" noProof="0" dirty="0">
                <a:ln>
                  <a:noFill/>
                </a:ln>
                <a:solidFill>
                  <a:prstClr val="black"/>
                </a:solidFill>
                <a:effectLst/>
                <a:uLnTx/>
                <a:uFillTx/>
                <a:latin typeface="Arial"/>
                <a:ea typeface="+mn-ea"/>
                <a:cs typeface="Arial"/>
              </a:rPr>
              <a:t>PRODECON  elaborara un formato en el cual redacta </a:t>
            </a:r>
            <a:r>
              <a:rPr kumimoji="0" sz="1200" b="0" i="0" u="none" strike="noStrike" kern="1200" cap="none" spc="-8" normalizeH="0" baseline="0" noProof="0" dirty="0">
                <a:ln>
                  <a:noFill/>
                </a:ln>
                <a:solidFill>
                  <a:prstClr val="black"/>
                </a:solidFill>
                <a:effectLst/>
                <a:uLnTx/>
                <a:uFillTx/>
                <a:latin typeface="Arial"/>
                <a:ea typeface="+mn-ea"/>
                <a:cs typeface="Arial"/>
              </a:rPr>
              <a:t>las </a:t>
            </a:r>
            <a:r>
              <a:rPr kumimoji="0" sz="1200" b="0" i="0" u="none" strike="noStrike" kern="1200" cap="none" spc="-4" normalizeH="0" baseline="0" noProof="0" dirty="0">
                <a:ln>
                  <a:noFill/>
                </a:ln>
                <a:solidFill>
                  <a:prstClr val="black"/>
                </a:solidFill>
                <a:effectLst/>
                <a:uLnTx/>
                <a:uFillTx/>
                <a:latin typeface="Arial"/>
                <a:ea typeface="+mn-ea"/>
                <a:cs typeface="Arial"/>
              </a:rPr>
              <a:t>acciones </a:t>
            </a:r>
            <a:r>
              <a:rPr kumimoji="0" sz="1200" b="0" i="0" u="none" strike="noStrike" kern="1200" cap="none" spc="0" normalizeH="0" baseline="0" noProof="0" dirty="0">
                <a:ln>
                  <a:noFill/>
                </a:ln>
                <a:solidFill>
                  <a:prstClr val="black"/>
                </a:solidFill>
                <a:effectLst/>
                <a:uLnTx/>
                <a:uFillTx/>
                <a:latin typeface="Arial"/>
                <a:ea typeface="+mn-ea"/>
                <a:cs typeface="Arial"/>
              </a:rPr>
              <a:t>e </a:t>
            </a:r>
            <a:r>
              <a:rPr kumimoji="0" sz="1200" b="0" i="0" u="none" strike="noStrike" kern="1200" cap="none" spc="-4" normalizeH="0" baseline="0" noProof="0" dirty="0">
                <a:ln>
                  <a:noFill/>
                </a:ln>
                <a:solidFill>
                  <a:prstClr val="black"/>
                </a:solidFill>
                <a:effectLst/>
                <a:uLnTx/>
                <a:uFillTx/>
                <a:latin typeface="Arial"/>
                <a:ea typeface="+mn-ea"/>
                <a:cs typeface="Arial"/>
              </a:rPr>
              <a:t>inicia </a:t>
            </a:r>
            <a:r>
              <a:rPr kumimoji="0" sz="1200" b="0" i="0" u="none" strike="noStrike" kern="1200" cap="none" spc="-11" normalizeH="0" baseline="0" noProof="0" dirty="0">
                <a:ln>
                  <a:noFill/>
                </a:ln>
                <a:solidFill>
                  <a:prstClr val="black"/>
                </a:solidFill>
                <a:effectLst/>
                <a:uLnTx/>
                <a:uFillTx/>
                <a:latin typeface="Arial"/>
                <a:ea typeface="+mn-ea"/>
                <a:cs typeface="Arial"/>
              </a:rPr>
              <a:t>un </a:t>
            </a:r>
            <a:r>
              <a:rPr kumimoji="0" sz="1200" b="0" i="0" u="none" strike="noStrike" kern="1200" cap="none" spc="-4" normalizeH="0" baseline="0" noProof="0" dirty="0">
                <a:ln>
                  <a:noFill/>
                </a:ln>
                <a:solidFill>
                  <a:prstClr val="black"/>
                </a:solidFill>
                <a:effectLst/>
                <a:uLnTx/>
                <a:uFillTx/>
                <a:latin typeface="Arial"/>
                <a:ea typeface="+mn-ea"/>
                <a:cs typeface="Arial"/>
              </a:rPr>
              <a:t>tramite para  enmendar </a:t>
            </a:r>
            <a:r>
              <a:rPr kumimoji="0" sz="1200" b="0" i="0" u="none" strike="noStrike" kern="1200" cap="none" spc="0" normalizeH="0" baseline="0" noProof="0" dirty="0">
                <a:ln>
                  <a:noFill/>
                </a:ln>
                <a:solidFill>
                  <a:prstClr val="black"/>
                </a:solidFill>
                <a:effectLst/>
                <a:uLnTx/>
                <a:uFillTx/>
                <a:latin typeface="Arial"/>
                <a:ea typeface="+mn-ea"/>
                <a:cs typeface="Arial"/>
              </a:rPr>
              <a:t>la</a:t>
            </a:r>
            <a:r>
              <a:rPr kumimoji="0" sz="1200" b="0" i="0" u="none" strike="noStrike" kern="1200" cap="none" spc="-26"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situación.</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9525" marR="4763" lvl="0" indent="0" algn="just" defTabSz="914400" rtl="0" eaLnBrk="1" fontAlgn="auto" latinLnBrk="0" hangingPunct="1">
              <a:lnSpc>
                <a:spcPts val="1298"/>
              </a:lnSpc>
              <a:spcBef>
                <a:spcPts val="1061"/>
              </a:spcBef>
              <a:spcAft>
                <a:spcPts val="0"/>
              </a:spcAft>
              <a:buClrTx/>
              <a:buSzTx/>
              <a:buFontTx/>
              <a:buNone/>
              <a:tabLst/>
              <a:defRPr/>
            </a:pPr>
            <a:r>
              <a:rPr kumimoji="0" sz="1200" b="0" i="0" u="none" strike="noStrike" kern="1200" cap="none" spc="-4" normalizeH="0" baseline="0" noProof="0" dirty="0">
                <a:ln>
                  <a:noFill/>
                </a:ln>
                <a:solidFill>
                  <a:prstClr val="black"/>
                </a:solidFill>
                <a:effectLst/>
                <a:uLnTx/>
                <a:uFillTx/>
                <a:latin typeface="Arial"/>
                <a:ea typeface="+mn-ea"/>
                <a:cs typeface="Arial"/>
              </a:rPr>
              <a:t>Interposición de Recurso de revocación dentro de </a:t>
            </a:r>
            <a:r>
              <a:rPr kumimoji="0" sz="1200" b="0" i="0" u="none" strike="noStrike" kern="1200" cap="none" spc="-8" normalizeH="0" baseline="0" noProof="0" dirty="0">
                <a:ln>
                  <a:noFill/>
                </a:ln>
                <a:solidFill>
                  <a:prstClr val="black"/>
                </a:solidFill>
                <a:effectLst/>
                <a:uLnTx/>
                <a:uFillTx/>
                <a:latin typeface="Arial"/>
                <a:ea typeface="+mn-ea"/>
                <a:cs typeface="Arial"/>
              </a:rPr>
              <a:t>los </a:t>
            </a:r>
            <a:r>
              <a:rPr kumimoji="0" sz="1200" b="0" i="0" u="none" strike="noStrike" kern="1200" cap="none" spc="-4" normalizeH="0" baseline="0" noProof="0" dirty="0">
                <a:ln>
                  <a:noFill/>
                </a:ln>
                <a:solidFill>
                  <a:prstClr val="black"/>
                </a:solidFill>
                <a:effectLst/>
                <a:uLnTx/>
                <a:uFillTx/>
                <a:latin typeface="Arial"/>
                <a:ea typeface="+mn-ea"/>
                <a:cs typeface="Arial"/>
              </a:rPr>
              <a:t>treinta día siguientes </a:t>
            </a:r>
            <a:r>
              <a:rPr kumimoji="0" sz="1200" b="0" i="0" u="none" strike="noStrike" kern="1200" cap="none" spc="-8" normalizeH="0" baseline="0" noProof="0" dirty="0">
                <a:ln>
                  <a:noFill/>
                </a:ln>
                <a:solidFill>
                  <a:prstClr val="black"/>
                </a:solidFill>
                <a:effectLst/>
                <a:uLnTx/>
                <a:uFillTx/>
                <a:latin typeface="Arial"/>
                <a:ea typeface="+mn-ea"/>
                <a:cs typeface="Arial"/>
              </a:rPr>
              <a:t>aquel  </a:t>
            </a:r>
            <a:r>
              <a:rPr kumimoji="0" sz="1200" b="0" i="0" u="none" strike="noStrike" kern="1200" cap="none" spc="-4" normalizeH="0" baseline="0" noProof="0" dirty="0">
                <a:ln>
                  <a:noFill/>
                </a:ln>
                <a:solidFill>
                  <a:prstClr val="black"/>
                </a:solidFill>
                <a:effectLst/>
                <a:uLnTx/>
                <a:uFillTx/>
                <a:latin typeface="Arial"/>
                <a:ea typeface="+mn-ea"/>
                <a:cs typeface="Arial"/>
              </a:rPr>
              <a:t>en que haya </a:t>
            </a:r>
            <a:r>
              <a:rPr kumimoji="0" sz="1200" b="0" i="0" u="none" strike="noStrike" kern="1200" cap="none" spc="0" normalizeH="0" baseline="0" noProof="0" dirty="0">
                <a:ln>
                  <a:noFill/>
                </a:ln>
                <a:solidFill>
                  <a:prstClr val="black"/>
                </a:solidFill>
                <a:effectLst/>
                <a:uLnTx/>
                <a:uFillTx/>
                <a:latin typeface="Arial"/>
                <a:ea typeface="+mn-ea"/>
                <a:cs typeface="Arial"/>
              </a:rPr>
              <a:t>surtido </a:t>
            </a:r>
            <a:r>
              <a:rPr kumimoji="0" sz="1200" b="0" i="0" u="none" strike="noStrike" kern="1200" cap="none" spc="4" normalizeH="0" baseline="0" noProof="0" dirty="0">
                <a:ln>
                  <a:noFill/>
                </a:ln>
                <a:solidFill>
                  <a:prstClr val="black"/>
                </a:solidFill>
                <a:effectLst/>
                <a:uLnTx/>
                <a:uFillTx/>
                <a:latin typeface="Arial"/>
                <a:ea typeface="+mn-ea"/>
                <a:cs typeface="Arial"/>
              </a:rPr>
              <a:t>efectos </a:t>
            </a:r>
            <a:r>
              <a:rPr kumimoji="0" sz="1200" b="0" i="0" u="none" strike="noStrike" kern="1200" cap="none" spc="0" normalizeH="0" baseline="0" noProof="0" dirty="0">
                <a:ln>
                  <a:noFill/>
                </a:ln>
                <a:solidFill>
                  <a:prstClr val="black"/>
                </a:solidFill>
                <a:effectLst/>
                <a:uLnTx/>
                <a:uFillTx/>
                <a:latin typeface="Arial"/>
                <a:ea typeface="+mn-ea"/>
                <a:cs typeface="Arial"/>
              </a:rPr>
              <a:t>la notificación </a:t>
            </a:r>
            <a:r>
              <a:rPr kumimoji="0" sz="1200" b="0" i="0" u="none" strike="noStrike" kern="1200" cap="none" spc="-4" normalizeH="0" baseline="0" noProof="0" dirty="0">
                <a:ln>
                  <a:noFill/>
                </a:ln>
                <a:solidFill>
                  <a:prstClr val="black"/>
                </a:solidFill>
                <a:effectLst/>
                <a:uLnTx/>
                <a:uFillTx/>
                <a:latin typeface="Arial"/>
                <a:ea typeface="+mn-ea"/>
                <a:cs typeface="Arial"/>
              </a:rPr>
              <a:t>de </a:t>
            </a:r>
            <a:r>
              <a:rPr kumimoji="0" sz="1200" b="0" i="0" u="none" strike="noStrike" kern="1200" cap="none" spc="0" normalizeH="0" baseline="0" noProof="0" dirty="0">
                <a:ln>
                  <a:noFill/>
                </a:ln>
                <a:solidFill>
                  <a:prstClr val="black"/>
                </a:solidFill>
                <a:effectLst/>
                <a:uLnTx/>
                <a:uFillTx/>
                <a:latin typeface="Arial"/>
                <a:ea typeface="+mn-ea"/>
                <a:cs typeface="Arial"/>
              </a:rPr>
              <a:t>la Resolución </a:t>
            </a:r>
            <a:r>
              <a:rPr kumimoji="0" sz="1200" b="0" i="0" u="none" strike="noStrike" kern="1200" cap="none" spc="-4" normalizeH="0" baseline="0" noProof="0" dirty="0">
                <a:ln>
                  <a:noFill/>
                </a:ln>
                <a:solidFill>
                  <a:prstClr val="black"/>
                </a:solidFill>
                <a:effectLst/>
                <a:uLnTx/>
                <a:uFillTx/>
                <a:latin typeface="Arial"/>
                <a:ea typeface="+mn-ea"/>
                <a:cs typeface="Arial"/>
              </a:rPr>
              <a:t>del</a:t>
            </a:r>
            <a:r>
              <a:rPr kumimoji="0" sz="1200" b="0" i="0" u="none" strike="noStrike" kern="1200" cap="none" spc="-15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tramite.</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9525" marR="8573" lvl="0" indent="0" algn="just" defTabSz="914400" rtl="0" eaLnBrk="1" fontAlgn="auto" latinLnBrk="0" hangingPunct="1">
              <a:lnSpc>
                <a:spcPts val="1298"/>
              </a:lnSpc>
              <a:spcBef>
                <a:spcPts val="1061"/>
              </a:spcBef>
              <a:spcAft>
                <a:spcPts val="0"/>
              </a:spcAft>
              <a:buClrTx/>
              <a:buSzTx/>
              <a:buFontTx/>
              <a:buNone/>
              <a:tabLst/>
              <a:defRPr/>
            </a:pPr>
            <a:r>
              <a:rPr kumimoji="0" sz="1200" b="0" i="0" u="none" strike="noStrike" kern="1200" cap="none" spc="-4" normalizeH="0" baseline="0" noProof="0" dirty="0">
                <a:ln>
                  <a:noFill/>
                </a:ln>
                <a:solidFill>
                  <a:prstClr val="black"/>
                </a:solidFill>
                <a:effectLst/>
                <a:uLnTx/>
                <a:uFillTx/>
                <a:latin typeface="Arial"/>
                <a:ea typeface="+mn-ea"/>
                <a:cs typeface="Arial"/>
              </a:rPr>
              <a:t>Interposición de Juicio de Nulidad </a:t>
            </a:r>
            <a:r>
              <a:rPr kumimoji="0" sz="1200" b="0" i="0" u="none" strike="noStrike" kern="1200" cap="none" spc="0" normalizeH="0" baseline="0" noProof="0" dirty="0">
                <a:ln>
                  <a:noFill/>
                </a:ln>
                <a:solidFill>
                  <a:prstClr val="black"/>
                </a:solidFill>
                <a:effectLst/>
                <a:uLnTx/>
                <a:uFillTx/>
                <a:latin typeface="Arial"/>
                <a:ea typeface="+mn-ea"/>
                <a:cs typeface="Arial"/>
              </a:rPr>
              <a:t>dentro </a:t>
            </a:r>
            <a:r>
              <a:rPr kumimoji="0" sz="1200" b="0" i="0" u="none" strike="noStrike" kern="1200" cap="none" spc="-4" normalizeH="0" baseline="0" noProof="0" dirty="0">
                <a:ln>
                  <a:noFill/>
                </a:ln>
                <a:solidFill>
                  <a:prstClr val="black"/>
                </a:solidFill>
                <a:effectLst/>
                <a:uLnTx/>
                <a:uFillTx/>
                <a:latin typeface="Arial"/>
                <a:ea typeface="+mn-ea"/>
                <a:cs typeface="Arial"/>
              </a:rPr>
              <a:t>de </a:t>
            </a:r>
            <a:r>
              <a:rPr kumimoji="0" sz="1200" b="0" i="0" u="none" strike="noStrike" kern="1200" cap="none" spc="0" normalizeH="0" baseline="0" noProof="0" dirty="0">
                <a:ln>
                  <a:noFill/>
                </a:ln>
                <a:solidFill>
                  <a:prstClr val="black"/>
                </a:solidFill>
                <a:effectLst/>
                <a:uLnTx/>
                <a:uFillTx/>
                <a:latin typeface="Arial"/>
                <a:ea typeface="+mn-ea"/>
                <a:cs typeface="Arial"/>
              </a:rPr>
              <a:t>los treinta </a:t>
            </a:r>
            <a:r>
              <a:rPr kumimoji="0" sz="1200" b="0" i="0" u="none" strike="noStrike" kern="1200" cap="none" spc="-4" normalizeH="0" baseline="0" noProof="0" dirty="0">
                <a:ln>
                  <a:noFill/>
                </a:ln>
                <a:solidFill>
                  <a:prstClr val="black"/>
                </a:solidFill>
                <a:effectLst/>
                <a:uLnTx/>
                <a:uFillTx/>
                <a:latin typeface="Arial"/>
                <a:ea typeface="+mn-ea"/>
                <a:cs typeface="Arial"/>
              </a:rPr>
              <a:t>días </a:t>
            </a:r>
            <a:r>
              <a:rPr kumimoji="0" sz="1200" b="0" i="0" u="none" strike="noStrike" kern="1200" cap="none" spc="-8" normalizeH="0" baseline="0" noProof="0" dirty="0">
                <a:ln>
                  <a:noFill/>
                </a:ln>
                <a:solidFill>
                  <a:prstClr val="black"/>
                </a:solidFill>
                <a:effectLst/>
                <a:uLnTx/>
                <a:uFillTx/>
                <a:latin typeface="Arial"/>
                <a:ea typeface="+mn-ea"/>
                <a:cs typeface="Arial"/>
              </a:rPr>
              <a:t>siguientes </a:t>
            </a:r>
            <a:r>
              <a:rPr kumimoji="0" sz="1200" b="0" i="0" u="none" strike="noStrike" kern="1200" cap="none" spc="-4" normalizeH="0" baseline="0" noProof="0" dirty="0">
                <a:ln>
                  <a:noFill/>
                </a:ln>
                <a:solidFill>
                  <a:prstClr val="black"/>
                </a:solidFill>
                <a:effectLst/>
                <a:uLnTx/>
                <a:uFillTx/>
                <a:latin typeface="Arial"/>
                <a:ea typeface="+mn-ea"/>
                <a:cs typeface="Arial"/>
              </a:rPr>
              <a:t>de que haya  </a:t>
            </a:r>
            <a:r>
              <a:rPr kumimoji="0" sz="1200" b="0" i="0" u="none" strike="noStrike" kern="1200" cap="none" spc="0" normalizeH="0" baseline="0" noProof="0" dirty="0">
                <a:ln>
                  <a:noFill/>
                </a:ln>
                <a:solidFill>
                  <a:prstClr val="black"/>
                </a:solidFill>
                <a:effectLst/>
                <a:uLnTx/>
                <a:uFillTx/>
                <a:latin typeface="Arial"/>
                <a:ea typeface="+mn-ea"/>
                <a:cs typeface="Arial"/>
              </a:rPr>
              <a:t>surtido efectos la Resolución </a:t>
            </a:r>
            <a:r>
              <a:rPr kumimoji="0" sz="1200" b="0" i="0" u="none" strike="noStrike" kern="1200" cap="none" spc="-4" normalizeH="0" baseline="0" noProof="0" dirty="0">
                <a:ln>
                  <a:noFill/>
                </a:ln>
                <a:solidFill>
                  <a:prstClr val="black"/>
                </a:solidFill>
                <a:effectLst/>
                <a:uLnTx/>
                <a:uFillTx/>
                <a:latin typeface="Arial"/>
                <a:ea typeface="+mn-ea"/>
                <a:cs typeface="Arial"/>
              </a:rPr>
              <a:t>del</a:t>
            </a:r>
            <a:r>
              <a:rPr kumimoji="0" sz="1200" b="0" i="0" u="none" strike="noStrike" kern="1200" cap="none" spc="-90" normalizeH="0" baseline="0" noProof="0" dirty="0">
                <a:ln>
                  <a:noFill/>
                </a:ln>
                <a:solidFill>
                  <a:prstClr val="black"/>
                </a:solidFill>
                <a:effectLst/>
                <a:uLnTx/>
                <a:uFillTx/>
                <a:latin typeface="Arial"/>
                <a:ea typeface="+mn-ea"/>
                <a:cs typeface="Arial"/>
              </a:rPr>
              <a:t> </a:t>
            </a:r>
            <a:r>
              <a:rPr kumimoji="0" sz="1200" b="0" i="0" u="none" strike="noStrike" kern="1200" cap="none" spc="0" normalizeH="0" baseline="0" noProof="0" dirty="0">
                <a:ln>
                  <a:noFill/>
                </a:ln>
                <a:solidFill>
                  <a:prstClr val="black"/>
                </a:solidFill>
                <a:effectLst/>
                <a:uLnTx/>
                <a:uFillTx/>
                <a:latin typeface="Arial"/>
                <a:ea typeface="+mn-ea"/>
                <a:cs typeface="Arial"/>
              </a:rPr>
              <a:t>tramite.</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4982718" y="1698499"/>
            <a:ext cx="582930" cy="585311"/>
          </a:xfrm>
          <a:custGeom>
            <a:avLst/>
            <a:gdLst/>
            <a:ahLst/>
            <a:cxnLst/>
            <a:rect l="l" t="t" r="r" b="b"/>
            <a:pathLst>
              <a:path w="777239" h="780414">
                <a:moveTo>
                  <a:pt x="630936" y="390144"/>
                </a:moveTo>
                <a:lnTo>
                  <a:pt x="625983" y="341172"/>
                </a:lnTo>
                <a:lnTo>
                  <a:pt x="611797" y="295478"/>
                </a:lnTo>
                <a:lnTo>
                  <a:pt x="599186" y="272186"/>
                </a:lnTo>
                <a:lnTo>
                  <a:pt x="599186" y="390144"/>
                </a:lnTo>
                <a:lnTo>
                  <a:pt x="595604" y="428942"/>
                </a:lnTo>
                <a:lnTo>
                  <a:pt x="585355" y="465010"/>
                </a:lnTo>
                <a:lnTo>
                  <a:pt x="569125" y="497954"/>
                </a:lnTo>
                <a:lnTo>
                  <a:pt x="547624" y="527304"/>
                </a:lnTo>
                <a:lnTo>
                  <a:pt x="524891" y="504431"/>
                </a:lnTo>
                <a:lnTo>
                  <a:pt x="524891" y="551688"/>
                </a:lnTo>
                <a:lnTo>
                  <a:pt x="495503" y="572414"/>
                </a:lnTo>
                <a:lnTo>
                  <a:pt x="462419" y="588276"/>
                </a:lnTo>
                <a:lnTo>
                  <a:pt x="426491" y="598411"/>
                </a:lnTo>
                <a:lnTo>
                  <a:pt x="388620" y="601980"/>
                </a:lnTo>
                <a:lnTo>
                  <a:pt x="340715" y="596404"/>
                </a:lnTo>
                <a:lnTo>
                  <a:pt x="296545" y="580517"/>
                </a:lnTo>
                <a:lnTo>
                  <a:pt x="257429" y="555561"/>
                </a:lnTo>
                <a:lnTo>
                  <a:pt x="224688" y="522795"/>
                </a:lnTo>
                <a:lnTo>
                  <a:pt x="199669" y="483463"/>
                </a:lnTo>
                <a:lnTo>
                  <a:pt x="183667" y="438835"/>
                </a:lnTo>
                <a:lnTo>
                  <a:pt x="178054" y="390144"/>
                </a:lnTo>
                <a:lnTo>
                  <a:pt x="181622" y="352005"/>
                </a:lnTo>
                <a:lnTo>
                  <a:pt x="191871" y="315849"/>
                </a:lnTo>
                <a:lnTo>
                  <a:pt x="208102" y="282562"/>
                </a:lnTo>
                <a:lnTo>
                  <a:pt x="229616" y="252984"/>
                </a:lnTo>
                <a:lnTo>
                  <a:pt x="524891" y="551688"/>
                </a:lnTo>
                <a:lnTo>
                  <a:pt x="524891" y="504431"/>
                </a:lnTo>
                <a:lnTo>
                  <a:pt x="275056" y="252984"/>
                </a:lnTo>
                <a:lnTo>
                  <a:pt x="252349" y="230124"/>
                </a:lnTo>
                <a:lnTo>
                  <a:pt x="281724" y="208775"/>
                </a:lnTo>
                <a:lnTo>
                  <a:pt x="314807" y="192976"/>
                </a:lnTo>
                <a:lnTo>
                  <a:pt x="350735" y="183197"/>
                </a:lnTo>
                <a:lnTo>
                  <a:pt x="388620" y="179832"/>
                </a:lnTo>
                <a:lnTo>
                  <a:pt x="436511" y="185407"/>
                </a:lnTo>
                <a:lnTo>
                  <a:pt x="480682" y="201269"/>
                </a:lnTo>
                <a:lnTo>
                  <a:pt x="519798" y="226148"/>
                </a:lnTo>
                <a:lnTo>
                  <a:pt x="552538" y="258749"/>
                </a:lnTo>
                <a:lnTo>
                  <a:pt x="577557" y="297802"/>
                </a:lnTo>
                <a:lnTo>
                  <a:pt x="593559" y="342036"/>
                </a:lnTo>
                <a:lnTo>
                  <a:pt x="599186" y="390144"/>
                </a:lnTo>
                <a:lnTo>
                  <a:pt x="599186" y="272186"/>
                </a:lnTo>
                <a:lnTo>
                  <a:pt x="559727" y="217932"/>
                </a:lnTo>
                <a:lnTo>
                  <a:pt x="523824" y="188099"/>
                </a:lnTo>
                <a:lnTo>
                  <a:pt x="482676" y="165544"/>
                </a:lnTo>
                <a:lnTo>
                  <a:pt x="437273" y="151282"/>
                </a:lnTo>
                <a:lnTo>
                  <a:pt x="388620" y="146304"/>
                </a:lnTo>
                <a:lnTo>
                  <a:pt x="339953" y="151282"/>
                </a:lnTo>
                <a:lnTo>
                  <a:pt x="294551" y="165544"/>
                </a:lnTo>
                <a:lnTo>
                  <a:pt x="253403" y="188099"/>
                </a:lnTo>
                <a:lnTo>
                  <a:pt x="217500" y="217932"/>
                </a:lnTo>
                <a:lnTo>
                  <a:pt x="187845" y="254063"/>
                </a:lnTo>
                <a:lnTo>
                  <a:pt x="165430" y="295478"/>
                </a:lnTo>
                <a:lnTo>
                  <a:pt x="151244" y="341172"/>
                </a:lnTo>
                <a:lnTo>
                  <a:pt x="146304" y="390144"/>
                </a:lnTo>
                <a:lnTo>
                  <a:pt x="151244" y="439572"/>
                </a:lnTo>
                <a:lnTo>
                  <a:pt x="165430" y="485470"/>
                </a:lnTo>
                <a:lnTo>
                  <a:pt x="187845" y="526910"/>
                </a:lnTo>
                <a:lnTo>
                  <a:pt x="217500" y="562927"/>
                </a:lnTo>
                <a:lnTo>
                  <a:pt x="253403" y="592607"/>
                </a:lnTo>
                <a:lnTo>
                  <a:pt x="294551" y="614959"/>
                </a:lnTo>
                <a:lnTo>
                  <a:pt x="339953" y="629081"/>
                </a:lnTo>
                <a:lnTo>
                  <a:pt x="388620" y="633984"/>
                </a:lnTo>
                <a:lnTo>
                  <a:pt x="437273" y="629081"/>
                </a:lnTo>
                <a:lnTo>
                  <a:pt x="482676" y="614959"/>
                </a:lnTo>
                <a:lnTo>
                  <a:pt x="506564" y="601980"/>
                </a:lnTo>
                <a:lnTo>
                  <a:pt x="523824" y="592607"/>
                </a:lnTo>
                <a:lnTo>
                  <a:pt x="559727" y="562927"/>
                </a:lnTo>
                <a:lnTo>
                  <a:pt x="589051" y="527304"/>
                </a:lnTo>
                <a:lnTo>
                  <a:pt x="589381" y="526910"/>
                </a:lnTo>
                <a:lnTo>
                  <a:pt x="611797" y="485470"/>
                </a:lnTo>
                <a:lnTo>
                  <a:pt x="625983" y="439572"/>
                </a:lnTo>
                <a:lnTo>
                  <a:pt x="630936" y="390144"/>
                </a:lnTo>
                <a:close/>
              </a:path>
              <a:path w="777239" h="780414">
                <a:moveTo>
                  <a:pt x="777240" y="390144"/>
                </a:moveTo>
                <a:lnTo>
                  <a:pt x="774192" y="341325"/>
                </a:lnTo>
                <a:lnTo>
                  <a:pt x="765327" y="294284"/>
                </a:lnTo>
                <a:lnTo>
                  <a:pt x="751001" y="249377"/>
                </a:lnTo>
                <a:lnTo>
                  <a:pt x="745363" y="237083"/>
                </a:lnTo>
                <a:lnTo>
                  <a:pt x="745363" y="390144"/>
                </a:lnTo>
                <a:lnTo>
                  <a:pt x="742073" y="438810"/>
                </a:lnTo>
                <a:lnTo>
                  <a:pt x="732536" y="485470"/>
                </a:lnTo>
                <a:lnTo>
                  <a:pt x="717156" y="529691"/>
                </a:lnTo>
                <a:lnTo>
                  <a:pt x="696391" y="571055"/>
                </a:lnTo>
                <a:lnTo>
                  <a:pt x="670661" y="609142"/>
                </a:lnTo>
                <a:lnTo>
                  <a:pt x="640422" y="643509"/>
                </a:lnTo>
                <a:lnTo>
                  <a:pt x="606107" y="673760"/>
                </a:lnTo>
                <a:lnTo>
                  <a:pt x="568134" y="699465"/>
                </a:lnTo>
                <a:lnTo>
                  <a:pt x="526973" y="720191"/>
                </a:lnTo>
                <a:lnTo>
                  <a:pt x="483031" y="735520"/>
                </a:lnTo>
                <a:lnTo>
                  <a:pt x="436765" y="745032"/>
                </a:lnTo>
                <a:lnTo>
                  <a:pt x="388620" y="748284"/>
                </a:lnTo>
                <a:lnTo>
                  <a:pt x="340461" y="745032"/>
                </a:lnTo>
                <a:lnTo>
                  <a:pt x="294195" y="735520"/>
                </a:lnTo>
                <a:lnTo>
                  <a:pt x="250253" y="720191"/>
                </a:lnTo>
                <a:lnTo>
                  <a:pt x="209092" y="699465"/>
                </a:lnTo>
                <a:lnTo>
                  <a:pt x="171119" y="673760"/>
                </a:lnTo>
                <a:lnTo>
                  <a:pt x="136804" y="643509"/>
                </a:lnTo>
                <a:lnTo>
                  <a:pt x="106565" y="609142"/>
                </a:lnTo>
                <a:lnTo>
                  <a:pt x="80835" y="571055"/>
                </a:lnTo>
                <a:lnTo>
                  <a:pt x="60071" y="529691"/>
                </a:lnTo>
                <a:lnTo>
                  <a:pt x="44691" y="485470"/>
                </a:lnTo>
                <a:lnTo>
                  <a:pt x="35153" y="438810"/>
                </a:lnTo>
                <a:lnTo>
                  <a:pt x="31877" y="390144"/>
                </a:lnTo>
                <a:lnTo>
                  <a:pt x="35153" y="341833"/>
                </a:lnTo>
                <a:lnTo>
                  <a:pt x="44691" y="295478"/>
                </a:lnTo>
                <a:lnTo>
                  <a:pt x="60071" y="251485"/>
                </a:lnTo>
                <a:lnTo>
                  <a:pt x="80835" y="210324"/>
                </a:lnTo>
                <a:lnTo>
                  <a:pt x="106565" y="172389"/>
                </a:lnTo>
                <a:lnTo>
                  <a:pt x="136804" y="138125"/>
                </a:lnTo>
                <a:lnTo>
                  <a:pt x="171119" y="107950"/>
                </a:lnTo>
                <a:lnTo>
                  <a:pt x="209092" y="82296"/>
                </a:lnTo>
                <a:lnTo>
                  <a:pt x="250253" y="61607"/>
                </a:lnTo>
                <a:lnTo>
                  <a:pt x="294195" y="46304"/>
                </a:lnTo>
                <a:lnTo>
                  <a:pt x="340461" y="36791"/>
                </a:lnTo>
                <a:lnTo>
                  <a:pt x="388620" y="33528"/>
                </a:lnTo>
                <a:lnTo>
                  <a:pt x="436765" y="36791"/>
                </a:lnTo>
                <a:lnTo>
                  <a:pt x="483031" y="46304"/>
                </a:lnTo>
                <a:lnTo>
                  <a:pt x="526973" y="61607"/>
                </a:lnTo>
                <a:lnTo>
                  <a:pt x="568134" y="82296"/>
                </a:lnTo>
                <a:lnTo>
                  <a:pt x="606107" y="107950"/>
                </a:lnTo>
                <a:lnTo>
                  <a:pt x="640422" y="138125"/>
                </a:lnTo>
                <a:lnTo>
                  <a:pt x="670661" y="172389"/>
                </a:lnTo>
                <a:lnTo>
                  <a:pt x="696391" y="210324"/>
                </a:lnTo>
                <a:lnTo>
                  <a:pt x="717156" y="251485"/>
                </a:lnTo>
                <a:lnTo>
                  <a:pt x="732536" y="295478"/>
                </a:lnTo>
                <a:lnTo>
                  <a:pt x="742073" y="341833"/>
                </a:lnTo>
                <a:lnTo>
                  <a:pt x="745363" y="390144"/>
                </a:lnTo>
                <a:lnTo>
                  <a:pt x="745363" y="237083"/>
                </a:lnTo>
                <a:lnTo>
                  <a:pt x="707428" y="167513"/>
                </a:lnTo>
                <a:lnTo>
                  <a:pt x="678942" y="131279"/>
                </a:lnTo>
                <a:lnTo>
                  <a:pt x="646455" y="98666"/>
                </a:lnTo>
                <a:lnTo>
                  <a:pt x="610362" y="70065"/>
                </a:lnTo>
                <a:lnTo>
                  <a:pt x="571030" y="45834"/>
                </a:lnTo>
                <a:lnTo>
                  <a:pt x="528815" y="26339"/>
                </a:lnTo>
                <a:lnTo>
                  <a:pt x="484098" y="11950"/>
                </a:lnTo>
                <a:lnTo>
                  <a:pt x="437235" y="3060"/>
                </a:lnTo>
                <a:lnTo>
                  <a:pt x="388620" y="0"/>
                </a:lnTo>
                <a:lnTo>
                  <a:pt x="339991" y="3060"/>
                </a:lnTo>
                <a:lnTo>
                  <a:pt x="293128" y="11950"/>
                </a:lnTo>
                <a:lnTo>
                  <a:pt x="248412" y="26339"/>
                </a:lnTo>
                <a:lnTo>
                  <a:pt x="206197" y="45834"/>
                </a:lnTo>
                <a:lnTo>
                  <a:pt x="166865" y="70065"/>
                </a:lnTo>
                <a:lnTo>
                  <a:pt x="130771" y="98666"/>
                </a:lnTo>
                <a:lnTo>
                  <a:pt x="98285" y="131279"/>
                </a:lnTo>
                <a:lnTo>
                  <a:pt x="69799" y="167513"/>
                </a:lnTo>
                <a:lnTo>
                  <a:pt x="45656" y="206997"/>
                </a:lnTo>
                <a:lnTo>
                  <a:pt x="26225" y="249377"/>
                </a:lnTo>
                <a:lnTo>
                  <a:pt x="11899" y="294284"/>
                </a:lnTo>
                <a:lnTo>
                  <a:pt x="3035" y="341325"/>
                </a:lnTo>
                <a:lnTo>
                  <a:pt x="0" y="390144"/>
                </a:lnTo>
                <a:lnTo>
                  <a:pt x="3035" y="439267"/>
                </a:lnTo>
                <a:lnTo>
                  <a:pt x="11899" y="486524"/>
                </a:lnTo>
                <a:lnTo>
                  <a:pt x="26225" y="531545"/>
                </a:lnTo>
                <a:lnTo>
                  <a:pt x="45656" y="573976"/>
                </a:lnTo>
                <a:lnTo>
                  <a:pt x="69799" y="613460"/>
                </a:lnTo>
                <a:lnTo>
                  <a:pt x="98285" y="649643"/>
                </a:lnTo>
                <a:lnTo>
                  <a:pt x="130771" y="682155"/>
                </a:lnTo>
                <a:lnTo>
                  <a:pt x="166865" y="710653"/>
                </a:lnTo>
                <a:lnTo>
                  <a:pt x="206197" y="734771"/>
                </a:lnTo>
                <a:lnTo>
                  <a:pt x="248412" y="754151"/>
                </a:lnTo>
                <a:lnTo>
                  <a:pt x="293128" y="768438"/>
                </a:lnTo>
                <a:lnTo>
                  <a:pt x="339991" y="777265"/>
                </a:lnTo>
                <a:lnTo>
                  <a:pt x="388620" y="780288"/>
                </a:lnTo>
                <a:lnTo>
                  <a:pt x="437235" y="777265"/>
                </a:lnTo>
                <a:lnTo>
                  <a:pt x="484098" y="768438"/>
                </a:lnTo>
                <a:lnTo>
                  <a:pt x="528815" y="754151"/>
                </a:lnTo>
                <a:lnTo>
                  <a:pt x="541566" y="748284"/>
                </a:lnTo>
                <a:lnTo>
                  <a:pt x="571030" y="734771"/>
                </a:lnTo>
                <a:lnTo>
                  <a:pt x="610362" y="710653"/>
                </a:lnTo>
                <a:lnTo>
                  <a:pt x="646455" y="682155"/>
                </a:lnTo>
                <a:lnTo>
                  <a:pt x="678942" y="649643"/>
                </a:lnTo>
                <a:lnTo>
                  <a:pt x="707428" y="613460"/>
                </a:lnTo>
                <a:lnTo>
                  <a:pt x="731570" y="573976"/>
                </a:lnTo>
                <a:lnTo>
                  <a:pt x="751001" y="531545"/>
                </a:lnTo>
                <a:lnTo>
                  <a:pt x="765327" y="486524"/>
                </a:lnTo>
                <a:lnTo>
                  <a:pt x="774192" y="439267"/>
                </a:lnTo>
                <a:lnTo>
                  <a:pt x="777240" y="390144"/>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857250"/>
            <a:ext cx="9144000" cy="5143500"/>
            <a:chOff x="0" y="0"/>
            <a:chExt cx="12192000" cy="6858000"/>
          </a:xfrm>
        </p:grpSpPr>
        <p:sp>
          <p:nvSpPr>
            <p:cNvPr id="3" name="object 3"/>
            <p:cNvSpPr/>
            <p:nvPr/>
          </p:nvSpPr>
          <p:spPr>
            <a:xfrm>
              <a:off x="1207008" y="4343400"/>
              <a:ext cx="9875520" cy="0"/>
            </a:xfrm>
            <a:custGeom>
              <a:avLst/>
              <a:gdLst/>
              <a:ahLst/>
              <a:cxnLst/>
              <a:rect l="l" t="t" r="r" b="b"/>
              <a:pathLst>
                <a:path w="9875520">
                  <a:moveTo>
                    <a:pt x="0" y="0"/>
                  </a:moveTo>
                  <a:lnTo>
                    <a:pt x="9875520" y="0"/>
                  </a:lnTo>
                </a:path>
              </a:pathLst>
            </a:custGeom>
            <a:ln w="6096">
              <a:solidFill>
                <a:srgbClr val="7E7E7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0" y="0"/>
              <a:ext cx="12192000" cy="49164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0" y="4952999"/>
              <a:ext cx="12189460" cy="1905000"/>
            </a:xfrm>
            <a:custGeom>
              <a:avLst/>
              <a:gdLst/>
              <a:ahLst/>
              <a:cxnLst/>
              <a:rect l="l" t="t" r="r" b="b"/>
              <a:pathLst>
                <a:path w="12189460" h="1905000">
                  <a:moveTo>
                    <a:pt x="12188952" y="0"/>
                  </a:moveTo>
                  <a:lnTo>
                    <a:pt x="0" y="0"/>
                  </a:lnTo>
                  <a:lnTo>
                    <a:pt x="0" y="1905000"/>
                  </a:lnTo>
                  <a:lnTo>
                    <a:pt x="12188952" y="1905000"/>
                  </a:lnTo>
                  <a:lnTo>
                    <a:pt x="12188952" y="0"/>
                  </a:lnTo>
                  <a:close/>
                </a:path>
              </a:pathLst>
            </a:custGeom>
            <a:solidFill>
              <a:srgbClr val="619DD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0" y="4907279"/>
              <a:ext cx="12189460" cy="64135"/>
            </a:xfrm>
            <a:custGeom>
              <a:avLst/>
              <a:gdLst/>
              <a:ahLst/>
              <a:cxnLst/>
              <a:rect l="l" t="t" r="r" b="b"/>
              <a:pathLst>
                <a:path w="12189460" h="64135">
                  <a:moveTo>
                    <a:pt x="12188952" y="0"/>
                  </a:moveTo>
                  <a:lnTo>
                    <a:pt x="0" y="0"/>
                  </a:lnTo>
                  <a:lnTo>
                    <a:pt x="0" y="64008"/>
                  </a:lnTo>
                  <a:lnTo>
                    <a:pt x="12188952" y="64008"/>
                  </a:lnTo>
                  <a:lnTo>
                    <a:pt x="12188952" y="0"/>
                  </a:lnTo>
                  <a:close/>
                </a:path>
              </a:pathLst>
            </a:custGeom>
            <a:solidFill>
              <a:srgbClr val="4966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object 7"/>
          <p:cNvSpPr txBox="1"/>
          <p:nvPr/>
        </p:nvSpPr>
        <p:spPr>
          <a:xfrm>
            <a:off x="4648390" y="5795314"/>
            <a:ext cx="959644"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3"/>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8" name="object 8"/>
          <p:cNvSpPr txBox="1"/>
          <p:nvPr/>
        </p:nvSpPr>
        <p:spPr>
          <a:xfrm>
            <a:off x="6436883" y="5795314"/>
            <a:ext cx="1112520" cy="90218"/>
          </a:xfrm>
          <a:prstGeom prst="rect">
            <a:avLst/>
          </a:prstGeom>
        </p:spPr>
        <p:txBody>
          <a:bodyPr vert="horz" wrap="square" lIns="0" tIns="0" rIns="0" bIns="0" rtlCol="0">
            <a:spAutoFit/>
          </a:bodyPr>
          <a:lstStyle/>
          <a:p>
            <a:pPr marL="9525" marR="0" lvl="0" indent="0" algn="l" defTabSz="914400" rtl="0" eaLnBrk="1" fontAlgn="auto" latinLnBrk="0" hangingPunct="1">
              <a:lnSpc>
                <a:spcPts val="724"/>
              </a:lnSpc>
              <a:spcBef>
                <a:spcPts val="0"/>
              </a:spcBef>
              <a:spcAft>
                <a:spcPts val="0"/>
              </a:spcAft>
              <a:buClrTx/>
              <a:buSzTx/>
              <a:buFontTx/>
              <a:buNone/>
              <a:tabLst/>
              <a:defRPr/>
            </a:pPr>
            <a:r>
              <a:rPr kumimoji="0" lang="es-MX" sz="675" b="0" i="0" u="none" strike="noStrike" kern="1200" cap="none" spc="0" normalizeH="0" baseline="0" noProof="0" dirty="0">
                <a:ln>
                  <a:noFill/>
                </a:ln>
                <a:solidFill>
                  <a:srgbClr val="FFFFFF"/>
                </a:solidFill>
                <a:effectLst/>
                <a:uLnTx/>
                <a:uFillTx/>
                <a:latin typeface="Carlito"/>
                <a:ea typeface="+mn-ea"/>
                <a:cs typeface="Carlito"/>
                <a:hlinkClick r:id="rId4"/>
              </a:rPr>
              <a:t> </a:t>
            </a:r>
            <a:endParaRPr kumimoji="0" sz="675" b="0" i="0" u="none" strike="noStrike" kern="1200" cap="none" spc="0" normalizeH="0" baseline="0" noProof="0" dirty="0">
              <a:ln>
                <a:noFill/>
              </a:ln>
              <a:solidFill>
                <a:prstClr val="black"/>
              </a:solidFill>
              <a:effectLst/>
              <a:uLnTx/>
              <a:uFillTx/>
              <a:latin typeface="Carlito"/>
              <a:ea typeface="+mn-ea"/>
              <a:cs typeface="Carlito"/>
            </a:endParaRPr>
          </a:p>
        </p:txBody>
      </p:sp>
      <p:sp>
        <p:nvSpPr>
          <p:cNvPr id="9" name="object 9"/>
          <p:cNvSpPr txBox="1"/>
          <p:nvPr/>
        </p:nvSpPr>
        <p:spPr>
          <a:xfrm>
            <a:off x="9736646" y="5790057"/>
            <a:ext cx="158115" cy="103618"/>
          </a:xfrm>
          <a:prstGeom prst="rect">
            <a:avLst/>
          </a:prstGeom>
        </p:spPr>
        <p:txBody>
          <a:bodyPr vert="horz" wrap="square" lIns="0" tIns="0" rIns="0" bIns="0" rtlCol="0">
            <a:spAutoFit/>
          </a:bodyPr>
          <a:lstStyle/>
          <a:p>
            <a:pPr marL="28575" marR="0" lvl="0" indent="0" algn="l" defTabSz="914400" rtl="0" eaLnBrk="1" fontAlgn="auto" latinLnBrk="0" hangingPunct="1">
              <a:lnSpc>
                <a:spcPts val="825"/>
              </a:lnSpc>
              <a:spcBef>
                <a:spcPts val="0"/>
              </a:spcBef>
              <a:spcAft>
                <a:spcPts val="0"/>
              </a:spcAft>
              <a:buClrTx/>
              <a:buSzTx/>
              <a:buFontTx/>
              <a:buNone/>
              <a:tabLst/>
              <a:defRPr/>
            </a:pPr>
            <a:r>
              <a:rPr kumimoji="0" sz="788" b="0" i="0" u="none" strike="noStrike" kern="1200" cap="none" spc="0" normalizeH="0" baseline="0" noProof="0" dirty="0">
                <a:ln>
                  <a:noFill/>
                </a:ln>
                <a:solidFill>
                  <a:srgbClr val="FFFFFF"/>
                </a:solidFill>
                <a:effectLst/>
                <a:uLnTx/>
                <a:uFillTx/>
                <a:latin typeface="Carlito"/>
                <a:ea typeface="+mn-ea"/>
                <a:cs typeface="Carlito"/>
              </a:rPr>
              <a:t>93</a:t>
            </a:r>
            <a:endParaRPr kumimoji="0" sz="788" b="0" i="0" u="none" strike="noStrike" kern="1200" cap="none" spc="0" normalizeH="0" baseline="0" noProof="0">
              <a:ln>
                <a:noFill/>
              </a:ln>
              <a:solidFill>
                <a:prstClr val="black"/>
              </a:solidFill>
              <a:effectLst/>
              <a:uLnTx/>
              <a:uFillTx/>
              <a:latin typeface="Carlito"/>
              <a:ea typeface="+mn-ea"/>
              <a:cs typeface="Carli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12110</Words>
  <Application>Microsoft Office PowerPoint</Application>
  <PresentationFormat>Panorámica</PresentationFormat>
  <Paragraphs>1077</Paragraphs>
  <Slides>145</Slides>
  <Notes>0</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145</vt:i4>
      </vt:variant>
    </vt:vector>
  </HeadingPairs>
  <TitlesOfParts>
    <vt:vector size="158" baseType="lpstr">
      <vt:lpstr>Archivo Black</vt:lpstr>
      <vt:lpstr>Arial</vt:lpstr>
      <vt:lpstr>Arial Rounded MT Bold</vt:lpstr>
      <vt:lpstr>Calibri</vt:lpstr>
      <vt:lpstr>Calibri Light</vt:lpstr>
      <vt:lpstr>Carlito</vt:lpstr>
      <vt:lpstr>Montaser Arabic Semi-Bold</vt:lpstr>
      <vt:lpstr>Poppins Semi-Bold</vt:lpstr>
      <vt:lpstr>Times New Roman</vt:lpstr>
      <vt:lpstr>Trebuchet MS</vt:lpstr>
      <vt:lpstr>Wingdings</vt:lpstr>
      <vt:lpstr>Office Theme</vt:lpstr>
      <vt:lpstr>7_Tema de Office</vt:lpstr>
      <vt:lpstr>Presentación de PowerPoint</vt:lpstr>
      <vt:lpstr>TEMARIO</vt:lpstr>
      <vt:lpstr>TEMARIO</vt:lpstr>
      <vt:lpstr>TEMARIO</vt:lpstr>
      <vt:lpstr>TEMARIO</vt:lpstr>
      <vt:lpstr>REQUISITOS LA DEVOLUCION DE UN SALDO A FAVOR DE IVA</vt:lpstr>
      <vt:lpstr>REQUISITOS LA DEVOLUCION DE UN SALDO A FAVOR DE IVA</vt:lpstr>
      <vt:lpstr> TIEMPO PARA QUE LA AUTORIDAD REGRESE UN SALDO A FAVOR DE IVA</vt:lpstr>
      <vt:lpstr>TIEMPO EN EL QUE PRESCRIBE EL DERECHO DE SOLICITAR LA DEVOLUCIÓN DE UN SALDO A FAVOR</vt:lpstr>
      <vt:lpstr>TIEMPO EN EL QUE PRESCRIBE EL DERECHO DE SOLICITAR LA DEVOLUCIÓN DE UN SALDO A FAVOR</vt:lpstr>
      <vt:lpstr>SUJETOS OBLIGADOS AL PAGO DEL IVA</vt:lpstr>
      <vt:lpstr>DIFERENCIA ENTRE ACTOS GRAVADOS A LA TASA DEL 0%, EXENTOS Y ACTOS NO OBJETO</vt:lpstr>
      <vt:lpstr>DETERMINACIÓN DE FACTOR DE PRORRATEO DEL IVA ACREDITABLE CUANDO SE TENGAN ACTIVIDADES EXENTAS, NO OBJETO Y GRAVADAS</vt:lpstr>
      <vt:lpstr>DETERMINACIÓN DE FACTOR DE PRORRATEO DEL IVA ACREDITABLE CUANDO SE TENGAN ACTIVIDADES EXENTAS, NO OBJETO Y GRAVADAS</vt:lpstr>
      <vt:lpstr>IMPORTANCIA DEL CORRECTO LLENADO DE LA DECLARACIÓN DEL IVA</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LLENADO NUEVA DECLARACIÓN IVA PM TÍTULO II</vt:lpstr>
      <vt:lpstr>IMPORTANCIA DE LA EMISION Y RECEPCION DE FACTURAS PUE PARA EL TRASLADO Y ACREDITAMIENTO DEL IVA DE MANERA CORRECTA</vt:lpstr>
      <vt:lpstr>IMPORTANCIA DE LA EMISION Y RECEPCION DE FACTURAS PUE PARA EL TRASLADO Y ACREDITAMIENTO CORRECTO DEL IVA</vt:lpstr>
      <vt:lpstr>IMPORTANCIA DE LA EMISION Y RECEPCION DE COMPLEMENTOS DE PAGO PARA EL TRASLADO Y ACREDITAMIENTO CORRECTO DEL IVA</vt:lpstr>
      <vt:lpstr>Impuesto al Valor Agregado</vt:lpstr>
      <vt:lpstr>Impuesto al Valor Agregado</vt:lpstr>
      <vt:lpstr>Impuesto al Valor Agregado</vt:lpstr>
      <vt:lpstr>Impuesto al Valor Agregado</vt:lpstr>
      <vt:lpstr>Impuesto al Valor Agregado</vt:lpstr>
      <vt:lpstr>Impuesto al Valor Agregado</vt:lpstr>
      <vt:lpstr>Impuesto al Valor Agregado</vt:lpstr>
      <vt:lpstr>Determinación del IVA Trasladado y Acreditable (Nacional e Importación).</vt:lpstr>
      <vt:lpstr>Determinación del IVA Trasladado y Acreditable (Nacional e Importación).</vt:lpstr>
      <vt:lpstr>IVA Acreditable Régimen Actividades Agrícolas Ganaderas, Silvícolas y Pesqueras</vt:lpstr>
      <vt:lpstr>Determinación del IVA Trasladado y Acreditable (Nacional e Importación).</vt:lpstr>
      <vt:lpstr>Determinación del IVA Trasladado y Acreditable (Nacional e Importación).</vt:lpstr>
      <vt:lpstr>Amarres IVA Trasladado y Acreditable contra Contabilidad y su importancia</vt:lpstr>
      <vt:lpstr>Análisis depósitos Bancos</vt:lpstr>
      <vt:lpstr>Revisión del Soporte Documental de IVA Trasladado y Acreditable</vt:lpstr>
      <vt:lpstr>Caso Practico Determinación Impuesto al Valor Agregado</vt:lpstr>
      <vt:lpstr>Compulsa de Proveedores Articulo 69-B Código Fiscal de la Federación</vt:lpstr>
      <vt:lpstr>Llenado de la declaración de IVA.</vt:lpstr>
      <vt:lpstr>Presentación de PowerPoint</vt:lpstr>
      <vt:lpstr>Presentación de PowerPoint</vt:lpstr>
      <vt:lpstr>Declaración Informativa de Operaciones con Terceros (DIOT).</vt:lpstr>
      <vt:lpstr>Requisitos para la presentación de la Solicitud de Devolución de IVA a Favor.</vt:lpstr>
      <vt:lpstr>Presentación de PowerPoint</vt:lpstr>
      <vt:lpstr>EJEMPLO DE ACTOS NO OBJETO, </vt:lpstr>
      <vt:lpstr>Presentación de PowerPoint</vt:lpstr>
      <vt:lpstr>Presentación de PowerPoint</vt:lpstr>
      <vt:lpstr>Presentación de PowerPoint</vt:lpstr>
      <vt:lpstr>Presentación de PowerPoint</vt:lpstr>
      <vt:lpstr>Proceso de solicitud de saldos a favor en la página del SAT</vt:lpstr>
      <vt:lpstr>Presentación de PowerPoint</vt:lpstr>
      <vt:lpstr>Presentación de PowerPoint</vt:lpstr>
      <vt:lpstr>Presentación de PowerPoint</vt:lpstr>
      <vt:lpstr>Anexo 7 y 7-A Devolución de IVA</vt:lpstr>
      <vt:lpstr>Proceso de solicitud de  devolucion IVA en la  página del SAT. </vt:lpstr>
      <vt:lpstr>1. Ingresamos al buzón tributario capturamos RFC y Contraseña.</vt:lpstr>
      <vt:lpstr>2. Seleccionamos tramite y solicitud de devolución.</vt:lpstr>
      <vt:lpstr>3. Verificamos que los datos del contribuyente sean los correctos.</vt:lpstr>
      <vt:lpstr>4. Una vez que revisemos y estos sean correctos le damos al botón de siguiente:</vt:lpstr>
      <vt:lpstr>5. En este apartado señalamos el origen del saldo a favor que vamos a solicitar.</vt:lpstr>
      <vt:lpstr>6. Ejemplo:</vt:lpstr>
      <vt:lpstr>7. En esta parte ingresamos información del origen del saldo a favor.</vt:lpstr>
      <vt:lpstr>8. Ejemplo.</vt:lpstr>
      <vt:lpstr>9. Una vez que ingresamos los datos seleccionamos siguiente.</vt:lpstr>
      <vt:lpstr>10. Le damos que si, e ingresamos los datos de la declaración del saldo a favor</vt:lpstr>
      <vt:lpstr>11. Así es como aparece antes de llenar los datos de la declaración</vt:lpstr>
      <vt:lpstr>12. Ingresamos los datos de la declaración del saldo a favor</vt:lpstr>
      <vt:lpstr>13. Seleccionamos Siguiente.</vt:lpstr>
      <vt:lpstr>14. Validamos que la cuenta bancaria que aparezca en la que solicitamos el saldo a favor sea la correcta.</vt:lpstr>
      <vt:lpstr>15. En caso de que no sea la correcta podemos ingresar una nueva en Adicionar nueva Cuenta Clabe.</vt:lpstr>
      <vt:lpstr>16. Ingresamos la nueva cuenta y le damos aceptar.</vt:lpstr>
      <vt:lpstr>Presentación de PowerPoint</vt:lpstr>
      <vt:lpstr>18. Seleccionamos adjuntar cuenta.</vt:lpstr>
      <vt:lpstr>19. Examinar.</vt:lpstr>
      <vt:lpstr>20. Hacemos clic en el botón abrir.</vt:lpstr>
      <vt:lpstr>21. Seleccionamos el botón cargar.</vt:lpstr>
      <vt:lpstr>22. Seleccionamos SI.</vt:lpstr>
      <vt:lpstr>23. Seleccionamos siguiente.</vt:lpstr>
      <vt:lpstr>Presentación de PowerPoint</vt:lpstr>
      <vt:lpstr>25. Hacemos clic examinar y buscamos la ruta donde guardamos los archivos.</vt:lpstr>
      <vt:lpstr>26. Seleccionamos los archivos que queremos anexar y le damos abrir.</vt:lpstr>
      <vt:lpstr>27. Ingresamos el nombre del archivo y le damos cargar.</vt:lpstr>
      <vt:lpstr>28. Una vez que ingresamos los archivos del tramite le damos siguiente.</vt:lpstr>
      <vt:lpstr>29. En esta parte revisamos que todos los datos correspondientes al tramite sean correctos.</vt:lpstr>
      <vt:lpstr>30. Ejemplo:</vt:lpstr>
      <vt:lpstr>31. Ejemplo:</vt:lpstr>
      <vt:lpstr>32. Ejemplo:</vt:lpstr>
      <vt:lpstr>33. Ejemplo:</vt:lpstr>
      <vt:lpstr>34. Ejemplo:</vt:lpstr>
      <vt:lpstr>35. Seleccionamos enviar.</vt:lpstr>
      <vt:lpstr>36. En esta parte debemos de cargar los archivos correspondientes a la FIEL para realizar el envió de la solicitud.</vt:lpstr>
      <vt:lpstr>37. Firmamos el tramite y en automático nos generara el acuse de la presentación del tramite.</vt:lpstr>
      <vt:lpstr>Requerimiento de información y documentación adicional por parte de la autoridad, plazos y formas para la contestación.</vt:lpstr>
      <vt:lpstr>Requerimiento de información y documentación adicional por parte de la autoridad, plazos y formas para la contestación.</vt:lpstr>
      <vt:lpstr>Presentación de PowerPoint</vt:lpstr>
      <vt:lpstr>1. Ingresamos al buzón tributario, capturamos RFC y Contraseña.</vt:lpstr>
      <vt:lpstr>Presentación de PowerPoint</vt:lpstr>
      <vt:lpstr>3. Nos aparecerá la siguiente pantalla y en esta seleccionamos los detalles de la solicitud de devolución requerida.</vt:lpstr>
      <vt:lpstr>4. Le damos buscar y nos aparecerán los tramites que están requeridos.</vt:lpstr>
      <vt:lpstr>Presentación de PowerPoint</vt:lpstr>
      <vt:lpstr>Presentación de PowerPoint</vt:lpstr>
      <vt:lpstr>7. Le damos examinar y buscamos la ruta donde guardamos los archivos solicitados por la Autoridad.</vt:lpstr>
      <vt:lpstr>8. Seleccionamos el documento que queremos anexar y le damos abrir.</vt:lpstr>
      <vt:lpstr>9. Seleccionamos agregar para cargar el archivo al tramite.</vt:lpstr>
      <vt:lpstr>10. Nos aparecerá el siguiente mensaje de que el archivo fue agregado con éxito, es importante antes de cargar los  archivos revisar que pesen menos de 4 megas si no, no se van a poder cargar los documentos, estos deben de estar  en formato zip.</vt:lpstr>
      <vt:lpstr>11. Ya una vez que hayamos cargado todos los archivos correspondientes al requerimiento le daremos “enviar”</vt:lpstr>
      <vt:lpstr>Presentación de PowerPoint</vt:lpstr>
      <vt:lpstr>Presentación de PowerPoint</vt:lpstr>
      <vt:lpstr>1. Ingresamos al buzón tributario, capturamos RFC y Contraseña.</vt:lpstr>
      <vt:lpstr>2. Seleccionamos tramite y seguimiento de tramites y requerimientos.</vt:lpstr>
      <vt:lpstr>3. Nos aparecerá la siguiente pantalla seleccionamos los datos de los tramites que queremos consultar.</vt:lpstr>
      <vt:lpstr>5. En la siguiente pantalla podemos ver los que aparecen requeridos.</vt:lpstr>
      <vt:lpstr>Presentación de PowerPoint</vt:lpstr>
      <vt:lpstr>7. Ejemplo:</vt:lpstr>
      <vt:lpstr>8. Ejemplo:</vt:lpstr>
      <vt:lpstr>¿Qué hacer si la Autoridad niega  la solicitud de devolución de IVA?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ALARCON DIAZ</dc:creator>
  <cp:lastModifiedBy>MIGUEL ALARCON DIAZ</cp:lastModifiedBy>
  <cp:revision>4</cp:revision>
  <dcterms:created xsi:type="dcterms:W3CDTF">2025-01-15T00:09:40Z</dcterms:created>
  <dcterms:modified xsi:type="dcterms:W3CDTF">2026-05-06T16:07:42Z</dcterms:modified>
</cp:coreProperties>
</file>