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8" r:id="rId2"/>
  </p:sldMasterIdLst>
  <p:sldIdLst>
    <p:sldId id="306" r:id="rId3"/>
    <p:sldId id="1154" r:id="rId4"/>
    <p:sldId id="1155" r:id="rId5"/>
    <p:sldId id="1156" r:id="rId6"/>
    <p:sldId id="1157" r:id="rId7"/>
    <p:sldId id="1158" r:id="rId8"/>
    <p:sldId id="1159" r:id="rId9"/>
    <p:sldId id="1160" r:id="rId10"/>
    <p:sldId id="263" r:id="rId11"/>
    <p:sldId id="1161" r:id="rId12"/>
    <p:sldId id="1162" r:id="rId13"/>
    <p:sldId id="1163" r:id="rId14"/>
    <p:sldId id="1164" r:id="rId15"/>
    <p:sldId id="1165"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1140" r:id="rId39"/>
    <p:sldId id="301" r:id="rId40"/>
    <p:sldId id="350" r:id="rId41"/>
    <p:sldId id="351" r:id="rId42"/>
    <p:sldId id="352" r:id="rId43"/>
    <p:sldId id="1150" r:id="rId44"/>
    <p:sldId id="1152" r:id="rId45"/>
    <p:sldId id="1153" r:id="rId46"/>
    <p:sldId id="259" r:id="rId47"/>
    <p:sldId id="256" r:id="rId48"/>
    <p:sldId id="257" r:id="rId49"/>
    <p:sldId id="258" r:id="rId50"/>
    <p:sldId id="264" r:id="rId51"/>
    <p:sldId id="260" r:id="rId52"/>
    <p:sldId id="261" r:id="rId53"/>
    <p:sldId id="262" r:id="rId54"/>
    <p:sldId id="265" r:id="rId55"/>
    <p:sldId id="266" r:id="rId56"/>
    <p:sldId id="267" r:id="rId57"/>
    <p:sldId id="268" r:id="rId58"/>
    <p:sldId id="932" r:id="rId59"/>
    <p:sldId id="1144" r:id="rId60"/>
    <p:sldId id="1145" r:id="rId61"/>
    <p:sldId id="1148" r:id="rId62"/>
    <p:sldId id="1146" r:id="rId63"/>
    <p:sldId id="1147" r:id="rId64"/>
    <p:sldId id="1151" r:id="rId65"/>
    <p:sldId id="353" r:id="rId66"/>
    <p:sldId id="354" r:id="rId67"/>
    <p:sldId id="355" r:id="rId68"/>
    <p:sldId id="356" r:id="rId69"/>
    <p:sldId id="357" r:id="rId70"/>
    <p:sldId id="1142" r:id="rId71"/>
    <p:sldId id="1143" r:id="rId72"/>
    <p:sldId id="906" r:id="rId73"/>
    <p:sldId id="898" r:id="rId74"/>
    <p:sldId id="903" r:id="rId75"/>
    <p:sldId id="904" r:id="rId76"/>
    <p:sldId id="905" r:id="rId77"/>
    <p:sldId id="907" r:id="rId78"/>
    <p:sldId id="908" r:id="rId79"/>
    <p:sldId id="909" r:id="rId80"/>
    <p:sldId id="910" r:id="rId81"/>
    <p:sldId id="900" r:id="rId82"/>
    <p:sldId id="911" r:id="rId83"/>
    <p:sldId id="912" r:id="rId84"/>
    <p:sldId id="913" r:id="rId85"/>
    <p:sldId id="914" r:id="rId86"/>
    <p:sldId id="915" r:id="rId87"/>
    <p:sldId id="901" r:id="rId88"/>
    <p:sldId id="916" r:id="rId89"/>
    <p:sldId id="917" r:id="rId90"/>
    <p:sldId id="926" r:id="rId91"/>
    <p:sldId id="922" r:id="rId92"/>
    <p:sldId id="923" r:id="rId93"/>
    <p:sldId id="924" r:id="rId94"/>
    <p:sldId id="925" r:id="rId95"/>
    <p:sldId id="1149" r:id="rId96"/>
    <p:sldId id="920" r:id="rId97"/>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8C1115-2B4F-470B-B1B7-84C12656C0B2}" v="3" dt="2025-08-28T23:27:15.9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1" d="100"/>
          <a:sy n="71" d="100"/>
        </p:scale>
        <p:origin x="69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slide" Target="slides/slide82.xml"/><Relationship Id="rId89" Type="http://schemas.openxmlformats.org/officeDocument/2006/relationships/slide" Target="slides/slide87.xml"/><Relationship Id="rId97" Type="http://schemas.openxmlformats.org/officeDocument/2006/relationships/slide" Target="slides/slide95.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microsoft.com/office/2015/10/relationships/revisionInfo" Target="revisionInfo.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diagrams/_rels/data2.xml.rels><?xml version="1.0" encoding="UTF-8" standalone="yes"?>
<Relationships xmlns="http://schemas.openxmlformats.org/package/2006/relationships"><Relationship Id="rId3" Type="http://schemas.openxmlformats.org/officeDocument/2006/relationships/image" Target="../media/image110.svg"/><Relationship Id="rId2" Type="http://schemas.openxmlformats.org/officeDocument/2006/relationships/image" Target="../media/image109.svg"/><Relationship Id="rId1" Type="http://schemas.openxmlformats.org/officeDocument/2006/relationships/image" Target="../media/image108.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10.svg"/><Relationship Id="rId2" Type="http://schemas.openxmlformats.org/officeDocument/2006/relationships/image" Target="../media/image109.svg"/><Relationship Id="rId1" Type="http://schemas.openxmlformats.org/officeDocument/2006/relationships/image" Target="../media/image108.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83E0E1-CA30-4422-84D8-39ADC43E2D18}"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1D889694-B1F9-4A2B-8267-7F5FE41DFC0F}">
      <dgm:prSet/>
      <dgm:spPr/>
      <dgm:t>
        <a:bodyPr/>
        <a:lstStyle/>
        <a:p>
          <a:r>
            <a:rPr lang="es-MX"/>
            <a:t>Alucinaciones: Respuestas inventadas o incorrectas </a:t>
          </a:r>
          <a:endParaRPr lang="en-US"/>
        </a:p>
      </dgm:t>
    </dgm:pt>
    <dgm:pt modelId="{7E5E928C-53FC-44E8-8DA8-4F8F75153FAC}" type="parTrans" cxnId="{9B321537-2F13-4886-B964-AF7D912266AA}">
      <dgm:prSet/>
      <dgm:spPr/>
      <dgm:t>
        <a:bodyPr/>
        <a:lstStyle/>
        <a:p>
          <a:endParaRPr lang="en-US"/>
        </a:p>
      </dgm:t>
    </dgm:pt>
    <dgm:pt modelId="{E2438E18-1D8E-466B-9082-558275632F52}" type="sibTrans" cxnId="{9B321537-2F13-4886-B964-AF7D912266AA}">
      <dgm:prSet/>
      <dgm:spPr/>
      <dgm:t>
        <a:bodyPr/>
        <a:lstStyle/>
        <a:p>
          <a:endParaRPr lang="en-US"/>
        </a:p>
      </dgm:t>
    </dgm:pt>
    <dgm:pt modelId="{B12EE025-83B9-4B1C-82C4-CDC34973296C}">
      <dgm:prSet/>
      <dgm:spPr/>
      <dgm:t>
        <a:bodyPr/>
        <a:lstStyle/>
        <a:p>
          <a:r>
            <a:rPr lang="es-MX"/>
            <a:t>Para evitarlas. Puedes incluir frases que proporcionen contexto, como indicarle que si no sabe la respuesta, decirle que  haga preguntas en lugar de hacer suposiciones. Así puedes asegurar una comunicación más clara y precisa. </a:t>
          </a:r>
          <a:endParaRPr lang="en-US"/>
        </a:p>
      </dgm:t>
    </dgm:pt>
    <dgm:pt modelId="{7D4F4C9A-C304-45B4-A61E-1705448ABAFF}" type="parTrans" cxnId="{A36CB010-7C94-49A9-BE64-58A781A392EA}">
      <dgm:prSet/>
      <dgm:spPr/>
      <dgm:t>
        <a:bodyPr/>
        <a:lstStyle/>
        <a:p>
          <a:endParaRPr lang="en-US"/>
        </a:p>
      </dgm:t>
    </dgm:pt>
    <dgm:pt modelId="{BF6EC7A2-80EA-4734-A51A-788633A253BA}" type="sibTrans" cxnId="{A36CB010-7C94-49A9-BE64-58A781A392EA}">
      <dgm:prSet/>
      <dgm:spPr/>
      <dgm:t>
        <a:bodyPr/>
        <a:lstStyle/>
        <a:p>
          <a:endParaRPr lang="en-US"/>
        </a:p>
      </dgm:t>
    </dgm:pt>
    <dgm:pt modelId="{CFE14E4F-56E8-4903-A684-3BACE2F94309}" type="pres">
      <dgm:prSet presAssocID="{2583E0E1-CA30-4422-84D8-39ADC43E2D18}" presName="linear" presStyleCnt="0">
        <dgm:presLayoutVars>
          <dgm:animLvl val="lvl"/>
          <dgm:resizeHandles val="exact"/>
        </dgm:presLayoutVars>
      </dgm:prSet>
      <dgm:spPr/>
    </dgm:pt>
    <dgm:pt modelId="{113BF140-0DE7-432A-AA29-5DD45F9D0849}" type="pres">
      <dgm:prSet presAssocID="{1D889694-B1F9-4A2B-8267-7F5FE41DFC0F}" presName="parentText" presStyleLbl="node1" presStyleIdx="0" presStyleCnt="2">
        <dgm:presLayoutVars>
          <dgm:chMax val="0"/>
          <dgm:bulletEnabled val="1"/>
        </dgm:presLayoutVars>
      </dgm:prSet>
      <dgm:spPr/>
    </dgm:pt>
    <dgm:pt modelId="{EB6AC793-26F0-4E1C-B4A6-5A4B1E9B4DCA}" type="pres">
      <dgm:prSet presAssocID="{E2438E18-1D8E-466B-9082-558275632F52}" presName="spacer" presStyleCnt="0"/>
      <dgm:spPr/>
    </dgm:pt>
    <dgm:pt modelId="{778393F0-652C-4B05-B67C-9BEF95027E4A}" type="pres">
      <dgm:prSet presAssocID="{B12EE025-83B9-4B1C-82C4-CDC34973296C}" presName="parentText" presStyleLbl="node1" presStyleIdx="1" presStyleCnt="2">
        <dgm:presLayoutVars>
          <dgm:chMax val="0"/>
          <dgm:bulletEnabled val="1"/>
        </dgm:presLayoutVars>
      </dgm:prSet>
      <dgm:spPr/>
    </dgm:pt>
  </dgm:ptLst>
  <dgm:cxnLst>
    <dgm:cxn modelId="{F65DE50E-7CEE-4FC7-9BF6-C2F8F107B66F}" type="presOf" srcId="{B12EE025-83B9-4B1C-82C4-CDC34973296C}" destId="{778393F0-652C-4B05-B67C-9BEF95027E4A}" srcOrd="0" destOrd="0" presId="urn:microsoft.com/office/officeart/2005/8/layout/vList2"/>
    <dgm:cxn modelId="{A36CB010-7C94-49A9-BE64-58A781A392EA}" srcId="{2583E0E1-CA30-4422-84D8-39ADC43E2D18}" destId="{B12EE025-83B9-4B1C-82C4-CDC34973296C}" srcOrd="1" destOrd="0" parTransId="{7D4F4C9A-C304-45B4-A61E-1705448ABAFF}" sibTransId="{BF6EC7A2-80EA-4734-A51A-788633A253BA}"/>
    <dgm:cxn modelId="{642E532C-0EF4-4D94-903A-76C2C0EE9338}" type="presOf" srcId="{2583E0E1-CA30-4422-84D8-39ADC43E2D18}" destId="{CFE14E4F-56E8-4903-A684-3BACE2F94309}" srcOrd="0" destOrd="0" presId="urn:microsoft.com/office/officeart/2005/8/layout/vList2"/>
    <dgm:cxn modelId="{9B321537-2F13-4886-B964-AF7D912266AA}" srcId="{2583E0E1-CA30-4422-84D8-39ADC43E2D18}" destId="{1D889694-B1F9-4A2B-8267-7F5FE41DFC0F}" srcOrd="0" destOrd="0" parTransId="{7E5E928C-53FC-44E8-8DA8-4F8F75153FAC}" sibTransId="{E2438E18-1D8E-466B-9082-558275632F52}"/>
    <dgm:cxn modelId="{E4C7BCF5-8A70-4E79-BC1B-3F494B08E965}" type="presOf" srcId="{1D889694-B1F9-4A2B-8267-7F5FE41DFC0F}" destId="{113BF140-0DE7-432A-AA29-5DD45F9D0849}" srcOrd="0" destOrd="0" presId="urn:microsoft.com/office/officeart/2005/8/layout/vList2"/>
    <dgm:cxn modelId="{BBDA3CD1-25A0-4D4F-BB4E-FEE7B659562F}" type="presParOf" srcId="{CFE14E4F-56E8-4903-A684-3BACE2F94309}" destId="{113BF140-0DE7-432A-AA29-5DD45F9D0849}" srcOrd="0" destOrd="0" presId="urn:microsoft.com/office/officeart/2005/8/layout/vList2"/>
    <dgm:cxn modelId="{4A133494-DAFD-439D-9355-98C1CDC58696}" type="presParOf" srcId="{CFE14E4F-56E8-4903-A684-3BACE2F94309}" destId="{EB6AC793-26F0-4E1C-B4A6-5A4B1E9B4DCA}" srcOrd="1" destOrd="0" presId="urn:microsoft.com/office/officeart/2005/8/layout/vList2"/>
    <dgm:cxn modelId="{40D38C6C-6D18-4435-B554-E05F8CB763BB}" type="presParOf" srcId="{CFE14E4F-56E8-4903-A684-3BACE2F94309}" destId="{778393F0-652C-4B05-B67C-9BEF95027E4A}"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FB9E414-66AD-49DA-9D6C-E54E6AA0FE17}"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617E1AE9-4730-44A5-BABA-E0A83B2947B4}">
      <dgm:prSet/>
      <dgm:spPr/>
      <dgm:t>
        <a:bodyPr/>
        <a:lstStyle/>
        <a:p>
          <a:r>
            <a:rPr lang="es-MX" dirty="0"/>
            <a:t>Fundamento para el calculo de pagos provisionales titulo ll</a:t>
          </a:r>
          <a:endParaRPr lang="en-US" dirty="0"/>
        </a:p>
      </dgm:t>
    </dgm:pt>
    <dgm:pt modelId="{7B3F9951-C6E1-42AD-92A8-95A5548CCBCB}" type="parTrans" cxnId="{B7100733-781A-4F0B-924A-57EEF3C6C505}">
      <dgm:prSet/>
      <dgm:spPr/>
      <dgm:t>
        <a:bodyPr/>
        <a:lstStyle/>
        <a:p>
          <a:endParaRPr lang="en-US"/>
        </a:p>
      </dgm:t>
    </dgm:pt>
    <dgm:pt modelId="{7C7B2DF9-EB1B-46A3-89C5-F05A27963B79}" type="sibTrans" cxnId="{B7100733-781A-4F0B-924A-57EEF3C6C505}">
      <dgm:prSet/>
      <dgm:spPr/>
      <dgm:t>
        <a:bodyPr/>
        <a:lstStyle/>
        <a:p>
          <a:endParaRPr lang="en-US"/>
        </a:p>
      </dgm:t>
    </dgm:pt>
    <dgm:pt modelId="{0B1A711D-A1BB-44E6-A064-CB89DC040E0B}">
      <dgm:prSet/>
      <dgm:spPr/>
      <dgm:t>
        <a:bodyPr/>
        <a:lstStyle/>
        <a:p>
          <a:r>
            <a:rPr lang="es-MX" dirty="0"/>
            <a:t>Realiza el cálculo considera: *ingresos de 2,224,524  *coeficiente de .0554 </a:t>
          </a:r>
          <a:endParaRPr lang="en-US" dirty="0"/>
        </a:p>
      </dgm:t>
    </dgm:pt>
    <dgm:pt modelId="{4A9B4254-80D0-4E2D-808B-264B9A30C773}" type="parTrans" cxnId="{B375218F-2513-4B1B-BC1A-0E8068C3D9CD}">
      <dgm:prSet/>
      <dgm:spPr/>
      <dgm:t>
        <a:bodyPr/>
        <a:lstStyle/>
        <a:p>
          <a:endParaRPr lang="en-US"/>
        </a:p>
      </dgm:t>
    </dgm:pt>
    <dgm:pt modelId="{F3B58703-5C64-4288-B499-C09CA7637D3F}" type="sibTrans" cxnId="{B375218F-2513-4B1B-BC1A-0E8068C3D9CD}">
      <dgm:prSet/>
      <dgm:spPr/>
      <dgm:t>
        <a:bodyPr/>
        <a:lstStyle/>
        <a:p>
          <a:endParaRPr lang="en-US"/>
        </a:p>
      </dgm:t>
    </dgm:pt>
    <dgm:pt modelId="{6DF026B2-6592-4861-ACBC-5C05053F9A75}">
      <dgm:prSet/>
      <dgm:spPr/>
      <dgm:t>
        <a:bodyPr/>
        <a:lstStyle/>
        <a:p>
          <a:r>
            <a:rPr lang="es-MX" dirty="0"/>
            <a:t>Crea un </a:t>
          </a:r>
          <a:r>
            <a:rPr lang="es-MX" dirty="0" err="1"/>
            <a:t>prompt</a:t>
          </a:r>
          <a:r>
            <a:rPr lang="es-MX" dirty="0"/>
            <a:t> para </a:t>
          </a:r>
          <a:r>
            <a:rPr lang="es-MX" dirty="0" err="1"/>
            <a:t>lovable</a:t>
          </a:r>
          <a:endParaRPr lang="en-US" dirty="0"/>
        </a:p>
      </dgm:t>
    </dgm:pt>
    <dgm:pt modelId="{5B47CE34-6F72-4F72-92F6-BE714CB34513}" type="parTrans" cxnId="{D40BD959-C0A2-4D54-A086-A5D13E84F7A8}">
      <dgm:prSet/>
      <dgm:spPr/>
      <dgm:t>
        <a:bodyPr/>
        <a:lstStyle/>
        <a:p>
          <a:endParaRPr lang="en-US"/>
        </a:p>
      </dgm:t>
    </dgm:pt>
    <dgm:pt modelId="{8842C26D-393B-4018-8204-364F8F5C9582}" type="sibTrans" cxnId="{D40BD959-C0A2-4D54-A086-A5D13E84F7A8}">
      <dgm:prSet/>
      <dgm:spPr/>
      <dgm:t>
        <a:bodyPr/>
        <a:lstStyle/>
        <a:p>
          <a:endParaRPr lang="en-US"/>
        </a:p>
      </dgm:t>
    </dgm:pt>
    <dgm:pt modelId="{9D3BD667-728B-47D0-818B-1C8608090D87}" type="pres">
      <dgm:prSet presAssocID="{AFB9E414-66AD-49DA-9D6C-E54E6AA0FE17}" presName="root" presStyleCnt="0">
        <dgm:presLayoutVars>
          <dgm:dir/>
          <dgm:resizeHandles val="exact"/>
        </dgm:presLayoutVars>
      </dgm:prSet>
      <dgm:spPr/>
    </dgm:pt>
    <dgm:pt modelId="{D6F46CE9-FC50-4987-B1E4-EDF3C9C2D0CC}" type="pres">
      <dgm:prSet presAssocID="{617E1AE9-4730-44A5-BABA-E0A83B2947B4}" presName="compNode" presStyleCnt="0"/>
      <dgm:spPr/>
    </dgm:pt>
    <dgm:pt modelId="{17143F85-1A6B-4EFD-A544-1C3B87DF5B9B}" type="pres">
      <dgm:prSet presAssocID="{617E1AE9-4730-44A5-BABA-E0A83B2947B4}" presName="bgRect" presStyleLbl="bgShp" presStyleIdx="0" presStyleCnt="3"/>
      <dgm:spPr/>
    </dgm:pt>
    <dgm:pt modelId="{0AD69D0D-5729-49C7-AD5D-42DBF06A469F}" type="pres">
      <dgm:prSet presAssocID="{617E1AE9-4730-44A5-BABA-E0A83B2947B4}"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Bank Check"/>
        </a:ext>
      </dgm:extLst>
    </dgm:pt>
    <dgm:pt modelId="{AB9E2584-6759-41E5-BD24-655E6B950522}" type="pres">
      <dgm:prSet presAssocID="{617E1AE9-4730-44A5-BABA-E0A83B2947B4}" presName="spaceRect" presStyleCnt="0"/>
      <dgm:spPr/>
    </dgm:pt>
    <dgm:pt modelId="{5A7D6ADE-123D-4CFA-A66B-0E86EE509D9D}" type="pres">
      <dgm:prSet presAssocID="{617E1AE9-4730-44A5-BABA-E0A83B2947B4}" presName="parTx" presStyleLbl="revTx" presStyleIdx="0" presStyleCnt="3">
        <dgm:presLayoutVars>
          <dgm:chMax val="0"/>
          <dgm:chPref val="0"/>
        </dgm:presLayoutVars>
      </dgm:prSet>
      <dgm:spPr/>
    </dgm:pt>
    <dgm:pt modelId="{C23C9998-C86E-465B-887B-4FB7CFECB96C}" type="pres">
      <dgm:prSet presAssocID="{7C7B2DF9-EB1B-46A3-89C5-F05A27963B79}" presName="sibTrans" presStyleCnt="0"/>
      <dgm:spPr/>
    </dgm:pt>
    <dgm:pt modelId="{7BCF9BAE-4B99-43C9-BF54-CA13F01C8791}" type="pres">
      <dgm:prSet presAssocID="{0B1A711D-A1BB-44E6-A064-CB89DC040E0B}" presName="compNode" presStyleCnt="0"/>
      <dgm:spPr/>
    </dgm:pt>
    <dgm:pt modelId="{2DEB7C61-1176-4690-A8AD-C3CD3D31D6D1}" type="pres">
      <dgm:prSet presAssocID="{0B1A711D-A1BB-44E6-A064-CB89DC040E0B}" presName="bgRect" presStyleLbl="bgShp" presStyleIdx="1" presStyleCnt="3"/>
      <dgm:spPr/>
    </dgm:pt>
    <dgm:pt modelId="{E9ABFA21-06EF-408B-B809-6FB9219ED479}" type="pres">
      <dgm:prSet presAssocID="{0B1A711D-A1BB-44E6-A064-CB89DC040E0B}"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alculadora"/>
        </a:ext>
      </dgm:extLst>
    </dgm:pt>
    <dgm:pt modelId="{298E5045-ADF1-4A4D-A2D8-0F6B56F0C803}" type="pres">
      <dgm:prSet presAssocID="{0B1A711D-A1BB-44E6-A064-CB89DC040E0B}" presName="spaceRect" presStyleCnt="0"/>
      <dgm:spPr/>
    </dgm:pt>
    <dgm:pt modelId="{7B5D85D8-54BD-47B4-AC19-4A8A23BA187E}" type="pres">
      <dgm:prSet presAssocID="{0B1A711D-A1BB-44E6-A064-CB89DC040E0B}" presName="parTx" presStyleLbl="revTx" presStyleIdx="1" presStyleCnt="3">
        <dgm:presLayoutVars>
          <dgm:chMax val="0"/>
          <dgm:chPref val="0"/>
        </dgm:presLayoutVars>
      </dgm:prSet>
      <dgm:spPr/>
    </dgm:pt>
    <dgm:pt modelId="{2D8E450C-2081-4C8E-BCD1-F664B2883C65}" type="pres">
      <dgm:prSet presAssocID="{F3B58703-5C64-4288-B499-C09CA7637D3F}" presName="sibTrans" presStyleCnt="0"/>
      <dgm:spPr/>
    </dgm:pt>
    <dgm:pt modelId="{EABFC124-D92F-482B-BD4E-0D1EA917A5AB}" type="pres">
      <dgm:prSet presAssocID="{6DF026B2-6592-4861-ACBC-5C05053F9A75}" presName="compNode" presStyleCnt="0"/>
      <dgm:spPr/>
    </dgm:pt>
    <dgm:pt modelId="{CE50AEB1-C24E-4E10-9C20-DECD0E060E31}" type="pres">
      <dgm:prSet presAssocID="{6DF026B2-6592-4861-ACBC-5C05053F9A75}" presName="bgRect" presStyleLbl="bgShp" presStyleIdx="2" presStyleCnt="3"/>
      <dgm:spPr/>
    </dgm:pt>
    <dgm:pt modelId="{282432CF-5679-4306-A0F4-A73685CC2594}" type="pres">
      <dgm:prSet presAssocID="{6DF026B2-6592-4861-ACBC-5C05053F9A75}"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Lápiz"/>
        </a:ext>
      </dgm:extLst>
    </dgm:pt>
    <dgm:pt modelId="{E946DE89-2C0E-48E3-ADFB-67D9FE3B7230}" type="pres">
      <dgm:prSet presAssocID="{6DF026B2-6592-4861-ACBC-5C05053F9A75}" presName="spaceRect" presStyleCnt="0"/>
      <dgm:spPr/>
    </dgm:pt>
    <dgm:pt modelId="{2586AAA4-376D-4BAC-ADF5-9BA4D579B2ED}" type="pres">
      <dgm:prSet presAssocID="{6DF026B2-6592-4861-ACBC-5C05053F9A75}" presName="parTx" presStyleLbl="revTx" presStyleIdx="2" presStyleCnt="3">
        <dgm:presLayoutVars>
          <dgm:chMax val="0"/>
          <dgm:chPref val="0"/>
        </dgm:presLayoutVars>
      </dgm:prSet>
      <dgm:spPr/>
    </dgm:pt>
  </dgm:ptLst>
  <dgm:cxnLst>
    <dgm:cxn modelId="{BACD5B01-EFF3-4877-BBCC-29434ABBF4C6}" type="presOf" srcId="{0B1A711D-A1BB-44E6-A064-CB89DC040E0B}" destId="{7B5D85D8-54BD-47B4-AC19-4A8A23BA187E}" srcOrd="0" destOrd="0" presId="urn:microsoft.com/office/officeart/2018/2/layout/IconVerticalSolidList"/>
    <dgm:cxn modelId="{B7100733-781A-4F0B-924A-57EEF3C6C505}" srcId="{AFB9E414-66AD-49DA-9D6C-E54E6AA0FE17}" destId="{617E1AE9-4730-44A5-BABA-E0A83B2947B4}" srcOrd="0" destOrd="0" parTransId="{7B3F9951-C6E1-42AD-92A8-95A5548CCBCB}" sibTransId="{7C7B2DF9-EB1B-46A3-89C5-F05A27963B79}"/>
    <dgm:cxn modelId="{676AC757-90C9-463C-AFAF-3EF1CC86F644}" type="presOf" srcId="{6DF026B2-6592-4861-ACBC-5C05053F9A75}" destId="{2586AAA4-376D-4BAC-ADF5-9BA4D579B2ED}" srcOrd="0" destOrd="0" presId="urn:microsoft.com/office/officeart/2018/2/layout/IconVerticalSolidList"/>
    <dgm:cxn modelId="{D40BD959-C0A2-4D54-A086-A5D13E84F7A8}" srcId="{AFB9E414-66AD-49DA-9D6C-E54E6AA0FE17}" destId="{6DF026B2-6592-4861-ACBC-5C05053F9A75}" srcOrd="2" destOrd="0" parTransId="{5B47CE34-6F72-4F72-92F6-BE714CB34513}" sibTransId="{8842C26D-393B-4018-8204-364F8F5C9582}"/>
    <dgm:cxn modelId="{B375218F-2513-4B1B-BC1A-0E8068C3D9CD}" srcId="{AFB9E414-66AD-49DA-9D6C-E54E6AA0FE17}" destId="{0B1A711D-A1BB-44E6-A064-CB89DC040E0B}" srcOrd="1" destOrd="0" parTransId="{4A9B4254-80D0-4E2D-808B-264B9A30C773}" sibTransId="{F3B58703-5C64-4288-B499-C09CA7637D3F}"/>
    <dgm:cxn modelId="{EB6CF6B8-F530-479E-80E3-B948DD541459}" type="presOf" srcId="{617E1AE9-4730-44A5-BABA-E0A83B2947B4}" destId="{5A7D6ADE-123D-4CFA-A66B-0E86EE509D9D}" srcOrd="0" destOrd="0" presId="urn:microsoft.com/office/officeart/2018/2/layout/IconVerticalSolidList"/>
    <dgm:cxn modelId="{26A64CC4-7FEA-49C8-B715-E40C7F9D34B2}" type="presOf" srcId="{AFB9E414-66AD-49DA-9D6C-E54E6AA0FE17}" destId="{9D3BD667-728B-47D0-818B-1C8608090D87}" srcOrd="0" destOrd="0" presId="urn:microsoft.com/office/officeart/2018/2/layout/IconVerticalSolidList"/>
    <dgm:cxn modelId="{289FBF0C-4EDA-4E1D-B4EB-471F681C8674}" type="presParOf" srcId="{9D3BD667-728B-47D0-818B-1C8608090D87}" destId="{D6F46CE9-FC50-4987-B1E4-EDF3C9C2D0CC}" srcOrd="0" destOrd="0" presId="urn:microsoft.com/office/officeart/2018/2/layout/IconVerticalSolidList"/>
    <dgm:cxn modelId="{E0CF5B4B-273F-4DAE-AF8E-9262C3610658}" type="presParOf" srcId="{D6F46CE9-FC50-4987-B1E4-EDF3C9C2D0CC}" destId="{17143F85-1A6B-4EFD-A544-1C3B87DF5B9B}" srcOrd="0" destOrd="0" presId="urn:microsoft.com/office/officeart/2018/2/layout/IconVerticalSolidList"/>
    <dgm:cxn modelId="{8A7E5499-ED9B-4790-B4A3-F65FE6D36854}" type="presParOf" srcId="{D6F46CE9-FC50-4987-B1E4-EDF3C9C2D0CC}" destId="{0AD69D0D-5729-49C7-AD5D-42DBF06A469F}" srcOrd="1" destOrd="0" presId="urn:microsoft.com/office/officeart/2018/2/layout/IconVerticalSolidList"/>
    <dgm:cxn modelId="{BD5470B6-1FE6-4870-A743-4073BDBC4DCA}" type="presParOf" srcId="{D6F46CE9-FC50-4987-B1E4-EDF3C9C2D0CC}" destId="{AB9E2584-6759-41E5-BD24-655E6B950522}" srcOrd="2" destOrd="0" presId="urn:microsoft.com/office/officeart/2018/2/layout/IconVerticalSolidList"/>
    <dgm:cxn modelId="{11BAA5A3-2922-4C84-B5B1-71CF5A988109}" type="presParOf" srcId="{D6F46CE9-FC50-4987-B1E4-EDF3C9C2D0CC}" destId="{5A7D6ADE-123D-4CFA-A66B-0E86EE509D9D}" srcOrd="3" destOrd="0" presId="urn:microsoft.com/office/officeart/2018/2/layout/IconVerticalSolidList"/>
    <dgm:cxn modelId="{700F2D7A-02F7-46DD-9637-6E69073ED20A}" type="presParOf" srcId="{9D3BD667-728B-47D0-818B-1C8608090D87}" destId="{C23C9998-C86E-465B-887B-4FB7CFECB96C}" srcOrd="1" destOrd="0" presId="urn:microsoft.com/office/officeart/2018/2/layout/IconVerticalSolidList"/>
    <dgm:cxn modelId="{23870725-774E-421A-9E12-02A1B4F43C1C}" type="presParOf" srcId="{9D3BD667-728B-47D0-818B-1C8608090D87}" destId="{7BCF9BAE-4B99-43C9-BF54-CA13F01C8791}" srcOrd="2" destOrd="0" presId="urn:microsoft.com/office/officeart/2018/2/layout/IconVerticalSolidList"/>
    <dgm:cxn modelId="{2E15ACF4-B136-408F-A2C7-574DAF9B59DE}" type="presParOf" srcId="{7BCF9BAE-4B99-43C9-BF54-CA13F01C8791}" destId="{2DEB7C61-1176-4690-A8AD-C3CD3D31D6D1}" srcOrd="0" destOrd="0" presId="urn:microsoft.com/office/officeart/2018/2/layout/IconVerticalSolidList"/>
    <dgm:cxn modelId="{DC24C2F3-7639-48EB-AB2F-4F72F0F6CE12}" type="presParOf" srcId="{7BCF9BAE-4B99-43C9-BF54-CA13F01C8791}" destId="{E9ABFA21-06EF-408B-B809-6FB9219ED479}" srcOrd="1" destOrd="0" presId="urn:microsoft.com/office/officeart/2018/2/layout/IconVerticalSolidList"/>
    <dgm:cxn modelId="{68EDDE84-B208-4E52-953A-E4F09BA67DEF}" type="presParOf" srcId="{7BCF9BAE-4B99-43C9-BF54-CA13F01C8791}" destId="{298E5045-ADF1-4A4D-A2D8-0F6B56F0C803}" srcOrd="2" destOrd="0" presId="urn:microsoft.com/office/officeart/2018/2/layout/IconVerticalSolidList"/>
    <dgm:cxn modelId="{395B6B26-FB3A-4DBE-B927-7710D8C380ED}" type="presParOf" srcId="{7BCF9BAE-4B99-43C9-BF54-CA13F01C8791}" destId="{7B5D85D8-54BD-47B4-AC19-4A8A23BA187E}" srcOrd="3" destOrd="0" presId="urn:microsoft.com/office/officeart/2018/2/layout/IconVerticalSolidList"/>
    <dgm:cxn modelId="{B4835844-CC24-4567-82D5-815A6646477F}" type="presParOf" srcId="{9D3BD667-728B-47D0-818B-1C8608090D87}" destId="{2D8E450C-2081-4C8E-BCD1-F664B2883C65}" srcOrd="3" destOrd="0" presId="urn:microsoft.com/office/officeart/2018/2/layout/IconVerticalSolidList"/>
    <dgm:cxn modelId="{0F11492C-CEB1-4764-A7FD-56B02DEED75F}" type="presParOf" srcId="{9D3BD667-728B-47D0-818B-1C8608090D87}" destId="{EABFC124-D92F-482B-BD4E-0D1EA917A5AB}" srcOrd="4" destOrd="0" presId="urn:microsoft.com/office/officeart/2018/2/layout/IconVerticalSolidList"/>
    <dgm:cxn modelId="{0D078048-7508-4AAC-8D98-02D1942D9BD6}" type="presParOf" srcId="{EABFC124-D92F-482B-BD4E-0D1EA917A5AB}" destId="{CE50AEB1-C24E-4E10-9C20-DECD0E060E31}" srcOrd="0" destOrd="0" presId="urn:microsoft.com/office/officeart/2018/2/layout/IconVerticalSolidList"/>
    <dgm:cxn modelId="{E9868ED6-DC94-471B-9E00-527B9BC33377}" type="presParOf" srcId="{EABFC124-D92F-482B-BD4E-0D1EA917A5AB}" destId="{282432CF-5679-4306-A0F4-A73685CC2594}" srcOrd="1" destOrd="0" presId="urn:microsoft.com/office/officeart/2018/2/layout/IconVerticalSolidList"/>
    <dgm:cxn modelId="{217D60D6-B124-422B-BBC4-B8C2D87A910C}" type="presParOf" srcId="{EABFC124-D92F-482B-BD4E-0D1EA917A5AB}" destId="{E946DE89-2C0E-48E3-ADFB-67D9FE3B7230}" srcOrd="2" destOrd="0" presId="urn:microsoft.com/office/officeart/2018/2/layout/IconVerticalSolidList"/>
    <dgm:cxn modelId="{4F37DBBC-FD85-4A58-AE04-212AAF02C2E0}" type="presParOf" srcId="{EABFC124-D92F-482B-BD4E-0D1EA917A5AB}" destId="{2586AAA4-376D-4BAC-ADF5-9BA4D579B2E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3BF140-0DE7-432A-AA29-5DD45F9D0849}">
      <dsp:nvSpPr>
        <dsp:cNvPr id="0" name=""/>
        <dsp:cNvSpPr/>
      </dsp:nvSpPr>
      <dsp:spPr>
        <a:xfrm>
          <a:off x="0" y="47983"/>
          <a:ext cx="6832212" cy="2548406"/>
        </a:xfrm>
        <a:prstGeom prst="round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s-MX" sz="2500" kern="1200"/>
            <a:t>Alucinaciones: Respuestas inventadas o incorrectas </a:t>
          </a:r>
          <a:endParaRPr lang="en-US" sz="2500" kern="1200"/>
        </a:p>
      </dsp:txBody>
      <dsp:txXfrm>
        <a:off x="124403" y="172386"/>
        <a:ext cx="6583406" cy="2299600"/>
      </dsp:txXfrm>
    </dsp:sp>
    <dsp:sp modelId="{778393F0-652C-4B05-B67C-9BEF95027E4A}">
      <dsp:nvSpPr>
        <dsp:cNvPr id="0" name=""/>
        <dsp:cNvSpPr/>
      </dsp:nvSpPr>
      <dsp:spPr>
        <a:xfrm>
          <a:off x="0" y="2668389"/>
          <a:ext cx="6832212" cy="2548406"/>
        </a:xfrm>
        <a:prstGeom prst="roundRect">
          <a:avLst/>
        </a:prstGeom>
        <a:gradFill rotWithShape="0">
          <a:gsLst>
            <a:gs pos="0">
              <a:schemeClr val="accent2">
                <a:hueOff val="-1277375"/>
                <a:satOff val="3509"/>
                <a:lumOff val="2352"/>
                <a:alphaOff val="0"/>
                <a:tint val="96000"/>
                <a:lumMod val="104000"/>
              </a:schemeClr>
            </a:gs>
            <a:gs pos="100000">
              <a:schemeClr val="accent2">
                <a:hueOff val="-1277375"/>
                <a:satOff val="3509"/>
                <a:lumOff val="2352"/>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s-MX" sz="2500" kern="1200"/>
            <a:t>Para evitarlas. Puedes incluir frases que proporcionen contexto, como indicarle que si no sabe la respuesta, decirle que  haga preguntas en lugar de hacer suposiciones. Así puedes asegurar una comunicación más clara y precisa. </a:t>
          </a:r>
          <a:endParaRPr lang="en-US" sz="2500" kern="1200"/>
        </a:p>
      </dsp:txBody>
      <dsp:txXfrm>
        <a:off x="124403" y="2792792"/>
        <a:ext cx="6583406" cy="22996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143F85-1A6B-4EFD-A544-1C3B87DF5B9B}">
      <dsp:nvSpPr>
        <dsp:cNvPr id="0" name=""/>
        <dsp:cNvSpPr/>
      </dsp:nvSpPr>
      <dsp:spPr>
        <a:xfrm>
          <a:off x="0" y="642"/>
          <a:ext cx="6832212" cy="150385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D69D0D-5729-49C7-AD5D-42DBF06A469F}">
      <dsp:nvSpPr>
        <dsp:cNvPr id="0" name=""/>
        <dsp:cNvSpPr/>
      </dsp:nvSpPr>
      <dsp:spPr>
        <a:xfrm>
          <a:off x="454916" y="339010"/>
          <a:ext cx="827120" cy="8271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5A7D6ADE-123D-4CFA-A66B-0E86EE509D9D}">
      <dsp:nvSpPr>
        <dsp:cNvPr id="0" name=""/>
        <dsp:cNvSpPr/>
      </dsp:nvSpPr>
      <dsp:spPr>
        <a:xfrm>
          <a:off x="1736952" y="642"/>
          <a:ext cx="5095259" cy="1503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158" tIns="159158" rIns="159158" bIns="159158" numCol="1" spcCol="1270" anchor="ctr" anchorCtr="0">
          <a:noAutofit/>
        </a:bodyPr>
        <a:lstStyle/>
        <a:p>
          <a:pPr marL="0" lvl="0" indent="0" algn="l" defTabSz="1111250">
            <a:lnSpc>
              <a:spcPct val="90000"/>
            </a:lnSpc>
            <a:spcBef>
              <a:spcPct val="0"/>
            </a:spcBef>
            <a:spcAft>
              <a:spcPct val="35000"/>
            </a:spcAft>
            <a:buNone/>
          </a:pPr>
          <a:r>
            <a:rPr lang="es-MX" sz="2500" kern="1200" dirty="0"/>
            <a:t>Fundamento para el calculo de pagos provisionales titulo ll</a:t>
          </a:r>
          <a:endParaRPr lang="en-US" sz="2500" kern="1200" dirty="0"/>
        </a:p>
      </dsp:txBody>
      <dsp:txXfrm>
        <a:off x="1736952" y="642"/>
        <a:ext cx="5095259" cy="1503855"/>
      </dsp:txXfrm>
    </dsp:sp>
    <dsp:sp modelId="{2DEB7C61-1176-4690-A8AD-C3CD3D31D6D1}">
      <dsp:nvSpPr>
        <dsp:cNvPr id="0" name=""/>
        <dsp:cNvSpPr/>
      </dsp:nvSpPr>
      <dsp:spPr>
        <a:xfrm>
          <a:off x="0" y="1880461"/>
          <a:ext cx="6832212" cy="150385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ABFA21-06EF-408B-B809-6FB9219ED479}">
      <dsp:nvSpPr>
        <dsp:cNvPr id="0" name=""/>
        <dsp:cNvSpPr/>
      </dsp:nvSpPr>
      <dsp:spPr>
        <a:xfrm>
          <a:off x="454916" y="2218829"/>
          <a:ext cx="827120" cy="8271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7B5D85D8-54BD-47B4-AC19-4A8A23BA187E}">
      <dsp:nvSpPr>
        <dsp:cNvPr id="0" name=""/>
        <dsp:cNvSpPr/>
      </dsp:nvSpPr>
      <dsp:spPr>
        <a:xfrm>
          <a:off x="1736952" y="1880461"/>
          <a:ext cx="5095259" cy="1503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158" tIns="159158" rIns="159158" bIns="159158" numCol="1" spcCol="1270" anchor="ctr" anchorCtr="0">
          <a:noAutofit/>
        </a:bodyPr>
        <a:lstStyle/>
        <a:p>
          <a:pPr marL="0" lvl="0" indent="0" algn="l" defTabSz="1111250">
            <a:lnSpc>
              <a:spcPct val="90000"/>
            </a:lnSpc>
            <a:spcBef>
              <a:spcPct val="0"/>
            </a:spcBef>
            <a:spcAft>
              <a:spcPct val="35000"/>
            </a:spcAft>
            <a:buNone/>
          </a:pPr>
          <a:r>
            <a:rPr lang="es-MX" sz="2500" kern="1200" dirty="0"/>
            <a:t>Realiza el cálculo considera: *ingresos de 2,224,524  *coeficiente de .0554 </a:t>
          </a:r>
          <a:endParaRPr lang="en-US" sz="2500" kern="1200" dirty="0"/>
        </a:p>
      </dsp:txBody>
      <dsp:txXfrm>
        <a:off x="1736952" y="1880461"/>
        <a:ext cx="5095259" cy="1503855"/>
      </dsp:txXfrm>
    </dsp:sp>
    <dsp:sp modelId="{CE50AEB1-C24E-4E10-9C20-DECD0E060E31}">
      <dsp:nvSpPr>
        <dsp:cNvPr id="0" name=""/>
        <dsp:cNvSpPr/>
      </dsp:nvSpPr>
      <dsp:spPr>
        <a:xfrm>
          <a:off x="0" y="3760280"/>
          <a:ext cx="6832212" cy="150385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2432CF-5679-4306-A0F4-A73685CC2594}">
      <dsp:nvSpPr>
        <dsp:cNvPr id="0" name=""/>
        <dsp:cNvSpPr/>
      </dsp:nvSpPr>
      <dsp:spPr>
        <a:xfrm>
          <a:off x="454916" y="4098648"/>
          <a:ext cx="827120" cy="8271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2586AAA4-376D-4BAC-ADF5-9BA4D579B2ED}">
      <dsp:nvSpPr>
        <dsp:cNvPr id="0" name=""/>
        <dsp:cNvSpPr/>
      </dsp:nvSpPr>
      <dsp:spPr>
        <a:xfrm>
          <a:off x="1736952" y="3760280"/>
          <a:ext cx="5095259" cy="1503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158" tIns="159158" rIns="159158" bIns="159158" numCol="1" spcCol="1270" anchor="ctr" anchorCtr="0">
          <a:noAutofit/>
        </a:bodyPr>
        <a:lstStyle/>
        <a:p>
          <a:pPr marL="0" lvl="0" indent="0" algn="l" defTabSz="1111250">
            <a:lnSpc>
              <a:spcPct val="90000"/>
            </a:lnSpc>
            <a:spcBef>
              <a:spcPct val="0"/>
            </a:spcBef>
            <a:spcAft>
              <a:spcPct val="35000"/>
            </a:spcAft>
            <a:buNone/>
          </a:pPr>
          <a:r>
            <a:rPr lang="es-MX" sz="2500" kern="1200" dirty="0"/>
            <a:t>Crea un </a:t>
          </a:r>
          <a:r>
            <a:rPr lang="es-MX" sz="2500" kern="1200" dirty="0" err="1"/>
            <a:t>prompt</a:t>
          </a:r>
          <a:r>
            <a:rPr lang="es-MX" sz="2500" kern="1200" dirty="0"/>
            <a:t> para </a:t>
          </a:r>
          <a:r>
            <a:rPr lang="es-MX" sz="2500" kern="1200" dirty="0" err="1"/>
            <a:t>lovable</a:t>
          </a:r>
          <a:endParaRPr lang="en-US" sz="2500" kern="1200" dirty="0"/>
        </a:p>
      </dsp:txBody>
      <dsp:txXfrm>
        <a:off x="1736952" y="3760280"/>
        <a:ext cx="5095259" cy="150385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96BEB7B0-1C13-4546-81AB-BCD562E2369B}" type="datetimeFigureOut">
              <a:rPr lang="es-MX" smtClean="0"/>
              <a:t>19/06/2026</a:t>
            </a:fld>
            <a:endParaRPr lang="es-MX"/>
          </a:p>
        </p:txBody>
      </p:sp>
      <p:sp>
        <p:nvSpPr>
          <p:cNvPr id="5" name="Footer Placeholder 4"/>
          <p:cNvSpPr>
            <a:spLocks noGrp="1"/>
          </p:cNvSpPr>
          <p:nvPr>
            <p:ph type="ftr" sz="quarter" idx="11"/>
          </p:nvPr>
        </p:nvSpPr>
        <p:spPr/>
        <p:txBody>
          <a:bodyPr/>
          <a:lstStyle/>
          <a:p>
            <a:endParaRPr lang="es-MX"/>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es-MX"/>
          </a:p>
        </p:txBody>
      </p:sp>
      <p:sp>
        <p:nvSpPr>
          <p:cNvPr id="6" name="Slide Number Placeholder 5"/>
          <p:cNvSpPr>
            <a:spLocks noGrp="1"/>
          </p:cNvSpPr>
          <p:nvPr>
            <p:ph type="sldNum" sz="quarter" idx="12"/>
          </p:nvPr>
        </p:nvSpPr>
        <p:spPr>
          <a:xfrm>
            <a:off x="531812" y="4529540"/>
            <a:ext cx="779767" cy="365125"/>
          </a:xfrm>
        </p:spPr>
        <p:txBody>
          <a:bodyPr/>
          <a:lstStyle/>
          <a:p>
            <a:fld id="{19CB0455-3694-4556-83D4-D01DB279A885}" type="slidenum">
              <a:rPr lang="es-MX" smtClean="0"/>
              <a:t>‹Nº›</a:t>
            </a:fld>
            <a:endParaRPr lang="es-MX"/>
          </a:p>
        </p:txBody>
      </p:sp>
    </p:spTree>
    <p:extLst>
      <p:ext uri="{BB962C8B-B14F-4D97-AF65-F5344CB8AC3E}">
        <p14:creationId xmlns:p14="http://schemas.microsoft.com/office/powerpoint/2010/main" val="2084584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96BEB7B0-1C13-4546-81AB-BCD562E2369B}" type="datetimeFigureOut">
              <a:rPr lang="es-MX" smtClean="0"/>
              <a:t>19/06/2026</a:t>
            </a:fld>
            <a:endParaRPr lang="es-MX"/>
          </a:p>
        </p:txBody>
      </p:sp>
      <p:sp>
        <p:nvSpPr>
          <p:cNvPr id="5" name="Footer Placeholder 4"/>
          <p:cNvSpPr>
            <a:spLocks noGrp="1"/>
          </p:cNvSpPr>
          <p:nvPr>
            <p:ph type="ftr" sz="quarter" idx="11"/>
          </p:nvPr>
        </p:nvSpPr>
        <p:spPr/>
        <p:txBody>
          <a:bodyPr/>
          <a:lstStyle/>
          <a:p>
            <a:endParaRPr lang="es-MX"/>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9CB0455-3694-4556-83D4-D01DB279A885}" type="slidenum">
              <a:rPr lang="es-MX" smtClean="0"/>
              <a:t>‹Nº›</a:t>
            </a:fld>
            <a:endParaRPr lang="es-MX"/>
          </a:p>
        </p:txBody>
      </p:sp>
    </p:spTree>
    <p:extLst>
      <p:ext uri="{BB962C8B-B14F-4D97-AF65-F5344CB8AC3E}">
        <p14:creationId xmlns:p14="http://schemas.microsoft.com/office/powerpoint/2010/main" val="34306626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96BEB7B0-1C13-4546-81AB-BCD562E2369B}" type="datetimeFigureOut">
              <a:rPr lang="es-MX" smtClean="0"/>
              <a:t>19/06/2026</a:t>
            </a:fld>
            <a:endParaRPr lang="es-MX"/>
          </a:p>
        </p:txBody>
      </p:sp>
      <p:sp>
        <p:nvSpPr>
          <p:cNvPr id="5" name="Footer Placeholder 4"/>
          <p:cNvSpPr>
            <a:spLocks noGrp="1"/>
          </p:cNvSpPr>
          <p:nvPr>
            <p:ph type="ftr" sz="quarter" idx="11"/>
          </p:nvPr>
        </p:nvSpPr>
        <p:spPr/>
        <p:txBody>
          <a:bodyPr/>
          <a:lstStyle/>
          <a:p>
            <a:endParaRPr lang="es-MX"/>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9CB0455-3694-4556-83D4-D01DB279A885}" type="slidenum">
              <a:rPr lang="es-MX" smtClean="0"/>
              <a:t>‹Nº›</a:t>
            </a:fld>
            <a:endParaRPr lang="es-MX"/>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294031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96BEB7B0-1C13-4546-81AB-BCD562E2369B}" type="datetimeFigureOut">
              <a:rPr lang="es-MX" smtClean="0"/>
              <a:t>19/06/2026</a:t>
            </a:fld>
            <a:endParaRPr lang="es-MX"/>
          </a:p>
        </p:txBody>
      </p:sp>
      <p:sp>
        <p:nvSpPr>
          <p:cNvPr id="6" name="Footer Placeholder 5"/>
          <p:cNvSpPr>
            <a:spLocks noGrp="1"/>
          </p:cNvSpPr>
          <p:nvPr>
            <p:ph type="ftr" sz="quarter" idx="11"/>
          </p:nvPr>
        </p:nvSpPr>
        <p:spPr/>
        <p:txBody>
          <a:bodyPr/>
          <a:lstStyle/>
          <a:p>
            <a:endParaRPr lang="es-MX"/>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9CB0455-3694-4556-83D4-D01DB279A885}" type="slidenum">
              <a:rPr lang="es-MX" smtClean="0"/>
              <a:t>‹Nº›</a:t>
            </a:fld>
            <a:endParaRPr lang="es-MX"/>
          </a:p>
        </p:txBody>
      </p:sp>
    </p:spTree>
    <p:extLst>
      <p:ext uri="{BB962C8B-B14F-4D97-AF65-F5344CB8AC3E}">
        <p14:creationId xmlns:p14="http://schemas.microsoft.com/office/powerpoint/2010/main" val="13725584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96BEB7B0-1C13-4546-81AB-BCD562E2369B}" type="datetimeFigureOut">
              <a:rPr lang="es-MX" smtClean="0"/>
              <a:t>19/06/2026</a:t>
            </a:fld>
            <a:endParaRPr lang="es-MX"/>
          </a:p>
        </p:txBody>
      </p:sp>
      <p:sp>
        <p:nvSpPr>
          <p:cNvPr id="6" name="Footer Placeholder 5"/>
          <p:cNvSpPr>
            <a:spLocks noGrp="1"/>
          </p:cNvSpPr>
          <p:nvPr>
            <p:ph type="ftr" sz="quarter" idx="11"/>
          </p:nvPr>
        </p:nvSpPr>
        <p:spPr/>
        <p:txBody>
          <a:bodyPr/>
          <a:lstStyle/>
          <a:p>
            <a:endParaRPr lang="es-MX"/>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9CB0455-3694-4556-83D4-D01DB279A885}" type="slidenum">
              <a:rPr lang="es-MX" smtClean="0"/>
              <a:t>‹Nº›</a:t>
            </a:fld>
            <a:endParaRPr lang="es-MX"/>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239975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96BEB7B0-1C13-4546-81AB-BCD562E2369B}" type="datetimeFigureOut">
              <a:rPr lang="es-MX" smtClean="0"/>
              <a:t>19/06/2026</a:t>
            </a:fld>
            <a:endParaRPr lang="es-MX"/>
          </a:p>
        </p:txBody>
      </p:sp>
      <p:sp>
        <p:nvSpPr>
          <p:cNvPr id="6" name="Footer Placeholder 5"/>
          <p:cNvSpPr>
            <a:spLocks noGrp="1"/>
          </p:cNvSpPr>
          <p:nvPr>
            <p:ph type="ftr" sz="quarter" idx="11"/>
          </p:nvPr>
        </p:nvSpPr>
        <p:spPr/>
        <p:txBody>
          <a:bodyPr/>
          <a:lstStyle/>
          <a:p>
            <a:endParaRPr lang="es-MX"/>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9CB0455-3694-4556-83D4-D01DB279A885}" type="slidenum">
              <a:rPr lang="es-MX" smtClean="0"/>
              <a:t>‹Nº›</a:t>
            </a:fld>
            <a:endParaRPr lang="es-MX"/>
          </a:p>
        </p:txBody>
      </p:sp>
    </p:spTree>
    <p:extLst>
      <p:ext uri="{BB962C8B-B14F-4D97-AF65-F5344CB8AC3E}">
        <p14:creationId xmlns:p14="http://schemas.microsoft.com/office/powerpoint/2010/main" val="292876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96BEB7B0-1C13-4546-81AB-BCD562E2369B}" type="datetimeFigureOut">
              <a:rPr lang="es-MX" smtClean="0"/>
              <a:t>19/06/2026</a:t>
            </a:fld>
            <a:endParaRPr lang="es-MX"/>
          </a:p>
        </p:txBody>
      </p:sp>
      <p:sp>
        <p:nvSpPr>
          <p:cNvPr id="5" name="Footer Placeholder 4"/>
          <p:cNvSpPr>
            <a:spLocks noGrp="1"/>
          </p:cNvSpPr>
          <p:nvPr>
            <p:ph type="ftr" sz="quarter" idx="11"/>
          </p:nvPr>
        </p:nvSpPr>
        <p:spPr/>
        <p:txBody>
          <a:bodyPr/>
          <a:lstStyle/>
          <a:p>
            <a:endParaRPr lang="es-MX"/>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9CB0455-3694-4556-83D4-D01DB279A885}" type="slidenum">
              <a:rPr lang="es-MX" smtClean="0"/>
              <a:t>‹Nº›</a:t>
            </a:fld>
            <a:endParaRPr lang="es-MX"/>
          </a:p>
        </p:txBody>
      </p:sp>
    </p:spTree>
    <p:extLst>
      <p:ext uri="{BB962C8B-B14F-4D97-AF65-F5344CB8AC3E}">
        <p14:creationId xmlns:p14="http://schemas.microsoft.com/office/powerpoint/2010/main" val="34185145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96BEB7B0-1C13-4546-81AB-BCD562E2369B}" type="datetimeFigureOut">
              <a:rPr lang="es-MX" smtClean="0"/>
              <a:t>19/06/2026</a:t>
            </a:fld>
            <a:endParaRPr lang="es-MX"/>
          </a:p>
        </p:txBody>
      </p:sp>
      <p:sp>
        <p:nvSpPr>
          <p:cNvPr id="5" name="Footer Placeholder 4"/>
          <p:cNvSpPr>
            <a:spLocks noGrp="1"/>
          </p:cNvSpPr>
          <p:nvPr>
            <p:ph type="ftr" sz="quarter" idx="11"/>
          </p:nvPr>
        </p:nvSpPr>
        <p:spPr/>
        <p:txBody>
          <a:bodyPr/>
          <a:lstStyle/>
          <a:p>
            <a:endParaRPr lang="es-MX"/>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9CB0455-3694-4556-83D4-D01DB279A885}" type="slidenum">
              <a:rPr lang="es-MX" smtClean="0"/>
              <a:t>‹Nº›</a:t>
            </a:fld>
            <a:endParaRPr lang="es-MX"/>
          </a:p>
        </p:txBody>
      </p:sp>
    </p:spTree>
    <p:extLst>
      <p:ext uri="{BB962C8B-B14F-4D97-AF65-F5344CB8AC3E}">
        <p14:creationId xmlns:p14="http://schemas.microsoft.com/office/powerpoint/2010/main" val="38135803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
  <p:cSld name="Title Only">
    <p:spTree>
      <p:nvGrpSpPr>
        <p:cNvPr id="1" name=""/>
        <p:cNvGrpSpPr/>
        <p:nvPr/>
      </p:nvGrpSpPr>
      <p:grpSpPr>
        <a:xfrm>
          <a:off x="0" y="0"/>
          <a:ext cx="0" cy="0"/>
          <a:chOff x="0" y="0"/>
          <a:chExt cx="0" cy="0"/>
        </a:xfrm>
      </p:grpSpPr>
      <p:sp>
        <p:nvSpPr>
          <p:cNvPr id="16" name="bg object 16"/>
          <p:cNvSpPr/>
          <p:nvPr/>
        </p:nvSpPr>
        <p:spPr>
          <a:xfrm>
            <a:off x="438912" y="615695"/>
            <a:ext cx="11311255" cy="21590"/>
          </a:xfrm>
          <a:custGeom>
            <a:avLst/>
            <a:gdLst/>
            <a:ahLst/>
            <a:cxnLst/>
            <a:rect l="l" t="t" r="r" b="b"/>
            <a:pathLst>
              <a:path w="11311255" h="21590">
                <a:moveTo>
                  <a:pt x="0" y="21335"/>
                </a:moveTo>
                <a:lnTo>
                  <a:pt x="11311128" y="21335"/>
                </a:lnTo>
                <a:lnTo>
                  <a:pt x="11311128" y="0"/>
                </a:lnTo>
                <a:lnTo>
                  <a:pt x="0" y="0"/>
                </a:lnTo>
                <a:lnTo>
                  <a:pt x="0" y="21335"/>
                </a:lnTo>
                <a:close/>
              </a:path>
            </a:pathLst>
          </a:custGeom>
          <a:solidFill>
            <a:srgbClr val="630463"/>
          </a:solidFill>
        </p:spPr>
        <p:txBody>
          <a:bodyPr wrap="square" lIns="0" tIns="0" rIns="0" bIns="0" rtlCol="0"/>
          <a:lstStyle/>
          <a:p>
            <a:endParaRPr/>
          </a:p>
        </p:txBody>
      </p:sp>
      <p:sp>
        <p:nvSpPr>
          <p:cNvPr id="17" name="bg object 17"/>
          <p:cNvSpPr/>
          <p:nvPr/>
        </p:nvSpPr>
        <p:spPr>
          <a:xfrm>
            <a:off x="448055" y="457200"/>
            <a:ext cx="3703320" cy="94615"/>
          </a:xfrm>
          <a:custGeom>
            <a:avLst/>
            <a:gdLst/>
            <a:ahLst/>
            <a:cxnLst/>
            <a:rect l="l" t="t" r="r" b="b"/>
            <a:pathLst>
              <a:path w="3703320" h="94615">
                <a:moveTo>
                  <a:pt x="3703320" y="0"/>
                </a:moveTo>
                <a:lnTo>
                  <a:pt x="0" y="0"/>
                </a:lnTo>
                <a:lnTo>
                  <a:pt x="0" y="94487"/>
                </a:lnTo>
                <a:lnTo>
                  <a:pt x="3703320" y="94487"/>
                </a:lnTo>
                <a:lnTo>
                  <a:pt x="3703320" y="0"/>
                </a:lnTo>
                <a:close/>
              </a:path>
            </a:pathLst>
          </a:custGeom>
          <a:solidFill>
            <a:srgbClr val="630463"/>
          </a:solidFill>
        </p:spPr>
        <p:txBody>
          <a:bodyPr wrap="square" lIns="0" tIns="0" rIns="0" bIns="0" rtlCol="0"/>
          <a:lstStyle/>
          <a:p>
            <a:endParaRPr/>
          </a:p>
        </p:txBody>
      </p:sp>
      <p:sp>
        <p:nvSpPr>
          <p:cNvPr id="18" name="bg object 18"/>
          <p:cNvSpPr/>
          <p:nvPr/>
        </p:nvSpPr>
        <p:spPr>
          <a:xfrm>
            <a:off x="8040623" y="454151"/>
            <a:ext cx="3703320" cy="97790"/>
          </a:xfrm>
          <a:custGeom>
            <a:avLst/>
            <a:gdLst/>
            <a:ahLst/>
            <a:cxnLst/>
            <a:rect l="l" t="t" r="r" b="b"/>
            <a:pathLst>
              <a:path w="3703320" h="97790">
                <a:moveTo>
                  <a:pt x="3703320" y="0"/>
                </a:moveTo>
                <a:lnTo>
                  <a:pt x="0" y="0"/>
                </a:lnTo>
                <a:lnTo>
                  <a:pt x="0" y="97536"/>
                </a:lnTo>
                <a:lnTo>
                  <a:pt x="3703320" y="97536"/>
                </a:lnTo>
                <a:lnTo>
                  <a:pt x="3703320" y="0"/>
                </a:lnTo>
                <a:close/>
              </a:path>
            </a:pathLst>
          </a:custGeom>
          <a:solidFill>
            <a:srgbClr val="959FA7"/>
          </a:solidFill>
        </p:spPr>
        <p:txBody>
          <a:bodyPr wrap="square" lIns="0" tIns="0" rIns="0" bIns="0" rtlCol="0"/>
          <a:lstStyle/>
          <a:p>
            <a:endParaRPr/>
          </a:p>
        </p:txBody>
      </p:sp>
      <p:sp>
        <p:nvSpPr>
          <p:cNvPr id="19" name="bg object 19"/>
          <p:cNvSpPr/>
          <p:nvPr/>
        </p:nvSpPr>
        <p:spPr>
          <a:xfrm>
            <a:off x="4242815" y="457200"/>
            <a:ext cx="3703320" cy="91440"/>
          </a:xfrm>
          <a:custGeom>
            <a:avLst/>
            <a:gdLst/>
            <a:ahLst/>
            <a:cxnLst/>
            <a:rect l="l" t="t" r="r" b="b"/>
            <a:pathLst>
              <a:path w="3703320" h="91440">
                <a:moveTo>
                  <a:pt x="3703320" y="0"/>
                </a:moveTo>
                <a:lnTo>
                  <a:pt x="0" y="0"/>
                </a:lnTo>
                <a:lnTo>
                  <a:pt x="0" y="91439"/>
                </a:lnTo>
                <a:lnTo>
                  <a:pt x="3703320" y="91439"/>
                </a:lnTo>
                <a:lnTo>
                  <a:pt x="3703320" y="0"/>
                </a:lnTo>
                <a:close/>
              </a:path>
            </a:pathLst>
          </a:custGeom>
          <a:solidFill>
            <a:srgbClr val="842C84"/>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2800" b="0" i="0">
                <a:solidFill>
                  <a:schemeClr val="bg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6/19/2026</a:t>
            </a:fld>
            <a:endParaRPr lang="en-US"/>
          </a:p>
        </p:txBody>
      </p:sp>
      <p:sp>
        <p:nvSpPr>
          <p:cNvPr id="5" name="Holder 5"/>
          <p:cNvSpPr>
            <a:spLocks noGrp="1"/>
          </p:cNvSpPr>
          <p:nvPr>
            <p:ph type="sldNum" sz="quarter" idx="7"/>
          </p:nvPr>
        </p:nvSpPr>
        <p:spPr/>
        <p:txBody>
          <a:bodyPr lIns="0" tIns="0" rIns="0" bIns="0"/>
          <a:lstStyle>
            <a:lvl1pPr>
              <a:defRPr sz="900" b="0" i="0">
                <a:solidFill>
                  <a:srgbClr val="842C84"/>
                </a:solidFill>
                <a:latin typeface="Gill Sans MT"/>
                <a:cs typeface="Gill Sans MT"/>
              </a:defRPr>
            </a:lvl1pPr>
          </a:lstStyle>
          <a:p>
            <a:pPr marL="95885">
              <a:lnSpc>
                <a:spcPct val="100000"/>
              </a:lnSpc>
              <a:spcBef>
                <a:spcPts val="50"/>
              </a:spcBef>
            </a:pPr>
            <a:fld id="{81D60167-4931-47E6-BA6A-407CBD079E47}" type="slidenum">
              <a:rPr spc="5" dirty="0"/>
              <a:t>‹Nº›</a:t>
            </a:fld>
            <a:endParaRPr spc="5" dirty="0"/>
          </a:p>
        </p:txBody>
      </p:sp>
    </p:spTree>
    <p:extLst>
      <p:ext uri="{BB962C8B-B14F-4D97-AF65-F5344CB8AC3E}">
        <p14:creationId xmlns:p14="http://schemas.microsoft.com/office/powerpoint/2010/main" val="34419863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2496311" y="2203527"/>
            <a:ext cx="5387339" cy="723275"/>
          </a:xfrm>
          <a:prstGeom prst="rect">
            <a:avLst/>
          </a:prstGeom>
        </p:spPr>
        <p:txBody>
          <a:bodyPr wrap="square" lIns="0" tIns="0" rIns="0" bIns="0">
            <a:spAutoFit/>
          </a:bodyPr>
          <a:lstStyle>
            <a:lvl1pPr>
              <a:defRPr sz="4700" b="0" i="0">
                <a:solidFill>
                  <a:schemeClr val="tx1"/>
                </a:solidFill>
                <a:latin typeface="Calibri"/>
                <a:cs typeface="Calibri"/>
              </a:defRPr>
            </a:lvl1pPr>
          </a:lstStyle>
          <a:p>
            <a:endParaRPr/>
          </a:p>
        </p:txBody>
      </p:sp>
      <p:sp>
        <p:nvSpPr>
          <p:cNvPr id="3" name="Holder 3"/>
          <p:cNvSpPr>
            <a:spLocks noGrp="1"/>
          </p:cNvSpPr>
          <p:nvPr>
            <p:ph type="subTitle" idx="4"/>
          </p:nvPr>
        </p:nvSpPr>
        <p:spPr>
          <a:xfrm>
            <a:off x="2053336" y="4774820"/>
            <a:ext cx="5823373"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6/19/2026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20687368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700" b="0" i="0">
                <a:solidFill>
                  <a:schemeClr val="tx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6/19/2026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3221287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96BEB7B0-1C13-4546-81AB-BCD562E2369B}" type="datetimeFigureOut">
              <a:rPr lang="es-MX" smtClean="0"/>
              <a:t>19/06/2026</a:t>
            </a:fld>
            <a:endParaRPr lang="es-MX"/>
          </a:p>
        </p:txBody>
      </p:sp>
      <p:sp>
        <p:nvSpPr>
          <p:cNvPr id="5" name="Footer Placeholder 4"/>
          <p:cNvSpPr>
            <a:spLocks noGrp="1"/>
          </p:cNvSpPr>
          <p:nvPr>
            <p:ph type="ftr" sz="quarter" idx="11"/>
          </p:nvPr>
        </p:nvSpPr>
        <p:spPr/>
        <p:txBody>
          <a:bodyPr/>
          <a:lstStyle/>
          <a:p>
            <a:endParaRPr lang="es-MX"/>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s-MX"/>
          </a:p>
        </p:txBody>
      </p:sp>
      <p:sp>
        <p:nvSpPr>
          <p:cNvPr id="6" name="Slide Number Placeholder 5"/>
          <p:cNvSpPr>
            <a:spLocks noGrp="1"/>
          </p:cNvSpPr>
          <p:nvPr>
            <p:ph type="sldNum" sz="quarter" idx="12"/>
          </p:nvPr>
        </p:nvSpPr>
        <p:spPr/>
        <p:txBody>
          <a:bodyPr/>
          <a:lstStyle/>
          <a:p>
            <a:fld id="{19CB0455-3694-4556-83D4-D01DB279A885}" type="slidenum">
              <a:rPr lang="es-MX" smtClean="0"/>
              <a:t>‹Nº›</a:t>
            </a:fld>
            <a:endParaRPr lang="es-MX"/>
          </a:p>
        </p:txBody>
      </p:sp>
    </p:spTree>
    <p:extLst>
      <p:ext uri="{BB962C8B-B14F-4D97-AF65-F5344CB8AC3E}">
        <p14:creationId xmlns:p14="http://schemas.microsoft.com/office/powerpoint/2010/main" val="42484436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1180915" y="2955849"/>
            <a:ext cx="530725" cy="399490"/>
          </a:xfrm>
          <a:prstGeom prst="rect">
            <a:avLst/>
          </a:prstGeom>
        </p:spPr>
      </p:pic>
      <p:sp>
        <p:nvSpPr>
          <p:cNvPr id="2" name="Holder 2"/>
          <p:cNvSpPr>
            <a:spLocks noGrp="1"/>
          </p:cNvSpPr>
          <p:nvPr>
            <p:ph type="title"/>
          </p:nvPr>
        </p:nvSpPr>
        <p:spPr/>
        <p:txBody>
          <a:bodyPr lIns="0" tIns="0" rIns="0" bIns="0"/>
          <a:lstStyle>
            <a:lvl1pPr>
              <a:defRPr sz="4700" b="0" i="0">
                <a:solidFill>
                  <a:schemeClr val="tx1"/>
                </a:solidFill>
                <a:latin typeface="Calibri"/>
                <a:cs typeface="Calibri"/>
              </a:defRPr>
            </a:lvl1pPr>
          </a:lstStyle>
          <a:p>
            <a:endParaRPr/>
          </a:p>
        </p:txBody>
      </p:sp>
      <p:sp>
        <p:nvSpPr>
          <p:cNvPr id="3" name="Holder 3"/>
          <p:cNvSpPr>
            <a:spLocks noGrp="1"/>
          </p:cNvSpPr>
          <p:nvPr>
            <p:ph sz="half" idx="2"/>
          </p:nvPr>
        </p:nvSpPr>
        <p:spPr>
          <a:xfrm>
            <a:off x="609600" y="1577340"/>
            <a:ext cx="530352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6/19/2026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27848491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1"/>
            <a:ext cx="12192000" cy="1576451"/>
          </a:xfrm>
          <a:prstGeom prst="rect">
            <a:avLst/>
          </a:prstGeom>
        </p:spPr>
      </p:pic>
      <p:pic>
        <p:nvPicPr>
          <p:cNvPr id="17" name="bg object 17"/>
          <p:cNvPicPr/>
          <p:nvPr/>
        </p:nvPicPr>
        <p:blipFill>
          <a:blip r:embed="rId3" cstate="print"/>
          <a:stretch>
            <a:fillRect/>
          </a:stretch>
        </p:blipFill>
        <p:spPr>
          <a:xfrm>
            <a:off x="3825410" y="1015"/>
            <a:ext cx="4303436" cy="1575434"/>
          </a:xfrm>
          <a:prstGeom prst="rect">
            <a:avLst/>
          </a:prstGeom>
        </p:spPr>
      </p:pic>
      <p:sp>
        <p:nvSpPr>
          <p:cNvPr id="2" name="Holder 2"/>
          <p:cNvSpPr>
            <a:spLocks noGrp="1"/>
          </p:cNvSpPr>
          <p:nvPr>
            <p:ph type="title"/>
          </p:nvPr>
        </p:nvSpPr>
        <p:spPr/>
        <p:txBody>
          <a:bodyPr lIns="0" tIns="0" rIns="0" bIns="0"/>
          <a:lstStyle>
            <a:lvl1pPr>
              <a:defRPr sz="4700" b="0" i="0">
                <a:solidFill>
                  <a:schemeClr val="tx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6/19/2026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28761925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6/19/2026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3890543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96BEB7B0-1C13-4546-81AB-BCD562E2369B}" type="datetimeFigureOut">
              <a:rPr lang="es-MX" smtClean="0"/>
              <a:t>19/06/2026</a:t>
            </a:fld>
            <a:endParaRPr lang="es-MX"/>
          </a:p>
        </p:txBody>
      </p:sp>
      <p:sp>
        <p:nvSpPr>
          <p:cNvPr id="5" name="Footer Placeholder 4"/>
          <p:cNvSpPr>
            <a:spLocks noGrp="1"/>
          </p:cNvSpPr>
          <p:nvPr>
            <p:ph type="ftr" sz="quarter" idx="11"/>
          </p:nvPr>
        </p:nvSpPr>
        <p:spPr/>
        <p:txBody>
          <a:bodyPr/>
          <a:lstStyle/>
          <a:p>
            <a:endParaRPr lang="es-MX"/>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s-MX"/>
          </a:p>
        </p:txBody>
      </p:sp>
      <p:sp>
        <p:nvSpPr>
          <p:cNvPr id="6" name="Slide Number Placeholder 5"/>
          <p:cNvSpPr>
            <a:spLocks noGrp="1"/>
          </p:cNvSpPr>
          <p:nvPr>
            <p:ph type="sldNum" sz="quarter" idx="12"/>
          </p:nvPr>
        </p:nvSpPr>
        <p:spPr>
          <a:xfrm>
            <a:off x="531812" y="3244139"/>
            <a:ext cx="779767" cy="365125"/>
          </a:xfrm>
        </p:spPr>
        <p:txBody>
          <a:bodyPr/>
          <a:lstStyle/>
          <a:p>
            <a:fld id="{19CB0455-3694-4556-83D4-D01DB279A885}" type="slidenum">
              <a:rPr lang="es-MX" smtClean="0"/>
              <a:t>‹Nº›</a:t>
            </a:fld>
            <a:endParaRPr lang="es-MX"/>
          </a:p>
        </p:txBody>
      </p:sp>
    </p:spTree>
    <p:extLst>
      <p:ext uri="{BB962C8B-B14F-4D97-AF65-F5344CB8AC3E}">
        <p14:creationId xmlns:p14="http://schemas.microsoft.com/office/powerpoint/2010/main" val="1401712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96BEB7B0-1C13-4546-81AB-BCD562E2369B}" type="datetimeFigureOut">
              <a:rPr lang="es-MX" smtClean="0"/>
              <a:t>19/06/2026</a:t>
            </a:fld>
            <a:endParaRPr lang="es-MX"/>
          </a:p>
        </p:txBody>
      </p:sp>
      <p:sp>
        <p:nvSpPr>
          <p:cNvPr id="6" name="Footer Placeholder 5"/>
          <p:cNvSpPr>
            <a:spLocks noGrp="1"/>
          </p:cNvSpPr>
          <p:nvPr>
            <p:ph type="ftr" sz="quarter" idx="11"/>
          </p:nvPr>
        </p:nvSpPr>
        <p:spPr/>
        <p:txBody>
          <a:bodyPr/>
          <a:lstStyle/>
          <a:p>
            <a:endParaRPr lang="es-MX"/>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9CB0455-3694-4556-83D4-D01DB279A885}" type="slidenum">
              <a:rPr lang="es-MX" smtClean="0"/>
              <a:t>‹Nº›</a:t>
            </a:fld>
            <a:endParaRPr lang="es-MX"/>
          </a:p>
        </p:txBody>
      </p:sp>
    </p:spTree>
    <p:extLst>
      <p:ext uri="{BB962C8B-B14F-4D97-AF65-F5344CB8AC3E}">
        <p14:creationId xmlns:p14="http://schemas.microsoft.com/office/powerpoint/2010/main" val="2763618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96BEB7B0-1C13-4546-81AB-BCD562E2369B}" type="datetimeFigureOut">
              <a:rPr lang="es-MX" smtClean="0"/>
              <a:t>19/06/2026</a:t>
            </a:fld>
            <a:endParaRPr lang="es-MX"/>
          </a:p>
        </p:txBody>
      </p:sp>
      <p:sp>
        <p:nvSpPr>
          <p:cNvPr id="8" name="Footer Placeholder 7"/>
          <p:cNvSpPr>
            <a:spLocks noGrp="1"/>
          </p:cNvSpPr>
          <p:nvPr>
            <p:ph type="ftr" sz="quarter" idx="11"/>
          </p:nvPr>
        </p:nvSpPr>
        <p:spPr/>
        <p:txBody>
          <a:bodyPr/>
          <a:lstStyle/>
          <a:p>
            <a:endParaRPr lang="es-MX"/>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9CB0455-3694-4556-83D4-D01DB279A885}" type="slidenum">
              <a:rPr lang="es-MX" smtClean="0"/>
              <a:t>‹Nº›</a:t>
            </a:fld>
            <a:endParaRPr lang="es-MX"/>
          </a:p>
        </p:txBody>
      </p:sp>
    </p:spTree>
    <p:extLst>
      <p:ext uri="{BB962C8B-B14F-4D97-AF65-F5344CB8AC3E}">
        <p14:creationId xmlns:p14="http://schemas.microsoft.com/office/powerpoint/2010/main" val="38561908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96BEB7B0-1C13-4546-81AB-BCD562E2369B}" type="datetimeFigureOut">
              <a:rPr lang="es-MX" smtClean="0"/>
              <a:t>19/06/2026</a:t>
            </a:fld>
            <a:endParaRPr lang="es-MX"/>
          </a:p>
        </p:txBody>
      </p:sp>
      <p:sp>
        <p:nvSpPr>
          <p:cNvPr id="4" name="Footer Placeholder 3"/>
          <p:cNvSpPr>
            <a:spLocks noGrp="1"/>
          </p:cNvSpPr>
          <p:nvPr>
            <p:ph type="ftr" sz="quarter" idx="11"/>
          </p:nvPr>
        </p:nvSpPr>
        <p:spPr/>
        <p:txBody>
          <a:bodyPr/>
          <a:lstStyle/>
          <a:p>
            <a:endParaRPr lang="es-MX"/>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s-MX"/>
          </a:p>
        </p:txBody>
      </p:sp>
      <p:sp>
        <p:nvSpPr>
          <p:cNvPr id="5" name="Slide Number Placeholder 4"/>
          <p:cNvSpPr>
            <a:spLocks noGrp="1"/>
          </p:cNvSpPr>
          <p:nvPr>
            <p:ph type="sldNum" sz="quarter" idx="12"/>
          </p:nvPr>
        </p:nvSpPr>
        <p:spPr/>
        <p:txBody>
          <a:bodyPr/>
          <a:lstStyle/>
          <a:p>
            <a:fld id="{19CB0455-3694-4556-83D4-D01DB279A885}" type="slidenum">
              <a:rPr lang="es-MX" smtClean="0"/>
              <a:t>‹Nº›</a:t>
            </a:fld>
            <a:endParaRPr lang="es-MX"/>
          </a:p>
        </p:txBody>
      </p:sp>
    </p:spTree>
    <p:extLst>
      <p:ext uri="{BB962C8B-B14F-4D97-AF65-F5344CB8AC3E}">
        <p14:creationId xmlns:p14="http://schemas.microsoft.com/office/powerpoint/2010/main" val="23894182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BEB7B0-1C13-4546-81AB-BCD562E2369B}" type="datetimeFigureOut">
              <a:rPr lang="es-MX" smtClean="0"/>
              <a:t>19/06/2026</a:t>
            </a:fld>
            <a:endParaRPr lang="es-MX"/>
          </a:p>
        </p:txBody>
      </p:sp>
      <p:sp>
        <p:nvSpPr>
          <p:cNvPr id="3" name="Footer Placeholder 2"/>
          <p:cNvSpPr>
            <a:spLocks noGrp="1"/>
          </p:cNvSpPr>
          <p:nvPr>
            <p:ph type="ftr" sz="quarter" idx="11"/>
          </p:nvPr>
        </p:nvSpPr>
        <p:spPr/>
        <p:txBody>
          <a:bodyPr/>
          <a:lstStyle/>
          <a:p>
            <a:endParaRPr lang="es-MX"/>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19CB0455-3694-4556-83D4-D01DB279A885}" type="slidenum">
              <a:rPr lang="es-MX" smtClean="0"/>
              <a:t>‹Nº›</a:t>
            </a:fld>
            <a:endParaRPr lang="es-MX"/>
          </a:p>
        </p:txBody>
      </p:sp>
    </p:spTree>
    <p:extLst>
      <p:ext uri="{BB962C8B-B14F-4D97-AF65-F5344CB8AC3E}">
        <p14:creationId xmlns:p14="http://schemas.microsoft.com/office/powerpoint/2010/main" val="9929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96BEB7B0-1C13-4546-81AB-BCD562E2369B}" type="datetimeFigureOut">
              <a:rPr lang="es-MX" smtClean="0"/>
              <a:t>19/06/2026</a:t>
            </a:fld>
            <a:endParaRPr lang="es-MX"/>
          </a:p>
        </p:txBody>
      </p:sp>
      <p:sp>
        <p:nvSpPr>
          <p:cNvPr id="6" name="Footer Placeholder 5"/>
          <p:cNvSpPr>
            <a:spLocks noGrp="1"/>
          </p:cNvSpPr>
          <p:nvPr>
            <p:ph type="ftr" sz="quarter" idx="11"/>
          </p:nvPr>
        </p:nvSpPr>
        <p:spPr/>
        <p:txBody>
          <a:bodyPr/>
          <a:lstStyle/>
          <a:p>
            <a:endParaRPr lang="es-MX"/>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19CB0455-3694-4556-83D4-D01DB279A885}" type="slidenum">
              <a:rPr lang="es-MX" smtClean="0"/>
              <a:t>‹Nº›</a:t>
            </a:fld>
            <a:endParaRPr lang="es-MX"/>
          </a:p>
        </p:txBody>
      </p:sp>
    </p:spTree>
    <p:extLst>
      <p:ext uri="{BB962C8B-B14F-4D97-AF65-F5344CB8AC3E}">
        <p14:creationId xmlns:p14="http://schemas.microsoft.com/office/powerpoint/2010/main" val="103732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96BEB7B0-1C13-4546-81AB-BCD562E2369B}" type="datetimeFigureOut">
              <a:rPr lang="es-MX" smtClean="0"/>
              <a:t>19/06/2026</a:t>
            </a:fld>
            <a:endParaRPr lang="es-MX"/>
          </a:p>
        </p:txBody>
      </p:sp>
      <p:sp>
        <p:nvSpPr>
          <p:cNvPr id="6" name="Footer Placeholder 5"/>
          <p:cNvSpPr>
            <a:spLocks noGrp="1"/>
          </p:cNvSpPr>
          <p:nvPr>
            <p:ph type="ftr" sz="quarter" idx="11"/>
          </p:nvPr>
        </p:nvSpPr>
        <p:spPr/>
        <p:txBody>
          <a:bodyPr/>
          <a:lstStyle/>
          <a:p>
            <a:endParaRPr lang="es-MX"/>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9CB0455-3694-4556-83D4-D01DB279A885}" type="slidenum">
              <a:rPr lang="es-MX" smtClean="0"/>
              <a:t>‹Nº›</a:t>
            </a:fld>
            <a:endParaRPr lang="es-MX"/>
          </a:p>
        </p:txBody>
      </p:sp>
    </p:spTree>
    <p:extLst>
      <p:ext uri="{BB962C8B-B14F-4D97-AF65-F5344CB8AC3E}">
        <p14:creationId xmlns:p14="http://schemas.microsoft.com/office/powerpoint/2010/main" val="21188110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theme" Target="../theme/theme2.xml"/><Relationship Id="rId5" Type="http://schemas.openxmlformats.org/officeDocument/2006/relationships/slideLayout" Target="../slideLayouts/slideLayout22.xml"/><Relationship Id="rId4"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s-MX"/>
            </a:p>
          </p:txBody>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s-MX"/>
            </a:p>
          </p:txBody>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s-MX"/>
            </a:p>
          </p:txBody>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s-MX"/>
            </a:p>
          </p:txBody>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s-MX"/>
            </a:p>
          </p:txBody>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s-MX"/>
            </a:p>
          </p:txBody>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s-MX"/>
            </a:p>
          </p:txBody>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s-MX"/>
            </a:p>
          </p:txBody>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s-MX"/>
            </a:p>
          </p:txBody>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s-MX"/>
            </a:p>
          </p:txBody>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s-MX"/>
            </a:p>
          </p:txBody>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s-MX"/>
            </a:p>
          </p:txBody>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s-MX"/>
            </a:p>
          </p:txBody>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s-MX"/>
            </a:p>
          </p:txBody>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s-MX"/>
            </a:p>
          </p:txBody>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s-MX"/>
            </a:p>
          </p:txBody>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s-MX"/>
            </a:p>
          </p:txBody>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s-MX"/>
            </a:p>
          </p:txBody>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s-MX"/>
            </a:p>
          </p:txBody>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s-MX"/>
            </a:p>
          </p:txBody>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s-MX"/>
            </a:p>
          </p:txBody>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s-MX"/>
            </a:p>
          </p:txBody>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s-MX"/>
            </a:p>
          </p:txBody>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s-MX"/>
            </a:p>
          </p:txBody>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MX"/>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96BEB7B0-1C13-4546-81AB-BCD562E2369B}" type="datetimeFigureOut">
              <a:rPr lang="es-MX" smtClean="0"/>
              <a:t>19/06/2026</a:t>
            </a:fld>
            <a:endParaRPr lang="es-MX"/>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MX"/>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19CB0455-3694-4556-83D4-D01DB279A885}" type="slidenum">
              <a:rPr lang="es-MX" smtClean="0"/>
              <a:t>‹Nº›</a:t>
            </a:fld>
            <a:endParaRPr lang="es-MX"/>
          </a:p>
        </p:txBody>
      </p:sp>
    </p:spTree>
    <p:extLst>
      <p:ext uri="{BB962C8B-B14F-4D97-AF65-F5344CB8AC3E}">
        <p14:creationId xmlns:p14="http://schemas.microsoft.com/office/powerpoint/2010/main" val="19657622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984842" y="829818"/>
            <a:ext cx="2718647" cy="723275"/>
          </a:xfrm>
          <a:prstGeom prst="rect">
            <a:avLst/>
          </a:prstGeom>
        </p:spPr>
        <p:txBody>
          <a:bodyPr wrap="square" lIns="0" tIns="0" rIns="0" bIns="0">
            <a:spAutoFit/>
          </a:bodyPr>
          <a:lstStyle>
            <a:lvl1pPr>
              <a:defRPr sz="4700" b="0" i="0">
                <a:solidFill>
                  <a:schemeClr val="tx1"/>
                </a:solidFill>
                <a:latin typeface="Calibri"/>
                <a:cs typeface="Calibri"/>
              </a:defRPr>
            </a:lvl1pPr>
          </a:lstStyle>
          <a:p>
            <a:endParaRPr/>
          </a:p>
        </p:txBody>
      </p:sp>
      <p:sp>
        <p:nvSpPr>
          <p:cNvPr id="3" name="Holder 3"/>
          <p:cNvSpPr>
            <a:spLocks noGrp="1"/>
          </p:cNvSpPr>
          <p:nvPr>
            <p:ph type="body" idx="1"/>
          </p:nvPr>
        </p:nvSpPr>
        <p:spPr>
          <a:xfrm>
            <a:off x="609600" y="1577340"/>
            <a:ext cx="109728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6/19/2026</a:t>
            </a:fld>
            <a:endParaRPr lang="en-US"/>
          </a:p>
        </p:txBody>
      </p:sp>
      <p:sp>
        <p:nvSpPr>
          <p:cNvPr id="6" name="Holder 6"/>
          <p:cNvSpPr>
            <a:spLocks noGrp="1"/>
          </p:cNvSpPr>
          <p:nvPr>
            <p:ph type="sldNum" sz="quarter" idx="7"/>
          </p:nvPr>
        </p:nvSpPr>
        <p:spPr>
          <a:xfrm>
            <a:off x="8778240" y="6377940"/>
            <a:ext cx="28041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150647730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19.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g"/><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g"/><Relationship Id="rId1" Type="http://schemas.openxmlformats.org/officeDocument/2006/relationships/slideLayout" Target="../slideLayouts/slideLayout22.xml"/><Relationship Id="rId5" Type="http://schemas.openxmlformats.org/officeDocument/2006/relationships/image" Target="../media/image37.png"/><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png"/><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2.xml"/><Relationship Id="rId5" Type="http://schemas.openxmlformats.org/officeDocument/2006/relationships/image" Target="../media/image43.png"/><Relationship Id="rId4" Type="http://schemas.openxmlformats.org/officeDocument/2006/relationships/image" Target="../media/image42.png"/></Relationships>
</file>

<file path=ppt/slides/_rels/slide16.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image" Target="../media/image44.png"/><Relationship Id="rId1" Type="http://schemas.openxmlformats.org/officeDocument/2006/relationships/slideLayout" Target="../slideLayouts/slideLayout20.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1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g"/><Relationship Id="rId1" Type="http://schemas.openxmlformats.org/officeDocument/2006/relationships/slideLayout" Target="../slideLayouts/slideLayout22.xml"/><Relationship Id="rId5" Type="http://schemas.openxmlformats.org/officeDocument/2006/relationships/image" Target="../media/image53.png"/><Relationship Id="rId4" Type="http://schemas.openxmlformats.org/officeDocument/2006/relationships/image" Target="../media/image52.png"/></Relationships>
</file>

<file path=ppt/slides/_rels/slide1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8.xml"/><Relationship Id="rId4" Type="http://schemas.openxmlformats.org/officeDocument/2006/relationships/image" Target="../media/image56.png"/></Relationships>
</file>

<file path=ppt/slides/_rels/slide1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2.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9.xml"/><Relationship Id="rId4" Type="http://schemas.openxmlformats.org/officeDocument/2006/relationships/image" Target="../media/image65.jpg"/></Relationships>
</file>

<file path=ppt/slides/_rels/slide2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jpg"/><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jpg"/><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19.xml"/><Relationship Id="rId5" Type="http://schemas.openxmlformats.org/officeDocument/2006/relationships/image" Target="../media/image74.png"/><Relationship Id="rId4" Type="http://schemas.openxmlformats.org/officeDocument/2006/relationships/image" Target="../media/image73.jpg"/></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jpg"/><Relationship Id="rId1" Type="http://schemas.openxmlformats.org/officeDocument/2006/relationships/slideLayout" Target="../slideLayouts/slideLayout21.xml"/></Relationships>
</file>

<file path=ppt/slides/_rels/slide31.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image" Target="../media/image77.png"/><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jpg"/><Relationship Id="rId1" Type="http://schemas.openxmlformats.org/officeDocument/2006/relationships/slideLayout" Target="../slideLayouts/slideLayout22.xml"/><Relationship Id="rId4" Type="http://schemas.openxmlformats.org/officeDocument/2006/relationships/image" Target="../media/image81.png"/></Relationships>
</file>

<file path=ppt/slides/_rels/slide33.xml.rels><?xml version="1.0" encoding="UTF-8" standalone="yes"?>
<Relationships xmlns="http://schemas.openxmlformats.org/package/2006/relationships"><Relationship Id="rId2" Type="http://schemas.openxmlformats.org/officeDocument/2006/relationships/image" Target="../media/image82.jpg"/><Relationship Id="rId1" Type="http://schemas.openxmlformats.org/officeDocument/2006/relationships/slideLayout" Target="../slideLayouts/slideLayout22.xml"/></Relationships>
</file>

<file path=ppt/slides/_rels/slide34.xml.rels><?xml version="1.0" encoding="UTF-8" standalone="yes"?>
<Relationships xmlns="http://schemas.openxmlformats.org/package/2006/relationships"><Relationship Id="rId3" Type="http://schemas.openxmlformats.org/officeDocument/2006/relationships/image" Target="../media/image84.jpg"/><Relationship Id="rId2" Type="http://schemas.openxmlformats.org/officeDocument/2006/relationships/image" Target="../media/image83.jpg"/><Relationship Id="rId1" Type="http://schemas.openxmlformats.org/officeDocument/2006/relationships/slideLayout" Target="../slideLayouts/slideLayout22.xml"/></Relationships>
</file>

<file path=ppt/slides/_rels/slide35.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image" Target="../media/image85.png"/><Relationship Id="rId1" Type="http://schemas.openxmlformats.org/officeDocument/2006/relationships/slideLayout" Target="../slideLayouts/slideLayout22.xml"/></Relationships>
</file>

<file path=ppt/slides/_rels/slide36.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22.xml"/><Relationship Id="rId4" Type="http://schemas.openxmlformats.org/officeDocument/2006/relationships/image" Target="../media/image8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22.xml"/><Relationship Id="rId6" Type="http://schemas.openxmlformats.org/officeDocument/2006/relationships/image" Target="../media/image14.png"/><Relationship Id="rId5" Type="http://schemas.openxmlformats.org/officeDocument/2006/relationships/image" Target="../media/image13.jpg"/><Relationship Id="rId4" Type="http://schemas.openxmlformats.org/officeDocument/2006/relationships/image" Target="../media/image1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png"/><Relationship Id="rId1" Type="http://schemas.openxmlformats.org/officeDocument/2006/relationships/slideLayout" Target="../slideLayouts/slideLayout22.xml"/><Relationship Id="rId4" Type="http://schemas.openxmlformats.org/officeDocument/2006/relationships/image" Target="../media/image17.png"/></Relationships>
</file>

<file path=ppt/slides/_rels/slide50.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news.microsoft.com/source/latam/noticias-de-microsoft/encuesta-pymes-2025-54-de-las-pymes-en-las-americas-usa-ia/" TargetMode="External"/><Relationship Id="rId2" Type="http://schemas.openxmlformats.org/officeDocument/2006/relationships/image" Target="../media/image18.jpg"/><Relationship Id="rId1" Type="http://schemas.openxmlformats.org/officeDocument/2006/relationships/slideLayout" Target="../slideLayouts/slideLayout22.xml"/></Relationships>
</file>

<file path=ppt/slides/_rels/slide60.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2.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22.xml"/></Relationships>
</file>

<file path=ppt/slides/_rels/slide70.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1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17.xml"/></Relationships>
</file>

<file path=ppt/slides/_rels/slide79.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1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22.xml"/><Relationship Id="rId4" Type="http://schemas.openxmlformats.org/officeDocument/2006/relationships/image" Target="../media/image24.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97DAC59B-34C8-45B5-7967-1DAEC90DC90D}"/>
              </a:ext>
            </a:extLst>
          </p:cNvPr>
          <p:cNvSpPr txBox="1"/>
          <p:nvPr/>
        </p:nvSpPr>
        <p:spPr>
          <a:xfrm>
            <a:off x="2059338" y="3221547"/>
            <a:ext cx="9014786" cy="2554545"/>
          </a:xfrm>
          <a:prstGeom prst="rect">
            <a:avLst/>
          </a:prstGeom>
          <a:noFill/>
        </p:spPr>
        <p:txBody>
          <a:bodyPr wrap="square" rtlCol="0">
            <a:spAutoFit/>
          </a:bodyPr>
          <a:lstStyle/>
          <a:p>
            <a:pPr algn="ctr"/>
            <a:r>
              <a:rPr lang="es-MX" sz="4000" b="1" dirty="0"/>
              <a:t>INTELIGANCIA ARTIFICIAL PARA CONTADORES</a:t>
            </a:r>
          </a:p>
          <a:p>
            <a:pPr algn="ctr"/>
            <a:endParaRPr lang="es-MX" sz="4000" b="1" dirty="0"/>
          </a:p>
          <a:p>
            <a:pPr algn="ctr"/>
            <a:r>
              <a:rPr lang="es-MX" sz="4000" b="1" dirty="0"/>
              <a:t>LCP MF MIGUEL ALARCON</a:t>
            </a:r>
          </a:p>
        </p:txBody>
      </p:sp>
      <p:pic>
        <p:nvPicPr>
          <p:cNvPr id="1028" name="Picture 4" descr="El Futuro Ahora: Descubriendo la Inteligencia Artificial – fvivas.com">
            <a:extLst>
              <a:ext uri="{FF2B5EF4-FFF2-40B4-BE49-F238E27FC236}">
                <a16:creationId xmlns:a16="http://schemas.microsoft.com/office/drawing/2014/main" id="{74271C1E-CEEC-A3EA-1FCA-29269B3437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31202" y="643424"/>
            <a:ext cx="3031371" cy="26242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33607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2152650" y="441960"/>
            <a:ext cx="7886700" cy="1249045"/>
            <a:chOff x="628650" y="441959"/>
            <a:chExt cx="7886700" cy="1249045"/>
          </a:xfrm>
        </p:grpSpPr>
        <p:sp>
          <p:nvSpPr>
            <p:cNvPr id="3" name="object 3"/>
            <p:cNvSpPr/>
            <p:nvPr/>
          </p:nvSpPr>
          <p:spPr>
            <a:xfrm>
              <a:off x="628650" y="557060"/>
              <a:ext cx="7886700" cy="1134110"/>
            </a:xfrm>
            <a:custGeom>
              <a:avLst/>
              <a:gdLst/>
              <a:ahLst/>
              <a:cxnLst/>
              <a:rect l="l" t="t" r="r" b="b"/>
              <a:pathLst>
                <a:path w="7886700" h="1134110">
                  <a:moveTo>
                    <a:pt x="7886700" y="0"/>
                  </a:moveTo>
                  <a:lnTo>
                    <a:pt x="0" y="0"/>
                  </a:lnTo>
                  <a:lnTo>
                    <a:pt x="0" y="1133690"/>
                  </a:lnTo>
                  <a:lnTo>
                    <a:pt x="7886700" y="1133690"/>
                  </a:lnTo>
                  <a:lnTo>
                    <a:pt x="7886700" y="0"/>
                  </a:lnTo>
                  <a:close/>
                </a:path>
              </a:pathLst>
            </a:custGeom>
            <a:solidFill>
              <a:srgbClr val="4F81BC"/>
            </a:solidFill>
          </p:spPr>
          <p:txBody>
            <a:bodyPr wrap="square" lIns="0" tIns="0" rIns="0" bIns="0" rtlCol="0"/>
            <a:lstStyle/>
            <a:p>
              <a:endParaRPr kern="0">
                <a:solidFill>
                  <a:sysClr val="windowText" lastClr="000000"/>
                </a:solidFill>
              </a:endParaRPr>
            </a:p>
          </p:txBody>
        </p:sp>
        <p:pic>
          <p:nvPicPr>
            <p:cNvPr id="4" name="object 4"/>
            <p:cNvPicPr/>
            <p:nvPr/>
          </p:nvPicPr>
          <p:blipFill>
            <a:blip r:embed="rId2" cstate="print"/>
            <a:stretch>
              <a:fillRect/>
            </a:stretch>
          </p:blipFill>
          <p:spPr>
            <a:xfrm>
              <a:off x="1530096" y="441959"/>
              <a:ext cx="1145286" cy="934974"/>
            </a:xfrm>
            <a:prstGeom prst="rect">
              <a:avLst/>
            </a:prstGeom>
          </p:spPr>
        </p:pic>
      </p:grpSp>
      <p:sp>
        <p:nvSpPr>
          <p:cNvPr id="5" name="object 5"/>
          <p:cNvSpPr txBox="1">
            <a:spLocks noGrp="1"/>
          </p:cNvSpPr>
          <p:nvPr>
            <p:ph type="title"/>
          </p:nvPr>
        </p:nvSpPr>
        <p:spPr>
          <a:xfrm>
            <a:off x="2152650" y="557060"/>
            <a:ext cx="7886700" cy="1018740"/>
          </a:xfrm>
          <a:prstGeom prst="rect">
            <a:avLst/>
          </a:prstGeom>
          <a:ln w="25400">
            <a:solidFill>
              <a:srgbClr val="1C334E"/>
            </a:solidFill>
          </a:ln>
        </p:spPr>
        <p:txBody>
          <a:bodyPr vert="horz" wrap="square" lIns="0" tIns="70485" rIns="0" bIns="0" rtlCol="0">
            <a:spAutoFit/>
          </a:bodyPr>
          <a:lstStyle/>
          <a:p>
            <a:pPr marL="641985" marR="635635" indent="1237615">
              <a:lnSpc>
                <a:spcPts val="3760"/>
              </a:lnSpc>
              <a:spcBef>
                <a:spcPts val="555"/>
              </a:spcBef>
            </a:pPr>
            <a:r>
              <a:rPr sz="2800" b="1" dirty="0">
                <a:solidFill>
                  <a:srgbClr val="FFFFFF"/>
                </a:solidFill>
              </a:rPr>
              <a:t>Módulo</a:t>
            </a:r>
            <a:r>
              <a:rPr sz="2800" b="1" spc="-55" dirty="0">
                <a:solidFill>
                  <a:srgbClr val="FFFFFF"/>
                </a:solidFill>
              </a:rPr>
              <a:t> </a:t>
            </a:r>
            <a:r>
              <a:rPr sz="2800" b="1" dirty="0">
                <a:solidFill>
                  <a:srgbClr val="FFFFFF"/>
                </a:solidFill>
              </a:rPr>
              <a:t>1:</a:t>
            </a:r>
            <a:r>
              <a:rPr sz="2800" b="1" spc="-35" dirty="0">
                <a:solidFill>
                  <a:srgbClr val="FFFFFF"/>
                </a:solidFill>
              </a:rPr>
              <a:t> </a:t>
            </a:r>
            <a:r>
              <a:rPr sz="2800" b="1" dirty="0">
                <a:solidFill>
                  <a:srgbClr val="FFFFFF"/>
                </a:solidFill>
              </a:rPr>
              <a:t>Fundamentos</a:t>
            </a:r>
            <a:r>
              <a:rPr sz="2800" b="1" spc="-70" dirty="0">
                <a:solidFill>
                  <a:srgbClr val="FFFFFF"/>
                </a:solidFill>
              </a:rPr>
              <a:t> </a:t>
            </a:r>
            <a:r>
              <a:rPr sz="2800" b="1" spc="-50" dirty="0">
                <a:solidFill>
                  <a:srgbClr val="FFFFFF"/>
                </a:solidFill>
              </a:rPr>
              <a:t>y </a:t>
            </a:r>
            <a:r>
              <a:rPr sz="2800" b="1" spc="-10" dirty="0">
                <a:solidFill>
                  <a:srgbClr val="FFFFFF"/>
                </a:solidFill>
              </a:rPr>
              <a:t>herramientas</a:t>
            </a:r>
            <a:r>
              <a:rPr sz="2800" b="1" spc="-90" dirty="0">
                <a:solidFill>
                  <a:srgbClr val="FFFFFF"/>
                </a:solidFill>
              </a:rPr>
              <a:t> </a:t>
            </a:r>
            <a:r>
              <a:rPr sz="2800" b="1" dirty="0">
                <a:solidFill>
                  <a:srgbClr val="FFFFFF"/>
                </a:solidFill>
              </a:rPr>
              <a:t>de</a:t>
            </a:r>
            <a:r>
              <a:rPr sz="2800" b="1" spc="-55" dirty="0">
                <a:solidFill>
                  <a:srgbClr val="FFFFFF"/>
                </a:solidFill>
              </a:rPr>
              <a:t> </a:t>
            </a:r>
            <a:r>
              <a:rPr sz="2800" b="1" dirty="0">
                <a:solidFill>
                  <a:srgbClr val="FFFFFF"/>
                </a:solidFill>
              </a:rPr>
              <a:t>IA</a:t>
            </a:r>
            <a:r>
              <a:rPr sz="2800" b="1" spc="-70" dirty="0">
                <a:solidFill>
                  <a:srgbClr val="FFFFFF"/>
                </a:solidFill>
              </a:rPr>
              <a:t> </a:t>
            </a:r>
            <a:r>
              <a:rPr sz="2800" b="1" dirty="0">
                <a:solidFill>
                  <a:srgbClr val="FFFFFF"/>
                </a:solidFill>
              </a:rPr>
              <a:t>para</a:t>
            </a:r>
            <a:r>
              <a:rPr sz="2800" b="1" spc="-70" dirty="0">
                <a:solidFill>
                  <a:srgbClr val="FFFFFF"/>
                </a:solidFill>
              </a:rPr>
              <a:t> </a:t>
            </a:r>
            <a:r>
              <a:rPr lang="es-MX" sz="2800" b="1" spc="-10" dirty="0">
                <a:solidFill>
                  <a:srgbClr val="FFFFFF"/>
                </a:solidFill>
              </a:rPr>
              <a:t>Contadores y RRHH</a:t>
            </a:r>
            <a:endParaRPr sz="2800" dirty="0"/>
          </a:p>
        </p:txBody>
      </p:sp>
      <p:grpSp>
        <p:nvGrpSpPr>
          <p:cNvPr id="6" name="object 6"/>
          <p:cNvGrpSpPr/>
          <p:nvPr/>
        </p:nvGrpSpPr>
        <p:grpSpPr>
          <a:xfrm>
            <a:off x="2704095" y="3097305"/>
            <a:ext cx="647065" cy="647065"/>
            <a:chOff x="1180094" y="3097304"/>
            <a:chExt cx="647065" cy="647065"/>
          </a:xfrm>
        </p:grpSpPr>
        <p:sp>
          <p:nvSpPr>
            <p:cNvPr id="7" name="object 7"/>
            <p:cNvSpPr/>
            <p:nvPr/>
          </p:nvSpPr>
          <p:spPr>
            <a:xfrm>
              <a:off x="1180094" y="3186160"/>
              <a:ext cx="558165" cy="558800"/>
            </a:xfrm>
            <a:custGeom>
              <a:avLst/>
              <a:gdLst/>
              <a:ahLst/>
              <a:cxnLst/>
              <a:rect l="l" t="t" r="r" b="b"/>
              <a:pathLst>
                <a:path w="558164" h="558800">
                  <a:moveTo>
                    <a:pt x="454529" y="0"/>
                  </a:moveTo>
                  <a:lnTo>
                    <a:pt x="50862" y="404697"/>
                  </a:lnTo>
                  <a:lnTo>
                    <a:pt x="0" y="558175"/>
                  </a:lnTo>
                  <a:lnTo>
                    <a:pt x="154201" y="507285"/>
                  </a:lnTo>
                  <a:lnTo>
                    <a:pt x="159852" y="501631"/>
                  </a:lnTo>
                  <a:lnTo>
                    <a:pt x="68623" y="501631"/>
                  </a:lnTo>
                  <a:lnTo>
                    <a:pt x="56513" y="489514"/>
                  </a:lnTo>
                  <a:lnTo>
                    <a:pt x="79118" y="420853"/>
                  </a:lnTo>
                  <a:lnTo>
                    <a:pt x="93083" y="412232"/>
                  </a:lnTo>
                  <a:lnTo>
                    <a:pt x="108485" y="409443"/>
                  </a:lnTo>
                  <a:lnTo>
                    <a:pt x="251989" y="409443"/>
                  </a:lnTo>
                  <a:lnTo>
                    <a:pt x="557868" y="103395"/>
                  </a:lnTo>
                  <a:lnTo>
                    <a:pt x="454529" y="0"/>
                  </a:lnTo>
                  <a:close/>
                </a:path>
                <a:path w="558164" h="558800">
                  <a:moveTo>
                    <a:pt x="251989" y="409443"/>
                  </a:moveTo>
                  <a:lnTo>
                    <a:pt x="108485" y="409443"/>
                  </a:lnTo>
                  <a:lnTo>
                    <a:pt x="123736" y="412560"/>
                  </a:lnTo>
                  <a:lnTo>
                    <a:pt x="137246" y="421660"/>
                  </a:lnTo>
                  <a:lnTo>
                    <a:pt x="146329" y="435165"/>
                  </a:lnTo>
                  <a:lnTo>
                    <a:pt x="149357" y="450337"/>
                  </a:lnTo>
                  <a:lnTo>
                    <a:pt x="146329" y="465508"/>
                  </a:lnTo>
                  <a:lnTo>
                    <a:pt x="137246" y="479013"/>
                  </a:lnTo>
                  <a:lnTo>
                    <a:pt x="68623" y="501631"/>
                  </a:lnTo>
                  <a:lnTo>
                    <a:pt x="159852" y="501631"/>
                  </a:lnTo>
                  <a:lnTo>
                    <a:pt x="251989" y="409443"/>
                  </a:lnTo>
                  <a:close/>
                </a:path>
              </a:pathLst>
            </a:custGeom>
            <a:solidFill>
              <a:srgbClr val="4AACC5"/>
            </a:solidFill>
          </p:spPr>
          <p:txBody>
            <a:bodyPr wrap="square" lIns="0" tIns="0" rIns="0" bIns="0" rtlCol="0"/>
            <a:lstStyle/>
            <a:p>
              <a:endParaRPr kern="0">
                <a:solidFill>
                  <a:sysClr val="windowText" lastClr="000000"/>
                </a:solidFill>
              </a:endParaRPr>
            </a:p>
          </p:txBody>
        </p:sp>
        <p:pic>
          <p:nvPicPr>
            <p:cNvPr id="8" name="object 8"/>
            <p:cNvPicPr/>
            <p:nvPr/>
          </p:nvPicPr>
          <p:blipFill>
            <a:blip r:embed="rId3" cstate="print"/>
            <a:stretch>
              <a:fillRect/>
            </a:stretch>
          </p:blipFill>
          <p:spPr>
            <a:xfrm>
              <a:off x="1657230" y="3097304"/>
              <a:ext cx="169439" cy="168825"/>
            </a:xfrm>
            <a:prstGeom prst="rect">
              <a:avLst/>
            </a:prstGeom>
          </p:spPr>
        </p:pic>
      </p:grpSp>
      <p:sp>
        <p:nvSpPr>
          <p:cNvPr id="9" name="object 9"/>
          <p:cNvSpPr txBox="1"/>
          <p:nvPr/>
        </p:nvSpPr>
        <p:spPr>
          <a:xfrm>
            <a:off x="2232152" y="4058539"/>
            <a:ext cx="1585595" cy="937894"/>
          </a:xfrm>
          <a:prstGeom prst="rect">
            <a:avLst/>
          </a:prstGeom>
        </p:spPr>
        <p:txBody>
          <a:bodyPr vert="horz" wrap="square" lIns="0" tIns="33019" rIns="0" bIns="0" rtlCol="0">
            <a:spAutoFit/>
          </a:bodyPr>
          <a:lstStyle/>
          <a:p>
            <a:pPr marL="12065" marR="5080" indent="-635" algn="ctr">
              <a:lnSpc>
                <a:spcPct val="91500"/>
              </a:lnSpc>
              <a:spcBef>
                <a:spcPts val="259"/>
              </a:spcBef>
            </a:pPr>
            <a:r>
              <a:rPr sz="1300" kern="0" dirty="0">
                <a:solidFill>
                  <a:sysClr val="windowText" lastClr="000000"/>
                </a:solidFill>
                <a:latin typeface="Calibri"/>
                <a:cs typeface="Calibri"/>
              </a:rPr>
              <a:t>-</a:t>
            </a:r>
            <a:r>
              <a:rPr sz="1300" kern="0" spc="-10" dirty="0">
                <a:solidFill>
                  <a:sysClr val="windowText" lastClr="000000"/>
                </a:solidFill>
                <a:latin typeface="Calibri"/>
                <a:cs typeface="Calibri"/>
              </a:rPr>
              <a:t> </a:t>
            </a:r>
            <a:r>
              <a:rPr sz="1600" kern="0" dirty="0">
                <a:solidFill>
                  <a:sysClr val="windowText" lastClr="000000"/>
                </a:solidFill>
                <a:latin typeface="Calibri"/>
                <a:cs typeface="Calibri"/>
              </a:rPr>
              <a:t>Qué</a:t>
            </a:r>
            <a:r>
              <a:rPr sz="1600" kern="0" spc="-10" dirty="0">
                <a:solidFill>
                  <a:sysClr val="windowText" lastClr="000000"/>
                </a:solidFill>
                <a:latin typeface="Calibri"/>
                <a:cs typeface="Calibri"/>
              </a:rPr>
              <a:t> </a:t>
            </a:r>
            <a:r>
              <a:rPr sz="1600" kern="0" dirty="0">
                <a:solidFill>
                  <a:sysClr val="windowText" lastClr="000000"/>
                </a:solidFill>
                <a:latin typeface="Calibri"/>
                <a:cs typeface="Calibri"/>
              </a:rPr>
              <a:t>es</a:t>
            </a:r>
            <a:r>
              <a:rPr sz="1600" kern="0" spc="-20" dirty="0">
                <a:solidFill>
                  <a:sysClr val="windowText" lastClr="000000"/>
                </a:solidFill>
                <a:latin typeface="Calibri"/>
                <a:cs typeface="Calibri"/>
              </a:rPr>
              <a:t> </a:t>
            </a:r>
            <a:r>
              <a:rPr sz="1600" kern="0" dirty="0">
                <a:solidFill>
                  <a:sysClr val="windowText" lastClr="000000"/>
                </a:solidFill>
                <a:latin typeface="Calibri"/>
                <a:cs typeface="Calibri"/>
              </a:rPr>
              <a:t>la</a:t>
            </a:r>
            <a:r>
              <a:rPr sz="1600" kern="0" spc="-20" dirty="0">
                <a:solidFill>
                  <a:sysClr val="windowText" lastClr="000000"/>
                </a:solidFill>
                <a:latin typeface="Calibri"/>
                <a:cs typeface="Calibri"/>
              </a:rPr>
              <a:t> </a:t>
            </a:r>
            <a:r>
              <a:rPr sz="1600" kern="0" spc="-25" dirty="0">
                <a:solidFill>
                  <a:sysClr val="windowText" lastClr="000000"/>
                </a:solidFill>
                <a:latin typeface="Calibri"/>
                <a:cs typeface="Calibri"/>
              </a:rPr>
              <a:t>IA </a:t>
            </a:r>
            <a:r>
              <a:rPr sz="1600" kern="0" spc="-10" dirty="0">
                <a:solidFill>
                  <a:sysClr val="windowText" lastClr="000000"/>
                </a:solidFill>
                <a:latin typeface="Calibri"/>
                <a:cs typeface="Calibri"/>
              </a:rPr>
              <a:t>generativa</a:t>
            </a:r>
            <a:r>
              <a:rPr sz="1600" kern="0" spc="-20" dirty="0">
                <a:solidFill>
                  <a:sysClr val="windowText" lastClr="000000"/>
                </a:solidFill>
                <a:latin typeface="Calibri"/>
                <a:cs typeface="Calibri"/>
              </a:rPr>
              <a:t> </a:t>
            </a:r>
            <a:r>
              <a:rPr sz="1600" kern="0" dirty="0">
                <a:solidFill>
                  <a:sysClr val="windowText" lastClr="000000"/>
                </a:solidFill>
                <a:latin typeface="Calibri"/>
                <a:cs typeface="Calibri"/>
              </a:rPr>
              <a:t>y</a:t>
            </a:r>
            <a:r>
              <a:rPr sz="1600" kern="0" spc="-15" dirty="0">
                <a:solidFill>
                  <a:sysClr val="windowText" lastClr="000000"/>
                </a:solidFill>
                <a:latin typeface="Calibri"/>
                <a:cs typeface="Calibri"/>
              </a:rPr>
              <a:t> </a:t>
            </a:r>
            <a:r>
              <a:rPr sz="1600" kern="0" spc="-20" dirty="0">
                <a:solidFill>
                  <a:sysClr val="windowText" lastClr="000000"/>
                </a:solidFill>
                <a:latin typeface="Calibri"/>
                <a:cs typeface="Calibri"/>
              </a:rPr>
              <a:t>cómo </a:t>
            </a:r>
            <a:r>
              <a:rPr sz="1600" kern="0" dirty="0">
                <a:solidFill>
                  <a:sysClr val="windowText" lastClr="000000"/>
                </a:solidFill>
                <a:latin typeface="Calibri"/>
                <a:cs typeface="Calibri"/>
              </a:rPr>
              <a:t>está</a:t>
            </a:r>
            <a:r>
              <a:rPr sz="1600" kern="0" spc="-75" dirty="0">
                <a:solidFill>
                  <a:sysClr val="windowText" lastClr="000000"/>
                </a:solidFill>
                <a:latin typeface="Calibri"/>
                <a:cs typeface="Calibri"/>
              </a:rPr>
              <a:t> </a:t>
            </a:r>
            <a:r>
              <a:rPr sz="1600" kern="0" dirty="0">
                <a:solidFill>
                  <a:sysClr val="windowText" lastClr="000000"/>
                </a:solidFill>
                <a:latin typeface="Calibri"/>
                <a:cs typeface="Calibri"/>
              </a:rPr>
              <a:t>impactando</a:t>
            </a:r>
            <a:r>
              <a:rPr sz="1600" kern="0" spc="-55" dirty="0">
                <a:solidFill>
                  <a:sysClr val="windowText" lastClr="000000"/>
                </a:solidFill>
                <a:latin typeface="Calibri"/>
                <a:cs typeface="Calibri"/>
              </a:rPr>
              <a:t> </a:t>
            </a:r>
            <a:r>
              <a:rPr sz="1600" kern="0" spc="-25" dirty="0">
                <a:solidFill>
                  <a:sysClr val="windowText" lastClr="000000"/>
                </a:solidFill>
                <a:latin typeface="Calibri"/>
                <a:cs typeface="Calibri"/>
              </a:rPr>
              <a:t>la </a:t>
            </a:r>
            <a:r>
              <a:rPr sz="1600" kern="0" spc="-10" dirty="0">
                <a:solidFill>
                  <a:sysClr val="windowText" lastClr="000000"/>
                </a:solidFill>
                <a:latin typeface="Calibri"/>
                <a:cs typeface="Calibri"/>
              </a:rPr>
              <a:t>contaduría</a:t>
            </a:r>
            <a:endParaRPr sz="1600" kern="0">
              <a:solidFill>
                <a:sysClr val="windowText" lastClr="000000"/>
              </a:solidFill>
              <a:latin typeface="Calibri"/>
              <a:cs typeface="Calibri"/>
            </a:endParaRPr>
          </a:p>
        </p:txBody>
      </p:sp>
      <p:sp>
        <p:nvSpPr>
          <p:cNvPr id="10" name="object 10"/>
          <p:cNvSpPr/>
          <p:nvPr/>
        </p:nvSpPr>
        <p:spPr>
          <a:xfrm>
            <a:off x="4823549" y="3098113"/>
            <a:ext cx="501015" cy="646430"/>
          </a:xfrm>
          <a:custGeom>
            <a:avLst/>
            <a:gdLst/>
            <a:ahLst/>
            <a:cxnLst/>
            <a:rect l="l" t="t" r="r" b="b"/>
            <a:pathLst>
              <a:path w="501014" h="646429">
                <a:moveTo>
                  <a:pt x="201828" y="234264"/>
                </a:moveTo>
                <a:lnTo>
                  <a:pt x="96875" y="234264"/>
                </a:lnTo>
                <a:lnTo>
                  <a:pt x="96875" y="266573"/>
                </a:lnTo>
                <a:lnTo>
                  <a:pt x="201828" y="266573"/>
                </a:lnTo>
                <a:lnTo>
                  <a:pt x="201828" y="234264"/>
                </a:lnTo>
                <a:close/>
              </a:path>
              <a:path w="501014" h="646429">
                <a:moveTo>
                  <a:pt x="403656" y="492747"/>
                </a:moveTo>
                <a:lnTo>
                  <a:pt x="96875" y="492747"/>
                </a:lnTo>
                <a:lnTo>
                  <a:pt x="96875" y="525056"/>
                </a:lnTo>
                <a:lnTo>
                  <a:pt x="403656" y="525056"/>
                </a:lnTo>
                <a:lnTo>
                  <a:pt x="403656" y="492747"/>
                </a:lnTo>
                <a:close/>
              </a:path>
              <a:path w="501014" h="646429">
                <a:moveTo>
                  <a:pt x="403656" y="428129"/>
                </a:moveTo>
                <a:lnTo>
                  <a:pt x="96875" y="428129"/>
                </a:lnTo>
                <a:lnTo>
                  <a:pt x="96875" y="460438"/>
                </a:lnTo>
                <a:lnTo>
                  <a:pt x="403656" y="460438"/>
                </a:lnTo>
                <a:lnTo>
                  <a:pt x="403656" y="428129"/>
                </a:lnTo>
                <a:close/>
              </a:path>
              <a:path w="501014" h="646429">
                <a:moveTo>
                  <a:pt x="403656" y="363499"/>
                </a:moveTo>
                <a:lnTo>
                  <a:pt x="96875" y="363499"/>
                </a:lnTo>
                <a:lnTo>
                  <a:pt x="96875" y="395820"/>
                </a:lnTo>
                <a:lnTo>
                  <a:pt x="403656" y="395820"/>
                </a:lnTo>
                <a:lnTo>
                  <a:pt x="403656" y="363499"/>
                </a:lnTo>
                <a:close/>
              </a:path>
              <a:path w="501014" h="646429">
                <a:moveTo>
                  <a:pt x="403656" y="298881"/>
                </a:moveTo>
                <a:lnTo>
                  <a:pt x="96875" y="298881"/>
                </a:lnTo>
                <a:lnTo>
                  <a:pt x="96875" y="331190"/>
                </a:lnTo>
                <a:lnTo>
                  <a:pt x="403656" y="331190"/>
                </a:lnTo>
                <a:lnTo>
                  <a:pt x="403656" y="298881"/>
                </a:lnTo>
                <a:close/>
              </a:path>
              <a:path w="501014" h="646429">
                <a:moveTo>
                  <a:pt x="500545" y="177711"/>
                </a:moveTo>
                <a:lnTo>
                  <a:pt x="491363" y="169633"/>
                </a:lnTo>
                <a:lnTo>
                  <a:pt x="452107" y="135077"/>
                </a:lnTo>
                <a:lnTo>
                  <a:pt x="452107" y="218109"/>
                </a:lnTo>
                <a:lnTo>
                  <a:pt x="452107" y="597763"/>
                </a:lnTo>
                <a:lnTo>
                  <a:pt x="48437" y="597763"/>
                </a:lnTo>
                <a:lnTo>
                  <a:pt x="48437" y="48475"/>
                </a:lnTo>
                <a:lnTo>
                  <a:pt x="250266" y="48475"/>
                </a:lnTo>
                <a:lnTo>
                  <a:pt x="250266" y="218109"/>
                </a:lnTo>
                <a:lnTo>
                  <a:pt x="452107" y="218109"/>
                </a:lnTo>
                <a:lnTo>
                  <a:pt x="452107" y="135077"/>
                </a:lnTo>
                <a:lnTo>
                  <a:pt x="399630" y="88874"/>
                </a:lnTo>
                <a:lnTo>
                  <a:pt x="399630" y="169633"/>
                </a:lnTo>
                <a:lnTo>
                  <a:pt x="298704" y="169633"/>
                </a:lnTo>
                <a:lnTo>
                  <a:pt x="298704" y="68668"/>
                </a:lnTo>
                <a:lnTo>
                  <a:pt x="399630" y="169633"/>
                </a:lnTo>
                <a:lnTo>
                  <a:pt x="399630" y="88874"/>
                </a:lnTo>
                <a:lnTo>
                  <a:pt x="376694" y="68668"/>
                </a:lnTo>
                <a:lnTo>
                  <a:pt x="353758" y="48475"/>
                </a:lnTo>
                <a:lnTo>
                  <a:pt x="298704" y="0"/>
                </a:lnTo>
                <a:lnTo>
                  <a:pt x="0" y="0"/>
                </a:lnTo>
                <a:lnTo>
                  <a:pt x="0" y="646226"/>
                </a:lnTo>
                <a:lnTo>
                  <a:pt x="500545" y="646226"/>
                </a:lnTo>
                <a:lnTo>
                  <a:pt x="500545" y="597763"/>
                </a:lnTo>
                <a:lnTo>
                  <a:pt x="500545" y="177711"/>
                </a:lnTo>
                <a:close/>
              </a:path>
            </a:pathLst>
          </a:custGeom>
          <a:solidFill>
            <a:srgbClr val="46D771"/>
          </a:solidFill>
        </p:spPr>
        <p:txBody>
          <a:bodyPr wrap="square" lIns="0" tIns="0" rIns="0" bIns="0" rtlCol="0"/>
          <a:lstStyle/>
          <a:p>
            <a:endParaRPr kern="0">
              <a:solidFill>
                <a:sysClr val="windowText" lastClr="000000"/>
              </a:solidFill>
            </a:endParaRPr>
          </a:p>
        </p:txBody>
      </p:sp>
      <p:sp>
        <p:nvSpPr>
          <p:cNvPr id="11" name="object 11"/>
          <p:cNvSpPr txBox="1"/>
          <p:nvPr/>
        </p:nvSpPr>
        <p:spPr>
          <a:xfrm>
            <a:off x="4558030" y="4058539"/>
            <a:ext cx="1029969" cy="499496"/>
          </a:xfrm>
          <a:prstGeom prst="rect">
            <a:avLst/>
          </a:prstGeom>
        </p:spPr>
        <p:txBody>
          <a:bodyPr vert="horz" wrap="square" lIns="0" tIns="37465" rIns="0" bIns="0" rtlCol="0">
            <a:spAutoFit/>
          </a:bodyPr>
          <a:lstStyle/>
          <a:p>
            <a:pPr marL="167640" marR="5080" indent="-155575">
              <a:lnSpc>
                <a:spcPts val="1750"/>
              </a:lnSpc>
              <a:spcBef>
                <a:spcPts val="295"/>
              </a:spcBef>
            </a:pPr>
            <a:r>
              <a:rPr sz="1600" kern="0" dirty="0">
                <a:solidFill>
                  <a:sysClr val="windowText" lastClr="000000"/>
                </a:solidFill>
                <a:latin typeface="Calibri"/>
                <a:cs typeface="Calibri"/>
              </a:rPr>
              <a:t>Ejemplos</a:t>
            </a:r>
            <a:r>
              <a:rPr sz="1600" kern="0" spc="-85" dirty="0">
                <a:solidFill>
                  <a:sysClr val="windowText" lastClr="000000"/>
                </a:solidFill>
                <a:latin typeface="Calibri"/>
                <a:cs typeface="Calibri"/>
              </a:rPr>
              <a:t> </a:t>
            </a:r>
            <a:r>
              <a:rPr sz="1600" kern="0" spc="-25" dirty="0">
                <a:solidFill>
                  <a:sysClr val="windowText" lastClr="000000"/>
                </a:solidFill>
                <a:latin typeface="Calibri"/>
                <a:cs typeface="Calibri"/>
              </a:rPr>
              <a:t>de </a:t>
            </a:r>
            <a:r>
              <a:rPr sz="1600" kern="0" spc="-10" dirty="0">
                <a:solidFill>
                  <a:sysClr val="windowText" lastClr="000000"/>
                </a:solidFill>
                <a:latin typeface="Calibri"/>
                <a:cs typeface="Calibri"/>
              </a:rPr>
              <a:t>Prompts</a:t>
            </a:r>
            <a:endParaRPr sz="1600" kern="0">
              <a:solidFill>
                <a:sysClr val="windowText" lastClr="000000"/>
              </a:solidFill>
              <a:latin typeface="Calibri"/>
              <a:cs typeface="Calibri"/>
            </a:endParaRPr>
          </a:p>
        </p:txBody>
      </p:sp>
      <p:grpSp>
        <p:nvGrpSpPr>
          <p:cNvPr id="12" name="object 12"/>
          <p:cNvGrpSpPr/>
          <p:nvPr/>
        </p:nvGrpSpPr>
        <p:grpSpPr>
          <a:xfrm>
            <a:off x="6850912" y="3155383"/>
            <a:ext cx="539750" cy="535940"/>
            <a:chOff x="5326912" y="3155383"/>
            <a:chExt cx="539750" cy="535940"/>
          </a:xfrm>
        </p:grpSpPr>
        <p:sp>
          <p:nvSpPr>
            <p:cNvPr id="13" name="object 13"/>
            <p:cNvSpPr/>
            <p:nvPr/>
          </p:nvSpPr>
          <p:spPr>
            <a:xfrm>
              <a:off x="5431167" y="3155391"/>
              <a:ext cx="435609" cy="535940"/>
            </a:xfrm>
            <a:custGeom>
              <a:avLst/>
              <a:gdLst/>
              <a:ahLst/>
              <a:cxnLst/>
              <a:rect l="l" t="t" r="r" b="b"/>
              <a:pathLst>
                <a:path w="435610" h="535939">
                  <a:moveTo>
                    <a:pt x="331012" y="165595"/>
                  </a:moveTo>
                  <a:lnTo>
                    <a:pt x="325107" y="121577"/>
                  </a:lnTo>
                  <a:lnTo>
                    <a:pt x="308419" y="82016"/>
                  </a:lnTo>
                  <a:lnTo>
                    <a:pt x="282536" y="48501"/>
                  </a:lnTo>
                  <a:lnTo>
                    <a:pt x="249047" y="22606"/>
                  </a:lnTo>
                  <a:lnTo>
                    <a:pt x="209511" y="5918"/>
                  </a:lnTo>
                  <a:lnTo>
                    <a:pt x="165506" y="0"/>
                  </a:lnTo>
                  <a:lnTo>
                    <a:pt x="121513" y="5918"/>
                  </a:lnTo>
                  <a:lnTo>
                    <a:pt x="81978" y="22606"/>
                  </a:lnTo>
                  <a:lnTo>
                    <a:pt x="48475" y="48501"/>
                  </a:lnTo>
                  <a:lnTo>
                    <a:pt x="22606" y="82016"/>
                  </a:lnTo>
                  <a:lnTo>
                    <a:pt x="5918" y="121577"/>
                  </a:lnTo>
                  <a:lnTo>
                    <a:pt x="0" y="165595"/>
                  </a:lnTo>
                  <a:lnTo>
                    <a:pt x="736" y="181813"/>
                  </a:lnTo>
                  <a:lnTo>
                    <a:pt x="2019" y="189826"/>
                  </a:lnTo>
                  <a:lnTo>
                    <a:pt x="43980" y="181152"/>
                  </a:lnTo>
                  <a:lnTo>
                    <a:pt x="86283" y="182067"/>
                  </a:lnTo>
                  <a:lnTo>
                    <a:pt x="127330" y="192354"/>
                  </a:lnTo>
                  <a:lnTo>
                    <a:pt x="165506" y="211797"/>
                  </a:lnTo>
                  <a:lnTo>
                    <a:pt x="203682" y="192354"/>
                  </a:lnTo>
                  <a:lnTo>
                    <a:pt x="244729" y="182067"/>
                  </a:lnTo>
                  <a:lnTo>
                    <a:pt x="287045" y="181152"/>
                  </a:lnTo>
                  <a:lnTo>
                    <a:pt x="328993" y="189826"/>
                  </a:lnTo>
                  <a:lnTo>
                    <a:pt x="330949" y="173710"/>
                  </a:lnTo>
                  <a:lnTo>
                    <a:pt x="331012" y="165595"/>
                  </a:lnTo>
                  <a:close/>
                </a:path>
                <a:path w="435610" h="535939">
                  <a:moveTo>
                    <a:pt x="435457" y="370192"/>
                  </a:moveTo>
                  <a:lnTo>
                    <a:pt x="429234" y="325132"/>
                  </a:lnTo>
                  <a:lnTo>
                    <a:pt x="411416" y="284175"/>
                  </a:lnTo>
                  <a:lnTo>
                    <a:pt x="383286" y="249466"/>
                  </a:lnTo>
                  <a:lnTo>
                    <a:pt x="346189" y="223189"/>
                  </a:lnTo>
                  <a:lnTo>
                    <a:pt x="346189" y="223354"/>
                  </a:lnTo>
                  <a:lnTo>
                    <a:pt x="330657" y="258737"/>
                  </a:lnTo>
                  <a:lnTo>
                    <a:pt x="308559" y="289979"/>
                  </a:lnTo>
                  <a:lnTo>
                    <a:pt x="280670" y="316179"/>
                  </a:lnTo>
                  <a:lnTo>
                    <a:pt x="247777" y="336435"/>
                  </a:lnTo>
                  <a:lnTo>
                    <a:pt x="250012" y="353174"/>
                  </a:lnTo>
                  <a:lnTo>
                    <a:pt x="246443" y="410286"/>
                  </a:lnTo>
                  <a:lnTo>
                    <a:pt x="233870" y="448271"/>
                  </a:lnTo>
                  <a:lnTo>
                    <a:pt x="213588" y="482777"/>
                  </a:lnTo>
                  <a:lnTo>
                    <a:pt x="186182" y="512533"/>
                  </a:lnTo>
                  <a:lnTo>
                    <a:pt x="205816" y="522528"/>
                  </a:lnTo>
                  <a:lnTo>
                    <a:pt x="226517" y="529755"/>
                  </a:lnTo>
                  <a:lnTo>
                    <a:pt x="247992" y="534149"/>
                  </a:lnTo>
                  <a:lnTo>
                    <a:pt x="269976" y="535635"/>
                  </a:lnTo>
                  <a:lnTo>
                    <a:pt x="313956" y="529742"/>
                  </a:lnTo>
                  <a:lnTo>
                    <a:pt x="353479" y="513067"/>
                  </a:lnTo>
                  <a:lnTo>
                    <a:pt x="386969" y="487210"/>
                  </a:lnTo>
                  <a:lnTo>
                    <a:pt x="412851" y="453720"/>
                  </a:lnTo>
                  <a:lnTo>
                    <a:pt x="429539" y="414185"/>
                  </a:lnTo>
                  <a:lnTo>
                    <a:pt x="435457" y="370192"/>
                  </a:lnTo>
                  <a:close/>
                </a:path>
              </a:pathLst>
            </a:custGeom>
            <a:solidFill>
              <a:srgbClr val="ACE946"/>
            </a:solidFill>
          </p:spPr>
          <p:txBody>
            <a:bodyPr wrap="square" lIns="0" tIns="0" rIns="0" bIns="0" rtlCol="0"/>
            <a:lstStyle/>
            <a:p>
              <a:endParaRPr kern="0">
                <a:solidFill>
                  <a:sysClr val="windowText" lastClr="000000"/>
                </a:solidFill>
              </a:endParaRPr>
            </a:p>
          </p:txBody>
        </p:sp>
        <p:pic>
          <p:nvPicPr>
            <p:cNvPr id="14" name="object 14"/>
            <p:cNvPicPr/>
            <p:nvPr/>
          </p:nvPicPr>
          <p:blipFill>
            <a:blip r:embed="rId4" cstate="print"/>
            <a:stretch>
              <a:fillRect/>
            </a:stretch>
          </p:blipFill>
          <p:spPr>
            <a:xfrm>
              <a:off x="5542834" y="3396990"/>
              <a:ext cx="107698" cy="89905"/>
            </a:xfrm>
            <a:prstGeom prst="rect">
              <a:avLst/>
            </a:prstGeom>
          </p:spPr>
        </p:pic>
        <p:sp>
          <p:nvSpPr>
            <p:cNvPr id="15" name="object 15"/>
            <p:cNvSpPr/>
            <p:nvPr/>
          </p:nvSpPr>
          <p:spPr>
            <a:xfrm>
              <a:off x="5326912" y="3378896"/>
              <a:ext cx="249554" cy="312420"/>
            </a:xfrm>
            <a:custGeom>
              <a:avLst/>
              <a:gdLst/>
              <a:ahLst/>
              <a:cxnLst/>
              <a:rect l="l" t="t" r="r" b="b"/>
              <a:pathLst>
                <a:path w="249554" h="312420">
                  <a:moveTo>
                    <a:pt x="89089" y="0"/>
                  </a:moveTo>
                  <a:lnTo>
                    <a:pt x="52770" y="25502"/>
                  </a:lnTo>
                  <a:lnTo>
                    <a:pt x="25366" y="58515"/>
                  </a:lnTo>
                  <a:lnTo>
                    <a:pt x="7551" y="96910"/>
                  </a:lnTo>
                  <a:lnTo>
                    <a:pt x="0" y="138562"/>
                  </a:lnTo>
                  <a:lnTo>
                    <a:pt x="3387" y="181344"/>
                  </a:lnTo>
                  <a:lnTo>
                    <a:pt x="18387" y="223128"/>
                  </a:lnTo>
                  <a:lnTo>
                    <a:pt x="44651" y="260247"/>
                  </a:lnTo>
                  <a:lnTo>
                    <a:pt x="79335" y="288384"/>
                  </a:lnTo>
                  <a:lnTo>
                    <a:pt x="120274" y="306223"/>
                  </a:lnTo>
                  <a:lnTo>
                    <a:pt x="165301" y="312287"/>
                  </a:lnTo>
                  <a:lnTo>
                    <a:pt x="187281" y="310804"/>
                  </a:lnTo>
                  <a:lnTo>
                    <a:pt x="208766" y="306408"/>
                  </a:lnTo>
                  <a:lnTo>
                    <a:pt x="229469" y="299175"/>
                  </a:lnTo>
                  <a:lnTo>
                    <a:pt x="249103" y="289185"/>
                  </a:lnTo>
                  <a:lnTo>
                    <a:pt x="221691" y="259427"/>
                  </a:lnTo>
                  <a:lnTo>
                    <a:pt x="201412" y="224926"/>
                  </a:lnTo>
                  <a:lnTo>
                    <a:pt x="188832" y="186931"/>
                  </a:lnTo>
                  <a:lnTo>
                    <a:pt x="184516" y="146692"/>
                  </a:lnTo>
                  <a:lnTo>
                    <a:pt x="185270" y="129825"/>
                  </a:lnTo>
                  <a:lnTo>
                    <a:pt x="187503" y="113089"/>
                  </a:lnTo>
                  <a:lnTo>
                    <a:pt x="154607" y="92823"/>
                  </a:lnTo>
                  <a:lnTo>
                    <a:pt x="126723" y="66626"/>
                  </a:lnTo>
                  <a:lnTo>
                    <a:pt x="104626" y="35388"/>
                  </a:lnTo>
                  <a:lnTo>
                    <a:pt x="89089" y="0"/>
                  </a:lnTo>
                  <a:close/>
                </a:path>
              </a:pathLst>
            </a:custGeom>
            <a:solidFill>
              <a:srgbClr val="ACE946"/>
            </a:solidFill>
          </p:spPr>
          <p:txBody>
            <a:bodyPr wrap="square" lIns="0" tIns="0" rIns="0" bIns="0" rtlCol="0"/>
            <a:lstStyle/>
            <a:p>
              <a:endParaRPr kern="0">
                <a:solidFill>
                  <a:sysClr val="windowText" lastClr="000000"/>
                </a:solidFill>
              </a:endParaRPr>
            </a:p>
          </p:txBody>
        </p:sp>
        <p:pic>
          <p:nvPicPr>
            <p:cNvPr id="16" name="object 16"/>
            <p:cNvPicPr/>
            <p:nvPr/>
          </p:nvPicPr>
          <p:blipFill>
            <a:blip r:embed="rId5" cstate="print"/>
            <a:stretch>
              <a:fillRect/>
            </a:stretch>
          </p:blipFill>
          <p:spPr>
            <a:xfrm>
              <a:off x="5535649" y="3501355"/>
              <a:ext cx="122069" cy="152508"/>
            </a:xfrm>
            <a:prstGeom prst="rect">
              <a:avLst/>
            </a:prstGeom>
          </p:spPr>
        </p:pic>
        <p:pic>
          <p:nvPicPr>
            <p:cNvPr id="17" name="object 17"/>
            <p:cNvPicPr/>
            <p:nvPr/>
          </p:nvPicPr>
          <p:blipFill>
            <a:blip r:embed="rId6" cstate="print"/>
            <a:stretch>
              <a:fillRect/>
            </a:stretch>
          </p:blipFill>
          <p:spPr>
            <a:xfrm>
              <a:off x="5617754" y="3360915"/>
              <a:ext cx="137247" cy="106836"/>
            </a:xfrm>
            <a:prstGeom prst="rect">
              <a:avLst/>
            </a:prstGeom>
          </p:spPr>
        </p:pic>
        <p:pic>
          <p:nvPicPr>
            <p:cNvPr id="18" name="object 18"/>
            <p:cNvPicPr/>
            <p:nvPr/>
          </p:nvPicPr>
          <p:blipFill>
            <a:blip r:embed="rId7" cstate="print"/>
            <a:stretch>
              <a:fillRect/>
            </a:stretch>
          </p:blipFill>
          <p:spPr>
            <a:xfrm>
              <a:off x="5438365" y="3359994"/>
              <a:ext cx="137650" cy="107757"/>
            </a:xfrm>
            <a:prstGeom prst="rect">
              <a:avLst/>
            </a:prstGeom>
          </p:spPr>
        </p:pic>
      </p:grpSp>
      <p:sp>
        <p:nvSpPr>
          <p:cNvPr id="19" name="object 19"/>
          <p:cNvSpPr txBox="1"/>
          <p:nvPr/>
        </p:nvSpPr>
        <p:spPr>
          <a:xfrm>
            <a:off x="6268592" y="4058540"/>
            <a:ext cx="1703070" cy="715645"/>
          </a:xfrm>
          <a:prstGeom prst="rect">
            <a:avLst/>
          </a:prstGeom>
        </p:spPr>
        <p:txBody>
          <a:bodyPr vert="horz" wrap="square" lIns="0" tIns="32384" rIns="0" bIns="0" rtlCol="0">
            <a:spAutoFit/>
          </a:bodyPr>
          <a:lstStyle/>
          <a:p>
            <a:pPr marL="12700" marR="5080" indent="-1270" algn="ctr">
              <a:lnSpc>
                <a:spcPct val="91600"/>
              </a:lnSpc>
              <a:spcBef>
                <a:spcPts val="254"/>
              </a:spcBef>
            </a:pPr>
            <a:r>
              <a:rPr sz="1600" kern="0" dirty="0">
                <a:solidFill>
                  <a:sysClr val="windowText" lastClr="000000"/>
                </a:solidFill>
                <a:latin typeface="Calibri"/>
                <a:cs typeface="Calibri"/>
              </a:rPr>
              <a:t>- </a:t>
            </a:r>
            <a:r>
              <a:rPr sz="1600" kern="0" spc="-10" dirty="0">
                <a:solidFill>
                  <a:sysClr val="windowText" lastClr="000000"/>
                </a:solidFill>
                <a:latin typeface="Calibri"/>
                <a:cs typeface="Calibri"/>
              </a:rPr>
              <a:t>Comparación práctica:</a:t>
            </a:r>
            <a:r>
              <a:rPr sz="1600" kern="0" spc="-30" dirty="0">
                <a:solidFill>
                  <a:sysClr val="windowText" lastClr="000000"/>
                </a:solidFill>
                <a:latin typeface="Calibri"/>
                <a:cs typeface="Calibri"/>
              </a:rPr>
              <a:t> </a:t>
            </a:r>
            <a:r>
              <a:rPr sz="1600" kern="0" dirty="0">
                <a:solidFill>
                  <a:sysClr val="windowText" lastClr="000000"/>
                </a:solidFill>
                <a:latin typeface="Calibri"/>
                <a:cs typeface="Calibri"/>
              </a:rPr>
              <a:t>ChatGPT</a:t>
            </a:r>
            <a:r>
              <a:rPr sz="1600" kern="0" spc="-30" dirty="0">
                <a:solidFill>
                  <a:sysClr val="windowText" lastClr="000000"/>
                </a:solidFill>
                <a:latin typeface="Calibri"/>
                <a:cs typeface="Calibri"/>
              </a:rPr>
              <a:t> </a:t>
            </a:r>
            <a:r>
              <a:rPr sz="1600" kern="0" spc="-25" dirty="0">
                <a:solidFill>
                  <a:sysClr val="windowText" lastClr="000000"/>
                </a:solidFill>
                <a:latin typeface="Calibri"/>
                <a:cs typeface="Calibri"/>
              </a:rPr>
              <a:t>vs </a:t>
            </a:r>
            <a:r>
              <a:rPr sz="1600" kern="0" spc="-10" dirty="0">
                <a:solidFill>
                  <a:sysClr val="windowText" lastClr="000000"/>
                </a:solidFill>
                <a:latin typeface="Calibri"/>
                <a:cs typeface="Calibri"/>
              </a:rPr>
              <a:t>Gemini</a:t>
            </a:r>
            <a:endParaRPr sz="1600" kern="0">
              <a:solidFill>
                <a:sysClr val="windowText" lastClr="000000"/>
              </a:solidFill>
              <a:latin typeface="Calibri"/>
              <a:cs typeface="Calibri"/>
            </a:endParaRPr>
          </a:p>
        </p:txBody>
      </p:sp>
      <p:sp>
        <p:nvSpPr>
          <p:cNvPr id="20" name="object 20"/>
          <p:cNvSpPr/>
          <p:nvPr/>
        </p:nvSpPr>
        <p:spPr>
          <a:xfrm>
            <a:off x="8849452" y="3102960"/>
            <a:ext cx="637540" cy="638175"/>
          </a:xfrm>
          <a:custGeom>
            <a:avLst/>
            <a:gdLst/>
            <a:ahLst/>
            <a:cxnLst/>
            <a:rect l="l" t="t" r="r" b="b"/>
            <a:pathLst>
              <a:path w="637540" h="638175">
                <a:moveTo>
                  <a:pt x="512655" y="434585"/>
                </a:moveTo>
                <a:lnTo>
                  <a:pt x="389135" y="434585"/>
                </a:lnTo>
                <a:lnTo>
                  <a:pt x="424658" y="470127"/>
                </a:lnTo>
                <a:lnTo>
                  <a:pt x="423762" y="483519"/>
                </a:lnTo>
                <a:lnTo>
                  <a:pt x="439997" y="520210"/>
                </a:lnTo>
                <a:lnTo>
                  <a:pt x="540914" y="621182"/>
                </a:lnTo>
                <a:lnTo>
                  <a:pt x="581281" y="638145"/>
                </a:lnTo>
                <a:lnTo>
                  <a:pt x="592129" y="637085"/>
                </a:lnTo>
                <a:lnTo>
                  <a:pt x="633442" y="602212"/>
                </a:lnTo>
                <a:lnTo>
                  <a:pt x="637290" y="580894"/>
                </a:lnTo>
                <a:lnTo>
                  <a:pt x="633114" y="559728"/>
                </a:lnTo>
                <a:lnTo>
                  <a:pt x="620840" y="541212"/>
                </a:lnTo>
                <a:lnTo>
                  <a:pt x="519923" y="440239"/>
                </a:lnTo>
                <a:lnTo>
                  <a:pt x="512655" y="434585"/>
                </a:lnTo>
                <a:close/>
              </a:path>
              <a:path w="637540" h="638175">
                <a:moveTo>
                  <a:pt x="242200" y="0"/>
                </a:moveTo>
                <a:lnTo>
                  <a:pt x="193547" y="4946"/>
                </a:lnTo>
                <a:lnTo>
                  <a:pt x="148158" y="19121"/>
                </a:lnTo>
                <a:lnTo>
                  <a:pt x="107027" y="41532"/>
                </a:lnTo>
                <a:lnTo>
                  <a:pt x="71146" y="71185"/>
                </a:lnTo>
                <a:lnTo>
                  <a:pt x="41509" y="107086"/>
                </a:lnTo>
                <a:lnTo>
                  <a:pt x="19111" y="148240"/>
                </a:lnTo>
                <a:lnTo>
                  <a:pt x="4943" y="193654"/>
                </a:lnTo>
                <a:lnTo>
                  <a:pt x="82" y="241526"/>
                </a:lnTo>
                <a:lnTo>
                  <a:pt x="0" y="242333"/>
                </a:lnTo>
                <a:lnTo>
                  <a:pt x="4943" y="291013"/>
                </a:lnTo>
                <a:lnTo>
                  <a:pt x="19111" y="336427"/>
                </a:lnTo>
                <a:lnTo>
                  <a:pt x="41509" y="377581"/>
                </a:lnTo>
                <a:lnTo>
                  <a:pt x="71146" y="413482"/>
                </a:lnTo>
                <a:lnTo>
                  <a:pt x="107027" y="443134"/>
                </a:lnTo>
                <a:lnTo>
                  <a:pt x="148158" y="465546"/>
                </a:lnTo>
                <a:lnTo>
                  <a:pt x="193547" y="479721"/>
                </a:lnTo>
                <a:lnTo>
                  <a:pt x="242200" y="484667"/>
                </a:lnTo>
                <a:lnTo>
                  <a:pt x="282529" y="481272"/>
                </a:lnTo>
                <a:lnTo>
                  <a:pt x="320814" y="471440"/>
                </a:lnTo>
                <a:lnTo>
                  <a:pt x="356526" y="455701"/>
                </a:lnTo>
                <a:lnTo>
                  <a:pt x="387888" y="435393"/>
                </a:lnTo>
                <a:lnTo>
                  <a:pt x="241393" y="435393"/>
                </a:lnTo>
                <a:lnTo>
                  <a:pt x="197105" y="430249"/>
                </a:lnTo>
                <a:lnTo>
                  <a:pt x="156375" y="415610"/>
                </a:lnTo>
                <a:lnTo>
                  <a:pt x="120391" y="392663"/>
                </a:lnTo>
                <a:lnTo>
                  <a:pt x="90339" y="362594"/>
                </a:lnTo>
                <a:lnTo>
                  <a:pt x="67404" y="326590"/>
                </a:lnTo>
                <a:lnTo>
                  <a:pt x="52773" y="285838"/>
                </a:lnTo>
                <a:lnTo>
                  <a:pt x="47726" y="242333"/>
                </a:lnTo>
                <a:lnTo>
                  <a:pt x="47632" y="241526"/>
                </a:lnTo>
                <a:lnTo>
                  <a:pt x="52773" y="197213"/>
                </a:lnTo>
                <a:lnTo>
                  <a:pt x="67404" y="156461"/>
                </a:lnTo>
                <a:lnTo>
                  <a:pt x="90339" y="120458"/>
                </a:lnTo>
                <a:lnTo>
                  <a:pt x="120391" y="90388"/>
                </a:lnTo>
                <a:lnTo>
                  <a:pt x="156375" y="67441"/>
                </a:lnTo>
                <a:lnTo>
                  <a:pt x="197105" y="52802"/>
                </a:lnTo>
                <a:lnTo>
                  <a:pt x="241393" y="47658"/>
                </a:lnTo>
                <a:lnTo>
                  <a:pt x="384786" y="47658"/>
                </a:lnTo>
                <a:lnTo>
                  <a:pt x="377374" y="41532"/>
                </a:lnTo>
                <a:lnTo>
                  <a:pt x="336242" y="19121"/>
                </a:lnTo>
                <a:lnTo>
                  <a:pt x="290853" y="4946"/>
                </a:lnTo>
                <a:lnTo>
                  <a:pt x="242200" y="0"/>
                </a:lnTo>
                <a:close/>
              </a:path>
              <a:path w="637540" h="638175">
                <a:moveTo>
                  <a:pt x="384786" y="47658"/>
                </a:moveTo>
                <a:lnTo>
                  <a:pt x="241393" y="47658"/>
                </a:lnTo>
                <a:lnTo>
                  <a:pt x="285681" y="52802"/>
                </a:lnTo>
                <a:lnTo>
                  <a:pt x="326410" y="67441"/>
                </a:lnTo>
                <a:lnTo>
                  <a:pt x="362394" y="90388"/>
                </a:lnTo>
                <a:lnTo>
                  <a:pt x="392447" y="120458"/>
                </a:lnTo>
                <a:lnTo>
                  <a:pt x="415382" y="156461"/>
                </a:lnTo>
                <a:lnTo>
                  <a:pt x="430013" y="197213"/>
                </a:lnTo>
                <a:lnTo>
                  <a:pt x="435153" y="241526"/>
                </a:lnTo>
                <a:lnTo>
                  <a:pt x="430013" y="285838"/>
                </a:lnTo>
                <a:lnTo>
                  <a:pt x="415382" y="326590"/>
                </a:lnTo>
                <a:lnTo>
                  <a:pt x="392447" y="362594"/>
                </a:lnTo>
                <a:lnTo>
                  <a:pt x="362394" y="392663"/>
                </a:lnTo>
                <a:lnTo>
                  <a:pt x="326410" y="415610"/>
                </a:lnTo>
                <a:lnTo>
                  <a:pt x="285681" y="430249"/>
                </a:lnTo>
                <a:lnTo>
                  <a:pt x="241393" y="435393"/>
                </a:lnTo>
                <a:lnTo>
                  <a:pt x="387888" y="435393"/>
                </a:lnTo>
                <a:lnTo>
                  <a:pt x="389135" y="434585"/>
                </a:lnTo>
                <a:lnTo>
                  <a:pt x="512655" y="434585"/>
                </a:lnTo>
                <a:lnTo>
                  <a:pt x="508810" y="431594"/>
                </a:lnTo>
                <a:lnTo>
                  <a:pt x="496410" y="426204"/>
                </a:lnTo>
                <a:lnTo>
                  <a:pt x="488591" y="424892"/>
                </a:lnTo>
                <a:lnTo>
                  <a:pt x="469869" y="424892"/>
                </a:lnTo>
                <a:lnTo>
                  <a:pt x="434346" y="389349"/>
                </a:lnTo>
                <a:lnTo>
                  <a:pt x="455450" y="357063"/>
                </a:lnTo>
                <a:lnTo>
                  <a:pt x="471181" y="321294"/>
                </a:lnTo>
                <a:lnTo>
                  <a:pt x="481007" y="282798"/>
                </a:lnTo>
                <a:lnTo>
                  <a:pt x="484401" y="242333"/>
                </a:lnTo>
                <a:lnTo>
                  <a:pt x="479457" y="193654"/>
                </a:lnTo>
                <a:lnTo>
                  <a:pt x="465290" y="148240"/>
                </a:lnTo>
                <a:lnTo>
                  <a:pt x="442891" y="107086"/>
                </a:lnTo>
                <a:lnTo>
                  <a:pt x="413254" y="71185"/>
                </a:lnTo>
                <a:lnTo>
                  <a:pt x="384786" y="47658"/>
                </a:lnTo>
                <a:close/>
              </a:path>
              <a:path w="637540" h="638175">
                <a:moveTo>
                  <a:pt x="483253" y="423995"/>
                </a:moveTo>
                <a:lnTo>
                  <a:pt x="469869" y="424892"/>
                </a:lnTo>
                <a:lnTo>
                  <a:pt x="488591" y="424892"/>
                </a:lnTo>
                <a:lnTo>
                  <a:pt x="483253" y="423995"/>
                </a:lnTo>
                <a:close/>
              </a:path>
            </a:pathLst>
          </a:custGeom>
          <a:solidFill>
            <a:srgbClr val="F79546"/>
          </a:solidFill>
        </p:spPr>
        <p:txBody>
          <a:bodyPr wrap="square" lIns="0" tIns="0" rIns="0" bIns="0" rtlCol="0"/>
          <a:lstStyle/>
          <a:p>
            <a:endParaRPr kern="0">
              <a:solidFill>
                <a:sysClr val="windowText" lastClr="000000"/>
              </a:solidFill>
            </a:endParaRPr>
          </a:p>
        </p:txBody>
      </p:sp>
      <p:sp>
        <p:nvSpPr>
          <p:cNvPr id="21" name="object 21"/>
          <p:cNvSpPr txBox="1"/>
          <p:nvPr/>
        </p:nvSpPr>
        <p:spPr>
          <a:xfrm>
            <a:off x="8283702" y="4058539"/>
            <a:ext cx="1766570" cy="937894"/>
          </a:xfrm>
          <a:prstGeom prst="rect">
            <a:avLst/>
          </a:prstGeom>
        </p:spPr>
        <p:txBody>
          <a:bodyPr vert="horz" wrap="square" lIns="0" tIns="33019" rIns="0" bIns="0" rtlCol="0">
            <a:spAutoFit/>
          </a:bodyPr>
          <a:lstStyle/>
          <a:p>
            <a:pPr marL="12700" marR="5080" algn="ctr">
              <a:lnSpc>
                <a:spcPct val="91500"/>
              </a:lnSpc>
              <a:spcBef>
                <a:spcPts val="259"/>
              </a:spcBef>
            </a:pPr>
            <a:r>
              <a:rPr sz="1600" kern="0" dirty="0">
                <a:solidFill>
                  <a:sysClr val="windowText" lastClr="000000"/>
                </a:solidFill>
                <a:latin typeface="Calibri"/>
                <a:cs typeface="Calibri"/>
              </a:rPr>
              <a:t>--</a:t>
            </a:r>
            <a:r>
              <a:rPr sz="1600" kern="0" spc="-35" dirty="0">
                <a:solidFill>
                  <a:sysClr val="windowText" lastClr="000000"/>
                </a:solidFill>
                <a:latin typeface="Calibri"/>
                <a:cs typeface="Calibri"/>
              </a:rPr>
              <a:t> </a:t>
            </a:r>
            <a:r>
              <a:rPr sz="1600" kern="0" spc="-10" dirty="0">
                <a:solidFill>
                  <a:sysClr val="windowText" lastClr="000000"/>
                </a:solidFill>
                <a:latin typeface="Calibri"/>
                <a:cs typeface="Calibri"/>
              </a:rPr>
              <a:t>Ejercicio:</a:t>
            </a:r>
            <a:r>
              <a:rPr sz="1600" kern="0" spc="-15" dirty="0">
                <a:solidFill>
                  <a:sysClr val="windowText" lastClr="000000"/>
                </a:solidFill>
                <a:latin typeface="Calibri"/>
                <a:cs typeface="Calibri"/>
              </a:rPr>
              <a:t> </a:t>
            </a:r>
            <a:r>
              <a:rPr sz="1600" kern="0" dirty="0">
                <a:solidFill>
                  <a:sysClr val="windowText" lastClr="000000"/>
                </a:solidFill>
                <a:latin typeface="Calibri"/>
                <a:cs typeface="Calibri"/>
              </a:rPr>
              <a:t>crear</a:t>
            </a:r>
            <a:r>
              <a:rPr sz="1600" kern="0" spc="-15" dirty="0">
                <a:solidFill>
                  <a:sysClr val="windowText" lastClr="000000"/>
                </a:solidFill>
                <a:latin typeface="Calibri"/>
                <a:cs typeface="Calibri"/>
              </a:rPr>
              <a:t> </a:t>
            </a:r>
            <a:r>
              <a:rPr sz="1600" kern="0" spc="-25" dirty="0">
                <a:solidFill>
                  <a:sysClr val="windowText" lastClr="000000"/>
                </a:solidFill>
                <a:latin typeface="Calibri"/>
                <a:cs typeface="Calibri"/>
              </a:rPr>
              <a:t>una </a:t>
            </a:r>
            <a:r>
              <a:rPr sz="1600" kern="0" dirty="0">
                <a:solidFill>
                  <a:sysClr val="windowText" lastClr="000000"/>
                </a:solidFill>
                <a:latin typeface="Calibri"/>
                <a:cs typeface="Calibri"/>
              </a:rPr>
              <a:t>consulta</a:t>
            </a:r>
            <a:r>
              <a:rPr sz="1600" kern="0" spc="-50" dirty="0">
                <a:solidFill>
                  <a:sysClr val="windowText" lastClr="000000"/>
                </a:solidFill>
                <a:latin typeface="Calibri"/>
                <a:cs typeface="Calibri"/>
              </a:rPr>
              <a:t> </a:t>
            </a:r>
            <a:r>
              <a:rPr sz="1600" kern="0" dirty="0">
                <a:solidFill>
                  <a:sysClr val="windowText" lastClr="000000"/>
                </a:solidFill>
                <a:latin typeface="Calibri"/>
                <a:cs typeface="Calibri"/>
              </a:rPr>
              <a:t>y</a:t>
            </a:r>
            <a:r>
              <a:rPr sz="1600" kern="0" spc="-40" dirty="0">
                <a:solidFill>
                  <a:sysClr val="windowText" lastClr="000000"/>
                </a:solidFill>
                <a:latin typeface="Calibri"/>
                <a:cs typeface="Calibri"/>
              </a:rPr>
              <a:t> </a:t>
            </a:r>
            <a:r>
              <a:rPr sz="1600" kern="0" dirty="0">
                <a:solidFill>
                  <a:sysClr val="windowText" lastClr="000000"/>
                </a:solidFill>
                <a:latin typeface="Calibri"/>
                <a:cs typeface="Calibri"/>
              </a:rPr>
              <a:t>analizar</a:t>
            </a:r>
            <a:r>
              <a:rPr sz="1600" kern="0" spc="-50" dirty="0">
                <a:solidFill>
                  <a:sysClr val="windowText" lastClr="000000"/>
                </a:solidFill>
                <a:latin typeface="Calibri"/>
                <a:cs typeface="Calibri"/>
              </a:rPr>
              <a:t> </a:t>
            </a:r>
            <a:r>
              <a:rPr sz="1600" kern="0" spc="-35" dirty="0">
                <a:solidFill>
                  <a:sysClr val="windowText" lastClr="000000"/>
                </a:solidFill>
                <a:latin typeface="Calibri"/>
                <a:cs typeface="Calibri"/>
              </a:rPr>
              <a:t>la </a:t>
            </a:r>
            <a:r>
              <a:rPr sz="1600" kern="0" dirty="0">
                <a:solidFill>
                  <a:sysClr val="windowText" lastClr="000000"/>
                </a:solidFill>
                <a:latin typeface="Calibri"/>
                <a:cs typeface="Calibri"/>
              </a:rPr>
              <a:t>calidad</a:t>
            </a:r>
            <a:r>
              <a:rPr sz="1600" kern="0" spc="-25" dirty="0">
                <a:solidFill>
                  <a:sysClr val="windowText" lastClr="000000"/>
                </a:solidFill>
                <a:latin typeface="Calibri"/>
                <a:cs typeface="Calibri"/>
              </a:rPr>
              <a:t> </a:t>
            </a:r>
            <a:r>
              <a:rPr sz="1600" kern="0" dirty="0">
                <a:solidFill>
                  <a:sysClr val="windowText" lastClr="000000"/>
                </a:solidFill>
                <a:latin typeface="Calibri"/>
                <a:cs typeface="Calibri"/>
              </a:rPr>
              <a:t>de</a:t>
            </a:r>
            <a:r>
              <a:rPr sz="1600" kern="0" spc="-10" dirty="0">
                <a:solidFill>
                  <a:sysClr val="windowText" lastClr="000000"/>
                </a:solidFill>
                <a:latin typeface="Calibri"/>
                <a:cs typeface="Calibri"/>
              </a:rPr>
              <a:t> </a:t>
            </a:r>
            <a:r>
              <a:rPr sz="1600" kern="0" spc="-25" dirty="0">
                <a:solidFill>
                  <a:sysClr val="windowText" lastClr="000000"/>
                </a:solidFill>
                <a:latin typeface="Calibri"/>
                <a:cs typeface="Calibri"/>
              </a:rPr>
              <a:t>la </a:t>
            </a:r>
            <a:r>
              <a:rPr sz="1600" kern="0" spc="-10" dirty="0">
                <a:solidFill>
                  <a:sysClr val="windowText" lastClr="000000"/>
                </a:solidFill>
                <a:latin typeface="Calibri"/>
                <a:cs typeface="Calibri"/>
              </a:rPr>
              <a:t>respuesta</a:t>
            </a:r>
            <a:endParaRPr sz="1600" kern="0">
              <a:solidFill>
                <a:sysClr val="windowText" lastClr="000000"/>
              </a:solidFill>
              <a:latin typeface="Calibri"/>
              <a:cs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524000" y="0"/>
            <a:ext cx="9144000" cy="6858000"/>
          </a:xfrm>
          <a:custGeom>
            <a:avLst/>
            <a:gdLst/>
            <a:ahLst/>
            <a:cxnLst/>
            <a:rect l="l" t="t" r="r" b="b"/>
            <a:pathLst>
              <a:path w="9144000" h="6858000">
                <a:moveTo>
                  <a:pt x="9144000" y="0"/>
                </a:moveTo>
                <a:lnTo>
                  <a:pt x="0" y="0"/>
                </a:lnTo>
                <a:lnTo>
                  <a:pt x="0" y="6858000"/>
                </a:lnTo>
                <a:lnTo>
                  <a:pt x="9144000" y="6858000"/>
                </a:lnTo>
                <a:lnTo>
                  <a:pt x="9144000" y="0"/>
                </a:lnTo>
                <a:close/>
              </a:path>
            </a:pathLst>
          </a:custGeom>
          <a:solidFill>
            <a:srgbClr val="47314E"/>
          </a:solidFill>
        </p:spPr>
        <p:txBody>
          <a:bodyPr wrap="square" lIns="0" tIns="0" rIns="0" bIns="0" rtlCol="0"/>
          <a:lstStyle/>
          <a:p>
            <a:endParaRPr kern="0">
              <a:solidFill>
                <a:sysClr val="windowText" lastClr="000000"/>
              </a:solidFill>
            </a:endParaRPr>
          </a:p>
        </p:txBody>
      </p:sp>
      <p:grpSp>
        <p:nvGrpSpPr>
          <p:cNvPr id="3" name="object 3"/>
          <p:cNvGrpSpPr/>
          <p:nvPr/>
        </p:nvGrpSpPr>
        <p:grpSpPr>
          <a:xfrm>
            <a:off x="1881759" y="480059"/>
            <a:ext cx="8428990" cy="5897880"/>
            <a:chOff x="357759" y="480059"/>
            <a:chExt cx="8428990" cy="5897880"/>
          </a:xfrm>
        </p:grpSpPr>
        <p:sp>
          <p:nvSpPr>
            <p:cNvPr id="4" name="object 4"/>
            <p:cNvSpPr/>
            <p:nvPr/>
          </p:nvSpPr>
          <p:spPr>
            <a:xfrm>
              <a:off x="357759" y="480059"/>
              <a:ext cx="8428990" cy="5897880"/>
            </a:xfrm>
            <a:custGeom>
              <a:avLst/>
              <a:gdLst/>
              <a:ahLst/>
              <a:cxnLst/>
              <a:rect l="l" t="t" r="r" b="b"/>
              <a:pathLst>
                <a:path w="8428990" h="5897880">
                  <a:moveTo>
                    <a:pt x="8428482" y="0"/>
                  </a:moveTo>
                  <a:lnTo>
                    <a:pt x="0" y="0"/>
                  </a:lnTo>
                  <a:lnTo>
                    <a:pt x="0" y="5897880"/>
                  </a:lnTo>
                  <a:lnTo>
                    <a:pt x="8428482" y="5897880"/>
                  </a:lnTo>
                  <a:lnTo>
                    <a:pt x="8428482" y="0"/>
                  </a:lnTo>
                  <a:close/>
                </a:path>
              </a:pathLst>
            </a:custGeom>
            <a:solidFill>
              <a:srgbClr val="FFFFFF"/>
            </a:solidFill>
          </p:spPr>
          <p:txBody>
            <a:bodyPr wrap="square" lIns="0" tIns="0" rIns="0" bIns="0" rtlCol="0"/>
            <a:lstStyle/>
            <a:p>
              <a:endParaRPr kern="0">
                <a:solidFill>
                  <a:sysClr val="windowText" lastClr="000000"/>
                </a:solidFill>
              </a:endParaRPr>
            </a:p>
          </p:txBody>
        </p:sp>
        <p:pic>
          <p:nvPicPr>
            <p:cNvPr id="5" name="object 5"/>
            <p:cNvPicPr/>
            <p:nvPr/>
          </p:nvPicPr>
          <p:blipFill>
            <a:blip r:embed="rId2" cstate="print"/>
            <a:stretch>
              <a:fillRect/>
            </a:stretch>
          </p:blipFill>
          <p:spPr>
            <a:xfrm>
              <a:off x="820445" y="643420"/>
              <a:ext cx="7503159" cy="5571108"/>
            </a:xfrm>
            <a:prstGeom prst="rect">
              <a:avLst/>
            </a:prstGeom>
          </p:spPr>
        </p:pic>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216687" y="257260"/>
            <a:ext cx="6096866" cy="5363277"/>
          </a:xfrm>
          <a:prstGeom prst="rect">
            <a:avLst/>
          </a:prstGeom>
        </p:spPr>
      </p:pic>
      <p:pic>
        <p:nvPicPr>
          <p:cNvPr id="3" name="object 3"/>
          <p:cNvPicPr/>
          <p:nvPr/>
        </p:nvPicPr>
        <p:blipFill>
          <a:blip r:embed="rId3" cstate="print"/>
          <a:stretch>
            <a:fillRect/>
          </a:stretch>
        </p:blipFill>
        <p:spPr>
          <a:xfrm>
            <a:off x="4367834" y="5995135"/>
            <a:ext cx="5749590" cy="53926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524000" y="0"/>
            <a:ext cx="9144000" cy="6858000"/>
          </a:xfrm>
          <a:custGeom>
            <a:avLst/>
            <a:gdLst/>
            <a:ahLst/>
            <a:cxnLst/>
            <a:rect l="l" t="t" r="r" b="b"/>
            <a:pathLst>
              <a:path w="9144000" h="6858000">
                <a:moveTo>
                  <a:pt x="9144000" y="0"/>
                </a:moveTo>
                <a:lnTo>
                  <a:pt x="0" y="0"/>
                </a:lnTo>
                <a:lnTo>
                  <a:pt x="0" y="6858000"/>
                </a:lnTo>
                <a:lnTo>
                  <a:pt x="9144000" y="6858000"/>
                </a:lnTo>
                <a:lnTo>
                  <a:pt x="9144000" y="0"/>
                </a:lnTo>
                <a:close/>
              </a:path>
            </a:pathLst>
          </a:custGeom>
          <a:solidFill>
            <a:srgbClr val="3A7149"/>
          </a:solidFill>
        </p:spPr>
        <p:txBody>
          <a:bodyPr wrap="square" lIns="0" tIns="0" rIns="0" bIns="0" rtlCol="0"/>
          <a:lstStyle/>
          <a:p>
            <a:endParaRPr kern="0">
              <a:solidFill>
                <a:sysClr val="windowText" lastClr="000000"/>
              </a:solidFill>
            </a:endParaRPr>
          </a:p>
        </p:txBody>
      </p:sp>
      <p:grpSp>
        <p:nvGrpSpPr>
          <p:cNvPr id="3" name="object 3"/>
          <p:cNvGrpSpPr/>
          <p:nvPr/>
        </p:nvGrpSpPr>
        <p:grpSpPr>
          <a:xfrm>
            <a:off x="6216651" y="480059"/>
            <a:ext cx="4093845" cy="5897880"/>
            <a:chOff x="4692650" y="480059"/>
            <a:chExt cx="4093845" cy="5897880"/>
          </a:xfrm>
        </p:grpSpPr>
        <p:sp>
          <p:nvSpPr>
            <p:cNvPr id="4" name="object 4"/>
            <p:cNvSpPr/>
            <p:nvPr/>
          </p:nvSpPr>
          <p:spPr>
            <a:xfrm>
              <a:off x="4692650" y="480059"/>
              <a:ext cx="4093845" cy="5897880"/>
            </a:xfrm>
            <a:custGeom>
              <a:avLst/>
              <a:gdLst/>
              <a:ahLst/>
              <a:cxnLst/>
              <a:rect l="l" t="t" r="r" b="b"/>
              <a:pathLst>
                <a:path w="4093845" h="5897880">
                  <a:moveTo>
                    <a:pt x="4093590" y="0"/>
                  </a:moveTo>
                  <a:lnTo>
                    <a:pt x="0" y="0"/>
                  </a:lnTo>
                  <a:lnTo>
                    <a:pt x="0" y="5897880"/>
                  </a:lnTo>
                  <a:lnTo>
                    <a:pt x="4093590" y="5897880"/>
                  </a:lnTo>
                  <a:lnTo>
                    <a:pt x="4093590" y="0"/>
                  </a:lnTo>
                  <a:close/>
                </a:path>
              </a:pathLst>
            </a:custGeom>
            <a:solidFill>
              <a:srgbClr val="FFFFFF"/>
            </a:solidFill>
          </p:spPr>
          <p:txBody>
            <a:bodyPr wrap="square" lIns="0" tIns="0" rIns="0" bIns="0" rtlCol="0"/>
            <a:lstStyle/>
            <a:p>
              <a:endParaRPr kern="0">
                <a:solidFill>
                  <a:sysClr val="windowText" lastClr="000000"/>
                </a:solidFill>
              </a:endParaRPr>
            </a:p>
          </p:txBody>
        </p:sp>
        <p:pic>
          <p:nvPicPr>
            <p:cNvPr id="5" name="object 5"/>
            <p:cNvPicPr/>
            <p:nvPr/>
          </p:nvPicPr>
          <p:blipFill>
            <a:blip r:embed="rId2" cstate="print"/>
            <a:stretch>
              <a:fillRect/>
            </a:stretch>
          </p:blipFill>
          <p:spPr>
            <a:xfrm>
              <a:off x="4815712" y="1505331"/>
              <a:ext cx="3847338" cy="3847338"/>
            </a:xfrm>
            <a:prstGeom prst="rect">
              <a:avLst/>
            </a:prstGeom>
          </p:spPr>
        </p:pic>
      </p:grpSp>
      <p:grpSp>
        <p:nvGrpSpPr>
          <p:cNvPr id="6" name="object 6"/>
          <p:cNvGrpSpPr/>
          <p:nvPr/>
        </p:nvGrpSpPr>
        <p:grpSpPr>
          <a:xfrm>
            <a:off x="1881760" y="480059"/>
            <a:ext cx="4093845" cy="5897880"/>
            <a:chOff x="357759" y="480059"/>
            <a:chExt cx="4093845" cy="5897880"/>
          </a:xfrm>
        </p:grpSpPr>
        <p:sp>
          <p:nvSpPr>
            <p:cNvPr id="7" name="object 7"/>
            <p:cNvSpPr/>
            <p:nvPr/>
          </p:nvSpPr>
          <p:spPr>
            <a:xfrm>
              <a:off x="357759" y="480059"/>
              <a:ext cx="4093845" cy="5897880"/>
            </a:xfrm>
            <a:custGeom>
              <a:avLst/>
              <a:gdLst/>
              <a:ahLst/>
              <a:cxnLst/>
              <a:rect l="l" t="t" r="r" b="b"/>
              <a:pathLst>
                <a:path w="4093845" h="5897880">
                  <a:moveTo>
                    <a:pt x="4093591" y="0"/>
                  </a:moveTo>
                  <a:lnTo>
                    <a:pt x="0" y="0"/>
                  </a:lnTo>
                  <a:lnTo>
                    <a:pt x="0" y="5897880"/>
                  </a:lnTo>
                  <a:lnTo>
                    <a:pt x="4093591" y="5897880"/>
                  </a:lnTo>
                  <a:lnTo>
                    <a:pt x="4093591" y="0"/>
                  </a:lnTo>
                  <a:close/>
                </a:path>
              </a:pathLst>
            </a:custGeom>
            <a:solidFill>
              <a:srgbClr val="FFFFFF"/>
            </a:solidFill>
          </p:spPr>
          <p:txBody>
            <a:bodyPr wrap="square" lIns="0" tIns="0" rIns="0" bIns="0" rtlCol="0"/>
            <a:lstStyle/>
            <a:p>
              <a:endParaRPr kern="0">
                <a:solidFill>
                  <a:sysClr val="windowText" lastClr="000000"/>
                </a:solidFill>
              </a:endParaRPr>
            </a:p>
          </p:txBody>
        </p:sp>
        <p:pic>
          <p:nvPicPr>
            <p:cNvPr id="8" name="object 8"/>
            <p:cNvPicPr/>
            <p:nvPr/>
          </p:nvPicPr>
          <p:blipFill>
            <a:blip r:embed="rId3" cstate="print"/>
            <a:stretch>
              <a:fillRect/>
            </a:stretch>
          </p:blipFill>
          <p:spPr>
            <a:xfrm>
              <a:off x="432815" y="2279904"/>
              <a:ext cx="3648455" cy="1845564"/>
            </a:xfrm>
            <a:prstGeom prst="rect">
              <a:avLst/>
            </a:prstGeom>
          </p:spPr>
        </p:pic>
        <p:pic>
          <p:nvPicPr>
            <p:cNvPr id="9" name="object 9"/>
            <p:cNvPicPr/>
            <p:nvPr/>
          </p:nvPicPr>
          <p:blipFill>
            <a:blip r:embed="rId4" cstate="print"/>
            <a:stretch>
              <a:fillRect/>
            </a:stretch>
          </p:blipFill>
          <p:spPr>
            <a:xfrm>
              <a:off x="393192" y="2260092"/>
              <a:ext cx="3729228" cy="1658111"/>
            </a:xfrm>
            <a:prstGeom prst="rect">
              <a:avLst/>
            </a:prstGeom>
          </p:spPr>
        </p:pic>
        <p:pic>
          <p:nvPicPr>
            <p:cNvPr id="10" name="object 10"/>
            <p:cNvPicPr/>
            <p:nvPr/>
          </p:nvPicPr>
          <p:blipFill>
            <a:blip r:embed="rId5" cstate="print"/>
            <a:stretch>
              <a:fillRect/>
            </a:stretch>
          </p:blipFill>
          <p:spPr>
            <a:xfrm>
              <a:off x="480885" y="2307717"/>
              <a:ext cx="3557651" cy="1754377"/>
            </a:xfrm>
            <a:prstGeom prst="rect">
              <a:avLst/>
            </a:prstGeom>
          </p:spPr>
        </p:pic>
      </p:grpSp>
      <p:sp>
        <p:nvSpPr>
          <p:cNvPr id="11" name="object 11"/>
          <p:cNvSpPr txBox="1"/>
          <p:nvPr/>
        </p:nvSpPr>
        <p:spPr>
          <a:xfrm>
            <a:off x="2004885" y="2307717"/>
            <a:ext cx="3557904" cy="1420902"/>
          </a:xfrm>
          <a:prstGeom prst="rect">
            <a:avLst/>
          </a:prstGeom>
          <a:ln w="9525">
            <a:solidFill>
              <a:srgbClr val="97B853"/>
            </a:solidFill>
          </a:ln>
        </p:spPr>
        <p:txBody>
          <a:bodyPr vert="horz" wrap="square" lIns="0" tIns="30480" rIns="0" bIns="0" rtlCol="0">
            <a:spAutoFit/>
          </a:bodyPr>
          <a:lstStyle/>
          <a:p>
            <a:pPr marL="91440">
              <a:spcBef>
                <a:spcPts val="240"/>
              </a:spcBef>
            </a:pPr>
            <a:r>
              <a:rPr b="1" kern="0" spc="-10" dirty="0">
                <a:solidFill>
                  <a:srgbClr val="4F6128"/>
                </a:solidFill>
                <a:latin typeface="Calibri"/>
                <a:cs typeface="Calibri"/>
              </a:rPr>
              <a:t>Ejemplo.-</a:t>
            </a:r>
            <a:endParaRPr kern="0">
              <a:solidFill>
                <a:sysClr val="windowText" lastClr="000000"/>
              </a:solidFill>
              <a:latin typeface="Calibri"/>
              <a:cs typeface="Calibri"/>
            </a:endParaRPr>
          </a:p>
          <a:p>
            <a:pPr marL="91440" marR="82550" algn="just">
              <a:spcBef>
                <a:spcPts val="2165"/>
              </a:spcBef>
            </a:pPr>
            <a:r>
              <a:rPr b="1" kern="0" dirty="0">
                <a:solidFill>
                  <a:srgbClr val="4F6128"/>
                </a:solidFill>
                <a:latin typeface="Calibri"/>
                <a:cs typeface="Calibri"/>
              </a:rPr>
              <a:t>Consulta</a:t>
            </a:r>
            <a:r>
              <a:rPr b="1" kern="0" spc="40" dirty="0">
                <a:solidFill>
                  <a:srgbClr val="4F6128"/>
                </a:solidFill>
                <a:latin typeface="Calibri"/>
                <a:cs typeface="Calibri"/>
              </a:rPr>
              <a:t> </a:t>
            </a:r>
            <a:r>
              <a:rPr b="1" kern="0" dirty="0">
                <a:solidFill>
                  <a:srgbClr val="4F6128"/>
                </a:solidFill>
                <a:latin typeface="Calibri"/>
                <a:cs typeface="Calibri"/>
              </a:rPr>
              <a:t>Liquidación</a:t>
            </a:r>
            <a:r>
              <a:rPr b="1" kern="0" spc="40" dirty="0">
                <a:solidFill>
                  <a:srgbClr val="4F6128"/>
                </a:solidFill>
                <a:latin typeface="Calibri"/>
                <a:cs typeface="Calibri"/>
              </a:rPr>
              <a:t> </a:t>
            </a:r>
            <a:r>
              <a:rPr b="1" kern="0" dirty="0">
                <a:solidFill>
                  <a:srgbClr val="4F6128"/>
                </a:solidFill>
                <a:latin typeface="Calibri"/>
                <a:cs typeface="Calibri"/>
              </a:rPr>
              <a:t>de</a:t>
            </a:r>
            <a:r>
              <a:rPr b="1" kern="0" spc="50" dirty="0">
                <a:solidFill>
                  <a:srgbClr val="4F6128"/>
                </a:solidFill>
                <a:latin typeface="Calibri"/>
                <a:cs typeface="Calibri"/>
              </a:rPr>
              <a:t> </a:t>
            </a:r>
            <a:r>
              <a:rPr b="1" kern="0" spc="-10" dirty="0">
                <a:solidFill>
                  <a:srgbClr val="4F6128"/>
                </a:solidFill>
                <a:latin typeface="Calibri"/>
                <a:cs typeface="Calibri"/>
              </a:rPr>
              <a:t>sociedades </a:t>
            </a:r>
            <a:r>
              <a:rPr b="1" kern="0" dirty="0">
                <a:solidFill>
                  <a:srgbClr val="4F6128"/>
                </a:solidFill>
                <a:latin typeface="Calibri"/>
                <a:cs typeface="Calibri"/>
              </a:rPr>
              <a:t>LGSM</a:t>
            </a:r>
            <a:r>
              <a:rPr b="1" kern="0" spc="484" dirty="0">
                <a:solidFill>
                  <a:srgbClr val="4F6128"/>
                </a:solidFill>
                <a:latin typeface="Calibri"/>
                <a:cs typeface="Calibri"/>
              </a:rPr>
              <a:t> </a:t>
            </a:r>
            <a:r>
              <a:rPr b="1" kern="0" dirty="0">
                <a:solidFill>
                  <a:srgbClr val="4F6128"/>
                </a:solidFill>
                <a:latin typeface="Calibri"/>
                <a:cs typeface="Calibri"/>
              </a:rPr>
              <a:t>y</a:t>
            </a:r>
            <a:r>
              <a:rPr b="1" kern="0" spc="490" dirty="0">
                <a:solidFill>
                  <a:srgbClr val="4F6128"/>
                </a:solidFill>
                <a:latin typeface="Calibri"/>
                <a:cs typeface="Calibri"/>
              </a:rPr>
              <a:t> </a:t>
            </a:r>
            <a:r>
              <a:rPr b="1" kern="0" dirty="0">
                <a:solidFill>
                  <a:srgbClr val="4F6128"/>
                </a:solidFill>
                <a:latin typeface="Calibri"/>
                <a:cs typeface="Calibri"/>
              </a:rPr>
              <a:t>CFF.</a:t>
            </a:r>
            <a:r>
              <a:rPr b="1" kern="0" spc="484" dirty="0">
                <a:solidFill>
                  <a:srgbClr val="4F6128"/>
                </a:solidFill>
                <a:latin typeface="Calibri"/>
                <a:cs typeface="Calibri"/>
              </a:rPr>
              <a:t> </a:t>
            </a:r>
            <a:r>
              <a:rPr b="1" kern="0" dirty="0">
                <a:solidFill>
                  <a:srgbClr val="4F6128"/>
                </a:solidFill>
                <a:latin typeface="Calibri"/>
                <a:cs typeface="Calibri"/>
              </a:rPr>
              <a:t>Comparar</a:t>
            </a:r>
            <a:r>
              <a:rPr b="1" kern="0" spc="490" dirty="0">
                <a:solidFill>
                  <a:srgbClr val="4F6128"/>
                </a:solidFill>
                <a:latin typeface="Calibri"/>
                <a:cs typeface="Calibri"/>
              </a:rPr>
              <a:t> </a:t>
            </a:r>
            <a:r>
              <a:rPr b="1" kern="0" spc="-10" dirty="0">
                <a:solidFill>
                  <a:srgbClr val="4F6128"/>
                </a:solidFill>
                <a:latin typeface="Calibri"/>
                <a:cs typeface="Calibri"/>
              </a:rPr>
              <a:t>respuesta </a:t>
            </a:r>
            <a:r>
              <a:rPr b="1" kern="0" dirty="0">
                <a:solidFill>
                  <a:srgbClr val="4F6128"/>
                </a:solidFill>
                <a:latin typeface="Calibri"/>
                <a:cs typeface="Calibri"/>
              </a:rPr>
              <a:t>entre</a:t>
            </a:r>
            <a:r>
              <a:rPr b="1" kern="0" spc="-50" dirty="0">
                <a:solidFill>
                  <a:srgbClr val="4F6128"/>
                </a:solidFill>
                <a:latin typeface="Calibri"/>
                <a:cs typeface="Calibri"/>
              </a:rPr>
              <a:t> </a:t>
            </a:r>
            <a:r>
              <a:rPr b="1" kern="0" dirty="0">
                <a:solidFill>
                  <a:srgbClr val="4F6128"/>
                </a:solidFill>
                <a:latin typeface="Calibri"/>
                <a:cs typeface="Calibri"/>
              </a:rPr>
              <a:t>ChatGPT</a:t>
            </a:r>
            <a:r>
              <a:rPr b="1" kern="0" spc="-40" dirty="0">
                <a:solidFill>
                  <a:srgbClr val="4F6128"/>
                </a:solidFill>
                <a:latin typeface="Calibri"/>
                <a:cs typeface="Calibri"/>
              </a:rPr>
              <a:t> </a:t>
            </a:r>
            <a:r>
              <a:rPr b="1" kern="0" dirty="0">
                <a:solidFill>
                  <a:srgbClr val="4F6128"/>
                </a:solidFill>
                <a:latin typeface="Calibri"/>
                <a:cs typeface="Calibri"/>
              </a:rPr>
              <a:t>y</a:t>
            </a:r>
            <a:r>
              <a:rPr b="1" kern="0" spc="-30" dirty="0">
                <a:solidFill>
                  <a:srgbClr val="4F6128"/>
                </a:solidFill>
                <a:latin typeface="Calibri"/>
                <a:cs typeface="Calibri"/>
              </a:rPr>
              <a:t> </a:t>
            </a:r>
            <a:r>
              <a:rPr b="1" kern="0" spc="-10" dirty="0">
                <a:solidFill>
                  <a:srgbClr val="4F6128"/>
                </a:solidFill>
                <a:latin typeface="Calibri"/>
                <a:cs typeface="Calibri"/>
              </a:rPr>
              <a:t>Gemini</a:t>
            </a:r>
            <a:endParaRPr kern="0">
              <a:solidFill>
                <a:sysClr val="windowText" lastClr="000000"/>
              </a:solidFill>
              <a:latin typeface="Calibri"/>
              <a:cs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522268" y="-47"/>
            <a:ext cx="9147175" cy="6858634"/>
            <a:chOff x="-1733" y="-47"/>
            <a:chExt cx="9147175" cy="6858634"/>
          </a:xfrm>
        </p:grpSpPr>
        <p:pic>
          <p:nvPicPr>
            <p:cNvPr id="3" name="object 3"/>
            <p:cNvPicPr/>
            <p:nvPr/>
          </p:nvPicPr>
          <p:blipFill>
            <a:blip r:embed="rId2" cstate="print"/>
            <a:stretch>
              <a:fillRect/>
            </a:stretch>
          </p:blipFill>
          <p:spPr>
            <a:xfrm>
              <a:off x="-1733" y="-47"/>
              <a:ext cx="9146876" cy="6858475"/>
            </a:xfrm>
            <a:prstGeom prst="rect">
              <a:avLst/>
            </a:prstGeom>
          </p:spPr>
        </p:pic>
        <p:pic>
          <p:nvPicPr>
            <p:cNvPr id="4" name="object 4"/>
            <p:cNvPicPr/>
            <p:nvPr/>
          </p:nvPicPr>
          <p:blipFill>
            <a:blip r:embed="rId3" cstate="print"/>
            <a:stretch>
              <a:fillRect/>
            </a:stretch>
          </p:blipFill>
          <p:spPr>
            <a:xfrm>
              <a:off x="1964182" y="457200"/>
              <a:ext cx="5215509" cy="5943600"/>
            </a:xfrm>
            <a:prstGeom prst="rect">
              <a:avLst/>
            </a:prstGeom>
          </p:spPr>
        </p:pic>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653539" y="646176"/>
            <a:ext cx="540258" cy="480822"/>
          </a:xfrm>
          <a:prstGeom prst="rect">
            <a:avLst/>
          </a:prstGeom>
        </p:spPr>
      </p:pic>
      <p:pic>
        <p:nvPicPr>
          <p:cNvPr id="3" name="object 3"/>
          <p:cNvPicPr/>
          <p:nvPr/>
        </p:nvPicPr>
        <p:blipFill>
          <a:blip r:embed="rId3" cstate="print"/>
          <a:stretch>
            <a:fillRect/>
          </a:stretch>
        </p:blipFill>
        <p:spPr>
          <a:xfrm>
            <a:off x="6024372" y="653795"/>
            <a:ext cx="543305" cy="480822"/>
          </a:xfrm>
          <a:prstGeom prst="rect">
            <a:avLst/>
          </a:prstGeom>
        </p:spPr>
      </p:pic>
      <p:pic>
        <p:nvPicPr>
          <p:cNvPr id="4" name="object 4"/>
          <p:cNvPicPr/>
          <p:nvPr/>
        </p:nvPicPr>
        <p:blipFill>
          <a:blip r:embed="rId4" cstate="print"/>
          <a:stretch>
            <a:fillRect/>
          </a:stretch>
        </p:blipFill>
        <p:spPr>
          <a:xfrm>
            <a:off x="1653539" y="4303776"/>
            <a:ext cx="540258" cy="480822"/>
          </a:xfrm>
          <a:prstGeom prst="rect">
            <a:avLst/>
          </a:prstGeom>
        </p:spPr>
      </p:pic>
      <p:pic>
        <p:nvPicPr>
          <p:cNvPr id="5" name="object 5"/>
          <p:cNvPicPr/>
          <p:nvPr/>
        </p:nvPicPr>
        <p:blipFill>
          <a:blip r:embed="rId5" cstate="print"/>
          <a:stretch>
            <a:fillRect/>
          </a:stretch>
        </p:blipFill>
        <p:spPr>
          <a:xfrm>
            <a:off x="6024372" y="4303776"/>
            <a:ext cx="543305" cy="480822"/>
          </a:xfrm>
          <a:prstGeom prst="rect">
            <a:avLst/>
          </a:prstGeom>
        </p:spPr>
      </p:pic>
      <p:graphicFrame>
        <p:nvGraphicFramePr>
          <p:cNvPr id="6" name="object 6"/>
          <p:cNvGraphicFramePr>
            <a:graphicFrameLocks noGrp="1"/>
          </p:cNvGraphicFramePr>
          <p:nvPr/>
        </p:nvGraphicFramePr>
        <p:xfrm>
          <a:off x="1648282" y="95251"/>
          <a:ext cx="8741410" cy="6242685"/>
        </p:xfrm>
        <a:graphic>
          <a:graphicData uri="http://schemas.openxmlformats.org/drawingml/2006/table">
            <a:tbl>
              <a:tblPr firstRow="1" bandRow="1">
                <a:tableStyleId>{2D5ABB26-0587-4C30-8999-92F81FD0307C}</a:tableStyleId>
              </a:tblPr>
              <a:tblGrid>
                <a:gridCol w="4370705">
                  <a:extLst>
                    <a:ext uri="{9D8B030D-6E8A-4147-A177-3AD203B41FA5}">
                      <a16:colId xmlns:a16="http://schemas.microsoft.com/office/drawing/2014/main" val="20000"/>
                    </a:ext>
                  </a:extLst>
                </a:gridCol>
                <a:gridCol w="4370705">
                  <a:extLst>
                    <a:ext uri="{9D8B030D-6E8A-4147-A177-3AD203B41FA5}">
                      <a16:colId xmlns:a16="http://schemas.microsoft.com/office/drawing/2014/main" val="20001"/>
                    </a:ext>
                  </a:extLst>
                </a:gridCol>
              </a:tblGrid>
              <a:tr h="574040">
                <a:tc gridSpan="2">
                  <a:txBody>
                    <a:bodyPr/>
                    <a:lstStyle/>
                    <a:p>
                      <a:pPr marL="635" algn="ctr">
                        <a:lnSpc>
                          <a:spcPct val="100000"/>
                        </a:lnSpc>
                        <a:spcBef>
                          <a:spcPts val="1200"/>
                        </a:spcBef>
                      </a:pPr>
                      <a:r>
                        <a:rPr sz="2400" b="1" dirty="0">
                          <a:solidFill>
                            <a:srgbClr val="FFFFFF"/>
                          </a:solidFill>
                          <a:latin typeface="Times New Roman"/>
                          <a:cs typeface="Times New Roman"/>
                        </a:rPr>
                        <a:t>Ejemplos</a:t>
                      </a:r>
                      <a:r>
                        <a:rPr sz="2400" b="1" spc="-40" dirty="0">
                          <a:solidFill>
                            <a:srgbClr val="FFFFFF"/>
                          </a:solidFill>
                          <a:latin typeface="Times New Roman"/>
                          <a:cs typeface="Times New Roman"/>
                        </a:rPr>
                        <a:t> </a:t>
                      </a:r>
                      <a:r>
                        <a:rPr sz="2400" b="1" dirty="0">
                          <a:solidFill>
                            <a:srgbClr val="FFFFFF"/>
                          </a:solidFill>
                          <a:latin typeface="Times New Roman"/>
                          <a:cs typeface="Times New Roman"/>
                        </a:rPr>
                        <a:t>de</a:t>
                      </a:r>
                      <a:r>
                        <a:rPr sz="2400" b="1" spc="-25" dirty="0">
                          <a:solidFill>
                            <a:srgbClr val="FFFFFF"/>
                          </a:solidFill>
                          <a:latin typeface="Times New Roman"/>
                          <a:cs typeface="Times New Roman"/>
                        </a:rPr>
                        <a:t> </a:t>
                      </a:r>
                      <a:r>
                        <a:rPr sz="2400" b="1" spc="-10" dirty="0">
                          <a:solidFill>
                            <a:srgbClr val="FFFFFF"/>
                          </a:solidFill>
                          <a:latin typeface="Times New Roman"/>
                          <a:cs typeface="Times New Roman"/>
                        </a:rPr>
                        <a:t>Prompts</a:t>
                      </a:r>
                      <a:endParaRPr sz="2400">
                        <a:latin typeface="Times New Roman"/>
                        <a:cs typeface="Times New Roman"/>
                      </a:endParaRPr>
                    </a:p>
                  </a:txBody>
                  <a:tcPr marL="0" marR="0" marT="15240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F81BC"/>
                    </a:solidFill>
                  </a:tcPr>
                </a:tc>
                <a:tc hMerge="1">
                  <a:txBody>
                    <a:bodyPr/>
                    <a:lstStyle/>
                    <a:p>
                      <a:endParaRPr/>
                    </a:p>
                  </a:txBody>
                  <a:tcPr marL="0" marR="0" marT="0" marB="0"/>
                </a:tc>
                <a:extLst>
                  <a:ext uri="{0D108BD9-81ED-4DB2-BD59-A6C34878D82A}">
                    <a16:rowId xmlns:a16="http://schemas.microsoft.com/office/drawing/2014/main" val="10000"/>
                  </a:ext>
                </a:extLst>
              </a:tr>
              <a:tr h="3657600">
                <a:tc>
                  <a:txBody>
                    <a:bodyPr/>
                    <a:lstStyle/>
                    <a:p>
                      <a:pPr marL="91440" marR="1050925" indent="359410">
                        <a:lnSpc>
                          <a:spcPct val="104000"/>
                        </a:lnSpc>
                        <a:spcBef>
                          <a:spcPts val="175"/>
                        </a:spcBef>
                      </a:pPr>
                      <a:r>
                        <a:rPr sz="1800" b="1" spc="-10" dirty="0">
                          <a:solidFill>
                            <a:srgbClr val="001F5F"/>
                          </a:solidFill>
                          <a:latin typeface="Tahoma"/>
                          <a:cs typeface="Tahoma"/>
                        </a:rPr>
                        <a:t>B-A-</a:t>
                      </a:r>
                      <a:r>
                        <a:rPr sz="1800" b="1" dirty="0">
                          <a:solidFill>
                            <a:srgbClr val="001F5F"/>
                          </a:solidFill>
                          <a:latin typeface="Tahoma"/>
                          <a:cs typeface="Tahoma"/>
                        </a:rPr>
                        <a:t>B</a:t>
                      </a:r>
                      <a:r>
                        <a:rPr sz="1800" b="1" spc="-35" dirty="0">
                          <a:solidFill>
                            <a:srgbClr val="001F5F"/>
                          </a:solidFill>
                          <a:latin typeface="Tahoma"/>
                          <a:cs typeface="Tahoma"/>
                        </a:rPr>
                        <a:t> </a:t>
                      </a:r>
                      <a:r>
                        <a:rPr sz="1800" b="1" dirty="0">
                          <a:solidFill>
                            <a:srgbClr val="001F5F"/>
                          </a:solidFill>
                          <a:latin typeface="Tahoma"/>
                          <a:cs typeface="Tahoma"/>
                        </a:rPr>
                        <a:t>(Antes</a:t>
                      </a:r>
                      <a:r>
                        <a:rPr sz="1800" b="1" spc="-40" dirty="0">
                          <a:solidFill>
                            <a:srgbClr val="001F5F"/>
                          </a:solidFill>
                          <a:latin typeface="Tahoma"/>
                          <a:cs typeface="Tahoma"/>
                        </a:rPr>
                        <a:t> </a:t>
                      </a:r>
                      <a:r>
                        <a:rPr sz="1800" b="1" dirty="0">
                          <a:solidFill>
                            <a:srgbClr val="001F5F"/>
                          </a:solidFill>
                          <a:latin typeface="Tahoma"/>
                          <a:cs typeface="Tahoma"/>
                        </a:rPr>
                        <a:t>-</a:t>
                      </a:r>
                      <a:r>
                        <a:rPr sz="1800" b="1" spc="-30" dirty="0">
                          <a:solidFill>
                            <a:srgbClr val="001F5F"/>
                          </a:solidFill>
                          <a:latin typeface="Tahoma"/>
                          <a:cs typeface="Tahoma"/>
                        </a:rPr>
                        <a:t> </a:t>
                      </a:r>
                      <a:r>
                        <a:rPr sz="1800" b="1" dirty="0">
                          <a:solidFill>
                            <a:srgbClr val="001F5F"/>
                          </a:solidFill>
                          <a:latin typeface="Tahoma"/>
                          <a:cs typeface="Tahoma"/>
                        </a:rPr>
                        <a:t>Después</a:t>
                      </a:r>
                      <a:r>
                        <a:rPr sz="1800" b="1" spc="-35" dirty="0">
                          <a:solidFill>
                            <a:srgbClr val="001F5F"/>
                          </a:solidFill>
                          <a:latin typeface="Tahoma"/>
                          <a:cs typeface="Tahoma"/>
                        </a:rPr>
                        <a:t> </a:t>
                      </a:r>
                      <a:r>
                        <a:rPr sz="1800" b="1" spc="-50" dirty="0">
                          <a:solidFill>
                            <a:srgbClr val="001F5F"/>
                          </a:solidFill>
                          <a:latin typeface="Tahoma"/>
                          <a:cs typeface="Tahoma"/>
                        </a:rPr>
                        <a:t>- </a:t>
                      </a:r>
                      <a:r>
                        <a:rPr sz="1800" b="1" spc="-10" dirty="0">
                          <a:solidFill>
                            <a:srgbClr val="001F5F"/>
                          </a:solidFill>
                          <a:latin typeface="Tahoma"/>
                          <a:cs typeface="Tahoma"/>
                        </a:rPr>
                        <a:t>Puente)</a:t>
                      </a:r>
                      <a:endParaRPr sz="1800">
                        <a:latin typeface="Tahoma"/>
                        <a:cs typeface="Tahoma"/>
                      </a:endParaRPr>
                    </a:p>
                    <a:p>
                      <a:pPr marL="91440">
                        <a:lnSpc>
                          <a:spcPts val="2050"/>
                        </a:lnSpc>
                      </a:pPr>
                      <a:r>
                        <a:rPr sz="1800" i="1" dirty="0">
                          <a:latin typeface="Calibri"/>
                          <a:cs typeface="Calibri"/>
                        </a:rPr>
                        <a:t>Explica</a:t>
                      </a:r>
                      <a:r>
                        <a:rPr sz="1800" i="1" spc="-35" dirty="0">
                          <a:latin typeface="Calibri"/>
                          <a:cs typeface="Calibri"/>
                        </a:rPr>
                        <a:t> </a:t>
                      </a:r>
                      <a:r>
                        <a:rPr sz="1800" i="1" dirty="0">
                          <a:latin typeface="Calibri"/>
                          <a:cs typeface="Calibri"/>
                        </a:rPr>
                        <a:t>el</a:t>
                      </a:r>
                      <a:r>
                        <a:rPr sz="1800" i="1" spc="-35" dirty="0">
                          <a:latin typeface="Calibri"/>
                          <a:cs typeface="Calibri"/>
                        </a:rPr>
                        <a:t> </a:t>
                      </a:r>
                      <a:r>
                        <a:rPr sz="1800" i="1" dirty="0">
                          <a:latin typeface="Calibri"/>
                          <a:cs typeface="Calibri"/>
                        </a:rPr>
                        <a:t>problema</a:t>
                      </a:r>
                      <a:r>
                        <a:rPr sz="1800" i="1" spc="-30" dirty="0">
                          <a:latin typeface="Calibri"/>
                          <a:cs typeface="Calibri"/>
                        </a:rPr>
                        <a:t> </a:t>
                      </a:r>
                      <a:r>
                        <a:rPr sz="1800" i="1" dirty="0">
                          <a:latin typeface="Calibri"/>
                          <a:cs typeface="Calibri"/>
                        </a:rPr>
                        <a:t>antes</a:t>
                      </a:r>
                      <a:r>
                        <a:rPr sz="1800" i="1" spc="-45" dirty="0">
                          <a:latin typeface="Calibri"/>
                          <a:cs typeface="Calibri"/>
                        </a:rPr>
                        <a:t> </a:t>
                      </a:r>
                      <a:r>
                        <a:rPr sz="1800" i="1" dirty="0">
                          <a:latin typeface="Calibri"/>
                          <a:cs typeface="Calibri"/>
                        </a:rPr>
                        <a:t>de</a:t>
                      </a:r>
                      <a:r>
                        <a:rPr sz="1800" i="1" spc="-25" dirty="0">
                          <a:latin typeface="Calibri"/>
                          <a:cs typeface="Calibri"/>
                        </a:rPr>
                        <a:t> </a:t>
                      </a:r>
                      <a:r>
                        <a:rPr sz="1800" i="1" spc="-10" dirty="0">
                          <a:latin typeface="Calibri"/>
                          <a:cs typeface="Calibri"/>
                        </a:rPr>
                        <a:t>calcular</a:t>
                      </a:r>
                      <a:endParaRPr sz="1800">
                        <a:latin typeface="Calibri"/>
                        <a:cs typeface="Calibri"/>
                      </a:endParaRPr>
                    </a:p>
                    <a:p>
                      <a:pPr marL="91440" marR="122555">
                        <a:lnSpc>
                          <a:spcPct val="100000"/>
                        </a:lnSpc>
                      </a:pPr>
                      <a:r>
                        <a:rPr sz="1800" i="1" spc="-10" dirty="0">
                          <a:latin typeface="Calibri"/>
                          <a:cs typeface="Calibri"/>
                        </a:rPr>
                        <a:t>correctamente</a:t>
                      </a:r>
                      <a:r>
                        <a:rPr sz="1800" i="1" spc="-30" dirty="0">
                          <a:latin typeface="Calibri"/>
                          <a:cs typeface="Calibri"/>
                        </a:rPr>
                        <a:t> </a:t>
                      </a:r>
                      <a:r>
                        <a:rPr sz="1800" i="1" dirty="0">
                          <a:latin typeface="Calibri"/>
                          <a:cs typeface="Calibri"/>
                        </a:rPr>
                        <a:t>las</a:t>
                      </a:r>
                      <a:r>
                        <a:rPr sz="1800" i="1" spc="-35" dirty="0">
                          <a:latin typeface="Calibri"/>
                          <a:cs typeface="Calibri"/>
                        </a:rPr>
                        <a:t> </a:t>
                      </a:r>
                      <a:r>
                        <a:rPr sz="1800" i="1" dirty="0">
                          <a:latin typeface="Calibri"/>
                          <a:cs typeface="Calibri"/>
                        </a:rPr>
                        <a:t>cuotas</a:t>
                      </a:r>
                      <a:r>
                        <a:rPr sz="1800" i="1" spc="-35" dirty="0">
                          <a:latin typeface="Calibri"/>
                          <a:cs typeface="Calibri"/>
                        </a:rPr>
                        <a:t> </a:t>
                      </a:r>
                      <a:r>
                        <a:rPr sz="1800" i="1" dirty="0">
                          <a:latin typeface="Calibri"/>
                          <a:cs typeface="Calibri"/>
                        </a:rPr>
                        <a:t>en</a:t>
                      </a:r>
                      <a:r>
                        <a:rPr sz="1800" i="1" spc="-30" dirty="0">
                          <a:latin typeface="Calibri"/>
                          <a:cs typeface="Calibri"/>
                        </a:rPr>
                        <a:t> </a:t>
                      </a:r>
                      <a:r>
                        <a:rPr sz="1800" i="1" dirty="0">
                          <a:latin typeface="Calibri"/>
                          <a:cs typeface="Calibri"/>
                        </a:rPr>
                        <a:t>SUA:</a:t>
                      </a:r>
                      <a:r>
                        <a:rPr sz="1800" i="1" spc="-55" dirty="0">
                          <a:latin typeface="Calibri"/>
                          <a:cs typeface="Calibri"/>
                        </a:rPr>
                        <a:t> </a:t>
                      </a:r>
                      <a:r>
                        <a:rPr sz="1800" i="1" spc="-10" dirty="0">
                          <a:latin typeface="Calibri"/>
                          <a:cs typeface="Calibri"/>
                        </a:rPr>
                        <a:t>diferencias </a:t>
                      </a:r>
                      <a:r>
                        <a:rPr sz="1800" i="1" dirty="0">
                          <a:latin typeface="Calibri"/>
                          <a:cs typeface="Calibri"/>
                        </a:rPr>
                        <a:t>entre</a:t>
                      </a:r>
                      <a:r>
                        <a:rPr sz="1800" i="1" spc="-30" dirty="0">
                          <a:latin typeface="Calibri"/>
                          <a:cs typeface="Calibri"/>
                        </a:rPr>
                        <a:t> </a:t>
                      </a:r>
                      <a:r>
                        <a:rPr sz="1800" i="1" dirty="0">
                          <a:latin typeface="Calibri"/>
                          <a:cs typeface="Calibri"/>
                        </a:rPr>
                        <a:t>reporte</a:t>
                      </a:r>
                      <a:r>
                        <a:rPr sz="1800" i="1" spc="-20" dirty="0">
                          <a:latin typeface="Calibri"/>
                          <a:cs typeface="Calibri"/>
                        </a:rPr>
                        <a:t> </a:t>
                      </a:r>
                      <a:r>
                        <a:rPr sz="1800" i="1" dirty="0">
                          <a:latin typeface="Calibri"/>
                          <a:cs typeface="Calibri"/>
                        </a:rPr>
                        <a:t>de</a:t>
                      </a:r>
                      <a:r>
                        <a:rPr sz="1800" i="1" spc="-30" dirty="0">
                          <a:latin typeface="Calibri"/>
                          <a:cs typeface="Calibri"/>
                        </a:rPr>
                        <a:t> </a:t>
                      </a:r>
                      <a:r>
                        <a:rPr sz="1800" i="1" dirty="0">
                          <a:latin typeface="Calibri"/>
                          <a:cs typeface="Calibri"/>
                        </a:rPr>
                        <a:t>nómina</a:t>
                      </a:r>
                      <a:r>
                        <a:rPr sz="1800" i="1" spc="-25" dirty="0">
                          <a:latin typeface="Calibri"/>
                          <a:cs typeface="Calibri"/>
                        </a:rPr>
                        <a:t> </a:t>
                      </a:r>
                      <a:r>
                        <a:rPr sz="1800" i="1" dirty="0">
                          <a:latin typeface="Calibri"/>
                          <a:cs typeface="Calibri"/>
                        </a:rPr>
                        <a:t>y</a:t>
                      </a:r>
                      <a:r>
                        <a:rPr sz="1800" i="1" spc="-35" dirty="0">
                          <a:latin typeface="Calibri"/>
                          <a:cs typeface="Calibri"/>
                        </a:rPr>
                        <a:t> </a:t>
                      </a:r>
                      <a:r>
                        <a:rPr sz="1800" i="1" spc="-10" dirty="0">
                          <a:latin typeface="Calibri"/>
                          <a:cs typeface="Calibri"/>
                        </a:rPr>
                        <a:t>movimientos IMSS.</a:t>
                      </a:r>
                      <a:endParaRPr sz="1800">
                        <a:latin typeface="Calibri"/>
                        <a:cs typeface="Calibri"/>
                      </a:endParaRPr>
                    </a:p>
                    <a:p>
                      <a:pPr marL="91440" marR="572135" algn="just">
                        <a:lnSpc>
                          <a:spcPct val="100000"/>
                        </a:lnSpc>
                      </a:pPr>
                      <a:r>
                        <a:rPr sz="1800" i="1" dirty="0">
                          <a:latin typeface="Calibri"/>
                          <a:cs typeface="Calibri"/>
                        </a:rPr>
                        <a:t>Indica</a:t>
                      </a:r>
                      <a:r>
                        <a:rPr sz="1800" i="1" spc="-30" dirty="0">
                          <a:latin typeface="Calibri"/>
                          <a:cs typeface="Calibri"/>
                        </a:rPr>
                        <a:t> </a:t>
                      </a:r>
                      <a:r>
                        <a:rPr sz="1800" i="1" dirty="0">
                          <a:latin typeface="Calibri"/>
                          <a:cs typeface="Calibri"/>
                        </a:rPr>
                        <a:t>el</a:t>
                      </a:r>
                      <a:r>
                        <a:rPr sz="1800" i="1" spc="-25" dirty="0">
                          <a:latin typeface="Calibri"/>
                          <a:cs typeface="Calibri"/>
                        </a:rPr>
                        <a:t> </a:t>
                      </a:r>
                      <a:r>
                        <a:rPr sz="1800" i="1" dirty="0">
                          <a:latin typeface="Calibri"/>
                          <a:cs typeface="Calibri"/>
                        </a:rPr>
                        <a:t>resultado</a:t>
                      </a:r>
                      <a:r>
                        <a:rPr sz="1800" i="1" spc="-25" dirty="0">
                          <a:latin typeface="Calibri"/>
                          <a:cs typeface="Calibri"/>
                        </a:rPr>
                        <a:t> </a:t>
                      </a:r>
                      <a:r>
                        <a:rPr sz="1800" i="1" dirty="0">
                          <a:latin typeface="Calibri"/>
                          <a:cs typeface="Calibri"/>
                        </a:rPr>
                        <a:t>después</a:t>
                      </a:r>
                      <a:r>
                        <a:rPr sz="1800" i="1" spc="-30" dirty="0">
                          <a:latin typeface="Calibri"/>
                          <a:cs typeface="Calibri"/>
                        </a:rPr>
                        <a:t> </a:t>
                      </a:r>
                      <a:r>
                        <a:rPr sz="1800" i="1" dirty="0">
                          <a:latin typeface="Calibri"/>
                          <a:cs typeface="Calibri"/>
                        </a:rPr>
                        <a:t>de</a:t>
                      </a:r>
                      <a:r>
                        <a:rPr sz="1800" i="1" spc="-30" dirty="0">
                          <a:latin typeface="Calibri"/>
                          <a:cs typeface="Calibri"/>
                        </a:rPr>
                        <a:t> </a:t>
                      </a:r>
                      <a:r>
                        <a:rPr sz="1800" i="1" dirty="0">
                          <a:latin typeface="Calibri"/>
                          <a:cs typeface="Calibri"/>
                        </a:rPr>
                        <a:t>revisar</a:t>
                      </a:r>
                      <a:r>
                        <a:rPr sz="1800" i="1" spc="-25" dirty="0">
                          <a:latin typeface="Calibri"/>
                          <a:cs typeface="Calibri"/>
                        </a:rPr>
                        <a:t> el </a:t>
                      </a:r>
                      <a:r>
                        <a:rPr sz="1800" i="1" dirty="0">
                          <a:latin typeface="Calibri"/>
                          <a:cs typeface="Calibri"/>
                        </a:rPr>
                        <a:t>archivo</a:t>
                      </a:r>
                      <a:r>
                        <a:rPr sz="1800" i="1" spc="-15" dirty="0">
                          <a:latin typeface="Calibri"/>
                          <a:cs typeface="Calibri"/>
                        </a:rPr>
                        <a:t> </a:t>
                      </a:r>
                      <a:r>
                        <a:rPr sz="1800" i="1" dirty="0">
                          <a:latin typeface="Calibri"/>
                          <a:cs typeface="Calibri"/>
                        </a:rPr>
                        <a:t>EMA</a:t>
                      </a:r>
                      <a:r>
                        <a:rPr sz="1800" i="1" spc="-35" dirty="0">
                          <a:latin typeface="Calibri"/>
                          <a:cs typeface="Calibri"/>
                        </a:rPr>
                        <a:t> </a:t>
                      </a:r>
                      <a:r>
                        <a:rPr sz="1800" i="1" dirty="0">
                          <a:latin typeface="Calibri"/>
                          <a:cs typeface="Calibri"/>
                        </a:rPr>
                        <a:t>y</a:t>
                      </a:r>
                      <a:r>
                        <a:rPr sz="1800" i="1" spc="-35" dirty="0">
                          <a:latin typeface="Calibri"/>
                          <a:cs typeface="Calibri"/>
                        </a:rPr>
                        <a:t> </a:t>
                      </a:r>
                      <a:r>
                        <a:rPr sz="1800" i="1" dirty="0">
                          <a:latin typeface="Calibri"/>
                          <a:cs typeface="Calibri"/>
                        </a:rPr>
                        <a:t>EBA</a:t>
                      </a:r>
                      <a:r>
                        <a:rPr sz="1800" i="1" spc="-30" dirty="0">
                          <a:latin typeface="Calibri"/>
                          <a:cs typeface="Calibri"/>
                        </a:rPr>
                        <a:t> </a:t>
                      </a:r>
                      <a:r>
                        <a:rPr sz="1800" i="1" dirty="0">
                          <a:latin typeface="Calibri"/>
                          <a:cs typeface="Calibri"/>
                        </a:rPr>
                        <a:t>contra</a:t>
                      </a:r>
                      <a:r>
                        <a:rPr sz="1800" i="1" spc="-35" dirty="0">
                          <a:latin typeface="Calibri"/>
                          <a:cs typeface="Calibri"/>
                        </a:rPr>
                        <a:t> </a:t>
                      </a:r>
                      <a:r>
                        <a:rPr sz="1800" i="1" dirty="0">
                          <a:latin typeface="Calibri"/>
                          <a:cs typeface="Calibri"/>
                        </a:rPr>
                        <a:t>la</a:t>
                      </a:r>
                      <a:r>
                        <a:rPr sz="1800" i="1" spc="-20" dirty="0">
                          <a:latin typeface="Calibri"/>
                          <a:cs typeface="Calibri"/>
                        </a:rPr>
                        <a:t> </a:t>
                      </a:r>
                      <a:r>
                        <a:rPr sz="1800" i="1" dirty="0">
                          <a:latin typeface="Calibri"/>
                          <a:cs typeface="Calibri"/>
                        </a:rPr>
                        <a:t>nómina</a:t>
                      </a:r>
                      <a:r>
                        <a:rPr sz="1800" i="1" spc="-25" dirty="0">
                          <a:latin typeface="Calibri"/>
                          <a:cs typeface="Calibri"/>
                        </a:rPr>
                        <a:t> del </a:t>
                      </a:r>
                      <a:r>
                        <a:rPr sz="1800" i="1" spc="-10" dirty="0">
                          <a:latin typeface="Calibri"/>
                          <a:cs typeface="Calibri"/>
                        </a:rPr>
                        <a:t>periodo.</a:t>
                      </a:r>
                      <a:endParaRPr sz="1800">
                        <a:latin typeface="Calibri"/>
                        <a:cs typeface="Calibri"/>
                      </a:endParaRPr>
                    </a:p>
                    <a:p>
                      <a:pPr marL="91440" marR="145415">
                        <a:lnSpc>
                          <a:spcPct val="100000"/>
                        </a:lnSpc>
                        <a:spcBef>
                          <a:spcPts val="5"/>
                        </a:spcBef>
                      </a:pPr>
                      <a:r>
                        <a:rPr sz="1800" i="1" dirty="0">
                          <a:latin typeface="Calibri"/>
                          <a:cs typeface="Calibri"/>
                        </a:rPr>
                        <a:t>Pide</a:t>
                      </a:r>
                      <a:r>
                        <a:rPr sz="1800" i="1" spc="-20" dirty="0">
                          <a:latin typeface="Calibri"/>
                          <a:cs typeface="Calibri"/>
                        </a:rPr>
                        <a:t> </a:t>
                      </a:r>
                      <a:r>
                        <a:rPr sz="1800" i="1" dirty="0">
                          <a:latin typeface="Calibri"/>
                          <a:cs typeface="Calibri"/>
                        </a:rPr>
                        <a:t>el</a:t>
                      </a:r>
                      <a:r>
                        <a:rPr sz="1800" i="1" spc="-30" dirty="0">
                          <a:latin typeface="Calibri"/>
                          <a:cs typeface="Calibri"/>
                        </a:rPr>
                        <a:t> </a:t>
                      </a:r>
                      <a:r>
                        <a:rPr sz="1800" i="1" dirty="0">
                          <a:latin typeface="Calibri"/>
                          <a:cs typeface="Calibri"/>
                        </a:rPr>
                        <a:t>puente</a:t>
                      </a:r>
                      <a:r>
                        <a:rPr sz="1800" i="1" spc="-15" dirty="0">
                          <a:latin typeface="Calibri"/>
                          <a:cs typeface="Calibri"/>
                        </a:rPr>
                        <a:t> </a:t>
                      </a:r>
                      <a:r>
                        <a:rPr sz="1800" i="1" dirty="0">
                          <a:latin typeface="Calibri"/>
                          <a:cs typeface="Calibri"/>
                        </a:rPr>
                        <a:t>que</a:t>
                      </a:r>
                      <a:r>
                        <a:rPr sz="1800" i="1" spc="-30" dirty="0">
                          <a:latin typeface="Calibri"/>
                          <a:cs typeface="Calibri"/>
                        </a:rPr>
                        <a:t> </a:t>
                      </a:r>
                      <a:r>
                        <a:rPr sz="1800" i="1" dirty="0">
                          <a:latin typeface="Calibri"/>
                          <a:cs typeface="Calibri"/>
                        </a:rPr>
                        <a:t>es</a:t>
                      </a:r>
                      <a:r>
                        <a:rPr sz="1800" i="1" spc="-25" dirty="0">
                          <a:latin typeface="Calibri"/>
                          <a:cs typeface="Calibri"/>
                        </a:rPr>
                        <a:t> </a:t>
                      </a:r>
                      <a:r>
                        <a:rPr sz="1800" i="1" spc="-10" dirty="0">
                          <a:latin typeface="Calibri"/>
                          <a:cs typeface="Calibri"/>
                        </a:rPr>
                        <a:t>implementar</a:t>
                      </a:r>
                      <a:r>
                        <a:rPr sz="1800" i="1" spc="-40" dirty="0">
                          <a:latin typeface="Calibri"/>
                          <a:cs typeface="Calibri"/>
                        </a:rPr>
                        <a:t> </a:t>
                      </a:r>
                      <a:r>
                        <a:rPr sz="1800" i="1" spc="-25" dirty="0">
                          <a:latin typeface="Calibri"/>
                          <a:cs typeface="Calibri"/>
                        </a:rPr>
                        <a:t>una </a:t>
                      </a:r>
                      <a:r>
                        <a:rPr sz="1800" i="1" dirty="0">
                          <a:latin typeface="Calibri"/>
                          <a:cs typeface="Calibri"/>
                        </a:rPr>
                        <a:t>rutina</a:t>
                      </a:r>
                      <a:r>
                        <a:rPr sz="1800" i="1" spc="-40" dirty="0">
                          <a:latin typeface="Calibri"/>
                          <a:cs typeface="Calibri"/>
                        </a:rPr>
                        <a:t> </a:t>
                      </a:r>
                      <a:r>
                        <a:rPr sz="1800" i="1" dirty="0">
                          <a:latin typeface="Calibri"/>
                          <a:cs typeface="Calibri"/>
                        </a:rPr>
                        <a:t>mensual</a:t>
                      </a:r>
                      <a:r>
                        <a:rPr sz="1800" i="1" spc="-40" dirty="0">
                          <a:latin typeface="Calibri"/>
                          <a:cs typeface="Calibri"/>
                        </a:rPr>
                        <a:t> </a:t>
                      </a:r>
                      <a:r>
                        <a:rPr sz="1800" i="1" dirty="0">
                          <a:latin typeface="Calibri"/>
                          <a:cs typeface="Calibri"/>
                        </a:rPr>
                        <a:t>para</a:t>
                      </a:r>
                      <a:r>
                        <a:rPr sz="1800" i="1" spc="-30" dirty="0">
                          <a:latin typeface="Calibri"/>
                          <a:cs typeface="Calibri"/>
                        </a:rPr>
                        <a:t> </a:t>
                      </a:r>
                      <a:r>
                        <a:rPr sz="1800" i="1" spc="-10" dirty="0">
                          <a:latin typeface="Calibri"/>
                          <a:cs typeface="Calibri"/>
                        </a:rPr>
                        <a:t>detectar</a:t>
                      </a:r>
                      <a:r>
                        <a:rPr sz="1800" i="1" spc="-40" dirty="0">
                          <a:latin typeface="Calibri"/>
                          <a:cs typeface="Calibri"/>
                        </a:rPr>
                        <a:t> </a:t>
                      </a:r>
                      <a:r>
                        <a:rPr sz="1800" i="1" dirty="0">
                          <a:latin typeface="Calibri"/>
                          <a:cs typeface="Calibri"/>
                        </a:rPr>
                        <a:t>diferencias</a:t>
                      </a:r>
                      <a:r>
                        <a:rPr sz="1800" i="1" spc="-25" dirty="0">
                          <a:latin typeface="Calibri"/>
                          <a:cs typeface="Calibri"/>
                        </a:rPr>
                        <a:t> por </a:t>
                      </a:r>
                      <a:r>
                        <a:rPr sz="1800" i="1" dirty="0">
                          <a:latin typeface="Calibri"/>
                          <a:cs typeface="Calibri"/>
                        </a:rPr>
                        <a:t>trabajador</a:t>
                      </a:r>
                      <a:r>
                        <a:rPr sz="1800" i="1" spc="-25" dirty="0">
                          <a:latin typeface="Calibri"/>
                          <a:cs typeface="Calibri"/>
                        </a:rPr>
                        <a:t> </a:t>
                      </a:r>
                      <a:r>
                        <a:rPr sz="1800" i="1" dirty="0">
                          <a:latin typeface="Calibri"/>
                          <a:cs typeface="Calibri"/>
                        </a:rPr>
                        <a:t>en días</a:t>
                      </a:r>
                      <a:r>
                        <a:rPr sz="1800" i="1" spc="-10" dirty="0">
                          <a:latin typeface="Calibri"/>
                          <a:cs typeface="Calibri"/>
                        </a:rPr>
                        <a:t> </a:t>
                      </a:r>
                      <a:r>
                        <a:rPr sz="1800" i="1" dirty="0">
                          <a:latin typeface="Calibri"/>
                          <a:cs typeface="Calibri"/>
                        </a:rPr>
                        <a:t>y</a:t>
                      </a:r>
                      <a:r>
                        <a:rPr sz="1800" i="1" spc="-15" dirty="0">
                          <a:latin typeface="Calibri"/>
                          <a:cs typeface="Calibri"/>
                        </a:rPr>
                        <a:t> </a:t>
                      </a:r>
                      <a:r>
                        <a:rPr sz="1800" i="1" spc="-20" dirty="0">
                          <a:latin typeface="Calibri"/>
                          <a:cs typeface="Calibri"/>
                        </a:rPr>
                        <a:t>SDI.</a:t>
                      </a:r>
                      <a:endParaRPr sz="1800">
                        <a:latin typeface="Calibri"/>
                        <a:cs typeface="Calibri"/>
                      </a:endParaRPr>
                    </a:p>
                  </a:txBody>
                  <a:tcPr marL="0" marR="0" marT="2222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7E8"/>
                    </a:solidFill>
                  </a:tcPr>
                </a:tc>
                <a:tc>
                  <a:txBody>
                    <a:bodyPr/>
                    <a:lstStyle/>
                    <a:p>
                      <a:pPr marL="92075" marR="608330" indent="381000">
                        <a:lnSpc>
                          <a:spcPct val="101200"/>
                        </a:lnSpc>
                        <a:spcBef>
                          <a:spcPts val="295"/>
                        </a:spcBef>
                      </a:pPr>
                      <a:r>
                        <a:rPr sz="1800" b="1" spc="-10" dirty="0">
                          <a:solidFill>
                            <a:srgbClr val="001F5F"/>
                          </a:solidFill>
                          <a:latin typeface="Tahoma"/>
                          <a:cs typeface="Tahoma"/>
                        </a:rPr>
                        <a:t>C-A-R-</a:t>
                      </a:r>
                      <a:r>
                        <a:rPr sz="1800" b="1" dirty="0">
                          <a:solidFill>
                            <a:srgbClr val="001F5F"/>
                          </a:solidFill>
                          <a:latin typeface="Tahoma"/>
                          <a:cs typeface="Tahoma"/>
                        </a:rPr>
                        <a:t>E</a:t>
                      </a:r>
                      <a:r>
                        <a:rPr sz="1800" b="1" spc="-40" dirty="0">
                          <a:solidFill>
                            <a:srgbClr val="001F5F"/>
                          </a:solidFill>
                          <a:latin typeface="Tahoma"/>
                          <a:cs typeface="Tahoma"/>
                        </a:rPr>
                        <a:t> </a:t>
                      </a:r>
                      <a:r>
                        <a:rPr sz="1800" b="1" dirty="0">
                          <a:solidFill>
                            <a:srgbClr val="001F5F"/>
                          </a:solidFill>
                          <a:latin typeface="Tahoma"/>
                          <a:cs typeface="Tahoma"/>
                        </a:rPr>
                        <a:t>(Contexto</a:t>
                      </a:r>
                      <a:r>
                        <a:rPr sz="1800" b="1" spc="-35" dirty="0">
                          <a:solidFill>
                            <a:srgbClr val="001F5F"/>
                          </a:solidFill>
                          <a:latin typeface="Tahoma"/>
                          <a:cs typeface="Tahoma"/>
                        </a:rPr>
                        <a:t> </a:t>
                      </a:r>
                      <a:r>
                        <a:rPr sz="1800" b="1" dirty="0">
                          <a:solidFill>
                            <a:srgbClr val="001F5F"/>
                          </a:solidFill>
                          <a:latin typeface="Tahoma"/>
                          <a:cs typeface="Tahoma"/>
                        </a:rPr>
                        <a:t>-</a:t>
                      </a:r>
                      <a:r>
                        <a:rPr sz="1800" b="1" spc="-40" dirty="0">
                          <a:solidFill>
                            <a:srgbClr val="001F5F"/>
                          </a:solidFill>
                          <a:latin typeface="Tahoma"/>
                          <a:cs typeface="Tahoma"/>
                        </a:rPr>
                        <a:t> </a:t>
                      </a:r>
                      <a:r>
                        <a:rPr sz="1800" b="1" dirty="0">
                          <a:solidFill>
                            <a:srgbClr val="001F5F"/>
                          </a:solidFill>
                          <a:latin typeface="Tahoma"/>
                          <a:cs typeface="Tahoma"/>
                        </a:rPr>
                        <a:t>Acción</a:t>
                      </a:r>
                      <a:r>
                        <a:rPr sz="1800" b="1" spc="-40" dirty="0">
                          <a:solidFill>
                            <a:srgbClr val="001F5F"/>
                          </a:solidFill>
                          <a:latin typeface="Tahoma"/>
                          <a:cs typeface="Tahoma"/>
                        </a:rPr>
                        <a:t> </a:t>
                      </a:r>
                      <a:r>
                        <a:rPr sz="1800" b="1" spc="-50" dirty="0">
                          <a:solidFill>
                            <a:srgbClr val="001F5F"/>
                          </a:solidFill>
                          <a:latin typeface="Tahoma"/>
                          <a:cs typeface="Tahoma"/>
                        </a:rPr>
                        <a:t>- </a:t>
                      </a:r>
                      <a:r>
                        <a:rPr sz="1800" b="1" dirty="0">
                          <a:solidFill>
                            <a:srgbClr val="001F5F"/>
                          </a:solidFill>
                          <a:latin typeface="Tahoma"/>
                          <a:cs typeface="Tahoma"/>
                        </a:rPr>
                        <a:t>Resultados</a:t>
                      </a:r>
                      <a:r>
                        <a:rPr sz="1800" b="1" spc="-50" dirty="0">
                          <a:solidFill>
                            <a:srgbClr val="001F5F"/>
                          </a:solidFill>
                          <a:latin typeface="Tahoma"/>
                          <a:cs typeface="Tahoma"/>
                        </a:rPr>
                        <a:t> </a:t>
                      </a:r>
                      <a:r>
                        <a:rPr sz="1800" b="1" dirty="0">
                          <a:solidFill>
                            <a:srgbClr val="001F5F"/>
                          </a:solidFill>
                          <a:latin typeface="Tahoma"/>
                          <a:cs typeface="Tahoma"/>
                        </a:rPr>
                        <a:t>-</a:t>
                      </a:r>
                      <a:r>
                        <a:rPr sz="1800" b="1" spc="-70" dirty="0">
                          <a:solidFill>
                            <a:srgbClr val="001F5F"/>
                          </a:solidFill>
                          <a:latin typeface="Tahoma"/>
                          <a:cs typeface="Tahoma"/>
                        </a:rPr>
                        <a:t> </a:t>
                      </a:r>
                      <a:r>
                        <a:rPr sz="1800" b="1" spc="-10" dirty="0">
                          <a:solidFill>
                            <a:srgbClr val="001F5F"/>
                          </a:solidFill>
                          <a:latin typeface="Tahoma"/>
                          <a:cs typeface="Tahoma"/>
                        </a:rPr>
                        <a:t>Ejemplos)</a:t>
                      </a:r>
                      <a:endParaRPr sz="1800">
                        <a:latin typeface="Tahoma"/>
                        <a:cs typeface="Tahoma"/>
                      </a:endParaRPr>
                    </a:p>
                    <a:p>
                      <a:pPr marL="92075">
                        <a:lnSpc>
                          <a:spcPts val="2050"/>
                        </a:lnSpc>
                      </a:pPr>
                      <a:r>
                        <a:rPr sz="1800" i="1" dirty="0">
                          <a:latin typeface="Calibri"/>
                          <a:cs typeface="Calibri"/>
                        </a:rPr>
                        <a:t>Da</a:t>
                      </a:r>
                      <a:r>
                        <a:rPr sz="1800" i="1" spc="-50" dirty="0">
                          <a:latin typeface="Calibri"/>
                          <a:cs typeface="Calibri"/>
                        </a:rPr>
                        <a:t> </a:t>
                      </a:r>
                      <a:r>
                        <a:rPr sz="1800" i="1" dirty="0">
                          <a:latin typeface="Calibri"/>
                          <a:cs typeface="Calibri"/>
                        </a:rPr>
                        <a:t>el</a:t>
                      </a:r>
                      <a:r>
                        <a:rPr sz="1800" i="1" spc="-45" dirty="0">
                          <a:latin typeface="Calibri"/>
                          <a:cs typeface="Calibri"/>
                        </a:rPr>
                        <a:t> </a:t>
                      </a:r>
                      <a:r>
                        <a:rPr sz="1800" i="1" spc="-10" dirty="0">
                          <a:latin typeface="Calibri"/>
                          <a:cs typeface="Calibri"/>
                        </a:rPr>
                        <a:t>contexto</a:t>
                      </a:r>
                      <a:r>
                        <a:rPr sz="1800" i="1" spc="-40" dirty="0">
                          <a:latin typeface="Calibri"/>
                          <a:cs typeface="Calibri"/>
                        </a:rPr>
                        <a:t> </a:t>
                      </a:r>
                      <a:r>
                        <a:rPr sz="1800" i="1" dirty="0">
                          <a:latin typeface="Calibri"/>
                          <a:cs typeface="Calibri"/>
                        </a:rPr>
                        <a:t>de</a:t>
                      </a:r>
                      <a:r>
                        <a:rPr sz="1800" i="1" spc="-50" dirty="0">
                          <a:latin typeface="Calibri"/>
                          <a:cs typeface="Calibri"/>
                        </a:rPr>
                        <a:t> </a:t>
                      </a:r>
                      <a:r>
                        <a:rPr sz="1800" i="1" dirty="0">
                          <a:latin typeface="Calibri"/>
                          <a:cs typeface="Calibri"/>
                        </a:rPr>
                        <a:t>un</a:t>
                      </a:r>
                      <a:r>
                        <a:rPr sz="1800" i="1" spc="-55" dirty="0">
                          <a:latin typeface="Calibri"/>
                          <a:cs typeface="Calibri"/>
                        </a:rPr>
                        <a:t> </a:t>
                      </a:r>
                      <a:r>
                        <a:rPr sz="1800" i="1" dirty="0">
                          <a:latin typeface="Calibri"/>
                          <a:cs typeface="Calibri"/>
                        </a:rPr>
                        <a:t>despacho</a:t>
                      </a:r>
                      <a:r>
                        <a:rPr sz="1800" i="1" spc="-35" dirty="0">
                          <a:latin typeface="Calibri"/>
                          <a:cs typeface="Calibri"/>
                        </a:rPr>
                        <a:t> </a:t>
                      </a:r>
                      <a:r>
                        <a:rPr sz="1800" i="1" dirty="0">
                          <a:latin typeface="Calibri"/>
                          <a:cs typeface="Calibri"/>
                        </a:rPr>
                        <a:t>contable</a:t>
                      </a:r>
                      <a:r>
                        <a:rPr sz="1800" i="1" spc="-35" dirty="0">
                          <a:latin typeface="Calibri"/>
                          <a:cs typeface="Calibri"/>
                        </a:rPr>
                        <a:t> </a:t>
                      </a:r>
                      <a:r>
                        <a:rPr sz="1800" i="1" spc="-25" dirty="0">
                          <a:latin typeface="Calibri"/>
                          <a:cs typeface="Calibri"/>
                        </a:rPr>
                        <a:t>que</a:t>
                      </a:r>
                      <a:endParaRPr sz="1800">
                        <a:latin typeface="Calibri"/>
                        <a:cs typeface="Calibri"/>
                      </a:endParaRPr>
                    </a:p>
                    <a:p>
                      <a:pPr marL="92075" marR="276860">
                        <a:lnSpc>
                          <a:spcPct val="100000"/>
                        </a:lnSpc>
                      </a:pPr>
                      <a:r>
                        <a:rPr sz="1800" i="1" dirty="0">
                          <a:latin typeface="Calibri"/>
                          <a:cs typeface="Calibri"/>
                        </a:rPr>
                        <a:t>asesora</a:t>
                      </a:r>
                      <a:r>
                        <a:rPr sz="1800" i="1" spc="-40" dirty="0">
                          <a:latin typeface="Calibri"/>
                          <a:cs typeface="Calibri"/>
                        </a:rPr>
                        <a:t> </a:t>
                      </a:r>
                      <a:r>
                        <a:rPr sz="1800" i="1" dirty="0">
                          <a:latin typeface="Calibri"/>
                          <a:cs typeface="Calibri"/>
                        </a:rPr>
                        <a:t>a</a:t>
                      </a:r>
                      <a:r>
                        <a:rPr sz="1800" i="1" spc="-35" dirty="0">
                          <a:latin typeface="Calibri"/>
                          <a:cs typeface="Calibri"/>
                        </a:rPr>
                        <a:t> </a:t>
                      </a:r>
                      <a:r>
                        <a:rPr sz="1800" i="1" dirty="0">
                          <a:latin typeface="Calibri"/>
                          <a:cs typeface="Calibri"/>
                        </a:rPr>
                        <a:t>PYMEs</a:t>
                      </a:r>
                      <a:r>
                        <a:rPr sz="1800" i="1" spc="-40" dirty="0">
                          <a:latin typeface="Calibri"/>
                          <a:cs typeface="Calibri"/>
                        </a:rPr>
                        <a:t> </a:t>
                      </a:r>
                      <a:r>
                        <a:rPr sz="1800" i="1" dirty="0">
                          <a:latin typeface="Calibri"/>
                          <a:cs typeface="Calibri"/>
                        </a:rPr>
                        <a:t>con</a:t>
                      </a:r>
                      <a:r>
                        <a:rPr sz="1800" i="1" spc="-50" dirty="0">
                          <a:latin typeface="Calibri"/>
                          <a:cs typeface="Calibri"/>
                        </a:rPr>
                        <a:t> </a:t>
                      </a:r>
                      <a:r>
                        <a:rPr sz="1800" i="1" dirty="0">
                          <a:latin typeface="Calibri"/>
                          <a:cs typeface="Calibri"/>
                        </a:rPr>
                        <a:t>procesos</a:t>
                      </a:r>
                      <a:r>
                        <a:rPr sz="1800" i="1" spc="-35" dirty="0">
                          <a:latin typeface="Calibri"/>
                          <a:cs typeface="Calibri"/>
                        </a:rPr>
                        <a:t> </a:t>
                      </a:r>
                      <a:r>
                        <a:rPr sz="1800" i="1" dirty="0">
                          <a:latin typeface="Calibri"/>
                          <a:cs typeface="Calibri"/>
                        </a:rPr>
                        <a:t>fiscales</a:t>
                      </a:r>
                      <a:r>
                        <a:rPr sz="1800" i="1" spc="-25" dirty="0">
                          <a:latin typeface="Calibri"/>
                          <a:cs typeface="Calibri"/>
                        </a:rPr>
                        <a:t> en </a:t>
                      </a:r>
                      <a:r>
                        <a:rPr sz="1800" i="1" spc="-10" dirty="0">
                          <a:latin typeface="Calibri"/>
                          <a:cs typeface="Calibri"/>
                        </a:rPr>
                        <a:t>crecimiento.</a:t>
                      </a:r>
                      <a:r>
                        <a:rPr sz="1800" i="1" spc="-35" dirty="0">
                          <a:latin typeface="Calibri"/>
                          <a:cs typeface="Calibri"/>
                        </a:rPr>
                        <a:t> </a:t>
                      </a:r>
                      <a:r>
                        <a:rPr sz="1800" i="1" dirty="0">
                          <a:latin typeface="Calibri"/>
                          <a:cs typeface="Calibri"/>
                        </a:rPr>
                        <a:t>Describe</a:t>
                      </a:r>
                      <a:r>
                        <a:rPr sz="1800" i="1" spc="-15" dirty="0">
                          <a:latin typeface="Calibri"/>
                          <a:cs typeface="Calibri"/>
                        </a:rPr>
                        <a:t> </a:t>
                      </a:r>
                      <a:r>
                        <a:rPr sz="1800" i="1" dirty="0">
                          <a:latin typeface="Calibri"/>
                          <a:cs typeface="Calibri"/>
                        </a:rPr>
                        <a:t>la</a:t>
                      </a:r>
                      <a:r>
                        <a:rPr sz="1800" i="1" spc="-30" dirty="0">
                          <a:latin typeface="Calibri"/>
                          <a:cs typeface="Calibri"/>
                        </a:rPr>
                        <a:t> </a:t>
                      </a:r>
                      <a:r>
                        <a:rPr sz="1800" i="1" dirty="0">
                          <a:latin typeface="Calibri"/>
                          <a:cs typeface="Calibri"/>
                        </a:rPr>
                        <a:t>acción</a:t>
                      </a:r>
                      <a:r>
                        <a:rPr sz="1800" i="1" spc="-20" dirty="0">
                          <a:latin typeface="Calibri"/>
                          <a:cs typeface="Calibri"/>
                        </a:rPr>
                        <a:t> </a:t>
                      </a:r>
                      <a:r>
                        <a:rPr sz="1800" i="1" dirty="0">
                          <a:latin typeface="Calibri"/>
                          <a:cs typeface="Calibri"/>
                        </a:rPr>
                        <a:t>de</a:t>
                      </a:r>
                      <a:r>
                        <a:rPr sz="1800" i="1" spc="-40" dirty="0">
                          <a:latin typeface="Calibri"/>
                          <a:cs typeface="Calibri"/>
                        </a:rPr>
                        <a:t> </a:t>
                      </a:r>
                      <a:r>
                        <a:rPr sz="1800" i="1" spc="-10" dirty="0">
                          <a:latin typeface="Calibri"/>
                          <a:cs typeface="Calibri"/>
                        </a:rPr>
                        <a:t>revisar periódicamente</a:t>
                      </a:r>
                      <a:r>
                        <a:rPr sz="1800" i="1" spc="-5" dirty="0">
                          <a:latin typeface="Calibri"/>
                          <a:cs typeface="Calibri"/>
                        </a:rPr>
                        <a:t> </a:t>
                      </a:r>
                      <a:r>
                        <a:rPr sz="1800" i="1" dirty="0">
                          <a:latin typeface="Calibri"/>
                          <a:cs typeface="Calibri"/>
                        </a:rPr>
                        <a:t>XML,</a:t>
                      </a:r>
                      <a:r>
                        <a:rPr sz="1800" i="1" spc="-5" dirty="0">
                          <a:latin typeface="Calibri"/>
                          <a:cs typeface="Calibri"/>
                        </a:rPr>
                        <a:t> </a:t>
                      </a:r>
                      <a:r>
                        <a:rPr sz="1800" i="1" spc="-10" dirty="0">
                          <a:latin typeface="Calibri"/>
                          <a:cs typeface="Calibri"/>
                        </a:rPr>
                        <a:t>contabilidad</a:t>
                      </a:r>
                      <a:r>
                        <a:rPr sz="1800" i="1" spc="-5" dirty="0">
                          <a:latin typeface="Calibri"/>
                          <a:cs typeface="Calibri"/>
                        </a:rPr>
                        <a:t> </a:t>
                      </a:r>
                      <a:r>
                        <a:rPr sz="1800" i="1" spc="-50" dirty="0">
                          <a:latin typeface="Calibri"/>
                          <a:cs typeface="Calibri"/>
                        </a:rPr>
                        <a:t>y </a:t>
                      </a:r>
                      <a:r>
                        <a:rPr sz="1800" i="1" dirty="0">
                          <a:latin typeface="Calibri"/>
                          <a:cs typeface="Calibri"/>
                        </a:rPr>
                        <a:t>declaraciones</a:t>
                      </a:r>
                      <a:r>
                        <a:rPr sz="1800" i="1" spc="-35" dirty="0">
                          <a:latin typeface="Calibri"/>
                          <a:cs typeface="Calibri"/>
                        </a:rPr>
                        <a:t> </a:t>
                      </a:r>
                      <a:r>
                        <a:rPr sz="1800" i="1" dirty="0">
                          <a:latin typeface="Calibri"/>
                          <a:cs typeface="Calibri"/>
                        </a:rPr>
                        <a:t>para</a:t>
                      </a:r>
                      <a:r>
                        <a:rPr sz="1800" i="1" spc="-60" dirty="0">
                          <a:latin typeface="Calibri"/>
                          <a:cs typeface="Calibri"/>
                        </a:rPr>
                        <a:t> </a:t>
                      </a:r>
                      <a:r>
                        <a:rPr sz="1800" i="1" dirty="0">
                          <a:latin typeface="Calibri"/>
                          <a:cs typeface="Calibri"/>
                        </a:rPr>
                        <a:t>detectar</a:t>
                      </a:r>
                      <a:r>
                        <a:rPr sz="1800" i="1" spc="-40" dirty="0">
                          <a:latin typeface="Calibri"/>
                          <a:cs typeface="Calibri"/>
                        </a:rPr>
                        <a:t> </a:t>
                      </a:r>
                      <a:r>
                        <a:rPr sz="1800" i="1" dirty="0">
                          <a:latin typeface="Calibri"/>
                          <a:cs typeface="Calibri"/>
                        </a:rPr>
                        <a:t>riesgos.</a:t>
                      </a:r>
                      <a:r>
                        <a:rPr sz="1800" i="1" spc="-55" dirty="0">
                          <a:latin typeface="Calibri"/>
                          <a:cs typeface="Calibri"/>
                        </a:rPr>
                        <a:t> </a:t>
                      </a:r>
                      <a:r>
                        <a:rPr sz="1800" i="1" spc="-10" dirty="0">
                          <a:latin typeface="Calibri"/>
                          <a:cs typeface="Calibri"/>
                        </a:rPr>
                        <a:t>Aclara </a:t>
                      </a:r>
                      <a:r>
                        <a:rPr sz="1800" i="1" dirty="0">
                          <a:latin typeface="Calibri"/>
                          <a:cs typeface="Calibri"/>
                        </a:rPr>
                        <a:t>los</a:t>
                      </a:r>
                      <a:r>
                        <a:rPr sz="1800" i="1" spc="-50" dirty="0">
                          <a:latin typeface="Calibri"/>
                          <a:cs typeface="Calibri"/>
                        </a:rPr>
                        <a:t> </a:t>
                      </a:r>
                      <a:r>
                        <a:rPr sz="1800" i="1" dirty="0">
                          <a:latin typeface="Calibri"/>
                          <a:cs typeface="Calibri"/>
                        </a:rPr>
                        <a:t>resultados</a:t>
                      </a:r>
                      <a:r>
                        <a:rPr sz="1800" i="1" spc="-40" dirty="0">
                          <a:latin typeface="Calibri"/>
                          <a:cs typeface="Calibri"/>
                        </a:rPr>
                        <a:t> </a:t>
                      </a:r>
                      <a:r>
                        <a:rPr sz="1800" i="1" dirty="0">
                          <a:latin typeface="Calibri"/>
                          <a:cs typeface="Calibri"/>
                        </a:rPr>
                        <a:t>esperados:</a:t>
                      </a:r>
                      <a:r>
                        <a:rPr sz="1800" i="1" spc="-40" dirty="0">
                          <a:latin typeface="Calibri"/>
                          <a:cs typeface="Calibri"/>
                        </a:rPr>
                        <a:t> </a:t>
                      </a:r>
                      <a:r>
                        <a:rPr sz="1800" i="1" dirty="0">
                          <a:latin typeface="Calibri"/>
                          <a:cs typeface="Calibri"/>
                        </a:rPr>
                        <a:t>evitar</a:t>
                      </a:r>
                      <a:r>
                        <a:rPr sz="1800" i="1" spc="-65" dirty="0">
                          <a:latin typeface="Calibri"/>
                          <a:cs typeface="Calibri"/>
                        </a:rPr>
                        <a:t> </a:t>
                      </a:r>
                      <a:r>
                        <a:rPr sz="1800" i="1" spc="-10" dirty="0">
                          <a:latin typeface="Calibri"/>
                          <a:cs typeface="Calibri"/>
                        </a:rPr>
                        <a:t>multas, </a:t>
                      </a:r>
                      <a:r>
                        <a:rPr sz="1800" i="1" dirty="0">
                          <a:latin typeface="Calibri"/>
                          <a:cs typeface="Calibri"/>
                        </a:rPr>
                        <a:t>cartas</a:t>
                      </a:r>
                      <a:r>
                        <a:rPr sz="1800" i="1" spc="-50" dirty="0">
                          <a:latin typeface="Calibri"/>
                          <a:cs typeface="Calibri"/>
                        </a:rPr>
                        <a:t> </a:t>
                      </a:r>
                      <a:r>
                        <a:rPr sz="1800" i="1" spc="-10" dirty="0">
                          <a:latin typeface="Calibri"/>
                          <a:cs typeface="Calibri"/>
                        </a:rPr>
                        <a:t>invitación</a:t>
                      </a:r>
                      <a:r>
                        <a:rPr sz="1800" i="1" spc="-20" dirty="0">
                          <a:latin typeface="Calibri"/>
                          <a:cs typeface="Calibri"/>
                        </a:rPr>
                        <a:t> </a:t>
                      </a:r>
                      <a:r>
                        <a:rPr sz="1800" i="1" dirty="0">
                          <a:latin typeface="Calibri"/>
                          <a:cs typeface="Calibri"/>
                        </a:rPr>
                        <a:t>y</a:t>
                      </a:r>
                      <a:r>
                        <a:rPr sz="1800" i="1" spc="-55" dirty="0">
                          <a:latin typeface="Calibri"/>
                          <a:cs typeface="Calibri"/>
                        </a:rPr>
                        <a:t> </a:t>
                      </a:r>
                      <a:r>
                        <a:rPr sz="1800" i="1" dirty="0">
                          <a:latin typeface="Calibri"/>
                          <a:cs typeface="Calibri"/>
                        </a:rPr>
                        <a:t>observaciones</a:t>
                      </a:r>
                      <a:r>
                        <a:rPr sz="1800" i="1" spc="-35" dirty="0">
                          <a:latin typeface="Calibri"/>
                          <a:cs typeface="Calibri"/>
                        </a:rPr>
                        <a:t> </a:t>
                      </a:r>
                      <a:r>
                        <a:rPr sz="1800" i="1" spc="-25" dirty="0">
                          <a:latin typeface="Calibri"/>
                          <a:cs typeface="Calibri"/>
                        </a:rPr>
                        <a:t>en </a:t>
                      </a:r>
                      <a:r>
                        <a:rPr sz="1800" i="1" dirty="0">
                          <a:latin typeface="Calibri"/>
                          <a:cs typeface="Calibri"/>
                        </a:rPr>
                        <a:t>auditorías.</a:t>
                      </a:r>
                      <a:r>
                        <a:rPr sz="1800" i="1" spc="-25" dirty="0">
                          <a:latin typeface="Calibri"/>
                          <a:cs typeface="Calibri"/>
                        </a:rPr>
                        <a:t> </a:t>
                      </a:r>
                      <a:r>
                        <a:rPr sz="1800" i="1" dirty="0">
                          <a:latin typeface="Calibri"/>
                          <a:cs typeface="Calibri"/>
                        </a:rPr>
                        <a:t>Da</a:t>
                      </a:r>
                      <a:r>
                        <a:rPr sz="1800" i="1" spc="-30" dirty="0">
                          <a:latin typeface="Calibri"/>
                          <a:cs typeface="Calibri"/>
                        </a:rPr>
                        <a:t> </a:t>
                      </a:r>
                      <a:r>
                        <a:rPr sz="1800" i="1" dirty="0">
                          <a:latin typeface="Calibri"/>
                          <a:cs typeface="Calibri"/>
                        </a:rPr>
                        <a:t>los</a:t>
                      </a:r>
                      <a:r>
                        <a:rPr sz="1800" i="1" spc="-35" dirty="0">
                          <a:latin typeface="Calibri"/>
                          <a:cs typeface="Calibri"/>
                        </a:rPr>
                        <a:t> </a:t>
                      </a:r>
                      <a:r>
                        <a:rPr sz="1800" i="1" dirty="0">
                          <a:latin typeface="Calibri"/>
                          <a:cs typeface="Calibri"/>
                        </a:rPr>
                        <a:t>ejemplos</a:t>
                      </a:r>
                      <a:r>
                        <a:rPr sz="1800" i="1" spc="-50" dirty="0">
                          <a:latin typeface="Calibri"/>
                          <a:cs typeface="Calibri"/>
                        </a:rPr>
                        <a:t> </a:t>
                      </a:r>
                      <a:r>
                        <a:rPr sz="1800" i="1" dirty="0">
                          <a:latin typeface="Calibri"/>
                          <a:cs typeface="Calibri"/>
                        </a:rPr>
                        <a:t>de</a:t>
                      </a:r>
                      <a:r>
                        <a:rPr sz="1800" i="1" spc="-35" dirty="0">
                          <a:latin typeface="Calibri"/>
                          <a:cs typeface="Calibri"/>
                        </a:rPr>
                        <a:t> </a:t>
                      </a:r>
                      <a:r>
                        <a:rPr sz="1800" i="1" spc="-10" dirty="0">
                          <a:latin typeface="Calibri"/>
                          <a:cs typeface="Calibri"/>
                        </a:rPr>
                        <a:t>riesgos: </a:t>
                      </a:r>
                      <a:r>
                        <a:rPr sz="1800" i="1" dirty="0">
                          <a:latin typeface="Calibri"/>
                          <a:cs typeface="Calibri"/>
                        </a:rPr>
                        <a:t>ingresos</a:t>
                      </a:r>
                      <a:r>
                        <a:rPr sz="1800" i="1" spc="-20" dirty="0">
                          <a:latin typeface="Calibri"/>
                          <a:cs typeface="Calibri"/>
                        </a:rPr>
                        <a:t> </a:t>
                      </a:r>
                      <a:r>
                        <a:rPr sz="1800" i="1" dirty="0">
                          <a:latin typeface="Calibri"/>
                          <a:cs typeface="Calibri"/>
                        </a:rPr>
                        <a:t>omitidos,</a:t>
                      </a:r>
                      <a:r>
                        <a:rPr sz="1800" i="1" spc="-25" dirty="0">
                          <a:latin typeface="Calibri"/>
                          <a:cs typeface="Calibri"/>
                        </a:rPr>
                        <a:t> </a:t>
                      </a:r>
                      <a:r>
                        <a:rPr sz="1800" i="1" spc="-10" dirty="0">
                          <a:latin typeface="Calibri"/>
                          <a:cs typeface="Calibri"/>
                        </a:rPr>
                        <a:t>deducciones</a:t>
                      </a:r>
                      <a:r>
                        <a:rPr sz="1800" i="1" spc="-25" dirty="0">
                          <a:latin typeface="Calibri"/>
                          <a:cs typeface="Calibri"/>
                        </a:rPr>
                        <a:t> </a:t>
                      </a:r>
                      <a:r>
                        <a:rPr sz="1800" i="1" dirty="0">
                          <a:latin typeface="Calibri"/>
                          <a:cs typeface="Calibri"/>
                        </a:rPr>
                        <a:t>sin</a:t>
                      </a:r>
                      <a:r>
                        <a:rPr sz="1800" i="1" spc="-15" dirty="0">
                          <a:latin typeface="Calibri"/>
                          <a:cs typeface="Calibri"/>
                        </a:rPr>
                        <a:t> </a:t>
                      </a:r>
                      <a:r>
                        <a:rPr sz="1800" i="1" spc="-10" dirty="0">
                          <a:latin typeface="Calibri"/>
                          <a:cs typeface="Calibri"/>
                        </a:rPr>
                        <a:t>soporte, </a:t>
                      </a:r>
                      <a:r>
                        <a:rPr sz="1800" i="1" dirty="0">
                          <a:latin typeface="Calibri"/>
                          <a:cs typeface="Calibri"/>
                        </a:rPr>
                        <a:t>diferencias</a:t>
                      </a:r>
                      <a:r>
                        <a:rPr sz="1800" i="1" spc="-60" dirty="0">
                          <a:latin typeface="Calibri"/>
                          <a:cs typeface="Calibri"/>
                        </a:rPr>
                        <a:t> </a:t>
                      </a:r>
                      <a:r>
                        <a:rPr sz="1800" i="1" dirty="0">
                          <a:latin typeface="Calibri"/>
                          <a:cs typeface="Calibri"/>
                        </a:rPr>
                        <a:t>en</a:t>
                      </a:r>
                      <a:r>
                        <a:rPr sz="1800" i="1" spc="-50" dirty="0">
                          <a:latin typeface="Calibri"/>
                          <a:cs typeface="Calibri"/>
                        </a:rPr>
                        <a:t> </a:t>
                      </a:r>
                      <a:r>
                        <a:rPr sz="1800" i="1" spc="-20" dirty="0">
                          <a:latin typeface="Calibri"/>
                          <a:cs typeface="Calibri"/>
                        </a:rPr>
                        <a:t>IVA.</a:t>
                      </a:r>
                      <a:endParaRPr sz="1800">
                        <a:latin typeface="Calibri"/>
                        <a:cs typeface="Calibri"/>
                      </a:endParaRPr>
                    </a:p>
                  </a:txBody>
                  <a:tcPr marL="0" marR="0" marT="3746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7E8"/>
                    </a:solidFill>
                  </a:tcPr>
                </a:tc>
                <a:extLst>
                  <a:ext uri="{0D108BD9-81ED-4DB2-BD59-A6C34878D82A}">
                    <a16:rowId xmlns:a16="http://schemas.microsoft.com/office/drawing/2014/main" val="10001"/>
                  </a:ext>
                </a:extLst>
              </a:tr>
              <a:tr h="2011045">
                <a:tc>
                  <a:txBody>
                    <a:bodyPr/>
                    <a:lstStyle/>
                    <a:p>
                      <a:pPr marL="91440" marR="99060" indent="359410">
                        <a:lnSpc>
                          <a:spcPct val="99800"/>
                        </a:lnSpc>
                        <a:spcBef>
                          <a:spcPts val="275"/>
                        </a:spcBef>
                      </a:pPr>
                      <a:r>
                        <a:rPr sz="1800" b="1" spc="-10" dirty="0">
                          <a:solidFill>
                            <a:srgbClr val="001F5F"/>
                          </a:solidFill>
                          <a:latin typeface="Tahoma"/>
                          <a:cs typeface="Tahoma"/>
                        </a:rPr>
                        <a:t>R-</a:t>
                      </a:r>
                      <a:r>
                        <a:rPr sz="1800" b="1" dirty="0">
                          <a:solidFill>
                            <a:srgbClr val="001F5F"/>
                          </a:solidFill>
                          <a:latin typeface="Tahoma"/>
                          <a:cs typeface="Tahoma"/>
                        </a:rPr>
                        <a:t>T-F</a:t>
                      </a:r>
                      <a:r>
                        <a:rPr sz="1800" b="1" spc="-5" dirty="0">
                          <a:solidFill>
                            <a:srgbClr val="001F5F"/>
                          </a:solidFill>
                          <a:latin typeface="Tahoma"/>
                          <a:cs typeface="Tahoma"/>
                        </a:rPr>
                        <a:t> </a:t>
                      </a:r>
                      <a:r>
                        <a:rPr sz="1800" b="1" dirty="0">
                          <a:solidFill>
                            <a:srgbClr val="001F5F"/>
                          </a:solidFill>
                          <a:latin typeface="Tahoma"/>
                          <a:cs typeface="Tahoma"/>
                        </a:rPr>
                        <a:t>(Rol</a:t>
                      </a:r>
                      <a:r>
                        <a:rPr sz="1800" b="1" spc="-15" dirty="0">
                          <a:solidFill>
                            <a:srgbClr val="001F5F"/>
                          </a:solidFill>
                          <a:latin typeface="Tahoma"/>
                          <a:cs typeface="Tahoma"/>
                        </a:rPr>
                        <a:t> </a:t>
                      </a:r>
                      <a:r>
                        <a:rPr sz="1800" b="1" dirty="0">
                          <a:solidFill>
                            <a:srgbClr val="001F5F"/>
                          </a:solidFill>
                          <a:latin typeface="Tahoma"/>
                          <a:cs typeface="Tahoma"/>
                        </a:rPr>
                        <a:t>-</a:t>
                      </a:r>
                      <a:r>
                        <a:rPr sz="1800" b="1" spc="5" dirty="0">
                          <a:solidFill>
                            <a:srgbClr val="001F5F"/>
                          </a:solidFill>
                          <a:latin typeface="Tahoma"/>
                          <a:cs typeface="Tahoma"/>
                        </a:rPr>
                        <a:t> </a:t>
                      </a:r>
                      <a:r>
                        <a:rPr sz="1800" b="1" dirty="0">
                          <a:solidFill>
                            <a:srgbClr val="001F5F"/>
                          </a:solidFill>
                          <a:latin typeface="Tahoma"/>
                          <a:cs typeface="Tahoma"/>
                        </a:rPr>
                        <a:t>Tarea</a:t>
                      </a:r>
                      <a:r>
                        <a:rPr sz="1800" b="1" spc="-25" dirty="0">
                          <a:solidFill>
                            <a:srgbClr val="001F5F"/>
                          </a:solidFill>
                          <a:latin typeface="Tahoma"/>
                          <a:cs typeface="Tahoma"/>
                        </a:rPr>
                        <a:t> </a:t>
                      </a:r>
                      <a:r>
                        <a:rPr sz="1800" b="1" dirty="0">
                          <a:solidFill>
                            <a:srgbClr val="001F5F"/>
                          </a:solidFill>
                          <a:latin typeface="Tahoma"/>
                          <a:cs typeface="Tahoma"/>
                        </a:rPr>
                        <a:t>- </a:t>
                      </a:r>
                      <a:r>
                        <a:rPr sz="1800" b="1" spc="-10" dirty="0">
                          <a:solidFill>
                            <a:srgbClr val="001F5F"/>
                          </a:solidFill>
                          <a:latin typeface="Tahoma"/>
                          <a:cs typeface="Tahoma"/>
                        </a:rPr>
                        <a:t>Formato) </a:t>
                      </a:r>
                      <a:r>
                        <a:rPr sz="1800" dirty="0">
                          <a:latin typeface="Calibri"/>
                          <a:cs typeface="Calibri"/>
                        </a:rPr>
                        <a:t>Actúa</a:t>
                      </a:r>
                      <a:r>
                        <a:rPr sz="1800" spc="-50" dirty="0">
                          <a:latin typeface="Calibri"/>
                          <a:cs typeface="Calibri"/>
                        </a:rPr>
                        <a:t> </a:t>
                      </a:r>
                      <a:r>
                        <a:rPr sz="1800" dirty="0">
                          <a:latin typeface="Calibri"/>
                          <a:cs typeface="Calibri"/>
                        </a:rPr>
                        <a:t>como</a:t>
                      </a:r>
                      <a:r>
                        <a:rPr sz="1800" spc="-45" dirty="0">
                          <a:latin typeface="Calibri"/>
                          <a:cs typeface="Calibri"/>
                        </a:rPr>
                        <a:t> </a:t>
                      </a:r>
                      <a:r>
                        <a:rPr sz="1800" spc="-10" dirty="0">
                          <a:latin typeface="Calibri"/>
                          <a:cs typeface="Calibri"/>
                        </a:rPr>
                        <a:t>contador</a:t>
                      </a:r>
                      <a:r>
                        <a:rPr sz="1800" spc="-40" dirty="0">
                          <a:latin typeface="Calibri"/>
                          <a:cs typeface="Calibri"/>
                        </a:rPr>
                        <a:t> </a:t>
                      </a:r>
                      <a:r>
                        <a:rPr sz="1800" dirty="0">
                          <a:latin typeface="Calibri"/>
                          <a:cs typeface="Calibri"/>
                        </a:rPr>
                        <a:t>público</a:t>
                      </a:r>
                      <a:r>
                        <a:rPr sz="1800" spc="-30" dirty="0">
                          <a:latin typeface="Calibri"/>
                          <a:cs typeface="Calibri"/>
                        </a:rPr>
                        <a:t> </a:t>
                      </a:r>
                      <a:r>
                        <a:rPr sz="1800" dirty="0">
                          <a:latin typeface="Calibri"/>
                          <a:cs typeface="Calibri"/>
                        </a:rPr>
                        <a:t>asesor</a:t>
                      </a:r>
                      <a:r>
                        <a:rPr sz="1800" spc="-50" dirty="0">
                          <a:latin typeface="Calibri"/>
                          <a:cs typeface="Calibri"/>
                        </a:rPr>
                        <a:t> </a:t>
                      </a:r>
                      <a:r>
                        <a:rPr sz="1800" spc="-25" dirty="0">
                          <a:latin typeface="Calibri"/>
                          <a:cs typeface="Calibri"/>
                        </a:rPr>
                        <a:t>de </a:t>
                      </a:r>
                      <a:r>
                        <a:rPr sz="1800" dirty="0">
                          <a:latin typeface="Calibri"/>
                          <a:cs typeface="Calibri"/>
                        </a:rPr>
                        <a:t>PYMEs</a:t>
                      </a:r>
                      <a:r>
                        <a:rPr sz="1800" spc="-50" dirty="0">
                          <a:latin typeface="Calibri"/>
                          <a:cs typeface="Calibri"/>
                        </a:rPr>
                        <a:t> </a:t>
                      </a:r>
                      <a:r>
                        <a:rPr sz="1800" dirty="0">
                          <a:latin typeface="Calibri"/>
                          <a:cs typeface="Calibri"/>
                        </a:rPr>
                        <a:t>en</a:t>
                      </a:r>
                      <a:r>
                        <a:rPr sz="1800" spc="-50" dirty="0">
                          <a:latin typeface="Calibri"/>
                          <a:cs typeface="Calibri"/>
                        </a:rPr>
                        <a:t> </a:t>
                      </a:r>
                      <a:r>
                        <a:rPr sz="1800" dirty="0">
                          <a:latin typeface="Calibri"/>
                          <a:cs typeface="Calibri"/>
                        </a:rPr>
                        <a:t>México.</a:t>
                      </a:r>
                      <a:r>
                        <a:rPr sz="1800" spc="-40" dirty="0">
                          <a:latin typeface="Calibri"/>
                          <a:cs typeface="Calibri"/>
                        </a:rPr>
                        <a:t> </a:t>
                      </a:r>
                      <a:r>
                        <a:rPr sz="1800" dirty="0">
                          <a:latin typeface="Calibri"/>
                          <a:cs typeface="Calibri"/>
                        </a:rPr>
                        <a:t>Crea</a:t>
                      </a:r>
                      <a:r>
                        <a:rPr sz="1800" spc="-40" dirty="0">
                          <a:latin typeface="Calibri"/>
                          <a:cs typeface="Calibri"/>
                        </a:rPr>
                        <a:t> </a:t>
                      </a:r>
                      <a:r>
                        <a:rPr sz="1800" dirty="0">
                          <a:latin typeface="Calibri"/>
                          <a:cs typeface="Calibri"/>
                        </a:rPr>
                        <a:t>una</a:t>
                      </a:r>
                      <a:r>
                        <a:rPr sz="1800" spc="-40" dirty="0">
                          <a:latin typeface="Calibri"/>
                          <a:cs typeface="Calibri"/>
                        </a:rPr>
                        <a:t> </a:t>
                      </a:r>
                      <a:r>
                        <a:rPr sz="1800" dirty="0">
                          <a:latin typeface="Calibri"/>
                          <a:cs typeface="Calibri"/>
                        </a:rPr>
                        <a:t>guía</a:t>
                      </a:r>
                      <a:r>
                        <a:rPr sz="1800" spc="-55" dirty="0">
                          <a:latin typeface="Calibri"/>
                          <a:cs typeface="Calibri"/>
                        </a:rPr>
                        <a:t> </a:t>
                      </a:r>
                      <a:r>
                        <a:rPr sz="1800" dirty="0">
                          <a:latin typeface="Calibri"/>
                          <a:cs typeface="Calibri"/>
                        </a:rPr>
                        <a:t>para</a:t>
                      </a:r>
                      <a:r>
                        <a:rPr sz="1800" spc="-40" dirty="0">
                          <a:latin typeface="Calibri"/>
                          <a:cs typeface="Calibri"/>
                        </a:rPr>
                        <a:t> </a:t>
                      </a:r>
                      <a:r>
                        <a:rPr sz="1800" spc="-10" dirty="0">
                          <a:latin typeface="Calibri"/>
                          <a:cs typeface="Calibri"/>
                        </a:rPr>
                        <a:t>revisar obligaciones</a:t>
                      </a:r>
                      <a:r>
                        <a:rPr sz="1800" spc="-20" dirty="0">
                          <a:latin typeface="Calibri"/>
                          <a:cs typeface="Calibri"/>
                        </a:rPr>
                        <a:t> </a:t>
                      </a:r>
                      <a:r>
                        <a:rPr sz="1800" dirty="0">
                          <a:latin typeface="Calibri"/>
                          <a:cs typeface="Calibri"/>
                        </a:rPr>
                        <a:t>fiscales</a:t>
                      </a:r>
                      <a:r>
                        <a:rPr sz="1800" spc="-50" dirty="0">
                          <a:latin typeface="Calibri"/>
                          <a:cs typeface="Calibri"/>
                        </a:rPr>
                        <a:t> </a:t>
                      </a:r>
                      <a:r>
                        <a:rPr sz="1800" dirty="0">
                          <a:latin typeface="Calibri"/>
                          <a:cs typeface="Calibri"/>
                        </a:rPr>
                        <a:t>mensuales</a:t>
                      </a:r>
                      <a:r>
                        <a:rPr sz="1800" spc="-55" dirty="0">
                          <a:latin typeface="Calibri"/>
                          <a:cs typeface="Calibri"/>
                        </a:rPr>
                        <a:t> </a:t>
                      </a:r>
                      <a:r>
                        <a:rPr sz="1800" dirty="0">
                          <a:latin typeface="Calibri"/>
                          <a:cs typeface="Calibri"/>
                        </a:rPr>
                        <a:t>de</a:t>
                      </a:r>
                      <a:r>
                        <a:rPr sz="1800" spc="-30" dirty="0">
                          <a:latin typeface="Calibri"/>
                          <a:cs typeface="Calibri"/>
                        </a:rPr>
                        <a:t> </a:t>
                      </a:r>
                      <a:r>
                        <a:rPr sz="1800" dirty="0">
                          <a:latin typeface="Calibri"/>
                          <a:cs typeface="Calibri"/>
                        </a:rPr>
                        <a:t>un</a:t>
                      </a:r>
                      <a:r>
                        <a:rPr sz="1800" spc="-40" dirty="0">
                          <a:latin typeface="Calibri"/>
                          <a:cs typeface="Calibri"/>
                        </a:rPr>
                        <a:t> </a:t>
                      </a:r>
                      <a:r>
                        <a:rPr sz="1800" spc="-10" dirty="0">
                          <a:latin typeface="Calibri"/>
                          <a:cs typeface="Calibri"/>
                        </a:rPr>
                        <a:t>cliente </a:t>
                      </a:r>
                      <a:r>
                        <a:rPr sz="1800" dirty="0">
                          <a:latin typeface="Calibri"/>
                          <a:cs typeface="Calibri"/>
                        </a:rPr>
                        <a:t>que</a:t>
                      </a:r>
                      <a:r>
                        <a:rPr sz="1800" spc="-25" dirty="0">
                          <a:latin typeface="Calibri"/>
                          <a:cs typeface="Calibri"/>
                        </a:rPr>
                        <a:t> </a:t>
                      </a:r>
                      <a:r>
                        <a:rPr sz="1800" dirty="0">
                          <a:latin typeface="Calibri"/>
                          <a:cs typeface="Calibri"/>
                        </a:rPr>
                        <a:t>es</a:t>
                      </a:r>
                      <a:r>
                        <a:rPr sz="1800" spc="-50" dirty="0">
                          <a:latin typeface="Calibri"/>
                          <a:cs typeface="Calibri"/>
                        </a:rPr>
                        <a:t> </a:t>
                      </a:r>
                      <a:r>
                        <a:rPr sz="1800" dirty="0">
                          <a:latin typeface="Calibri"/>
                          <a:cs typeface="Calibri"/>
                        </a:rPr>
                        <a:t>persona</a:t>
                      </a:r>
                      <a:r>
                        <a:rPr sz="1800" spc="-25" dirty="0">
                          <a:latin typeface="Calibri"/>
                          <a:cs typeface="Calibri"/>
                        </a:rPr>
                        <a:t> </a:t>
                      </a:r>
                      <a:r>
                        <a:rPr sz="1800" dirty="0">
                          <a:latin typeface="Calibri"/>
                          <a:cs typeface="Calibri"/>
                        </a:rPr>
                        <a:t>física</a:t>
                      </a:r>
                      <a:r>
                        <a:rPr sz="1800" spc="-40" dirty="0">
                          <a:latin typeface="Calibri"/>
                          <a:cs typeface="Calibri"/>
                        </a:rPr>
                        <a:t> </a:t>
                      </a:r>
                      <a:r>
                        <a:rPr sz="1800" dirty="0">
                          <a:latin typeface="Calibri"/>
                          <a:cs typeface="Calibri"/>
                        </a:rPr>
                        <a:t>RESICO</a:t>
                      </a:r>
                      <a:r>
                        <a:rPr sz="1800" spc="-40" dirty="0">
                          <a:latin typeface="Calibri"/>
                          <a:cs typeface="Calibri"/>
                        </a:rPr>
                        <a:t> </a:t>
                      </a:r>
                      <a:r>
                        <a:rPr sz="1800" spc="-25" dirty="0">
                          <a:latin typeface="Calibri"/>
                          <a:cs typeface="Calibri"/>
                        </a:rPr>
                        <a:t>con </a:t>
                      </a:r>
                      <a:r>
                        <a:rPr sz="1800" spc="-10" dirty="0">
                          <a:latin typeface="Calibri"/>
                          <a:cs typeface="Calibri"/>
                        </a:rPr>
                        <a:t>trabajadores.</a:t>
                      </a:r>
                      <a:r>
                        <a:rPr sz="1800" spc="-60" dirty="0">
                          <a:latin typeface="Calibri"/>
                          <a:cs typeface="Calibri"/>
                        </a:rPr>
                        <a:t> </a:t>
                      </a:r>
                      <a:r>
                        <a:rPr sz="1800" spc="-10" dirty="0">
                          <a:latin typeface="Calibri"/>
                          <a:cs typeface="Calibri"/>
                        </a:rPr>
                        <a:t>Muestra</a:t>
                      </a:r>
                      <a:r>
                        <a:rPr sz="1800" spc="-50" dirty="0">
                          <a:latin typeface="Calibri"/>
                          <a:cs typeface="Calibri"/>
                        </a:rPr>
                        <a:t> </a:t>
                      </a:r>
                      <a:r>
                        <a:rPr sz="1800" dirty="0">
                          <a:latin typeface="Calibri"/>
                          <a:cs typeface="Calibri"/>
                        </a:rPr>
                        <a:t>como</a:t>
                      </a:r>
                      <a:r>
                        <a:rPr sz="1800" spc="-35" dirty="0">
                          <a:latin typeface="Calibri"/>
                          <a:cs typeface="Calibri"/>
                        </a:rPr>
                        <a:t> </a:t>
                      </a:r>
                      <a:r>
                        <a:rPr sz="1800" dirty="0">
                          <a:latin typeface="Calibri"/>
                          <a:cs typeface="Calibri"/>
                        </a:rPr>
                        <a:t>lista</a:t>
                      </a:r>
                      <a:r>
                        <a:rPr sz="1800" spc="-40" dirty="0">
                          <a:latin typeface="Calibri"/>
                          <a:cs typeface="Calibri"/>
                        </a:rPr>
                        <a:t> </a:t>
                      </a:r>
                      <a:r>
                        <a:rPr sz="1800" spc="-25" dirty="0">
                          <a:latin typeface="Calibri"/>
                          <a:cs typeface="Calibri"/>
                        </a:rPr>
                        <a:t>de </a:t>
                      </a:r>
                      <a:r>
                        <a:rPr sz="1800" spc="-10" dirty="0">
                          <a:latin typeface="Calibri"/>
                          <a:cs typeface="Calibri"/>
                        </a:rPr>
                        <a:t>verificación</a:t>
                      </a:r>
                      <a:r>
                        <a:rPr sz="1800" spc="5" dirty="0">
                          <a:latin typeface="Calibri"/>
                          <a:cs typeface="Calibri"/>
                        </a:rPr>
                        <a:t> </a:t>
                      </a:r>
                      <a:r>
                        <a:rPr sz="1800" spc="-10" dirty="0">
                          <a:latin typeface="Calibri"/>
                          <a:cs typeface="Calibri"/>
                        </a:rPr>
                        <a:t>mensual.</a:t>
                      </a:r>
                      <a:endParaRPr sz="1800">
                        <a:latin typeface="Calibri"/>
                        <a:cs typeface="Calibri"/>
                      </a:endParaRPr>
                    </a:p>
                  </a:txBody>
                  <a:tcPr marL="0" marR="0" marT="349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pPr marL="92075" marR="117475" indent="367030">
                        <a:lnSpc>
                          <a:spcPct val="99800"/>
                        </a:lnSpc>
                        <a:spcBef>
                          <a:spcPts val="275"/>
                        </a:spcBef>
                      </a:pPr>
                      <a:r>
                        <a:rPr sz="1800" b="1" dirty="0">
                          <a:solidFill>
                            <a:srgbClr val="001F5F"/>
                          </a:solidFill>
                          <a:latin typeface="Tahoma"/>
                          <a:cs typeface="Tahoma"/>
                        </a:rPr>
                        <a:t>T-</a:t>
                      </a:r>
                      <a:r>
                        <a:rPr sz="1800" b="1" spc="-10" dirty="0">
                          <a:solidFill>
                            <a:srgbClr val="001F5F"/>
                          </a:solidFill>
                          <a:latin typeface="Tahoma"/>
                          <a:cs typeface="Tahoma"/>
                        </a:rPr>
                        <a:t>A-</a:t>
                      </a:r>
                      <a:r>
                        <a:rPr sz="1800" b="1" dirty="0">
                          <a:solidFill>
                            <a:srgbClr val="001F5F"/>
                          </a:solidFill>
                          <a:latin typeface="Tahoma"/>
                          <a:cs typeface="Tahoma"/>
                        </a:rPr>
                        <a:t>O</a:t>
                      </a:r>
                      <a:r>
                        <a:rPr sz="1800" b="1" spc="-30" dirty="0">
                          <a:solidFill>
                            <a:srgbClr val="001F5F"/>
                          </a:solidFill>
                          <a:latin typeface="Tahoma"/>
                          <a:cs typeface="Tahoma"/>
                        </a:rPr>
                        <a:t> </a:t>
                      </a:r>
                      <a:r>
                        <a:rPr sz="1800" b="1" dirty="0">
                          <a:solidFill>
                            <a:srgbClr val="001F5F"/>
                          </a:solidFill>
                          <a:latin typeface="Tahoma"/>
                          <a:cs typeface="Tahoma"/>
                        </a:rPr>
                        <a:t>(Tarea</a:t>
                      </a:r>
                      <a:r>
                        <a:rPr sz="1800" b="1" spc="-30" dirty="0">
                          <a:solidFill>
                            <a:srgbClr val="001F5F"/>
                          </a:solidFill>
                          <a:latin typeface="Tahoma"/>
                          <a:cs typeface="Tahoma"/>
                        </a:rPr>
                        <a:t> </a:t>
                      </a:r>
                      <a:r>
                        <a:rPr sz="1800" b="1" dirty="0">
                          <a:solidFill>
                            <a:srgbClr val="001F5F"/>
                          </a:solidFill>
                          <a:latin typeface="Tahoma"/>
                          <a:cs typeface="Tahoma"/>
                        </a:rPr>
                        <a:t>-</a:t>
                      </a:r>
                      <a:r>
                        <a:rPr sz="1800" b="1" spc="-5" dirty="0">
                          <a:solidFill>
                            <a:srgbClr val="001F5F"/>
                          </a:solidFill>
                          <a:latin typeface="Tahoma"/>
                          <a:cs typeface="Tahoma"/>
                        </a:rPr>
                        <a:t> </a:t>
                      </a:r>
                      <a:r>
                        <a:rPr sz="1800" b="1" dirty="0">
                          <a:solidFill>
                            <a:srgbClr val="001F5F"/>
                          </a:solidFill>
                          <a:latin typeface="Tahoma"/>
                          <a:cs typeface="Tahoma"/>
                        </a:rPr>
                        <a:t>Acción</a:t>
                      </a:r>
                      <a:r>
                        <a:rPr sz="1800" b="1" spc="-10" dirty="0">
                          <a:solidFill>
                            <a:srgbClr val="001F5F"/>
                          </a:solidFill>
                          <a:latin typeface="Tahoma"/>
                          <a:cs typeface="Tahoma"/>
                        </a:rPr>
                        <a:t> </a:t>
                      </a:r>
                      <a:r>
                        <a:rPr sz="1800" b="1" dirty="0">
                          <a:solidFill>
                            <a:srgbClr val="001F5F"/>
                          </a:solidFill>
                          <a:latin typeface="Tahoma"/>
                          <a:cs typeface="Tahoma"/>
                        </a:rPr>
                        <a:t>-</a:t>
                      </a:r>
                      <a:r>
                        <a:rPr sz="1800" b="1" spc="-5" dirty="0">
                          <a:solidFill>
                            <a:srgbClr val="001F5F"/>
                          </a:solidFill>
                          <a:latin typeface="Tahoma"/>
                          <a:cs typeface="Tahoma"/>
                        </a:rPr>
                        <a:t> </a:t>
                      </a:r>
                      <a:r>
                        <a:rPr sz="1800" b="1" spc="-10" dirty="0">
                          <a:solidFill>
                            <a:srgbClr val="001F5F"/>
                          </a:solidFill>
                          <a:latin typeface="Tahoma"/>
                          <a:cs typeface="Tahoma"/>
                        </a:rPr>
                        <a:t>Objetivo) </a:t>
                      </a:r>
                      <a:r>
                        <a:rPr sz="1800" i="1" dirty="0">
                          <a:latin typeface="Calibri"/>
                          <a:cs typeface="Calibri"/>
                        </a:rPr>
                        <a:t>Define</a:t>
                      </a:r>
                      <a:r>
                        <a:rPr sz="1800" i="1" spc="-20" dirty="0">
                          <a:latin typeface="Calibri"/>
                          <a:cs typeface="Calibri"/>
                        </a:rPr>
                        <a:t> </a:t>
                      </a:r>
                      <a:r>
                        <a:rPr sz="1800" i="1" dirty="0">
                          <a:latin typeface="Calibri"/>
                          <a:cs typeface="Calibri"/>
                        </a:rPr>
                        <a:t>la</a:t>
                      </a:r>
                      <a:r>
                        <a:rPr sz="1800" i="1" spc="-15" dirty="0">
                          <a:latin typeface="Calibri"/>
                          <a:cs typeface="Calibri"/>
                        </a:rPr>
                        <a:t> </a:t>
                      </a:r>
                      <a:r>
                        <a:rPr sz="1800" i="1" dirty="0">
                          <a:latin typeface="Calibri"/>
                          <a:cs typeface="Calibri"/>
                        </a:rPr>
                        <a:t>revisión</a:t>
                      </a:r>
                      <a:r>
                        <a:rPr sz="1800" i="1" spc="-20" dirty="0">
                          <a:latin typeface="Calibri"/>
                          <a:cs typeface="Calibri"/>
                        </a:rPr>
                        <a:t> </a:t>
                      </a:r>
                      <a:r>
                        <a:rPr sz="1800" i="1" dirty="0">
                          <a:latin typeface="Calibri"/>
                          <a:cs typeface="Calibri"/>
                        </a:rPr>
                        <a:t>de</a:t>
                      </a:r>
                      <a:r>
                        <a:rPr sz="1800" i="1" spc="-25" dirty="0">
                          <a:latin typeface="Calibri"/>
                          <a:cs typeface="Calibri"/>
                        </a:rPr>
                        <a:t> </a:t>
                      </a:r>
                      <a:r>
                        <a:rPr sz="1800" i="1" dirty="0">
                          <a:latin typeface="Calibri"/>
                          <a:cs typeface="Calibri"/>
                        </a:rPr>
                        <a:t>los</a:t>
                      </a:r>
                      <a:r>
                        <a:rPr sz="1800" i="1" spc="-15" dirty="0">
                          <a:latin typeface="Calibri"/>
                          <a:cs typeface="Calibri"/>
                        </a:rPr>
                        <a:t> </a:t>
                      </a:r>
                      <a:r>
                        <a:rPr sz="1800" i="1" dirty="0">
                          <a:latin typeface="Calibri"/>
                          <a:cs typeface="Calibri"/>
                        </a:rPr>
                        <a:t>pagos</a:t>
                      </a:r>
                      <a:r>
                        <a:rPr sz="1800" i="1" spc="-25" dirty="0">
                          <a:latin typeface="Calibri"/>
                          <a:cs typeface="Calibri"/>
                        </a:rPr>
                        <a:t> </a:t>
                      </a:r>
                      <a:r>
                        <a:rPr sz="1800" i="1" spc="-10" dirty="0">
                          <a:latin typeface="Calibri"/>
                          <a:cs typeface="Calibri"/>
                        </a:rPr>
                        <a:t>provisionales </a:t>
                      </a:r>
                      <a:r>
                        <a:rPr sz="1800" i="1" dirty="0">
                          <a:latin typeface="Calibri"/>
                          <a:cs typeface="Calibri"/>
                        </a:rPr>
                        <a:t>de</a:t>
                      </a:r>
                      <a:r>
                        <a:rPr sz="1800" i="1" spc="-30" dirty="0">
                          <a:latin typeface="Calibri"/>
                          <a:cs typeface="Calibri"/>
                        </a:rPr>
                        <a:t> </a:t>
                      </a:r>
                      <a:r>
                        <a:rPr sz="1800" i="1" dirty="0">
                          <a:latin typeface="Calibri"/>
                          <a:cs typeface="Calibri"/>
                        </a:rPr>
                        <a:t>ISR</a:t>
                      </a:r>
                      <a:r>
                        <a:rPr sz="1800" i="1" spc="-35" dirty="0">
                          <a:latin typeface="Calibri"/>
                          <a:cs typeface="Calibri"/>
                        </a:rPr>
                        <a:t> </a:t>
                      </a:r>
                      <a:r>
                        <a:rPr sz="1800" i="1" dirty="0">
                          <a:latin typeface="Calibri"/>
                          <a:cs typeface="Calibri"/>
                        </a:rPr>
                        <a:t>e</a:t>
                      </a:r>
                      <a:r>
                        <a:rPr sz="1800" i="1" spc="-30" dirty="0">
                          <a:latin typeface="Calibri"/>
                          <a:cs typeface="Calibri"/>
                        </a:rPr>
                        <a:t> </a:t>
                      </a:r>
                      <a:r>
                        <a:rPr sz="1800" i="1" dirty="0">
                          <a:latin typeface="Calibri"/>
                          <a:cs typeface="Calibri"/>
                        </a:rPr>
                        <a:t>IVA.</a:t>
                      </a:r>
                      <a:r>
                        <a:rPr sz="1800" i="1" spc="-40" dirty="0">
                          <a:latin typeface="Calibri"/>
                          <a:cs typeface="Calibri"/>
                        </a:rPr>
                        <a:t> </a:t>
                      </a:r>
                      <a:r>
                        <a:rPr sz="1800" i="1" dirty="0">
                          <a:latin typeface="Calibri"/>
                          <a:cs typeface="Calibri"/>
                        </a:rPr>
                        <a:t>Indica</a:t>
                      </a:r>
                      <a:r>
                        <a:rPr sz="1800" i="1" spc="-20" dirty="0">
                          <a:latin typeface="Calibri"/>
                          <a:cs typeface="Calibri"/>
                        </a:rPr>
                        <a:t> </a:t>
                      </a:r>
                      <a:r>
                        <a:rPr sz="1800" i="1" dirty="0">
                          <a:latin typeface="Calibri"/>
                          <a:cs typeface="Calibri"/>
                        </a:rPr>
                        <a:t>la</a:t>
                      </a:r>
                      <a:r>
                        <a:rPr sz="1800" i="1" spc="-20" dirty="0">
                          <a:latin typeface="Calibri"/>
                          <a:cs typeface="Calibri"/>
                        </a:rPr>
                        <a:t> </a:t>
                      </a:r>
                      <a:r>
                        <a:rPr sz="1800" i="1" dirty="0">
                          <a:latin typeface="Calibri"/>
                          <a:cs typeface="Calibri"/>
                        </a:rPr>
                        <a:t>acción</a:t>
                      </a:r>
                      <a:r>
                        <a:rPr sz="1800" i="1" spc="-10" dirty="0">
                          <a:latin typeface="Calibri"/>
                          <a:cs typeface="Calibri"/>
                        </a:rPr>
                        <a:t> </a:t>
                      </a:r>
                      <a:r>
                        <a:rPr sz="1800" i="1" dirty="0">
                          <a:latin typeface="Calibri"/>
                          <a:cs typeface="Calibri"/>
                        </a:rPr>
                        <a:t>de</a:t>
                      </a:r>
                      <a:r>
                        <a:rPr sz="1800" i="1" spc="-30" dirty="0">
                          <a:latin typeface="Calibri"/>
                          <a:cs typeface="Calibri"/>
                        </a:rPr>
                        <a:t> </a:t>
                      </a:r>
                      <a:r>
                        <a:rPr sz="1800" i="1" spc="-10" dirty="0">
                          <a:latin typeface="Calibri"/>
                          <a:cs typeface="Calibri"/>
                        </a:rPr>
                        <a:t>comparar </a:t>
                      </a:r>
                      <a:r>
                        <a:rPr sz="1800" i="1" dirty="0">
                          <a:latin typeface="Calibri"/>
                          <a:cs typeface="Calibri"/>
                        </a:rPr>
                        <a:t>CFDI</a:t>
                      </a:r>
                      <a:r>
                        <a:rPr sz="1800" i="1" spc="-35" dirty="0">
                          <a:latin typeface="Calibri"/>
                          <a:cs typeface="Calibri"/>
                        </a:rPr>
                        <a:t> </a:t>
                      </a:r>
                      <a:r>
                        <a:rPr sz="1800" i="1" dirty="0">
                          <a:latin typeface="Calibri"/>
                          <a:cs typeface="Calibri"/>
                        </a:rPr>
                        <a:t>vs</a:t>
                      </a:r>
                      <a:r>
                        <a:rPr sz="1800" i="1" spc="-30" dirty="0">
                          <a:latin typeface="Calibri"/>
                          <a:cs typeface="Calibri"/>
                        </a:rPr>
                        <a:t> </a:t>
                      </a:r>
                      <a:r>
                        <a:rPr sz="1800" i="1" dirty="0">
                          <a:latin typeface="Calibri"/>
                          <a:cs typeface="Calibri"/>
                        </a:rPr>
                        <a:t>declaraciones</a:t>
                      </a:r>
                      <a:r>
                        <a:rPr sz="1800" i="1" spc="-10" dirty="0">
                          <a:latin typeface="Calibri"/>
                          <a:cs typeface="Calibri"/>
                        </a:rPr>
                        <a:t> </a:t>
                      </a:r>
                      <a:r>
                        <a:rPr sz="1800" i="1" dirty="0">
                          <a:latin typeface="Calibri"/>
                          <a:cs typeface="Calibri"/>
                        </a:rPr>
                        <a:t>del</a:t>
                      </a:r>
                      <a:r>
                        <a:rPr sz="1800" i="1" spc="-30" dirty="0">
                          <a:latin typeface="Calibri"/>
                          <a:cs typeface="Calibri"/>
                        </a:rPr>
                        <a:t> </a:t>
                      </a:r>
                      <a:r>
                        <a:rPr sz="1800" i="1" dirty="0">
                          <a:latin typeface="Calibri"/>
                          <a:cs typeface="Calibri"/>
                        </a:rPr>
                        <a:t>mes.</a:t>
                      </a:r>
                      <a:r>
                        <a:rPr sz="1800" i="1" spc="-45" dirty="0">
                          <a:latin typeface="Calibri"/>
                          <a:cs typeface="Calibri"/>
                        </a:rPr>
                        <a:t> </a:t>
                      </a:r>
                      <a:r>
                        <a:rPr sz="1800" i="1" dirty="0">
                          <a:latin typeface="Calibri"/>
                          <a:cs typeface="Calibri"/>
                        </a:rPr>
                        <a:t>Aclara</a:t>
                      </a:r>
                      <a:r>
                        <a:rPr sz="1800" i="1" spc="-30" dirty="0">
                          <a:latin typeface="Calibri"/>
                          <a:cs typeface="Calibri"/>
                        </a:rPr>
                        <a:t> </a:t>
                      </a:r>
                      <a:r>
                        <a:rPr sz="1800" i="1" spc="-25" dirty="0">
                          <a:latin typeface="Calibri"/>
                          <a:cs typeface="Calibri"/>
                        </a:rPr>
                        <a:t>el </a:t>
                      </a:r>
                      <a:r>
                        <a:rPr sz="1800" i="1" dirty="0">
                          <a:latin typeface="Calibri"/>
                          <a:cs typeface="Calibri"/>
                        </a:rPr>
                        <a:t>objetivo</a:t>
                      </a:r>
                      <a:r>
                        <a:rPr sz="1800" i="1" spc="-50" dirty="0">
                          <a:latin typeface="Calibri"/>
                          <a:cs typeface="Calibri"/>
                        </a:rPr>
                        <a:t> </a:t>
                      </a:r>
                      <a:r>
                        <a:rPr sz="1800" i="1" dirty="0">
                          <a:latin typeface="Calibri"/>
                          <a:cs typeface="Calibri"/>
                        </a:rPr>
                        <a:t>de</a:t>
                      </a:r>
                      <a:r>
                        <a:rPr sz="1800" i="1" spc="-35" dirty="0">
                          <a:latin typeface="Calibri"/>
                          <a:cs typeface="Calibri"/>
                        </a:rPr>
                        <a:t> </a:t>
                      </a:r>
                      <a:r>
                        <a:rPr sz="1800" i="1" dirty="0">
                          <a:latin typeface="Calibri"/>
                          <a:cs typeface="Calibri"/>
                        </a:rPr>
                        <a:t>evitar</a:t>
                      </a:r>
                      <a:r>
                        <a:rPr sz="1800" i="1" spc="-50" dirty="0">
                          <a:latin typeface="Calibri"/>
                          <a:cs typeface="Calibri"/>
                        </a:rPr>
                        <a:t> </a:t>
                      </a:r>
                      <a:r>
                        <a:rPr sz="1800" i="1" dirty="0">
                          <a:latin typeface="Calibri"/>
                          <a:cs typeface="Calibri"/>
                        </a:rPr>
                        <a:t>diferencias</a:t>
                      </a:r>
                      <a:r>
                        <a:rPr sz="1800" i="1" spc="-30" dirty="0">
                          <a:latin typeface="Calibri"/>
                          <a:cs typeface="Calibri"/>
                        </a:rPr>
                        <a:t> </a:t>
                      </a:r>
                      <a:r>
                        <a:rPr sz="1800" i="1" dirty="0">
                          <a:latin typeface="Calibri"/>
                          <a:cs typeface="Calibri"/>
                        </a:rPr>
                        <a:t>ante</a:t>
                      </a:r>
                      <a:r>
                        <a:rPr sz="1800" i="1" spc="-40" dirty="0">
                          <a:latin typeface="Calibri"/>
                          <a:cs typeface="Calibri"/>
                        </a:rPr>
                        <a:t> </a:t>
                      </a:r>
                      <a:r>
                        <a:rPr sz="1800" i="1" dirty="0">
                          <a:latin typeface="Calibri"/>
                          <a:cs typeface="Calibri"/>
                        </a:rPr>
                        <a:t>el</a:t>
                      </a:r>
                      <a:r>
                        <a:rPr sz="1800" i="1" spc="-45" dirty="0">
                          <a:latin typeface="Calibri"/>
                          <a:cs typeface="Calibri"/>
                        </a:rPr>
                        <a:t> </a:t>
                      </a:r>
                      <a:r>
                        <a:rPr sz="1800" i="1" spc="-40" dirty="0">
                          <a:latin typeface="Calibri"/>
                          <a:cs typeface="Calibri"/>
                        </a:rPr>
                        <a:t>SAT</a:t>
                      </a:r>
                      <a:r>
                        <a:rPr sz="1800" i="1" spc="-55" dirty="0">
                          <a:latin typeface="Calibri"/>
                          <a:cs typeface="Calibri"/>
                        </a:rPr>
                        <a:t> </a:t>
                      </a:r>
                      <a:r>
                        <a:rPr sz="1800" i="1" spc="-50" dirty="0">
                          <a:latin typeface="Calibri"/>
                          <a:cs typeface="Calibri"/>
                        </a:rPr>
                        <a:t>y </a:t>
                      </a:r>
                      <a:r>
                        <a:rPr sz="1800" i="1" spc="-10" dirty="0">
                          <a:latin typeface="Calibri"/>
                          <a:cs typeface="Calibri"/>
                        </a:rPr>
                        <a:t>mantener</a:t>
                      </a:r>
                      <a:r>
                        <a:rPr sz="1800" i="1" spc="-25" dirty="0">
                          <a:latin typeface="Calibri"/>
                          <a:cs typeface="Calibri"/>
                        </a:rPr>
                        <a:t> </a:t>
                      </a:r>
                      <a:r>
                        <a:rPr sz="1800" i="1" spc="-10" dirty="0">
                          <a:latin typeface="Calibri"/>
                          <a:cs typeface="Calibri"/>
                        </a:rPr>
                        <a:t>cumplimiento</a:t>
                      </a:r>
                      <a:r>
                        <a:rPr sz="1800" i="1" spc="-5" dirty="0">
                          <a:latin typeface="Calibri"/>
                          <a:cs typeface="Calibri"/>
                        </a:rPr>
                        <a:t> </a:t>
                      </a:r>
                      <a:r>
                        <a:rPr sz="1800" i="1" spc="-10" dirty="0">
                          <a:latin typeface="Calibri"/>
                          <a:cs typeface="Calibri"/>
                        </a:rPr>
                        <a:t>fiscal.</a:t>
                      </a:r>
                      <a:endParaRPr sz="1800">
                        <a:latin typeface="Calibri"/>
                        <a:cs typeface="Calibri"/>
                      </a:endParaRPr>
                    </a:p>
                  </a:txBody>
                  <a:tcPr marL="0" marR="0" marT="349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075181" y="2871979"/>
            <a:ext cx="2686685" cy="1882139"/>
          </a:xfrm>
          <a:prstGeom prst="rect">
            <a:avLst/>
          </a:prstGeom>
        </p:spPr>
        <p:txBody>
          <a:bodyPr vert="horz" wrap="square" lIns="0" tIns="64769" rIns="0" bIns="0" rtlCol="0">
            <a:spAutoFit/>
          </a:bodyPr>
          <a:lstStyle/>
          <a:p>
            <a:pPr marL="12700" marR="5080" indent="901700" algn="just">
              <a:lnSpc>
                <a:spcPct val="89600"/>
              </a:lnSpc>
              <a:spcBef>
                <a:spcPts val="509"/>
              </a:spcBef>
            </a:pPr>
            <a:r>
              <a:rPr sz="3300" kern="0" dirty="0">
                <a:solidFill>
                  <a:sysClr val="windowText" lastClr="000000"/>
                </a:solidFill>
                <a:latin typeface="Calibri"/>
                <a:cs typeface="Calibri"/>
              </a:rPr>
              <a:t>Módulo</a:t>
            </a:r>
            <a:r>
              <a:rPr sz="3300" kern="0" spc="-85" dirty="0">
                <a:solidFill>
                  <a:sysClr val="windowText" lastClr="000000"/>
                </a:solidFill>
                <a:latin typeface="Calibri"/>
                <a:cs typeface="Calibri"/>
              </a:rPr>
              <a:t> </a:t>
            </a:r>
            <a:r>
              <a:rPr sz="3300" kern="0" spc="-25" dirty="0">
                <a:solidFill>
                  <a:sysClr val="windowText" lastClr="000000"/>
                </a:solidFill>
                <a:latin typeface="Calibri"/>
                <a:cs typeface="Calibri"/>
              </a:rPr>
              <a:t>2: </a:t>
            </a:r>
            <a:r>
              <a:rPr sz="3300" kern="0" spc="-20" dirty="0">
                <a:solidFill>
                  <a:sysClr val="windowText" lastClr="000000"/>
                </a:solidFill>
                <a:latin typeface="Calibri"/>
                <a:cs typeface="Calibri"/>
              </a:rPr>
              <a:t>Automatización </a:t>
            </a:r>
            <a:r>
              <a:rPr sz="3300" kern="0" dirty="0">
                <a:solidFill>
                  <a:sysClr val="windowText" lastClr="000000"/>
                </a:solidFill>
                <a:latin typeface="Calibri"/>
                <a:cs typeface="Calibri"/>
              </a:rPr>
              <a:t>y</a:t>
            </a:r>
            <a:r>
              <a:rPr sz="3300" kern="0" spc="-95" dirty="0">
                <a:solidFill>
                  <a:sysClr val="windowText" lastClr="000000"/>
                </a:solidFill>
                <a:latin typeface="Calibri"/>
                <a:cs typeface="Calibri"/>
              </a:rPr>
              <a:t> </a:t>
            </a:r>
            <a:r>
              <a:rPr sz="3300" kern="0" dirty="0">
                <a:solidFill>
                  <a:sysClr val="windowText" lastClr="000000"/>
                </a:solidFill>
                <a:latin typeface="Calibri"/>
                <a:cs typeface="Calibri"/>
              </a:rPr>
              <a:t>redacción</a:t>
            </a:r>
            <a:r>
              <a:rPr sz="3300" kern="0" spc="-75" dirty="0">
                <a:solidFill>
                  <a:sysClr val="windowText" lastClr="000000"/>
                </a:solidFill>
                <a:latin typeface="Calibri"/>
                <a:cs typeface="Calibri"/>
              </a:rPr>
              <a:t> </a:t>
            </a:r>
            <a:r>
              <a:rPr sz="3300" kern="0" spc="-25" dirty="0">
                <a:solidFill>
                  <a:sysClr val="windowText" lastClr="000000"/>
                </a:solidFill>
                <a:latin typeface="Calibri"/>
                <a:cs typeface="Calibri"/>
              </a:rPr>
              <a:t>con</a:t>
            </a:r>
            <a:endParaRPr sz="3300" kern="0">
              <a:solidFill>
                <a:sysClr val="windowText" lastClr="000000"/>
              </a:solidFill>
              <a:latin typeface="Calibri"/>
              <a:cs typeface="Calibri"/>
            </a:endParaRPr>
          </a:p>
          <a:p>
            <a:pPr marR="5715" algn="r">
              <a:lnSpc>
                <a:spcPts val="3565"/>
              </a:lnSpc>
            </a:pPr>
            <a:r>
              <a:rPr sz="3300" kern="0" spc="-25" dirty="0">
                <a:solidFill>
                  <a:sysClr val="windowText" lastClr="000000"/>
                </a:solidFill>
                <a:latin typeface="Calibri"/>
                <a:cs typeface="Calibri"/>
              </a:rPr>
              <a:t>IA</a:t>
            </a:r>
            <a:endParaRPr sz="3300" kern="0">
              <a:solidFill>
                <a:sysClr val="windowText" lastClr="000000"/>
              </a:solidFill>
              <a:latin typeface="Calibri"/>
              <a:cs typeface="Calibri"/>
            </a:endParaRPr>
          </a:p>
        </p:txBody>
      </p:sp>
      <p:pic>
        <p:nvPicPr>
          <p:cNvPr id="3" name="object 3"/>
          <p:cNvPicPr/>
          <p:nvPr/>
        </p:nvPicPr>
        <p:blipFill>
          <a:blip r:embed="rId2" cstate="print"/>
          <a:stretch>
            <a:fillRect/>
          </a:stretch>
        </p:blipFill>
        <p:spPr>
          <a:xfrm>
            <a:off x="5057394" y="1119377"/>
            <a:ext cx="25400" cy="5738622"/>
          </a:xfrm>
          <a:prstGeom prst="rect">
            <a:avLst/>
          </a:prstGeom>
        </p:spPr>
      </p:pic>
      <p:grpSp>
        <p:nvGrpSpPr>
          <p:cNvPr id="4" name="object 4"/>
          <p:cNvGrpSpPr/>
          <p:nvPr/>
        </p:nvGrpSpPr>
        <p:grpSpPr>
          <a:xfrm>
            <a:off x="5355464" y="1075183"/>
            <a:ext cx="4684395" cy="930275"/>
            <a:chOff x="3831463" y="1075182"/>
            <a:chExt cx="4684395" cy="930275"/>
          </a:xfrm>
        </p:grpSpPr>
        <p:sp>
          <p:nvSpPr>
            <p:cNvPr id="5" name="object 5"/>
            <p:cNvSpPr/>
            <p:nvPr/>
          </p:nvSpPr>
          <p:spPr>
            <a:xfrm>
              <a:off x="3831463" y="1075182"/>
              <a:ext cx="4684395" cy="930275"/>
            </a:xfrm>
            <a:custGeom>
              <a:avLst/>
              <a:gdLst/>
              <a:ahLst/>
              <a:cxnLst/>
              <a:rect l="l" t="t" r="r" b="b"/>
              <a:pathLst>
                <a:path w="4684395" h="930275">
                  <a:moveTo>
                    <a:pt x="4590922" y="0"/>
                  </a:moveTo>
                  <a:lnTo>
                    <a:pt x="92963" y="0"/>
                  </a:lnTo>
                  <a:lnTo>
                    <a:pt x="56739" y="7310"/>
                  </a:lnTo>
                  <a:lnTo>
                    <a:pt x="27193" y="27241"/>
                  </a:lnTo>
                  <a:lnTo>
                    <a:pt x="7292" y="56792"/>
                  </a:lnTo>
                  <a:lnTo>
                    <a:pt x="0" y="92963"/>
                  </a:lnTo>
                  <a:lnTo>
                    <a:pt x="0" y="837056"/>
                  </a:lnTo>
                  <a:lnTo>
                    <a:pt x="7292" y="873301"/>
                  </a:lnTo>
                  <a:lnTo>
                    <a:pt x="27193" y="902890"/>
                  </a:lnTo>
                  <a:lnTo>
                    <a:pt x="56739" y="922835"/>
                  </a:lnTo>
                  <a:lnTo>
                    <a:pt x="92963" y="930147"/>
                  </a:lnTo>
                  <a:lnTo>
                    <a:pt x="4590922" y="930147"/>
                  </a:lnTo>
                  <a:lnTo>
                    <a:pt x="4627094" y="922835"/>
                  </a:lnTo>
                  <a:lnTo>
                    <a:pt x="4656645" y="902890"/>
                  </a:lnTo>
                  <a:lnTo>
                    <a:pt x="4676576" y="873301"/>
                  </a:lnTo>
                  <a:lnTo>
                    <a:pt x="4683887" y="837056"/>
                  </a:lnTo>
                  <a:lnTo>
                    <a:pt x="4683887" y="92963"/>
                  </a:lnTo>
                  <a:lnTo>
                    <a:pt x="4676576" y="56792"/>
                  </a:lnTo>
                  <a:lnTo>
                    <a:pt x="4656645" y="27241"/>
                  </a:lnTo>
                  <a:lnTo>
                    <a:pt x="4627094" y="7310"/>
                  </a:lnTo>
                  <a:lnTo>
                    <a:pt x="4590922" y="0"/>
                  </a:lnTo>
                  <a:close/>
                </a:path>
              </a:pathLst>
            </a:custGeom>
            <a:solidFill>
              <a:srgbClr val="F1F1F1"/>
            </a:solidFill>
          </p:spPr>
          <p:txBody>
            <a:bodyPr wrap="square" lIns="0" tIns="0" rIns="0" bIns="0" rtlCol="0"/>
            <a:lstStyle/>
            <a:p>
              <a:endParaRPr kern="0">
                <a:solidFill>
                  <a:sysClr val="windowText" lastClr="000000"/>
                </a:solidFill>
              </a:endParaRPr>
            </a:p>
          </p:txBody>
        </p:sp>
        <p:sp>
          <p:nvSpPr>
            <p:cNvPr id="6" name="object 6"/>
            <p:cNvSpPr/>
            <p:nvPr/>
          </p:nvSpPr>
          <p:spPr>
            <a:xfrm>
              <a:off x="4144949" y="1331977"/>
              <a:ext cx="448945" cy="419100"/>
            </a:xfrm>
            <a:custGeom>
              <a:avLst/>
              <a:gdLst/>
              <a:ahLst/>
              <a:cxnLst/>
              <a:rect l="l" t="t" r="r" b="b"/>
              <a:pathLst>
                <a:path w="448945" h="419100">
                  <a:moveTo>
                    <a:pt x="263423" y="0"/>
                  </a:moveTo>
                  <a:lnTo>
                    <a:pt x="37932" y="79070"/>
                  </a:lnTo>
                  <a:lnTo>
                    <a:pt x="16225" y="123918"/>
                  </a:lnTo>
                  <a:lnTo>
                    <a:pt x="15805" y="150233"/>
                  </a:lnTo>
                  <a:lnTo>
                    <a:pt x="16859" y="158140"/>
                  </a:lnTo>
                  <a:lnTo>
                    <a:pt x="18439" y="165520"/>
                  </a:lnTo>
                  <a:lnTo>
                    <a:pt x="8001" y="176780"/>
                  </a:lnTo>
                  <a:lnTo>
                    <a:pt x="2502" y="191943"/>
                  </a:lnTo>
                  <a:lnTo>
                    <a:pt x="362" y="209182"/>
                  </a:lnTo>
                  <a:lnTo>
                    <a:pt x="218" y="216126"/>
                  </a:lnTo>
                  <a:lnTo>
                    <a:pt x="109" y="221397"/>
                  </a:lnTo>
                  <a:lnTo>
                    <a:pt x="0" y="226668"/>
                  </a:lnTo>
                  <a:lnTo>
                    <a:pt x="839" y="240135"/>
                  </a:lnTo>
                  <a:lnTo>
                    <a:pt x="3556" y="252564"/>
                  </a:lnTo>
                  <a:lnTo>
                    <a:pt x="8446" y="263510"/>
                  </a:lnTo>
                  <a:lnTo>
                    <a:pt x="15805" y="272529"/>
                  </a:lnTo>
                  <a:lnTo>
                    <a:pt x="14529" y="279646"/>
                  </a:lnTo>
                  <a:lnTo>
                    <a:pt x="14346" y="285708"/>
                  </a:lnTo>
                  <a:lnTo>
                    <a:pt x="14290" y="287553"/>
                  </a:lnTo>
                  <a:lnTo>
                    <a:pt x="14545" y="296250"/>
                  </a:lnTo>
                  <a:lnTo>
                    <a:pt x="14660" y="301522"/>
                  </a:lnTo>
                  <a:lnTo>
                    <a:pt x="28976" y="350439"/>
                  </a:lnTo>
                  <a:lnTo>
                    <a:pt x="188611" y="419074"/>
                  </a:lnTo>
                  <a:lnTo>
                    <a:pt x="271202" y="384810"/>
                  </a:lnTo>
                  <a:lnTo>
                    <a:pt x="189665" y="384810"/>
                  </a:lnTo>
                  <a:lnTo>
                    <a:pt x="42674" y="326824"/>
                  </a:lnTo>
                  <a:lnTo>
                    <a:pt x="42674" y="285708"/>
                  </a:lnTo>
                  <a:lnTo>
                    <a:pt x="124316" y="285708"/>
                  </a:lnTo>
                  <a:lnTo>
                    <a:pt x="28449" y="247754"/>
                  </a:lnTo>
                  <a:lnTo>
                    <a:pt x="28449" y="200311"/>
                  </a:lnTo>
                  <a:lnTo>
                    <a:pt x="137459" y="200312"/>
                  </a:lnTo>
                  <a:lnTo>
                    <a:pt x="44255" y="163412"/>
                  </a:lnTo>
                  <a:lnTo>
                    <a:pt x="44255" y="115970"/>
                  </a:lnTo>
                  <a:lnTo>
                    <a:pt x="333036" y="115970"/>
                  </a:lnTo>
                  <a:lnTo>
                    <a:pt x="400930" y="88559"/>
                  </a:lnTo>
                  <a:lnTo>
                    <a:pt x="421477" y="88559"/>
                  </a:lnTo>
                  <a:lnTo>
                    <a:pt x="421477" y="80124"/>
                  </a:lnTo>
                  <a:lnTo>
                    <a:pt x="448873" y="68527"/>
                  </a:lnTo>
                  <a:lnTo>
                    <a:pt x="263423" y="0"/>
                  </a:lnTo>
                  <a:close/>
                </a:path>
                <a:path w="448945" h="419100">
                  <a:moveTo>
                    <a:pt x="420424" y="249863"/>
                  </a:moveTo>
                  <a:lnTo>
                    <a:pt x="400403" y="249863"/>
                  </a:lnTo>
                  <a:lnTo>
                    <a:pt x="400374" y="252564"/>
                  </a:lnTo>
                  <a:lnTo>
                    <a:pt x="400254" y="263511"/>
                  </a:lnTo>
                  <a:lnTo>
                    <a:pt x="400155" y="272530"/>
                  </a:lnTo>
                  <a:lnTo>
                    <a:pt x="400076" y="279646"/>
                  </a:lnTo>
                  <a:lnTo>
                    <a:pt x="399990" y="287553"/>
                  </a:lnTo>
                  <a:lnTo>
                    <a:pt x="399877" y="297832"/>
                  </a:lnTo>
                  <a:lnTo>
                    <a:pt x="189665" y="384810"/>
                  </a:lnTo>
                  <a:lnTo>
                    <a:pt x="271202" y="384810"/>
                  </a:lnTo>
                  <a:lnTo>
                    <a:pt x="447820" y="311538"/>
                  </a:lnTo>
                  <a:lnTo>
                    <a:pt x="420424" y="301522"/>
                  </a:lnTo>
                  <a:lnTo>
                    <a:pt x="420424" y="249863"/>
                  </a:lnTo>
                  <a:close/>
                </a:path>
                <a:path w="448945" h="419100">
                  <a:moveTo>
                    <a:pt x="124316" y="285708"/>
                  </a:moveTo>
                  <a:lnTo>
                    <a:pt x="42674" y="285708"/>
                  </a:lnTo>
                  <a:lnTo>
                    <a:pt x="173859" y="339476"/>
                  </a:lnTo>
                  <a:lnTo>
                    <a:pt x="259146" y="305739"/>
                  </a:lnTo>
                  <a:lnTo>
                    <a:pt x="174913" y="305739"/>
                  </a:lnTo>
                  <a:lnTo>
                    <a:pt x="124316" y="285708"/>
                  </a:lnTo>
                  <a:close/>
                </a:path>
                <a:path w="448945" h="419100">
                  <a:moveTo>
                    <a:pt x="405672" y="173955"/>
                  </a:moveTo>
                  <a:lnTo>
                    <a:pt x="385652" y="173955"/>
                  </a:lnTo>
                  <a:lnTo>
                    <a:pt x="385652" y="218762"/>
                  </a:lnTo>
                  <a:lnTo>
                    <a:pt x="385125" y="218762"/>
                  </a:lnTo>
                  <a:lnTo>
                    <a:pt x="174913" y="305739"/>
                  </a:lnTo>
                  <a:lnTo>
                    <a:pt x="259146" y="305739"/>
                  </a:lnTo>
                  <a:lnTo>
                    <a:pt x="400403" y="249863"/>
                  </a:lnTo>
                  <a:lnTo>
                    <a:pt x="420424" y="249863"/>
                  </a:lnTo>
                  <a:lnTo>
                    <a:pt x="420424" y="243537"/>
                  </a:lnTo>
                  <a:lnTo>
                    <a:pt x="447820" y="231940"/>
                  </a:lnTo>
                  <a:lnTo>
                    <a:pt x="405672" y="216126"/>
                  </a:lnTo>
                  <a:lnTo>
                    <a:pt x="405672" y="173955"/>
                  </a:lnTo>
                  <a:close/>
                </a:path>
                <a:path w="448945" h="419100">
                  <a:moveTo>
                    <a:pt x="137459" y="200312"/>
                  </a:moveTo>
                  <a:lnTo>
                    <a:pt x="28449" y="200311"/>
                  </a:lnTo>
                  <a:lnTo>
                    <a:pt x="179128" y="260405"/>
                  </a:lnTo>
                  <a:lnTo>
                    <a:pt x="272315" y="221397"/>
                  </a:lnTo>
                  <a:lnTo>
                    <a:pt x="190718" y="221397"/>
                  </a:lnTo>
                  <a:lnTo>
                    <a:pt x="137459" y="200312"/>
                  </a:lnTo>
                  <a:close/>
                </a:path>
                <a:path w="448945" h="419100">
                  <a:moveTo>
                    <a:pt x="421477" y="88559"/>
                  </a:moveTo>
                  <a:lnTo>
                    <a:pt x="400930" y="88559"/>
                  </a:lnTo>
                  <a:lnTo>
                    <a:pt x="400930" y="133892"/>
                  </a:lnTo>
                  <a:lnTo>
                    <a:pt x="190718" y="221397"/>
                  </a:lnTo>
                  <a:lnTo>
                    <a:pt x="272315" y="221397"/>
                  </a:lnTo>
                  <a:lnTo>
                    <a:pt x="385652" y="173955"/>
                  </a:lnTo>
                  <a:lnTo>
                    <a:pt x="405672" y="173955"/>
                  </a:lnTo>
                  <a:lnTo>
                    <a:pt x="405672" y="165521"/>
                  </a:lnTo>
                  <a:lnTo>
                    <a:pt x="448873" y="147598"/>
                  </a:lnTo>
                  <a:lnTo>
                    <a:pt x="421477" y="137582"/>
                  </a:lnTo>
                  <a:lnTo>
                    <a:pt x="421477" y="88559"/>
                  </a:lnTo>
                  <a:close/>
                </a:path>
                <a:path w="448945" h="419100">
                  <a:moveTo>
                    <a:pt x="333036" y="115970"/>
                  </a:moveTo>
                  <a:lnTo>
                    <a:pt x="44255" y="115970"/>
                  </a:lnTo>
                  <a:lnTo>
                    <a:pt x="190718" y="173428"/>
                  </a:lnTo>
                  <a:lnTo>
                    <a:pt x="333036" y="115970"/>
                  </a:lnTo>
                  <a:close/>
                </a:path>
              </a:pathLst>
            </a:custGeom>
            <a:solidFill>
              <a:srgbClr val="C0504D"/>
            </a:solidFill>
          </p:spPr>
          <p:txBody>
            <a:bodyPr wrap="square" lIns="0" tIns="0" rIns="0" bIns="0" rtlCol="0"/>
            <a:lstStyle/>
            <a:p>
              <a:endParaRPr kern="0">
                <a:solidFill>
                  <a:sysClr val="windowText" lastClr="000000"/>
                </a:solidFill>
              </a:endParaRPr>
            </a:p>
          </p:txBody>
        </p:sp>
      </p:grpSp>
      <p:sp>
        <p:nvSpPr>
          <p:cNvPr id="7" name="object 7"/>
          <p:cNvSpPr txBox="1">
            <a:spLocks noGrp="1"/>
          </p:cNvSpPr>
          <p:nvPr>
            <p:ph type="title"/>
          </p:nvPr>
        </p:nvSpPr>
        <p:spPr>
          <a:xfrm>
            <a:off x="6516115" y="1221181"/>
            <a:ext cx="2717800" cy="580390"/>
          </a:xfrm>
          <a:prstGeom prst="rect">
            <a:avLst/>
          </a:prstGeom>
        </p:spPr>
        <p:txBody>
          <a:bodyPr vert="horz" wrap="square" lIns="0" tIns="12065" rIns="0" bIns="0" rtlCol="0">
            <a:spAutoFit/>
          </a:bodyPr>
          <a:lstStyle/>
          <a:p>
            <a:pPr marL="12700">
              <a:lnSpc>
                <a:spcPts val="2185"/>
              </a:lnSpc>
              <a:spcBef>
                <a:spcPts val="95"/>
              </a:spcBef>
            </a:pPr>
            <a:r>
              <a:rPr sz="1900" dirty="0"/>
              <a:t>-</a:t>
            </a:r>
            <a:r>
              <a:rPr sz="1900" spc="-65" dirty="0"/>
              <a:t> </a:t>
            </a:r>
            <a:r>
              <a:rPr sz="1900" dirty="0"/>
              <a:t>Prompts</a:t>
            </a:r>
            <a:r>
              <a:rPr sz="1900" spc="-40" dirty="0"/>
              <a:t> </a:t>
            </a:r>
            <a:r>
              <a:rPr sz="1900" dirty="0"/>
              <a:t>útiles</a:t>
            </a:r>
            <a:r>
              <a:rPr sz="1900" spc="-55" dirty="0"/>
              <a:t> </a:t>
            </a:r>
            <a:r>
              <a:rPr sz="1900" dirty="0"/>
              <a:t>para</a:t>
            </a:r>
            <a:r>
              <a:rPr sz="1900" spc="-65" dirty="0"/>
              <a:t> </a:t>
            </a:r>
            <a:r>
              <a:rPr sz="1900" spc="-10" dirty="0"/>
              <a:t>tareas</a:t>
            </a:r>
            <a:endParaRPr sz="1900"/>
          </a:p>
          <a:p>
            <a:pPr marL="12700">
              <a:lnSpc>
                <a:spcPts val="2185"/>
              </a:lnSpc>
            </a:pPr>
            <a:r>
              <a:rPr sz="1900" spc="-10" dirty="0"/>
              <a:t>contables</a:t>
            </a:r>
            <a:r>
              <a:rPr sz="1900" spc="-35" dirty="0"/>
              <a:t> </a:t>
            </a:r>
            <a:r>
              <a:rPr sz="1900" dirty="0"/>
              <a:t>y</a:t>
            </a:r>
            <a:r>
              <a:rPr sz="1900" spc="-40" dirty="0"/>
              <a:t> </a:t>
            </a:r>
            <a:r>
              <a:rPr sz="1900" spc="-10" dirty="0"/>
              <a:t>fiscales</a:t>
            </a:r>
            <a:endParaRPr sz="1900"/>
          </a:p>
        </p:txBody>
      </p:sp>
      <p:grpSp>
        <p:nvGrpSpPr>
          <p:cNvPr id="8" name="object 8"/>
          <p:cNvGrpSpPr/>
          <p:nvPr/>
        </p:nvGrpSpPr>
        <p:grpSpPr>
          <a:xfrm>
            <a:off x="5355464" y="2237740"/>
            <a:ext cx="4684395" cy="930275"/>
            <a:chOff x="3831463" y="2237739"/>
            <a:chExt cx="4684395" cy="930275"/>
          </a:xfrm>
        </p:grpSpPr>
        <p:sp>
          <p:nvSpPr>
            <p:cNvPr id="9" name="object 9"/>
            <p:cNvSpPr/>
            <p:nvPr/>
          </p:nvSpPr>
          <p:spPr>
            <a:xfrm>
              <a:off x="3831463" y="2237739"/>
              <a:ext cx="4684395" cy="930275"/>
            </a:xfrm>
            <a:custGeom>
              <a:avLst/>
              <a:gdLst/>
              <a:ahLst/>
              <a:cxnLst/>
              <a:rect l="l" t="t" r="r" b="b"/>
              <a:pathLst>
                <a:path w="4684395" h="930275">
                  <a:moveTo>
                    <a:pt x="4590922" y="0"/>
                  </a:moveTo>
                  <a:lnTo>
                    <a:pt x="92963" y="0"/>
                  </a:lnTo>
                  <a:lnTo>
                    <a:pt x="56739" y="7312"/>
                  </a:lnTo>
                  <a:lnTo>
                    <a:pt x="27193" y="27257"/>
                  </a:lnTo>
                  <a:lnTo>
                    <a:pt x="7292" y="56846"/>
                  </a:lnTo>
                  <a:lnTo>
                    <a:pt x="0" y="93090"/>
                  </a:lnTo>
                  <a:lnTo>
                    <a:pt x="0" y="837184"/>
                  </a:lnTo>
                  <a:lnTo>
                    <a:pt x="7292" y="873355"/>
                  </a:lnTo>
                  <a:lnTo>
                    <a:pt x="27193" y="902906"/>
                  </a:lnTo>
                  <a:lnTo>
                    <a:pt x="56739" y="922837"/>
                  </a:lnTo>
                  <a:lnTo>
                    <a:pt x="92963" y="930148"/>
                  </a:lnTo>
                  <a:lnTo>
                    <a:pt x="4590922" y="930148"/>
                  </a:lnTo>
                  <a:lnTo>
                    <a:pt x="4627094" y="922837"/>
                  </a:lnTo>
                  <a:lnTo>
                    <a:pt x="4656645" y="902906"/>
                  </a:lnTo>
                  <a:lnTo>
                    <a:pt x="4676576" y="873355"/>
                  </a:lnTo>
                  <a:lnTo>
                    <a:pt x="4683887" y="837184"/>
                  </a:lnTo>
                  <a:lnTo>
                    <a:pt x="4683887" y="93090"/>
                  </a:lnTo>
                  <a:lnTo>
                    <a:pt x="4676576" y="56846"/>
                  </a:lnTo>
                  <a:lnTo>
                    <a:pt x="4656645" y="27257"/>
                  </a:lnTo>
                  <a:lnTo>
                    <a:pt x="4627094" y="7312"/>
                  </a:lnTo>
                  <a:lnTo>
                    <a:pt x="4590922" y="0"/>
                  </a:lnTo>
                  <a:close/>
                </a:path>
              </a:pathLst>
            </a:custGeom>
            <a:solidFill>
              <a:srgbClr val="F1F1F1"/>
            </a:solidFill>
          </p:spPr>
          <p:txBody>
            <a:bodyPr wrap="square" lIns="0" tIns="0" rIns="0" bIns="0" rtlCol="0"/>
            <a:lstStyle/>
            <a:p>
              <a:endParaRPr kern="0">
                <a:solidFill>
                  <a:sysClr val="windowText" lastClr="000000"/>
                </a:solidFill>
              </a:endParaRPr>
            </a:p>
          </p:txBody>
        </p:sp>
        <p:sp>
          <p:nvSpPr>
            <p:cNvPr id="10" name="object 10"/>
            <p:cNvSpPr/>
            <p:nvPr/>
          </p:nvSpPr>
          <p:spPr>
            <a:xfrm>
              <a:off x="4158640" y="2556217"/>
              <a:ext cx="421640" cy="295275"/>
            </a:xfrm>
            <a:custGeom>
              <a:avLst/>
              <a:gdLst/>
              <a:ahLst/>
              <a:cxnLst/>
              <a:rect l="l" t="t" r="r" b="b"/>
              <a:pathLst>
                <a:path w="421639" h="295275">
                  <a:moveTo>
                    <a:pt x="263423" y="21082"/>
                  </a:moveTo>
                  <a:lnTo>
                    <a:pt x="261759" y="12903"/>
                  </a:lnTo>
                  <a:lnTo>
                    <a:pt x="257238" y="6197"/>
                  </a:lnTo>
                  <a:lnTo>
                    <a:pt x="250532" y="1663"/>
                  </a:lnTo>
                  <a:lnTo>
                    <a:pt x="242354" y="0"/>
                  </a:lnTo>
                  <a:lnTo>
                    <a:pt x="21069" y="0"/>
                  </a:lnTo>
                  <a:lnTo>
                    <a:pt x="12890" y="1663"/>
                  </a:lnTo>
                  <a:lnTo>
                    <a:pt x="6184" y="6197"/>
                  </a:lnTo>
                  <a:lnTo>
                    <a:pt x="1663" y="12903"/>
                  </a:lnTo>
                  <a:lnTo>
                    <a:pt x="0" y="21082"/>
                  </a:lnTo>
                  <a:lnTo>
                    <a:pt x="0" y="163410"/>
                  </a:lnTo>
                  <a:lnTo>
                    <a:pt x="1663" y="171602"/>
                  </a:lnTo>
                  <a:lnTo>
                    <a:pt x="6184" y="178308"/>
                  </a:lnTo>
                  <a:lnTo>
                    <a:pt x="12890" y="182829"/>
                  </a:lnTo>
                  <a:lnTo>
                    <a:pt x="21069" y="184492"/>
                  </a:lnTo>
                  <a:lnTo>
                    <a:pt x="52679" y="184492"/>
                  </a:lnTo>
                  <a:lnTo>
                    <a:pt x="52679" y="237210"/>
                  </a:lnTo>
                  <a:lnTo>
                    <a:pt x="105371" y="184492"/>
                  </a:lnTo>
                  <a:lnTo>
                    <a:pt x="136982" y="184492"/>
                  </a:lnTo>
                  <a:lnTo>
                    <a:pt x="136982" y="79070"/>
                  </a:lnTo>
                  <a:lnTo>
                    <a:pt x="140309" y="62699"/>
                  </a:lnTo>
                  <a:lnTo>
                    <a:pt x="149364" y="49288"/>
                  </a:lnTo>
                  <a:lnTo>
                    <a:pt x="162763" y="40220"/>
                  </a:lnTo>
                  <a:lnTo>
                    <a:pt x="179133" y="36893"/>
                  </a:lnTo>
                  <a:lnTo>
                    <a:pt x="263423" y="36893"/>
                  </a:lnTo>
                  <a:lnTo>
                    <a:pt x="263423" y="21082"/>
                  </a:lnTo>
                  <a:close/>
                </a:path>
                <a:path w="421639" h="295275">
                  <a:moveTo>
                    <a:pt x="421474" y="79070"/>
                  </a:moveTo>
                  <a:lnTo>
                    <a:pt x="419811" y="70878"/>
                  </a:lnTo>
                  <a:lnTo>
                    <a:pt x="415290" y="64173"/>
                  </a:lnTo>
                  <a:lnTo>
                    <a:pt x="408584" y="59651"/>
                  </a:lnTo>
                  <a:lnTo>
                    <a:pt x="400405" y="57988"/>
                  </a:lnTo>
                  <a:lnTo>
                    <a:pt x="179133" y="57988"/>
                  </a:lnTo>
                  <a:lnTo>
                    <a:pt x="170942" y="59651"/>
                  </a:lnTo>
                  <a:lnTo>
                    <a:pt x="164249" y="64173"/>
                  </a:lnTo>
                  <a:lnTo>
                    <a:pt x="159715" y="70878"/>
                  </a:lnTo>
                  <a:lnTo>
                    <a:pt x="158051" y="79070"/>
                  </a:lnTo>
                  <a:lnTo>
                    <a:pt x="158051" y="221399"/>
                  </a:lnTo>
                  <a:lnTo>
                    <a:pt x="159715" y="229577"/>
                  </a:lnTo>
                  <a:lnTo>
                    <a:pt x="164249" y="236283"/>
                  </a:lnTo>
                  <a:lnTo>
                    <a:pt x="170942" y="240817"/>
                  </a:lnTo>
                  <a:lnTo>
                    <a:pt x="179133" y="242481"/>
                  </a:lnTo>
                  <a:lnTo>
                    <a:pt x="316103" y="242481"/>
                  </a:lnTo>
                  <a:lnTo>
                    <a:pt x="368795" y="295198"/>
                  </a:lnTo>
                  <a:lnTo>
                    <a:pt x="368795" y="242481"/>
                  </a:lnTo>
                  <a:lnTo>
                    <a:pt x="400405" y="242481"/>
                  </a:lnTo>
                  <a:lnTo>
                    <a:pt x="408584" y="240817"/>
                  </a:lnTo>
                  <a:lnTo>
                    <a:pt x="415290" y="236283"/>
                  </a:lnTo>
                  <a:lnTo>
                    <a:pt x="419811" y="229577"/>
                  </a:lnTo>
                  <a:lnTo>
                    <a:pt x="421474" y="221399"/>
                  </a:lnTo>
                  <a:lnTo>
                    <a:pt x="421474" y="79070"/>
                  </a:lnTo>
                  <a:close/>
                </a:path>
              </a:pathLst>
            </a:custGeom>
            <a:solidFill>
              <a:srgbClr val="9BBA58"/>
            </a:solidFill>
          </p:spPr>
          <p:txBody>
            <a:bodyPr wrap="square" lIns="0" tIns="0" rIns="0" bIns="0" rtlCol="0"/>
            <a:lstStyle/>
            <a:p>
              <a:endParaRPr kern="0">
                <a:solidFill>
                  <a:sysClr val="windowText" lastClr="000000"/>
                </a:solidFill>
              </a:endParaRPr>
            </a:p>
          </p:txBody>
        </p:sp>
      </p:grpSp>
      <p:sp>
        <p:nvSpPr>
          <p:cNvPr id="11" name="object 11"/>
          <p:cNvSpPr txBox="1"/>
          <p:nvPr/>
        </p:nvSpPr>
        <p:spPr>
          <a:xfrm>
            <a:off x="6516116" y="2517139"/>
            <a:ext cx="3286125" cy="314960"/>
          </a:xfrm>
          <a:prstGeom prst="rect">
            <a:avLst/>
          </a:prstGeom>
        </p:spPr>
        <p:txBody>
          <a:bodyPr vert="horz" wrap="square" lIns="0" tIns="12065" rIns="0" bIns="0" rtlCol="0">
            <a:spAutoFit/>
          </a:bodyPr>
          <a:lstStyle/>
          <a:p>
            <a:pPr marL="12700">
              <a:spcBef>
                <a:spcPts val="95"/>
              </a:spcBef>
            </a:pPr>
            <a:r>
              <a:rPr sz="1900" kern="0" dirty="0">
                <a:solidFill>
                  <a:sysClr val="windowText" lastClr="000000"/>
                </a:solidFill>
                <a:latin typeface="Calibri"/>
                <a:cs typeface="Calibri"/>
              </a:rPr>
              <a:t>-</a:t>
            </a:r>
            <a:r>
              <a:rPr sz="1900" kern="0" spc="-45" dirty="0">
                <a:solidFill>
                  <a:sysClr val="windowText" lastClr="000000"/>
                </a:solidFill>
                <a:latin typeface="Calibri"/>
                <a:cs typeface="Calibri"/>
              </a:rPr>
              <a:t> </a:t>
            </a:r>
            <a:r>
              <a:rPr sz="1900" kern="0" spc="-10" dirty="0">
                <a:solidFill>
                  <a:sysClr val="windowText" lastClr="000000"/>
                </a:solidFill>
                <a:latin typeface="Calibri"/>
                <a:cs typeface="Calibri"/>
              </a:rPr>
              <a:t>Respuesta</a:t>
            </a:r>
            <a:r>
              <a:rPr sz="1900" kern="0" spc="-40" dirty="0">
                <a:solidFill>
                  <a:sysClr val="windowText" lastClr="000000"/>
                </a:solidFill>
                <a:latin typeface="Calibri"/>
                <a:cs typeface="Calibri"/>
              </a:rPr>
              <a:t> </a:t>
            </a:r>
            <a:r>
              <a:rPr sz="1900" kern="0" dirty="0">
                <a:solidFill>
                  <a:sysClr val="windowText" lastClr="000000"/>
                </a:solidFill>
                <a:latin typeface="Calibri"/>
                <a:cs typeface="Calibri"/>
              </a:rPr>
              <a:t>a</a:t>
            </a:r>
            <a:r>
              <a:rPr sz="1900" kern="0" spc="-40" dirty="0">
                <a:solidFill>
                  <a:sysClr val="windowText" lastClr="000000"/>
                </a:solidFill>
                <a:latin typeface="Calibri"/>
                <a:cs typeface="Calibri"/>
              </a:rPr>
              <a:t> </a:t>
            </a:r>
            <a:r>
              <a:rPr sz="1900" kern="0" spc="-10" dirty="0">
                <a:solidFill>
                  <a:sysClr val="windowText" lastClr="000000"/>
                </a:solidFill>
                <a:latin typeface="Calibri"/>
                <a:cs typeface="Calibri"/>
              </a:rPr>
              <a:t>requerimientos</a:t>
            </a:r>
            <a:r>
              <a:rPr sz="1900" kern="0" spc="-30" dirty="0">
                <a:solidFill>
                  <a:sysClr val="windowText" lastClr="000000"/>
                </a:solidFill>
                <a:latin typeface="Calibri"/>
                <a:cs typeface="Calibri"/>
              </a:rPr>
              <a:t> </a:t>
            </a:r>
            <a:r>
              <a:rPr sz="1900" kern="0" spc="-25" dirty="0">
                <a:solidFill>
                  <a:sysClr val="windowText" lastClr="000000"/>
                </a:solidFill>
                <a:latin typeface="Calibri"/>
                <a:cs typeface="Calibri"/>
              </a:rPr>
              <a:t>SAT</a:t>
            </a:r>
            <a:endParaRPr sz="1900" kern="0">
              <a:solidFill>
                <a:sysClr val="windowText" lastClr="000000"/>
              </a:solidFill>
              <a:latin typeface="Calibri"/>
              <a:cs typeface="Calibri"/>
            </a:endParaRPr>
          </a:p>
        </p:txBody>
      </p:sp>
      <p:grpSp>
        <p:nvGrpSpPr>
          <p:cNvPr id="12" name="object 12"/>
          <p:cNvGrpSpPr/>
          <p:nvPr/>
        </p:nvGrpSpPr>
        <p:grpSpPr>
          <a:xfrm>
            <a:off x="5355464" y="3400426"/>
            <a:ext cx="4684395" cy="930275"/>
            <a:chOff x="3831463" y="3400425"/>
            <a:chExt cx="4684395" cy="930275"/>
          </a:xfrm>
        </p:grpSpPr>
        <p:sp>
          <p:nvSpPr>
            <p:cNvPr id="13" name="object 13"/>
            <p:cNvSpPr/>
            <p:nvPr/>
          </p:nvSpPr>
          <p:spPr>
            <a:xfrm>
              <a:off x="3831463" y="3400425"/>
              <a:ext cx="4684395" cy="930275"/>
            </a:xfrm>
            <a:custGeom>
              <a:avLst/>
              <a:gdLst/>
              <a:ahLst/>
              <a:cxnLst/>
              <a:rect l="l" t="t" r="r" b="b"/>
              <a:pathLst>
                <a:path w="4684395" h="930275">
                  <a:moveTo>
                    <a:pt x="4590922" y="0"/>
                  </a:moveTo>
                  <a:lnTo>
                    <a:pt x="92963" y="0"/>
                  </a:lnTo>
                  <a:lnTo>
                    <a:pt x="56739" y="7310"/>
                  </a:lnTo>
                  <a:lnTo>
                    <a:pt x="27193" y="27241"/>
                  </a:lnTo>
                  <a:lnTo>
                    <a:pt x="7292" y="56792"/>
                  </a:lnTo>
                  <a:lnTo>
                    <a:pt x="0" y="92963"/>
                  </a:lnTo>
                  <a:lnTo>
                    <a:pt x="0" y="837057"/>
                  </a:lnTo>
                  <a:lnTo>
                    <a:pt x="7292" y="873301"/>
                  </a:lnTo>
                  <a:lnTo>
                    <a:pt x="27193" y="902890"/>
                  </a:lnTo>
                  <a:lnTo>
                    <a:pt x="56739" y="922835"/>
                  </a:lnTo>
                  <a:lnTo>
                    <a:pt x="92963" y="930148"/>
                  </a:lnTo>
                  <a:lnTo>
                    <a:pt x="4590922" y="930148"/>
                  </a:lnTo>
                  <a:lnTo>
                    <a:pt x="4627094" y="922835"/>
                  </a:lnTo>
                  <a:lnTo>
                    <a:pt x="4656645" y="902890"/>
                  </a:lnTo>
                  <a:lnTo>
                    <a:pt x="4676576" y="873301"/>
                  </a:lnTo>
                  <a:lnTo>
                    <a:pt x="4683887" y="837057"/>
                  </a:lnTo>
                  <a:lnTo>
                    <a:pt x="4683887" y="92963"/>
                  </a:lnTo>
                  <a:lnTo>
                    <a:pt x="4676576" y="56792"/>
                  </a:lnTo>
                  <a:lnTo>
                    <a:pt x="4656645" y="27241"/>
                  </a:lnTo>
                  <a:lnTo>
                    <a:pt x="4627094" y="7310"/>
                  </a:lnTo>
                  <a:lnTo>
                    <a:pt x="4590922" y="0"/>
                  </a:lnTo>
                  <a:close/>
                </a:path>
              </a:pathLst>
            </a:custGeom>
            <a:solidFill>
              <a:srgbClr val="F1F1F1"/>
            </a:solidFill>
          </p:spPr>
          <p:txBody>
            <a:bodyPr wrap="square" lIns="0" tIns="0" rIns="0" bIns="0" rtlCol="0"/>
            <a:lstStyle/>
            <a:p>
              <a:endParaRPr kern="0">
                <a:solidFill>
                  <a:sysClr val="windowText" lastClr="000000"/>
                </a:solidFill>
              </a:endParaRPr>
            </a:p>
          </p:txBody>
        </p:sp>
        <p:sp>
          <p:nvSpPr>
            <p:cNvPr id="14" name="object 14"/>
            <p:cNvSpPr/>
            <p:nvPr/>
          </p:nvSpPr>
          <p:spPr>
            <a:xfrm>
              <a:off x="4190250" y="3687279"/>
              <a:ext cx="358775" cy="358775"/>
            </a:xfrm>
            <a:custGeom>
              <a:avLst/>
              <a:gdLst/>
              <a:ahLst/>
              <a:cxnLst/>
              <a:rect l="l" t="t" r="r" b="b"/>
              <a:pathLst>
                <a:path w="358775" h="358775">
                  <a:moveTo>
                    <a:pt x="142252" y="274104"/>
                  </a:moveTo>
                  <a:lnTo>
                    <a:pt x="52692" y="274104"/>
                  </a:lnTo>
                  <a:lnTo>
                    <a:pt x="52692" y="295186"/>
                  </a:lnTo>
                  <a:lnTo>
                    <a:pt x="142252" y="295186"/>
                  </a:lnTo>
                  <a:lnTo>
                    <a:pt x="142252" y="274104"/>
                  </a:lnTo>
                  <a:close/>
                </a:path>
                <a:path w="358775" h="358775">
                  <a:moveTo>
                    <a:pt x="142252" y="231940"/>
                  </a:moveTo>
                  <a:lnTo>
                    <a:pt x="52692" y="231940"/>
                  </a:lnTo>
                  <a:lnTo>
                    <a:pt x="52692" y="253022"/>
                  </a:lnTo>
                  <a:lnTo>
                    <a:pt x="142252" y="253022"/>
                  </a:lnTo>
                  <a:lnTo>
                    <a:pt x="142252" y="231940"/>
                  </a:lnTo>
                  <a:close/>
                </a:path>
                <a:path w="358775" h="358775">
                  <a:moveTo>
                    <a:pt x="142252" y="105422"/>
                  </a:moveTo>
                  <a:lnTo>
                    <a:pt x="52679" y="105422"/>
                  </a:lnTo>
                  <a:lnTo>
                    <a:pt x="52692" y="168681"/>
                  </a:lnTo>
                  <a:lnTo>
                    <a:pt x="142252" y="168681"/>
                  </a:lnTo>
                  <a:lnTo>
                    <a:pt x="142252" y="105422"/>
                  </a:lnTo>
                  <a:close/>
                </a:path>
                <a:path w="358775" h="358775">
                  <a:moveTo>
                    <a:pt x="252882" y="231940"/>
                  </a:moveTo>
                  <a:lnTo>
                    <a:pt x="163322" y="231940"/>
                  </a:lnTo>
                  <a:lnTo>
                    <a:pt x="163322" y="295186"/>
                  </a:lnTo>
                  <a:lnTo>
                    <a:pt x="252882" y="295186"/>
                  </a:lnTo>
                  <a:lnTo>
                    <a:pt x="252882" y="231940"/>
                  </a:lnTo>
                  <a:close/>
                </a:path>
                <a:path w="358775" h="358775">
                  <a:moveTo>
                    <a:pt x="252882" y="189763"/>
                  </a:moveTo>
                  <a:lnTo>
                    <a:pt x="52692" y="189763"/>
                  </a:lnTo>
                  <a:lnTo>
                    <a:pt x="52692" y="210845"/>
                  </a:lnTo>
                  <a:lnTo>
                    <a:pt x="252882" y="210845"/>
                  </a:lnTo>
                  <a:lnTo>
                    <a:pt x="252882" y="189763"/>
                  </a:lnTo>
                  <a:close/>
                </a:path>
                <a:path w="358775" h="358775">
                  <a:moveTo>
                    <a:pt x="252882" y="147586"/>
                  </a:moveTo>
                  <a:lnTo>
                    <a:pt x="163322" y="147586"/>
                  </a:lnTo>
                  <a:lnTo>
                    <a:pt x="163322" y="168681"/>
                  </a:lnTo>
                  <a:lnTo>
                    <a:pt x="252882" y="168681"/>
                  </a:lnTo>
                  <a:lnTo>
                    <a:pt x="252882" y="147586"/>
                  </a:lnTo>
                  <a:close/>
                </a:path>
                <a:path w="358775" h="358775">
                  <a:moveTo>
                    <a:pt x="252882" y="105422"/>
                  </a:moveTo>
                  <a:lnTo>
                    <a:pt x="163322" y="105422"/>
                  </a:lnTo>
                  <a:lnTo>
                    <a:pt x="163322" y="126504"/>
                  </a:lnTo>
                  <a:lnTo>
                    <a:pt x="252882" y="126504"/>
                  </a:lnTo>
                  <a:lnTo>
                    <a:pt x="252882" y="105422"/>
                  </a:lnTo>
                  <a:close/>
                </a:path>
                <a:path w="358775" h="358775">
                  <a:moveTo>
                    <a:pt x="252882" y="63246"/>
                  </a:moveTo>
                  <a:lnTo>
                    <a:pt x="52679" y="63246"/>
                  </a:lnTo>
                  <a:lnTo>
                    <a:pt x="52679" y="84340"/>
                  </a:lnTo>
                  <a:lnTo>
                    <a:pt x="252882" y="84340"/>
                  </a:lnTo>
                  <a:lnTo>
                    <a:pt x="252882" y="63246"/>
                  </a:lnTo>
                  <a:close/>
                </a:path>
                <a:path w="358775" h="358775">
                  <a:moveTo>
                    <a:pt x="358254" y="31623"/>
                  </a:moveTo>
                  <a:lnTo>
                    <a:pt x="326644" y="31623"/>
                  </a:lnTo>
                  <a:lnTo>
                    <a:pt x="326644" y="63246"/>
                  </a:lnTo>
                  <a:lnTo>
                    <a:pt x="326644" y="322072"/>
                  </a:lnTo>
                  <a:lnTo>
                    <a:pt x="321906" y="326821"/>
                  </a:lnTo>
                  <a:lnTo>
                    <a:pt x="310311" y="326821"/>
                  </a:lnTo>
                  <a:lnTo>
                    <a:pt x="305574" y="322072"/>
                  </a:lnTo>
                  <a:lnTo>
                    <a:pt x="305574" y="63246"/>
                  </a:lnTo>
                  <a:lnTo>
                    <a:pt x="326644" y="63246"/>
                  </a:lnTo>
                  <a:lnTo>
                    <a:pt x="326644" y="31623"/>
                  </a:lnTo>
                  <a:lnTo>
                    <a:pt x="305574" y="31623"/>
                  </a:lnTo>
                  <a:lnTo>
                    <a:pt x="305574" y="0"/>
                  </a:lnTo>
                  <a:lnTo>
                    <a:pt x="275539" y="0"/>
                  </a:lnTo>
                  <a:lnTo>
                    <a:pt x="275539" y="326821"/>
                  </a:lnTo>
                  <a:lnTo>
                    <a:pt x="36360" y="326821"/>
                  </a:lnTo>
                  <a:lnTo>
                    <a:pt x="31610" y="322072"/>
                  </a:lnTo>
                  <a:lnTo>
                    <a:pt x="31610" y="31623"/>
                  </a:lnTo>
                  <a:lnTo>
                    <a:pt x="273964" y="31623"/>
                  </a:lnTo>
                  <a:lnTo>
                    <a:pt x="273964" y="319963"/>
                  </a:lnTo>
                  <a:lnTo>
                    <a:pt x="274485" y="323659"/>
                  </a:lnTo>
                  <a:lnTo>
                    <a:pt x="275539" y="326821"/>
                  </a:lnTo>
                  <a:lnTo>
                    <a:pt x="275539" y="0"/>
                  </a:lnTo>
                  <a:lnTo>
                    <a:pt x="0" y="0"/>
                  </a:lnTo>
                  <a:lnTo>
                    <a:pt x="0" y="316280"/>
                  </a:lnTo>
                  <a:lnTo>
                    <a:pt x="3327" y="332651"/>
                  </a:lnTo>
                  <a:lnTo>
                    <a:pt x="12382" y="346062"/>
                  </a:lnTo>
                  <a:lnTo>
                    <a:pt x="25781" y="355117"/>
                  </a:lnTo>
                  <a:lnTo>
                    <a:pt x="42151" y="358444"/>
                  </a:lnTo>
                  <a:lnTo>
                    <a:pt x="316115" y="358444"/>
                  </a:lnTo>
                  <a:lnTo>
                    <a:pt x="354926" y="332651"/>
                  </a:lnTo>
                  <a:lnTo>
                    <a:pt x="358254" y="316280"/>
                  </a:lnTo>
                  <a:lnTo>
                    <a:pt x="358254" y="63246"/>
                  </a:lnTo>
                  <a:lnTo>
                    <a:pt x="358254" y="31623"/>
                  </a:lnTo>
                  <a:close/>
                </a:path>
              </a:pathLst>
            </a:custGeom>
            <a:solidFill>
              <a:srgbClr val="8063A1"/>
            </a:solidFill>
          </p:spPr>
          <p:txBody>
            <a:bodyPr wrap="square" lIns="0" tIns="0" rIns="0" bIns="0" rtlCol="0"/>
            <a:lstStyle/>
            <a:p>
              <a:endParaRPr kern="0">
                <a:solidFill>
                  <a:sysClr val="windowText" lastClr="000000"/>
                </a:solidFill>
              </a:endParaRPr>
            </a:p>
          </p:txBody>
        </p:sp>
      </p:grpSp>
      <p:grpSp>
        <p:nvGrpSpPr>
          <p:cNvPr id="15" name="object 15"/>
          <p:cNvGrpSpPr/>
          <p:nvPr/>
        </p:nvGrpSpPr>
        <p:grpSpPr>
          <a:xfrm>
            <a:off x="5355464" y="4563110"/>
            <a:ext cx="4684395" cy="930275"/>
            <a:chOff x="3831463" y="4563109"/>
            <a:chExt cx="4684395" cy="930275"/>
          </a:xfrm>
        </p:grpSpPr>
        <p:sp>
          <p:nvSpPr>
            <p:cNvPr id="16" name="object 16"/>
            <p:cNvSpPr/>
            <p:nvPr/>
          </p:nvSpPr>
          <p:spPr>
            <a:xfrm>
              <a:off x="3831463" y="4563109"/>
              <a:ext cx="4684395" cy="930275"/>
            </a:xfrm>
            <a:custGeom>
              <a:avLst/>
              <a:gdLst/>
              <a:ahLst/>
              <a:cxnLst/>
              <a:rect l="l" t="t" r="r" b="b"/>
              <a:pathLst>
                <a:path w="4684395" h="930275">
                  <a:moveTo>
                    <a:pt x="4590922" y="0"/>
                  </a:moveTo>
                  <a:lnTo>
                    <a:pt x="92963" y="0"/>
                  </a:lnTo>
                  <a:lnTo>
                    <a:pt x="56739" y="7292"/>
                  </a:lnTo>
                  <a:lnTo>
                    <a:pt x="27193" y="27193"/>
                  </a:lnTo>
                  <a:lnTo>
                    <a:pt x="7292" y="56739"/>
                  </a:lnTo>
                  <a:lnTo>
                    <a:pt x="0" y="92963"/>
                  </a:lnTo>
                  <a:lnTo>
                    <a:pt x="0" y="837056"/>
                  </a:lnTo>
                  <a:lnTo>
                    <a:pt x="7292" y="873228"/>
                  </a:lnTo>
                  <a:lnTo>
                    <a:pt x="27193" y="902779"/>
                  </a:lnTo>
                  <a:lnTo>
                    <a:pt x="56739" y="922710"/>
                  </a:lnTo>
                  <a:lnTo>
                    <a:pt x="92963" y="930020"/>
                  </a:lnTo>
                  <a:lnTo>
                    <a:pt x="4590922" y="930020"/>
                  </a:lnTo>
                  <a:lnTo>
                    <a:pt x="4627094" y="922710"/>
                  </a:lnTo>
                  <a:lnTo>
                    <a:pt x="4656645" y="902779"/>
                  </a:lnTo>
                  <a:lnTo>
                    <a:pt x="4676576" y="873228"/>
                  </a:lnTo>
                  <a:lnTo>
                    <a:pt x="4683887" y="837056"/>
                  </a:lnTo>
                  <a:lnTo>
                    <a:pt x="4683887" y="92963"/>
                  </a:lnTo>
                  <a:lnTo>
                    <a:pt x="4676576" y="56739"/>
                  </a:lnTo>
                  <a:lnTo>
                    <a:pt x="4656645" y="27193"/>
                  </a:lnTo>
                  <a:lnTo>
                    <a:pt x="4627094" y="7292"/>
                  </a:lnTo>
                  <a:lnTo>
                    <a:pt x="4590922" y="0"/>
                  </a:lnTo>
                  <a:close/>
                </a:path>
              </a:pathLst>
            </a:custGeom>
            <a:solidFill>
              <a:srgbClr val="F1F1F1"/>
            </a:solidFill>
          </p:spPr>
          <p:txBody>
            <a:bodyPr wrap="square" lIns="0" tIns="0" rIns="0" bIns="0" rtlCol="0"/>
            <a:lstStyle/>
            <a:p>
              <a:endParaRPr kern="0">
                <a:solidFill>
                  <a:sysClr val="windowText" lastClr="000000"/>
                </a:solidFill>
              </a:endParaRPr>
            </a:p>
          </p:txBody>
        </p:sp>
        <p:sp>
          <p:nvSpPr>
            <p:cNvPr id="17" name="object 17"/>
            <p:cNvSpPr/>
            <p:nvPr/>
          </p:nvSpPr>
          <p:spPr>
            <a:xfrm>
              <a:off x="4158647" y="4797111"/>
              <a:ext cx="421640" cy="464184"/>
            </a:xfrm>
            <a:custGeom>
              <a:avLst/>
              <a:gdLst/>
              <a:ahLst/>
              <a:cxnLst/>
              <a:rect l="l" t="t" r="r" b="b"/>
              <a:pathLst>
                <a:path w="421639" h="464185">
                  <a:moveTo>
                    <a:pt x="347719" y="52713"/>
                  </a:moveTo>
                  <a:lnTo>
                    <a:pt x="73758" y="52713"/>
                  </a:lnTo>
                  <a:lnTo>
                    <a:pt x="73758" y="99101"/>
                  </a:lnTo>
                  <a:lnTo>
                    <a:pt x="0" y="169210"/>
                  </a:lnTo>
                  <a:lnTo>
                    <a:pt x="0" y="463880"/>
                  </a:lnTo>
                  <a:lnTo>
                    <a:pt x="421478" y="463880"/>
                  </a:lnTo>
                  <a:lnTo>
                    <a:pt x="421478" y="432252"/>
                  </a:lnTo>
                  <a:lnTo>
                    <a:pt x="48470" y="432252"/>
                  </a:lnTo>
                  <a:lnTo>
                    <a:pt x="62416" y="419074"/>
                  </a:lnTo>
                  <a:lnTo>
                    <a:pt x="31611" y="419074"/>
                  </a:lnTo>
                  <a:lnTo>
                    <a:pt x="31610" y="218761"/>
                  </a:lnTo>
                  <a:lnTo>
                    <a:pt x="105369" y="218761"/>
                  </a:lnTo>
                  <a:lnTo>
                    <a:pt x="105369" y="84341"/>
                  </a:lnTo>
                  <a:lnTo>
                    <a:pt x="347719" y="84342"/>
                  </a:lnTo>
                  <a:lnTo>
                    <a:pt x="347719" y="52713"/>
                  </a:lnTo>
                  <a:close/>
                </a:path>
                <a:path w="421639" h="464185">
                  <a:moveTo>
                    <a:pt x="297946" y="306662"/>
                  </a:moveTo>
                  <a:lnTo>
                    <a:pt x="211002" y="306662"/>
                  </a:lnTo>
                  <a:lnTo>
                    <a:pt x="237953" y="311702"/>
                  </a:lnTo>
                  <a:lnTo>
                    <a:pt x="261843" y="326825"/>
                  </a:lnTo>
                  <a:lnTo>
                    <a:pt x="269219" y="333677"/>
                  </a:lnTo>
                  <a:lnTo>
                    <a:pt x="373008" y="432252"/>
                  </a:lnTo>
                  <a:lnTo>
                    <a:pt x="421478" y="432252"/>
                  </a:lnTo>
                  <a:lnTo>
                    <a:pt x="421478" y="419601"/>
                  </a:lnTo>
                  <a:lnTo>
                    <a:pt x="389867" y="419601"/>
                  </a:lnTo>
                  <a:lnTo>
                    <a:pt x="284497" y="319445"/>
                  </a:lnTo>
                  <a:lnTo>
                    <a:pt x="297946" y="306662"/>
                  </a:lnTo>
                  <a:close/>
                </a:path>
                <a:path w="421639" h="464185">
                  <a:moveTo>
                    <a:pt x="421477" y="219289"/>
                  </a:moveTo>
                  <a:lnTo>
                    <a:pt x="389867" y="219289"/>
                  </a:lnTo>
                  <a:lnTo>
                    <a:pt x="389867" y="419601"/>
                  </a:lnTo>
                  <a:lnTo>
                    <a:pt x="421478" y="419601"/>
                  </a:lnTo>
                  <a:lnTo>
                    <a:pt x="421477" y="219289"/>
                  </a:lnTo>
                  <a:close/>
                </a:path>
                <a:path w="421639" h="464185">
                  <a:moveTo>
                    <a:pt x="105369" y="218761"/>
                  </a:moveTo>
                  <a:lnTo>
                    <a:pt x="31610" y="218761"/>
                  </a:lnTo>
                  <a:lnTo>
                    <a:pt x="136980" y="318917"/>
                  </a:lnTo>
                  <a:lnTo>
                    <a:pt x="31611" y="419074"/>
                  </a:lnTo>
                  <a:lnTo>
                    <a:pt x="62416" y="419074"/>
                  </a:lnTo>
                  <a:lnTo>
                    <a:pt x="152785" y="333677"/>
                  </a:lnTo>
                  <a:lnTo>
                    <a:pt x="160161" y="326825"/>
                  </a:lnTo>
                  <a:lnTo>
                    <a:pt x="184050" y="311702"/>
                  </a:lnTo>
                  <a:lnTo>
                    <a:pt x="211002" y="306662"/>
                  </a:lnTo>
                  <a:lnTo>
                    <a:pt x="297946" y="306662"/>
                  </a:lnTo>
                  <a:lnTo>
                    <a:pt x="299471" y="305212"/>
                  </a:lnTo>
                  <a:lnTo>
                    <a:pt x="152785" y="305212"/>
                  </a:lnTo>
                  <a:lnTo>
                    <a:pt x="105369" y="259878"/>
                  </a:lnTo>
                  <a:lnTo>
                    <a:pt x="105369" y="218761"/>
                  </a:lnTo>
                  <a:close/>
                </a:path>
                <a:path w="421639" h="464185">
                  <a:moveTo>
                    <a:pt x="210739" y="285444"/>
                  </a:moveTo>
                  <a:lnTo>
                    <a:pt x="180527" y="290386"/>
                  </a:lnTo>
                  <a:lnTo>
                    <a:pt x="152785" y="305212"/>
                  </a:lnTo>
                  <a:lnTo>
                    <a:pt x="268692" y="305212"/>
                  </a:lnTo>
                  <a:lnTo>
                    <a:pt x="240950" y="290386"/>
                  </a:lnTo>
                  <a:lnTo>
                    <a:pt x="210739" y="285444"/>
                  </a:lnTo>
                  <a:close/>
                </a:path>
                <a:path w="421639" h="464185">
                  <a:moveTo>
                    <a:pt x="347719" y="84342"/>
                  </a:moveTo>
                  <a:lnTo>
                    <a:pt x="316108" y="84341"/>
                  </a:lnTo>
                  <a:lnTo>
                    <a:pt x="316108" y="259878"/>
                  </a:lnTo>
                  <a:lnTo>
                    <a:pt x="268692" y="305212"/>
                  </a:lnTo>
                  <a:lnTo>
                    <a:pt x="299471" y="305212"/>
                  </a:lnTo>
                  <a:lnTo>
                    <a:pt x="389867" y="219289"/>
                  </a:lnTo>
                  <a:lnTo>
                    <a:pt x="421477" y="219289"/>
                  </a:lnTo>
                  <a:lnTo>
                    <a:pt x="421477" y="169211"/>
                  </a:lnTo>
                  <a:lnTo>
                    <a:pt x="347719" y="98574"/>
                  </a:lnTo>
                  <a:lnTo>
                    <a:pt x="347719" y="84342"/>
                  </a:lnTo>
                  <a:close/>
                </a:path>
                <a:path w="421639" h="464185">
                  <a:moveTo>
                    <a:pt x="210738" y="0"/>
                  </a:moveTo>
                  <a:lnTo>
                    <a:pt x="147517" y="52713"/>
                  </a:lnTo>
                  <a:lnTo>
                    <a:pt x="273960" y="52713"/>
                  </a:lnTo>
                  <a:lnTo>
                    <a:pt x="210738" y="0"/>
                  </a:lnTo>
                  <a:close/>
                </a:path>
              </a:pathLst>
            </a:custGeom>
            <a:solidFill>
              <a:srgbClr val="4AACC5"/>
            </a:solidFill>
          </p:spPr>
          <p:txBody>
            <a:bodyPr wrap="square" lIns="0" tIns="0" rIns="0" bIns="0" rtlCol="0"/>
            <a:lstStyle/>
            <a:p>
              <a:endParaRPr kern="0">
                <a:solidFill>
                  <a:sysClr val="windowText" lastClr="000000"/>
                </a:solidFill>
              </a:endParaRPr>
            </a:p>
          </p:txBody>
        </p:sp>
        <p:pic>
          <p:nvPicPr>
            <p:cNvPr id="18" name="object 18"/>
            <p:cNvPicPr/>
            <p:nvPr/>
          </p:nvPicPr>
          <p:blipFill>
            <a:blip r:embed="rId3" cstate="print"/>
            <a:stretch>
              <a:fillRect/>
            </a:stretch>
          </p:blipFill>
          <p:spPr>
            <a:xfrm>
              <a:off x="4301521" y="4912027"/>
              <a:ext cx="136881" cy="138109"/>
            </a:xfrm>
            <a:prstGeom prst="rect">
              <a:avLst/>
            </a:prstGeom>
          </p:spPr>
        </p:pic>
      </p:grpSp>
      <p:grpSp>
        <p:nvGrpSpPr>
          <p:cNvPr id="19" name="object 19"/>
          <p:cNvGrpSpPr/>
          <p:nvPr/>
        </p:nvGrpSpPr>
        <p:grpSpPr>
          <a:xfrm>
            <a:off x="5355464" y="5725681"/>
            <a:ext cx="4684395" cy="930275"/>
            <a:chOff x="3831463" y="5725680"/>
            <a:chExt cx="4684395" cy="930275"/>
          </a:xfrm>
        </p:grpSpPr>
        <p:sp>
          <p:nvSpPr>
            <p:cNvPr id="20" name="object 20"/>
            <p:cNvSpPr/>
            <p:nvPr/>
          </p:nvSpPr>
          <p:spPr>
            <a:xfrm>
              <a:off x="3831463" y="5725680"/>
              <a:ext cx="4684395" cy="930275"/>
            </a:xfrm>
            <a:custGeom>
              <a:avLst/>
              <a:gdLst/>
              <a:ahLst/>
              <a:cxnLst/>
              <a:rect l="l" t="t" r="r" b="b"/>
              <a:pathLst>
                <a:path w="4684395" h="930275">
                  <a:moveTo>
                    <a:pt x="4590922" y="0"/>
                  </a:moveTo>
                  <a:lnTo>
                    <a:pt x="92963" y="0"/>
                  </a:lnTo>
                  <a:lnTo>
                    <a:pt x="56739" y="7309"/>
                  </a:lnTo>
                  <a:lnTo>
                    <a:pt x="27193" y="27241"/>
                  </a:lnTo>
                  <a:lnTo>
                    <a:pt x="7292" y="56803"/>
                  </a:lnTo>
                  <a:lnTo>
                    <a:pt x="0" y="93002"/>
                  </a:lnTo>
                  <a:lnTo>
                    <a:pt x="0" y="837095"/>
                  </a:lnTo>
                  <a:lnTo>
                    <a:pt x="7292" y="873293"/>
                  </a:lnTo>
                  <a:lnTo>
                    <a:pt x="27193" y="902855"/>
                  </a:lnTo>
                  <a:lnTo>
                    <a:pt x="56739" y="922787"/>
                  </a:lnTo>
                  <a:lnTo>
                    <a:pt x="92963" y="930097"/>
                  </a:lnTo>
                  <a:lnTo>
                    <a:pt x="4590922" y="930097"/>
                  </a:lnTo>
                  <a:lnTo>
                    <a:pt x="4627094" y="922787"/>
                  </a:lnTo>
                  <a:lnTo>
                    <a:pt x="4656645" y="902855"/>
                  </a:lnTo>
                  <a:lnTo>
                    <a:pt x="4676576" y="873293"/>
                  </a:lnTo>
                  <a:lnTo>
                    <a:pt x="4683887" y="837095"/>
                  </a:lnTo>
                  <a:lnTo>
                    <a:pt x="4683887" y="93002"/>
                  </a:lnTo>
                  <a:lnTo>
                    <a:pt x="4676576" y="56803"/>
                  </a:lnTo>
                  <a:lnTo>
                    <a:pt x="4656645" y="27241"/>
                  </a:lnTo>
                  <a:lnTo>
                    <a:pt x="4627094" y="7309"/>
                  </a:lnTo>
                  <a:lnTo>
                    <a:pt x="4590922" y="0"/>
                  </a:lnTo>
                  <a:close/>
                </a:path>
              </a:pathLst>
            </a:custGeom>
            <a:solidFill>
              <a:srgbClr val="F1F1F1"/>
            </a:solidFill>
          </p:spPr>
          <p:txBody>
            <a:bodyPr wrap="square" lIns="0" tIns="0" rIns="0" bIns="0" rtlCol="0"/>
            <a:lstStyle/>
            <a:p>
              <a:endParaRPr kern="0">
                <a:solidFill>
                  <a:sysClr val="windowText" lastClr="000000"/>
                </a:solidFill>
              </a:endParaRPr>
            </a:p>
          </p:txBody>
        </p:sp>
        <p:pic>
          <p:nvPicPr>
            <p:cNvPr id="21" name="object 21"/>
            <p:cNvPicPr/>
            <p:nvPr/>
          </p:nvPicPr>
          <p:blipFill>
            <a:blip r:embed="rId4" cstate="print"/>
            <a:stretch>
              <a:fillRect/>
            </a:stretch>
          </p:blipFill>
          <p:spPr>
            <a:xfrm>
              <a:off x="4353896" y="6012497"/>
              <a:ext cx="77973" cy="154714"/>
            </a:xfrm>
            <a:prstGeom prst="rect">
              <a:avLst/>
            </a:prstGeom>
          </p:spPr>
        </p:pic>
        <p:pic>
          <p:nvPicPr>
            <p:cNvPr id="22" name="object 22"/>
            <p:cNvPicPr/>
            <p:nvPr/>
          </p:nvPicPr>
          <p:blipFill>
            <a:blip r:embed="rId5" cstate="print"/>
            <a:stretch>
              <a:fillRect/>
            </a:stretch>
          </p:blipFill>
          <p:spPr>
            <a:xfrm>
              <a:off x="4470962" y="6012497"/>
              <a:ext cx="77973" cy="154714"/>
            </a:xfrm>
            <a:prstGeom prst="rect">
              <a:avLst/>
            </a:prstGeom>
          </p:spPr>
        </p:pic>
        <p:pic>
          <p:nvPicPr>
            <p:cNvPr id="23" name="object 23"/>
            <p:cNvPicPr/>
            <p:nvPr/>
          </p:nvPicPr>
          <p:blipFill>
            <a:blip r:embed="rId6" cstate="print"/>
            <a:stretch>
              <a:fillRect/>
            </a:stretch>
          </p:blipFill>
          <p:spPr>
            <a:xfrm>
              <a:off x="4306902" y="6216078"/>
              <a:ext cx="77973" cy="154872"/>
            </a:xfrm>
            <a:prstGeom prst="rect">
              <a:avLst/>
            </a:prstGeom>
          </p:spPr>
        </p:pic>
        <p:pic>
          <p:nvPicPr>
            <p:cNvPr id="24" name="object 24"/>
            <p:cNvPicPr/>
            <p:nvPr/>
          </p:nvPicPr>
          <p:blipFill>
            <a:blip r:embed="rId7" cstate="print"/>
            <a:stretch>
              <a:fillRect/>
            </a:stretch>
          </p:blipFill>
          <p:spPr>
            <a:xfrm>
              <a:off x="4189836" y="6216078"/>
              <a:ext cx="77973" cy="154872"/>
            </a:xfrm>
            <a:prstGeom prst="rect">
              <a:avLst/>
            </a:prstGeom>
          </p:spPr>
        </p:pic>
      </p:grpSp>
      <p:sp>
        <p:nvSpPr>
          <p:cNvPr id="25" name="object 25"/>
          <p:cNvSpPr txBox="1"/>
          <p:nvPr/>
        </p:nvSpPr>
        <p:spPr>
          <a:xfrm>
            <a:off x="6516115" y="3547364"/>
            <a:ext cx="3423920" cy="2905760"/>
          </a:xfrm>
          <a:prstGeom prst="rect">
            <a:avLst/>
          </a:prstGeom>
        </p:spPr>
        <p:txBody>
          <a:bodyPr vert="horz" wrap="square" lIns="0" tIns="40640" rIns="0" bIns="0" rtlCol="0">
            <a:spAutoFit/>
          </a:bodyPr>
          <a:lstStyle/>
          <a:p>
            <a:pPr marL="12700" marR="5080" indent="127000">
              <a:lnSpc>
                <a:spcPts val="2090"/>
              </a:lnSpc>
              <a:spcBef>
                <a:spcPts val="320"/>
              </a:spcBef>
              <a:buFontTx/>
              <a:buChar char="-"/>
              <a:tabLst>
                <a:tab pos="139700" algn="l"/>
              </a:tabLst>
            </a:pPr>
            <a:r>
              <a:rPr sz="1900" kern="0" spc="-10" dirty="0">
                <a:solidFill>
                  <a:sysClr val="windowText" lastClr="000000"/>
                </a:solidFill>
                <a:latin typeface="Calibri"/>
                <a:cs typeface="Calibri"/>
              </a:rPr>
              <a:t>Redacción</a:t>
            </a:r>
            <a:r>
              <a:rPr sz="1900" kern="0" spc="-55" dirty="0">
                <a:solidFill>
                  <a:sysClr val="windowText" lastClr="000000"/>
                </a:solidFill>
                <a:latin typeface="Calibri"/>
                <a:cs typeface="Calibri"/>
              </a:rPr>
              <a:t> </a:t>
            </a:r>
            <a:r>
              <a:rPr sz="1900" kern="0" dirty="0">
                <a:solidFill>
                  <a:sysClr val="windowText" lastClr="000000"/>
                </a:solidFill>
                <a:latin typeface="Calibri"/>
                <a:cs typeface="Calibri"/>
              </a:rPr>
              <a:t>de</a:t>
            </a:r>
            <a:r>
              <a:rPr sz="1900" kern="0" spc="-50" dirty="0">
                <a:solidFill>
                  <a:sysClr val="windowText" lastClr="000000"/>
                </a:solidFill>
                <a:latin typeface="Calibri"/>
                <a:cs typeface="Calibri"/>
              </a:rPr>
              <a:t> </a:t>
            </a:r>
            <a:r>
              <a:rPr sz="1900" kern="0" dirty="0">
                <a:solidFill>
                  <a:sysClr val="windowText" lastClr="000000"/>
                </a:solidFill>
                <a:latin typeface="Calibri"/>
                <a:cs typeface="Calibri"/>
              </a:rPr>
              <a:t>informes</a:t>
            </a:r>
            <a:r>
              <a:rPr sz="1900" kern="0" spc="-45" dirty="0">
                <a:solidFill>
                  <a:sysClr val="windowText" lastClr="000000"/>
                </a:solidFill>
                <a:latin typeface="Calibri"/>
                <a:cs typeface="Calibri"/>
              </a:rPr>
              <a:t> </a:t>
            </a:r>
            <a:r>
              <a:rPr sz="1900" kern="0" spc="-10" dirty="0">
                <a:solidFill>
                  <a:sysClr val="windowText" lastClr="000000"/>
                </a:solidFill>
                <a:latin typeface="Calibri"/>
                <a:cs typeface="Calibri"/>
              </a:rPr>
              <a:t>ejecutivos </a:t>
            </a:r>
            <a:r>
              <a:rPr sz="1900" kern="0" dirty="0">
                <a:solidFill>
                  <a:sysClr val="windowText" lastClr="000000"/>
                </a:solidFill>
                <a:latin typeface="Calibri"/>
                <a:cs typeface="Calibri"/>
              </a:rPr>
              <a:t>para</a:t>
            </a:r>
            <a:r>
              <a:rPr sz="1900" kern="0" spc="-70" dirty="0">
                <a:solidFill>
                  <a:sysClr val="windowText" lastClr="000000"/>
                </a:solidFill>
                <a:latin typeface="Calibri"/>
                <a:cs typeface="Calibri"/>
              </a:rPr>
              <a:t> </a:t>
            </a:r>
            <a:r>
              <a:rPr sz="1900" kern="0" spc="-10" dirty="0">
                <a:solidFill>
                  <a:sysClr val="windowText" lastClr="000000"/>
                </a:solidFill>
                <a:latin typeface="Calibri"/>
                <a:cs typeface="Calibri"/>
              </a:rPr>
              <a:t>clientes</a:t>
            </a:r>
            <a:endParaRPr sz="1900" kern="0">
              <a:solidFill>
                <a:sysClr val="windowText" lastClr="000000"/>
              </a:solidFill>
              <a:latin typeface="Calibri"/>
              <a:cs typeface="Calibri"/>
            </a:endParaRPr>
          </a:p>
          <a:p>
            <a:pPr>
              <a:buFont typeface="Calibri"/>
              <a:buChar char="-"/>
            </a:pPr>
            <a:endParaRPr sz="1900" kern="0">
              <a:solidFill>
                <a:sysClr val="windowText" lastClr="000000"/>
              </a:solidFill>
              <a:latin typeface="Calibri"/>
              <a:cs typeface="Calibri"/>
            </a:endParaRPr>
          </a:p>
          <a:p>
            <a:pPr>
              <a:spcBef>
                <a:spcPts val="340"/>
              </a:spcBef>
              <a:buFont typeface="Calibri"/>
              <a:buChar char="-"/>
            </a:pPr>
            <a:endParaRPr sz="1900" kern="0">
              <a:solidFill>
                <a:sysClr val="windowText" lastClr="000000"/>
              </a:solidFill>
              <a:latin typeface="Calibri"/>
              <a:cs typeface="Calibri"/>
            </a:endParaRPr>
          </a:p>
          <a:p>
            <a:pPr marL="12700" marR="291465" indent="127000">
              <a:lnSpc>
                <a:spcPts val="2090"/>
              </a:lnSpc>
              <a:buFontTx/>
              <a:buChar char="-"/>
              <a:tabLst>
                <a:tab pos="139700" algn="l"/>
              </a:tabLst>
            </a:pPr>
            <a:r>
              <a:rPr sz="1900" kern="0" spc="-10" dirty="0">
                <a:solidFill>
                  <a:sysClr val="windowText" lastClr="000000"/>
                </a:solidFill>
                <a:latin typeface="Calibri"/>
                <a:cs typeface="Calibri"/>
              </a:rPr>
              <a:t>Elaboración</a:t>
            </a:r>
            <a:r>
              <a:rPr sz="1900" kern="0" spc="-25" dirty="0">
                <a:solidFill>
                  <a:sysClr val="windowText" lastClr="000000"/>
                </a:solidFill>
                <a:latin typeface="Calibri"/>
                <a:cs typeface="Calibri"/>
              </a:rPr>
              <a:t> </a:t>
            </a:r>
            <a:r>
              <a:rPr sz="1900" kern="0" dirty="0">
                <a:solidFill>
                  <a:sysClr val="windowText" lastClr="000000"/>
                </a:solidFill>
                <a:latin typeface="Calibri"/>
                <a:cs typeface="Calibri"/>
              </a:rPr>
              <a:t>de</a:t>
            </a:r>
            <a:r>
              <a:rPr sz="1900" kern="0" spc="-35" dirty="0">
                <a:solidFill>
                  <a:sysClr val="windowText" lastClr="000000"/>
                </a:solidFill>
                <a:latin typeface="Calibri"/>
                <a:cs typeface="Calibri"/>
              </a:rPr>
              <a:t> </a:t>
            </a:r>
            <a:r>
              <a:rPr sz="1900" kern="0" spc="-10" dirty="0">
                <a:solidFill>
                  <a:sysClr val="windowText" lastClr="000000"/>
                </a:solidFill>
                <a:latin typeface="Calibri"/>
                <a:cs typeface="Calibri"/>
              </a:rPr>
              <a:t>contenido</a:t>
            </a:r>
            <a:r>
              <a:rPr sz="1900" kern="0" spc="-35" dirty="0">
                <a:solidFill>
                  <a:sysClr val="windowText" lastClr="000000"/>
                </a:solidFill>
                <a:latin typeface="Calibri"/>
                <a:cs typeface="Calibri"/>
              </a:rPr>
              <a:t> </a:t>
            </a:r>
            <a:r>
              <a:rPr sz="1900" kern="0" spc="-20" dirty="0">
                <a:solidFill>
                  <a:sysClr val="windowText" lastClr="000000"/>
                </a:solidFill>
                <a:latin typeface="Calibri"/>
                <a:cs typeface="Calibri"/>
              </a:rPr>
              <a:t>para </a:t>
            </a:r>
            <a:r>
              <a:rPr sz="1900" kern="0" spc="-10" dirty="0">
                <a:solidFill>
                  <a:sysClr val="windowText" lastClr="000000"/>
                </a:solidFill>
                <a:latin typeface="Calibri"/>
                <a:cs typeface="Calibri"/>
              </a:rPr>
              <a:t>WhatsApp</a:t>
            </a:r>
            <a:r>
              <a:rPr sz="1900" kern="0" spc="-30" dirty="0">
                <a:solidFill>
                  <a:sysClr val="windowText" lastClr="000000"/>
                </a:solidFill>
                <a:latin typeface="Calibri"/>
                <a:cs typeface="Calibri"/>
              </a:rPr>
              <a:t> </a:t>
            </a:r>
            <a:r>
              <a:rPr sz="1900" kern="0" dirty="0">
                <a:solidFill>
                  <a:sysClr val="windowText" lastClr="000000"/>
                </a:solidFill>
                <a:latin typeface="Calibri"/>
                <a:cs typeface="Calibri"/>
              </a:rPr>
              <a:t>y</a:t>
            </a:r>
            <a:r>
              <a:rPr sz="1900" kern="0" spc="-15" dirty="0">
                <a:solidFill>
                  <a:sysClr val="windowText" lastClr="000000"/>
                </a:solidFill>
                <a:latin typeface="Calibri"/>
                <a:cs typeface="Calibri"/>
              </a:rPr>
              <a:t> </a:t>
            </a:r>
            <a:r>
              <a:rPr sz="1900" kern="0" spc="-10" dirty="0">
                <a:solidFill>
                  <a:sysClr val="windowText" lastClr="000000"/>
                </a:solidFill>
                <a:latin typeface="Calibri"/>
                <a:cs typeface="Calibri"/>
              </a:rPr>
              <a:t>boletines</a:t>
            </a:r>
            <a:endParaRPr sz="1900" kern="0">
              <a:solidFill>
                <a:sysClr val="windowText" lastClr="000000"/>
              </a:solidFill>
              <a:latin typeface="Calibri"/>
              <a:cs typeface="Calibri"/>
            </a:endParaRPr>
          </a:p>
          <a:p>
            <a:pPr>
              <a:buFont typeface="Calibri"/>
              <a:buChar char="-"/>
            </a:pPr>
            <a:endParaRPr sz="1900" kern="0">
              <a:solidFill>
                <a:sysClr val="windowText" lastClr="000000"/>
              </a:solidFill>
              <a:latin typeface="Calibri"/>
              <a:cs typeface="Calibri"/>
            </a:endParaRPr>
          </a:p>
          <a:p>
            <a:pPr>
              <a:spcBef>
                <a:spcPts val="335"/>
              </a:spcBef>
              <a:buFont typeface="Calibri"/>
              <a:buChar char="-"/>
            </a:pPr>
            <a:endParaRPr sz="1900" kern="0">
              <a:solidFill>
                <a:sysClr val="windowText" lastClr="000000"/>
              </a:solidFill>
              <a:latin typeface="Calibri"/>
              <a:cs typeface="Calibri"/>
            </a:endParaRPr>
          </a:p>
          <a:p>
            <a:pPr marL="12700" marR="278765" indent="127000">
              <a:lnSpc>
                <a:spcPts val="2090"/>
              </a:lnSpc>
              <a:buFontTx/>
              <a:buChar char="-"/>
              <a:tabLst>
                <a:tab pos="139700" algn="l"/>
              </a:tabLst>
            </a:pPr>
            <a:r>
              <a:rPr sz="1900" kern="0" spc="-10" dirty="0">
                <a:solidFill>
                  <a:sysClr val="windowText" lastClr="000000"/>
                </a:solidFill>
                <a:latin typeface="Calibri"/>
                <a:cs typeface="Calibri"/>
              </a:rPr>
              <a:t>Ejercicio:</a:t>
            </a:r>
            <a:r>
              <a:rPr sz="1900" kern="0" spc="-30" dirty="0">
                <a:solidFill>
                  <a:sysClr val="windowText" lastClr="000000"/>
                </a:solidFill>
                <a:latin typeface="Calibri"/>
                <a:cs typeface="Calibri"/>
              </a:rPr>
              <a:t> </a:t>
            </a:r>
            <a:r>
              <a:rPr sz="1900" kern="0" spc="-10" dirty="0">
                <a:solidFill>
                  <a:sysClr val="windowText" lastClr="000000"/>
                </a:solidFill>
                <a:latin typeface="Calibri"/>
                <a:cs typeface="Calibri"/>
              </a:rPr>
              <a:t>redactar</a:t>
            </a:r>
            <a:r>
              <a:rPr sz="1900" kern="0" spc="-40" dirty="0">
                <a:solidFill>
                  <a:sysClr val="windowText" lastClr="000000"/>
                </a:solidFill>
                <a:latin typeface="Calibri"/>
                <a:cs typeface="Calibri"/>
              </a:rPr>
              <a:t> </a:t>
            </a:r>
            <a:r>
              <a:rPr sz="1900" kern="0" spc="-20" dirty="0">
                <a:solidFill>
                  <a:sysClr val="windowText" lastClr="000000"/>
                </a:solidFill>
                <a:latin typeface="Calibri"/>
                <a:cs typeface="Calibri"/>
              </a:rPr>
              <a:t>nota </a:t>
            </a:r>
            <a:r>
              <a:rPr sz="1900" kern="0" spc="-10" dirty="0">
                <a:solidFill>
                  <a:sysClr val="windowText" lastClr="000000"/>
                </a:solidFill>
                <a:latin typeface="Calibri"/>
                <a:cs typeface="Calibri"/>
              </a:rPr>
              <a:t>explicativa</a:t>
            </a:r>
            <a:r>
              <a:rPr sz="1900" kern="0" spc="-55" dirty="0">
                <a:solidFill>
                  <a:sysClr val="windowText" lastClr="000000"/>
                </a:solidFill>
                <a:latin typeface="Calibri"/>
                <a:cs typeface="Calibri"/>
              </a:rPr>
              <a:t> </a:t>
            </a:r>
            <a:r>
              <a:rPr sz="1900" kern="0" dirty="0">
                <a:solidFill>
                  <a:sysClr val="windowText" lastClr="000000"/>
                </a:solidFill>
                <a:latin typeface="Calibri"/>
                <a:cs typeface="Calibri"/>
              </a:rPr>
              <a:t>para</a:t>
            </a:r>
            <a:r>
              <a:rPr sz="1900" kern="0" spc="-55" dirty="0">
                <a:solidFill>
                  <a:sysClr val="windowText" lastClr="000000"/>
                </a:solidFill>
                <a:latin typeface="Calibri"/>
                <a:cs typeface="Calibri"/>
              </a:rPr>
              <a:t> </a:t>
            </a:r>
            <a:r>
              <a:rPr sz="1900" kern="0" dirty="0">
                <a:solidFill>
                  <a:sysClr val="windowText" lastClr="000000"/>
                </a:solidFill>
                <a:latin typeface="Calibri"/>
                <a:cs typeface="Calibri"/>
              </a:rPr>
              <a:t>una</a:t>
            </a:r>
            <a:r>
              <a:rPr sz="1900" kern="0" spc="-55" dirty="0">
                <a:solidFill>
                  <a:sysClr val="windowText" lastClr="000000"/>
                </a:solidFill>
                <a:latin typeface="Calibri"/>
                <a:cs typeface="Calibri"/>
              </a:rPr>
              <a:t> </a:t>
            </a:r>
            <a:r>
              <a:rPr sz="1900" kern="0" spc="-10" dirty="0">
                <a:solidFill>
                  <a:sysClr val="windowText" lastClr="000000"/>
                </a:solidFill>
                <a:latin typeface="Calibri"/>
                <a:cs typeface="Calibri"/>
              </a:rPr>
              <a:t>declaración</a:t>
            </a:r>
            <a:endParaRPr sz="1900" kern="0">
              <a:solidFill>
                <a:sysClr val="windowText" lastClr="000000"/>
              </a:solidFill>
              <a:latin typeface="Calibri"/>
              <a:cs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852929" y="535648"/>
            <a:ext cx="5643880" cy="5786755"/>
            <a:chOff x="328929" y="535647"/>
            <a:chExt cx="5643880" cy="5786755"/>
          </a:xfrm>
        </p:grpSpPr>
        <p:sp>
          <p:nvSpPr>
            <p:cNvPr id="3" name="object 3"/>
            <p:cNvSpPr/>
            <p:nvPr/>
          </p:nvSpPr>
          <p:spPr>
            <a:xfrm>
              <a:off x="341629" y="548347"/>
              <a:ext cx="5618480" cy="5761355"/>
            </a:xfrm>
            <a:custGeom>
              <a:avLst/>
              <a:gdLst/>
              <a:ahLst/>
              <a:cxnLst/>
              <a:rect l="l" t="t" r="r" b="b"/>
              <a:pathLst>
                <a:path w="5618480" h="5761355">
                  <a:moveTo>
                    <a:pt x="0" y="5761228"/>
                  </a:moveTo>
                  <a:lnTo>
                    <a:pt x="5618353" y="5761228"/>
                  </a:lnTo>
                  <a:lnTo>
                    <a:pt x="5618353" y="0"/>
                  </a:lnTo>
                  <a:lnTo>
                    <a:pt x="0" y="0"/>
                  </a:lnTo>
                  <a:lnTo>
                    <a:pt x="0" y="5761228"/>
                  </a:lnTo>
                  <a:close/>
                </a:path>
              </a:pathLst>
            </a:custGeom>
            <a:ln w="25400">
              <a:solidFill>
                <a:srgbClr val="000000"/>
              </a:solidFill>
            </a:ln>
          </p:spPr>
          <p:txBody>
            <a:bodyPr wrap="square" lIns="0" tIns="0" rIns="0" bIns="0" rtlCol="0"/>
            <a:lstStyle/>
            <a:p>
              <a:endParaRPr kern="0">
                <a:solidFill>
                  <a:sysClr val="windowText" lastClr="000000"/>
                </a:solidFill>
              </a:endParaRPr>
            </a:p>
          </p:txBody>
        </p:sp>
        <p:pic>
          <p:nvPicPr>
            <p:cNvPr id="4" name="object 4"/>
            <p:cNvPicPr/>
            <p:nvPr/>
          </p:nvPicPr>
          <p:blipFill>
            <a:blip r:embed="rId2" cstate="print"/>
            <a:stretch>
              <a:fillRect/>
            </a:stretch>
          </p:blipFill>
          <p:spPr>
            <a:xfrm>
              <a:off x="741095" y="1030947"/>
              <a:ext cx="4817110" cy="4817109"/>
            </a:xfrm>
            <a:prstGeom prst="rect">
              <a:avLst/>
            </a:prstGeom>
          </p:spPr>
        </p:pic>
      </p:grpSp>
      <p:grpSp>
        <p:nvGrpSpPr>
          <p:cNvPr id="5" name="object 5"/>
          <p:cNvGrpSpPr/>
          <p:nvPr/>
        </p:nvGrpSpPr>
        <p:grpSpPr>
          <a:xfrm>
            <a:off x="7542021" y="535687"/>
            <a:ext cx="2804160" cy="1894205"/>
            <a:chOff x="6018021" y="535686"/>
            <a:chExt cx="2804160" cy="1894205"/>
          </a:xfrm>
        </p:grpSpPr>
        <p:sp>
          <p:nvSpPr>
            <p:cNvPr id="6" name="object 6"/>
            <p:cNvSpPr/>
            <p:nvPr/>
          </p:nvSpPr>
          <p:spPr>
            <a:xfrm>
              <a:off x="6030721" y="548386"/>
              <a:ext cx="2778760" cy="1868805"/>
            </a:xfrm>
            <a:custGeom>
              <a:avLst/>
              <a:gdLst/>
              <a:ahLst/>
              <a:cxnLst/>
              <a:rect l="l" t="t" r="r" b="b"/>
              <a:pathLst>
                <a:path w="2778759" h="1868805">
                  <a:moveTo>
                    <a:pt x="0" y="1868297"/>
                  </a:moveTo>
                  <a:lnTo>
                    <a:pt x="2778379" y="1868297"/>
                  </a:lnTo>
                  <a:lnTo>
                    <a:pt x="2778379" y="0"/>
                  </a:lnTo>
                  <a:lnTo>
                    <a:pt x="0" y="0"/>
                  </a:lnTo>
                  <a:lnTo>
                    <a:pt x="0" y="1868297"/>
                  </a:lnTo>
                  <a:close/>
                </a:path>
              </a:pathLst>
            </a:custGeom>
            <a:ln w="25400">
              <a:solidFill>
                <a:srgbClr val="000000"/>
              </a:solidFill>
            </a:ln>
          </p:spPr>
          <p:txBody>
            <a:bodyPr wrap="square" lIns="0" tIns="0" rIns="0" bIns="0" rtlCol="0"/>
            <a:lstStyle/>
            <a:p>
              <a:endParaRPr kern="0">
                <a:solidFill>
                  <a:sysClr val="windowText" lastClr="000000"/>
                </a:solidFill>
              </a:endParaRPr>
            </a:p>
          </p:txBody>
        </p:sp>
        <p:pic>
          <p:nvPicPr>
            <p:cNvPr id="7" name="object 7"/>
            <p:cNvPicPr/>
            <p:nvPr/>
          </p:nvPicPr>
          <p:blipFill>
            <a:blip r:embed="rId3" cstate="print"/>
            <a:stretch>
              <a:fillRect/>
            </a:stretch>
          </p:blipFill>
          <p:spPr>
            <a:xfrm>
              <a:off x="6228127" y="1270723"/>
              <a:ext cx="2135798" cy="387115"/>
            </a:xfrm>
            <a:prstGeom prst="rect">
              <a:avLst/>
            </a:prstGeom>
          </p:spPr>
        </p:pic>
      </p:grpSp>
      <p:grpSp>
        <p:nvGrpSpPr>
          <p:cNvPr id="8" name="object 8"/>
          <p:cNvGrpSpPr/>
          <p:nvPr/>
        </p:nvGrpSpPr>
        <p:grpSpPr>
          <a:xfrm>
            <a:off x="7542021" y="2517267"/>
            <a:ext cx="2804160" cy="1853564"/>
            <a:chOff x="6018021" y="2517267"/>
            <a:chExt cx="2804160" cy="1853564"/>
          </a:xfrm>
        </p:grpSpPr>
        <p:pic>
          <p:nvPicPr>
            <p:cNvPr id="9" name="object 9"/>
            <p:cNvPicPr/>
            <p:nvPr/>
          </p:nvPicPr>
          <p:blipFill>
            <a:blip r:embed="rId4" cstate="print"/>
            <a:stretch>
              <a:fillRect/>
            </a:stretch>
          </p:blipFill>
          <p:spPr>
            <a:xfrm>
              <a:off x="6210837" y="3228473"/>
              <a:ext cx="2204810" cy="421953"/>
            </a:xfrm>
            <a:prstGeom prst="rect">
              <a:avLst/>
            </a:prstGeom>
          </p:spPr>
        </p:pic>
        <p:sp>
          <p:nvSpPr>
            <p:cNvPr id="10" name="object 10"/>
            <p:cNvSpPr/>
            <p:nvPr/>
          </p:nvSpPr>
          <p:spPr>
            <a:xfrm>
              <a:off x="6030721" y="2529967"/>
              <a:ext cx="2778760" cy="1828164"/>
            </a:xfrm>
            <a:custGeom>
              <a:avLst/>
              <a:gdLst/>
              <a:ahLst/>
              <a:cxnLst/>
              <a:rect l="l" t="t" r="r" b="b"/>
              <a:pathLst>
                <a:path w="2778759" h="1828164">
                  <a:moveTo>
                    <a:pt x="0" y="1827656"/>
                  </a:moveTo>
                  <a:lnTo>
                    <a:pt x="2778379" y="1827656"/>
                  </a:lnTo>
                  <a:lnTo>
                    <a:pt x="2778379" y="0"/>
                  </a:lnTo>
                  <a:lnTo>
                    <a:pt x="0" y="0"/>
                  </a:lnTo>
                  <a:lnTo>
                    <a:pt x="0" y="1827656"/>
                  </a:lnTo>
                  <a:close/>
                </a:path>
              </a:pathLst>
            </a:custGeom>
            <a:ln w="25399">
              <a:solidFill>
                <a:srgbClr val="000000"/>
              </a:solidFill>
            </a:ln>
          </p:spPr>
          <p:txBody>
            <a:bodyPr wrap="square" lIns="0" tIns="0" rIns="0" bIns="0" rtlCol="0"/>
            <a:lstStyle/>
            <a:p>
              <a:endParaRPr kern="0">
                <a:solidFill>
                  <a:sysClr val="windowText" lastClr="000000"/>
                </a:solidFill>
              </a:endParaRPr>
            </a:p>
          </p:txBody>
        </p:sp>
      </p:grpSp>
      <p:grpSp>
        <p:nvGrpSpPr>
          <p:cNvPr id="11" name="object 11"/>
          <p:cNvGrpSpPr/>
          <p:nvPr/>
        </p:nvGrpSpPr>
        <p:grpSpPr>
          <a:xfrm>
            <a:off x="7551928" y="4428592"/>
            <a:ext cx="2804160" cy="1894205"/>
            <a:chOff x="6027928" y="4428591"/>
            <a:chExt cx="2804160" cy="1894205"/>
          </a:xfrm>
        </p:grpSpPr>
        <p:pic>
          <p:nvPicPr>
            <p:cNvPr id="12" name="object 12"/>
            <p:cNvPicPr/>
            <p:nvPr/>
          </p:nvPicPr>
          <p:blipFill>
            <a:blip r:embed="rId5" cstate="print"/>
            <a:stretch>
              <a:fillRect/>
            </a:stretch>
          </p:blipFill>
          <p:spPr>
            <a:xfrm>
              <a:off x="6215412" y="5028692"/>
              <a:ext cx="2323742" cy="695429"/>
            </a:xfrm>
            <a:prstGeom prst="rect">
              <a:avLst/>
            </a:prstGeom>
          </p:spPr>
        </p:pic>
        <p:sp>
          <p:nvSpPr>
            <p:cNvPr id="13" name="object 13"/>
            <p:cNvSpPr/>
            <p:nvPr/>
          </p:nvSpPr>
          <p:spPr>
            <a:xfrm>
              <a:off x="6040628" y="4441291"/>
              <a:ext cx="2778760" cy="1868805"/>
            </a:xfrm>
            <a:custGeom>
              <a:avLst/>
              <a:gdLst/>
              <a:ahLst/>
              <a:cxnLst/>
              <a:rect l="l" t="t" r="r" b="b"/>
              <a:pathLst>
                <a:path w="2778759" h="1868804">
                  <a:moveTo>
                    <a:pt x="0" y="1868297"/>
                  </a:moveTo>
                  <a:lnTo>
                    <a:pt x="2778379" y="1868297"/>
                  </a:lnTo>
                  <a:lnTo>
                    <a:pt x="2778379" y="0"/>
                  </a:lnTo>
                  <a:lnTo>
                    <a:pt x="0" y="0"/>
                  </a:lnTo>
                  <a:lnTo>
                    <a:pt x="0" y="1868297"/>
                  </a:lnTo>
                  <a:close/>
                </a:path>
              </a:pathLst>
            </a:custGeom>
            <a:ln w="25400">
              <a:solidFill>
                <a:srgbClr val="000000"/>
              </a:solidFill>
            </a:ln>
          </p:spPr>
          <p:txBody>
            <a:bodyPr wrap="square" lIns="0" tIns="0" rIns="0" bIns="0" rtlCol="0"/>
            <a:lstStyle/>
            <a:p>
              <a:endParaRPr kern="0">
                <a:solidFill>
                  <a:sysClr val="windowText" lastClr="000000"/>
                </a:solidFill>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524000" y="0"/>
            <a:ext cx="9144000" cy="6858000"/>
          </a:xfrm>
          <a:custGeom>
            <a:avLst/>
            <a:gdLst/>
            <a:ahLst/>
            <a:cxnLst/>
            <a:rect l="l" t="t" r="r" b="b"/>
            <a:pathLst>
              <a:path w="9144000" h="6858000">
                <a:moveTo>
                  <a:pt x="9144000" y="0"/>
                </a:moveTo>
                <a:lnTo>
                  <a:pt x="0" y="0"/>
                </a:lnTo>
                <a:lnTo>
                  <a:pt x="0" y="6858000"/>
                </a:lnTo>
                <a:lnTo>
                  <a:pt x="9144000" y="6858000"/>
                </a:lnTo>
                <a:lnTo>
                  <a:pt x="9144000" y="0"/>
                </a:lnTo>
                <a:close/>
              </a:path>
            </a:pathLst>
          </a:custGeom>
          <a:solidFill>
            <a:srgbClr val="000000"/>
          </a:solidFill>
        </p:spPr>
        <p:txBody>
          <a:bodyPr wrap="square" lIns="0" tIns="0" rIns="0" bIns="0" rtlCol="0"/>
          <a:lstStyle/>
          <a:p>
            <a:endParaRPr kern="0">
              <a:solidFill>
                <a:sysClr val="windowText" lastClr="000000"/>
              </a:solidFill>
            </a:endParaRPr>
          </a:p>
        </p:txBody>
      </p:sp>
      <p:grpSp>
        <p:nvGrpSpPr>
          <p:cNvPr id="3" name="object 3"/>
          <p:cNvGrpSpPr/>
          <p:nvPr/>
        </p:nvGrpSpPr>
        <p:grpSpPr>
          <a:xfrm>
            <a:off x="1524000" y="2887944"/>
            <a:ext cx="9144000" cy="3970654"/>
            <a:chOff x="0" y="2887944"/>
            <a:chExt cx="9144000" cy="3970654"/>
          </a:xfrm>
        </p:grpSpPr>
        <p:pic>
          <p:nvPicPr>
            <p:cNvPr id="4" name="object 4"/>
            <p:cNvPicPr/>
            <p:nvPr/>
          </p:nvPicPr>
          <p:blipFill>
            <a:blip r:embed="rId2" cstate="print"/>
            <a:stretch>
              <a:fillRect/>
            </a:stretch>
          </p:blipFill>
          <p:spPr>
            <a:xfrm>
              <a:off x="0" y="2887944"/>
              <a:ext cx="9144000" cy="3970055"/>
            </a:xfrm>
            <a:prstGeom prst="rect">
              <a:avLst/>
            </a:prstGeom>
          </p:spPr>
        </p:pic>
        <p:pic>
          <p:nvPicPr>
            <p:cNvPr id="5" name="object 5"/>
            <p:cNvPicPr/>
            <p:nvPr/>
          </p:nvPicPr>
          <p:blipFill>
            <a:blip r:embed="rId3" cstate="print"/>
            <a:stretch>
              <a:fillRect/>
            </a:stretch>
          </p:blipFill>
          <p:spPr>
            <a:xfrm>
              <a:off x="0" y="3296031"/>
              <a:ext cx="9144000" cy="3561968"/>
            </a:xfrm>
            <a:prstGeom prst="rect">
              <a:avLst/>
            </a:prstGeom>
          </p:spPr>
        </p:pic>
        <p:pic>
          <p:nvPicPr>
            <p:cNvPr id="6" name="object 6"/>
            <p:cNvPicPr/>
            <p:nvPr/>
          </p:nvPicPr>
          <p:blipFill>
            <a:blip r:embed="rId4" cstate="print"/>
            <a:stretch>
              <a:fillRect/>
            </a:stretch>
          </p:blipFill>
          <p:spPr>
            <a:xfrm>
              <a:off x="408" y="3296031"/>
              <a:ext cx="9143591" cy="2849956"/>
            </a:xfrm>
            <a:prstGeom prst="rect">
              <a:avLst/>
            </a:prstGeom>
          </p:spPr>
        </p:pic>
      </p:grpSp>
      <p:sp>
        <p:nvSpPr>
          <p:cNvPr id="7" name="object 7"/>
          <p:cNvSpPr txBox="1"/>
          <p:nvPr/>
        </p:nvSpPr>
        <p:spPr>
          <a:xfrm>
            <a:off x="2231542" y="1495172"/>
            <a:ext cx="4263390" cy="1849755"/>
          </a:xfrm>
          <a:prstGeom prst="rect">
            <a:avLst/>
          </a:prstGeom>
        </p:spPr>
        <p:txBody>
          <a:bodyPr vert="horz" wrap="square" lIns="0" tIns="121920" rIns="0" bIns="0" rtlCol="0">
            <a:spAutoFit/>
          </a:bodyPr>
          <a:lstStyle/>
          <a:p>
            <a:pPr marL="12700" marR="5080">
              <a:lnSpc>
                <a:spcPts val="6800"/>
              </a:lnSpc>
              <a:spcBef>
                <a:spcPts val="960"/>
              </a:spcBef>
            </a:pPr>
            <a:r>
              <a:rPr sz="6300" kern="0" dirty="0">
                <a:solidFill>
                  <a:srgbClr val="FFFFFF"/>
                </a:solidFill>
                <a:latin typeface="Calibri"/>
                <a:cs typeface="Calibri"/>
              </a:rPr>
              <a:t>Revisión</a:t>
            </a:r>
            <a:r>
              <a:rPr sz="6300" kern="0" spc="-355" dirty="0">
                <a:solidFill>
                  <a:srgbClr val="FFFFFF"/>
                </a:solidFill>
                <a:latin typeface="Calibri"/>
                <a:cs typeface="Calibri"/>
              </a:rPr>
              <a:t> </a:t>
            </a:r>
            <a:r>
              <a:rPr sz="6300" kern="0" spc="-25" dirty="0">
                <a:solidFill>
                  <a:srgbClr val="FFFFFF"/>
                </a:solidFill>
                <a:latin typeface="Calibri"/>
                <a:cs typeface="Calibri"/>
              </a:rPr>
              <a:t>de </a:t>
            </a:r>
            <a:r>
              <a:rPr sz="6300" kern="0" dirty="0">
                <a:solidFill>
                  <a:srgbClr val="FFFFFF"/>
                </a:solidFill>
                <a:latin typeface="Calibri"/>
                <a:cs typeface="Calibri"/>
              </a:rPr>
              <a:t>Oficio</a:t>
            </a:r>
            <a:r>
              <a:rPr sz="6300" kern="0" spc="-100" dirty="0">
                <a:solidFill>
                  <a:srgbClr val="FFFFFF"/>
                </a:solidFill>
                <a:latin typeface="Calibri"/>
                <a:cs typeface="Calibri"/>
              </a:rPr>
              <a:t> </a:t>
            </a:r>
            <a:r>
              <a:rPr sz="6300" kern="0" dirty="0">
                <a:solidFill>
                  <a:srgbClr val="FFFFFF"/>
                </a:solidFill>
                <a:latin typeface="Calibri"/>
                <a:cs typeface="Calibri"/>
              </a:rPr>
              <a:t>de</a:t>
            </a:r>
            <a:r>
              <a:rPr sz="6300" kern="0" spc="-114" dirty="0">
                <a:solidFill>
                  <a:srgbClr val="FFFFFF"/>
                </a:solidFill>
                <a:latin typeface="Calibri"/>
                <a:cs typeface="Calibri"/>
              </a:rPr>
              <a:t> </a:t>
            </a:r>
            <a:r>
              <a:rPr sz="6300" kern="0" spc="-130" dirty="0">
                <a:solidFill>
                  <a:srgbClr val="FFFFFF"/>
                </a:solidFill>
                <a:latin typeface="Calibri"/>
                <a:cs typeface="Calibri"/>
              </a:rPr>
              <a:t>SAT</a:t>
            </a:r>
            <a:endParaRPr sz="6300" kern="0">
              <a:solidFill>
                <a:sysClr val="windowText" lastClr="000000"/>
              </a:solidFill>
              <a:latin typeface="Calibri"/>
              <a:cs typeface="Calibri"/>
            </a:endParaRPr>
          </a:p>
        </p:txBody>
      </p:sp>
      <p:sp>
        <p:nvSpPr>
          <p:cNvPr id="8" name="object 8"/>
          <p:cNvSpPr txBox="1"/>
          <p:nvPr/>
        </p:nvSpPr>
        <p:spPr>
          <a:xfrm>
            <a:off x="2229105" y="3787520"/>
            <a:ext cx="2587625" cy="391160"/>
          </a:xfrm>
          <a:prstGeom prst="rect">
            <a:avLst/>
          </a:prstGeom>
        </p:spPr>
        <p:txBody>
          <a:bodyPr vert="horz" wrap="square" lIns="0" tIns="12700" rIns="0" bIns="0" rtlCol="0">
            <a:spAutoFit/>
          </a:bodyPr>
          <a:lstStyle/>
          <a:p>
            <a:pPr marL="12700">
              <a:spcBef>
                <a:spcPts val="100"/>
              </a:spcBef>
            </a:pPr>
            <a:r>
              <a:rPr sz="2400" kern="0" dirty="0">
                <a:solidFill>
                  <a:srgbClr val="FFFFFF"/>
                </a:solidFill>
                <a:latin typeface="Calibri"/>
                <a:cs typeface="Calibri"/>
              </a:rPr>
              <a:t>*</a:t>
            </a:r>
            <a:r>
              <a:rPr sz="2400" kern="0" spc="-35" dirty="0">
                <a:solidFill>
                  <a:srgbClr val="FFFFFF"/>
                </a:solidFill>
                <a:latin typeface="Calibri"/>
                <a:cs typeface="Calibri"/>
              </a:rPr>
              <a:t> </a:t>
            </a:r>
            <a:r>
              <a:rPr sz="2400" kern="0" spc="-10" dirty="0">
                <a:solidFill>
                  <a:srgbClr val="FFFFFF"/>
                </a:solidFill>
                <a:latin typeface="Calibri"/>
                <a:cs typeface="Calibri"/>
              </a:rPr>
              <a:t>Suspensión</a:t>
            </a:r>
            <a:r>
              <a:rPr sz="2400" kern="0" spc="-30" dirty="0">
                <a:solidFill>
                  <a:srgbClr val="FFFFFF"/>
                </a:solidFill>
                <a:latin typeface="Calibri"/>
                <a:cs typeface="Calibri"/>
              </a:rPr>
              <a:t> </a:t>
            </a:r>
            <a:r>
              <a:rPr sz="2400" kern="0" dirty="0">
                <a:solidFill>
                  <a:srgbClr val="FFFFFF"/>
                </a:solidFill>
                <a:latin typeface="Calibri"/>
                <a:cs typeface="Calibri"/>
              </a:rPr>
              <a:t>de</a:t>
            </a:r>
            <a:r>
              <a:rPr sz="2400" kern="0" spc="-30" dirty="0">
                <a:solidFill>
                  <a:srgbClr val="FFFFFF"/>
                </a:solidFill>
                <a:latin typeface="Calibri"/>
                <a:cs typeface="Calibri"/>
              </a:rPr>
              <a:t> </a:t>
            </a:r>
            <a:r>
              <a:rPr sz="2400" kern="0" spc="-25" dirty="0">
                <a:solidFill>
                  <a:srgbClr val="FFFFFF"/>
                </a:solidFill>
                <a:latin typeface="Calibri"/>
                <a:cs typeface="Calibri"/>
              </a:rPr>
              <a:t>CSD</a:t>
            </a:r>
            <a:endParaRPr sz="2400" kern="0">
              <a:solidFill>
                <a:sysClr val="windowText" lastClr="000000"/>
              </a:solidFill>
              <a:latin typeface="Calibri"/>
              <a:cs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524000" y="-427"/>
            <a:ext cx="9144000" cy="6858427"/>
          </a:xfrm>
          <a:prstGeom prst="rect">
            <a:avLst/>
          </a:prstGeom>
        </p:spPr>
      </p:pic>
      <p:sp>
        <p:nvSpPr>
          <p:cNvPr id="3" name="object 3"/>
          <p:cNvSpPr txBox="1">
            <a:spLocks noGrp="1"/>
          </p:cNvSpPr>
          <p:nvPr>
            <p:ph type="ctrTitle"/>
          </p:nvPr>
        </p:nvSpPr>
        <p:spPr>
          <a:xfrm>
            <a:off x="4020312" y="2203527"/>
            <a:ext cx="5387339" cy="1817164"/>
          </a:xfrm>
          <a:prstGeom prst="rect">
            <a:avLst/>
          </a:prstGeom>
        </p:spPr>
        <p:txBody>
          <a:bodyPr vert="horz" wrap="square" lIns="0" tIns="85090" rIns="0" bIns="0" rtlCol="0">
            <a:spAutoFit/>
          </a:bodyPr>
          <a:lstStyle/>
          <a:p>
            <a:pPr marL="12700" marR="5080" indent="1424940">
              <a:lnSpc>
                <a:spcPts val="4540"/>
              </a:lnSpc>
              <a:spcBef>
                <a:spcPts val="670"/>
              </a:spcBef>
            </a:pPr>
            <a:r>
              <a:rPr sz="4200" dirty="0">
                <a:solidFill>
                  <a:srgbClr val="FFFFFF"/>
                </a:solidFill>
              </a:rPr>
              <a:t>Respuesta</a:t>
            </a:r>
            <a:r>
              <a:rPr sz="4200" spc="-229" dirty="0">
                <a:solidFill>
                  <a:srgbClr val="FFFFFF"/>
                </a:solidFill>
              </a:rPr>
              <a:t> </a:t>
            </a:r>
            <a:r>
              <a:rPr sz="4200" spc="-50" dirty="0">
                <a:solidFill>
                  <a:srgbClr val="FFFFFF"/>
                </a:solidFill>
              </a:rPr>
              <a:t>a </a:t>
            </a:r>
            <a:r>
              <a:rPr sz="4200" dirty="0">
                <a:solidFill>
                  <a:srgbClr val="FFFFFF"/>
                </a:solidFill>
              </a:rPr>
              <a:t>Requerimiento</a:t>
            </a:r>
            <a:r>
              <a:rPr sz="4200" spc="-215" dirty="0">
                <a:solidFill>
                  <a:srgbClr val="FFFFFF"/>
                </a:solidFill>
              </a:rPr>
              <a:t> </a:t>
            </a:r>
            <a:r>
              <a:rPr sz="4200" spc="-25" dirty="0">
                <a:solidFill>
                  <a:srgbClr val="FFFFFF"/>
                </a:solidFill>
              </a:rPr>
              <a:t>del</a:t>
            </a:r>
            <a:endParaRPr sz="4200"/>
          </a:p>
          <a:p>
            <a:pPr marR="8890" algn="r">
              <a:lnSpc>
                <a:spcPts val="4465"/>
              </a:lnSpc>
            </a:pPr>
            <a:r>
              <a:rPr sz="4200" spc="-25" dirty="0">
                <a:solidFill>
                  <a:srgbClr val="FFFFFF"/>
                </a:solidFill>
              </a:rPr>
              <a:t>SAT</a:t>
            </a:r>
            <a:endParaRPr sz="4200"/>
          </a:p>
        </p:txBody>
      </p:sp>
      <p:sp>
        <p:nvSpPr>
          <p:cNvPr id="4" name="object 4"/>
          <p:cNvSpPr txBox="1">
            <a:spLocks noGrp="1"/>
          </p:cNvSpPr>
          <p:nvPr>
            <p:ph type="subTitle" idx="4"/>
          </p:nvPr>
        </p:nvSpPr>
        <p:spPr>
          <a:xfrm>
            <a:off x="3577337" y="4774821"/>
            <a:ext cx="5823373" cy="721351"/>
          </a:xfrm>
          <a:prstGeom prst="rect">
            <a:avLst/>
          </a:prstGeom>
        </p:spPr>
        <p:txBody>
          <a:bodyPr vert="horz" wrap="square" lIns="0" tIns="53975" rIns="0" bIns="0" rtlCol="0">
            <a:spAutoFit/>
          </a:bodyPr>
          <a:lstStyle/>
          <a:p>
            <a:pPr marL="238125" marR="5080" indent="-226060">
              <a:lnSpc>
                <a:spcPts val="2590"/>
              </a:lnSpc>
              <a:spcBef>
                <a:spcPts val="425"/>
              </a:spcBef>
            </a:pPr>
            <a:r>
              <a:rPr sz="2400" dirty="0">
                <a:solidFill>
                  <a:srgbClr val="FFFFFF"/>
                </a:solidFill>
                <a:latin typeface="Calibri"/>
                <a:cs typeface="Calibri"/>
              </a:rPr>
              <a:t>*La</a:t>
            </a:r>
            <a:r>
              <a:rPr sz="2400" spc="-45" dirty="0">
                <a:solidFill>
                  <a:srgbClr val="FFFFFF"/>
                </a:solidFill>
                <a:latin typeface="Calibri"/>
                <a:cs typeface="Calibri"/>
              </a:rPr>
              <a:t> </a:t>
            </a:r>
            <a:r>
              <a:rPr sz="2400" dirty="0">
                <a:solidFill>
                  <a:srgbClr val="FFFFFF"/>
                </a:solidFill>
                <a:latin typeface="Calibri"/>
                <a:cs typeface="Calibri"/>
              </a:rPr>
              <a:t>empresa</a:t>
            </a:r>
            <a:r>
              <a:rPr sz="2400" spc="-50" dirty="0">
                <a:solidFill>
                  <a:srgbClr val="FFFFFF"/>
                </a:solidFill>
                <a:latin typeface="Calibri"/>
                <a:cs typeface="Calibri"/>
              </a:rPr>
              <a:t> </a:t>
            </a:r>
            <a:r>
              <a:rPr sz="2400" dirty="0">
                <a:solidFill>
                  <a:srgbClr val="FFFFFF"/>
                </a:solidFill>
                <a:latin typeface="Calibri"/>
                <a:cs typeface="Calibri"/>
              </a:rPr>
              <a:t>había</a:t>
            </a:r>
            <a:r>
              <a:rPr sz="2400" spc="-60" dirty="0">
                <a:solidFill>
                  <a:srgbClr val="FFFFFF"/>
                </a:solidFill>
                <a:latin typeface="Calibri"/>
                <a:cs typeface="Calibri"/>
              </a:rPr>
              <a:t> </a:t>
            </a:r>
            <a:r>
              <a:rPr sz="2400" dirty="0">
                <a:solidFill>
                  <a:srgbClr val="FFFFFF"/>
                </a:solidFill>
                <a:latin typeface="Calibri"/>
                <a:cs typeface="Calibri"/>
              </a:rPr>
              <a:t>cumplido</a:t>
            </a:r>
            <a:r>
              <a:rPr sz="2400" spc="-65" dirty="0">
                <a:solidFill>
                  <a:srgbClr val="FFFFFF"/>
                </a:solidFill>
                <a:latin typeface="Calibri"/>
                <a:cs typeface="Calibri"/>
              </a:rPr>
              <a:t> </a:t>
            </a:r>
            <a:r>
              <a:rPr sz="2400" dirty="0">
                <a:solidFill>
                  <a:srgbClr val="FFFFFF"/>
                </a:solidFill>
                <a:latin typeface="Calibri"/>
                <a:cs typeface="Calibri"/>
              </a:rPr>
              <a:t>con</a:t>
            </a:r>
            <a:r>
              <a:rPr sz="2400" spc="-60" dirty="0">
                <a:solidFill>
                  <a:srgbClr val="FFFFFF"/>
                </a:solidFill>
                <a:latin typeface="Calibri"/>
                <a:cs typeface="Calibri"/>
              </a:rPr>
              <a:t> </a:t>
            </a:r>
            <a:r>
              <a:rPr sz="2400" spc="-25" dirty="0">
                <a:solidFill>
                  <a:srgbClr val="FFFFFF"/>
                </a:solidFill>
                <a:latin typeface="Calibri"/>
                <a:cs typeface="Calibri"/>
              </a:rPr>
              <a:t>la </a:t>
            </a:r>
            <a:r>
              <a:rPr sz="2400" dirty="0">
                <a:solidFill>
                  <a:srgbClr val="FFFFFF"/>
                </a:solidFill>
                <a:latin typeface="Calibri"/>
                <a:cs typeface="Calibri"/>
              </a:rPr>
              <a:t>obligación</a:t>
            </a:r>
            <a:r>
              <a:rPr sz="2400" spc="-75" dirty="0">
                <a:solidFill>
                  <a:srgbClr val="FFFFFF"/>
                </a:solidFill>
                <a:latin typeface="Calibri"/>
                <a:cs typeface="Calibri"/>
              </a:rPr>
              <a:t> </a:t>
            </a:r>
            <a:r>
              <a:rPr sz="2400" dirty="0">
                <a:solidFill>
                  <a:srgbClr val="FFFFFF"/>
                </a:solidFill>
                <a:latin typeface="Calibri"/>
                <a:cs typeface="Calibri"/>
              </a:rPr>
              <a:t>requerida</a:t>
            </a:r>
            <a:r>
              <a:rPr sz="2400" spc="-60" dirty="0">
                <a:solidFill>
                  <a:srgbClr val="FFFFFF"/>
                </a:solidFill>
                <a:latin typeface="Calibri"/>
                <a:cs typeface="Calibri"/>
              </a:rPr>
              <a:t> </a:t>
            </a:r>
            <a:r>
              <a:rPr sz="2400" dirty="0">
                <a:solidFill>
                  <a:srgbClr val="FFFFFF"/>
                </a:solidFill>
                <a:latin typeface="Calibri"/>
                <a:cs typeface="Calibri"/>
              </a:rPr>
              <a:t>un</a:t>
            </a:r>
            <a:r>
              <a:rPr sz="2400" spc="-65" dirty="0">
                <a:solidFill>
                  <a:srgbClr val="FFFFFF"/>
                </a:solidFill>
                <a:latin typeface="Calibri"/>
                <a:cs typeface="Calibri"/>
              </a:rPr>
              <a:t> </a:t>
            </a:r>
            <a:r>
              <a:rPr sz="2400" dirty="0">
                <a:solidFill>
                  <a:srgbClr val="FFFFFF"/>
                </a:solidFill>
                <a:latin typeface="Calibri"/>
                <a:cs typeface="Calibri"/>
              </a:rPr>
              <a:t>día</a:t>
            </a:r>
            <a:r>
              <a:rPr sz="2400" spc="-70" dirty="0">
                <a:solidFill>
                  <a:srgbClr val="FFFFFF"/>
                </a:solidFill>
                <a:latin typeface="Calibri"/>
                <a:cs typeface="Calibri"/>
              </a:rPr>
              <a:t> </a:t>
            </a:r>
            <a:r>
              <a:rPr sz="2400" spc="-10" dirty="0">
                <a:solidFill>
                  <a:srgbClr val="FFFFFF"/>
                </a:solidFill>
                <a:latin typeface="Calibri"/>
                <a:cs typeface="Calibri"/>
              </a:rPr>
              <a:t>antes</a:t>
            </a:r>
            <a:endParaRPr sz="2400">
              <a:latin typeface="Calibri"/>
              <a:cs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524000" y="0"/>
            <a:ext cx="9144000" cy="6858000"/>
          </a:xfrm>
          <a:custGeom>
            <a:avLst/>
            <a:gdLst/>
            <a:ahLst/>
            <a:cxnLst/>
            <a:rect l="l" t="t" r="r" b="b"/>
            <a:pathLst>
              <a:path w="9144000" h="6858000">
                <a:moveTo>
                  <a:pt x="9144000" y="0"/>
                </a:moveTo>
                <a:lnTo>
                  <a:pt x="0" y="0"/>
                </a:lnTo>
                <a:lnTo>
                  <a:pt x="0" y="6858000"/>
                </a:lnTo>
                <a:lnTo>
                  <a:pt x="9144000" y="6858000"/>
                </a:lnTo>
                <a:lnTo>
                  <a:pt x="9144000" y="0"/>
                </a:lnTo>
                <a:close/>
              </a:path>
            </a:pathLst>
          </a:custGeom>
          <a:solidFill>
            <a:srgbClr val="000000"/>
          </a:solidFill>
        </p:spPr>
        <p:txBody>
          <a:bodyPr wrap="square" lIns="0" tIns="0" rIns="0" bIns="0" rtlCol="0"/>
          <a:lstStyle/>
          <a:p>
            <a:endParaRPr kern="0">
              <a:solidFill>
                <a:sysClr val="windowText" lastClr="000000"/>
              </a:solidFill>
            </a:endParaRPr>
          </a:p>
        </p:txBody>
      </p:sp>
      <p:sp>
        <p:nvSpPr>
          <p:cNvPr id="3" name="object 3"/>
          <p:cNvSpPr txBox="1"/>
          <p:nvPr/>
        </p:nvSpPr>
        <p:spPr>
          <a:xfrm>
            <a:off x="1981200" y="457200"/>
            <a:ext cx="3810000" cy="1348446"/>
          </a:xfrm>
          <a:prstGeom prst="rect">
            <a:avLst/>
          </a:prstGeom>
        </p:spPr>
        <p:txBody>
          <a:bodyPr vert="horz" wrap="square" lIns="0" tIns="90805" rIns="0" bIns="0" rtlCol="0">
            <a:spAutoFit/>
          </a:bodyPr>
          <a:lstStyle/>
          <a:p>
            <a:pPr marL="12700" marR="5080">
              <a:lnSpc>
                <a:spcPts val="4860"/>
              </a:lnSpc>
              <a:spcBef>
                <a:spcPts val="715"/>
              </a:spcBef>
            </a:pPr>
            <a:r>
              <a:rPr lang="es-MX" sz="4500" kern="0" dirty="0">
                <a:solidFill>
                  <a:srgbClr val="FFFFFF"/>
                </a:solidFill>
                <a:latin typeface="Calibri"/>
                <a:cs typeface="Calibri"/>
              </a:rPr>
              <a:t>LCP MF MIGUEL ALARCON DIAZ</a:t>
            </a:r>
            <a:endParaRPr sz="4500" kern="0" dirty="0">
              <a:solidFill>
                <a:sysClr val="windowText" lastClr="000000"/>
              </a:solidFill>
              <a:latin typeface="Calibri"/>
              <a:cs typeface="Calibri"/>
            </a:endParaRPr>
          </a:p>
        </p:txBody>
      </p:sp>
      <p:grpSp>
        <p:nvGrpSpPr>
          <p:cNvPr id="4" name="object 4"/>
          <p:cNvGrpSpPr/>
          <p:nvPr/>
        </p:nvGrpSpPr>
        <p:grpSpPr>
          <a:xfrm>
            <a:off x="1524000" y="0"/>
            <a:ext cx="9144000" cy="5987034"/>
            <a:chOff x="0" y="0"/>
            <a:chExt cx="9144000" cy="5987034"/>
          </a:xfrm>
        </p:grpSpPr>
        <p:pic>
          <p:nvPicPr>
            <p:cNvPr id="6" name="object 6"/>
            <p:cNvPicPr/>
            <p:nvPr/>
          </p:nvPicPr>
          <p:blipFill>
            <a:blip r:embed="rId2" cstate="print"/>
            <a:stretch>
              <a:fillRect/>
            </a:stretch>
          </p:blipFill>
          <p:spPr>
            <a:xfrm>
              <a:off x="4643373" y="0"/>
              <a:ext cx="4500499" cy="3988054"/>
            </a:xfrm>
            <a:prstGeom prst="rect">
              <a:avLst/>
            </a:prstGeom>
          </p:spPr>
        </p:pic>
        <p:pic>
          <p:nvPicPr>
            <p:cNvPr id="7" name="object 7"/>
            <p:cNvPicPr/>
            <p:nvPr/>
          </p:nvPicPr>
          <p:blipFill>
            <a:blip r:embed="rId3" cstate="print"/>
            <a:stretch>
              <a:fillRect/>
            </a:stretch>
          </p:blipFill>
          <p:spPr>
            <a:xfrm>
              <a:off x="0" y="3299459"/>
              <a:ext cx="9144000" cy="1495552"/>
            </a:xfrm>
            <a:prstGeom prst="rect">
              <a:avLst/>
            </a:prstGeom>
          </p:spPr>
        </p:pic>
        <p:pic>
          <p:nvPicPr>
            <p:cNvPr id="8" name="object 8"/>
            <p:cNvPicPr/>
            <p:nvPr/>
          </p:nvPicPr>
          <p:blipFill>
            <a:blip r:embed="rId4" cstate="print"/>
            <a:stretch>
              <a:fillRect/>
            </a:stretch>
          </p:blipFill>
          <p:spPr>
            <a:xfrm>
              <a:off x="0" y="3528948"/>
              <a:ext cx="9144000" cy="757221"/>
            </a:xfrm>
            <a:prstGeom prst="rect">
              <a:avLst/>
            </a:prstGeom>
          </p:spPr>
        </p:pic>
        <p:sp>
          <p:nvSpPr>
            <p:cNvPr id="9" name="object 9"/>
            <p:cNvSpPr/>
            <p:nvPr/>
          </p:nvSpPr>
          <p:spPr>
            <a:xfrm>
              <a:off x="4386960" y="4663059"/>
              <a:ext cx="4608195" cy="1323975"/>
            </a:xfrm>
            <a:custGeom>
              <a:avLst/>
              <a:gdLst/>
              <a:ahLst/>
              <a:cxnLst/>
              <a:rect l="l" t="t" r="r" b="b"/>
              <a:pathLst>
                <a:path w="4608195" h="1323975">
                  <a:moveTo>
                    <a:pt x="4607687" y="0"/>
                  </a:moveTo>
                  <a:lnTo>
                    <a:pt x="0" y="0"/>
                  </a:lnTo>
                  <a:lnTo>
                    <a:pt x="0" y="1323466"/>
                  </a:lnTo>
                  <a:lnTo>
                    <a:pt x="4607687" y="1323466"/>
                  </a:lnTo>
                  <a:lnTo>
                    <a:pt x="4607687" y="0"/>
                  </a:lnTo>
                  <a:close/>
                </a:path>
              </a:pathLst>
            </a:custGeom>
            <a:solidFill>
              <a:srgbClr val="FFFFFF"/>
            </a:solidFill>
          </p:spPr>
          <p:txBody>
            <a:bodyPr wrap="square" lIns="0" tIns="0" rIns="0" bIns="0" rtlCol="0"/>
            <a:lstStyle/>
            <a:p>
              <a:endParaRPr kern="0">
                <a:solidFill>
                  <a:sysClr val="windowText" lastClr="000000"/>
                </a:solidFill>
              </a:endParaRPr>
            </a:p>
          </p:txBody>
        </p:sp>
        <p:sp>
          <p:nvSpPr>
            <p:cNvPr id="10" name="object 10"/>
            <p:cNvSpPr/>
            <p:nvPr/>
          </p:nvSpPr>
          <p:spPr>
            <a:xfrm>
              <a:off x="4386960" y="4663059"/>
              <a:ext cx="4608195" cy="1323975"/>
            </a:xfrm>
            <a:custGeom>
              <a:avLst/>
              <a:gdLst/>
              <a:ahLst/>
              <a:cxnLst/>
              <a:rect l="l" t="t" r="r" b="b"/>
              <a:pathLst>
                <a:path w="4608195" h="1323975">
                  <a:moveTo>
                    <a:pt x="0" y="1323466"/>
                  </a:moveTo>
                  <a:lnTo>
                    <a:pt x="4607687" y="1323466"/>
                  </a:lnTo>
                  <a:lnTo>
                    <a:pt x="4607687" y="0"/>
                  </a:lnTo>
                  <a:lnTo>
                    <a:pt x="0" y="0"/>
                  </a:lnTo>
                  <a:lnTo>
                    <a:pt x="0" y="1323466"/>
                  </a:lnTo>
                  <a:close/>
                </a:path>
              </a:pathLst>
            </a:custGeom>
            <a:ln w="25400">
              <a:solidFill>
                <a:srgbClr val="000000"/>
              </a:solidFill>
            </a:ln>
          </p:spPr>
          <p:txBody>
            <a:bodyPr wrap="square" lIns="0" tIns="0" rIns="0" bIns="0" rtlCol="0"/>
            <a:lstStyle/>
            <a:p>
              <a:endParaRPr kern="0">
                <a:solidFill>
                  <a:sysClr val="windowText" lastClr="000000"/>
                </a:solidFill>
              </a:endParaRPr>
            </a:p>
          </p:txBody>
        </p:sp>
      </p:grpSp>
      <p:sp>
        <p:nvSpPr>
          <p:cNvPr id="11" name="object 11"/>
          <p:cNvSpPr txBox="1"/>
          <p:nvPr/>
        </p:nvSpPr>
        <p:spPr>
          <a:xfrm>
            <a:off x="5910961" y="4663059"/>
            <a:ext cx="4608195" cy="1261884"/>
          </a:xfrm>
          <a:prstGeom prst="rect">
            <a:avLst/>
          </a:prstGeom>
        </p:spPr>
        <p:txBody>
          <a:bodyPr vert="horz" wrap="square" lIns="0" tIns="30480" rIns="0" bIns="0" rtlCol="0">
            <a:spAutoFit/>
          </a:bodyPr>
          <a:lstStyle/>
          <a:p>
            <a:pPr marL="92075">
              <a:spcBef>
                <a:spcPts val="240"/>
              </a:spcBef>
            </a:pPr>
            <a:r>
              <a:rPr sz="2000" kern="0" dirty="0">
                <a:solidFill>
                  <a:sysClr val="windowText" lastClr="000000"/>
                </a:solidFill>
                <a:latin typeface="Calibri"/>
                <a:cs typeface="Calibri"/>
              </a:rPr>
              <a:t>“Si</a:t>
            </a:r>
            <a:r>
              <a:rPr sz="2000" kern="0" spc="-30" dirty="0">
                <a:solidFill>
                  <a:sysClr val="windowText" lastClr="000000"/>
                </a:solidFill>
                <a:latin typeface="Calibri"/>
                <a:cs typeface="Calibri"/>
              </a:rPr>
              <a:t> </a:t>
            </a:r>
            <a:r>
              <a:rPr sz="2000" kern="0" dirty="0">
                <a:solidFill>
                  <a:sysClr val="windowText" lastClr="000000"/>
                </a:solidFill>
                <a:latin typeface="Calibri"/>
                <a:cs typeface="Calibri"/>
              </a:rPr>
              <a:t>no</a:t>
            </a:r>
            <a:r>
              <a:rPr sz="2000" kern="0" spc="-45" dirty="0">
                <a:solidFill>
                  <a:sysClr val="windowText" lastClr="000000"/>
                </a:solidFill>
                <a:latin typeface="Calibri"/>
                <a:cs typeface="Calibri"/>
              </a:rPr>
              <a:t> </a:t>
            </a:r>
            <a:r>
              <a:rPr sz="2000" kern="0" dirty="0">
                <a:solidFill>
                  <a:sysClr val="windowText" lastClr="000000"/>
                </a:solidFill>
                <a:latin typeface="Calibri"/>
                <a:cs typeface="Calibri"/>
              </a:rPr>
              <a:t>estás</a:t>
            </a:r>
            <a:r>
              <a:rPr sz="2000" kern="0" spc="-10" dirty="0">
                <a:solidFill>
                  <a:sysClr val="windowText" lastClr="000000"/>
                </a:solidFill>
                <a:latin typeface="Calibri"/>
                <a:cs typeface="Calibri"/>
              </a:rPr>
              <a:t> </a:t>
            </a:r>
            <a:r>
              <a:rPr sz="2000" kern="0" dirty="0">
                <a:solidFill>
                  <a:sysClr val="windowText" lastClr="000000"/>
                </a:solidFill>
                <a:latin typeface="Calibri"/>
                <a:cs typeface="Calibri"/>
              </a:rPr>
              <a:t>usando</a:t>
            </a:r>
            <a:r>
              <a:rPr sz="2000" kern="0" spc="-45" dirty="0">
                <a:solidFill>
                  <a:sysClr val="windowText" lastClr="000000"/>
                </a:solidFill>
                <a:latin typeface="Calibri"/>
                <a:cs typeface="Calibri"/>
              </a:rPr>
              <a:t> </a:t>
            </a:r>
            <a:r>
              <a:rPr sz="2000" kern="0" dirty="0">
                <a:solidFill>
                  <a:sysClr val="windowText" lastClr="000000"/>
                </a:solidFill>
                <a:latin typeface="Calibri"/>
                <a:cs typeface="Calibri"/>
              </a:rPr>
              <a:t>la</a:t>
            </a:r>
            <a:r>
              <a:rPr sz="2000" kern="0" spc="-25" dirty="0">
                <a:solidFill>
                  <a:sysClr val="windowText" lastClr="000000"/>
                </a:solidFill>
                <a:latin typeface="Calibri"/>
                <a:cs typeface="Calibri"/>
              </a:rPr>
              <a:t> </a:t>
            </a:r>
            <a:r>
              <a:rPr sz="2000" kern="0" dirty="0">
                <a:solidFill>
                  <a:sysClr val="windowText" lastClr="000000"/>
                </a:solidFill>
                <a:latin typeface="Calibri"/>
                <a:cs typeface="Calibri"/>
              </a:rPr>
              <a:t>IA,</a:t>
            </a:r>
            <a:r>
              <a:rPr sz="2000" kern="0" spc="-25" dirty="0">
                <a:solidFill>
                  <a:sysClr val="windowText" lastClr="000000"/>
                </a:solidFill>
                <a:latin typeface="Calibri"/>
                <a:cs typeface="Calibri"/>
              </a:rPr>
              <a:t> </a:t>
            </a:r>
            <a:r>
              <a:rPr sz="2000" kern="0" spc="-20" dirty="0">
                <a:solidFill>
                  <a:sysClr val="windowText" lastClr="000000"/>
                </a:solidFill>
                <a:latin typeface="Calibri"/>
                <a:cs typeface="Calibri"/>
              </a:rPr>
              <a:t>serás</a:t>
            </a:r>
            <a:endParaRPr sz="2000" kern="0">
              <a:solidFill>
                <a:sysClr val="windowText" lastClr="000000"/>
              </a:solidFill>
              <a:latin typeface="Calibri"/>
              <a:cs typeface="Calibri"/>
            </a:endParaRPr>
          </a:p>
          <a:p>
            <a:pPr marL="92075"/>
            <a:r>
              <a:rPr sz="2000" kern="0" spc="-10" dirty="0">
                <a:solidFill>
                  <a:sysClr val="windowText" lastClr="000000"/>
                </a:solidFill>
                <a:latin typeface="Calibri"/>
                <a:cs typeface="Calibri"/>
              </a:rPr>
              <a:t>reemplazado</a:t>
            </a:r>
            <a:r>
              <a:rPr sz="2000" kern="0" spc="-35" dirty="0">
                <a:solidFill>
                  <a:sysClr val="windowText" lastClr="000000"/>
                </a:solidFill>
                <a:latin typeface="Calibri"/>
                <a:cs typeface="Calibri"/>
              </a:rPr>
              <a:t> </a:t>
            </a:r>
            <a:r>
              <a:rPr sz="2000" kern="0" dirty="0">
                <a:solidFill>
                  <a:sysClr val="windowText" lastClr="000000"/>
                </a:solidFill>
                <a:latin typeface="Calibri"/>
                <a:cs typeface="Calibri"/>
              </a:rPr>
              <a:t>por</a:t>
            </a:r>
            <a:r>
              <a:rPr sz="2000" kern="0" spc="-40" dirty="0">
                <a:solidFill>
                  <a:sysClr val="windowText" lastClr="000000"/>
                </a:solidFill>
                <a:latin typeface="Calibri"/>
                <a:cs typeface="Calibri"/>
              </a:rPr>
              <a:t> </a:t>
            </a:r>
            <a:r>
              <a:rPr sz="2000" kern="0" dirty="0">
                <a:solidFill>
                  <a:sysClr val="windowText" lastClr="000000"/>
                </a:solidFill>
                <a:latin typeface="Calibri"/>
                <a:cs typeface="Calibri"/>
              </a:rPr>
              <a:t>quien</a:t>
            </a:r>
            <a:r>
              <a:rPr sz="2000" kern="0" spc="-30" dirty="0">
                <a:solidFill>
                  <a:sysClr val="windowText" lastClr="000000"/>
                </a:solidFill>
                <a:latin typeface="Calibri"/>
                <a:cs typeface="Calibri"/>
              </a:rPr>
              <a:t> </a:t>
            </a:r>
            <a:r>
              <a:rPr sz="2000" kern="0" dirty="0">
                <a:solidFill>
                  <a:sysClr val="windowText" lastClr="000000"/>
                </a:solidFill>
                <a:latin typeface="Calibri"/>
                <a:cs typeface="Calibri"/>
              </a:rPr>
              <a:t>sí</a:t>
            </a:r>
            <a:r>
              <a:rPr sz="2000" kern="0" spc="-30" dirty="0">
                <a:solidFill>
                  <a:sysClr val="windowText" lastClr="000000"/>
                </a:solidFill>
                <a:latin typeface="Calibri"/>
                <a:cs typeface="Calibri"/>
              </a:rPr>
              <a:t> </a:t>
            </a:r>
            <a:r>
              <a:rPr sz="2000" kern="0" dirty="0">
                <a:solidFill>
                  <a:sysClr val="windowText" lastClr="000000"/>
                </a:solidFill>
                <a:latin typeface="Calibri"/>
                <a:cs typeface="Calibri"/>
              </a:rPr>
              <a:t>la</a:t>
            </a:r>
            <a:r>
              <a:rPr sz="2000" kern="0" spc="-25" dirty="0">
                <a:solidFill>
                  <a:sysClr val="windowText" lastClr="000000"/>
                </a:solidFill>
                <a:latin typeface="Calibri"/>
                <a:cs typeface="Calibri"/>
              </a:rPr>
              <a:t> </a:t>
            </a:r>
            <a:r>
              <a:rPr sz="2000" kern="0" dirty="0">
                <a:solidFill>
                  <a:sysClr val="windowText" lastClr="000000"/>
                </a:solidFill>
                <a:latin typeface="Calibri"/>
                <a:cs typeface="Calibri"/>
              </a:rPr>
              <a:t>esté</a:t>
            </a:r>
            <a:r>
              <a:rPr sz="2000" kern="0" spc="-20" dirty="0">
                <a:solidFill>
                  <a:sysClr val="windowText" lastClr="000000"/>
                </a:solidFill>
                <a:latin typeface="Calibri"/>
                <a:cs typeface="Calibri"/>
              </a:rPr>
              <a:t> </a:t>
            </a:r>
            <a:r>
              <a:rPr sz="2000" kern="0" spc="-10" dirty="0">
                <a:solidFill>
                  <a:sysClr val="windowText" lastClr="000000"/>
                </a:solidFill>
                <a:latin typeface="Calibri"/>
                <a:cs typeface="Calibri"/>
              </a:rPr>
              <a:t>usando”</a:t>
            </a:r>
            <a:endParaRPr sz="2000" kern="0">
              <a:solidFill>
                <a:sysClr val="windowText" lastClr="000000"/>
              </a:solidFill>
              <a:latin typeface="Calibri"/>
              <a:cs typeface="Calibri"/>
            </a:endParaRPr>
          </a:p>
          <a:p>
            <a:pPr marL="92075">
              <a:spcBef>
                <a:spcPts val="2400"/>
              </a:spcBef>
            </a:pPr>
            <a:r>
              <a:rPr sz="2000" kern="0" dirty="0">
                <a:solidFill>
                  <a:sysClr val="windowText" lastClr="000000"/>
                </a:solidFill>
                <a:latin typeface="Calibri"/>
                <a:cs typeface="Calibri"/>
              </a:rPr>
              <a:t>*</a:t>
            </a:r>
            <a:r>
              <a:rPr sz="2000" kern="0" spc="-35" dirty="0">
                <a:solidFill>
                  <a:sysClr val="windowText" lastClr="000000"/>
                </a:solidFill>
                <a:latin typeface="Calibri"/>
                <a:cs typeface="Calibri"/>
              </a:rPr>
              <a:t> </a:t>
            </a:r>
            <a:r>
              <a:rPr sz="2000" kern="0" dirty="0">
                <a:solidFill>
                  <a:sysClr val="windowText" lastClr="000000"/>
                </a:solidFill>
                <a:latin typeface="Calibri"/>
                <a:cs typeface="Calibri"/>
              </a:rPr>
              <a:t>Vishen</a:t>
            </a:r>
            <a:r>
              <a:rPr sz="2000" kern="0" spc="-30" dirty="0">
                <a:solidFill>
                  <a:sysClr val="windowText" lastClr="000000"/>
                </a:solidFill>
                <a:latin typeface="Calibri"/>
                <a:cs typeface="Calibri"/>
              </a:rPr>
              <a:t> </a:t>
            </a:r>
            <a:r>
              <a:rPr sz="2000" kern="0" dirty="0">
                <a:solidFill>
                  <a:sysClr val="windowText" lastClr="000000"/>
                </a:solidFill>
                <a:latin typeface="Calibri"/>
                <a:cs typeface="Calibri"/>
              </a:rPr>
              <a:t>Lakhiani</a:t>
            </a:r>
            <a:r>
              <a:rPr sz="2000" kern="0" spc="-50" dirty="0">
                <a:solidFill>
                  <a:sysClr val="windowText" lastClr="000000"/>
                </a:solidFill>
                <a:latin typeface="Calibri"/>
                <a:cs typeface="Calibri"/>
              </a:rPr>
              <a:t> </a:t>
            </a:r>
            <a:r>
              <a:rPr sz="2000" kern="0" dirty="0">
                <a:solidFill>
                  <a:sysClr val="windowText" lastClr="000000"/>
                </a:solidFill>
                <a:latin typeface="Calibri"/>
                <a:cs typeface="Calibri"/>
              </a:rPr>
              <a:t>–</a:t>
            </a:r>
            <a:r>
              <a:rPr sz="2000" kern="0" spc="-35" dirty="0">
                <a:solidFill>
                  <a:sysClr val="windowText" lastClr="000000"/>
                </a:solidFill>
                <a:latin typeface="Calibri"/>
                <a:cs typeface="Calibri"/>
              </a:rPr>
              <a:t> </a:t>
            </a:r>
            <a:r>
              <a:rPr sz="2000" kern="0" dirty="0">
                <a:solidFill>
                  <a:sysClr val="windowText" lastClr="000000"/>
                </a:solidFill>
                <a:latin typeface="Calibri"/>
                <a:cs typeface="Calibri"/>
              </a:rPr>
              <a:t>CEO</a:t>
            </a:r>
            <a:r>
              <a:rPr sz="2000" kern="0" spc="-55" dirty="0">
                <a:solidFill>
                  <a:sysClr val="windowText" lastClr="000000"/>
                </a:solidFill>
                <a:latin typeface="Calibri"/>
                <a:cs typeface="Calibri"/>
              </a:rPr>
              <a:t> </a:t>
            </a:r>
            <a:r>
              <a:rPr sz="2000" kern="0" dirty="0">
                <a:solidFill>
                  <a:sysClr val="windowText" lastClr="000000"/>
                </a:solidFill>
                <a:latin typeface="Calibri"/>
                <a:cs typeface="Calibri"/>
              </a:rPr>
              <a:t>de</a:t>
            </a:r>
            <a:r>
              <a:rPr sz="2000" kern="0" spc="-30" dirty="0">
                <a:solidFill>
                  <a:sysClr val="windowText" lastClr="000000"/>
                </a:solidFill>
                <a:latin typeface="Calibri"/>
                <a:cs typeface="Calibri"/>
              </a:rPr>
              <a:t> </a:t>
            </a:r>
            <a:r>
              <a:rPr sz="2000" kern="0" spc="-10" dirty="0">
                <a:solidFill>
                  <a:sysClr val="windowText" lastClr="000000"/>
                </a:solidFill>
                <a:latin typeface="Calibri"/>
                <a:cs typeface="Calibri"/>
              </a:rPr>
              <a:t>Mindvalley</a:t>
            </a:r>
            <a:endParaRPr sz="2000" kern="0">
              <a:solidFill>
                <a:sysClr val="windowText" lastClr="000000"/>
              </a:solidFill>
              <a:latin typeface="Calibri"/>
              <a:cs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81885" y="1848993"/>
            <a:ext cx="2381250" cy="2288540"/>
          </a:xfrm>
          <a:prstGeom prst="rect">
            <a:avLst/>
          </a:prstGeom>
        </p:spPr>
        <p:txBody>
          <a:bodyPr vert="horz" wrap="square" lIns="0" tIns="93980" rIns="0" bIns="0" rtlCol="0">
            <a:spAutoFit/>
          </a:bodyPr>
          <a:lstStyle/>
          <a:p>
            <a:pPr marL="12700" marR="5080">
              <a:lnSpc>
                <a:spcPct val="90000"/>
              </a:lnSpc>
              <a:spcBef>
                <a:spcPts val="740"/>
              </a:spcBef>
            </a:pPr>
            <a:r>
              <a:rPr sz="5300" spc="-20" dirty="0"/>
              <a:t>ChatGPT como </a:t>
            </a:r>
            <a:r>
              <a:rPr sz="5300" spc="-10" dirty="0"/>
              <a:t>Coach</a:t>
            </a:r>
            <a:endParaRPr sz="5300"/>
          </a:p>
        </p:txBody>
      </p:sp>
      <p:sp>
        <p:nvSpPr>
          <p:cNvPr id="3" name="object 3"/>
          <p:cNvSpPr txBox="1"/>
          <p:nvPr/>
        </p:nvSpPr>
        <p:spPr>
          <a:xfrm>
            <a:off x="2187347" y="4608703"/>
            <a:ext cx="2309495" cy="1379220"/>
          </a:xfrm>
          <a:prstGeom prst="rect">
            <a:avLst/>
          </a:prstGeom>
        </p:spPr>
        <p:txBody>
          <a:bodyPr vert="horz" wrap="square" lIns="0" tIns="48895" rIns="0" bIns="0" rtlCol="0">
            <a:spAutoFit/>
          </a:bodyPr>
          <a:lstStyle/>
          <a:p>
            <a:pPr marL="12700" marR="5080" algn="ctr">
              <a:lnSpc>
                <a:spcPct val="90000"/>
              </a:lnSpc>
              <a:spcBef>
                <a:spcPts val="385"/>
              </a:spcBef>
            </a:pPr>
            <a:r>
              <a:rPr sz="2400" kern="0" dirty="0">
                <a:solidFill>
                  <a:srgbClr val="FF0000"/>
                </a:solidFill>
                <a:latin typeface="Calibri"/>
                <a:cs typeface="Calibri"/>
              </a:rPr>
              <a:t>¿Qué</a:t>
            </a:r>
            <a:r>
              <a:rPr sz="2400" kern="0" spc="-55" dirty="0">
                <a:solidFill>
                  <a:srgbClr val="FF0000"/>
                </a:solidFill>
                <a:latin typeface="Calibri"/>
                <a:cs typeface="Calibri"/>
              </a:rPr>
              <a:t> </a:t>
            </a:r>
            <a:r>
              <a:rPr sz="2400" kern="0" dirty="0">
                <a:solidFill>
                  <a:srgbClr val="FF0000"/>
                </a:solidFill>
                <a:latin typeface="Calibri"/>
                <a:cs typeface="Calibri"/>
              </a:rPr>
              <a:t>puedo</a:t>
            </a:r>
            <a:r>
              <a:rPr sz="2400" kern="0" spc="-45" dirty="0">
                <a:solidFill>
                  <a:srgbClr val="FF0000"/>
                </a:solidFill>
                <a:latin typeface="Calibri"/>
                <a:cs typeface="Calibri"/>
              </a:rPr>
              <a:t> </a:t>
            </a:r>
            <a:r>
              <a:rPr sz="2400" kern="0" spc="-10" dirty="0">
                <a:solidFill>
                  <a:srgbClr val="FF0000"/>
                </a:solidFill>
                <a:latin typeface="Calibri"/>
                <a:cs typeface="Calibri"/>
              </a:rPr>
              <a:t>hacer </a:t>
            </a:r>
            <a:r>
              <a:rPr sz="2400" kern="0" dirty="0">
                <a:solidFill>
                  <a:srgbClr val="FF0000"/>
                </a:solidFill>
                <a:latin typeface="Calibri"/>
                <a:cs typeface="Calibri"/>
              </a:rPr>
              <a:t>con</a:t>
            </a:r>
            <a:r>
              <a:rPr sz="2400" kern="0" spc="-40" dirty="0">
                <a:solidFill>
                  <a:srgbClr val="FF0000"/>
                </a:solidFill>
                <a:latin typeface="Calibri"/>
                <a:cs typeface="Calibri"/>
              </a:rPr>
              <a:t> </a:t>
            </a:r>
            <a:r>
              <a:rPr sz="2400" kern="0" dirty="0">
                <a:solidFill>
                  <a:srgbClr val="FF0000"/>
                </a:solidFill>
                <a:latin typeface="Calibri"/>
                <a:cs typeface="Calibri"/>
              </a:rPr>
              <a:t>un</a:t>
            </a:r>
            <a:r>
              <a:rPr sz="2400" kern="0" spc="-35" dirty="0">
                <a:solidFill>
                  <a:srgbClr val="FF0000"/>
                </a:solidFill>
                <a:latin typeface="Calibri"/>
                <a:cs typeface="Calibri"/>
              </a:rPr>
              <a:t> </a:t>
            </a:r>
            <a:r>
              <a:rPr sz="2400" kern="0" spc="-10" dirty="0">
                <a:solidFill>
                  <a:srgbClr val="FF0000"/>
                </a:solidFill>
                <a:latin typeface="Calibri"/>
                <a:cs typeface="Calibri"/>
              </a:rPr>
              <a:t>cliente </a:t>
            </a:r>
            <a:r>
              <a:rPr sz="2400" kern="0" dirty="0">
                <a:solidFill>
                  <a:srgbClr val="FF0000"/>
                </a:solidFill>
                <a:latin typeface="Calibri"/>
                <a:cs typeface="Calibri"/>
              </a:rPr>
              <a:t>atrasado</a:t>
            </a:r>
            <a:r>
              <a:rPr sz="2400" kern="0" spc="-120" dirty="0">
                <a:solidFill>
                  <a:srgbClr val="FF0000"/>
                </a:solidFill>
                <a:latin typeface="Calibri"/>
                <a:cs typeface="Calibri"/>
              </a:rPr>
              <a:t> </a:t>
            </a:r>
            <a:r>
              <a:rPr sz="2400" kern="0" spc="-25" dirty="0">
                <a:solidFill>
                  <a:srgbClr val="FF0000"/>
                </a:solidFill>
                <a:latin typeface="Calibri"/>
                <a:cs typeface="Calibri"/>
              </a:rPr>
              <a:t>en </a:t>
            </a:r>
            <a:r>
              <a:rPr sz="2400" kern="0" spc="-10" dirty="0">
                <a:solidFill>
                  <a:srgbClr val="FF0000"/>
                </a:solidFill>
                <a:latin typeface="Calibri"/>
                <a:cs typeface="Calibri"/>
              </a:rPr>
              <a:t>honorarios?</a:t>
            </a:r>
            <a:endParaRPr sz="2400" kern="0">
              <a:solidFill>
                <a:sysClr val="windowText" lastClr="000000"/>
              </a:solidFill>
              <a:latin typeface="Calibri"/>
              <a:cs typeface="Calibri"/>
            </a:endParaRPr>
          </a:p>
        </p:txBody>
      </p:sp>
      <p:grpSp>
        <p:nvGrpSpPr>
          <p:cNvPr id="4" name="object 4"/>
          <p:cNvGrpSpPr/>
          <p:nvPr/>
        </p:nvGrpSpPr>
        <p:grpSpPr>
          <a:xfrm>
            <a:off x="1986724" y="4381535"/>
            <a:ext cx="2480310" cy="79375"/>
            <a:chOff x="462724" y="4381534"/>
            <a:chExt cx="2480310" cy="79375"/>
          </a:xfrm>
        </p:grpSpPr>
        <p:sp>
          <p:nvSpPr>
            <p:cNvPr id="5" name="object 5"/>
            <p:cNvSpPr/>
            <p:nvPr/>
          </p:nvSpPr>
          <p:spPr>
            <a:xfrm>
              <a:off x="482104" y="4397034"/>
              <a:ext cx="2442210" cy="41910"/>
            </a:xfrm>
            <a:custGeom>
              <a:avLst/>
              <a:gdLst/>
              <a:ahLst/>
              <a:cxnLst/>
              <a:rect l="l" t="t" r="r" b="b"/>
              <a:pathLst>
                <a:path w="2442210" h="41910">
                  <a:moveTo>
                    <a:pt x="2143782" y="0"/>
                  </a:moveTo>
                  <a:lnTo>
                    <a:pt x="2093184" y="27"/>
                  </a:lnTo>
                  <a:lnTo>
                    <a:pt x="2044805" y="668"/>
                  </a:lnTo>
                  <a:lnTo>
                    <a:pt x="1998314" y="1831"/>
                  </a:lnTo>
                  <a:lnTo>
                    <a:pt x="1953379" y="3425"/>
                  </a:lnTo>
                  <a:lnTo>
                    <a:pt x="1909667" y="5358"/>
                  </a:lnTo>
                  <a:lnTo>
                    <a:pt x="1866848" y="7539"/>
                  </a:lnTo>
                  <a:lnTo>
                    <a:pt x="1782559" y="12278"/>
                  </a:lnTo>
                  <a:lnTo>
                    <a:pt x="1739205" y="14325"/>
                  </a:lnTo>
                  <a:lnTo>
                    <a:pt x="1693465" y="15719"/>
                  </a:lnTo>
                  <a:lnTo>
                    <a:pt x="1645657" y="16544"/>
                  </a:lnTo>
                  <a:lnTo>
                    <a:pt x="1596096" y="16885"/>
                  </a:lnTo>
                  <a:lnTo>
                    <a:pt x="1545099" y="16828"/>
                  </a:lnTo>
                  <a:lnTo>
                    <a:pt x="1492980" y="16458"/>
                  </a:lnTo>
                  <a:lnTo>
                    <a:pt x="1279614" y="13557"/>
                  </a:lnTo>
                  <a:lnTo>
                    <a:pt x="1174420" y="12448"/>
                  </a:lnTo>
                  <a:lnTo>
                    <a:pt x="1123302" y="12278"/>
                  </a:lnTo>
                  <a:lnTo>
                    <a:pt x="1064724" y="12601"/>
                  </a:lnTo>
                  <a:lnTo>
                    <a:pt x="1008190" y="13499"/>
                  </a:lnTo>
                  <a:lnTo>
                    <a:pt x="801872" y="18572"/>
                  </a:lnTo>
                  <a:lnTo>
                    <a:pt x="755094" y="19146"/>
                  </a:lnTo>
                  <a:lnTo>
                    <a:pt x="710175" y="19017"/>
                  </a:lnTo>
                  <a:lnTo>
                    <a:pt x="667086" y="17971"/>
                  </a:lnTo>
                  <a:lnTo>
                    <a:pt x="625794" y="15796"/>
                  </a:lnTo>
                  <a:lnTo>
                    <a:pt x="548925" y="8717"/>
                  </a:lnTo>
                  <a:lnTo>
                    <a:pt x="508041" y="5839"/>
                  </a:lnTo>
                  <a:lnTo>
                    <a:pt x="464052" y="3634"/>
                  </a:lnTo>
                  <a:lnTo>
                    <a:pt x="417396" y="2089"/>
                  </a:lnTo>
                  <a:lnTo>
                    <a:pt x="368507" y="1196"/>
                  </a:lnTo>
                  <a:lnTo>
                    <a:pt x="317820" y="943"/>
                  </a:lnTo>
                  <a:lnTo>
                    <a:pt x="265772" y="1319"/>
                  </a:lnTo>
                  <a:lnTo>
                    <a:pt x="212798" y="2315"/>
                  </a:lnTo>
                  <a:lnTo>
                    <a:pt x="159334" y="3919"/>
                  </a:lnTo>
                  <a:lnTo>
                    <a:pt x="105815" y="6122"/>
                  </a:lnTo>
                  <a:lnTo>
                    <a:pt x="52677" y="8911"/>
                  </a:lnTo>
                  <a:lnTo>
                    <a:pt x="355" y="12278"/>
                  </a:lnTo>
                  <a:lnTo>
                    <a:pt x="0" y="22565"/>
                  </a:lnTo>
                  <a:lnTo>
                    <a:pt x="355" y="30566"/>
                  </a:lnTo>
                  <a:lnTo>
                    <a:pt x="56089" y="33872"/>
                  </a:lnTo>
                  <a:lnTo>
                    <a:pt x="109704" y="36590"/>
                  </a:lnTo>
                  <a:lnTo>
                    <a:pt x="161549" y="38728"/>
                  </a:lnTo>
                  <a:lnTo>
                    <a:pt x="211974" y="40298"/>
                  </a:lnTo>
                  <a:lnTo>
                    <a:pt x="261328" y="41311"/>
                  </a:lnTo>
                  <a:lnTo>
                    <a:pt x="309960" y="41775"/>
                  </a:lnTo>
                  <a:lnTo>
                    <a:pt x="358219" y="41702"/>
                  </a:lnTo>
                  <a:lnTo>
                    <a:pt x="406455" y="41102"/>
                  </a:lnTo>
                  <a:lnTo>
                    <a:pt x="455017" y="39986"/>
                  </a:lnTo>
                  <a:lnTo>
                    <a:pt x="504255" y="38364"/>
                  </a:lnTo>
                  <a:lnTo>
                    <a:pt x="554516" y="36246"/>
                  </a:lnTo>
                  <a:lnTo>
                    <a:pt x="606152" y="33643"/>
                  </a:lnTo>
                  <a:lnTo>
                    <a:pt x="659511" y="30566"/>
                  </a:lnTo>
                  <a:lnTo>
                    <a:pt x="713132" y="28110"/>
                  </a:lnTo>
                  <a:lnTo>
                    <a:pt x="765473" y="27166"/>
                  </a:lnTo>
                  <a:lnTo>
                    <a:pt x="816751" y="27434"/>
                  </a:lnTo>
                  <a:lnTo>
                    <a:pt x="867181" y="28611"/>
                  </a:lnTo>
                  <a:lnTo>
                    <a:pt x="916980" y="30399"/>
                  </a:lnTo>
                  <a:lnTo>
                    <a:pt x="1015551" y="34601"/>
                  </a:lnTo>
                  <a:lnTo>
                    <a:pt x="1064756" y="36413"/>
                  </a:lnTo>
                  <a:lnTo>
                    <a:pt x="1114196" y="37633"/>
                  </a:lnTo>
                  <a:lnTo>
                    <a:pt x="1164086" y="37958"/>
                  </a:lnTo>
                  <a:lnTo>
                    <a:pt x="1214644" y="37090"/>
                  </a:lnTo>
                  <a:lnTo>
                    <a:pt x="1266086" y="34725"/>
                  </a:lnTo>
                  <a:lnTo>
                    <a:pt x="1379177" y="25562"/>
                  </a:lnTo>
                  <a:lnTo>
                    <a:pt x="1435591" y="22584"/>
                  </a:lnTo>
                  <a:lnTo>
                    <a:pt x="1488614" y="21291"/>
                  </a:lnTo>
                  <a:lnTo>
                    <a:pt x="1538994" y="21340"/>
                  </a:lnTo>
                  <a:lnTo>
                    <a:pt x="1587475" y="22390"/>
                  </a:lnTo>
                  <a:lnTo>
                    <a:pt x="1634802" y="24099"/>
                  </a:lnTo>
                  <a:lnTo>
                    <a:pt x="1728977" y="28127"/>
                  </a:lnTo>
                  <a:lnTo>
                    <a:pt x="1777315" y="29762"/>
                  </a:lnTo>
                  <a:lnTo>
                    <a:pt x="1827482" y="30689"/>
                  </a:lnTo>
                  <a:lnTo>
                    <a:pt x="1880222" y="30566"/>
                  </a:lnTo>
                  <a:lnTo>
                    <a:pt x="1931937" y="30142"/>
                  </a:lnTo>
                  <a:lnTo>
                    <a:pt x="1979495" y="30344"/>
                  </a:lnTo>
                  <a:lnTo>
                    <a:pt x="2024237" y="30991"/>
                  </a:lnTo>
                  <a:lnTo>
                    <a:pt x="2154975" y="33803"/>
                  </a:lnTo>
                  <a:lnTo>
                    <a:pt x="2201860" y="34429"/>
                  </a:lnTo>
                  <a:lnTo>
                    <a:pt x="2252634" y="34598"/>
                  </a:lnTo>
                  <a:lnTo>
                    <a:pt x="2308636" y="34131"/>
                  </a:lnTo>
                  <a:lnTo>
                    <a:pt x="2371207" y="32847"/>
                  </a:lnTo>
                  <a:lnTo>
                    <a:pt x="2441689" y="30566"/>
                  </a:lnTo>
                  <a:lnTo>
                    <a:pt x="2442070" y="18120"/>
                  </a:lnTo>
                  <a:lnTo>
                    <a:pt x="2441689" y="12278"/>
                  </a:lnTo>
                  <a:lnTo>
                    <a:pt x="2375013" y="7862"/>
                  </a:lnTo>
                  <a:lnTo>
                    <a:pt x="2312216" y="4517"/>
                  </a:lnTo>
                  <a:lnTo>
                    <a:pt x="2252966" y="2153"/>
                  </a:lnTo>
                  <a:lnTo>
                    <a:pt x="2196932" y="678"/>
                  </a:lnTo>
                  <a:lnTo>
                    <a:pt x="2143782" y="0"/>
                  </a:lnTo>
                  <a:close/>
                </a:path>
              </a:pathLst>
            </a:custGeom>
            <a:solidFill>
              <a:srgbClr val="C0504D"/>
            </a:solidFill>
          </p:spPr>
          <p:txBody>
            <a:bodyPr wrap="square" lIns="0" tIns="0" rIns="0" bIns="0" rtlCol="0"/>
            <a:lstStyle/>
            <a:p>
              <a:endParaRPr kern="0">
                <a:solidFill>
                  <a:sysClr val="windowText" lastClr="000000"/>
                </a:solidFill>
              </a:endParaRPr>
            </a:p>
          </p:txBody>
        </p:sp>
        <p:sp>
          <p:nvSpPr>
            <p:cNvPr id="6" name="object 6"/>
            <p:cNvSpPr/>
            <p:nvPr/>
          </p:nvSpPr>
          <p:spPr>
            <a:xfrm>
              <a:off x="481774" y="4400584"/>
              <a:ext cx="2442210" cy="41275"/>
            </a:xfrm>
            <a:custGeom>
              <a:avLst/>
              <a:gdLst/>
              <a:ahLst/>
              <a:cxnLst/>
              <a:rect l="l" t="t" r="r" b="b"/>
              <a:pathLst>
                <a:path w="2442210" h="41275">
                  <a:moveTo>
                    <a:pt x="685" y="8727"/>
                  </a:moveTo>
                  <a:lnTo>
                    <a:pt x="65213" y="4966"/>
                  </a:lnTo>
                  <a:lnTo>
                    <a:pt x="122971" y="2351"/>
                  </a:lnTo>
                  <a:lnTo>
                    <a:pt x="175134" y="744"/>
                  </a:lnTo>
                  <a:lnTo>
                    <a:pt x="222877" y="7"/>
                  </a:lnTo>
                  <a:lnTo>
                    <a:pt x="267373" y="0"/>
                  </a:lnTo>
                  <a:lnTo>
                    <a:pt x="309797" y="584"/>
                  </a:lnTo>
                  <a:lnTo>
                    <a:pt x="351324" y="1620"/>
                  </a:lnTo>
                  <a:lnTo>
                    <a:pt x="393128" y="2970"/>
                  </a:lnTo>
                  <a:lnTo>
                    <a:pt x="436383" y="4495"/>
                  </a:lnTo>
                  <a:lnTo>
                    <a:pt x="482263" y="6055"/>
                  </a:lnTo>
                  <a:lnTo>
                    <a:pt x="531944" y="7512"/>
                  </a:lnTo>
                  <a:lnTo>
                    <a:pt x="586600" y="8727"/>
                  </a:lnTo>
                  <a:lnTo>
                    <a:pt x="643030" y="9399"/>
                  </a:lnTo>
                  <a:lnTo>
                    <a:pt x="697478" y="9477"/>
                  </a:lnTo>
                  <a:lnTo>
                    <a:pt x="750234" y="9102"/>
                  </a:lnTo>
                  <a:lnTo>
                    <a:pt x="801589" y="8417"/>
                  </a:lnTo>
                  <a:lnTo>
                    <a:pt x="851835" y="7562"/>
                  </a:lnTo>
                  <a:lnTo>
                    <a:pt x="901261" y="6680"/>
                  </a:lnTo>
                  <a:lnTo>
                    <a:pt x="950160" y="5911"/>
                  </a:lnTo>
                  <a:lnTo>
                    <a:pt x="998821" y="5397"/>
                  </a:lnTo>
                  <a:lnTo>
                    <a:pt x="1047536" y="5281"/>
                  </a:lnTo>
                  <a:lnTo>
                    <a:pt x="1096595" y="5702"/>
                  </a:lnTo>
                  <a:lnTo>
                    <a:pt x="1146290" y="6804"/>
                  </a:lnTo>
                  <a:lnTo>
                    <a:pt x="1196911" y="8727"/>
                  </a:lnTo>
                  <a:lnTo>
                    <a:pt x="1247816" y="10687"/>
                  </a:lnTo>
                  <a:lnTo>
                    <a:pt x="1298206" y="11938"/>
                  </a:lnTo>
                  <a:lnTo>
                    <a:pt x="1348233" y="12585"/>
                  </a:lnTo>
                  <a:lnTo>
                    <a:pt x="1398051" y="12735"/>
                  </a:lnTo>
                  <a:lnTo>
                    <a:pt x="1447810" y="12493"/>
                  </a:lnTo>
                  <a:lnTo>
                    <a:pt x="1497663" y="11966"/>
                  </a:lnTo>
                  <a:lnTo>
                    <a:pt x="1547762" y="11259"/>
                  </a:lnTo>
                  <a:lnTo>
                    <a:pt x="1598259" y="10477"/>
                  </a:lnTo>
                  <a:lnTo>
                    <a:pt x="1649307" y="9728"/>
                  </a:lnTo>
                  <a:lnTo>
                    <a:pt x="1701057" y="9115"/>
                  </a:lnTo>
                  <a:lnTo>
                    <a:pt x="1753662" y="8747"/>
                  </a:lnTo>
                  <a:lnTo>
                    <a:pt x="1807273" y="8727"/>
                  </a:lnTo>
                  <a:lnTo>
                    <a:pt x="1857369" y="8990"/>
                  </a:lnTo>
                  <a:lnTo>
                    <a:pt x="1907646" y="9441"/>
                  </a:lnTo>
                  <a:lnTo>
                    <a:pt x="1957998" y="10018"/>
                  </a:lnTo>
                  <a:lnTo>
                    <a:pt x="2008317" y="10657"/>
                  </a:lnTo>
                  <a:lnTo>
                    <a:pt x="2058495" y="11294"/>
                  </a:lnTo>
                  <a:lnTo>
                    <a:pt x="2108427" y="11867"/>
                  </a:lnTo>
                  <a:lnTo>
                    <a:pt x="2158004" y="12311"/>
                  </a:lnTo>
                  <a:lnTo>
                    <a:pt x="2207119" y="12563"/>
                  </a:lnTo>
                  <a:lnTo>
                    <a:pt x="2255665" y="12561"/>
                  </a:lnTo>
                  <a:lnTo>
                    <a:pt x="2303535" y="12239"/>
                  </a:lnTo>
                  <a:lnTo>
                    <a:pt x="2350623" y="11535"/>
                  </a:lnTo>
                  <a:lnTo>
                    <a:pt x="2396820" y="10386"/>
                  </a:lnTo>
                  <a:lnTo>
                    <a:pt x="2442019" y="8727"/>
                  </a:lnTo>
                  <a:lnTo>
                    <a:pt x="2441892" y="17363"/>
                  </a:lnTo>
                  <a:lnTo>
                    <a:pt x="2441130" y="18633"/>
                  </a:lnTo>
                  <a:lnTo>
                    <a:pt x="2442019" y="27015"/>
                  </a:lnTo>
                  <a:lnTo>
                    <a:pt x="2377045" y="29974"/>
                  </a:lnTo>
                  <a:lnTo>
                    <a:pt x="2317397" y="32695"/>
                  </a:lnTo>
                  <a:lnTo>
                    <a:pt x="2262247" y="35088"/>
                  </a:lnTo>
                  <a:lnTo>
                    <a:pt x="2210766" y="37063"/>
                  </a:lnTo>
                  <a:lnTo>
                    <a:pt x="2162127" y="38529"/>
                  </a:lnTo>
                  <a:lnTo>
                    <a:pt x="2115502" y="39398"/>
                  </a:lnTo>
                  <a:lnTo>
                    <a:pt x="2070062" y="39579"/>
                  </a:lnTo>
                  <a:lnTo>
                    <a:pt x="2024979" y="38982"/>
                  </a:lnTo>
                  <a:lnTo>
                    <a:pt x="1979425" y="37517"/>
                  </a:lnTo>
                  <a:lnTo>
                    <a:pt x="1932573" y="35094"/>
                  </a:lnTo>
                  <a:lnTo>
                    <a:pt x="1883593" y="31624"/>
                  </a:lnTo>
                  <a:lnTo>
                    <a:pt x="1831657" y="27015"/>
                  </a:lnTo>
                  <a:lnTo>
                    <a:pt x="1775502" y="21969"/>
                  </a:lnTo>
                  <a:lnTo>
                    <a:pt x="1723485" y="18199"/>
                  </a:lnTo>
                  <a:lnTo>
                    <a:pt x="1674568" y="15618"/>
                  </a:lnTo>
                  <a:lnTo>
                    <a:pt x="1627712" y="14135"/>
                  </a:lnTo>
                  <a:lnTo>
                    <a:pt x="1581878" y="13662"/>
                  </a:lnTo>
                  <a:lnTo>
                    <a:pt x="1536028" y="14108"/>
                  </a:lnTo>
                  <a:lnTo>
                    <a:pt x="1489123" y="15386"/>
                  </a:lnTo>
                  <a:lnTo>
                    <a:pt x="1440126" y="17404"/>
                  </a:lnTo>
                  <a:lnTo>
                    <a:pt x="1387997" y="20075"/>
                  </a:lnTo>
                  <a:lnTo>
                    <a:pt x="1331698" y="23308"/>
                  </a:lnTo>
                  <a:lnTo>
                    <a:pt x="1270190" y="27015"/>
                  </a:lnTo>
                  <a:lnTo>
                    <a:pt x="1208364" y="30765"/>
                  </a:lnTo>
                  <a:lnTo>
                    <a:pt x="1151239" y="34110"/>
                  </a:lnTo>
                  <a:lnTo>
                    <a:pt x="1097965" y="36936"/>
                  </a:lnTo>
                  <a:lnTo>
                    <a:pt x="1047695" y="39126"/>
                  </a:lnTo>
                  <a:lnTo>
                    <a:pt x="999581" y="40567"/>
                  </a:lnTo>
                  <a:lnTo>
                    <a:pt x="952775" y="41142"/>
                  </a:lnTo>
                  <a:lnTo>
                    <a:pt x="906428" y="40737"/>
                  </a:lnTo>
                  <a:lnTo>
                    <a:pt x="859692" y="39237"/>
                  </a:lnTo>
                  <a:lnTo>
                    <a:pt x="811720" y="36527"/>
                  </a:lnTo>
                  <a:lnTo>
                    <a:pt x="761662" y="32491"/>
                  </a:lnTo>
                  <a:lnTo>
                    <a:pt x="708672" y="27015"/>
                  </a:lnTo>
                  <a:lnTo>
                    <a:pt x="666013" y="22803"/>
                  </a:lnTo>
                  <a:lnTo>
                    <a:pt x="623771" y="19904"/>
                  </a:lnTo>
                  <a:lnTo>
                    <a:pt x="581537" y="18154"/>
                  </a:lnTo>
                  <a:lnTo>
                    <a:pt x="538904" y="17385"/>
                  </a:lnTo>
                  <a:lnTo>
                    <a:pt x="495462" y="17431"/>
                  </a:lnTo>
                  <a:lnTo>
                    <a:pt x="450803" y="18125"/>
                  </a:lnTo>
                  <a:lnTo>
                    <a:pt x="404518" y="19300"/>
                  </a:lnTo>
                  <a:lnTo>
                    <a:pt x="356199" y="20791"/>
                  </a:lnTo>
                  <a:lnTo>
                    <a:pt x="305437" y="22429"/>
                  </a:lnTo>
                  <a:lnTo>
                    <a:pt x="251824" y="24050"/>
                  </a:lnTo>
                  <a:lnTo>
                    <a:pt x="194951" y="25485"/>
                  </a:lnTo>
                  <a:lnTo>
                    <a:pt x="134409" y="26569"/>
                  </a:lnTo>
                  <a:lnTo>
                    <a:pt x="69790" y="27135"/>
                  </a:lnTo>
                  <a:lnTo>
                    <a:pt x="685" y="27015"/>
                  </a:lnTo>
                  <a:lnTo>
                    <a:pt x="0" y="20411"/>
                  </a:lnTo>
                  <a:lnTo>
                    <a:pt x="1562" y="15077"/>
                  </a:lnTo>
                  <a:lnTo>
                    <a:pt x="685" y="8727"/>
                  </a:lnTo>
                  <a:close/>
                </a:path>
              </a:pathLst>
            </a:custGeom>
            <a:ln w="38099">
              <a:solidFill>
                <a:srgbClr val="C0504D"/>
              </a:solidFill>
            </a:ln>
          </p:spPr>
          <p:txBody>
            <a:bodyPr wrap="square" lIns="0" tIns="0" rIns="0" bIns="0" rtlCol="0"/>
            <a:lstStyle/>
            <a:p>
              <a:endParaRPr kern="0">
                <a:solidFill>
                  <a:sysClr val="windowText" lastClr="000000"/>
                </a:solidFill>
              </a:endParaRPr>
            </a:p>
          </p:txBody>
        </p:sp>
      </p:grpSp>
      <p:pic>
        <p:nvPicPr>
          <p:cNvPr id="7" name="object 7"/>
          <p:cNvPicPr/>
          <p:nvPr/>
        </p:nvPicPr>
        <p:blipFill>
          <a:blip r:embed="rId2" cstate="print"/>
          <a:stretch>
            <a:fillRect/>
          </a:stretch>
        </p:blipFill>
        <p:spPr>
          <a:xfrm>
            <a:off x="5014721" y="1507998"/>
            <a:ext cx="5410962" cy="3408999"/>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462143" y="618820"/>
            <a:ext cx="1268095" cy="742950"/>
          </a:xfrm>
          <a:prstGeom prst="rect">
            <a:avLst/>
          </a:prstGeom>
        </p:spPr>
        <p:txBody>
          <a:bodyPr vert="horz" wrap="square" lIns="0" tIns="13335" rIns="0" bIns="0" rtlCol="0">
            <a:spAutoFit/>
          </a:bodyPr>
          <a:lstStyle/>
          <a:p>
            <a:pPr marL="12700">
              <a:spcBef>
                <a:spcPts val="105"/>
              </a:spcBef>
            </a:pPr>
            <a:r>
              <a:rPr spc="-610" dirty="0"/>
              <a:t>P</a:t>
            </a:r>
            <a:r>
              <a:rPr spc="-365" dirty="0"/>
              <a:t>.</a:t>
            </a:r>
            <a:r>
              <a:rPr spc="-480" dirty="0"/>
              <a:t>T</a:t>
            </a:r>
            <a:r>
              <a:rPr spc="-45" dirty="0"/>
              <a:t>.</a:t>
            </a:r>
            <a:r>
              <a:rPr spc="-90" dirty="0"/>
              <a:t>U</a:t>
            </a:r>
            <a:r>
              <a:rPr spc="-10" dirty="0"/>
              <a:t>.</a:t>
            </a:r>
          </a:p>
        </p:txBody>
      </p:sp>
      <p:pic>
        <p:nvPicPr>
          <p:cNvPr id="3" name="object 3"/>
          <p:cNvPicPr/>
          <p:nvPr/>
        </p:nvPicPr>
        <p:blipFill>
          <a:blip r:embed="rId2" cstate="print"/>
          <a:stretch>
            <a:fillRect/>
          </a:stretch>
        </p:blipFill>
        <p:spPr>
          <a:xfrm>
            <a:off x="2131339" y="1826843"/>
            <a:ext cx="7860068" cy="94751"/>
          </a:xfrm>
          <a:prstGeom prst="rect">
            <a:avLst/>
          </a:prstGeom>
        </p:spPr>
      </p:pic>
      <p:grpSp>
        <p:nvGrpSpPr>
          <p:cNvPr id="4" name="object 4"/>
          <p:cNvGrpSpPr/>
          <p:nvPr/>
        </p:nvGrpSpPr>
        <p:grpSpPr>
          <a:xfrm>
            <a:off x="2883028" y="2402586"/>
            <a:ext cx="2196465" cy="2196465"/>
            <a:chOff x="1359027" y="2402585"/>
            <a:chExt cx="2196465" cy="2196465"/>
          </a:xfrm>
        </p:grpSpPr>
        <p:sp>
          <p:nvSpPr>
            <p:cNvPr id="5" name="object 5"/>
            <p:cNvSpPr/>
            <p:nvPr/>
          </p:nvSpPr>
          <p:spPr>
            <a:xfrm>
              <a:off x="1359027" y="2402585"/>
              <a:ext cx="2196465" cy="2196465"/>
            </a:xfrm>
            <a:custGeom>
              <a:avLst/>
              <a:gdLst/>
              <a:ahLst/>
              <a:cxnLst/>
              <a:rect l="l" t="t" r="r" b="b"/>
              <a:pathLst>
                <a:path w="2196465" h="2196465">
                  <a:moveTo>
                    <a:pt x="1097915" y="0"/>
                  </a:moveTo>
                  <a:lnTo>
                    <a:pt x="1050294" y="1014"/>
                  </a:lnTo>
                  <a:lnTo>
                    <a:pt x="1003191" y="4029"/>
                  </a:lnTo>
                  <a:lnTo>
                    <a:pt x="956647" y="9004"/>
                  </a:lnTo>
                  <a:lnTo>
                    <a:pt x="910704" y="15898"/>
                  </a:lnTo>
                  <a:lnTo>
                    <a:pt x="865401" y="24669"/>
                  </a:lnTo>
                  <a:lnTo>
                    <a:pt x="820782" y="35277"/>
                  </a:lnTo>
                  <a:lnTo>
                    <a:pt x="776886" y="47680"/>
                  </a:lnTo>
                  <a:lnTo>
                    <a:pt x="733755" y="61836"/>
                  </a:lnTo>
                  <a:lnTo>
                    <a:pt x="691430" y="77706"/>
                  </a:lnTo>
                  <a:lnTo>
                    <a:pt x="649953" y="95247"/>
                  </a:lnTo>
                  <a:lnTo>
                    <a:pt x="609365" y="114419"/>
                  </a:lnTo>
                  <a:lnTo>
                    <a:pt x="569706" y="135180"/>
                  </a:lnTo>
                  <a:lnTo>
                    <a:pt x="531019" y="157489"/>
                  </a:lnTo>
                  <a:lnTo>
                    <a:pt x="493344" y="181305"/>
                  </a:lnTo>
                  <a:lnTo>
                    <a:pt x="456722" y="206587"/>
                  </a:lnTo>
                  <a:lnTo>
                    <a:pt x="421195" y="233293"/>
                  </a:lnTo>
                  <a:lnTo>
                    <a:pt x="386804" y="261383"/>
                  </a:lnTo>
                  <a:lnTo>
                    <a:pt x="353591" y="290815"/>
                  </a:lnTo>
                  <a:lnTo>
                    <a:pt x="321595" y="321548"/>
                  </a:lnTo>
                  <a:lnTo>
                    <a:pt x="290860" y="353541"/>
                  </a:lnTo>
                  <a:lnTo>
                    <a:pt x="261425" y="386752"/>
                  </a:lnTo>
                  <a:lnTo>
                    <a:pt x="233332" y="421141"/>
                  </a:lnTo>
                  <a:lnTo>
                    <a:pt x="206622" y="456667"/>
                  </a:lnTo>
                  <a:lnTo>
                    <a:pt x="181337" y="493288"/>
                  </a:lnTo>
                  <a:lnTo>
                    <a:pt x="157518" y="530962"/>
                  </a:lnTo>
                  <a:lnTo>
                    <a:pt x="135206" y="569650"/>
                  </a:lnTo>
                  <a:lnTo>
                    <a:pt x="114442" y="609309"/>
                  </a:lnTo>
                  <a:lnTo>
                    <a:pt x="95267" y="649899"/>
                  </a:lnTo>
                  <a:lnTo>
                    <a:pt x="77722" y="691378"/>
                  </a:lnTo>
                  <a:lnTo>
                    <a:pt x="61850" y="733705"/>
                  </a:lnTo>
                  <a:lnTo>
                    <a:pt x="47690" y="776839"/>
                  </a:lnTo>
                  <a:lnTo>
                    <a:pt x="35285" y="820739"/>
                  </a:lnTo>
                  <a:lnTo>
                    <a:pt x="24675" y="865364"/>
                  </a:lnTo>
                  <a:lnTo>
                    <a:pt x="15902" y="910672"/>
                  </a:lnTo>
                  <a:lnTo>
                    <a:pt x="9006" y="956622"/>
                  </a:lnTo>
                  <a:lnTo>
                    <a:pt x="4030" y="1003173"/>
                  </a:lnTo>
                  <a:lnTo>
                    <a:pt x="1014" y="1050284"/>
                  </a:lnTo>
                  <a:lnTo>
                    <a:pt x="0" y="1097914"/>
                  </a:lnTo>
                  <a:lnTo>
                    <a:pt x="1014" y="1145545"/>
                  </a:lnTo>
                  <a:lnTo>
                    <a:pt x="4030" y="1192657"/>
                  </a:lnTo>
                  <a:lnTo>
                    <a:pt x="9006" y="1239209"/>
                  </a:lnTo>
                  <a:lnTo>
                    <a:pt x="15902" y="1285161"/>
                  </a:lnTo>
                  <a:lnTo>
                    <a:pt x="24675" y="1330471"/>
                  </a:lnTo>
                  <a:lnTo>
                    <a:pt x="35285" y="1375098"/>
                  </a:lnTo>
                  <a:lnTo>
                    <a:pt x="47690" y="1419001"/>
                  </a:lnTo>
                  <a:lnTo>
                    <a:pt x="61850" y="1462139"/>
                  </a:lnTo>
                  <a:lnTo>
                    <a:pt x="77722" y="1504469"/>
                  </a:lnTo>
                  <a:lnTo>
                    <a:pt x="95267" y="1545952"/>
                  </a:lnTo>
                  <a:lnTo>
                    <a:pt x="114442" y="1586546"/>
                  </a:lnTo>
                  <a:lnTo>
                    <a:pt x="135206" y="1626209"/>
                  </a:lnTo>
                  <a:lnTo>
                    <a:pt x="157518" y="1664901"/>
                  </a:lnTo>
                  <a:lnTo>
                    <a:pt x="181337" y="1702580"/>
                  </a:lnTo>
                  <a:lnTo>
                    <a:pt x="206622" y="1739206"/>
                  </a:lnTo>
                  <a:lnTo>
                    <a:pt x="233332" y="1774736"/>
                  </a:lnTo>
                  <a:lnTo>
                    <a:pt x="261425" y="1809130"/>
                  </a:lnTo>
                  <a:lnTo>
                    <a:pt x="290860" y="1842347"/>
                  </a:lnTo>
                  <a:lnTo>
                    <a:pt x="321595" y="1874345"/>
                  </a:lnTo>
                  <a:lnTo>
                    <a:pt x="353591" y="1905083"/>
                  </a:lnTo>
                  <a:lnTo>
                    <a:pt x="386804" y="1934520"/>
                  </a:lnTo>
                  <a:lnTo>
                    <a:pt x="421195" y="1962615"/>
                  </a:lnTo>
                  <a:lnTo>
                    <a:pt x="456722" y="1989326"/>
                  </a:lnTo>
                  <a:lnTo>
                    <a:pt x="493344" y="2014612"/>
                  </a:lnTo>
                  <a:lnTo>
                    <a:pt x="531019" y="2038433"/>
                  </a:lnTo>
                  <a:lnTo>
                    <a:pt x="569706" y="2060746"/>
                  </a:lnTo>
                  <a:lnTo>
                    <a:pt x="609365" y="2081511"/>
                  </a:lnTo>
                  <a:lnTo>
                    <a:pt x="649953" y="2100687"/>
                  </a:lnTo>
                  <a:lnTo>
                    <a:pt x="691430" y="2118232"/>
                  </a:lnTo>
                  <a:lnTo>
                    <a:pt x="733755" y="2134105"/>
                  </a:lnTo>
                  <a:lnTo>
                    <a:pt x="776886" y="2148265"/>
                  </a:lnTo>
                  <a:lnTo>
                    <a:pt x="820782" y="2160671"/>
                  </a:lnTo>
                  <a:lnTo>
                    <a:pt x="865401" y="2171281"/>
                  </a:lnTo>
                  <a:lnTo>
                    <a:pt x="910704" y="2180054"/>
                  </a:lnTo>
                  <a:lnTo>
                    <a:pt x="956647" y="2186950"/>
                  </a:lnTo>
                  <a:lnTo>
                    <a:pt x="1003191" y="2191926"/>
                  </a:lnTo>
                  <a:lnTo>
                    <a:pt x="1050294" y="2194942"/>
                  </a:lnTo>
                  <a:lnTo>
                    <a:pt x="1097915" y="2195957"/>
                  </a:lnTo>
                  <a:lnTo>
                    <a:pt x="1145545" y="2194942"/>
                  </a:lnTo>
                  <a:lnTo>
                    <a:pt x="1192657" y="2191926"/>
                  </a:lnTo>
                  <a:lnTo>
                    <a:pt x="1239209" y="2186950"/>
                  </a:lnTo>
                  <a:lnTo>
                    <a:pt x="1285161" y="2180054"/>
                  </a:lnTo>
                  <a:lnTo>
                    <a:pt x="1330471" y="2171281"/>
                  </a:lnTo>
                  <a:lnTo>
                    <a:pt x="1375098" y="2160671"/>
                  </a:lnTo>
                  <a:lnTo>
                    <a:pt x="1419001" y="2148265"/>
                  </a:lnTo>
                  <a:lnTo>
                    <a:pt x="1462139" y="2134105"/>
                  </a:lnTo>
                  <a:lnTo>
                    <a:pt x="1504469" y="2118232"/>
                  </a:lnTo>
                  <a:lnTo>
                    <a:pt x="1545952" y="2100687"/>
                  </a:lnTo>
                  <a:lnTo>
                    <a:pt x="1586546" y="2081511"/>
                  </a:lnTo>
                  <a:lnTo>
                    <a:pt x="1626209" y="2060746"/>
                  </a:lnTo>
                  <a:lnTo>
                    <a:pt x="1664901" y="2038433"/>
                  </a:lnTo>
                  <a:lnTo>
                    <a:pt x="1702580" y="2014612"/>
                  </a:lnTo>
                  <a:lnTo>
                    <a:pt x="1739206" y="1989326"/>
                  </a:lnTo>
                  <a:lnTo>
                    <a:pt x="1774736" y="1962615"/>
                  </a:lnTo>
                  <a:lnTo>
                    <a:pt x="1809130" y="1934520"/>
                  </a:lnTo>
                  <a:lnTo>
                    <a:pt x="1842347" y="1905083"/>
                  </a:lnTo>
                  <a:lnTo>
                    <a:pt x="1874345" y="1874345"/>
                  </a:lnTo>
                  <a:lnTo>
                    <a:pt x="1905083" y="1842347"/>
                  </a:lnTo>
                  <a:lnTo>
                    <a:pt x="1934520" y="1809130"/>
                  </a:lnTo>
                  <a:lnTo>
                    <a:pt x="1962615" y="1774736"/>
                  </a:lnTo>
                  <a:lnTo>
                    <a:pt x="1989326" y="1739206"/>
                  </a:lnTo>
                  <a:lnTo>
                    <a:pt x="2014612" y="1702580"/>
                  </a:lnTo>
                  <a:lnTo>
                    <a:pt x="2038433" y="1664901"/>
                  </a:lnTo>
                  <a:lnTo>
                    <a:pt x="2060746" y="1626209"/>
                  </a:lnTo>
                  <a:lnTo>
                    <a:pt x="2081511" y="1586546"/>
                  </a:lnTo>
                  <a:lnTo>
                    <a:pt x="2100687" y="1545952"/>
                  </a:lnTo>
                  <a:lnTo>
                    <a:pt x="2118232" y="1504469"/>
                  </a:lnTo>
                  <a:lnTo>
                    <a:pt x="2134105" y="1462139"/>
                  </a:lnTo>
                  <a:lnTo>
                    <a:pt x="2148265" y="1419001"/>
                  </a:lnTo>
                  <a:lnTo>
                    <a:pt x="2160671" y="1375098"/>
                  </a:lnTo>
                  <a:lnTo>
                    <a:pt x="2171281" y="1330471"/>
                  </a:lnTo>
                  <a:lnTo>
                    <a:pt x="2180054" y="1285161"/>
                  </a:lnTo>
                  <a:lnTo>
                    <a:pt x="2186950" y="1239209"/>
                  </a:lnTo>
                  <a:lnTo>
                    <a:pt x="2191926" y="1192657"/>
                  </a:lnTo>
                  <a:lnTo>
                    <a:pt x="2194942" y="1145545"/>
                  </a:lnTo>
                  <a:lnTo>
                    <a:pt x="2195957" y="1097914"/>
                  </a:lnTo>
                  <a:lnTo>
                    <a:pt x="2194942" y="1050284"/>
                  </a:lnTo>
                  <a:lnTo>
                    <a:pt x="2191926" y="1003173"/>
                  </a:lnTo>
                  <a:lnTo>
                    <a:pt x="2186950" y="956622"/>
                  </a:lnTo>
                  <a:lnTo>
                    <a:pt x="2180054" y="910672"/>
                  </a:lnTo>
                  <a:lnTo>
                    <a:pt x="2171281" y="865364"/>
                  </a:lnTo>
                  <a:lnTo>
                    <a:pt x="2160671" y="820739"/>
                  </a:lnTo>
                  <a:lnTo>
                    <a:pt x="2148265" y="776839"/>
                  </a:lnTo>
                  <a:lnTo>
                    <a:pt x="2134105" y="733705"/>
                  </a:lnTo>
                  <a:lnTo>
                    <a:pt x="2118232" y="691378"/>
                  </a:lnTo>
                  <a:lnTo>
                    <a:pt x="2100687" y="649899"/>
                  </a:lnTo>
                  <a:lnTo>
                    <a:pt x="2081511" y="609309"/>
                  </a:lnTo>
                  <a:lnTo>
                    <a:pt x="2060746" y="569650"/>
                  </a:lnTo>
                  <a:lnTo>
                    <a:pt x="2038433" y="530962"/>
                  </a:lnTo>
                  <a:lnTo>
                    <a:pt x="2014612" y="493288"/>
                  </a:lnTo>
                  <a:lnTo>
                    <a:pt x="1989326" y="456667"/>
                  </a:lnTo>
                  <a:lnTo>
                    <a:pt x="1962615" y="421141"/>
                  </a:lnTo>
                  <a:lnTo>
                    <a:pt x="1934520" y="386752"/>
                  </a:lnTo>
                  <a:lnTo>
                    <a:pt x="1905083" y="353541"/>
                  </a:lnTo>
                  <a:lnTo>
                    <a:pt x="1874345" y="321548"/>
                  </a:lnTo>
                  <a:lnTo>
                    <a:pt x="1842347" y="290815"/>
                  </a:lnTo>
                  <a:lnTo>
                    <a:pt x="1809130" y="261383"/>
                  </a:lnTo>
                  <a:lnTo>
                    <a:pt x="1774736" y="233293"/>
                  </a:lnTo>
                  <a:lnTo>
                    <a:pt x="1739206" y="206587"/>
                  </a:lnTo>
                  <a:lnTo>
                    <a:pt x="1702580" y="181305"/>
                  </a:lnTo>
                  <a:lnTo>
                    <a:pt x="1664901" y="157489"/>
                  </a:lnTo>
                  <a:lnTo>
                    <a:pt x="1626209" y="135180"/>
                  </a:lnTo>
                  <a:lnTo>
                    <a:pt x="1586546" y="114419"/>
                  </a:lnTo>
                  <a:lnTo>
                    <a:pt x="1545952" y="95247"/>
                  </a:lnTo>
                  <a:lnTo>
                    <a:pt x="1504469" y="77706"/>
                  </a:lnTo>
                  <a:lnTo>
                    <a:pt x="1462139" y="61836"/>
                  </a:lnTo>
                  <a:lnTo>
                    <a:pt x="1419001" y="47680"/>
                  </a:lnTo>
                  <a:lnTo>
                    <a:pt x="1375098" y="35277"/>
                  </a:lnTo>
                  <a:lnTo>
                    <a:pt x="1330471" y="24669"/>
                  </a:lnTo>
                  <a:lnTo>
                    <a:pt x="1285161" y="15898"/>
                  </a:lnTo>
                  <a:lnTo>
                    <a:pt x="1239209" y="9004"/>
                  </a:lnTo>
                  <a:lnTo>
                    <a:pt x="1192657" y="4029"/>
                  </a:lnTo>
                  <a:lnTo>
                    <a:pt x="1145545" y="1014"/>
                  </a:lnTo>
                  <a:lnTo>
                    <a:pt x="1097915" y="0"/>
                  </a:lnTo>
                  <a:close/>
                </a:path>
              </a:pathLst>
            </a:custGeom>
            <a:solidFill>
              <a:srgbClr val="C0504D"/>
            </a:solidFill>
          </p:spPr>
          <p:txBody>
            <a:bodyPr wrap="square" lIns="0" tIns="0" rIns="0" bIns="0" rtlCol="0"/>
            <a:lstStyle/>
            <a:p>
              <a:endParaRPr kern="0">
                <a:solidFill>
                  <a:sysClr val="windowText" lastClr="000000"/>
                </a:solidFill>
              </a:endParaRPr>
            </a:p>
          </p:txBody>
        </p:sp>
        <p:sp>
          <p:nvSpPr>
            <p:cNvPr id="6" name="object 6"/>
            <p:cNvSpPr/>
            <p:nvPr/>
          </p:nvSpPr>
          <p:spPr>
            <a:xfrm>
              <a:off x="2043836" y="3074491"/>
              <a:ext cx="830580" cy="869950"/>
            </a:xfrm>
            <a:custGeom>
              <a:avLst/>
              <a:gdLst/>
              <a:ahLst/>
              <a:cxnLst/>
              <a:rect l="l" t="t" r="r" b="b"/>
              <a:pathLst>
                <a:path w="830580" h="869950">
                  <a:moveTo>
                    <a:pt x="321449" y="869950"/>
                  </a:moveTo>
                  <a:lnTo>
                    <a:pt x="276034" y="472376"/>
                  </a:lnTo>
                  <a:lnTo>
                    <a:pt x="243979" y="480428"/>
                  </a:lnTo>
                  <a:lnTo>
                    <a:pt x="190360" y="498576"/>
                  </a:lnTo>
                  <a:lnTo>
                    <a:pt x="138569" y="521157"/>
                  </a:lnTo>
                  <a:lnTo>
                    <a:pt x="88874" y="548055"/>
                  </a:lnTo>
                  <a:lnTo>
                    <a:pt x="41529" y="579107"/>
                  </a:lnTo>
                  <a:lnTo>
                    <a:pt x="11417" y="615975"/>
                  </a:lnTo>
                  <a:lnTo>
                    <a:pt x="0" y="662203"/>
                  </a:lnTo>
                  <a:lnTo>
                    <a:pt x="0" y="869950"/>
                  </a:lnTo>
                  <a:lnTo>
                    <a:pt x="321449" y="869950"/>
                  </a:lnTo>
                  <a:close/>
                </a:path>
                <a:path w="830580" h="869950">
                  <a:moveTo>
                    <a:pt x="470687" y="814514"/>
                  </a:moveTo>
                  <a:lnTo>
                    <a:pt x="453034" y="558330"/>
                  </a:lnTo>
                  <a:lnTo>
                    <a:pt x="377507" y="558330"/>
                  </a:lnTo>
                  <a:lnTo>
                    <a:pt x="359867" y="814514"/>
                  </a:lnTo>
                  <a:lnTo>
                    <a:pt x="415277" y="869950"/>
                  </a:lnTo>
                  <a:lnTo>
                    <a:pt x="470687" y="814514"/>
                  </a:lnTo>
                  <a:close/>
                </a:path>
                <a:path w="830580" h="869950">
                  <a:moveTo>
                    <a:pt x="480161" y="454456"/>
                  </a:moveTo>
                  <a:lnTo>
                    <a:pt x="350393" y="454456"/>
                  </a:lnTo>
                  <a:lnTo>
                    <a:pt x="375564" y="532358"/>
                  </a:lnTo>
                  <a:lnTo>
                    <a:pt x="454990" y="532358"/>
                  </a:lnTo>
                  <a:lnTo>
                    <a:pt x="480161" y="454456"/>
                  </a:lnTo>
                  <a:close/>
                </a:path>
                <a:path w="830580" h="869950">
                  <a:moveTo>
                    <a:pt x="622909" y="207759"/>
                  </a:moveTo>
                  <a:lnTo>
                    <a:pt x="617423" y="160121"/>
                  </a:lnTo>
                  <a:lnTo>
                    <a:pt x="601802" y="116395"/>
                  </a:lnTo>
                  <a:lnTo>
                    <a:pt x="577291" y="77812"/>
                  </a:lnTo>
                  <a:lnTo>
                    <a:pt x="545147" y="45643"/>
                  </a:lnTo>
                  <a:lnTo>
                    <a:pt x="506590" y="21120"/>
                  </a:lnTo>
                  <a:lnTo>
                    <a:pt x="462889" y="5486"/>
                  </a:lnTo>
                  <a:lnTo>
                    <a:pt x="415277" y="0"/>
                  </a:lnTo>
                  <a:lnTo>
                    <a:pt x="367665" y="5486"/>
                  </a:lnTo>
                  <a:lnTo>
                    <a:pt x="323964" y="21120"/>
                  </a:lnTo>
                  <a:lnTo>
                    <a:pt x="285407" y="45643"/>
                  </a:lnTo>
                  <a:lnTo>
                    <a:pt x="253250" y="77812"/>
                  </a:lnTo>
                  <a:lnTo>
                    <a:pt x="228739" y="116395"/>
                  </a:lnTo>
                  <a:lnTo>
                    <a:pt x="213118" y="160121"/>
                  </a:lnTo>
                  <a:lnTo>
                    <a:pt x="207645" y="207759"/>
                  </a:lnTo>
                  <a:lnTo>
                    <a:pt x="213118" y="255384"/>
                  </a:lnTo>
                  <a:lnTo>
                    <a:pt x="228739" y="299110"/>
                  </a:lnTo>
                  <a:lnTo>
                    <a:pt x="253250" y="337693"/>
                  </a:lnTo>
                  <a:lnTo>
                    <a:pt x="285407" y="369862"/>
                  </a:lnTo>
                  <a:lnTo>
                    <a:pt x="323964" y="394385"/>
                  </a:lnTo>
                  <a:lnTo>
                    <a:pt x="367665" y="410019"/>
                  </a:lnTo>
                  <a:lnTo>
                    <a:pt x="415277" y="415505"/>
                  </a:lnTo>
                  <a:lnTo>
                    <a:pt x="462889" y="410019"/>
                  </a:lnTo>
                  <a:lnTo>
                    <a:pt x="506590" y="394385"/>
                  </a:lnTo>
                  <a:lnTo>
                    <a:pt x="545147" y="369862"/>
                  </a:lnTo>
                  <a:lnTo>
                    <a:pt x="577291" y="337693"/>
                  </a:lnTo>
                  <a:lnTo>
                    <a:pt x="601802" y="299110"/>
                  </a:lnTo>
                  <a:lnTo>
                    <a:pt x="617423" y="255384"/>
                  </a:lnTo>
                  <a:lnTo>
                    <a:pt x="622909" y="207759"/>
                  </a:lnTo>
                  <a:close/>
                </a:path>
                <a:path w="830580" h="869950">
                  <a:moveTo>
                    <a:pt x="830541" y="662203"/>
                  </a:moveTo>
                  <a:lnTo>
                    <a:pt x="819124" y="615975"/>
                  </a:lnTo>
                  <a:lnTo>
                    <a:pt x="789012" y="579107"/>
                  </a:lnTo>
                  <a:lnTo>
                    <a:pt x="743521" y="546887"/>
                  </a:lnTo>
                  <a:lnTo>
                    <a:pt x="739711" y="544842"/>
                  </a:lnTo>
                  <a:lnTo>
                    <a:pt x="739711" y="701154"/>
                  </a:lnTo>
                  <a:lnTo>
                    <a:pt x="739711" y="727125"/>
                  </a:lnTo>
                  <a:lnTo>
                    <a:pt x="609930" y="727125"/>
                  </a:lnTo>
                  <a:lnTo>
                    <a:pt x="609930" y="701154"/>
                  </a:lnTo>
                  <a:lnTo>
                    <a:pt x="739711" y="701154"/>
                  </a:lnTo>
                  <a:lnTo>
                    <a:pt x="739711" y="544842"/>
                  </a:lnTo>
                  <a:lnTo>
                    <a:pt x="693635" y="520026"/>
                  </a:lnTo>
                  <a:lnTo>
                    <a:pt x="640842" y="498030"/>
                  </a:lnTo>
                  <a:lnTo>
                    <a:pt x="586574" y="480428"/>
                  </a:lnTo>
                  <a:lnTo>
                    <a:pt x="554520" y="471728"/>
                  </a:lnTo>
                  <a:lnTo>
                    <a:pt x="509104" y="869950"/>
                  </a:lnTo>
                  <a:lnTo>
                    <a:pt x="830541" y="869950"/>
                  </a:lnTo>
                  <a:lnTo>
                    <a:pt x="830541" y="727125"/>
                  </a:lnTo>
                  <a:lnTo>
                    <a:pt x="830541" y="701154"/>
                  </a:lnTo>
                  <a:lnTo>
                    <a:pt x="830541" y="662203"/>
                  </a:lnTo>
                  <a:close/>
                </a:path>
              </a:pathLst>
            </a:custGeom>
            <a:solidFill>
              <a:srgbClr val="FFFFFF"/>
            </a:solidFill>
          </p:spPr>
          <p:txBody>
            <a:bodyPr wrap="square" lIns="0" tIns="0" rIns="0" bIns="0" rtlCol="0"/>
            <a:lstStyle/>
            <a:p>
              <a:endParaRPr kern="0">
                <a:solidFill>
                  <a:sysClr val="windowText" lastClr="000000"/>
                </a:solidFill>
              </a:endParaRPr>
            </a:p>
          </p:txBody>
        </p:sp>
      </p:grpSp>
      <p:sp>
        <p:nvSpPr>
          <p:cNvPr id="7" name="object 7"/>
          <p:cNvSpPr txBox="1"/>
          <p:nvPr/>
        </p:nvSpPr>
        <p:spPr>
          <a:xfrm>
            <a:off x="2192832" y="5217667"/>
            <a:ext cx="3575050" cy="768800"/>
          </a:xfrm>
          <a:prstGeom prst="rect">
            <a:avLst/>
          </a:prstGeom>
        </p:spPr>
        <p:txBody>
          <a:bodyPr vert="horz" wrap="square" lIns="0" tIns="50165" rIns="0" bIns="0" rtlCol="0">
            <a:spAutoFit/>
          </a:bodyPr>
          <a:lstStyle/>
          <a:p>
            <a:pPr marL="905510" marR="5080" indent="-893444">
              <a:lnSpc>
                <a:spcPts val="2750"/>
              </a:lnSpc>
              <a:spcBef>
                <a:spcPts val="395"/>
              </a:spcBef>
            </a:pPr>
            <a:r>
              <a:rPr sz="2500" kern="0" dirty="0">
                <a:solidFill>
                  <a:srgbClr val="C0504D"/>
                </a:solidFill>
                <a:latin typeface="Calibri"/>
                <a:cs typeface="Calibri"/>
              </a:rPr>
              <a:t>¿QUÉ</a:t>
            </a:r>
            <a:r>
              <a:rPr sz="2500" kern="0" spc="-60" dirty="0">
                <a:solidFill>
                  <a:srgbClr val="C0504D"/>
                </a:solidFill>
                <a:latin typeface="Calibri"/>
                <a:cs typeface="Calibri"/>
              </a:rPr>
              <a:t> </a:t>
            </a:r>
            <a:r>
              <a:rPr sz="2500" kern="0" spc="-10" dirty="0">
                <a:solidFill>
                  <a:srgbClr val="C0504D"/>
                </a:solidFill>
                <a:latin typeface="Calibri"/>
                <a:cs typeface="Calibri"/>
              </a:rPr>
              <a:t>OBLIGACIONES</a:t>
            </a:r>
            <a:r>
              <a:rPr sz="2500" kern="0" spc="-40" dirty="0">
                <a:solidFill>
                  <a:srgbClr val="C0504D"/>
                </a:solidFill>
                <a:latin typeface="Calibri"/>
                <a:cs typeface="Calibri"/>
              </a:rPr>
              <a:t> </a:t>
            </a:r>
            <a:r>
              <a:rPr sz="2500" kern="0" spc="-20" dirty="0">
                <a:solidFill>
                  <a:srgbClr val="C0504D"/>
                </a:solidFill>
                <a:latin typeface="Calibri"/>
                <a:cs typeface="Calibri"/>
              </a:rPr>
              <a:t>TIENE </a:t>
            </a:r>
            <a:r>
              <a:rPr sz="2500" kern="0" dirty="0">
                <a:solidFill>
                  <a:srgbClr val="C0504D"/>
                </a:solidFill>
                <a:latin typeface="Calibri"/>
                <a:cs typeface="Calibri"/>
              </a:rPr>
              <a:t>LA</a:t>
            </a:r>
            <a:r>
              <a:rPr sz="2500" kern="0" spc="-30" dirty="0">
                <a:solidFill>
                  <a:srgbClr val="C0504D"/>
                </a:solidFill>
                <a:latin typeface="Calibri"/>
                <a:cs typeface="Calibri"/>
              </a:rPr>
              <a:t> </a:t>
            </a:r>
            <a:r>
              <a:rPr sz="2500" kern="0" spc="-10" dirty="0">
                <a:solidFill>
                  <a:srgbClr val="C0504D"/>
                </a:solidFill>
                <a:latin typeface="Calibri"/>
                <a:cs typeface="Calibri"/>
              </a:rPr>
              <a:t>EMPRESA?</a:t>
            </a:r>
            <a:endParaRPr sz="2500" kern="0">
              <a:solidFill>
                <a:sysClr val="windowText" lastClr="000000"/>
              </a:solidFill>
              <a:latin typeface="Calibri"/>
              <a:cs typeface="Calibri"/>
            </a:endParaRPr>
          </a:p>
        </p:txBody>
      </p:sp>
      <p:grpSp>
        <p:nvGrpSpPr>
          <p:cNvPr id="8" name="object 8"/>
          <p:cNvGrpSpPr/>
          <p:nvPr/>
        </p:nvGrpSpPr>
        <p:grpSpPr>
          <a:xfrm>
            <a:off x="7113016" y="2402586"/>
            <a:ext cx="2196465" cy="2196465"/>
            <a:chOff x="5589015" y="2402585"/>
            <a:chExt cx="2196465" cy="2196465"/>
          </a:xfrm>
        </p:grpSpPr>
        <p:sp>
          <p:nvSpPr>
            <p:cNvPr id="9" name="object 9"/>
            <p:cNvSpPr/>
            <p:nvPr/>
          </p:nvSpPr>
          <p:spPr>
            <a:xfrm>
              <a:off x="5589015" y="2402585"/>
              <a:ext cx="2196465" cy="2196465"/>
            </a:xfrm>
            <a:custGeom>
              <a:avLst/>
              <a:gdLst/>
              <a:ahLst/>
              <a:cxnLst/>
              <a:rect l="l" t="t" r="r" b="b"/>
              <a:pathLst>
                <a:path w="2196465" h="2196465">
                  <a:moveTo>
                    <a:pt x="1098041" y="0"/>
                  </a:moveTo>
                  <a:lnTo>
                    <a:pt x="1050411" y="1014"/>
                  </a:lnTo>
                  <a:lnTo>
                    <a:pt x="1003299" y="4029"/>
                  </a:lnTo>
                  <a:lnTo>
                    <a:pt x="956747" y="9004"/>
                  </a:lnTo>
                  <a:lnTo>
                    <a:pt x="910795" y="15898"/>
                  </a:lnTo>
                  <a:lnTo>
                    <a:pt x="865485" y="24669"/>
                  </a:lnTo>
                  <a:lnTo>
                    <a:pt x="820858" y="35277"/>
                  </a:lnTo>
                  <a:lnTo>
                    <a:pt x="776955" y="47680"/>
                  </a:lnTo>
                  <a:lnTo>
                    <a:pt x="733817" y="61836"/>
                  </a:lnTo>
                  <a:lnTo>
                    <a:pt x="691487" y="77706"/>
                  </a:lnTo>
                  <a:lnTo>
                    <a:pt x="650004" y="95247"/>
                  </a:lnTo>
                  <a:lnTo>
                    <a:pt x="609410" y="114419"/>
                  </a:lnTo>
                  <a:lnTo>
                    <a:pt x="569747" y="135180"/>
                  </a:lnTo>
                  <a:lnTo>
                    <a:pt x="531055" y="157489"/>
                  </a:lnTo>
                  <a:lnTo>
                    <a:pt x="493376" y="181305"/>
                  </a:lnTo>
                  <a:lnTo>
                    <a:pt x="456750" y="206587"/>
                  </a:lnTo>
                  <a:lnTo>
                    <a:pt x="421220" y="233293"/>
                  </a:lnTo>
                  <a:lnTo>
                    <a:pt x="386826" y="261383"/>
                  </a:lnTo>
                  <a:lnTo>
                    <a:pt x="353609" y="290815"/>
                  </a:lnTo>
                  <a:lnTo>
                    <a:pt x="321611" y="321548"/>
                  </a:lnTo>
                  <a:lnTo>
                    <a:pt x="290873" y="353541"/>
                  </a:lnTo>
                  <a:lnTo>
                    <a:pt x="261436" y="386752"/>
                  </a:lnTo>
                  <a:lnTo>
                    <a:pt x="233341" y="421141"/>
                  </a:lnTo>
                  <a:lnTo>
                    <a:pt x="206630" y="456667"/>
                  </a:lnTo>
                  <a:lnTo>
                    <a:pt x="181344" y="493288"/>
                  </a:lnTo>
                  <a:lnTo>
                    <a:pt x="157523" y="530962"/>
                  </a:lnTo>
                  <a:lnTo>
                    <a:pt x="135210" y="569650"/>
                  </a:lnTo>
                  <a:lnTo>
                    <a:pt x="114445" y="609309"/>
                  </a:lnTo>
                  <a:lnTo>
                    <a:pt x="95269" y="649899"/>
                  </a:lnTo>
                  <a:lnTo>
                    <a:pt x="77724" y="691378"/>
                  </a:lnTo>
                  <a:lnTo>
                    <a:pt x="61851" y="733705"/>
                  </a:lnTo>
                  <a:lnTo>
                    <a:pt x="47691" y="776839"/>
                  </a:lnTo>
                  <a:lnTo>
                    <a:pt x="35285" y="820739"/>
                  </a:lnTo>
                  <a:lnTo>
                    <a:pt x="24675" y="865364"/>
                  </a:lnTo>
                  <a:lnTo>
                    <a:pt x="15902" y="910672"/>
                  </a:lnTo>
                  <a:lnTo>
                    <a:pt x="9006" y="956622"/>
                  </a:lnTo>
                  <a:lnTo>
                    <a:pt x="4030" y="1003173"/>
                  </a:lnTo>
                  <a:lnTo>
                    <a:pt x="1014" y="1050284"/>
                  </a:lnTo>
                  <a:lnTo>
                    <a:pt x="0" y="1097914"/>
                  </a:lnTo>
                  <a:lnTo>
                    <a:pt x="1014" y="1145545"/>
                  </a:lnTo>
                  <a:lnTo>
                    <a:pt x="4030" y="1192657"/>
                  </a:lnTo>
                  <a:lnTo>
                    <a:pt x="9006" y="1239209"/>
                  </a:lnTo>
                  <a:lnTo>
                    <a:pt x="15902" y="1285161"/>
                  </a:lnTo>
                  <a:lnTo>
                    <a:pt x="24675" y="1330471"/>
                  </a:lnTo>
                  <a:lnTo>
                    <a:pt x="35285" y="1375098"/>
                  </a:lnTo>
                  <a:lnTo>
                    <a:pt x="47691" y="1419001"/>
                  </a:lnTo>
                  <a:lnTo>
                    <a:pt x="61851" y="1462139"/>
                  </a:lnTo>
                  <a:lnTo>
                    <a:pt x="77724" y="1504469"/>
                  </a:lnTo>
                  <a:lnTo>
                    <a:pt x="95269" y="1545952"/>
                  </a:lnTo>
                  <a:lnTo>
                    <a:pt x="114445" y="1586546"/>
                  </a:lnTo>
                  <a:lnTo>
                    <a:pt x="135210" y="1626209"/>
                  </a:lnTo>
                  <a:lnTo>
                    <a:pt x="157523" y="1664901"/>
                  </a:lnTo>
                  <a:lnTo>
                    <a:pt x="181344" y="1702580"/>
                  </a:lnTo>
                  <a:lnTo>
                    <a:pt x="206630" y="1739206"/>
                  </a:lnTo>
                  <a:lnTo>
                    <a:pt x="233341" y="1774736"/>
                  </a:lnTo>
                  <a:lnTo>
                    <a:pt x="261436" y="1809130"/>
                  </a:lnTo>
                  <a:lnTo>
                    <a:pt x="290873" y="1842347"/>
                  </a:lnTo>
                  <a:lnTo>
                    <a:pt x="321611" y="1874345"/>
                  </a:lnTo>
                  <a:lnTo>
                    <a:pt x="353609" y="1905083"/>
                  </a:lnTo>
                  <a:lnTo>
                    <a:pt x="386826" y="1934520"/>
                  </a:lnTo>
                  <a:lnTo>
                    <a:pt x="421220" y="1962615"/>
                  </a:lnTo>
                  <a:lnTo>
                    <a:pt x="456750" y="1989326"/>
                  </a:lnTo>
                  <a:lnTo>
                    <a:pt x="493376" y="2014612"/>
                  </a:lnTo>
                  <a:lnTo>
                    <a:pt x="531055" y="2038433"/>
                  </a:lnTo>
                  <a:lnTo>
                    <a:pt x="569747" y="2060746"/>
                  </a:lnTo>
                  <a:lnTo>
                    <a:pt x="609410" y="2081511"/>
                  </a:lnTo>
                  <a:lnTo>
                    <a:pt x="650004" y="2100687"/>
                  </a:lnTo>
                  <a:lnTo>
                    <a:pt x="691487" y="2118232"/>
                  </a:lnTo>
                  <a:lnTo>
                    <a:pt x="733817" y="2134105"/>
                  </a:lnTo>
                  <a:lnTo>
                    <a:pt x="776955" y="2148265"/>
                  </a:lnTo>
                  <a:lnTo>
                    <a:pt x="820858" y="2160671"/>
                  </a:lnTo>
                  <a:lnTo>
                    <a:pt x="865485" y="2171281"/>
                  </a:lnTo>
                  <a:lnTo>
                    <a:pt x="910795" y="2180054"/>
                  </a:lnTo>
                  <a:lnTo>
                    <a:pt x="956747" y="2186950"/>
                  </a:lnTo>
                  <a:lnTo>
                    <a:pt x="1003299" y="2191926"/>
                  </a:lnTo>
                  <a:lnTo>
                    <a:pt x="1050411" y="2194942"/>
                  </a:lnTo>
                  <a:lnTo>
                    <a:pt x="1098041" y="2195957"/>
                  </a:lnTo>
                  <a:lnTo>
                    <a:pt x="1145662" y="2194942"/>
                  </a:lnTo>
                  <a:lnTo>
                    <a:pt x="1192765" y="2191926"/>
                  </a:lnTo>
                  <a:lnTo>
                    <a:pt x="1239309" y="2186950"/>
                  </a:lnTo>
                  <a:lnTo>
                    <a:pt x="1285252" y="2180054"/>
                  </a:lnTo>
                  <a:lnTo>
                    <a:pt x="1330555" y="2171281"/>
                  </a:lnTo>
                  <a:lnTo>
                    <a:pt x="1375174" y="2160671"/>
                  </a:lnTo>
                  <a:lnTo>
                    <a:pt x="1419070" y="2148265"/>
                  </a:lnTo>
                  <a:lnTo>
                    <a:pt x="1462201" y="2134105"/>
                  </a:lnTo>
                  <a:lnTo>
                    <a:pt x="1504526" y="2118232"/>
                  </a:lnTo>
                  <a:lnTo>
                    <a:pt x="1546003" y="2100687"/>
                  </a:lnTo>
                  <a:lnTo>
                    <a:pt x="1586591" y="2081511"/>
                  </a:lnTo>
                  <a:lnTo>
                    <a:pt x="1626250" y="2060746"/>
                  </a:lnTo>
                  <a:lnTo>
                    <a:pt x="1664937" y="2038433"/>
                  </a:lnTo>
                  <a:lnTo>
                    <a:pt x="1702612" y="2014612"/>
                  </a:lnTo>
                  <a:lnTo>
                    <a:pt x="1739234" y="1989326"/>
                  </a:lnTo>
                  <a:lnTo>
                    <a:pt x="1774761" y="1962615"/>
                  </a:lnTo>
                  <a:lnTo>
                    <a:pt x="1809152" y="1934520"/>
                  </a:lnTo>
                  <a:lnTo>
                    <a:pt x="1842365" y="1905083"/>
                  </a:lnTo>
                  <a:lnTo>
                    <a:pt x="1874361" y="1874345"/>
                  </a:lnTo>
                  <a:lnTo>
                    <a:pt x="1905096" y="1842347"/>
                  </a:lnTo>
                  <a:lnTo>
                    <a:pt x="1934531" y="1809130"/>
                  </a:lnTo>
                  <a:lnTo>
                    <a:pt x="1962624" y="1774736"/>
                  </a:lnTo>
                  <a:lnTo>
                    <a:pt x="1989334" y="1739206"/>
                  </a:lnTo>
                  <a:lnTo>
                    <a:pt x="2014619" y="1702580"/>
                  </a:lnTo>
                  <a:lnTo>
                    <a:pt x="2038438" y="1664901"/>
                  </a:lnTo>
                  <a:lnTo>
                    <a:pt x="2060750" y="1626209"/>
                  </a:lnTo>
                  <a:lnTo>
                    <a:pt x="2081514" y="1586546"/>
                  </a:lnTo>
                  <a:lnTo>
                    <a:pt x="2100689" y="1545952"/>
                  </a:lnTo>
                  <a:lnTo>
                    <a:pt x="2118234" y="1504469"/>
                  </a:lnTo>
                  <a:lnTo>
                    <a:pt x="2134106" y="1462139"/>
                  </a:lnTo>
                  <a:lnTo>
                    <a:pt x="2148266" y="1419001"/>
                  </a:lnTo>
                  <a:lnTo>
                    <a:pt x="2160671" y="1375098"/>
                  </a:lnTo>
                  <a:lnTo>
                    <a:pt x="2171281" y="1330471"/>
                  </a:lnTo>
                  <a:lnTo>
                    <a:pt x="2180054" y="1285161"/>
                  </a:lnTo>
                  <a:lnTo>
                    <a:pt x="2186950" y="1239209"/>
                  </a:lnTo>
                  <a:lnTo>
                    <a:pt x="2191926" y="1192657"/>
                  </a:lnTo>
                  <a:lnTo>
                    <a:pt x="2194942" y="1145545"/>
                  </a:lnTo>
                  <a:lnTo>
                    <a:pt x="2195957" y="1097914"/>
                  </a:lnTo>
                  <a:lnTo>
                    <a:pt x="2194942" y="1050284"/>
                  </a:lnTo>
                  <a:lnTo>
                    <a:pt x="2191926" y="1003173"/>
                  </a:lnTo>
                  <a:lnTo>
                    <a:pt x="2186950" y="956622"/>
                  </a:lnTo>
                  <a:lnTo>
                    <a:pt x="2180054" y="910672"/>
                  </a:lnTo>
                  <a:lnTo>
                    <a:pt x="2171281" y="865364"/>
                  </a:lnTo>
                  <a:lnTo>
                    <a:pt x="2160671" y="820739"/>
                  </a:lnTo>
                  <a:lnTo>
                    <a:pt x="2148266" y="776839"/>
                  </a:lnTo>
                  <a:lnTo>
                    <a:pt x="2134106" y="733705"/>
                  </a:lnTo>
                  <a:lnTo>
                    <a:pt x="2118234" y="691378"/>
                  </a:lnTo>
                  <a:lnTo>
                    <a:pt x="2100689" y="649899"/>
                  </a:lnTo>
                  <a:lnTo>
                    <a:pt x="2081514" y="609309"/>
                  </a:lnTo>
                  <a:lnTo>
                    <a:pt x="2060750" y="569650"/>
                  </a:lnTo>
                  <a:lnTo>
                    <a:pt x="2038438" y="530962"/>
                  </a:lnTo>
                  <a:lnTo>
                    <a:pt x="2014619" y="493288"/>
                  </a:lnTo>
                  <a:lnTo>
                    <a:pt x="1989334" y="456667"/>
                  </a:lnTo>
                  <a:lnTo>
                    <a:pt x="1962624" y="421141"/>
                  </a:lnTo>
                  <a:lnTo>
                    <a:pt x="1934531" y="386752"/>
                  </a:lnTo>
                  <a:lnTo>
                    <a:pt x="1905096" y="353541"/>
                  </a:lnTo>
                  <a:lnTo>
                    <a:pt x="1874361" y="321548"/>
                  </a:lnTo>
                  <a:lnTo>
                    <a:pt x="1842365" y="290815"/>
                  </a:lnTo>
                  <a:lnTo>
                    <a:pt x="1809152" y="261383"/>
                  </a:lnTo>
                  <a:lnTo>
                    <a:pt x="1774761" y="233293"/>
                  </a:lnTo>
                  <a:lnTo>
                    <a:pt x="1739234" y="206587"/>
                  </a:lnTo>
                  <a:lnTo>
                    <a:pt x="1702612" y="181305"/>
                  </a:lnTo>
                  <a:lnTo>
                    <a:pt x="1664937" y="157489"/>
                  </a:lnTo>
                  <a:lnTo>
                    <a:pt x="1626250" y="135180"/>
                  </a:lnTo>
                  <a:lnTo>
                    <a:pt x="1586591" y="114419"/>
                  </a:lnTo>
                  <a:lnTo>
                    <a:pt x="1546003" y="95247"/>
                  </a:lnTo>
                  <a:lnTo>
                    <a:pt x="1504526" y="77706"/>
                  </a:lnTo>
                  <a:lnTo>
                    <a:pt x="1462201" y="61836"/>
                  </a:lnTo>
                  <a:lnTo>
                    <a:pt x="1419070" y="47680"/>
                  </a:lnTo>
                  <a:lnTo>
                    <a:pt x="1375174" y="35277"/>
                  </a:lnTo>
                  <a:lnTo>
                    <a:pt x="1330555" y="24669"/>
                  </a:lnTo>
                  <a:lnTo>
                    <a:pt x="1285252" y="15898"/>
                  </a:lnTo>
                  <a:lnTo>
                    <a:pt x="1239309" y="9004"/>
                  </a:lnTo>
                  <a:lnTo>
                    <a:pt x="1192765" y="4029"/>
                  </a:lnTo>
                  <a:lnTo>
                    <a:pt x="1145662" y="1014"/>
                  </a:lnTo>
                  <a:lnTo>
                    <a:pt x="1098041" y="0"/>
                  </a:lnTo>
                  <a:close/>
                </a:path>
              </a:pathLst>
            </a:custGeom>
            <a:solidFill>
              <a:srgbClr val="9BBA58"/>
            </a:solidFill>
          </p:spPr>
          <p:txBody>
            <a:bodyPr wrap="square" lIns="0" tIns="0" rIns="0" bIns="0" rtlCol="0"/>
            <a:lstStyle/>
            <a:p>
              <a:endParaRPr kern="0">
                <a:solidFill>
                  <a:sysClr val="windowText" lastClr="000000"/>
                </a:solidFill>
              </a:endParaRPr>
            </a:p>
          </p:txBody>
        </p:sp>
        <p:sp>
          <p:nvSpPr>
            <p:cNvPr id="10" name="object 10"/>
            <p:cNvSpPr/>
            <p:nvPr/>
          </p:nvSpPr>
          <p:spPr>
            <a:xfrm>
              <a:off x="6208941" y="3035541"/>
              <a:ext cx="960755" cy="909319"/>
            </a:xfrm>
            <a:custGeom>
              <a:avLst/>
              <a:gdLst/>
              <a:ahLst/>
              <a:cxnLst/>
              <a:rect l="l" t="t" r="r" b="b"/>
              <a:pathLst>
                <a:path w="960754" h="909320">
                  <a:moveTo>
                    <a:pt x="265252" y="526643"/>
                  </a:moveTo>
                  <a:lnTo>
                    <a:pt x="234683" y="488581"/>
                  </a:lnTo>
                  <a:lnTo>
                    <a:pt x="212369" y="445668"/>
                  </a:lnTo>
                  <a:lnTo>
                    <a:pt x="198856" y="399224"/>
                  </a:lnTo>
                  <a:lnTo>
                    <a:pt x="194665" y="350583"/>
                  </a:lnTo>
                  <a:lnTo>
                    <a:pt x="194665" y="246710"/>
                  </a:lnTo>
                  <a:lnTo>
                    <a:pt x="195402" y="225272"/>
                  </a:lnTo>
                  <a:lnTo>
                    <a:pt x="197827" y="203987"/>
                  </a:lnTo>
                  <a:lnTo>
                    <a:pt x="201917" y="182968"/>
                  </a:lnTo>
                  <a:lnTo>
                    <a:pt x="207645" y="162306"/>
                  </a:lnTo>
                  <a:lnTo>
                    <a:pt x="157124" y="172504"/>
                  </a:lnTo>
                  <a:lnTo>
                    <a:pt x="115874" y="200342"/>
                  </a:lnTo>
                  <a:lnTo>
                    <a:pt x="88061" y="241604"/>
                  </a:lnTo>
                  <a:lnTo>
                    <a:pt x="77863" y="292150"/>
                  </a:lnTo>
                  <a:lnTo>
                    <a:pt x="77863" y="611047"/>
                  </a:lnTo>
                  <a:lnTo>
                    <a:pt x="122580" y="585406"/>
                  </a:lnTo>
                  <a:lnTo>
                    <a:pt x="168821" y="562749"/>
                  </a:lnTo>
                  <a:lnTo>
                    <a:pt x="216420" y="543140"/>
                  </a:lnTo>
                  <a:lnTo>
                    <a:pt x="265252" y="526643"/>
                  </a:lnTo>
                  <a:close/>
                </a:path>
                <a:path w="960754" h="909320">
                  <a:moveTo>
                    <a:pt x="739698" y="246710"/>
                  </a:moveTo>
                  <a:lnTo>
                    <a:pt x="735520" y="200621"/>
                  </a:lnTo>
                  <a:lnTo>
                    <a:pt x="723468" y="157962"/>
                  </a:lnTo>
                  <a:lnTo>
                    <a:pt x="704278" y="119265"/>
                  </a:lnTo>
                  <a:lnTo>
                    <a:pt x="694283" y="105918"/>
                  </a:lnTo>
                  <a:lnTo>
                    <a:pt x="694283" y="340055"/>
                  </a:lnTo>
                  <a:lnTo>
                    <a:pt x="693978" y="349326"/>
                  </a:lnTo>
                  <a:lnTo>
                    <a:pt x="685596" y="396214"/>
                  </a:lnTo>
                  <a:lnTo>
                    <a:pt x="678713" y="415505"/>
                  </a:lnTo>
                  <a:lnTo>
                    <a:pt x="595528" y="415505"/>
                  </a:lnTo>
                  <a:lnTo>
                    <a:pt x="591400" y="410121"/>
                  </a:lnTo>
                  <a:lnTo>
                    <a:pt x="586092" y="406031"/>
                  </a:lnTo>
                  <a:lnTo>
                    <a:pt x="579932" y="403440"/>
                  </a:lnTo>
                  <a:lnTo>
                    <a:pt x="573201" y="402513"/>
                  </a:lnTo>
                  <a:lnTo>
                    <a:pt x="547255" y="402513"/>
                  </a:lnTo>
                  <a:lnTo>
                    <a:pt x="537146" y="404558"/>
                  </a:lnTo>
                  <a:lnTo>
                    <a:pt x="528891" y="410121"/>
                  </a:lnTo>
                  <a:lnTo>
                    <a:pt x="523341" y="418376"/>
                  </a:lnTo>
                  <a:lnTo>
                    <a:pt x="521296" y="428485"/>
                  </a:lnTo>
                  <a:lnTo>
                    <a:pt x="523341" y="438594"/>
                  </a:lnTo>
                  <a:lnTo>
                    <a:pt x="528916" y="446862"/>
                  </a:lnTo>
                  <a:lnTo>
                    <a:pt x="537146" y="452412"/>
                  </a:lnTo>
                  <a:lnTo>
                    <a:pt x="547255" y="454456"/>
                  </a:lnTo>
                  <a:lnTo>
                    <a:pt x="573201" y="454456"/>
                  </a:lnTo>
                  <a:lnTo>
                    <a:pt x="579932" y="453529"/>
                  </a:lnTo>
                  <a:lnTo>
                    <a:pt x="586092" y="450938"/>
                  </a:lnTo>
                  <a:lnTo>
                    <a:pt x="591388" y="446862"/>
                  </a:lnTo>
                  <a:lnTo>
                    <a:pt x="595528" y="441464"/>
                  </a:lnTo>
                  <a:lnTo>
                    <a:pt x="665480" y="441464"/>
                  </a:lnTo>
                  <a:lnTo>
                    <a:pt x="631228" y="481939"/>
                  </a:lnTo>
                  <a:lnTo>
                    <a:pt x="588606" y="512089"/>
                  </a:lnTo>
                  <a:lnTo>
                    <a:pt x="539838" y="530720"/>
                  </a:lnTo>
                  <a:lnTo>
                    <a:pt x="487172" y="536638"/>
                  </a:lnTo>
                  <a:lnTo>
                    <a:pt x="473278" y="536638"/>
                  </a:lnTo>
                  <a:lnTo>
                    <a:pt x="426466" y="531685"/>
                  </a:lnTo>
                  <a:lnTo>
                    <a:pt x="382384" y="517220"/>
                  </a:lnTo>
                  <a:lnTo>
                    <a:pt x="342874" y="493890"/>
                  </a:lnTo>
                  <a:lnTo>
                    <a:pt x="309778" y="462318"/>
                  </a:lnTo>
                  <a:lnTo>
                    <a:pt x="284937" y="423125"/>
                  </a:lnTo>
                  <a:lnTo>
                    <a:pt x="270192" y="376936"/>
                  </a:lnTo>
                  <a:lnTo>
                    <a:pt x="266877" y="350583"/>
                  </a:lnTo>
                  <a:lnTo>
                    <a:pt x="266750" y="349326"/>
                  </a:lnTo>
                  <a:lnTo>
                    <a:pt x="266166" y="340055"/>
                  </a:lnTo>
                  <a:lnTo>
                    <a:pt x="266166" y="292023"/>
                  </a:lnTo>
                  <a:lnTo>
                    <a:pt x="269989" y="237286"/>
                  </a:lnTo>
                  <a:lnTo>
                    <a:pt x="284429" y="199021"/>
                  </a:lnTo>
                  <a:lnTo>
                    <a:pt x="341083" y="160159"/>
                  </a:lnTo>
                  <a:lnTo>
                    <a:pt x="381254" y="153695"/>
                  </a:lnTo>
                  <a:lnTo>
                    <a:pt x="427951" y="151968"/>
                  </a:lnTo>
                  <a:lnTo>
                    <a:pt x="532371" y="151968"/>
                  </a:lnTo>
                  <a:lnTo>
                    <a:pt x="579081" y="153695"/>
                  </a:lnTo>
                  <a:lnTo>
                    <a:pt x="619264" y="160159"/>
                  </a:lnTo>
                  <a:lnTo>
                    <a:pt x="675906" y="199021"/>
                  </a:lnTo>
                  <a:lnTo>
                    <a:pt x="690295" y="237286"/>
                  </a:lnTo>
                  <a:lnTo>
                    <a:pt x="694029" y="292023"/>
                  </a:lnTo>
                  <a:lnTo>
                    <a:pt x="694029" y="299808"/>
                  </a:lnTo>
                  <a:lnTo>
                    <a:pt x="694283" y="340055"/>
                  </a:lnTo>
                  <a:lnTo>
                    <a:pt x="694283" y="105918"/>
                  </a:lnTo>
                  <a:lnTo>
                    <a:pt x="678675" y="85051"/>
                  </a:lnTo>
                  <a:lnTo>
                    <a:pt x="647407" y="55854"/>
                  </a:lnTo>
                  <a:lnTo>
                    <a:pt x="611187" y="32219"/>
                  </a:lnTo>
                  <a:lnTo>
                    <a:pt x="570750" y="14681"/>
                  </a:lnTo>
                  <a:lnTo>
                    <a:pt x="526834" y="3759"/>
                  </a:lnTo>
                  <a:lnTo>
                    <a:pt x="480161" y="0"/>
                  </a:lnTo>
                  <a:lnTo>
                    <a:pt x="433666" y="3759"/>
                  </a:lnTo>
                  <a:lnTo>
                    <a:pt x="389839" y="14681"/>
                  </a:lnTo>
                  <a:lnTo>
                    <a:pt x="349427" y="32219"/>
                  </a:lnTo>
                  <a:lnTo>
                    <a:pt x="313182" y="55854"/>
                  </a:lnTo>
                  <a:lnTo>
                    <a:pt x="281851" y="85051"/>
                  </a:lnTo>
                  <a:lnTo>
                    <a:pt x="256184" y="119265"/>
                  </a:lnTo>
                  <a:lnTo>
                    <a:pt x="236918" y="157962"/>
                  </a:lnTo>
                  <a:lnTo>
                    <a:pt x="224815" y="200621"/>
                  </a:lnTo>
                  <a:lnTo>
                    <a:pt x="220611" y="246710"/>
                  </a:lnTo>
                  <a:lnTo>
                    <a:pt x="220611" y="350583"/>
                  </a:lnTo>
                  <a:lnTo>
                    <a:pt x="224815" y="396214"/>
                  </a:lnTo>
                  <a:lnTo>
                    <a:pt x="236918" y="437680"/>
                  </a:lnTo>
                  <a:lnTo>
                    <a:pt x="256184" y="474649"/>
                  </a:lnTo>
                  <a:lnTo>
                    <a:pt x="281851" y="506818"/>
                  </a:lnTo>
                  <a:lnTo>
                    <a:pt x="313182" y="533857"/>
                  </a:lnTo>
                  <a:lnTo>
                    <a:pt x="349427" y="555447"/>
                  </a:lnTo>
                  <a:lnTo>
                    <a:pt x="389839" y="571258"/>
                  </a:lnTo>
                  <a:lnTo>
                    <a:pt x="433666" y="580986"/>
                  </a:lnTo>
                  <a:lnTo>
                    <a:pt x="480161" y="584301"/>
                  </a:lnTo>
                  <a:lnTo>
                    <a:pt x="526656" y="580986"/>
                  </a:lnTo>
                  <a:lnTo>
                    <a:pt x="570484" y="571258"/>
                  </a:lnTo>
                  <a:lnTo>
                    <a:pt x="610895" y="555447"/>
                  </a:lnTo>
                  <a:lnTo>
                    <a:pt x="642454" y="536638"/>
                  </a:lnTo>
                  <a:lnTo>
                    <a:pt x="647141" y="533857"/>
                  </a:lnTo>
                  <a:lnTo>
                    <a:pt x="678472" y="506818"/>
                  </a:lnTo>
                  <a:lnTo>
                    <a:pt x="704138" y="474649"/>
                  </a:lnTo>
                  <a:lnTo>
                    <a:pt x="723392" y="437680"/>
                  </a:lnTo>
                  <a:lnTo>
                    <a:pt x="729869" y="415505"/>
                  </a:lnTo>
                  <a:lnTo>
                    <a:pt x="735469" y="396341"/>
                  </a:lnTo>
                  <a:lnTo>
                    <a:pt x="735507" y="396214"/>
                  </a:lnTo>
                  <a:lnTo>
                    <a:pt x="739698" y="350583"/>
                  </a:lnTo>
                  <a:lnTo>
                    <a:pt x="739698" y="246710"/>
                  </a:lnTo>
                  <a:close/>
                </a:path>
                <a:path w="960754" h="909320">
                  <a:moveTo>
                    <a:pt x="882446" y="292150"/>
                  </a:moveTo>
                  <a:lnTo>
                    <a:pt x="872248" y="241604"/>
                  </a:lnTo>
                  <a:lnTo>
                    <a:pt x="844435" y="200342"/>
                  </a:lnTo>
                  <a:lnTo>
                    <a:pt x="803186" y="172504"/>
                  </a:lnTo>
                  <a:lnTo>
                    <a:pt x="752678" y="162306"/>
                  </a:lnTo>
                  <a:lnTo>
                    <a:pt x="758405" y="182968"/>
                  </a:lnTo>
                  <a:lnTo>
                    <a:pt x="762495" y="203987"/>
                  </a:lnTo>
                  <a:lnTo>
                    <a:pt x="764908" y="225272"/>
                  </a:lnTo>
                  <a:lnTo>
                    <a:pt x="765657" y="246710"/>
                  </a:lnTo>
                  <a:lnTo>
                    <a:pt x="765657" y="350583"/>
                  </a:lnTo>
                  <a:lnTo>
                    <a:pt x="761415" y="399173"/>
                  </a:lnTo>
                  <a:lnTo>
                    <a:pt x="747903" y="445554"/>
                  </a:lnTo>
                  <a:lnTo>
                    <a:pt x="725652" y="488442"/>
                  </a:lnTo>
                  <a:lnTo>
                    <a:pt x="695198" y="526516"/>
                  </a:lnTo>
                  <a:lnTo>
                    <a:pt x="744334" y="541947"/>
                  </a:lnTo>
                  <a:lnTo>
                    <a:pt x="792073" y="561111"/>
                  </a:lnTo>
                  <a:lnTo>
                    <a:pt x="838187" y="583907"/>
                  </a:lnTo>
                  <a:lnTo>
                    <a:pt x="882446" y="610260"/>
                  </a:lnTo>
                  <a:lnTo>
                    <a:pt x="882446" y="292150"/>
                  </a:lnTo>
                  <a:close/>
                </a:path>
                <a:path w="960754" h="909320">
                  <a:moveTo>
                    <a:pt x="960310" y="908900"/>
                  </a:moveTo>
                  <a:lnTo>
                    <a:pt x="951217" y="834250"/>
                  </a:lnTo>
                  <a:lnTo>
                    <a:pt x="944956" y="782955"/>
                  </a:lnTo>
                  <a:lnTo>
                    <a:pt x="938161" y="727290"/>
                  </a:lnTo>
                  <a:lnTo>
                    <a:pt x="919988" y="680707"/>
                  </a:lnTo>
                  <a:lnTo>
                    <a:pt x="886218" y="644029"/>
                  </a:lnTo>
                  <a:lnTo>
                    <a:pt x="848207" y="618490"/>
                  </a:lnTo>
                  <a:lnTo>
                    <a:pt x="807097" y="596277"/>
                  </a:lnTo>
                  <a:lnTo>
                    <a:pt x="796671" y="591693"/>
                  </a:lnTo>
                  <a:lnTo>
                    <a:pt x="796671" y="724268"/>
                  </a:lnTo>
                  <a:lnTo>
                    <a:pt x="791095" y="736066"/>
                  </a:lnTo>
                  <a:lnTo>
                    <a:pt x="770356" y="752640"/>
                  </a:lnTo>
                  <a:lnTo>
                    <a:pt x="746975" y="766368"/>
                  </a:lnTo>
                  <a:lnTo>
                    <a:pt x="746975" y="782955"/>
                  </a:lnTo>
                  <a:lnTo>
                    <a:pt x="740422" y="803338"/>
                  </a:lnTo>
                  <a:lnTo>
                    <a:pt x="727494" y="819594"/>
                  </a:lnTo>
                  <a:lnTo>
                    <a:pt x="709739" y="830351"/>
                  </a:lnTo>
                  <a:lnTo>
                    <a:pt x="688708" y="834250"/>
                  </a:lnTo>
                  <a:lnTo>
                    <a:pt x="679424" y="833450"/>
                  </a:lnTo>
                  <a:lnTo>
                    <a:pt x="670433" y="831202"/>
                  </a:lnTo>
                  <a:lnTo>
                    <a:pt x="661924" y="827557"/>
                  </a:lnTo>
                  <a:lnTo>
                    <a:pt x="654050" y="822553"/>
                  </a:lnTo>
                  <a:lnTo>
                    <a:pt x="662355" y="819835"/>
                  </a:lnTo>
                  <a:lnTo>
                    <a:pt x="665226" y="818883"/>
                  </a:lnTo>
                  <a:lnTo>
                    <a:pt x="700773" y="805027"/>
                  </a:lnTo>
                  <a:lnTo>
                    <a:pt x="736206" y="788593"/>
                  </a:lnTo>
                  <a:lnTo>
                    <a:pt x="746975" y="782955"/>
                  </a:lnTo>
                  <a:lnTo>
                    <a:pt x="746975" y="766368"/>
                  </a:lnTo>
                  <a:lnTo>
                    <a:pt x="737806" y="771740"/>
                  </a:lnTo>
                  <a:lnTo>
                    <a:pt x="696747" y="791133"/>
                  </a:lnTo>
                  <a:lnTo>
                    <a:pt x="672249" y="801408"/>
                  </a:lnTo>
                  <a:lnTo>
                    <a:pt x="647052" y="809625"/>
                  </a:lnTo>
                  <a:lnTo>
                    <a:pt x="621258" y="815784"/>
                  </a:lnTo>
                  <a:lnTo>
                    <a:pt x="595007" y="819835"/>
                  </a:lnTo>
                  <a:lnTo>
                    <a:pt x="587743" y="819835"/>
                  </a:lnTo>
                  <a:lnTo>
                    <a:pt x="583069" y="818400"/>
                  </a:lnTo>
                  <a:lnTo>
                    <a:pt x="582028" y="815416"/>
                  </a:lnTo>
                  <a:lnTo>
                    <a:pt x="583819" y="807910"/>
                  </a:lnTo>
                  <a:lnTo>
                    <a:pt x="593178" y="797941"/>
                  </a:lnTo>
                  <a:lnTo>
                    <a:pt x="609130" y="786180"/>
                  </a:lnTo>
                  <a:lnTo>
                    <a:pt x="630694" y="773353"/>
                  </a:lnTo>
                  <a:lnTo>
                    <a:pt x="630555" y="772007"/>
                  </a:lnTo>
                  <a:lnTo>
                    <a:pt x="630555" y="770661"/>
                  </a:lnTo>
                  <a:lnTo>
                    <a:pt x="630694" y="769327"/>
                  </a:lnTo>
                  <a:lnTo>
                    <a:pt x="634974" y="746264"/>
                  </a:lnTo>
                  <a:lnTo>
                    <a:pt x="647344" y="727290"/>
                  </a:lnTo>
                  <a:lnTo>
                    <a:pt x="665911" y="714336"/>
                  </a:lnTo>
                  <a:lnTo>
                    <a:pt x="688822" y="709345"/>
                  </a:lnTo>
                  <a:lnTo>
                    <a:pt x="689317" y="709345"/>
                  </a:lnTo>
                  <a:lnTo>
                    <a:pt x="701916" y="710730"/>
                  </a:lnTo>
                  <a:lnTo>
                    <a:pt x="713841" y="714832"/>
                  </a:lnTo>
                  <a:lnTo>
                    <a:pt x="724598" y="721448"/>
                  </a:lnTo>
                  <a:lnTo>
                    <a:pt x="733729" y="730364"/>
                  </a:lnTo>
                  <a:lnTo>
                    <a:pt x="745604" y="726782"/>
                  </a:lnTo>
                  <a:lnTo>
                    <a:pt x="757682" y="724001"/>
                  </a:lnTo>
                  <a:lnTo>
                    <a:pt x="769924" y="722045"/>
                  </a:lnTo>
                  <a:lnTo>
                    <a:pt x="782269" y="720890"/>
                  </a:lnTo>
                  <a:lnTo>
                    <a:pt x="795248" y="720890"/>
                  </a:lnTo>
                  <a:lnTo>
                    <a:pt x="796569" y="724001"/>
                  </a:lnTo>
                  <a:lnTo>
                    <a:pt x="796671" y="724268"/>
                  </a:lnTo>
                  <a:lnTo>
                    <a:pt x="796671" y="591693"/>
                  </a:lnTo>
                  <a:lnTo>
                    <a:pt x="763638" y="577138"/>
                  </a:lnTo>
                  <a:lnTo>
                    <a:pt x="718604" y="560844"/>
                  </a:lnTo>
                  <a:lnTo>
                    <a:pt x="672744" y="547166"/>
                  </a:lnTo>
                  <a:lnTo>
                    <a:pt x="629170" y="575132"/>
                  </a:lnTo>
                  <a:lnTo>
                    <a:pt x="581850" y="595198"/>
                  </a:lnTo>
                  <a:lnTo>
                    <a:pt x="531825" y="607034"/>
                  </a:lnTo>
                  <a:lnTo>
                    <a:pt x="480161" y="610260"/>
                  </a:lnTo>
                  <a:lnTo>
                    <a:pt x="429145" y="607034"/>
                  </a:lnTo>
                  <a:lnTo>
                    <a:pt x="428739" y="607034"/>
                  </a:lnTo>
                  <a:lnTo>
                    <a:pt x="378853" y="595198"/>
                  </a:lnTo>
                  <a:lnTo>
                    <a:pt x="331520" y="575132"/>
                  </a:lnTo>
                  <a:lnTo>
                    <a:pt x="287972" y="547166"/>
                  </a:lnTo>
                  <a:lnTo>
                    <a:pt x="242938" y="561111"/>
                  </a:lnTo>
                  <a:lnTo>
                    <a:pt x="198945" y="577824"/>
                  </a:lnTo>
                  <a:lnTo>
                    <a:pt x="156095" y="597255"/>
                  </a:lnTo>
                  <a:lnTo>
                    <a:pt x="114528" y="619340"/>
                  </a:lnTo>
                  <a:lnTo>
                    <a:pt x="74358" y="644029"/>
                  </a:lnTo>
                  <a:lnTo>
                    <a:pt x="40132" y="680402"/>
                  </a:lnTo>
                  <a:lnTo>
                    <a:pt x="22542" y="726782"/>
                  </a:lnTo>
                  <a:lnTo>
                    <a:pt x="0" y="908900"/>
                  </a:lnTo>
                  <a:lnTo>
                    <a:pt x="960310" y="908900"/>
                  </a:lnTo>
                  <a:close/>
                </a:path>
              </a:pathLst>
            </a:custGeom>
            <a:solidFill>
              <a:srgbClr val="FFFFFF"/>
            </a:solidFill>
          </p:spPr>
          <p:txBody>
            <a:bodyPr wrap="square" lIns="0" tIns="0" rIns="0" bIns="0" rtlCol="0"/>
            <a:lstStyle/>
            <a:p>
              <a:endParaRPr kern="0">
                <a:solidFill>
                  <a:sysClr val="windowText" lastClr="000000"/>
                </a:solidFill>
              </a:endParaRPr>
            </a:p>
          </p:txBody>
        </p:sp>
      </p:grpSp>
      <p:sp>
        <p:nvSpPr>
          <p:cNvPr id="11" name="object 11"/>
          <p:cNvSpPr txBox="1"/>
          <p:nvPr/>
        </p:nvSpPr>
        <p:spPr>
          <a:xfrm>
            <a:off x="6702297" y="5217667"/>
            <a:ext cx="3020060" cy="406400"/>
          </a:xfrm>
          <a:prstGeom prst="rect">
            <a:avLst/>
          </a:prstGeom>
        </p:spPr>
        <p:txBody>
          <a:bodyPr vert="horz" wrap="square" lIns="0" tIns="12065" rIns="0" bIns="0" rtlCol="0">
            <a:spAutoFit/>
          </a:bodyPr>
          <a:lstStyle/>
          <a:p>
            <a:pPr marL="12700">
              <a:spcBef>
                <a:spcPts val="95"/>
              </a:spcBef>
            </a:pPr>
            <a:r>
              <a:rPr sz="2500" kern="0" dirty="0">
                <a:solidFill>
                  <a:srgbClr val="9BBA58"/>
                </a:solidFill>
                <a:latin typeface="Calibri"/>
                <a:cs typeface="Calibri"/>
              </a:rPr>
              <a:t>-</a:t>
            </a:r>
            <a:r>
              <a:rPr sz="2500" kern="0" spc="-35" dirty="0">
                <a:solidFill>
                  <a:srgbClr val="9BBA58"/>
                </a:solidFill>
                <a:latin typeface="Calibri"/>
                <a:cs typeface="Calibri"/>
              </a:rPr>
              <a:t> </a:t>
            </a:r>
            <a:r>
              <a:rPr sz="2500" kern="0" dirty="0">
                <a:solidFill>
                  <a:srgbClr val="9BBA58"/>
                </a:solidFill>
                <a:latin typeface="Calibri"/>
                <a:cs typeface="Calibri"/>
              </a:rPr>
              <a:t>¿GEMINI</a:t>
            </a:r>
            <a:r>
              <a:rPr sz="2500" kern="0" spc="-15" dirty="0">
                <a:solidFill>
                  <a:srgbClr val="9BBA58"/>
                </a:solidFill>
                <a:latin typeface="Calibri"/>
                <a:cs typeface="Calibri"/>
              </a:rPr>
              <a:t> </a:t>
            </a:r>
            <a:r>
              <a:rPr sz="2500" kern="0" dirty="0">
                <a:solidFill>
                  <a:srgbClr val="9BBA58"/>
                </a:solidFill>
                <a:latin typeface="Calibri"/>
                <a:cs typeface="Calibri"/>
              </a:rPr>
              <a:t>O</a:t>
            </a:r>
            <a:r>
              <a:rPr sz="2500" kern="0" spc="-35" dirty="0">
                <a:solidFill>
                  <a:srgbClr val="9BBA58"/>
                </a:solidFill>
                <a:latin typeface="Calibri"/>
                <a:cs typeface="Calibri"/>
              </a:rPr>
              <a:t> </a:t>
            </a:r>
            <a:r>
              <a:rPr sz="2500" kern="0" spc="-25" dirty="0">
                <a:solidFill>
                  <a:srgbClr val="9BBA58"/>
                </a:solidFill>
                <a:latin typeface="Calibri"/>
                <a:cs typeface="Calibri"/>
              </a:rPr>
              <a:t>CHATGPT?</a:t>
            </a:r>
            <a:endParaRPr sz="2500" kern="0">
              <a:solidFill>
                <a:sysClr val="windowText" lastClr="000000"/>
              </a:solidFill>
              <a:latin typeface="Calibri"/>
              <a:cs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471419" y="3511119"/>
            <a:ext cx="7246620" cy="1702389"/>
          </a:xfrm>
          <a:prstGeom prst="rect">
            <a:avLst/>
          </a:prstGeom>
        </p:spPr>
        <p:txBody>
          <a:bodyPr vert="horz" wrap="square" lIns="0" tIns="111125" rIns="0" bIns="0" rtlCol="0">
            <a:spAutoFit/>
          </a:bodyPr>
          <a:lstStyle/>
          <a:p>
            <a:pPr marL="2070100" marR="5080" indent="-2058035">
              <a:lnSpc>
                <a:spcPts val="6160"/>
              </a:lnSpc>
              <a:spcBef>
                <a:spcPts val="875"/>
              </a:spcBef>
            </a:pPr>
            <a:r>
              <a:rPr sz="5700" kern="0" spc="-55" dirty="0">
                <a:solidFill>
                  <a:sysClr val="windowText" lastClr="000000"/>
                </a:solidFill>
                <a:latin typeface="Calibri"/>
                <a:cs typeface="Calibri"/>
              </a:rPr>
              <a:t>Tareas</a:t>
            </a:r>
            <a:r>
              <a:rPr sz="5700" kern="0" spc="-204" dirty="0">
                <a:solidFill>
                  <a:sysClr val="windowText" lastClr="000000"/>
                </a:solidFill>
                <a:latin typeface="Calibri"/>
                <a:cs typeface="Calibri"/>
              </a:rPr>
              <a:t> </a:t>
            </a:r>
            <a:r>
              <a:rPr sz="5700" kern="0" spc="-10" dirty="0">
                <a:solidFill>
                  <a:sysClr val="windowText" lastClr="000000"/>
                </a:solidFill>
                <a:latin typeface="Calibri"/>
                <a:cs typeface="Calibri"/>
              </a:rPr>
              <a:t>repetitivias</a:t>
            </a:r>
            <a:r>
              <a:rPr sz="5700" kern="0" spc="-170" dirty="0">
                <a:solidFill>
                  <a:sysClr val="windowText" lastClr="000000"/>
                </a:solidFill>
                <a:latin typeface="Calibri"/>
                <a:cs typeface="Calibri"/>
              </a:rPr>
              <a:t> </a:t>
            </a:r>
            <a:r>
              <a:rPr sz="5700" kern="0" dirty="0">
                <a:solidFill>
                  <a:sysClr val="windowText" lastClr="000000"/>
                </a:solidFill>
                <a:latin typeface="Calibri"/>
                <a:cs typeface="Calibri"/>
              </a:rPr>
              <a:t>en</a:t>
            </a:r>
            <a:r>
              <a:rPr sz="5700" kern="0" spc="-165" dirty="0">
                <a:solidFill>
                  <a:sysClr val="windowText" lastClr="000000"/>
                </a:solidFill>
                <a:latin typeface="Calibri"/>
                <a:cs typeface="Calibri"/>
              </a:rPr>
              <a:t> </a:t>
            </a:r>
            <a:r>
              <a:rPr sz="5700" kern="0" spc="-25" dirty="0">
                <a:solidFill>
                  <a:sysClr val="windowText" lastClr="000000"/>
                </a:solidFill>
                <a:latin typeface="Calibri"/>
                <a:cs typeface="Calibri"/>
              </a:rPr>
              <a:t>los </a:t>
            </a:r>
            <a:r>
              <a:rPr sz="5700" kern="0" spc="-10" dirty="0">
                <a:solidFill>
                  <a:sysClr val="windowText" lastClr="000000"/>
                </a:solidFill>
                <a:latin typeface="Calibri"/>
                <a:cs typeface="Calibri"/>
              </a:rPr>
              <a:t>despachos</a:t>
            </a:r>
            <a:endParaRPr sz="5700" kern="0">
              <a:solidFill>
                <a:sysClr val="windowText" lastClr="000000"/>
              </a:solidFill>
              <a:latin typeface="Calibri"/>
              <a:cs typeface="Calibri"/>
            </a:endParaRPr>
          </a:p>
        </p:txBody>
      </p:sp>
      <p:sp>
        <p:nvSpPr>
          <p:cNvPr id="3" name="object 3"/>
          <p:cNvSpPr txBox="1"/>
          <p:nvPr/>
        </p:nvSpPr>
        <p:spPr>
          <a:xfrm>
            <a:off x="4006342" y="5637988"/>
            <a:ext cx="4178300" cy="391795"/>
          </a:xfrm>
          <a:prstGeom prst="rect">
            <a:avLst/>
          </a:prstGeom>
        </p:spPr>
        <p:txBody>
          <a:bodyPr vert="horz" wrap="square" lIns="0" tIns="12700" rIns="0" bIns="0" rtlCol="0">
            <a:spAutoFit/>
          </a:bodyPr>
          <a:lstStyle/>
          <a:p>
            <a:pPr marL="12700">
              <a:spcBef>
                <a:spcPts val="100"/>
              </a:spcBef>
            </a:pPr>
            <a:r>
              <a:rPr sz="2400" kern="0" dirty="0">
                <a:solidFill>
                  <a:sysClr val="windowText" lastClr="000000"/>
                </a:solidFill>
                <a:latin typeface="Calibri"/>
                <a:cs typeface="Calibri"/>
              </a:rPr>
              <a:t>Cálculo</a:t>
            </a:r>
            <a:r>
              <a:rPr sz="2400" kern="0" spc="-55" dirty="0">
                <a:solidFill>
                  <a:sysClr val="windowText" lastClr="000000"/>
                </a:solidFill>
                <a:latin typeface="Calibri"/>
                <a:cs typeface="Calibri"/>
              </a:rPr>
              <a:t> </a:t>
            </a:r>
            <a:r>
              <a:rPr sz="2400" kern="0" dirty="0">
                <a:solidFill>
                  <a:sysClr val="windowText" lastClr="000000"/>
                </a:solidFill>
                <a:latin typeface="Calibri"/>
                <a:cs typeface="Calibri"/>
              </a:rPr>
              <a:t>Cuotas</a:t>
            </a:r>
            <a:r>
              <a:rPr sz="2400" kern="0" spc="-35" dirty="0">
                <a:solidFill>
                  <a:sysClr val="windowText" lastClr="000000"/>
                </a:solidFill>
                <a:latin typeface="Calibri"/>
                <a:cs typeface="Calibri"/>
              </a:rPr>
              <a:t> </a:t>
            </a:r>
            <a:r>
              <a:rPr sz="2400" kern="0" dirty="0">
                <a:solidFill>
                  <a:sysClr val="windowText" lastClr="000000"/>
                </a:solidFill>
                <a:latin typeface="Calibri"/>
                <a:cs typeface="Calibri"/>
              </a:rPr>
              <a:t>IMSS</a:t>
            </a:r>
            <a:r>
              <a:rPr sz="2400" kern="0" spc="-30" dirty="0">
                <a:solidFill>
                  <a:sysClr val="windowText" lastClr="000000"/>
                </a:solidFill>
                <a:latin typeface="Calibri"/>
                <a:cs typeface="Calibri"/>
              </a:rPr>
              <a:t> </a:t>
            </a:r>
            <a:r>
              <a:rPr sz="2400" kern="0" dirty="0">
                <a:solidFill>
                  <a:sysClr val="windowText" lastClr="000000"/>
                </a:solidFill>
                <a:latin typeface="Calibri"/>
                <a:cs typeface="Calibri"/>
              </a:rPr>
              <a:t>e</a:t>
            </a:r>
            <a:r>
              <a:rPr sz="2400" kern="0" spc="-20" dirty="0">
                <a:solidFill>
                  <a:sysClr val="windowText" lastClr="000000"/>
                </a:solidFill>
                <a:latin typeface="Calibri"/>
                <a:cs typeface="Calibri"/>
              </a:rPr>
              <a:t> </a:t>
            </a:r>
            <a:r>
              <a:rPr sz="2400" kern="0" spc="-10" dirty="0">
                <a:solidFill>
                  <a:sysClr val="windowText" lastClr="000000"/>
                </a:solidFill>
                <a:latin typeface="Calibri"/>
                <a:cs typeface="Calibri"/>
              </a:rPr>
              <a:t>INFONAVIT</a:t>
            </a:r>
            <a:endParaRPr sz="2400" kern="0">
              <a:solidFill>
                <a:sysClr val="windowText" lastClr="000000"/>
              </a:solidFill>
              <a:latin typeface="Calibri"/>
              <a:cs typeface="Calibri"/>
            </a:endParaRPr>
          </a:p>
        </p:txBody>
      </p:sp>
      <p:pic>
        <p:nvPicPr>
          <p:cNvPr id="4" name="object 4"/>
          <p:cNvPicPr/>
          <p:nvPr/>
        </p:nvPicPr>
        <p:blipFill>
          <a:blip r:embed="rId2" cstate="print"/>
          <a:stretch>
            <a:fillRect/>
          </a:stretch>
        </p:blipFill>
        <p:spPr>
          <a:xfrm>
            <a:off x="3699001" y="607696"/>
            <a:ext cx="4774310" cy="2709797"/>
          </a:xfrm>
          <a:prstGeom prst="rect">
            <a:avLst/>
          </a:prstGeom>
        </p:spPr>
      </p:pic>
      <p:grpSp>
        <p:nvGrpSpPr>
          <p:cNvPr id="5" name="object 5"/>
          <p:cNvGrpSpPr/>
          <p:nvPr/>
        </p:nvGrpSpPr>
        <p:grpSpPr>
          <a:xfrm>
            <a:off x="4358831" y="5469131"/>
            <a:ext cx="3471545" cy="90805"/>
            <a:chOff x="2834830" y="5469130"/>
            <a:chExt cx="3471545" cy="90805"/>
          </a:xfrm>
        </p:grpSpPr>
        <p:sp>
          <p:nvSpPr>
            <p:cNvPr id="6" name="object 6"/>
            <p:cNvSpPr/>
            <p:nvPr/>
          </p:nvSpPr>
          <p:spPr>
            <a:xfrm>
              <a:off x="2855721" y="5498909"/>
              <a:ext cx="3429635" cy="38735"/>
            </a:xfrm>
            <a:custGeom>
              <a:avLst/>
              <a:gdLst/>
              <a:ahLst/>
              <a:cxnLst/>
              <a:rect l="l" t="t" r="r" b="b"/>
              <a:pathLst>
                <a:path w="3429635" h="38735">
                  <a:moveTo>
                    <a:pt x="738689" y="19570"/>
                  </a:moveTo>
                  <a:lnTo>
                    <a:pt x="118770" y="19570"/>
                  </a:lnTo>
                  <a:lnTo>
                    <a:pt x="162381" y="20986"/>
                  </a:lnTo>
                  <a:lnTo>
                    <a:pt x="214605" y="23981"/>
                  </a:lnTo>
                  <a:lnTo>
                    <a:pt x="214087" y="23981"/>
                  </a:lnTo>
                  <a:lnTo>
                    <a:pt x="372211" y="34759"/>
                  </a:lnTo>
                  <a:lnTo>
                    <a:pt x="428258" y="37405"/>
                  </a:lnTo>
                  <a:lnTo>
                    <a:pt x="484721" y="38638"/>
                  </a:lnTo>
                  <a:lnTo>
                    <a:pt x="541091" y="37911"/>
                  </a:lnTo>
                  <a:lnTo>
                    <a:pt x="595410" y="34759"/>
                  </a:lnTo>
                  <a:lnTo>
                    <a:pt x="596128" y="34759"/>
                  </a:lnTo>
                  <a:lnTo>
                    <a:pt x="698968" y="22634"/>
                  </a:lnTo>
                  <a:lnTo>
                    <a:pt x="698547" y="22634"/>
                  </a:lnTo>
                  <a:lnTo>
                    <a:pt x="738689" y="19570"/>
                  </a:lnTo>
                  <a:close/>
                </a:path>
                <a:path w="3429635" h="38735">
                  <a:moveTo>
                    <a:pt x="2299406" y="18097"/>
                  </a:moveTo>
                  <a:lnTo>
                    <a:pt x="979446" y="18097"/>
                  </a:lnTo>
                  <a:lnTo>
                    <a:pt x="1235071" y="29263"/>
                  </a:lnTo>
                  <a:lnTo>
                    <a:pt x="1282872" y="30676"/>
                  </a:lnTo>
                  <a:lnTo>
                    <a:pt x="1333989" y="31246"/>
                  </a:lnTo>
                  <a:lnTo>
                    <a:pt x="1323283" y="31246"/>
                  </a:lnTo>
                  <a:lnTo>
                    <a:pt x="1368786" y="30499"/>
                  </a:lnTo>
                  <a:lnTo>
                    <a:pt x="1405889" y="28384"/>
                  </a:lnTo>
                  <a:lnTo>
                    <a:pt x="1446905" y="25461"/>
                  </a:lnTo>
                  <a:lnTo>
                    <a:pt x="1480577" y="23981"/>
                  </a:lnTo>
                  <a:lnTo>
                    <a:pt x="1475015" y="23981"/>
                  </a:lnTo>
                  <a:lnTo>
                    <a:pt x="1518082" y="23294"/>
                  </a:lnTo>
                  <a:lnTo>
                    <a:pt x="3029071" y="23294"/>
                  </a:lnTo>
                  <a:lnTo>
                    <a:pt x="3059603" y="22634"/>
                  </a:lnTo>
                  <a:lnTo>
                    <a:pt x="3054913" y="22634"/>
                  </a:lnTo>
                  <a:lnTo>
                    <a:pt x="3088841" y="22163"/>
                  </a:lnTo>
                  <a:lnTo>
                    <a:pt x="3093255" y="22163"/>
                  </a:lnTo>
                  <a:lnTo>
                    <a:pt x="3070831" y="21724"/>
                  </a:lnTo>
                  <a:lnTo>
                    <a:pt x="3018787" y="19940"/>
                  </a:lnTo>
                  <a:lnTo>
                    <a:pt x="2983685" y="18334"/>
                  </a:lnTo>
                  <a:lnTo>
                    <a:pt x="2341829" y="18334"/>
                  </a:lnTo>
                  <a:lnTo>
                    <a:pt x="2299406" y="18097"/>
                  </a:lnTo>
                  <a:close/>
                </a:path>
                <a:path w="3429635" h="38735">
                  <a:moveTo>
                    <a:pt x="3029071" y="23294"/>
                  </a:moveTo>
                  <a:lnTo>
                    <a:pt x="1518082" y="23294"/>
                  </a:lnTo>
                  <a:lnTo>
                    <a:pt x="1551573" y="23586"/>
                  </a:lnTo>
                  <a:lnTo>
                    <a:pt x="1664000" y="27199"/>
                  </a:lnTo>
                  <a:lnTo>
                    <a:pt x="1764613" y="29545"/>
                  </a:lnTo>
                  <a:lnTo>
                    <a:pt x="1827988" y="30016"/>
                  </a:lnTo>
                  <a:lnTo>
                    <a:pt x="1902169" y="29706"/>
                  </a:lnTo>
                  <a:lnTo>
                    <a:pt x="2130282" y="25897"/>
                  </a:lnTo>
                  <a:lnTo>
                    <a:pt x="2130091" y="25897"/>
                  </a:lnTo>
                  <a:lnTo>
                    <a:pt x="2249791" y="24487"/>
                  </a:lnTo>
                  <a:lnTo>
                    <a:pt x="2245442" y="24487"/>
                  </a:lnTo>
                  <a:lnTo>
                    <a:pt x="2500221" y="23981"/>
                  </a:lnTo>
                  <a:lnTo>
                    <a:pt x="3015554" y="23586"/>
                  </a:lnTo>
                  <a:lnTo>
                    <a:pt x="3029071" y="23294"/>
                  </a:lnTo>
                  <a:close/>
                </a:path>
                <a:path w="3429635" h="38735">
                  <a:moveTo>
                    <a:pt x="3016117" y="23586"/>
                  </a:moveTo>
                  <a:lnTo>
                    <a:pt x="2425488" y="23586"/>
                  </a:lnTo>
                  <a:lnTo>
                    <a:pt x="2318427" y="23981"/>
                  </a:lnTo>
                  <a:lnTo>
                    <a:pt x="2580115" y="24798"/>
                  </a:lnTo>
                  <a:lnTo>
                    <a:pt x="2576462" y="24798"/>
                  </a:lnTo>
                  <a:lnTo>
                    <a:pt x="2743200" y="28384"/>
                  </a:lnTo>
                  <a:lnTo>
                    <a:pt x="2775321" y="29001"/>
                  </a:lnTo>
                  <a:lnTo>
                    <a:pt x="2805762" y="29001"/>
                  </a:lnTo>
                  <a:lnTo>
                    <a:pt x="2843595" y="28384"/>
                  </a:lnTo>
                  <a:lnTo>
                    <a:pt x="2844587" y="28384"/>
                  </a:lnTo>
                  <a:lnTo>
                    <a:pt x="2879920" y="27493"/>
                  </a:lnTo>
                  <a:lnTo>
                    <a:pt x="2880770" y="27493"/>
                  </a:lnTo>
                  <a:lnTo>
                    <a:pt x="3016117" y="23586"/>
                  </a:lnTo>
                  <a:close/>
                </a:path>
                <a:path w="3429635" h="38735">
                  <a:moveTo>
                    <a:pt x="308609" y="0"/>
                  </a:moveTo>
                  <a:lnTo>
                    <a:pt x="253331" y="357"/>
                  </a:lnTo>
                  <a:lnTo>
                    <a:pt x="198712" y="1262"/>
                  </a:lnTo>
                  <a:lnTo>
                    <a:pt x="145411" y="2702"/>
                  </a:lnTo>
                  <a:lnTo>
                    <a:pt x="94085" y="4663"/>
                  </a:lnTo>
                  <a:lnTo>
                    <a:pt x="44274" y="7189"/>
                  </a:lnTo>
                  <a:lnTo>
                    <a:pt x="44524" y="7189"/>
                  </a:lnTo>
                  <a:lnTo>
                    <a:pt x="0" y="10096"/>
                  </a:lnTo>
                  <a:lnTo>
                    <a:pt x="0" y="28384"/>
                  </a:lnTo>
                  <a:lnTo>
                    <a:pt x="34362" y="22634"/>
                  </a:lnTo>
                  <a:lnTo>
                    <a:pt x="71950" y="19940"/>
                  </a:lnTo>
                  <a:lnTo>
                    <a:pt x="62595" y="19940"/>
                  </a:lnTo>
                  <a:lnTo>
                    <a:pt x="738689" y="19570"/>
                  </a:lnTo>
                  <a:lnTo>
                    <a:pt x="750195" y="18692"/>
                  </a:lnTo>
                  <a:lnTo>
                    <a:pt x="750064" y="18692"/>
                  </a:lnTo>
                  <a:lnTo>
                    <a:pt x="775053" y="17667"/>
                  </a:lnTo>
                  <a:lnTo>
                    <a:pt x="781495" y="17667"/>
                  </a:lnTo>
                  <a:lnTo>
                    <a:pt x="725902" y="16066"/>
                  </a:lnTo>
                  <a:lnTo>
                    <a:pt x="724209" y="16066"/>
                  </a:lnTo>
                  <a:lnTo>
                    <a:pt x="667199" y="13465"/>
                  </a:lnTo>
                  <a:lnTo>
                    <a:pt x="571824" y="6890"/>
                  </a:lnTo>
                  <a:lnTo>
                    <a:pt x="523134" y="4310"/>
                  </a:lnTo>
                  <a:lnTo>
                    <a:pt x="471808" y="2345"/>
                  </a:lnTo>
                  <a:lnTo>
                    <a:pt x="418507" y="980"/>
                  </a:lnTo>
                  <a:lnTo>
                    <a:pt x="363888" y="203"/>
                  </a:lnTo>
                  <a:lnTo>
                    <a:pt x="308609" y="0"/>
                  </a:lnTo>
                  <a:close/>
                </a:path>
                <a:path w="3429635" h="38735">
                  <a:moveTo>
                    <a:pt x="3429000" y="10096"/>
                  </a:moveTo>
                  <a:lnTo>
                    <a:pt x="3358424" y="16066"/>
                  </a:lnTo>
                  <a:lnTo>
                    <a:pt x="3356764" y="16066"/>
                  </a:lnTo>
                  <a:lnTo>
                    <a:pt x="3299396" y="19570"/>
                  </a:lnTo>
                  <a:lnTo>
                    <a:pt x="3243474" y="21724"/>
                  </a:lnTo>
                  <a:lnTo>
                    <a:pt x="3249294" y="21724"/>
                  </a:lnTo>
                  <a:lnTo>
                    <a:pt x="3223781" y="22163"/>
                  </a:lnTo>
                  <a:lnTo>
                    <a:pt x="3248889" y="22163"/>
                  </a:lnTo>
                  <a:lnTo>
                    <a:pt x="3296118" y="23072"/>
                  </a:lnTo>
                  <a:lnTo>
                    <a:pt x="3362015" y="25225"/>
                  </a:lnTo>
                  <a:lnTo>
                    <a:pt x="3361682" y="25225"/>
                  </a:lnTo>
                  <a:lnTo>
                    <a:pt x="3429000" y="28384"/>
                  </a:lnTo>
                  <a:lnTo>
                    <a:pt x="3429111" y="27493"/>
                  </a:lnTo>
                  <a:lnTo>
                    <a:pt x="3429215" y="26658"/>
                  </a:lnTo>
                  <a:lnTo>
                    <a:pt x="3429302" y="12332"/>
                  </a:lnTo>
                  <a:lnTo>
                    <a:pt x="3429095" y="10802"/>
                  </a:lnTo>
                  <a:lnTo>
                    <a:pt x="3429000" y="10096"/>
                  </a:lnTo>
                  <a:close/>
                </a:path>
                <a:path w="3429635" h="38735">
                  <a:moveTo>
                    <a:pt x="3249298" y="21724"/>
                  </a:moveTo>
                  <a:lnTo>
                    <a:pt x="3226034" y="21724"/>
                  </a:lnTo>
                  <a:lnTo>
                    <a:pt x="3248889" y="22163"/>
                  </a:lnTo>
                  <a:lnTo>
                    <a:pt x="3093255" y="22163"/>
                  </a:lnTo>
                  <a:lnTo>
                    <a:pt x="3124694" y="22780"/>
                  </a:lnTo>
                  <a:lnTo>
                    <a:pt x="3187222" y="22923"/>
                  </a:lnTo>
                  <a:lnTo>
                    <a:pt x="3179716" y="22923"/>
                  </a:lnTo>
                  <a:lnTo>
                    <a:pt x="3249298" y="21724"/>
                  </a:lnTo>
                  <a:close/>
                </a:path>
                <a:path w="3429635" h="38735">
                  <a:moveTo>
                    <a:pt x="3176018" y="21486"/>
                  </a:moveTo>
                  <a:lnTo>
                    <a:pt x="3088841" y="22163"/>
                  </a:lnTo>
                  <a:lnTo>
                    <a:pt x="3256501" y="22163"/>
                  </a:lnTo>
                  <a:lnTo>
                    <a:pt x="3176018" y="21486"/>
                  </a:lnTo>
                  <a:close/>
                </a:path>
                <a:path w="3429635" h="38735">
                  <a:moveTo>
                    <a:pt x="887501" y="16066"/>
                  </a:moveTo>
                  <a:lnTo>
                    <a:pt x="837503" y="16066"/>
                  </a:lnTo>
                  <a:lnTo>
                    <a:pt x="802995" y="16521"/>
                  </a:lnTo>
                  <a:lnTo>
                    <a:pt x="775053" y="17667"/>
                  </a:lnTo>
                  <a:lnTo>
                    <a:pt x="784286" y="17667"/>
                  </a:lnTo>
                  <a:lnTo>
                    <a:pt x="837225" y="18472"/>
                  </a:lnTo>
                  <a:lnTo>
                    <a:pt x="896675" y="18692"/>
                  </a:lnTo>
                  <a:lnTo>
                    <a:pt x="954272" y="18334"/>
                  </a:lnTo>
                  <a:lnTo>
                    <a:pt x="969333" y="18097"/>
                  </a:lnTo>
                  <a:lnTo>
                    <a:pt x="979446" y="18097"/>
                  </a:lnTo>
                  <a:lnTo>
                    <a:pt x="967800" y="17667"/>
                  </a:lnTo>
                  <a:lnTo>
                    <a:pt x="912226" y="16277"/>
                  </a:lnTo>
                  <a:lnTo>
                    <a:pt x="887501" y="16066"/>
                  </a:lnTo>
                  <a:close/>
                </a:path>
                <a:path w="3429635" h="38735">
                  <a:moveTo>
                    <a:pt x="2641397" y="3737"/>
                  </a:moveTo>
                  <a:lnTo>
                    <a:pt x="2595783" y="4498"/>
                  </a:lnTo>
                  <a:lnTo>
                    <a:pt x="2549781" y="6550"/>
                  </a:lnTo>
                  <a:lnTo>
                    <a:pt x="2445236" y="14648"/>
                  </a:lnTo>
                  <a:lnTo>
                    <a:pt x="2395731" y="17095"/>
                  </a:lnTo>
                  <a:lnTo>
                    <a:pt x="2401238" y="17095"/>
                  </a:lnTo>
                  <a:lnTo>
                    <a:pt x="2341829" y="18334"/>
                  </a:lnTo>
                  <a:lnTo>
                    <a:pt x="2983685" y="18334"/>
                  </a:lnTo>
                  <a:lnTo>
                    <a:pt x="2778110" y="7189"/>
                  </a:lnTo>
                  <a:lnTo>
                    <a:pt x="2732339" y="5285"/>
                  </a:lnTo>
                  <a:lnTo>
                    <a:pt x="2686842" y="4067"/>
                  </a:lnTo>
                  <a:lnTo>
                    <a:pt x="2641397" y="3737"/>
                  </a:lnTo>
                  <a:close/>
                </a:path>
                <a:path w="3429635" h="38735">
                  <a:moveTo>
                    <a:pt x="1269955" y="8570"/>
                  </a:moveTo>
                  <a:lnTo>
                    <a:pt x="1233528" y="8716"/>
                  </a:lnTo>
                  <a:lnTo>
                    <a:pt x="1200150" y="10096"/>
                  </a:lnTo>
                  <a:lnTo>
                    <a:pt x="1161789" y="12332"/>
                  </a:lnTo>
                  <a:lnTo>
                    <a:pt x="1115125" y="14430"/>
                  </a:lnTo>
                  <a:lnTo>
                    <a:pt x="1114552" y="14430"/>
                  </a:lnTo>
                  <a:lnTo>
                    <a:pt x="1002481" y="17667"/>
                  </a:lnTo>
                  <a:lnTo>
                    <a:pt x="996595" y="17667"/>
                  </a:lnTo>
                  <a:lnTo>
                    <a:pt x="969333" y="18097"/>
                  </a:lnTo>
                  <a:lnTo>
                    <a:pt x="2295747" y="18097"/>
                  </a:lnTo>
                  <a:lnTo>
                    <a:pt x="2260220" y="17095"/>
                  </a:lnTo>
                  <a:lnTo>
                    <a:pt x="1556483" y="17095"/>
                  </a:lnTo>
                  <a:lnTo>
                    <a:pt x="1502170" y="16066"/>
                  </a:lnTo>
                  <a:lnTo>
                    <a:pt x="1501462" y="16066"/>
                  </a:lnTo>
                  <a:lnTo>
                    <a:pt x="1309502" y="9364"/>
                  </a:lnTo>
                  <a:lnTo>
                    <a:pt x="1269955" y="8570"/>
                  </a:lnTo>
                  <a:close/>
                </a:path>
                <a:path w="3429635" h="38735">
                  <a:moveTo>
                    <a:pt x="1983264" y="5065"/>
                  </a:moveTo>
                  <a:lnTo>
                    <a:pt x="1915467" y="5285"/>
                  </a:lnTo>
                  <a:lnTo>
                    <a:pt x="1930254" y="5285"/>
                  </a:lnTo>
                  <a:lnTo>
                    <a:pt x="1874218" y="6890"/>
                  </a:lnTo>
                  <a:lnTo>
                    <a:pt x="1875599" y="6890"/>
                  </a:lnTo>
                  <a:lnTo>
                    <a:pt x="1746592" y="14125"/>
                  </a:lnTo>
                  <a:lnTo>
                    <a:pt x="1677131" y="16521"/>
                  </a:lnTo>
                  <a:lnTo>
                    <a:pt x="1673599" y="16521"/>
                  </a:lnTo>
                  <a:lnTo>
                    <a:pt x="1632835" y="17095"/>
                  </a:lnTo>
                  <a:lnTo>
                    <a:pt x="2260220" y="17095"/>
                  </a:lnTo>
                  <a:lnTo>
                    <a:pt x="2249987" y="16807"/>
                  </a:lnTo>
                  <a:lnTo>
                    <a:pt x="2122052" y="10096"/>
                  </a:lnTo>
                  <a:lnTo>
                    <a:pt x="2122210" y="10096"/>
                  </a:lnTo>
                  <a:lnTo>
                    <a:pt x="2076763" y="7759"/>
                  </a:lnTo>
                  <a:lnTo>
                    <a:pt x="2031218" y="6008"/>
                  </a:lnTo>
                  <a:lnTo>
                    <a:pt x="1983264" y="5065"/>
                  </a:lnTo>
                  <a:close/>
                </a:path>
              </a:pathLst>
            </a:custGeom>
            <a:solidFill>
              <a:srgbClr val="C0504D"/>
            </a:solidFill>
          </p:spPr>
          <p:txBody>
            <a:bodyPr wrap="square" lIns="0" tIns="0" rIns="0" bIns="0" rtlCol="0"/>
            <a:lstStyle/>
            <a:p>
              <a:endParaRPr kern="0">
                <a:solidFill>
                  <a:sysClr val="windowText" lastClr="000000"/>
                </a:solidFill>
              </a:endParaRPr>
            </a:p>
          </p:txBody>
        </p:sp>
        <p:sp>
          <p:nvSpPr>
            <p:cNvPr id="7" name="object 7"/>
            <p:cNvSpPr/>
            <p:nvPr/>
          </p:nvSpPr>
          <p:spPr>
            <a:xfrm>
              <a:off x="2855467" y="5489767"/>
              <a:ext cx="3430270" cy="49530"/>
            </a:xfrm>
            <a:custGeom>
              <a:avLst/>
              <a:gdLst/>
              <a:ahLst/>
              <a:cxnLst/>
              <a:rect l="l" t="t" r="r" b="b"/>
              <a:pathLst>
                <a:path w="3430270" h="49529">
                  <a:moveTo>
                    <a:pt x="254" y="19238"/>
                  </a:moveTo>
                  <a:lnTo>
                    <a:pt x="48158" y="23413"/>
                  </a:lnTo>
                  <a:lnTo>
                    <a:pt x="97405" y="27096"/>
                  </a:lnTo>
                  <a:lnTo>
                    <a:pt x="147701" y="30249"/>
                  </a:lnTo>
                  <a:lnTo>
                    <a:pt x="198751" y="32834"/>
                  </a:lnTo>
                  <a:lnTo>
                    <a:pt x="250262" y="34815"/>
                  </a:lnTo>
                  <a:lnTo>
                    <a:pt x="301939" y="36153"/>
                  </a:lnTo>
                  <a:lnTo>
                    <a:pt x="353488" y="36812"/>
                  </a:lnTo>
                  <a:lnTo>
                    <a:pt x="404616" y="36753"/>
                  </a:lnTo>
                  <a:lnTo>
                    <a:pt x="455027" y="35939"/>
                  </a:lnTo>
                  <a:lnTo>
                    <a:pt x="504429" y="34334"/>
                  </a:lnTo>
                  <a:lnTo>
                    <a:pt x="552526" y="31898"/>
                  </a:lnTo>
                  <a:lnTo>
                    <a:pt x="599026" y="28595"/>
                  </a:lnTo>
                  <a:lnTo>
                    <a:pt x="643633" y="24388"/>
                  </a:lnTo>
                  <a:lnTo>
                    <a:pt x="686054" y="19238"/>
                  </a:lnTo>
                  <a:lnTo>
                    <a:pt x="728068" y="14236"/>
                  </a:lnTo>
                  <a:lnTo>
                    <a:pt x="771535" y="10381"/>
                  </a:lnTo>
                  <a:lnTo>
                    <a:pt x="816360" y="7577"/>
                  </a:lnTo>
                  <a:lnTo>
                    <a:pt x="862447" y="5731"/>
                  </a:lnTo>
                  <a:lnTo>
                    <a:pt x="909701" y="4748"/>
                  </a:lnTo>
                  <a:lnTo>
                    <a:pt x="958028" y="4536"/>
                  </a:lnTo>
                  <a:lnTo>
                    <a:pt x="1007332" y="4998"/>
                  </a:lnTo>
                  <a:lnTo>
                    <a:pt x="1057519" y="6042"/>
                  </a:lnTo>
                  <a:lnTo>
                    <a:pt x="1108493" y="7573"/>
                  </a:lnTo>
                  <a:lnTo>
                    <a:pt x="1160160" y="9496"/>
                  </a:lnTo>
                  <a:lnTo>
                    <a:pt x="1212424" y="11719"/>
                  </a:lnTo>
                  <a:lnTo>
                    <a:pt x="1265191" y="14146"/>
                  </a:lnTo>
                  <a:lnTo>
                    <a:pt x="1318366" y="16684"/>
                  </a:lnTo>
                  <a:lnTo>
                    <a:pt x="1371854" y="19238"/>
                  </a:lnTo>
                  <a:lnTo>
                    <a:pt x="1425563" y="21904"/>
                  </a:lnTo>
                  <a:lnTo>
                    <a:pt x="1479289" y="24696"/>
                  </a:lnTo>
                  <a:lnTo>
                    <a:pt x="1532845" y="27481"/>
                  </a:lnTo>
                  <a:lnTo>
                    <a:pt x="1586047" y="30124"/>
                  </a:lnTo>
                  <a:lnTo>
                    <a:pt x="1638707" y="32490"/>
                  </a:lnTo>
                  <a:lnTo>
                    <a:pt x="1690641" y="34447"/>
                  </a:lnTo>
                  <a:lnTo>
                    <a:pt x="1741662" y="35859"/>
                  </a:lnTo>
                  <a:lnTo>
                    <a:pt x="1791584" y="36593"/>
                  </a:lnTo>
                  <a:lnTo>
                    <a:pt x="1840223" y="36514"/>
                  </a:lnTo>
                  <a:lnTo>
                    <a:pt x="1887392" y="35489"/>
                  </a:lnTo>
                  <a:lnTo>
                    <a:pt x="1932905" y="33383"/>
                  </a:lnTo>
                  <a:lnTo>
                    <a:pt x="1976577" y="30062"/>
                  </a:lnTo>
                  <a:lnTo>
                    <a:pt x="2018222" y="25391"/>
                  </a:lnTo>
                  <a:lnTo>
                    <a:pt x="2057654" y="19238"/>
                  </a:lnTo>
                  <a:lnTo>
                    <a:pt x="2102737" y="12115"/>
                  </a:lnTo>
                  <a:lnTo>
                    <a:pt x="2148697" y="6776"/>
                  </a:lnTo>
                  <a:lnTo>
                    <a:pt x="2195617" y="3075"/>
                  </a:lnTo>
                  <a:lnTo>
                    <a:pt x="2243582" y="865"/>
                  </a:lnTo>
                  <a:lnTo>
                    <a:pt x="2292673" y="0"/>
                  </a:lnTo>
                  <a:lnTo>
                    <a:pt x="2342975" y="331"/>
                  </a:lnTo>
                  <a:lnTo>
                    <a:pt x="2394571" y="1713"/>
                  </a:lnTo>
                  <a:lnTo>
                    <a:pt x="2447544" y="3998"/>
                  </a:lnTo>
                  <a:lnTo>
                    <a:pt x="2501977" y="7040"/>
                  </a:lnTo>
                  <a:lnTo>
                    <a:pt x="2557954" y="10692"/>
                  </a:lnTo>
                  <a:lnTo>
                    <a:pt x="2615559" y="14807"/>
                  </a:lnTo>
                  <a:lnTo>
                    <a:pt x="2674873" y="19238"/>
                  </a:lnTo>
                  <a:lnTo>
                    <a:pt x="2723683" y="22407"/>
                  </a:lnTo>
                  <a:lnTo>
                    <a:pt x="2773605" y="24668"/>
                  </a:lnTo>
                  <a:lnTo>
                    <a:pt x="2824433" y="26126"/>
                  </a:lnTo>
                  <a:lnTo>
                    <a:pt x="2875957" y="26887"/>
                  </a:lnTo>
                  <a:lnTo>
                    <a:pt x="2927970" y="27056"/>
                  </a:lnTo>
                  <a:lnTo>
                    <a:pt x="2980265" y="26736"/>
                  </a:lnTo>
                  <a:lnTo>
                    <a:pt x="3032632" y="26034"/>
                  </a:lnTo>
                  <a:lnTo>
                    <a:pt x="3084865" y="25054"/>
                  </a:lnTo>
                  <a:lnTo>
                    <a:pt x="3136755" y="23901"/>
                  </a:lnTo>
                  <a:lnTo>
                    <a:pt x="3188095" y="22681"/>
                  </a:lnTo>
                  <a:lnTo>
                    <a:pt x="3238675" y="21498"/>
                  </a:lnTo>
                  <a:lnTo>
                    <a:pt x="3288290" y="20457"/>
                  </a:lnTo>
                  <a:lnTo>
                    <a:pt x="3336729" y="19664"/>
                  </a:lnTo>
                  <a:lnTo>
                    <a:pt x="3383787" y="19222"/>
                  </a:lnTo>
                  <a:lnTo>
                    <a:pt x="3429254" y="19238"/>
                  </a:lnTo>
                  <a:lnTo>
                    <a:pt x="3429761" y="23810"/>
                  </a:lnTo>
                  <a:lnTo>
                    <a:pt x="3428492" y="31557"/>
                  </a:lnTo>
                  <a:lnTo>
                    <a:pt x="3429254" y="37526"/>
                  </a:lnTo>
                  <a:lnTo>
                    <a:pt x="3378711" y="43708"/>
                  </a:lnTo>
                  <a:lnTo>
                    <a:pt x="3330529" y="47360"/>
                  </a:lnTo>
                  <a:lnTo>
                    <a:pt x="3283950" y="48902"/>
                  </a:lnTo>
                  <a:lnTo>
                    <a:pt x="3238217" y="48758"/>
                  </a:lnTo>
                  <a:lnTo>
                    <a:pt x="3192575" y="47350"/>
                  </a:lnTo>
                  <a:lnTo>
                    <a:pt x="3146266" y="45098"/>
                  </a:lnTo>
                  <a:lnTo>
                    <a:pt x="3098533" y="42426"/>
                  </a:lnTo>
                  <a:lnTo>
                    <a:pt x="3048620" y="39756"/>
                  </a:lnTo>
                  <a:lnTo>
                    <a:pt x="2995771" y="37508"/>
                  </a:lnTo>
                  <a:lnTo>
                    <a:pt x="2939228" y="36106"/>
                  </a:lnTo>
                  <a:lnTo>
                    <a:pt x="2878234" y="35971"/>
                  </a:lnTo>
                  <a:lnTo>
                    <a:pt x="2812034" y="37526"/>
                  </a:lnTo>
                  <a:lnTo>
                    <a:pt x="2741891" y="39993"/>
                  </a:lnTo>
                  <a:lnTo>
                    <a:pt x="2680866" y="41818"/>
                  </a:lnTo>
                  <a:lnTo>
                    <a:pt x="2627063" y="43050"/>
                  </a:lnTo>
                  <a:lnTo>
                    <a:pt x="2578587" y="43738"/>
                  </a:lnTo>
                  <a:lnTo>
                    <a:pt x="2533540" y="43932"/>
                  </a:lnTo>
                  <a:lnTo>
                    <a:pt x="2490027" y="43683"/>
                  </a:lnTo>
                  <a:lnTo>
                    <a:pt x="2446152" y="43040"/>
                  </a:lnTo>
                  <a:lnTo>
                    <a:pt x="2400018" y="42053"/>
                  </a:lnTo>
                  <a:lnTo>
                    <a:pt x="2349729" y="40772"/>
                  </a:lnTo>
                  <a:lnTo>
                    <a:pt x="2293390" y="39246"/>
                  </a:lnTo>
                  <a:lnTo>
                    <a:pt x="2229104" y="37526"/>
                  </a:lnTo>
                  <a:lnTo>
                    <a:pt x="2176217" y="36734"/>
                  </a:lnTo>
                  <a:lnTo>
                    <a:pt x="2125500" y="37026"/>
                  </a:lnTo>
                  <a:lnTo>
                    <a:pt x="2076561" y="38163"/>
                  </a:lnTo>
                  <a:lnTo>
                    <a:pt x="2029006" y="39903"/>
                  </a:lnTo>
                  <a:lnTo>
                    <a:pt x="1982444" y="42006"/>
                  </a:lnTo>
                  <a:lnTo>
                    <a:pt x="1936482" y="44231"/>
                  </a:lnTo>
                  <a:lnTo>
                    <a:pt x="1890728" y="46337"/>
                  </a:lnTo>
                  <a:lnTo>
                    <a:pt x="1844789" y="48083"/>
                  </a:lnTo>
                  <a:lnTo>
                    <a:pt x="1798273" y="49229"/>
                  </a:lnTo>
                  <a:lnTo>
                    <a:pt x="1750787" y="49534"/>
                  </a:lnTo>
                  <a:lnTo>
                    <a:pt x="1701940" y="48756"/>
                  </a:lnTo>
                  <a:lnTo>
                    <a:pt x="1651339" y="46657"/>
                  </a:lnTo>
                  <a:lnTo>
                    <a:pt x="1598591" y="42993"/>
                  </a:lnTo>
                  <a:lnTo>
                    <a:pt x="1543304" y="37526"/>
                  </a:lnTo>
                  <a:lnTo>
                    <a:pt x="1480506" y="30980"/>
                  </a:lnTo>
                  <a:lnTo>
                    <a:pt x="1423562" y="26211"/>
                  </a:lnTo>
                  <a:lnTo>
                    <a:pt x="1371336" y="23042"/>
                  </a:lnTo>
                  <a:lnTo>
                    <a:pt x="1322690" y="21298"/>
                  </a:lnTo>
                  <a:lnTo>
                    <a:pt x="1276490" y="20803"/>
                  </a:lnTo>
                  <a:lnTo>
                    <a:pt x="1231598" y="21381"/>
                  </a:lnTo>
                  <a:lnTo>
                    <a:pt x="1186878" y="22856"/>
                  </a:lnTo>
                  <a:lnTo>
                    <a:pt x="1141193" y="25052"/>
                  </a:lnTo>
                  <a:lnTo>
                    <a:pt x="1093408" y="27793"/>
                  </a:lnTo>
                  <a:lnTo>
                    <a:pt x="1042386" y="30903"/>
                  </a:lnTo>
                  <a:lnTo>
                    <a:pt x="986989" y="34206"/>
                  </a:lnTo>
                  <a:lnTo>
                    <a:pt x="926083" y="37526"/>
                  </a:lnTo>
                  <a:lnTo>
                    <a:pt x="883354" y="39634"/>
                  </a:lnTo>
                  <a:lnTo>
                    <a:pt x="840410" y="41548"/>
                  </a:lnTo>
                  <a:lnTo>
                    <a:pt x="797099" y="43259"/>
                  </a:lnTo>
                  <a:lnTo>
                    <a:pt x="753269" y="44755"/>
                  </a:lnTo>
                  <a:lnTo>
                    <a:pt x="708769" y="46027"/>
                  </a:lnTo>
                  <a:lnTo>
                    <a:pt x="663448" y="47065"/>
                  </a:lnTo>
                  <a:lnTo>
                    <a:pt x="617152" y="47858"/>
                  </a:lnTo>
                  <a:lnTo>
                    <a:pt x="569731" y="48397"/>
                  </a:lnTo>
                  <a:lnTo>
                    <a:pt x="521033" y="48670"/>
                  </a:lnTo>
                  <a:lnTo>
                    <a:pt x="470906" y="48669"/>
                  </a:lnTo>
                  <a:lnTo>
                    <a:pt x="419199" y="48382"/>
                  </a:lnTo>
                  <a:lnTo>
                    <a:pt x="365760" y="47799"/>
                  </a:lnTo>
                  <a:lnTo>
                    <a:pt x="310436" y="46911"/>
                  </a:lnTo>
                  <a:lnTo>
                    <a:pt x="253078" y="45706"/>
                  </a:lnTo>
                  <a:lnTo>
                    <a:pt x="193532" y="44176"/>
                  </a:lnTo>
                  <a:lnTo>
                    <a:pt x="131647" y="42309"/>
                  </a:lnTo>
                  <a:lnTo>
                    <a:pt x="67271" y="40096"/>
                  </a:lnTo>
                  <a:lnTo>
                    <a:pt x="254" y="37526"/>
                  </a:lnTo>
                  <a:lnTo>
                    <a:pt x="0" y="30795"/>
                  </a:lnTo>
                  <a:lnTo>
                    <a:pt x="762" y="23683"/>
                  </a:lnTo>
                  <a:lnTo>
                    <a:pt x="254" y="19238"/>
                  </a:lnTo>
                  <a:close/>
                </a:path>
              </a:pathLst>
            </a:custGeom>
            <a:ln w="41275">
              <a:solidFill>
                <a:srgbClr val="C0504D"/>
              </a:solidFill>
            </a:ln>
          </p:spPr>
          <p:txBody>
            <a:bodyPr wrap="square" lIns="0" tIns="0" rIns="0" bIns="0" rtlCol="0"/>
            <a:lstStyle/>
            <a:p>
              <a:endParaRPr kern="0">
                <a:solidFill>
                  <a:sysClr val="windowText" lastClr="000000"/>
                </a:solidFill>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508843" y="829819"/>
            <a:ext cx="2718647" cy="1460015"/>
          </a:xfrm>
          <a:prstGeom prst="rect">
            <a:avLst/>
          </a:prstGeom>
        </p:spPr>
        <p:txBody>
          <a:bodyPr vert="horz" wrap="square" lIns="0" tIns="13335" rIns="0" bIns="0" rtlCol="0">
            <a:spAutoFit/>
          </a:bodyPr>
          <a:lstStyle/>
          <a:p>
            <a:pPr marL="464820" marR="5080" indent="-452755">
              <a:spcBef>
                <a:spcPts val="105"/>
              </a:spcBef>
            </a:pPr>
            <a:r>
              <a:rPr spc="-25" dirty="0"/>
              <a:t>Revisión </a:t>
            </a:r>
            <a:r>
              <a:rPr spc="-20" dirty="0"/>
              <a:t>CFDI</a:t>
            </a:r>
          </a:p>
        </p:txBody>
      </p:sp>
      <p:grpSp>
        <p:nvGrpSpPr>
          <p:cNvPr id="3" name="object 3"/>
          <p:cNvGrpSpPr/>
          <p:nvPr/>
        </p:nvGrpSpPr>
        <p:grpSpPr>
          <a:xfrm>
            <a:off x="1986724" y="2546005"/>
            <a:ext cx="2480310" cy="79375"/>
            <a:chOff x="462724" y="2546004"/>
            <a:chExt cx="2480310" cy="79375"/>
          </a:xfrm>
        </p:grpSpPr>
        <p:sp>
          <p:nvSpPr>
            <p:cNvPr id="4" name="object 4"/>
            <p:cNvSpPr/>
            <p:nvPr/>
          </p:nvSpPr>
          <p:spPr>
            <a:xfrm>
              <a:off x="482104" y="2561559"/>
              <a:ext cx="2442210" cy="41910"/>
            </a:xfrm>
            <a:custGeom>
              <a:avLst/>
              <a:gdLst/>
              <a:ahLst/>
              <a:cxnLst/>
              <a:rect l="l" t="t" r="r" b="b"/>
              <a:pathLst>
                <a:path w="2442210" h="41910">
                  <a:moveTo>
                    <a:pt x="2143782" y="0"/>
                  </a:moveTo>
                  <a:lnTo>
                    <a:pt x="2093184" y="22"/>
                  </a:lnTo>
                  <a:lnTo>
                    <a:pt x="2044805" y="656"/>
                  </a:lnTo>
                  <a:lnTo>
                    <a:pt x="1998314" y="1810"/>
                  </a:lnTo>
                  <a:lnTo>
                    <a:pt x="1953379" y="3394"/>
                  </a:lnTo>
                  <a:lnTo>
                    <a:pt x="1909667" y="5318"/>
                  </a:lnTo>
                  <a:lnTo>
                    <a:pt x="1866848" y="7491"/>
                  </a:lnTo>
                  <a:lnTo>
                    <a:pt x="1782559" y="12222"/>
                  </a:lnTo>
                  <a:lnTo>
                    <a:pt x="1739205" y="14270"/>
                  </a:lnTo>
                  <a:lnTo>
                    <a:pt x="1693465" y="15663"/>
                  </a:lnTo>
                  <a:lnTo>
                    <a:pt x="1645657" y="16488"/>
                  </a:lnTo>
                  <a:lnTo>
                    <a:pt x="1596096" y="16829"/>
                  </a:lnTo>
                  <a:lnTo>
                    <a:pt x="1545099" y="16773"/>
                  </a:lnTo>
                  <a:lnTo>
                    <a:pt x="1492980" y="16403"/>
                  </a:lnTo>
                  <a:lnTo>
                    <a:pt x="1279614" y="13502"/>
                  </a:lnTo>
                  <a:lnTo>
                    <a:pt x="1174420" y="12393"/>
                  </a:lnTo>
                  <a:lnTo>
                    <a:pt x="1123302" y="12222"/>
                  </a:lnTo>
                  <a:lnTo>
                    <a:pt x="1064724" y="12545"/>
                  </a:lnTo>
                  <a:lnTo>
                    <a:pt x="1008190" y="13443"/>
                  </a:lnTo>
                  <a:lnTo>
                    <a:pt x="801872" y="18517"/>
                  </a:lnTo>
                  <a:lnTo>
                    <a:pt x="755094" y="19091"/>
                  </a:lnTo>
                  <a:lnTo>
                    <a:pt x="710175" y="18962"/>
                  </a:lnTo>
                  <a:lnTo>
                    <a:pt x="667086" y="17916"/>
                  </a:lnTo>
                  <a:lnTo>
                    <a:pt x="625794" y="15740"/>
                  </a:lnTo>
                  <a:lnTo>
                    <a:pt x="548925" y="8662"/>
                  </a:lnTo>
                  <a:lnTo>
                    <a:pt x="508041" y="5784"/>
                  </a:lnTo>
                  <a:lnTo>
                    <a:pt x="464052" y="3578"/>
                  </a:lnTo>
                  <a:lnTo>
                    <a:pt x="417396" y="2034"/>
                  </a:lnTo>
                  <a:lnTo>
                    <a:pt x="368507" y="1140"/>
                  </a:lnTo>
                  <a:lnTo>
                    <a:pt x="317820" y="887"/>
                  </a:lnTo>
                  <a:lnTo>
                    <a:pt x="265772" y="1264"/>
                  </a:lnTo>
                  <a:lnTo>
                    <a:pt x="212798" y="2260"/>
                  </a:lnTo>
                  <a:lnTo>
                    <a:pt x="159334" y="3864"/>
                  </a:lnTo>
                  <a:lnTo>
                    <a:pt x="105815" y="6066"/>
                  </a:lnTo>
                  <a:lnTo>
                    <a:pt x="52677" y="8856"/>
                  </a:lnTo>
                  <a:lnTo>
                    <a:pt x="355" y="12222"/>
                  </a:lnTo>
                  <a:lnTo>
                    <a:pt x="0" y="22636"/>
                  </a:lnTo>
                  <a:lnTo>
                    <a:pt x="355" y="30510"/>
                  </a:lnTo>
                  <a:lnTo>
                    <a:pt x="56089" y="33817"/>
                  </a:lnTo>
                  <a:lnTo>
                    <a:pt x="109704" y="36534"/>
                  </a:lnTo>
                  <a:lnTo>
                    <a:pt x="161549" y="38673"/>
                  </a:lnTo>
                  <a:lnTo>
                    <a:pt x="211974" y="40243"/>
                  </a:lnTo>
                  <a:lnTo>
                    <a:pt x="261328" y="41255"/>
                  </a:lnTo>
                  <a:lnTo>
                    <a:pt x="309960" y="41719"/>
                  </a:lnTo>
                  <a:lnTo>
                    <a:pt x="358219" y="41647"/>
                  </a:lnTo>
                  <a:lnTo>
                    <a:pt x="406455" y="41047"/>
                  </a:lnTo>
                  <a:lnTo>
                    <a:pt x="455017" y="39931"/>
                  </a:lnTo>
                  <a:lnTo>
                    <a:pt x="504255" y="38309"/>
                  </a:lnTo>
                  <a:lnTo>
                    <a:pt x="554516" y="36191"/>
                  </a:lnTo>
                  <a:lnTo>
                    <a:pt x="606152" y="33588"/>
                  </a:lnTo>
                  <a:lnTo>
                    <a:pt x="659511" y="30510"/>
                  </a:lnTo>
                  <a:lnTo>
                    <a:pt x="713132" y="28054"/>
                  </a:lnTo>
                  <a:lnTo>
                    <a:pt x="765473" y="27111"/>
                  </a:lnTo>
                  <a:lnTo>
                    <a:pt x="816751" y="27378"/>
                  </a:lnTo>
                  <a:lnTo>
                    <a:pt x="867181" y="28556"/>
                  </a:lnTo>
                  <a:lnTo>
                    <a:pt x="916980" y="30344"/>
                  </a:lnTo>
                  <a:lnTo>
                    <a:pt x="1015551" y="34545"/>
                  </a:lnTo>
                  <a:lnTo>
                    <a:pt x="1064756" y="36358"/>
                  </a:lnTo>
                  <a:lnTo>
                    <a:pt x="1114196" y="37577"/>
                  </a:lnTo>
                  <a:lnTo>
                    <a:pt x="1164086" y="37903"/>
                  </a:lnTo>
                  <a:lnTo>
                    <a:pt x="1214644" y="37034"/>
                  </a:lnTo>
                  <a:lnTo>
                    <a:pt x="1266086" y="34670"/>
                  </a:lnTo>
                  <a:lnTo>
                    <a:pt x="1379177" y="25506"/>
                  </a:lnTo>
                  <a:lnTo>
                    <a:pt x="1435591" y="22529"/>
                  </a:lnTo>
                  <a:lnTo>
                    <a:pt x="1488614" y="21235"/>
                  </a:lnTo>
                  <a:lnTo>
                    <a:pt x="1538994" y="21285"/>
                  </a:lnTo>
                  <a:lnTo>
                    <a:pt x="1587475" y="22335"/>
                  </a:lnTo>
                  <a:lnTo>
                    <a:pt x="1634802" y="24044"/>
                  </a:lnTo>
                  <a:lnTo>
                    <a:pt x="1728977" y="28071"/>
                  </a:lnTo>
                  <a:lnTo>
                    <a:pt x="1777315" y="29706"/>
                  </a:lnTo>
                  <a:lnTo>
                    <a:pt x="1827482" y="30633"/>
                  </a:lnTo>
                  <a:lnTo>
                    <a:pt x="1880222" y="30510"/>
                  </a:lnTo>
                  <a:lnTo>
                    <a:pt x="1931937" y="30115"/>
                  </a:lnTo>
                  <a:lnTo>
                    <a:pt x="1979495" y="30335"/>
                  </a:lnTo>
                  <a:lnTo>
                    <a:pt x="2024237" y="30991"/>
                  </a:lnTo>
                  <a:lnTo>
                    <a:pt x="2154975" y="33790"/>
                  </a:lnTo>
                  <a:lnTo>
                    <a:pt x="2201860" y="34405"/>
                  </a:lnTo>
                  <a:lnTo>
                    <a:pt x="2252634" y="34563"/>
                  </a:lnTo>
                  <a:lnTo>
                    <a:pt x="2308636" y="34086"/>
                  </a:lnTo>
                  <a:lnTo>
                    <a:pt x="2371207" y="32794"/>
                  </a:lnTo>
                  <a:lnTo>
                    <a:pt x="2441689" y="30510"/>
                  </a:lnTo>
                  <a:lnTo>
                    <a:pt x="2442070" y="18064"/>
                  </a:lnTo>
                  <a:lnTo>
                    <a:pt x="2441689" y="12222"/>
                  </a:lnTo>
                  <a:lnTo>
                    <a:pt x="2375013" y="7831"/>
                  </a:lnTo>
                  <a:lnTo>
                    <a:pt x="2312216" y="4504"/>
                  </a:lnTo>
                  <a:lnTo>
                    <a:pt x="2252966" y="2150"/>
                  </a:lnTo>
                  <a:lnTo>
                    <a:pt x="2196932" y="679"/>
                  </a:lnTo>
                  <a:lnTo>
                    <a:pt x="2143782" y="0"/>
                  </a:lnTo>
                  <a:close/>
                </a:path>
              </a:pathLst>
            </a:custGeom>
            <a:solidFill>
              <a:srgbClr val="C0504D"/>
            </a:solidFill>
          </p:spPr>
          <p:txBody>
            <a:bodyPr wrap="square" lIns="0" tIns="0" rIns="0" bIns="0" rtlCol="0"/>
            <a:lstStyle/>
            <a:p>
              <a:endParaRPr kern="0">
                <a:solidFill>
                  <a:sysClr val="windowText" lastClr="000000"/>
                </a:solidFill>
              </a:endParaRPr>
            </a:p>
          </p:txBody>
        </p:sp>
        <p:sp>
          <p:nvSpPr>
            <p:cNvPr id="5" name="object 5"/>
            <p:cNvSpPr/>
            <p:nvPr/>
          </p:nvSpPr>
          <p:spPr>
            <a:xfrm>
              <a:off x="481774" y="2565054"/>
              <a:ext cx="2442210" cy="41275"/>
            </a:xfrm>
            <a:custGeom>
              <a:avLst/>
              <a:gdLst/>
              <a:ahLst/>
              <a:cxnLst/>
              <a:rect l="l" t="t" r="r" b="b"/>
              <a:pathLst>
                <a:path w="2442210" h="41275">
                  <a:moveTo>
                    <a:pt x="685" y="8727"/>
                  </a:moveTo>
                  <a:lnTo>
                    <a:pt x="65213" y="4966"/>
                  </a:lnTo>
                  <a:lnTo>
                    <a:pt x="122971" y="2351"/>
                  </a:lnTo>
                  <a:lnTo>
                    <a:pt x="175134" y="744"/>
                  </a:lnTo>
                  <a:lnTo>
                    <a:pt x="222877" y="7"/>
                  </a:lnTo>
                  <a:lnTo>
                    <a:pt x="267373" y="0"/>
                  </a:lnTo>
                  <a:lnTo>
                    <a:pt x="309797" y="584"/>
                  </a:lnTo>
                  <a:lnTo>
                    <a:pt x="351324" y="1620"/>
                  </a:lnTo>
                  <a:lnTo>
                    <a:pt x="393128" y="2970"/>
                  </a:lnTo>
                  <a:lnTo>
                    <a:pt x="436383" y="4495"/>
                  </a:lnTo>
                  <a:lnTo>
                    <a:pt x="482263" y="6055"/>
                  </a:lnTo>
                  <a:lnTo>
                    <a:pt x="531944" y="7512"/>
                  </a:lnTo>
                  <a:lnTo>
                    <a:pt x="586600" y="8727"/>
                  </a:lnTo>
                  <a:lnTo>
                    <a:pt x="643030" y="9428"/>
                  </a:lnTo>
                  <a:lnTo>
                    <a:pt x="697478" y="9530"/>
                  </a:lnTo>
                  <a:lnTo>
                    <a:pt x="750234" y="9174"/>
                  </a:lnTo>
                  <a:lnTo>
                    <a:pt x="801589" y="8502"/>
                  </a:lnTo>
                  <a:lnTo>
                    <a:pt x="851835" y="7655"/>
                  </a:lnTo>
                  <a:lnTo>
                    <a:pt x="901261" y="6775"/>
                  </a:lnTo>
                  <a:lnTo>
                    <a:pt x="950160" y="6003"/>
                  </a:lnTo>
                  <a:lnTo>
                    <a:pt x="998821" y="5482"/>
                  </a:lnTo>
                  <a:lnTo>
                    <a:pt x="1047536" y="5352"/>
                  </a:lnTo>
                  <a:lnTo>
                    <a:pt x="1096595" y="5755"/>
                  </a:lnTo>
                  <a:lnTo>
                    <a:pt x="1146290" y="6833"/>
                  </a:lnTo>
                  <a:lnTo>
                    <a:pt x="1196911" y="8727"/>
                  </a:lnTo>
                  <a:lnTo>
                    <a:pt x="1247816" y="10687"/>
                  </a:lnTo>
                  <a:lnTo>
                    <a:pt x="1298206" y="11938"/>
                  </a:lnTo>
                  <a:lnTo>
                    <a:pt x="1348233" y="12585"/>
                  </a:lnTo>
                  <a:lnTo>
                    <a:pt x="1398051" y="12735"/>
                  </a:lnTo>
                  <a:lnTo>
                    <a:pt x="1447810" y="12493"/>
                  </a:lnTo>
                  <a:lnTo>
                    <a:pt x="1497663" y="11966"/>
                  </a:lnTo>
                  <a:lnTo>
                    <a:pt x="1547762" y="11259"/>
                  </a:lnTo>
                  <a:lnTo>
                    <a:pt x="1598259" y="10477"/>
                  </a:lnTo>
                  <a:lnTo>
                    <a:pt x="1649307" y="9728"/>
                  </a:lnTo>
                  <a:lnTo>
                    <a:pt x="1701057" y="9115"/>
                  </a:lnTo>
                  <a:lnTo>
                    <a:pt x="1753662" y="8747"/>
                  </a:lnTo>
                  <a:lnTo>
                    <a:pt x="1807273" y="8727"/>
                  </a:lnTo>
                  <a:lnTo>
                    <a:pt x="1857369" y="9015"/>
                  </a:lnTo>
                  <a:lnTo>
                    <a:pt x="1907646" y="9483"/>
                  </a:lnTo>
                  <a:lnTo>
                    <a:pt x="1957998" y="10070"/>
                  </a:lnTo>
                  <a:lnTo>
                    <a:pt x="2008317" y="10713"/>
                  </a:lnTo>
                  <a:lnTo>
                    <a:pt x="2058495" y="11350"/>
                  </a:lnTo>
                  <a:lnTo>
                    <a:pt x="2108427" y="11918"/>
                  </a:lnTo>
                  <a:lnTo>
                    <a:pt x="2158004" y="12355"/>
                  </a:lnTo>
                  <a:lnTo>
                    <a:pt x="2207119" y="12598"/>
                  </a:lnTo>
                  <a:lnTo>
                    <a:pt x="2255665" y="12586"/>
                  </a:lnTo>
                  <a:lnTo>
                    <a:pt x="2303535" y="12255"/>
                  </a:lnTo>
                  <a:lnTo>
                    <a:pt x="2350623" y="11543"/>
                  </a:lnTo>
                  <a:lnTo>
                    <a:pt x="2396820" y="10388"/>
                  </a:lnTo>
                  <a:lnTo>
                    <a:pt x="2442019" y="8727"/>
                  </a:lnTo>
                  <a:lnTo>
                    <a:pt x="2441892" y="17363"/>
                  </a:lnTo>
                  <a:lnTo>
                    <a:pt x="2441130" y="18633"/>
                  </a:lnTo>
                  <a:lnTo>
                    <a:pt x="2442019" y="27015"/>
                  </a:lnTo>
                  <a:lnTo>
                    <a:pt x="2377045" y="29974"/>
                  </a:lnTo>
                  <a:lnTo>
                    <a:pt x="2317397" y="32695"/>
                  </a:lnTo>
                  <a:lnTo>
                    <a:pt x="2262247" y="35088"/>
                  </a:lnTo>
                  <a:lnTo>
                    <a:pt x="2210766" y="37063"/>
                  </a:lnTo>
                  <a:lnTo>
                    <a:pt x="2162127" y="38529"/>
                  </a:lnTo>
                  <a:lnTo>
                    <a:pt x="2115502" y="39398"/>
                  </a:lnTo>
                  <a:lnTo>
                    <a:pt x="2070062" y="39579"/>
                  </a:lnTo>
                  <a:lnTo>
                    <a:pt x="2024979" y="38982"/>
                  </a:lnTo>
                  <a:lnTo>
                    <a:pt x="1979425" y="37517"/>
                  </a:lnTo>
                  <a:lnTo>
                    <a:pt x="1932573" y="35094"/>
                  </a:lnTo>
                  <a:lnTo>
                    <a:pt x="1883593" y="31624"/>
                  </a:lnTo>
                  <a:lnTo>
                    <a:pt x="1831657" y="27015"/>
                  </a:lnTo>
                  <a:lnTo>
                    <a:pt x="1775502" y="21997"/>
                  </a:lnTo>
                  <a:lnTo>
                    <a:pt x="1723485" y="18246"/>
                  </a:lnTo>
                  <a:lnTo>
                    <a:pt x="1674568" y="15673"/>
                  </a:lnTo>
                  <a:lnTo>
                    <a:pt x="1627712" y="14191"/>
                  </a:lnTo>
                  <a:lnTo>
                    <a:pt x="1581878" y="13713"/>
                  </a:lnTo>
                  <a:lnTo>
                    <a:pt x="1536028" y="14151"/>
                  </a:lnTo>
                  <a:lnTo>
                    <a:pt x="1489123" y="15418"/>
                  </a:lnTo>
                  <a:lnTo>
                    <a:pt x="1440126" y="17425"/>
                  </a:lnTo>
                  <a:lnTo>
                    <a:pt x="1387997" y="20085"/>
                  </a:lnTo>
                  <a:lnTo>
                    <a:pt x="1331698" y="23311"/>
                  </a:lnTo>
                  <a:lnTo>
                    <a:pt x="1270190" y="27015"/>
                  </a:lnTo>
                  <a:lnTo>
                    <a:pt x="1208364" y="30765"/>
                  </a:lnTo>
                  <a:lnTo>
                    <a:pt x="1151239" y="34110"/>
                  </a:lnTo>
                  <a:lnTo>
                    <a:pt x="1097965" y="36936"/>
                  </a:lnTo>
                  <a:lnTo>
                    <a:pt x="1047695" y="39126"/>
                  </a:lnTo>
                  <a:lnTo>
                    <a:pt x="999581" y="40567"/>
                  </a:lnTo>
                  <a:lnTo>
                    <a:pt x="952775" y="41142"/>
                  </a:lnTo>
                  <a:lnTo>
                    <a:pt x="906428" y="40737"/>
                  </a:lnTo>
                  <a:lnTo>
                    <a:pt x="859692" y="39237"/>
                  </a:lnTo>
                  <a:lnTo>
                    <a:pt x="811720" y="36527"/>
                  </a:lnTo>
                  <a:lnTo>
                    <a:pt x="761662" y="32491"/>
                  </a:lnTo>
                  <a:lnTo>
                    <a:pt x="708672" y="27015"/>
                  </a:lnTo>
                  <a:lnTo>
                    <a:pt x="666013" y="22803"/>
                  </a:lnTo>
                  <a:lnTo>
                    <a:pt x="623771" y="19904"/>
                  </a:lnTo>
                  <a:lnTo>
                    <a:pt x="581537" y="18154"/>
                  </a:lnTo>
                  <a:lnTo>
                    <a:pt x="538904" y="17385"/>
                  </a:lnTo>
                  <a:lnTo>
                    <a:pt x="495462" y="17431"/>
                  </a:lnTo>
                  <a:lnTo>
                    <a:pt x="450803" y="18125"/>
                  </a:lnTo>
                  <a:lnTo>
                    <a:pt x="404518" y="19300"/>
                  </a:lnTo>
                  <a:lnTo>
                    <a:pt x="356199" y="20791"/>
                  </a:lnTo>
                  <a:lnTo>
                    <a:pt x="305437" y="22429"/>
                  </a:lnTo>
                  <a:lnTo>
                    <a:pt x="251824" y="24050"/>
                  </a:lnTo>
                  <a:lnTo>
                    <a:pt x="194951" y="25485"/>
                  </a:lnTo>
                  <a:lnTo>
                    <a:pt x="134409" y="26569"/>
                  </a:lnTo>
                  <a:lnTo>
                    <a:pt x="69790" y="27135"/>
                  </a:lnTo>
                  <a:lnTo>
                    <a:pt x="685" y="27015"/>
                  </a:lnTo>
                  <a:lnTo>
                    <a:pt x="0" y="20411"/>
                  </a:lnTo>
                  <a:lnTo>
                    <a:pt x="1562" y="15077"/>
                  </a:lnTo>
                  <a:lnTo>
                    <a:pt x="685" y="8727"/>
                  </a:lnTo>
                  <a:close/>
                </a:path>
              </a:pathLst>
            </a:custGeom>
            <a:ln w="38099">
              <a:solidFill>
                <a:srgbClr val="C0504D"/>
              </a:solidFill>
            </a:ln>
          </p:spPr>
          <p:txBody>
            <a:bodyPr wrap="square" lIns="0" tIns="0" rIns="0" bIns="0" rtlCol="0"/>
            <a:lstStyle/>
            <a:p>
              <a:endParaRPr kern="0">
                <a:solidFill>
                  <a:sysClr val="windowText" lastClr="000000"/>
                </a:solidFill>
              </a:endParaRPr>
            </a:p>
          </p:txBody>
        </p:sp>
      </p:grpSp>
      <p:sp>
        <p:nvSpPr>
          <p:cNvPr id="6" name="object 6"/>
          <p:cNvSpPr txBox="1"/>
          <p:nvPr/>
        </p:nvSpPr>
        <p:spPr>
          <a:xfrm>
            <a:off x="2076094" y="3188336"/>
            <a:ext cx="2332990" cy="2732405"/>
          </a:xfrm>
          <a:prstGeom prst="rect">
            <a:avLst/>
          </a:prstGeom>
        </p:spPr>
        <p:txBody>
          <a:bodyPr vert="horz" wrap="square" lIns="0" tIns="12065" rIns="0" bIns="0" rtlCol="0">
            <a:spAutoFit/>
          </a:bodyPr>
          <a:lstStyle/>
          <a:p>
            <a:pPr marL="354965" marR="5080" indent="-342900">
              <a:spcBef>
                <a:spcPts val="95"/>
              </a:spcBef>
              <a:buFont typeface="Arial"/>
              <a:buChar char="•"/>
              <a:tabLst>
                <a:tab pos="354965" algn="l"/>
              </a:tabLst>
            </a:pPr>
            <a:r>
              <a:rPr sz="1900" b="1" kern="0" dirty="0">
                <a:solidFill>
                  <a:srgbClr val="001F5F"/>
                </a:solidFill>
                <a:latin typeface="Tahoma"/>
                <a:cs typeface="Tahoma"/>
              </a:rPr>
              <a:t>Revisar</a:t>
            </a:r>
            <a:r>
              <a:rPr sz="1900" b="1" kern="0" spc="-65" dirty="0">
                <a:solidFill>
                  <a:srgbClr val="001F5F"/>
                </a:solidFill>
                <a:latin typeface="Tahoma"/>
                <a:cs typeface="Tahoma"/>
              </a:rPr>
              <a:t> </a:t>
            </a:r>
            <a:r>
              <a:rPr sz="1900" b="1" kern="0" spc="-10" dirty="0">
                <a:solidFill>
                  <a:srgbClr val="001F5F"/>
                </a:solidFill>
                <a:latin typeface="Tahoma"/>
                <a:cs typeface="Tahoma"/>
              </a:rPr>
              <a:t>posibles </a:t>
            </a:r>
            <a:r>
              <a:rPr sz="1900" b="1" kern="0" dirty="0">
                <a:solidFill>
                  <a:srgbClr val="001F5F"/>
                </a:solidFill>
                <a:latin typeface="Tahoma"/>
                <a:cs typeface="Tahoma"/>
              </a:rPr>
              <a:t>CFDI</a:t>
            </a:r>
            <a:r>
              <a:rPr sz="1900" b="1" kern="0" spc="-35" dirty="0">
                <a:solidFill>
                  <a:srgbClr val="001F5F"/>
                </a:solidFill>
                <a:latin typeface="Tahoma"/>
                <a:cs typeface="Tahoma"/>
              </a:rPr>
              <a:t> </a:t>
            </a:r>
            <a:r>
              <a:rPr sz="1900" b="1" kern="0" dirty="0">
                <a:solidFill>
                  <a:srgbClr val="001F5F"/>
                </a:solidFill>
                <a:latin typeface="Tahoma"/>
                <a:cs typeface="Tahoma"/>
              </a:rPr>
              <a:t>PUE</a:t>
            </a:r>
            <a:r>
              <a:rPr sz="1900" b="1" kern="0" spc="-35" dirty="0">
                <a:solidFill>
                  <a:srgbClr val="001F5F"/>
                </a:solidFill>
                <a:latin typeface="Tahoma"/>
                <a:cs typeface="Tahoma"/>
              </a:rPr>
              <a:t> </a:t>
            </a:r>
            <a:r>
              <a:rPr sz="1900" b="1" kern="0" spc="-25" dirty="0">
                <a:solidFill>
                  <a:srgbClr val="001F5F"/>
                </a:solidFill>
                <a:latin typeface="Tahoma"/>
                <a:cs typeface="Tahoma"/>
              </a:rPr>
              <a:t>con </a:t>
            </a:r>
            <a:r>
              <a:rPr sz="1900" b="1" kern="0" dirty="0">
                <a:solidFill>
                  <a:srgbClr val="001F5F"/>
                </a:solidFill>
                <a:latin typeface="Tahoma"/>
                <a:cs typeface="Tahoma"/>
              </a:rPr>
              <a:t>emisión</a:t>
            </a:r>
            <a:r>
              <a:rPr sz="1900" b="1" kern="0" spc="-80" dirty="0">
                <a:solidFill>
                  <a:srgbClr val="001F5F"/>
                </a:solidFill>
                <a:latin typeface="Tahoma"/>
                <a:cs typeface="Tahoma"/>
              </a:rPr>
              <a:t> </a:t>
            </a:r>
            <a:r>
              <a:rPr sz="1900" b="1" kern="0" spc="-25" dirty="0">
                <a:solidFill>
                  <a:srgbClr val="001F5F"/>
                </a:solidFill>
                <a:latin typeface="Tahoma"/>
                <a:cs typeface="Tahoma"/>
              </a:rPr>
              <a:t>de </a:t>
            </a:r>
            <a:r>
              <a:rPr sz="1900" b="1" kern="0" spc="-10" dirty="0">
                <a:solidFill>
                  <a:srgbClr val="001F5F"/>
                </a:solidFill>
                <a:latin typeface="Tahoma"/>
                <a:cs typeface="Tahoma"/>
              </a:rPr>
              <a:t>Recibo Complemento </a:t>
            </a:r>
            <a:r>
              <a:rPr sz="1900" b="1" kern="0" dirty="0">
                <a:solidFill>
                  <a:srgbClr val="001F5F"/>
                </a:solidFill>
                <a:latin typeface="Tahoma"/>
                <a:cs typeface="Tahoma"/>
              </a:rPr>
              <a:t>de</a:t>
            </a:r>
            <a:r>
              <a:rPr sz="1900" b="1" kern="0" spc="-15" dirty="0">
                <a:solidFill>
                  <a:srgbClr val="001F5F"/>
                </a:solidFill>
                <a:latin typeface="Tahoma"/>
                <a:cs typeface="Tahoma"/>
              </a:rPr>
              <a:t> </a:t>
            </a:r>
            <a:r>
              <a:rPr sz="1900" b="1" kern="0" spc="-20" dirty="0">
                <a:solidFill>
                  <a:srgbClr val="001F5F"/>
                </a:solidFill>
                <a:latin typeface="Tahoma"/>
                <a:cs typeface="Tahoma"/>
              </a:rPr>
              <a:t>Pago</a:t>
            </a:r>
            <a:endParaRPr sz="1900" kern="0">
              <a:solidFill>
                <a:sysClr val="windowText" lastClr="000000"/>
              </a:solidFill>
              <a:latin typeface="Tahoma"/>
              <a:cs typeface="Tahoma"/>
            </a:endParaRPr>
          </a:p>
          <a:p>
            <a:pPr>
              <a:spcBef>
                <a:spcPts val="780"/>
              </a:spcBef>
            </a:pPr>
            <a:endParaRPr sz="1900" kern="0">
              <a:solidFill>
                <a:sysClr val="windowText" lastClr="000000"/>
              </a:solidFill>
              <a:latin typeface="Tahoma"/>
              <a:cs typeface="Tahoma"/>
            </a:endParaRPr>
          </a:p>
          <a:p>
            <a:pPr marL="12700" marR="237490">
              <a:spcBef>
                <a:spcPts val="5"/>
              </a:spcBef>
            </a:pPr>
            <a:r>
              <a:rPr sz="1900" i="1" kern="0" spc="-10" dirty="0">
                <a:solidFill>
                  <a:sysClr val="windowText" lastClr="000000"/>
                </a:solidFill>
                <a:latin typeface="Calibri"/>
                <a:cs typeface="Calibri"/>
              </a:rPr>
              <a:t>“Identifica</a:t>
            </a:r>
            <a:r>
              <a:rPr sz="1900" i="1" kern="0" spc="-5" dirty="0">
                <a:solidFill>
                  <a:sysClr val="windowText" lastClr="000000"/>
                </a:solidFill>
                <a:latin typeface="Calibri"/>
                <a:cs typeface="Calibri"/>
              </a:rPr>
              <a:t> </a:t>
            </a:r>
            <a:r>
              <a:rPr sz="1900" i="1" kern="0" dirty="0">
                <a:solidFill>
                  <a:sysClr val="windowText" lastClr="000000"/>
                </a:solidFill>
                <a:latin typeface="Calibri"/>
                <a:cs typeface="Calibri"/>
              </a:rPr>
              <a:t>si</a:t>
            </a:r>
            <a:r>
              <a:rPr sz="1900" i="1" kern="0" spc="-25" dirty="0">
                <a:solidFill>
                  <a:sysClr val="windowText" lastClr="000000"/>
                </a:solidFill>
                <a:latin typeface="Calibri"/>
                <a:cs typeface="Calibri"/>
              </a:rPr>
              <a:t> </a:t>
            </a:r>
            <a:r>
              <a:rPr sz="1900" i="1" kern="0" dirty="0">
                <a:solidFill>
                  <a:sysClr val="windowText" lastClr="000000"/>
                </a:solidFill>
                <a:latin typeface="Calibri"/>
                <a:cs typeface="Calibri"/>
              </a:rPr>
              <a:t>hay</a:t>
            </a:r>
            <a:r>
              <a:rPr sz="1900" i="1" kern="0" spc="-30" dirty="0">
                <a:solidFill>
                  <a:sysClr val="windowText" lastClr="000000"/>
                </a:solidFill>
                <a:latin typeface="Calibri"/>
                <a:cs typeface="Calibri"/>
              </a:rPr>
              <a:t> </a:t>
            </a:r>
            <a:r>
              <a:rPr sz="1900" i="1" kern="0" spc="-25" dirty="0">
                <a:solidFill>
                  <a:sysClr val="windowText" lastClr="000000"/>
                </a:solidFill>
                <a:latin typeface="Calibri"/>
                <a:cs typeface="Calibri"/>
              </a:rPr>
              <a:t>PUE </a:t>
            </a:r>
            <a:r>
              <a:rPr sz="1900" i="1" kern="0" dirty="0">
                <a:solidFill>
                  <a:sysClr val="windowText" lastClr="000000"/>
                </a:solidFill>
                <a:latin typeface="Calibri"/>
                <a:cs typeface="Calibri"/>
              </a:rPr>
              <a:t>con</a:t>
            </a:r>
            <a:r>
              <a:rPr sz="1900" i="1" kern="0" spc="-50" dirty="0">
                <a:solidFill>
                  <a:sysClr val="windowText" lastClr="000000"/>
                </a:solidFill>
                <a:latin typeface="Calibri"/>
                <a:cs typeface="Calibri"/>
              </a:rPr>
              <a:t> </a:t>
            </a:r>
            <a:r>
              <a:rPr sz="1900" i="1" kern="0" spc="-10" dirty="0">
                <a:solidFill>
                  <a:sysClr val="windowText" lastClr="000000"/>
                </a:solidFill>
                <a:latin typeface="Calibri"/>
                <a:cs typeface="Calibri"/>
              </a:rPr>
              <a:t>PAGO”</a:t>
            </a:r>
            <a:endParaRPr sz="1900" kern="0">
              <a:solidFill>
                <a:sysClr val="windowText" lastClr="000000"/>
              </a:solidFill>
              <a:latin typeface="Calibri"/>
              <a:cs typeface="Calibri"/>
            </a:endParaRPr>
          </a:p>
        </p:txBody>
      </p:sp>
      <p:pic>
        <p:nvPicPr>
          <p:cNvPr id="7" name="object 7"/>
          <p:cNvPicPr/>
          <p:nvPr/>
        </p:nvPicPr>
        <p:blipFill>
          <a:blip r:embed="rId2" cstate="print"/>
          <a:stretch>
            <a:fillRect/>
          </a:stretch>
        </p:blipFill>
        <p:spPr>
          <a:xfrm>
            <a:off x="5014722" y="813930"/>
            <a:ext cx="5177789" cy="5230114"/>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508843" y="829819"/>
            <a:ext cx="2718647" cy="1460015"/>
          </a:xfrm>
          <a:prstGeom prst="rect">
            <a:avLst/>
          </a:prstGeom>
        </p:spPr>
        <p:txBody>
          <a:bodyPr vert="horz" wrap="square" lIns="0" tIns="13335" rIns="0" bIns="0" rtlCol="0">
            <a:spAutoFit/>
          </a:bodyPr>
          <a:lstStyle/>
          <a:p>
            <a:pPr marL="464820" marR="5080" indent="-452755">
              <a:spcBef>
                <a:spcPts val="105"/>
              </a:spcBef>
            </a:pPr>
            <a:r>
              <a:rPr spc="-25" dirty="0"/>
              <a:t>Revisión </a:t>
            </a:r>
            <a:r>
              <a:rPr spc="-20" dirty="0"/>
              <a:t>CFDI</a:t>
            </a:r>
          </a:p>
        </p:txBody>
      </p:sp>
      <p:grpSp>
        <p:nvGrpSpPr>
          <p:cNvPr id="3" name="object 3"/>
          <p:cNvGrpSpPr/>
          <p:nvPr/>
        </p:nvGrpSpPr>
        <p:grpSpPr>
          <a:xfrm>
            <a:off x="1986724" y="2546005"/>
            <a:ext cx="2480310" cy="79375"/>
            <a:chOff x="462724" y="2546004"/>
            <a:chExt cx="2480310" cy="79375"/>
          </a:xfrm>
        </p:grpSpPr>
        <p:sp>
          <p:nvSpPr>
            <p:cNvPr id="4" name="object 4"/>
            <p:cNvSpPr/>
            <p:nvPr/>
          </p:nvSpPr>
          <p:spPr>
            <a:xfrm>
              <a:off x="482104" y="2561559"/>
              <a:ext cx="2442210" cy="41910"/>
            </a:xfrm>
            <a:custGeom>
              <a:avLst/>
              <a:gdLst/>
              <a:ahLst/>
              <a:cxnLst/>
              <a:rect l="l" t="t" r="r" b="b"/>
              <a:pathLst>
                <a:path w="2442210" h="41910">
                  <a:moveTo>
                    <a:pt x="2143782" y="0"/>
                  </a:moveTo>
                  <a:lnTo>
                    <a:pt x="2093184" y="22"/>
                  </a:lnTo>
                  <a:lnTo>
                    <a:pt x="2044805" y="656"/>
                  </a:lnTo>
                  <a:lnTo>
                    <a:pt x="1998314" y="1810"/>
                  </a:lnTo>
                  <a:lnTo>
                    <a:pt x="1953379" y="3394"/>
                  </a:lnTo>
                  <a:lnTo>
                    <a:pt x="1909667" y="5318"/>
                  </a:lnTo>
                  <a:lnTo>
                    <a:pt x="1866848" y="7491"/>
                  </a:lnTo>
                  <a:lnTo>
                    <a:pt x="1782559" y="12222"/>
                  </a:lnTo>
                  <a:lnTo>
                    <a:pt x="1739205" y="14270"/>
                  </a:lnTo>
                  <a:lnTo>
                    <a:pt x="1693465" y="15663"/>
                  </a:lnTo>
                  <a:lnTo>
                    <a:pt x="1645657" y="16488"/>
                  </a:lnTo>
                  <a:lnTo>
                    <a:pt x="1596096" y="16829"/>
                  </a:lnTo>
                  <a:lnTo>
                    <a:pt x="1545099" y="16773"/>
                  </a:lnTo>
                  <a:lnTo>
                    <a:pt x="1492980" y="16403"/>
                  </a:lnTo>
                  <a:lnTo>
                    <a:pt x="1279614" y="13502"/>
                  </a:lnTo>
                  <a:lnTo>
                    <a:pt x="1174420" y="12393"/>
                  </a:lnTo>
                  <a:lnTo>
                    <a:pt x="1123302" y="12222"/>
                  </a:lnTo>
                  <a:lnTo>
                    <a:pt x="1064724" y="12545"/>
                  </a:lnTo>
                  <a:lnTo>
                    <a:pt x="1008190" y="13443"/>
                  </a:lnTo>
                  <a:lnTo>
                    <a:pt x="801872" y="18517"/>
                  </a:lnTo>
                  <a:lnTo>
                    <a:pt x="755094" y="19091"/>
                  </a:lnTo>
                  <a:lnTo>
                    <a:pt x="710175" y="18962"/>
                  </a:lnTo>
                  <a:lnTo>
                    <a:pt x="667086" y="17916"/>
                  </a:lnTo>
                  <a:lnTo>
                    <a:pt x="625794" y="15740"/>
                  </a:lnTo>
                  <a:lnTo>
                    <a:pt x="548925" y="8662"/>
                  </a:lnTo>
                  <a:lnTo>
                    <a:pt x="508041" y="5784"/>
                  </a:lnTo>
                  <a:lnTo>
                    <a:pt x="464052" y="3578"/>
                  </a:lnTo>
                  <a:lnTo>
                    <a:pt x="417396" y="2034"/>
                  </a:lnTo>
                  <a:lnTo>
                    <a:pt x="368507" y="1140"/>
                  </a:lnTo>
                  <a:lnTo>
                    <a:pt x="317820" y="887"/>
                  </a:lnTo>
                  <a:lnTo>
                    <a:pt x="265772" y="1264"/>
                  </a:lnTo>
                  <a:lnTo>
                    <a:pt x="212798" y="2260"/>
                  </a:lnTo>
                  <a:lnTo>
                    <a:pt x="159334" y="3864"/>
                  </a:lnTo>
                  <a:lnTo>
                    <a:pt x="105815" y="6066"/>
                  </a:lnTo>
                  <a:lnTo>
                    <a:pt x="52677" y="8856"/>
                  </a:lnTo>
                  <a:lnTo>
                    <a:pt x="355" y="12222"/>
                  </a:lnTo>
                  <a:lnTo>
                    <a:pt x="0" y="22636"/>
                  </a:lnTo>
                  <a:lnTo>
                    <a:pt x="355" y="30510"/>
                  </a:lnTo>
                  <a:lnTo>
                    <a:pt x="56089" y="33817"/>
                  </a:lnTo>
                  <a:lnTo>
                    <a:pt x="109704" y="36534"/>
                  </a:lnTo>
                  <a:lnTo>
                    <a:pt x="161549" y="38673"/>
                  </a:lnTo>
                  <a:lnTo>
                    <a:pt x="211974" y="40243"/>
                  </a:lnTo>
                  <a:lnTo>
                    <a:pt x="261328" y="41255"/>
                  </a:lnTo>
                  <a:lnTo>
                    <a:pt x="309960" y="41719"/>
                  </a:lnTo>
                  <a:lnTo>
                    <a:pt x="358219" y="41647"/>
                  </a:lnTo>
                  <a:lnTo>
                    <a:pt x="406455" y="41047"/>
                  </a:lnTo>
                  <a:lnTo>
                    <a:pt x="455017" y="39931"/>
                  </a:lnTo>
                  <a:lnTo>
                    <a:pt x="504255" y="38309"/>
                  </a:lnTo>
                  <a:lnTo>
                    <a:pt x="554516" y="36191"/>
                  </a:lnTo>
                  <a:lnTo>
                    <a:pt x="606152" y="33588"/>
                  </a:lnTo>
                  <a:lnTo>
                    <a:pt x="659511" y="30510"/>
                  </a:lnTo>
                  <a:lnTo>
                    <a:pt x="713132" y="28054"/>
                  </a:lnTo>
                  <a:lnTo>
                    <a:pt x="765473" y="27111"/>
                  </a:lnTo>
                  <a:lnTo>
                    <a:pt x="816751" y="27378"/>
                  </a:lnTo>
                  <a:lnTo>
                    <a:pt x="867181" y="28556"/>
                  </a:lnTo>
                  <a:lnTo>
                    <a:pt x="916980" y="30344"/>
                  </a:lnTo>
                  <a:lnTo>
                    <a:pt x="1015551" y="34545"/>
                  </a:lnTo>
                  <a:lnTo>
                    <a:pt x="1064756" y="36358"/>
                  </a:lnTo>
                  <a:lnTo>
                    <a:pt x="1114196" y="37577"/>
                  </a:lnTo>
                  <a:lnTo>
                    <a:pt x="1164086" y="37903"/>
                  </a:lnTo>
                  <a:lnTo>
                    <a:pt x="1214644" y="37034"/>
                  </a:lnTo>
                  <a:lnTo>
                    <a:pt x="1266086" y="34670"/>
                  </a:lnTo>
                  <a:lnTo>
                    <a:pt x="1379177" y="25506"/>
                  </a:lnTo>
                  <a:lnTo>
                    <a:pt x="1435591" y="22529"/>
                  </a:lnTo>
                  <a:lnTo>
                    <a:pt x="1488614" y="21235"/>
                  </a:lnTo>
                  <a:lnTo>
                    <a:pt x="1538994" y="21285"/>
                  </a:lnTo>
                  <a:lnTo>
                    <a:pt x="1587475" y="22335"/>
                  </a:lnTo>
                  <a:lnTo>
                    <a:pt x="1634802" y="24044"/>
                  </a:lnTo>
                  <a:lnTo>
                    <a:pt x="1728977" y="28071"/>
                  </a:lnTo>
                  <a:lnTo>
                    <a:pt x="1777315" y="29706"/>
                  </a:lnTo>
                  <a:lnTo>
                    <a:pt x="1827482" y="30633"/>
                  </a:lnTo>
                  <a:lnTo>
                    <a:pt x="1880222" y="30510"/>
                  </a:lnTo>
                  <a:lnTo>
                    <a:pt x="1931937" y="30115"/>
                  </a:lnTo>
                  <a:lnTo>
                    <a:pt x="1979495" y="30335"/>
                  </a:lnTo>
                  <a:lnTo>
                    <a:pt x="2024237" y="30991"/>
                  </a:lnTo>
                  <a:lnTo>
                    <a:pt x="2154975" y="33790"/>
                  </a:lnTo>
                  <a:lnTo>
                    <a:pt x="2201860" y="34405"/>
                  </a:lnTo>
                  <a:lnTo>
                    <a:pt x="2252634" y="34563"/>
                  </a:lnTo>
                  <a:lnTo>
                    <a:pt x="2308636" y="34086"/>
                  </a:lnTo>
                  <a:lnTo>
                    <a:pt x="2371207" y="32794"/>
                  </a:lnTo>
                  <a:lnTo>
                    <a:pt x="2441689" y="30510"/>
                  </a:lnTo>
                  <a:lnTo>
                    <a:pt x="2442070" y="18064"/>
                  </a:lnTo>
                  <a:lnTo>
                    <a:pt x="2441689" y="12222"/>
                  </a:lnTo>
                  <a:lnTo>
                    <a:pt x="2375013" y="7831"/>
                  </a:lnTo>
                  <a:lnTo>
                    <a:pt x="2312216" y="4504"/>
                  </a:lnTo>
                  <a:lnTo>
                    <a:pt x="2252966" y="2150"/>
                  </a:lnTo>
                  <a:lnTo>
                    <a:pt x="2196932" y="679"/>
                  </a:lnTo>
                  <a:lnTo>
                    <a:pt x="2143782" y="0"/>
                  </a:lnTo>
                  <a:close/>
                </a:path>
              </a:pathLst>
            </a:custGeom>
            <a:solidFill>
              <a:srgbClr val="C0504D"/>
            </a:solidFill>
          </p:spPr>
          <p:txBody>
            <a:bodyPr wrap="square" lIns="0" tIns="0" rIns="0" bIns="0" rtlCol="0"/>
            <a:lstStyle/>
            <a:p>
              <a:endParaRPr kern="0">
                <a:solidFill>
                  <a:sysClr val="windowText" lastClr="000000"/>
                </a:solidFill>
              </a:endParaRPr>
            </a:p>
          </p:txBody>
        </p:sp>
        <p:sp>
          <p:nvSpPr>
            <p:cNvPr id="5" name="object 5"/>
            <p:cNvSpPr/>
            <p:nvPr/>
          </p:nvSpPr>
          <p:spPr>
            <a:xfrm>
              <a:off x="481774" y="2565054"/>
              <a:ext cx="2442210" cy="41275"/>
            </a:xfrm>
            <a:custGeom>
              <a:avLst/>
              <a:gdLst/>
              <a:ahLst/>
              <a:cxnLst/>
              <a:rect l="l" t="t" r="r" b="b"/>
              <a:pathLst>
                <a:path w="2442210" h="41275">
                  <a:moveTo>
                    <a:pt x="685" y="8727"/>
                  </a:moveTo>
                  <a:lnTo>
                    <a:pt x="65213" y="4966"/>
                  </a:lnTo>
                  <a:lnTo>
                    <a:pt x="122971" y="2351"/>
                  </a:lnTo>
                  <a:lnTo>
                    <a:pt x="175134" y="744"/>
                  </a:lnTo>
                  <a:lnTo>
                    <a:pt x="222877" y="7"/>
                  </a:lnTo>
                  <a:lnTo>
                    <a:pt x="267373" y="0"/>
                  </a:lnTo>
                  <a:lnTo>
                    <a:pt x="309797" y="584"/>
                  </a:lnTo>
                  <a:lnTo>
                    <a:pt x="351324" y="1620"/>
                  </a:lnTo>
                  <a:lnTo>
                    <a:pt x="393128" y="2970"/>
                  </a:lnTo>
                  <a:lnTo>
                    <a:pt x="436383" y="4495"/>
                  </a:lnTo>
                  <a:lnTo>
                    <a:pt x="482263" y="6055"/>
                  </a:lnTo>
                  <a:lnTo>
                    <a:pt x="531944" y="7512"/>
                  </a:lnTo>
                  <a:lnTo>
                    <a:pt x="586600" y="8727"/>
                  </a:lnTo>
                  <a:lnTo>
                    <a:pt x="643030" y="9428"/>
                  </a:lnTo>
                  <a:lnTo>
                    <a:pt x="697478" y="9530"/>
                  </a:lnTo>
                  <a:lnTo>
                    <a:pt x="750234" y="9174"/>
                  </a:lnTo>
                  <a:lnTo>
                    <a:pt x="801589" y="8502"/>
                  </a:lnTo>
                  <a:lnTo>
                    <a:pt x="851835" y="7655"/>
                  </a:lnTo>
                  <a:lnTo>
                    <a:pt x="901261" y="6775"/>
                  </a:lnTo>
                  <a:lnTo>
                    <a:pt x="950160" y="6003"/>
                  </a:lnTo>
                  <a:lnTo>
                    <a:pt x="998821" y="5482"/>
                  </a:lnTo>
                  <a:lnTo>
                    <a:pt x="1047536" y="5352"/>
                  </a:lnTo>
                  <a:lnTo>
                    <a:pt x="1096595" y="5755"/>
                  </a:lnTo>
                  <a:lnTo>
                    <a:pt x="1146290" y="6833"/>
                  </a:lnTo>
                  <a:lnTo>
                    <a:pt x="1196911" y="8727"/>
                  </a:lnTo>
                  <a:lnTo>
                    <a:pt x="1247816" y="10687"/>
                  </a:lnTo>
                  <a:lnTo>
                    <a:pt x="1298206" y="11938"/>
                  </a:lnTo>
                  <a:lnTo>
                    <a:pt x="1348233" y="12585"/>
                  </a:lnTo>
                  <a:lnTo>
                    <a:pt x="1398051" y="12735"/>
                  </a:lnTo>
                  <a:lnTo>
                    <a:pt x="1447810" y="12493"/>
                  </a:lnTo>
                  <a:lnTo>
                    <a:pt x="1497663" y="11966"/>
                  </a:lnTo>
                  <a:lnTo>
                    <a:pt x="1547762" y="11259"/>
                  </a:lnTo>
                  <a:lnTo>
                    <a:pt x="1598259" y="10477"/>
                  </a:lnTo>
                  <a:lnTo>
                    <a:pt x="1649307" y="9728"/>
                  </a:lnTo>
                  <a:lnTo>
                    <a:pt x="1701057" y="9115"/>
                  </a:lnTo>
                  <a:lnTo>
                    <a:pt x="1753662" y="8747"/>
                  </a:lnTo>
                  <a:lnTo>
                    <a:pt x="1807273" y="8727"/>
                  </a:lnTo>
                  <a:lnTo>
                    <a:pt x="1857369" y="9015"/>
                  </a:lnTo>
                  <a:lnTo>
                    <a:pt x="1907646" y="9483"/>
                  </a:lnTo>
                  <a:lnTo>
                    <a:pt x="1957998" y="10070"/>
                  </a:lnTo>
                  <a:lnTo>
                    <a:pt x="2008317" y="10713"/>
                  </a:lnTo>
                  <a:lnTo>
                    <a:pt x="2058495" y="11350"/>
                  </a:lnTo>
                  <a:lnTo>
                    <a:pt x="2108427" y="11918"/>
                  </a:lnTo>
                  <a:lnTo>
                    <a:pt x="2158004" y="12355"/>
                  </a:lnTo>
                  <a:lnTo>
                    <a:pt x="2207119" y="12598"/>
                  </a:lnTo>
                  <a:lnTo>
                    <a:pt x="2255665" y="12586"/>
                  </a:lnTo>
                  <a:lnTo>
                    <a:pt x="2303535" y="12255"/>
                  </a:lnTo>
                  <a:lnTo>
                    <a:pt x="2350623" y="11543"/>
                  </a:lnTo>
                  <a:lnTo>
                    <a:pt x="2396820" y="10388"/>
                  </a:lnTo>
                  <a:lnTo>
                    <a:pt x="2442019" y="8727"/>
                  </a:lnTo>
                  <a:lnTo>
                    <a:pt x="2441892" y="17363"/>
                  </a:lnTo>
                  <a:lnTo>
                    <a:pt x="2441130" y="18633"/>
                  </a:lnTo>
                  <a:lnTo>
                    <a:pt x="2442019" y="27015"/>
                  </a:lnTo>
                  <a:lnTo>
                    <a:pt x="2377045" y="29974"/>
                  </a:lnTo>
                  <a:lnTo>
                    <a:pt x="2317397" y="32695"/>
                  </a:lnTo>
                  <a:lnTo>
                    <a:pt x="2262247" y="35088"/>
                  </a:lnTo>
                  <a:lnTo>
                    <a:pt x="2210766" y="37063"/>
                  </a:lnTo>
                  <a:lnTo>
                    <a:pt x="2162127" y="38529"/>
                  </a:lnTo>
                  <a:lnTo>
                    <a:pt x="2115502" y="39398"/>
                  </a:lnTo>
                  <a:lnTo>
                    <a:pt x="2070062" y="39579"/>
                  </a:lnTo>
                  <a:lnTo>
                    <a:pt x="2024979" y="38982"/>
                  </a:lnTo>
                  <a:lnTo>
                    <a:pt x="1979425" y="37517"/>
                  </a:lnTo>
                  <a:lnTo>
                    <a:pt x="1932573" y="35094"/>
                  </a:lnTo>
                  <a:lnTo>
                    <a:pt x="1883593" y="31624"/>
                  </a:lnTo>
                  <a:lnTo>
                    <a:pt x="1831657" y="27015"/>
                  </a:lnTo>
                  <a:lnTo>
                    <a:pt x="1775502" y="21997"/>
                  </a:lnTo>
                  <a:lnTo>
                    <a:pt x="1723485" y="18246"/>
                  </a:lnTo>
                  <a:lnTo>
                    <a:pt x="1674568" y="15673"/>
                  </a:lnTo>
                  <a:lnTo>
                    <a:pt x="1627712" y="14191"/>
                  </a:lnTo>
                  <a:lnTo>
                    <a:pt x="1581878" y="13713"/>
                  </a:lnTo>
                  <a:lnTo>
                    <a:pt x="1536028" y="14151"/>
                  </a:lnTo>
                  <a:lnTo>
                    <a:pt x="1489123" y="15418"/>
                  </a:lnTo>
                  <a:lnTo>
                    <a:pt x="1440126" y="17425"/>
                  </a:lnTo>
                  <a:lnTo>
                    <a:pt x="1387997" y="20085"/>
                  </a:lnTo>
                  <a:lnTo>
                    <a:pt x="1331698" y="23311"/>
                  </a:lnTo>
                  <a:lnTo>
                    <a:pt x="1270190" y="27015"/>
                  </a:lnTo>
                  <a:lnTo>
                    <a:pt x="1208364" y="30765"/>
                  </a:lnTo>
                  <a:lnTo>
                    <a:pt x="1151239" y="34110"/>
                  </a:lnTo>
                  <a:lnTo>
                    <a:pt x="1097965" y="36936"/>
                  </a:lnTo>
                  <a:lnTo>
                    <a:pt x="1047695" y="39126"/>
                  </a:lnTo>
                  <a:lnTo>
                    <a:pt x="999581" y="40567"/>
                  </a:lnTo>
                  <a:lnTo>
                    <a:pt x="952775" y="41142"/>
                  </a:lnTo>
                  <a:lnTo>
                    <a:pt x="906428" y="40737"/>
                  </a:lnTo>
                  <a:lnTo>
                    <a:pt x="859692" y="39237"/>
                  </a:lnTo>
                  <a:lnTo>
                    <a:pt x="811720" y="36527"/>
                  </a:lnTo>
                  <a:lnTo>
                    <a:pt x="761662" y="32491"/>
                  </a:lnTo>
                  <a:lnTo>
                    <a:pt x="708672" y="27015"/>
                  </a:lnTo>
                  <a:lnTo>
                    <a:pt x="666013" y="22803"/>
                  </a:lnTo>
                  <a:lnTo>
                    <a:pt x="623771" y="19904"/>
                  </a:lnTo>
                  <a:lnTo>
                    <a:pt x="581537" y="18154"/>
                  </a:lnTo>
                  <a:lnTo>
                    <a:pt x="538904" y="17385"/>
                  </a:lnTo>
                  <a:lnTo>
                    <a:pt x="495462" y="17431"/>
                  </a:lnTo>
                  <a:lnTo>
                    <a:pt x="450803" y="18125"/>
                  </a:lnTo>
                  <a:lnTo>
                    <a:pt x="404518" y="19300"/>
                  </a:lnTo>
                  <a:lnTo>
                    <a:pt x="356199" y="20791"/>
                  </a:lnTo>
                  <a:lnTo>
                    <a:pt x="305437" y="22429"/>
                  </a:lnTo>
                  <a:lnTo>
                    <a:pt x="251824" y="24050"/>
                  </a:lnTo>
                  <a:lnTo>
                    <a:pt x="194951" y="25485"/>
                  </a:lnTo>
                  <a:lnTo>
                    <a:pt x="134409" y="26569"/>
                  </a:lnTo>
                  <a:lnTo>
                    <a:pt x="69790" y="27135"/>
                  </a:lnTo>
                  <a:lnTo>
                    <a:pt x="685" y="27015"/>
                  </a:lnTo>
                  <a:lnTo>
                    <a:pt x="0" y="20411"/>
                  </a:lnTo>
                  <a:lnTo>
                    <a:pt x="1562" y="15077"/>
                  </a:lnTo>
                  <a:lnTo>
                    <a:pt x="685" y="8727"/>
                  </a:lnTo>
                  <a:close/>
                </a:path>
              </a:pathLst>
            </a:custGeom>
            <a:ln w="38099">
              <a:solidFill>
                <a:srgbClr val="C0504D"/>
              </a:solidFill>
            </a:ln>
          </p:spPr>
          <p:txBody>
            <a:bodyPr wrap="square" lIns="0" tIns="0" rIns="0" bIns="0" rtlCol="0"/>
            <a:lstStyle/>
            <a:p>
              <a:endParaRPr kern="0">
                <a:solidFill>
                  <a:sysClr val="windowText" lastClr="000000"/>
                </a:solidFill>
              </a:endParaRPr>
            </a:p>
          </p:txBody>
        </p:sp>
      </p:grpSp>
      <p:sp>
        <p:nvSpPr>
          <p:cNvPr id="6" name="object 6"/>
          <p:cNvSpPr txBox="1"/>
          <p:nvPr/>
        </p:nvSpPr>
        <p:spPr>
          <a:xfrm>
            <a:off x="2076095" y="2778379"/>
            <a:ext cx="2360295" cy="3126740"/>
          </a:xfrm>
          <a:prstGeom prst="rect">
            <a:avLst/>
          </a:prstGeom>
        </p:spPr>
        <p:txBody>
          <a:bodyPr vert="horz" wrap="square" lIns="0" tIns="74295" rIns="0" bIns="0" rtlCol="0">
            <a:spAutoFit/>
          </a:bodyPr>
          <a:lstStyle/>
          <a:p>
            <a:pPr marL="354965" marR="374015" indent="-342900">
              <a:lnSpc>
                <a:spcPct val="80000"/>
              </a:lnSpc>
              <a:spcBef>
                <a:spcPts val="585"/>
              </a:spcBef>
              <a:buFont typeface="Arial"/>
              <a:buChar char="•"/>
              <a:tabLst>
                <a:tab pos="354965" algn="l"/>
              </a:tabLst>
            </a:pPr>
            <a:r>
              <a:rPr sz="2000" b="1" kern="0" dirty="0">
                <a:solidFill>
                  <a:srgbClr val="001F5F"/>
                </a:solidFill>
                <a:latin typeface="Tahoma"/>
                <a:cs typeface="Tahoma"/>
              </a:rPr>
              <a:t>Analizar</a:t>
            </a:r>
            <a:r>
              <a:rPr sz="2000" b="1" kern="0" spc="-30" dirty="0">
                <a:solidFill>
                  <a:srgbClr val="001F5F"/>
                </a:solidFill>
                <a:latin typeface="Tahoma"/>
                <a:cs typeface="Tahoma"/>
              </a:rPr>
              <a:t> </a:t>
            </a:r>
            <a:r>
              <a:rPr sz="2000" b="1" kern="0" spc="-25" dirty="0">
                <a:solidFill>
                  <a:srgbClr val="001F5F"/>
                </a:solidFill>
                <a:latin typeface="Tahoma"/>
                <a:cs typeface="Tahoma"/>
              </a:rPr>
              <a:t>PUE </a:t>
            </a:r>
            <a:r>
              <a:rPr sz="2000" b="1" kern="0" dirty="0">
                <a:solidFill>
                  <a:srgbClr val="001F5F"/>
                </a:solidFill>
                <a:latin typeface="Tahoma"/>
                <a:cs typeface="Tahoma"/>
              </a:rPr>
              <a:t>sin</a:t>
            </a:r>
            <a:r>
              <a:rPr sz="2000" b="1" kern="0" spc="-45" dirty="0">
                <a:solidFill>
                  <a:srgbClr val="001F5F"/>
                </a:solidFill>
                <a:latin typeface="Tahoma"/>
                <a:cs typeface="Tahoma"/>
              </a:rPr>
              <a:t> </a:t>
            </a:r>
            <a:r>
              <a:rPr sz="2000" b="1" kern="0" dirty="0">
                <a:solidFill>
                  <a:srgbClr val="001F5F"/>
                </a:solidFill>
                <a:latin typeface="Tahoma"/>
                <a:cs typeface="Tahoma"/>
              </a:rPr>
              <a:t>Cobro</a:t>
            </a:r>
            <a:r>
              <a:rPr sz="2000" b="1" kern="0" spc="-30" dirty="0">
                <a:solidFill>
                  <a:srgbClr val="001F5F"/>
                </a:solidFill>
                <a:latin typeface="Tahoma"/>
                <a:cs typeface="Tahoma"/>
              </a:rPr>
              <a:t> </a:t>
            </a:r>
            <a:r>
              <a:rPr sz="2000" b="1" kern="0" spc="-25" dirty="0">
                <a:solidFill>
                  <a:srgbClr val="001F5F"/>
                </a:solidFill>
                <a:latin typeface="Tahoma"/>
                <a:cs typeface="Tahoma"/>
              </a:rPr>
              <a:t>al </a:t>
            </a:r>
            <a:r>
              <a:rPr sz="2000" b="1" kern="0" spc="-10" dirty="0">
                <a:solidFill>
                  <a:srgbClr val="001F5F"/>
                </a:solidFill>
                <a:latin typeface="Tahoma"/>
                <a:cs typeface="Tahoma"/>
              </a:rPr>
              <a:t>Cliente</a:t>
            </a:r>
            <a:endParaRPr sz="2000" kern="0">
              <a:solidFill>
                <a:sysClr val="windowText" lastClr="000000"/>
              </a:solidFill>
              <a:latin typeface="Tahoma"/>
              <a:cs typeface="Tahoma"/>
            </a:endParaRPr>
          </a:p>
          <a:p>
            <a:pPr marL="12700">
              <a:lnSpc>
                <a:spcPts val="2160"/>
              </a:lnSpc>
              <a:spcBef>
                <a:spcPts val="2330"/>
              </a:spcBef>
            </a:pPr>
            <a:r>
              <a:rPr sz="2000" i="1" kern="0" dirty="0">
                <a:solidFill>
                  <a:sysClr val="windowText" lastClr="000000"/>
                </a:solidFill>
                <a:latin typeface="Calibri"/>
                <a:cs typeface="Calibri"/>
              </a:rPr>
              <a:t>“Cruza</a:t>
            </a:r>
            <a:r>
              <a:rPr sz="2000" i="1" kern="0" spc="-85" dirty="0">
                <a:solidFill>
                  <a:sysClr val="windowText" lastClr="000000"/>
                </a:solidFill>
                <a:latin typeface="Calibri"/>
                <a:cs typeface="Calibri"/>
              </a:rPr>
              <a:t> </a:t>
            </a:r>
            <a:r>
              <a:rPr sz="2000" i="1" kern="0" dirty="0">
                <a:solidFill>
                  <a:sysClr val="windowText" lastClr="000000"/>
                </a:solidFill>
                <a:latin typeface="Calibri"/>
                <a:cs typeface="Calibri"/>
              </a:rPr>
              <a:t>información</a:t>
            </a:r>
            <a:r>
              <a:rPr sz="2000" i="1" kern="0" spc="-80" dirty="0">
                <a:solidFill>
                  <a:sysClr val="windowText" lastClr="000000"/>
                </a:solidFill>
                <a:latin typeface="Calibri"/>
                <a:cs typeface="Calibri"/>
              </a:rPr>
              <a:t> </a:t>
            </a:r>
            <a:r>
              <a:rPr sz="2000" i="1" kern="0" spc="-25" dirty="0">
                <a:solidFill>
                  <a:sysClr val="windowText" lastClr="000000"/>
                </a:solidFill>
                <a:latin typeface="Calibri"/>
                <a:cs typeface="Calibri"/>
              </a:rPr>
              <a:t>de</a:t>
            </a:r>
            <a:endParaRPr sz="2000" kern="0">
              <a:solidFill>
                <a:sysClr val="windowText" lastClr="000000"/>
              </a:solidFill>
              <a:latin typeface="Calibri"/>
              <a:cs typeface="Calibri"/>
            </a:endParaRPr>
          </a:p>
          <a:p>
            <a:pPr marL="12700">
              <a:lnSpc>
                <a:spcPts val="1920"/>
              </a:lnSpc>
            </a:pPr>
            <a:r>
              <a:rPr sz="2000" i="1" kern="0" spc="-25" dirty="0">
                <a:solidFill>
                  <a:sysClr val="windowText" lastClr="000000"/>
                </a:solidFill>
                <a:latin typeface="Calibri"/>
                <a:cs typeface="Calibri"/>
              </a:rPr>
              <a:t>FACTURAS</a:t>
            </a:r>
            <a:r>
              <a:rPr sz="2000" i="1" kern="0" spc="-40" dirty="0">
                <a:solidFill>
                  <a:sysClr val="windowText" lastClr="000000"/>
                </a:solidFill>
                <a:latin typeface="Calibri"/>
                <a:cs typeface="Calibri"/>
              </a:rPr>
              <a:t> </a:t>
            </a:r>
            <a:r>
              <a:rPr sz="2000" i="1" kern="0" spc="-10" dirty="0">
                <a:solidFill>
                  <a:sysClr val="windowText" lastClr="000000"/>
                </a:solidFill>
                <a:latin typeface="Calibri"/>
                <a:cs typeface="Calibri"/>
              </a:rPr>
              <a:t>VENTAS</a:t>
            </a:r>
            <a:endParaRPr sz="2000" kern="0">
              <a:solidFill>
                <a:sysClr val="windowText" lastClr="000000"/>
              </a:solidFill>
              <a:latin typeface="Calibri"/>
              <a:cs typeface="Calibri"/>
            </a:endParaRPr>
          </a:p>
          <a:p>
            <a:pPr marL="12700" marR="5080">
              <a:lnSpc>
                <a:spcPct val="80000"/>
              </a:lnSpc>
              <a:spcBef>
                <a:spcPts val="240"/>
              </a:spcBef>
            </a:pPr>
            <a:r>
              <a:rPr sz="2000" i="1" kern="0" dirty="0">
                <a:solidFill>
                  <a:sysClr val="windowText" lastClr="000000"/>
                </a:solidFill>
                <a:latin typeface="Calibri"/>
                <a:cs typeface="Calibri"/>
              </a:rPr>
              <a:t>contra</a:t>
            </a:r>
            <a:r>
              <a:rPr sz="2000" i="1" kern="0" spc="-60" dirty="0">
                <a:solidFill>
                  <a:sysClr val="windowText" lastClr="000000"/>
                </a:solidFill>
                <a:latin typeface="Calibri"/>
                <a:cs typeface="Calibri"/>
              </a:rPr>
              <a:t> </a:t>
            </a:r>
            <a:r>
              <a:rPr sz="2000" i="1" kern="0" spc="-25" dirty="0">
                <a:solidFill>
                  <a:sysClr val="windowText" lastClr="000000"/>
                </a:solidFill>
                <a:latin typeface="Calibri"/>
                <a:cs typeface="Calibri"/>
              </a:rPr>
              <a:t>FACTURAS</a:t>
            </a:r>
            <a:r>
              <a:rPr sz="2000" i="1" kern="0" spc="-50" dirty="0">
                <a:solidFill>
                  <a:sysClr val="windowText" lastClr="000000"/>
                </a:solidFill>
                <a:latin typeface="Calibri"/>
                <a:cs typeface="Calibri"/>
              </a:rPr>
              <a:t> </a:t>
            </a:r>
            <a:r>
              <a:rPr sz="2000" i="1" kern="0" spc="-25" dirty="0">
                <a:solidFill>
                  <a:sysClr val="windowText" lastClr="000000"/>
                </a:solidFill>
                <a:latin typeface="Calibri"/>
                <a:cs typeface="Calibri"/>
              </a:rPr>
              <a:t>SIN </a:t>
            </a:r>
            <a:r>
              <a:rPr sz="2000" i="1" kern="0" spc="-40" dirty="0">
                <a:solidFill>
                  <a:sysClr val="windowText" lastClr="000000"/>
                </a:solidFill>
                <a:latin typeface="Calibri"/>
                <a:cs typeface="Calibri"/>
              </a:rPr>
              <a:t>PAGO</a:t>
            </a:r>
            <a:r>
              <a:rPr sz="2000" i="1" kern="0" spc="-20" dirty="0">
                <a:solidFill>
                  <a:sysClr val="windowText" lastClr="000000"/>
                </a:solidFill>
                <a:latin typeface="Calibri"/>
                <a:cs typeface="Calibri"/>
              </a:rPr>
              <a:t> </a:t>
            </a:r>
            <a:r>
              <a:rPr sz="2000" i="1" kern="0" dirty="0">
                <a:solidFill>
                  <a:sysClr val="windowText" lastClr="000000"/>
                </a:solidFill>
                <a:latin typeface="Calibri"/>
                <a:cs typeface="Calibri"/>
              </a:rPr>
              <a:t>de</a:t>
            </a:r>
            <a:r>
              <a:rPr sz="2000" i="1" kern="0" spc="-40" dirty="0">
                <a:solidFill>
                  <a:sysClr val="windowText" lastClr="000000"/>
                </a:solidFill>
                <a:latin typeface="Calibri"/>
                <a:cs typeface="Calibri"/>
              </a:rPr>
              <a:t> </a:t>
            </a:r>
            <a:r>
              <a:rPr sz="2000" i="1" kern="0" dirty="0">
                <a:solidFill>
                  <a:sysClr val="windowText" lastClr="000000"/>
                </a:solidFill>
                <a:latin typeface="Calibri"/>
                <a:cs typeface="Calibri"/>
              </a:rPr>
              <a:t>los</a:t>
            </a:r>
            <a:r>
              <a:rPr sz="2000" i="1" kern="0" spc="-35" dirty="0">
                <a:solidFill>
                  <a:sysClr val="windowText" lastClr="000000"/>
                </a:solidFill>
                <a:latin typeface="Calibri"/>
                <a:cs typeface="Calibri"/>
              </a:rPr>
              <a:t> </a:t>
            </a:r>
            <a:r>
              <a:rPr sz="2000" i="1" kern="0" dirty="0">
                <a:solidFill>
                  <a:sysClr val="windowText" lastClr="000000"/>
                </a:solidFill>
                <a:latin typeface="Calibri"/>
                <a:cs typeface="Calibri"/>
              </a:rPr>
              <a:t>archivos</a:t>
            </a:r>
            <a:r>
              <a:rPr sz="2000" i="1" kern="0" spc="-25" dirty="0">
                <a:solidFill>
                  <a:sysClr val="windowText" lastClr="000000"/>
                </a:solidFill>
                <a:latin typeface="Calibri"/>
                <a:cs typeface="Calibri"/>
              </a:rPr>
              <a:t> </a:t>
            </a:r>
            <a:r>
              <a:rPr sz="2000" i="1" kern="0" spc="-50" dirty="0">
                <a:solidFill>
                  <a:sysClr val="windowText" lastClr="000000"/>
                </a:solidFill>
                <a:latin typeface="Calibri"/>
                <a:cs typeface="Calibri"/>
              </a:rPr>
              <a:t>a </a:t>
            </a:r>
            <a:r>
              <a:rPr sz="2000" i="1" kern="0" spc="-20" dirty="0">
                <a:solidFill>
                  <a:sysClr val="windowText" lastClr="000000"/>
                </a:solidFill>
                <a:latin typeface="Calibri"/>
                <a:cs typeface="Calibri"/>
              </a:rPr>
              <a:t>compartir,</a:t>
            </a:r>
            <a:r>
              <a:rPr sz="2000" i="1" kern="0" spc="-5" dirty="0">
                <a:solidFill>
                  <a:sysClr val="windowText" lastClr="000000"/>
                </a:solidFill>
                <a:latin typeface="Calibri"/>
                <a:cs typeface="Calibri"/>
              </a:rPr>
              <a:t> </a:t>
            </a:r>
            <a:r>
              <a:rPr sz="2000" i="1" kern="0" spc="-10" dirty="0">
                <a:solidFill>
                  <a:sysClr val="windowText" lastClr="000000"/>
                </a:solidFill>
                <a:latin typeface="Calibri"/>
                <a:cs typeface="Calibri"/>
              </a:rPr>
              <a:t>requiero </a:t>
            </a:r>
            <a:r>
              <a:rPr sz="2000" i="1" kern="0" dirty="0">
                <a:solidFill>
                  <a:sysClr val="windowText" lastClr="000000"/>
                </a:solidFill>
                <a:latin typeface="Calibri"/>
                <a:cs typeface="Calibri"/>
              </a:rPr>
              <a:t>identificar</a:t>
            </a:r>
            <a:r>
              <a:rPr sz="2000" i="1" kern="0" spc="-80" dirty="0">
                <a:solidFill>
                  <a:sysClr val="windowText" lastClr="000000"/>
                </a:solidFill>
                <a:latin typeface="Calibri"/>
                <a:cs typeface="Calibri"/>
              </a:rPr>
              <a:t> </a:t>
            </a:r>
            <a:r>
              <a:rPr sz="2000" i="1" kern="0" dirty="0">
                <a:solidFill>
                  <a:sysClr val="windowText" lastClr="000000"/>
                </a:solidFill>
                <a:latin typeface="Calibri"/>
                <a:cs typeface="Calibri"/>
              </a:rPr>
              <a:t>cuales</a:t>
            </a:r>
            <a:r>
              <a:rPr sz="2000" i="1" kern="0" spc="-85" dirty="0">
                <a:solidFill>
                  <a:sysClr val="windowText" lastClr="000000"/>
                </a:solidFill>
                <a:latin typeface="Calibri"/>
                <a:cs typeface="Calibri"/>
              </a:rPr>
              <a:t> </a:t>
            </a:r>
            <a:r>
              <a:rPr sz="2000" i="1" kern="0" spc="-25" dirty="0">
                <a:solidFill>
                  <a:sysClr val="windowText" lastClr="000000"/>
                </a:solidFill>
                <a:latin typeface="Calibri"/>
                <a:cs typeface="Calibri"/>
              </a:rPr>
              <a:t>SIN </a:t>
            </a:r>
            <a:r>
              <a:rPr sz="2000" i="1" kern="0" spc="-40" dirty="0">
                <a:solidFill>
                  <a:sysClr val="windowText" lastClr="000000"/>
                </a:solidFill>
                <a:latin typeface="Calibri"/>
                <a:cs typeface="Calibri"/>
              </a:rPr>
              <a:t>PAGO</a:t>
            </a:r>
            <a:r>
              <a:rPr sz="2000" i="1" kern="0" spc="-35" dirty="0">
                <a:solidFill>
                  <a:sysClr val="windowText" lastClr="000000"/>
                </a:solidFill>
                <a:latin typeface="Calibri"/>
                <a:cs typeface="Calibri"/>
              </a:rPr>
              <a:t> </a:t>
            </a:r>
            <a:r>
              <a:rPr sz="2000" i="1" kern="0" dirty="0">
                <a:solidFill>
                  <a:sysClr val="windowText" lastClr="000000"/>
                </a:solidFill>
                <a:latin typeface="Calibri"/>
                <a:cs typeface="Calibri"/>
              </a:rPr>
              <a:t>fueron</a:t>
            </a:r>
            <a:r>
              <a:rPr sz="2000" i="1" kern="0" spc="-70" dirty="0">
                <a:solidFill>
                  <a:sysClr val="windowText" lastClr="000000"/>
                </a:solidFill>
                <a:latin typeface="Calibri"/>
                <a:cs typeface="Calibri"/>
              </a:rPr>
              <a:t> </a:t>
            </a:r>
            <a:r>
              <a:rPr sz="2000" i="1" kern="0" spc="-10" dirty="0">
                <a:solidFill>
                  <a:sysClr val="windowText" lastClr="000000"/>
                </a:solidFill>
                <a:latin typeface="Calibri"/>
                <a:cs typeface="Calibri"/>
              </a:rPr>
              <a:t>emitidas </a:t>
            </a:r>
            <a:r>
              <a:rPr sz="2000" i="1" kern="0" spc="-20" dirty="0">
                <a:solidFill>
                  <a:sysClr val="windowText" lastClr="000000"/>
                </a:solidFill>
                <a:latin typeface="Calibri"/>
                <a:cs typeface="Calibri"/>
              </a:rPr>
              <a:t>PUE”</a:t>
            </a:r>
            <a:endParaRPr sz="2000" kern="0">
              <a:solidFill>
                <a:sysClr val="windowText" lastClr="000000"/>
              </a:solidFill>
              <a:latin typeface="Calibri"/>
              <a:cs typeface="Calibri"/>
            </a:endParaRPr>
          </a:p>
        </p:txBody>
      </p:sp>
      <p:pic>
        <p:nvPicPr>
          <p:cNvPr id="7" name="object 7"/>
          <p:cNvPicPr/>
          <p:nvPr/>
        </p:nvPicPr>
        <p:blipFill>
          <a:blip r:embed="rId2" cstate="print"/>
          <a:stretch>
            <a:fillRect/>
          </a:stretch>
        </p:blipFill>
        <p:spPr>
          <a:xfrm>
            <a:off x="5014722" y="1383791"/>
            <a:ext cx="5177789" cy="4090416"/>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524001" y="-11"/>
            <a:ext cx="3895725" cy="6858634"/>
            <a:chOff x="0" y="-11"/>
            <a:chExt cx="3895725" cy="6858634"/>
          </a:xfrm>
        </p:grpSpPr>
        <p:pic>
          <p:nvPicPr>
            <p:cNvPr id="3" name="object 3"/>
            <p:cNvPicPr/>
            <p:nvPr/>
          </p:nvPicPr>
          <p:blipFill>
            <a:blip r:embed="rId2" cstate="print"/>
            <a:stretch>
              <a:fillRect/>
            </a:stretch>
          </p:blipFill>
          <p:spPr>
            <a:xfrm>
              <a:off x="0" y="-11"/>
              <a:ext cx="3895543" cy="6858011"/>
            </a:xfrm>
            <a:prstGeom prst="rect">
              <a:avLst/>
            </a:prstGeom>
          </p:spPr>
        </p:pic>
        <p:pic>
          <p:nvPicPr>
            <p:cNvPr id="4" name="object 4"/>
            <p:cNvPicPr/>
            <p:nvPr/>
          </p:nvPicPr>
          <p:blipFill>
            <a:blip r:embed="rId3" cstate="print"/>
            <a:stretch>
              <a:fillRect/>
            </a:stretch>
          </p:blipFill>
          <p:spPr>
            <a:xfrm>
              <a:off x="798576" y="615695"/>
              <a:ext cx="851154" cy="694181"/>
            </a:xfrm>
            <a:prstGeom prst="rect">
              <a:avLst/>
            </a:prstGeom>
          </p:spPr>
        </p:pic>
      </p:grpSp>
      <p:sp>
        <p:nvSpPr>
          <p:cNvPr id="5" name="object 5"/>
          <p:cNvSpPr txBox="1">
            <a:spLocks noGrp="1"/>
          </p:cNvSpPr>
          <p:nvPr>
            <p:ph type="title"/>
          </p:nvPr>
        </p:nvSpPr>
        <p:spPr>
          <a:xfrm>
            <a:off x="2535428" y="694131"/>
            <a:ext cx="1914525" cy="1609090"/>
          </a:xfrm>
          <a:prstGeom prst="rect">
            <a:avLst/>
          </a:prstGeom>
        </p:spPr>
        <p:txBody>
          <a:bodyPr vert="horz" wrap="square" lIns="0" tIns="13970" rIns="0" bIns="0" rtlCol="0">
            <a:spAutoFit/>
          </a:bodyPr>
          <a:lstStyle/>
          <a:p>
            <a:pPr marL="12700" marR="5080" indent="502920">
              <a:lnSpc>
                <a:spcPct val="99800"/>
              </a:lnSpc>
              <a:spcBef>
                <a:spcPts val="110"/>
              </a:spcBef>
            </a:pPr>
            <a:r>
              <a:rPr sz="2600" dirty="0">
                <a:solidFill>
                  <a:srgbClr val="001F5F"/>
                </a:solidFill>
              </a:rPr>
              <a:t>Módulo</a:t>
            </a:r>
            <a:r>
              <a:rPr sz="2600" spc="-35" dirty="0">
                <a:solidFill>
                  <a:srgbClr val="001F5F"/>
                </a:solidFill>
              </a:rPr>
              <a:t> </a:t>
            </a:r>
            <a:r>
              <a:rPr sz="2600" spc="-25" dirty="0">
                <a:solidFill>
                  <a:srgbClr val="001F5F"/>
                </a:solidFill>
              </a:rPr>
              <a:t>3: </a:t>
            </a:r>
            <a:r>
              <a:rPr sz="2600" b="1" spc="-10" dirty="0">
                <a:solidFill>
                  <a:srgbClr val="001F5F"/>
                </a:solidFill>
              </a:rPr>
              <a:t>Aplicaciones </a:t>
            </a:r>
            <a:r>
              <a:rPr sz="2600" b="1" dirty="0">
                <a:solidFill>
                  <a:srgbClr val="001F5F"/>
                </a:solidFill>
              </a:rPr>
              <a:t>reales</a:t>
            </a:r>
            <a:r>
              <a:rPr sz="2600" b="1" spc="-60" dirty="0">
                <a:solidFill>
                  <a:srgbClr val="001F5F"/>
                </a:solidFill>
              </a:rPr>
              <a:t> </a:t>
            </a:r>
            <a:r>
              <a:rPr sz="2600" b="1" dirty="0">
                <a:solidFill>
                  <a:srgbClr val="001F5F"/>
                </a:solidFill>
              </a:rPr>
              <a:t>en</a:t>
            </a:r>
            <a:r>
              <a:rPr sz="2600" b="1" spc="-60" dirty="0">
                <a:solidFill>
                  <a:srgbClr val="001F5F"/>
                </a:solidFill>
              </a:rPr>
              <a:t> </a:t>
            </a:r>
            <a:r>
              <a:rPr sz="2600" b="1" spc="-25" dirty="0">
                <a:solidFill>
                  <a:srgbClr val="001F5F"/>
                </a:solidFill>
              </a:rPr>
              <a:t>el </a:t>
            </a:r>
            <a:r>
              <a:rPr sz="2600" b="1" dirty="0">
                <a:solidFill>
                  <a:srgbClr val="001F5F"/>
                </a:solidFill>
              </a:rPr>
              <a:t>trabajo</a:t>
            </a:r>
            <a:r>
              <a:rPr sz="2600" b="1" spc="-110" dirty="0">
                <a:solidFill>
                  <a:srgbClr val="001F5F"/>
                </a:solidFill>
              </a:rPr>
              <a:t> </a:t>
            </a:r>
            <a:r>
              <a:rPr sz="2600" b="1" spc="-10" dirty="0">
                <a:solidFill>
                  <a:srgbClr val="001F5F"/>
                </a:solidFill>
              </a:rPr>
              <a:t>diario</a:t>
            </a:r>
            <a:endParaRPr sz="2600"/>
          </a:p>
        </p:txBody>
      </p:sp>
      <p:sp>
        <p:nvSpPr>
          <p:cNvPr id="6" name="object 6"/>
          <p:cNvSpPr txBox="1"/>
          <p:nvPr/>
        </p:nvSpPr>
        <p:spPr>
          <a:xfrm>
            <a:off x="2169363" y="3939285"/>
            <a:ext cx="267970" cy="314960"/>
          </a:xfrm>
          <a:prstGeom prst="rect">
            <a:avLst/>
          </a:prstGeom>
        </p:spPr>
        <p:txBody>
          <a:bodyPr vert="horz" wrap="square" lIns="0" tIns="12065" rIns="0" bIns="0" rtlCol="0">
            <a:spAutoFit/>
          </a:bodyPr>
          <a:lstStyle/>
          <a:p>
            <a:pPr marL="12700">
              <a:spcBef>
                <a:spcPts val="95"/>
              </a:spcBef>
            </a:pPr>
            <a:r>
              <a:rPr sz="1900" i="1" kern="0" spc="-20" dirty="0">
                <a:solidFill>
                  <a:srgbClr val="FFFFFF"/>
                </a:solidFill>
                <a:latin typeface="Calibri"/>
                <a:cs typeface="Calibri"/>
              </a:rPr>
              <a:t>III.</a:t>
            </a:r>
            <a:endParaRPr sz="1900" kern="0">
              <a:solidFill>
                <a:sysClr val="windowText" lastClr="000000"/>
              </a:solidFill>
              <a:latin typeface="Calibri"/>
              <a:cs typeface="Calibri"/>
            </a:endParaRPr>
          </a:p>
        </p:txBody>
      </p:sp>
      <p:sp>
        <p:nvSpPr>
          <p:cNvPr id="7" name="object 7"/>
          <p:cNvSpPr txBox="1"/>
          <p:nvPr/>
        </p:nvSpPr>
        <p:spPr>
          <a:xfrm>
            <a:off x="2169363" y="2404364"/>
            <a:ext cx="2602230" cy="3587115"/>
          </a:xfrm>
          <a:prstGeom prst="rect">
            <a:avLst/>
          </a:prstGeom>
        </p:spPr>
        <p:txBody>
          <a:bodyPr vert="horz" wrap="square" lIns="0" tIns="12065" rIns="0" bIns="0" rtlCol="0">
            <a:spAutoFit/>
          </a:bodyPr>
          <a:lstStyle/>
          <a:p>
            <a:pPr marL="466725" indent="-454025">
              <a:lnSpc>
                <a:spcPts val="1939"/>
              </a:lnSpc>
              <a:spcBef>
                <a:spcPts val="95"/>
              </a:spcBef>
              <a:buFontTx/>
              <a:buAutoNum type="romanUcPeriod"/>
              <a:tabLst>
                <a:tab pos="466725" algn="l"/>
              </a:tabLst>
            </a:pPr>
            <a:r>
              <a:rPr sz="1900" i="1" kern="0" dirty="0">
                <a:solidFill>
                  <a:srgbClr val="FFFFFF"/>
                </a:solidFill>
                <a:latin typeface="Calibri"/>
                <a:cs typeface="Calibri"/>
              </a:rPr>
              <a:t>Generación</a:t>
            </a:r>
            <a:r>
              <a:rPr sz="1900" i="1" kern="0" spc="-85" dirty="0">
                <a:solidFill>
                  <a:srgbClr val="FFFFFF"/>
                </a:solidFill>
                <a:latin typeface="Calibri"/>
                <a:cs typeface="Calibri"/>
              </a:rPr>
              <a:t> </a:t>
            </a:r>
            <a:r>
              <a:rPr sz="1900" i="1" kern="0" spc="-25" dirty="0">
                <a:solidFill>
                  <a:srgbClr val="FFFFFF"/>
                </a:solidFill>
                <a:latin typeface="Calibri"/>
                <a:cs typeface="Calibri"/>
              </a:rPr>
              <a:t>de</a:t>
            </a:r>
            <a:endParaRPr sz="1900" kern="0">
              <a:solidFill>
                <a:sysClr val="windowText" lastClr="000000"/>
              </a:solidFill>
              <a:latin typeface="Calibri"/>
              <a:cs typeface="Calibri"/>
            </a:endParaRPr>
          </a:p>
          <a:p>
            <a:pPr marL="413384" marR="241935">
              <a:lnSpc>
                <a:spcPct val="70000"/>
              </a:lnSpc>
              <a:spcBef>
                <a:spcPts val="340"/>
              </a:spcBef>
            </a:pPr>
            <a:r>
              <a:rPr sz="1900" i="1" kern="0" dirty="0">
                <a:solidFill>
                  <a:srgbClr val="FFFFFF"/>
                </a:solidFill>
                <a:latin typeface="Calibri"/>
                <a:cs typeface="Calibri"/>
              </a:rPr>
              <a:t>reportes</a:t>
            </a:r>
            <a:r>
              <a:rPr sz="1900" i="1" kern="0" spc="-75" dirty="0">
                <a:solidFill>
                  <a:srgbClr val="FFFFFF"/>
                </a:solidFill>
                <a:latin typeface="Calibri"/>
                <a:cs typeface="Calibri"/>
              </a:rPr>
              <a:t> </a:t>
            </a:r>
            <a:r>
              <a:rPr sz="1900" i="1" kern="0" spc="-10" dirty="0">
                <a:solidFill>
                  <a:srgbClr val="FFFFFF"/>
                </a:solidFill>
                <a:latin typeface="Calibri"/>
                <a:cs typeface="Calibri"/>
              </a:rPr>
              <a:t>financieros </a:t>
            </a:r>
            <a:r>
              <a:rPr sz="1900" i="1" kern="0" dirty="0">
                <a:solidFill>
                  <a:srgbClr val="FFFFFF"/>
                </a:solidFill>
                <a:latin typeface="Calibri"/>
                <a:cs typeface="Calibri"/>
              </a:rPr>
              <a:t>con</a:t>
            </a:r>
            <a:r>
              <a:rPr sz="1900" i="1" kern="0" spc="-80" dirty="0">
                <a:solidFill>
                  <a:srgbClr val="FFFFFF"/>
                </a:solidFill>
                <a:latin typeface="Calibri"/>
                <a:cs typeface="Calibri"/>
              </a:rPr>
              <a:t> </a:t>
            </a:r>
            <a:r>
              <a:rPr sz="1900" i="1" kern="0" dirty="0">
                <a:solidFill>
                  <a:srgbClr val="FFFFFF"/>
                </a:solidFill>
                <a:latin typeface="Calibri"/>
                <a:cs typeface="Calibri"/>
              </a:rPr>
              <a:t>lenguaje</a:t>
            </a:r>
            <a:r>
              <a:rPr sz="1900" i="1" kern="0" spc="-40" dirty="0">
                <a:solidFill>
                  <a:srgbClr val="FFFFFF"/>
                </a:solidFill>
                <a:latin typeface="Calibri"/>
                <a:cs typeface="Calibri"/>
              </a:rPr>
              <a:t> </a:t>
            </a:r>
            <a:r>
              <a:rPr sz="1900" i="1" kern="0" spc="-10" dirty="0">
                <a:solidFill>
                  <a:srgbClr val="FFFFFF"/>
                </a:solidFill>
                <a:latin typeface="Calibri"/>
                <a:cs typeface="Calibri"/>
              </a:rPr>
              <a:t>claro</a:t>
            </a:r>
            <a:endParaRPr sz="1900" kern="0">
              <a:solidFill>
                <a:sysClr val="windowText" lastClr="000000"/>
              </a:solidFill>
              <a:latin typeface="Calibri"/>
              <a:cs typeface="Calibri"/>
            </a:endParaRPr>
          </a:p>
          <a:p>
            <a:pPr marL="466725" indent="-454025">
              <a:lnSpc>
                <a:spcPts val="1710"/>
              </a:lnSpc>
              <a:buFontTx/>
              <a:buAutoNum type="romanUcPeriod" startAt="2"/>
              <a:tabLst>
                <a:tab pos="466725" algn="l"/>
              </a:tabLst>
            </a:pPr>
            <a:r>
              <a:rPr sz="1900" i="1" kern="0" dirty="0">
                <a:solidFill>
                  <a:srgbClr val="FFFFFF"/>
                </a:solidFill>
                <a:latin typeface="Calibri"/>
                <a:cs typeface="Calibri"/>
              </a:rPr>
              <a:t>Resumen</a:t>
            </a:r>
            <a:r>
              <a:rPr sz="1900" i="1" kern="0" spc="-70" dirty="0">
                <a:solidFill>
                  <a:srgbClr val="FFFFFF"/>
                </a:solidFill>
                <a:latin typeface="Calibri"/>
                <a:cs typeface="Calibri"/>
              </a:rPr>
              <a:t> </a:t>
            </a:r>
            <a:r>
              <a:rPr sz="1900" i="1" kern="0" spc="-25" dirty="0">
                <a:solidFill>
                  <a:srgbClr val="FFFFFF"/>
                </a:solidFill>
                <a:latin typeface="Calibri"/>
                <a:cs typeface="Calibri"/>
              </a:rPr>
              <a:t>de</a:t>
            </a:r>
            <a:endParaRPr sz="1900" kern="0">
              <a:solidFill>
                <a:sysClr val="windowText" lastClr="000000"/>
              </a:solidFill>
              <a:latin typeface="Calibri"/>
              <a:cs typeface="Calibri"/>
            </a:endParaRPr>
          </a:p>
          <a:p>
            <a:pPr marL="413384">
              <a:lnSpc>
                <a:spcPts val="1595"/>
              </a:lnSpc>
            </a:pPr>
            <a:r>
              <a:rPr sz="1900" i="1" kern="0" dirty="0">
                <a:solidFill>
                  <a:srgbClr val="FFFFFF"/>
                </a:solidFill>
                <a:latin typeface="Calibri"/>
                <a:cs typeface="Calibri"/>
              </a:rPr>
              <a:t>reuniones</a:t>
            </a:r>
            <a:r>
              <a:rPr sz="1900" i="1" kern="0" spc="-60" dirty="0">
                <a:solidFill>
                  <a:srgbClr val="FFFFFF"/>
                </a:solidFill>
                <a:latin typeface="Calibri"/>
                <a:cs typeface="Calibri"/>
              </a:rPr>
              <a:t> </a:t>
            </a:r>
            <a:r>
              <a:rPr sz="1900" i="1" kern="0" spc="-50" dirty="0">
                <a:solidFill>
                  <a:srgbClr val="FFFFFF"/>
                </a:solidFill>
                <a:latin typeface="Calibri"/>
                <a:cs typeface="Calibri"/>
              </a:rPr>
              <a:t>y</a:t>
            </a:r>
            <a:endParaRPr sz="1900" kern="0">
              <a:solidFill>
                <a:sysClr val="windowText" lastClr="000000"/>
              </a:solidFill>
              <a:latin typeface="Calibri"/>
              <a:cs typeface="Calibri"/>
            </a:endParaRPr>
          </a:p>
          <a:p>
            <a:pPr marL="413384">
              <a:lnSpc>
                <a:spcPts val="1595"/>
              </a:lnSpc>
            </a:pPr>
            <a:r>
              <a:rPr sz="1900" i="1" kern="0" dirty="0">
                <a:solidFill>
                  <a:srgbClr val="FFFFFF"/>
                </a:solidFill>
                <a:latin typeface="Calibri"/>
                <a:cs typeface="Calibri"/>
              </a:rPr>
              <a:t>organización</a:t>
            </a:r>
            <a:r>
              <a:rPr sz="1900" i="1" kern="0" spc="-95" dirty="0">
                <a:solidFill>
                  <a:srgbClr val="FFFFFF"/>
                </a:solidFill>
                <a:latin typeface="Calibri"/>
                <a:cs typeface="Calibri"/>
              </a:rPr>
              <a:t> </a:t>
            </a:r>
            <a:r>
              <a:rPr sz="1900" i="1" kern="0" spc="-25" dirty="0">
                <a:solidFill>
                  <a:srgbClr val="FFFFFF"/>
                </a:solidFill>
                <a:latin typeface="Calibri"/>
                <a:cs typeface="Calibri"/>
              </a:rPr>
              <a:t>de</a:t>
            </a:r>
            <a:endParaRPr sz="1900" kern="0">
              <a:solidFill>
                <a:sysClr val="windowText" lastClr="000000"/>
              </a:solidFill>
              <a:latin typeface="Calibri"/>
              <a:cs typeface="Calibri"/>
            </a:endParaRPr>
          </a:p>
          <a:p>
            <a:pPr marL="413384">
              <a:lnSpc>
                <a:spcPts val="1825"/>
              </a:lnSpc>
            </a:pPr>
            <a:r>
              <a:rPr sz="1900" i="1" kern="0" dirty="0">
                <a:solidFill>
                  <a:srgbClr val="FFFFFF"/>
                </a:solidFill>
                <a:latin typeface="Calibri"/>
                <a:cs typeface="Calibri"/>
              </a:rPr>
              <a:t>tareas</a:t>
            </a:r>
            <a:r>
              <a:rPr sz="1900" i="1" kern="0" spc="-45" dirty="0">
                <a:solidFill>
                  <a:srgbClr val="FFFFFF"/>
                </a:solidFill>
                <a:latin typeface="Calibri"/>
                <a:cs typeface="Calibri"/>
              </a:rPr>
              <a:t> </a:t>
            </a:r>
            <a:r>
              <a:rPr sz="1900" i="1" kern="0" dirty="0">
                <a:solidFill>
                  <a:srgbClr val="FFFFFF"/>
                </a:solidFill>
                <a:latin typeface="Calibri"/>
                <a:cs typeface="Calibri"/>
              </a:rPr>
              <a:t>con</a:t>
            </a:r>
            <a:r>
              <a:rPr sz="1900" i="1" kern="0" spc="-70" dirty="0">
                <a:solidFill>
                  <a:srgbClr val="FFFFFF"/>
                </a:solidFill>
                <a:latin typeface="Calibri"/>
                <a:cs typeface="Calibri"/>
              </a:rPr>
              <a:t> </a:t>
            </a:r>
            <a:r>
              <a:rPr sz="1900" i="1" kern="0" spc="-25" dirty="0">
                <a:solidFill>
                  <a:srgbClr val="FFFFFF"/>
                </a:solidFill>
                <a:latin typeface="Calibri"/>
                <a:cs typeface="Calibri"/>
              </a:rPr>
              <a:t>IA</a:t>
            </a:r>
            <a:endParaRPr sz="1900" kern="0">
              <a:solidFill>
                <a:sysClr val="windowText" lastClr="000000"/>
              </a:solidFill>
              <a:latin typeface="Calibri"/>
              <a:cs typeface="Calibri"/>
            </a:endParaRPr>
          </a:p>
          <a:p>
            <a:pPr marL="466725">
              <a:lnSpc>
                <a:spcPts val="1825"/>
              </a:lnSpc>
            </a:pPr>
            <a:r>
              <a:rPr sz="1900" i="1" kern="0" dirty="0">
                <a:solidFill>
                  <a:srgbClr val="FFFFFF"/>
                </a:solidFill>
                <a:latin typeface="Calibri"/>
                <a:cs typeface="Calibri"/>
              </a:rPr>
              <a:t>Ideas</a:t>
            </a:r>
            <a:r>
              <a:rPr sz="1900" i="1" kern="0" spc="-40" dirty="0">
                <a:solidFill>
                  <a:srgbClr val="FFFFFF"/>
                </a:solidFill>
                <a:latin typeface="Calibri"/>
                <a:cs typeface="Calibri"/>
              </a:rPr>
              <a:t> </a:t>
            </a:r>
            <a:r>
              <a:rPr sz="1900" i="1" kern="0" dirty="0">
                <a:solidFill>
                  <a:srgbClr val="FFFFFF"/>
                </a:solidFill>
                <a:latin typeface="Calibri"/>
                <a:cs typeface="Calibri"/>
              </a:rPr>
              <a:t>de</a:t>
            </a:r>
            <a:r>
              <a:rPr sz="1900" i="1" kern="0" spc="-40" dirty="0">
                <a:solidFill>
                  <a:srgbClr val="FFFFFF"/>
                </a:solidFill>
                <a:latin typeface="Calibri"/>
                <a:cs typeface="Calibri"/>
              </a:rPr>
              <a:t> </a:t>
            </a:r>
            <a:r>
              <a:rPr sz="1900" i="1" kern="0" spc="-10" dirty="0">
                <a:solidFill>
                  <a:srgbClr val="FFFFFF"/>
                </a:solidFill>
                <a:latin typeface="Calibri"/>
                <a:cs typeface="Calibri"/>
              </a:rPr>
              <a:t>contenido</a:t>
            </a:r>
            <a:r>
              <a:rPr sz="1900" i="1" kern="0" spc="-20" dirty="0">
                <a:solidFill>
                  <a:srgbClr val="FFFFFF"/>
                </a:solidFill>
                <a:latin typeface="Calibri"/>
                <a:cs typeface="Calibri"/>
              </a:rPr>
              <a:t> </a:t>
            </a:r>
            <a:r>
              <a:rPr sz="1900" i="1" kern="0" spc="-25" dirty="0">
                <a:solidFill>
                  <a:srgbClr val="FFFFFF"/>
                </a:solidFill>
                <a:latin typeface="Calibri"/>
                <a:cs typeface="Calibri"/>
              </a:rPr>
              <a:t>en</a:t>
            </a:r>
            <a:endParaRPr sz="1900" kern="0">
              <a:solidFill>
                <a:sysClr val="windowText" lastClr="000000"/>
              </a:solidFill>
              <a:latin typeface="Calibri"/>
              <a:cs typeface="Calibri"/>
            </a:endParaRPr>
          </a:p>
          <a:p>
            <a:pPr marL="413384" marR="173355">
              <a:lnSpc>
                <a:spcPct val="70000"/>
              </a:lnSpc>
              <a:spcBef>
                <a:spcPts val="345"/>
              </a:spcBef>
            </a:pPr>
            <a:r>
              <a:rPr sz="1900" i="1" kern="0" dirty="0">
                <a:solidFill>
                  <a:srgbClr val="FFFFFF"/>
                </a:solidFill>
                <a:latin typeface="Calibri"/>
                <a:cs typeface="Calibri"/>
              </a:rPr>
              <a:t>redes</a:t>
            </a:r>
            <a:r>
              <a:rPr sz="1900" i="1" kern="0" spc="-55" dirty="0">
                <a:solidFill>
                  <a:srgbClr val="FFFFFF"/>
                </a:solidFill>
                <a:latin typeface="Calibri"/>
                <a:cs typeface="Calibri"/>
              </a:rPr>
              <a:t> </a:t>
            </a:r>
            <a:r>
              <a:rPr sz="1900" i="1" kern="0" dirty="0">
                <a:solidFill>
                  <a:srgbClr val="FFFFFF"/>
                </a:solidFill>
                <a:latin typeface="Calibri"/>
                <a:cs typeface="Calibri"/>
              </a:rPr>
              <a:t>sociales</a:t>
            </a:r>
            <a:r>
              <a:rPr sz="1900" i="1" kern="0" spc="-40" dirty="0">
                <a:solidFill>
                  <a:srgbClr val="FFFFFF"/>
                </a:solidFill>
                <a:latin typeface="Calibri"/>
                <a:cs typeface="Calibri"/>
              </a:rPr>
              <a:t> </a:t>
            </a:r>
            <a:r>
              <a:rPr sz="1900" i="1" kern="0" spc="-20" dirty="0">
                <a:solidFill>
                  <a:srgbClr val="FFFFFF"/>
                </a:solidFill>
                <a:latin typeface="Calibri"/>
                <a:cs typeface="Calibri"/>
              </a:rPr>
              <a:t>para </a:t>
            </a:r>
            <a:r>
              <a:rPr sz="1900" i="1" kern="0" dirty="0">
                <a:solidFill>
                  <a:srgbClr val="FFFFFF"/>
                </a:solidFill>
                <a:latin typeface="Calibri"/>
                <a:cs typeface="Calibri"/>
              </a:rPr>
              <a:t>despachos</a:t>
            </a:r>
            <a:r>
              <a:rPr sz="1900" i="1" kern="0" spc="-95" dirty="0">
                <a:solidFill>
                  <a:srgbClr val="FFFFFF"/>
                </a:solidFill>
                <a:latin typeface="Calibri"/>
                <a:cs typeface="Calibri"/>
              </a:rPr>
              <a:t> </a:t>
            </a:r>
            <a:r>
              <a:rPr sz="1900" i="1" kern="0" spc="-10" dirty="0">
                <a:solidFill>
                  <a:srgbClr val="FFFFFF"/>
                </a:solidFill>
                <a:latin typeface="Calibri"/>
                <a:cs typeface="Calibri"/>
              </a:rPr>
              <a:t>contables</a:t>
            </a:r>
            <a:endParaRPr sz="1900" kern="0">
              <a:solidFill>
                <a:sysClr val="windowText" lastClr="000000"/>
              </a:solidFill>
              <a:latin typeface="Calibri"/>
              <a:cs typeface="Calibri"/>
            </a:endParaRPr>
          </a:p>
          <a:p>
            <a:pPr marL="413384" marR="31115" indent="-401320">
              <a:lnSpc>
                <a:spcPct val="70000"/>
              </a:lnSpc>
              <a:spcBef>
                <a:spcPts val="455"/>
              </a:spcBef>
              <a:buFontTx/>
              <a:buAutoNum type="romanUcPeriod" startAt="4"/>
              <a:tabLst>
                <a:tab pos="413384" algn="l"/>
                <a:tab pos="466725" algn="l"/>
              </a:tabLst>
            </a:pPr>
            <a:r>
              <a:rPr sz="1900" i="1" kern="0" dirty="0">
                <a:solidFill>
                  <a:srgbClr val="FFFFFF"/>
                </a:solidFill>
                <a:latin typeface="Calibri"/>
                <a:cs typeface="Calibri"/>
              </a:rPr>
              <a:t>	</a:t>
            </a:r>
            <a:r>
              <a:rPr sz="1900" i="1" kern="0" spc="-10" dirty="0">
                <a:solidFill>
                  <a:srgbClr val="FFFFFF"/>
                </a:solidFill>
                <a:latin typeface="Calibri"/>
                <a:cs typeface="Calibri"/>
              </a:rPr>
              <a:t>Elaboración</a:t>
            </a:r>
            <a:r>
              <a:rPr sz="1900" i="1" kern="0" spc="-30" dirty="0">
                <a:solidFill>
                  <a:srgbClr val="FFFFFF"/>
                </a:solidFill>
                <a:latin typeface="Calibri"/>
                <a:cs typeface="Calibri"/>
              </a:rPr>
              <a:t> </a:t>
            </a:r>
            <a:r>
              <a:rPr sz="1900" i="1" kern="0" spc="-25" dirty="0">
                <a:solidFill>
                  <a:srgbClr val="FFFFFF"/>
                </a:solidFill>
                <a:latin typeface="Calibri"/>
                <a:cs typeface="Calibri"/>
              </a:rPr>
              <a:t>de </a:t>
            </a:r>
            <a:r>
              <a:rPr sz="1900" i="1" kern="0" spc="-10" dirty="0">
                <a:solidFill>
                  <a:srgbClr val="FFFFFF"/>
                </a:solidFill>
                <a:latin typeface="Calibri"/>
                <a:cs typeface="Calibri"/>
              </a:rPr>
              <a:t>cotización</a:t>
            </a:r>
            <a:r>
              <a:rPr sz="1900" i="1" kern="0" spc="-30" dirty="0">
                <a:solidFill>
                  <a:srgbClr val="FFFFFF"/>
                </a:solidFill>
                <a:latin typeface="Calibri"/>
                <a:cs typeface="Calibri"/>
              </a:rPr>
              <a:t> </a:t>
            </a:r>
            <a:r>
              <a:rPr sz="1900" i="1" kern="0" dirty="0">
                <a:solidFill>
                  <a:srgbClr val="FFFFFF"/>
                </a:solidFill>
                <a:latin typeface="Calibri"/>
                <a:cs typeface="Calibri"/>
              </a:rPr>
              <a:t>de</a:t>
            </a:r>
            <a:r>
              <a:rPr sz="1900" i="1" kern="0" spc="-35" dirty="0">
                <a:solidFill>
                  <a:srgbClr val="FFFFFF"/>
                </a:solidFill>
                <a:latin typeface="Calibri"/>
                <a:cs typeface="Calibri"/>
              </a:rPr>
              <a:t> </a:t>
            </a:r>
            <a:r>
              <a:rPr sz="1900" i="1" kern="0" spc="-10" dirty="0">
                <a:solidFill>
                  <a:srgbClr val="FFFFFF"/>
                </a:solidFill>
                <a:latin typeface="Calibri"/>
                <a:cs typeface="Calibri"/>
              </a:rPr>
              <a:t>servicios</a:t>
            </a:r>
            <a:endParaRPr sz="1900" kern="0">
              <a:solidFill>
                <a:sysClr val="windowText" lastClr="000000"/>
              </a:solidFill>
              <a:latin typeface="Calibri"/>
              <a:cs typeface="Calibri"/>
            </a:endParaRPr>
          </a:p>
          <a:p>
            <a:pPr marL="466725" indent="-454025">
              <a:lnSpc>
                <a:spcPts val="1710"/>
              </a:lnSpc>
              <a:buFontTx/>
              <a:buAutoNum type="romanUcPeriod" startAt="4"/>
              <a:tabLst>
                <a:tab pos="466725" algn="l"/>
              </a:tabLst>
            </a:pPr>
            <a:r>
              <a:rPr sz="1900" i="1" kern="0" dirty="0">
                <a:solidFill>
                  <a:srgbClr val="FFFFFF"/>
                </a:solidFill>
                <a:latin typeface="Calibri"/>
                <a:cs typeface="Calibri"/>
              </a:rPr>
              <a:t>Ejercicio:</a:t>
            </a:r>
            <a:r>
              <a:rPr sz="1900" i="1" kern="0" spc="-20" dirty="0">
                <a:solidFill>
                  <a:srgbClr val="FFFFFF"/>
                </a:solidFill>
                <a:latin typeface="Calibri"/>
                <a:cs typeface="Calibri"/>
              </a:rPr>
              <a:t> </a:t>
            </a:r>
            <a:r>
              <a:rPr sz="1900" i="1" kern="0" spc="-10" dirty="0">
                <a:solidFill>
                  <a:srgbClr val="FFFFFF"/>
                </a:solidFill>
                <a:latin typeface="Calibri"/>
                <a:cs typeface="Calibri"/>
              </a:rPr>
              <a:t>generación</a:t>
            </a:r>
            <a:endParaRPr sz="1900" kern="0">
              <a:solidFill>
                <a:sysClr val="windowText" lastClr="000000"/>
              </a:solidFill>
              <a:latin typeface="Calibri"/>
              <a:cs typeface="Calibri"/>
            </a:endParaRPr>
          </a:p>
          <a:p>
            <a:pPr marL="413384">
              <a:lnSpc>
                <a:spcPts val="1595"/>
              </a:lnSpc>
            </a:pPr>
            <a:r>
              <a:rPr sz="1900" i="1" kern="0" dirty="0">
                <a:solidFill>
                  <a:srgbClr val="FFFFFF"/>
                </a:solidFill>
                <a:latin typeface="Calibri"/>
                <a:cs typeface="Calibri"/>
              </a:rPr>
              <a:t>de</a:t>
            </a:r>
            <a:r>
              <a:rPr sz="1900" i="1" kern="0" spc="-20" dirty="0">
                <a:solidFill>
                  <a:srgbClr val="FFFFFF"/>
                </a:solidFill>
                <a:latin typeface="Calibri"/>
                <a:cs typeface="Calibri"/>
              </a:rPr>
              <a:t> </a:t>
            </a:r>
            <a:r>
              <a:rPr sz="1900" i="1" kern="0" spc="-10" dirty="0">
                <a:solidFill>
                  <a:srgbClr val="FFFFFF"/>
                </a:solidFill>
                <a:latin typeface="Calibri"/>
                <a:cs typeface="Calibri"/>
              </a:rPr>
              <a:t>publicación</a:t>
            </a:r>
            <a:endParaRPr sz="1900" kern="0">
              <a:solidFill>
                <a:sysClr val="windowText" lastClr="000000"/>
              </a:solidFill>
              <a:latin typeface="Calibri"/>
              <a:cs typeface="Calibri"/>
            </a:endParaRPr>
          </a:p>
          <a:p>
            <a:pPr marL="413384" marR="224790">
              <a:lnSpc>
                <a:spcPct val="70000"/>
              </a:lnSpc>
              <a:spcBef>
                <a:spcPts val="340"/>
              </a:spcBef>
            </a:pPr>
            <a:r>
              <a:rPr sz="1900" i="1" kern="0" spc="-10" dirty="0">
                <a:solidFill>
                  <a:srgbClr val="FFFFFF"/>
                </a:solidFill>
                <a:latin typeface="Calibri"/>
                <a:cs typeface="Calibri"/>
              </a:rPr>
              <a:t>informativa</a:t>
            </a:r>
            <a:r>
              <a:rPr sz="1900" i="1" kern="0" spc="-20" dirty="0">
                <a:solidFill>
                  <a:srgbClr val="FFFFFF"/>
                </a:solidFill>
                <a:latin typeface="Calibri"/>
                <a:cs typeface="Calibri"/>
              </a:rPr>
              <a:t> </a:t>
            </a:r>
            <a:r>
              <a:rPr sz="1900" i="1" kern="0" spc="-10" dirty="0">
                <a:solidFill>
                  <a:srgbClr val="FFFFFF"/>
                </a:solidFill>
                <a:latin typeface="Calibri"/>
                <a:cs typeface="Calibri"/>
              </a:rPr>
              <a:t>(post </a:t>
            </a:r>
            <a:r>
              <a:rPr sz="1900" i="1" kern="0" dirty="0">
                <a:solidFill>
                  <a:srgbClr val="FFFFFF"/>
                </a:solidFill>
                <a:latin typeface="Calibri"/>
                <a:cs typeface="Calibri"/>
              </a:rPr>
              <a:t>fiscal</a:t>
            </a:r>
            <a:r>
              <a:rPr sz="1900" i="1" kern="0" spc="-25" dirty="0">
                <a:solidFill>
                  <a:srgbClr val="FFFFFF"/>
                </a:solidFill>
                <a:latin typeface="Calibri"/>
                <a:cs typeface="Calibri"/>
              </a:rPr>
              <a:t> </a:t>
            </a:r>
            <a:r>
              <a:rPr sz="1900" i="1" kern="0" dirty="0">
                <a:solidFill>
                  <a:srgbClr val="FFFFFF"/>
                </a:solidFill>
                <a:latin typeface="Calibri"/>
                <a:cs typeface="Calibri"/>
              </a:rPr>
              <a:t>o</a:t>
            </a:r>
            <a:r>
              <a:rPr sz="1900" i="1" kern="0" spc="-40" dirty="0">
                <a:solidFill>
                  <a:srgbClr val="FFFFFF"/>
                </a:solidFill>
                <a:latin typeface="Calibri"/>
                <a:cs typeface="Calibri"/>
              </a:rPr>
              <a:t> </a:t>
            </a:r>
            <a:r>
              <a:rPr sz="1900" i="1" kern="0" dirty="0">
                <a:solidFill>
                  <a:srgbClr val="FFFFFF"/>
                </a:solidFill>
                <a:latin typeface="Calibri"/>
                <a:cs typeface="Calibri"/>
              </a:rPr>
              <a:t>tip</a:t>
            </a:r>
            <a:r>
              <a:rPr sz="1900" i="1" kern="0" spc="-30" dirty="0">
                <a:solidFill>
                  <a:srgbClr val="FFFFFF"/>
                </a:solidFill>
                <a:latin typeface="Calibri"/>
                <a:cs typeface="Calibri"/>
              </a:rPr>
              <a:t> </a:t>
            </a:r>
            <a:r>
              <a:rPr sz="1900" i="1" kern="0" spc="-10" dirty="0">
                <a:solidFill>
                  <a:srgbClr val="FFFFFF"/>
                </a:solidFill>
                <a:latin typeface="Calibri"/>
                <a:cs typeface="Calibri"/>
              </a:rPr>
              <a:t>contable)</a:t>
            </a:r>
            <a:endParaRPr sz="1900" kern="0">
              <a:solidFill>
                <a:sysClr val="windowText" lastClr="000000"/>
              </a:solidFill>
              <a:latin typeface="Calibri"/>
              <a:cs typeface="Calibri"/>
            </a:endParaRPr>
          </a:p>
        </p:txBody>
      </p:sp>
      <p:pic>
        <p:nvPicPr>
          <p:cNvPr id="8" name="object 8"/>
          <p:cNvPicPr/>
          <p:nvPr/>
        </p:nvPicPr>
        <p:blipFill>
          <a:blip r:embed="rId4" cstate="print"/>
          <a:stretch>
            <a:fillRect/>
          </a:stretch>
        </p:blipFill>
        <p:spPr>
          <a:xfrm>
            <a:off x="6027929" y="1401444"/>
            <a:ext cx="4055237" cy="4055236"/>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524001" y="0"/>
            <a:ext cx="4572635" cy="6858000"/>
            <a:chOff x="0" y="0"/>
            <a:chExt cx="4572635" cy="6858000"/>
          </a:xfrm>
        </p:grpSpPr>
        <p:pic>
          <p:nvPicPr>
            <p:cNvPr id="3" name="object 3"/>
            <p:cNvPicPr/>
            <p:nvPr/>
          </p:nvPicPr>
          <p:blipFill>
            <a:blip r:embed="rId2" cstate="print"/>
            <a:stretch>
              <a:fillRect/>
            </a:stretch>
          </p:blipFill>
          <p:spPr>
            <a:xfrm>
              <a:off x="19" y="57"/>
              <a:ext cx="4571999" cy="6857873"/>
            </a:xfrm>
            <a:prstGeom prst="rect">
              <a:avLst/>
            </a:prstGeom>
          </p:spPr>
        </p:pic>
        <p:pic>
          <p:nvPicPr>
            <p:cNvPr id="4" name="object 4"/>
            <p:cNvPicPr/>
            <p:nvPr/>
          </p:nvPicPr>
          <p:blipFill>
            <a:blip r:embed="rId3" cstate="print"/>
            <a:stretch>
              <a:fillRect/>
            </a:stretch>
          </p:blipFill>
          <p:spPr>
            <a:xfrm>
              <a:off x="0" y="0"/>
              <a:ext cx="92520" cy="6858000"/>
            </a:xfrm>
            <a:prstGeom prst="rect">
              <a:avLst/>
            </a:prstGeom>
          </p:spPr>
        </p:pic>
      </p:grpSp>
      <p:sp>
        <p:nvSpPr>
          <p:cNvPr id="5" name="object 5"/>
          <p:cNvSpPr txBox="1"/>
          <p:nvPr/>
        </p:nvSpPr>
        <p:spPr>
          <a:xfrm>
            <a:off x="6721602" y="2547366"/>
            <a:ext cx="3121660" cy="1915795"/>
          </a:xfrm>
          <a:prstGeom prst="rect">
            <a:avLst/>
          </a:prstGeom>
        </p:spPr>
        <p:txBody>
          <a:bodyPr vert="horz" wrap="square" lIns="0" tIns="12700" rIns="0" bIns="0" rtlCol="0">
            <a:spAutoFit/>
          </a:bodyPr>
          <a:lstStyle/>
          <a:p>
            <a:pPr marL="355600" marR="5080" indent="-342900">
              <a:spcBef>
                <a:spcPts val="100"/>
              </a:spcBef>
              <a:buFont typeface="Arial"/>
              <a:buChar char="•"/>
              <a:tabLst>
                <a:tab pos="355600" algn="l"/>
              </a:tabLst>
            </a:pPr>
            <a:r>
              <a:rPr sz="2400" kern="0" dirty="0">
                <a:solidFill>
                  <a:sysClr val="windowText" lastClr="000000"/>
                </a:solidFill>
                <a:latin typeface="Calibri"/>
                <a:cs typeface="Calibri"/>
              </a:rPr>
              <a:t>Analizar</a:t>
            </a:r>
            <a:r>
              <a:rPr sz="2400" kern="0" spc="-125" dirty="0">
                <a:solidFill>
                  <a:sysClr val="windowText" lastClr="000000"/>
                </a:solidFill>
                <a:latin typeface="Calibri"/>
                <a:cs typeface="Calibri"/>
              </a:rPr>
              <a:t> </a:t>
            </a:r>
            <a:r>
              <a:rPr sz="2400" kern="0" spc="-10" dirty="0">
                <a:solidFill>
                  <a:sysClr val="windowText" lastClr="000000"/>
                </a:solidFill>
                <a:latin typeface="Calibri"/>
                <a:cs typeface="Calibri"/>
              </a:rPr>
              <a:t>Estados </a:t>
            </a:r>
            <a:r>
              <a:rPr sz="2400" kern="0" dirty="0">
                <a:solidFill>
                  <a:sysClr val="windowText" lastClr="000000"/>
                </a:solidFill>
                <a:latin typeface="Calibri"/>
                <a:cs typeface="Calibri"/>
              </a:rPr>
              <a:t>Financieros</a:t>
            </a:r>
            <a:r>
              <a:rPr sz="2400" kern="0" spc="-85" dirty="0">
                <a:solidFill>
                  <a:sysClr val="windowText" lastClr="000000"/>
                </a:solidFill>
                <a:latin typeface="Calibri"/>
                <a:cs typeface="Calibri"/>
              </a:rPr>
              <a:t> </a:t>
            </a:r>
            <a:r>
              <a:rPr sz="2400" kern="0" spc="-20" dirty="0">
                <a:solidFill>
                  <a:sysClr val="windowText" lastClr="000000"/>
                </a:solidFill>
                <a:latin typeface="Calibri"/>
                <a:cs typeface="Calibri"/>
              </a:rPr>
              <a:t>para </a:t>
            </a:r>
            <a:r>
              <a:rPr sz="2800" kern="0" spc="-10" dirty="0">
                <a:solidFill>
                  <a:sysClr val="windowText" lastClr="000000"/>
                </a:solidFill>
                <a:latin typeface="Calibri"/>
                <a:cs typeface="Calibri"/>
              </a:rPr>
              <a:t>evaluar</a:t>
            </a:r>
            <a:r>
              <a:rPr sz="2800" kern="0" spc="-150" dirty="0">
                <a:solidFill>
                  <a:sysClr val="windowText" lastClr="000000"/>
                </a:solidFill>
                <a:latin typeface="Calibri"/>
                <a:cs typeface="Calibri"/>
              </a:rPr>
              <a:t> </a:t>
            </a:r>
            <a:r>
              <a:rPr sz="2400" kern="0" dirty="0">
                <a:solidFill>
                  <a:sysClr val="windowText" lastClr="000000"/>
                </a:solidFill>
                <a:latin typeface="Calibri"/>
                <a:cs typeface="Calibri"/>
              </a:rPr>
              <a:t>capacidad</a:t>
            </a:r>
            <a:r>
              <a:rPr sz="2400" kern="0" spc="-55" dirty="0">
                <a:solidFill>
                  <a:sysClr val="windowText" lastClr="000000"/>
                </a:solidFill>
                <a:latin typeface="Calibri"/>
                <a:cs typeface="Calibri"/>
              </a:rPr>
              <a:t> </a:t>
            </a:r>
            <a:r>
              <a:rPr sz="2400" kern="0" spc="-25" dirty="0">
                <a:solidFill>
                  <a:sysClr val="windowText" lastClr="000000"/>
                </a:solidFill>
                <a:latin typeface="Calibri"/>
                <a:cs typeface="Calibri"/>
              </a:rPr>
              <a:t>de </a:t>
            </a:r>
            <a:r>
              <a:rPr sz="2400" kern="0" dirty="0">
                <a:solidFill>
                  <a:sysClr val="windowText" lastClr="000000"/>
                </a:solidFill>
                <a:latin typeface="Calibri"/>
                <a:cs typeface="Calibri"/>
              </a:rPr>
              <a:t>crédito</a:t>
            </a:r>
            <a:r>
              <a:rPr sz="2400" kern="0" spc="-70" dirty="0">
                <a:solidFill>
                  <a:sysClr val="windowText" lastClr="000000"/>
                </a:solidFill>
                <a:latin typeface="Calibri"/>
                <a:cs typeface="Calibri"/>
              </a:rPr>
              <a:t> </a:t>
            </a:r>
            <a:r>
              <a:rPr sz="2400" kern="0" dirty="0">
                <a:solidFill>
                  <a:sysClr val="windowText" lastClr="000000"/>
                </a:solidFill>
                <a:latin typeface="Calibri"/>
                <a:cs typeface="Calibri"/>
              </a:rPr>
              <a:t>y</a:t>
            </a:r>
            <a:r>
              <a:rPr sz="2400" kern="0" spc="-45" dirty="0">
                <a:solidFill>
                  <a:sysClr val="windowText" lastClr="000000"/>
                </a:solidFill>
                <a:latin typeface="Calibri"/>
                <a:cs typeface="Calibri"/>
              </a:rPr>
              <a:t> </a:t>
            </a:r>
            <a:r>
              <a:rPr sz="2400" kern="0" spc="-10" dirty="0">
                <a:solidFill>
                  <a:sysClr val="windowText" lastClr="000000"/>
                </a:solidFill>
                <a:latin typeface="Calibri"/>
                <a:cs typeface="Calibri"/>
              </a:rPr>
              <a:t>reporte</a:t>
            </a:r>
            <a:r>
              <a:rPr sz="2400" kern="0" spc="-55" dirty="0">
                <a:solidFill>
                  <a:sysClr val="windowText" lastClr="000000"/>
                </a:solidFill>
                <a:latin typeface="Calibri"/>
                <a:cs typeface="Calibri"/>
              </a:rPr>
              <a:t> </a:t>
            </a:r>
            <a:r>
              <a:rPr sz="2400" kern="0" dirty="0">
                <a:solidFill>
                  <a:sysClr val="windowText" lastClr="000000"/>
                </a:solidFill>
                <a:latin typeface="Calibri"/>
                <a:cs typeface="Calibri"/>
              </a:rPr>
              <a:t>a</a:t>
            </a:r>
            <a:r>
              <a:rPr sz="2400" kern="0" spc="-45" dirty="0">
                <a:solidFill>
                  <a:sysClr val="windowText" lastClr="000000"/>
                </a:solidFill>
                <a:latin typeface="Calibri"/>
                <a:cs typeface="Calibri"/>
              </a:rPr>
              <a:t> </a:t>
            </a:r>
            <a:r>
              <a:rPr sz="2400" kern="0" spc="-25" dirty="0">
                <a:solidFill>
                  <a:sysClr val="windowText" lastClr="000000"/>
                </a:solidFill>
                <a:latin typeface="Calibri"/>
                <a:cs typeface="Calibri"/>
              </a:rPr>
              <a:t>la </a:t>
            </a:r>
            <a:r>
              <a:rPr sz="2400" kern="0" spc="-10" dirty="0">
                <a:solidFill>
                  <a:sysClr val="windowText" lastClr="000000"/>
                </a:solidFill>
                <a:latin typeface="Calibri"/>
                <a:cs typeface="Calibri"/>
              </a:rPr>
              <a:t>administración</a:t>
            </a:r>
            <a:endParaRPr sz="2400" kern="0">
              <a:solidFill>
                <a:sysClr val="windowText" lastClr="000000"/>
              </a:solidFill>
              <a:latin typeface="Calibri"/>
              <a:cs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524020" y="0"/>
            <a:ext cx="9144000" cy="6858000"/>
            <a:chOff x="20" y="0"/>
            <a:chExt cx="9144000" cy="6858000"/>
          </a:xfrm>
        </p:grpSpPr>
        <p:pic>
          <p:nvPicPr>
            <p:cNvPr id="3" name="object 3"/>
            <p:cNvPicPr/>
            <p:nvPr/>
          </p:nvPicPr>
          <p:blipFill>
            <a:blip r:embed="rId2" cstate="print"/>
            <a:stretch>
              <a:fillRect/>
            </a:stretch>
          </p:blipFill>
          <p:spPr>
            <a:xfrm>
              <a:off x="20" y="0"/>
              <a:ext cx="9143979" cy="6857998"/>
            </a:xfrm>
            <a:prstGeom prst="rect">
              <a:avLst/>
            </a:prstGeom>
          </p:spPr>
        </p:pic>
        <p:sp>
          <p:nvSpPr>
            <p:cNvPr id="4" name="object 4"/>
            <p:cNvSpPr/>
            <p:nvPr/>
          </p:nvSpPr>
          <p:spPr>
            <a:xfrm>
              <a:off x="1262951" y="1860804"/>
              <a:ext cx="3731895" cy="3108960"/>
            </a:xfrm>
            <a:custGeom>
              <a:avLst/>
              <a:gdLst/>
              <a:ahLst/>
              <a:cxnLst/>
              <a:rect l="l" t="t" r="r" b="b"/>
              <a:pathLst>
                <a:path w="3731895" h="3108960">
                  <a:moveTo>
                    <a:pt x="3731514" y="0"/>
                  </a:moveTo>
                  <a:lnTo>
                    <a:pt x="0" y="0"/>
                  </a:lnTo>
                  <a:lnTo>
                    <a:pt x="0" y="3108706"/>
                  </a:lnTo>
                  <a:lnTo>
                    <a:pt x="3731514" y="3108706"/>
                  </a:lnTo>
                  <a:lnTo>
                    <a:pt x="3731514" y="0"/>
                  </a:lnTo>
                  <a:close/>
                </a:path>
              </a:pathLst>
            </a:custGeom>
            <a:solidFill>
              <a:srgbClr val="FFFFFF"/>
            </a:solidFill>
          </p:spPr>
          <p:txBody>
            <a:bodyPr wrap="square" lIns="0" tIns="0" rIns="0" bIns="0" rtlCol="0"/>
            <a:lstStyle/>
            <a:p>
              <a:endParaRPr kern="0">
                <a:solidFill>
                  <a:sysClr val="windowText" lastClr="000000"/>
                </a:solidFill>
              </a:endParaRPr>
            </a:p>
          </p:txBody>
        </p:sp>
      </p:grpSp>
      <p:sp>
        <p:nvSpPr>
          <p:cNvPr id="5" name="object 5"/>
          <p:cNvSpPr txBox="1">
            <a:spLocks noGrp="1"/>
          </p:cNvSpPr>
          <p:nvPr>
            <p:ph type="title"/>
          </p:nvPr>
        </p:nvSpPr>
        <p:spPr>
          <a:xfrm>
            <a:off x="3170936" y="2261107"/>
            <a:ext cx="2390775" cy="1374094"/>
          </a:xfrm>
          <a:prstGeom prst="rect">
            <a:avLst/>
          </a:prstGeom>
        </p:spPr>
        <p:txBody>
          <a:bodyPr vert="horz" wrap="square" lIns="0" tIns="65405" rIns="0" bIns="0" rtlCol="0">
            <a:spAutoFit/>
          </a:bodyPr>
          <a:lstStyle/>
          <a:p>
            <a:pPr marL="12700" marR="5080">
              <a:lnSpc>
                <a:spcPts val="3350"/>
              </a:lnSpc>
              <a:spcBef>
                <a:spcPts val="515"/>
              </a:spcBef>
            </a:pPr>
            <a:r>
              <a:rPr sz="3100" spc="-10" dirty="0"/>
              <a:t>Elaboración</a:t>
            </a:r>
            <a:r>
              <a:rPr sz="3100" spc="-120" dirty="0"/>
              <a:t> </a:t>
            </a:r>
            <a:r>
              <a:rPr sz="3100" spc="-25" dirty="0"/>
              <a:t>de </a:t>
            </a:r>
            <a:r>
              <a:rPr sz="3100" spc="-10" dirty="0"/>
              <a:t>propuesta</a:t>
            </a:r>
            <a:r>
              <a:rPr sz="3100" spc="-145" dirty="0"/>
              <a:t> </a:t>
            </a:r>
            <a:r>
              <a:rPr sz="3100" spc="-25" dirty="0"/>
              <a:t>de </a:t>
            </a:r>
            <a:r>
              <a:rPr sz="3100" spc="-10" dirty="0"/>
              <a:t>servicios</a:t>
            </a:r>
            <a:endParaRPr sz="3100"/>
          </a:p>
        </p:txBody>
      </p:sp>
      <p:sp>
        <p:nvSpPr>
          <p:cNvPr id="6" name="object 6"/>
          <p:cNvSpPr txBox="1"/>
          <p:nvPr/>
        </p:nvSpPr>
        <p:spPr>
          <a:xfrm>
            <a:off x="3170935" y="4340478"/>
            <a:ext cx="2862580" cy="258404"/>
          </a:xfrm>
          <a:prstGeom prst="rect">
            <a:avLst/>
          </a:prstGeom>
        </p:spPr>
        <p:txBody>
          <a:bodyPr vert="horz" wrap="square" lIns="0" tIns="12065" rIns="0" bIns="0" rtlCol="0">
            <a:spAutoFit/>
          </a:bodyPr>
          <a:lstStyle/>
          <a:p>
            <a:pPr marL="12700">
              <a:spcBef>
                <a:spcPts val="95"/>
              </a:spcBef>
            </a:pPr>
            <a:r>
              <a:rPr sz="1600" kern="0" spc="-10" dirty="0">
                <a:solidFill>
                  <a:sysClr val="windowText" lastClr="000000"/>
                </a:solidFill>
                <a:latin typeface="Calibri"/>
                <a:cs typeface="Calibri"/>
              </a:rPr>
              <a:t>Requerimiento</a:t>
            </a:r>
            <a:r>
              <a:rPr sz="1600" kern="0" spc="-25" dirty="0">
                <a:solidFill>
                  <a:sysClr val="windowText" lastClr="000000"/>
                </a:solidFill>
                <a:latin typeface="Calibri"/>
                <a:cs typeface="Calibri"/>
              </a:rPr>
              <a:t> </a:t>
            </a:r>
            <a:r>
              <a:rPr sz="1600" kern="0" dirty="0">
                <a:solidFill>
                  <a:sysClr val="windowText" lastClr="000000"/>
                </a:solidFill>
                <a:latin typeface="Calibri"/>
                <a:cs typeface="Calibri"/>
              </a:rPr>
              <a:t>especial</a:t>
            </a:r>
            <a:r>
              <a:rPr sz="1600" kern="0" spc="-40" dirty="0">
                <a:solidFill>
                  <a:sysClr val="windowText" lastClr="000000"/>
                </a:solidFill>
                <a:latin typeface="Calibri"/>
                <a:cs typeface="Calibri"/>
              </a:rPr>
              <a:t> </a:t>
            </a:r>
            <a:r>
              <a:rPr sz="1600" kern="0" dirty="0">
                <a:solidFill>
                  <a:sysClr val="windowText" lastClr="000000"/>
                </a:solidFill>
                <a:latin typeface="Calibri"/>
                <a:cs typeface="Calibri"/>
              </a:rPr>
              <a:t>del</a:t>
            </a:r>
            <a:r>
              <a:rPr sz="1600" kern="0" spc="-40" dirty="0">
                <a:solidFill>
                  <a:sysClr val="windowText" lastClr="000000"/>
                </a:solidFill>
                <a:latin typeface="Calibri"/>
                <a:cs typeface="Calibri"/>
              </a:rPr>
              <a:t> </a:t>
            </a:r>
            <a:r>
              <a:rPr sz="1600" kern="0" spc="-10" dirty="0">
                <a:solidFill>
                  <a:sysClr val="windowText" lastClr="000000"/>
                </a:solidFill>
                <a:latin typeface="Calibri"/>
                <a:cs typeface="Calibri"/>
              </a:rPr>
              <a:t>cliente</a:t>
            </a:r>
            <a:endParaRPr sz="1600" kern="0">
              <a:solidFill>
                <a:sysClr val="windowText" lastClr="000000"/>
              </a:solidFill>
              <a:latin typeface="Calibri"/>
              <a:cs typeface="Calibri"/>
            </a:endParaRPr>
          </a:p>
        </p:txBody>
      </p:sp>
      <p:sp>
        <p:nvSpPr>
          <p:cNvPr id="7" name="object 7"/>
          <p:cNvSpPr/>
          <p:nvPr/>
        </p:nvSpPr>
        <p:spPr>
          <a:xfrm>
            <a:off x="3176398" y="4034790"/>
            <a:ext cx="553085" cy="0"/>
          </a:xfrm>
          <a:custGeom>
            <a:avLst/>
            <a:gdLst/>
            <a:ahLst/>
            <a:cxnLst/>
            <a:rect l="l" t="t" r="r" b="b"/>
            <a:pathLst>
              <a:path w="553085">
                <a:moveTo>
                  <a:pt x="0" y="0"/>
                </a:moveTo>
                <a:lnTo>
                  <a:pt x="552703" y="0"/>
                </a:lnTo>
              </a:path>
            </a:pathLst>
          </a:custGeom>
          <a:ln w="57150">
            <a:solidFill>
              <a:srgbClr val="8063A1"/>
            </a:solidFill>
          </a:ln>
        </p:spPr>
        <p:txBody>
          <a:bodyPr wrap="square" lIns="0" tIns="0" rIns="0" bIns="0" rtlCol="0"/>
          <a:lstStyle/>
          <a:p>
            <a:endParaRPr kern="0">
              <a:solidFill>
                <a:sysClr val="windowText" lastClr="000000"/>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524001" y="-38"/>
            <a:ext cx="5542915" cy="6858634"/>
            <a:chOff x="0" y="-38"/>
            <a:chExt cx="5542915" cy="6858634"/>
          </a:xfrm>
        </p:grpSpPr>
        <p:pic>
          <p:nvPicPr>
            <p:cNvPr id="3" name="object 3"/>
            <p:cNvPicPr/>
            <p:nvPr/>
          </p:nvPicPr>
          <p:blipFill>
            <a:blip r:embed="rId2" cstate="print"/>
            <a:stretch>
              <a:fillRect/>
            </a:stretch>
          </p:blipFill>
          <p:spPr>
            <a:xfrm>
              <a:off x="19" y="-1"/>
              <a:ext cx="5542660" cy="6857997"/>
            </a:xfrm>
            <a:prstGeom prst="rect">
              <a:avLst/>
            </a:prstGeom>
          </p:spPr>
        </p:pic>
        <p:pic>
          <p:nvPicPr>
            <p:cNvPr id="4" name="object 4"/>
            <p:cNvPicPr/>
            <p:nvPr/>
          </p:nvPicPr>
          <p:blipFill>
            <a:blip r:embed="rId3" cstate="print"/>
            <a:stretch>
              <a:fillRect/>
            </a:stretch>
          </p:blipFill>
          <p:spPr>
            <a:xfrm>
              <a:off x="0" y="-38"/>
              <a:ext cx="5542661" cy="6858039"/>
            </a:xfrm>
            <a:prstGeom prst="rect">
              <a:avLst/>
            </a:prstGeom>
          </p:spPr>
        </p:pic>
      </p:grpSp>
      <p:sp>
        <p:nvSpPr>
          <p:cNvPr id="5" name="object 5"/>
          <p:cNvSpPr txBox="1"/>
          <p:nvPr/>
        </p:nvSpPr>
        <p:spPr>
          <a:xfrm>
            <a:off x="7663688" y="2544317"/>
            <a:ext cx="2189480" cy="2159000"/>
          </a:xfrm>
          <a:prstGeom prst="rect">
            <a:avLst/>
          </a:prstGeom>
        </p:spPr>
        <p:txBody>
          <a:bodyPr vert="horz" wrap="square" lIns="0" tIns="12065" rIns="0" bIns="0" rtlCol="0">
            <a:spAutoFit/>
          </a:bodyPr>
          <a:lstStyle/>
          <a:p>
            <a:pPr marL="355600" marR="5080" indent="-342900">
              <a:spcBef>
                <a:spcPts val="95"/>
              </a:spcBef>
              <a:buFont typeface="Arial"/>
              <a:buChar char="•"/>
              <a:tabLst>
                <a:tab pos="355600" algn="l"/>
              </a:tabLst>
            </a:pPr>
            <a:r>
              <a:rPr sz="2800" kern="0" spc="-10" dirty="0">
                <a:solidFill>
                  <a:sysClr val="windowText" lastClr="000000"/>
                </a:solidFill>
                <a:latin typeface="Calibri"/>
                <a:cs typeface="Calibri"/>
              </a:rPr>
              <a:t>Revisar </a:t>
            </a:r>
            <a:r>
              <a:rPr sz="2800" kern="0" dirty="0">
                <a:solidFill>
                  <a:sysClr val="windowText" lastClr="000000"/>
                </a:solidFill>
                <a:latin typeface="Calibri"/>
                <a:cs typeface="Calibri"/>
              </a:rPr>
              <a:t>apuntes</a:t>
            </a:r>
            <a:r>
              <a:rPr sz="2800" kern="0" spc="-160" dirty="0">
                <a:solidFill>
                  <a:sysClr val="windowText" lastClr="000000"/>
                </a:solidFill>
                <a:latin typeface="Calibri"/>
                <a:cs typeface="Calibri"/>
              </a:rPr>
              <a:t> </a:t>
            </a:r>
            <a:r>
              <a:rPr sz="2800" kern="0" spc="-50" dirty="0">
                <a:solidFill>
                  <a:sysClr val="windowText" lastClr="000000"/>
                </a:solidFill>
                <a:latin typeface="Calibri"/>
                <a:cs typeface="Calibri"/>
              </a:rPr>
              <a:t>y </a:t>
            </a:r>
            <a:r>
              <a:rPr sz="2800" kern="0" spc="-10" dirty="0">
                <a:solidFill>
                  <a:sysClr val="windowText" lastClr="000000"/>
                </a:solidFill>
                <a:latin typeface="Calibri"/>
                <a:cs typeface="Calibri"/>
              </a:rPr>
              <a:t>hacer </a:t>
            </a:r>
            <a:r>
              <a:rPr sz="2800" kern="0" dirty="0">
                <a:solidFill>
                  <a:sysClr val="windowText" lastClr="000000"/>
                </a:solidFill>
                <a:latin typeface="Calibri"/>
                <a:cs typeface="Calibri"/>
              </a:rPr>
              <a:t>resumen</a:t>
            </a:r>
            <a:r>
              <a:rPr sz="2800" kern="0" spc="-160" dirty="0">
                <a:solidFill>
                  <a:sysClr val="windowText" lastClr="000000"/>
                </a:solidFill>
                <a:latin typeface="Calibri"/>
                <a:cs typeface="Calibri"/>
              </a:rPr>
              <a:t> </a:t>
            </a:r>
            <a:r>
              <a:rPr sz="2800" kern="0" spc="-35" dirty="0">
                <a:solidFill>
                  <a:sysClr val="windowText" lastClr="000000"/>
                </a:solidFill>
                <a:latin typeface="Calibri"/>
                <a:cs typeface="Calibri"/>
              </a:rPr>
              <a:t>de </a:t>
            </a:r>
            <a:r>
              <a:rPr sz="2800" kern="0" dirty="0">
                <a:solidFill>
                  <a:sysClr val="windowText" lastClr="000000"/>
                </a:solidFill>
                <a:latin typeface="Calibri"/>
                <a:cs typeface="Calibri"/>
              </a:rPr>
              <a:t>IA</a:t>
            </a:r>
            <a:r>
              <a:rPr sz="2800" kern="0" spc="-20" dirty="0">
                <a:solidFill>
                  <a:sysClr val="windowText" lastClr="000000"/>
                </a:solidFill>
                <a:latin typeface="Calibri"/>
                <a:cs typeface="Calibri"/>
              </a:rPr>
              <a:t> </a:t>
            </a:r>
            <a:r>
              <a:rPr sz="2800" kern="0" spc="-25" dirty="0">
                <a:solidFill>
                  <a:sysClr val="windowText" lastClr="000000"/>
                </a:solidFill>
                <a:latin typeface="Calibri"/>
                <a:cs typeface="Calibri"/>
              </a:rPr>
              <a:t>Notetaker</a:t>
            </a:r>
            <a:endParaRPr sz="2800" kern="0">
              <a:solidFill>
                <a:sysClr val="windowText" lastClr="000000"/>
              </a:solidFill>
              <a:latin typeface="Calibri"/>
              <a:cs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2499360" y="854963"/>
            <a:ext cx="2479040" cy="1214120"/>
            <a:chOff x="975360" y="854963"/>
            <a:chExt cx="2479040" cy="1214120"/>
          </a:xfrm>
        </p:grpSpPr>
        <p:pic>
          <p:nvPicPr>
            <p:cNvPr id="3" name="object 3"/>
            <p:cNvPicPr/>
            <p:nvPr/>
          </p:nvPicPr>
          <p:blipFill>
            <a:blip r:embed="rId2" cstate="print"/>
            <a:stretch>
              <a:fillRect/>
            </a:stretch>
          </p:blipFill>
          <p:spPr>
            <a:xfrm>
              <a:off x="975360" y="854963"/>
              <a:ext cx="2478786" cy="787146"/>
            </a:xfrm>
            <a:prstGeom prst="rect">
              <a:avLst/>
            </a:prstGeom>
          </p:spPr>
        </p:pic>
        <p:pic>
          <p:nvPicPr>
            <p:cNvPr id="4" name="object 4"/>
            <p:cNvPicPr/>
            <p:nvPr/>
          </p:nvPicPr>
          <p:blipFill>
            <a:blip r:embed="rId3" cstate="print"/>
            <a:stretch>
              <a:fillRect/>
            </a:stretch>
          </p:blipFill>
          <p:spPr>
            <a:xfrm>
              <a:off x="1110996" y="1281683"/>
              <a:ext cx="2123693" cy="787146"/>
            </a:xfrm>
            <a:prstGeom prst="rect">
              <a:avLst/>
            </a:prstGeom>
          </p:spPr>
        </p:pic>
      </p:grpSp>
      <p:sp>
        <p:nvSpPr>
          <p:cNvPr id="5" name="object 5"/>
          <p:cNvSpPr txBox="1">
            <a:spLocks noGrp="1"/>
          </p:cNvSpPr>
          <p:nvPr>
            <p:ph type="title"/>
          </p:nvPr>
        </p:nvSpPr>
        <p:spPr>
          <a:xfrm>
            <a:off x="2707945" y="507618"/>
            <a:ext cx="1953895" cy="1305560"/>
          </a:xfrm>
          <a:prstGeom prst="rect">
            <a:avLst/>
          </a:prstGeom>
        </p:spPr>
        <p:txBody>
          <a:bodyPr vert="horz" wrap="square" lIns="0" tIns="12065" rIns="0" bIns="0" rtlCol="0">
            <a:spAutoFit/>
          </a:bodyPr>
          <a:lstStyle/>
          <a:p>
            <a:pPr marL="12065" marR="5080" indent="-635" algn="ctr">
              <a:spcBef>
                <a:spcPts val="95"/>
              </a:spcBef>
            </a:pPr>
            <a:r>
              <a:rPr sz="2800" dirty="0"/>
              <a:t>Consulta</a:t>
            </a:r>
            <a:r>
              <a:rPr sz="2800" spc="-125" dirty="0"/>
              <a:t> </a:t>
            </a:r>
            <a:r>
              <a:rPr sz="2800" spc="-25" dirty="0"/>
              <a:t>de </a:t>
            </a:r>
            <a:r>
              <a:rPr sz="2800" b="1" spc="-20" dirty="0"/>
              <a:t>Proyecciones </a:t>
            </a:r>
            <a:r>
              <a:rPr sz="2800" b="1" spc="-10" dirty="0"/>
              <a:t>Financieras</a:t>
            </a:r>
            <a:endParaRPr sz="2800"/>
          </a:p>
        </p:txBody>
      </p:sp>
      <p:sp>
        <p:nvSpPr>
          <p:cNvPr id="6" name="object 6"/>
          <p:cNvSpPr txBox="1"/>
          <p:nvPr/>
        </p:nvSpPr>
        <p:spPr>
          <a:xfrm>
            <a:off x="2260498" y="1966976"/>
            <a:ext cx="133350" cy="182742"/>
          </a:xfrm>
          <a:prstGeom prst="rect">
            <a:avLst/>
          </a:prstGeom>
        </p:spPr>
        <p:txBody>
          <a:bodyPr vert="horz" wrap="square" lIns="0" tIns="13335" rIns="0" bIns="0" rtlCol="0">
            <a:spAutoFit/>
          </a:bodyPr>
          <a:lstStyle/>
          <a:p>
            <a:pPr marL="12700">
              <a:spcBef>
                <a:spcPts val="105"/>
              </a:spcBef>
            </a:pPr>
            <a:r>
              <a:rPr sz="1100" i="1" kern="0" spc="-25" dirty="0">
                <a:solidFill>
                  <a:sysClr val="windowText" lastClr="000000"/>
                </a:solidFill>
                <a:latin typeface="Calibri"/>
                <a:cs typeface="Calibri"/>
              </a:rPr>
              <a:t>1.</a:t>
            </a:r>
            <a:endParaRPr sz="1100" kern="0">
              <a:solidFill>
                <a:sysClr val="windowText" lastClr="000000"/>
              </a:solidFill>
              <a:latin typeface="Calibri"/>
              <a:cs typeface="Calibri"/>
            </a:endParaRPr>
          </a:p>
        </p:txBody>
      </p:sp>
      <p:sp>
        <p:nvSpPr>
          <p:cNvPr id="7" name="object 7"/>
          <p:cNvSpPr txBox="1"/>
          <p:nvPr/>
        </p:nvSpPr>
        <p:spPr>
          <a:xfrm>
            <a:off x="2646071" y="1966977"/>
            <a:ext cx="1964689" cy="1099185"/>
          </a:xfrm>
          <a:prstGeom prst="rect">
            <a:avLst/>
          </a:prstGeom>
        </p:spPr>
        <p:txBody>
          <a:bodyPr vert="horz" wrap="square" lIns="0" tIns="31750" rIns="0" bIns="0" rtlCol="0">
            <a:spAutoFit/>
          </a:bodyPr>
          <a:lstStyle/>
          <a:p>
            <a:pPr marL="12700" marR="97790">
              <a:lnSpc>
                <a:spcPts val="1190"/>
              </a:lnSpc>
              <a:spcBef>
                <a:spcPts val="250"/>
              </a:spcBef>
            </a:pPr>
            <a:r>
              <a:rPr sz="1100" i="1" kern="0" dirty="0">
                <a:solidFill>
                  <a:sysClr val="windowText" lastClr="000000"/>
                </a:solidFill>
                <a:latin typeface="Calibri"/>
                <a:cs typeface="Calibri"/>
              </a:rPr>
              <a:t>Co.</a:t>
            </a:r>
            <a:r>
              <a:rPr sz="1100" i="1" kern="0" spc="-10" dirty="0">
                <a:solidFill>
                  <a:sysClr val="windowText" lastClr="000000"/>
                </a:solidFill>
                <a:latin typeface="Calibri"/>
                <a:cs typeface="Calibri"/>
              </a:rPr>
              <a:t> </a:t>
            </a:r>
            <a:r>
              <a:rPr sz="1100" i="1" kern="0" dirty="0">
                <a:solidFill>
                  <a:sysClr val="windowText" lastClr="000000"/>
                </a:solidFill>
                <a:latin typeface="Calibri"/>
                <a:cs typeface="Calibri"/>
              </a:rPr>
              <a:t>la</a:t>
            </a:r>
            <a:r>
              <a:rPr sz="1100" i="1" kern="0" spc="-20" dirty="0">
                <a:solidFill>
                  <a:sysClr val="windowText" lastClr="000000"/>
                </a:solidFill>
                <a:latin typeface="Calibri"/>
                <a:cs typeface="Calibri"/>
              </a:rPr>
              <a:t> </a:t>
            </a:r>
            <a:r>
              <a:rPr sz="1100" i="1" kern="0" dirty="0">
                <a:solidFill>
                  <a:sysClr val="windowText" lastClr="000000"/>
                </a:solidFill>
                <a:latin typeface="Calibri"/>
                <a:cs typeface="Calibri"/>
              </a:rPr>
              <a:t>Comercial</a:t>
            </a:r>
            <a:r>
              <a:rPr sz="1100" i="1" kern="0" spc="-15" dirty="0">
                <a:solidFill>
                  <a:sysClr val="windowText" lastClr="000000"/>
                </a:solidFill>
                <a:latin typeface="Calibri"/>
                <a:cs typeface="Calibri"/>
              </a:rPr>
              <a:t> </a:t>
            </a:r>
            <a:r>
              <a:rPr sz="1100" i="1" kern="0" dirty="0">
                <a:solidFill>
                  <a:sysClr val="windowText" lastClr="000000"/>
                </a:solidFill>
                <a:latin typeface="Calibri"/>
                <a:cs typeface="Calibri"/>
              </a:rPr>
              <a:t>tiene</a:t>
            </a:r>
            <a:r>
              <a:rPr sz="1100" i="1" kern="0" spc="-25" dirty="0">
                <a:solidFill>
                  <a:sysClr val="windowText" lastClr="000000"/>
                </a:solidFill>
                <a:latin typeface="Calibri"/>
                <a:cs typeface="Calibri"/>
              </a:rPr>
              <a:t> </a:t>
            </a:r>
            <a:r>
              <a:rPr sz="1100" i="1" kern="0" spc="-10" dirty="0">
                <a:solidFill>
                  <a:sysClr val="windowText" lastClr="000000"/>
                </a:solidFill>
                <a:latin typeface="Calibri"/>
                <a:cs typeface="Calibri"/>
              </a:rPr>
              <a:t>ventas </a:t>
            </a:r>
            <a:r>
              <a:rPr sz="1100" i="1" kern="0" dirty="0">
                <a:solidFill>
                  <a:sysClr val="windowText" lastClr="000000"/>
                </a:solidFill>
                <a:latin typeface="Calibri"/>
                <a:cs typeface="Calibri"/>
              </a:rPr>
              <a:t>acumuladas</a:t>
            </a:r>
            <a:r>
              <a:rPr sz="1100" i="1" kern="0" spc="-30" dirty="0">
                <a:solidFill>
                  <a:sysClr val="windowText" lastClr="000000"/>
                </a:solidFill>
                <a:latin typeface="Calibri"/>
                <a:cs typeface="Calibri"/>
              </a:rPr>
              <a:t> </a:t>
            </a:r>
            <a:r>
              <a:rPr sz="1100" i="1" kern="0" dirty="0">
                <a:solidFill>
                  <a:sysClr val="windowText" lastClr="000000"/>
                </a:solidFill>
                <a:latin typeface="Calibri"/>
                <a:cs typeface="Calibri"/>
              </a:rPr>
              <a:t>de</a:t>
            </a:r>
            <a:r>
              <a:rPr sz="1100" i="1" kern="0" spc="-30" dirty="0">
                <a:solidFill>
                  <a:sysClr val="windowText" lastClr="000000"/>
                </a:solidFill>
                <a:latin typeface="Calibri"/>
                <a:cs typeface="Calibri"/>
              </a:rPr>
              <a:t> </a:t>
            </a:r>
            <a:r>
              <a:rPr sz="1100" i="1" kern="0" dirty="0">
                <a:solidFill>
                  <a:sysClr val="windowText" lastClr="000000"/>
                </a:solidFill>
                <a:latin typeface="Calibri"/>
                <a:cs typeface="Calibri"/>
              </a:rPr>
              <a:t>enero</a:t>
            </a:r>
            <a:r>
              <a:rPr sz="1100" i="1" kern="0" spc="-30" dirty="0">
                <a:solidFill>
                  <a:sysClr val="windowText" lastClr="000000"/>
                </a:solidFill>
                <a:latin typeface="Calibri"/>
                <a:cs typeface="Calibri"/>
              </a:rPr>
              <a:t> </a:t>
            </a:r>
            <a:r>
              <a:rPr sz="1100" i="1" kern="0" dirty="0">
                <a:solidFill>
                  <a:sysClr val="windowText" lastClr="000000"/>
                </a:solidFill>
                <a:latin typeface="Calibri"/>
                <a:cs typeface="Calibri"/>
              </a:rPr>
              <a:t>a</a:t>
            </a:r>
            <a:r>
              <a:rPr sz="1100" i="1" kern="0" spc="-35" dirty="0">
                <a:solidFill>
                  <a:sysClr val="windowText" lastClr="000000"/>
                </a:solidFill>
                <a:latin typeface="Calibri"/>
                <a:cs typeface="Calibri"/>
              </a:rPr>
              <a:t> </a:t>
            </a:r>
            <a:r>
              <a:rPr sz="1100" i="1" kern="0" dirty="0">
                <a:solidFill>
                  <a:sysClr val="windowText" lastClr="000000"/>
                </a:solidFill>
                <a:latin typeface="Calibri"/>
                <a:cs typeface="Calibri"/>
              </a:rPr>
              <a:t>junio</a:t>
            </a:r>
            <a:r>
              <a:rPr sz="1100" i="1" kern="0" spc="-35" dirty="0">
                <a:solidFill>
                  <a:sysClr val="windowText" lastClr="000000"/>
                </a:solidFill>
                <a:latin typeface="Calibri"/>
                <a:cs typeface="Calibri"/>
              </a:rPr>
              <a:t> </a:t>
            </a:r>
            <a:r>
              <a:rPr sz="1100" i="1" kern="0" spc="-25" dirty="0">
                <a:solidFill>
                  <a:sysClr val="windowText" lastClr="000000"/>
                </a:solidFill>
                <a:latin typeface="Calibri"/>
                <a:cs typeface="Calibri"/>
              </a:rPr>
              <a:t>por</a:t>
            </a:r>
            <a:endParaRPr sz="1100" kern="0">
              <a:solidFill>
                <a:sysClr val="windowText" lastClr="000000"/>
              </a:solidFill>
              <a:latin typeface="Calibri"/>
              <a:cs typeface="Calibri"/>
            </a:endParaRPr>
          </a:p>
          <a:p>
            <a:pPr marL="12700">
              <a:lnSpc>
                <a:spcPts val="1100"/>
              </a:lnSpc>
            </a:pPr>
            <a:r>
              <a:rPr sz="1100" i="1" kern="0" dirty="0">
                <a:solidFill>
                  <a:sysClr val="windowText" lastClr="000000"/>
                </a:solidFill>
                <a:latin typeface="Calibri"/>
                <a:cs typeface="Calibri"/>
              </a:rPr>
              <a:t>$5</a:t>
            </a:r>
            <a:r>
              <a:rPr sz="1100" i="1" kern="0" spc="-15" dirty="0">
                <a:solidFill>
                  <a:sysClr val="windowText" lastClr="000000"/>
                </a:solidFill>
                <a:latin typeface="Calibri"/>
                <a:cs typeface="Calibri"/>
              </a:rPr>
              <a:t> </a:t>
            </a:r>
            <a:r>
              <a:rPr sz="1100" i="1" kern="0" dirty="0">
                <a:solidFill>
                  <a:sysClr val="windowText" lastClr="000000"/>
                </a:solidFill>
                <a:latin typeface="Calibri"/>
                <a:cs typeface="Calibri"/>
              </a:rPr>
              <a:t>millones,</a:t>
            </a:r>
            <a:r>
              <a:rPr sz="1100" i="1" kern="0" spc="-30" dirty="0">
                <a:solidFill>
                  <a:sysClr val="windowText" lastClr="000000"/>
                </a:solidFill>
                <a:latin typeface="Calibri"/>
                <a:cs typeface="Calibri"/>
              </a:rPr>
              <a:t> </a:t>
            </a:r>
            <a:r>
              <a:rPr sz="1100" i="1" kern="0" dirty="0">
                <a:solidFill>
                  <a:sysClr val="windowText" lastClr="000000"/>
                </a:solidFill>
                <a:latin typeface="Calibri"/>
                <a:cs typeface="Calibri"/>
              </a:rPr>
              <a:t>su</a:t>
            </a:r>
            <a:r>
              <a:rPr sz="1100" i="1" kern="0" spc="-20" dirty="0">
                <a:solidFill>
                  <a:sysClr val="windowText" lastClr="000000"/>
                </a:solidFill>
                <a:latin typeface="Calibri"/>
                <a:cs typeface="Calibri"/>
              </a:rPr>
              <a:t> </a:t>
            </a:r>
            <a:r>
              <a:rPr sz="1100" i="1" kern="0" dirty="0">
                <a:solidFill>
                  <a:sysClr val="windowText" lastClr="000000"/>
                </a:solidFill>
                <a:latin typeface="Calibri"/>
                <a:cs typeface="Calibri"/>
              </a:rPr>
              <a:t>costo</a:t>
            </a:r>
            <a:r>
              <a:rPr sz="1100" i="1" kern="0" spc="-25" dirty="0">
                <a:solidFill>
                  <a:sysClr val="windowText" lastClr="000000"/>
                </a:solidFill>
                <a:latin typeface="Calibri"/>
                <a:cs typeface="Calibri"/>
              </a:rPr>
              <a:t> </a:t>
            </a:r>
            <a:r>
              <a:rPr sz="1100" i="1" kern="0" dirty="0">
                <a:solidFill>
                  <a:sysClr val="windowText" lastClr="000000"/>
                </a:solidFill>
                <a:latin typeface="Calibri"/>
                <a:cs typeface="Calibri"/>
              </a:rPr>
              <a:t>de</a:t>
            </a:r>
            <a:r>
              <a:rPr sz="1100" i="1" kern="0" spc="-20" dirty="0">
                <a:solidFill>
                  <a:sysClr val="windowText" lastClr="000000"/>
                </a:solidFill>
                <a:latin typeface="Calibri"/>
                <a:cs typeface="Calibri"/>
              </a:rPr>
              <a:t> </a:t>
            </a:r>
            <a:r>
              <a:rPr sz="1100" i="1" kern="0" dirty="0">
                <a:solidFill>
                  <a:sysClr val="windowText" lastClr="000000"/>
                </a:solidFill>
                <a:latin typeface="Calibri"/>
                <a:cs typeface="Calibri"/>
              </a:rPr>
              <a:t>venta</a:t>
            </a:r>
            <a:r>
              <a:rPr sz="1100" i="1" kern="0" spc="-35" dirty="0">
                <a:solidFill>
                  <a:sysClr val="windowText" lastClr="000000"/>
                </a:solidFill>
                <a:latin typeface="Calibri"/>
                <a:cs typeface="Calibri"/>
              </a:rPr>
              <a:t> </a:t>
            </a:r>
            <a:r>
              <a:rPr sz="1100" i="1" kern="0" spc="-25" dirty="0">
                <a:solidFill>
                  <a:sysClr val="windowText" lastClr="000000"/>
                </a:solidFill>
                <a:latin typeface="Calibri"/>
                <a:cs typeface="Calibri"/>
              </a:rPr>
              <a:t>es</a:t>
            </a:r>
            <a:endParaRPr sz="1100" kern="0">
              <a:solidFill>
                <a:sysClr val="windowText" lastClr="000000"/>
              </a:solidFill>
              <a:latin typeface="Calibri"/>
              <a:cs typeface="Calibri"/>
            </a:endParaRPr>
          </a:p>
          <a:p>
            <a:pPr marL="12700" marR="271145">
              <a:lnSpc>
                <a:spcPts val="1190"/>
              </a:lnSpc>
              <a:spcBef>
                <a:spcPts val="85"/>
              </a:spcBef>
            </a:pPr>
            <a:r>
              <a:rPr sz="1100" i="1" kern="0" dirty="0">
                <a:solidFill>
                  <a:sysClr val="windowText" lastClr="000000"/>
                </a:solidFill>
                <a:latin typeface="Calibri"/>
                <a:cs typeface="Calibri"/>
              </a:rPr>
              <a:t>del</a:t>
            </a:r>
            <a:r>
              <a:rPr sz="1100" i="1" kern="0" spc="-15" dirty="0">
                <a:solidFill>
                  <a:sysClr val="windowText" lastClr="000000"/>
                </a:solidFill>
                <a:latin typeface="Calibri"/>
                <a:cs typeface="Calibri"/>
              </a:rPr>
              <a:t> </a:t>
            </a:r>
            <a:r>
              <a:rPr sz="1100" i="1" kern="0" dirty="0">
                <a:solidFill>
                  <a:sysClr val="windowText" lastClr="000000"/>
                </a:solidFill>
                <a:latin typeface="Calibri"/>
                <a:cs typeface="Calibri"/>
              </a:rPr>
              <a:t>80%,</a:t>
            </a:r>
            <a:r>
              <a:rPr sz="1100" i="1" kern="0" spc="-15" dirty="0">
                <a:solidFill>
                  <a:sysClr val="windowText" lastClr="000000"/>
                </a:solidFill>
                <a:latin typeface="Calibri"/>
                <a:cs typeface="Calibri"/>
              </a:rPr>
              <a:t> </a:t>
            </a:r>
            <a:r>
              <a:rPr sz="1100" i="1" kern="0" dirty="0">
                <a:solidFill>
                  <a:sysClr val="windowText" lastClr="000000"/>
                </a:solidFill>
                <a:latin typeface="Calibri"/>
                <a:cs typeface="Calibri"/>
              </a:rPr>
              <a:t>sus</a:t>
            </a:r>
            <a:r>
              <a:rPr sz="1100" i="1" kern="0" spc="-15" dirty="0">
                <a:solidFill>
                  <a:sysClr val="windowText" lastClr="000000"/>
                </a:solidFill>
                <a:latin typeface="Calibri"/>
                <a:cs typeface="Calibri"/>
              </a:rPr>
              <a:t> </a:t>
            </a:r>
            <a:r>
              <a:rPr sz="1100" i="1" kern="0" dirty="0">
                <a:solidFill>
                  <a:sysClr val="windowText" lastClr="000000"/>
                </a:solidFill>
                <a:latin typeface="Calibri"/>
                <a:cs typeface="Calibri"/>
              </a:rPr>
              <a:t>gastos</a:t>
            </a:r>
            <a:r>
              <a:rPr sz="1100" i="1" kern="0" spc="-40" dirty="0">
                <a:solidFill>
                  <a:sysClr val="windowText" lastClr="000000"/>
                </a:solidFill>
                <a:latin typeface="Calibri"/>
                <a:cs typeface="Calibri"/>
              </a:rPr>
              <a:t> </a:t>
            </a:r>
            <a:r>
              <a:rPr sz="1100" i="1" kern="0" spc="-10" dirty="0">
                <a:solidFill>
                  <a:sysClr val="windowText" lastClr="000000"/>
                </a:solidFill>
                <a:latin typeface="Calibri"/>
                <a:cs typeface="Calibri"/>
              </a:rPr>
              <a:t>generales </a:t>
            </a:r>
            <a:r>
              <a:rPr sz="1100" i="1" kern="0" dirty="0">
                <a:solidFill>
                  <a:sysClr val="windowText" lastClr="000000"/>
                </a:solidFill>
                <a:latin typeface="Calibri"/>
                <a:cs typeface="Calibri"/>
              </a:rPr>
              <a:t>promedio</a:t>
            </a:r>
            <a:r>
              <a:rPr sz="1100" i="1" kern="0" spc="-20" dirty="0">
                <a:solidFill>
                  <a:sysClr val="windowText" lastClr="000000"/>
                </a:solidFill>
                <a:latin typeface="Calibri"/>
                <a:cs typeface="Calibri"/>
              </a:rPr>
              <a:t> </a:t>
            </a:r>
            <a:r>
              <a:rPr sz="1100" i="1" kern="0" spc="-10" dirty="0">
                <a:solidFill>
                  <a:sysClr val="windowText" lastClr="000000"/>
                </a:solidFill>
                <a:latin typeface="Calibri"/>
                <a:cs typeface="Calibri"/>
              </a:rPr>
              <a:t>mensuales</a:t>
            </a:r>
            <a:r>
              <a:rPr sz="1100" i="1" kern="0" spc="-15" dirty="0">
                <a:solidFill>
                  <a:sysClr val="windowText" lastClr="000000"/>
                </a:solidFill>
                <a:latin typeface="Calibri"/>
                <a:cs typeface="Calibri"/>
              </a:rPr>
              <a:t> </a:t>
            </a:r>
            <a:r>
              <a:rPr sz="1100" i="1" kern="0" dirty="0">
                <a:solidFill>
                  <a:sysClr val="windowText" lastClr="000000"/>
                </a:solidFill>
                <a:latin typeface="Calibri"/>
                <a:cs typeface="Calibri"/>
              </a:rPr>
              <a:t>son </a:t>
            </a:r>
            <a:r>
              <a:rPr sz="1100" i="1" kern="0" spc="-25" dirty="0">
                <a:solidFill>
                  <a:sysClr val="windowText" lastClr="000000"/>
                </a:solidFill>
                <a:latin typeface="Calibri"/>
                <a:cs typeface="Calibri"/>
              </a:rPr>
              <a:t>de</a:t>
            </a:r>
            <a:endParaRPr sz="1100" kern="0">
              <a:solidFill>
                <a:sysClr val="windowText" lastClr="000000"/>
              </a:solidFill>
              <a:latin typeface="Calibri"/>
              <a:cs typeface="Calibri"/>
            </a:endParaRPr>
          </a:p>
          <a:p>
            <a:pPr marL="12700">
              <a:lnSpc>
                <a:spcPts val="1105"/>
              </a:lnSpc>
            </a:pPr>
            <a:r>
              <a:rPr sz="1100" i="1" kern="0" dirty="0">
                <a:solidFill>
                  <a:sysClr val="windowText" lastClr="000000"/>
                </a:solidFill>
                <a:latin typeface="Calibri"/>
                <a:cs typeface="Calibri"/>
              </a:rPr>
              <a:t>$300,000.</a:t>
            </a:r>
            <a:r>
              <a:rPr sz="1100" i="1" kern="0" spc="-20" dirty="0">
                <a:solidFill>
                  <a:sysClr val="windowText" lastClr="000000"/>
                </a:solidFill>
                <a:latin typeface="Calibri"/>
                <a:cs typeface="Calibri"/>
              </a:rPr>
              <a:t> </a:t>
            </a:r>
            <a:r>
              <a:rPr sz="1100" i="1" kern="0" dirty="0">
                <a:solidFill>
                  <a:sysClr val="windowText" lastClr="000000"/>
                </a:solidFill>
                <a:latin typeface="Calibri"/>
                <a:cs typeface="Calibri"/>
              </a:rPr>
              <a:t>Determina</a:t>
            </a:r>
            <a:r>
              <a:rPr sz="1100" i="1" kern="0" spc="-55" dirty="0">
                <a:solidFill>
                  <a:sysClr val="windowText" lastClr="000000"/>
                </a:solidFill>
                <a:latin typeface="Calibri"/>
                <a:cs typeface="Calibri"/>
              </a:rPr>
              <a:t> </a:t>
            </a:r>
            <a:r>
              <a:rPr sz="1100" i="1" kern="0" dirty="0">
                <a:solidFill>
                  <a:sysClr val="windowText" lastClr="000000"/>
                </a:solidFill>
                <a:latin typeface="Calibri"/>
                <a:cs typeface="Calibri"/>
              </a:rPr>
              <a:t>su</a:t>
            </a:r>
            <a:r>
              <a:rPr sz="1100" i="1" kern="0" spc="-25" dirty="0">
                <a:solidFill>
                  <a:sysClr val="windowText" lastClr="000000"/>
                </a:solidFill>
                <a:latin typeface="Calibri"/>
                <a:cs typeface="Calibri"/>
              </a:rPr>
              <a:t> </a:t>
            </a:r>
            <a:r>
              <a:rPr sz="1100" i="1" kern="0" dirty="0">
                <a:solidFill>
                  <a:sysClr val="windowText" lastClr="000000"/>
                </a:solidFill>
                <a:latin typeface="Calibri"/>
                <a:cs typeface="Calibri"/>
              </a:rPr>
              <a:t>estado</a:t>
            </a:r>
            <a:r>
              <a:rPr sz="1100" i="1" kern="0" spc="-30" dirty="0">
                <a:solidFill>
                  <a:sysClr val="windowText" lastClr="000000"/>
                </a:solidFill>
                <a:latin typeface="Calibri"/>
                <a:cs typeface="Calibri"/>
              </a:rPr>
              <a:t> </a:t>
            </a:r>
            <a:r>
              <a:rPr sz="1100" i="1" kern="0" spc="-25" dirty="0">
                <a:solidFill>
                  <a:sysClr val="windowText" lastClr="000000"/>
                </a:solidFill>
                <a:latin typeface="Calibri"/>
                <a:cs typeface="Calibri"/>
              </a:rPr>
              <a:t>de</a:t>
            </a:r>
            <a:endParaRPr sz="1100" kern="0">
              <a:solidFill>
                <a:sysClr val="windowText" lastClr="000000"/>
              </a:solidFill>
              <a:latin typeface="Calibri"/>
              <a:cs typeface="Calibri"/>
            </a:endParaRPr>
          </a:p>
          <a:p>
            <a:pPr marL="12700">
              <a:lnSpc>
                <a:spcPts val="1255"/>
              </a:lnSpc>
            </a:pPr>
            <a:r>
              <a:rPr sz="1100" i="1" kern="0" spc="-10" dirty="0">
                <a:solidFill>
                  <a:sysClr val="windowText" lastClr="000000"/>
                </a:solidFill>
                <a:latin typeface="Calibri"/>
                <a:cs typeface="Calibri"/>
              </a:rPr>
              <a:t>resultados.</a:t>
            </a:r>
            <a:endParaRPr sz="1100" kern="0">
              <a:solidFill>
                <a:sysClr val="windowText" lastClr="000000"/>
              </a:solidFill>
              <a:latin typeface="Calibri"/>
              <a:cs typeface="Calibri"/>
            </a:endParaRPr>
          </a:p>
        </p:txBody>
      </p:sp>
      <p:sp>
        <p:nvSpPr>
          <p:cNvPr id="8" name="object 8"/>
          <p:cNvSpPr txBox="1"/>
          <p:nvPr/>
        </p:nvSpPr>
        <p:spPr>
          <a:xfrm>
            <a:off x="2260498" y="3241294"/>
            <a:ext cx="133350" cy="182742"/>
          </a:xfrm>
          <a:prstGeom prst="rect">
            <a:avLst/>
          </a:prstGeom>
        </p:spPr>
        <p:txBody>
          <a:bodyPr vert="horz" wrap="square" lIns="0" tIns="13335" rIns="0" bIns="0" rtlCol="0">
            <a:spAutoFit/>
          </a:bodyPr>
          <a:lstStyle/>
          <a:p>
            <a:pPr marL="12700">
              <a:spcBef>
                <a:spcPts val="105"/>
              </a:spcBef>
            </a:pPr>
            <a:r>
              <a:rPr sz="1100" i="1" kern="0" spc="-25" dirty="0">
                <a:solidFill>
                  <a:sysClr val="windowText" lastClr="000000"/>
                </a:solidFill>
                <a:latin typeface="Calibri"/>
                <a:cs typeface="Calibri"/>
              </a:rPr>
              <a:t>2.</a:t>
            </a:r>
            <a:endParaRPr sz="1100" kern="0">
              <a:solidFill>
                <a:sysClr val="windowText" lastClr="000000"/>
              </a:solidFill>
              <a:latin typeface="Calibri"/>
              <a:cs typeface="Calibri"/>
            </a:endParaRPr>
          </a:p>
        </p:txBody>
      </p:sp>
      <p:sp>
        <p:nvSpPr>
          <p:cNvPr id="9" name="object 9"/>
          <p:cNvSpPr txBox="1"/>
          <p:nvPr/>
        </p:nvSpPr>
        <p:spPr>
          <a:xfrm>
            <a:off x="2646070" y="3241295"/>
            <a:ext cx="1918970" cy="948055"/>
          </a:xfrm>
          <a:prstGeom prst="rect">
            <a:avLst/>
          </a:prstGeom>
        </p:spPr>
        <p:txBody>
          <a:bodyPr vert="horz" wrap="square" lIns="0" tIns="31750" rIns="0" bIns="0" rtlCol="0">
            <a:spAutoFit/>
          </a:bodyPr>
          <a:lstStyle/>
          <a:p>
            <a:pPr marL="12700" marR="5080">
              <a:lnSpc>
                <a:spcPts val="1190"/>
              </a:lnSpc>
              <a:spcBef>
                <a:spcPts val="250"/>
              </a:spcBef>
            </a:pPr>
            <a:r>
              <a:rPr sz="1100" i="1" kern="0" dirty="0">
                <a:solidFill>
                  <a:sysClr val="windowText" lastClr="000000"/>
                </a:solidFill>
                <a:latin typeface="Calibri"/>
                <a:cs typeface="Calibri"/>
              </a:rPr>
              <a:t>Si</a:t>
            </a:r>
            <a:r>
              <a:rPr sz="1100" i="1" kern="0" spc="-20" dirty="0">
                <a:solidFill>
                  <a:sysClr val="windowText" lastClr="000000"/>
                </a:solidFill>
                <a:latin typeface="Calibri"/>
                <a:cs typeface="Calibri"/>
              </a:rPr>
              <a:t> </a:t>
            </a:r>
            <a:r>
              <a:rPr sz="1100" i="1" kern="0" dirty="0">
                <a:solidFill>
                  <a:sysClr val="windowText" lastClr="000000"/>
                </a:solidFill>
                <a:latin typeface="Calibri"/>
                <a:cs typeface="Calibri"/>
              </a:rPr>
              <a:t>para</a:t>
            </a:r>
            <a:r>
              <a:rPr sz="1100" i="1" kern="0" spc="-20" dirty="0">
                <a:solidFill>
                  <a:sysClr val="windowText" lastClr="000000"/>
                </a:solidFill>
                <a:latin typeface="Calibri"/>
                <a:cs typeface="Calibri"/>
              </a:rPr>
              <a:t> </a:t>
            </a:r>
            <a:r>
              <a:rPr sz="1100" i="1" kern="0" dirty="0">
                <a:solidFill>
                  <a:sysClr val="windowText" lastClr="000000"/>
                </a:solidFill>
                <a:latin typeface="Calibri"/>
                <a:cs typeface="Calibri"/>
              </a:rPr>
              <a:t>el</a:t>
            </a:r>
            <a:r>
              <a:rPr sz="1100" i="1" kern="0" spc="-15" dirty="0">
                <a:solidFill>
                  <a:sysClr val="windowText" lastClr="000000"/>
                </a:solidFill>
                <a:latin typeface="Calibri"/>
                <a:cs typeface="Calibri"/>
              </a:rPr>
              <a:t> </a:t>
            </a:r>
            <a:r>
              <a:rPr sz="1100" i="1" kern="0" dirty="0">
                <a:solidFill>
                  <a:sysClr val="windowText" lastClr="000000"/>
                </a:solidFill>
                <a:latin typeface="Calibri"/>
                <a:cs typeface="Calibri"/>
              </a:rPr>
              <a:t>segundo</a:t>
            </a:r>
            <a:r>
              <a:rPr sz="1100" i="1" kern="0" spc="-20" dirty="0">
                <a:solidFill>
                  <a:sysClr val="windowText" lastClr="000000"/>
                </a:solidFill>
                <a:latin typeface="Calibri"/>
                <a:cs typeface="Calibri"/>
              </a:rPr>
              <a:t> </a:t>
            </a:r>
            <a:r>
              <a:rPr sz="1100" i="1" kern="0" dirty="0">
                <a:solidFill>
                  <a:sysClr val="windowText" lastClr="000000"/>
                </a:solidFill>
                <a:latin typeface="Calibri"/>
                <a:cs typeface="Calibri"/>
              </a:rPr>
              <a:t>semestre</a:t>
            </a:r>
            <a:r>
              <a:rPr sz="1100" i="1" kern="0" spc="-50" dirty="0">
                <a:solidFill>
                  <a:sysClr val="windowText" lastClr="000000"/>
                </a:solidFill>
                <a:latin typeface="Calibri"/>
                <a:cs typeface="Calibri"/>
              </a:rPr>
              <a:t> </a:t>
            </a:r>
            <a:r>
              <a:rPr sz="1100" i="1" kern="0" spc="-25" dirty="0">
                <a:solidFill>
                  <a:sysClr val="windowText" lastClr="000000"/>
                </a:solidFill>
                <a:latin typeface="Calibri"/>
                <a:cs typeface="Calibri"/>
              </a:rPr>
              <a:t>sus </a:t>
            </a:r>
            <a:r>
              <a:rPr sz="1100" i="1" kern="0" dirty="0">
                <a:solidFill>
                  <a:sysClr val="windowText" lastClr="000000"/>
                </a:solidFill>
                <a:latin typeface="Calibri"/>
                <a:cs typeface="Calibri"/>
              </a:rPr>
              <a:t>ventas</a:t>
            </a:r>
            <a:r>
              <a:rPr sz="1100" i="1" kern="0" spc="-30" dirty="0">
                <a:solidFill>
                  <a:sysClr val="windowText" lastClr="000000"/>
                </a:solidFill>
                <a:latin typeface="Calibri"/>
                <a:cs typeface="Calibri"/>
              </a:rPr>
              <a:t> </a:t>
            </a:r>
            <a:r>
              <a:rPr sz="1100" i="1" kern="0" dirty="0">
                <a:solidFill>
                  <a:sysClr val="windowText" lastClr="000000"/>
                </a:solidFill>
                <a:latin typeface="Calibri"/>
                <a:cs typeface="Calibri"/>
              </a:rPr>
              <a:t>van</a:t>
            </a:r>
            <a:r>
              <a:rPr sz="1100" i="1" kern="0" spc="-20" dirty="0">
                <a:solidFill>
                  <a:sysClr val="windowText" lastClr="000000"/>
                </a:solidFill>
                <a:latin typeface="Calibri"/>
                <a:cs typeface="Calibri"/>
              </a:rPr>
              <a:t> </a:t>
            </a:r>
            <a:r>
              <a:rPr sz="1100" i="1" kern="0" dirty="0">
                <a:solidFill>
                  <a:sysClr val="windowText" lastClr="000000"/>
                </a:solidFill>
                <a:latin typeface="Calibri"/>
                <a:cs typeface="Calibri"/>
              </a:rPr>
              <a:t>a</a:t>
            </a:r>
            <a:r>
              <a:rPr sz="1100" i="1" kern="0" spc="-25" dirty="0">
                <a:solidFill>
                  <a:sysClr val="windowText" lastClr="000000"/>
                </a:solidFill>
                <a:latin typeface="Calibri"/>
                <a:cs typeface="Calibri"/>
              </a:rPr>
              <a:t> </a:t>
            </a:r>
            <a:r>
              <a:rPr sz="1100" i="1" kern="0" dirty="0">
                <a:solidFill>
                  <a:sysClr val="windowText" lastClr="000000"/>
                </a:solidFill>
                <a:latin typeface="Calibri"/>
                <a:cs typeface="Calibri"/>
              </a:rPr>
              <a:t>aumentar</a:t>
            </a:r>
            <a:r>
              <a:rPr sz="1100" i="1" kern="0" spc="-25" dirty="0">
                <a:solidFill>
                  <a:sysClr val="windowText" lastClr="000000"/>
                </a:solidFill>
                <a:latin typeface="Calibri"/>
                <a:cs typeface="Calibri"/>
              </a:rPr>
              <a:t> </a:t>
            </a:r>
            <a:r>
              <a:rPr sz="1100" i="1" kern="0" dirty="0">
                <a:solidFill>
                  <a:sysClr val="windowText" lastClr="000000"/>
                </a:solidFill>
                <a:latin typeface="Calibri"/>
                <a:cs typeface="Calibri"/>
              </a:rPr>
              <a:t>un</a:t>
            </a:r>
            <a:r>
              <a:rPr sz="1100" i="1" kern="0" spc="-15" dirty="0">
                <a:solidFill>
                  <a:sysClr val="windowText" lastClr="000000"/>
                </a:solidFill>
                <a:latin typeface="Calibri"/>
                <a:cs typeface="Calibri"/>
              </a:rPr>
              <a:t> </a:t>
            </a:r>
            <a:r>
              <a:rPr sz="1100" i="1" kern="0" dirty="0">
                <a:solidFill>
                  <a:sysClr val="windowText" lastClr="000000"/>
                </a:solidFill>
                <a:latin typeface="Calibri"/>
                <a:cs typeface="Calibri"/>
              </a:rPr>
              <a:t>10%</a:t>
            </a:r>
            <a:r>
              <a:rPr sz="1100" i="1" kern="0" spc="-15" dirty="0">
                <a:solidFill>
                  <a:sysClr val="windowText" lastClr="000000"/>
                </a:solidFill>
                <a:latin typeface="Calibri"/>
                <a:cs typeface="Calibri"/>
              </a:rPr>
              <a:t> </a:t>
            </a:r>
            <a:r>
              <a:rPr sz="1100" i="1" kern="0" spc="-50" dirty="0">
                <a:solidFill>
                  <a:sysClr val="windowText" lastClr="000000"/>
                </a:solidFill>
                <a:latin typeface="Calibri"/>
                <a:cs typeface="Calibri"/>
              </a:rPr>
              <a:t>y</a:t>
            </a:r>
            <a:r>
              <a:rPr sz="1100" i="1" kern="0" dirty="0">
                <a:solidFill>
                  <a:sysClr val="windowText" lastClr="000000"/>
                </a:solidFill>
                <a:latin typeface="Calibri"/>
                <a:cs typeface="Calibri"/>
              </a:rPr>
              <a:t> sus</a:t>
            </a:r>
            <a:r>
              <a:rPr sz="1100" i="1" kern="0" spc="-15" dirty="0">
                <a:solidFill>
                  <a:sysClr val="windowText" lastClr="000000"/>
                </a:solidFill>
                <a:latin typeface="Calibri"/>
                <a:cs typeface="Calibri"/>
              </a:rPr>
              <a:t> </a:t>
            </a:r>
            <a:r>
              <a:rPr sz="1100" i="1" kern="0" dirty="0">
                <a:solidFill>
                  <a:sysClr val="windowText" lastClr="000000"/>
                </a:solidFill>
                <a:latin typeface="Calibri"/>
                <a:cs typeface="Calibri"/>
              </a:rPr>
              <a:t>gastos</a:t>
            </a:r>
            <a:r>
              <a:rPr sz="1100" i="1" kern="0" spc="-40" dirty="0">
                <a:solidFill>
                  <a:sysClr val="windowText" lastClr="000000"/>
                </a:solidFill>
                <a:latin typeface="Calibri"/>
                <a:cs typeface="Calibri"/>
              </a:rPr>
              <a:t> </a:t>
            </a:r>
            <a:r>
              <a:rPr sz="1100" i="1" kern="0" dirty="0">
                <a:solidFill>
                  <a:sysClr val="windowText" lastClr="000000"/>
                </a:solidFill>
                <a:latin typeface="Calibri"/>
                <a:cs typeface="Calibri"/>
              </a:rPr>
              <a:t>promedio</a:t>
            </a:r>
            <a:r>
              <a:rPr sz="1100" i="1" kern="0" spc="-30" dirty="0">
                <a:solidFill>
                  <a:sysClr val="windowText" lastClr="000000"/>
                </a:solidFill>
                <a:latin typeface="Calibri"/>
                <a:cs typeface="Calibri"/>
              </a:rPr>
              <a:t> </a:t>
            </a:r>
            <a:r>
              <a:rPr sz="1100" i="1" kern="0" spc="-10" dirty="0">
                <a:solidFill>
                  <a:sysClr val="windowText" lastClr="000000"/>
                </a:solidFill>
                <a:latin typeface="Calibri"/>
                <a:cs typeface="Calibri"/>
              </a:rPr>
              <a:t>mensuales </a:t>
            </a:r>
            <a:r>
              <a:rPr sz="1100" i="1" kern="0" dirty="0">
                <a:solidFill>
                  <a:sysClr val="windowText" lastClr="000000"/>
                </a:solidFill>
                <a:latin typeface="Calibri"/>
                <a:cs typeface="Calibri"/>
              </a:rPr>
              <a:t>un</a:t>
            </a:r>
            <a:r>
              <a:rPr sz="1100" i="1" kern="0" spc="-5" dirty="0">
                <a:solidFill>
                  <a:sysClr val="windowText" lastClr="000000"/>
                </a:solidFill>
                <a:latin typeface="Calibri"/>
                <a:cs typeface="Calibri"/>
              </a:rPr>
              <a:t> </a:t>
            </a:r>
            <a:r>
              <a:rPr sz="1100" i="1" kern="0" dirty="0">
                <a:solidFill>
                  <a:sysClr val="windowText" lastClr="000000"/>
                </a:solidFill>
                <a:latin typeface="Calibri"/>
                <a:cs typeface="Calibri"/>
              </a:rPr>
              <a:t>8%,</a:t>
            </a:r>
            <a:r>
              <a:rPr sz="1100" i="1" kern="0" spc="-5" dirty="0">
                <a:solidFill>
                  <a:sysClr val="windowText" lastClr="000000"/>
                </a:solidFill>
                <a:latin typeface="Calibri"/>
                <a:cs typeface="Calibri"/>
              </a:rPr>
              <a:t> </a:t>
            </a:r>
            <a:r>
              <a:rPr sz="1100" i="1" kern="0" spc="-10" dirty="0">
                <a:solidFill>
                  <a:sysClr val="windowText" lastClr="000000"/>
                </a:solidFill>
                <a:latin typeface="Calibri"/>
                <a:cs typeface="Calibri"/>
              </a:rPr>
              <a:t>teniendo</a:t>
            </a:r>
            <a:r>
              <a:rPr sz="1100" i="1" kern="0" spc="-25" dirty="0">
                <a:solidFill>
                  <a:sysClr val="windowText" lastClr="000000"/>
                </a:solidFill>
                <a:latin typeface="Calibri"/>
                <a:cs typeface="Calibri"/>
              </a:rPr>
              <a:t> </a:t>
            </a:r>
            <a:r>
              <a:rPr sz="1100" i="1" kern="0" dirty="0">
                <a:solidFill>
                  <a:sysClr val="windowText" lastClr="000000"/>
                </a:solidFill>
                <a:latin typeface="Calibri"/>
                <a:cs typeface="Calibri"/>
              </a:rPr>
              <a:t>un</a:t>
            </a:r>
            <a:r>
              <a:rPr sz="1100" i="1" kern="0" spc="-10" dirty="0">
                <a:solidFill>
                  <a:sysClr val="windowText" lastClr="000000"/>
                </a:solidFill>
                <a:latin typeface="Calibri"/>
                <a:cs typeface="Calibri"/>
              </a:rPr>
              <a:t> </a:t>
            </a:r>
            <a:r>
              <a:rPr sz="1100" i="1" kern="0" dirty="0">
                <a:solidFill>
                  <a:sysClr val="windowText" lastClr="000000"/>
                </a:solidFill>
                <a:latin typeface="Calibri"/>
                <a:cs typeface="Calibri"/>
              </a:rPr>
              <a:t>costo</a:t>
            </a:r>
            <a:r>
              <a:rPr sz="1100" i="1" kern="0" spc="-15" dirty="0">
                <a:solidFill>
                  <a:sysClr val="windowText" lastClr="000000"/>
                </a:solidFill>
                <a:latin typeface="Calibri"/>
                <a:cs typeface="Calibri"/>
              </a:rPr>
              <a:t> </a:t>
            </a:r>
            <a:r>
              <a:rPr sz="1100" i="1" kern="0" dirty="0">
                <a:solidFill>
                  <a:sysClr val="windowText" lastClr="000000"/>
                </a:solidFill>
                <a:latin typeface="Calibri"/>
                <a:cs typeface="Calibri"/>
              </a:rPr>
              <a:t>del</a:t>
            </a:r>
            <a:r>
              <a:rPr sz="1100" i="1" kern="0" spc="-5" dirty="0">
                <a:solidFill>
                  <a:sysClr val="windowText" lastClr="000000"/>
                </a:solidFill>
                <a:latin typeface="Calibri"/>
                <a:cs typeface="Calibri"/>
              </a:rPr>
              <a:t> </a:t>
            </a:r>
            <a:r>
              <a:rPr sz="1100" i="1" kern="0" spc="-25" dirty="0">
                <a:solidFill>
                  <a:sysClr val="windowText" lastClr="000000"/>
                </a:solidFill>
                <a:latin typeface="Calibri"/>
                <a:cs typeface="Calibri"/>
              </a:rPr>
              <a:t>82%</a:t>
            </a:r>
            <a:endParaRPr sz="1100" kern="0">
              <a:solidFill>
                <a:sysClr val="windowText" lastClr="000000"/>
              </a:solidFill>
              <a:latin typeface="Calibri"/>
              <a:cs typeface="Calibri"/>
            </a:endParaRPr>
          </a:p>
          <a:p>
            <a:pPr marL="12700">
              <a:lnSpc>
                <a:spcPts val="1100"/>
              </a:lnSpc>
            </a:pPr>
            <a:r>
              <a:rPr sz="1100" i="1" kern="0" dirty="0">
                <a:solidFill>
                  <a:sysClr val="windowText" lastClr="000000"/>
                </a:solidFill>
                <a:latin typeface="Calibri"/>
                <a:cs typeface="Calibri"/>
              </a:rPr>
              <a:t>¿Qué</a:t>
            </a:r>
            <a:r>
              <a:rPr sz="1100" i="1" kern="0" spc="-20" dirty="0">
                <a:solidFill>
                  <a:sysClr val="windowText" lastClr="000000"/>
                </a:solidFill>
                <a:latin typeface="Calibri"/>
                <a:cs typeface="Calibri"/>
              </a:rPr>
              <a:t> </a:t>
            </a:r>
            <a:r>
              <a:rPr sz="1100" i="1" kern="0" dirty="0">
                <a:solidFill>
                  <a:sysClr val="windowText" lastClr="000000"/>
                </a:solidFill>
                <a:latin typeface="Calibri"/>
                <a:cs typeface="Calibri"/>
              </a:rPr>
              <a:t>resultado</a:t>
            </a:r>
            <a:r>
              <a:rPr sz="1100" i="1" kern="0" spc="-55" dirty="0">
                <a:solidFill>
                  <a:sysClr val="windowText" lastClr="000000"/>
                </a:solidFill>
                <a:latin typeface="Calibri"/>
                <a:cs typeface="Calibri"/>
              </a:rPr>
              <a:t> </a:t>
            </a:r>
            <a:r>
              <a:rPr sz="1100" i="1" kern="0" dirty="0">
                <a:solidFill>
                  <a:sysClr val="windowText" lastClr="000000"/>
                </a:solidFill>
                <a:latin typeface="Calibri"/>
                <a:cs typeface="Calibri"/>
              </a:rPr>
              <a:t>anual</a:t>
            </a:r>
            <a:r>
              <a:rPr sz="1100" i="1" kern="0" spc="-10" dirty="0">
                <a:solidFill>
                  <a:sysClr val="windowText" lastClr="000000"/>
                </a:solidFill>
                <a:latin typeface="Calibri"/>
                <a:cs typeface="Calibri"/>
              </a:rPr>
              <a:t> </a:t>
            </a:r>
            <a:r>
              <a:rPr sz="1100" i="1" kern="0" dirty="0">
                <a:solidFill>
                  <a:sysClr val="windowText" lastClr="000000"/>
                </a:solidFill>
                <a:latin typeface="Calibri"/>
                <a:cs typeface="Calibri"/>
              </a:rPr>
              <a:t>proyecta</a:t>
            </a:r>
            <a:r>
              <a:rPr sz="1100" i="1" kern="0" spc="-40" dirty="0">
                <a:solidFill>
                  <a:sysClr val="windowText" lastClr="000000"/>
                </a:solidFill>
                <a:latin typeface="Calibri"/>
                <a:cs typeface="Calibri"/>
              </a:rPr>
              <a:t> </a:t>
            </a:r>
            <a:r>
              <a:rPr sz="1100" i="1" kern="0" spc="-25" dirty="0">
                <a:solidFill>
                  <a:sysClr val="windowText" lastClr="000000"/>
                </a:solidFill>
                <a:latin typeface="Calibri"/>
                <a:cs typeface="Calibri"/>
              </a:rPr>
              <a:t>la</a:t>
            </a:r>
            <a:endParaRPr sz="1100" kern="0">
              <a:solidFill>
                <a:sysClr val="windowText" lastClr="000000"/>
              </a:solidFill>
              <a:latin typeface="Calibri"/>
              <a:cs typeface="Calibri"/>
            </a:endParaRPr>
          </a:p>
          <a:p>
            <a:pPr marL="12700">
              <a:lnSpc>
                <a:spcPts val="1255"/>
              </a:lnSpc>
            </a:pPr>
            <a:r>
              <a:rPr sz="1100" i="1" kern="0" spc="-10" dirty="0">
                <a:solidFill>
                  <a:sysClr val="windowText" lastClr="000000"/>
                </a:solidFill>
                <a:latin typeface="Calibri"/>
                <a:cs typeface="Calibri"/>
              </a:rPr>
              <a:t>empresa?</a:t>
            </a:r>
            <a:endParaRPr sz="1100" kern="0">
              <a:solidFill>
                <a:sysClr val="windowText" lastClr="000000"/>
              </a:solidFill>
              <a:latin typeface="Calibri"/>
              <a:cs typeface="Calibri"/>
            </a:endParaRPr>
          </a:p>
        </p:txBody>
      </p:sp>
      <p:sp>
        <p:nvSpPr>
          <p:cNvPr id="10" name="object 10"/>
          <p:cNvSpPr txBox="1"/>
          <p:nvPr/>
        </p:nvSpPr>
        <p:spPr>
          <a:xfrm>
            <a:off x="2260498" y="4364864"/>
            <a:ext cx="133350" cy="182101"/>
          </a:xfrm>
          <a:prstGeom prst="rect">
            <a:avLst/>
          </a:prstGeom>
        </p:spPr>
        <p:txBody>
          <a:bodyPr vert="horz" wrap="square" lIns="0" tIns="12700" rIns="0" bIns="0" rtlCol="0">
            <a:spAutoFit/>
          </a:bodyPr>
          <a:lstStyle/>
          <a:p>
            <a:pPr marL="12700">
              <a:spcBef>
                <a:spcPts val="100"/>
              </a:spcBef>
            </a:pPr>
            <a:r>
              <a:rPr sz="1100" i="1" kern="0" spc="-25" dirty="0">
                <a:solidFill>
                  <a:sysClr val="windowText" lastClr="000000"/>
                </a:solidFill>
                <a:latin typeface="Calibri"/>
                <a:cs typeface="Calibri"/>
              </a:rPr>
              <a:t>3.</a:t>
            </a:r>
            <a:endParaRPr sz="1100" kern="0">
              <a:solidFill>
                <a:sysClr val="windowText" lastClr="000000"/>
              </a:solidFill>
              <a:latin typeface="Calibri"/>
              <a:cs typeface="Calibri"/>
            </a:endParaRPr>
          </a:p>
        </p:txBody>
      </p:sp>
      <p:sp>
        <p:nvSpPr>
          <p:cNvPr id="11" name="object 11"/>
          <p:cNvSpPr txBox="1"/>
          <p:nvPr/>
        </p:nvSpPr>
        <p:spPr>
          <a:xfrm>
            <a:off x="2646071" y="4364864"/>
            <a:ext cx="1920239" cy="1099185"/>
          </a:xfrm>
          <a:prstGeom prst="rect">
            <a:avLst/>
          </a:prstGeom>
        </p:spPr>
        <p:txBody>
          <a:bodyPr vert="horz" wrap="square" lIns="0" tIns="31750" rIns="0" bIns="0" rtlCol="0">
            <a:spAutoFit/>
          </a:bodyPr>
          <a:lstStyle/>
          <a:p>
            <a:pPr marL="12700" marR="5080">
              <a:lnSpc>
                <a:spcPts val="1190"/>
              </a:lnSpc>
              <a:spcBef>
                <a:spcPts val="250"/>
              </a:spcBef>
            </a:pPr>
            <a:r>
              <a:rPr sz="1100" i="1" kern="0" spc="-10" dirty="0">
                <a:solidFill>
                  <a:sysClr val="windowText" lastClr="000000"/>
                </a:solidFill>
                <a:latin typeface="Calibri"/>
                <a:cs typeface="Calibri"/>
              </a:rPr>
              <a:t>Suponiendo</a:t>
            </a:r>
            <a:r>
              <a:rPr sz="1100" i="1" kern="0" spc="-25" dirty="0">
                <a:solidFill>
                  <a:sysClr val="windowText" lastClr="000000"/>
                </a:solidFill>
                <a:latin typeface="Calibri"/>
                <a:cs typeface="Calibri"/>
              </a:rPr>
              <a:t> </a:t>
            </a:r>
            <a:r>
              <a:rPr sz="1100" i="1" kern="0" dirty="0">
                <a:solidFill>
                  <a:sysClr val="windowText" lastClr="000000"/>
                </a:solidFill>
                <a:latin typeface="Calibri"/>
                <a:cs typeface="Calibri"/>
              </a:rPr>
              <a:t>que</a:t>
            </a:r>
            <a:r>
              <a:rPr sz="1100" i="1" kern="0" spc="5" dirty="0">
                <a:solidFill>
                  <a:sysClr val="windowText" lastClr="000000"/>
                </a:solidFill>
                <a:latin typeface="Calibri"/>
                <a:cs typeface="Calibri"/>
              </a:rPr>
              <a:t> </a:t>
            </a:r>
            <a:r>
              <a:rPr sz="1100" i="1" kern="0" dirty="0">
                <a:solidFill>
                  <a:sysClr val="windowText" lastClr="000000"/>
                </a:solidFill>
                <a:latin typeface="Calibri"/>
                <a:cs typeface="Calibri"/>
              </a:rPr>
              <a:t>el</a:t>
            </a:r>
            <a:r>
              <a:rPr sz="1100" i="1" kern="0" spc="-5" dirty="0">
                <a:solidFill>
                  <a:sysClr val="windowText" lastClr="000000"/>
                </a:solidFill>
                <a:latin typeface="Calibri"/>
                <a:cs typeface="Calibri"/>
              </a:rPr>
              <a:t> </a:t>
            </a:r>
            <a:r>
              <a:rPr sz="1100" i="1" kern="0" dirty="0">
                <a:solidFill>
                  <a:sysClr val="windowText" lastClr="000000"/>
                </a:solidFill>
                <a:latin typeface="Calibri"/>
                <a:cs typeface="Calibri"/>
              </a:rPr>
              <a:t>siguiente</a:t>
            </a:r>
            <a:r>
              <a:rPr sz="1100" i="1" kern="0" spc="-25" dirty="0">
                <a:solidFill>
                  <a:sysClr val="windowText" lastClr="000000"/>
                </a:solidFill>
                <a:latin typeface="Calibri"/>
                <a:cs typeface="Calibri"/>
              </a:rPr>
              <a:t> </a:t>
            </a:r>
            <a:r>
              <a:rPr sz="1100" i="1" kern="0" spc="-20" dirty="0">
                <a:solidFill>
                  <a:sysClr val="windowText" lastClr="000000"/>
                </a:solidFill>
                <a:latin typeface="Calibri"/>
                <a:cs typeface="Calibri"/>
              </a:rPr>
              <a:t>año, </a:t>
            </a:r>
            <a:r>
              <a:rPr sz="1100" i="1" kern="0" dirty="0">
                <a:solidFill>
                  <a:sysClr val="windowText" lastClr="000000"/>
                </a:solidFill>
                <a:latin typeface="Calibri"/>
                <a:cs typeface="Calibri"/>
              </a:rPr>
              <a:t>planea</a:t>
            </a:r>
            <a:r>
              <a:rPr sz="1100" i="1" kern="0" spc="-25" dirty="0">
                <a:solidFill>
                  <a:sysClr val="windowText" lastClr="000000"/>
                </a:solidFill>
                <a:latin typeface="Calibri"/>
                <a:cs typeface="Calibri"/>
              </a:rPr>
              <a:t> </a:t>
            </a:r>
            <a:r>
              <a:rPr sz="1100" i="1" kern="0" dirty="0">
                <a:solidFill>
                  <a:sysClr val="windowText" lastClr="000000"/>
                </a:solidFill>
                <a:latin typeface="Calibri"/>
                <a:cs typeface="Calibri"/>
              </a:rPr>
              <a:t>tener</a:t>
            </a:r>
            <a:r>
              <a:rPr sz="1100" i="1" kern="0" spc="-30" dirty="0">
                <a:solidFill>
                  <a:sysClr val="windowText" lastClr="000000"/>
                </a:solidFill>
                <a:latin typeface="Calibri"/>
                <a:cs typeface="Calibri"/>
              </a:rPr>
              <a:t> </a:t>
            </a:r>
            <a:r>
              <a:rPr sz="1100" i="1" kern="0" dirty="0">
                <a:solidFill>
                  <a:sysClr val="windowText" lastClr="000000"/>
                </a:solidFill>
                <a:latin typeface="Calibri"/>
                <a:cs typeface="Calibri"/>
              </a:rPr>
              <a:t>un</a:t>
            </a:r>
            <a:r>
              <a:rPr sz="1100" i="1" kern="0" spc="-20" dirty="0">
                <a:solidFill>
                  <a:sysClr val="windowText" lastClr="000000"/>
                </a:solidFill>
                <a:latin typeface="Calibri"/>
                <a:cs typeface="Calibri"/>
              </a:rPr>
              <a:t> </a:t>
            </a:r>
            <a:r>
              <a:rPr sz="1100" i="1" kern="0" dirty="0">
                <a:solidFill>
                  <a:sysClr val="windowText" lastClr="000000"/>
                </a:solidFill>
                <a:latin typeface="Calibri"/>
                <a:cs typeface="Calibri"/>
              </a:rPr>
              <a:t>costo</a:t>
            </a:r>
            <a:r>
              <a:rPr sz="1100" i="1" kern="0" spc="-25" dirty="0">
                <a:solidFill>
                  <a:sysClr val="windowText" lastClr="000000"/>
                </a:solidFill>
                <a:latin typeface="Calibri"/>
                <a:cs typeface="Calibri"/>
              </a:rPr>
              <a:t> </a:t>
            </a:r>
            <a:r>
              <a:rPr sz="1100" i="1" kern="0" dirty="0">
                <a:solidFill>
                  <a:sysClr val="windowText" lastClr="000000"/>
                </a:solidFill>
                <a:latin typeface="Calibri"/>
                <a:cs typeface="Calibri"/>
              </a:rPr>
              <a:t>de</a:t>
            </a:r>
            <a:r>
              <a:rPr sz="1100" i="1" kern="0" spc="-15" dirty="0">
                <a:solidFill>
                  <a:sysClr val="windowText" lastClr="000000"/>
                </a:solidFill>
                <a:latin typeface="Calibri"/>
                <a:cs typeface="Calibri"/>
              </a:rPr>
              <a:t> </a:t>
            </a:r>
            <a:r>
              <a:rPr sz="1100" i="1" kern="0" spc="-10" dirty="0">
                <a:solidFill>
                  <a:sysClr val="windowText" lastClr="000000"/>
                </a:solidFill>
                <a:latin typeface="Calibri"/>
                <a:cs typeface="Calibri"/>
              </a:rPr>
              <a:t>ventas </a:t>
            </a:r>
            <a:r>
              <a:rPr sz="1100" i="1" kern="0" dirty="0">
                <a:solidFill>
                  <a:sysClr val="windowText" lastClr="000000"/>
                </a:solidFill>
                <a:latin typeface="Calibri"/>
                <a:cs typeface="Calibri"/>
              </a:rPr>
              <a:t>promedio</a:t>
            </a:r>
            <a:r>
              <a:rPr sz="1100" i="1" kern="0" spc="-35" dirty="0">
                <a:solidFill>
                  <a:sysClr val="windowText" lastClr="000000"/>
                </a:solidFill>
                <a:latin typeface="Calibri"/>
                <a:cs typeface="Calibri"/>
              </a:rPr>
              <a:t> </a:t>
            </a:r>
            <a:r>
              <a:rPr sz="1100" i="1" kern="0" dirty="0">
                <a:solidFill>
                  <a:sysClr val="windowText" lastClr="000000"/>
                </a:solidFill>
                <a:latin typeface="Calibri"/>
                <a:cs typeface="Calibri"/>
              </a:rPr>
              <a:t>del</a:t>
            </a:r>
            <a:r>
              <a:rPr sz="1100" i="1" kern="0" spc="-25" dirty="0">
                <a:solidFill>
                  <a:sysClr val="windowText" lastClr="000000"/>
                </a:solidFill>
                <a:latin typeface="Calibri"/>
                <a:cs typeface="Calibri"/>
              </a:rPr>
              <a:t> </a:t>
            </a:r>
            <a:r>
              <a:rPr sz="1100" i="1" kern="0" dirty="0">
                <a:solidFill>
                  <a:sysClr val="windowText" lastClr="000000"/>
                </a:solidFill>
                <a:latin typeface="Calibri"/>
                <a:cs typeface="Calibri"/>
              </a:rPr>
              <a:t>81.5%,</a:t>
            </a:r>
            <a:r>
              <a:rPr sz="1100" i="1" kern="0" spc="-20" dirty="0">
                <a:solidFill>
                  <a:sysClr val="windowText" lastClr="000000"/>
                </a:solidFill>
                <a:latin typeface="Calibri"/>
                <a:cs typeface="Calibri"/>
              </a:rPr>
              <a:t> </a:t>
            </a:r>
            <a:r>
              <a:rPr sz="1100" i="1" kern="0" dirty="0">
                <a:solidFill>
                  <a:sysClr val="windowText" lastClr="000000"/>
                </a:solidFill>
                <a:latin typeface="Calibri"/>
                <a:cs typeface="Calibri"/>
              </a:rPr>
              <a:t>con</a:t>
            </a:r>
            <a:r>
              <a:rPr sz="1100" i="1" kern="0" spc="-15" dirty="0">
                <a:solidFill>
                  <a:sysClr val="windowText" lastClr="000000"/>
                </a:solidFill>
                <a:latin typeface="Calibri"/>
                <a:cs typeface="Calibri"/>
              </a:rPr>
              <a:t> </a:t>
            </a:r>
            <a:r>
              <a:rPr sz="1100" i="1" kern="0" spc="-10" dirty="0">
                <a:solidFill>
                  <a:sysClr val="windowText" lastClr="000000"/>
                </a:solidFill>
                <a:latin typeface="Calibri"/>
                <a:cs typeface="Calibri"/>
              </a:rPr>
              <a:t>gastos mensuales</a:t>
            </a:r>
            <a:r>
              <a:rPr sz="1100" i="1" kern="0" spc="-25" dirty="0">
                <a:solidFill>
                  <a:sysClr val="windowText" lastClr="000000"/>
                </a:solidFill>
                <a:latin typeface="Calibri"/>
                <a:cs typeface="Calibri"/>
              </a:rPr>
              <a:t> </a:t>
            </a:r>
            <a:r>
              <a:rPr sz="1100" i="1" kern="0" dirty="0">
                <a:solidFill>
                  <a:sysClr val="windowText" lastClr="000000"/>
                </a:solidFill>
                <a:latin typeface="Calibri"/>
                <a:cs typeface="Calibri"/>
              </a:rPr>
              <a:t>de</a:t>
            </a:r>
            <a:r>
              <a:rPr sz="1100" i="1" kern="0" spc="-10" dirty="0">
                <a:solidFill>
                  <a:sysClr val="windowText" lastClr="000000"/>
                </a:solidFill>
                <a:latin typeface="Calibri"/>
                <a:cs typeface="Calibri"/>
              </a:rPr>
              <a:t> </a:t>
            </a:r>
            <a:r>
              <a:rPr sz="1100" i="1" kern="0" dirty="0">
                <a:solidFill>
                  <a:sysClr val="windowText" lastClr="000000"/>
                </a:solidFill>
                <a:latin typeface="Calibri"/>
                <a:cs typeface="Calibri"/>
              </a:rPr>
              <a:t>$330,000</a:t>
            </a:r>
            <a:r>
              <a:rPr sz="1100" i="1" kern="0" spc="-10" dirty="0">
                <a:solidFill>
                  <a:sysClr val="windowText" lastClr="000000"/>
                </a:solidFill>
                <a:latin typeface="Calibri"/>
                <a:cs typeface="Calibri"/>
              </a:rPr>
              <a:t> </a:t>
            </a:r>
            <a:r>
              <a:rPr sz="1100" i="1" kern="0" spc="-20" dirty="0">
                <a:solidFill>
                  <a:sysClr val="windowText" lastClr="000000"/>
                </a:solidFill>
                <a:latin typeface="Calibri"/>
                <a:cs typeface="Calibri"/>
              </a:rPr>
              <a:t>¿Que </a:t>
            </a:r>
            <a:r>
              <a:rPr sz="1100" i="1" kern="0" dirty="0">
                <a:solidFill>
                  <a:sysClr val="windowText" lastClr="000000"/>
                </a:solidFill>
                <a:latin typeface="Calibri"/>
                <a:cs typeface="Calibri"/>
              </a:rPr>
              <a:t>promedio</a:t>
            </a:r>
            <a:r>
              <a:rPr sz="1100" i="1" kern="0" spc="-45" dirty="0">
                <a:solidFill>
                  <a:sysClr val="windowText" lastClr="000000"/>
                </a:solidFill>
                <a:latin typeface="Calibri"/>
                <a:cs typeface="Calibri"/>
              </a:rPr>
              <a:t> </a:t>
            </a:r>
            <a:r>
              <a:rPr sz="1100" i="1" kern="0" dirty="0">
                <a:solidFill>
                  <a:sysClr val="windowText" lastClr="000000"/>
                </a:solidFill>
                <a:latin typeface="Calibri"/>
                <a:cs typeface="Calibri"/>
              </a:rPr>
              <a:t>de</a:t>
            </a:r>
            <a:r>
              <a:rPr sz="1100" i="1" kern="0" spc="-20" dirty="0">
                <a:solidFill>
                  <a:sysClr val="windowText" lastClr="000000"/>
                </a:solidFill>
                <a:latin typeface="Calibri"/>
                <a:cs typeface="Calibri"/>
              </a:rPr>
              <a:t> </a:t>
            </a:r>
            <a:r>
              <a:rPr sz="1100" i="1" kern="0" dirty="0">
                <a:solidFill>
                  <a:sysClr val="windowText" lastClr="000000"/>
                </a:solidFill>
                <a:latin typeface="Calibri"/>
                <a:cs typeface="Calibri"/>
              </a:rPr>
              <a:t>ventas</a:t>
            </a:r>
            <a:r>
              <a:rPr sz="1100" i="1" kern="0" spc="-50" dirty="0">
                <a:solidFill>
                  <a:sysClr val="windowText" lastClr="000000"/>
                </a:solidFill>
                <a:latin typeface="Calibri"/>
                <a:cs typeface="Calibri"/>
              </a:rPr>
              <a:t> </a:t>
            </a:r>
            <a:r>
              <a:rPr sz="1100" i="1" kern="0" dirty="0">
                <a:solidFill>
                  <a:sysClr val="windowText" lastClr="000000"/>
                </a:solidFill>
                <a:latin typeface="Calibri"/>
                <a:cs typeface="Calibri"/>
              </a:rPr>
              <a:t>anuales</a:t>
            </a:r>
            <a:r>
              <a:rPr sz="1100" i="1" kern="0" spc="-40" dirty="0">
                <a:solidFill>
                  <a:sysClr val="windowText" lastClr="000000"/>
                </a:solidFill>
                <a:latin typeface="Calibri"/>
                <a:cs typeface="Calibri"/>
              </a:rPr>
              <a:t> </a:t>
            </a:r>
            <a:r>
              <a:rPr sz="1100" i="1" kern="0" spc="-20" dirty="0">
                <a:solidFill>
                  <a:sysClr val="windowText" lastClr="000000"/>
                </a:solidFill>
                <a:latin typeface="Calibri"/>
                <a:cs typeface="Calibri"/>
              </a:rPr>
              <a:t>debe </a:t>
            </a:r>
            <a:r>
              <a:rPr sz="1100" i="1" kern="0" dirty="0">
                <a:solidFill>
                  <a:sysClr val="windowText" lastClr="000000"/>
                </a:solidFill>
                <a:latin typeface="Calibri"/>
                <a:cs typeface="Calibri"/>
              </a:rPr>
              <a:t>tener</a:t>
            </a:r>
            <a:r>
              <a:rPr sz="1100" i="1" kern="0" spc="-35" dirty="0">
                <a:solidFill>
                  <a:sysClr val="windowText" lastClr="000000"/>
                </a:solidFill>
                <a:latin typeface="Calibri"/>
                <a:cs typeface="Calibri"/>
              </a:rPr>
              <a:t> </a:t>
            </a:r>
            <a:r>
              <a:rPr sz="1100" i="1" kern="0" dirty="0">
                <a:solidFill>
                  <a:sysClr val="windowText" lastClr="000000"/>
                </a:solidFill>
                <a:latin typeface="Calibri"/>
                <a:cs typeface="Calibri"/>
              </a:rPr>
              <a:t>para</a:t>
            </a:r>
            <a:r>
              <a:rPr sz="1100" i="1" kern="0" spc="-40" dirty="0">
                <a:solidFill>
                  <a:sysClr val="windowText" lastClr="000000"/>
                </a:solidFill>
                <a:latin typeface="Calibri"/>
                <a:cs typeface="Calibri"/>
              </a:rPr>
              <a:t> </a:t>
            </a:r>
            <a:r>
              <a:rPr sz="1100" i="1" kern="0" dirty="0">
                <a:solidFill>
                  <a:sysClr val="windowText" lastClr="000000"/>
                </a:solidFill>
                <a:latin typeface="Calibri"/>
                <a:cs typeface="Calibri"/>
              </a:rPr>
              <a:t>alcanzar</a:t>
            </a:r>
            <a:r>
              <a:rPr sz="1100" i="1" kern="0" spc="-10" dirty="0">
                <a:solidFill>
                  <a:sysClr val="windowText" lastClr="000000"/>
                </a:solidFill>
                <a:latin typeface="Calibri"/>
                <a:cs typeface="Calibri"/>
              </a:rPr>
              <a:t> </a:t>
            </a:r>
            <a:r>
              <a:rPr sz="1100" i="1" kern="0" dirty="0">
                <a:solidFill>
                  <a:sysClr val="windowText" lastClr="000000"/>
                </a:solidFill>
                <a:latin typeface="Calibri"/>
                <a:cs typeface="Calibri"/>
              </a:rPr>
              <a:t>una</a:t>
            </a:r>
            <a:r>
              <a:rPr sz="1100" i="1" kern="0" spc="-30" dirty="0">
                <a:solidFill>
                  <a:sysClr val="windowText" lastClr="000000"/>
                </a:solidFill>
                <a:latin typeface="Calibri"/>
                <a:cs typeface="Calibri"/>
              </a:rPr>
              <a:t> </a:t>
            </a:r>
            <a:r>
              <a:rPr sz="1100" i="1" kern="0" spc="-10" dirty="0">
                <a:solidFill>
                  <a:sysClr val="windowText" lastClr="000000"/>
                </a:solidFill>
                <a:latin typeface="Calibri"/>
                <a:cs typeface="Calibri"/>
              </a:rPr>
              <a:t>utilidad </a:t>
            </a:r>
            <a:r>
              <a:rPr sz="1100" i="1" kern="0" dirty="0">
                <a:solidFill>
                  <a:sysClr val="windowText" lastClr="000000"/>
                </a:solidFill>
                <a:latin typeface="Calibri"/>
                <a:cs typeface="Calibri"/>
              </a:rPr>
              <a:t>neta</a:t>
            </a:r>
            <a:r>
              <a:rPr sz="1100" i="1" kern="0" spc="-25" dirty="0">
                <a:solidFill>
                  <a:sysClr val="windowText" lastClr="000000"/>
                </a:solidFill>
                <a:latin typeface="Calibri"/>
                <a:cs typeface="Calibri"/>
              </a:rPr>
              <a:t> </a:t>
            </a:r>
            <a:r>
              <a:rPr sz="1100" i="1" kern="0" dirty="0">
                <a:solidFill>
                  <a:sysClr val="windowText" lastClr="000000"/>
                </a:solidFill>
                <a:latin typeface="Calibri"/>
                <a:cs typeface="Calibri"/>
              </a:rPr>
              <a:t>anual</a:t>
            </a:r>
            <a:r>
              <a:rPr sz="1100" i="1" kern="0" spc="-20" dirty="0">
                <a:solidFill>
                  <a:sysClr val="windowText" lastClr="000000"/>
                </a:solidFill>
                <a:latin typeface="Calibri"/>
                <a:cs typeface="Calibri"/>
              </a:rPr>
              <a:t> </a:t>
            </a:r>
            <a:r>
              <a:rPr sz="1100" i="1" kern="0" dirty="0">
                <a:solidFill>
                  <a:sysClr val="windowText" lastClr="000000"/>
                </a:solidFill>
                <a:latin typeface="Calibri"/>
                <a:cs typeface="Calibri"/>
              </a:rPr>
              <a:t>del</a:t>
            </a:r>
            <a:r>
              <a:rPr sz="1100" i="1" kern="0" spc="-15" dirty="0">
                <a:solidFill>
                  <a:sysClr val="windowText" lastClr="000000"/>
                </a:solidFill>
                <a:latin typeface="Calibri"/>
                <a:cs typeface="Calibri"/>
              </a:rPr>
              <a:t> </a:t>
            </a:r>
            <a:r>
              <a:rPr sz="1100" i="1" kern="0" spc="-25" dirty="0">
                <a:solidFill>
                  <a:sysClr val="windowText" lastClr="000000"/>
                </a:solidFill>
                <a:latin typeface="Calibri"/>
                <a:cs typeface="Calibri"/>
              </a:rPr>
              <a:t>5%?</a:t>
            </a:r>
            <a:endParaRPr sz="1100" kern="0">
              <a:solidFill>
                <a:sysClr val="windowText" lastClr="000000"/>
              </a:solidFill>
              <a:latin typeface="Calibri"/>
              <a:cs typeface="Calibri"/>
            </a:endParaRPr>
          </a:p>
        </p:txBody>
      </p:sp>
      <p:grpSp>
        <p:nvGrpSpPr>
          <p:cNvPr id="12" name="object 12"/>
          <p:cNvGrpSpPr/>
          <p:nvPr/>
        </p:nvGrpSpPr>
        <p:grpSpPr>
          <a:xfrm>
            <a:off x="5340984" y="877469"/>
            <a:ext cx="4669790" cy="5104765"/>
            <a:chOff x="3816984" y="877468"/>
            <a:chExt cx="4669790" cy="5104765"/>
          </a:xfrm>
        </p:grpSpPr>
        <p:pic>
          <p:nvPicPr>
            <p:cNvPr id="13" name="object 13"/>
            <p:cNvPicPr/>
            <p:nvPr/>
          </p:nvPicPr>
          <p:blipFill>
            <a:blip r:embed="rId4" cstate="print"/>
            <a:stretch>
              <a:fillRect/>
            </a:stretch>
          </p:blipFill>
          <p:spPr>
            <a:xfrm>
              <a:off x="3816984" y="877468"/>
              <a:ext cx="4666995" cy="5043043"/>
            </a:xfrm>
            <a:prstGeom prst="rect">
              <a:avLst/>
            </a:prstGeom>
          </p:spPr>
        </p:pic>
        <p:pic>
          <p:nvPicPr>
            <p:cNvPr id="14" name="object 14"/>
            <p:cNvPicPr/>
            <p:nvPr/>
          </p:nvPicPr>
          <p:blipFill>
            <a:blip r:embed="rId5" cstate="print"/>
            <a:stretch>
              <a:fillRect/>
            </a:stretch>
          </p:blipFill>
          <p:spPr>
            <a:xfrm>
              <a:off x="3816984" y="5858833"/>
              <a:ext cx="4669790" cy="123361"/>
            </a:xfrm>
            <a:prstGeom prst="rect">
              <a:avLst/>
            </a:prstGeom>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524000" y="0"/>
            <a:ext cx="9144000" cy="6858000"/>
          </a:xfrm>
          <a:custGeom>
            <a:avLst/>
            <a:gdLst/>
            <a:ahLst/>
            <a:cxnLst/>
            <a:rect l="l" t="t" r="r" b="b"/>
            <a:pathLst>
              <a:path w="9144000" h="6858000">
                <a:moveTo>
                  <a:pt x="9144000" y="0"/>
                </a:moveTo>
                <a:lnTo>
                  <a:pt x="0" y="0"/>
                </a:lnTo>
                <a:lnTo>
                  <a:pt x="0" y="6858000"/>
                </a:lnTo>
                <a:lnTo>
                  <a:pt x="9144000" y="6858000"/>
                </a:lnTo>
                <a:lnTo>
                  <a:pt x="9144000" y="0"/>
                </a:lnTo>
                <a:close/>
              </a:path>
            </a:pathLst>
          </a:custGeom>
          <a:solidFill>
            <a:srgbClr val="4E4E4E"/>
          </a:solidFill>
        </p:spPr>
        <p:txBody>
          <a:bodyPr wrap="square" lIns="0" tIns="0" rIns="0" bIns="0" rtlCol="0"/>
          <a:lstStyle/>
          <a:p>
            <a:endParaRPr kern="0">
              <a:solidFill>
                <a:sysClr val="windowText" lastClr="000000"/>
              </a:solidFill>
            </a:endParaRPr>
          </a:p>
        </p:txBody>
      </p:sp>
      <p:grpSp>
        <p:nvGrpSpPr>
          <p:cNvPr id="3" name="object 3"/>
          <p:cNvGrpSpPr/>
          <p:nvPr/>
        </p:nvGrpSpPr>
        <p:grpSpPr>
          <a:xfrm>
            <a:off x="1869059" y="467359"/>
            <a:ext cx="8454390" cy="5923280"/>
            <a:chOff x="345059" y="467359"/>
            <a:chExt cx="8454390" cy="5923280"/>
          </a:xfrm>
        </p:grpSpPr>
        <p:pic>
          <p:nvPicPr>
            <p:cNvPr id="4" name="object 4"/>
            <p:cNvPicPr/>
            <p:nvPr/>
          </p:nvPicPr>
          <p:blipFill>
            <a:blip r:embed="rId2" cstate="print"/>
            <a:stretch>
              <a:fillRect/>
            </a:stretch>
          </p:blipFill>
          <p:spPr>
            <a:xfrm>
              <a:off x="4632324" y="2089404"/>
              <a:ext cx="4029075" cy="2679319"/>
            </a:xfrm>
            <a:prstGeom prst="rect">
              <a:avLst/>
            </a:prstGeom>
          </p:spPr>
        </p:pic>
        <p:sp>
          <p:nvSpPr>
            <p:cNvPr id="5" name="object 5"/>
            <p:cNvSpPr/>
            <p:nvPr/>
          </p:nvSpPr>
          <p:spPr>
            <a:xfrm>
              <a:off x="357759" y="480059"/>
              <a:ext cx="8428990" cy="5897880"/>
            </a:xfrm>
            <a:custGeom>
              <a:avLst/>
              <a:gdLst/>
              <a:ahLst/>
              <a:cxnLst/>
              <a:rect l="l" t="t" r="r" b="b"/>
              <a:pathLst>
                <a:path w="8428990" h="5897880">
                  <a:moveTo>
                    <a:pt x="0" y="5897880"/>
                  </a:moveTo>
                  <a:lnTo>
                    <a:pt x="8428482" y="5897880"/>
                  </a:lnTo>
                  <a:lnTo>
                    <a:pt x="8428482" y="0"/>
                  </a:lnTo>
                  <a:lnTo>
                    <a:pt x="0" y="0"/>
                  </a:lnTo>
                  <a:lnTo>
                    <a:pt x="0" y="5897880"/>
                  </a:lnTo>
                  <a:close/>
                </a:path>
              </a:pathLst>
            </a:custGeom>
            <a:ln w="25399">
              <a:solidFill>
                <a:srgbClr val="FFFFFF"/>
              </a:solidFill>
            </a:ln>
          </p:spPr>
          <p:txBody>
            <a:bodyPr wrap="square" lIns="0" tIns="0" rIns="0" bIns="0" rtlCol="0"/>
            <a:lstStyle/>
            <a:p>
              <a:endParaRPr kern="0">
                <a:solidFill>
                  <a:sysClr val="windowText" lastClr="000000"/>
                </a:solidFill>
              </a:endParaRPr>
            </a:p>
          </p:txBody>
        </p:sp>
        <p:pic>
          <p:nvPicPr>
            <p:cNvPr id="6" name="object 6"/>
            <p:cNvPicPr/>
            <p:nvPr/>
          </p:nvPicPr>
          <p:blipFill>
            <a:blip r:embed="rId3" cstate="print"/>
            <a:stretch>
              <a:fillRect/>
            </a:stretch>
          </p:blipFill>
          <p:spPr>
            <a:xfrm>
              <a:off x="482600" y="2089404"/>
              <a:ext cx="4029075" cy="2679319"/>
            </a:xfrm>
            <a:prstGeom prst="rect">
              <a:avLst/>
            </a:prstGeom>
          </p:spPr>
        </p:pic>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27605" y="356996"/>
            <a:ext cx="5016500" cy="436880"/>
          </a:xfrm>
          <a:prstGeom prst="rect">
            <a:avLst/>
          </a:prstGeom>
        </p:spPr>
        <p:txBody>
          <a:bodyPr vert="horz" wrap="square" lIns="0" tIns="12700" rIns="0" bIns="0" rtlCol="0">
            <a:spAutoFit/>
          </a:bodyPr>
          <a:lstStyle/>
          <a:p>
            <a:pPr marL="12700">
              <a:spcBef>
                <a:spcPts val="100"/>
              </a:spcBef>
            </a:pPr>
            <a:r>
              <a:rPr sz="2700" dirty="0">
                <a:solidFill>
                  <a:srgbClr val="FFFFFF"/>
                </a:solidFill>
              </a:rPr>
              <a:t>La</a:t>
            </a:r>
            <a:r>
              <a:rPr sz="2700" spc="-50" dirty="0">
                <a:solidFill>
                  <a:srgbClr val="FFFFFF"/>
                </a:solidFill>
              </a:rPr>
              <a:t> </a:t>
            </a:r>
            <a:r>
              <a:rPr sz="2700" dirty="0">
                <a:solidFill>
                  <a:srgbClr val="FFFFFF"/>
                </a:solidFill>
              </a:rPr>
              <a:t>IA</a:t>
            </a:r>
            <a:r>
              <a:rPr sz="2700" spc="-40" dirty="0">
                <a:solidFill>
                  <a:srgbClr val="FFFFFF"/>
                </a:solidFill>
              </a:rPr>
              <a:t> </a:t>
            </a:r>
            <a:r>
              <a:rPr sz="2700" dirty="0">
                <a:solidFill>
                  <a:srgbClr val="FFFFFF"/>
                </a:solidFill>
              </a:rPr>
              <a:t>como</a:t>
            </a:r>
            <a:r>
              <a:rPr sz="2700" spc="-45" dirty="0">
                <a:solidFill>
                  <a:srgbClr val="FFFFFF"/>
                </a:solidFill>
              </a:rPr>
              <a:t> </a:t>
            </a:r>
            <a:r>
              <a:rPr sz="2700" dirty="0">
                <a:solidFill>
                  <a:srgbClr val="FFFFFF"/>
                </a:solidFill>
              </a:rPr>
              <a:t>coach</a:t>
            </a:r>
            <a:r>
              <a:rPr sz="2700" spc="-45" dirty="0">
                <a:solidFill>
                  <a:srgbClr val="FFFFFF"/>
                </a:solidFill>
              </a:rPr>
              <a:t> </a:t>
            </a:r>
            <a:r>
              <a:rPr sz="2700" spc="-10" dirty="0">
                <a:solidFill>
                  <a:srgbClr val="FFFFFF"/>
                </a:solidFill>
              </a:rPr>
              <a:t>organizacional</a:t>
            </a:r>
            <a:r>
              <a:rPr sz="2700" spc="-55" dirty="0">
                <a:solidFill>
                  <a:srgbClr val="FFFFFF"/>
                </a:solidFill>
              </a:rPr>
              <a:t> </a:t>
            </a:r>
            <a:r>
              <a:rPr sz="2700" spc="-25" dirty="0">
                <a:solidFill>
                  <a:srgbClr val="FFFFFF"/>
                </a:solidFill>
              </a:rPr>
              <a:t>del</a:t>
            </a:r>
            <a:endParaRPr sz="2700"/>
          </a:p>
        </p:txBody>
      </p:sp>
      <p:sp>
        <p:nvSpPr>
          <p:cNvPr id="3" name="object 3"/>
          <p:cNvSpPr txBox="1"/>
          <p:nvPr/>
        </p:nvSpPr>
        <p:spPr>
          <a:xfrm>
            <a:off x="2127606" y="727025"/>
            <a:ext cx="2576195" cy="437515"/>
          </a:xfrm>
          <a:prstGeom prst="rect">
            <a:avLst/>
          </a:prstGeom>
        </p:spPr>
        <p:txBody>
          <a:bodyPr vert="horz" wrap="square" lIns="0" tIns="12700" rIns="0" bIns="0" rtlCol="0">
            <a:spAutoFit/>
          </a:bodyPr>
          <a:lstStyle/>
          <a:p>
            <a:pPr marL="12700">
              <a:spcBef>
                <a:spcPts val="100"/>
              </a:spcBef>
            </a:pPr>
            <a:r>
              <a:rPr sz="2700" kern="0" dirty="0">
                <a:solidFill>
                  <a:srgbClr val="FFFFFF"/>
                </a:solidFill>
                <a:latin typeface="Calibri"/>
                <a:cs typeface="Calibri"/>
              </a:rPr>
              <a:t>CP</a:t>
            </a:r>
            <a:r>
              <a:rPr sz="2700" kern="0" spc="-30" dirty="0">
                <a:solidFill>
                  <a:srgbClr val="FFFFFF"/>
                </a:solidFill>
                <a:latin typeface="Calibri"/>
                <a:cs typeface="Calibri"/>
              </a:rPr>
              <a:t> </a:t>
            </a:r>
            <a:r>
              <a:rPr sz="2700" kern="0" spc="-10" dirty="0">
                <a:solidFill>
                  <a:srgbClr val="FFFFFF"/>
                </a:solidFill>
                <a:latin typeface="Calibri"/>
                <a:cs typeface="Calibri"/>
              </a:rPr>
              <a:t>independiente.</a:t>
            </a:r>
            <a:endParaRPr sz="2700" kern="0">
              <a:solidFill>
                <a:sysClr val="windowText" lastClr="000000"/>
              </a:solidFill>
              <a:latin typeface="Calibri"/>
              <a:cs typeface="Calibri"/>
            </a:endParaRPr>
          </a:p>
        </p:txBody>
      </p:sp>
      <p:pic>
        <p:nvPicPr>
          <p:cNvPr id="4" name="object 4"/>
          <p:cNvPicPr/>
          <p:nvPr/>
        </p:nvPicPr>
        <p:blipFill>
          <a:blip r:embed="rId2" cstate="print"/>
          <a:stretch>
            <a:fillRect/>
          </a:stretch>
        </p:blipFill>
        <p:spPr>
          <a:xfrm>
            <a:off x="3119114" y="3341752"/>
            <a:ext cx="1731759" cy="1677035"/>
          </a:xfrm>
          <a:prstGeom prst="rect">
            <a:avLst/>
          </a:prstGeom>
        </p:spPr>
      </p:pic>
      <p:pic>
        <p:nvPicPr>
          <p:cNvPr id="5" name="object 5"/>
          <p:cNvPicPr/>
          <p:nvPr/>
        </p:nvPicPr>
        <p:blipFill>
          <a:blip r:embed="rId3" cstate="print"/>
          <a:stretch>
            <a:fillRect/>
          </a:stretch>
        </p:blipFill>
        <p:spPr>
          <a:xfrm>
            <a:off x="6395314" y="2754258"/>
            <a:ext cx="3576484" cy="290148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523998" y="-48"/>
            <a:ext cx="3030600" cy="6858046"/>
          </a:xfrm>
          <a:prstGeom prst="rect">
            <a:avLst/>
          </a:prstGeom>
        </p:spPr>
      </p:pic>
      <p:sp>
        <p:nvSpPr>
          <p:cNvPr id="3" name="object 3"/>
          <p:cNvSpPr txBox="1"/>
          <p:nvPr/>
        </p:nvSpPr>
        <p:spPr>
          <a:xfrm>
            <a:off x="2097736" y="2725624"/>
            <a:ext cx="1906905" cy="1831339"/>
          </a:xfrm>
          <a:prstGeom prst="rect">
            <a:avLst/>
          </a:prstGeom>
        </p:spPr>
        <p:txBody>
          <a:bodyPr vert="horz" wrap="square" lIns="0" tIns="62230" rIns="0" bIns="0" rtlCol="0">
            <a:spAutoFit/>
          </a:bodyPr>
          <a:lstStyle/>
          <a:p>
            <a:pPr marL="12700" marR="5080">
              <a:lnSpc>
                <a:spcPct val="90000"/>
              </a:lnSpc>
              <a:spcBef>
                <a:spcPts val="490"/>
              </a:spcBef>
            </a:pPr>
            <a:r>
              <a:rPr sz="3200" kern="0" spc="-15" dirty="0">
                <a:solidFill>
                  <a:srgbClr val="FFFFFF"/>
                </a:solidFill>
                <a:latin typeface="Calibri"/>
                <a:cs typeface="Calibri"/>
              </a:rPr>
              <a:t>¿Marketing </a:t>
            </a:r>
            <a:r>
              <a:rPr sz="3200" kern="0" spc="-25" dirty="0">
                <a:solidFill>
                  <a:srgbClr val="FFFFFF"/>
                </a:solidFill>
                <a:latin typeface="Calibri"/>
                <a:cs typeface="Calibri"/>
              </a:rPr>
              <a:t>del </a:t>
            </a:r>
            <a:r>
              <a:rPr sz="3200" kern="0" spc="-10" dirty="0">
                <a:solidFill>
                  <a:srgbClr val="FFFFFF"/>
                </a:solidFill>
                <a:latin typeface="Calibri"/>
                <a:cs typeface="Calibri"/>
              </a:rPr>
              <a:t>Contador Público?</a:t>
            </a:r>
            <a:endParaRPr sz="3200" kern="0">
              <a:solidFill>
                <a:sysClr val="windowText" lastClr="000000"/>
              </a:solidFill>
              <a:latin typeface="Calibri"/>
              <a:cs typeface="Calibri"/>
            </a:endParaRPr>
          </a:p>
        </p:txBody>
      </p:sp>
      <p:pic>
        <p:nvPicPr>
          <p:cNvPr id="4" name="object 4"/>
          <p:cNvPicPr/>
          <p:nvPr/>
        </p:nvPicPr>
        <p:blipFill>
          <a:blip r:embed="rId3" cstate="print"/>
          <a:stretch>
            <a:fillRect/>
          </a:stretch>
        </p:blipFill>
        <p:spPr>
          <a:xfrm>
            <a:off x="4900803" y="719315"/>
            <a:ext cx="5419344" cy="5419344"/>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021612" y="673469"/>
            <a:ext cx="3701169" cy="2008681"/>
          </a:xfrm>
          <a:prstGeom prst="rect">
            <a:avLst/>
          </a:prstGeom>
        </p:spPr>
      </p:pic>
      <p:grpSp>
        <p:nvGrpSpPr>
          <p:cNvPr id="3" name="object 3"/>
          <p:cNvGrpSpPr/>
          <p:nvPr/>
        </p:nvGrpSpPr>
        <p:grpSpPr>
          <a:xfrm>
            <a:off x="1841500" y="4303281"/>
            <a:ext cx="4121150" cy="1416685"/>
            <a:chOff x="317500" y="4303280"/>
            <a:chExt cx="4121150" cy="1416685"/>
          </a:xfrm>
        </p:grpSpPr>
        <p:pic>
          <p:nvPicPr>
            <p:cNvPr id="4" name="object 4"/>
            <p:cNvPicPr/>
            <p:nvPr/>
          </p:nvPicPr>
          <p:blipFill>
            <a:blip r:embed="rId3" cstate="print"/>
            <a:stretch>
              <a:fillRect/>
            </a:stretch>
          </p:blipFill>
          <p:spPr>
            <a:xfrm>
              <a:off x="342900" y="4328680"/>
              <a:ext cx="4070096" cy="1365377"/>
            </a:xfrm>
            <a:prstGeom prst="rect">
              <a:avLst/>
            </a:prstGeom>
          </p:spPr>
        </p:pic>
        <p:sp>
          <p:nvSpPr>
            <p:cNvPr id="5" name="object 5"/>
            <p:cNvSpPr/>
            <p:nvPr/>
          </p:nvSpPr>
          <p:spPr>
            <a:xfrm>
              <a:off x="330200" y="4315980"/>
              <a:ext cx="4095750" cy="1391285"/>
            </a:xfrm>
            <a:custGeom>
              <a:avLst/>
              <a:gdLst/>
              <a:ahLst/>
              <a:cxnLst/>
              <a:rect l="l" t="t" r="r" b="b"/>
              <a:pathLst>
                <a:path w="4095750" h="1391285">
                  <a:moveTo>
                    <a:pt x="0" y="1390777"/>
                  </a:moveTo>
                  <a:lnTo>
                    <a:pt x="4095496" y="1390777"/>
                  </a:lnTo>
                  <a:lnTo>
                    <a:pt x="4095496" y="0"/>
                  </a:lnTo>
                  <a:lnTo>
                    <a:pt x="0" y="0"/>
                  </a:lnTo>
                  <a:lnTo>
                    <a:pt x="0" y="1390777"/>
                  </a:lnTo>
                  <a:close/>
                </a:path>
              </a:pathLst>
            </a:custGeom>
            <a:ln w="25400">
              <a:solidFill>
                <a:srgbClr val="000000"/>
              </a:solidFill>
            </a:ln>
          </p:spPr>
          <p:txBody>
            <a:bodyPr wrap="square" lIns="0" tIns="0" rIns="0" bIns="0" rtlCol="0"/>
            <a:lstStyle/>
            <a:p>
              <a:endParaRPr kern="0">
                <a:solidFill>
                  <a:sysClr val="windowText" lastClr="000000"/>
                </a:solidFill>
              </a:endParaRPr>
            </a:p>
          </p:txBody>
        </p:sp>
      </p:grpSp>
      <p:sp>
        <p:nvSpPr>
          <p:cNvPr id="6" name="object 6"/>
          <p:cNvSpPr/>
          <p:nvPr/>
        </p:nvSpPr>
        <p:spPr>
          <a:xfrm>
            <a:off x="1524000" y="0"/>
            <a:ext cx="4606290" cy="6858000"/>
          </a:xfrm>
          <a:custGeom>
            <a:avLst/>
            <a:gdLst/>
            <a:ahLst/>
            <a:cxnLst/>
            <a:rect l="l" t="t" r="r" b="b"/>
            <a:pathLst>
              <a:path w="4606290" h="6858000">
                <a:moveTo>
                  <a:pt x="4606290" y="0"/>
                </a:moveTo>
                <a:lnTo>
                  <a:pt x="4537710" y="0"/>
                </a:lnTo>
                <a:lnTo>
                  <a:pt x="4537710" y="3383292"/>
                </a:lnTo>
                <a:lnTo>
                  <a:pt x="0" y="3383292"/>
                </a:lnTo>
                <a:lnTo>
                  <a:pt x="0" y="3474720"/>
                </a:lnTo>
                <a:lnTo>
                  <a:pt x="4537710" y="3474720"/>
                </a:lnTo>
                <a:lnTo>
                  <a:pt x="4537710" y="6858000"/>
                </a:lnTo>
                <a:lnTo>
                  <a:pt x="4606290" y="6858000"/>
                </a:lnTo>
                <a:lnTo>
                  <a:pt x="4606290" y="0"/>
                </a:lnTo>
                <a:close/>
              </a:path>
            </a:pathLst>
          </a:custGeom>
          <a:solidFill>
            <a:srgbClr val="404040"/>
          </a:solidFill>
        </p:spPr>
        <p:txBody>
          <a:bodyPr wrap="square" lIns="0" tIns="0" rIns="0" bIns="0" rtlCol="0"/>
          <a:lstStyle/>
          <a:p>
            <a:endParaRPr kern="0">
              <a:solidFill>
                <a:sysClr val="windowText" lastClr="000000"/>
              </a:solidFill>
            </a:endParaRPr>
          </a:p>
        </p:txBody>
      </p:sp>
      <p:pic>
        <p:nvPicPr>
          <p:cNvPr id="7" name="object 7"/>
          <p:cNvPicPr/>
          <p:nvPr/>
        </p:nvPicPr>
        <p:blipFill>
          <a:blip r:embed="rId4" cstate="print"/>
          <a:stretch>
            <a:fillRect/>
          </a:stretch>
        </p:blipFill>
        <p:spPr>
          <a:xfrm>
            <a:off x="6255003" y="2471420"/>
            <a:ext cx="4070096" cy="1770506"/>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524001" y="4558"/>
            <a:ext cx="1374775" cy="1402080"/>
          </a:xfrm>
          <a:custGeom>
            <a:avLst/>
            <a:gdLst/>
            <a:ahLst/>
            <a:cxnLst/>
            <a:rect l="l" t="t" r="r" b="b"/>
            <a:pathLst>
              <a:path w="1374775" h="1402080">
                <a:moveTo>
                  <a:pt x="1374775" y="432447"/>
                </a:moveTo>
                <a:lnTo>
                  <a:pt x="1099210" y="156984"/>
                </a:lnTo>
                <a:lnTo>
                  <a:pt x="0" y="0"/>
                </a:lnTo>
                <a:lnTo>
                  <a:pt x="0" y="840689"/>
                </a:lnTo>
                <a:lnTo>
                  <a:pt x="25933" y="1022235"/>
                </a:lnTo>
                <a:lnTo>
                  <a:pt x="405460" y="1401711"/>
                </a:lnTo>
                <a:lnTo>
                  <a:pt x="817689" y="989507"/>
                </a:lnTo>
                <a:lnTo>
                  <a:pt x="967790" y="1139583"/>
                </a:lnTo>
                <a:lnTo>
                  <a:pt x="1310005" y="797318"/>
                </a:lnTo>
                <a:lnTo>
                  <a:pt x="1159941" y="647268"/>
                </a:lnTo>
                <a:lnTo>
                  <a:pt x="1374775" y="432447"/>
                </a:lnTo>
                <a:close/>
              </a:path>
            </a:pathLst>
          </a:custGeom>
          <a:solidFill>
            <a:srgbClr val="4F81BC">
              <a:alpha val="30195"/>
            </a:srgbClr>
          </a:solidFill>
        </p:spPr>
        <p:txBody>
          <a:bodyPr wrap="square" lIns="0" tIns="0" rIns="0" bIns="0" rtlCol="0"/>
          <a:lstStyle/>
          <a:p>
            <a:endParaRPr kern="0">
              <a:solidFill>
                <a:sysClr val="windowText" lastClr="000000"/>
              </a:solidFill>
            </a:endParaRPr>
          </a:p>
        </p:txBody>
      </p:sp>
      <p:sp>
        <p:nvSpPr>
          <p:cNvPr id="3" name="object 3"/>
          <p:cNvSpPr/>
          <p:nvPr/>
        </p:nvSpPr>
        <p:spPr>
          <a:xfrm>
            <a:off x="8541512" y="0"/>
            <a:ext cx="2126615" cy="1480820"/>
          </a:xfrm>
          <a:custGeom>
            <a:avLst/>
            <a:gdLst/>
            <a:ahLst/>
            <a:cxnLst/>
            <a:rect l="l" t="t" r="r" b="b"/>
            <a:pathLst>
              <a:path w="2126615" h="1480820">
                <a:moveTo>
                  <a:pt x="2126488" y="0"/>
                </a:moveTo>
                <a:lnTo>
                  <a:pt x="0" y="0"/>
                </a:lnTo>
                <a:lnTo>
                  <a:pt x="565950" y="719721"/>
                </a:lnTo>
                <a:lnTo>
                  <a:pt x="347599" y="938149"/>
                </a:lnTo>
                <a:lnTo>
                  <a:pt x="833628" y="1424178"/>
                </a:lnTo>
                <a:lnTo>
                  <a:pt x="993914" y="1263954"/>
                </a:lnTo>
                <a:lnTo>
                  <a:pt x="1164463" y="1480820"/>
                </a:lnTo>
                <a:lnTo>
                  <a:pt x="2126488" y="257556"/>
                </a:lnTo>
                <a:lnTo>
                  <a:pt x="2126488" y="0"/>
                </a:lnTo>
                <a:close/>
              </a:path>
            </a:pathLst>
          </a:custGeom>
          <a:solidFill>
            <a:srgbClr val="8063A1">
              <a:alpha val="30195"/>
            </a:srgbClr>
          </a:solidFill>
        </p:spPr>
        <p:txBody>
          <a:bodyPr wrap="square" lIns="0" tIns="0" rIns="0" bIns="0" rtlCol="0"/>
          <a:lstStyle/>
          <a:p>
            <a:endParaRPr kern="0">
              <a:solidFill>
                <a:sysClr val="windowText" lastClr="000000"/>
              </a:solidFill>
            </a:endParaRPr>
          </a:p>
        </p:txBody>
      </p:sp>
      <p:sp>
        <p:nvSpPr>
          <p:cNvPr id="4" name="object 4"/>
          <p:cNvSpPr/>
          <p:nvPr/>
        </p:nvSpPr>
        <p:spPr>
          <a:xfrm>
            <a:off x="7506208" y="6115494"/>
            <a:ext cx="1121410" cy="742950"/>
          </a:xfrm>
          <a:custGeom>
            <a:avLst/>
            <a:gdLst/>
            <a:ahLst/>
            <a:cxnLst/>
            <a:rect l="l" t="t" r="r" b="b"/>
            <a:pathLst>
              <a:path w="1121409" h="742950">
                <a:moveTo>
                  <a:pt x="560450" y="0"/>
                </a:moveTo>
                <a:lnTo>
                  <a:pt x="0" y="742505"/>
                </a:lnTo>
                <a:lnTo>
                  <a:pt x="1120901" y="742505"/>
                </a:lnTo>
                <a:lnTo>
                  <a:pt x="560450" y="0"/>
                </a:lnTo>
                <a:close/>
              </a:path>
            </a:pathLst>
          </a:custGeom>
          <a:solidFill>
            <a:srgbClr val="4F81BC">
              <a:alpha val="30195"/>
            </a:srgbClr>
          </a:solidFill>
        </p:spPr>
        <p:txBody>
          <a:bodyPr wrap="square" lIns="0" tIns="0" rIns="0" bIns="0" rtlCol="0"/>
          <a:lstStyle/>
          <a:p>
            <a:endParaRPr kern="0">
              <a:solidFill>
                <a:sysClr val="windowText" lastClr="000000"/>
              </a:solidFill>
            </a:endParaRPr>
          </a:p>
        </p:txBody>
      </p:sp>
      <p:pic>
        <p:nvPicPr>
          <p:cNvPr id="5" name="object 5"/>
          <p:cNvPicPr/>
          <p:nvPr/>
        </p:nvPicPr>
        <p:blipFill>
          <a:blip r:embed="rId2" cstate="print"/>
          <a:stretch>
            <a:fillRect/>
          </a:stretch>
        </p:blipFill>
        <p:spPr>
          <a:xfrm>
            <a:off x="2006600" y="1854580"/>
            <a:ext cx="8178800" cy="3148838"/>
          </a:xfrm>
          <a:prstGeom prst="rect">
            <a:avLst/>
          </a:prstGeom>
        </p:spPr>
      </p:pic>
      <p:sp>
        <p:nvSpPr>
          <p:cNvPr id="6" name="object 6"/>
          <p:cNvSpPr/>
          <p:nvPr/>
        </p:nvSpPr>
        <p:spPr>
          <a:xfrm>
            <a:off x="7227062" y="6453136"/>
            <a:ext cx="611505" cy="405130"/>
          </a:xfrm>
          <a:custGeom>
            <a:avLst/>
            <a:gdLst/>
            <a:ahLst/>
            <a:cxnLst/>
            <a:rect l="l" t="t" r="r" b="b"/>
            <a:pathLst>
              <a:path w="611504" h="405129">
                <a:moveTo>
                  <a:pt x="305562" y="0"/>
                </a:moveTo>
                <a:lnTo>
                  <a:pt x="0" y="404862"/>
                </a:lnTo>
                <a:lnTo>
                  <a:pt x="611124" y="404862"/>
                </a:lnTo>
                <a:lnTo>
                  <a:pt x="305562" y="0"/>
                </a:lnTo>
                <a:close/>
              </a:path>
            </a:pathLst>
          </a:custGeom>
          <a:solidFill>
            <a:srgbClr val="4F81BC">
              <a:alpha val="30195"/>
            </a:srgbClr>
          </a:solidFill>
        </p:spPr>
        <p:txBody>
          <a:bodyPr wrap="square" lIns="0" tIns="0" rIns="0" bIns="0" rtlCol="0"/>
          <a:lstStyle/>
          <a:p>
            <a:endParaRPr kern="0">
              <a:solidFill>
                <a:sysClr val="windowText" lastClr="000000"/>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995806" y="613690"/>
            <a:ext cx="8429625" cy="5922645"/>
            <a:chOff x="471805" y="613689"/>
            <a:chExt cx="8429625" cy="5922645"/>
          </a:xfrm>
        </p:grpSpPr>
        <p:sp>
          <p:nvSpPr>
            <p:cNvPr id="3" name="object 3"/>
            <p:cNvSpPr/>
            <p:nvPr/>
          </p:nvSpPr>
          <p:spPr>
            <a:xfrm>
              <a:off x="6432550" y="3335909"/>
              <a:ext cx="2468880" cy="3200400"/>
            </a:xfrm>
            <a:custGeom>
              <a:avLst/>
              <a:gdLst/>
              <a:ahLst/>
              <a:cxnLst/>
              <a:rect l="l" t="t" r="r" b="b"/>
              <a:pathLst>
                <a:path w="2468879" h="3200400">
                  <a:moveTo>
                    <a:pt x="2468879" y="0"/>
                  </a:moveTo>
                  <a:lnTo>
                    <a:pt x="0" y="3200361"/>
                  </a:lnTo>
                  <a:lnTo>
                    <a:pt x="2468879" y="3200361"/>
                  </a:lnTo>
                  <a:lnTo>
                    <a:pt x="2468879" y="0"/>
                  </a:lnTo>
                  <a:close/>
                </a:path>
              </a:pathLst>
            </a:custGeom>
            <a:solidFill>
              <a:srgbClr val="8063A1"/>
            </a:solidFill>
          </p:spPr>
          <p:txBody>
            <a:bodyPr wrap="square" lIns="0" tIns="0" rIns="0" bIns="0" rtlCol="0"/>
            <a:lstStyle/>
            <a:p>
              <a:endParaRPr kern="0">
                <a:solidFill>
                  <a:sysClr val="windowText" lastClr="000000"/>
                </a:solidFill>
              </a:endParaRPr>
            </a:p>
          </p:txBody>
        </p:sp>
        <p:sp>
          <p:nvSpPr>
            <p:cNvPr id="4" name="object 4"/>
            <p:cNvSpPr/>
            <p:nvPr/>
          </p:nvSpPr>
          <p:spPr>
            <a:xfrm>
              <a:off x="481330" y="623214"/>
              <a:ext cx="8178800" cy="5608320"/>
            </a:xfrm>
            <a:custGeom>
              <a:avLst/>
              <a:gdLst/>
              <a:ahLst/>
              <a:cxnLst/>
              <a:rect l="l" t="t" r="r" b="b"/>
              <a:pathLst>
                <a:path w="8178800" h="5608320">
                  <a:moveTo>
                    <a:pt x="0" y="5607939"/>
                  </a:moveTo>
                  <a:lnTo>
                    <a:pt x="8178800" y="5607939"/>
                  </a:lnTo>
                  <a:lnTo>
                    <a:pt x="8178800" y="0"/>
                  </a:lnTo>
                  <a:lnTo>
                    <a:pt x="0" y="0"/>
                  </a:lnTo>
                  <a:lnTo>
                    <a:pt x="0" y="5607939"/>
                  </a:lnTo>
                  <a:close/>
                </a:path>
              </a:pathLst>
            </a:custGeom>
            <a:ln w="19050">
              <a:solidFill>
                <a:srgbClr val="404040"/>
              </a:solidFill>
            </a:ln>
          </p:spPr>
          <p:txBody>
            <a:bodyPr wrap="square" lIns="0" tIns="0" rIns="0" bIns="0" rtlCol="0"/>
            <a:lstStyle/>
            <a:p>
              <a:endParaRPr kern="0">
                <a:solidFill>
                  <a:sysClr val="windowText" lastClr="000000"/>
                </a:solidFill>
              </a:endParaRPr>
            </a:p>
          </p:txBody>
        </p:sp>
        <p:pic>
          <p:nvPicPr>
            <p:cNvPr id="5" name="object 5"/>
            <p:cNvPicPr/>
            <p:nvPr/>
          </p:nvPicPr>
          <p:blipFill>
            <a:blip r:embed="rId2" cstate="print"/>
            <a:stretch>
              <a:fillRect/>
            </a:stretch>
          </p:blipFill>
          <p:spPr>
            <a:xfrm>
              <a:off x="1176037" y="1686187"/>
              <a:ext cx="4296343" cy="3679832"/>
            </a:xfrm>
            <a:prstGeom prst="rect">
              <a:avLst/>
            </a:prstGeom>
          </p:spPr>
        </p:pic>
        <p:pic>
          <p:nvPicPr>
            <p:cNvPr id="6" name="object 6"/>
            <p:cNvPicPr/>
            <p:nvPr/>
          </p:nvPicPr>
          <p:blipFill>
            <a:blip r:embed="rId3" cstate="print"/>
            <a:stretch>
              <a:fillRect/>
            </a:stretch>
          </p:blipFill>
          <p:spPr>
            <a:xfrm>
              <a:off x="6009386" y="858126"/>
              <a:ext cx="2413000" cy="1256931"/>
            </a:xfrm>
            <a:prstGeom prst="rect">
              <a:avLst/>
            </a:prstGeom>
          </p:spPr>
        </p:pic>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810664" y="937708"/>
            <a:ext cx="3479800" cy="5340346"/>
          </a:xfrm>
          <a:prstGeom prst="rect">
            <a:avLst/>
          </a:prstGeom>
        </p:spPr>
      </p:pic>
      <p:pic>
        <p:nvPicPr>
          <p:cNvPr id="3" name="object 3"/>
          <p:cNvPicPr/>
          <p:nvPr/>
        </p:nvPicPr>
        <p:blipFill>
          <a:blip r:embed="rId3" cstate="print"/>
          <a:stretch>
            <a:fillRect/>
          </a:stretch>
        </p:blipFill>
        <p:spPr>
          <a:xfrm>
            <a:off x="5909367" y="1109589"/>
            <a:ext cx="3708212" cy="4736197"/>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981278" y="2071312"/>
            <a:ext cx="2405154" cy="2664124"/>
          </a:xfrm>
          <a:prstGeom prst="rect">
            <a:avLst/>
          </a:prstGeom>
        </p:spPr>
      </p:pic>
      <p:sp>
        <p:nvSpPr>
          <p:cNvPr id="3" name="object 3"/>
          <p:cNvSpPr/>
          <p:nvPr/>
        </p:nvSpPr>
        <p:spPr>
          <a:xfrm>
            <a:off x="4648200" y="1573911"/>
            <a:ext cx="0" cy="3710304"/>
          </a:xfrm>
          <a:custGeom>
            <a:avLst/>
            <a:gdLst/>
            <a:ahLst/>
            <a:cxnLst/>
            <a:rect l="l" t="t" r="r" b="b"/>
            <a:pathLst>
              <a:path h="3710304">
                <a:moveTo>
                  <a:pt x="0" y="0"/>
                </a:moveTo>
                <a:lnTo>
                  <a:pt x="0" y="3710178"/>
                </a:lnTo>
              </a:path>
            </a:pathLst>
          </a:custGeom>
          <a:ln w="19050">
            <a:solidFill>
              <a:srgbClr val="7E7E7E"/>
            </a:solidFill>
          </a:ln>
        </p:spPr>
        <p:txBody>
          <a:bodyPr wrap="square" lIns="0" tIns="0" rIns="0" bIns="0" rtlCol="0"/>
          <a:lstStyle/>
          <a:p>
            <a:endParaRPr kern="0">
              <a:solidFill>
                <a:sysClr val="windowText" lastClr="000000"/>
              </a:solidFill>
            </a:endParaRPr>
          </a:p>
        </p:txBody>
      </p:sp>
      <p:pic>
        <p:nvPicPr>
          <p:cNvPr id="4" name="object 4"/>
          <p:cNvPicPr/>
          <p:nvPr/>
        </p:nvPicPr>
        <p:blipFill>
          <a:blip r:embed="rId3" cstate="print"/>
          <a:stretch>
            <a:fillRect/>
          </a:stretch>
        </p:blipFill>
        <p:spPr>
          <a:xfrm>
            <a:off x="4757039" y="2100960"/>
            <a:ext cx="2653030" cy="2590800"/>
          </a:xfrm>
          <a:prstGeom prst="rect">
            <a:avLst/>
          </a:prstGeom>
        </p:spPr>
      </p:pic>
      <p:sp>
        <p:nvSpPr>
          <p:cNvPr id="5" name="object 5"/>
          <p:cNvSpPr/>
          <p:nvPr/>
        </p:nvSpPr>
        <p:spPr>
          <a:xfrm>
            <a:off x="7520940" y="1573911"/>
            <a:ext cx="0" cy="3710304"/>
          </a:xfrm>
          <a:custGeom>
            <a:avLst/>
            <a:gdLst/>
            <a:ahLst/>
            <a:cxnLst/>
            <a:rect l="l" t="t" r="r" b="b"/>
            <a:pathLst>
              <a:path h="3710304">
                <a:moveTo>
                  <a:pt x="0" y="0"/>
                </a:moveTo>
                <a:lnTo>
                  <a:pt x="0" y="3710178"/>
                </a:lnTo>
              </a:path>
            </a:pathLst>
          </a:custGeom>
          <a:ln w="19050">
            <a:solidFill>
              <a:srgbClr val="7E7E7E"/>
            </a:solidFill>
          </a:ln>
        </p:spPr>
        <p:txBody>
          <a:bodyPr wrap="square" lIns="0" tIns="0" rIns="0" bIns="0" rtlCol="0"/>
          <a:lstStyle/>
          <a:p>
            <a:endParaRPr kern="0">
              <a:solidFill>
                <a:sysClr val="windowText" lastClr="000000"/>
              </a:solidFill>
            </a:endParaRPr>
          </a:p>
        </p:txBody>
      </p:sp>
      <p:pic>
        <p:nvPicPr>
          <p:cNvPr id="6" name="object 6"/>
          <p:cNvPicPr/>
          <p:nvPr/>
        </p:nvPicPr>
        <p:blipFill>
          <a:blip r:embed="rId4" cstate="print"/>
          <a:stretch>
            <a:fillRect/>
          </a:stretch>
        </p:blipFill>
        <p:spPr>
          <a:xfrm>
            <a:off x="7733074" y="2074859"/>
            <a:ext cx="2429044" cy="2558089"/>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BE51E48-3759-AF17-EEBA-BBB86BC94532}"/>
              </a:ext>
            </a:extLst>
          </p:cNvPr>
          <p:cNvSpPr>
            <a:spLocks noGrp="1"/>
          </p:cNvSpPr>
          <p:nvPr>
            <p:ph type="title"/>
          </p:nvPr>
        </p:nvSpPr>
        <p:spPr>
          <a:xfrm>
            <a:off x="2183979" y="662119"/>
            <a:ext cx="8911687" cy="1280890"/>
          </a:xfrm>
        </p:spPr>
        <p:txBody>
          <a:bodyPr/>
          <a:lstStyle/>
          <a:p>
            <a:pPr algn="ctr"/>
            <a:r>
              <a:rPr lang="es-MX" dirty="0"/>
              <a:t>Inteligencia artificial</a:t>
            </a:r>
          </a:p>
        </p:txBody>
      </p:sp>
      <p:sp>
        <p:nvSpPr>
          <p:cNvPr id="3" name="Marcador de contenido 2">
            <a:extLst>
              <a:ext uri="{FF2B5EF4-FFF2-40B4-BE49-F238E27FC236}">
                <a16:creationId xmlns:a16="http://schemas.microsoft.com/office/drawing/2014/main" id="{41594BB2-75B7-230D-0C96-39956EE92733}"/>
              </a:ext>
            </a:extLst>
          </p:cNvPr>
          <p:cNvSpPr txBox="1">
            <a:spLocks/>
          </p:cNvSpPr>
          <p:nvPr/>
        </p:nvSpPr>
        <p:spPr>
          <a:xfrm>
            <a:off x="2028254" y="1660974"/>
            <a:ext cx="9223138" cy="3777622"/>
          </a:xfrm>
          <a:prstGeom prst="rect">
            <a:avLst/>
          </a:prstGeom>
        </p:spPr>
        <p:txBody>
          <a:bodyPr/>
          <a:lstStyle>
            <a:defPPr>
              <a:defRPr lang="en-US"/>
            </a:defPPr>
            <a:lvl1pPr indent="0">
              <a:spcBef>
                <a:spcPts val="1000"/>
              </a:spcBef>
              <a:spcAft>
                <a:spcPts val="0"/>
              </a:spcAft>
              <a:buClr>
                <a:schemeClr val="accent1"/>
              </a:buClr>
              <a:buFont typeface="Wingdings 3" charset="2"/>
              <a:buNone/>
              <a:defRPr>
                <a:solidFill>
                  <a:schemeClr val="tx1">
                    <a:lumMod val="75000"/>
                    <a:lumOff val="25000"/>
                  </a:schemeClr>
                </a:solidFill>
              </a:defRPr>
            </a:lvl1pPr>
            <a:lvl2pPr marL="742950" indent="-285750">
              <a:spcBef>
                <a:spcPts val="1000"/>
              </a:spcBef>
              <a:spcAft>
                <a:spcPts val="0"/>
              </a:spcAft>
              <a:buClr>
                <a:schemeClr val="accent1"/>
              </a:buClr>
              <a:buFont typeface="Wingdings 3" charset="2"/>
              <a:buChar char=""/>
              <a:defRPr sz="1600">
                <a:solidFill>
                  <a:schemeClr val="tx1">
                    <a:lumMod val="75000"/>
                    <a:lumOff val="25000"/>
                  </a:schemeClr>
                </a:solidFill>
              </a:defRPr>
            </a:lvl2pPr>
            <a:lvl3pPr marL="1143000" indent="-228600">
              <a:spcBef>
                <a:spcPts val="1000"/>
              </a:spcBef>
              <a:spcAft>
                <a:spcPts val="0"/>
              </a:spcAft>
              <a:buClr>
                <a:schemeClr val="accent1"/>
              </a:buClr>
              <a:buFont typeface="Wingdings 3" charset="2"/>
              <a:buChar char=""/>
              <a:defRPr sz="1400">
                <a:solidFill>
                  <a:schemeClr val="tx1">
                    <a:lumMod val="75000"/>
                    <a:lumOff val="25000"/>
                  </a:schemeClr>
                </a:solidFill>
              </a:defRPr>
            </a:lvl3pPr>
            <a:lvl4pPr marL="1600200" indent="-228600">
              <a:spcBef>
                <a:spcPts val="1000"/>
              </a:spcBef>
              <a:spcAft>
                <a:spcPts val="0"/>
              </a:spcAft>
              <a:buClr>
                <a:schemeClr val="accent1"/>
              </a:buClr>
              <a:buFont typeface="Wingdings 3" charset="2"/>
              <a:buChar char=""/>
              <a:defRPr sz="1200">
                <a:solidFill>
                  <a:schemeClr val="tx1">
                    <a:lumMod val="75000"/>
                    <a:lumOff val="25000"/>
                  </a:schemeClr>
                </a:solidFill>
              </a:defRPr>
            </a:lvl4pPr>
            <a:lvl5pPr marL="2057400" indent="-228600">
              <a:spcBef>
                <a:spcPts val="1000"/>
              </a:spcBef>
              <a:spcAft>
                <a:spcPts val="0"/>
              </a:spcAft>
              <a:buClr>
                <a:schemeClr val="accent1"/>
              </a:buClr>
              <a:buFont typeface="Wingdings 3" charset="2"/>
              <a:buChar char=""/>
              <a:defRPr sz="1200">
                <a:solidFill>
                  <a:schemeClr val="tx1">
                    <a:lumMod val="75000"/>
                    <a:lumOff val="25000"/>
                  </a:schemeClr>
                </a:solidFill>
              </a:defRPr>
            </a:lvl5pPr>
            <a:lvl6pPr marL="2514600" indent="-228600">
              <a:spcBef>
                <a:spcPts val="1000"/>
              </a:spcBef>
              <a:spcAft>
                <a:spcPts val="0"/>
              </a:spcAft>
              <a:buClr>
                <a:schemeClr val="accent1"/>
              </a:buClr>
              <a:buFont typeface="Wingdings 3" charset="2"/>
              <a:buChar char=""/>
              <a:defRPr sz="1200">
                <a:solidFill>
                  <a:schemeClr val="tx1">
                    <a:lumMod val="75000"/>
                    <a:lumOff val="25000"/>
                  </a:schemeClr>
                </a:solidFill>
              </a:defRPr>
            </a:lvl6pPr>
            <a:lvl7pPr marL="2971800" indent="-228600">
              <a:spcBef>
                <a:spcPts val="1000"/>
              </a:spcBef>
              <a:spcAft>
                <a:spcPts val="0"/>
              </a:spcAft>
              <a:buClr>
                <a:schemeClr val="accent1"/>
              </a:buClr>
              <a:buFont typeface="Wingdings 3" charset="2"/>
              <a:buChar char=""/>
              <a:defRPr sz="1200">
                <a:solidFill>
                  <a:schemeClr val="tx1">
                    <a:lumMod val="75000"/>
                    <a:lumOff val="25000"/>
                  </a:schemeClr>
                </a:solidFill>
              </a:defRPr>
            </a:lvl7pPr>
            <a:lvl8pPr marL="3429000" indent="-228600">
              <a:spcBef>
                <a:spcPts val="1000"/>
              </a:spcBef>
              <a:spcAft>
                <a:spcPts val="0"/>
              </a:spcAft>
              <a:buClr>
                <a:schemeClr val="accent1"/>
              </a:buClr>
              <a:buFont typeface="Wingdings 3" charset="2"/>
              <a:buChar char=""/>
              <a:defRPr sz="1200">
                <a:solidFill>
                  <a:schemeClr val="tx1">
                    <a:lumMod val="75000"/>
                    <a:lumOff val="25000"/>
                  </a:schemeClr>
                </a:solidFill>
              </a:defRPr>
            </a:lvl8pPr>
            <a:lvl9pPr marL="3886200" indent="-228600">
              <a:spcBef>
                <a:spcPts val="1000"/>
              </a:spcBef>
              <a:spcAft>
                <a:spcPts val="0"/>
              </a:spcAft>
              <a:buClr>
                <a:schemeClr val="accent1"/>
              </a:buClr>
              <a:buFont typeface="Wingdings 3" charset="2"/>
              <a:buChar char=""/>
              <a:defRPr sz="1200">
                <a:solidFill>
                  <a:schemeClr val="tx1">
                    <a:lumMod val="75000"/>
                    <a:lumOff val="25000"/>
                  </a:schemeClr>
                </a:solidFill>
              </a:defRPr>
            </a:lvl9pPr>
          </a:lstStyle>
          <a:p>
            <a:pPr marL="0" marR="0" lvl="0" indent="0" algn="just" defTabSz="457200" rtl="0" eaLnBrk="1" fontAlgn="auto" latinLnBrk="0" hangingPunct="1">
              <a:lnSpc>
                <a:spcPct val="100000"/>
              </a:lnSpc>
              <a:spcBef>
                <a:spcPts val="1000"/>
              </a:spcBef>
              <a:spcAft>
                <a:spcPts val="0"/>
              </a:spcAft>
              <a:buClr>
                <a:srgbClr val="92278F"/>
              </a:buClr>
              <a:buSzTx/>
              <a:buFont typeface="Wingdings 3" charset="2"/>
              <a:buNone/>
              <a:tabLst/>
              <a:defRPr/>
            </a:pPr>
            <a:r>
              <a:rPr kumimoji="0" lang="es-MX" sz="28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rPr>
              <a:t>La inteligencia artificial (IA) es un conjunto de tecnologías que permiten a las máquinas aprender de datos, reconocer patrones, tomar decisiones y generar contenido de forma similar —aunque no idéntica— al razonamiento </a:t>
            </a:r>
            <a:r>
              <a:rPr kumimoji="0" lang="es-MX" sz="2800" b="0" i="0" u="none" strike="noStrike" kern="1200" cap="none" spc="0" normalizeH="0" baseline="0" noProof="0" dirty="0" err="1">
                <a:ln>
                  <a:noFill/>
                </a:ln>
                <a:solidFill>
                  <a:prstClr val="black">
                    <a:lumMod val="75000"/>
                    <a:lumOff val="25000"/>
                  </a:prstClr>
                </a:solidFill>
                <a:effectLst/>
                <a:uLnTx/>
                <a:uFillTx/>
                <a:latin typeface="Century Gothic" panose="020B0502020202020204"/>
                <a:ea typeface="+mn-ea"/>
                <a:cs typeface="+mn-cs"/>
              </a:rPr>
              <a:t>humano.En</a:t>
            </a:r>
            <a:r>
              <a:rPr kumimoji="0" lang="es-MX" sz="28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rPr>
              <a:t> lugar de seguir solo reglas fijas, la IA aprende a partir de ejemplos (datos históricos) y mejora con el uso.</a:t>
            </a:r>
            <a:endParaRPr kumimoji="0" lang="es-ES" sz="28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7939863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C16118-FCBF-A058-51D1-BC9DCED7FE1D}"/>
              </a:ext>
            </a:extLst>
          </p:cNvPr>
          <p:cNvSpPr>
            <a:spLocks noGrp="1"/>
          </p:cNvSpPr>
          <p:nvPr>
            <p:ph type="title"/>
          </p:nvPr>
        </p:nvSpPr>
        <p:spPr>
          <a:xfrm>
            <a:off x="2031281" y="624110"/>
            <a:ext cx="8911687" cy="1280890"/>
          </a:xfrm>
        </p:spPr>
        <p:txBody>
          <a:bodyPr/>
          <a:lstStyle/>
          <a:p>
            <a:r>
              <a:rPr lang="es-ES" dirty="0" err="1"/>
              <a:t>Prompt</a:t>
            </a:r>
            <a:r>
              <a:rPr lang="es-ES" dirty="0"/>
              <a:t> (indicación)</a:t>
            </a:r>
            <a:endParaRPr lang="es-MX" dirty="0"/>
          </a:p>
        </p:txBody>
      </p:sp>
      <p:sp>
        <p:nvSpPr>
          <p:cNvPr id="3" name="CuadroTexto 2">
            <a:extLst>
              <a:ext uri="{FF2B5EF4-FFF2-40B4-BE49-F238E27FC236}">
                <a16:creationId xmlns:a16="http://schemas.microsoft.com/office/drawing/2014/main" id="{7064A7B3-94DC-415A-809E-C5F2B445C311}"/>
              </a:ext>
            </a:extLst>
          </p:cNvPr>
          <p:cNvSpPr txBox="1"/>
          <p:nvPr/>
        </p:nvSpPr>
        <p:spPr>
          <a:xfrm>
            <a:off x="2147455" y="1905000"/>
            <a:ext cx="9240982"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000" b="0" i="0" u="none" strike="noStrike" kern="1200" cap="none" spc="0" normalizeH="0" baseline="0" noProof="0" dirty="0">
                <a:ln>
                  <a:noFill/>
                </a:ln>
                <a:solidFill>
                  <a:srgbClr val="374151"/>
                </a:solidFill>
                <a:effectLst/>
                <a:uLnTx/>
                <a:uFillTx/>
                <a:latin typeface="Century Gothic (Cuerpo)"/>
                <a:ea typeface="+mn-ea"/>
                <a:cs typeface="+mn-cs"/>
              </a:rPr>
              <a:t>Se refiere a una entrada de texto que se proporciona al modelo para iniciar una conversación o solicitar una respuesta específica</a:t>
            </a:r>
            <a:endParaRPr kumimoji="0" lang="es-MX" sz="2000" b="0" i="0" u="none" strike="noStrike" kern="1200" cap="none" spc="0" normalizeH="0" baseline="0" noProof="0" dirty="0">
              <a:ln>
                <a:noFill/>
              </a:ln>
              <a:solidFill>
                <a:prstClr val="black"/>
              </a:solidFill>
              <a:effectLst/>
              <a:uLnTx/>
              <a:uFillTx/>
              <a:latin typeface="Century Gothic (Cuerpo)"/>
              <a:ea typeface="+mn-ea"/>
              <a:cs typeface="+mn-cs"/>
            </a:endParaRPr>
          </a:p>
        </p:txBody>
      </p:sp>
      <p:sp>
        <p:nvSpPr>
          <p:cNvPr id="4" name="CuadroTexto 3">
            <a:extLst>
              <a:ext uri="{FF2B5EF4-FFF2-40B4-BE49-F238E27FC236}">
                <a16:creationId xmlns:a16="http://schemas.microsoft.com/office/drawing/2014/main" id="{DA38115B-F37D-5130-4CA4-5412A7AEA912}"/>
              </a:ext>
            </a:extLst>
          </p:cNvPr>
          <p:cNvSpPr txBox="1"/>
          <p:nvPr/>
        </p:nvSpPr>
        <p:spPr>
          <a:xfrm>
            <a:off x="2424545" y="3241964"/>
            <a:ext cx="8506691" cy="2246769"/>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2000" b="0" i="0" u="none" strike="noStrike" kern="1200" cap="none" spc="0" normalizeH="0" baseline="0" noProof="0" dirty="0">
                <a:ln>
                  <a:noFill/>
                </a:ln>
                <a:solidFill>
                  <a:prstClr val="black"/>
                </a:solidFill>
                <a:effectLst/>
                <a:uLnTx/>
                <a:uFillTx/>
                <a:latin typeface="Century Gothic" panose="020B0502020202020204"/>
                <a:ea typeface="+mn-ea"/>
                <a:cs typeface="+mn-cs"/>
              </a:rPr>
              <a:t>¿Qué es?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2000" b="0" i="0" u="none" strike="noStrike" kern="1200" cap="none" spc="0" normalizeH="0" baseline="0" noProof="0" dirty="0">
                <a:ln>
                  <a:noFill/>
                </a:ln>
                <a:solidFill>
                  <a:prstClr val="black"/>
                </a:solidFill>
                <a:effectLst/>
                <a:uLnTx/>
                <a:uFillTx/>
                <a:latin typeface="Century Gothic" panose="020B0502020202020204"/>
                <a:ea typeface="+mn-ea"/>
                <a:cs typeface="+mn-cs"/>
              </a:rPr>
              <a:t>Traduce el párrafo</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2000" b="0" i="0" u="none" strike="noStrike" kern="1200" cap="none" spc="0" normalizeH="0" baseline="0" noProof="0" dirty="0">
                <a:ln>
                  <a:noFill/>
                </a:ln>
                <a:solidFill>
                  <a:prstClr val="black"/>
                </a:solidFill>
                <a:effectLst/>
                <a:uLnTx/>
                <a:uFillTx/>
                <a:latin typeface="Century Gothic" panose="020B0502020202020204"/>
                <a:ea typeface="+mn-ea"/>
                <a:cs typeface="+mn-cs"/>
              </a:rPr>
              <a:t>Redacta</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2000" b="0" i="0" u="none" strike="noStrike" kern="1200" cap="none" spc="0" normalizeH="0" baseline="0" noProof="0" dirty="0">
                <a:ln>
                  <a:noFill/>
                </a:ln>
                <a:solidFill>
                  <a:prstClr val="black"/>
                </a:solidFill>
                <a:effectLst/>
                <a:uLnTx/>
                <a:uFillTx/>
                <a:latin typeface="Century Gothic" panose="020B0502020202020204"/>
                <a:ea typeface="+mn-ea"/>
                <a:cs typeface="+mn-cs"/>
              </a:rPr>
              <a:t>Analiza.</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2000" b="0" i="0" u="none" strike="noStrike" kern="1200" cap="none" spc="0" normalizeH="0" baseline="0" noProof="0" dirty="0">
                <a:ln>
                  <a:noFill/>
                </a:ln>
                <a:solidFill>
                  <a:prstClr val="black"/>
                </a:solidFill>
                <a:effectLst/>
                <a:uLnTx/>
                <a:uFillTx/>
                <a:latin typeface="Century Gothic" panose="020B0502020202020204"/>
                <a:ea typeface="+mn-ea"/>
                <a:cs typeface="+mn-cs"/>
              </a:rPr>
              <a:t>Encuentra anomalías</a:t>
            </a:r>
            <a:r>
              <a:rPr kumimoji="0" lang="es-ES" sz="1800" b="0" i="0" u="none" strike="noStrike" kern="1200" cap="none" spc="0" normalizeH="0" baseline="0" noProof="0" dirty="0">
                <a:ln>
                  <a:noFill/>
                </a:ln>
                <a:solidFill>
                  <a:prstClr val="black"/>
                </a:solidFill>
                <a:effectLst/>
                <a:uLnTx/>
                <a:uFillTx/>
                <a:latin typeface="Century Gothic" panose="020B0502020202020204"/>
                <a:ea typeface="+mn-ea"/>
                <a:cs typeface="+mn-cs"/>
              </a:rPr>
              <a:t>.</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000" b="0" i="0" u="none" strike="noStrike" kern="1200" cap="none" spc="0" normalizeH="0" baseline="0" noProof="0" dirty="0">
                <a:ln>
                  <a:noFill/>
                </a:ln>
                <a:solidFill>
                  <a:prstClr val="black"/>
                </a:solidFill>
                <a:effectLst/>
                <a:uLnTx/>
                <a:uFillTx/>
                <a:latin typeface="Century Gothic" panose="020B0502020202020204"/>
                <a:ea typeface="+mn-ea"/>
                <a:cs typeface="+mn-cs"/>
              </a:rPr>
              <a:t>Calcula</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000" b="0" i="0" u="none" strike="noStrike" kern="1200" cap="none" spc="0" normalizeH="0" baseline="0" noProof="0" dirty="0">
                <a:ln>
                  <a:noFill/>
                </a:ln>
                <a:solidFill>
                  <a:prstClr val="black"/>
                </a:solidFill>
                <a:effectLst/>
                <a:uLnTx/>
                <a:uFillTx/>
                <a:latin typeface="Century Gothic" panose="020B0502020202020204"/>
                <a:ea typeface="+mn-ea"/>
                <a:cs typeface="+mn-cs"/>
              </a:rPr>
              <a:t>Interpreta</a:t>
            </a:r>
          </a:p>
        </p:txBody>
      </p:sp>
    </p:spTree>
    <p:extLst>
      <p:ext uri="{BB962C8B-B14F-4D97-AF65-F5344CB8AC3E}">
        <p14:creationId xmlns:p14="http://schemas.microsoft.com/office/powerpoint/2010/main" val="5133564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F5C624B6-8015-4ADC-901F-019368E8461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0" name="Freeform 11">
              <a:extLst>
                <a:ext uri="{FF2B5EF4-FFF2-40B4-BE49-F238E27FC236}">
                  <a16:creationId xmlns:a16="http://schemas.microsoft.com/office/drawing/2014/main" id="{26A2E7E0-2843-46B8-93BE-1550A02114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s-MX"/>
            </a:p>
          </p:txBody>
        </p:sp>
        <p:sp>
          <p:nvSpPr>
            <p:cNvPr id="11" name="Freeform 12">
              <a:extLst>
                <a:ext uri="{FF2B5EF4-FFF2-40B4-BE49-F238E27FC236}">
                  <a16:creationId xmlns:a16="http://schemas.microsoft.com/office/drawing/2014/main" id="{C3DFCF24-8DB5-4AE5-835B-BB70A1E32A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s-MX"/>
            </a:p>
          </p:txBody>
        </p:sp>
        <p:sp>
          <p:nvSpPr>
            <p:cNvPr id="12" name="Freeform 13">
              <a:extLst>
                <a:ext uri="{FF2B5EF4-FFF2-40B4-BE49-F238E27FC236}">
                  <a16:creationId xmlns:a16="http://schemas.microsoft.com/office/drawing/2014/main" id="{3FB42478-59FA-4431-9B53-77F5C49C96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s-MX"/>
            </a:p>
          </p:txBody>
        </p:sp>
        <p:sp>
          <p:nvSpPr>
            <p:cNvPr id="13" name="Freeform 14">
              <a:extLst>
                <a:ext uri="{FF2B5EF4-FFF2-40B4-BE49-F238E27FC236}">
                  <a16:creationId xmlns:a16="http://schemas.microsoft.com/office/drawing/2014/main" id="{32CD15BE-F5F1-457C-A6D8-FD8E2DB04F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s-MX"/>
            </a:p>
          </p:txBody>
        </p:sp>
        <p:sp>
          <p:nvSpPr>
            <p:cNvPr id="14" name="Freeform 15">
              <a:extLst>
                <a:ext uri="{FF2B5EF4-FFF2-40B4-BE49-F238E27FC236}">
                  <a16:creationId xmlns:a16="http://schemas.microsoft.com/office/drawing/2014/main" id="{B1E7B2B0-B0C3-4108-8719-7FF23E012C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s-MX"/>
            </a:p>
          </p:txBody>
        </p:sp>
        <p:sp>
          <p:nvSpPr>
            <p:cNvPr id="15" name="Freeform 16">
              <a:extLst>
                <a:ext uri="{FF2B5EF4-FFF2-40B4-BE49-F238E27FC236}">
                  <a16:creationId xmlns:a16="http://schemas.microsoft.com/office/drawing/2014/main" id="{64C23534-7391-4D96-850B-D313FFDE05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s-MX"/>
            </a:p>
          </p:txBody>
        </p:sp>
        <p:sp>
          <p:nvSpPr>
            <p:cNvPr id="16" name="Freeform 17">
              <a:extLst>
                <a:ext uri="{FF2B5EF4-FFF2-40B4-BE49-F238E27FC236}">
                  <a16:creationId xmlns:a16="http://schemas.microsoft.com/office/drawing/2014/main" id="{87C0B909-7094-43DE-B429-83F84713B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s-MX"/>
            </a:p>
          </p:txBody>
        </p:sp>
        <p:sp>
          <p:nvSpPr>
            <p:cNvPr id="17" name="Freeform 18">
              <a:extLst>
                <a:ext uri="{FF2B5EF4-FFF2-40B4-BE49-F238E27FC236}">
                  <a16:creationId xmlns:a16="http://schemas.microsoft.com/office/drawing/2014/main" id="{8A38F05B-4643-448F-B81B-943E0D7A84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s-MX"/>
            </a:p>
          </p:txBody>
        </p:sp>
        <p:sp>
          <p:nvSpPr>
            <p:cNvPr id="18" name="Freeform 19">
              <a:extLst>
                <a:ext uri="{FF2B5EF4-FFF2-40B4-BE49-F238E27FC236}">
                  <a16:creationId xmlns:a16="http://schemas.microsoft.com/office/drawing/2014/main" id="{A018DEBF-5D49-4F03-95F7-87F9140D32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s-MX"/>
            </a:p>
          </p:txBody>
        </p:sp>
        <p:sp>
          <p:nvSpPr>
            <p:cNvPr id="19" name="Freeform 20">
              <a:extLst>
                <a:ext uri="{FF2B5EF4-FFF2-40B4-BE49-F238E27FC236}">
                  <a16:creationId xmlns:a16="http://schemas.microsoft.com/office/drawing/2014/main" id="{2B69596C-3B0A-453A-B995-237D38EF49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s-MX"/>
            </a:p>
          </p:txBody>
        </p:sp>
        <p:sp>
          <p:nvSpPr>
            <p:cNvPr id="20" name="Freeform 21">
              <a:extLst>
                <a:ext uri="{FF2B5EF4-FFF2-40B4-BE49-F238E27FC236}">
                  <a16:creationId xmlns:a16="http://schemas.microsoft.com/office/drawing/2014/main" id="{2FEAB0CC-A995-4828-BD44-A4C92BF92F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s-MX"/>
            </a:p>
          </p:txBody>
        </p:sp>
        <p:sp>
          <p:nvSpPr>
            <p:cNvPr id="21" name="Freeform 22">
              <a:extLst>
                <a:ext uri="{FF2B5EF4-FFF2-40B4-BE49-F238E27FC236}">
                  <a16:creationId xmlns:a16="http://schemas.microsoft.com/office/drawing/2014/main" id="{D1188175-70FF-4B3F-A72C-F8344F9374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s-MX"/>
            </a:p>
          </p:txBody>
        </p:sp>
      </p:grpSp>
      <p:grpSp>
        <p:nvGrpSpPr>
          <p:cNvPr id="23" name="Group 22">
            <a:extLst>
              <a:ext uri="{FF2B5EF4-FFF2-40B4-BE49-F238E27FC236}">
                <a16:creationId xmlns:a16="http://schemas.microsoft.com/office/drawing/2014/main" id="{7CD96805-F42E-43A2-8B19-4B4B4B6870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157"/>
            <a:ext cx="2356675" cy="6853096"/>
            <a:chOff x="6627813" y="195610"/>
            <a:chExt cx="1952625" cy="5678141"/>
          </a:xfrm>
        </p:grpSpPr>
        <p:sp>
          <p:nvSpPr>
            <p:cNvPr id="24" name="Freeform 27">
              <a:extLst>
                <a:ext uri="{FF2B5EF4-FFF2-40B4-BE49-F238E27FC236}">
                  <a16:creationId xmlns:a16="http://schemas.microsoft.com/office/drawing/2014/main" id="{42A8F4BD-2C91-4AF2-9B89-CCD705322D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s-MX"/>
            </a:p>
          </p:txBody>
        </p:sp>
        <p:sp>
          <p:nvSpPr>
            <p:cNvPr id="25" name="Freeform 28">
              <a:extLst>
                <a:ext uri="{FF2B5EF4-FFF2-40B4-BE49-F238E27FC236}">
                  <a16:creationId xmlns:a16="http://schemas.microsoft.com/office/drawing/2014/main" id="{CAF0E8F1-102B-4CED-8682-C40775A07E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s-MX"/>
            </a:p>
          </p:txBody>
        </p:sp>
        <p:sp>
          <p:nvSpPr>
            <p:cNvPr id="26" name="Freeform 29">
              <a:extLst>
                <a:ext uri="{FF2B5EF4-FFF2-40B4-BE49-F238E27FC236}">
                  <a16:creationId xmlns:a16="http://schemas.microsoft.com/office/drawing/2014/main" id="{B7E98A2C-C27C-4D3E-9C8E-A8DFFB96BE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s-MX"/>
            </a:p>
          </p:txBody>
        </p:sp>
        <p:sp>
          <p:nvSpPr>
            <p:cNvPr id="27" name="Freeform 30">
              <a:extLst>
                <a:ext uri="{FF2B5EF4-FFF2-40B4-BE49-F238E27FC236}">
                  <a16:creationId xmlns:a16="http://schemas.microsoft.com/office/drawing/2014/main" id="{AC5F5B21-8161-4AF0-AFC6-8C0BB900F0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s-MX"/>
            </a:p>
          </p:txBody>
        </p:sp>
        <p:sp>
          <p:nvSpPr>
            <p:cNvPr id="28" name="Freeform 31">
              <a:extLst>
                <a:ext uri="{FF2B5EF4-FFF2-40B4-BE49-F238E27FC236}">
                  <a16:creationId xmlns:a16="http://schemas.microsoft.com/office/drawing/2014/main" id="{444CB1B2-C390-427E-918E-5DDA48D5F7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s-MX"/>
            </a:p>
          </p:txBody>
        </p:sp>
        <p:sp>
          <p:nvSpPr>
            <p:cNvPr id="29" name="Freeform 32">
              <a:extLst>
                <a:ext uri="{FF2B5EF4-FFF2-40B4-BE49-F238E27FC236}">
                  <a16:creationId xmlns:a16="http://schemas.microsoft.com/office/drawing/2014/main" id="{9DB47AFF-0B7D-4B02-964B-D591DEBCF3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s-MX"/>
            </a:p>
          </p:txBody>
        </p:sp>
        <p:sp>
          <p:nvSpPr>
            <p:cNvPr id="30" name="Freeform 33">
              <a:extLst>
                <a:ext uri="{FF2B5EF4-FFF2-40B4-BE49-F238E27FC236}">
                  <a16:creationId xmlns:a16="http://schemas.microsoft.com/office/drawing/2014/main" id="{AC2036E8-8248-42AF-BC81-7C345B9EFC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s-MX"/>
            </a:p>
          </p:txBody>
        </p:sp>
        <p:sp>
          <p:nvSpPr>
            <p:cNvPr id="31" name="Freeform 34">
              <a:extLst>
                <a:ext uri="{FF2B5EF4-FFF2-40B4-BE49-F238E27FC236}">
                  <a16:creationId xmlns:a16="http://schemas.microsoft.com/office/drawing/2014/main" id="{6EAC27B8-BE4A-452F-961E-AA3C936388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s-MX"/>
            </a:p>
          </p:txBody>
        </p:sp>
        <p:sp>
          <p:nvSpPr>
            <p:cNvPr id="32" name="Freeform 35">
              <a:extLst>
                <a:ext uri="{FF2B5EF4-FFF2-40B4-BE49-F238E27FC236}">
                  <a16:creationId xmlns:a16="http://schemas.microsoft.com/office/drawing/2014/main" id="{B983A26D-CABB-4FAC-B9F3-CE49FBE1FF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s-MX"/>
            </a:p>
          </p:txBody>
        </p:sp>
        <p:sp>
          <p:nvSpPr>
            <p:cNvPr id="33" name="Freeform 36">
              <a:extLst>
                <a:ext uri="{FF2B5EF4-FFF2-40B4-BE49-F238E27FC236}">
                  <a16:creationId xmlns:a16="http://schemas.microsoft.com/office/drawing/2014/main" id="{3D0C2F7F-F20C-4B90-9316-8F57AF20E0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s-MX"/>
            </a:p>
          </p:txBody>
        </p:sp>
        <p:sp>
          <p:nvSpPr>
            <p:cNvPr id="34" name="Freeform 37">
              <a:extLst>
                <a:ext uri="{FF2B5EF4-FFF2-40B4-BE49-F238E27FC236}">
                  <a16:creationId xmlns:a16="http://schemas.microsoft.com/office/drawing/2014/main" id="{8136D227-371A-489A-87B5-CA4CC60868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s-MX"/>
            </a:p>
          </p:txBody>
        </p:sp>
        <p:sp>
          <p:nvSpPr>
            <p:cNvPr id="35" name="Freeform 38">
              <a:extLst>
                <a:ext uri="{FF2B5EF4-FFF2-40B4-BE49-F238E27FC236}">
                  <a16:creationId xmlns:a16="http://schemas.microsoft.com/office/drawing/2014/main" id="{8FF14CE4-AEE0-43E1-B363-024A64C472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s-MX"/>
            </a:p>
          </p:txBody>
        </p:sp>
      </p:grpSp>
      <p:sp>
        <p:nvSpPr>
          <p:cNvPr id="37" name="Rectangle 36">
            <a:extLst>
              <a:ext uri="{FF2B5EF4-FFF2-40B4-BE49-F238E27FC236}">
                <a16:creationId xmlns:a16="http://schemas.microsoft.com/office/drawing/2014/main" id="{FC51DF5C-9611-4217-9C87-B1BA1BFAB5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MX"/>
          </a:p>
        </p:txBody>
      </p:sp>
      <p:sp>
        <p:nvSpPr>
          <p:cNvPr id="39" name="Freeform 11">
            <a:extLst>
              <a:ext uri="{FF2B5EF4-FFF2-40B4-BE49-F238E27FC236}">
                <a16:creationId xmlns:a16="http://schemas.microsoft.com/office/drawing/2014/main" id="{F1E5C2E7-30C4-47BD-A0C7-169C7A5F26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s-MX"/>
          </a:p>
        </p:txBody>
      </p:sp>
      <p:sp>
        <p:nvSpPr>
          <p:cNvPr id="41" name="Rectangle 40">
            <a:extLst>
              <a:ext uri="{FF2B5EF4-FFF2-40B4-BE49-F238E27FC236}">
                <a16:creationId xmlns:a16="http://schemas.microsoft.com/office/drawing/2014/main" id="{1BB01FB5-37B9-4EBD-AF40-DE68D3CA4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146A1BA-0A11-3AB8-0C6C-7A1DF1F9277B}"/>
              </a:ext>
            </a:extLst>
          </p:cNvPr>
          <p:cNvSpPr>
            <a:spLocks noGrp="1"/>
          </p:cNvSpPr>
          <p:nvPr>
            <p:ph type="title"/>
          </p:nvPr>
        </p:nvSpPr>
        <p:spPr>
          <a:xfrm>
            <a:off x="1259893" y="3101093"/>
            <a:ext cx="2454052" cy="3029344"/>
          </a:xfrm>
        </p:spPr>
        <p:txBody>
          <a:bodyPr vert="horz" lIns="91440" tIns="45720" rIns="91440" bIns="45720" rtlCol="0" anchor="t">
            <a:normAutofit/>
          </a:bodyPr>
          <a:lstStyle/>
          <a:p>
            <a:r>
              <a:rPr lang="en-US" sz="2500">
                <a:solidFill>
                  <a:schemeClr val="bg1"/>
                </a:solidFill>
              </a:rPr>
              <a:t>Alucinaciones</a:t>
            </a:r>
          </a:p>
        </p:txBody>
      </p:sp>
      <p:sp>
        <p:nvSpPr>
          <p:cNvPr id="43" name="Freeform 11">
            <a:extLst>
              <a:ext uri="{FF2B5EF4-FFF2-40B4-BE49-F238E27FC236}">
                <a16:creationId xmlns:a16="http://schemas.microsoft.com/office/drawing/2014/main" id="{06AF6A9A-0638-4916-AD29-9FC8FC07AE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es-MX"/>
          </a:p>
        </p:txBody>
      </p:sp>
      <p:sp useBgFill="1">
        <p:nvSpPr>
          <p:cNvPr id="45" name="Rectangle 44">
            <a:extLst>
              <a:ext uri="{FF2B5EF4-FFF2-40B4-BE49-F238E27FC236}">
                <a16:creationId xmlns:a16="http://schemas.microsoft.com/office/drawing/2014/main" id="{79057B2B-0D8C-47F2-836B-2E7DD46215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Marcador de contenido 2">
            <a:extLst>
              <a:ext uri="{FF2B5EF4-FFF2-40B4-BE49-F238E27FC236}">
                <a16:creationId xmlns:a16="http://schemas.microsoft.com/office/drawing/2014/main" id="{DD89A40E-34A2-65B8-8437-D5CDB2F09F7E}"/>
              </a:ext>
            </a:extLst>
          </p:cNvPr>
          <p:cNvGraphicFramePr/>
          <p:nvPr>
            <p:extLst>
              <p:ext uri="{D42A27DB-BD31-4B8C-83A1-F6EECF244321}">
                <p14:modId xmlns:p14="http://schemas.microsoft.com/office/powerpoint/2010/main" val="2132240463"/>
              </p:ext>
            </p:extLst>
          </p:nvPr>
        </p:nvGraphicFramePr>
        <p:xfrm>
          <a:off x="4713144" y="641551"/>
          <a:ext cx="6832212" cy="52647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081829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524000" y="0"/>
            <a:ext cx="9144000" cy="6858000"/>
          </a:xfrm>
          <a:custGeom>
            <a:avLst/>
            <a:gdLst/>
            <a:ahLst/>
            <a:cxnLst/>
            <a:rect l="l" t="t" r="r" b="b"/>
            <a:pathLst>
              <a:path w="9144000" h="6858000">
                <a:moveTo>
                  <a:pt x="9144000" y="0"/>
                </a:moveTo>
                <a:lnTo>
                  <a:pt x="0" y="0"/>
                </a:lnTo>
                <a:lnTo>
                  <a:pt x="0" y="6858000"/>
                </a:lnTo>
                <a:lnTo>
                  <a:pt x="9144000" y="6858000"/>
                </a:lnTo>
                <a:lnTo>
                  <a:pt x="9144000" y="0"/>
                </a:lnTo>
                <a:close/>
              </a:path>
            </a:pathLst>
          </a:custGeom>
          <a:solidFill>
            <a:srgbClr val="38814F"/>
          </a:solidFill>
        </p:spPr>
        <p:txBody>
          <a:bodyPr wrap="square" lIns="0" tIns="0" rIns="0" bIns="0" rtlCol="0"/>
          <a:lstStyle/>
          <a:p>
            <a:endParaRPr kern="0">
              <a:solidFill>
                <a:sysClr val="windowText" lastClr="000000"/>
              </a:solidFill>
            </a:endParaRPr>
          </a:p>
        </p:txBody>
      </p:sp>
      <p:grpSp>
        <p:nvGrpSpPr>
          <p:cNvPr id="3" name="object 3"/>
          <p:cNvGrpSpPr/>
          <p:nvPr/>
        </p:nvGrpSpPr>
        <p:grpSpPr>
          <a:xfrm>
            <a:off x="1869998" y="480060"/>
            <a:ext cx="2581910" cy="2788285"/>
            <a:chOff x="345998" y="480059"/>
            <a:chExt cx="2581910" cy="2788285"/>
          </a:xfrm>
        </p:grpSpPr>
        <p:sp>
          <p:nvSpPr>
            <p:cNvPr id="4" name="object 4"/>
            <p:cNvSpPr/>
            <p:nvPr/>
          </p:nvSpPr>
          <p:spPr>
            <a:xfrm>
              <a:off x="345998" y="480059"/>
              <a:ext cx="2581910" cy="2788285"/>
            </a:xfrm>
            <a:custGeom>
              <a:avLst/>
              <a:gdLst/>
              <a:ahLst/>
              <a:cxnLst/>
              <a:rect l="l" t="t" r="r" b="b"/>
              <a:pathLst>
                <a:path w="2581910" h="2788285">
                  <a:moveTo>
                    <a:pt x="2581910" y="0"/>
                  </a:moveTo>
                  <a:lnTo>
                    <a:pt x="0" y="0"/>
                  </a:lnTo>
                  <a:lnTo>
                    <a:pt x="0" y="2788031"/>
                  </a:lnTo>
                  <a:lnTo>
                    <a:pt x="2581910" y="2788031"/>
                  </a:lnTo>
                  <a:lnTo>
                    <a:pt x="2581910" y="0"/>
                  </a:lnTo>
                  <a:close/>
                </a:path>
              </a:pathLst>
            </a:custGeom>
            <a:solidFill>
              <a:srgbClr val="FFFFFF"/>
            </a:solidFill>
          </p:spPr>
          <p:txBody>
            <a:bodyPr wrap="square" lIns="0" tIns="0" rIns="0" bIns="0" rtlCol="0"/>
            <a:lstStyle/>
            <a:p>
              <a:endParaRPr kern="0">
                <a:solidFill>
                  <a:sysClr val="windowText" lastClr="000000"/>
                </a:solidFill>
              </a:endParaRPr>
            </a:p>
          </p:txBody>
        </p:sp>
        <p:pic>
          <p:nvPicPr>
            <p:cNvPr id="5" name="object 5"/>
            <p:cNvPicPr/>
            <p:nvPr/>
          </p:nvPicPr>
          <p:blipFill>
            <a:blip r:embed="rId2" cstate="print"/>
            <a:stretch>
              <a:fillRect/>
            </a:stretch>
          </p:blipFill>
          <p:spPr>
            <a:xfrm>
              <a:off x="466915" y="1003680"/>
              <a:ext cx="2341626" cy="1755267"/>
            </a:xfrm>
            <a:prstGeom prst="rect">
              <a:avLst/>
            </a:prstGeom>
          </p:spPr>
        </p:pic>
      </p:grpSp>
      <p:grpSp>
        <p:nvGrpSpPr>
          <p:cNvPr id="6" name="object 6"/>
          <p:cNvGrpSpPr/>
          <p:nvPr/>
        </p:nvGrpSpPr>
        <p:grpSpPr>
          <a:xfrm>
            <a:off x="7625969" y="487044"/>
            <a:ext cx="2691130" cy="2781300"/>
            <a:chOff x="6101969" y="487044"/>
            <a:chExt cx="2691130" cy="2781300"/>
          </a:xfrm>
        </p:grpSpPr>
        <p:sp>
          <p:nvSpPr>
            <p:cNvPr id="7" name="object 7"/>
            <p:cNvSpPr/>
            <p:nvPr/>
          </p:nvSpPr>
          <p:spPr>
            <a:xfrm>
              <a:off x="6101969" y="487044"/>
              <a:ext cx="2691130" cy="2781300"/>
            </a:xfrm>
            <a:custGeom>
              <a:avLst/>
              <a:gdLst/>
              <a:ahLst/>
              <a:cxnLst/>
              <a:rect l="l" t="t" r="r" b="b"/>
              <a:pathLst>
                <a:path w="2691129" h="2781300">
                  <a:moveTo>
                    <a:pt x="2691129" y="0"/>
                  </a:moveTo>
                  <a:lnTo>
                    <a:pt x="0" y="0"/>
                  </a:lnTo>
                  <a:lnTo>
                    <a:pt x="0" y="2781045"/>
                  </a:lnTo>
                  <a:lnTo>
                    <a:pt x="2691129" y="2781045"/>
                  </a:lnTo>
                  <a:lnTo>
                    <a:pt x="2691129" y="0"/>
                  </a:lnTo>
                  <a:close/>
                </a:path>
              </a:pathLst>
            </a:custGeom>
            <a:solidFill>
              <a:srgbClr val="FFFFFF"/>
            </a:solidFill>
          </p:spPr>
          <p:txBody>
            <a:bodyPr wrap="square" lIns="0" tIns="0" rIns="0" bIns="0" rtlCol="0"/>
            <a:lstStyle/>
            <a:p>
              <a:endParaRPr kern="0">
                <a:solidFill>
                  <a:sysClr val="windowText" lastClr="000000"/>
                </a:solidFill>
              </a:endParaRPr>
            </a:p>
          </p:txBody>
        </p:sp>
        <p:pic>
          <p:nvPicPr>
            <p:cNvPr id="8" name="object 8"/>
            <p:cNvPicPr/>
            <p:nvPr/>
          </p:nvPicPr>
          <p:blipFill>
            <a:blip r:embed="rId3" cstate="print"/>
            <a:stretch>
              <a:fillRect/>
            </a:stretch>
          </p:blipFill>
          <p:spPr>
            <a:xfrm>
              <a:off x="6235192" y="970406"/>
              <a:ext cx="2439669" cy="1828800"/>
            </a:xfrm>
            <a:prstGeom prst="rect">
              <a:avLst/>
            </a:prstGeom>
          </p:spPr>
        </p:pic>
      </p:grpSp>
      <p:grpSp>
        <p:nvGrpSpPr>
          <p:cNvPr id="9" name="object 9"/>
          <p:cNvGrpSpPr/>
          <p:nvPr/>
        </p:nvGrpSpPr>
        <p:grpSpPr>
          <a:xfrm>
            <a:off x="1869998" y="3603714"/>
            <a:ext cx="2581910" cy="2788285"/>
            <a:chOff x="345998" y="3603713"/>
            <a:chExt cx="2581910" cy="2788285"/>
          </a:xfrm>
        </p:grpSpPr>
        <p:sp>
          <p:nvSpPr>
            <p:cNvPr id="10" name="object 10"/>
            <p:cNvSpPr/>
            <p:nvPr/>
          </p:nvSpPr>
          <p:spPr>
            <a:xfrm>
              <a:off x="345998" y="3603713"/>
              <a:ext cx="2581910" cy="2788285"/>
            </a:xfrm>
            <a:custGeom>
              <a:avLst/>
              <a:gdLst/>
              <a:ahLst/>
              <a:cxnLst/>
              <a:rect l="l" t="t" r="r" b="b"/>
              <a:pathLst>
                <a:path w="2581910" h="2788285">
                  <a:moveTo>
                    <a:pt x="2581910" y="0"/>
                  </a:moveTo>
                  <a:lnTo>
                    <a:pt x="0" y="0"/>
                  </a:lnTo>
                  <a:lnTo>
                    <a:pt x="0" y="2788031"/>
                  </a:lnTo>
                  <a:lnTo>
                    <a:pt x="2581910" y="2788031"/>
                  </a:lnTo>
                  <a:lnTo>
                    <a:pt x="2581910" y="0"/>
                  </a:lnTo>
                  <a:close/>
                </a:path>
              </a:pathLst>
            </a:custGeom>
            <a:solidFill>
              <a:srgbClr val="FFFFFF"/>
            </a:solidFill>
          </p:spPr>
          <p:txBody>
            <a:bodyPr wrap="square" lIns="0" tIns="0" rIns="0" bIns="0" rtlCol="0"/>
            <a:lstStyle/>
            <a:p>
              <a:endParaRPr kern="0">
                <a:solidFill>
                  <a:sysClr val="windowText" lastClr="000000"/>
                </a:solidFill>
              </a:endParaRPr>
            </a:p>
          </p:txBody>
        </p:sp>
        <p:pic>
          <p:nvPicPr>
            <p:cNvPr id="11" name="object 11"/>
            <p:cNvPicPr/>
            <p:nvPr/>
          </p:nvPicPr>
          <p:blipFill>
            <a:blip r:embed="rId4" cstate="print"/>
            <a:stretch>
              <a:fillRect/>
            </a:stretch>
          </p:blipFill>
          <p:spPr>
            <a:xfrm>
              <a:off x="466915" y="4111231"/>
              <a:ext cx="2328672" cy="1745614"/>
            </a:xfrm>
            <a:prstGeom prst="rect">
              <a:avLst/>
            </a:prstGeom>
          </p:spPr>
        </p:pic>
      </p:grpSp>
      <p:grpSp>
        <p:nvGrpSpPr>
          <p:cNvPr id="12" name="object 12"/>
          <p:cNvGrpSpPr/>
          <p:nvPr/>
        </p:nvGrpSpPr>
        <p:grpSpPr>
          <a:xfrm>
            <a:off x="4693157" y="487095"/>
            <a:ext cx="2691130" cy="5897880"/>
            <a:chOff x="3169157" y="487095"/>
            <a:chExt cx="2691130" cy="5897880"/>
          </a:xfrm>
        </p:grpSpPr>
        <p:sp>
          <p:nvSpPr>
            <p:cNvPr id="13" name="object 13"/>
            <p:cNvSpPr/>
            <p:nvPr/>
          </p:nvSpPr>
          <p:spPr>
            <a:xfrm>
              <a:off x="3169157" y="487095"/>
              <a:ext cx="2691130" cy="5897880"/>
            </a:xfrm>
            <a:custGeom>
              <a:avLst/>
              <a:gdLst/>
              <a:ahLst/>
              <a:cxnLst/>
              <a:rect l="l" t="t" r="r" b="b"/>
              <a:pathLst>
                <a:path w="2691129" h="5897880">
                  <a:moveTo>
                    <a:pt x="2691130" y="0"/>
                  </a:moveTo>
                  <a:lnTo>
                    <a:pt x="0" y="0"/>
                  </a:lnTo>
                  <a:lnTo>
                    <a:pt x="0" y="5897880"/>
                  </a:lnTo>
                  <a:lnTo>
                    <a:pt x="2691130" y="5897880"/>
                  </a:lnTo>
                  <a:lnTo>
                    <a:pt x="2691130" y="0"/>
                  </a:lnTo>
                  <a:close/>
                </a:path>
              </a:pathLst>
            </a:custGeom>
            <a:solidFill>
              <a:srgbClr val="FFFFFF"/>
            </a:solidFill>
          </p:spPr>
          <p:txBody>
            <a:bodyPr wrap="square" lIns="0" tIns="0" rIns="0" bIns="0" rtlCol="0"/>
            <a:lstStyle/>
            <a:p>
              <a:endParaRPr kern="0">
                <a:solidFill>
                  <a:sysClr val="windowText" lastClr="000000"/>
                </a:solidFill>
              </a:endParaRPr>
            </a:p>
          </p:txBody>
        </p:sp>
        <p:pic>
          <p:nvPicPr>
            <p:cNvPr id="14" name="object 14"/>
            <p:cNvPicPr/>
            <p:nvPr/>
          </p:nvPicPr>
          <p:blipFill>
            <a:blip r:embed="rId5" cstate="print"/>
            <a:stretch>
              <a:fillRect/>
            </a:stretch>
          </p:blipFill>
          <p:spPr>
            <a:xfrm>
              <a:off x="3286251" y="1513078"/>
              <a:ext cx="2439670" cy="3853561"/>
            </a:xfrm>
            <a:prstGeom prst="rect">
              <a:avLst/>
            </a:prstGeom>
          </p:spPr>
        </p:pic>
      </p:grpSp>
      <p:grpSp>
        <p:nvGrpSpPr>
          <p:cNvPr id="15" name="object 15"/>
          <p:cNvGrpSpPr/>
          <p:nvPr/>
        </p:nvGrpSpPr>
        <p:grpSpPr>
          <a:xfrm>
            <a:off x="7621142" y="3603714"/>
            <a:ext cx="2701290" cy="2788285"/>
            <a:chOff x="6097142" y="3603713"/>
            <a:chExt cx="2701290" cy="2788285"/>
          </a:xfrm>
        </p:grpSpPr>
        <p:sp>
          <p:nvSpPr>
            <p:cNvPr id="16" name="object 16"/>
            <p:cNvSpPr/>
            <p:nvPr/>
          </p:nvSpPr>
          <p:spPr>
            <a:xfrm>
              <a:off x="6097142" y="3603713"/>
              <a:ext cx="2701290" cy="2788285"/>
            </a:xfrm>
            <a:custGeom>
              <a:avLst/>
              <a:gdLst/>
              <a:ahLst/>
              <a:cxnLst/>
              <a:rect l="l" t="t" r="r" b="b"/>
              <a:pathLst>
                <a:path w="2701290" h="2788285">
                  <a:moveTo>
                    <a:pt x="2700909" y="0"/>
                  </a:moveTo>
                  <a:lnTo>
                    <a:pt x="0" y="0"/>
                  </a:lnTo>
                  <a:lnTo>
                    <a:pt x="0" y="2788031"/>
                  </a:lnTo>
                  <a:lnTo>
                    <a:pt x="2700909" y="2788031"/>
                  </a:lnTo>
                  <a:lnTo>
                    <a:pt x="2700909" y="0"/>
                  </a:lnTo>
                  <a:close/>
                </a:path>
              </a:pathLst>
            </a:custGeom>
            <a:solidFill>
              <a:srgbClr val="FFFFFF"/>
            </a:solidFill>
          </p:spPr>
          <p:txBody>
            <a:bodyPr wrap="square" lIns="0" tIns="0" rIns="0" bIns="0" rtlCol="0"/>
            <a:lstStyle/>
            <a:p>
              <a:endParaRPr kern="0">
                <a:solidFill>
                  <a:sysClr val="windowText" lastClr="000000"/>
                </a:solidFill>
              </a:endParaRPr>
            </a:p>
          </p:txBody>
        </p:sp>
        <p:pic>
          <p:nvPicPr>
            <p:cNvPr id="17" name="object 17"/>
            <p:cNvPicPr/>
            <p:nvPr/>
          </p:nvPicPr>
          <p:blipFill>
            <a:blip r:embed="rId6" cstate="print"/>
            <a:stretch>
              <a:fillRect/>
            </a:stretch>
          </p:blipFill>
          <p:spPr>
            <a:xfrm>
              <a:off x="6235191" y="4073143"/>
              <a:ext cx="2439669" cy="1828787"/>
            </a:xfrm>
            <a:prstGeom prst="rect">
              <a:avLst/>
            </a:prstGeom>
          </p:spPr>
        </p:pic>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9F0BFF-9C54-7F26-56A4-1299F643C39E}"/>
              </a:ext>
            </a:extLst>
          </p:cNvPr>
          <p:cNvSpPr>
            <a:spLocks noGrp="1"/>
          </p:cNvSpPr>
          <p:nvPr>
            <p:ph type="title"/>
          </p:nvPr>
        </p:nvSpPr>
        <p:spPr/>
        <p:txBody>
          <a:bodyPr/>
          <a:lstStyle/>
          <a:p>
            <a:r>
              <a:rPr lang="es-MX" dirty="0"/>
              <a:t>¿Qué es un </a:t>
            </a:r>
            <a:r>
              <a:rPr lang="es-MX" dirty="0" err="1"/>
              <a:t>framework</a:t>
            </a:r>
            <a:r>
              <a:rPr lang="es-MX" dirty="0"/>
              <a:t> IA?</a:t>
            </a:r>
          </a:p>
        </p:txBody>
      </p:sp>
      <p:sp>
        <p:nvSpPr>
          <p:cNvPr id="3" name="Marcador de contenido 2">
            <a:extLst>
              <a:ext uri="{FF2B5EF4-FFF2-40B4-BE49-F238E27FC236}">
                <a16:creationId xmlns:a16="http://schemas.microsoft.com/office/drawing/2014/main" id="{B28D54A4-4A4B-066C-3583-4BC22580DD72}"/>
              </a:ext>
            </a:extLst>
          </p:cNvPr>
          <p:cNvSpPr txBox="1">
            <a:spLocks/>
          </p:cNvSpPr>
          <p:nvPr/>
        </p:nvSpPr>
        <p:spPr>
          <a:xfrm>
            <a:off x="2400567" y="1756799"/>
            <a:ext cx="9034349" cy="4351338"/>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just">
              <a:buFont typeface="Wingdings 3" charset="2"/>
              <a:buNone/>
            </a:pPr>
            <a:r>
              <a:rPr lang="es-MX" sz="2400" dirty="0">
                <a:latin typeface="+mj-lt"/>
              </a:rPr>
              <a:t>Un </a:t>
            </a:r>
            <a:r>
              <a:rPr lang="es-MX" sz="2400" dirty="0" err="1">
                <a:latin typeface="+mj-lt"/>
              </a:rPr>
              <a:t>framework</a:t>
            </a:r>
            <a:r>
              <a:rPr lang="es-MX" sz="2400" dirty="0">
                <a:latin typeface="+mj-lt"/>
              </a:rPr>
              <a:t> de IA es un conjunto de herramientas, bibliotecas y funciones que crea un entorno estructurado para desarrollar, entrenar e implementar modelos de IA.</a:t>
            </a:r>
          </a:p>
          <a:p>
            <a:pPr marL="0" indent="0" algn="just">
              <a:buFont typeface="Wingdings 3" charset="2"/>
              <a:buNone/>
            </a:pPr>
            <a:endParaRPr lang="es-MX" sz="2400" dirty="0">
              <a:latin typeface="+mj-lt"/>
            </a:endParaRPr>
          </a:p>
          <a:p>
            <a:pPr algn="just"/>
            <a:r>
              <a:rPr lang="es-MX" sz="2400" dirty="0">
                <a:latin typeface="+mj-lt"/>
              </a:rPr>
              <a:t>Objetivo : ¿Qué tarea necesitamos que realice?</a:t>
            </a:r>
          </a:p>
          <a:p>
            <a:pPr algn="just"/>
            <a:r>
              <a:rPr lang="es-MX" sz="2400" dirty="0">
                <a:latin typeface="+mj-lt"/>
              </a:rPr>
              <a:t>Contexto: ¿Para que lo necesitamos? ¿Qué queremos conseguir? </a:t>
            </a:r>
          </a:p>
          <a:p>
            <a:pPr algn="just"/>
            <a:r>
              <a:rPr lang="es-MX" sz="2400" dirty="0">
                <a:latin typeface="+mj-lt"/>
              </a:rPr>
              <a:t>Expectativa: ¿Qué debería responder la IA cumplir petición a nivel formato , tono fuentes </a:t>
            </a:r>
            <a:r>
              <a:rPr lang="es-MX" sz="2400" dirty="0" err="1">
                <a:latin typeface="+mj-lt"/>
              </a:rPr>
              <a:t>etc</a:t>
            </a:r>
            <a:r>
              <a:rPr lang="es-MX" sz="2400" dirty="0">
                <a:latin typeface="+mj-lt"/>
              </a:rPr>
              <a:t>?</a:t>
            </a:r>
          </a:p>
          <a:p>
            <a:endParaRPr lang="es-MX" dirty="0"/>
          </a:p>
        </p:txBody>
      </p:sp>
    </p:spTree>
    <p:extLst>
      <p:ext uri="{BB962C8B-B14F-4D97-AF65-F5344CB8AC3E}">
        <p14:creationId xmlns:p14="http://schemas.microsoft.com/office/powerpoint/2010/main" val="37118435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Marcador de contenido 4">
            <a:extLst>
              <a:ext uri="{FF2B5EF4-FFF2-40B4-BE49-F238E27FC236}">
                <a16:creationId xmlns:a16="http://schemas.microsoft.com/office/drawing/2014/main" id="{4FC0CEA2-C00D-F403-D763-F9C1B2D362BE}"/>
              </a:ext>
            </a:extLst>
          </p:cNvPr>
          <p:cNvPicPr>
            <a:picLocks noChangeAspect="1"/>
          </p:cNvPicPr>
          <p:nvPr/>
        </p:nvPicPr>
        <p:blipFill>
          <a:blip r:embed="rId2"/>
          <a:stretch>
            <a:fillRect/>
          </a:stretch>
        </p:blipFill>
        <p:spPr>
          <a:xfrm>
            <a:off x="822567" y="588165"/>
            <a:ext cx="10823391" cy="5528629"/>
          </a:xfrm>
          <a:prstGeom prst="rect">
            <a:avLst/>
          </a:prstGeom>
        </p:spPr>
      </p:pic>
    </p:spTree>
    <p:extLst>
      <p:ext uri="{BB962C8B-B14F-4D97-AF65-F5344CB8AC3E}">
        <p14:creationId xmlns:p14="http://schemas.microsoft.com/office/powerpoint/2010/main" val="31486308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D6E07EF-4097-E4FF-9C06-C9D773BCED88}"/>
            </a:ext>
          </a:extLst>
        </p:cNvPr>
        <p:cNvGrpSpPr/>
        <p:nvPr/>
      </p:nvGrpSpPr>
      <p:grpSpPr>
        <a:xfrm>
          <a:off x="0" y="0"/>
          <a:ext cx="0" cy="0"/>
          <a:chOff x="0" y="0"/>
          <a:chExt cx="0" cy="0"/>
        </a:xfrm>
      </p:grpSpPr>
      <p:graphicFrame>
        <p:nvGraphicFramePr>
          <p:cNvPr id="4" name="Tabla 3">
            <a:extLst>
              <a:ext uri="{FF2B5EF4-FFF2-40B4-BE49-F238E27FC236}">
                <a16:creationId xmlns:a16="http://schemas.microsoft.com/office/drawing/2014/main" id="{9D58C469-F3BE-AED7-8A91-1F6ED127D72A}"/>
              </a:ext>
            </a:extLst>
          </p:cNvPr>
          <p:cNvGraphicFramePr>
            <a:graphicFrameLocks noGrp="1"/>
          </p:cNvGraphicFramePr>
          <p:nvPr>
            <p:extLst>
              <p:ext uri="{D42A27DB-BD31-4B8C-83A1-F6EECF244321}">
                <p14:modId xmlns:p14="http://schemas.microsoft.com/office/powerpoint/2010/main" val="371467502"/>
              </p:ext>
            </p:extLst>
          </p:nvPr>
        </p:nvGraphicFramePr>
        <p:xfrm>
          <a:off x="1356323" y="457200"/>
          <a:ext cx="10596192" cy="5943600"/>
        </p:xfrm>
        <a:graphic>
          <a:graphicData uri="http://schemas.openxmlformats.org/drawingml/2006/table">
            <a:tbl>
              <a:tblPr/>
              <a:tblGrid>
                <a:gridCol w="3532064">
                  <a:extLst>
                    <a:ext uri="{9D8B030D-6E8A-4147-A177-3AD203B41FA5}">
                      <a16:colId xmlns:a16="http://schemas.microsoft.com/office/drawing/2014/main" val="2225137551"/>
                    </a:ext>
                  </a:extLst>
                </a:gridCol>
                <a:gridCol w="3532064">
                  <a:extLst>
                    <a:ext uri="{9D8B030D-6E8A-4147-A177-3AD203B41FA5}">
                      <a16:colId xmlns:a16="http://schemas.microsoft.com/office/drawing/2014/main" val="936700745"/>
                    </a:ext>
                  </a:extLst>
                </a:gridCol>
                <a:gridCol w="3532064">
                  <a:extLst>
                    <a:ext uri="{9D8B030D-6E8A-4147-A177-3AD203B41FA5}">
                      <a16:colId xmlns:a16="http://schemas.microsoft.com/office/drawing/2014/main" val="2544660269"/>
                    </a:ext>
                  </a:extLst>
                </a:gridCol>
              </a:tblGrid>
              <a:tr h="354841">
                <a:tc>
                  <a:txBody>
                    <a:bodyPr/>
                    <a:lstStyle/>
                    <a:p>
                      <a:pPr>
                        <a:buNone/>
                      </a:pPr>
                      <a:r>
                        <a:rPr lang="es-MX" sz="1400"/>
                        <a:t>Herramienta</a:t>
                      </a:r>
                    </a:p>
                  </a:txBody>
                  <a:tcPr marL="58003" marR="58003" marT="29001" marB="29001" anchor="ctr">
                    <a:lnL>
                      <a:noFill/>
                    </a:lnL>
                    <a:lnR>
                      <a:noFill/>
                    </a:lnR>
                    <a:lnT>
                      <a:noFill/>
                    </a:lnT>
                    <a:lnB>
                      <a:noFill/>
                    </a:lnB>
                    <a:noFill/>
                  </a:tcPr>
                </a:tc>
                <a:tc>
                  <a:txBody>
                    <a:bodyPr/>
                    <a:lstStyle/>
                    <a:p>
                      <a:pPr>
                        <a:buNone/>
                      </a:pPr>
                      <a:r>
                        <a:rPr lang="es-MX" sz="1400"/>
                        <a:t>Ventajas</a:t>
                      </a:r>
                    </a:p>
                  </a:txBody>
                  <a:tcPr marL="58003" marR="58003" marT="29001" marB="29001" anchor="ctr">
                    <a:lnL>
                      <a:noFill/>
                    </a:lnL>
                    <a:lnR>
                      <a:noFill/>
                    </a:lnR>
                    <a:lnT>
                      <a:noFill/>
                    </a:lnT>
                    <a:lnB>
                      <a:noFill/>
                    </a:lnB>
                    <a:noFill/>
                  </a:tcPr>
                </a:tc>
                <a:tc>
                  <a:txBody>
                    <a:bodyPr/>
                    <a:lstStyle/>
                    <a:p>
                      <a:pPr>
                        <a:buNone/>
                      </a:pPr>
                      <a:r>
                        <a:rPr lang="es-MX" sz="1400"/>
                        <a:t>Desventajas</a:t>
                      </a:r>
                    </a:p>
                  </a:txBody>
                  <a:tcPr marL="58003" marR="58003" marT="29001" marB="29001" anchor="ctr">
                    <a:lnL>
                      <a:noFill/>
                    </a:lnL>
                    <a:lnR>
                      <a:noFill/>
                    </a:lnR>
                    <a:lnT>
                      <a:noFill/>
                    </a:lnT>
                    <a:lnB>
                      <a:noFill/>
                    </a:lnB>
                    <a:noFill/>
                  </a:tcPr>
                </a:tc>
                <a:extLst>
                  <a:ext uri="{0D108BD9-81ED-4DB2-BD59-A6C34878D82A}">
                    <a16:rowId xmlns:a16="http://schemas.microsoft.com/office/drawing/2014/main" val="3895842902"/>
                  </a:ext>
                </a:extLst>
              </a:tr>
              <a:tr h="1951630">
                <a:tc>
                  <a:txBody>
                    <a:bodyPr/>
                    <a:lstStyle/>
                    <a:p>
                      <a:pPr>
                        <a:buNone/>
                      </a:pPr>
                      <a:r>
                        <a:rPr lang="es-MX" sz="1400" b="1"/>
                        <a:t>ChatGPT</a:t>
                      </a:r>
                      <a:endParaRPr lang="es-MX" sz="1400"/>
                    </a:p>
                  </a:txBody>
                  <a:tcPr marL="58003" marR="58003" marT="29001" marB="29001" anchor="ctr">
                    <a:lnL>
                      <a:noFill/>
                    </a:lnL>
                    <a:lnR>
                      <a:noFill/>
                    </a:lnR>
                    <a:lnT>
                      <a:noFill/>
                    </a:lnT>
                    <a:lnB>
                      <a:noFill/>
                    </a:lnB>
                    <a:noFill/>
                  </a:tcPr>
                </a:tc>
                <a:tc>
                  <a:txBody>
                    <a:bodyPr/>
                    <a:lstStyle/>
                    <a:p>
                      <a:pPr>
                        <a:buNone/>
                      </a:pPr>
                      <a:r>
                        <a:rPr lang="es-MX" sz="1400"/>
                        <a:t>• Muy versátil (redacción, análisis, código)• Buen razonamiento y estructura• Ideal para trabajo profesional y educativo</a:t>
                      </a:r>
                    </a:p>
                  </a:txBody>
                  <a:tcPr marL="58003" marR="58003" marT="29001" marB="29001" anchor="ctr">
                    <a:lnL>
                      <a:noFill/>
                    </a:lnL>
                    <a:lnR>
                      <a:noFill/>
                    </a:lnR>
                    <a:lnT>
                      <a:noFill/>
                    </a:lnT>
                    <a:lnB>
                      <a:noFill/>
                    </a:lnB>
                    <a:noFill/>
                  </a:tcPr>
                </a:tc>
                <a:tc>
                  <a:txBody>
                    <a:bodyPr/>
                    <a:lstStyle/>
                    <a:p>
                      <a:pPr>
                        <a:buNone/>
                      </a:pPr>
                      <a:r>
                        <a:rPr lang="es-MX" sz="1400"/>
                        <a:t>• Sin datos en tiempo real en planes básicos• Puede “alucinar” si no se valida• Algunas funciones son de pago</a:t>
                      </a:r>
                    </a:p>
                  </a:txBody>
                  <a:tcPr marL="58003" marR="58003" marT="29001" marB="29001" anchor="ctr">
                    <a:lnL>
                      <a:noFill/>
                    </a:lnL>
                    <a:lnR>
                      <a:noFill/>
                    </a:lnR>
                    <a:lnT>
                      <a:noFill/>
                    </a:lnT>
                    <a:lnB>
                      <a:noFill/>
                    </a:lnB>
                    <a:noFill/>
                  </a:tcPr>
                </a:tc>
                <a:extLst>
                  <a:ext uri="{0D108BD9-81ED-4DB2-BD59-A6C34878D82A}">
                    <a16:rowId xmlns:a16="http://schemas.microsoft.com/office/drawing/2014/main" val="3253103494"/>
                  </a:ext>
                </a:extLst>
              </a:tr>
              <a:tr h="1951630">
                <a:tc>
                  <a:txBody>
                    <a:bodyPr/>
                    <a:lstStyle/>
                    <a:p>
                      <a:pPr>
                        <a:buNone/>
                      </a:pPr>
                      <a:r>
                        <a:rPr lang="es-MX" sz="1400" b="1"/>
                        <a:t>Gemini</a:t>
                      </a:r>
                      <a:endParaRPr lang="es-MX" sz="1400"/>
                    </a:p>
                  </a:txBody>
                  <a:tcPr marL="58003" marR="58003" marT="29001" marB="29001" anchor="ctr">
                    <a:lnL>
                      <a:noFill/>
                    </a:lnL>
                    <a:lnR>
                      <a:noFill/>
                    </a:lnR>
                    <a:lnT>
                      <a:noFill/>
                    </a:lnT>
                    <a:lnB>
                      <a:noFill/>
                    </a:lnB>
                    <a:noFill/>
                  </a:tcPr>
                </a:tc>
                <a:tc>
                  <a:txBody>
                    <a:bodyPr/>
                    <a:lstStyle/>
                    <a:p>
                      <a:pPr>
                        <a:buNone/>
                      </a:pPr>
                      <a:r>
                        <a:rPr lang="es-MX" sz="1400"/>
                        <a:t>• Integración nativa con Google (Docs, Sheets, Gmail)• Fuerte en análisis técnico y multimodal• Buen manejo de información larga</a:t>
                      </a:r>
                    </a:p>
                  </a:txBody>
                  <a:tcPr marL="58003" marR="58003" marT="29001" marB="29001" anchor="ctr">
                    <a:lnL>
                      <a:noFill/>
                    </a:lnL>
                    <a:lnR>
                      <a:noFill/>
                    </a:lnR>
                    <a:lnT>
                      <a:noFill/>
                    </a:lnT>
                    <a:lnB>
                      <a:noFill/>
                    </a:lnB>
                    <a:noFill/>
                  </a:tcPr>
                </a:tc>
                <a:tc>
                  <a:txBody>
                    <a:bodyPr/>
                    <a:lstStyle/>
                    <a:p>
                      <a:pPr>
                        <a:buNone/>
                      </a:pPr>
                      <a:r>
                        <a:rPr lang="es-MX" sz="1400"/>
                        <a:t>• Menos natural en redacción• Dependiente del ecosistema Google• Curva de aprendizaje mayor</a:t>
                      </a:r>
                    </a:p>
                  </a:txBody>
                  <a:tcPr marL="58003" marR="58003" marT="29001" marB="29001" anchor="ctr">
                    <a:lnL>
                      <a:noFill/>
                    </a:lnL>
                    <a:lnR>
                      <a:noFill/>
                    </a:lnR>
                    <a:lnT>
                      <a:noFill/>
                    </a:lnT>
                    <a:lnB>
                      <a:noFill/>
                    </a:lnB>
                    <a:noFill/>
                  </a:tcPr>
                </a:tc>
                <a:extLst>
                  <a:ext uri="{0D108BD9-81ED-4DB2-BD59-A6C34878D82A}">
                    <a16:rowId xmlns:a16="http://schemas.microsoft.com/office/drawing/2014/main" val="348822148"/>
                  </a:ext>
                </a:extLst>
              </a:tr>
              <a:tr h="1685499">
                <a:tc>
                  <a:txBody>
                    <a:bodyPr/>
                    <a:lstStyle/>
                    <a:p>
                      <a:pPr>
                        <a:buNone/>
                      </a:pPr>
                      <a:r>
                        <a:rPr lang="es-MX" sz="1400" b="1"/>
                        <a:t>Grok</a:t>
                      </a:r>
                      <a:endParaRPr lang="es-MX" sz="1400"/>
                    </a:p>
                  </a:txBody>
                  <a:tcPr marL="58003" marR="58003" marT="29001" marB="29001" anchor="ctr">
                    <a:lnL>
                      <a:noFill/>
                    </a:lnL>
                    <a:lnR>
                      <a:noFill/>
                    </a:lnR>
                    <a:lnT>
                      <a:noFill/>
                    </a:lnT>
                    <a:lnB>
                      <a:noFill/>
                    </a:lnB>
                    <a:noFill/>
                  </a:tcPr>
                </a:tc>
                <a:tc>
                  <a:txBody>
                    <a:bodyPr/>
                    <a:lstStyle/>
                    <a:p>
                      <a:pPr>
                        <a:buNone/>
                      </a:pPr>
                      <a:r>
                        <a:rPr lang="es-MX" sz="1400"/>
                        <a:t>• Información en tiempo real (X / tendencias)• Estilo más directo y conversacional• Útil para análisis social y noticias</a:t>
                      </a:r>
                    </a:p>
                  </a:txBody>
                  <a:tcPr marL="58003" marR="58003" marT="29001" marB="29001" anchor="ctr">
                    <a:lnL>
                      <a:noFill/>
                    </a:lnL>
                    <a:lnR>
                      <a:noFill/>
                    </a:lnR>
                    <a:lnT>
                      <a:noFill/>
                    </a:lnT>
                    <a:lnB>
                      <a:noFill/>
                    </a:lnB>
                    <a:noFill/>
                  </a:tcPr>
                </a:tc>
                <a:tc>
                  <a:txBody>
                    <a:bodyPr/>
                    <a:lstStyle/>
                    <a:p>
                      <a:pPr>
                        <a:buNone/>
                      </a:pPr>
                      <a:r>
                        <a:rPr lang="es-MX" sz="1400" dirty="0"/>
                        <a:t>• Menos sólido en análisis profundo• No ideal para temas técnicos o fiscales• Depende fuertemente de X</a:t>
                      </a:r>
                    </a:p>
                  </a:txBody>
                  <a:tcPr marL="58003" marR="58003" marT="29001" marB="29001" anchor="ctr">
                    <a:lnL>
                      <a:noFill/>
                    </a:lnL>
                    <a:lnR>
                      <a:noFill/>
                    </a:lnR>
                    <a:lnT>
                      <a:noFill/>
                    </a:lnT>
                    <a:lnB>
                      <a:noFill/>
                    </a:lnB>
                    <a:noFill/>
                  </a:tcPr>
                </a:tc>
                <a:extLst>
                  <a:ext uri="{0D108BD9-81ED-4DB2-BD59-A6C34878D82A}">
                    <a16:rowId xmlns:a16="http://schemas.microsoft.com/office/drawing/2014/main" val="2235814391"/>
                  </a:ext>
                </a:extLst>
              </a:tr>
            </a:tbl>
          </a:graphicData>
        </a:graphic>
      </p:graphicFrame>
    </p:spTree>
    <p:extLst>
      <p:ext uri="{BB962C8B-B14F-4D97-AF65-F5344CB8AC3E}">
        <p14:creationId xmlns:p14="http://schemas.microsoft.com/office/powerpoint/2010/main" val="40484962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73" name="Group 6">
            <a:extLst>
              <a:ext uri="{FF2B5EF4-FFF2-40B4-BE49-F238E27FC236}">
                <a16:creationId xmlns:a16="http://schemas.microsoft.com/office/drawing/2014/main" id="{04E9F44E-02E7-4A97-B7DB-1DB0F1F4EB0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8" name="Freeform 11">
              <a:extLst>
                <a:ext uri="{FF2B5EF4-FFF2-40B4-BE49-F238E27FC236}">
                  <a16:creationId xmlns:a16="http://schemas.microsoft.com/office/drawing/2014/main" id="{154F2546-BFC4-4B9A-B22A-40C22269F5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s-MX"/>
            </a:p>
          </p:txBody>
        </p:sp>
        <p:sp>
          <p:nvSpPr>
            <p:cNvPr id="9" name="Freeform 12">
              <a:extLst>
                <a:ext uri="{FF2B5EF4-FFF2-40B4-BE49-F238E27FC236}">
                  <a16:creationId xmlns:a16="http://schemas.microsoft.com/office/drawing/2014/main" id="{4BB2355B-3CC7-4F78-AEE5-42361DBF49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s-MX"/>
            </a:p>
          </p:txBody>
        </p:sp>
        <p:sp>
          <p:nvSpPr>
            <p:cNvPr id="10" name="Freeform 13">
              <a:extLst>
                <a:ext uri="{FF2B5EF4-FFF2-40B4-BE49-F238E27FC236}">
                  <a16:creationId xmlns:a16="http://schemas.microsoft.com/office/drawing/2014/main" id="{031B8A19-2FD3-4302-91CF-C8B6F93B30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s-MX"/>
            </a:p>
          </p:txBody>
        </p:sp>
        <p:sp>
          <p:nvSpPr>
            <p:cNvPr id="11" name="Freeform 14">
              <a:extLst>
                <a:ext uri="{FF2B5EF4-FFF2-40B4-BE49-F238E27FC236}">
                  <a16:creationId xmlns:a16="http://schemas.microsoft.com/office/drawing/2014/main" id="{73162A24-700C-424E-96EC-86CB156D05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s-MX"/>
            </a:p>
          </p:txBody>
        </p:sp>
        <p:sp>
          <p:nvSpPr>
            <p:cNvPr id="12" name="Freeform 15">
              <a:extLst>
                <a:ext uri="{FF2B5EF4-FFF2-40B4-BE49-F238E27FC236}">
                  <a16:creationId xmlns:a16="http://schemas.microsoft.com/office/drawing/2014/main" id="{1F0C1D92-E435-4491-B392-AB951E055E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s-MX"/>
            </a:p>
          </p:txBody>
        </p:sp>
        <p:sp>
          <p:nvSpPr>
            <p:cNvPr id="13" name="Freeform 16">
              <a:extLst>
                <a:ext uri="{FF2B5EF4-FFF2-40B4-BE49-F238E27FC236}">
                  <a16:creationId xmlns:a16="http://schemas.microsoft.com/office/drawing/2014/main" id="{0212CAD4-9EC5-41A6-B23D-EBA0527104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s-MX"/>
            </a:p>
          </p:txBody>
        </p:sp>
        <p:sp>
          <p:nvSpPr>
            <p:cNvPr id="14" name="Freeform 17">
              <a:extLst>
                <a:ext uri="{FF2B5EF4-FFF2-40B4-BE49-F238E27FC236}">
                  <a16:creationId xmlns:a16="http://schemas.microsoft.com/office/drawing/2014/main" id="{6EFDEEEF-07D4-42EA-BAF2-B6FB6442DD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s-MX"/>
            </a:p>
          </p:txBody>
        </p:sp>
        <p:sp>
          <p:nvSpPr>
            <p:cNvPr id="15" name="Freeform 18">
              <a:extLst>
                <a:ext uri="{FF2B5EF4-FFF2-40B4-BE49-F238E27FC236}">
                  <a16:creationId xmlns:a16="http://schemas.microsoft.com/office/drawing/2014/main" id="{2F4FA7A2-4814-4283-AED6-51BE578606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s-MX"/>
            </a:p>
          </p:txBody>
        </p:sp>
        <p:sp>
          <p:nvSpPr>
            <p:cNvPr id="16" name="Freeform 19">
              <a:extLst>
                <a:ext uri="{FF2B5EF4-FFF2-40B4-BE49-F238E27FC236}">
                  <a16:creationId xmlns:a16="http://schemas.microsoft.com/office/drawing/2014/main" id="{3A80AF23-BF8E-4209-B9DE-1D2A637B4D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s-MX"/>
            </a:p>
          </p:txBody>
        </p:sp>
        <p:sp>
          <p:nvSpPr>
            <p:cNvPr id="17" name="Freeform 20">
              <a:extLst>
                <a:ext uri="{FF2B5EF4-FFF2-40B4-BE49-F238E27FC236}">
                  <a16:creationId xmlns:a16="http://schemas.microsoft.com/office/drawing/2014/main" id="{19128847-0CCA-451D-A00A-2855A4D6D6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s-MX"/>
            </a:p>
          </p:txBody>
        </p:sp>
        <p:sp>
          <p:nvSpPr>
            <p:cNvPr id="18" name="Freeform 21">
              <a:extLst>
                <a:ext uri="{FF2B5EF4-FFF2-40B4-BE49-F238E27FC236}">
                  <a16:creationId xmlns:a16="http://schemas.microsoft.com/office/drawing/2014/main" id="{5007ABF4-C6D7-4D5A-B621-E22A6CDE24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s-MX"/>
            </a:p>
          </p:txBody>
        </p:sp>
        <p:sp>
          <p:nvSpPr>
            <p:cNvPr id="19" name="Freeform 22">
              <a:extLst>
                <a:ext uri="{FF2B5EF4-FFF2-40B4-BE49-F238E27FC236}">
                  <a16:creationId xmlns:a16="http://schemas.microsoft.com/office/drawing/2014/main" id="{C626D9E0-6E9C-49D1-9350-E85A88DD35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s-MX"/>
            </a:p>
          </p:txBody>
        </p:sp>
      </p:grpSp>
      <p:grpSp>
        <p:nvGrpSpPr>
          <p:cNvPr id="74" name="Group 20">
            <a:extLst>
              <a:ext uri="{FF2B5EF4-FFF2-40B4-BE49-F238E27FC236}">
                <a16:creationId xmlns:a16="http://schemas.microsoft.com/office/drawing/2014/main" id="{3F22DE9C-F188-48E2-A82C-4434A8EEEA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157"/>
            <a:ext cx="2356675" cy="6853096"/>
            <a:chOff x="6627813" y="195610"/>
            <a:chExt cx="1952625" cy="5678141"/>
          </a:xfrm>
        </p:grpSpPr>
        <p:sp>
          <p:nvSpPr>
            <p:cNvPr id="22" name="Freeform 27">
              <a:extLst>
                <a:ext uri="{FF2B5EF4-FFF2-40B4-BE49-F238E27FC236}">
                  <a16:creationId xmlns:a16="http://schemas.microsoft.com/office/drawing/2014/main" id="{02013AA2-1F55-4C5D-AA37-2F66C2056B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s-MX"/>
            </a:p>
          </p:txBody>
        </p:sp>
        <p:sp>
          <p:nvSpPr>
            <p:cNvPr id="23" name="Freeform 28">
              <a:extLst>
                <a:ext uri="{FF2B5EF4-FFF2-40B4-BE49-F238E27FC236}">
                  <a16:creationId xmlns:a16="http://schemas.microsoft.com/office/drawing/2014/main" id="{1FB61D00-6151-464C-A1C0-2F19F64139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s-MX"/>
            </a:p>
          </p:txBody>
        </p:sp>
        <p:sp>
          <p:nvSpPr>
            <p:cNvPr id="24" name="Freeform 29">
              <a:extLst>
                <a:ext uri="{FF2B5EF4-FFF2-40B4-BE49-F238E27FC236}">
                  <a16:creationId xmlns:a16="http://schemas.microsoft.com/office/drawing/2014/main" id="{A5ED6B64-D948-4BCE-9D88-5BB2FDD8F3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s-MX"/>
            </a:p>
          </p:txBody>
        </p:sp>
        <p:sp>
          <p:nvSpPr>
            <p:cNvPr id="25" name="Freeform 30">
              <a:extLst>
                <a:ext uri="{FF2B5EF4-FFF2-40B4-BE49-F238E27FC236}">
                  <a16:creationId xmlns:a16="http://schemas.microsoft.com/office/drawing/2014/main" id="{F89D4BEB-9156-4620-A774-3B780CC758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s-MX"/>
            </a:p>
          </p:txBody>
        </p:sp>
        <p:sp>
          <p:nvSpPr>
            <p:cNvPr id="26" name="Freeform 31">
              <a:extLst>
                <a:ext uri="{FF2B5EF4-FFF2-40B4-BE49-F238E27FC236}">
                  <a16:creationId xmlns:a16="http://schemas.microsoft.com/office/drawing/2014/main" id="{B4A8D726-AC9C-413C-BA61-279C42A85A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s-MX"/>
            </a:p>
          </p:txBody>
        </p:sp>
        <p:sp>
          <p:nvSpPr>
            <p:cNvPr id="27" name="Freeform 32">
              <a:extLst>
                <a:ext uri="{FF2B5EF4-FFF2-40B4-BE49-F238E27FC236}">
                  <a16:creationId xmlns:a16="http://schemas.microsoft.com/office/drawing/2014/main" id="{F17D811C-C413-4847-8A99-0C428A5835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s-MX"/>
            </a:p>
          </p:txBody>
        </p:sp>
        <p:sp>
          <p:nvSpPr>
            <p:cNvPr id="28" name="Freeform 33">
              <a:extLst>
                <a:ext uri="{FF2B5EF4-FFF2-40B4-BE49-F238E27FC236}">
                  <a16:creationId xmlns:a16="http://schemas.microsoft.com/office/drawing/2014/main" id="{75BC74C6-A8D3-43B7-88D6-D36F1C0388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s-MX"/>
            </a:p>
          </p:txBody>
        </p:sp>
        <p:sp>
          <p:nvSpPr>
            <p:cNvPr id="29" name="Freeform 34">
              <a:extLst>
                <a:ext uri="{FF2B5EF4-FFF2-40B4-BE49-F238E27FC236}">
                  <a16:creationId xmlns:a16="http://schemas.microsoft.com/office/drawing/2014/main" id="{57EEDAFB-AA1B-4B29-B0D8-E3F097A308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s-MX"/>
            </a:p>
          </p:txBody>
        </p:sp>
        <p:sp>
          <p:nvSpPr>
            <p:cNvPr id="30" name="Freeform 35">
              <a:extLst>
                <a:ext uri="{FF2B5EF4-FFF2-40B4-BE49-F238E27FC236}">
                  <a16:creationId xmlns:a16="http://schemas.microsoft.com/office/drawing/2014/main" id="{2037E8F3-503E-4F56-81D4-C0058A8556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s-MX"/>
            </a:p>
          </p:txBody>
        </p:sp>
        <p:sp>
          <p:nvSpPr>
            <p:cNvPr id="31" name="Freeform 36">
              <a:extLst>
                <a:ext uri="{FF2B5EF4-FFF2-40B4-BE49-F238E27FC236}">
                  <a16:creationId xmlns:a16="http://schemas.microsoft.com/office/drawing/2014/main" id="{B3B14D57-F75A-402A-B35D-98E84AD685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s-MX"/>
            </a:p>
          </p:txBody>
        </p:sp>
        <p:sp>
          <p:nvSpPr>
            <p:cNvPr id="32" name="Freeform 37">
              <a:extLst>
                <a:ext uri="{FF2B5EF4-FFF2-40B4-BE49-F238E27FC236}">
                  <a16:creationId xmlns:a16="http://schemas.microsoft.com/office/drawing/2014/main" id="{4AFB6E2F-5AF1-4DB0-851C-8F7492A9E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s-MX"/>
            </a:p>
          </p:txBody>
        </p:sp>
        <p:sp>
          <p:nvSpPr>
            <p:cNvPr id="33" name="Freeform 38">
              <a:extLst>
                <a:ext uri="{FF2B5EF4-FFF2-40B4-BE49-F238E27FC236}">
                  <a16:creationId xmlns:a16="http://schemas.microsoft.com/office/drawing/2014/main" id="{6725B281-5E62-47B4-873A-9B12614235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s-MX"/>
            </a:p>
          </p:txBody>
        </p:sp>
      </p:grpSp>
      <p:sp>
        <p:nvSpPr>
          <p:cNvPr id="75" name="Rectangle 34">
            <a:extLst>
              <a:ext uri="{FF2B5EF4-FFF2-40B4-BE49-F238E27FC236}">
                <a16:creationId xmlns:a16="http://schemas.microsoft.com/office/drawing/2014/main" id="{6A10670B-6568-4038-91D8-392C78C0CF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MX"/>
          </a:p>
        </p:txBody>
      </p:sp>
      <p:sp>
        <p:nvSpPr>
          <p:cNvPr id="76" name="Freeform 6">
            <a:extLst>
              <a:ext uri="{FF2B5EF4-FFF2-40B4-BE49-F238E27FC236}">
                <a16:creationId xmlns:a16="http://schemas.microsoft.com/office/drawing/2014/main" id="{62163DB6-3EE7-474C-8726-1A05F7DE42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es-MX"/>
          </a:p>
        </p:txBody>
      </p:sp>
      <p:sp useBgFill="1">
        <p:nvSpPr>
          <p:cNvPr id="77" name="Rectangle 38">
            <a:extLst>
              <a:ext uri="{FF2B5EF4-FFF2-40B4-BE49-F238E27FC236}">
                <a16:creationId xmlns:a16="http://schemas.microsoft.com/office/drawing/2014/main" id="{57ABABA7-0420-4200-9B65-1C1967CE93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D315799-5715-1BF2-FF2D-88DB6DFE7E16}"/>
              </a:ext>
            </a:extLst>
          </p:cNvPr>
          <p:cNvSpPr>
            <a:spLocks noGrp="1"/>
          </p:cNvSpPr>
          <p:nvPr>
            <p:ph type="title"/>
          </p:nvPr>
        </p:nvSpPr>
        <p:spPr>
          <a:xfrm>
            <a:off x="1304103" y="1318591"/>
            <a:ext cx="5800929" cy="4220820"/>
          </a:xfrm>
        </p:spPr>
        <p:txBody>
          <a:bodyPr vert="horz" lIns="91440" tIns="45720" rIns="91440" bIns="45720" rtlCol="0" anchor="ctr">
            <a:normAutofit/>
          </a:bodyPr>
          <a:lstStyle/>
          <a:p>
            <a:pPr algn="r"/>
            <a:r>
              <a:rPr lang="en-US" sz="6600">
                <a:solidFill>
                  <a:schemeClr val="tx2">
                    <a:lumMod val="75000"/>
                  </a:schemeClr>
                </a:solidFill>
              </a:rPr>
              <a:t>Otros herramientas en IA</a:t>
            </a:r>
          </a:p>
        </p:txBody>
      </p:sp>
      <p:sp>
        <p:nvSpPr>
          <p:cNvPr id="78" name="Rectangle 40">
            <a:extLst>
              <a:ext uri="{FF2B5EF4-FFF2-40B4-BE49-F238E27FC236}">
                <a16:creationId xmlns:a16="http://schemas.microsoft.com/office/drawing/2014/main" id="{A317EBE3-FF86-4DA1-BC9A-331F7F2144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MX"/>
          </a:p>
        </p:txBody>
      </p:sp>
      <p:cxnSp>
        <p:nvCxnSpPr>
          <p:cNvPr id="79" name="Straight Connector 42">
            <a:extLst>
              <a:ext uri="{FF2B5EF4-FFF2-40B4-BE49-F238E27FC236}">
                <a16:creationId xmlns:a16="http://schemas.microsoft.com/office/drawing/2014/main" id="{34D43EC1-35FA-4FC3-8526-F655CEB09D9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7196" y="1871831"/>
            <a:ext cx="0" cy="3200400"/>
          </a:xfrm>
          <a:prstGeom prst="line">
            <a:avLst/>
          </a:prstGeom>
          <a:ln w="15875">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10395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E88CDC0-6EEA-3BAF-06DB-74CDBFC8B8AB}"/>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FD5C1402-57EC-C8C2-8AF0-269DE3D3C18C}"/>
              </a:ext>
            </a:extLst>
          </p:cNvPr>
          <p:cNvSpPr txBox="1"/>
          <p:nvPr/>
        </p:nvSpPr>
        <p:spPr>
          <a:xfrm>
            <a:off x="2369028" y="335845"/>
            <a:ext cx="5452534" cy="6186309"/>
          </a:xfrm>
          <a:prstGeom prst="rect">
            <a:avLst/>
          </a:prstGeom>
          <a:noFill/>
        </p:spPr>
        <p:txBody>
          <a:bodyPr wrap="square">
            <a:spAutoFit/>
          </a:bodyPr>
          <a:lstStyle/>
          <a:p>
            <a:pPr>
              <a:buNone/>
            </a:pPr>
            <a:r>
              <a:rPr lang="es-ES" b="1" dirty="0"/>
              <a:t>OCR</a:t>
            </a:r>
            <a:r>
              <a:rPr lang="es-ES" dirty="0"/>
              <a:t> significa </a:t>
            </a:r>
            <a:r>
              <a:rPr lang="es-ES" b="1" i="1" dirty="0" err="1"/>
              <a:t>Optical</a:t>
            </a:r>
            <a:r>
              <a:rPr lang="es-ES" b="1" i="1" dirty="0"/>
              <a:t> </a:t>
            </a:r>
            <a:r>
              <a:rPr lang="es-ES" b="1" i="1" dirty="0" err="1"/>
              <a:t>Character</a:t>
            </a:r>
            <a:r>
              <a:rPr lang="es-ES" b="1" i="1" dirty="0"/>
              <a:t> </a:t>
            </a:r>
            <a:r>
              <a:rPr lang="es-ES" b="1" i="1" dirty="0" err="1"/>
              <a:t>Recognition</a:t>
            </a:r>
            <a:r>
              <a:rPr lang="es-ES" dirty="0"/>
              <a:t> o en español </a:t>
            </a:r>
            <a:r>
              <a:rPr lang="es-ES" b="1" dirty="0"/>
              <a:t>Reconocimiento Óptico de Caracteres</a:t>
            </a:r>
            <a:r>
              <a:rPr lang="es-ES" dirty="0"/>
              <a:t>.</a:t>
            </a:r>
          </a:p>
          <a:p>
            <a:pPr>
              <a:buNone/>
            </a:pPr>
            <a:r>
              <a:rPr lang="es-ES" dirty="0"/>
              <a:t>En términos simples:</a:t>
            </a:r>
          </a:p>
          <a:p>
            <a:pPr>
              <a:buNone/>
            </a:pPr>
            <a:endParaRPr lang="es-ES" dirty="0"/>
          </a:p>
          <a:p>
            <a:pPr>
              <a:buNone/>
            </a:pPr>
            <a:r>
              <a:rPr lang="es-ES" b="1" dirty="0"/>
              <a:t>El OCR convierte imágenes o </a:t>
            </a:r>
            <a:r>
              <a:rPr lang="es-ES" b="1" dirty="0" err="1"/>
              <a:t>PDFs</a:t>
            </a:r>
            <a:r>
              <a:rPr lang="es-ES" b="1" dirty="0"/>
              <a:t> escaneados en texto editable y datos estructurados.</a:t>
            </a:r>
            <a:endParaRPr lang="es-ES" dirty="0"/>
          </a:p>
          <a:p>
            <a:pPr>
              <a:buNone/>
            </a:pPr>
            <a:br>
              <a:rPr lang="es-ES" dirty="0"/>
            </a:br>
            <a:endParaRPr lang="es-ES" dirty="0"/>
          </a:p>
          <a:p>
            <a:pPr>
              <a:buNone/>
            </a:pPr>
            <a:r>
              <a:rPr lang="es-ES" b="1" dirty="0"/>
              <a:t>¿Qué hace exactamente el OCR?</a:t>
            </a:r>
          </a:p>
          <a:p>
            <a:pPr>
              <a:buNone/>
            </a:pPr>
            <a:endParaRPr lang="es-ES" dirty="0"/>
          </a:p>
          <a:p>
            <a:pPr>
              <a:buNone/>
            </a:pPr>
            <a:r>
              <a:rPr lang="es-ES" dirty="0"/>
              <a:t>El OCR “lee” documentos que </a:t>
            </a:r>
            <a:r>
              <a:rPr lang="es-ES" b="1" dirty="0"/>
              <a:t>no son texto</a:t>
            </a:r>
            <a:r>
              <a:rPr lang="es-ES" dirty="0"/>
              <a:t>, por ejemplo:</a:t>
            </a:r>
          </a:p>
          <a:p>
            <a:pPr>
              <a:buFont typeface="Arial" panose="020B0604020202020204" pitchFamily="34" charset="0"/>
              <a:buChar char="•"/>
            </a:pPr>
            <a:r>
              <a:rPr lang="es-ES" dirty="0"/>
              <a:t>Facturas escaneadas</a:t>
            </a:r>
          </a:p>
          <a:p>
            <a:pPr>
              <a:buFont typeface="Arial" panose="020B0604020202020204" pitchFamily="34" charset="0"/>
              <a:buChar char="•"/>
            </a:pPr>
            <a:r>
              <a:rPr lang="es-ES" dirty="0"/>
              <a:t>Tickets fotografiados</a:t>
            </a:r>
          </a:p>
          <a:p>
            <a:pPr>
              <a:buFont typeface="Arial" panose="020B0604020202020204" pitchFamily="34" charset="0"/>
              <a:buChar char="•"/>
            </a:pPr>
            <a:r>
              <a:rPr lang="es-ES" dirty="0"/>
              <a:t>Estados de cuenta en PDF imagen</a:t>
            </a:r>
          </a:p>
          <a:p>
            <a:pPr>
              <a:buFont typeface="Arial" panose="020B0604020202020204" pitchFamily="34" charset="0"/>
              <a:buChar char="•"/>
            </a:pPr>
            <a:r>
              <a:rPr lang="es-ES" dirty="0"/>
              <a:t>Contratos impresos</a:t>
            </a:r>
          </a:p>
          <a:p>
            <a:pPr>
              <a:buNone/>
            </a:pPr>
            <a:r>
              <a:rPr lang="es-ES" dirty="0"/>
              <a:t>Y los transforma en:</a:t>
            </a:r>
          </a:p>
          <a:p>
            <a:pPr>
              <a:buFont typeface="Arial" panose="020B0604020202020204" pitchFamily="34" charset="0"/>
              <a:buChar char="•"/>
            </a:pPr>
            <a:r>
              <a:rPr lang="es-ES" dirty="0"/>
              <a:t>Texto seleccionable</a:t>
            </a:r>
          </a:p>
          <a:p>
            <a:pPr>
              <a:buFont typeface="Arial" panose="020B0604020202020204" pitchFamily="34" charset="0"/>
              <a:buChar char="•"/>
            </a:pPr>
            <a:r>
              <a:rPr lang="es-ES" dirty="0"/>
              <a:t>Datos (fechas, importes, RFC, UUID, conceptos, etc.)</a:t>
            </a:r>
          </a:p>
          <a:p>
            <a:pPr>
              <a:buFont typeface="Arial" panose="020B0604020202020204" pitchFamily="34" charset="0"/>
              <a:buChar char="•"/>
            </a:pPr>
            <a:r>
              <a:rPr lang="es-ES" dirty="0"/>
              <a:t>Información que puede enviarse a Excel, ERP o software contable</a:t>
            </a:r>
          </a:p>
        </p:txBody>
      </p:sp>
    </p:spTree>
    <p:extLst>
      <p:ext uri="{BB962C8B-B14F-4D97-AF65-F5344CB8AC3E}">
        <p14:creationId xmlns:p14="http://schemas.microsoft.com/office/powerpoint/2010/main" val="39176934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3C08A81B-6817-6F98-EE51-5F4F8B381812}"/>
              </a:ext>
            </a:extLst>
          </p:cNvPr>
          <p:cNvSpPr txBox="1"/>
          <p:nvPr/>
        </p:nvSpPr>
        <p:spPr>
          <a:xfrm>
            <a:off x="2978901" y="1451302"/>
            <a:ext cx="6096000" cy="3139321"/>
          </a:xfrm>
          <a:prstGeom prst="rect">
            <a:avLst/>
          </a:prstGeom>
          <a:noFill/>
        </p:spPr>
        <p:txBody>
          <a:bodyPr wrap="square">
            <a:spAutoFit/>
          </a:bodyPr>
          <a:lstStyle/>
          <a:p>
            <a:pPr>
              <a:buNone/>
            </a:pPr>
            <a:r>
              <a:rPr lang="es-ES" b="1" dirty="0"/>
              <a:t>Ejemplo práctico para contadores</a:t>
            </a:r>
          </a:p>
          <a:p>
            <a:pPr>
              <a:buNone/>
            </a:pPr>
            <a:r>
              <a:rPr lang="es-ES" dirty="0"/>
              <a:t>Sin OCR:</a:t>
            </a:r>
          </a:p>
          <a:p>
            <a:pPr>
              <a:buFont typeface="Arial" panose="020B0604020202020204" pitchFamily="34" charset="0"/>
              <a:buChar char="•"/>
            </a:pPr>
            <a:r>
              <a:rPr lang="es-ES" dirty="0"/>
              <a:t>Abres una factura</a:t>
            </a:r>
          </a:p>
          <a:p>
            <a:pPr>
              <a:buFont typeface="Arial" panose="020B0604020202020204" pitchFamily="34" charset="0"/>
              <a:buChar char="•"/>
            </a:pPr>
            <a:r>
              <a:rPr lang="es-ES" dirty="0"/>
              <a:t>Copias RFC, fecha, subtotal, IVA</a:t>
            </a:r>
          </a:p>
          <a:p>
            <a:pPr>
              <a:buFont typeface="Arial" panose="020B0604020202020204" pitchFamily="34" charset="0"/>
              <a:buChar char="•"/>
            </a:pPr>
            <a:r>
              <a:rPr lang="es-ES" dirty="0"/>
              <a:t>Pegas en Excel o sistema</a:t>
            </a:r>
          </a:p>
          <a:p>
            <a:pPr>
              <a:buFont typeface="Arial" panose="020B0604020202020204" pitchFamily="34" charset="0"/>
              <a:buChar char="•"/>
            </a:pPr>
            <a:r>
              <a:rPr lang="es-ES" dirty="0"/>
              <a:t>2–5 minutos por documento</a:t>
            </a:r>
          </a:p>
          <a:p>
            <a:pPr>
              <a:buNone/>
            </a:pPr>
            <a:r>
              <a:rPr lang="es-ES" dirty="0"/>
              <a:t>Con OCR:</a:t>
            </a:r>
          </a:p>
          <a:p>
            <a:pPr>
              <a:buFont typeface="Arial" panose="020B0604020202020204" pitchFamily="34" charset="0"/>
              <a:buChar char="•"/>
            </a:pPr>
            <a:r>
              <a:rPr lang="es-ES" dirty="0"/>
              <a:t>Subes la factura</a:t>
            </a:r>
          </a:p>
          <a:p>
            <a:pPr>
              <a:buFont typeface="Arial" panose="020B0604020202020204" pitchFamily="34" charset="0"/>
              <a:buChar char="•"/>
            </a:pPr>
            <a:r>
              <a:rPr lang="es-ES" dirty="0"/>
              <a:t>El sistema </a:t>
            </a:r>
            <a:r>
              <a:rPr lang="es-ES" b="1" dirty="0"/>
              <a:t>extrae todo automáticamente</a:t>
            </a:r>
            <a:endParaRPr lang="es-ES" dirty="0"/>
          </a:p>
          <a:p>
            <a:pPr>
              <a:buFont typeface="Arial" panose="020B0604020202020204" pitchFamily="34" charset="0"/>
              <a:buChar char="•"/>
            </a:pPr>
            <a:r>
              <a:rPr lang="es-ES" dirty="0"/>
              <a:t>Se clasifica y puede contabilizarse</a:t>
            </a:r>
          </a:p>
          <a:p>
            <a:pPr>
              <a:buFont typeface="Arial" panose="020B0604020202020204" pitchFamily="34" charset="0"/>
              <a:buChar char="•"/>
            </a:pPr>
            <a:r>
              <a:rPr lang="es-ES" dirty="0"/>
              <a:t>5–10 segundos</a:t>
            </a:r>
          </a:p>
        </p:txBody>
      </p:sp>
    </p:spTree>
    <p:extLst>
      <p:ext uri="{BB962C8B-B14F-4D97-AF65-F5344CB8AC3E}">
        <p14:creationId xmlns:p14="http://schemas.microsoft.com/office/powerpoint/2010/main" val="40611742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F01E7660-30BE-4AD1-939C-8ABBC66EC79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5" name="Freeform 11">
              <a:extLst>
                <a:ext uri="{FF2B5EF4-FFF2-40B4-BE49-F238E27FC236}">
                  <a16:creationId xmlns:a16="http://schemas.microsoft.com/office/drawing/2014/main" id="{AF2339E5-4CFB-46BA-A1E6-1F2F592978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s-MX"/>
            </a:p>
          </p:txBody>
        </p:sp>
        <p:sp>
          <p:nvSpPr>
            <p:cNvPr id="16" name="Freeform 12">
              <a:extLst>
                <a:ext uri="{FF2B5EF4-FFF2-40B4-BE49-F238E27FC236}">
                  <a16:creationId xmlns:a16="http://schemas.microsoft.com/office/drawing/2014/main" id="{A714EACA-E00A-47F4-9617-48EF86FCA8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s-MX"/>
            </a:p>
          </p:txBody>
        </p:sp>
        <p:sp>
          <p:nvSpPr>
            <p:cNvPr id="17" name="Freeform 13">
              <a:extLst>
                <a:ext uri="{FF2B5EF4-FFF2-40B4-BE49-F238E27FC236}">
                  <a16:creationId xmlns:a16="http://schemas.microsoft.com/office/drawing/2014/main" id="{3D643816-3096-4530-BAC2-B7799760D5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s-MX"/>
            </a:p>
          </p:txBody>
        </p:sp>
        <p:sp>
          <p:nvSpPr>
            <p:cNvPr id="18" name="Freeform 14">
              <a:extLst>
                <a:ext uri="{FF2B5EF4-FFF2-40B4-BE49-F238E27FC236}">
                  <a16:creationId xmlns:a16="http://schemas.microsoft.com/office/drawing/2014/main" id="{4481B6B9-DFCC-4B58-B517-C90F77008C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s-MX"/>
            </a:p>
          </p:txBody>
        </p:sp>
        <p:sp>
          <p:nvSpPr>
            <p:cNvPr id="19" name="Freeform 15">
              <a:extLst>
                <a:ext uri="{FF2B5EF4-FFF2-40B4-BE49-F238E27FC236}">
                  <a16:creationId xmlns:a16="http://schemas.microsoft.com/office/drawing/2014/main" id="{C3AD10B5-BAA3-43BF-AB59-8B0E610B5E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s-MX"/>
            </a:p>
          </p:txBody>
        </p:sp>
        <p:sp>
          <p:nvSpPr>
            <p:cNvPr id="20" name="Freeform 16">
              <a:extLst>
                <a:ext uri="{FF2B5EF4-FFF2-40B4-BE49-F238E27FC236}">
                  <a16:creationId xmlns:a16="http://schemas.microsoft.com/office/drawing/2014/main" id="{A8CBC7E8-2093-422A-B1DF-548212F5E9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s-MX"/>
            </a:p>
          </p:txBody>
        </p:sp>
        <p:sp>
          <p:nvSpPr>
            <p:cNvPr id="21" name="Freeform 17">
              <a:extLst>
                <a:ext uri="{FF2B5EF4-FFF2-40B4-BE49-F238E27FC236}">
                  <a16:creationId xmlns:a16="http://schemas.microsoft.com/office/drawing/2014/main" id="{DACD4C1E-0C60-49F4-9940-2EC2B35127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s-MX"/>
            </a:p>
          </p:txBody>
        </p:sp>
        <p:sp>
          <p:nvSpPr>
            <p:cNvPr id="22" name="Freeform 18">
              <a:extLst>
                <a:ext uri="{FF2B5EF4-FFF2-40B4-BE49-F238E27FC236}">
                  <a16:creationId xmlns:a16="http://schemas.microsoft.com/office/drawing/2014/main" id="{D4EBDC8A-E0EA-4C61-9A07-F87965F308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s-MX"/>
            </a:p>
          </p:txBody>
        </p:sp>
        <p:sp>
          <p:nvSpPr>
            <p:cNvPr id="23" name="Freeform 19">
              <a:extLst>
                <a:ext uri="{FF2B5EF4-FFF2-40B4-BE49-F238E27FC236}">
                  <a16:creationId xmlns:a16="http://schemas.microsoft.com/office/drawing/2014/main" id="{56AB17E4-FFC1-40A6-8716-4DA6E7E2E0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s-MX"/>
            </a:p>
          </p:txBody>
        </p:sp>
        <p:sp>
          <p:nvSpPr>
            <p:cNvPr id="24" name="Freeform 20">
              <a:extLst>
                <a:ext uri="{FF2B5EF4-FFF2-40B4-BE49-F238E27FC236}">
                  <a16:creationId xmlns:a16="http://schemas.microsoft.com/office/drawing/2014/main" id="{18B82752-3697-40F0-A707-455553AE39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s-MX"/>
            </a:p>
          </p:txBody>
        </p:sp>
        <p:sp>
          <p:nvSpPr>
            <p:cNvPr id="25" name="Freeform 21">
              <a:extLst>
                <a:ext uri="{FF2B5EF4-FFF2-40B4-BE49-F238E27FC236}">
                  <a16:creationId xmlns:a16="http://schemas.microsoft.com/office/drawing/2014/main" id="{46E341FE-2212-45E9-9AC6-689D6A7A0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s-MX"/>
            </a:p>
          </p:txBody>
        </p:sp>
        <p:sp>
          <p:nvSpPr>
            <p:cNvPr id="26" name="Freeform 22">
              <a:extLst>
                <a:ext uri="{FF2B5EF4-FFF2-40B4-BE49-F238E27FC236}">
                  <a16:creationId xmlns:a16="http://schemas.microsoft.com/office/drawing/2014/main" id="{60DDF26F-4245-4642-8C13-878C6ABE4A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s-MX"/>
            </a:p>
          </p:txBody>
        </p:sp>
      </p:grpSp>
      <p:grpSp>
        <p:nvGrpSpPr>
          <p:cNvPr id="28" name="Group 27">
            <a:extLst>
              <a:ext uri="{FF2B5EF4-FFF2-40B4-BE49-F238E27FC236}">
                <a16:creationId xmlns:a16="http://schemas.microsoft.com/office/drawing/2014/main" id="{E2F0A64F-6E97-407F-905F-CFB60C876A0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29" name="Freeform 27">
              <a:extLst>
                <a:ext uri="{FF2B5EF4-FFF2-40B4-BE49-F238E27FC236}">
                  <a16:creationId xmlns:a16="http://schemas.microsoft.com/office/drawing/2014/main" id="{6B2CD8E6-069E-402A-B6AC-FF0051404F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s-MX"/>
            </a:p>
          </p:txBody>
        </p:sp>
        <p:sp>
          <p:nvSpPr>
            <p:cNvPr id="30" name="Freeform 28">
              <a:extLst>
                <a:ext uri="{FF2B5EF4-FFF2-40B4-BE49-F238E27FC236}">
                  <a16:creationId xmlns:a16="http://schemas.microsoft.com/office/drawing/2014/main" id="{A6CA6D01-96EA-411D-B14A-86F2AFDBDC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s-MX"/>
            </a:p>
          </p:txBody>
        </p:sp>
        <p:sp>
          <p:nvSpPr>
            <p:cNvPr id="31" name="Freeform 29">
              <a:extLst>
                <a:ext uri="{FF2B5EF4-FFF2-40B4-BE49-F238E27FC236}">
                  <a16:creationId xmlns:a16="http://schemas.microsoft.com/office/drawing/2014/main" id="{69CFD19D-A122-4CB2-866A-479CA3A52F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s-MX"/>
            </a:p>
          </p:txBody>
        </p:sp>
        <p:sp>
          <p:nvSpPr>
            <p:cNvPr id="32" name="Freeform 30">
              <a:extLst>
                <a:ext uri="{FF2B5EF4-FFF2-40B4-BE49-F238E27FC236}">
                  <a16:creationId xmlns:a16="http://schemas.microsoft.com/office/drawing/2014/main" id="{C9F6C159-EFEF-4092-B1F1-7AB7F5A44F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s-MX"/>
            </a:p>
          </p:txBody>
        </p:sp>
        <p:sp>
          <p:nvSpPr>
            <p:cNvPr id="33" name="Freeform 31">
              <a:extLst>
                <a:ext uri="{FF2B5EF4-FFF2-40B4-BE49-F238E27FC236}">
                  <a16:creationId xmlns:a16="http://schemas.microsoft.com/office/drawing/2014/main" id="{3A1E13BE-E59A-46EA-8C13-190FCBC3B6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s-MX"/>
            </a:p>
          </p:txBody>
        </p:sp>
        <p:sp>
          <p:nvSpPr>
            <p:cNvPr id="34" name="Freeform 32">
              <a:extLst>
                <a:ext uri="{FF2B5EF4-FFF2-40B4-BE49-F238E27FC236}">
                  <a16:creationId xmlns:a16="http://schemas.microsoft.com/office/drawing/2014/main" id="{4872D65B-9C5F-405F-BCCD-D61CB85656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s-MX"/>
            </a:p>
          </p:txBody>
        </p:sp>
        <p:sp>
          <p:nvSpPr>
            <p:cNvPr id="35" name="Freeform 33">
              <a:extLst>
                <a:ext uri="{FF2B5EF4-FFF2-40B4-BE49-F238E27FC236}">
                  <a16:creationId xmlns:a16="http://schemas.microsoft.com/office/drawing/2014/main" id="{F6590D24-F49D-498F-A9A5-9CF6B09517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s-MX"/>
            </a:p>
          </p:txBody>
        </p:sp>
        <p:sp>
          <p:nvSpPr>
            <p:cNvPr id="36" name="Freeform 34">
              <a:extLst>
                <a:ext uri="{FF2B5EF4-FFF2-40B4-BE49-F238E27FC236}">
                  <a16:creationId xmlns:a16="http://schemas.microsoft.com/office/drawing/2014/main" id="{F7AFD90D-3869-4EB4-A43D-A59A0583F6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s-MX"/>
            </a:p>
          </p:txBody>
        </p:sp>
        <p:sp>
          <p:nvSpPr>
            <p:cNvPr id="37" name="Freeform 35">
              <a:extLst>
                <a:ext uri="{FF2B5EF4-FFF2-40B4-BE49-F238E27FC236}">
                  <a16:creationId xmlns:a16="http://schemas.microsoft.com/office/drawing/2014/main" id="{226A884C-1C5B-4789-8BED-CA2815F2BE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s-MX"/>
            </a:p>
          </p:txBody>
        </p:sp>
        <p:sp>
          <p:nvSpPr>
            <p:cNvPr id="38" name="Freeform 36">
              <a:extLst>
                <a:ext uri="{FF2B5EF4-FFF2-40B4-BE49-F238E27FC236}">
                  <a16:creationId xmlns:a16="http://schemas.microsoft.com/office/drawing/2014/main" id="{54FC0D3F-819F-41B1-BFC2-FA3443FB46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s-MX"/>
            </a:p>
          </p:txBody>
        </p:sp>
        <p:sp>
          <p:nvSpPr>
            <p:cNvPr id="39" name="Freeform 37">
              <a:extLst>
                <a:ext uri="{FF2B5EF4-FFF2-40B4-BE49-F238E27FC236}">
                  <a16:creationId xmlns:a16="http://schemas.microsoft.com/office/drawing/2014/main" id="{839E654C-F067-4053-881C-7D53C2E60B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s-MX"/>
            </a:p>
          </p:txBody>
        </p:sp>
        <p:sp>
          <p:nvSpPr>
            <p:cNvPr id="40" name="Freeform 38">
              <a:extLst>
                <a:ext uri="{FF2B5EF4-FFF2-40B4-BE49-F238E27FC236}">
                  <a16:creationId xmlns:a16="http://schemas.microsoft.com/office/drawing/2014/main" id="{F44A0F15-BA31-4A9E-A48B-2F1D0E2CE5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s-MX"/>
            </a:p>
          </p:txBody>
        </p:sp>
      </p:grpSp>
      <p:sp>
        <p:nvSpPr>
          <p:cNvPr id="42" name="Rectangle 41">
            <a:extLst>
              <a:ext uri="{FF2B5EF4-FFF2-40B4-BE49-F238E27FC236}">
                <a16:creationId xmlns:a16="http://schemas.microsoft.com/office/drawing/2014/main" id="{62631CC7-E8DA-4782-ADDD-F97B25E404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MX"/>
          </a:p>
        </p:txBody>
      </p:sp>
      <p:sp>
        <p:nvSpPr>
          <p:cNvPr id="44" name="Freeform 11">
            <a:extLst>
              <a:ext uri="{FF2B5EF4-FFF2-40B4-BE49-F238E27FC236}">
                <a16:creationId xmlns:a16="http://schemas.microsoft.com/office/drawing/2014/main" id="{5D16879A-58B6-4F6B-8688-42B28FE10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s-MX"/>
          </a:p>
        </p:txBody>
      </p:sp>
      <p:sp useBgFill="1">
        <p:nvSpPr>
          <p:cNvPr id="46" name="Rectangle 45">
            <a:extLst>
              <a:ext uri="{FF2B5EF4-FFF2-40B4-BE49-F238E27FC236}">
                <a16:creationId xmlns:a16="http://schemas.microsoft.com/office/drawing/2014/main" id="{51C6D932-DFF5-4EAB-9FB1-5073B33058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8574" y="3962"/>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descr="Texto&#10;&#10;El contenido generado por IA puede ser incorrecto.">
            <a:extLst>
              <a:ext uri="{FF2B5EF4-FFF2-40B4-BE49-F238E27FC236}">
                <a16:creationId xmlns:a16="http://schemas.microsoft.com/office/drawing/2014/main" id="{55DC60CD-1D30-ADE5-121C-DBA696D7E9A0}"/>
              </a:ext>
            </a:extLst>
          </p:cNvPr>
          <p:cNvPicPr>
            <a:picLocks noChangeAspect="1"/>
          </p:cNvPicPr>
          <p:nvPr/>
        </p:nvPicPr>
        <p:blipFill>
          <a:blip r:embed="rId2"/>
          <a:stretch>
            <a:fillRect/>
          </a:stretch>
        </p:blipFill>
        <p:spPr>
          <a:xfrm>
            <a:off x="1246865" y="640080"/>
            <a:ext cx="4097163" cy="5252773"/>
          </a:xfrm>
          <a:prstGeom prst="rect">
            <a:avLst/>
          </a:prstGeom>
          <a:ln w="127000" cap="sq">
            <a:solidFill>
              <a:srgbClr val="FFFFFF"/>
            </a:solidFill>
            <a:miter lim="800000"/>
          </a:ln>
        </p:spPr>
      </p:pic>
      <p:pic>
        <p:nvPicPr>
          <p:cNvPr id="9" name="Imagen 8" descr="Interfaz de usuario gráfica, Texto, Aplicación&#10;&#10;El contenido generado por IA puede ser incorrecto.">
            <a:extLst>
              <a:ext uri="{FF2B5EF4-FFF2-40B4-BE49-F238E27FC236}">
                <a16:creationId xmlns:a16="http://schemas.microsoft.com/office/drawing/2014/main" id="{900D15BD-4451-EB2B-43A2-3B5342BCD899}"/>
              </a:ext>
            </a:extLst>
          </p:cNvPr>
          <p:cNvPicPr>
            <a:picLocks noChangeAspect="1"/>
          </p:cNvPicPr>
          <p:nvPr/>
        </p:nvPicPr>
        <p:blipFill>
          <a:blip r:embed="rId3"/>
          <a:stretch>
            <a:fillRect/>
          </a:stretch>
        </p:blipFill>
        <p:spPr>
          <a:xfrm>
            <a:off x="6256866" y="1237702"/>
            <a:ext cx="5303959" cy="4057528"/>
          </a:xfrm>
          <a:prstGeom prst="rect">
            <a:avLst/>
          </a:prstGeom>
          <a:ln w="127000" cap="sq">
            <a:solidFill>
              <a:srgbClr val="FFFFFF"/>
            </a:solidFill>
            <a:miter lim="800000"/>
          </a:ln>
        </p:spPr>
      </p:pic>
    </p:spTree>
    <p:extLst>
      <p:ext uri="{BB962C8B-B14F-4D97-AF65-F5344CB8AC3E}">
        <p14:creationId xmlns:p14="http://schemas.microsoft.com/office/powerpoint/2010/main" val="4718259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Imagen 4" descr="Interfaz de usuario gráfica, Texto, Aplicación, Correo electrónico&#10;&#10;El contenido generado por IA puede ser incorrecto.">
            <a:extLst>
              <a:ext uri="{FF2B5EF4-FFF2-40B4-BE49-F238E27FC236}">
                <a16:creationId xmlns:a16="http://schemas.microsoft.com/office/drawing/2014/main" id="{184E2E23-2336-7E74-AB88-76D61EEF06F6}"/>
              </a:ext>
            </a:extLst>
          </p:cNvPr>
          <p:cNvPicPr>
            <a:picLocks noChangeAspect="1"/>
          </p:cNvPicPr>
          <p:nvPr/>
        </p:nvPicPr>
        <p:blipFill>
          <a:blip r:embed="rId2"/>
          <a:stretch>
            <a:fillRect/>
          </a:stretch>
        </p:blipFill>
        <p:spPr>
          <a:xfrm>
            <a:off x="3346994" y="135654"/>
            <a:ext cx="7325360" cy="2782555"/>
          </a:xfrm>
          <a:prstGeom prst="rect">
            <a:avLst/>
          </a:prstGeom>
        </p:spPr>
      </p:pic>
      <p:pic>
        <p:nvPicPr>
          <p:cNvPr id="7" name="Imagen 6" descr="Interfaz de usuario gráfica, Aplicación&#10;&#10;El contenido generado por IA puede ser incorrecto.">
            <a:extLst>
              <a:ext uri="{FF2B5EF4-FFF2-40B4-BE49-F238E27FC236}">
                <a16:creationId xmlns:a16="http://schemas.microsoft.com/office/drawing/2014/main" id="{CDF0A304-C4C5-CA2D-0473-3DA5C41C0187}"/>
              </a:ext>
            </a:extLst>
          </p:cNvPr>
          <p:cNvPicPr>
            <a:picLocks noChangeAspect="1"/>
          </p:cNvPicPr>
          <p:nvPr/>
        </p:nvPicPr>
        <p:blipFill>
          <a:blip r:embed="rId3"/>
          <a:stretch>
            <a:fillRect/>
          </a:stretch>
        </p:blipFill>
        <p:spPr>
          <a:xfrm>
            <a:off x="3238839" y="3164016"/>
            <a:ext cx="8462529" cy="3184881"/>
          </a:xfrm>
          <a:prstGeom prst="rect">
            <a:avLst/>
          </a:prstGeom>
        </p:spPr>
      </p:pic>
    </p:spTree>
    <p:extLst>
      <p:ext uri="{BB962C8B-B14F-4D97-AF65-F5344CB8AC3E}">
        <p14:creationId xmlns:p14="http://schemas.microsoft.com/office/powerpoint/2010/main" val="13721713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Imagen 4" descr="Interfaz de usuario gráfica, Texto, Aplicación&#10;&#10;El contenido generado por IA puede ser incorrecto.">
            <a:extLst>
              <a:ext uri="{FF2B5EF4-FFF2-40B4-BE49-F238E27FC236}">
                <a16:creationId xmlns:a16="http://schemas.microsoft.com/office/drawing/2014/main" id="{EE5ED26E-8E10-83CA-8920-DA8C9DF4D9E6}"/>
              </a:ext>
            </a:extLst>
          </p:cNvPr>
          <p:cNvPicPr>
            <a:picLocks noChangeAspect="1"/>
          </p:cNvPicPr>
          <p:nvPr/>
        </p:nvPicPr>
        <p:blipFill>
          <a:blip r:embed="rId2"/>
          <a:stretch>
            <a:fillRect/>
          </a:stretch>
        </p:blipFill>
        <p:spPr>
          <a:xfrm>
            <a:off x="913951" y="1327355"/>
            <a:ext cx="5182049" cy="3711262"/>
          </a:xfrm>
          <a:prstGeom prst="rect">
            <a:avLst/>
          </a:prstGeom>
        </p:spPr>
      </p:pic>
      <p:pic>
        <p:nvPicPr>
          <p:cNvPr id="9" name="Imagen 8" descr="Interfaz de usuario gráfica, Texto, Aplicación&#10;&#10;El contenido generado por IA puede ser incorrecto.">
            <a:extLst>
              <a:ext uri="{FF2B5EF4-FFF2-40B4-BE49-F238E27FC236}">
                <a16:creationId xmlns:a16="http://schemas.microsoft.com/office/drawing/2014/main" id="{2DC56AFB-9019-3A17-4D57-C5E1035E9CB3}"/>
              </a:ext>
            </a:extLst>
          </p:cNvPr>
          <p:cNvPicPr>
            <a:picLocks noChangeAspect="1"/>
          </p:cNvPicPr>
          <p:nvPr/>
        </p:nvPicPr>
        <p:blipFill>
          <a:blip r:embed="rId3"/>
          <a:stretch>
            <a:fillRect/>
          </a:stretch>
        </p:blipFill>
        <p:spPr>
          <a:xfrm>
            <a:off x="6678613" y="951389"/>
            <a:ext cx="4496190" cy="4816257"/>
          </a:xfrm>
          <a:prstGeom prst="rect">
            <a:avLst/>
          </a:prstGeom>
        </p:spPr>
      </p:pic>
    </p:spTree>
    <p:extLst>
      <p:ext uri="{BB962C8B-B14F-4D97-AF65-F5344CB8AC3E}">
        <p14:creationId xmlns:p14="http://schemas.microsoft.com/office/powerpoint/2010/main" val="19219385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62549628-51F7-2FD5-DEA6-42006670AD28}"/>
              </a:ext>
            </a:extLst>
          </p:cNvPr>
          <p:cNvSpPr txBox="1"/>
          <p:nvPr/>
        </p:nvSpPr>
        <p:spPr>
          <a:xfrm>
            <a:off x="706829" y="1390681"/>
            <a:ext cx="6096000" cy="1477328"/>
          </a:xfrm>
          <a:prstGeom prst="rect">
            <a:avLst/>
          </a:prstGeom>
          <a:noFill/>
        </p:spPr>
        <p:txBody>
          <a:bodyPr wrap="square">
            <a:spAutoFit/>
          </a:bodyPr>
          <a:lstStyle/>
          <a:p>
            <a:pPr>
              <a:buNone/>
            </a:pPr>
            <a:r>
              <a:rPr lang="es-ES" b="1" dirty="0"/>
              <a:t>🎯 Objetivo</a:t>
            </a:r>
          </a:p>
          <a:p>
            <a:pPr>
              <a:buNone/>
            </a:pPr>
            <a:r>
              <a:rPr lang="es-ES" dirty="0"/>
              <a:t>Cada vez que llegue una </a:t>
            </a:r>
            <a:r>
              <a:rPr lang="es-ES" b="1" dirty="0"/>
              <a:t>factura al correo</a:t>
            </a:r>
            <a:r>
              <a:rPr lang="es-ES" dirty="0"/>
              <a:t>, que:</a:t>
            </a:r>
          </a:p>
          <a:p>
            <a:pPr>
              <a:buFont typeface="+mj-lt"/>
              <a:buAutoNum type="arabicPeriod"/>
            </a:pPr>
            <a:r>
              <a:rPr lang="es-ES" dirty="0"/>
              <a:t>Se guarde el archivo</a:t>
            </a:r>
          </a:p>
          <a:p>
            <a:pPr>
              <a:buFont typeface="+mj-lt"/>
              <a:buAutoNum type="arabicPeriod"/>
            </a:pPr>
            <a:r>
              <a:rPr lang="es-ES" dirty="0"/>
              <a:t>Se avise al encargado</a:t>
            </a:r>
          </a:p>
          <a:p>
            <a:pPr>
              <a:buFont typeface="+mj-lt"/>
              <a:buAutoNum type="arabicPeriod"/>
            </a:pPr>
            <a:r>
              <a:rPr lang="es-ES" dirty="0"/>
              <a:t>Se marque como pendiente en el control</a:t>
            </a:r>
          </a:p>
        </p:txBody>
      </p:sp>
      <p:sp>
        <p:nvSpPr>
          <p:cNvPr id="7" name="CuadroTexto 6">
            <a:extLst>
              <a:ext uri="{FF2B5EF4-FFF2-40B4-BE49-F238E27FC236}">
                <a16:creationId xmlns:a16="http://schemas.microsoft.com/office/drawing/2014/main" id="{131C386A-8F4A-3B59-DDAD-D8E3A7A79E6B}"/>
              </a:ext>
            </a:extLst>
          </p:cNvPr>
          <p:cNvSpPr txBox="1"/>
          <p:nvPr/>
        </p:nvSpPr>
        <p:spPr>
          <a:xfrm>
            <a:off x="952636" y="3645430"/>
            <a:ext cx="6096000" cy="1477328"/>
          </a:xfrm>
          <a:prstGeom prst="rect">
            <a:avLst/>
          </a:prstGeom>
          <a:noFill/>
        </p:spPr>
        <p:txBody>
          <a:bodyPr wrap="square">
            <a:spAutoFit/>
          </a:bodyPr>
          <a:lstStyle/>
          <a:p>
            <a:pPr>
              <a:buNone/>
            </a:pPr>
            <a:r>
              <a:rPr lang="es-ES" b="1" dirty="0"/>
              <a:t>🔁 Flujo simple en </a:t>
            </a:r>
            <a:r>
              <a:rPr lang="es-ES" b="1" dirty="0" err="1"/>
              <a:t>Zapier</a:t>
            </a:r>
            <a:endParaRPr lang="es-ES" b="1" dirty="0"/>
          </a:p>
          <a:p>
            <a:pPr>
              <a:buNone/>
            </a:pPr>
            <a:r>
              <a:rPr lang="es-ES" b="1" dirty="0"/>
              <a:t>1️⃣ Disparador (</a:t>
            </a:r>
            <a:r>
              <a:rPr lang="es-ES" b="1" dirty="0" err="1"/>
              <a:t>Trigger</a:t>
            </a:r>
            <a:r>
              <a:rPr lang="es-ES" b="1" dirty="0"/>
              <a:t>)</a:t>
            </a:r>
          </a:p>
          <a:p>
            <a:pPr>
              <a:buNone/>
            </a:pPr>
            <a:r>
              <a:rPr lang="es-ES" b="1" dirty="0"/>
              <a:t>Cuando…</a:t>
            </a:r>
            <a:endParaRPr lang="es-ES" dirty="0"/>
          </a:p>
          <a:p>
            <a:pPr>
              <a:buFont typeface="Arial" panose="020B0604020202020204" pitchFamily="34" charset="0"/>
              <a:buChar char="•"/>
            </a:pPr>
            <a:r>
              <a:rPr lang="es-ES" dirty="0"/>
              <a:t>Llega un correo a </a:t>
            </a:r>
            <a:r>
              <a:rPr lang="es-ES" dirty="0">
                <a:latin typeface="Courier New" panose="02070309020205020404" pitchFamily="49" charset="0"/>
              </a:rPr>
              <a:t>facturas@despacho.com</a:t>
            </a:r>
            <a:endParaRPr lang="es-ES" dirty="0"/>
          </a:p>
          <a:p>
            <a:pPr>
              <a:buFont typeface="Arial" panose="020B0604020202020204" pitchFamily="34" charset="0"/>
              <a:buChar char="•"/>
            </a:pPr>
            <a:r>
              <a:rPr lang="es-ES" dirty="0"/>
              <a:t>Con archivo adjunto PDF o XML</a:t>
            </a:r>
          </a:p>
        </p:txBody>
      </p:sp>
      <p:sp>
        <p:nvSpPr>
          <p:cNvPr id="9" name="CuadroTexto 8">
            <a:extLst>
              <a:ext uri="{FF2B5EF4-FFF2-40B4-BE49-F238E27FC236}">
                <a16:creationId xmlns:a16="http://schemas.microsoft.com/office/drawing/2014/main" id="{453D5324-78B2-F39F-3B33-F843F7D2FE08}"/>
              </a:ext>
            </a:extLst>
          </p:cNvPr>
          <p:cNvSpPr txBox="1"/>
          <p:nvPr/>
        </p:nvSpPr>
        <p:spPr>
          <a:xfrm>
            <a:off x="6593348" y="534914"/>
            <a:ext cx="6096000" cy="5355312"/>
          </a:xfrm>
          <a:prstGeom prst="rect">
            <a:avLst/>
          </a:prstGeom>
          <a:noFill/>
        </p:spPr>
        <p:txBody>
          <a:bodyPr wrap="square">
            <a:spAutoFit/>
          </a:bodyPr>
          <a:lstStyle/>
          <a:p>
            <a:pPr>
              <a:buNone/>
            </a:pPr>
            <a:r>
              <a:rPr lang="es-ES" b="1" dirty="0"/>
              <a:t>2️⃣ Acción 1</a:t>
            </a:r>
          </a:p>
          <a:p>
            <a:pPr>
              <a:buNone/>
            </a:pPr>
            <a:r>
              <a:rPr lang="es-ES" b="1" dirty="0"/>
              <a:t>Entonces…</a:t>
            </a:r>
            <a:endParaRPr lang="es-ES" dirty="0"/>
          </a:p>
          <a:p>
            <a:pPr>
              <a:buFont typeface="Arial" panose="020B0604020202020204" pitchFamily="34" charset="0"/>
              <a:buChar char="•"/>
            </a:pPr>
            <a:r>
              <a:rPr lang="es-ES" dirty="0"/>
              <a:t>Guardar el archivo en Google Drive</a:t>
            </a:r>
          </a:p>
          <a:p>
            <a:pPr marL="742950" lvl="1" indent="-285750">
              <a:buFont typeface="Arial" panose="020B0604020202020204" pitchFamily="34" charset="0"/>
              <a:buChar char="•"/>
            </a:pPr>
            <a:r>
              <a:rPr lang="es-ES" dirty="0"/>
              <a:t>Carpeta: Cliente / Año / Mes</a:t>
            </a:r>
          </a:p>
          <a:p>
            <a:pPr>
              <a:buNone/>
            </a:pPr>
            <a:br>
              <a:rPr lang="es-ES" dirty="0"/>
            </a:br>
            <a:endParaRPr lang="es-ES" dirty="0"/>
          </a:p>
          <a:p>
            <a:pPr>
              <a:buNone/>
            </a:pPr>
            <a:r>
              <a:rPr lang="es-ES" b="1" dirty="0"/>
              <a:t>3️⃣ Acción 2</a:t>
            </a:r>
          </a:p>
          <a:p>
            <a:pPr>
              <a:buNone/>
            </a:pPr>
            <a:r>
              <a:rPr lang="es-ES" b="1" dirty="0"/>
              <a:t>Entonces…</a:t>
            </a:r>
            <a:endParaRPr lang="es-ES" dirty="0"/>
          </a:p>
          <a:p>
            <a:pPr>
              <a:buFont typeface="Arial" panose="020B0604020202020204" pitchFamily="34" charset="0"/>
              <a:buChar char="•"/>
            </a:pPr>
            <a:r>
              <a:rPr lang="es-ES" dirty="0"/>
              <a:t>Crear un registro en </a:t>
            </a:r>
            <a:r>
              <a:rPr lang="es-ES" dirty="0" err="1"/>
              <a:t>Airtable</a:t>
            </a:r>
            <a:r>
              <a:rPr lang="es-ES" dirty="0"/>
              <a:t>:</a:t>
            </a:r>
          </a:p>
          <a:p>
            <a:pPr marL="742950" lvl="1" indent="-285750">
              <a:buFont typeface="Arial" panose="020B0604020202020204" pitchFamily="34" charset="0"/>
              <a:buChar char="•"/>
            </a:pPr>
            <a:r>
              <a:rPr lang="es-ES" dirty="0"/>
              <a:t>Cliente</a:t>
            </a:r>
          </a:p>
          <a:p>
            <a:pPr marL="742950" lvl="1" indent="-285750">
              <a:buFont typeface="Arial" panose="020B0604020202020204" pitchFamily="34" charset="0"/>
              <a:buChar char="•"/>
            </a:pPr>
            <a:r>
              <a:rPr lang="es-ES" dirty="0"/>
              <a:t>Tipo: Factura</a:t>
            </a:r>
          </a:p>
          <a:p>
            <a:pPr marL="742950" lvl="1" indent="-285750">
              <a:buFont typeface="Arial" panose="020B0604020202020204" pitchFamily="34" charset="0"/>
              <a:buChar char="•"/>
            </a:pPr>
            <a:r>
              <a:rPr lang="es-ES" dirty="0"/>
              <a:t>Fecha de recepción</a:t>
            </a:r>
          </a:p>
          <a:p>
            <a:pPr marL="742950" lvl="1" indent="-285750">
              <a:buFont typeface="Arial" panose="020B0604020202020204" pitchFamily="34" charset="0"/>
              <a:buChar char="•"/>
            </a:pPr>
            <a:r>
              <a:rPr lang="es-ES" dirty="0"/>
              <a:t>Estatus: “Pendiente de contabilizar”</a:t>
            </a:r>
          </a:p>
          <a:p>
            <a:pPr>
              <a:buNone/>
            </a:pPr>
            <a:br>
              <a:rPr lang="es-ES" dirty="0"/>
            </a:br>
            <a:endParaRPr lang="es-ES" dirty="0"/>
          </a:p>
          <a:p>
            <a:pPr>
              <a:buNone/>
            </a:pPr>
            <a:r>
              <a:rPr lang="es-ES" b="1" dirty="0"/>
              <a:t>4️⃣ Acción 3</a:t>
            </a:r>
          </a:p>
          <a:p>
            <a:pPr>
              <a:buNone/>
            </a:pPr>
            <a:r>
              <a:rPr lang="es-ES" b="1" dirty="0"/>
              <a:t>Entonces…</a:t>
            </a:r>
            <a:endParaRPr lang="es-ES" dirty="0"/>
          </a:p>
          <a:p>
            <a:pPr>
              <a:buFont typeface="Arial" panose="020B0604020202020204" pitchFamily="34" charset="0"/>
              <a:buChar char="•"/>
            </a:pPr>
            <a:r>
              <a:rPr lang="es-ES" dirty="0"/>
              <a:t>Enviar correo o </a:t>
            </a:r>
            <a:r>
              <a:rPr lang="es-ES" dirty="0" err="1"/>
              <a:t>Slack</a:t>
            </a:r>
            <a:r>
              <a:rPr lang="es-ES" dirty="0"/>
              <a:t> al responsable:</a:t>
            </a:r>
          </a:p>
          <a:p>
            <a:pPr>
              <a:buFont typeface="Arial" panose="020B0604020202020204" pitchFamily="34" charset="0"/>
              <a:buChar char="•"/>
            </a:pPr>
            <a:r>
              <a:rPr lang="es-ES" dirty="0"/>
              <a:t>“Llegó una factura del cliente X – pendiente de registrar”</a:t>
            </a:r>
          </a:p>
        </p:txBody>
      </p:sp>
    </p:spTree>
    <p:extLst>
      <p:ext uri="{BB962C8B-B14F-4D97-AF65-F5344CB8AC3E}">
        <p14:creationId xmlns:p14="http://schemas.microsoft.com/office/powerpoint/2010/main" val="42293782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524000" y="0"/>
            <a:ext cx="9144000" cy="6858000"/>
          </a:xfrm>
          <a:custGeom>
            <a:avLst/>
            <a:gdLst/>
            <a:ahLst/>
            <a:cxnLst/>
            <a:rect l="l" t="t" r="r" b="b"/>
            <a:pathLst>
              <a:path w="9144000" h="6858000">
                <a:moveTo>
                  <a:pt x="9144000" y="0"/>
                </a:moveTo>
                <a:lnTo>
                  <a:pt x="0" y="0"/>
                </a:lnTo>
                <a:lnTo>
                  <a:pt x="0" y="6858000"/>
                </a:lnTo>
                <a:lnTo>
                  <a:pt x="9144000" y="6858000"/>
                </a:lnTo>
                <a:lnTo>
                  <a:pt x="9144000" y="0"/>
                </a:lnTo>
                <a:close/>
              </a:path>
            </a:pathLst>
          </a:custGeom>
          <a:solidFill>
            <a:srgbClr val="7E7E7E">
              <a:alpha val="30195"/>
            </a:srgbClr>
          </a:solidFill>
        </p:spPr>
        <p:txBody>
          <a:bodyPr wrap="square" lIns="0" tIns="0" rIns="0" bIns="0" rtlCol="0"/>
          <a:lstStyle/>
          <a:p>
            <a:endParaRPr kern="0">
              <a:solidFill>
                <a:sysClr val="windowText" lastClr="000000"/>
              </a:solidFill>
            </a:endParaRPr>
          </a:p>
        </p:txBody>
      </p:sp>
      <p:grpSp>
        <p:nvGrpSpPr>
          <p:cNvPr id="3" name="object 3"/>
          <p:cNvGrpSpPr/>
          <p:nvPr/>
        </p:nvGrpSpPr>
        <p:grpSpPr>
          <a:xfrm>
            <a:off x="1816608" y="432816"/>
            <a:ext cx="8554720" cy="6024880"/>
            <a:chOff x="292608" y="432816"/>
            <a:chExt cx="8554720" cy="6024880"/>
          </a:xfrm>
        </p:grpSpPr>
        <p:pic>
          <p:nvPicPr>
            <p:cNvPr id="4" name="object 4"/>
            <p:cNvPicPr/>
            <p:nvPr/>
          </p:nvPicPr>
          <p:blipFill>
            <a:blip r:embed="rId2" cstate="print"/>
            <a:stretch>
              <a:fillRect/>
            </a:stretch>
          </p:blipFill>
          <p:spPr>
            <a:xfrm>
              <a:off x="292608" y="432816"/>
              <a:ext cx="8554212" cy="6024372"/>
            </a:xfrm>
            <a:prstGeom prst="rect">
              <a:avLst/>
            </a:prstGeom>
          </p:spPr>
        </p:pic>
        <p:sp>
          <p:nvSpPr>
            <p:cNvPr id="5" name="object 5"/>
            <p:cNvSpPr/>
            <p:nvPr/>
          </p:nvSpPr>
          <p:spPr>
            <a:xfrm>
              <a:off x="357759" y="480060"/>
              <a:ext cx="8428990" cy="5897880"/>
            </a:xfrm>
            <a:custGeom>
              <a:avLst/>
              <a:gdLst/>
              <a:ahLst/>
              <a:cxnLst/>
              <a:rect l="l" t="t" r="r" b="b"/>
              <a:pathLst>
                <a:path w="8428990" h="5897880">
                  <a:moveTo>
                    <a:pt x="8428482" y="0"/>
                  </a:moveTo>
                  <a:lnTo>
                    <a:pt x="0" y="0"/>
                  </a:lnTo>
                  <a:lnTo>
                    <a:pt x="0" y="5897880"/>
                  </a:lnTo>
                  <a:lnTo>
                    <a:pt x="8428482" y="5897880"/>
                  </a:lnTo>
                  <a:lnTo>
                    <a:pt x="8428482" y="0"/>
                  </a:lnTo>
                  <a:close/>
                </a:path>
              </a:pathLst>
            </a:custGeom>
            <a:solidFill>
              <a:srgbClr val="FFFFFF"/>
            </a:solidFill>
          </p:spPr>
          <p:txBody>
            <a:bodyPr wrap="square" lIns="0" tIns="0" rIns="0" bIns="0" rtlCol="0"/>
            <a:lstStyle/>
            <a:p>
              <a:endParaRPr kern="0">
                <a:solidFill>
                  <a:sysClr val="windowText" lastClr="000000"/>
                </a:solidFill>
              </a:endParaRPr>
            </a:p>
          </p:txBody>
        </p:sp>
        <p:pic>
          <p:nvPicPr>
            <p:cNvPr id="6" name="object 6"/>
            <p:cNvPicPr/>
            <p:nvPr/>
          </p:nvPicPr>
          <p:blipFill>
            <a:blip r:embed="rId3" cstate="print"/>
            <a:stretch>
              <a:fillRect/>
            </a:stretch>
          </p:blipFill>
          <p:spPr>
            <a:xfrm>
              <a:off x="482600" y="2436241"/>
              <a:ext cx="3971036" cy="1985518"/>
            </a:xfrm>
            <a:prstGeom prst="rect">
              <a:avLst/>
            </a:prstGeom>
          </p:spPr>
        </p:pic>
        <p:sp>
          <p:nvSpPr>
            <p:cNvPr id="7" name="object 7"/>
            <p:cNvSpPr/>
            <p:nvPr/>
          </p:nvSpPr>
          <p:spPr>
            <a:xfrm>
              <a:off x="4559935" y="1143000"/>
              <a:ext cx="0" cy="4572000"/>
            </a:xfrm>
            <a:custGeom>
              <a:avLst/>
              <a:gdLst/>
              <a:ahLst/>
              <a:cxnLst/>
              <a:rect l="l" t="t" r="r" b="b"/>
              <a:pathLst>
                <a:path h="4572000">
                  <a:moveTo>
                    <a:pt x="0" y="0"/>
                  </a:moveTo>
                  <a:lnTo>
                    <a:pt x="0" y="4572000"/>
                  </a:lnTo>
                </a:path>
              </a:pathLst>
            </a:custGeom>
            <a:ln w="9525">
              <a:solidFill>
                <a:srgbClr val="4E4E4E"/>
              </a:solidFill>
            </a:ln>
          </p:spPr>
          <p:txBody>
            <a:bodyPr wrap="square" lIns="0" tIns="0" rIns="0" bIns="0" rtlCol="0"/>
            <a:lstStyle/>
            <a:p>
              <a:endParaRPr kern="0">
                <a:solidFill>
                  <a:sysClr val="windowText" lastClr="000000"/>
                </a:solidFill>
              </a:endParaRPr>
            </a:p>
          </p:txBody>
        </p:sp>
        <p:pic>
          <p:nvPicPr>
            <p:cNvPr id="8" name="object 8"/>
            <p:cNvPicPr/>
            <p:nvPr/>
          </p:nvPicPr>
          <p:blipFill>
            <a:blip r:embed="rId4" cstate="print"/>
            <a:stretch>
              <a:fillRect/>
            </a:stretch>
          </p:blipFill>
          <p:spPr>
            <a:xfrm>
              <a:off x="4690363" y="1665477"/>
              <a:ext cx="3971036" cy="3592322"/>
            </a:xfrm>
            <a:prstGeom prst="rect">
              <a:avLst/>
            </a:prstGeom>
          </p:spPr>
        </p:pic>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CDF4BB43-C1F0-4347-9E3C-701B3AD3D4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C62B778-DDF8-42FB-8F13-9BFB0D4FFA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rgbClr val="4B435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MX"/>
          </a:p>
        </p:txBody>
      </p:sp>
      <p:sp>
        <p:nvSpPr>
          <p:cNvPr id="5" name="CuadroTexto 4">
            <a:extLst>
              <a:ext uri="{FF2B5EF4-FFF2-40B4-BE49-F238E27FC236}">
                <a16:creationId xmlns:a16="http://schemas.microsoft.com/office/drawing/2014/main" id="{ED8FFD01-0F1F-C972-E704-41730EAEA645}"/>
              </a:ext>
            </a:extLst>
          </p:cNvPr>
          <p:cNvSpPr txBox="1"/>
          <p:nvPr/>
        </p:nvSpPr>
        <p:spPr>
          <a:xfrm>
            <a:off x="649225" y="2133600"/>
            <a:ext cx="5122652" cy="3759253"/>
          </a:xfrm>
          <a:prstGeom prst="rect">
            <a:avLst/>
          </a:prstGeom>
        </p:spPr>
        <p:txBody>
          <a:bodyPr vert="horz" lIns="91440" tIns="45720" rIns="91440" bIns="45720" rtlCol="0">
            <a:normAutofit/>
          </a:bodyPr>
          <a:lstStyle/>
          <a:p>
            <a:pPr defTabSz="457200">
              <a:spcBef>
                <a:spcPts val="1000"/>
              </a:spcBef>
              <a:buClr>
                <a:srgbClr val="FD6698"/>
              </a:buClr>
              <a:buFont typeface="Wingdings 3" charset="2"/>
              <a:buChar char=""/>
            </a:pPr>
            <a:r>
              <a:rPr lang="en-US" b="1" i="0">
                <a:solidFill>
                  <a:schemeClr val="tx1">
                    <a:lumMod val="75000"/>
                    <a:lumOff val="25000"/>
                  </a:schemeClr>
                </a:solidFill>
                <a:effectLst/>
              </a:rPr>
              <a:t>Zapier</a:t>
            </a:r>
          </a:p>
          <a:p>
            <a:pPr defTabSz="457200">
              <a:spcBef>
                <a:spcPts val="1000"/>
              </a:spcBef>
              <a:buClr>
                <a:srgbClr val="FD6698"/>
              </a:buClr>
              <a:buFont typeface="Wingdings 3" charset="2"/>
              <a:buChar char=""/>
            </a:pPr>
            <a:r>
              <a:rPr lang="en-US" b="0" i="0">
                <a:solidFill>
                  <a:schemeClr val="tx1">
                    <a:lumMod val="75000"/>
                    <a:lumOff val="25000"/>
                  </a:schemeClr>
                </a:solidFill>
                <a:effectLst/>
              </a:rPr>
              <a:t>Zapier es una plataforma de automatización en línea que permite conectar aplicaciones web y automatizar flujos de trabajo sin necesidad de programación. Su enfoque en la integración de software “sin código” la ha convertido en una herramienta clave para empresas y profesionales que buscan optimizar procesos digitales.</a:t>
            </a:r>
          </a:p>
        </p:txBody>
      </p:sp>
      <p:pic>
        <p:nvPicPr>
          <p:cNvPr id="7" name="Imagen 6" descr="Interfaz de usuario gráfica, Texto, Aplicación&#10;&#10;El contenido generado por IA puede ser incorrecto.">
            <a:extLst>
              <a:ext uri="{FF2B5EF4-FFF2-40B4-BE49-F238E27FC236}">
                <a16:creationId xmlns:a16="http://schemas.microsoft.com/office/drawing/2014/main" id="{D92E2768-FE96-EB13-A650-70F93F0905DB}"/>
              </a:ext>
            </a:extLst>
          </p:cNvPr>
          <p:cNvPicPr>
            <a:picLocks noChangeAspect="1"/>
          </p:cNvPicPr>
          <p:nvPr/>
        </p:nvPicPr>
        <p:blipFill>
          <a:blip r:embed="rId2"/>
          <a:stretch>
            <a:fillRect/>
          </a:stretch>
        </p:blipFill>
        <p:spPr>
          <a:xfrm>
            <a:off x="6643670" y="217094"/>
            <a:ext cx="4080728" cy="3091152"/>
          </a:xfrm>
          <a:prstGeom prst="rect">
            <a:avLst/>
          </a:prstGeom>
        </p:spPr>
      </p:pic>
      <p:pic>
        <p:nvPicPr>
          <p:cNvPr id="9" name="Imagen 8" descr="Interfaz de usuario gráfica, Texto, Aplicación, Correo electrónico&#10;&#10;El contenido generado por IA puede ser incorrecto.">
            <a:extLst>
              <a:ext uri="{FF2B5EF4-FFF2-40B4-BE49-F238E27FC236}">
                <a16:creationId xmlns:a16="http://schemas.microsoft.com/office/drawing/2014/main" id="{1D998107-9B5F-D9B8-32DB-E4748A440897}"/>
              </a:ext>
            </a:extLst>
          </p:cNvPr>
          <p:cNvPicPr>
            <a:picLocks noChangeAspect="1"/>
          </p:cNvPicPr>
          <p:nvPr/>
        </p:nvPicPr>
        <p:blipFill>
          <a:blip r:embed="rId3"/>
          <a:stretch>
            <a:fillRect/>
          </a:stretch>
        </p:blipFill>
        <p:spPr>
          <a:xfrm>
            <a:off x="5885870" y="3762100"/>
            <a:ext cx="6192136" cy="2430414"/>
          </a:xfrm>
          <a:prstGeom prst="rect">
            <a:avLst/>
          </a:prstGeom>
        </p:spPr>
      </p:pic>
      <p:sp>
        <p:nvSpPr>
          <p:cNvPr id="18" name="Freeform 12">
            <a:extLst>
              <a:ext uri="{FF2B5EF4-FFF2-40B4-BE49-F238E27FC236}">
                <a16:creationId xmlns:a16="http://schemas.microsoft.com/office/drawing/2014/main" id="{8E9272BA-9542-4423-AC14-949EE86747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120679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F01E7660-30BE-4AD1-939C-8ABBC66EC79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3" name="Freeform 11">
              <a:extLst>
                <a:ext uri="{FF2B5EF4-FFF2-40B4-BE49-F238E27FC236}">
                  <a16:creationId xmlns:a16="http://schemas.microsoft.com/office/drawing/2014/main" id="{AF2339E5-4CFB-46BA-A1E6-1F2F592978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s-MX"/>
            </a:p>
          </p:txBody>
        </p:sp>
        <p:sp>
          <p:nvSpPr>
            <p:cNvPr id="14" name="Freeform 12">
              <a:extLst>
                <a:ext uri="{FF2B5EF4-FFF2-40B4-BE49-F238E27FC236}">
                  <a16:creationId xmlns:a16="http://schemas.microsoft.com/office/drawing/2014/main" id="{A714EACA-E00A-47F4-9617-48EF86FCA8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s-MX"/>
            </a:p>
          </p:txBody>
        </p:sp>
        <p:sp>
          <p:nvSpPr>
            <p:cNvPr id="15" name="Freeform 13">
              <a:extLst>
                <a:ext uri="{FF2B5EF4-FFF2-40B4-BE49-F238E27FC236}">
                  <a16:creationId xmlns:a16="http://schemas.microsoft.com/office/drawing/2014/main" id="{3D643816-3096-4530-BAC2-B7799760D5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s-MX"/>
            </a:p>
          </p:txBody>
        </p:sp>
        <p:sp>
          <p:nvSpPr>
            <p:cNvPr id="16" name="Freeform 14">
              <a:extLst>
                <a:ext uri="{FF2B5EF4-FFF2-40B4-BE49-F238E27FC236}">
                  <a16:creationId xmlns:a16="http://schemas.microsoft.com/office/drawing/2014/main" id="{4481B6B9-DFCC-4B58-B517-C90F77008C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s-MX"/>
            </a:p>
          </p:txBody>
        </p:sp>
        <p:sp>
          <p:nvSpPr>
            <p:cNvPr id="17" name="Freeform 15">
              <a:extLst>
                <a:ext uri="{FF2B5EF4-FFF2-40B4-BE49-F238E27FC236}">
                  <a16:creationId xmlns:a16="http://schemas.microsoft.com/office/drawing/2014/main" id="{C3AD10B5-BAA3-43BF-AB59-8B0E610B5E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s-MX"/>
            </a:p>
          </p:txBody>
        </p:sp>
        <p:sp>
          <p:nvSpPr>
            <p:cNvPr id="18" name="Freeform 16">
              <a:extLst>
                <a:ext uri="{FF2B5EF4-FFF2-40B4-BE49-F238E27FC236}">
                  <a16:creationId xmlns:a16="http://schemas.microsoft.com/office/drawing/2014/main" id="{A8CBC7E8-2093-422A-B1DF-548212F5E9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s-MX"/>
            </a:p>
          </p:txBody>
        </p:sp>
        <p:sp>
          <p:nvSpPr>
            <p:cNvPr id="19" name="Freeform 17">
              <a:extLst>
                <a:ext uri="{FF2B5EF4-FFF2-40B4-BE49-F238E27FC236}">
                  <a16:creationId xmlns:a16="http://schemas.microsoft.com/office/drawing/2014/main" id="{DACD4C1E-0C60-49F4-9940-2EC2B35127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s-MX"/>
            </a:p>
          </p:txBody>
        </p:sp>
        <p:sp>
          <p:nvSpPr>
            <p:cNvPr id="20" name="Freeform 18">
              <a:extLst>
                <a:ext uri="{FF2B5EF4-FFF2-40B4-BE49-F238E27FC236}">
                  <a16:creationId xmlns:a16="http://schemas.microsoft.com/office/drawing/2014/main" id="{D4EBDC8A-E0EA-4C61-9A07-F87965F308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s-MX"/>
            </a:p>
          </p:txBody>
        </p:sp>
        <p:sp>
          <p:nvSpPr>
            <p:cNvPr id="21" name="Freeform 19">
              <a:extLst>
                <a:ext uri="{FF2B5EF4-FFF2-40B4-BE49-F238E27FC236}">
                  <a16:creationId xmlns:a16="http://schemas.microsoft.com/office/drawing/2014/main" id="{56AB17E4-FFC1-40A6-8716-4DA6E7E2E0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s-MX"/>
            </a:p>
          </p:txBody>
        </p:sp>
        <p:sp>
          <p:nvSpPr>
            <p:cNvPr id="22" name="Freeform 20">
              <a:extLst>
                <a:ext uri="{FF2B5EF4-FFF2-40B4-BE49-F238E27FC236}">
                  <a16:creationId xmlns:a16="http://schemas.microsoft.com/office/drawing/2014/main" id="{18B82752-3697-40F0-A707-455553AE39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s-MX"/>
            </a:p>
          </p:txBody>
        </p:sp>
        <p:sp>
          <p:nvSpPr>
            <p:cNvPr id="23" name="Freeform 21">
              <a:extLst>
                <a:ext uri="{FF2B5EF4-FFF2-40B4-BE49-F238E27FC236}">
                  <a16:creationId xmlns:a16="http://schemas.microsoft.com/office/drawing/2014/main" id="{46E341FE-2212-45E9-9AC6-689D6A7A0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s-MX"/>
            </a:p>
          </p:txBody>
        </p:sp>
        <p:sp>
          <p:nvSpPr>
            <p:cNvPr id="24" name="Freeform 22">
              <a:extLst>
                <a:ext uri="{FF2B5EF4-FFF2-40B4-BE49-F238E27FC236}">
                  <a16:creationId xmlns:a16="http://schemas.microsoft.com/office/drawing/2014/main" id="{60DDF26F-4245-4642-8C13-878C6ABE4A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s-MX"/>
            </a:p>
          </p:txBody>
        </p:sp>
      </p:grpSp>
      <p:grpSp>
        <p:nvGrpSpPr>
          <p:cNvPr id="26" name="Group 25">
            <a:extLst>
              <a:ext uri="{FF2B5EF4-FFF2-40B4-BE49-F238E27FC236}">
                <a16:creationId xmlns:a16="http://schemas.microsoft.com/office/drawing/2014/main" id="{E2F0A64F-6E97-407F-905F-CFB60C876A0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27" name="Freeform 27">
              <a:extLst>
                <a:ext uri="{FF2B5EF4-FFF2-40B4-BE49-F238E27FC236}">
                  <a16:creationId xmlns:a16="http://schemas.microsoft.com/office/drawing/2014/main" id="{6B2CD8E6-069E-402A-B6AC-FF0051404F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s-MX"/>
            </a:p>
          </p:txBody>
        </p:sp>
        <p:sp>
          <p:nvSpPr>
            <p:cNvPr id="28" name="Freeform 28">
              <a:extLst>
                <a:ext uri="{FF2B5EF4-FFF2-40B4-BE49-F238E27FC236}">
                  <a16:creationId xmlns:a16="http://schemas.microsoft.com/office/drawing/2014/main" id="{A6CA6D01-96EA-411D-B14A-86F2AFDBDC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s-MX"/>
            </a:p>
          </p:txBody>
        </p:sp>
        <p:sp>
          <p:nvSpPr>
            <p:cNvPr id="29" name="Freeform 29">
              <a:extLst>
                <a:ext uri="{FF2B5EF4-FFF2-40B4-BE49-F238E27FC236}">
                  <a16:creationId xmlns:a16="http://schemas.microsoft.com/office/drawing/2014/main" id="{69CFD19D-A122-4CB2-866A-479CA3A52F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s-MX"/>
            </a:p>
          </p:txBody>
        </p:sp>
        <p:sp>
          <p:nvSpPr>
            <p:cNvPr id="30" name="Freeform 30">
              <a:extLst>
                <a:ext uri="{FF2B5EF4-FFF2-40B4-BE49-F238E27FC236}">
                  <a16:creationId xmlns:a16="http://schemas.microsoft.com/office/drawing/2014/main" id="{C9F6C159-EFEF-4092-B1F1-7AB7F5A44F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s-MX"/>
            </a:p>
          </p:txBody>
        </p:sp>
        <p:sp>
          <p:nvSpPr>
            <p:cNvPr id="31" name="Freeform 31">
              <a:extLst>
                <a:ext uri="{FF2B5EF4-FFF2-40B4-BE49-F238E27FC236}">
                  <a16:creationId xmlns:a16="http://schemas.microsoft.com/office/drawing/2014/main" id="{3A1E13BE-E59A-46EA-8C13-190FCBC3B6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s-MX"/>
            </a:p>
          </p:txBody>
        </p:sp>
        <p:sp>
          <p:nvSpPr>
            <p:cNvPr id="32" name="Freeform 32">
              <a:extLst>
                <a:ext uri="{FF2B5EF4-FFF2-40B4-BE49-F238E27FC236}">
                  <a16:creationId xmlns:a16="http://schemas.microsoft.com/office/drawing/2014/main" id="{4872D65B-9C5F-405F-BCCD-D61CB85656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s-MX"/>
            </a:p>
          </p:txBody>
        </p:sp>
        <p:sp>
          <p:nvSpPr>
            <p:cNvPr id="33" name="Freeform 33">
              <a:extLst>
                <a:ext uri="{FF2B5EF4-FFF2-40B4-BE49-F238E27FC236}">
                  <a16:creationId xmlns:a16="http://schemas.microsoft.com/office/drawing/2014/main" id="{F6590D24-F49D-498F-A9A5-9CF6B09517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s-MX"/>
            </a:p>
          </p:txBody>
        </p:sp>
        <p:sp>
          <p:nvSpPr>
            <p:cNvPr id="34" name="Freeform 34">
              <a:extLst>
                <a:ext uri="{FF2B5EF4-FFF2-40B4-BE49-F238E27FC236}">
                  <a16:creationId xmlns:a16="http://schemas.microsoft.com/office/drawing/2014/main" id="{F7AFD90D-3869-4EB4-A43D-A59A0583F6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s-MX"/>
            </a:p>
          </p:txBody>
        </p:sp>
        <p:sp>
          <p:nvSpPr>
            <p:cNvPr id="35" name="Freeform 35">
              <a:extLst>
                <a:ext uri="{FF2B5EF4-FFF2-40B4-BE49-F238E27FC236}">
                  <a16:creationId xmlns:a16="http://schemas.microsoft.com/office/drawing/2014/main" id="{226A884C-1C5B-4789-8BED-CA2815F2BE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s-MX"/>
            </a:p>
          </p:txBody>
        </p:sp>
        <p:sp>
          <p:nvSpPr>
            <p:cNvPr id="36" name="Freeform 36">
              <a:extLst>
                <a:ext uri="{FF2B5EF4-FFF2-40B4-BE49-F238E27FC236}">
                  <a16:creationId xmlns:a16="http://schemas.microsoft.com/office/drawing/2014/main" id="{54FC0D3F-819F-41B1-BFC2-FA3443FB46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s-MX"/>
            </a:p>
          </p:txBody>
        </p:sp>
        <p:sp>
          <p:nvSpPr>
            <p:cNvPr id="37" name="Freeform 37">
              <a:extLst>
                <a:ext uri="{FF2B5EF4-FFF2-40B4-BE49-F238E27FC236}">
                  <a16:creationId xmlns:a16="http://schemas.microsoft.com/office/drawing/2014/main" id="{839E654C-F067-4053-881C-7D53C2E60B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s-MX"/>
            </a:p>
          </p:txBody>
        </p:sp>
        <p:sp>
          <p:nvSpPr>
            <p:cNvPr id="38" name="Freeform 38">
              <a:extLst>
                <a:ext uri="{FF2B5EF4-FFF2-40B4-BE49-F238E27FC236}">
                  <a16:creationId xmlns:a16="http://schemas.microsoft.com/office/drawing/2014/main" id="{F44A0F15-BA31-4A9E-A48B-2F1D0E2CE5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s-MX"/>
            </a:p>
          </p:txBody>
        </p:sp>
      </p:grpSp>
      <p:sp>
        <p:nvSpPr>
          <p:cNvPr id="40" name="Rectangle 39">
            <a:extLst>
              <a:ext uri="{FF2B5EF4-FFF2-40B4-BE49-F238E27FC236}">
                <a16:creationId xmlns:a16="http://schemas.microsoft.com/office/drawing/2014/main" id="{62631CC7-E8DA-4782-ADDD-F97B25E404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MX"/>
          </a:p>
        </p:txBody>
      </p:sp>
      <p:sp>
        <p:nvSpPr>
          <p:cNvPr id="42" name="Freeform 11">
            <a:extLst>
              <a:ext uri="{FF2B5EF4-FFF2-40B4-BE49-F238E27FC236}">
                <a16:creationId xmlns:a16="http://schemas.microsoft.com/office/drawing/2014/main" id="{5D16879A-58B6-4F6B-8688-42B28FE10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s-MX"/>
          </a:p>
        </p:txBody>
      </p:sp>
      <p:sp>
        <p:nvSpPr>
          <p:cNvPr id="44" name="Rectangle 43">
            <a:extLst>
              <a:ext uri="{FF2B5EF4-FFF2-40B4-BE49-F238E27FC236}">
                <a16:creationId xmlns:a16="http://schemas.microsoft.com/office/drawing/2014/main" id="{4898DB48-136A-4A3A-9ADF-9563220C45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4542BCD2-34D4-487C-BB88-697F103D6B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1"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descr="Interfaz de usuario gráfica&#10;&#10;El contenido generado por IA puede ser incorrecto.">
            <a:extLst>
              <a:ext uri="{FF2B5EF4-FFF2-40B4-BE49-F238E27FC236}">
                <a16:creationId xmlns:a16="http://schemas.microsoft.com/office/drawing/2014/main" id="{D11EE3DF-8C95-CBE4-FAA1-FF00C2D5140C}"/>
              </a:ext>
            </a:extLst>
          </p:cNvPr>
          <p:cNvPicPr>
            <a:picLocks noChangeAspect="1"/>
          </p:cNvPicPr>
          <p:nvPr/>
        </p:nvPicPr>
        <p:blipFill>
          <a:blip r:embed="rId2"/>
          <a:stretch>
            <a:fillRect/>
          </a:stretch>
        </p:blipFill>
        <p:spPr>
          <a:xfrm>
            <a:off x="798745" y="1831604"/>
            <a:ext cx="4814655" cy="3189709"/>
          </a:xfrm>
          <a:prstGeom prst="rect">
            <a:avLst/>
          </a:prstGeom>
        </p:spPr>
      </p:pic>
      <p:sp>
        <p:nvSpPr>
          <p:cNvPr id="48" name="Rectangle 47">
            <a:extLst>
              <a:ext uri="{FF2B5EF4-FFF2-40B4-BE49-F238E27FC236}">
                <a16:creationId xmlns:a16="http://schemas.microsoft.com/office/drawing/2014/main" id="{0BB54318-AD96-47DA-B7AE-9F3ACCC3D0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1"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magen 6" descr="Patrón de fondo&#10;&#10;El contenido generado por IA puede ser incorrecto.">
            <a:extLst>
              <a:ext uri="{FF2B5EF4-FFF2-40B4-BE49-F238E27FC236}">
                <a16:creationId xmlns:a16="http://schemas.microsoft.com/office/drawing/2014/main" id="{84006CE5-D8CE-C192-EB7E-46A4B839C3EB}"/>
              </a:ext>
            </a:extLst>
          </p:cNvPr>
          <p:cNvPicPr>
            <a:picLocks noChangeAspect="1"/>
          </p:cNvPicPr>
          <p:nvPr/>
        </p:nvPicPr>
        <p:blipFill>
          <a:blip r:embed="rId3"/>
          <a:stretch>
            <a:fillRect/>
          </a:stretch>
        </p:blipFill>
        <p:spPr>
          <a:xfrm>
            <a:off x="7229575" y="801793"/>
            <a:ext cx="3518289" cy="5249332"/>
          </a:xfrm>
          <a:prstGeom prst="rect">
            <a:avLst/>
          </a:prstGeom>
        </p:spPr>
      </p:pic>
    </p:spTree>
    <p:extLst>
      <p:ext uri="{BB962C8B-B14F-4D97-AF65-F5344CB8AC3E}">
        <p14:creationId xmlns:p14="http://schemas.microsoft.com/office/powerpoint/2010/main" val="337728198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F01E7660-30BE-4AD1-939C-8ABBC66EC79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3" name="Freeform 11">
              <a:extLst>
                <a:ext uri="{FF2B5EF4-FFF2-40B4-BE49-F238E27FC236}">
                  <a16:creationId xmlns:a16="http://schemas.microsoft.com/office/drawing/2014/main" id="{AF2339E5-4CFB-46BA-A1E6-1F2F592978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s-MX"/>
            </a:p>
          </p:txBody>
        </p:sp>
        <p:sp>
          <p:nvSpPr>
            <p:cNvPr id="14" name="Freeform 12">
              <a:extLst>
                <a:ext uri="{FF2B5EF4-FFF2-40B4-BE49-F238E27FC236}">
                  <a16:creationId xmlns:a16="http://schemas.microsoft.com/office/drawing/2014/main" id="{A714EACA-E00A-47F4-9617-48EF86FCA8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s-MX"/>
            </a:p>
          </p:txBody>
        </p:sp>
        <p:sp>
          <p:nvSpPr>
            <p:cNvPr id="15" name="Freeform 13">
              <a:extLst>
                <a:ext uri="{FF2B5EF4-FFF2-40B4-BE49-F238E27FC236}">
                  <a16:creationId xmlns:a16="http://schemas.microsoft.com/office/drawing/2014/main" id="{3D643816-3096-4530-BAC2-B7799760D5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s-MX"/>
            </a:p>
          </p:txBody>
        </p:sp>
        <p:sp>
          <p:nvSpPr>
            <p:cNvPr id="16" name="Freeform 14">
              <a:extLst>
                <a:ext uri="{FF2B5EF4-FFF2-40B4-BE49-F238E27FC236}">
                  <a16:creationId xmlns:a16="http://schemas.microsoft.com/office/drawing/2014/main" id="{4481B6B9-DFCC-4B58-B517-C90F77008C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s-MX"/>
            </a:p>
          </p:txBody>
        </p:sp>
        <p:sp>
          <p:nvSpPr>
            <p:cNvPr id="17" name="Freeform 15">
              <a:extLst>
                <a:ext uri="{FF2B5EF4-FFF2-40B4-BE49-F238E27FC236}">
                  <a16:creationId xmlns:a16="http://schemas.microsoft.com/office/drawing/2014/main" id="{C3AD10B5-BAA3-43BF-AB59-8B0E610B5E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s-MX"/>
            </a:p>
          </p:txBody>
        </p:sp>
        <p:sp>
          <p:nvSpPr>
            <p:cNvPr id="18" name="Freeform 16">
              <a:extLst>
                <a:ext uri="{FF2B5EF4-FFF2-40B4-BE49-F238E27FC236}">
                  <a16:creationId xmlns:a16="http://schemas.microsoft.com/office/drawing/2014/main" id="{A8CBC7E8-2093-422A-B1DF-548212F5E9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s-MX"/>
            </a:p>
          </p:txBody>
        </p:sp>
        <p:sp>
          <p:nvSpPr>
            <p:cNvPr id="19" name="Freeform 17">
              <a:extLst>
                <a:ext uri="{FF2B5EF4-FFF2-40B4-BE49-F238E27FC236}">
                  <a16:creationId xmlns:a16="http://schemas.microsoft.com/office/drawing/2014/main" id="{DACD4C1E-0C60-49F4-9940-2EC2B35127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s-MX"/>
            </a:p>
          </p:txBody>
        </p:sp>
        <p:sp>
          <p:nvSpPr>
            <p:cNvPr id="20" name="Freeform 18">
              <a:extLst>
                <a:ext uri="{FF2B5EF4-FFF2-40B4-BE49-F238E27FC236}">
                  <a16:creationId xmlns:a16="http://schemas.microsoft.com/office/drawing/2014/main" id="{D4EBDC8A-E0EA-4C61-9A07-F87965F308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s-MX"/>
            </a:p>
          </p:txBody>
        </p:sp>
        <p:sp>
          <p:nvSpPr>
            <p:cNvPr id="21" name="Freeform 19">
              <a:extLst>
                <a:ext uri="{FF2B5EF4-FFF2-40B4-BE49-F238E27FC236}">
                  <a16:creationId xmlns:a16="http://schemas.microsoft.com/office/drawing/2014/main" id="{56AB17E4-FFC1-40A6-8716-4DA6E7E2E0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s-MX"/>
            </a:p>
          </p:txBody>
        </p:sp>
        <p:sp>
          <p:nvSpPr>
            <p:cNvPr id="22" name="Freeform 20">
              <a:extLst>
                <a:ext uri="{FF2B5EF4-FFF2-40B4-BE49-F238E27FC236}">
                  <a16:creationId xmlns:a16="http://schemas.microsoft.com/office/drawing/2014/main" id="{18B82752-3697-40F0-A707-455553AE39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s-MX"/>
            </a:p>
          </p:txBody>
        </p:sp>
        <p:sp>
          <p:nvSpPr>
            <p:cNvPr id="23" name="Freeform 21">
              <a:extLst>
                <a:ext uri="{FF2B5EF4-FFF2-40B4-BE49-F238E27FC236}">
                  <a16:creationId xmlns:a16="http://schemas.microsoft.com/office/drawing/2014/main" id="{46E341FE-2212-45E9-9AC6-689D6A7A0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s-MX"/>
            </a:p>
          </p:txBody>
        </p:sp>
        <p:sp>
          <p:nvSpPr>
            <p:cNvPr id="24" name="Freeform 22">
              <a:extLst>
                <a:ext uri="{FF2B5EF4-FFF2-40B4-BE49-F238E27FC236}">
                  <a16:creationId xmlns:a16="http://schemas.microsoft.com/office/drawing/2014/main" id="{60DDF26F-4245-4642-8C13-878C6ABE4A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s-MX"/>
            </a:p>
          </p:txBody>
        </p:sp>
      </p:grpSp>
      <p:grpSp>
        <p:nvGrpSpPr>
          <p:cNvPr id="26" name="Group 25">
            <a:extLst>
              <a:ext uri="{FF2B5EF4-FFF2-40B4-BE49-F238E27FC236}">
                <a16:creationId xmlns:a16="http://schemas.microsoft.com/office/drawing/2014/main" id="{E2F0A64F-6E97-407F-905F-CFB60C876A0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27" name="Freeform 27">
              <a:extLst>
                <a:ext uri="{FF2B5EF4-FFF2-40B4-BE49-F238E27FC236}">
                  <a16:creationId xmlns:a16="http://schemas.microsoft.com/office/drawing/2014/main" id="{6B2CD8E6-069E-402A-B6AC-FF0051404F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s-MX"/>
            </a:p>
          </p:txBody>
        </p:sp>
        <p:sp>
          <p:nvSpPr>
            <p:cNvPr id="28" name="Freeform 28">
              <a:extLst>
                <a:ext uri="{FF2B5EF4-FFF2-40B4-BE49-F238E27FC236}">
                  <a16:creationId xmlns:a16="http://schemas.microsoft.com/office/drawing/2014/main" id="{A6CA6D01-96EA-411D-B14A-86F2AFDBDC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s-MX"/>
            </a:p>
          </p:txBody>
        </p:sp>
        <p:sp>
          <p:nvSpPr>
            <p:cNvPr id="29" name="Freeform 29">
              <a:extLst>
                <a:ext uri="{FF2B5EF4-FFF2-40B4-BE49-F238E27FC236}">
                  <a16:creationId xmlns:a16="http://schemas.microsoft.com/office/drawing/2014/main" id="{69CFD19D-A122-4CB2-866A-479CA3A52F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s-MX"/>
            </a:p>
          </p:txBody>
        </p:sp>
        <p:sp>
          <p:nvSpPr>
            <p:cNvPr id="30" name="Freeform 30">
              <a:extLst>
                <a:ext uri="{FF2B5EF4-FFF2-40B4-BE49-F238E27FC236}">
                  <a16:creationId xmlns:a16="http://schemas.microsoft.com/office/drawing/2014/main" id="{C9F6C159-EFEF-4092-B1F1-7AB7F5A44F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s-MX"/>
            </a:p>
          </p:txBody>
        </p:sp>
        <p:sp>
          <p:nvSpPr>
            <p:cNvPr id="31" name="Freeform 31">
              <a:extLst>
                <a:ext uri="{FF2B5EF4-FFF2-40B4-BE49-F238E27FC236}">
                  <a16:creationId xmlns:a16="http://schemas.microsoft.com/office/drawing/2014/main" id="{3A1E13BE-E59A-46EA-8C13-190FCBC3B6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s-MX"/>
            </a:p>
          </p:txBody>
        </p:sp>
        <p:sp>
          <p:nvSpPr>
            <p:cNvPr id="32" name="Freeform 32">
              <a:extLst>
                <a:ext uri="{FF2B5EF4-FFF2-40B4-BE49-F238E27FC236}">
                  <a16:creationId xmlns:a16="http://schemas.microsoft.com/office/drawing/2014/main" id="{4872D65B-9C5F-405F-BCCD-D61CB85656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s-MX"/>
            </a:p>
          </p:txBody>
        </p:sp>
        <p:sp>
          <p:nvSpPr>
            <p:cNvPr id="33" name="Freeform 33">
              <a:extLst>
                <a:ext uri="{FF2B5EF4-FFF2-40B4-BE49-F238E27FC236}">
                  <a16:creationId xmlns:a16="http://schemas.microsoft.com/office/drawing/2014/main" id="{F6590D24-F49D-498F-A9A5-9CF6B09517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s-MX"/>
            </a:p>
          </p:txBody>
        </p:sp>
        <p:sp>
          <p:nvSpPr>
            <p:cNvPr id="34" name="Freeform 34">
              <a:extLst>
                <a:ext uri="{FF2B5EF4-FFF2-40B4-BE49-F238E27FC236}">
                  <a16:creationId xmlns:a16="http://schemas.microsoft.com/office/drawing/2014/main" id="{F7AFD90D-3869-4EB4-A43D-A59A0583F6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s-MX"/>
            </a:p>
          </p:txBody>
        </p:sp>
        <p:sp>
          <p:nvSpPr>
            <p:cNvPr id="35" name="Freeform 35">
              <a:extLst>
                <a:ext uri="{FF2B5EF4-FFF2-40B4-BE49-F238E27FC236}">
                  <a16:creationId xmlns:a16="http://schemas.microsoft.com/office/drawing/2014/main" id="{226A884C-1C5B-4789-8BED-CA2815F2BE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s-MX"/>
            </a:p>
          </p:txBody>
        </p:sp>
        <p:sp>
          <p:nvSpPr>
            <p:cNvPr id="36" name="Freeform 36">
              <a:extLst>
                <a:ext uri="{FF2B5EF4-FFF2-40B4-BE49-F238E27FC236}">
                  <a16:creationId xmlns:a16="http://schemas.microsoft.com/office/drawing/2014/main" id="{54FC0D3F-819F-41B1-BFC2-FA3443FB46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s-MX"/>
            </a:p>
          </p:txBody>
        </p:sp>
        <p:sp>
          <p:nvSpPr>
            <p:cNvPr id="37" name="Freeform 37">
              <a:extLst>
                <a:ext uri="{FF2B5EF4-FFF2-40B4-BE49-F238E27FC236}">
                  <a16:creationId xmlns:a16="http://schemas.microsoft.com/office/drawing/2014/main" id="{839E654C-F067-4053-881C-7D53C2E60B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s-MX"/>
            </a:p>
          </p:txBody>
        </p:sp>
        <p:sp>
          <p:nvSpPr>
            <p:cNvPr id="38" name="Freeform 38">
              <a:extLst>
                <a:ext uri="{FF2B5EF4-FFF2-40B4-BE49-F238E27FC236}">
                  <a16:creationId xmlns:a16="http://schemas.microsoft.com/office/drawing/2014/main" id="{F44A0F15-BA31-4A9E-A48B-2F1D0E2CE5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s-MX"/>
            </a:p>
          </p:txBody>
        </p:sp>
      </p:grpSp>
      <p:sp>
        <p:nvSpPr>
          <p:cNvPr id="40" name="Rectangle 39">
            <a:extLst>
              <a:ext uri="{FF2B5EF4-FFF2-40B4-BE49-F238E27FC236}">
                <a16:creationId xmlns:a16="http://schemas.microsoft.com/office/drawing/2014/main" id="{62631CC7-E8DA-4782-ADDD-F97B25E404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MX"/>
          </a:p>
        </p:txBody>
      </p:sp>
      <p:sp>
        <p:nvSpPr>
          <p:cNvPr id="42" name="Freeform 11">
            <a:extLst>
              <a:ext uri="{FF2B5EF4-FFF2-40B4-BE49-F238E27FC236}">
                <a16:creationId xmlns:a16="http://schemas.microsoft.com/office/drawing/2014/main" id="{5D16879A-58B6-4F6B-8688-42B28FE10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s-MX"/>
          </a:p>
        </p:txBody>
      </p:sp>
      <p:sp useBgFill="1">
        <p:nvSpPr>
          <p:cNvPr id="44" name="Rectangle 43">
            <a:extLst>
              <a:ext uri="{FF2B5EF4-FFF2-40B4-BE49-F238E27FC236}">
                <a16:creationId xmlns:a16="http://schemas.microsoft.com/office/drawing/2014/main" id="{51C6D932-DFF5-4EAB-9FB1-5073B33058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8574" y="3962"/>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descr="Interfaz de usuario gráfica, Aplicación, Tabla, Excel&#10;&#10;El contenido generado por IA puede ser incorrecto.">
            <a:extLst>
              <a:ext uri="{FF2B5EF4-FFF2-40B4-BE49-F238E27FC236}">
                <a16:creationId xmlns:a16="http://schemas.microsoft.com/office/drawing/2014/main" id="{2A53AB55-98DA-7804-7EA8-23A347634AB4}"/>
              </a:ext>
            </a:extLst>
          </p:cNvPr>
          <p:cNvPicPr>
            <a:picLocks noChangeAspect="1"/>
          </p:cNvPicPr>
          <p:nvPr/>
        </p:nvPicPr>
        <p:blipFill>
          <a:blip r:embed="rId2"/>
          <a:stretch>
            <a:fillRect/>
          </a:stretch>
        </p:blipFill>
        <p:spPr>
          <a:xfrm>
            <a:off x="643467" y="2305124"/>
            <a:ext cx="5303959" cy="1922685"/>
          </a:xfrm>
          <a:prstGeom prst="rect">
            <a:avLst/>
          </a:prstGeom>
          <a:ln w="127000" cap="sq">
            <a:solidFill>
              <a:srgbClr val="FFFFFF"/>
            </a:solidFill>
            <a:miter lim="800000"/>
          </a:ln>
        </p:spPr>
      </p:pic>
      <p:pic>
        <p:nvPicPr>
          <p:cNvPr id="7" name="Imagen 6" descr="Interfaz de usuario gráfica, Texto, Aplicación&#10;&#10;El contenido generado por IA puede ser incorrecto.">
            <a:extLst>
              <a:ext uri="{FF2B5EF4-FFF2-40B4-BE49-F238E27FC236}">
                <a16:creationId xmlns:a16="http://schemas.microsoft.com/office/drawing/2014/main" id="{3D4D73E9-EC77-1E41-1BA3-A1DE9AF261BA}"/>
              </a:ext>
            </a:extLst>
          </p:cNvPr>
          <p:cNvPicPr>
            <a:picLocks noChangeAspect="1"/>
          </p:cNvPicPr>
          <p:nvPr/>
        </p:nvPicPr>
        <p:blipFill>
          <a:blip r:embed="rId3"/>
          <a:stretch>
            <a:fillRect/>
          </a:stretch>
        </p:blipFill>
        <p:spPr>
          <a:xfrm>
            <a:off x="6256866" y="2921709"/>
            <a:ext cx="5303959" cy="689514"/>
          </a:xfrm>
          <a:prstGeom prst="rect">
            <a:avLst/>
          </a:prstGeom>
          <a:ln w="127000" cap="sq">
            <a:solidFill>
              <a:srgbClr val="FFFFFF"/>
            </a:solidFill>
            <a:miter lim="800000"/>
          </a:ln>
        </p:spPr>
      </p:pic>
    </p:spTree>
    <p:extLst>
      <p:ext uri="{BB962C8B-B14F-4D97-AF65-F5344CB8AC3E}">
        <p14:creationId xmlns:p14="http://schemas.microsoft.com/office/powerpoint/2010/main" val="30942487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335C4E5-A3B3-F542-2B4B-F75E68BE8A33}"/>
              </a:ext>
            </a:extLst>
          </p:cNvPr>
          <p:cNvSpPr>
            <a:spLocks noGrp="1"/>
          </p:cNvSpPr>
          <p:nvPr>
            <p:ph type="title"/>
          </p:nvPr>
        </p:nvSpPr>
        <p:spPr>
          <a:xfrm>
            <a:off x="0" y="18256"/>
            <a:ext cx="10515600" cy="752212"/>
          </a:xfrm>
        </p:spPr>
        <p:txBody>
          <a:bodyPr/>
          <a:lstStyle/>
          <a:p>
            <a:pPr algn="ctr"/>
            <a:r>
              <a:rPr lang="es-MX" dirty="0" err="1"/>
              <a:t>AirTable</a:t>
            </a:r>
            <a:endParaRPr lang="es-MX" dirty="0"/>
          </a:p>
        </p:txBody>
      </p:sp>
      <p:sp>
        <p:nvSpPr>
          <p:cNvPr id="3" name="Marcador de contenido 2">
            <a:extLst>
              <a:ext uri="{FF2B5EF4-FFF2-40B4-BE49-F238E27FC236}">
                <a16:creationId xmlns:a16="http://schemas.microsoft.com/office/drawing/2014/main" id="{6B50A619-5C7A-C538-6A3F-454E31A0BABA}"/>
              </a:ext>
            </a:extLst>
          </p:cNvPr>
          <p:cNvSpPr>
            <a:spLocks noGrp="1"/>
          </p:cNvSpPr>
          <p:nvPr>
            <p:ph idx="1"/>
          </p:nvPr>
        </p:nvSpPr>
        <p:spPr>
          <a:xfrm>
            <a:off x="2236183" y="1172634"/>
            <a:ext cx="10515600" cy="1854199"/>
          </a:xfrm>
        </p:spPr>
        <p:txBody>
          <a:bodyPr/>
          <a:lstStyle/>
          <a:p>
            <a:pPr marL="0" indent="0">
              <a:buNone/>
            </a:pPr>
            <a:r>
              <a:rPr lang="es-ES" sz="1200" b="1" dirty="0"/>
              <a:t>Control de obligaciones mensuales</a:t>
            </a:r>
          </a:p>
          <a:p>
            <a:pPr marL="0" indent="0">
              <a:buNone/>
            </a:pPr>
            <a:r>
              <a:rPr lang="es-ES" sz="1200" b="1" dirty="0"/>
              <a:t> Problema real</a:t>
            </a:r>
          </a:p>
          <a:p>
            <a:r>
              <a:rPr lang="es-ES" sz="1200" dirty="0"/>
              <a:t>“¿Ya se presentó el IVA?”</a:t>
            </a:r>
          </a:p>
          <a:p>
            <a:r>
              <a:rPr lang="es-ES" sz="1200" dirty="0"/>
              <a:t>“¿Quién lo tenía?”</a:t>
            </a:r>
          </a:p>
          <a:p>
            <a:r>
              <a:rPr lang="es-ES" sz="1200" dirty="0"/>
              <a:t>“¿Por qué no se hizo?”</a:t>
            </a:r>
          </a:p>
          <a:p>
            <a:r>
              <a:rPr lang="es-ES" sz="1200" dirty="0"/>
              <a:t>Todo está en correos o WhatsApp</a:t>
            </a:r>
          </a:p>
          <a:p>
            <a:pPr marL="0" indent="0">
              <a:buNone/>
            </a:pPr>
            <a:endParaRPr lang="es-MX" dirty="0"/>
          </a:p>
        </p:txBody>
      </p:sp>
      <p:sp>
        <p:nvSpPr>
          <p:cNvPr id="23" name="CuadroTexto 22">
            <a:extLst>
              <a:ext uri="{FF2B5EF4-FFF2-40B4-BE49-F238E27FC236}">
                <a16:creationId xmlns:a16="http://schemas.microsoft.com/office/drawing/2014/main" id="{CD85B423-C714-2060-6EFA-E1CDAF9E5162}"/>
              </a:ext>
            </a:extLst>
          </p:cNvPr>
          <p:cNvSpPr txBox="1"/>
          <p:nvPr/>
        </p:nvSpPr>
        <p:spPr>
          <a:xfrm>
            <a:off x="2459703" y="3429000"/>
            <a:ext cx="6218766" cy="1107996"/>
          </a:xfrm>
          <a:prstGeom prst="rect">
            <a:avLst/>
          </a:prstGeom>
          <a:noFill/>
        </p:spPr>
        <p:txBody>
          <a:bodyPr wrap="square">
            <a:spAutoFit/>
          </a:bodyPr>
          <a:lstStyle/>
          <a:p>
            <a:r>
              <a:rPr lang="es-ES" sz="1200" dirty="0"/>
              <a:t>Paso 1: Crear una tabla en </a:t>
            </a:r>
            <a:r>
              <a:rPr lang="es-ES" sz="1200" dirty="0" err="1"/>
              <a:t>Airtable</a:t>
            </a:r>
            <a:endParaRPr lang="es-ES" sz="1200" dirty="0"/>
          </a:p>
          <a:p>
            <a:endParaRPr lang="es-ES" sz="1200" dirty="0"/>
          </a:p>
          <a:p>
            <a:r>
              <a:rPr lang="es-MX" sz="1200" dirty="0"/>
              <a:t>Tabla: </a:t>
            </a:r>
            <a:r>
              <a:rPr lang="es-MX" sz="1200" b="1" dirty="0"/>
              <a:t>Obligaciones fiscales</a:t>
            </a:r>
          </a:p>
          <a:p>
            <a:endParaRPr lang="es-MX" sz="1200" b="1" dirty="0"/>
          </a:p>
          <a:p>
            <a:endParaRPr lang="es-MX" dirty="0"/>
          </a:p>
        </p:txBody>
      </p:sp>
      <p:graphicFrame>
        <p:nvGraphicFramePr>
          <p:cNvPr id="24" name="Tabla 23">
            <a:extLst>
              <a:ext uri="{FF2B5EF4-FFF2-40B4-BE49-F238E27FC236}">
                <a16:creationId xmlns:a16="http://schemas.microsoft.com/office/drawing/2014/main" id="{54998931-184B-C6E6-249C-9BD9B62445DC}"/>
              </a:ext>
            </a:extLst>
          </p:cNvPr>
          <p:cNvGraphicFramePr>
            <a:graphicFrameLocks noGrp="1"/>
          </p:cNvGraphicFramePr>
          <p:nvPr>
            <p:extLst>
              <p:ext uri="{D42A27DB-BD31-4B8C-83A1-F6EECF244321}">
                <p14:modId xmlns:p14="http://schemas.microsoft.com/office/powerpoint/2010/main" val="3111515672"/>
              </p:ext>
            </p:extLst>
          </p:nvPr>
        </p:nvGraphicFramePr>
        <p:xfrm>
          <a:off x="1676400" y="4469308"/>
          <a:ext cx="10515600" cy="1097280"/>
        </p:xfrm>
        <a:graphic>
          <a:graphicData uri="http://schemas.openxmlformats.org/drawingml/2006/table">
            <a:tbl>
              <a:tblPr/>
              <a:tblGrid>
                <a:gridCol w="1752600">
                  <a:extLst>
                    <a:ext uri="{9D8B030D-6E8A-4147-A177-3AD203B41FA5}">
                      <a16:colId xmlns:a16="http://schemas.microsoft.com/office/drawing/2014/main" val="1907295946"/>
                    </a:ext>
                  </a:extLst>
                </a:gridCol>
                <a:gridCol w="1752600">
                  <a:extLst>
                    <a:ext uri="{9D8B030D-6E8A-4147-A177-3AD203B41FA5}">
                      <a16:colId xmlns:a16="http://schemas.microsoft.com/office/drawing/2014/main" val="26917774"/>
                    </a:ext>
                  </a:extLst>
                </a:gridCol>
                <a:gridCol w="1752600">
                  <a:extLst>
                    <a:ext uri="{9D8B030D-6E8A-4147-A177-3AD203B41FA5}">
                      <a16:colId xmlns:a16="http://schemas.microsoft.com/office/drawing/2014/main" val="1906234354"/>
                    </a:ext>
                  </a:extLst>
                </a:gridCol>
                <a:gridCol w="1752600">
                  <a:extLst>
                    <a:ext uri="{9D8B030D-6E8A-4147-A177-3AD203B41FA5}">
                      <a16:colId xmlns:a16="http://schemas.microsoft.com/office/drawing/2014/main" val="1710573018"/>
                    </a:ext>
                  </a:extLst>
                </a:gridCol>
                <a:gridCol w="1752600">
                  <a:extLst>
                    <a:ext uri="{9D8B030D-6E8A-4147-A177-3AD203B41FA5}">
                      <a16:colId xmlns:a16="http://schemas.microsoft.com/office/drawing/2014/main" val="1514847654"/>
                    </a:ext>
                  </a:extLst>
                </a:gridCol>
                <a:gridCol w="1752600">
                  <a:extLst>
                    <a:ext uri="{9D8B030D-6E8A-4147-A177-3AD203B41FA5}">
                      <a16:colId xmlns:a16="http://schemas.microsoft.com/office/drawing/2014/main" val="131226254"/>
                    </a:ext>
                  </a:extLst>
                </a:gridCol>
              </a:tblGrid>
              <a:tr h="0">
                <a:tc>
                  <a:txBody>
                    <a:bodyPr/>
                    <a:lstStyle/>
                    <a:p>
                      <a:pPr>
                        <a:buNone/>
                      </a:pPr>
                      <a:r>
                        <a:rPr lang="es-MX" sz="1200" dirty="0"/>
                        <a:t>Cliente</a:t>
                      </a:r>
                    </a:p>
                  </a:txBody>
                  <a:tcPr anchor="ctr">
                    <a:lnL>
                      <a:noFill/>
                    </a:lnL>
                    <a:lnR>
                      <a:noFill/>
                    </a:lnR>
                    <a:lnT>
                      <a:noFill/>
                    </a:lnT>
                    <a:lnB>
                      <a:noFill/>
                    </a:lnB>
                    <a:noFill/>
                  </a:tcPr>
                </a:tc>
                <a:tc>
                  <a:txBody>
                    <a:bodyPr/>
                    <a:lstStyle/>
                    <a:p>
                      <a:pPr>
                        <a:buNone/>
                      </a:pPr>
                      <a:r>
                        <a:rPr lang="es-MX" sz="1200"/>
                        <a:t>Obligación</a:t>
                      </a:r>
                    </a:p>
                  </a:txBody>
                  <a:tcPr anchor="ctr">
                    <a:lnL>
                      <a:noFill/>
                    </a:lnL>
                    <a:lnR>
                      <a:noFill/>
                    </a:lnR>
                    <a:lnT>
                      <a:noFill/>
                    </a:lnT>
                    <a:lnB>
                      <a:noFill/>
                    </a:lnB>
                    <a:noFill/>
                  </a:tcPr>
                </a:tc>
                <a:tc>
                  <a:txBody>
                    <a:bodyPr/>
                    <a:lstStyle/>
                    <a:p>
                      <a:pPr>
                        <a:buNone/>
                      </a:pPr>
                      <a:r>
                        <a:rPr lang="es-MX" sz="1200" dirty="0"/>
                        <a:t>Periodo</a:t>
                      </a:r>
                    </a:p>
                  </a:txBody>
                  <a:tcPr anchor="ctr">
                    <a:lnL>
                      <a:noFill/>
                    </a:lnL>
                    <a:lnR>
                      <a:noFill/>
                    </a:lnR>
                    <a:lnT>
                      <a:noFill/>
                    </a:lnT>
                    <a:lnB>
                      <a:noFill/>
                    </a:lnB>
                    <a:noFill/>
                  </a:tcPr>
                </a:tc>
                <a:tc>
                  <a:txBody>
                    <a:bodyPr/>
                    <a:lstStyle/>
                    <a:p>
                      <a:pPr>
                        <a:buNone/>
                      </a:pPr>
                      <a:r>
                        <a:rPr lang="es-MX" sz="1200"/>
                        <a:t>Responsable</a:t>
                      </a:r>
                    </a:p>
                  </a:txBody>
                  <a:tcPr anchor="ctr">
                    <a:lnL>
                      <a:noFill/>
                    </a:lnL>
                    <a:lnR>
                      <a:noFill/>
                    </a:lnR>
                    <a:lnT>
                      <a:noFill/>
                    </a:lnT>
                    <a:lnB>
                      <a:noFill/>
                    </a:lnB>
                    <a:noFill/>
                  </a:tcPr>
                </a:tc>
                <a:tc>
                  <a:txBody>
                    <a:bodyPr/>
                    <a:lstStyle/>
                    <a:p>
                      <a:pPr>
                        <a:buNone/>
                      </a:pPr>
                      <a:r>
                        <a:rPr lang="es-MX" sz="1200"/>
                        <a:t>Fecha límite</a:t>
                      </a:r>
                    </a:p>
                  </a:txBody>
                  <a:tcPr anchor="ctr">
                    <a:lnL>
                      <a:noFill/>
                    </a:lnL>
                    <a:lnR>
                      <a:noFill/>
                    </a:lnR>
                    <a:lnT>
                      <a:noFill/>
                    </a:lnT>
                    <a:lnB>
                      <a:noFill/>
                    </a:lnB>
                    <a:noFill/>
                  </a:tcPr>
                </a:tc>
                <a:tc>
                  <a:txBody>
                    <a:bodyPr/>
                    <a:lstStyle/>
                    <a:p>
                      <a:pPr>
                        <a:buNone/>
                      </a:pPr>
                      <a:r>
                        <a:rPr lang="es-MX" sz="1200"/>
                        <a:t>Estatus</a:t>
                      </a:r>
                    </a:p>
                  </a:txBody>
                  <a:tcPr anchor="ctr">
                    <a:lnL>
                      <a:noFill/>
                    </a:lnL>
                    <a:lnR>
                      <a:noFill/>
                    </a:lnR>
                    <a:lnT>
                      <a:noFill/>
                    </a:lnT>
                    <a:lnB>
                      <a:noFill/>
                    </a:lnB>
                    <a:noFill/>
                  </a:tcPr>
                </a:tc>
                <a:extLst>
                  <a:ext uri="{0D108BD9-81ED-4DB2-BD59-A6C34878D82A}">
                    <a16:rowId xmlns:a16="http://schemas.microsoft.com/office/drawing/2014/main" val="2981071477"/>
                  </a:ext>
                </a:extLst>
              </a:tr>
              <a:tr h="0">
                <a:tc>
                  <a:txBody>
                    <a:bodyPr/>
                    <a:lstStyle/>
                    <a:p>
                      <a:pPr>
                        <a:buNone/>
                      </a:pPr>
                      <a:r>
                        <a:rPr lang="es-MX" sz="1200"/>
                        <a:t>XYZ SA de CV</a:t>
                      </a:r>
                    </a:p>
                  </a:txBody>
                  <a:tcPr anchor="ctr">
                    <a:lnL>
                      <a:noFill/>
                    </a:lnL>
                    <a:lnR>
                      <a:noFill/>
                    </a:lnR>
                    <a:lnT>
                      <a:noFill/>
                    </a:lnT>
                    <a:lnB>
                      <a:noFill/>
                    </a:lnB>
                    <a:noFill/>
                  </a:tcPr>
                </a:tc>
                <a:tc>
                  <a:txBody>
                    <a:bodyPr/>
                    <a:lstStyle/>
                    <a:p>
                      <a:pPr>
                        <a:buNone/>
                      </a:pPr>
                      <a:r>
                        <a:rPr lang="es-MX" sz="1200" dirty="0"/>
                        <a:t>IVA</a:t>
                      </a:r>
                    </a:p>
                  </a:txBody>
                  <a:tcPr anchor="ctr">
                    <a:lnL>
                      <a:noFill/>
                    </a:lnL>
                    <a:lnR>
                      <a:noFill/>
                    </a:lnR>
                    <a:lnT>
                      <a:noFill/>
                    </a:lnT>
                    <a:lnB>
                      <a:noFill/>
                    </a:lnB>
                    <a:noFill/>
                  </a:tcPr>
                </a:tc>
                <a:tc>
                  <a:txBody>
                    <a:bodyPr/>
                    <a:lstStyle/>
                    <a:p>
                      <a:pPr>
                        <a:buNone/>
                      </a:pPr>
                      <a:r>
                        <a:rPr lang="es-MX" sz="1200"/>
                        <a:t>Ene 2025</a:t>
                      </a:r>
                    </a:p>
                  </a:txBody>
                  <a:tcPr anchor="ctr">
                    <a:lnL>
                      <a:noFill/>
                    </a:lnL>
                    <a:lnR>
                      <a:noFill/>
                    </a:lnR>
                    <a:lnT>
                      <a:noFill/>
                    </a:lnT>
                    <a:lnB>
                      <a:noFill/>
                    </a:lnB>
                    <a:noFill/>
                  </a:tcPr>
                </a:tc>
                <a:tc>
                  <a:txBody>
                    <a:bodyPr/>
                    <a:lstStyle/>
                    <a:p>
                      <a:pPr>
                        <a:buNone/>
                      </a:pPr>
                      <a:r>
                        <a:rPr lang="es-MX" sz="1200"/>
                        <a:t>Juan</a:t>
                      </a:r>
                    </a:p>
                  </a:txBody>
                  <a:tcPr anchor="ctr">
                    <a:lnL>
                      <a:noFill/>
                    </a:lnL>
                    <a:lnR>
                      <a:noFill/>
                    </a:lnR>
                    <a:lnT>
                      <a:noFill/>
                    </a:lnT>
                    <a:lnB>
                      <a:noFill/>
                    </a:lnB>
                    <a:noFill/>
                  </a:tcPr>
                </a:tc>
                <a:tc>
                  <a:txBody>
                    <a:bodyPr/>
                    <a:lstStyle/>
                    <a:p>
                      <a:pPr>
                        <a:buNone/>
                      </a:pPr>
                      <a:r>
                        <a:rPr lang="es-MX" sz="1200"/>
                        <a:t>17/02/2025</a:t>
                      </a:r>
                    </a:p>
                  </a:txBody>
                  <a:tcPr anchor="ctr">
                    <a:lnL>
                      <a:noFill/>
                    </a:lnL>
                    <a:lnR>
                      <a:noFill/>
                    </a:lnR>
                    <a:lnT>
                      <a:noFill/>
                    </a:lnT>
                    <a:lnB>
                      <a:noFill/>
                    </a:lnB>
                    <a:noFill/>
                  </a:tcPr>
                </a:tc>
                <a:tc>
                  <a:txBody>
                    <a:bodyPr/>
                    <a:lstStyle/>
                    <a:p>
                      <a:pPr>
                        <a:buNone/>
                      </a:pPr>
                      <a:r>
                        <a:rPr lang="es-MX" sz="1200"/>
                        <a:t>Pendiente</a:t>
                      </a:r>
                    </a:p>
                  </a:txBody>
                  <a:tcPr anchor="ctr">
                    <a:lnL>
                      <a:noFill/>
                    </a:lnL>
                    <a:lnR>
                      <a:noFill/>
                    </a:lnR>
                    <a:lnT>
                      <a:noFill/>
                    </a:lnT>
                    <a:lnB>
                      <a:noFill/>
                    </a:lnB>
                    <a:noFill/>
                  </a:tcPr>
                </a:tc>
                <a:extLst>
                  <a:ext uri="{0D108BD9-81ED-4DB2-BD59-A6C34878D82A}">
                    <a16:rowId xmlns:a16="http://schemas.microsoft.com/office/drawing/2014/main" val="860821096"/>
                  </a:ext>
                </a:extLst>
              </a:tr>
              <a:tr h="0">
                <a:tc>
                  <a:txBody>
                    <a:bodyPr/>
                    <a:lstStyle/>
                    <a:p>
                      <a:pPr>
                        <a:buNone/>
                      </a:pPr>
                      <a:r>
                        <a:rPr lang="es-MX" sz="1200"/>
                        <a:t>XYZ SA de CV</a:t>
                      </a:r>
                    </a:p>
                  </a:txBody>
                  <a:tcPr anchor="ctr">
                    <a:lnL>
                      <a:noFill/>
                    </a:lnL>
                    <a:lnR>
                      <a:noFill/>
                    </a:lnR>
                    <a:lnT>
                      <a:noFill/>
                    </a:lnT>
                    <a:lnB>
                      <a:noFill/>
                    </a:lnB>
                    <a:noFill/>
                  </a:tcPr>
                </a:tc>
                <a:tc>
                  <a:txBody>
                    <a:bodyPr/>
                    <a:lstStyle/>
                    <a:p>
                      <a:pPr>
                        <a:buNone/>
                      </a:pPr>
                      <a:r>
                        <a:rPr lang="es-MX" sz="1200"/>
                        <a:t>ISR</a:t>
                      </a:r>
                    </a:p>
                  </a:txBody>
                  <a:tcPr anchor="ctr">
                    <a:lnL>
                      <a:noFill/>
                    </a:lnL>
                    <a:lnR>
                      <a:noFill/>
                    </a:lnR>
                    <a:lnT>
                      <a:noFill/>
                    </a:lnT>
                    <a:lnB>
                      <a:noFill/>
                    </a:lnB>
                    <a:noFill/>
                  </a:tcPr>
                </a:tc>
                <a:tc>
                  <a:txBody>
                    <a:bodyPr/>
                    <a:lstStyle/>
                    <a:p>
                      <a:pPr>
                        <a:buNone/>
                      </a:pPr>
                      <a:r>
                        <a:rPr lang="es-MX" sz="1200" dirty="0"/>
                        <a:t>Ene 2025</a:t>
                      </a:r>
                    </a:p>
                  </a:txBody>
                  <a:tcPr anchor="ctr">
                    <a:lnL>
                      <a:noFill/>
                    </a:lnL>
                    <a:lnR>
                      <a:noFill/>
                    </a:lnR>
                    <a:lnT>
                      <a:noFill/>
                    </a:lnT>
                    <a:lnB>
                      <a:noFill/>
                    </a:lnB>
                    <a:noFill/>
                  </a:tcPr>
                </a:tc>
                <a:tc>
                  <a:txBody>
                    <a:bodyPr/>
                    <a:lstStyle/>
                    <a:p>
                      <a:pPr>
                        <a:buNone/>
                      </a:pPr>
                      <a:r>
                        <a:rPr lang="es-MX" sz="1200"/>
                        <a:t>Ana</a:t>
                      </a:r>
                    </a:p>
                  </a:txBody>
                  <a:tcPr anchor="ctr">
                    <a:lnL>
                      <a:noFill/>
                    </a:lnL>
                    <a:lnR>
                      <a:noFill/>
                    </a:lnR>
                    <a:lnT>
                      <a:noFill/>
                    </a:lnT>
                    <a:lnB>
                      <a:noFill/>
                    </a:lnB>
                    <a:noFill/>
                  </a:tcPr>
                </a:tc>
                <a:tc>
                  <a:txBody>
                    <a:bodyPr/>
                    <a:lstStyle/>
                    <a:p>
                      <a:pPr>
                        <a:buNone/>
                      </a:pPr>
                      <a:r>
                        <a:rPr lang="es-MX" sz="1200"/>
                        <a:t>17/02/2025</a:t>
                      </a:r>
                    </a:p>
                  </a:txBody>
                  <a:tcPr anchor="ctr">
                    <a:lnL>
                      <a:noFill/>
                    </a:lnL>
                    <a:lnR>
                      <a:noFill/>
                    </a:lnR>
                    <a:lnT>
                      <a:noFill/>
                    </a:lnT>
                    <a:lnB>
                      <a:noFill/>
                    </a:lnB>
                    <a:noFill/>
                  </a:tcPr>
                </a:tc>
                <a:tc>
                  <a:txBody>
                    <a:bodyPr/>
                    <a:lstStyle/>
                    <a:p>
                      <a:pPr>
                        <a:buNone/>
                      </a:pPr>
                      <a:r>
                        <a:rPr lang="es-MX" sz="1200"/>
                        <a:t>En proceso</a:t>
                      </a:r>
                    </a:p>
                  </a:txBody>
                  <a:tcPr anchor="ctr">
                    <a:lnL>
                      <a:noFill/>
                    </a:lnL>
                    <a:lnR>
                      <a:noFill/>
                    </a:lnR>
                    <a:lnT>
                      <a:noFill/>
                    </a:lnT>
                    <a:lnB>
                      <a:noFill/>
                    </a:lnB>
                    <a:noFill/>
                  </a:tcPr>
                </a:tc>
                <a:extLst>
                  <a:ext uri="{0D108BD9-81ED-4DB2-BD59-A6C34878D82A}">
                    <a16:rowId xmlns:a16="http://schemas.microsoft.com/office/drawing/2014/main" val="2472545115"/>
                  </a:ext>
                </a:extLst>
              </a:tr>
              <a:tr h="0">
                <a:tc>
                  <a:txBody>
                    <a:bodyPr/>
                    <a:lstStyle/>
                    <a:p>
                      <a:pPr>
                        <a:buNone/>
                      </a:pPr>
                      <a:r>
                        <a:rPr lang="es-MX" sz="1200"/>
                        <a:t>ABC PF</a:t>
                      </a:r>
                    </a:p>
                  </a:txBody>
                  <a:tcPr anchor="ctr">
                    <a:lnL>
                      <a:noFill/>
                    </a:lnL>
                    <a:lnR>
                      <a:noFill/>
                    </a:lnR>
                    <a:lnT>
                      <a:noFill/>
                    </a:lnT>
                    <a:lnB>
                      <a:noFill/>
                    </a:lnB>
                    <a:noFill/>
                  </a:tcPr>
                </a:tc>
                <a:tc>
                  <a:txBody>
                    <a:bodyPr/>
                    <a:lstStyle/>
                    <a:p>
                      <a:pPr>
                        <a:buNone/>
                      </a:pPr>
                      <a:r>
                        <a:rPr lang="es-MX" sz="1200"/>
                        <a:t>IVA</a:t>
                      </a:r>
                    </a:p>
                  </a:txBody>
                  <a:tcPr anchor="ctr">
                    <a:lnL>
                      <a:noFill/>
                    </a:lnL>
                    <a:lnR>
                      <a:noFill/>
                    </a:lnR>
                    <a:lnT>
                      <a:noFill/>
                    </a:lnT>
                    <a:lnB>
                      <a:noFill/>
                    </a:lnB>
                    <a:noFill/>
                  </a:tcPr>
                </a:tc>
                <a:tc>
                  <a:txBody>
                    <a:bodyPr/>
                    <a:lstStyle/>
                    <a:p>
                      <a:pPr>
                        <a:buNone/>
                      </a:pPr>
                      <a:r>
                        <a:rPr lang="es-MX" sz="1200" dirty="0"/>
                        <a:t>Ene 2025</a:t>
                      </a:r>
                    </a:p>
                  </a:txBody>
                  <a:tcPr anchor="ctr">
                    <a:lnL>
                      <a:noFill/>
                    </a:lnL>
                    <a:lnR>
                      <a:noFill/>
                    </a:lnR>
                    <a:lnT>
                      <a:noFill/>
                    </a:lnT>
                    <a:lnB>
                      <a:noFill/>
                    </a:lnB>
                    <a:noFill/>
                  </a:tcPr>
                </a:tc>
                <a:tc>
                  <a:txBody>
                    <a:bodyPr/>
                    <a:lstStyle/>
                    <a:p>
                      <a:pPr>
                        <a:buNone/>
                      </a:pPr>
                      <a:r>
                        <a:rPr lang="es-MX" sz="1200"/>
                        <a:t>Carlos</a:t>
                      </a:r>
                    </a:p>
                  </a:txBody>
                  <a:tcPr anchor="ctr">
                    <a:lnL>
                      <a:noFill/>
                    </a:lnL>
                    <a:lnR>
                      <a:noFill/>
                    </a:lnR>
                    <a:lnT>
                      <a:noFill/>
                    </a:lnT>
                    <a:lnB>
                      <a:noFill/>
                    </a:lnB>
                    <a:noFill/>
                  </a:tcPr>
                </a:tc>
                <a:tc>
                  <a:txBody>
                    <a:bodyPr/>
                    <a:lstStyle/>
                    <a:p>
                      <a:pPr>
                        <a:buNone/>
                      </a:pPr>
                      <a:r>
                        <a:rPr lang="es-MX" sz="1200" dirty="0"/>
                        <a:t>17/02/2025</a:t>
                      </a:r>
                    </a:p>
                  </a:txBody>
                  <a:tcPr anchor="ctr">
                    <a:lnL>
                      <a:noFill/>
                    </a:lnL>
                    <a:lnR>
                      <a:noFill/>
                    </a:lnR>
                    <a:lnT>
                      <a:noFill/>
                    </a:lnT>
                    <a:lnB>
                      <a:noFill/>
                    </a:lnB>
                    <a:noFill/>
                  </a:tcPr>
                </a:tc>
                <a:tc>
                  <a:txBody>
                    <a:bodyPr/>
                    <a:lstStyle/>
                    <a:p>
                      <a:pPr>
                        <a:buNone/>
                      </a:pPr>
                      <a:r>
                        <a:rPr lang="es-MX" sz="1200" dirty="0"/>
                        <a:t>Cumplido</a:t>
                      </a:r>
                    </a:p>
                  </a:txBody>
                  <a:tcPr anchor="ctr">
                    <a:lnL>
                      <a:noFill/>
                    </a:lnL>
                    <a:lnR>
                      <a:noFill/>
                    </a:lnR>
                    <a:lnT>
                      <a:noFill/>
                    </a:lnT>
                    <a:lnB>
                      <a:noFill/>
                    </a:lnB>
                    <a:noFill/>
                  </a:tcPr>
                </a:tc>
                <a:extLst>
                  <a:ext uri="{0D108BD9-81ED-4DB2-BD59-A6C34878D82A}">
                    <a16:rowId xmlns:a16="http://schemas.microsoft.com/office/drawing/2014/main" val="3444639043"/>
                  </a:ext>
                </a:extLst>
              </a:tr>
            </a:tbl>
          </a:graphicData>
        </a:graphic>
      </p:graphicFrame>
    </p:spTree>
    <p:extLst>
      <p:ext uri="{BB962C8B-B14F-4D97-AF65-F5344CB8AC3E}">
        <p14:creationId xmlns:p14="http://schemas.microsoft.com/office/powerpoint/2010/main" val="219318676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45058B4E-E082-4DF4-944B-A262724AFE35}"/>
              </a:ext>
            </a:extLst>
          </p:cNvPr>
          <p:cNvSpPr txBox="1"/>
          <p:nvPr/>
        </p:nvSpPr>
        <p:spPr>
          <a:xfrm>
            <a:off x="3217333" y="245927"/>
            <a:ext cx="3386667" cy="2893100"/>
          </a:xfrm>
          <a:prstGeom prst="rect">
            <a:avLst/>
          </a:prstGeom>
          <a:noFill/>
        </p:spPr>
        <p:txBody>
          <a:bodyPr wrap="square">
            <a:spAutoFit/>
          </a:bodyPr>
          <a:lstStyle/>
          <a:p>
            <a:pPr>
              <a:buNone/>
            </a:pPr>
            <a:r>
              <a:rPr lang="es-ES" sz="1400" b="1" dirty="0"/>
              <a:t>Paso 2: Usar estatus (control visual)</a:t>
            </a:r>
          </a:p>
          <a:p>
            <a:pPr>
              <a:buNone/>
            </a:pPr>
            <a:endParaRPr lang="es-ES" sz="1400" b="1" dirty="0"/>
          </a:p>
          <a:p>
            <a:pPr>
              <a:buNone/>
            </a:pPr>
            <a:r>
              <a:rPr lang="es-ES" sz="1400" dirty="0"/>
              <a:t>Estatus típico:</a:t>
            </a:r>
          </a:p>
          <a:p>
            <a:pPr>
              <a:buNone/>
            </a:pPr>
            <a:endParaRPr lang="es-ES" sz="1400" dirty="0"/>
          </a:p>
          <a:p>
            <a:pPr>
              <a:buFont typeface="Arial" panose="020B0604020202020204" pitchFamily="34" charset="0"/>
              <a:buChar char="•"/>
            </a:pPr>
            <a:r>
              <a:rPr lang="es-ES" sz="1400" dirty="0"/>
              <a:t>Pendiente</a:t>
            </a:r>
          </a:p>
          <a:p>
            <a:pPr>
              <a:buFont typeface="Arial" panose="020B0604020202020204" pitchFamily="34" charset="0"/>
              <a:buChar char="•"/>
            </a:pPr>
            <a:r>
              <a:rPr lang="es-ES" sz="1400" dirty="0"/>
              <a:t>En proceso</a:t>
            </a:r>
          </a:p>
          <a:p>
            <a:pPr>
              <a:buFont typeface="Arial" panose="020B0604020202020204" pitchFamily="34" charset="0"/>
              <a:buChar char="•"/>
            </a:pPr>
            <a:r>
              <a:rPr lang="es-ES" sz="1400" dirty="0"/>
              <a:t>En revisión</a:t>
            </a:r>
          </a:p>
          <a:p>
            <a:pPr>
              <a:buFont typeface="Arial" panose="020B0604020202020204" pitchFamily="34" charset="0"/>
              <a:buChar char="•"/>
            </a:pPr>
            <a:r>
              <a:rPr lang="es-ES" sz="1400" dirty="0"/>
              <a:t>Presentado</a:t>
            </a:r>
          </a:p>
          <a:p>
            <a:pPr>
              <a:buFont typeface="Arial" panose="020B0604020202020204" pitchFamily="34" charset="0"/>
              <a:buChar char="•"/>
            </a:pPr>
            <a:r>
              <a:rPr lang="es-ES" sz="1400" dirty="0"/>
              <a:t>Cumplido</a:t>
            </a:r>
          </a:p>
          <a:p>
            <a:pPr>
              <a:buNone/>
            </a:pPr>
            <a:r>
              <a:rPr lang="es-ES" sz="1400" dirty="0"/>
              <a:t>Colores automáticos:</a:t>
            </a:r>
          </a:p>
          <a:p>
            <a:pPr>
              <a:buFont typeface="Arial" panose="020B0604020202020204" pitchFamily="34" charset="0"/>
              <a:buChar char="•"/>
            </a:pPr>
            <a:r>
              <a:rPr lang="es-ES" sz="1400" dirty="0"/>
              <a:t>Rojo = vencido</a:t>
            </a:r>
          </a:p>
          <a:p>
            <a:pPr>
              <a:buFont typeface="Arial" panose="020B0604020202020204" pitchFamily="34" charset="0"/>
              <a:buChar char="•"/>
            </a:pPr>
            <a:r>
              <a:rPr lang="es-ES" sz="1400" dirty="0"/>
              <a:t>Amarillo = por vencer</a:t>
            </a:r>
          </a:p>
          <a:p>
            <a:pPr>
              <a:buFont typeface="Arial" panose="020B0604020202020204" pitchFamily="34" charset="0"/>
              <a:buChar char="•"/>
            </a:pPr>
            <a:r>
              <a:rPr lang="es-ES" sz="1400" dirty="0"/>
              <a:t>Verde = cumplido</a:t>
            </a:r>
          </a:p>
        </p:txBody>
      </p:sp>
      <p:sp>
        <p:nvSpPr>
          <p:cNvPr id="7" name="CuadroTexto 6">
            <a:extLst>
              <a:ext uri="{FF2B5EF4-FFF2-40B4-BE49-F238E27FC236}">
                <a16:creationId xmlns:a16="http://schemas.microsoft.com/office/drawing/2014/main" id="{69CCD988-0348-67C3-18CA-4281A1888E3F}"/>
              </a:ext>
            </a:extLst>
          </p:cNvPr>
          <p:cNvSpPr txBox="1"/>
          <p:nvPr/>
        </p:nvSpPr>
        <p:spPr>
          <a:xfrm>
            <a:off x="7918245" y="592583"/>
            <a:ext cx="6096000" cy="2462213"/>
          </a:xfrm>
          <a:prstGeom prst="rect">
            <a:avLst/>
          </a:prstGeom>
          <a:noFill/>
        </p:spPr>
        <p:txBody>
          <a:bodyPr wrap="square">
            <a:spAutoFit/>
          </a:bodyPr>
          <a:lstStyle/>
          <a:p>
            <a:pPr>
              <a:buNone/>
            </a:pPr>
            <a:r>
              <a:rPr lang="es-ES" sz="1400" b="1" dirty="0"/>
              <a:t>Paso 3: Vistas (la magia)</a:t>
            </a:r>
          </a:p>
          <a:p>
            <a:pPr>
              <a:buNone/>
            </a:pPr>
            <a:endParaRPr lang="es-ES" sz="1400" dirty="0"/>
          </a:p>
          <a:p>
            <a:pPr>
              <a:buNone/>
            </a:pPr>
            <a:r>
              <a:rPr lang="es-ES" sz="1400" dirty="0"/>
              <a:t>Con la </a:t>
            </a:r>
            <a:r>
              <a:rPr lang="es-ES" sz="1400" b="1" dirty="0"/>
              <a:t>misma tabla</a:t>
            </a:r>
            <a:r>
              <a:rPr lang="es-ES" sz="1400" dirty="0"/>
              <a:t>, creas vistas:</a:t>
            </a:r>
          </a:p>
          <a:p>
            <a:pPr marL="285750" indent="-285750">
              <a:buFont typeface="Arial" panose="020B0604020202020204" pitchFamily="34" charset="0"/>
              <a:buChar char="•"/>
            </a:pPr>
            <a:r>
              <a:rPr lang="es-ES" sz="1400" b="1" dirty="0"/>
              <a:t>Vista “Mis pendientes”</a:t>
            </a:r>
          </a:p>
          <a:p>
            <a:pPr lvl="1">
              <a:buFont typeface="Arial" panose="020B0604020202020204" pitchFamily="34" charset="0"/>
              <a:buChar char="•"/>
            </a:pPr>
            <a:r>
              <a:rPr lang="es-ES" sz="1400" dirty="0"/>
              <a:t>Filtra: Responsable = Juan</a:t>
            </a:r>
          </a:p>
          <a:p>
            <a:pPr lvl="1">
              <a:buFont typeface="Arial" panose="020B0604020202020204" pitchFamily="34" charset="0"/>
              <a:buChar char="•"/>
            </a:pPr>
            <a:r>
              <a:rPr lang="es-ES" sz="1400" dirty="0"/>
              <a:t>Juan solo ve lo suyo</a:t>
            </a:r>
          </a:p>
          <a:p>
            <a:pPr marL="285750" indent="-285750">
              <a:buFont typeface="Arial" panose="020B0604020202020204" pitchFamily="34" charset="0"/>
              <a:buChar char="•"/>
            </a:pPr>
            <a:r>
              <a:rPr lang="es-ES" sz="1400" b="1" dirty="0"/>
              <a:t>Vista “Vencen esta semana”</a:t>
            </a:r>
          </a:p>
          <a:p>
            <a:pPr lvl="1">
              <a:buFont typeface="Arial" panose="020B0604020202020204" pitchFamily="34" charset="0"/>
              <a:buChar char="•"/>
            </a:pPr>
            <a:r>
              <a:rPr lang="es-ES" sz="1400" dirty="0"/>
              <a:t>Filtra por fecha límite</a:t>
            </a:r>
          </a:p>
          <a:p>
            <a:pPr marL="285750" indent="-285750">
              <a:buFont typeface="Arial" panose="020B0604020202020204" pitchFamily="34" charset="0"/>
              <a:buChar char="•"/>
            </a:pPr>
            <a:r>
              <a:rPr lang="es-ES" sz="1400" b="1" dirty="0"/>
              <a:t>Vista “Cliente XYZ”</a:t>
            </a:r>
          </a:p>
          <a:p>
            <a:pPr lvl="1">
              <a:buFont typeface="Arial" panose="020B0604020202020204" pitchFamily="34" charset="0"/>
              <a:buChar char="•"/>
            </a:pPr>
            <a:r>
              <a:rPr lang="es-ES" sz="1400" dirty="0"/>
              <a:t>Solo obligaciones de ese cliente</a:t>
            </a:r>
          </a:p>
          <a:p>
            <a:pPr lvl="1">
              <a:buFont typeface="Arial" panose="020B0604020202020204" pitchFamily="34" charset="0"/>
              <a:buChar char="•"/>
            </a:pPr>
            <a:r>
              <a:rPr lang="es-ES" sz="1400" dirty="0"/>
              <a:t> No duplicas información.</a:t>
            </a:r>
          </a:p>
        </p:txBody>
      </p:sp>
      <p:sp>
        <p:nvSpPr>
          <p:cNvPr id="9" name="CuadroTexto 8">
            <a:extLst>
              <a:ext uri="{FF2B5EF4-FFF2-40B4-BE49-F238E27FC236}">
                <a16:creationId xmlns:a16="http://schemas.microsoft.com/office/drawing/2014/main" id="{7D6CFDE5-0193-A57B-A75C-F31324579E46}"/>
              </a:ext>
            </a:extLst>
          </p:cNvPr>
          <p:cNvSpPr txBox="1"/>
          <p:nvPr/>
        </p:nvSpPr>
        <p:spPr>
          <a:xfrm>
            <a:off x="3217333" y="3803205"/>
            <a:ext cx="6096000" cy="2462213"/>
          </a:xfrm>
          <a:prstGeom prst="rect">
            <a:avLst/>
          </a:prstGeom>
          <a:noFill/>
        </p:spPr>
        <p:txBody>
          <a:bodyPr wrap="square">
            <a:spAutoFit/>
          </a:bodyPr>
          <a:lstStyle/>
          <a:p>
            <a:pPr>
              <a:buNone/>
            </a:pPr>
            <a:r>
              <a:rPr lang="es-ES" sz="1400" b="1" dirty="0"/>
              <a:t>Paso 4: Uso diario </a:t>
            </a:r>
            <a:r>
              <a:rPr lang="es-ES" sz="1400" dirty="0"/>
              <a:t>En la mañana:</a:t>
            </a:r>
          </a:p>
          <a:p>
            <a:pPr>
              <a:buFont typeface="Arial" panose="020B0604020202020204" pitchFamily="34" charset="0"/>
              <a:buChar char="•"/>
            </a:pPr>
            <a:r>
              <a:rPr lang="es-ES" sz="1400" dirty="0"/>
              <a:t>Abres </a:t>
            </a:r>
            <a:r>
              <a:rPr lang="es-ES" sz="1400" dirty="0" err="1"/>
              <a:t>Airtable</a:t>
            </a:r>
            <a:endParaRPr lang="es-ES" sz="1400" dirty="0"/>
          </a:p>
          <a:p>
            <a:pPr>
              <a:buFont typeface="Arial" panose="020B0604020202020204" pitchFamily="34" charset="0"/>
              <a:buChar char="•"/>
            </a:pPr>
            <a:r>
              <a:rPr lang="es-ES" sz="1400" dirty="0"/>
              <a:t>Ves </a:t>
            </a:r>
            <a:r>
              <a:rPr lang="es-ES" sz="1400" b="1" dirty="0"/>
              <a:t>qué vence hoy</a:t>
            </a:r>
            <a:endParaRPr lang="es-ES" sz="1400" dirty="0"/>
          </a:p>
          <a:p>
            <a:pPr>
              <a:buFont typeface="Arial" panose="020B0604020202020204" pitchFamily="34" charset="0"/>
              <a:buChar char="•"/>
            </a:pPr>
            <a:r>
              <a:rPr lang="es-ES" sz="1400" dirty="0"/>
              <a:t>Cambias estatus conforme avanzas</a:t>
            </a:r>
          </a:p>
          <a:p>
            <a:pPr>
              <a:buNone/>
            </a:pPr>
            <a:r>
              <a:rPr lang="es-ES" sz="1400" dirty="0"/>
              <a:t>Cuando el socio pregunta:</a:t>
            </a:r>
          </a:p>
          <a:p>
            <a:pPr>
              <a:buNone/>
            </a:pPr>
            <a:r>
              <a:rPr lang="es-ES" sz="1400" dirty="0"/>
              <a:t>“¿Ya quedó el IVA de XYZ?”</a:t>
            </a:r>
          </a:p>
          <a:p>
            <a:pPr>
              <a:buNone/>
            </a:pPr>
            <a:r>
              <a:rPr lang="es-ES" sz="1400" dirty="0"/>
              <a:t>Respuesta:</a:t>
            </a:r>
          </a:p>
          <a:p>
            <a:pPr>
              <a:buFont typeface="Arial" panose="020B0604020202020204" pitchFamily="34" charset="0"/>
              <a:buChar char="•"/>
            </a:pPr>
            <a:r>
              <a:rPr lang="es-ES" sz="1400" dirty="0"/>
              <a:t>Abres </a:t>
            </a:r>
            <a:r>
              <a:rPr lang="es-ES" sz="1400" dirty="0" err="1"/>
              <a:t>Airtable</a:t>
            </a:r>
            <a:endParaRPr lang="es-ES" sz="1400" dirty="0"/>
          </a:p>
          <a:p>
            <a:pPr>
              <a:buFont typeface="Arial" panose="020B0604020202020204" pitchFamily="34" charset="0"/>
              <a:buChar char="•"/>
            </a:pPr>
            <a:r>
              <a:rPr lang="es-ES" sz="1400" dirty="0"/>
              <a:t>Estatus: “En revisión”</a:t>
            </a:r>
          </a:p>
          <a:p>
            <a:pPr>
              <a:buFont typeface="Arial" panose="020B0604020202020204" pitchFamily="34" charset="0"/>
              <a:buChar char="•"/>
            </a:pPr>
            <a:r>
              <a:rPr lang="es-ES" sz="1400" dirty="0"/>
              <a:t>Responsable: Ana</a:t>
            </a:r>
          </a:p>
          <a:p>
            <a:pPr>
              <a:buNone/>
            </a:pPr>
            <a:r>
              <a:rPr lang="es-ES" sz="1400" dirty="0"/>
              <a:t>Fin del drama.</a:t>
            </a:r>
          </a:p>
        </p:txBody>
      </p:sp>
    </p:spTree>
    <p:extLst>
      <p:ext uri="{BB962C8B-B14F-4D97-AF65-F5344CB8AC3E}">
        <p14:creationId xmlns:p14="http://schemas.microsoft.com/office/powerpoint/2010/main" val="16139547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77667849-3ADD-CFAE-277D-EFB825CDBFC5}"/>
              </a:ext>
            </a:extLst>
          </p:cNvPr>
          <p:cNvSpPr>
            <a:spLocks noGrp="1"/>
          </p:cNvSpPr>
          <p:nvPr>
            <p:ph idx="1"/>
          </p:nvPr>
        </p:nvSpPr>
        <p:spPr>
          <a:xfrm>
            <a:off x="1415845" y="631799"/>
            <a:ext cx="9610213" cy="5963734"/>
          </a:xfrm>
        </p:spPr>
        <p:txBody>
          <a:bodyPr numCol="2">
            <a:normAutofit fontScale="85000" lnSpcReduction="10000"/>
          </a:bodyPr>
          <a:lstStyle/>
          <a:p>
            <a:r>
              <a:rPr lang="es-ES" b="1" dirty="0"/>
              <a:t>Actúa como consultor en procesos para despachos contables en México.</a:t>
            </a:r>
            <a:br>
              <a:rPr lang="es-ES" dirty="0"/>
            </a:br>
            <a:r>
              <a:rPr lang="es-ES" dirty="0"/>
              <a:t>Diseña una </a:t>
            </a:r>
            <a:r>
              <a:rPr lang="es-ES" b="1" dirty="0"/>
              <a:t>base de </a:t>
            </a:r>
            <a:r>
              <a:rPr lang="es-ES" b="1" dirty="0" err="1"/>
              <a:t>Airtable</a:t>
            </a:r>
            <a:r>
              <a:rPr lang="es-ES" b="1" dirty="0"/>
              <a:t> sencilla y funcional</a:t>
            </a:r>
            <a:r>
              <a:rPr lang="es-ES" dirty="0"/>
              <a:t> para controlar obligaciones contables y fiscales mensuales.</a:t>
            </a:r>
          </a:p>
          <a:p>
            <a:r>
              <a:rPr lang="es-ES" dirty="0"/>
              <a:t>La base debe llamarse: </a:t>
            </a:r>
            <a:r>
              <a:rPr lang="es-ES" b="1" dirty="0"/>
              <a:t>“Control de Obligaciones Contables y Fiscales”</a:t>
            </a:r>
            <a:endParaRPr lang="es-ES" dirty="0"/>
          </a:p>
          <a:p>
            <a:r>
              <a:rPr lang="es-ES" dirty="0"/>
              <a:t>Crea </a:t>
            </a:r>
            <a:r>
              <a:rPr lang="es-ES" b="1" dirty="0"/>
              <a:t>una tabla principal</a:t>
            </a:r>
            <a:r>
              <a:rPr lang="es-ES" dirty="0"/>
              <a:t> llamada </a:t>
            </a:r>
            <a:r>
              <a:rPr lang="es-ES" b="1" dirty="0"/>
              <a:t>“Obligaciones”</a:t>
            </a:r>
            <a:r>
              <a:rPr lang="es-ES" dirty="0"/>
              <a:t> con los siguientes campos:</a:t>
            </a:r>
          </a:p>
          <a:p>
            <a:r>
              <a:rPr lang="es-ES" b="1" dirty="0"/>
              <a:t>Campos:</a:t>
            </a:r>
          </a:p>
          <a:p>
            <a:r>
              <a:rPr lang="es-ES" b="1" dirty="0"/>
              <a:t>Cliente</a:t>
            </a:r>
            <a:r>
              <a:rPr lang="es-ES" dirty="0"/>
              <a:t> (texto corto)</a:t>
            </a:r>
          </a:p>
          <a:p>
            <a:r>
              <a:rPr lang="es-ES" b="1" dirty="0"/>
              <a:t>Tipo de cliente</a:t>
            </a:r>
            <a:r>
              <a:rPr lang="es-ES" dirty="0"/>
              <a:t> (opciones: Persona Moral, Persona Física, Extranjero)</a:t>
            </a:r>
          </a:p>
          <a:p>
            <a:r>
              <a:rPr lang="es-ES" b="1" dirty="0"/>
              <a:t>Obligación</a:t>
            </a:r>
            <a:r>
              <a:rPr lang="es-ES" dirty="0"/>
              <a:t> (opciones: IVA, ISR, DIOT, Contabilidad, Declaración Anual, IMSS, Otro)</a:t>
            </a:r>
          </a:p>
          <a:p>
            <a:r>
              <a:rPr lang="es-ES" b="1" dirty="0"/>
              <a:t>Periodo</a:t>
            </a:r>
            <a:r>
              <a:rPr lang="es-ES" dirty="0"/>
              <a:t> (texto corto, ejemplo: Ene 2025)</a:t>
            </a:r>
          </a:p>
          <a:p>
            <a:r>
              <a:rPr lang="es-ES" b="1" dirty="0"/>
              <a:t>Responsable</a:t>
            </a:r>
            <a:r>
              <a:rPr lang="es-ES" dirty="0"/>
              <a:t> (texto corto)</a:t>
            </a:r>
          </a:p>
          <a:p>
            <a:r>
              <a:rPr lang="es-ES" b="1" dirty="0"/>
              <a:t>Fecha límite</a:t>
            </a:r>
            <a:r>
              <a:rPr lang="es-ES" dirty="0"/>
              <a:t> (fecha)</a:t>
            </a:r>
          </a:p>
          <a:p>
            <a:r>
              <a:rPr lang="es-ES" b="1" dirty="0"/>
              <a:t>Estatus</a:t>
            </a:r>
            <a:r>
              <a:rPr lang="es-ES" dirty="0"/>
              <a:t> (opciones con colores):</a:t>
            </a:r>
          </a:p>
          <a:p>
            <a:pPr lvl="1"/>
            <a:r>
              <a:rPr lang="es-ES" dirty="0"/>
              <a:t>Pendiente (rojo)</a:t>
            </a:r>
          </a:p>
          <a:p>
            <a:pPr lvl="1"/>
            <a:r>
              <a:rPr lang="es-ES" dirty="0"/>
              <a:t>En proceso (amarillo)</a:t>
            </a:r>
          </a:p>
          <a:p>
            <a:pPr lvl="1"/>
            <a:r>
              <a:rPr lang="es-ES" dirty="0"/>
              <a:t>En revisión (azul)</a:t>
            </a:r>
          </a:p>
          <a:p>
            <a:pPr lvl="1"/>
            <a:r>
              <a:rPr lang="es-ES" dirty="0"/>
              <a:t>Cumplido (verde)</a:t>
            </a:r>
          </a:p>
          <a:p>
            <a:r>
              <a:rPr lang="es-ES" b="1" dirty="0"/>
              <a:t>Comentarios</a:t>
            </a:r>
            <a:r>
              <a:rPr lang="es-ES" dirty="0"/>
              <a:t> (texto largo)</a:t>
            </a:r>
          </a:p>
          <a:p>
            <a:r>
              <a:rPr lang="es-ES" b="1" dirty="0"/>
              <a:t>Crea las siguientes vistas:</a:t>
            </a:r>
          </a:p>
          <a:p>
            <a:r>
              <a:rPr lang="es-ES" b="1" dirty="0"/>
              <a:t>Todos los pendientes</a:t>
            </a:r>
            <a:r>
              <a:rPr lang="es-ES" dirty="0"/>
              <a:t> – mostrar solo estatus Pendiente y En proceso</a:t>
            </a:r>
          </a:p>
          <a:p>
            <a:r>
              <a:rPr lang="es-ES" b="1" dirty="0"/>
              <a:t>Vencen esta semana</a:t>
            </a:r>
            <a:r>
              <a:rPr lang="es-ES" dirty="0"/>
              <a:t> – filtrar por fecha límite dentro de los próximos 7 días</a:t>
            </a:r>
          </a:p>
          <a:p>
            <a:r>
              <a:rPr lang="es-ES" b="1" dirty="0"/>
              <a:t>Cumplidos</a:t>
            </a:r>
            <a:r>
              <a:rPr lang="es-ES" dirty="0"/>
              <a:t> – mostrar solo estatus Cumplido</a:t>
            </a:r>
          </a:p>
          <a:p>
            <a:r>
              <a:rPr lang="es-ES" b="1" dirty="0"/>
              <a:t>Por responsable</a:t>
            </a:r>
            <a:r>
              <a:rPr lang="es-ES" dirty="0"/>
              <a:t> – agrupado por Responsable</a:t>
            </a:r>
          </a:p>
          <a:p>
            <a:r>
              <a:rPr lang="es-ES" b="1" dirty="0"/>
              <a:t>Reglas de uso:</a:t>
            </a:r>
          </a:p>
          <a:p>
            <a:r>
              <a:rPr lang="es-ES" dirty="0"/>
              <a:t>Cada obligación representa una actividad real (no agrupar varias en una sola).</a:t>
            </a:r>
          </a:p>
          <a:p>
            <a:r>
              <a:rPr lang="es-ES" dirty="0"/>
              <a:t>El estatus debe actualizarse conforme avance el trabajo.</a:t>
            </a:r>
          </a:p>
          <a:p>
            <a:r>
              <a:rPr lang="es-ES" dirty="0"/>
              <a:t>Esta base no calcula impuestos, solo controla el proceso.</a:t>
            </a:r>
          </a:p>
          <a:p>
            <a:r>
              <a:rPr lang="es-ES" dirty="0"/>
              <a:t>Entrega el resultado de forma clara, estructurada y lista para usarse en </a:t>
            </a:r>
            <a:r>
              <a:rPr lang="es-ES" dirty="0" err="1"/>
              <a:t>Airtable</a:t>
            </a:r>
            <a:r>
              <a:rPr lang="es-ES" dirty="0"/>
              <a:t>.</a:t>
            </a:r>
          </a:p>
          <a:p>
            <a:pPr marL="0" indent="0">
              <a:buNone/>
            </a:pPr>
            <a:endParaRPr lang="es-MX" dirty="0"/>
          </a:p>
        </p:txBody>
      </p:sp>
      <p:sp>
        <p:nvSpPr>
          <p:cNvPr id="4" name="CuadroTexto 3">
            <a:extLst>
              <a:ext uri="{FF2B5EF4-FFF2-40B4-BE49-F238E27FC236}">
                <a16:creationId xmlns:a16="http://schemas.microsoft.com/office/drawing/2014/main" id="{FFF53BA8-56F4-305F-4B69-F7DD9E9724DC}"/>
              </a:ext>
            </a:extLst>
          </p:cNvPr>
          <p:cNvSpPr txBox="1"/>
          <p:nvPr/>
        </p:nvSpPr>
        <p:spPr>
          <a:xfrm>
            <a:off x="794501" y="314163"/>
            <a:ext cx="5096934" cy="369332"/>
          </a:xfrm>
          <a:prstGeom prst="rect">
            <a:avLst/>
          </a:prstGeom>
          <a:noFill/>
        </p:spPr>
        <p:txBody>
          <a:bodyPr wrap="square" rtlCol="0">
            <a:spAutoFit/>
          </a:bodyPr>
          <a:lstStyle/>
          <a:p>
            <a:r>
              <a:rPr lang="es-MX" dirty="0" err="1"/>
              <a:t>Prompt</a:t>
            </a:r>
            <a:r>
              <a:rPr lang="es-MX" dirty="0"/>
              <a:t> </a:t>
            </a:r>
            <a:r>
              <a:rPr lang="es-MX" dirty="0" err="1"/>
              <a:t>AirTable</a:t>
            </a:r>
            <a:endParaRPr lang="es-MX" dirty="0"/>
          </a:p>
        </p:txBody>
      </p:sp>
    </p:spTree>
    <p:extLst>
      <p:ext uri="{BB962C8B-B14F-4D97-AF65-F5344CB8AC3E}">
        <p14:creationId xmlns:p14="http://schemas.microsoft.com/office/powerpoint/2010/main" val="701339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F01E7660-30BE-4AD1-939C-8ABBC66EC79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3" name="Freeform 11">
              <a:extLst>
                <a:ext uri="{FF2B5EF4-FFF2-40B4-BE49-F238E27FC236}">
                  <a16:creationId xmlns:a16="http://schemas.microsoft.com/office/drawing/2014/main" id="{AF2339E5-4CFB-46BA-A1E6-1F2F592978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s-MX"/>
            </a:p>
          </p:txBody>
        </p:sp>
        <p:sp>
          <p:nvSpPr>
            <p:cNvPr id="14" name="Freeform 12">
              <a:extLst>
                <a:ext uri="{FF2B5EF4-FFF2-40B4-BE49-F238E27FC236}">
                  <a16:creationId xmlns:a16="http://schemas.microsoft.com/office/drawing/2014/main" id="{A714EACA-E00A-47F4-9617-48EF86FCA8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s-MX"/>
            </a:p>
          </p:txBody>
        </p:sp>
        <p:sp>
          <p:nvSpPr>
            <p:cNvPr id="15" name="Freeform 13">
              <a:extLst>
                <a:ext uri="{FF2B5EF4-FFF2-40B4-BE49-F238E27FC236}">
                  <a16:creationId xmlns:a16="http://schemas.microsoft.com/office/drawing/2014/main" id="{3D643816-3096-4530-BAC2-B7799760D5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s-MX"/>
            </a:p>
          </p:txBody>
        </p:sp>
        <p:sp>
          <p:nvSpPr>
            <p:cNvPr id="16" name="Freeform 14">
              <a:extLst>
                <a:ext uri="{FF2B5EF4-FFF2-40B4-BE49-F238E27FC236}">
                  <a16:creationId xmlns:a16="http://schemas.microsoft.com/office/drawing/2014/main" id="{4481B6B9-DFCC-4B58-B517-C90F77008C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s-MX"/>
            </a:p>
          </p:txBody>
        </p:sp>
        <p:sp>
          <p:nvSpPr>
            <p:cNvPr id="17" name="Freeform 15">
              <a:extLst>
                <a:ext uri="{FF2B5EF4-FFF2-40B4-BE49-F238E27FC236}">
                  <a16:creationId xmlns:a16="http://schemas.microsoft.com/office/drawing/2014/main" id="{C3AD10B5-BAA3-43BF-AB59-8B0E610B5E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s-MX"/>
            </a:p>
          </p:txBody>
        </p:sp>
        <p:sp>
          <p:nvSpPr>
            <p:cNvPr id="18" name="Freeform 16">
              <a:extLst>
                <a:ext uri="{FF2B5EF4-FFF2-40B4-BE49-F238E27FC236}">
                  <a16:creationId xmlns:a16="http://schemas.microsoft.com/office/drawing/2014/main" id="{A8CBC7E8-2093-422A-B1DF-548212F5E9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s-MX"/>
            </a:p>
          </p:txBody>
        </p:sp>
        <p:sp>
          <p:nvSpPr>
            <p:cNvPr id="19" name="Freeform 17">
              <a:extLst>
                <a:ext uri="{FF2B5EF4-FFF2-40B4-BE49-F238E27FC236}">
                  <a16:creationId xmlns:a16="http://schemas.microsoft.com/office/drawing/2014/main" id="{DACD4C1E-0C60-49F4-9940-2EC2B35127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s-MX"/>
            </a:p>
          </p:txBody>
        </p:sp>
        <p:sp>
          <p:nvSpPr>
            <p:cNvPr id="20" name="Freeform 18">
              <a:extLst>
                <a:ext uri="{FF2B5EF4-FFF2-40B4-BE49-F238E27FC236}">
                  <a16:creationId xmlns:a16="http://schemas.microsoft.com/office/drawing/2014/main" id="{D4EBDC8A-E0EA-4C61-9A07-F87965F308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s-MX"/>
            </a:p>
          </p:txBody>
        </p:sp>
        <p:sp>
          <p:nvSpPr>
            <p:cNvPr id="21" name="Freeform 19">
              <a:extLst>
                <a:ext uri="{FF2B5EF4-FFF2-40B4-BE49-F238E27FC236}">
                  <a16:creationId xmlns:a16="http://schemas.microsoft.com/office/drawing/2014/main" id="{56AB17E4-FFC1-40A6-8716-4DA6E7E2E0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s-MX"/>
            </a:p>
          </p:txBody>
        </p:sp>
        <p:sp>
          <p:nvSpPr>
            <p:cNvPr id="22" name="Freeform 20">
              <a:extLst>
                <a:ext uri="{FF2B5EF4-FFF2-40B4-BE49-F238E27FC236}">
                  <a16:creationId xmlns:a16="http://schemas.microsoft.com/office/drawing/2014/main" id="{18B82752-3697-40F0-A707-455553AE39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s-MX"/>
            </a:p>
          </p:txBody>
        </p:sp>
        <p:sp>
          <p:nvSpPr>
            <p:cNvPr id="23" name="Freeform 21">
              <a:extLst>
                <a:ext uri="{FF2B5EF4-FFF2-40B4-BE49-F238E27FC236}">
                  <a16:creationId xmlns:a16="http://schemas.microsoft.com/office/drawing/2014/main" id="{46E341FE-2212-45E9-9AC6-689D6A7A0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s-MX"/>
            </a:p>
          </p:txBody>
        </p:sp>
        <p:sp>
          <p:nvSpPr>
            <p:cNvPr id="24" name="Freeform 22">
              <a:extLst>
                <a:ext uri="{FF2B5EF4-FFF2-40B4-BE49-F238E27FC236}">
                  <a16:creationId xmlns:a16="http://schemas.microsoft.com/office/drawing/2014/main" id="{60DDF26F-4245-4642-8C13-878C6ABE4A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s-MX"/>
            </a:p>
          </p:txBody>
        </p:sp>
      </p:grpSp>
      <p:grpSp>
        <p:nvGrpSpPr>
          <p:cNvPr id="26" name="Group 25">
            <a:extLst>
              <a:ext uri="{FF2B5EF4-FFF2-40B4-BE49-F238E27FC236}">
                <a16:creationId xmlns:a16="http://schemas.microsoft.com/office/drawing/2014/main" id="{E2F0A64F-6E97-407F-905F-CFB60C876A0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27" name="Freeform 27">
              <a:extLst>
                <a:ext uri="{FF2B5EF4-FFF2-40B4-BE49-F238E27FC236}">
                  <a16:creationId xmlns:a16="http://schemas.microsoft.com/office/drawing/2014/main" id="{6B2CD8E6-069E-402A-B6AC-FF0051404F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s-MX"/>
            </a:p>
          </p:txBody>
        </p:sp>
        <p:sp>
          <p:nvSpPr>
            <p:cNvPr id="28" name="Freeform 28">
              <a:extLst>
                <a:ext uri="{FF2B5EF4-FFF2-40B4-BE49-F238E27FC236}">
                  <a16:creationId xmlns:a16="http://schemas.microsoft.com/office/drawing/2014/main" id="{A6CA6D01-96EA-411D-B14A-86F2AFDBDC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s-MX"/>
            </a:p>
          </p:txBody>
        </p:sp>
        <p:sp>
          <p:nvSpPr>
            <p:cNvPr id="29" name="Freeform 29">
              <a:extLst>
                <a:ext uri="{FF2B5EF4-FFF2-40B4-BE49-F238E27FC236}">
                  <a16:creationId xmlns:a16="http://schemas.microsoft.com/office/drawing/2014/main" id="{69CFD19D-A122-4CB2-866A-479CA3A52F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s-MX"/>
            </a:p>
          </p:txBody>
        </p:sp>
        <p:sp>
          <p:nvSpPr>
            <p:cNvPr id="30" name="Freeform 30">
              <a:extLst>
                <a:ext uri="{FF2B5EF4-FFF2-40B4-BE49-F238E27FC236}">
                  <a16:creationId xmlns:a16="http://schemas.microsoft.com/office/drawing/2014/main" id="{C9F6C159-EFEF-4092-B1F1-7AB7F5A44F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s-MX"/>
            </a:p>
          </p:txBody>
        </p:sp>
        <p:sp>
          <p:nvSpPr>
            <p:cNvPr id="31" name="Freeform 31">
              <a:extLst>
                <a:ext uri="{FF2B5EF4-FFF2-40B4-BE49-F238E27FC236}">
                  <a16:creationId xmlns:a16="http://schemas.microsoft.com/office/drawing/2014/main" id="{3A1E13BE-E59A-46EA-8C13-190FCBC3B6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s-MX"/>
            </a:p>
          </p:txBody>
        </p:sp>
        <p:sp>
          <p:nvSpPr>
            <p:cNvPr id="32" name="Freeform 32">
              <a:extLst>
                <a:ext uri="{FF2B5EF4-FFF2-40B4-BE49-F238E27FC236}">
                  <a16:creationId xmlns:a16="http://schemas.microsoft.com/office/drawing/2014/main" id="{4872D65B-9C5F-405F-BCCD-D61CB85656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s-MX"/>
            </a:p>
          </p:txBody>
        </p:sp>
        <p:sp>
          <p:nvSpPr>
            <p:cNvPr id="33" name="Freeform 33">
              <a:extLst>
                <a:ext uri="{FF2B5EF4-FFF2-40B4-BE49-F238E27FC236}">
                  <a16:creationId xmlns:a16="http://schemas.microsoft.com/office/drawing/2014/main" id="{F6590D24-F49D-498F-A9A5-9CF6B09517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s-MX"/>
            </a:p>
          </p:txBody>
        </p:sp>
        <p:sp>
          <p:nvSpPr>
            <p:cNvPr id="34" name="Freeform 34">
              <a:extLst>
                <a:ext uri="{FF2B5EF4-FFF2-40B4-BE49-F238E27FC236}">
                  <a16:creationId xmlns:a16="http://schemas.microsoft.com/office/drawing/2014/main" id="{F7AFD90D-3869-4EB4-A43D-A59A0583F6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s-MX"/>
            </a:p>
          </p:txBody>
        </p:sp>
        <p:sp>
          <p:nvSpPr>
            <p:cNvPr id="35" name="Freeform 35">
              <a:extLst>
                <a:ext uri="{FF2B5EF4-FFF2-40B4-BE49-F238E27FC236}">
                  <a16:creationId xmlns:a16="http://schemas.microsoft.com/office/drawing/2014/main" id="{226A884C-1C5B-4789-8BED-CA2815F2BE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s-MX"/>
            </a:p>
          </p:txBody>
        </p:sp>
        <p:sp>
          <p:nvSpPr>
            <p:cNvPr id="36" name="Freeform 36">
              <a:extLst>
                <a:ext uri="{FF2B5EF4-FFF2-40B4-BE49-F238E27FC236}">
                  <a16:creationId xmlns:a16="http://schemas.microsoft.com/office/drawing/2014/main" id="{54FC0D3F-819F-41B1-BFC2-FA3443FB46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s-MX"/>
            </a:p>
          </p:txBody>
        </p:sp>
        <p:sp>
          <p:nvSpPr>
            <p:cNvPr id="37" name="Freeform 37">
              <a:extLst>
                <a:ext uri="{FF2B5EF4-FFF2-40B4-BE49-F238E27FC236}">
                  <a16:creationId xmlns:a16="http://schemas.microsoft.com/office/drawing/2014/main" id="{839E654C-F067-4053-881C-7D53C2E60B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s-MX"/>
            </a:p>
          </p:txBody>
        </p:sp>
        <p:sp>
          <p:nvSpPr>
            <p:cNvPr id="38" name="Freeform 38">
              <a:extLst>
                <a:ext uri="{FF2B5EF4-FFF2-40B4-BE49-F238E27FC236}">
                  <a16:creationId xmlns:a16="http://schemas.microsoft.com/office/drawing/2014/main" id="{F44A0F15-BA31-4A9E-A48B-2F1D0E2CE5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s-MX"/>
            </a:p>
          </p:txBody>
        </p:sp>
      </p:grpSp>
      <p:sp>
        <p:nvSpPr>
          <p:cNvPr id="40" name="Rectangle 39">
            <a:extLst>
              <a:ext uri="{FF2B5EF4-FFF2-40B4-BE49-F238E27FC236}">
                <a16:creationId xmlns:a16="http://schemas.microsoft.com/office/drawing/2014/main" id="{62631CC7-E8DA-4782-ADDD-F97B25E404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MX"/>
          </a:p>
        </p:txBody>
      </p:sp>
      <p:sp>
        <p:nvSpPr>
          <p:cNvPr id="42" name="Freeform 11">
            <a:extLst>
              <a:ext uri="{FF2B5EF4-FFF2-40B4-BE49-F238E27FC236}">
                <a16:creationId xmlns:a16="http://schemas.microsoft.com/office/drawing/2014/main" id="{5D16879A-58B6-4F6B-8688-42B28FE10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s-MX"/>
          </a:p>
        </p:txBody>
      </p:sp>
      <p:sp useBgFill="1">
        <p:nvSpPr>
          <p:cNvPr id="44" name="Rectangle 43">
            <a:extLst>
              <a:ext uri="{FF2B5EF4-FFF2-40B4-BE49-F238E27FC236}">
                <a16:creationId xmlns:a16="http://schemas.microsoft.com/office/drawing/2014/main" id="{51C6D932-DFF5-4EAB-9FB1-5073B33058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8574" y="3962"/>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descr="Interfaz de usuario gráfica, Texto, Aplicación&#10;&#10;El contenido generado por IA puede ser incorrecto.">
            <a:extLst>
              <a:ext uri="{FF2B5EF4-FFF2-40B4-BE49-F238E27FC236}">
                <a16:creationId xmlns:a16="http://schemas.microsoft.com/office/drawing/2014/main" id="{FC12F1EF-E305-EA02-65B9-17E65CB4468D}"/>
              </a:ext>
            </a:extLst>
          </p:cNvPr>
          <p:cNvPicPr>
            <a:picLocks noChangeAspect="1"/>
          </p:cNvPicPr>
          <p:nvPr/>
        </p:nvPicPr>
        <p:blipFill>
          <a:blip r:embed="rId2"/>
          <a:stretch>
            <a:fillRect/>
          </a:stretch>
        </p:blipFill>
        <p:spPr>
          <a:xfrm>
            <a:off x="643467" y="1615610"/>
            <a:ext cx="5303959" cy="3301713"/>
          </a:xfrm>
          <a:prstGeom prst="rect">
            <a:avLst/>
          </a:prstGeom>
          <a:ln w="127000" cap="sq">
            <a:solidFill>
              <a:srgbClr val="FFFFFF"/>
            </a:solidFill>
            <a:miter lim="800000"/>
          </a:ln>
        </p:spPr>
      </p:pic>
      <p:pic>
        <p:nvPicPr>
          <p:cNvPr id="7" name="Imagen 6" descr="Interfaz de usuario gráfica, Texto, Aplicación, Correo electrónico&#10;&#10;El contenido generado por IA puede ser incorrecto.">
            <a:extLst>
              <a:ext uri="{FF2B5EF4-FFF2-40B4-BE49-F238E27FC236}">
                <a16:creationId xmlns:a16="http://schemas.microsoft.com/office/drawing/2014/main" id="{A69FA36A-C325-00CE-D89B-FFDF736D8761}"/>
              </a:ext>
            </a:extLst>
          </p:cNvPr>
          <p:cNvPicPr>
            <a:picLocks noChangeAspect="1"/>
          </p:cNvPicPr>
          <p:nvPr/>
        </p:nvPicPr>
        <p:blipFill>
          <a:blip r:embed="rId3"/>
          <a:stretch>
            <a:fillRect/>
          </a:stretch>
        </p:blipFill>
        <p:spPr>
          <a:xfrm>
            <a:off x="6256866" y="2238825"/>
            <a:ext cx="5303959" cy="2055283"/>
          </a:xfrm>
          <a:prstGeom prst="rect">
            <a:avLst/>
          </a:prstGeom>
          <a:ln w="127000" cap="sq">
            <a:solidFill>
              <a:srgbClr val="FFFFFF"/>
            </a:solidFill>
            <a:miter lim="800000"/>
          </a:ln>
        </p:spPr>
      </p:pic>
    </p:spTree>
    <p:extLst>
      <p:ext uri="{BB962C8B-B14F-4D97-AF65-F5344CB8AC3E}">
        <p14:creationId xmlns:p14="http://schemas.microsoft.com/office/powerpoint/2010/main" val="365751737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9693EDA-4DD7-16D8-DFDC-2182EA8FA03A}"/>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5C07C76C-A3A6-3B2E-429E-DA22E738375B}"/>
              </a:ext>
            </a:extLst>
          </p:cNvPr>
          <p:cNvSpPr>
            <a:spLocks noGrp="1"/>
          </p:cNvSpPr>
          <p:nvPr>
            <p:ph type="title"/>
          </p:nvPr>
        </p:nvSpPr>
        <p:spPr/>
        <p:txBody>
          <a:bodyPr/>
          <a:lstStyle/>
          <a:p>
            <a:r>
              <a:rPr lang="es-MX" dirty="0"/>
              <a:t>IA en el calculo de impuestos</a:t>
            </a:r>
          </a:p>
        </p:txBody>
      </p:sp>
      <p:sp>
        <p:nvSpPr>
          <p:cNvPr id="3" name="Marcador de contenido 2">
            <a:extLst>
              <a:ext uri="{FF2B5EF4-FFF2-40B4-BE49-F238E27FC236}">
                <a16:creationId xmlns:a16="http://schemas.microsoft.com/office/drawing/2014/main" id="{E9CB3345-F9FF-1F08-D846-7CE450060A3B}"/>
              </a:ext>
            </a:extLst>
          </p:cNvPr>
          <p:cNvSpPr>
            <a:spLocks noGrp="1"/>
          </p:cNvSpPr>
          <p:nvPr>
            <p:ph idx="1"/>
          </p:nvPr>
        </p:nvSpPr>
        <p:spPr>
          <a:xfrm>
            <a:off x="944880" y="1524000"/>
            <a:ext cx="10559732" cy="5151120"/>
          </a:xfrm>
        </p:spPr>
        <p:txBody>
          <a:bodyPr>
            <a:normAutofit/>
          </a:bodyPr>
          <a:lstStyle/>
          <a:p>
            <a:pPr marL="0" indent="0" algn="ctr">
              <a:buNone/>
            </a:pPr>
            <a:r>
              <a:rPr lang="es-MX" sz="3200" dirty="0"/>
              <a:t>ANALISIS EN LA IA EN EL CALCULO DE IMPUESTOS</a:t>
            </a:r>
          </a:p>
          <a:p>
            <a:pPr marL="0" indent="0" algn="just">
              <a:buNone/>
            </a:pPr>
            <a:endParaRPr lang="es-MX" sz="4800" b="1" dirty="0"/>
          </a:p>
          <a:p>
            <a:pPr marL="0" indent="0" algn="just">
              <a:buNone/>
            </a:pPr>
            <a:endParaRPr lang="es-MX" sz="4800" b="1" dirty="0"/>
          </a:p>
          <a:p>
            <a:pPr marL="0" indent="0" algn="just">
              <a:buNone/>
            </a:pPr>
            <a:endParaRPr lang="es-MX" sz="4800" b="1" dirty="0"/>
          </a:p>
          <a:p>
            <a:pPr marL="0" indent="0" algn="just">
              <a:buNone/>
            </a:pPr>
            <a:endParaRPr lang="es-MX" sz="4800" b="1" dirty="0"/>
          </a:p>
        </p:txBody>
      </p:sp>
      <p:pic>
        <p:nvPicPr>
          <p:cNvPr id="1030" name="Picture 6" descr="IA en la tributación internacional">
            <a:extLst>
              <a:ext uri="{FF2B5EF4-FFF2-40B4-BE49-F238E27FC236}">
                <a16:creationId xmlns:a16="http://schemas.microsoft.com/office/drawing/2014/main" id="{A65BCC7E-E45C-CF76-EB57-B68C041819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3195" y="2804890"/>
            <a:ext cx="3925609" cy="26123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898458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3C2D7E-3F2E-404E-9B30-CB12DC972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1F7FD00-BF97-4325-B7C2-E451F20840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06695"/>
          </a:xfrm>
          <a:prstGeom prst="rect">
            <a:avLst/>
          </a:prstGeom>
          <a:solidFill>
            <a:schemeClr val="tx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MX"/>
          </a:p>
        </p:txBody>
      </p:sp>
      <p:sp>
        <p:nvSpPr>
          <p:cNvPr id="2" name="Título 1">
            <a:extLst>
              <a:ext uri="{FF2B5EF4-FFF2-40B4-BE49-F238E27FC236}">
                <a16:creationId xmlns:a16="http://schemas.microsoft.com/office/drawing/2014/main" id="{CFC33071-768B-D20D-8F22-7B2C30CE2E1B}"/>
              </a:ext>
            </a:extLst>
          </p:cNvPr>
          <p:cNvSpPr>
            <a:spLocks noGrp="1"/>
          </p:cNvSpPr>
          <p:nvPr>
            <p:ph type="title"/>
          </p:nvPr>
        </p:nvSpPr>
        <p:spPr>
          <a:xfrm>
            <a:off x="1843391" y="624110"/>
            <a:ext cx="9383408" cy="1280890"/>
          </a:xfrm>
        </p:spPr>
        <p:txBody>
          <a:bodyPr>
            <a:normAutofit/>
          </a:bodyPr>
          <a:lstStyle/>
          <a:p>
            <a:pPr>
              <a:lnSpc>
                <a:spcPct val="90000"/>
              </a:lnSpc>
            </a:pPr>
            <a:r>
              <a:rPr lang="es-MX" sz="2800" b="1">
                <a:solidFill>
                  <a:schemeClr val="bg1"/>
                </a:solidFill>
              </a:rPr>
              <a:t>Calculo Mensual Persona Física con Actividad Empresarial</a:t>
            </a:r>
            <a:br>
              <a:rPr lang="es-MX" sz="2800" b="1">
                <a:solidFill>
                  <a:schemeClr val="bg1"/>
                </a:solidFill>
              </a:rPr>
            </a:br>
            <a:endParaRPr lang="es-MX" sz="2800">
              <a:solidFill>
                <a:schemeClr val="bg1"/>
              </a:solidFill>
            </a:endParaRPr>
          </a:p>
        </p:txBody>
      </p:sp>
      <p:sp>
        <p:nvSpPr>
          <p:cNvPr id="12" name="Freeform 11">
            <a:extLst>
              <a:ext uri="{FF2B5EF4-FFF2-40B4-BE49-F238E27FC236}">
                <a16:creationId xmlns:a16="http://schemas.microsoft.com/office/drawing/2014/main" id="{179B5294-DA4E-4926-B14A-DD6E07A12F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s-MX"/>
          </a:p>
        </p:txBody>
      </p:sp>
      <p:sp>
        <p:nvSpPr>
          <p:cNvPr id="3" name="Marcador de contenido 2">
            <a:extLst>
              <a:ext uri="{FF2B5EF4-FFF2-40B4-BE49-F238E27FC236}">
                <a16:creationId xmlns:a16="http://schemas.microsoft.com/office/drawing/2014/main" id="{0C1A7C2C-3557-CAB1-EB27-E366F8DED9BC}"/>
              </a:ext>
            </a:extLst>
          </p:cNvPr>
          <p:cNvSpPr>
            <a:spLocks noGrp="1"/>
          </p:cNvSpPr>
          <p:nvPr>
            <p:ph idx="1"/>
          </p:nvPr>
        </p:nvSpPr>
        <p:spPr>
          <a:xfrm>
            <a:off x="1843392" y="2623930"/>
            <a:ext cx="9383408" cy="3287292"/>
          </a:xfrm>
        </p:spPr>
        <p:txBody>
          <a:bodyPr>
            <a:normAutofit/>
          </a:bodyPr>
          <a:lstStyle/>
          <a:p>
            <a:pPr algn="just"/>
            <a:r>
              <a:rPr lang="es-MX" sz="2800" dirty="0"/>
              <a:t>De conformidad con el documento que se adjunta en PDF me pudieras calcular el pago provisional de ISR de una persona física con actividad empresarial correspondiente al mes de abril 2026 en el cual los ingresos acumulables a la fecha son 395,894.07 y deducciones acumuladas de 343,716.21</a:t>
            </a:r>
          </a:p>
        </p:txBody>
      </p:sp>
    </p:spTree>
    <p:extLst>
      <p:ext uri="{BB962C8B-B14F-4D97-AF65-F5344CB8AC3E}">
        <p14:creationId xmlns:p14="http://schemas.microsoft.com/office/powerpoint/2010/main" val="209353897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886A4FE-96CD-4C31-195F-64397DBCD958}"/>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5B626C06-B54D-5AEF-5CA1-7BC822FD48C8}"/>
              </a:ext>
            </a:extLst>
          </p:cNvPr>
          <p:cNvSpPr>
            <a:spLocks noGrp="1"/>
          </p:cNvSpPr>
          <p:nvPr>
            <p:ph type="title"/>
          </p:nvPr>
        </p:nvSpPr>
        <p:spPr/>
        <p:txBody>
          <a:bodyPr>
            <a:normAutofit fontScale="90000"/>
          </a:bodyPr>
          <a:lstStyle/>
          <a:p>
            <a:r>
              <a:rPr lang="es-MX" b="1" dirty="0"/>
              <a:t>Calculo Mensual Persona Física con Actividad Empresarial</a:t>
            </a:r>
            <a:br>
              <a:rPr lang="es-MX" b="1" dirty="0"/>
            </a:br>
            <a:endParaRPr lang="es-MX" dirty="0"/>
          </a:p>
        </p:txBody>
      </p:sp>
      <p:sp>
        <p:nvSpPr>
          <p:cNvPr id="5" name="Marcador de contenido 4">
            <a:extLst>
              <a:ext uri="{FF2B5EF4-FFF2-40B4-BE49-F238E27FC236}">
                <a16:creationId xmlns:a16="http://schemas.microsoft.com/office/drawing/2014/main" id="{F84214F6-BD75-B14C-0431-DB749F34E15B}"/>
              </a:ext>
            </a:extLst>
          </p:cNvPr>
          <p:cNvSpPr>
            <a:spLocks noGrp="1"/>
          </p:cNvSpPr>
          <p:nvPr>
            <p:ph idx="1"/>
          </p:nvPr>
        </p:nvSpPr>
        <p:spPr/>
        <p:txBody>
          <a:bodyPr/>
          <a:lstStyle/>
          <a:p>
            <a:endParaRPr lang="es-MX"/>
          </a:p>
        </p:txBody>
      </p:sp>
      <p:pic>
        <p:nvPicPr>
          <p:cNvPr id="7" name="Imagen 6">
            <a:extLst>
              <a:ext uri="{FF2B5EF4-FFF2-40B4-BE49-F238E27FC236}">
                <a16:creationId xmlns:a16="http://schemas.microsoft.com/office/drawing/2014/main" id="{EA80B6D1-7CD8-00AF-9897-F9E753B9EBE4}"/>
              </a:ext>
            </a:extLst>
          </p:cNvPr>
          <p:cNvPicPr>
            <a:picLocks noChangeAspect="1"/>
          </p:cNvPicPr>
          <p:nvPr/>
        </p:nvPicPr>
        <p:blipFill>
          <a:blip r:embed="rId2"/>
          <a:stretch>
            <a:fillRect/>
          </a:stretch>
        </p:blipFill>
        <p:spPr>
          <a:xfrm>
            <a:off x="572579" y="1861457"/>
            <a:ext cx="11046841" cy="4804225"/>
          </a:xfrm>
          <a:prstGeom prst="rect">
            <a:avLst/>
          </a:prstGeom>
        </p:spPr>
      </p:pic>
    </p:spTree>
    <p:extLst>
      <p:ext uri="{BB962C8B-B14F-4D97-AF65-F5344CB8AC3E}">
        <p14:creationId xmlns:p14="http://schemas.microsoft.com/office/powerpoint/2010/main" val="19212711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952041" y="249313"/>
            <a:ext cx="8287893" cy="5553836"/>
          </a:xfrm>
          <a:prstGeom prst="rect">
            <a:avLst/>
          </a:prstGeom>
        </p:spPr>
      </p:pic>
      <p:sp>
        <p:nvSpPr>
          <p:cNvPr id="3" name="object 3"/>
          <p:cNvSpPr txBox="1"/>
          <p:nvPr/>
        </p:nvSpPr>
        <p:spPr>
          <a:xfrm>
            <a:off x="2030983" y="6067145"/>
            <a:ext cx="7670800" cy="574040"/>
          </a:xfrm>
          <a:prstGeom prst="rect">
            <a:avLst/>
          </a:prstGeom>
        </p:spPr>
        <p:txBody>
          <a:bodyPr vert="horz" wrap="square" lIns="0" tIns="12700" rIns="0" bIns="0" rtlCol="0">
            <a:spAutoFit/>
          </a:bodyPr>
          <a:lstStyle/>
          <a:p>
            <a:pPr marL="12700" marR="5080">
              <a:spcBef>
                <a:spcPts val="100"/>
              </a:spcBef>
            </a:pPr>
            <a:r>
              <a:rPr u="sng" kern="0" spc="-20" dirty="0">
                <a:solidFill>
                  <a:srgbClr val="0000FF"/>
                </a:solidFill>
                <a:uFill>
                  <a:solidFill>
                    <a:srgbClr val="0000FF"/>
                  </a:solidFill>
                </a:uFill>
                <a:latin typeface="Calibri"/>
                <a:cs typeface="Calibri"/>
                <a:hlinkClick r:id="rId3"/>
              </a:rPr>
              <a:t>https://news.microsoft.com/source/latam/noticias-</a:t>
            </a:r>
            <a:r>
              <a:rPr u="sng" kern="0" spc="-10" dirty="0">
                <a:solidFill>
                  <a:srgbClr val="0000FF"/>
                </a:solidFill>
                <a:uFill>
                  <a:solidFill>
                    <a:srgbClr val="0000FF"/>
                  </a:solidFill>
                </a:uFill>
                <a:latin typeface="Calibri"/>
                <a:cs typeface="Calibri"/>
                <a:hlinkClick r:id="rId3"/>
              </a:rPr>
              <a:t>de-</a:t>
            </a:r>
            <a:r>
              <a:rPr u="sng" kern="0" spc="-20" dirty="0">
                <a:solidFill>
                  <a:srgbClr val="0000FF"/>
                </a:solidFill>
                <a:uFill>
                  <a:solidFill>
                    <a:srgbClr val="0000FF"/>
                  </a:solidFill>
                </a:uFill>
                <a:latin typeface="Calibri"/>
                <a:cs typeface="Calibri"/>
                <a:hlinkClick r:id="rId3"/>
              </a:rPr>
              <a:t>microsoft/encuesta-</a:t>
            </a:r>
            <a:r>
              <a:rPr u="sng" kern="0" spc="-10" dirty="0">
                <a:solidFill>
                  <a:srgbClr val="0000FF"/>
                </a:solidFill>
                <a:uFill>
                  <a:solidFill>
                    <a:srgbClr val="0000FF"/>
                  </a:solidFill>
                </a:uFill>
                <a:latin typeface="Calibri"/>
                <a:cs typeface="Calibri"/>
                <a:hlinkClick r:id="rId3"/>
              </a:rPr>
              <a:t>pymes-</a:t>
            </a:r>
            <a:r>
              <a:rPr kern="0" spc="-10" dirty="0">
                <a:solidFill>
                  <a:srgbClr val="0000FF"/>
                </a:solidFill>
                <a:latin typeface="Calibri"/>
                <a:cs typeface="Calibri"/>
              </a:rPr>
              <a:t> </a:t>
            </a:r>
            <a:r>
              <a:rPr u="sng" kern="0" spc="-20" dirty="0">
                <a:solidFill>
                  <a:srgbClr val="0000FF"/>
                </a:solidFill>
                <a:uFill>
                  <a:solidFill>
                    <a:srgbClr val="0000FF"/>
                  </a:solidFill>
                </a:uFill>
                <a:latin typeface="Calibri"/>
                <a:cs typeface="Calibri"/>
                <a:hlinkClick r:id="rId3"/>
              </a:rPr>
              <a:t>2025-</a:t>
            </a:r>
            <a:r>
              <a:rPr u="sng" kern="0" spc="-10" dirty="0">
                <a:solidFill>
                  <a:srgbClr val="0000FF"/>
                </a:solidFill>
                <a:uFill>
                  <a:solidFill>
                    <a:srgbClr val="0000FF"/>
                  </a:solidFill>
                </a:uFill>
                <a:latin typeface="Calibri"/>
                <a:cs typeface="Calibri"/>
                <a:hlinkClick r:id="rId3"/>
              </a:rPr>
              <a:t>54-de-</a:t>
            </a:r>
            <a:r>
              <a:rPr u="sng" kern="0" spc="-10" dirty="0">
                <a:solidFill>
                  <a:srgbClr val="0000FF"/>
                </a:solidFill>
                <a:uFill>
                  <a:solidFill>
                    <a:srgbClr val="0000FF"/>
                  </a:solidFill>
                </a:uFill>
                <a:latin typeface="Calibri"/>
                <a:cs typeface="Calibri"/>
              </a:rPr>
              <a:t>l</a:t>
            </a:r>
            <a:r>
              <a:rPr u="sng" kern="0" spc="-10" dirty="0">
                <a:solidFill>
                  <a:srgbClr val="0000FF"/>
                </a:solidFill>
                <a:uFill>
                  <a:solidFill>
                    <a:srgbClr val="0000FF"/>
                  </a:solidFill>
                </a:uFill>
                <a:latin typeface="Calibri"/>
                <a:cs typeface="Calibri"/>
                <a:hlinkClick r:id="rId3"/>
              </a:rPr>
              <a:t>as-pymes-en-</a:t>
            </a:r>
            <a:r>
              <a:rPr u="sng" kern="0" spc="-10" dirty="0">
                <a:solidFill>
                  <a:srgbClr val="0000FF"/>
                </a:solidFill>
                <a:uFill>
                  <a:solidFill>
                    <a:srgbClr val="0000FF"/>
                  </a:solidFill>
                </a:uFill>
                <a:latin typeface="Calibri"/>
                <a:cs typeface="Calibri"/>
              </a:rPr>
              <a:t>l</a:t>
            </a:r>
            <a:r>
              <a:rPr u="sng" kern="0" spc="-10" dirty="0">
                <a:solidFill>
                  <a:srgbClr val="0000FF"/>
                </a:solidFill>
                <a:uFill>
                  <a:solidFill>
                    <a:srgbClr val="0000FF"/>
                  </a:solidFill>
                </a:uFill>
                <a:latin typeface="Calibri"/>
                <a:cs typeface="Calibri"/>
                <a:hlinkClick r:id="rId3"/>
              </a:rPr>
              <a:t>as-americas-usa-</a:t>
            </a:r>
            <a:r>
              <a:rPr u="sng" kern="0" spc="-25" dirty="0">
                <a:solidFill>
                  <a:srgbClr val="0000FF"/>
                </a:solidFill>
                <a:uFill>
                  <a:solidFill>
                    <a:srgbClr val="0000FF"/>
                  </a:solidFill>
                </a:uFill>
                <a:latin typeface="Calibri"/>
                <a:cs typeface="Calibri"/>
              </a:rPr>
              <a:t>i</a:t>
            </a:r>
            <a:r>
              <a:rPr u="sng" kern="0" spc="-25" dirty="0">
                <a:solidFill>
                  <a:srgbClr val="0000FF"/>
                </a:solidFill>
                <a:uFill>
                  <a:solidFill>
                    <a:srgbClr val="0000FF"/>
                  </a:solidFill>
                </a:uFill>
                <a:latin typeface="Calibri"/>
                <a:cs typeface="Calibri"/>
                <a:hlinkClick r:id="rId3"/>
              </a:rPr>
              <a:t>a/</a:t>
            </a:r>
            <a:endParaRPr kern="0">
              <a:solidFill>
                <a:sysClr val="windowText" lastClr="000000"/>
              </a:solidFill>
              <a:latin typeface="Calibri"/>
              <a:cs typeface="Calibri"/>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B258D2B-6AC3-4B3A-A87C-FD7E65178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Robot operating a machine">
            <a:extLst>
              <a:ext uri="{FF2B5EF4-FFF2-40B4-BE49-F238E27FC236}">
                <a16:creationId xmlns:a16="http://schemas.microsoft.com/office/drawing/2014/main" id="{31A9D609-8041-FFFA-0C27-DC79135D69D9}"/>
              </a:ext>
            </a:extLst>
          </p:cNvPr>
          <p:cNvPicPr>
            <a:picLocks noChangeAspect="1"/>
          </p:cNvPicPr>
          <p:nvPr/>
        </p:nvPicPr>
        <p:blipFill>
          <a:blip r:embed="rId2"/>
          <a:srcRect l="8577" r="6656" b="1"/>
          <a:stretch>
            <a:fillRect/>
          </a:stretch>
        </p:blipFill>
        <p:spPr>
          <a:xfrm>
            <a:off x="1" y="10"/>
            <a:ext cx="7574440" cy="6857990"/>
          </a:xfrm>
          <a:prstGeom prst="rect">
            <a:avLst/>
          </a:prstGeom>
        </p:spPr>
      </p:pic>
      <p:sp>
        <p:nvSpPr>
          <p:cNvPr id="11" name="Freeform 5">
            <a:extLst>
              <a:ext uri="{FF2B5EF4-FFF2-40B4-BE49-F238E27FC236}">
                <a16:creationId xmlns:a16="http://schemas.microsoft.com/office/drawing/2014/main" id="{8D55DD8B-9BF9-4B91-A22D-2D3F2AEFF1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59027"/>
            <a:ext cx="9042690" cy="1035152"/>
          </a:xfrm>
          <a:custGeom>
            <a:avLst/>
            <a:gdLst>
              <a:gd name="T0" fmla="*/ 1900 w 1902"/>
              <a:gd name="T1" fmla="*/ 77 h 163"/>
              <a:gd name="T2" fmla="*/ 1826 w 1902"/>
              <a:gd name="T3" fmla="*/ 3 h 163"/>
              <a:gd name="T4" fmla="*/ 1825 w 1902"/>
              <a:gd name="T5" fmla="*/ 2 h 163"/>
              <a:gd name="T6" fmla="*/ 1819 w 1902"/>
              <a:gd name="T7" fmla="*/ 0 h 163"/>
              <a:gd name="T8" fmla="*/ 1363 w 1902"/>
              <a:gd name="T9" fmla="*/ 0 h 163"/>
              <a:gd name="T10" fmla="*/ 1348 w 1902"/>
              <a:gd name="T11" fmla="*/ 0 h 163"/>
              <a:gd name="T12" fmla="*/ 1225 w 1902"/>
              <a:gd name="T13" fmla="*/ 0 h 163"/>
              <a:gd name="T14" fmla="*/ 1033 w 1902"/>
              <a:gd name="T15" fmla="*/ 0 h 163"/>
              <a:gd name="T16" fmla="*/ 892 w 1902"/>
              <a:gd name="T17" fmla="*/ 0 h 163"/>
              <a:gd name="T18" fmla="*/ 786 w 1902"/>
              <a:gd name="T19" fmla="*/ 0 h 163"/>
              <a:gd name="T20" fmla="*/ 577 w 1902"/>
              <a:gd name="T21" fmla="*/ 0 h 163"/>
              <a:gd name="T22" fmla="*/ 562 w 1902"/>
              <a:gd name="T23" fmla="*/ 0 h 163"/>
              <a:gd name="T24" fmla="*/ 439 w 1902"/>
              <a:gd name="T25" fmla="*/ 0 h 163"/>
              <a:gd name="T26" fmla="*/ 106 w 1902"/>
              <a:gd name="T27" fmla="*/ 0 h 163"/>
              <a:gd name="T28" fmla="*/ 0 w 1902"/>
              <a:gd name="T29" fmla="*/ 0 h 163"/>
              <a:gd name="T30" fmla="*/ 0 w 1902"/>
              <a:gd name="T31" fmla="*/ 163 h 163"/>
              <a:gd name="T32" fmla="*/ 106 w 1902"/>
              <a:gd name="T33" fmla="*/ 163 h 163"/>
              <a:gd name="T34" fmla="*/ 439 w 1902"/>
              <a:gd name="T35" fmla="*/ 163 h 163"/>
              <a:gd name="T36" fmla="*/ 562 w 1902"/>
              <a:gd name="T37" fmla="*/ 163 h 163"/>
              <a:gd name="T38" fmla="*/ 577 w 1902"/>
              <a:gd name="T39" fmla="*/ 163 h 163"/>
              <a:gd name="T40" fmla="*/ 786 w 1902"/>
              <a:gd name="T41" fmla="*/ 163 h 163"/>
              <a:gd name="T42" fmla="*/ 892 w 1902"/>
              <a:gd name="T43" fmla="*/ 163 h 163"/>
              <a:gd name="T44" fmla="*/ 1033 w 1902"/>
              <a:gd name="T45" fmla="*/ 163 h 163"/>
              <a:gd name="T46" fmla="*/ 1225 w 1902"/>
              <a:gd name="T47" fmla="*/ 163 h 163"/>
              <a:gd name="T48" fmla="*/ 1348 w 1902"/>
              <a:gd name="T49" fmla="*/ 163 h 163"/>
              <a:gd name="T50" fmla="*/ 1363 w 1902"/>
              <a:gd name="T51" fmla="*/ 163 h 163"/>
              <a:gd name="T52" fmla="*/ 1819 w 1902"/>
              <a:gd name="T53" fmla="*/ 163 h 163"/>
              <a:gd name="T54" fmla="*/ 1825 w 1902"/>
              <a:gd name="T55" fmla="*/ 161 h 163"/>
              <a:gd name="T56" fmla="*/ 1826 w 1902"/>
              <a:gd name="T57" fmla="*/ 160 h 163"/>
              <a:gd name="T58" fmla="*/ 1900 w 1902"/>
              <a:gd name="T59" fmla="*/ 86 h 163"/>
              <a:gd name="T60" fmla="*/ 1900 w 1902"/>
              <a:gd name="T61"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02" h="163">
                <a:moveTo>
                  <a:pt x="1900" y="77"/>
                </a:moveTo>
                <a:cubicBezTo>
                  <a:pt x="1826" y="3"/>
                  <a:pt x="1826" y="3"/>
                  <a:pt x="1826" y="3"/>
                </a:cubicBezTo>
                <a:cubicBezTo>
                  <a:pt x="1825" y="2"/>
                  <a:pt x="1825" y="2"/>
                  <a:pt x="1825" y="2"/>
                </a:cubicBezTo>
                <a:cubicBezTo>
                  <a:pt x="1823" y="1"/>
                  <a:pt x="1821" y="0"/>
                  <a:pt x="1819" y="0"/>
                </a:cubicBezTo>
                <a:cubicBezTo>
                  <a:pt x="1363" y="0"/>
                  <a:pt x="1363" y="0"/>
                  <a:pt x="1363" y="0"/>
                </a:cubicBezTo>
                <a:cubicBezTo>
                  <a:pt x="1348" y="0"/>
                  <a:pt x="1348" y="0"/>
                  <a:pt x="1348" y="0"/>
                </a:cubicBezTo>
                <a:cubicBezTo>
                  <a:pt x="1225" y="0"/>
                  <a:pt x="1225" y="0"/>
                  <a:pt x="1225" y="0"/>
                </a:cubicBezTo>
                <a:cubicBezTo>
                  <a:pt x="1033" y="0"/>
                  <a:pt x="1033" y="0"/>
                  <a:pt x="1033" y="0"/>
                </a:cubicBezTo>
                <a:cubicBezTo>
                  <a:pt x="892" y="0"/>
                  <a:pt x="892" y="0"/>
                  <a:pt x="892" y="0"/>
                </a:cubicBezTo>
                <a:cubicBezTo>
                  <a:pt x="786" y="0"/>
                  <a:pt x="786" y="0"/>
                  <a:pt x="786" y="0"/>
                </a:cubicBezTo>
                <a:cubicBezTo>
                  <a:pt x="577" y="0"/>
                  <a:pt x="577" y="0"/>
                  <a:pt x="577" y="0"/>
                </a:cubicBezTo>
                <a:cubicBezTo>
                  <a:pt x="562" y="0"/>
                  <a:pt x="562" y="0"/>
                  <a:pt x="562" y="0"/>
                </a:cubicBezTo>
                <a:cubicBezTo>
                  <a:pt x="439" y="0"/>
                  <a:pt x="439" y="0"/>
                  <a:pt x="439" y="0"/>
                </a:cubicBezTo>
                <a:cubicBezTo>
                  <a:pt x="106" y="0"/>
                  <a:pt x="106" y="0"/>
                  <a:pt x="106" y="0"/>
                </a:cubicBezTo>
                <a:cubicBezTo>
                  <a:pt x="0" y="0"/>
                  <a:pt x="0" y="0"/>
                  <a:pt x="0" y="0"/>
                </a:cubicBezTo>
                <a:cubicBezTo>
                  <a:pt x="0" y="163"/>
                  <a:pt x="0" y="163"/>
                  <a:pt x="0" y="163"/>
                </a:cubicBezTo>
                <a:cubicBezTo>
                  <a:pt x="106" y="163"/>
                  <a:pt x="106" y="163"/>
                  <a:pt x="106" y="163"/>
                </a:cubicBezTo>
                <a:cubicBezTo>
                  <a:pt x="439" y="163"/>
                  <a:pt x="439" y="163"/>
                  <a:pt x="439" y="163"/>
                </a:cubicBezTo>
                <a:cubicBezTo>
                  <a:pt x="562" y="163"/>
                  <a:pt x="562" y="163"/>
                  <a:pt x="562" y="163"/>
                </a:cubicBezTo>
                <a:cubicBezTo>
                  <a:pt x="577" y="163"/>
                  <a:pt x="577" y="163"/>
                  <a:pt x="577" y="163"/>
                </a:cubicBezTo>
                <a:cubicBezTo>
                  <a:pt x="786" y="163"/>
                  <a:pt x="786" y="163"/>
                  <a:pt x="786" y="163"/>
                </a:cubicBezTo>
                <a:cubicBezTo>
                  <a:pt x="892" y="163"/>
                  <a:pt x="892" y="163"/>
                  <a:pt x="892" y="163"/>
                </a:cubicBezTo>
                <a:cubicBezTo>
                  <a:pt x="1033" y="163"/>
                  <a:pt x="1033" y="163"/>
                  <a:pt x="1033" y="163"/>
                </a:cubicBezTo>
                <a:cubicBezTo>
                  <a:pt x="1225" y="163"/>
                  <a:pt x="1225" y="163"/>
                  <a:pt x="1225" y="163"/>
                </a:cubicBezTo>
                <a:cubicBezTo>
                  <a:pt x="1348" y="163"/>
                  <a:pt x="1348" y="163"/>
                  <a:pt x="1348" y="163"/>
                </a:cubicBezTo>
                <a:cubicBezTo>
                  <a:pt x="1363" y="163"/>
                  <a:pt x="1363" y="163"/>
                  <a:pt x="1363" y="163"/>
                </a:cubicBezTo>
                <a:cubicBezTo>
                  <a:pt x="1819" y="163"/>
                  <a:pt x="1819" y="163"/>
                  <a:pt x="1819" y="163"/>
                </a:cubicBezTo>
                <a:cubicBezTo>
                  <a:pt x="1821" y="163"/>
                  <a:pt x="1823" y="162"/>
                  <a:pt x="1825" y="161"/>
                </a:cubicBezTo>
                <a:cubicBezTo>
                  <a:pt x="1825" y="160"/>
                  <a:pt x="1825" y="160"/>
                  <a:pt x="1826" y="160"/>
                </a:cubicBezTo>
                <a:cubicBezTo>
                  <a:pt x="1900" y="86"/>
                  <a:pt x="1900" y="86"/>
                  <a:pt x="1900" y="86"/>
                </a:cubicBezTo>
                <a:cubicBezTo>
                  <a:pt x="1902" y="83"/>
                  <a:pt x="1902" y="79"/>
                  <a:pt x="1900"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ítulo 1">
            <a:extLst>
              <a:ext uri="{FF2B5EF4-FFF2-40B4-BE49-F238E27FC236}">
                <a16:creationId xmlns:a16="http://schemas.microsoft.com/office/drawing/2014/main" id="{54C0AD72-6C25-DC4C-7A82-29117E4C09D7}"/>
              </a:ext>
            </a:extLst>
          </p:cNvPr>
          <p:cNvSpPr>
            <a:spLocks noGrp="1"/>
          </p:cNvSpPr>
          <p:nvPr>
            <p:ph type="title"/>
          </p:nvPr>
        </p:nvSpPr>
        <p:spPr>
          <a:xfrm>
            <a:off x="541867" y="787400"/>
            <a:ext cx="7145866" cy="778933"/>
          </a:xfrm>
        </p:spPr>
        <p:txBody>
          <a:bodyPr anchor="ctr">
            <a:normAutofit/>
          </a:bodyPr>
          <a:lstStyle/>
          <a:p>
            <a:r>
              <a:rPr lang="es-MX" sz="3200" dirty="0">
                <a:solidFill>
                  <a:srgbClr val="FEFFFF"/>
                </a:solidFill>
              </a:rPr>
              <a:t>¿Qué es </a:t>
            </a:r>
            <a:r>
              <a:rPr lang="es-MX" sz="3200" dirty="0" err="1">
                <a:solidFill>
                  <a:srgbClr val="FEFFFF"/>
                </a:solidFill>
              </a:rPr>
              <a:t>Lovable</a:t>
            </a:r>
            <a:r>
              <a:rPr lang="es-MX" sz="3200" dirty="0">
                <a:solidFill>
                  <a:srgbClr val="FEFFFF"/>
                </a:solidFill>
              </a:rPr>
              <a:t>? </a:t>
            </a:r>
          </a:p>
        </p:txBody>
      </p:sp>
      <p:sp>
        <p:nvSpPr>
          <p:cNvPr id="3" name="Marcador de contenido 2">
            <a:extLst>
              <a:ext uri="{FF2B5EF4-FFF2-40B4-BE49-F238E27FC236}">
                <a16:creationId xmlns:a16="http://schemas.microsoft.com/office/drawing/2014/main" id="{E8A6F40C-89F8-6406-FB9C-9C160FD3F71F}"/>
              </a:ext>
            </a:extLst>
          </p:cNvPr>
          <p:cNvSpPr>
            <a:spLocks noGrp="1"/>
          </p:cNvSpPr>
          <p:nvPr>
            <p:ph idx="1"/>
          </p:nvPr>
        </p:nvSpPr>
        <p:spPr>
          <a:xfrm>
            <a:off x="7860770" y="2017667"/>
            <a:ext cx="4113516" cy="4394019"/>
          </a:xfrm>
        </p:spPr>
        <p:txBody>
          <a:bodyPr>
            <a:normAutofit/>
          </a:bodyPr>
          <a:lstStyle/>
          <a:p>
            <a:pPr marL="0" indent="0" algn="just">
              <a:buNone/>
            </a:pPr>
            <a:r>
              <a:rPr lang="es-MX" sz="2100" dirty="0">
                <a:solidFill>
                  <a:schemeClr val="tx1">
                    <a:lumMod val="95000"/>
                    <a:lumOff val="5000"/>
                  </a:schemeClr>
                </a:solidFill>
              </a:rPr>
              <a:t>Es una herramienta No-</a:t>
            </a:r>
            <a:r>
              <a:rPr lang="es-MX" sz="2100" dirty="0" err="1">
                <a:solidFill>
                  <a:schemeClr val="tx1">
                    <a:lumMod val="95000"/>
                    <a:lumOff val="5000"/>
                  </a:schemeClr>
                </a:solidFill>
              </a:rPr>
              <a:t>code</a:t>
            </a:r>
            <a:r>
              <a:rPr lang="es-MX" sz="2100" dirty="0">
                <a:solidFill>
                  <a:schemeClr val="tx1">
                    <a:lumMod val="95000"/>
                    <a:lumOff val="5000"/>
                  </a:schemeClr>
                </a:solidFill>
              </a:rPr>
              <a:t> que te permite crear aplicaciones web y productos digitales usando inteligencia artificial generativa.</a:t>
            </a:r>
            <a:r>
              <a:rPr lang="es-MX" sz="2100" dirty="0"/>
              <a:t> . Tan solo tienes que describir lo que quieres en un </a:t>
            </a:r>
            <a:r>
              <a:rPr lang="es-MX" sz="2100" dirty="0" err="1"/>
              <a:t>prompt</a:t>
            </a:r>
            <a:r>
              <a:rPr lang="es-MX" sz="2100" dirty="0"/>
              <a:t>, y </a:t>
            </a:r>
            <a:r>
              <a:rPr lang="es-MX" sz="2100" dirty="0" err="1"/>
              <a:t>Lovable</a:t>
            </a:r>
            <a:r>
              <a:rPr lang="es-MX" sz="2100" dirty="0"/>
              <a:t> lo convierte en una herramienta funcional,</a:t>
            </a:r>
            <a:endParaRPr lang="es-MX" sz="2100" dirty="0">
              <a:solidFill>
                <a:schemeClr val="tx1">
                  <a:lumMod val="95000"/>
                  <a:lumOff val="5000"/>
                </a:schemeClr>
              </a:solidFill>
            </a:endParaRPr>
          </a:p>
        </p:txBody>
      </p:sp>
    </p:spTree>
    <p:extLst>
      <p:ext uri="{BB962C8B-B14F-4D97-AF65-F5344CB8AC3E}">
        <p14:creationId xmlns:p14="http://schemas.microsoft.com/office/powerpoint/2010/main" val="159917688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78DA792-58AE-E0F7-BFCE-B1F9B851E40B}"/>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1BB01FB5-37B9-4EBD-AF40-DE68D3CA4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24FB9E6E-C8C2-FF51-F1D9-92669746C0AB}"/>
              </a:ext>
            </a:extLst>
          </p:cNvPr>
          <p:cNvSpPr>
            <a:spLocks noGrp="1"/>
          </p:cNvSpPr>
          <p:nvPr>
            <p:ph type="title"/>
          </p:nvPr>
        </p:nvSpPr>
        <p:spPr>
          <a:xfrm>
            <a:off x="1259893" y="3101093"/>
            <a:ext cx="2454052" cy="3029344"/>
          </a:xfrm>
        </p:spPr>
        <p:txBody>
          <a:bodyPr>
            <a:normAutofit/>
          </a:bodyPr>
          <a:lstStyle/>
          <a:p>
            <a:r>
              <a:rPr lang="es-MX" sz="3200" b="1">
                <a:solidFill>
                  <a:schemeClr val="bg1"/>
                </a:solidFill>
              </a:rPr>
              <a:t>Calculo provisional personas morales titulo ll</a:t>
            </a:r>
            <a:br>
              <a:rPr lang="es-MX" sz="3200" b="1">
                <a:solidFill>
                  <a:schemeClr val="bg1"/>
                </a:solidFill>
              </a:rPr>
            </a:br>
            <a:endParaRPr lang="es-MX" sz="3200">
              <a:solidFill>
                <a:schemeClr val="bg1"/>
              </a:solidFill>
            </a:endParaRPr>
          </a:p>
        </p:txBody>
      </p:sp>
      <p:sp>
        <p:nvSpPr>
          <p:cNvPr id="13" name="Freeform 11">
            <a:extLst>
              <a:ext uri="{FF2B5EF4-FFF2-40B4-BE49-F238E27FC236}">
                <a16:creationId xmlns:a16="http://schemas.microsoft.com/office/drawing/2014/main" id="{06AF6A9A-0638-4916-AD29-9FC8FC07AE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es-MX"/>
          </a:p>
        </p:txBody>
      </p:sp>
      <p:sp useBgFill="1">
        <p:nvSpPr>
          <p:cNvPr id="15" name="Rectangle 14">
            <a:extLst>
              <a:ext uri="{FF2B5EF4-FFF2-40B4-BE49-F238E27FC236}">
                <a16:creationId xmlns:a16="http://schemas.microsoft.com/office/drawing/2014/main" id="{79057B2B-0D8C-47F2-836B-2E7DD46215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Marcador de contenido 4">
            <a:extLst>
              <a:ext uri="{FF2B5EF4-FFF2-40B4-BE49-F238E27FC236}">
                <a16:creationId xmlns:a16="http://schemas.microsoft.com/office/drawing/2014/main" id="{B90485CD-6605-A7DD-379A-2E1E2AD42A83}"/>
              </a:ext>
            </a:extLst>
          </p:cNvPr>
          <p:cNvGraphicFramePr>
            <a:graphicFrameLocks noGrp="1"/>
          </p:cNvGraphicFramePr>
          <p:nvPr>
            <p:ph idx="1"/>
            <p:extLst>
              <p:ext uri="{D42A27DB-BD31-4B8C-83A1-F6EECF244321}">
                <p14:modId xmlns:p14="http://schemas.microsoft.com/office/powerpoint/2010/main" val="2074118290"/>
              </p:ext>
            </p:extLst>
          </p:nvPr>
        </p:nvGraphicFramePr>
        <p:xfrm>
          <a:off x="4713144" y="641551"/>
          <a:ext cx="6832212" cy="52647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2196710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FE00DB0-3DBD-CD3E-6806-2608BACF4B9A}"/>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5520DDD6-B22E-D8C8-421D-26E3F945683E}"/>
              </a:ext>
            </a:extLst>
          </p:cNvPr>
          <p:cNvSpPr>
            <a:spLocks noGrp="1"/>
          </p:cNvSpPr>
          <p:nvPr>
            <p:ph type="title"/>
          </p:nvPr>
        </p:nvSpPr>
        <p:spPr/>
        <p:txBody>
          <a:bodyPr>
            <a:normAutofit fontScale="90000"/>
          </a:bodyPr>
          <a:lstStyle/>
          <a:p>
            <a:r>
              <a:rPr lang="es-MX" b="1" dirty="0"/>
              <a:t>Calculo provisional personas morales titulo ll</a:t>
            </a:r>
            <a:br>
              <a:rPr lang="es-MX" b="1" dirty="0"/>
            </a:br>
            <a:endParaRPr lang="es-MX" dirty="0"/>
          </a:p>
        </p:txBody>
      </p:sp>
      <p:pic>
        <p:nvPicPr>
          <p:cNvPr id="7" name="Imagen 6">
            <a:extLst>
              <a:ext uri="{FF2B5EF4-FFF2-40B4-BE49-F238E27FC236}">
                <a16:creationId xmlns:a16="http://schemas.microsoft.com/office/drawing/2014/main" id="{C4355116-B6EE-C132-27DF-6D6B2084C198}"/>
              </a:ext>
            </a:extLst>
          </p:cNvPr>
          <p:cNvPicPr>
            <a:picLocks noChangeAspect="1"/>
          </p:cNvPicPr>
          <p:nvPr/>
        </p:nvPicPr>
        <p:blipFill>
          <a:blip r:embed="rId2"/>
          <a:stretch>
            <a:fillRect/>
          </a:stretch>
        </p:blipFill>
        <p:spPr>
          <a:xfrm>
            <a:off x="2687357" y="1743833"/>
            <a:ext cx="7795586" cy="4557155"/>
          </a:xfrm>
          <a:prstGeom prst="rect">
            <a:avLst/>
          </a:prstGeom>
        </p:spPr>
      </p:pic>
    </p:spTree>
    <p:extLst>
      <p:ext uri="{BB962C8B-B14F-4D97-AF65-F5344CB8AC3E}">
        <p14:creationId xmlns:p14="http://schemas.microsoft.com/office/powerpoint/2010/main" val="140370996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4224D58-B43E-2D16-2BD7-01D55DA7B42E}"/>
              </a:ext>
            </a:extLst>
          </p:cNvPr>
          <p:cNvSpPr>
            <a:spLocks noGrp="1"/>
          </p:cNvSpPr>
          <p:nvPr>
            <p:ph type="title"/>
          </p:nvPr>
        </p:nvSpPr>
        <p:spPr/>
        <p:txBody>
          <a:bodyPr/>
          <a:lstStyle/>
          <a:p>
            <a:r>
              <a:rPr lang="es-MX" dirty="0"/>
              <a:t>Calculadora de nomina  </a:t>
            </a:r>
          </a:p>
        </p:txBody>
      </p:sp>
      <p:pic>
        <p:nvPicPr>
          <p:cNvPr id="5" name="Marcador de contenido 4">
            <a:extLst>
              <a:ext uri="{FF2B5EF4-FFF2-40B4-BE49-F238E27FC236}">
                <a16:creationId xmlns:a16="http://schemas.microsoft.com/office/drawing/2014/main" id="{6AE4391A-0D1B-3BBF-AD97-8B35CF398405}"/>
              </a:ext>
            </a:extLst>
          </p:cNvPr>
          <p:cNvPicPr>
            <a:picLocks noGrp="1" noChangeAspect="1"/>
          </p:cNvPicPr>
          <p:nvPr>
            <p:ph idx="1"/>
          </p:nvPr>
        </p:nvPicPr>
        <p:blipFill>
          <a:blip r:embed="rId2"/>
          <a:stretch>
            <a:fillRect/>
          </a:stretch>
        </p:blipFill>
        <p:spPr>
          <a:xfrm>
            <a:off x="3369966" y="2290916"/>
            <a:ext cx="6999931" cy="3778250"/>
          </a:xfrm>
          <a:prstGeom prst="rect">
            <a:avLst/>
          </a:prstGeom>
        </p:spPr>
      </p:pic>
    </p:spTree>
    <p:extLst>
      <p:ext uri="{BB962C8B-B14F-4D97-AF65-F5344CB8AC3E}">
        <p14:creationId xmlns:p14="http://schemas.microsoft.com/office/powerpoint/2010/main" val="80682740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04E9F44E-02E7-4A97-B7DB-1DB0F1F4EB0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8" name="Freeform 11">
              <a:extLst>
                <a:ext uri="{FF2B5EF4-FFF2-40B4-BE49-F238E27FC236}">
                  <a16:creationId xmlns:a16="http://schemas.microsoft.com/office/drawing/2014/main" id="{154F2546-BFC4-4B9A-B22A-40C22269F5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s-MX"/>
            </a:p>
          </p:txBody>
        </p:sp>
        <p:sp>
          <p:nvSpPr>
            <p:cNvPr id="9" name="Freeform 12">
              <a:extLst>
                <a:ext uri="{FF2B5EF4-FFF2-40B4-BE49-F238E27FC236}">
                  <a16:creationId xmlns:a16="http://schemas.microsoft.com/office/drawing/2014/main" id="{4BB2355B-3CC7-4F78-AEE5-42361DBF49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s-MX"/>
            </a:p>
          </p:txBody>
        </p:sp>
        <p:sp>
          <p:nvSpPr>
            <p:cNvPr id="10" name="Freeform 13">
              <a:extLst>
                <a:ext uri="{FF2B5EF4-FFF2-40B4-BE49-F238E27FC236}">
                  <a16:creationId xmlns:a16="http://schemas.microsoft.com/office/drawing/2014/main" id="{031B8A19-2FD3-4302-91CF-C8B6F93B30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s-MX"/>
            </a:p>
          </p:txBody>
        </p:sp>
        <p:sp>
          <p:nvSpPr>
            <p:cNvPr id="11" name="Freeform 14">
              <a:extLst>
                <a:ext uri="{FF2B5EF4-FFF2-40B4-BE49-F238E27FC236}">
                  <a16:creationId xmlns:a16="http://schemas.microsoft.com/office/drawing/2014/main" id="{73162A24-700C-424E-96EC-86CB156D05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s-MX"/>
            </a:p>
          </p:txBody>
        </p:sp>
        <p:sp>
          <p:nvSpPr>
            <p:cNvPr id="12" name="Freeform 15">
              <a:extLst>
                <a:ext uri="{FF2B5EF4-FFF2-40B4-BE49-F238E27FC236}">
                  <a16:creationId xmlns:a16="http://schemas.microsoft.com/office/drawing/2014/main" id="{1F0C1D92-E435-4491-B392-AB951E055E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s-MX"/>
            </a:p>
          </p:txBody>
        </p:sp>
        <p:sp>
          <p:nvSpPr>
            <p:cNvPr id="13" name="Freeform 16">
              <a:extLst>
                <a:ext uri="{FF2B5EF4-FFF2-40B4-BE49-F238E27FC236}">
                  <a16:creationId xmlns:a16="http://schemas.microsoft.com/office/drawing/2014/main" id="{0212CAD4-9EC5-41A6-B23D-EBA0527104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s-MX"/>
            </a:p>
          </p:txBody>
        </p:sp>
        <p:sp>
          <p:nvSpPr>
            <p:cNvPr id="14" name="Freeform 17">
              <a:extLst>
                <a:ext uri="{FF2B5EF4-FFF2-40B4-BE49-F238E27FC236}">
                  <a16:creationId xmlns:a16="http://schemas.microsoft.com/office/drawing/2014/main" id="{6EFDEEEF-07D4-42EA-BAF2-B6FB6442DD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s-MX"/>
            </a:p>
          </p:txBody>
        </p:sp>
        <p:sp>
          <p:nvSpPr>
            <p:cNvPr id="15" name="Freeform 18">
              <a:extLst>
                <a:ext uri="{FF2B5EF4-FFF2-40B4-BE49-F238E27FC236}">
                  <a16:creationId xmlns:a16="http://schemas.microsoft.com/office/drawing/2014/main" id="{2F4FA7A2-4814-4283-AED6-51BE578606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s-MX"/>
            </a:p>
          </p:txBody>
        </p:sp>
        <p:sp>
          <p:nvSpPr>
            <p:cNvPr id="16" name="Freeform 19">
              <a:extLst>
                <a:ext uri="{FF2B5EF4-FFF2-40B4-BE49-F238E27FC236}">
                  <a16:creationId xmlns:a16="http://schemas.microsoft.com/office/drawing/2014/main" id="{3A80AF23-BF8E-4209-B9DE-1D2A637B4D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s-MX"/>
            </a:p>
          </p:txBody>
        </p:sp>
        <p:sp>
          <p:nvSpPr>
            <p:cNvPr id="17" name="Freeform 20">
              <a:extLst>
                <a:ext uri="{FF2B5EF4-FFF2-40B4-BE49-F238E27FC236}">
                  <a16:creationId xmlns:a16="http://schemas.microsoft.com/office/drawing/2014/main" id="{19128847-0CCA-451D-A00A-2855A4D6D6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s-MX"/>
            </a:p>
          </p:txBody>
        </p:sp>
        <p:sp>
          <p:nvSpPr>
            <p:cNvPr id="18" name="Freeform 21">
              <a:extLst>
                <a:ext uri="{FF2B5EF4-FFF2-40B4-BE49-F238E27FC236}">
                  <a16:creationId xmlns:a16="http://schemas.microsoft.com/office/drawing/2014/main" id="{5007ABF4-C6D7-4D5A-B621-E22A6CDE24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s-MX"/>
            </a:p>
          </p:txBody>
        </p:sp>
        <p:sp>
          <p:nvSpPr>
            <p:cNvPr id="19" name="Freeform 22">
              <a:extLst>
                <a:ext uri="{FF2B5EF4-FFF2-40B4-BE49-F238E27FC236}">
                  <a16:creationId xmlns:a16="http://schemas.microsoft.com/office/drawing/2014/main" id="{C626D9E0-6E9C-49D1-9350-E85A88DD35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s-MX"/>
            </a:p>
          </p:txBody>
        </p:sp>
      </p:grpSp>
      <p:grpSp>
        <p:nvGrpSpPr>
          <p:cNvPr id="21" name="Group 20">
            <a:extLst>
              <a:ext uri="{FF2B5EF4-FFF2-40B4-BE49-F238E27FC236}">
                <a16:creationId xmlns:a16="http://schemas.microsoft.com/office/drawing/2014/main" id="{3F22DE9C-F188-48E2-A82C-4434A8EEEA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157"/>
            <a:ext cx="2356675" cy="6853096"/>
            <a:chOff x="6627813" y="195610"/>
            <a:chExt cx="1952625" cy="5678141"/>
          </a:xfrm>
        </p:grpSpPr>
        <p:sp>
          <p:nvSpPr>
            <p:cNvPr id="22" name="Freeform 27">
              <a:extLst>
                <a:ext uri="{FF2B5EF4-FFF2-40B4-BE49-F238E27FC236}">
                  <a16:creationId xmlns:a16="http://schemas.microsoft.com/office/drawing/2014/main" id="{02013AA2-1F55-4C5D-AA37-2F66C2056B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s-MX"/>
            </a:p>
          </p:txBody>
        </p:sp>
        <p:sp>
          <p:nvSpPr>
            <p:cNvPr id="23" name="Freeform 28">
              <a:extLst>
                <a:ext uri="{FF2B5EF4-FFF2-40B4-BE49-F238E27FC236}">
                  <a16:creationId xmlns:a16="http://schemas.microsoft.com/office/drawing/2014/main" id="{1FB61D00-6151-464C-A1C0-2F19F64139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s-MX"/>
            </a:p>
          </p:txBody>
        </p:sp>
        <p:sp>
          <p:nvSpPr>
            <p:cNvPr id="24" name="Freeform 29">
              <a:extLst>
                <a:ext uri="{FF2B5EF4-FFF2-40B4-BE49-F238E27FC236}">
                  <a16:creationId xmlns:a16="http://schemas.microsoft.com/office/drawing/2014/main" id="{A5ED6B64-D948-4BCE-9D88-5BB2FDD8F3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s-MX"/>
            </a:p>
          </p:txBody>
        </p:sp>
        <p:sp>
          <p:nvSpPr>
            <p:cNvPr id="25" name="Freeform 30">
              <a:extLst>
                <a:ext uri="{FF2B5EF4-FFF2-40B4-BE49-F238E27FC236}">
                  <a16:creationId xmlns:a16="http://schemas.microsoft.com/office/drawing/2014/main" id="{F89D4BEB-9156-4620-A774-3B780CC758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s-MX"/>
            </a:p>
          </p:txBody>
        </p:sp>
        <p:sp>
          <p:nvSpPr>
            <p:cNvPr id="26" name="Freeform 31">
              <a:extLst>
                <a:ext uri="{FF2B5EF4-FFF2-40B4-BE49-F238E27FC236}">
                  <a16:creationId xmlns:a16="http://schemas.microsoft.com/office/drawing/2014/main" id="{B4A8D726-AC9C-413C-BA61-279C42A85A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s-MX"/>
            </a:p>
          </p:txBody>
        </p:sp>
        <p:sp>
          <p:nvSpPr>
            <p:cNvPr id="27" name="Freeform 32">
              <a:extLst>
                <a:ext uri="{FF2B5EF4-FFF2-40B4-BE49-F238E27FC236}">
                  <a16:creationId xmlns:a16="http://schemas.microsoft.com/office/drawing/2014/main" id="{F17D811C-C413-4847-8A99-0C428A5835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s-MX"/>
            </a:p>
          </p:txBody>
        </p:sp>
        <p:sp>
          <p:nvSpPr>
            <p:cNvPr id="28" name="Freeform 33">
              <a:extLst>
                <a:ext uri="{FF2B5EF4-FFF2-40B4-BE49-F238E27FC236}">
                  <a16:creationId xmlns:a16="http://schemas.microsoft.com/office/drawing/2014/main" id="{75BC74C6-A8D3-43B7-88D6-D36F1C0388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s-MX"/>
            </a:p>
          </p:txBody>
        </p:sp>
        <p:sp>
          <p:nvSpPr>
            <p:cNvPr id="29" name="Freeform 34">
              <a:extLst>
                <a:ext uri="{FF2B5EF4-FFF2-40B4-BE49-F238E27FC236}">
                  <a16:creationId xmlns:a16="http://schemas.microsoft.com/office/drawing/2014/main" id="{57EEDAFB-AA1B-4B29-B0D8-E3F097A308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s-MX"/>
            </a:p>
          </p:txBody>
        </p:sp>
        <p:sp>
          <p:nvSpPr>
            <p:cNvPr id="30" name="Freeform 35">
              <a:extLst>
                <a:ext uri="{FF2B5EF4-FFF2-40B4-BE49-F238E27FC236}">
                  <a16:creationId xmlns:a16="http://schemas.microsoft.com/office/drawing/2014/main" id="{2037E8F3-503E-4F56-81D4-C0058A8556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s-MX"/>
            </a:p>
          </p:txBody>
        </p:sp>
        <p:sp>
          <p:nvSpPr>
            <p:cNvPr id="31" name="Freeform 36">
              <a:extLst>
                <a:ext uri="{FF2B5EF4-FFF2-40B4-BE49-F238E27FC236}">
                  <a16:creationId xmlns:a16="http://schemas.microsoft.com/office/drawing/2014/main" id="{B3B14D57-F75A-402A-B35D-98E84AD685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s-MX"/>
            </a:p>
          </p:txBody>
        </p:sp>
        <p:sp>
          <p:nvSpPr>
            <p:cNvPr id="32" name="Freeform 37">
              <a:extLst>
                <a:ext uri="{FF2B5EF4-FFF2-40B4-BE49-F238E27FC236}">
                  <a16:creationId xmlns:a16="http://schemas.microsoft.com/office/drawing/2014/main" id="{4AFB6E2F-5AF1-4DB0-851C-8F7492A9E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s-MX"/>
            </a:p>
          </p:txBody>
        </p:sp>
        <p:sp>
          <p:nvSpPr>
            <p:cNvPr id="33" name="Freeform 38">
              <a:extLst>
                <a:ext uri="{FF2B5EF4-FFF2-40B4-BE49-F238E27FC236}">
                  <a16:creationId xmlns:a16="http://schemas.microsoft.com/office/drawing/2014/main" id="{6725B281-5E62-47B4-873A-9B12614235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s-MX"/>
            </a:p>
          </p:txBody>
        </p:sp>
      </p:grpSp>
      <p:sp>
        <p:nvSpPr>
          <p:cNvPr id="35" name="Rectangle 34">
            <a:extLst>
              <a:ext uri="{FF2B5EF4-FFF2-40B4-BE49-F238E27FC236}">
                <a16:creationId xmlns:a16="http://schemas.microsoft.com/office/drawing/2014/main" id="{6A10670B-6568-4038-91D8-392C78C0CF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MX"/>
          </a:p>
        </p:txBody>
      </p:sp>
      <p:sp>
        <p:nvSpPr>
          <p:cNvPr id="37" name="Freeform 6">
            <a:extLst>
              <a:ext uri="{FF2B5EF4-FFF2-40B4-BE49-F238E27FC236}">
                <a16:creationId xmlns:a16="http://schemas.microsoft.com/office/drawing/2014/main" id="{62163DB6-3EE7-474C-8726-1A05F7DE42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es-MX"/>
          </a:p>
        </p:txBody>
      </p:sp>
      <p:sp useBgFill="1">
        <p:nvSpPr>
          <p:cNvPr id="39" name="Rectangle 38">
            <a:extLst>
              <a:ext uri="{FF2B5EF4-FFF2-40B4-BE49-F238E27FC236}">
                <a16:creationId xmlns:a16="http://schemas.microsoft.com/office/drawing/2014/main" id="{F81819F9-8CAC-4A6C-8F06-0482027F97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B3815D8-6BE8-E4F1-A556-A1AE350F9364}"/>
              </a:ext>
            </a:extLst>
          </p:cNvPr>
          <p:cNvSpPr>
            <a:spLocks noGrp="1"/>
          </p:cNvSpPr>
          <p:nvPr>
            <p:ph type="title"/>
          </p:nvPr>
        </p:nvSpPr>
        <p:spPr>
          <a:xfrm>
            <a:off x="3373062" y="1864865"/>
            <a:ext cx="8131550" cy="2262781"/>
          </a:xfrm>
        </p:spPr>
        <p:txBody>
          <a:bodyPr vert="horz" lIns="91440" tIns="45720" rIns="91440" bIns="45720" rtlCol="0" anchor="b">
            <a:normAutofit/>
          </a:bodyPr>
          <a:lstStyle/>
          <a:p>
            <a:r>
              <a:rPr lang="en-US" sz="5400" dirty="0" err="1"/>
              <a:t>Aplicación</a:t>
            </a:r>
            <a:r>
              <a:rPr lang="en-US" sz="5400" dirty="0"/>
              <a:t> </a:t>
            </a:r>
            <a:r>
              <a:rPr lang="en-US" sz="5400" dirty="0" err="1"/>
              <a:t>en</a:t>
            </a:r>
            <a:r>
              <a:rPr lang="en-US" sz="5400" dirty="0"/>
              <a:t> </a:t>
            </a:r>
            <a:r>
              <a:rPr lang="en-US" sz="5400" dirty="0" err="1"/>
              <a:t>contabilidad</a:t>
            </a:r>
            <a:endParaRPr lang="en-US" sz="5400" dirty="0"/>
          </a:p>
        </p:txBody>
      </p:sp>
      <p:sp>
        <p:nvSpPr>
          <p:cNvPr id="41" name="Rectangle 40">
            <a:extLst>
              <a:ext uri="{FF2B5EF4-FFF2-40B4-BE49-F238E27FC236}">
                <a16:creationId xmlns:a16="http://schemas.microsoft.com/office/drawing/2014/main" id="{4A98CC08-AEC2-4E8F-8F52-0F5C6372D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285151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3" name="Group 42">
            <a:extLst>
              <a:ext uri="{FF2B5EF4-FFF2-40B4-BE49-F238E27FC236}">
                <a16:creationId xmlns:a16="http://schemas.microsoft.com/office/drawing/2014/main" id="{5D1545E6-EB3C-4478-A661-A2CA963F129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a:solidFill>
            <a:schemeClr val="tx2">
              <a:lumMod val="60000"/>
              <a:lumOff val="40000"/>
              <a:alpha val="40000"/>
            </a:schemeClr>
          </a:solidFill>
        </p:grpSpPr>
        <p:sp>
          <p:nvSpPr>
            <p:cNvPr id="44" name="Freeform 11">
              <a:extLst>
                <a:ext uri="{FF2B5EF4-FFF2-40B4-BE49-F238E27FC236}">
                  <a16:creationId xmlns:a16="http://schemas.microsoft.com/office/drawing/2014/main" id="{B2E5B960-0C5D-4F77-8E9F-9F3D883D83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txBody>
            <a:bodyPr/>
            <a:lstStyle/>
            <a:p>
              <a:endParaRPr lang="es-MX"/>
            </a:p>
          </p:txBody>
        </p:sp>
        <p:sp>
          <p:nvSpPr>
            <p:cNvPr id="45" name="Freeform 12">
              <a:extLst>
                <a:ext uri="{FF2B5EF4-FFF2-40B4-BE49-F238E27FC236}">
                  <a16:creationId xmlns:a16="http://schemas.microsoft.com/office/drawing/2014/main" id="{258E44FC-92AD-43A0-BB05-DB268C82D8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txBody>
            <a:bodyPr/>
            <a:lstStyle/>
            <a:p>
              <a:endParaRPr lang="es-MX"/>
            </a:p>
          </p:txBody>
        </p:sp>
        <p:sp>
          <p:nvSpPr>
            <p:cNvPr id="46" name="Freeform 13">
              <a:extLst>
                <a:ext uri="{FF2B5EF4-FFF2-40B4-BE49-F238E27FC236}">
                  <a16:creationId xmlns:a16="http://schemas.microsoft.com/office/drawing/2014/main" id="{C63D3083-A56C-4199-8DE0-63C8BE9EDF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txBody>
            <a:bodyPr/>
            <a:lstStyle/>
            <a:p>
              <a:endParaRPr lang="es-MX"/>
            </a:p>
          </p:txBody>
        </p:sp>
        <p:sp>
          <p:nvSpPr>
            <p:cNvPr id="47" name="Freeform 14">
              <a:extLst>
                <a:ext uri="{FF2B5EF4-FFF2-40B4-BE49-F238E27FC236}">
                  <a16:creationId xmlns:a16="http://schemas.microsoft.com/office/drawing/2014/main" id="{C7CD3581-635D-438F-A64F-68404E7AE0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txBody>
            <a:bodyPr/>
            <a:lstStyle/>
            <a:p>
              <a:endParaRPr lang="es-MX"/>
            </a:p>
          </p:txBody>
        </p:sp>
        <p:sp>
          <p:nvSpPr>
            <p:cNvPr id="48" name="Freeform 15">
              <a:extLst>
                <a:ext uri="{FF2B5EF4-FFF2-40B4-BE49-F238E27FC236}">
                  <a16:creationId xmlns:a16="http://schemas.microsoft.com/office/drawing/2014/main" id="{AD6904C0-211C-41A2-BDB8-3B07C90BBB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txBody>
            <a:bodyPr/>
            <a:lstStyle/>
            <a:p>
              <a:endParaRPr lang="es-MX"/>
            </a:p>
          </p:txBody>
        </p:sp>
        <p:sp>
          <p:nvSpPr>
            <p:cNvPr id="49" name="Freeform 16">
              <a:extLst>
                <a:ext uri="{FF2B5EF4-FFF2-40B4-BE49-F238E27FC236}">
                  <a16:creationId xmlns:a16="http://schemas.microsoft.com/office/drawing/2014/main" id="{B0837DA6-CAF9-4E78-A39E-6358EDE2B1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txBody>
            <a:bodyPr/>
            <a:lstStyle/>
            <a:p>
              <a:endParaRPr lang="es-MX"/>
            </a:p>
          </p:txBody>
        </p:sp>
        <p:sp>
          <p:nvSpPr>
            <p:cNvPr id="50" name="Freeform 17">
              <a:extLst>
                <a:ext uri="{FF2B5EF4-FFF2-40B4-BE49-F238E27FC236}">
                  <a16:creationId xmlns:a16="http://schemas.microsoft.com/office/drawing/2014/main" id="{0A99DD7D-3AB3-471E-842F-8AFEA09D07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txBody>
            <a:bodyPr/>
            <a:lstStyle/>
            <a:p>
              <a:endParaRPr lang="es-MX"/>
            </a:p>
          </p:txBody>
        </p:sp>
        <p:sp>
          <p:nvSpPr>
            <p:cNvPr id="51" name="Freeform 18">
              <a:extLst>
                <a:ext uri="{FF2B5EF4-FFF2-40B4-BE49-F238E27FC236}">
                  <a16:creationId xmlns:a16="http://schemas.microsoft.com/office/drawing/2014/main" id="{9C70B0D4-92FE-478F-86BD-93BA2C4DFC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txBody>
            <a:bodyPr/>
            <a:lstStyle/>
            <a:p>
              <a:endParaRPr lang="es-MX"/>
            </a:p>
          </p:txBody>
        </p:sp>
        <p:sp>
          <p:nvSpPr>
            <p:cNvPr id="52" name="Freeform 19">
              <a:extLst>
                <a:ext uri="{FF2B5EF4-FFF2-40B4-BE49-F238E27FC236}">
                  <a16:creationId xmlns:a16="http://schemas.microsoft.com/office/drawing/2014/main" id="{C9156BE6-11D4-4696-9E3F-C325BFAC81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txBody>
            <a:bodyPr/>
            <a:lstStyle/>
            <a:p>
              <a:endParaRPr lang="es-MX"/>
            </a:p>
          </p:txBody>
        </p:sp>
        <p:sp>
          <p:nvSpPr>
            <p:cNvPr id="53" name="Freeform 20">
              <a:extLst>
                <a:ext uri="{FF2B5EF4-FFF2-40B4-BE49-F238E27FC236}">
                  <a16:creationId xmlns:a16="http://schemas.microsoft.com/office/drawing/2014/main" id="{4E667226-1D20-4A9D-BBE3-AC17EA436F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txBody>
            <a:bodyPr/>
            <a:lstStyle/>
            <a:p>
              <a:endParaRPr lang="es-MX"/>
            </a:p>
          </p:txBody>
        </p:sp>
        <p:sp>
          <p:nvSpPr>
            <p:cNvPr id="54" name="Freeform 21">
              <a:extLst>
                <a:ext uri="{FF2B5EF4-FFF2-40B4-BE49-F238E27FC236}">
                  <a16:creationId xmlns:a16="http://schemas.microsoft.com/office/drawing/2014/main" id="{2F87E3B6-5202-4434-9B26-42B46774F3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txBody>
            <a:bodyPr/>
            <a:lstStyle/>
            <a:p>
              <a:endParaRPr lang="es-MX"/>
            </a:p>
          </p:txBody>
        </p:sp>
        <p:sp>
          <p:nvSpPr>
            <p:cNvPr id="55" name="Freeform 22">
              <a:extLst>
                <a:ext uri="{FF2B5EF4-FFF2-40B4-BE49-F238E27FC236}">
                  <a16:creationId xmlns:a16="http://schemas.microsoft.com/office/drawing/2014/main" id="{AEA5E85F-F1F4-40E4-A62C-95324F6749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txBody>
            <a:bodyPr/>
            <a:lstStyle/>
            <a:p>
              <a:endParaRPr lang="es-MX"/>
            </a:p>
          </p:txBody>
        </p:sp>
      </p:grpSp>
      <p:grpSp>
        <p:nvGrpSpPr>
          <p:cNvPr id="57" name="Group 56">
            <a:extLst>
              <a:ext uri="{FF2B5EF4-FFF2-40B4-BE49-F238E27FC236}">
                <a16:creationId xmlns:a16="http://schemas.microsoft.com/office/drawing/2014/main" id="{40A75861-F6C5-44A9-B161-B03701CBDE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a:solidFill>
            <a:schemeClr val="tx2">
              <a:lumMod val="75000"/>
              <a:alpha val="70000"/>
            </a:schemeClr>
          </a:solidFill>
        </p:grpSpPr>
        <p:sp>
          <p:nvSpPr>
            <p:cNvPr id="58" name="Freeform 27">
              <a:extLst>
                <a:ext uri="{FF2B5EF4-FFF2-40B4-BE49-F238E27FC236}">
                  <a16:creationId xmlns:a16="http://schemas.microsoft.com/office/drawing/2014/main" id="{72EE642D-4F69-47C0-99BA-CE43503573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txBody>
            <a:bodyPr/>
            <a:lstStyle/>
            <a:p>
              <a:endParaRPr lang="es-MX"/>
            </a:p>
          </p:txBody>
        </p:sp>
        <p:sp>
          <p:nvSpPr>
            <p:cNvPr id="59" name="Freeform 28">
              <a:extLst>
                <a:ext uri="{FF2B5EF4-FFF2-40B4-BE49-F238E27FC236}">
                  <a16:creationId xmlns:a16="http://schemas.microsoft.com/office/drawing/2014/main" id="{26178CE4-DA2D-46EA-AB8D-341C5AC563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txBody>
            <a:bodyPr/>
            <a:lstStyle/>
            <a:p>
              <a:endParaRPr lang="es-MX"/>
            </a:p>
          </p:txBody>
        </p:sp>
        <p:sp>
          <p:nvSpPr>
            <p:cNvPr id="60" name="Freeform 29">
              <a:extLst>
                <a:ext uri="{FF2B5EF4-FFF2-40B4-BE49-F238E27FC236}">
                  <a16:creationId xmlns:a16="http://schemas.microsoft.com/office/drawing/2014/main" id="{698E9F53-8381-4FA5-A510-846925D242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txBody>
            <a:bodyPr/>
            <a:lstStyle/>
            <a:p>
              <a:endParaRPr lang="es-MX"/>
            </a:p>
          </p:txBody>
        </p:sp>
        <p:sp>
          <p:nvSpPr>
            <p:cNvPr id="61" name="Freeform 30">
              <a:extLst>
                <a:ext uri="{FF2B5EF4-FFF2-40B4-BE49-F238E27FC236}">
                  <a16:creationId xmlns:a16="http://schemas.microsoft.com/office/drawing/2014/main" id="{B13CE284-F21E-411B-BB8E-9C03B853CE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txBody>
            <a:bodyPr/>
            <a:lstStyle/>
            <a:p>
              <a:endParaRPr lang="es-MX"/>
            </a:p>
          </p:txBody>
        </p:sp>
        <p:sp>
          <p:nvSpPr>
            <p:cNvPr id="62" name="Freeform 31">
              <a:extLst>
                <a:ext uri="{FF2B5EF4-FFF2-40B4-BE49-F238E27FC236}">
                  <a16:creationId xmlns:a16="http://schemas.microsoft.com/office/drawing/2014/main" id="{23DF4578-4703-437C-A797-2A2D0CEE5F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txBody>
            <a:bodyPr/>
            <a:lstStyle/>
            <a:p>
              <a:endParaRPr lang="es-MX"/>
            </a:p>
          </p:txBody>
        </p:sp>
        <p:sp>
          <p:nvSpPr>
            <p:cNvPr id="63" name="Freeform 32">
              <a:extLst>
                <a:ext uri="{FF2B5EF4-FFF2-40B4-BE49-F238E27FC236}">
                  <a16:creationId xmlns:a16="http://schemas.microsoft.com/office/drawing/2014/main" id="{F878F330-AF64-4F8F-88FD-A4A408D6D3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txBody>
            <a:bodyPr/>
            <a:lstStyle/>
            <a:p>
              <a:endParaRPr lang="es-MX"/>
            </a:p>
          </p:txBody>
        </p:sp>
        <p:sp>
          <p:nvSpPr>
            <p:cNvPr id="64" name="Freeform 33">
              <a:extLst>
                <a:ext uri="{FF2B5EF4-FFF2-40B4-BE49-F238E27FC236}">
                  <a16:creationId xmlns:a16="http://schemas.microsoft.com/office/drawing/2014/main" id="{AC9B00BF-4FB7-42FA-BBBD-7DB54ED3F0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txBody>
            <a:bodyPr/>
            <a:lstStyle/>
            <a:p>
              <a:endParaRPr lang="es-MX"/>
            </a:p>
          </p:txBody>
        </p:sp>
        <p:sp>
          <p:nvSpPr>
            <p:cNvPr id="65" name="Freeform 34">
              <a:extLst>
                <a:ext uri="{FF2B5EF4-FFF2-40B4-BE49-F238E27FC236}">
                  <a16:creationId xmlns:a16="http://schemas.microsoft.com/office/drawing/2014/main" id="{BD3D64CA-2AAD-4609-8DAA-3EAD4609A6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txBody>
            <a:bodyPr/>
            <a:lstStyle/>
            <a:p>
              <a:endParaRPr lang="es-MX"/>
            </a:p>
          </p:txBody>
        </p:sp>
        <p:sp>
          <p:nvSpPr>
            <p:cNvPr id="66" name="Freeform 35">
              <a:extLst>
                <a:ext uri="{FF2B5EF4-FFF2-40B4-BE49-F238E27FC236}">
                  <a16:creationId xmlns:a16="http://schemas.microsoft.com/office/drawing/2014/main" id="{C669E05A-8550-4E91-B29E-E1912228EC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txBody>
            <a:bodyPr/>
            <a:lstStyle/>
            <a:p>
              <a:endParaRPr lang="es-MX"/>
            </a:p>
          </p:txBody>
        </p:sp>
        <p:sp>
          <p:nvSpPr>
            <p:cNvPr id="67" name="Freeform 36">
              <a:extLst>
                <a:ext uri="{FF2B5EF4-FFF2-40B4-BE49-F238E27FC236}">
                  <a16:creationId xmlns:a16="http://schemas.microsoft.com/office/drawing/2014/main" id="{F8C1FD53-1E8F-46CA-BC2D-FCEC4DAE0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txBody>
            <a:bodyPr/>
            <a:lstStyle/>
            <a:p>
              <a:endParaRPr lang="es-MX"/>
            </a:p>
          </p:txBody>
        </p:sp>
        <p:sp>
          <p:nvSpPr>
            <p:cNvPr id="68" name="Freeform 37">
              <a:extLst>
                <a:ext uri="{FF2B5EF4-FFF2-40B4-BE49-F238E27FC236}">
                  <a16:creationId xmlns:a16="http://schemas.microsoft.com/office/drawing/2014/main" id="{CC97A31F-CFDE-4EA3-98F1-13FDD16702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txBody>
            <a:bodyPr/>
            <a:lstStyle/>
            <a:p>
              <a:endParaRPr lang="es-MX"/>
            </a:p>
          </p:txBody>
        </p:sp>
        <p:sp>
          <p:nvSpPr>
            <p:cNvPr id="69" name="Freeform 38">
              <a:extLst>
                <a:ext uri="{FF2B5EF4-FFF2-40B4-BE49-F238E27FC236}">
                  <a16:creationId xmlns:a16="http://schemas.microsoft.com/office/drawing/2014/main" id="{9E1540E7-E6C3-4907-B70A-B175683655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txBody>
            <a:bodyPr/>
            <a:lstStyle/>
            <a:p>
              <a:endParaRPr lang="es-MX"/>
            </a:p>
          </p:txBody>
        </p:sp>
      </p:grpSp>
      <p:sp>
        <p:nvSpPr>
          <p:cNvPr id="71" name="Freeform 11">
            <a:extLst>
              <a:ext uri="{FF2B5EF4-FFF2-40B4-BE49-F238E27FC236}">
                <a16:creationId xmlns:a16="http://schemas.microsoft.com/office/drawing/2014/main" id="{1310EFE2-B91D-47E7-B117-C2A802800A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411452"/>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es-MX"/>
          </a:p>
        </p:txBody>
      </p:sp>
    </p:spTree>
    <p:extLst>
      <p:ext uri="{BB962C8B-B14F-4D97-AF65-F5344CB8AC3E}">
        <p14:creationId xmlns:p14="http://schemas.microsoft.com/office/powerpoint/2010/main" val="2979859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D9C2C6-1701-0DAE-3CF3-D0C7C3107208}"/>
              </a:ext>
            </a:extLst>
          </p:cNvPr>
          <p:cNvSpPr>
            <a:spLocks noGrp="1"/>
          </p:cNvSpPr>
          <p:nvPr>
            <p:ph type="title"/>
          </p:nvPr>
        </p:nvSpPr>
        <p:spPr/>
        <p:txBody>
          <a:bodyPr/>
          <a:lstStyle/>
          <a:p>
            <a:r>
              <a:rPr lang="es-MX" dirty="0"/>
              <a:t>Conciliación bancaria </a:t>
            </a:r>
          </a:p>
        </p:txBody>
      </p:sp>
      <p:sp>
        <p:nvSpPr>
          <p:cNvPr id="6" name="CuadroTexto 5">
            <a:extLst>
              <a:ext uri="{FF2B5EF4-FFF2-40B4-BE49-F238E27FC236}">
                <a16:creationId xmlns:a16="http://schemas.microsoft.com/office/drawing/2014/main" id="{184D7673-2697-895A-BBC6-C76D10B6066E}"/>
              </a:ext>
            </a:extLst>
          </p:cNvPr>
          <p:cNvSpPr txBox="1"/>
          <p:nvPr/>
        </p:nvSpPr>
        <p:spPr>
          <a:xfrm>
            <a:off x="1424440" y="1688770"/>
            <a:ext cx="10080171" cy="4401205"/>
          </a:xfrm>
          <a:prstGeom prst="rect">
            <a:avLst/>
          </a:prstGeom>
          <a:noFill/>
        </p:spPr>
        <p:txBody>
          <a:bodyPr wrap="square">
            <a:spAutoFit/>
          </a:bodyPr>
          <a:lstStyle/>
          <a:p>
            <a:pPr algn="just"/>
            <a:r>
              <a:rPr lang="es-MX" sz="2000" dirty="0"/>
              <a:t>El archivo titulado "Estado de cuenta ejemplo" contiene los movimientos de BBVA en formato Excel, descargados directamente del portal bancario. El otro archivo "Movimientos </a:t>
            </a:r>
            <a:r>
              <a:rPr lang="es-MX" sz="2000" dirty="0" err="1"/>
              <a:t>axuiliares</a:t>
            </a:r>
            <a:r>
              <a:rPr lang="es-MX" sz="2000" dirty="0"/>
              <a:t> del catalogo" es un auxiliar del sistema </a:t>
            </a:r>
            <a:r>
              <a:rPr lang="es-MX" sz="2000" dirty="0" err="1"/>
              <a:t>Contpaq</a:t>
            </a:r>
            <a:r>
              <a:rPr lang="es-MX" sz="2000" dirty="0"/>
              <a:t>. Ambos archivos corresponden al mes de julio 2025 y misma empresa . Por favor, realiza una conciliación considerando las siguientes criterios:</a:t>
            </a:r>
          </a:p>
          <a:p>
            <a:pPr algn="just"/>
            <a:endParaRPr lang="es-MX" sz="2000" dirty="0"/>
          </a:p>
          <a:p>
            <a:pPr algn="just"/>
            <a:r>
              <a:rPr lang="es-MX" sz="2000" dirty="0"/>
              <a:t>*Comparar montos, permitiendo una diferencia de hasta 0.01. </a:t>
            </a:r>
          </a:p>
          <a:p>
            <a:pPr algn="just"/>
            <a:r>
              <a:rPr lang="es-MX" sz="2000" dirty="0"/>
              <a:t>*Comparar las fechas, considerando que pueden tener distintos formatos pero que corresponden a la misma fecha. </a:t>
            </a:r>
          </a:p>
          <a:p>
            <a:pPr algn="just"/>
            <a:r>
              <a:rPr lang="es-MX" sz="2000" dirty="0"/>
              <a:t>*Fechas puede ser 1 días antes o después </a:t>
            </a:r>
          </a:p>
          <a:p>
            <a:pPr algn="just"/>
            <a:r>
              <a:rPr lang="es-MX" sz="2000" dirty="0"/>
              <a:t>*Crear un archivo de Excel con tres pestañas:</a:t>
            </a:r>
          </a:p>
          <a:p>
            <a:pPr algn="just"/>
            <a:r>
              <a:rPr lang="es-MX" sz="2000" dirty="0"/>
              <a:t>     1.Montos conciliados    </a:t>
            </a:r>
          </a:p>
          <a:p>
            <a:pPr algn="just"/>
            <a:r>
              <a:rPr lang="es-MX" sz="2000" dirty="0"/>
              <a:t>     2.Movimientos solo en lo movimientos de BBVA </a:t>
            </a:r>
          </a:p>
          <a:p>
            <a:pPr algn="just"/>
            <a:r>
              <a:rPr lang="es-MX" sz="2000" dirty="0"/>
              <a:t>     3.Movimientos solo en el auxiliar de </a:t>
            </a:r>
            <a:r>
              <a:rPr lang="es-MX" sz="2000" dirty="0" err="1"/>
              <a:t>Contpaq</a:t>
            </a:r>
            <a:endParaRPr lang="es-MX" sz="2000" dirty="0"/>
          </a:p>
        </p:txBody>
      </p:sp>
    </p:spTree>
    <p:extLst>
      <p:ext uri="{BB962C8B-B14F-4D97-AF65-F5344CB8AC3E}">
        <p14:creationId xmlns:p14="http://schemas.microsoft.com/office/powerpoint/2010/main" val="75320455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16B092D-8FED-0B5F-651F-D4F200B1FB64}"/>
              </a:ext>
            </a:extLst>
          </p:cNvPr>
          <p:cNvSpPr>
            <a:spLocks noGrp="1"/>
          </p:cNvSpPr>
          <p:nvPr>
            <p:ph type="title"/>
          </p:nvPr>
        </p:nvSpPr>
        <p:spPr/>
        <p:txBody>
          <a:bodyPr/>
          <a:lstStyle/>
          <a:p>
            <a:r>
              <a:rPr lang="es-MX" dirty="0"/>
              <a:t>Conciliación bancaria </a:t>
            </a:r>
          </a:p>
        </p:txBody>
      </p:sp>
      <p:pic>
        <p:nvPicPr>
          <p:cNvPr id="4" name="Imagen 3">
            <a:extLst>
              <a:ext uri="{FF2B5EF4-FFF2-40B4-BE49-F238E27FC236}">
                <a16:creationId xmlns:a16="http://schemas.microsoft.com/office/drawing/2014/main" id="{97904199-E16F-6080-7980-4B244D13A032}"/>
              </a:ext>
            </a:extLst>
          </p:cNvPr>
          <p:cNvPicPr>
            <a:picLocks noChangeAspect="1"/>
          </p:cNvPicPr>
          <p:nvPr/>
        </p:nvPicPr>
        <p:blipFill>
          <a:blip r:embed="rId2"/>
          <a:stretch>
            <a:fillRect/>
          </a:stretch>
        </p:blipFill>
        <p:spPr>
          <a:xfrm>
            <a:off x="2312329" y="1329869"/>
            <a:ext cx="7872142" cy="5014395"/>
          </a:xfrm>
          <a:prstGeom prst="rect">
            <a:avLst/>
          </a:prstGeom>
        </p:spPr>
      </p:pic>
    </p:spTree>
    <p:extLst>
      <p:ext uri="{BB962C8B-B14F-4D97-AF65-F5344CB8AC3E}">
        <p14:creationId xmlns:p14="http://schemas.microsoft.com/office/powerpoint/2010/main" val="399772397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70A3BB1-C50D-CD68-1897-BB790905B334}"/>
              </a:ext>
            </a:extLst>
          </p:cNvPr>
          <p:cNvSpPr>
            <a:spLocks noGrp="1"/>
          </p:cNvSpPr>
          <p:nvPr>
            <p:ph type="title"/>
          </p:nvPr>
        </p:nvSpPr>
        <p:spPr/>
        <p:txBody>
          <a:bodyPr/>
          <a:lstStyle/>
          <a:p>
            <a:r>
              <a:rPr lang="es-MX" dirty="0"/>
              <a:t>Análisis de balanza </a:t>
            </a:r>
          </a:p>
        </p:txBody>
      </p:sp>
      <p:sp>
        <p:nvSpPr>
          <p:cNvPr id="4" name="CuadroTexto 3">
            <a:extLst>
              <a:ext uri="{FF2B5EF4-FFF2-40B4-BE49-F238E27FC236}">
                <a16:creationId xmlns:a16="http://schemas.microsoft.com/office/drawing/2014/main" id="{B4CBE7DC-D0BE-4EDD-54EC-00CE175CECD7}"/>
              </a:ext>
            </a:extLst>
          </p:cNvPr>
          <p:cNvSpPr txBox="1"/>
          <p:nvPr/>
        </p:nvSpPr>
        <p:spPr>
          <a:xfrm>
            <a:off x="1469571" y="1643743"/>
            <a:ext cx="10035040" cy="923330"/>
          </a:xfrm>
          <a:prstGeom prst="rect">
            <a:avLst/>
          </a:prstGeom>
          <a:noFill/>
        </p:spPr>
        <p:txBody>
          <a:bodyPr wrap="square">
            <a:spAutoFit/>
          </a:bodyPr>
          <a:lstStyle/>
          <a:p>
            <a:r>
              <a:rPr lang="es-MX" dirty="0"/>
              <a:t>El siguiente archivo de </a:t>
            </a:r>
            <a:r>
              <a:rPr lang="es-MX" dirty="0" err="1"/>
              <a:t>excel</a:t>
            </a:r>
            <a:r>
              <a:rPr lang="es-MX" dirty="0"/>
              <a:t> contiene tres pestañas en cada una tiene una balanza 2023, 2024 y 2025. Actúa como un contador profesional para hacer análisis de cada un de las pestaña</a:t>
            </a:r>
          </a:p>
        </p:txBody>
      </p:sp>
      <p:pic>
        <p:nvPicPr>
          <p:cNvPr id="5" name="Imagen 4">
            <a:extLst>
              <a:ext uri="{FF2B5EF4-FFF2-40B4-BE49-F238E27FC236}">
                <a16:creationId xmlns:a16="http://schemas.microsoft.com/office/drawing/2014/main" id="{0355D5C8-92AA-E015-992C-668378A50E93}"/>
              </a:ext>
            </a:extLst>
          </p:cNvPr>
          <p:cNvPicPr>
            <a:picLocks noChangeAspect="1"/>
          </p:cNvPicPr>
          <p:nvPr/>
        </p:nvPicPr>
        <p:blipFill>
          <a:blip r:embed="rId2"/>
          <a:stretch>
            <a:fillRect/>
          </a:stretch>
        </p:blipFill>
        <p:spPr>
          <a:xfrm>
            <a:off x="3202586" y="2816016"/>
            <a:ext cx="6569009" cy="2728196"/>
          </a:xfrm>
          <a:prstGeom prst="rect">
            <a:avLst/>
          </a:prstGeom>
        </p:spPr>
      </p:pic>
    </p:spTree>
    <p:extLst>
      <p:ext uri="{BB962C8B-B14F-4D97-AF65-F5344CB8AC3E}">
        <p14:creationId xmlns:p14="http://schemas.microsoft.com/office/powerpoint/2010/main" val="368051021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2435C2-7B91-4A3F-098D-740F4ED8F597}"/>
              </a:ext>
            </a:extLst>
          </p:cNvPr>
          <p:cNvSpPr>
            <a:spLocks noGrp="1"/>
          </p:cNvSpPr>
          <p:nvPr>
            <p:ph type="title"/>
          </p:nvPr>
        </p:nvSpPr>
        <p:spPr/>
        <p:txBody>
          <a:bodyPr/>
          <a:lstStyle/>
          <a:p>
            <a:r>
              <a:rPr lang="es-MX" dirty="0"/>
              <a:t>Análisis de balanza </a:t>
            </a:r>
          </a:p>
        </p:txBody>
      </p:sp>
      <p:pic>
        <p:nvPicPr>
          <p:cNvPr id="5" name="Imagen 4">
            <a:extLst>
              <a:ext uri="{FF2B5EF4-FFF2-40B4-BE49-F238E27FC236}">
                <a16:creationId xmlns:a16="http://schemas.microsoft.com/office/drawing/2014/main" id="{B5F02BCA-FBE5-D136-33E6-120D590C5251}"/>
              </a:ext>
            </a:extLst>
          </p:cNvPr>
          <p:cNvPicPr>
            <a:picLocks noChangeAspect="1"/>
          </p:cNvPicPr>
          <p:nvPr/>
        </p:nvPicPr>
        <p:blipFill>
          <a:blip r:embed="rId2"/>
          <a:stretch>
            <a:fillRect/>
          </a:stretch>
        </p:blipFill>
        <p:spPr>
          <a:xfrm>
            <a:off x="2420607" y="2203683"/>
            <a:ext cx="8657070" cy="2994920"/>
          </a:xfrm>
          <a:prstGeom prst="rect">
            <a:avLst/>
          </a:prstGeom>
        </p:spPr>
      </p:pic>
    </p:spTree>
    <p:extLst>
      <p:ext uri="{BB962C8B-B14F-4D97-AF65-F5344CB8AC3E}">
        <p14:creationId xmlns:p14="http://schemas.microsoft.com/office/powerpoint/2010/main" val="216263092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35B2401-121C-8C74-20E4-50FE8A31CF94}"/>
              </a:ext>
            </a:extLst>
          </p:cNvPr>
          <p:cNvSpPr>
            <a:spLocks noGrp="1"/>
          </p:cNvSpPr>
          <p:nvPr>
            <p:ph type="title"/>
          </p:nvPr>
        </p:nvSpPr>
        <p:spPr/>
        <p:txBody>
          <a:bodyPr>
            <a:normAutofit/>
          </a:bodyPr>
          <a:lstStyle/>
          <a:p>
            <a:r>
              <a:rPr lang="es-MX" dirty="0"/>
              <a:t>Depreciación</a:t>
            </a:r>
            <a:br>
              <a:rPr lang="es-MX" dirty="0">
                <a:highlight>
                  <a:srgbClr val="FFFF00"/>
                </a:highlight>
              </a:rPr>
            </a:br>
            <a:endParaRPr lang="es-MX" dirty="0"/>
          </a:p>
        </p:txBody>
      </p:sp>
      <p:sp>
        <p:nvSpPr>
          <p:cNvPr id="3" name="CuadroTexto 2">
            <a:extLst>
              <a:ext uri="{FF2B5EF4-FFF2-40B4-BE49-F238E27FC236}">
                <a16:creationId xmlns:a16="http://schemas.microsoft.com/office/drawing/2014/main" id="{5FEF5473-75AE-9C0B-C096-4DEFECA23BB2}"/>
              </a:ext>
            </a:extLst>
          </p:cNvPr>
          <p:cNvSpPr txBox="1"/>
          <p:nvPr/>
        </p:nvSpPr>
        <p:spPr>
          <a:xfrm>
            <a:off x="2275632" y="2311634"/>
            <a:ext cx="9228979" cy="3139321"/>
          </a:xfrm>
          <a:prstGeom prst="rect">
            <a:avLst/>
          </a:prstGeom>
          <a:noFill/>
        </p:spPr>
        <p:txBody>
          <a:bodyPr wrap="square" rtlCol="0">
            <a:spAutoFit/>
          </a:bodyPr>
          <a:lstStyle/>
          <a:p>
            <a:r>
              <a:rPr lang="es-MX" dirty="0"/>
              <a:t>Puedes realizar un cálculo de depreciaciones en base al articulo 34 de LISR</a:t>
            </a:r>
          </a:p>
          <a:p>
            <a:r>
              <a:rPr lang="es-MX" dirty="0"/>
              <a:t>MOI: $13,000 </a:t>
            </a:r>
          </a:p>
          <a:p>
            <a:r>
              <a:rPr lang="es-MX" dirty="0"/>
              <a:t>Fecha de adquisición: 22 de marzo del 2025</a:t>
            </a:r>
          </a:p>
          <a:p>
            <a:r>
              <a:rPr lang="es-MX" dirty="0"/>
              <a:t>Tipo del activo: Computo</a:t>
            </a:r>
          </a:p>
          <a:p>
            <a:r>
              <a:rPr lang="es-MX" dirty="0"/>
              <a:t>Nota: la depreciación se considera meses completos, es decir a partir del mes siguiente de la fecha de adquisición </a:t>
            </a:r>
          </a:p>
          <a:p>
            <a:endParaRPr lang="es-MX" dirty="0"/>
          </a:p>
          <a:p>
            <a:endParaRPr lang="es-MX" dirty="0"/>
          </a:p>
          <a:p>
            <a:r>
              <a:rPr lang="es-MX" dirty="0"/>
              <a:t>Dame depreciación mensual y acumulada </a:t>
            </a:r>
          </a:p>
          <a:p>
            <a:endParaRPr lang="es-MX" dirty="0"/>
          </a:p>
          <a:p>
            <a:endParaRPr lang="es-MX" dirty="0"/>
          </a:p>
        </p:txBody>
      </p:sp>
    </p:spTree>
    <p:extLst>
      <p:ext uri="{BB962C8B-B14F-4D97-AF65-F5344CB8AC3E}">
        <p14:creationId xmlns:p14="http://schemas.microsoft.com/office/powerpoint/2010/main" val="36110261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524000" y="0"/>
            <a:ext cx="9144000" cy="6858000"/>
          </a:xfrm>
          <a:custGeom>
            <a:avLst/>
            <a:gdLst/>
            <a:ahLst/>
            <a:cxnLst/>
            <a:rect l="l" t="t" r="r" b="b"/>
            <a:pathLst>
              <a:path w="9144000" h="6858000">
                <a:moveTo>
                  <a:pt x="9144000" y="0"/>
                </a:moveTo>
                <a:lnTo>
                  <a:pt x="0" y="0"/>
                </a:lnTo>
                <a:lnTo>
                  <a:pt x="0" y="6858000"/>
                </a:lnTo>
                <a:lnTo>
                  <a:pt x="9144000" y="6858000"/>
                </a:lnTo>
                <a:lnTo>
                  <a:pt x="9144000" y="0"/>
                </a:lnTo>
                <a:close/>
              </a:path>
            </a:pathLst>
          </a:custGeom>
          <a:solidFill>
            <a:srgbClr val="395F55"/>
          </a:solidFill>
        </p:spPr>
        <p:txBody>
          <a:bodyPr wrap="square" lIns="0" tIns="0" rIns="0" bIns="0" rtlCol="0"/>
          <a:lstStyle/>
          <a:p>
            <a:endParaRPr kern="0">
              <a:solidFill>
                <a:sysClr val="windowText" lastClr="000000"/>
              </a:solidFill>
            </a:endParaRPr>
          </a:p>
        </p:txBody>
      </p:sp>
      <p:grpSp>
        <p:nvGrpSpPr>
          <p:cNvPr id="3" name="object 3"/>
          <p:cNvGrpSpPr/>
          <p:nvPr/>
        </p:nvGrpSpPr>
        <p:grpSpPr>
          <a:xfrm>
            <a:off x="6216651" y="480059"/>
            <a:ext cx="4093845" cy="5897880"/>
            <a:chOff x="4692650" y="480059"/>
            <a:chExt cx="4093845" cy="5897880"/>
          </a:xfrm>
        </p:grpSpPr>
        <p:sp>
          <p:nvSpPr>
            <p:cNvPr id="4" name="object 4"/>
            <p:cNvSpPr/>
            <p:nvPr/>
          </p:nvSpPr>
          <p:spPr>
            <a:xfrm>
              <a:off x="4692650" y="480059"/>
              <a:ext cx="4093845" cy="5897880"/>
            </a:xfrm>
            <a:custGeom>
              <a:avLst/>
              <a:gdLst/>
              <a:ahLst/>
              <a:cxnLst/>
              <a:rect l="l" t="t" r="r" b="b"/>
              <a:pathLst>
                <a:path w="4093845" h="5897880">
                  <a:moveTo>
                    <a:pt x="4093590" y="0"/>
                  </a:moveTo>
                  <a:lnTo>
                    <a:pt x="0" y="0"/>
                  </a:lnTo>
                  <a:lnTo>
                    <a:pt x="0" y="5897880"/>
                  </a:lnTo>
                  <a:lnTo>
                    <a:pt x="4093590" y="5897880"/>
                  </a:lnTo>
                  <a:lnTo>
                    <a:pt x="4093590" y="0"/>
                  </a:lnTo>
                  <a:close/>
                </a:path>
              </a:pathLst>
            </a:custGeom>
            <a:solidFill>
              <a:srgbClr val="FFFFFF"/>
            </a:solidFill>
          </p:spPr>
          <p:txBody>
            <a:bodyPr wrap="square" lIns="0" tIns="0" rIns="0" bIns="0" rtlCol="0"/>
            <a:lstStyle/>
            <a:p>
              <a:endParaRPr kern="0">
                <a:solidFill>
                  <a:sysClr val="windowText" lastClr="000000"/>
                </a:solidFill>
              </a:endParaRPr>
            </a:p>
          </p:txBody>
        </p:sp>
        <p:pic>
          <p:nvPicPr>
            <p:cNvPr id="5" name="object 5"/>
            <p:cNvPicPr/>
            <p:nvPr/>
          </p:nvPicPr>
          <p:blipFill>
            <a:blip r:embed="rId2" cstate="print"/>
            <a:stretch>
              <a:fillRect/>
            </a:stretch>
          </p:blipFill>
          <p:spPr>
            <a:xfrm>
              <a:off x="4815712" y="2072893"/>
              <a:ext cx="3847338" cy="2712338"/>
            </a:xfrm>
            <a:prstGeom prst="rect">
              <a:avLst/>
            </a:prstGeom>
          </p:spPr>
        </p:pic>
      </p:grpSp>
      <p:grpSp>
        <p:nvGrpSpPr>
          <p:cNvPr id="6" name="object 6"/>
          <p:cNvGrpSpPr/>
          <p:nvPr/>
        </p:nvGrpSpPr>
        <p:grpSpPr>
          <a:xfrm>
            <a:off x="1881760" y="480059"/>
            <a:ext cx="4093845" cy="5897880"/>
            <a:chOff x="357759" y="480059"/>
            <a:chExt cx="4093845" cy="5897880"/>
          </a:xfrm>
        </p:grpSpPr>
        <p:sp>
          <p:nvSpPr>
            <p:cNvPr id="7" name="object 7"/>
            <p:cNvSpPr/>
            <p:nvPr/>
          </p:nvSpPr>
          <p:spPr>
            <a:xfrm>
              <a:off x="357759" y="480059"/>
              <a:ext cx="4093845" cy="5897880"/>
            </a:xfrm>
            <a:custGeom>
              <a:avLst/>
              <a:gdLst/>
              <a:ahLst/>
              <a:cxnLst/>
              <a:rect l="l" t="t" r="r" b="b"/>
              <a:pathLst>
                <a:path w="4093845" h="5897880">
                  <a:moveTo>
                    <a:pt x="4093591" y="0"/>
                  </a:moveTo>
                  <a:lnTo>
                    <a:pt x="0" y="0"/>
                  </a:lnTo>
                  <a:lnTo>
                    <a:pt x="0" y="5897880"/>
                  </a:lnTo>
                  <a:lnTo>
                    <a:pt x="4093591" y="5897880"/>
                  </a:lnTo>
                  <a:lnTo>
                    <a:pt x="4093591" y="0"/>
                  </a:lnTo>
                  <a:close/>
                </a:path>
              </a:pathLst>
            </a:custGeom>
            <a:solidFill>
              <a:srgbClr val="FFFFFF"/>
            </a:solidFill>
          </p:spPr>
          <p:txBody>
            <a:bodyPr wrap="square" lIns="0" tIns="0" rIns="0" bIns="0" rtlCol="0"/>
            <a:lstStyle/>
            <a:p>
              <a:endParaRPr kern="0">
                <a:solidFill>
                  <a:sysClr val="windowText" lastClr="000000"/>
                </a:solidFill>
              </a:endParaRPr>
            </a:p>
          </p:txBody>
        </p:sp>
        <p:pic>
          <p:nvPicPr>
            <p:cNvPr id="8" name="object 8"/>
            <p:cNvPicPr/>
            <p:nvPr/>
          </p:nvPicPr>
          <p:blipFill>
            <a:blip r:embed="rId3" cstate="print"/>
            <a:stretch>
              <a:fillRect/>
            </a:stretch>
          </p:blipFill>
          <p:spPr>
            <a:xfrm>
              <a:off x="480885" y="2125726"/>
              <a:ext cx="3847338" cy="2606548"/>
            </a:xfrm>
            <a:prstGeom prst="rect">
              <a:avLst/>
            </a:prstGeom>
          </p:spPr>
        </p:pic>
      </p:gr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5F9C1FC-24A9-9F9B-606D-633118D06A3B}"/>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7CB3EDB5-BDEC-DF45-0CCC-51FAC64E8929}"/>
              </a:ext>
            </a:extLst>
          </p:cNvPr>
          <p:cNvSpPr>
            <a:spLocks noGrp="1"/>
          </p:cNvSpPr>
          <p:nvPr>
            <p:ph type="title"/>
          </p:nvPr>
        </p:nvSpPr>
        <p:spPr/>
        <p:txBody>
          <a:bodyPr>
            <a:normAutofit/>
          </a:bodyPr>
          <a:lstStyle/>
          <a:p>
            <a:r>
              <a:rPr lang="es-MX" dirty="0"/>
              <a:t>Depreciación</a:t>
            </a:r>
            <a:br>
              <a:rPr lang="es-MX" dirty="0">
                <a:highlight>
                  <a:srgbClr val="FFFF00"/>
                </a:highlight>
              </a:rPr>
            </a:br>
            <a:endParaRPr lang="es-MX" dirty="0"/>
          </a:p>
        </p:txBody>
      </p:sp>
      <p:pic>
        <p:nvPicPr>
          <p:cNvPr id="5" name="Imagen 4">
            <a:extLst>
              <a:ext uri="{FF2B5EF4-FFF2-40B4-BE49-F238E27FC236}">
                <a16:creationId xmlns:a16="http://schemas.microsoft.com/office/drawing/2014/main" id="{BCD7EA3C-BBCD-B59A-AE0D-828B7FB56892}"/>
              </a:ext>
            </a:extLst>
          </p:cNvPr>
          <p:cNvPicPr>
            <a:picLocks noChangeAspect="1"/>
          </p:cNvPicPr>
          <p:nvPr/>
        </p:nvPicPr>
        <p:blipFill>
          <a:blip r:embed="rId2"/>
          <a:stretch>
            <a:fillRect/>
          </a:stretch>
        </p:blipFill>
        <p:spPr>
          <a:xfrm>
            <a:off x="2028183" y="1550634"/>
            <a:ext cx="9190795" cy="4813885"/>
          </a:xfrm>
          <a:prstGeom prst="rect">
            <a:avLst/>
          </a:prstGeom>
        </p:spPr>
      </p:pic>
    </p:spTree>
    <p:extLst>
      <p:ext uri="{BB962C8B-B14F-4D97-AF65-F5344CB8AC3E}">
        <p14:creationId xmlns:p14="http://schemas.microsoft.com/office/powerpoint/2010/main" val="144017950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370DAB6-89EB-2410-D90E-87F553E95EF6}"/>
              </a:ext>
            </a:extLst>
          </p:cNvPr>
          <p:cNvSpPr>
            <a:spLocks noGrp="1"/>
          </p:cNvSpPr>
          <p:nvPr>
            <p:ph type="title"/>
          </p:nvPr>
        </p:nvSpPr>
        <p:spPr>
          <a:xfrm>
            <a:off x="659993" y="535050"/>
            <a:ext cx="10872012" cy="880744"/>
          </a:xfrm>
        </p:spPr>
        <p:txBody>
          <a:bodyPr wrap="square" anchor="ctr">
            <a:normAutofit/>
          </a:bodyPr>
          <a:lstStyle/>
          <a:p>
            <a:r>
              <a:rPr lang="es-MX" sz="3200" b="1" dirty="0">
                <a:solidFill>
                  <a:schemeClr val="tx1"/>
                </a:solidFill>
              </a:rPr>
              <a:t>Análisis de estados financieros </a:t>
            </a:r>
          </a:p>
        </p:txBody>
      </p:sp>
      <p:pic>
        <p:nvPicPr>
          <p:cNvPr id="5" name="Picture 4" descr="Lupa resalta un rendimiento económico decreciente">
            <a:extLst>
              <a:ext uri="{FF2B5EF4-FFF2-40B4-BE49-F238E27FC236}">
                <a16:creationId xmlns:a16="http://schemas.microsoft.com/office/drawing/2014/main" id="{49E44C28-57AF-DA68-1FF9-9045C4185C54}"/>
              </a:ext>
            </a:extLst>
          </p:cNvPr>
          <p:cNvPicPr>
            <a:picLocks noChangeAspect="1"/>
          </p:cNvPicPr>
          <p:nvPr/>
        </p:nvPicPr>
        <p:blipFill>
          <a:blip r:embed="rId2"/>
          <a:srcRect t="21166" b="18857"/>
          <a:stretch>
            <a:fillRect/>
          </a:stretch>
        </p:blipFill>
        <p:spPr>
          <a:xfrm>
            <a:off x="659993" y="1606294"/>
            <a:ext cx="10872012" cy="4352544"/>
          </a:xfrm>
          <a:prstGeom prst="rect">
            <a:avLst/>
          </a:prstGeom>
          <a:noFill/>
        </p:spPr>
      </p:pic>
    </p:spTree>
    <p:extLst>
      <p:ext uri="{BB962C8B-B14F-4D97-AF65-F5344CB8AC3E}">
        <p14:creationId xmlns:p14="http://schemas.microsoft.com/office/powerpoint/2010/main" val="321248561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AC9880D-B07A-7901-D550-3B0B21E1884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BE82156-A989-9722-8FB1-4C2B0536431D}"/>
              </a:ext>
            </a:extLst>
          </p:cNvPr>
          <p:cNvSpPr txBox="1">
            <a:spLocks noGrp="1"/>
          </p:cNvSpPr>
          <p:nvPr>
            <p:ph type="title"/>
          </p:nvPr>
        </p:nvSpPr>
        <p:spPr>
          <a:xfrm>
            <a:off x="1645755" y="784077"/>
            <a:ext cx="8733790" cy="443711"/>
          </a:xfrm>
          <a:prstGeom prst="rect">
            <a:avLst/>
          </a:prstGeom>
        </p:spPr>
        <p:txBody>
          <a:bodyPr vert="horz" wrap="square" lIns="0" tIns="12700" rIns="0" bIns="0" rtlCol="0">
            <a:spAutoFit/>
          </a:bodyPr>
          <a:lstStyle/>
          <a:p>
            <a:pPr lvl="0"/>
            <a:r>
              <a:rPr lang="es-MX" dirty="0"/>
              <a:t>Revisión de estados financieros </a:t>
            </a:r>
          </a:p>
        </p:txBody>
      </p:sp>
      <p:sp>
        <p:nvSpPr>
          <p:cNvPr id="4" name="CuadroTexto 3">
            <a:extLst>
              <a:ext uri="{FF2B5EF4-FFF2-40B4-BE49-F238E27FC236}">
                <a16:creationId xmlns:a16="http://schemas.microsoft.com/office/drawing/2014/main" id="{8D0B001F-C90B-EFCA-C4C6-9550F72E6139}"/>
              </a:ext>
            </a:extLst>
          </p:cNvPr>
          <p:cNvSpPr txBox="1"/>
          <p:nvPr/>
        </p:nvSpPr>
        <p:spPr>
          <a:xfrm>
            <a:off x="1197428" y="1779687"/>
            <a:ext cx="10537371" cy="5078313"/>
          </a:xfrm>
          <a:prstGeom prst="rect">
            <a:avLst/>
          </a:prstGeom>
          <a:noFill/>
        </p:spPr>
        <p:txBody>
          <a:bodyPr wrap="square">
            <a:spAutoFit/>
          </a:bodyPr>
          <a:lstStyle/>
          <a:p>
            <a:pPr marL="342900" indent="-342900" algn="just">
              <a:buAutoNum type="arabicPeriod"/>
            </a:pPr>
            <a:r>
              <a:rPr lang="es-MX" b="1" dirty="0"/>
              <a:t>Ingresos y Ventas</a:t>
            </a:r>
          </a:p>
          <a:p>
            <a:pPr algn="just"/>
            <a:endParaRPr lang="es-MX" b="1" dirty="0"/>
          </a:p>
          <a:p>
            <a:pPr algn="just">
              <a:buFont typeface="Arial" panose="020B0604020202020204" pitchFamily="34" charset="0"/>
              <a:buChar char="•"/>
            </a:pPr>
            <a:r>
              <a:rPr lang="es-MX" dirty="0"/>
              <a:t>Crecimiento o disminución respecto al periodo anterior.</a:t>
            </a:r>
          </a:p>
          <a:p>
            <a:pPr algn="just">
              <a:buFont typeface="Arial" panose="020B0604020202020204" pitchFamily="34" charset="0"/>
              <a:buChar char="•"/>
            </a:pPr>
            <a:r>
              <a:rPr lang="es-MX" dirty="0"/>
              <a:t>Variación contra el presupuesto o proyecciones.</a:t>
            </a:r>
          </a:p>
          <a:p>
            <a:pPr algn="just">
              <a:buFont typeface="Arial" panose="020B0604020202020204" pitchFamily="34" charset="0"/>
              <a:buChar char="•"/>
            </a:pPr>
            <a:r>
              <a:rPr lang="es-MX" dirty="0"/>
              <a:t>Dependencia de un cliente o segmento de mercado.</a:t>
            </a:r>
          </a:p>
          <a:p>
            <a:pPr algn="just">
              <a:buFont typeface="Arial" panose="020B0604020202020204" pitchFamily="34" charset="0"/>
              <a:buChar char="•"/>
            </a:pPr>
            <a:endParaRPr lang="es-MX" dirty="0"/>
          </a:p>
          <a:p>
            <a:pPr algn="just">
              <a:buNone/>
            </a:pPr>
            <a:r>
              <a:rPr lang="es-MX" b="1" dirty="0"/>
              <a:t>2. Costos y Margen Bruto</a:t>
            </a:r>
          </a:p>
          <a:p>
            <a:pPr algn="just">
              <a:buNone/>
            </a:pPr>
            <a:endParaRPr lang="es-MX" b="1" dirty="0"/>
          </a:p>
          <a:p>
            <a:pPr algn="just">
              <a:buFont typeface="Arial" panose="020B0604020202020204" pitchFamily="34" charset="0"/>
              <a:buChar char="•"/>
            </a:pPr>
            <a:r>
              <a:rPr lang="es-MX" dirty="0"/>
              <a:t>% del costo de ventas sobre ingresos comparado año contra año.</a:t>
            </a:r>
          </a:p>
          <a:p>
            <a:pPr algn="just">
              <a:buFont typeface="Arial" panose="020B0604020202020204" pitchFamily="34" charset="0"/>
              <a:buChar char="•"/>
            </a:pPr>
            <a:r>
              <a:rPr lang="es-MX" dirty="0"/>
              <a:t>Cambios en la estructura de costos (materias primas, mano de obra, gastos indirectos).</a:t>
            </a:r>
          </a:p>
          <a:p>
            <a:pPr algn="just">
              <a:buFont typeface="Arial" panose="020B0604020202020204" pitchFamily="34" charset="0"/>
              <a:buChar char="•"/>
            </a:pPr>
            <a:r>
              <a:rPr lang="es-MX" dirty="0"/>
              <a:t>Margen bruto y su tendencia.</a:t>
            </a:r>
          </a:p>
          <a:p>
            <a:pPr algn="just"/>
            <a:endParaRPr lang="es-MX" b="1" dirty="0"/>
          </a:p>
          <a:p>
            <a:pPr algn="just"/>
            <a:r>
              <a:rPr lang="es-MX" b="1" dirty="0"/>
              <a:t>3. Gastos Operativos</a:t>
            </a:r>
          </a:p>
          <a:p>
            <a:pPr algn="just"/>
            <a:endParaRPr lang="es-MX" dirty="0"/>
          </a:p>
          <a:p>
            <a:pPr algn="just"/>
            <a:r>
              <a:rPr lang="es-MX" dirty="0"/>
              <a:t>Variación de gastos de administración y ventas en % de ingresos.</a:t>
            </a:r>
          </a:p>
          <a:p>
            <a:pPr algn="just"/>
            <a:r>
              <a:rPr lang="es-MX" dirty="0"/>
              <a:t>Identificación de gastos extraordinarios o no recurrentes.</a:t>
            </a:r>
          </a:p>
          <a:p>
            <a:pPr algn="just"/>
            <a:r>
              <a:rPr lang="es-MX" dirty="0"/>
              <a:t>Comparación de eficiencia operativa con el sector (</a:t>
            </a:r>
            <a:r>
              <a:rPr lang="es-MX" dirty="0" err="1"/>
              <a:t>benchmark</a:t>
            </a:r>
            <a:r>
              <a:rPr lang="es-MX" dirty="0"/>
              <a:t>).</a:t>
            </a:r>
          </a:p>
          <a:p>
            <a:pPr>
              <a:buFont typeface="Arial" panose="020B0604020202020204" pitchFamily="34" charset="0"/>
              <a:buChar char="•"/>
            </a:pPr>
            <a:endParaRPr lang="es-MX" dirty="0"/>
          </a:p>
        </p:txBody>
      </p:sp>
    </p:spTree>
    <p:extLst>
      <p:ext uri="{BB962C8B-B14F-4D97-AF65-F5344CB8AC3E}">
        <p14:creationId xmlns:p14="http://schemas.microsoft.com/office/powerpoint/2010/main" val="271105975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FE1A359-A743-5EFB-886E-DB41106D15F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F003D59-AD0B-0008-A860-560AEEC08B0E}"/>
              </a:ext>
            </a:extLst>
          </p:cNvPr>
          <p:cNvSpPr txBox="1">
            <a:spLocks noGrp="1"/>
          </p:cNvSpPr>
          <p:nvPr>
            <p:ph type="title"/>
          </p:nvPr>
        </p:nvSpPr>
        <p:spPr>
          <a:xfrm>
            <a:off x="1729105" y="729648"/>
            <a:ext cx="8733790" cy="443711"/>
          </a:xfrm>
          <a:prstGeom prst="rect">
            <a:avLst/>
          </a:prstGeom>
        </p:spPr>
        <p:txBody>
          <a:bodyPr vert="horz" wrap="square" lIns="0" tIns="12700" rIns="0" bIns="0" rtlCol="0">
            <a:spAutoFit/>
          </a:bodyPr>
          <a:lstStyle/>
          <a:p>
            <a:pPr lvl="0"/>
            <a:r>
              <a:rPr lang="es-MX" dirty="0"/>
              <a:t>Revisión de estados financieros 2 </a:t>
            </a:r>
          </a:p>
        </p:txBody>
      </p:sp>
      <p:sp>
        <p:nvSpPr>
          <p:cNvPr id="5" name="CuadroTexto 4">
            <a:extLst>
              <a:ext uri="{FF2B5EF4-FFF2-40B4-BE49-F238E27FC236}">
                <a16:creationId xmlns:a16="http://schemas.microsoft.com/office/drawing/2014/main" id="{2229F429-37A1-4FC0-18B5-7E0863157F1B}"/>
              </a:ext>
            </a:extLst>
          </p:cNvPr>
          <p:cNvSpPr txBox="1"/>
          <p:nvPr/>
        </p:nvSpPr>
        <p:spPr>
          <a:xfrm>
            <a:off x="1072242" y="1604037"/>
            <a:ext cx="11876315" cy="4524315"/>
          </a:xfrm>
          <a:prstGeom prst="rect">
            <a:avLst/>
          </a:prstGeom>
          <a:noFill/>
        </p:spPr>
        <p:txBody>
          <a:bodyPr wrap="square">
            <a:spAutoFit/>
          </a:bodyPr>
          <a:lstStyle/>
          <a:p>
            <a:pPr>
              <a:buNone/>
            </a:pPr>
            <a:r>
              <a:rPr lang="es-MX" sz="1600" b="1" dirty="0"/>
              <a:t>4. Utilidades</a:t>
            </a:r>
          </a:p>
          <a:p>
            <a:pPr>
              <a:buNone/>
            </a:pPr>
            <a:endParaRPr lang="es-MX" sz="1600" b="1" dirty="0"/>
          </a:p>
          <a:p>
            <a:pPr>
              <a:buFont typeface="Arial" panose="020B0604020202020204" pitchFamily="34" charset="0"/>
              <a:buChar char="•"/>
            </a:pPr>
            <a:r>
              <a:rPr lang="es-MX" sz="1600" dirty="0"/>
              <a:t>EBITDA y EBIT comparados entre periodos.</a:t>
            </a:r>
          </a:p>
          <a:p>
            <a:pPr>
              <a:buFont typeface="Arial" panose="020B0604020202020204" pitchFamily="34" charset="0"/>
              <a:buChar char="•"/>
            </a:pPr>
            <a:r>
              <a:rPr lang="es-MX" sz="1600" dirty="0"/>
              <a:t>Margen neto como % de ventas.</a:t>
            </a:r>
          </a:p>
          <a:p>
            <a:pPr>
              <a:buFont typeface="Arial" panose="020B0604020202020204" pitchFamily="34" charset="0"/>
              <a:buChar char="•"/>
            </a:pPr>
            <a:r>
              <a:rPr lang="es-MX" sz="1600" dirty="0"/>
              <a:t>Comparación de utilidad neta con la generación de flujo de efectivo (para detectar utilidades “no reales”).</a:t>
            </a:r>
          </a:p>
          <a:p>
            <a:pPr>
              <a:buNone/>
            </a:pPr>
            <a:endParaRPr lang="es-MX" sz="1600" b="1" dirty="0"/>
          </a:p>
          <a:p>
            <a:pPr>
              <a:buNone/>
            </a:pPr>
            <a:r>
              <a:rPr lang="es-MX" sz="1600" b="1" dirty="0"/>
              <a:t>5. Balance General</a:t>
            </a:r>
          </a:p>
          <a:p>
            <a:pPr>
              <a:buFont typeface="Arial" panose="020B0604020202020204" pitchFamily="34" charset="0"/>
              <a:buChar char="•"/>
            </a:pPr>
            <a:endParaRPr lang="es-MX" sz="1600" dirty="0"/>
          </a:p>
          <a:p>
            <a:pPr>
              <a:buFont typeface="Arial" panose="020B0604020202020204" pitchFamily="34" charset="0"/>
              <a:buChar char="•"/>
            </a:pPr>
            <a:r>
              <a:rPr lang="es-MX" sz="1600" dirty="0"/>
              <a:t>Activos circulantes vs. pasivos circulantes (liquidez).</a:t>
            </a:r>
          </a:p>
          <a:p>
            <a:pPr>
              <a:buFont typeface="Arial" panose="020B0604020202020204" pitchFamily="34" charset="0"/>
              <a:buChar char="•"/>
            </a:pPr>
            <a:r>
              <a:rPr lang="es-MX" sz="1600" dirty="0"/>
              <a:t>Capital de trabajo y su variación.</a:t>
            </a:r>
          </a:p>
          <a:p>
            <a:pPr>
              <a:buFont typeface="Arial" panose="020B0604020202020204" pitchFamily="34" charset="0"/>
              <a:buChar char="•"/>
            </a:pPr>
            <a:r>
              <a:rPr lang="es-MX" sz="1600" dirty="0"/>
              <a:t>Endeudamiento (deuda total / capital contable, deuda / EBITDA).</a:t>
            </a:r>
          </a:p>
          <a:p>
            <a:pPr>
              <a:buFont typeface="Arial" panose="020B0604020202020204" pitchFamily="34" charset="0"/>
              <a:buChar char="•"/>
            </a:pPr>
            <a:r>
              <a:rPr lang="es-MX" sz="1600" dirty="0"/>
              <a:t>Rotación de inventarios y cuentas por cobrar vs. periodos previos.</a:t>
            </a:r>
          </a:p>
          <a:p>
            <a:pPr>
              <a:buNone/>
            </a:pPr>
            <a:endParaRPr lang="es-MX" sz="1600" b="1" dirty="0"/>
          </a:p>
          <a:p>
            <a:pPr>
              <a:buNone/>
            </a:pPr>
            <a:r>
              <a:rPr lang="es-MX" sz="1600" b="1" dirty="0"/>
              <a:t>6. Flujos de Efectivo</a:t>
            </a:r>
          </a:p>
          <a:p>
            <a:pPr>
              <a:buNone/>
            </a:pPr>
            <a:endParaRPr lang="es-MX" sz="1600" b="1" dirty="0"/>
          </a:p>
          <a:p>
            <a:pPr>
              <a:buFont typeface="Arial" panose="020B0604020202020204" pitchFamily="34" charset="0"/>
              <a:buChar char="•"/>
            </a:pPr>
            <a:r>
              <a:rPr lang="es-MX" sz="1600" dirty="0"/>
              <a:t>Diferencia entre utilidad neta y flujo operativo.</a:t>
            </a:r>
          </a:p>
          <a:p>
            <a:pPr>
              <a:buFont typeface="Arial" panose="020B0604020202020204" pitchFamily="34" charset="0"/>
              <a:buChar char="•"/>
            </a:pPr>
            <a:r>
              <a:rPr lang="es-MX" sz="1600" dirty="0"/>
              <a:t>Variación en flujos de inversión (¿se invirtió más o menos en activos?).</a:t>
            </a:r>
          </a:p>
          <a:p>
            <a:pPr>
              <a:buFont typeface="Arial" panose="020B0604020202020204" pitchFamily="34" charset="0"/>
              <a:buChar char="•"/>
            </a:pPr>
            <a:r>
              <a:rPr lang="es-MX" sz="1600" dirty="0"/>
              <a:t>Flujos de financiamiento: préstamos nuevos, amortizaciones, dividendos.</a:t>
            </a:r>
          </a:p>
        </p:txBody>
      </p:sp>
    </p:spTree>
    <p:extLst>
      <p:ext uri="{BB962C8B-B14F-4D97-AF65-F5344CB8AC3E}">
        <p14:creationId xmlns:p14="http://schemas.microsoft.com/office/powerpoint/2010/main" val="298580561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B3A3946-8171-2073-F4FD-EEE9190BC22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087C72D-252E-6703-ADE5-8BF43FE51FA8}"/>
              </a:ext>
            </a:extLst>
          </p:cNvPr>
          <p:cNvSpPr txBox="1">
            <a:spLocks noGrp="1"/>
          </p:cNvSpPr>
          <p:nvPr>
            <p:ph type="title"/>
          </p:nvPr>
        </p:nvSpPr>
        <p:spPr>
          <a:xfrm>
            <a:off x="1729105" y="751419"/>
            <a:ext cx="8733790" cy="443711"/>
          </a:xfrm>
          <a:prstGeom prst="rect">
            <a:avLst/>
          </a:prstGeom>
        </p:spPr>
        <p:txBody>
          <a:bodyPr vert="horz" wrap="square" lIns="0" tIns="12700" rIns="0" bIns="0" rtlCol="0">
            <a:spAutoFit/>
          </a:bodyPr>
          <a:lstStyle/>
          <a:p>
            <a:pPr lvl="0"/>
            <a:r>
              <a:rPr lang="es-MX" dirty="0"/>
              <a:t>Revisión de estados financieros 3</a:t>
            </a:r>
          </a:p>
        </p:txBody>
      </p:sp>
      <p:sp>
        <p:nvSpPr>
          <p:cNvPr id="4" name="CuadroTexto 3">
            <a:extLst>
              <a:ext uri="{FF2B5EF4-FFF2-40B4-BE49-F238E27FC236}">
                <a16:creationId xmlns:a16="http://schemas.microsoft.com/office/drawing/2014/main" id="{52943C1C-593E-49DE-3BAA-573B5058AAB8}"/>
              </a:ext>
            </a:extLst>
          </p:cNvPr>
          <p:cNvSpPr txBox="1"/>
          <p:nvPr/>
        </p:nvSpPr>
        <p:spPr>
          <a:xfrm>
            <a:off x="1264754" y="2167153"/>
            <a:ext cx="10176131" cy="3139321"/>
          </a:xfrm>
          <a:prstGeom prst="rect">
            <a:avLst/>
          </a:prstGeom>
          <a:noFill/>
        </p:spPr>
        <p:txBody>
          <a:bodyPr wrap="square">
            <a:spAutoFit/>
          </a:bodyPr>
          <a:lstStyle/>
          <a:p>
            <a:pPr>
              <a:buNone/>
            </a:pPr>
            <a:r>
              <a:rPr lang="es-MX" b="1" dirty="0"/>
              <a:t>7. Indicadores Clave</a:t>
            </a:r>
          </a:p>
          <a:p>
            <a:pPr>
              <a:buFont typeface="Arial" panose="020B0604020202020204" pitchFamily="34" charset="0"/>
              <a:buChar char="•"/>
            </a:pPr>
            <a:r>
              <a:rPr lang="es-MX" dirty="0"/>
              <a:t>ROE (rentabilidad sobre capital) y ROA (sobre activos) año vs. año.</a:t>
            </a:r>
          </a:p>
          <a:p>
            <a:pPr>
              <a:buFont typeface="Arial" panose="020B0604020202020204" pitchFamily="34" charset="0"/>
              <a:buChar char="•"/>
            </a:pPr>
            <a:r>
              <a:rPr lang="es-MX" dirty="0"/>
              <a:t>Evolución del apalancamiento.</a:t>
            </a:r>
          </a:p>
          <a:p>
            <a:pPr>
              <a:buFont typeface="Arial" panose="020B0604020202020204" pitchFamily="34" charset="0"/>
              <a:buChar char="•"/>
            </a:pPr>
            <a:r>
              <a:rPr lang="es-MX" dirty="0"/>
              <a:t>Cobertura de intereses (EBITDA/intereses).</a:t>
            </a:r>
          </a:p>
          <a:p>
            <a:pPr>
              <a:buFont typeface="Arial" panose="020B0604020202020204" pitchFamily="34" charset="0"/>
              <a:buChar char="•"/>
            </a:pPr>
            <a:r>
              <a:rPr lang="es-MX" dirty="0"/>
              <a:t>Ciclo de conversión de efectivo (comparativo en días).</a:t>
            </a:r>
          </a:p>
          <a:p>
            <a:pPr>
              <a:buFont typeface="Arial" panose="020B0604020202020204" pitchFamily="34" charset="0"/>
              <a:buChar char="•"/>
            </a:pPr>
            <a:endParaRPr lang="es-MX" dirty="0"/>
          </a:p>
          <a:p>
            <a:pPr>
              <a:buNone/>
            </a:pPr>
            <a:r>
              <a:rPr lang="es-MX" b="1" dirty="0"/>
              <a:t>8. Tendencias y Alertas</a:t>
            </a:r>
          </a:p>
          <a:p>
            <a:pPr>
              <a:buNone/>
            </a:pPr>
            <a:endParaRPr lang="es-MX" b="1" dirty="0"/>
          </a:p>
          <a:p>
            <a:pPr>
              <a:buFont typeface="Arial" panose="020B0604020202020204" pitchFamily="34" charset="0"/>
              <a:buChar char="•"/>
            </a:pPr>
            <a:r>
              <a:rPr lang="es-MX" dirty="0"/>
              <a:t>Crecimientos o caídas abruptas en algún rubro.</a:t>
            </a:r>
          </a:p>
          <a:p>
            <a:pPr>
              <a:buFont typeface="Arial" panose="020B0604020202020204" pitchFamily="34" charset="0"/>
              <a:buChar char="•"/>
            </a:pPr>
            <a:r>
              <a:rPr lang="es-MX" dirty="0"/>
              <a:t>Rubros que aumentan más que las ventas (ejemplo: gastos que crecen más rápido que ingresos).</a:t>
            </a:r>
          </a:p>
          <a:p>
            <a:pPr>
              <a:buFont typeface="Arial" panose="020B0604020202020204" pitchFamily="34" charset="0"/>
              <a:buChar char="•"/>
            </a:pPr>
            <a:r>
              <a:rPr lang="es-MX" dirty="0"/>
              <a:t>Identificación de riesgos por concentración de ventas, deuda o flujo negativo.</a:t>
            </a:r>
          </a:p>
        </p:txBody>
      </p:sp>
    </p:spTree>
    <p:extLst>
      <p:ext uri="{BB962C8B-B14F-4D97-AF65-F5344CB8AC3E}">
        <p14:creationId xmlns:p14="http://schemas.microsoft.com/office/powerpoint/2010/main" val="2691994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BE0AA94-FF97-792C-D89A-ABD0BE39EFEC}"/>
              </a:ext>
            </a:extLst>
          </p:cNvPr>
          <p:cNvSpPr>
            <a:spLocks noGrp="1"/>
          </p:cNvSpPr>
          <p:nvPr>
            <p:ph type="title"/>
          </p:nvPr>
        </p:nvSpPr>
        <p:spPr>
          <a:xfrm>
            <a:off x="1601045" y="750000"/>
            <a:ext cx="10872012" cy="430887"/>
          </a:xfrm>
        </p:spPr>
        <p:txBody>
          <a:bodyPr>
            <a:noAutofit/>
          </a:bodyPr>
          <a:lstStyle/>
          <a:p>
            <a:r>
              <a:rPr lang="es-MX" sz="2800" dirty="0" err="1"/>
              <a:t>Prompts</a:t>
            </a:r>
            <a:r>
              <a:rPr lang="es-MX" sz="2800" dirty="0"/>
              <a:t> para </a:t>
            </a:r>
            <a:r>
              <a:rPr lang="es-MX" sz="2800" dirty="0" err="1"/>
              <a:t>ChatGPT</a:t>
            </a:r>
            <a:r>
              <a:rPr lang="es-MX" sz="2800" dirty="0"/>
              <a:t> análisis de estados financieros </a:t>
            </a:r>
          </a:p>
        </p:txBody>
      </p:sp>
      <p:sp>
        <p:nvSpPr>
          <p:cNvPr id="3" name="Marcador de texto 2">
            <a:extLst>
              <a:ext uri="{FF2B5EF4-FFF2-40B4-BE49-F238E27FC236}">
                <a16:creationId xmlns:a16="http://schemas.microsoft.com/office/drawing/2014/main" id="{78A2870C-4C19-3977-0F2C-C63D87F0E071}"/>
              </a:ext>
            </a:extLst>
          </p:cNvPr>
          <p:cNvSpPr>
            <a:spLocks noGrp="1"/>
          </p:cNvSpPr>
          <p:nvPr>
            <p:ph type="body" idx="1"/>
          </p:nvPr>
        </p:nvSpPr>
        <p:spPr>
          <a:xfrm>
            <a:off x="267121" y="1981058"/>
            <a:ext cx="10685830" cy="1569660"/>
          </a:xfrm>
        </p:spPr>
        <p:txBody>
          <a:bodyPr>
            <a:normAutofit lnSpcReduction="10000"/>
          </a:bodyPr>
          <a:lstStyle/>
          <a:p>
            <a:r>
              <a:rPr lang="es-MX" b="1" dirty="0"/>
              <a:t>🔹 1. Análisis General</a:t>
            </a:r>
          </a:p>
          <a:p>
            <a:r>
              <a:rPr lang="es-MX" b="1" dirty="0" err="1"/>
              <a:t>Prompt</a:t>
            </a:r>
            <a:r>
              <a:rPr lang="es-MX" b="1" dirty="0"/>
              <a:t>:</a:t>
            </a:r>
            <a:br>
              <a:rPr lang="es-MX" dirty="0"/>
            </a:br>
            <a:r>
              <a:rPr lang="es-MX" i="1" dirty="0"/>
              <a:t>“Analiza los estados financieros de la empresa comparando los periodos [2023] y [2024]. Haz un análisis horizontal y vertical identificando variaciones importantes en ingresos, costos, gastos, activos, pasivos y capital. Señala fortalezas, debilidades y riesgos.”</a:t>
            </a:r>
            <a:endParaRPr lang="es-MX" dirty="0"/>
          </a:p>
          <a:p>
            <a:endParaRPr lang="es-MX" dirty="0"/>
          </a:p>
        </p:txBody>
      </p:sp>
      <p:sp>
        <p:nvSpPr>
          <p:cNvPr id="5" name="CuadroTexto 4">
            <a:extLst>
              <a:ext uri="{FF2B5EF4-FFF2-40B4-BE49-F238E27FC236}">
                <a16:creationId xmlns:a16="http://schemas.microsoft.com/office/drawing/2014/main" id="{9E629908-8A7B-D690-B646-8ADF6F9C6F36}"/>
              </a:ext>
            </a:extLst>
          </p:cNvPr>
          <p:cNvSpPr txBox="1"/>
          <p:nvPr/>
        </p:nvSpPr>
        <p:spPr>
          <a:xfrm>
            <a:off x="267121" y="3429000"/>
            <a:ext cx="11048155" cy="1477328"/>
          </a:xfrm>
          <a:prstGeom prst="rect">
            <a:avLst/>
          </a:prstGeom>
          <a:noFill/>
        </p:spPr>
        <p:txBody>
          <a:bodyPr wrap="square">
            <a:spAutoFit/>
          </a:bodyPr>
          <a:lstStyle/>
          <a:p>
            <a:pPr>
              <a:buNone/>
            </a:pPr>
            <a:r>
              <a:rPr lang="es-MX" b="1" dirty="0"/>
              <a:t>🔹 2. Ventas e Ingresos</a:t>
            </a:r>
          </a:p>
          <a:p>
            <a:pPr>
              <a:buNone/>
            </a:pPr>
            <a:r>
              <a:rPr lang="es-MX" b="1" dirty="0" err="1"/>
              <a:t>Prompt</a:t>
            </a:r>
            <a:r>
              <a:rPr lang="es-MX" b="1" dirty="0"/>
              <a:t>:</a:t>
            </a:r>
            <a:br>
              <a:rPr lang="es-MX" dirty="0"/>
            </a:br>
            <a:r>
              <a:rPr lang="es-MX" i="1" dirty="0"/>
              <a:t>“Compara las ventas e ingresos de los periodos [2023] y [2024]. Identifica tendencias, concentración de clientes, crecimientos o caídas significativas y relación con el presupuesto proyectado. Señala alertas si los gastos crecieron más rápido que las ventas.”</a:t>
            </a:r>
            <a:endParaRPr lang="es-MX" dirty="0"/>
          </a:p>
        </p:txBody>
      </p:sp>
      <p:sp>
        <p:nvSpPr>
          <p:cNvPr id="7" name="CuadroTexto 6">
            <a:extLst>
              <a:ext uri="{FF2B5EF4-FFF2-40B4-BE49-F238E27FC236}">
                <a16:creationId xmlns:a16="http://schemas.microsoft.com/office/drawing/2014/main" id="{9200E19B-B896-3550-E527-532E8B59CA56}"/>
              </a:ext>
            </a:extLst>
          </p:cNvPr>
          <p:cNvSpPr txBox="1"/>
          <p:nvPr/>
        </p:nvSpPr>
        <p:spPr>
          <a:xfrm>
            <a:off x="267121" y="4995531"/>
            <a:ext cx="11657758" cy="1200329"/>
          </a:xfrm>
          <a:prstGeom prst="rect">
            <a:avLst/>
          </a:prstGeom>
          <a:noFill/>
        </p:spPr>
        <p:txBody>
          <a:bodyPr wrap="square">
            <a:spAutoFit/>
          </a:bodyPr>
          <a:lstStyle/>
          <a:p>
            <a:pPr>
              <a:buNone/>
            </a:pPr>
            <a:r>
              <a:rPr lang="es-MX" b="1" dirty="0"/>
              <a:t>🔹 3. Costos y Margen Bruto</a:t>
            </a:r>
          </a:p>
          <a:p>
            <a:pPr>
              <a:buNone/>
            </a:pPr>
            <a:r>
              <a:rPr lang="es-MX" b="1" dirty="0" err="1"/>
              <a:t>Prompt</a:t>
            </a:r>
            <a:r>
              <a:rPr lang="es-MX" b="1" dirty="0"/>
              <a:t>:</a:t>
            </a:r>
            <a:br>
              <a:rPr lang="es-MX" dirty="0"/>
            </a:br>
            <a:r>
              <a:rPr lang="es-MX" i="1" dirty="0"/>
              <a:t>“Analiza los costos de ventas y margen bruto en los estados financieros de [2023] y [2024]. Indica si el margen mejoró o empeoró, y qué factores pudieron influir (materias primas, productividad, mano de obra, etc.).”</a:t>
            </a:r>
            <a:endParaRPr lang="es-MX" dirty="0"/>
          </a:p>
        </p:txBody>
      </p:sp>
    </p:spTree>
    <p:extLst>
      <p:ext uri="{BB962C8B-B14F-4D97-AF65-F5344CB8AC3E}">
        <p14:creationId xmlns:p14="http://schemas.microsoft.com/office/powerpoint/2010/main" val="427787247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F64E5C4-03BB-4B41-4D9B-41DA6E48AA61}"/>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7CCC9E32-86A4-5AE4-BA13-6139C900B8F5}"/>
              </a:ext>
            </a:extLst>
          </p:cNvPr>
          <p:cNvSpPr>
            <a:spLocks noGrp="1"/>
          </p:cNvSpPr>
          <p:nvPr>
            <p:ph type="title"/>
          </p:nvPr>
        </p:nvSpPr>
        <p:spPr>
          <a:xfrm>
            <a:off x="1590159" y="746648"/>
            <a:ext cx="10872012" cy="430887"/>
          </a:xfrm>
        </p:spPr>
        <p:txBody>
          <a:bodyPr>
            <a:noAutofit/>
          </a:bodyPr>
          <a:lstStyle/>
          <a:p>
            <a:r>
              <a:rPr lang="es-MX" sz="2800" dirty="0" err="1"/>
              <a:t>Prompts</a:t>
            </a:r>
            <a:r>
              <a:rPr lang="es-MX" sz="2800" dirty="0"/>
              <a:t> para </a:t>
            </a:r>
            <a:r>
              <a:rPr lang="es-MX" sz="2800" dirty="0" err="1"/>
              <a:t>ChatGPT</a:t>
            </a:r>
            <a:r>
              <a:rPr lang="es-MX" sz="2800" dirty="0"/>
              <a:t> análisis de estados financieros </a:t>
            </a:r>
          </a:p>
        </p:txBody>
      </p:sp>
      <p:sp>
        <p:nvSpPr>
          <p:cNvPr id="9" name="CuadroTexto 8">
            <a:extLst>
              <a:ext uri="{FF2B5EF4-FFF2-40B4-BE49-F238E27FC236}">
                <a16:creationId xmlns:a16="http://schemas.microsoft.com/office/drawing/2014/main" id="{A418CBD4-1ACF-3423-4F53-F3F17EA870FA}"/>
              </a:ext>
            </a:extLst>
          </p:cNvPr>
          <p:cNvSpPr txBox="1"/>
          <p:nvPr/>
        </p:nvSpPr>
        <p:spPr>
          <a:xfrm>
            <a:off x="217151" y="1931352"/>
            <a:ext cx="11571514" cy="1200329"/>
          </a:xfrm>
          <a:prstGeom prst="rect">
            <a:avLst/>
          </a:prstGeom>
          <a:noFill/>
        </p:spPr>
        <p:txBody>
          <a:bodyPr wrap="square">
            <a:spAutoFit/>
          </a:bodyPr>
          <a:lstStyle/>
          <a:p>
            <a:pPr>
              <a:buNone/>
            </a:pPr>
            <a:r>
              <a:rPr lang="es-MX" b="1" dirty="0"/>
              <a:t>🔹 4. Gastos Operativos</a:t>
            </a:r>
          </a:p>
          <a:p>
            <a:pPr>
              <a:buNone/>
            </a:pPr>
            <a:r>
              <a:rPr lang="es-MX" b="1" dirty="0" err="1"/>
              <a:t>Prompt</a:t>
            </a:r>
            <a:r>
              <a:rPr lang="es-MX" b="1" dirty="0"/>
              <a:t>:</a:t>
            </a:r>
            <a:br>
              <a:rPr lang="es-MX" dirty="0"/>
            </a:br>
            <a:r>
              <a:rPr lang="es-MX" i="1" dirty="0"/>
              <a:t>“Revisa los gastos de administración y ventas de los periodos [2023] y [2024]. Haz un comparativo en porcentaje de las ventas. Destaca si los gastos crecieron más que los ingresos y si hay partidas extraordinarias.”</a:t>
            </a:r>
            <a:endParaRPr lang="es-MX" dirty="0"/>
          </a:p>
        </p:txBody>
      </p:sp>
      <p:sp>
        <p:nvSpPr>
          <p:cNvPr id="11" name="CuadroTexto 10">
            <a:extLst>
              <a:ext uri="{FF2B5EF4-FFF2-40B4-BE49-F238E27FC236}">
                <a16:creationId xmlns:a16="http://schemas.microsoft.com/office/drawing/2014/main" id="{9C2BD5FF-CFE6-BBF7-25A4-6A91107A2D0D}"/>
              </a:ext>
            </a:extLst>
          </p:cNvPr>
          <p:cNvSpPr txBox="1"/>
          <p:nvPr/>
        </p:nvSpPr>
        <p:spPr>
          <a:xfrm>
            <a:off x="337457" y="3321707"/>
            <a:ext cx="11451208" cy="1200329"/>
          </a:xfrm>
          <a:prstGeom prst="rect">
            <a:avLst/>
          </a:prstGeom>
          <a:noFill/>
        </p:spPr>
        <p:txBody>
          <a:bodyPr wrap="square">
            <a:spAutoFit/>
          </a:bodyPr>
          <a:lstStyle/>
          <a:p>
            <a:pPr>
              <a:buNone/>
            </a:pPr>
            <a:r>
              <a:rPr lang="es-MX" b="1" dirty="0"/>
              <a:t>🔹 5. Utilidades</a:t>
            </a:r>
          </a:p>
          <a:p>
            <a:pPr>
              <a:buNone/>
            </a:pPr>
            <a:r>
              <a:rPr lang="es-MX" b="1" dirty="0" err="1"/>
              <a:t>Prompt</a:t>
            </a:r>
            <a:r>
              <a:rPr lang="es-MX" b="1" dirty="0"/>
              <a:t>:</a:t>
            </a:r>
            <a:br>
              <a:rPr lang="es-MX" dirty="0"/>
            </a:br>
            <a:r>
              <a:rPr lang="es-MX" i="1" dirty="0"/>
              <a:t>“Compara EBITDA, EBIT y utilidad neta entre [2023] y [2024]. Calcula la variación porcentual y analiza si la rentabilidad fue consistente con el crecimiento de ingresos y gastos.”</a:t>
            </a:r>
            <a:endParaRPr lang="es-MX" dirty="0"/>
          </a:p>
        </p:txBody>
      </p:sp>
      <p:sp>
        <p:nvSpPr>
          <p:cNvPr id="13" name="CuadroTexto 12">
            <a:extLst>
              <a:ext uri="{FF2B5EF4-FFF2-40B4-BE49-F238E27FC236}">
                <a16:creationId xmlns:a16="http://schemas.microsoft.com/office/drawing/2014/main" id="{2E940840-5C2A-1C3A-BA5E-09CE32D1F20A}"/>
              </a:ext>
            </a:extLst>
          </p:cNvPr>
          <p:cNvSpPr txBox="1"/>
          <p:nvPr/>
        </p:nvSpPr>
        <p:spPr>
          <a:xfrm>
            <a:off x="337457" y="4634024"/>
            <a:ext cx="11604172" cy="1477328"/>
          </a:xfrm>
          <a:prstGeom prst="rect">
            <a:avLst/>
          </a:prstGeom>
          <a:noFill/>
        </p:spPr>
        <p:txBody>
          <a:bodyPr wrap="square">
            <a:spAutoFit/>
          </a:bodyPr>
          <a:lstStyle/>
          <a:p>
            <a:pPr>
              <a:buNone/>
            </a:pPr>
            <a:r>
              <a:rPr lang="es-MX" b="1" dirty="0"/>
              <a:t>🔹 6. Balance General</a:t>
            </a:r>
          </a:p>
          <a:p>
            <a:pPr>
              <a:buNone/>
            </a:pPr>
            <a:r>
              <a:rPr lang="es-MX" b="1" dirty="0" err="1"/>
              <a:t>Prompt</a:t>
            </a:r>
            <a:r>
              <a:rPr lang="es-MX" b="1" dirty="0"/>
              <a:t>:</a:t>
            </a:r>
            <a:br>
              <a:rPr lang="es-MX" dirty="0"/>
            </a:br>
            <a:r>
              <a:rPr lang="es-MX" i="1" dirty="0"/>
              <a:t>“Compara los balances generales al cierre de [2023] y [2024]. Analiza liquidez (activos circulantes vs. pasivos circulantes), capital de trabajo, niveles de endeudamiento y cambios en activos fijos. Explica si la estructura financiera es sólida o riesgosa.”</a:t>
            </a:r>
            <a:endParaRPr lang="es-MX" dirty="0"/>
          </a:p>
        </p:txBody>
      </p:sp>
    </p:spTree>
    <p:extLst>
      <p:ext uri="{BB962C8B-B14F-4D97-AF65-F5344CB8AC3E}">
        <p14:creationId xmlns:p14="http://schemas.microsoft.com/office/powerpoint/2010/main" val="231289377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FB55AD2-FF31-1CCA-EA08-C9EEA825BE0E}"/>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EF088FC0-29F1-5076-C882-8DEF119B0EF7}"/>
              </a:ext>
            </a:extLst>
          </p:cNvPr>
          <p:cNvSpPr>
            <a:spLocks noGrp="1"/>
          </p:cNvSpPr>
          <p:nvPr>
            <p:ph type="title"/>
          </p:nvPr>
        </p:nvSpPr>
        <p:spPr>
          <a:xfrm>
            <a:off x="1677245" y="663894"/>
            <a:ext cx="10872012" cy="430887"/>
          </a:xfrm>
        </p:spPr>
        <p:txBody>
          <a:bodyPr>
            <a:noAutofit/>
          </a:bodyPr>
          <a:lstStyle/>
          <a:p>
            <a:r>
              <a:rPr lang="es-MX" sz="2800" dirty="0" err="1"/>
              <a:t>Prompts</a:t>
            </a:r>
            <a:r>
              <a:rPr lang="es-MX" sz="2800" dirty="0"/>
              <a:t> para </a:t>
            </a:r>
            <a:r>
              <a:rPr lang="es-MX" sz="2800" dirty="0" err="1"/>
              <a:t>ChatGPT</a:t>
            </a:r>
            <a:r>
              <a:rPr lang="es-MX" sz="2800" dirty="0"/>
              <a:t> análisis de estados financieros </a:t>
            </a:r>
          </a:p>
        </p:txBody>
      </p:sp>
      <p:sp>
        <p:nvSpPr>
          <p:cNvPr id="4" name="CuadroTexto 3">
            <a:extLst>
              <a:ext uri="{FF2B5EF4-FFF2-40B4-BE49-F238E27FC236}">
                <a16:creationId xmlns:a16="http://schemas.microsoft.com/office/drawing/2014/main" id="{60B426B2-2D48-16F7-0775-2C37E019A894}"/>
              </a:ext>
            </a:extLst>
          </p:cNvPr>
          <p:cNvSpPr txBox="1"/>
          <p:nvPr/>
        </p:nvSpPr>
        <p:spPr>
          <a:xfrm>
            <a:off x="489857" y="1951672"/>
            <a:ext cx="11582400" cy="1477328"/>
          </a:xfrm>
          <a:prstGeom prst="rect">
            <a:avLst/>
          </a:prstGeom>
          <a:noFill/>
        </p:spPr>
        <p:txBody>
          <a:bodyPr wrap="square">
            <a:spAutoFit/>
          </a:bodyPr>
          <a:lstStyle/>
          <a:p>
            <a:pPr>
              <a:buNone/>
            </a:pPr>
            <a:r>
              <a:rPr lang="es-MX" b="1" dirty="0"/>
              <a:t>🔹 7. Flujos de Efectivo</a:t>
            </a:r>
          </a:p>
          <a:p>
            <a:pPr>
              <a:buNone/>
            </a:pPr>
            <a:r>
              <a:rPr lang="es-MX" b="1" dirty="0" err="1"/>
              <a:t>Prompt</a:t>
            </a:r>
            <a:r>
              <a:rPr lang="es-MX" b="1" dirty="0"/>
              <a:t>:</a:t>
            </a:r>
            <a:br>
              <a:rPr lang="es-MX" dirty="0"/>
            </a:br>
            <a:r>
              <a:rPr lang="es-MX" i="1" dirty="0"/>
              <a:t>“Analiza los flujos de efectivo de operación, inversión y financiamiento de los periodos [2023] y [2024]. Identifica si la utilidad neta está respaldada por flujo operativo. Explica si hubo incremento de deuda, pago de dividendos o inversiones relevantes.”</a:t>
            </a:r>
            <a:endParaRPr lang="es-MX" dirty="0"/>
          </a:p>
        </p:txBody>
      </p:sp>
      <p:sp>
        <p:nvSpPr>
          <p:cNvPr id="6" name="CuadroTexto 5">
            <a:extLst>
              <a:ext uri="{FF2B5EF4-FFF2-40B4-BE49-F238E27FC236}">
                <a16:creationId xmlns:a16="http://schemas.microsoft.com/office/drawing/2014/main" id="{5CD0DEDB-5251-C9D1-69A5-4F6E6FCABB6F}"/>
              </a:ext>
            </a:extLst>
          </p:cNvPr>
          <p:cNvSpPr txBox="1"/>
          <p:nvPr/>
        </p:nvSpPr>
        <p:spPr>
          <a:xfrm>
            <a:off x="359228" y="3547227"/>
            <a:ext cx="11473543" cy="1477328"/>
          </a:xfrm>
          <a:prstGeom prst="rect">
            <a:avLst/>
          </a:prstGeom>
          <a:noFill/>
        </p:spPr>
        <p:txBody>
          <a:bodyPr wrap="square">
            <a:spAutoFit/>
          </a:bodyPr>
          <a:lstStyle/>
          <a:p>
            <a:pPr>
              <a:buNone/>
            </a:pPr>
            <a:r>
              <a:rPr lang="es-MX" b="1" dirty="0"/>
              <a:t>🔹 8. Indicadores Financieros</a:t>
            </a:r>
          </a:p>
          <a:p>
            <a:pPr>
              <a:buNone/>
            </a:pPr>
            <a:r>
              <a:rPr lang="es-MX" b="1" dirty="0" err="1"/>
              <a:t>Prompt</a:t>
            </a:r>
            <a:r>
              <a:rPr lang="es-MX" b="1" dirty="0"/>
              <a:t>:</a:t>
            </a:r>
            <a:br>
              <a:rPr lang="es-MX" dirty="0"/>
            </a:br>
            <a:r>
              <a:rPr lang="es-MX" i="1" dirty="0"/>
              <a:t>“Calcula y compara los principales indicadores financieros entre [2023] y [2024]: liquidez corriente, prueba ácida, deuda/capital, rotación de inventarios, rotación de cuentas por cobrar, ROE, ROA y cobertura de intereses. Presenta conclusiones claras.”</a:t>
            </a:r>
            <a:endParaRPr lang="es-MX" dirty="0"/>
          </a:p>
        </p:txBody>
      </p:sp>
      <p:sp>
        <p:nvSpPr>
          <p:cNvPr id="8" name="CuadroTexto 7">
            <a:extLst>
              <a:ext uri="{FF2B5EF4-FFF2-40B4-BE49-F238E27FC236}">
                <a16:creationId xmlns:a16="http://schemas.microsoft.com/office/drawing/2014/main" id="{BB395D0D-CB18-48C3-9EEE-9B21ED3269F0}"/>
              </a:ext>
            </a:extLst>
          </p:cNvPr>
          <p:cNvSpPr txBox="1"/>
          <p:nvPr/>
        </p:nvSpPr>
        <p:spPr>
          <a:xfrm>
            <a:off x="353785" y="5142782"/>
            <a:ext cx="11854544" cy="1200329"/>
          </a:xfrm>
          <a:prstGeom prst="rect">
            <a:avLst/>
          </a:prstGeom>
          <a:noFill/>
        </p:spPr>
        <p:txBody>
          <a:bodyPr wrap="square">
            <a:spAutoFit/>
          </a:bodyPr>
          <a:lstStyle/>
          <a:p>
            <a:pPr>
              <a:buNone/>
            </a:pPr>
            <a:r>
              <a:rPr lang="es-MX" b="1" dirty="0"/>
              <a:t>🔹 9. Tendencias y Riesgos</a:t>
            </a:r>
          </a:p>
          <a:p>
            <a:pPr>
              <a:buNone/>
            </a:pPr>
            <a:r>
              <a:rPr lang="es-MX" b="1" dirty="0" err="1"/>
              <a:t>Prompt</a:t>
            </a:r>
            <a:r>
              <a:rPr lang="es-MX" b="1" dirty="0"/>
              <a:t>:</a:t>
            </a:r>
            <a:br>
              <a:rPr lang="es-MX" dirty="0"/>
            </a:br>
            <a:r>
              <a:rPr lang="es-MX" i="1" dirty="0"/>
              <a:t>“Identifica tendencias y riesgos financieros comparando [2023] y [2024]. Señala rubros con crecimiento abrupto, caídas inesperadas, concentración de ingresos o problemas de flujo de efectivo. Usa un enfoque de semáforo (verde, amarillo, rojo).”</a:t>
            </a:r>
            <a:endParaRPr lang="es-MX" dirty="0"/>
          </a:p>
        </p:txBody>
      </p:sp>
    </p:spTree>
    <p:extLst>
      <p:ext uri="{BB962C8B-B14F-4D97-AF65-F5344CB8AC3E}">
        <p14:creationId xmlns:p14="http://schemas.microsoft.com/office/powerpoint/2010/main" val="2024084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7C65214-3B5C-78E2-2A64-FE163141FB0F}"/>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62514B3D-A8A4-F7C8-E253-622CB7E24AAC}"/>
              </a:ext>
            </a:extLst>
          </p:cNvPr>
          <p:cNvSpPr>
            <a:spLocks noGrp="1"/>
          </p:cNvSpPr>
          <p:nvPr>
            <p:ph type="title"/>
          </p:nvPr>
        </p:nvSpPr>
        <p:spPr>
          <a:xfrm>
            <a:off x="659993" y="535050"/>
            <a:ext cx="10872012" cy="880744"/>
          </a:xfrm>
        </p:spPr>
        <p:txBody>
          <a:bodyPr wrap="square" anchor="ctr">
            <a:normAutofit/>
          </a:bodyPr>
          <a:lstStyle/>
          <a:p>
            <a:r>
              <a:rPr lang="es-MX" b="1" dirty="0">
                <a:solidFill>
                  <a:schemeClr val="tx1"/>
                </a:solidFill>
              </a:rPr>
              <a:t>Flujo de efectivo en </a:t>
            </a:r>
            <a:r>
              <a:rPr lang="es-MX" b="1" dirty="0" err="1">
                <a:solidFill>
                  <a:schemeClr val="tx1"/>
                </a:solidFill>
              </a:rPr>
              <a:t>ChatGPT</a:t>
            </a:r>
            <a:endParaRPr lang="es-MX" b="1" dirty="0">
              <a:solidFill>
                <a:schemeClr val="tx1"/>
              </a:solidFill>
            </a:endParaRPr>
          </a:p>
        </p:txBody>
      </p:sp>
      <p:pic>
        <p:nvPicPr>
          <p:cNvPr id="6" name="Imagen 5">
            <a:extLst>
              <a:ext uri="{FF2B5EF4-FFF2-40B4-BE49-F238E27FC236}">
                <a16:creationId xmlns:a16="http://schemas.microsoft.com/office/drawing/2014/main" id="{9E461107-0B11-3125-F71A-F9436639F282}"/>
              </a:ext>
            </a:extLst>
          </p:cNvPr>
          <p:cNvPicPr>
            <a:picLocks noChangeAspect="1"/>
          </p:cNvPicPr>
          <p:nvPr/>
        </p:nvPicPr>
        <p:blipFill>
          <a:blip r:embed="rId2"/>
          <a:stretch>
            <a:fillRect/>
          </a:stretch>
        </p:blipFill>
        <p:spPr>
          <a:xfrm>
            <a:off x="380705" y="1671782"/>
            <a:ext cx="8948352" cy="4991192"/>
          </a:xfrm>
          <a:prstGeom prst="rect">
            <a:avLst/>
          </a:prstGeom>
        </p:spPr>
      </p:pic>
    </p:spTree>
    <p:extLst>
      <p:ext uri="{BB962C8B-B14F-4D97-AF65-F5344CB8AC3E}">
        <p14:creationId xmlns:p14="http://schemas.microsoft.com/office/powerpoint/2010/main" val="30105119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7433E78-4C19-F3E0-9FE5-5E929CF6130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87E10F0E-20E2-0443-5AE4-24301BC0145B}"/>
              </a:ext>
            </a:extLst>
          </p:cNvPr>
          <p:cNvSpPr>
            <a:spLocks noGrp="1"/>
          </p:cNvSpPr>
          <p:nvPr>
            <p:ph type="title"/>
          </p:nvPr>
        </p:nvSpPr>
        <p:spPr>
          <a:xfrm>
            <a:off x="659993" y="535050"/>
            <a:ext cx="10872012" cy="880744"/>
          </a:xfrm>
        </p:spPr>
        <p:txBody>
          <a:bodyPr wrap="square" anchor="ctr">
            <a:normAutofit/>
          </a:bodyPr>
          <a:lstStyle/>
          <a:p>
            <a:r>
              <a:rPr lang="es-MX" b="1" dirty="0">
                <a:solidFill>
                  <a:schemeClr val="tx1"/>
                </a:solidFill>
              </a:rPr>
              <a:t>Elaboración de </a:t>
            </a:r>
            <a:r>
              <a:rPr lang="es-MX" b="1" dirty="0" err="1">
                <a:solidFill>
                  <a:schemeClr val="tx1"/>
                </a:solidFill>
              </a:rPr>
              <a:t>dashboards</a:t>
            </a:r>
            <a:r>
              <a:rPr lang="es-MX" b="1" dirty="0">
                <a:solidFill>
                  <a:schemeClr val="tx1"/>
                </a:solidFill>
              </a:rPr>
              <a:t> partiendo estados financieros</a:t>
            </a:r>
          </a:p>
        </p:txBody>
      </p:sp>
      <p:pic>
        <p:nvPicPr>
          <p:cNvPr id="4" name="Picture 3" descr="Gráfico económico digital">
            <a:extLst>
              <a:ext uri="{FF2B5EF4-FFF2-40B4-BE49-F238E27FC236}">
                <a16:creationId xmlns:a16="http://schemas.microsoft.com/office/drawing/2014/main" id="{19619242-2E70-0418-A04A-C8C23A279053}"/>
              </a:ext>
            </a:extLst>
          </p:cNvPr>
          <p:cNvPicPr>
            <a:picLocks noChangeAspect="1"/>
          </p:cNvPicPr>
          <p:nvPr/>
        </p:nvPicPr>
        <p:blipFill>
          <a:blip r:embed="rId2"/>
          <a:srcRect t="27106" b="1721"/>
          <a:stretch>
            <a:fillRect/>
          </a:stretch>
        </p:blipFill>
        <p:spPr>
          <a:xfrm>
            <a:off x="659993" y="1606294"/>
            <a:ext cx="10872012" cy="4352544"/>
          </a:xfrm>
          <a:prstGeom prst="rect">
            <a:avLst/>
          </a:prstGeom>
          <a:noFill/>
        </p:spPr>
      </p:pic>
    </p:spTree>
    <p:extLst>
      <p:ext uri="{BB962C8B-B14F-4D97-AF65-F5344CB8AC3E}">
        <p14:creationId xmlns:p14="http://schemas.microsoft.com/office/powerpoint/2010/main" val="26835468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202827" y="930962"/>
            <a:ext cx="5732350" cy="5283567"/>
          </a:xfrm>
          <a:prstGeom prst="rect">
            <a:avLst/>
          </a:prstGeom>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CE2C753-6EBC-5034-CF95-F39F98D33CB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DB2080D-71D9-0C8E-7D3B-572340A17C42}"/>
              </a:ext>
            </a:extLst>
          </p:cNvPr>
          <p:cNvSpPr txBox="1">
            <a:spLocks noGrp="1"/>
          </p:cNvSpPr>
          <p:nvPr>
            <p:ph type="title"/>
          </p:nvPr>
        </p:nvSpPr>
        <p:spPr>
          <a:xfrm>
            <a:off x="1729105" y="729648"/>
            <a:ext cx="8733790" cy="874598"/>
          </a:xfrm>
          <a:prstGeom prst="rect">
            <a:avLst/>
          </a:prstGeom>
        </p:spPr>
        <p:txBody>
          <a:bodyPr vert="horz" wrap="square" lIns="0" tIns="12700" rIns="0" bIns="0" rtlCol="0">
            <a:spAutoFit/>
          </a:bodyPr>
          <a:lstStyle/>
          <a:p>
            <a:pPr lvl="0"/>
            <a:r>
              <a:rPr lang="es-MX" dirty="0"/>
              <a:t>Elaboración de </a:t>
            </a:r>
            <a:r>
              <a:rPr lang="es-MX" dirty="0" err="1"/>
              <a:t>dashboards</a:t>
            </a:r>
            <a:r>
              <a:rPr lang="es-MX" dirty="0"/>
              <a:t> a partir de estados financieros en Excel </a:t>
            </a:r>
          </a:p>
        </p:txBody>
      </p:sp>
      <p:sp>
        <p:nvSpPr>
          <p:cNvPr id="4" name="CuadroTexto 3">
            <a:extLst>
              <a:ext uri="{FF2B5EF4-FFF2-40B4-BE49-F238E27FC236}">
                <a16:creationId xmlns:a16="http://schemas.microsoft.com/office/drawing/2014/main" id="{D7FBD915-78A3-6668-162A-7875E4EEF5D2}"/>
              </a:ext>
            </a:extLst>
          </p:cNvPr>
          <p:cNvSpPr txBox="1"/>
          <p:nvPr/>
        </p:nvSpPr>
        <p:spPr>
          <a:xfrm>
            <a:off x="1036154" y="2840895"/>
            <a:ext cx="11286474" cy="2862322"/>
          </a:xfrm>
          <a:prstGeom prst="rect">
            <a:avLst/>
          </a:prstGeom>
          <a:noFill/>
        </p:spPr>
        <p:txBody>
          <a:bodyPr wrap="square">
            <a:spAutoFit/>
          </a:bodyPr>
          <a:lstStyle/>
          <a:p>
            <a:pPr marL="342900" indent="-342900">
              <a:buAutoNum type="arabicPeriod"/>
            </a:pPr>
            <a:r>
              <a:rPr lang="es-MX" b="1" dirty="0"/>
              <a:t>Balance General</a:t>
            </a:r>
          </a:p>
          <a:p>
            <a:pPr marL="342900" indent="-342900">
              <a:buAutoNum type="arabicPeriod"/>
            </a:pPr>
            <a:endParaRPr lang="es-MX" b="1" dirty="0"/>
          </a:p>
          <a:p>
            <a:pPr algn="just">
              <a:buFont typeface="Arial" panose="020B0604020202020204" pitchFamily="34" charset="0"/>
              <a:buChar char="•"/>
            </a:pPr>
            <a:r>
              <a:rPr lang="es-MX" i="1" dirty="0"/>
              <a:t>“Hazme un </a:t>
            </a:r>
            <a:r>
              <a:rPr lang="es-MX" i="1" dirty="0" err="1"/>
              <a:t>dashboard</a:t>
            </a:r>
            <a:r>
              <a:rPr lang="es-MX" i="1" dirty="0"/>
              <a:t> con los principales indicadores del balance general: liquidez, razón circulante, prueba ácida, apalancamiento y capital de trabajo.”</a:t>
            </a:r>
          </a:p>
          <a:p>
            <a:pPr algn="just">
              <a:buFont typeface="Arial" panose="020B0604020202020204" pitchFamily="34" charset="0"/>
              <a:buChar char="•"/>
            </a:pPr>
            <a:endParaRPr lang="es-MX" dirty="0"/>
          </a:p>
          <a:p>
            <a:pPr algn="just">
              <a:buFont typeface="Arial" panose="020B0604020202020204" pitchFamily="34" charset="0"/>
              <a:buChar char="•"/>
            </a:pPr>
            <a:r>
              <a:rPr lang="es-MX" i="1" dirty="0"/>
              <a:t>“Genera un </a:t>
            </a:r>
            <a:r>
              <a:rPr lang="es-MX" i="1" dirty="0" err="1"/>
              <a:t>dashboard</a:t>
            </a:r>
            <a:r>
              <a:rPr lang="es-MX" i="1" dirty="0"/>
              <a:t> comparativo del balance general de 2023 vs 2024 mostrando activos, pasivos y capital en gráficos.”</a:t>
            </a:r>
            <a:endParaRPr lang="es-MX" dirty="0"/>
          </a:p>
          <a:p>
            <a:pPr algn="just">
              <a:buFont typeface="Arial" panose="020B0604020202020204" pitchFamily="34" charset="0"/>
              <a:buChar char="•"/>
            </a:pPr>
            <a:endParaRPr lang="es-MX" i="1" dirty="0"/>
          </a:p>
          <a:p>
            <a:pPr algn="just">
              <a:buFont typeface="Arial" panose="020B0604020202020204" pitchFamily="34" charset="0"/>
              <a:buChar char="•"/>
            </a:pPr>
            <a:r>
              <a:rPr lang="es-MX" i="1" dirty="0"/>
              <a:t>“Dame un </a:t>
            </a:r>
            <a:r>
              <a:rPr lang="es-MX" i="1" dirty="0" err="1"/>
              <a:t>dashboard</a:t>
            </a:r>
            <a:r>
              <a:rPr lang="es-MX" i="1" dirty="0"/>
              <a:t> con tendencias trimestrales de activos circulantes, pasivos a corto plazo y capital contable.”</a:t>
            </a:r>
            <a:endParaRPr lang="es-MX" dirty="0"/>
          </a:p>
        </p:txBody>
      </p:sp>
    </p:spTree>
    <p:extLst>
      <p:ext uri="{BB962C8B-B14F-4D97-AF65-F5344CB8AC3E}">
        <p14:creationId xmlns:p14="http://schemas.microsoft.com/office/powerpoint/2010/main" val="79955376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CE9E7DB-7E4C-A473-7D01-ED9B5E264AB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A2E800E-45B8-BD29-8AAA-EBFD539066EF}"/>
              </a:ext>
            </a:extLst>
          </p:cNvPr>
          <p:cNvSpPr txBox="1">
            <a:spLocks noGrp="1"/>
          </p:cNvSpPr>
          <p:nvPr>
            <p:ph type="title"/>
          </p:nvPr>
        </p:nvSpPr>
        <p:spPr>
          <a:xfrm>
            <a:off x="1729105" y="729648"/>
            <a:ext cx="8733790" cy="874598"/>
          </a:xfrm>
          <a:prstGeom prst="rect">
            <a:avLst/>
          </a:prstGeom>
        </p:spPr>
        <p:txBody>
          <a:bodyPr vert="horz" wrap="square" lIns="0" tIns="12700" rIns="0" bIns="0" rtlCol="0">
            <a:spAutoFit/>
          </a:bodyPr>
          <a:lstStyle/>
          <a:p>
            <a:pPr lvl="0"/>
            <a:r>
              <a:rPr lang="es-MX" dirty="0"/>
              <a:t>Elaboración de </a:t>
            </a:r>
            <a:r>
              <a:rPr lang="es-MX" dirty="0" err="1"/>
              <a:t>dashboards</a:t>
            </a:r>
            <a:r>
              <a:rPr lang="es-MX" dirty="0"/>
              <a:t> a partir de estados financieros en Excel </a:t>
            </a:r>
          </a:p>
        </p:txBody>
      </p:sp>
      <p:sp>
        <p:nvSpPr>
          <p:cNvPr id="5" name="CuadroTexto 4">
            <a:extLst>
              <a:ext uri="{FF2B5EF4-FFF2-40B4-BE49-F238E27FC236}">
                <a16:creationId xmlns:a16="http://schemas.microsoft.com/office/drawing/2014/main" id="{6CC0CECF-0701-9D39-7730-AFEADF0B45C3}"/>
              </a:ext>
            </a:extLst>
          </p:cNvPr>
          <p:cNvSpPr txBox="1"/>
          <p:nvPr/>
        </p:nvSpPr>
        <p:spPr>
          <a:xfrm>
            <a:off x="293915" y="2274838"/>
            <a:ext cx="11375572" cy="2585323"/>
          </a:xfrm>
          <a:prstGeom prst="rect">
            <a:avLst/>
          </a:prstGeom>
          <a:noFill/>
        </p:spPr>
        <p:txBody>
          <a:bodyPr wrap="square">
            <a:spAutoFit/>
          </a:bodyPr>
          <a:lstStyle/>
          <a:p>
            <a:pPr>
              <a:buNone/>
            </a:pPr>
            <a:r>
              <a:rPr lang="es-MX" b="1" dirty="0"/>
              <a:t>2. Estado de Resultados</a:t>
            </a:r>
          </a:p>
          <a:p>
            <a:pPr>
              <a:buNone/>
            </a:pPr>
            <a:endParaRPr lang="es-MX" b="1" dirty="0"/>
          </a:p>
          <a:p>
            <a:pPr>
              <a:buFont typeface="Arial" panose="020B0604020202020204" pitchFamily="34" charset="0"/>
              <a:buChar char="•"/>
            </a:pPr>
            <a:r>
              <a:rPr lang="es-MX" i="1" dirty="0"/>
              <a:t>“Haz un </a:t>
            </a:r>
            <a:r>
              <a:rPr lang="es-MX" i="1" dirty="0" err="1"/>
              <a:t>dashboard</a:t>
            </a:r>
            <a:r>
              <a:rPr lang="es-MX" i="1" dirty="0"/>
              <a:t> del estado de resultados con márgenes brutos, operativos y netos, junto con un análisis de variaciones mensuales.”</a:t>
            </a:r>
          </a:p>
          <a:p>
            <a:pPr>
              <a:buFont typeface="Arial" panose="020B0604020202020204" pitchFamily="34" charset="0"/>
              <a:buChar char="•"/>
            </a:pPr>
            <a:endParaRPr lang="es-MX" dirty="0"/>
          </a:p>
          <a:p>
            <a:pPr>
              <a:buFont typeface="Arial" panose="020B0604020202020204" pitchFamily="34" charset="0"/>
              <a:buChar char="•"/>
            </a:pPr>
            <a:r>
              <a:rPr lang="es-MX" i="1" dirty="0"/>
              <a:t>“Crea un </a:t>
            </a:r>
            <a:r>
              <a:rPr lang="es-MX" i="1" dirty="0" err="1"/>
              <a:t>dashboard</a:t>
            </a:r>
            <a:r>
              <a:rPr lang="es-MX" i="1" dirty="0"/>
              <a:t> que muestre ventas, costos y utilidad neta en gráficos dinámicos, con desglose por mes.”</a:t>
            </a:r>
            <a:endParaRPr lang="es-MX" dirty="0"/>
          </a:p>
          <a:p>
            <a:pPr>
              <a:buFont typeface="Arial" panose="020B0604020202020204" pitchFamily="34" charset="0"/>
              <a:buChar char="•"/>
            </a:pPr>
            <a:endParaRPr lang="es-MX" i="1" dirty="0"/>
          </a:p>
          <a:p>
            <a:pPr>
              <a:buFont typeface="Arial" panose="020B0604020202020204" pitchFamily="34" charset="0"/>
              <a:buChar char="•"/>
            </a:pPr>
            <a:r>
              <a:rPr lang="es-MX" i="1" dirty="0"/>
              <a:t>“Genera un </a:t>
            </a:r>
            <a:r>
              <a:rPr lang="es-MX" i="1" dirty="0" err="1"/>
              <a:t>dashboard</a:t>
            </a:r>
            <a:r>
              <a:rPr lang="es-MX" i="1" dirty="0"/>
              <a:t> comparando la rentabilidad del año actual con el año pasado, destacando EBITDA y flujo operativo.”</a:t>
            </a:r>
            <a:endParaRPr lang="es-MX" dirty="0"/>
          </a:p>
        </p:txBody>
      </p:sp>
    </p:spTree>
    <p:extLst>
      <p:ext uri="{BB962C8B-B14F-4D97-AF65-F5344CB8AC3E}">
        <p14:creationId xmlns:p14="http://schemas.microsoft.com/office/powerpoint/2010/main" val="145796163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C4351B4-E004-B7E9-38EC-87A338AE73C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0D89803-9987-19DE-88C0-6680A5A16766}"/>
              </a:ext>
            </a:extLst>
          </p:cNvPr>
          <p:cNvSpPr txBox="1">
            <a:spLocks noGrp="1"/>
          </p:cNvSpPr>
          <p:nvPr>
            <p:ph type="title"/>
          </p:nvPr>
        </p:nvSpPr>
        <p:spPr>
          <a:xfrm>
            <a:off x="1729105" y="696991"/>
            <a:ext cx="8733790" cy="874598"/>
          </a:xfrm>
          <a:prstGeom prst="rect">
            <a:avLst/>
          </a:prstGeom>
        </p:spPr>
        <p:txBody>
          <a:bodyPr vert="horz" wrap="square" lIns="0" tIns="12700" rIns="0" bIns="0" rtlCol="0">
            <a:spAutoFit/>
          </a:bodyPr>
          <a:lstStyle/>
          <a:p>
            <a:pPr lvl="0"/>
            <a:r>
              <a:rPr lang="es-MX" dirty="0"/>
              <a:t>Elaboración de </a:t>
            </a:r>
            <a:r>
              <a:rPr lang="es-MX" dirty="0" err="1"/>
              <a:t>dashboards</a:t>
            </a:r>
            <a:r>
              <a:rPr lang="es-MX" dirty="0"/>
              <a:t> a partir de estados financieros en Excel </a:t>
            </a:r>
          </a:p>
        </p:txBody>
      </p:sp>
      <p:sp>
        <p:nvSpPr>
          <p:cNvPr id="4" name="CuadroTexto 3">
            <a:extLst>
              <a:ext uri="{FF2B5EF4-FFF2-40B4-BE49-F238E27FC236}">
                <a16:creationId xmlns:a16="http://schemas.microsoft.com/office/drawing/2014/main" id="{D810AFD8-950F-9137-DAA8-1C8494AD0F3B}"/>
              </a:ext>
            </a:extLst>
          </p:cNvPr>
          <p:cNvSpPr txBox="1"/>
          <p:nvPr/>
        </p:nvSpPr>
        <p:spPr>
          <a:xfrm>
            <a:off x="524526" y="2274838"/>
            <a:ext cx="10905474" cy="2308324"/>
          </a:xfrm>
          <a:prstGeom prst="rect">
            <a:avLst/>
          </a:prstGeom>
          <a:noFill/>
        </p:spPr>
        <p:txBody>
          <a:bodyPr wrap="square">
            <a:spAutoFit/>
          </a:bodyPr>
          <a:lstStyle/>
          <a:p>
            <a:pPr>
              <a:buNone/>
            </a:pPr>
            <a:r>
              <a:rPr lang="es-MX" b="1" dirty="0"/>
              <a:t>3. Estado de Flujo de Efectivo</a:t>
            </a:r>
          </a:p>
          <a:p>
            <a:pPr>
              <a:buNone/>
            </a:pPr>
            <a:endParaRPr lang="es-MX" b="1" dirty="0"/>
          </a:p>
          <a:p>
            <a:pPr>
              <a:buFont typeface="Arial" panose="020B0604020202020204" pitchFamily="34" charset="0"/>
              <a:buChar char="•"/>
            </a:pPr>
            <a:r>
              <a:rPr lang="es-MX" i="1" dirty="0"/>
              <a:t>“Elabora un </a:t>
            </a:r>
            <a:r>
              <a:rPr lang="es-MX" i="1" dirty="0" err="1"/>
              <a:t>dashboard</a:t>
            </a:r>
            <a:r>
              <a:rPr lang="es-MX" i="1" dirty="0"/>
              <a:t> de flujo de efectivo que muestre entradas y salidas por actividades de operación, inversión y financiamiento.”</a:t>
            </a:r>
          </a:p>
          <a:p>
            <a:pPr>
              <a:buFont typeface="Arial" panose="020B0604020202020204" pitchFamily="34" charset="0"/>
              <a:buChar char="•"/>
            </a:pPr>
            <a:endParaRPr lang="es-MX" dirty="0"/>
          </a:p>
          <a:p>
            <a:pPr>
              <a:buFont typeface="Arial" panose="020B0604020202020204" pitchFamily="34" charset="0"/>
              <a:buChar char="•"/>
            </a:pPr>
            <a:r>
              <a:rPr lang="es-MX" i="1" dirty="0"/>
              <a:t>“Dame un </a:t>
            </a:r>
            <a:r>
              <a:rPr lang="es-MX" i="1" dirty="0" err="1"/>
              <a:t>dashboard</a:t>
            </a:r>
            <a:r>
              <a:rPr lang="es-MX" i="1" dirty="0"/>
              <a:t> con la tendencia mensual de flujo neto de efectivo y saldo final de caja.”</a:t>
            </a:r>
            <a:endParaRPr lang="es-MX" dirty="0"/>
          </a:p>
          <a:p>
            <a:pPr>
              <a:buFont typeface="Arial" panose="020B0604020202020204" pitchFamily="34" charset="0"/>
              <a:buChar char="•"/>
            </a:pPr>
            <a:endParaRPr lang="es-MX" i="1" dirty="0"/>
          </a:p>
          <a:p>
            <a:pPr>
              <a:buFont typeface="Arial" panose="020B0604020202020204" pitchFamily="34" charset="0"/>
              <a:buChar char="•"/>
            </a:pPr>
            <a:r>
              <a:rPr lang="es-MX" i="1" dirty="0"/>
              <a:t>“Crea un </a:t>
            </a:r>
            <a:r>
              <a:rPr lang="es-MX" i="1" dirty="0" err="1"/>
              <a:t>dashboard</a:t>
            </a:r>
            <a:r>
              <a:rPr lang="es-MX" i="1" dirty="0"/>
              <a:t> que explique las fuentes y usos de efectivo con gráficas de cascada.”</a:t>
            </a:r>
            <a:endParaRPr lang="es-MX" dirty="0"/>
          </a:p>
        </p:txBody>
      </p:sp>
    </p:spTree>
    <p:extLst>
      <p:ext uri="{BB962C8B-B14F-4D97-AF65-F5344CB8AC3E}">
        <p14:creationId xmlns:p14="http://schemas.microsoft.com/office/powerpoint/2010/main" val="277647899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4CCF738-9198-9E58-55EC-EA65FABC557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2DDD858-090D-D684-ED7F-2DB624B3AEDF}"/>
              </a:ext>
            </a:extLst>
          </p:cNvPr>
          <p:cNvSpPr txBox="1">
            <a:spLocks noGrp="1"/>
          </p:cNvSpPr>
          <p:nvPr>
            <p:ph type="title"/>
          </p:nvPr>
        </p:nvSpPr>
        <p:spPr>
          <a:xfrm>
            <a:off x="1729105" y="675219"/>
            <a:ext cx="8733790" cy="874598"/>
          </a:xfrm>
          <a:prstGeom prst="rect">
            <a:avLst/>
          </a:prstGeom>
        </p:spPr>
        <p:txBody>
          <a:bodyPr vert="horz" wrap="square" lIns="0" tIns="12700" rIns="0" bIns="0" rtlCol="0">
            <a:spAutoFit/>
          </a:bodyPr>
          <a:lstStyle/>
          <a:p>
            <a:pPr lvl="0"/>
            <a:r>
              <a:rPr lang="es-MX" dirty="0"/>
              <a:t>Elaboración de </a:t>
            </a:r>
            <a:r>
              <a:rPr lang="es-MX" dirty="0" err="1"/>
              <a:t>dashboards</a:t>
            </a:r>
            <a:r>
              <a:rPr lang="es-MX" dirty="0"/>
              <a:t> a partir de estados financieros en Excel </a:t>
            </a:r>
          </a:p>
        </p:txBody>
      </p:sp>
      <p:sp>
        <p:nvSpPr>
          <p:cNvPr id="5" name="CuadroTexto 4">
            <a:extLst>
              <a:ext uri="{FF2B5EF4-FFF2-40B4-BE49-F238E27FC236}">
                <a16:creationId xmlns:a16="http://schemas.microsoft.com/office/drawing/2014/main" id="{5D8EF3EC-01C7-2BFE-8D08-660D860A77A7}"/>
              </a:ext>
            </a:extLst>
          </p:cNvPr>
          <p:cNvSpPr txBox="1"/>
          <p:nvPr/>
        </p:nvSpPr>
        <p:spPr>
          <a:xfrm>
            <a:off x="772886" y="2239033"/>
            <a:ext cx="9144000" cy="2862322"/>
          </a:xfrm>
          <a:prstGeom prst="rect">
            <a:avLst/>
          </a:prstGeom>
          <a:noFill/>
        </p:spPr>
        <p:txBody>
          <a:bodyPr wrap="square">
            <a:spAutoFit/>
          </a:bodyPr>
          <a:lstStyle/>
          <a:p>
            <a:pPr>
              <a:buNone/>
            </a:pPr>
            <a:r>
              <a:rPr lang="es-MX" b="1" dirty="0"/>
              <a:t>4. Comparativos y KPI Financieros</a:t>
            </a:r>
          </a:p>
          <a:p>
            <a:pPr>
              <a:buNone/>
            </a:pPr>
            <a:endParaRPr lang="es-MX" b="1" dirty="0"/>
          </a:p>
          <a:p>
            <a:pPr>
              <a:buFont typeface="Arial" panose="020B0604020202020204" pitchFamily="34" charset="0"/>
              <a:buChar char="•"/>
            </a:pPr>
            <a:r>
              <a:rPr lang="es-MX" i="1" dirty="0"/>
              <a:t>“Haz un </a:t>
            </a:r>
            <a:r>
              <a:rPr lang="es-MX" i="1" dirty="0" err="1"/>
              <a:t>dashboard</a:t>
            </a:r>
            <a:r>
              <a:rPr lang="es-MX" i="1" dirty="0"/>
              <a:t> con los principales </a:t>
            </a:r>
            <a:r>
              <a:rPr lang="es-MX" i="1" dirty="0" err="1"/>
              <a:t>KPIs</a:t>
            </a:r>
            <a:r>
              <a:rPr lang="es-MX" i="1" dirty="0"/>
              <a:t> financieros: ROE, ROA, margen EBITDA, rotación de activos y deuda a capital.”</a:t>
            </a:r>
          </a:p>
          <a:p>
            <a:pPr>
              <a:buFont typeface="Arial" panose="020B0604020202020204" pitchFamily="34" charset="0"/>
              <a:buChar char="•"/>
            </a:pPr>
            <a:endParaRPr lang="es-MX" dirty="0"/>
          </a:p>
          <a:p>
            <a:pPr>
              <a:buFont typeface="Arial" panose="020B0604020202020204" pitchFamily="34" charset="0"/>
              <a:buChar char="•"/>
            </a:pPr>
            <a:r>
              <a:rPr lang="es-MX" i="1" dirty="0"/>
              <a:t>“Genera un </a:t>
            </a:r>
            <a:r>
              <a:rPr lang="es-MX" i="1" dirty="0" err="1"/>
              <a:t>dashboard</a:t>
            </a:r>
            <a:r>
              <a:rPr lang="es-MX" i="1" dirty="0"/>
              <a:t> comparativo de ratios financieros entre mi empresa y el promedio de la industria.”</a:t>
            </a:r>
          </a:p>
          <a:p>
            <a:pPr>
              <a:buFont typeface="Arial" panose="020B0604020202020204" pitchFamily="34" charset="0"/>
              <a:buChar char="•"/>
            </a:pPr>
            <a:endParaRPr lang="es-MX" dirty="0"/>
          </a:p>
          <a:p>
            <a:pPr>
              <a:buFont typeface="Arial" panose="020B0604020202020204" pitchFamily="34" charset="0"/>
              <a:buChar char="•"/>
            </a:pPr>
            <a:r>
              <a:rPr lang="es-MX" i="1" dirty="0"/>
              <a:t>“Dame un </a:t>
            </a:r>
            <a:r>
              <a:rPr lang="es-MX" i="1" dirty="0" err="1"/>
              <a:t>dashboard</a:t>
            </a:r>
            <a:r>
              <a:rPr lang="es-MX" i="1" dirty="0"/>
              <a:t> consolidado con indicadores clave de liquidez, rentabilidad, eficiencia y apalancamiento.”</a:t>
            </a:r>
            <a:endParaRPr lang="es-MX" dirty="0"/>
          </a:p>
        </p:txBody>
      </p:sp>
    </p:spTree>
    <p:extLst>
      <p:ext uri="{BB962C8B-B14F-4D97-AF65-F5344CB8AC3E}">
        <p14:creationId xmlns:p14="http://schemas.microsoft.com/office/powerpoint/2010/main" val="140163393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30F644F-DBBB-051D-88BA-01296556672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81284FE-FD3B-409D-F460-2D0B315A8BCC}"/>
              </a:ext>
            </a:extLst>
          </p:cNvPr>
          <p:cNvSpPr txBox="1">
            <a:spLocks noGrp="1"/>
          </p:cNvSpPr>
          <p:nvPr>
            <p:ph type="title"/>
          </p:nvPr>
        </p:nvSpPr>
        <p:spPr>
          <a:xfrm>
            <a:off x="1729105" y="653448"/>
            <a:ext cx="8733790" cy="874598"/>
          </a:xfrm>
          <a:prstGeom prst="rect">
            <a:avLst/>
          </a:prstGeom>
        </p:spPr>
        <p:txBody>
          <a:bodyPr vert="horz" wrap="square" lIns="0" tIns="12700" rIns="0" bIns="0" rtlCol="0">
            <a:spAutoFit/>
          </a:bodyPr>
          <a:lstStyle/>
          <a:p>
            <a:pPr lvl="0"/>
            <a:r>
              <a:rPr lang="es-MX" dirty="0"/>
              <a:t>Elaboración de </a:t>
            </a:r>
            <a:r>
              <a:rPr lang="es-MX" dirty="0" err="1"/>
              <a:t>dashboards</a:t>
            </a:r>
            <a:r>
              <a:rPr lang="es-MX" dirty="0"/>
              <a:t> a partir de estados financieros en Excel </a:t>
            </a:r>
          </a:p>
        </p:txBody>
      </p:sp>
      <p:sp>
        <p:nvSpPr>
          <p:cNvPr id="4" name="CuadroTexto 3">
            <a:extLst>
              <a:ext uri="{FF2B5EF4-FFF2-40B4-BE49-F238E27FC236}">
                <a16:creationId xmlns:a16="http://schemas.microsoft.com/office/drawing/2014/main" id="{1D760533-6496-6D4F-AF03-8BEEDDE1BC7B}"/>
              </a:ext>
            </a:extLst>
          </p:cNvPr>
          <p:cNvSpPr txBox="1"/>
          <p:nvPr/>
        </p:nvSpPr>
        <p:spPr>
          <a:xfrm>
            <a:off x="609599" y="2274838"/>
            <a:ext cx="10711543" cy="2308324"/>
          </a:xfrm>
          <a:prstGeom prst="rect">
            <a:avLst/>
          </a:prstGeom>
          <a:noFill/>
        </p:spPr>
        <p:txBody>
          <a:bodyPr wrap="square">
            <a:spAutoFit/>
          </a:bodyPr>
          <a:lstStyle/>
          <a:p>
            <a:pPr>
              <a:buNone/>
            </a:pPr>
            <a:r>
              <a:rPr lang="es-MX" b="1" dirty="0"/>
              <a:t>5. Perspectiva de Dirección / CFO</a:t>
            </a:r>
          </a:p>
          <a:p>
            <a:pPr>
              <a:buNone/>
            </a:pPr>
            <a:endParaRPr lang="es-MX" b="1" dirty="0"/>
          </a:p>
          <a:p>
            <a:pPr>
              <a:buFont typeface="Arial" panose="020B0604020202020204" pitchFamily="34" charset="0"/>
              <a:buChar char="•"/>
            </a:pPr>
            <a:r>
              <a:rPr lang="es-MX" i="1" dirty="0"/>
              <a:t>“Crea un </a:t>
            </a:r>
            <a:r>
              <a:rPr lang="es-MX" i="1" dirty="0" err="1"/>
              <a:t>dashboard</a:t>
            </a:r>
            <a:r>
              <a:rPr lang="es-MX" i="1" dirty="0"/>
              <a:t> ejecutivo que resuma en una sola vista el balance, estado de resultados y flujo de efectivo con semáforos de riesgo.”</a:t>
            </a:r>
            <a:endParaRPr lang="es-MX" dirty="0"/>
          </a:p>
          <a:p>
            <a:pPr>
              <a:buFont typeface="Arial" panose="020B0604020202020204" pitchFamily="34" charset="0"/>
              <a:buChar char="•"/>
            </a:pPr>
            <a:endParaRPr lang="es-MX" i="1" dirty="0"/>
          </a:p>
          <a:p>
            <a:pPr>
              <a:buFont typeface="Arial" panose="020B0604020202020204" pitchFamily="34" charset="0"/>
              <a:buChar char="•"/>
            </a:pPr>
            <a:r>
              <a:rPr lang="es-MX" i="1" dirty="0"/>
              <a:t>“Haz un </a:t>
            </a:r>
            <a:r>
              <a:rPr lang="es-MX" i="1" dirty="0" err="1"/>
              <a:t>dashboard</a:t>
            </a:r>
            <a:r>
              <a:rPr lang="es-MX" i="1" dirty="0"/>
              <a:t> de proyecciones financieras con escenarios pesimista, realista y optimista.”</a:t>
            </a:r>
            <a:endParaRPr lang="es-MX" dirty="0"/>
          </a:p>
          <a:p>
            <a:pPr>
              <a:buFont typeface="Arial" panose="020B0604020202020204" pitchFamily="34" charset="0"/>
              <a:buChar char="•"/>
            </a:pPr>
            <a:endParaRPr lang="es-MX" i="1" dirty="0"/>
          </a:p>
          <a:p>
            <a:pPr>
              <a:buFont typeface="Arial" panose="020B0604020202020204" pitchFamily="34" charset="0"/>
              <a:buChar char="•"/>
            </a:pPr>
            <a:r>
              <a:rPr lang="es-MX" i="1" dirty="0"/>
              <a:t>“Dame un </a:t>
            </a:r>
            <a:r>
              <a:rPr lang="es-MX" i="1" dirty="0" err="1"/>
              <a:t>dashboard</a:t>
            </a:r>
            <a:r>
              <a:rPr lang="es-MX" i="1" dirty="0"/>
              <a:t> que muestre los indicadores críticos que debería presentar un CFO a inversionistas.”</a:t>
            </a:r>
            <a:endParaRPr lang="es-MX" dirty="0"/>
          </a:p>
        </p:txBody>
      </p:sp>
    </p:spTree>
    <p:extLst>
      <p:ext uri="{BB962C8B-B14F-4D97-AF65-F5344CB8AC3E}">
        <p14:creationId xmlns:p14="http://schemas.microsoft.com/office/powerpoint/2010/main" val="273794495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E8EDA98-DF8E-41E8-F42A-194125471101}"/>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E2272E3-BCB3-6B97-9208-B150FC37D86E}"/>
              </a:ext>
            </a:extLst>
          </p:cNvPr>
          <p:cNvSpPr>
            <a:spLocks noGrp="1"/>
          </p:cNvSpPr>
          <p:nvPr>
            <p:ph type="title"/>
          </p:nvPr>
        </p:nvSpPr>
        <p:spPr>
          <a:xfrm>
            <a:off x="659993" y="535050"/>
            <a:ext cx="10872012" cy="880744"/>
          </a:xfrm>
        </p:spPr>
        <p:txBody>
          <a:bodyPr wrap="square" anchor="ctr">
            <a:normAutofit/>
          </a:bodyPr>
          <a:lstStyle/>
          <a:p>
            <a:r>
              <a:rPr lang="es-MX" b="1" dirty="0" err="1">
                <a:solidFill>
                  <a:schemeClr val="tx1"/>
                </a:solidFill>
              </a:rPr>
              <a:t>Kpis</a:t>
            </a:r>
            <a:r>
              <a:rPr lang="es-MX" b="1" dirty="0">
                <a:solidFill>
                  <a:schemeClr val="tx1"/>
                </a:solidFill>
              </a:rPr>
              <a:t> </a:t>
            </a:r>
          </a:p>
        </p:txBody>
      </p:sp>
      <p:pic>
        <p:nvPicPr>
          <p:cNvPr id="5" name="Picture 3" descr="Lupa resalta un rendimiento económico decreciente">
            <a:extLst>
              <a:ext uri="{FF2B5EF4-FFF2-40B4-BE49-F238E27FC236}">
                <a16:creationId xmlns:a16="http://schemas.microsoft.com/office/drawing/2014/main" id="{024E79A6-4D3B-5F88-E39E-B59DB29E45AA}"/>
              </a:ext>
            </a:extLst>
          </p:cNvPr>
          <p:cNvPicPr>
            <a:picLocks noChangeAspect="1"/>
          </p:cNvPicPr>
          <p:nvPr/>
        </p:nvPicPr>
        <p:blipFill>
          <a:blip r:embed="rId2"/>
          <a:srcRect t="21166" b="18857"/>
          <a:stretch>
            <a:fillRect/>
          </a:stretch>
        </p:blipFill>
        <p:spPr>
          <a:xfrm>
            <a:off x="659993" y="1606294"/>
            <a:ext cx="10872012" cy="4352544"/>
          </a:xfrm>
          <a:prstGeom prst="rect">
            <a:avLst/>
          </a:prstGeom>
          <a:noFill/>
        </p:spPr>
      </p:pic>
    </p:spTree>
    <p:extLst>
      <p:ext uri="{BB962C8B-B14F-4D97-AF65-F5344CB8AC3E}">
        <p14:creationId xmlns:p14="http://schemas.microsoft.com/office/powerpoint/2010/main" val="400827927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F62A94D-C8CC-3CE4-BCD9-81023249834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3A32124-7476-BE2C-752E-A4FCF1916F38}"/>
              </a:ext>
            </a:extLst>
          </p:cNvPr>
          <p:cNvSpPr txBox="1">
            <a:spLocks noGrp="1"/>
          </p:cNvSpPr>
          <p:nvPr>
            <p:ph type="title"/>
          </p:nvPr>
        </p:nvSpPr>
        <p:spPr>
          <a:xfrm>
            <a:off x="1729105" y="838506"/>
            <a:ext cx="8733790" cy="443711"/>
          </a:xfrm>
          <a:prstGeom prst="rect">
            <a:avLst/>
          </a:prstGeom>
        </p:spPr>
        <p:txBody>
          <a:bodyPr vert="horz" wrap="square" lIns="0" tIns="12700" rIns="0" bIns="0" rtlCol="0">
            <a:spAutoFit/>
          </a:bodyPr>
          <a:lstStyle/>
          <a:p>
            <a:pPr lvl="0"/>
            <a:r>
              <a:rPr lang="es-MX" dirty="0"/>
              <a:t>Análisis de estados financieros </a:t>
            </a:r>
          </a:p>
        </p:txBody>
      </p:sp>
      <p:sp>
        <p:nvSpPr>
          <p:cNvPr id="4" name="CuadroTexto 3">
            <a:extLst>
              <a:ext uri="{FF2B5EF4-FFF2-40B4-BE49-F238E27FC236}">
                <a16:creationId xmlns:a16="http://schemas.microsoft.com/office/drawing/2014/main" id="{D2406CA0-9E99-D98D-A0D0-33235C84DE55}"/>
              </a:ext>
            </a:extLst>
          </p:cNvPr>
          <p:cNvSpPr txBox="1"/>
          <p:nvPr/>
        </p:nvSpPr>
        <p:spPr>
          <a:xfrm>
            <a:off x="1098354" y="1941250"/>
            <a:ext cx="8801116" cy="1477328"/>
          </a:xfrm>
          <a:prstGeom prst="rect">
            <a:avLst/>
          </a:prstGeom>
          <a:noFill/>
        </p:spPr>
        <p:txBody>
          <a:bodyPr wrap="square">
            <a:spAutoFit/>
          </a:bodyPr>
          <a:lstStyle/>
          <a:p>
            <a:pPr>
              <a:buNone/>
            </a:pPr>
            <a:r>
              <a:rPr lang="es-ES" b="1" dirty="0"/>
              <a:t> Planeación y Estrategia</a:t>
            </a:r>
          </a:p>
          <a:p>
            <a:pPr>
              <a:buFont typeface="Arial" panose="020B0604020202020204" pitchFamily="34" charset="0"/>
              <a:buChar char="•"/>
            </a:pPr>
            <a:r>
              <a:rPr lang="es-ES" b="1" dirty="0"/>
              <a:t>Proyecciones financieras</a:t>
            </a:r>
            <a:r>
              <a:rPr lang="es-ES" dirty="0"/>
              <a:t>: preparar estados proforma para evaluar escenarios futuros.</a:t>
            </a:r>
          </a:p>
          <a:p>
            <a:pPr>
              <a:buFont typeface="Arial" panose="020B0604020202020204" pitchFamily="34" charset="0"/>
              <a:buChar char="•"/>
            </a:pPr>
            <a:r>
              <a:rPr lang="es-ES" b="1" dirty="0"/>
              <a:t>Presupuestos vs. real</a:t>
            </a:r>
            <a:r>
              <a:rPr lang="es-ES" dirty="0"/>
              <a:t>: comparar desempeño con metas establecidas.</a:t>
            </a:r>
          </a:p>
          <a:p>
            <a:pPr>
              <a:buFont typeface="Arial" panose="020B0604020202020204" pitchFamily="34" charset="0"/>
              <a:buChar char="•"/>
            </a:pPr>
            <a:r>
              <a:rPr lang="es-ES" b="1" dirty="0"/>
              <a:t>Modelos de valuación</a:t>
            </a:r>
            <a:r>
              <a:rPr lang="es-ES" dirty="0"/>
              <a:t>: flujos descontados (DCF), múltiplos o comparables de mercado.</a:t>
            </a:r>
          </a:p>
          <a:p>
            <a:pPr>
              <a:buFont typeface="Arial" panose="020B0604020202020204" pitchFamily="34" charset="0"/>
              <a:buChar char="•"/>
            </a:pPr>
            <a:r>
              <a:rPr lang="es-ES" b="1" dirty="0"/>
              <a:t>Detección de riesgos</a:t>
            </a:r>
            <a:r>
              <a:rPr lang="es-ES" dirty="0"/>
              <a:t>: identificar concentración de clientes, proveedores o deudas.</a:t>
            </a:r>
          </a:p>
        </p:txBody>
      </p:sp>
      <p:sp>
        <p:nvSpPr>
          <p:cNvPr id="10" name="CuadroTexto 9">
            <a:extLst>
              <a:ext uri="{FF2B5EF4-FFF2-40B4-BE49-F238E27FC236}">
                <a16:creationId xmlns:a16="http://schemas.microsoft.com/office/drawing/2014/main" id="{5A104DEC-5CB4-3E03-51DD-CC2E85E16E93}"/>
              </a:ext>
            </a:extLst>
          </p:cNvPr>
          <p:cNvSpPr txBox="1"/>
          <p:nvPr/>
        </p:nvSpPr>
        <p:spPr>
          <a:xfrm>
            <a:off x="1098354" y="4178086"/>
            <a:ext cx="9364541" cy="1200329"/>
          </a:xfrm>
          <a:prstGeom prst="rect">
            <a:avLst/>
          </a:prstGeom>
          <a:noFill/>
        </p:spPr>
        <p:txBody>
          <a:bodyPr wrap="square">
            <a:spAutoFit/>
          </a:bodyPr>
          <a:lstStyle/>
          <a:p>
            <a:pPr>
              <a:buNone/>
            </a:pPr>
            <a:r>
              <a:rPr lang="es-ES" b="1" dirty="0"/>
              <a:t>Cumplimiento Fiscal y Contable</a:t>
            </a:r>
          </a:p>
          <a:p>
            <a:pPr>
              <a:buNone/>
            </a:pPr>
            <a:endParaRPr lang="es-ES" b="1" dirty="0"/>
          </a:p>
          <a:p>
            <a:pPr>
              <a:buFont typeface="Arial" panose="020B0604020202020204" pitchFamily="34" charset="0"/>
              <a:buChar char="•"/>
            </a:pPr>
            <a:r>
              <a:rPr lang="es-ES" b="1" dirty="0"/>
              <a:t>Cumplimiento normativo</a:t>
            </a:r>
            <a:r>
              <a:rPr lang="es-ES" dirty="0"/>
              <a:t>: verificar alineación con NIF, IFRS o US GAAP.</a:t>
            </a:r>
          </a:p>
          <a:p>
            <a:pPr>
              <a:buFont typeface="Arial" panose="020B0604020202020204" pitchFamily="34" charset="0"/>
              <a:buChar char="•"/>
            </a:pPr>
            <a:r>
              <a:rPr lang="es-ES" b="1" dirty="0"/>
              <a:t>Preparación para auditorías</a:t>
            </a:r>
            <a:r>
              <a:rPr lang="es-ES" dirty="0"/>
              <a:t>: identificar rubros críticos o con mayor riesgo de observaciones.</a:t>
            </a:r>
          </a:p>
        </p:txBody>
      </p:sp>
    </p:spTree>
    <p:extLst>
      <p:ext uri="{BB962C8B-B14F-4D97-AF65-F5344CB8AC3E}">
        <p14:creationId xmlns:p14="http://schemas.microsoft.com/office/powerpoint/2010/main" val="105735913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D6948E9-00CB-A180-440A-4AE44C096DF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FFC57F1-FF4D-3D73-0FEC-B8D8B1DA3433}"/>
              </a:ext>
            </a:extLst>
          </p:cNvPr>
          <p:cNvSpPr txBox="1">
            <a:spLocks noGrp="1"/>
          </p:cNvSpPr>
          <p:nvPr>
            <p:ph type="title"/>
          </p:nvPr>
        </p:nvSpPr>
        <p:spPr>
          <a:xfrm>
            <a:off x="1729105" y="694824"/>
            <a:ext cx="8733790" cy="443711"/>
          </a:xfrm>
          <a:prstGeom prst="rect">
            <a:avLst/>
          </a:prstGeom>
        </p:spPr>
        <p:txBody>
          <a:bodyPr vert="horz" wrap="square" lIns="0" tIns="12700" rIns="0" bIns="0" rtlCol="0">
            <a:spAutoFit/>
          </a:bodyPr>
          <a:lstStyle/>
          <a:p>
            <a:pPr lvl="0"/>
            <a:r>
              <a:rPr lang="es-MX" dirty="0"/>
              <a:t>Análisis de estados financieros </a:t>
            </a:r>
          </a:p>
        </p:txBody>
      </p:sp>
      <p:sp>
        <p:nvSpPr>
          <p:cNvPr id="5" name="CuadroTexto 4">
            <a:extLst>
              <a:ext uri="{FF2B5EF4-FFF2-40B4-BE49-F238E27FC236}">
                <a16:creationId xmlns:a16="http://schemas.microsoft.com/office/drawing/2014/main" id="{89EBCC2C-39E3-2076-6B7F-C1B1041DCF14}"/>
              </a:ext>
            </a:extLst>
          </p:cNvPr>
          <p:cNvSpPr txBox="1"/>
          <p:nvPr/>
        </p:nvSpPr>
        <p:spPr>
          <a:xfrm>
            <a:off x="1381456" y="1674674"/>
            <a:ext cx="8733790" cy="1754326"/>
          </a:xfrm>
          <a:prstGeom prst="rect">
            <a:avLst/>
          </a:prstGeom>
          <a:noFill/>
        </p:spPr>
        <p:txBody>
          <a:bodyPr wrap="square">
            <a:spAutoFit/>
          </a:bodyPr>
          <a:lstStyle/>
          <a:p>
            <a:pPr>
              <a:buNone/>
            </a:pPr>
            <a:r>
              <a:rPr lang="es-ES" b="1" dirty="0"/>
              <a:t>Gestión Operativa</a:t>
            </a:r>
          </a:p>
          <a:p>
            <a:pPr>
              <a:buNone/>
            </a:pPr>
            <a:endParaRPr lang="es-ES" b="1" dirty="0"/>
          </a:p>
          <a:p>
            <a:pPr>
              <a:buFont typeface="Arial" panose="020B0604020202020204" pitchFamily="34" charset="0"/>
              <a:buChar char="•"/>
            </a:pPr>
            <a:r>
              <a:rPr lang="es-ES" b="1" dirty="0"/>
              <a:t>Control de costos y gastos</a:t>
            </a:r>
            <a:r>
              <a:rPr lang="es-ES" dirty="0"/>
              <a:t>: detectar fugas de recursos o ineficiencias.</a:t>
            </a:r>
          </a:p>
          <a:p>
            <a:pPr>
              <a:buFont typeface="Arial" panose="020B0604020202020204" pitchFamily="34" charset="0"/>
              <a:buChar char="•"/>
            </a:pPr>
            <a:r>
              <a:rPr lang="es-ES" b="1" dirty="0"/>
              <a:t>Análisis de flujo de efectivo</a:t>
            </a:r>
            <a:r>
              <a:rPr lang="es-ES" dirty="0"/>
              <a:t>: evaluar liquidez real y capacidad de pago.</a:t>
            </a:r>
          </a:p>
          <a:p>
            <a:pPr>
              <a:buFont typeface="Arial" panose="020B0604020202020204" pitchFamily="34" charset="0"/>
              <a:buChar char="•"/>
            </a:pPr>
            <a:r>
              <a:rPr lang="es-ES" b="1" dirty="0"/>
              <a:t>Ciclos operativos</a:t>
            </a:r>
            <a:r>
              <a:rPr lang="es-ES" dirty="0"/>
              <a:t>: revisar días de inventario, cuentas por cobrar y cuentas por pagar.</a:t>
            </a:r>
          </a:p>
          <a:p>
            <a:pPr>
              <a:buFont typeface="Arial" panose="020B0604020202020204" pitchFamily="34" charset="0"/>
              <a:buChar char="•"/>
            </a:pPr>
            <a:r>
              <a:rPr lang="es-ES" b="1" dirty="0"/>
              <a:t>KPI financieros</a:t>
            </a:r>
            <a:r>
              <a:rPr lang="es-ES" dirty="0"/>
              <a:t>: EBITDA, ROE, ROA, EVA, entre otros.</a:t>
            </a:r>
          </a:p>
        </p:txBody>
      </p:sp>
      <p:sp>
        <p:nvSpPr>
          <p:cNvPr id="7" name="CuadroTexto 6">
            <a:extLst>
              <a:ext uri="{FF2B5EF4-FFF2-40B4-BE49-F238E27FC236}">
                <a16:creationId xmlns:a16="http://schemas.microsoft.com/office/drawing/2014/main" id="{761D3EEB-F20E-BD1C-57AD-F3B3EFEE9D1B}"/>
              </a:ext>
            </a:extLst>
          </p:cNvPr>
          <p:cNvSpPr txBox="1"/>
          <p:nvPr/>
        </p:nvSpPr>
        <p:spPr>
          <a:xfrm>
            <a:off x="1381456" y="3747424"/>
            <a:ext cx="9275657" cy="1754326"/>
          </a:xfrm>
          <a:prstGeom prst="rect">
            <a:avLst/>
          </a:prstGeom>
          <a:noFill/>
        </p:spPr>
        <p:txBody>
          <a:bodyPr wrap="square">
            <a:spAutoFit/>
          </a:bodyPr>
          <a:lstStyle/>
          <a:p>
            <a:pPr>
              <a:buNone/>
            </a:pPr>
            <a:r>
              <a:rPr lang="es-ES" b="1" dirty="0"/>
              <a:t>Gobierno Corporativo y Toma de Decisiones</a:t>
            </a:r>
          </a:p>
          <a:p>
            <a:pPr>
              <a:buNone/>
            </a:pPr>
            <a:endParaRPr lang="es-ES" b="1" dirty="0"/>
          </a:p>
          <a:p>
            <a:pPr>
              <a:buFont typeface="Arial" panose="020B0604020202020204" pitchFamily="34" charset="0"/>
              <a:buChar char="•"/>
            </a:pPr>
            <a:r>
              <a:rPr lang="es-ES" b="1" dirty="0"/>
              <a:t>Informes para inversionistas</a:t>
            </a:r>
            <a:r>
              <a:rPr lang="es-ES" dirty="0"/>
              <a:t>: destacar solidez y perspectivas de crecimiento.</a:t>
            </a:r>
          </a:p>
          <a:p>
            <a:pPr>
              <a:buFont typeface="Arial" panose="020B0604020202020204" pitchFamily="34" charset="0"/>
              <a:buChar char="•"/>
            </a:pPr>
            <a:r>
              <a:rPr lang="es-ES" b="1" dirty="0"/>
              <a:t>Seguimiento de convenios con bancos</a:t>
            </a:r>
            <a:r>
              <a:rPr lang="es-ES" dirty="0"/>
              <a:t>: comprobar cumplimiento de cláusulas financieras.</a:t>
            </a:r>
          </a:p>
          <a:p>
            <a:pPr>
              <a:buFont typeface="Arial" panose="020B0604020202020204" pitchFamily="34" charset="0"/>
              <a:buChar char="•"/>
            </a:pPr>
            <a:r>
              <a:rPr lang="es-ES" b="1" dirty="0"/>
              <a:t>Evaluación de dividendos o reinversión</a:t>
            </a:r>
            <a:r>
              <a:rPr lang="es-ES" dirty="0"/>
              <a:t>: analizar si conviene distribuir utilidades o capitalizar.</a:t>
            </a:r>
          </a:p>
          <a:p>
            <a:pPr>
              <a:buFont typeface="Arial" panose="020B0604020202020204" pitchFamily="34" charset="0"/>
              <a:buChar char="•"/>
            </a:pPr>
            <a:r>
              <a:rPr lang="es-ES" b="1" dirty="0"/>
              <a:t>Benchmarking</a:t>
            </a:r>
            <a:r>
              <a:rPr lang="es-ES" dirty="0"/>
              <a:t>: comparar resultados con empresas del mismo sector.</a:t>
            </a:r>
          </a:p>
        </p:txBody>
      </p:sp>
    </p:spTree>
    <p:extLst>
      <p:ext uri="{BB962C8B-B14F-4D97-AF65-F5344CB8AC3E}">
        <p14:creationId xmlns:p14="http://schemas.microsoft.com/office/powerpoint/2010/main" val="142275780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3757CBC-9576-8B42-B914-8369B59C856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9A2D0E5-6DF9-73C4-95A5-1A2823EF9AEF}"/>
              </a:ext>
            </a:extLst>
          </p:cNvPr>
          <p:cNvSpPr txBox="1">
            <a:spLocks noGrp="1"/>
          </p:cNvSpPr>
          <p:nvPr>
            <p:ph type="title"/>
          </p:nvPr>
        </p:nvSpPr>
        <p:spPr>
          <a:xfrm>
            <a:off x="1729105" y="816733"/>
            <a:ext cx="8733790" cy="443711"/>
          </a:xfrm>
          <a:prstGeom prst="rect">
            <a:avLst/>
          </a:prstGeom>
        </p:spPr>
        <p:txBody>
          <a:bodyPr vert="horz" wrap="square" lIns="0" tIns="12700" rIns="0" bIns="0" rtlCol="0">
            <a:spAutoFit/>
          </a:bodyPr>
          <a:lstStyle/>
          <a:p>
            <a:pPr lvl="0"/>
            <a:r>
              <a:rPr lang="es-MX" dirty="0"/>
              <a:t>Análisis de estados financieros </a:t>
            </a:r>
          </a:p>
        </p:txBody>
      </p:sp>
      <p:sp>
        <p:nvSpPr>
          <p:cNvPr id="4" name="CuadroTexto 3">
            <a:extLst>
              <a:ext uri="{FF2B5EF4-FFF2-40B4-BE49-F238E27FC236}">
                <a16:creationId xmlns:a16="http://schemas.microsoft.com/office/drawing/2014/main" id="{EF1F55F0-787B-BB74-2E9E-0394B831B686}"/>
              </a:ext>
            </a:extLst>
          </p:cNvPr>
          <p:cNvSpPr txBox="1"/>
          <p:nvPr/>
        </p:nvSpPr>
        <p:spPr>
          <a:xfrm>
            <a:off x="2452914" y="2209524"/>
            <a:ext cx="10972800" cy="1754326"/>
          </a:xfrm>
          <a:prstGeom prst="rect">
            <a:avLst/>
          </a:prstGeom>
          <a:noFill/>
        </p:spPr>
        <p:txBody>
          <a:bodyPr wrap="square">
            <a:spAutoFit/>
          </a:bodyPr>
          <a:lstStyle/>
          <a:p>
            <a:pPr>
              <a:buNone/>
            </a:pPr>
            <a:r>
              <a:rPr lang="es-ES" b="1" dirty="0"/>
              <a:t>Casos Especiales</a:t>
            </a:r>
          </a:p>
          <a:p>
            <a:pPr>
              <a:buNone/>
            </a:pPr>
            <a:endParaRPr lang="es-ES" b="1" dirty="0"/>
          </a:p>
          <a:p>
            <a:pPr>
              <a:buFont typeface="Arial" panose="020B0604020202020204" pitchFamily="34" charset="0"/>
              <a:buChar char="•"/>
            </a:pPr>
            <a:r>
              <a:rPr lang="es-ES" b="1" dirty="0"/>
              <a:t>Análisis de fusiones o adquisiciones</a:t>
            </a:r>
            <a:r>
              <a:rPr lang="es-ES" dirty="0"/>
              <a:t>: </a:t>
            </a:r>
            <a:r>
              <a:rPr lang="es-ES" dirty="0" err="1"/>
              <a:t>due</a:t>
            </a:r>
            <a:r>
              <a:rPr lang="es-ES" dirty="0"/>
              <a:t> </a:t>
            </a:r>
            <a:r>
              <a:rPr lang="es-ES" dirty="0" err="1"/>
              <a:t>diligence</a:t>
            </a:r>
            <a:r>
              <a:rPr lang="es-ES" dirty="0"/>
              <a:t> financiera.</a:t>
            </a:r>
          </a:p>
          <a:p>
            <a:pPr>
              <a:buFont typeface="Arial" panose="020B0604020202020204" pitchFamily="34" charset="0"/>
              <a:buChar char="•"/>
            </a:pPr>
            <a:r>
              <a:rPr lang="es-ES" b="1" dirty="0"/>
              <a:t>Valoración de activos intangibles</a:t>
            </a:r>
            <a:r>
              <a:rPr lang="es-ES" dirty="0"/>
              <a:t>: marcas, software, know-how.</a:t>
            </a:r>
          </a:p>
          <a:p>
            <a:pPr>
              <a:buFont typeface="Arial" panose="020B0604020202020204" pitchFamily="34" charset="0"/>
              <a:buChar char="•"/>
            </a:pPr>
            <a:r>
              <a:rPr lang="es-ES" b="1" dirty="0"/>
              <a:t>Reestructuración</a:t>
            </a:r>
            <a:r>
              <a:rPr lang="es-ES" dirty="0"/>
              <a:t>: ver impacto de un cambio en deuda o capital.</a:t>
            </a:r>
          </a:p>
          <a:p>
            <a:pPr>
              <a:buFont typeface="Arial" panose="020B0604020202020204" pitchFamily="34" charset="0"/>
              <a:buChar char="•"/>
            </a:pPr>
            <a:r>
              <a:rPr lang="es-ES" b="1" dirty="0"/>
              <a:t>Proyectos de inversión</a:t>
            </a:r>
            <a:r>
              <a:rPr lang="es-ES" dirty="0"/>
              <a:t>: medir viabilidad financiera y retorno esperado.</a:t>
            </a:r>
          </a:p>
        </p:txBody>
      </p:sp>
    </p:spTree>
    <p:extLst>
      <p:ext uri="{BB962C8B-B14F-4D97-AF65-F5344CB8AC3E}">
        <p14:creationId xmlns:p14="http://schemas.microsoft.com/office/powerpoint/2010/main" val="17504423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E7B4F0A-C616-1B8F-71D9-609274AB61AC}"/>
              </a:ext>
            </a:extLst>
          </p:cNvPr>
          <p:cNvSpPr>
            <a:spLocks noGrp="1"/>
          </p:cNvSpPr>
          <p:nvPr>
            <p:ph type="title"/>
          </p:nvPr>
        </p:nvSpPr>
        <p:spPr/>
        <p:txBody>
          <a:bodyPr/>
          <a:lstStyle/>
          <a:p>
            <a:r>
              <a:rPr lang="es-MX" dirty="0"/>
              <a:t>Proyecciones Financieras</a:t>
            </a:r>
          </a:p>
        </p:txBody>
      </p:sp>
      <p:pic>
        <p:nvPicPr>
          <p:cNvPr id="1026" name="Picture 2" descr="Proyecciones Financieras Inexactas: Causas, Consecuencias y Soluciones para  una Planificación Sólida">
            <a:extLst>
              <a:ext uri="{FF2B5EF4-FFF2-40B4-BE49-F238E27FC236}">
                <a16:creationId xmlns:a16="http://schemas.microsoft.com/office/drawing/2014/main" id="{9B1C472F-457F-1BEA-C620-1FEF4CB43F8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61555" y="2056255"/>
            <a:ext cx="6603174" cy="3453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61137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496414" y="1170914"/>
            <a:ext cx="2632583" cy="1072540"/>
          </a:xfrm>
          <a:prstGeom prst="rect">
            <a:avLst/>
          </a:prstGeom>
        </p:spPr>
      </p:pic>
      <p:pic>
        <p:nvPicPr>
          <p:cNvPr id="3" name="object 3"/>
          <p:cNvPicPr/>
          <p:nvPr/>
        </p:nvPicPr>
        <p:blipFill>
          <a:blip r:embed="rId3" cstate="print"/>
          <a:stretch>
            <a:fillRect/>
          </a:stretch>
        </p:blipFill>
        <p:spPr>
          <a:xfrm>
            <a:off x="2496413" y="2645411"/>
            <a:ext cx="2631186" cy="1549781"/>
          </a:xfrm>
          <a:prstGeom prst="rect">
            <a:avLst/>
          </a:prstGeom>
        </p:spPr>
      </p:pic>
      <p:pic>
        <p:nvPicPr>
          <p:cNvPr id="4" name="object 4"/>
          <p:cNvPicPr/>
          <p:nvPr/>
        </p:nvPicPr>
        <p:blipFill>
          <a:blip r:embed="rId4" cstate="print"/>
          <a:stretch>
            <a:fillRect/>
          </a:stretch>
        </p:blipFill>
        <p:spPr>
          <a:xfrm>
            <a:off x="2497836" y="4686003"/>
            <a:ext cx="2464544" cy="850744"/>
          </a:xfrm>
          <a:prstGeom prst="rect">
            <a:avLst/>
          </a:prstGeom>
        </p:spPr>
      </p:pic>
      <p:grpSp>
        <p:nvGrpSpPr>
          <p:cNvPr id="5" name="object 5"/>
          <p:cNvGrpSpPr/>
          <p:nvPr/>
        </p:nvGrpSpPr>
        <p:grpSpPr>
          <a:xfrm>
            <a:off x="1995806" y="320421"/>
            <a:ext cx="8429625" cy="6216015"/>
            <a:chOff x="471805" y="320420"/>
            <a:chExt cx="8429625" cy="6216015"/>
          </a:xfrm>
        </p:grpSpPr>
        <p:sp>
          <p:nvSpPr>
            <p:cNvPr id="6" name="object 6"/>
            <p:cNvSpPr/>
            <p:nvPr/>
          </p:nvSpPr>
          <p:spPr>
            <a:xfrm>
              <a:off x="3972051" y="320420"/>
              <a:ext cx="4929505" cy="6212840"/>
            </a:xfrm>
            <a:custGeom>
              <a:avLst/>
              <a:gdLst/>
              <a:ahLst/>
              <a:cxnLst/>
              <a:rect l="l" t="t" r="r" b="b"/>
              <a:pathLst>
                <a:path w="4929505" h="6212840">
                  <a:moveTo>
                    <a:pt x="4929378" y="0"/>
                  </a:moveTo>
                  <a:lnTo>
                    <a:pt x="0" y="0"/>
                  </a:lnTo>
                  <a:lnTo>
                    <a:pt x="0" y="6212763"/>
                  </a:lnTo>
                  <a:lnTo>
                    <a:pt x="2346833" y="6212763"/>
                  </a:lnTo>
                  <a:lnTo>
                    <a:pt x="4929378" y="2864992"/>
                  </a:lnTo>
                  <a:lnTo>
                    <a:pt x="4929378" y="0"/>
                  </a:lnTo>
                  <a:close/>
                </a:path>
              </a:pathLst>
            </a:custGeom>
            <a:solidFill>
              <a:srgbClr val="7E7E7E">
                <a:alpha val="25097"/>
              </a:srgbClr>
            </a:solidFill>
          </p:spPr>
          <p:txBody>
            <a:bodyPr wrap="square" lIns="0" tIns="0" rIns="0" bIns="0" rtlCol="0"/>
            <a:lstStyle/>
            <a:p>
              <a:endParaRPr kern="0">
                <a:solidFill>
                  <a:sysClr val="windowText" lastClr="000000"/>
                </a:solidFill>
              </a:endParaRPr>
            </a:p>
          </p:txBody>
        </p:sp>
        <p:sp>
          <p:nvSpPr>
            <p:cNvPr id="7" name="object 7"/>
            <p:cNvSpPr/>
            <p:nvPr/>
          </p:nvSpPr>
          <p:spPr>
            <a:xfrm>
              <a:off x="6432550" y="3335909"/>
              <a:ext cx="2468880" cy="3200400"/>
            </a:xfrm>
            <a:custGeom>
              <a:avLst/>
              <a:gdLst/>
              <a:ahLst/>
              <a:cxnLst/>
              <a:rect l="l" t="t" r="r" b="b"/>
              <a:pathLst>
                <a:path w="2468879" h="3200400">
                  <a:moveTo>
                    <a:pt x="2468879" y="0"/>
                  </a:moveTo>
                  <a:lnTo>
                    <a:pt x="0" y="3200361"/>
                  </a:lnTo>
                  <a:lnTo>
                    <a:pt x="2468879" y="3200361"/>
                  </a:lnTo>
                  <a:lnTo>
                    <a:pt x="2468879" y="0"/>
                  </a:lnTo>
                  <a:close/>
                </a:path>
              </a:pathLst>
            </a:custGeom>
            <a:solidFill>
              <a:srgbClr val="8063A1"/>
            </a:solidFill>
          </p:spPr>
          <p:txBody>
            <a:bodyPr wrap="square" lIns="0" tIns="0" rIns="0" bIns="0" rtlCol="0"/>
            <a:lstStyle/>
            <a:p>
              <a:endParaRPr kern="0">
                <a:solidFill>
                  <a:sysClr val="windowText" lastClr="000000"/>
                </a:solidFill>
              </a:endParaRPr>
            </a:p>
          </p:txBody>
        </p:sp>
        <p:sp>
          <p:nvSpPr>
            <p:cNvPr id="8" name="object 8"/>
            <p:cNvSpPr/>
            <p:nvPr/>
          </p:nvSpPr>
          <p:spPr>
            <a:xfrm>
              <a:off x="481330" y="623214"/>
              <a:ext cx="8178800" cy="5608320"/>
            </a:xfrm>
            <a:custGeom>
              <a:avLst/>
              <a:gdLst/>
              <a:ahLst/>
              <a:cxnLst/>
              <a:rect l="l" t="t" r="r" b="b"/>
              <a:pathLst>
                <a:path w="8178800" h="5608320">
                  <a:moveTo>
                    <a:pt x="0" y="5607939"/>
                  </a:moveTo>
                  <a:lnTo>
                    <a:pt x="8178800" y="5607939"/>
                  </a:lnTo>
                  <a:lnTo>
                    <a:pt x="8178800" y="0"/>
                  </a:lnTo>
                  <a:lnTo>
                    <a:pt x="0" y="0"/>
                  </a:lnTo>
                  <a:lnTo>
                    <a:pt x="0" y="5607939"/>
                  </a:lnTo>
                  <a:close/>
                </a:path>
              </a:pathLst>
            </a:custGeom>
            <a:ln w="19050">
              <a:solidFill>
                <a:srgbClr val="404040"/>
              </a:solidFill>
            </a:ln>
          </p:spPr>
          <p:txBody>
            <a:bodyPr wrap="square" lIns="0" tIns="0" rIns="0" bIns="0" rtlCol="0"/>
            <a:lstStyle/>
            <a:p>
              <a:endParaRPr kern="0">
                <a:solidFill>
                  <a:sysClr val="windowText" lastClr="000000"/>
                </a:solidFill>
              </a:endParaRPr>
            </a:p>
          </p:txBody>
        </p:sp>
      </p:grpSp>
      <p:sp>
        <p:nvSpPr>
          <p:cNvPr id="9" name="object 9"/>
          <p:cNvSpPr txBox="1"/>
          <p:nvPr/>
        </p:nvSpPr>
        <p:spPr>
          <a:xfrm>
            <a:off x="5935472" y="1576197"/>
            <a:ext cx="3879215" cy="2540635"/>
          </a:xfrm>
          <a:prstGeom prst="rect">
            <a:avLst/>
          </a:prstGeom>
        </p:spPr>
        <p:txBody>
          <a:bodyPr vert="horz" wrap="square" lIns="0" tIns="58419" rIns="0" bIns="0" rtlCol="0">
            <a:spAutoFit/>
          </a:bodyPr>
          <a:lstStyle/>
          <a:p>
            <a:pPr marL="12700" marR="5080">
              <a:lnSpc>
                <a:spcPct val="90000"/>
              </a:lnSpc>
              <a:spcBef>
                <a:spcPts val="459"/>
              </a:spcBef>
            </a:pPr>
            <a:r>
              <a:rPr sz="3000" kern="0" dirty="0">
                <a:solidFill>
                  <a:sysClr val="windowText" lastClr="000000"/>
                </a:solidFill>
                <a:latin typeface="Calibri"/>
                <a:cs typeface="Calibri"/>
              </a:rPr>
              <a:t>¿Qué</a:t>
            </a:r>
            <a:r>
              <a:rPr sz="3000" kern="0" spc="-45" dirty="0">
                <a:solidFill>
                  <a:sysClr val="windowText" lastClr="000000"/>
                </a:solidFill>
                <a:latin typeface="Calibri"/>
                <a:cs typeface="Calibri"/>
              </a:rPr>
              <a:t> </a:t>
            </a:r>
            <a:r>
              <a:rPr sz="3000" kern="0" dirty="0">
                <a:solidFill>
                  <a:sysClr val="windowText" lastClr="000000"/>
                </a:solidFill>
                <a:latin typeface="Calibri"/>
                <a:cs typeface="Calibri"/>
              </a:rPr>
              <a:t>opina</a:t>
            </a:r>
            <a:r>
              <a:rPr sz="3000" kern="0" spc="-30" dirty="0">
                <a:solidFill>
                  <a:sysClr val="windowText" lastClr="000000"/>
                </a:solidFill>
                <a:latin typeface="Calibri"/>
                <a:cs typeface="Calibri"/>
              </a:rPr>
              <a:t> </a:t>
            </a:r>
            <a:r>
              <a:rPr sz="3000" kern="0" dirty="0">
                <a:solidFill>
                  <a:sysClr val="windowText" lastClr="000000"/>
                </a:solidFill>
                <a:latin typeface="Calibri"/>
                <a:cs typeface="Calibri"/>
              </a:rPr>
              <a:t>del</a:t>
            </a:r>
            <a:r>
              <a:rPr sz="3000" kern="0" spc="-35" dirty="0">
                <a:solidFill>
                  <a:sysClr val="windowText" lastClr="000000"/>
                </a:solidFill>
                <a:latin typeface="Calibri"/>
                <a:cs typeface="Calibri"/>
              </a:rPr>
              <a:t> </a:t>
            </a:r>
            <a:r>
              <a:rPr sz="3000" kern="0" dirty="0">
                <a:solidFill>
                  <a:sysClr val="windowText" lastClr="000000"/>
                </a:solidFill>
                <a:latin typeface="Calibri"/>
                <a:cs typeface="Calibri"/>
              </a:rPr>
              <a:t>uso</a:t>
            </a:r>
            <a:r>
              <a:rPr sz="3000" kern="0" spc="-30" dirty="0">
                <a:solidFill>
                  <a:sysClr val="windowText" lastClr="000000"/>
                </a:solidFill>
                <a:latin typeface="Calibri"/>
                <a:cs typeface="Calibri"/>
              </a:rPr>
              <a:t> </a:t>
            </a:r>
            <a:r>
              <a:rPr sz="3000" kern="0" dirty="0">
                <a:solidFill>
                  <a:sysClr val="windowText" lastClr="000000"/>
                </a:solidFill>
                <a:latin typeface="Calibri"/>
                <a:cs typeface="Calibri"/>
              </a:rPr>
              <a:t>de</a:t>
            </a:r>
            <a:r>
              <a:rPr sz="3000" kern="0" spc="-40" dirty="0">
                <a:solidFill>
                  <a:sysClr val="windowText" lastClr="000000"/>
                </a:solidFill>
                <a:latin typeface="Calibri"/>
                <a:cs typeface="Calibri"/>
              </a:rPr>
              <a:t> </a:t>
            </a:r>
            <a:r>
              <a:rPr sz="3000" kern="0" spc="-25" dirty="0">
                <a:solidFill>
                  <a:sysClr val="windowText" lastClr="000000"/>
                </a:solidFill>
                <a:latin typeface="Calibri"/>
                <a:cs typeface="Calibri"/>
              </a:rPr>
              <a:t>IA </a:t>
            </a:r>
            <a:r>
              <a:rPr sz="3000" kern="0" dirty="0">
                <a:solidFill>
                  <a:sysClr val="windowText" lastClr="000000"/>
                </a:solidFill>
                <a:latin typeface="Calibri"/>
                <a:cs typeface="Calibri"/>
              </a:rPr>
              <a:t>por</a:t>
            </a:r>
            <a:r>
              <a:rPr sz="3000" kern="0" spc="-50" dirty="0">
                <a:solidFill>
                  <a:sysClr val="windowText" lastClr="000000"/>
                </a:solidFill>
                <a:latin typeface="Calibri"/>
                <a:cs typeface="Calibri"/>
              </a:rPr>
              <a:t> </a:t>
            </a:r>
            <a:r>
              <a:rPr sz="3000" kern="0" dirty="0">
                <a:solidFill>
                  <a:sysClr val="windowText" lastClr="000000"/>
                </a:solidFill>
                <a:latin typeface="Calibri"/>
                <a:cs typeface="Calibri"/>
              </a:rPr>
              <a:t>los</a:t>
            </a:r>
            <a:r>
              <a:rPr sz="3000" kern="0" spc="-40" dirty="0">
                <a:solidFill>
                  <a:sysClr val="windowText" lastClr="000000"/>
                </a:solidFill>
                <a:latin typeface="Calibri"/>
                <a:cs typeface="Calibri"/>
              </a:rPr>
              <a:t> </a:t>
            </a:r>
            <a:r>
              <a:rPr sz="3000" kern="0" spc="-10" dirty="0">
                <a:solidFill>
                  <a:sysClr val="windowText" lastClr="000000"/>
                </a:solidFill>
                <a:latin typeface="Calibri"/>
                <a:cs typeface="Calibri"/>
              </a:rPr>
              <a:t>Contadores </a:t>
            </a:r>
            <a:r>
              <a:rPr sz="3000" kern="0" dirty="0">
                <a:solidFill>
                  <a:sysClr val="windowText" lastClr="000000"/>
                </a:solidFill>
                <a:latin typeface="Calibri"/>
                <a:cs typeface="Calibri"/>
              </a:rPr>
              <a:t>Públicos</a:t>
            </a:r>
            <a:r>
              <a:rPr sz="3000" kern="0" spc="-70" dirty="0">
                <a:solidFill>
                  <a:sysClr val="windowText" lastClr="000000"/>
                </a:solidFill>
                <a:latin typeface="Calibri"/>
                <a:cs typeface="Calibri"/>
              </a:rPr>
              <a:t> </a:t>
            </a:r>
            <a:r>
              <a:rPr sz="3000" kern="0" dirty="0">
                <a:solidFill>
                  <a:sysClr val="windowText" lastClr="000000"/>
                </a:solidFill>
                <a:latin typeface="Calibri"/>
                <a:cs typeface="Calibri"/>
              </a:rPr>
              <a:t>en</a:t>
            </a:r>
            <a:r>
              <a:rPr sz="3000" kern="0" spc="-85" dirty="0">
                <a:solidFill>
                  <a:sysClr val="windowText" lastClr="000000"/>
                </a:solidFill>
                <a:latin typeface="Calibri"/>
                <a:cs typeface="Calibri"/>
              </a:rPr>
              <a:t> </a:t>
            </a:r>
            <a:r>
              <a:rPr sz="3000" kern="0" dirty="0">
                <a:solidFill>
                  <a:sysClr val="windowText" lastClr="000000"/>
                </a:solidFill>
                <a:latin typeface="Calibri"/>
                <a:cs typeface="Calibri"/>
              </a:rPr>
              <a:t>Mexico</a:t>
            </a:r>
            <a:r>
              <a:rPr sz="3000" kern="0" spc="-75" dirty="0">
                <a:solidFill>
                  <a:sysClr val="windowText" lastClr="000000"/>
                </a:solidFill>
                <a:latin typeface="Calibri"/>
                <a:cs typeface="Calibri"/>
              </a:rPr>
              <a:t> </a:t>
            </a:r>
            <a:r>
              <a:rPr sz="3000" kern="0" spc="-20" dirty="0">
                <a:solidFill>
                  <a:sysClr val="windowText" lastClr="000000"/>
                </a:solidFill>
                <a:latin typeface="Calibri"/>
                <a:cs typeface="Calibri"/>
              </a:rPr>
              <a:t>para </a:t>
            </a:r>
            <a:r>
              <a:rPr sz="3000" kern="0" dirty="0">
                <a:solidFill>
                  <a:sysClr val="windowText" lastClr="000000"/>
                </a:solidFill>
                <a:latin typeface="Calibri"/>
                <a:cs typeface="Calibri"/>
              </a:rPr>
              <a:t>facilitar</a:t>
            </a:r>
            <a:r>
              <a:rPr sz="3000" kern="0" spc="-95" dirty="0">
                <a:solidFill>
                  <a:sysClr val="windowText" lastClr="000000"/>
                </a:solidFill>
                <a:latin typeface="Calibri"/>
                <a:cs typeface="Calibri"/>
              </a:rPr>
              <a:t> </a:t>
            </a:r>
            <a:r>
              <a:rPr sz="3000" kern="0" dirty="0">
                <a:solidFill>
                  <a:sysClr val="windowText" lastClr="000000"/>
                </a:solidFill>
                <a:latin typeface="Calibri"/>
                <a:cs typeface="Calibri"/>
              </a:rPr>
              <a:t>su</a:t>
            </a:r>
            <a:r>
              <a:rPr sz="3000" kern="0" spc="-90" dirty="0">
                <a:solidFill>
                  <a:sysClr val="windowText" lastClr="000000"/>
                </a:solidFill>
                <a:latin typeface="Calibri"/>
                <a:cs typeface="Calibri"/>
              </a:rPr>
              <a:t> </a:t>
            </a:r>
            <a:r>
              <a:rPr sz="3000" kern="0" dirty="0">
                <a:solidFill>
                  <a:sysClr val="windowText" lastClr="000000"/>
                </a:solidFill>
                <a:latin typeface="Calibri"/>
                <a:cs typeface="Calibri"/>
              </a:rPr>
              <a:t>trabajo</a:t>
            </a:r>
            <a:r>
              <a:rPr sz="3000" kern="0" spc="-105" dirty="0">
                <a:solidFill>
                  <a:sysClr val="windowText" lastClr="000000"/>
                </a:solidFill>
                <a:latin typeface="Calibri"/>
                <a:cs typeface="Calibri"/>
              </a:rPr>
              <a:t> </a:t>
            </a:r>
            <a:r>
              <a:rPr sz="3000" kern="0" spc="-50" dirty="0">
                <a:solidFill>
                  <a:sysClr val="windowText" lastClr="000000"/>
                </a:solidFill>
                <a:latin typeface="Calibri"/>
                <a:cs typeface="Calibri"/>
              </a:rPr>
              <a:t>y </a:t>
            </a:r>
            <a:r>
              <a:rPr sz="3000" kern="0" spc="-10" dirty="0">
                <a:solidFill>
                  <a:sysClr val="windowText" lastClr="000000"/>
                </a:solidFill>
                <a:latin typeface="Calibri"/>
                <a:cs typeface="Calibri"/>
              </a:rPr>
              <a:t>prestar</a:t>
            </a:r>
            <a:r>
              <a:rPr sz="3000" kern="0" spc="-70" dirty="0">
                <a:solidFill>
                  <a:sysClr val="windowText" lastClr="000000"/>
                </a:solidFill>
                <a:latin typeface="Calibri"/>
                <a:cs typeface="Calibri"/>
              </a:rPr>
              <a:t> </a:t>
            </a:r>
            <a:r>
              <a:rPr sz="3000" kern="0" dirty="0">
                <a:solidFill>
                  <a:sysClr val="windowText" lastClr="000000"/>
                </a:solidFill>
                <a:latin typeface="Calibri"/>
                <a:cs typeface="Calibri"/>
              </a:rPr>
              <a:t>un</a:t>
            </a:r>
            <a:r>
              <a:rPr sz="3000" kern="0" spc="-55" dirty="0">
                <a:solidFill>
                  <a:sysClr val="windowText" lastClr="000000"/>
                </a:solidFill>
                <a:latin typeface="Calibri"/>
                <a:cs typeface="Calibri"/>
              </a:rPr>
              <a:t> </a:t>
            </a:r>
            <a:r>
              <a:rPr sz="3000" kern="0" spc="-10" dirty="0">
                <a:solidFill>
                  <a:sysClr val="windowText" lastClr="000000"/>
                </a:solidFill>
                <a:latin typeface="Calibri"/>
                <a:cs typeface="Calibri"/>
              </a:rPr>
              <a:t>mejor</a:t>
            </a:r>
            <a:r>
              <a:rPr sz="3000" kern="0" spc="750" dirty="0">
                <a:solidFill>
                  <a:sysClr val="windowText" lastClr="000000"/>
                </a:solidFill>
                <a:latin typeface="Calibri"/>
                <a:cs typeface="Calibri"/>
              </a:rPr>
              <a:t> </a:t>
            </a:r>
            <a:r>
              <a:rPr sz="3000" kern="0" dirty="0">
                <a:solidFill>
                  <a:sysClr val="windowText" lastClr="000000"/>
                </a:solidFill>
                <a:latin typeface="Calibri"/>
                <a:cs typeface="Calibri"/>
              </a:rPr>
              <a:t>servicio</a:t>
            </a:r>
            <a:r>
              <a:rPr sz="3000" kern="0" spc="-10" dirty="0">
                <a:solidFill>
                  <a:sysClr val="windowText" lastClr="000000"/>
                </a:solidFill>
                <a:latin typeface="Calibri"/>
                <a:cs typeface="Calibri"/>
              </a:rPr>
              <a:t> </a:t>
            </a:r>
            <a:r>
              <a:rPr sz="3000" kern="0" dirty="0">
                <a:solidFill>
                  <a:sysClr val="windowText" lastClr="000000"/>
                </a:solidFill>
                <a:latin typeface="Calibri"/>
                <a:cs typeface="Calibri"/>
              </a:rPr>
              <a:t>al</a:t>
            </a:r>
            <a:r>
              <a:rPr sz="3000" kern="0" spc="-25" dirty="0">
                <a:solidFill>
                  <a:sysClr val="windowText" lastClr="000000"/>
                </a:solidFill>
                <a:latin typeface="Calibri"/>
                <a:cs typeface="Calibri"/>
              </a:rPr>
              <a:t> </a:t>
            </a:r>
            <a:r>
              <a:rPr sz="3000" kern="0" spc="-10" dirty="0">
                <a:solidFill>
                  <a:sysClr val="windowText" lastClr="000000"/>
                </a:solidFill>
                <a:latin typeface="Calibri"/>
                <a:cs typeface="Calibri"/>
              </a:rPr>
              <a:t>cliente?</a:t>
            </a:r>
            <a:endParaRPr sz="3000" kern="0">
              <a:solidFill>
                <a:sysClr val="windowText" lastClr="000000"/>
              </a:solidFill>
              <a:latin typeface="Calibri"/>
              <a:cs typeface="Calibri"/>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E3D8F16-852B-56B5-C80F-9F1FD180FEF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5DE3E26-8DD8-1E2E-D46D-5191429566EC}"/>
              </a:ext>
            </a:extLst>
          </p:cNvPr>
          <p:cNvSpPr txBox="1">
            <a:spLocks noGrp="1"/>
          </p:cNvSpPr>
          <p:nvPr>
            <p:ph type="title"/>
          </p:nvPr>
        </p:nvSpPr>
        <p:spPr>
          <a:xfrm>
            <a:off x="1729105" y="816733"/>
            <a:ext cx="8733790" cy="566822"/>
          </a:xfrm>
          <a:prstGeom prst="rect">
            <a:avLst/>
          </a:prstGeom>
        </p:spPr>
        <p:txBody>
          <a:bodyPr vert="horz" wrap="square" lIns="0" tIns="12700" rIns="0" bIns="0" rtlCol="0">
            <a:spAutoFit/>
          </a:bodyPr>
          <a:lstStyle/>
          <a:p>
            <a:pPr lvl="0"/>
            <a:r>
              <a:rPr lang="es-MX" dirty="0"/>
              <a:t>Proyecciones Financieras</a:t>
            </a:r>
          </a:p>
        </p:txBody>
      </p:sp>
      <p:sp>
        <p:nvSpPr>
          <p:cNvPr id="4" name="CuadroTexto 3">
            <a:extLst>
              <a:ext uri="{FF2B5EF4-FFF2-40B4-BE49-F238E27FC236}">
                <a16:creationId xmlns:a16="http://schemas.microsoft.com/office/drawing/2014/main" id="{16B8FBD5-53EE-7D53-8C7D-80AB6695290A}"/>
              </a:ext>
            </a:extLst>
          </p:cNvPr>
          <p:cNvSpPr txBox="1"/>
          <p:nvPr/>
        </p:nvSpPr>
        <p:spPr>
          <a:xfrm>
            <a:off x="1219200" y="1633452"/>
            <a:ext cx="10972800" cy="5201424"/>
          </a:xfrm>
          <a:prstGeom prst="rect">
            <a:avLst/>
          </a:prstGeom>
          <a:noFill/>
        </p:spPr>
        <p:txBody>
          <a:bodyPr wrap="square">
            <a:spAutoFit/>
          </a:bodyPr>
          <a:lstStyle/>
          <a:p>
            <a:pPr lvl="0"/>
            <a:r>
              <a:rPr lang="es-MX" sz="1600" b="1" dirty="0"/>
              <a:t>Supuestos para las proyecciones financieras</a:t>
            </a:r>
          </a:p>
          <a:p>
            <a:pPr lvl="0"/>
            <a:endParaRPr lang="es-MX" sz="1600" b="1" dirty="0"/>
          </a:p>
          <a:p>
            <a:r>
              <a:rPr lang="es-MX" sz="1500" dirty="0"/>
              <a:t>Cuando hablamos de proyecciones financieras, se deben tomar las bases que soportan los números, mismas que deben ser realistas, consistentes y verificables.</a:t>
            </a:r>
          </a:p>
          <a:p>
            <a:r>
              <a:rPr lang="es-MX" sz="1500" dirty="0"/>
              <a:t>Puntos clave a considerar:</a:t>
            </a:r>
          </a:p>
          <a:p>
            <a:endParaRPr lang="es-MX" sz="1500" dirty="0"/>
          </a:p>
          <a:p>
            <a:pPr marL="285750" lvl="0" indent="-285750">
              <a:buSzPct val="130000"/>
              <a:buFont typeface="Arial" panose="020B0604020202020204" pitchFamily="34" charset="0"/>
              <a:buChar char="•"/>
            </a:pPr>
            <a:r>
              <a:rPr lang="es-MX" sz="1500" b="1" dirty="0"/>
              <a:t>Supuestos macroeconómicos:</a:t>
            </a:r>
          </a:p>
          <a:p>
            <a:pPr marL="628650" lvl="0" indent="-400050">
              <a:buFont typeface="+mj-lt"/>
              <a:buAutoNum type="romanUcPeriod"/>
            </a:pPr>
            <a:r>
              <a:rPr lang="es-MX" sz="1500" dirty="0"/>
              <a:t>Inflación esperada: puede afectar costos y gastos</a:t>
            </a:r>
          </a:p>
          <a:p>
            <a:pPr marL="628650" lvl="0" indent="-400050">
              <a:buFont typeface="+mj-lt"/>
              <a:buAutoNum type="romanUcPeriod"/>
            </a:pPr>
            <a:r>
              <a:rPr lang="es-MX" sz="1500" dirty="0"/>
              <a:t>Tipo de cambio: importante si se llevan acabo operaciones en moneda extranjera</a:t>
            </a:r>
          </a:p>
          <a:p>
            <a:pPr marL="628650" lvl="0" indent="-400050">
              <a:buFont typeface="+mj-lt"/>
              <a:buAutoNum type="romanUcPeriod"/>
            </a:pPr>
            <a:r>
              <a:rPr lang="es-MX" sz="1500" dirty="0"/>
              <a:t>Tasas de interés: relevantes para créditos y financiamientos</a:t>
            </a:r>
          </a:p>
          <a:p>
            <a:pPr lvl="0"/>
            <a:r>
              <a:rPr lang="es-MX" sz="1500" dirty="0"/>
              <a:t>Crecimiento económico: el contexto del crecimiento de la industria</a:t>
            </a:r>
          </a:p>
          <a:p>
            <a:pPr marL="285750" lvl="0" indent="-285750">
              <a:buSzPct val="130000"/>
              <a:buFont typeface="Arial" panose="020B0604020202020204" pitchFamily="34" charset="0"/>
              <a:buChar char="•"/>
            </a:pPr>
            <a:r>
              <a:rPr lang="es-MX" sz="1500" b="1" dirty="0"/>
              <a:t>Supuestos de ventas e ingresos</a:t>
            </a:r>
          </a:p>
          <a:p>
            <a:pPr marL="628650" lvl="0" indent="-447675">
              <a:buFont typeface="+mj-lt"/>
              <a:buAutoNum type="romanUcPeriod"/>
            </a:pPr>
            <a:r>
              <a:rPr lang="es-MX" sz="1500" dirty="0"/>
              <a:t>Crecimiento en volumen o clientes: cuantas unidades o contratos adicionales se espera lograr</a:t>
            </a:r>
          </a:p>
          <a:p>
            <a:pPr marL="628650" lvl="0" indent="-447675">
              <a:buFont typeface="+mj-lt"/>
              <a:buAutoNum type="romanUcPeriod"/>
            </a:pPr>
            <a:r>
              <a:rPr lang="es-MX" sz="1500" dirty="0"/>
              <a:t>Precio de venta promedio: se deben considerar los descuentos, inflación y estrategias comerciales</a:t>
            </a:r>
          </a:p>
          <a:p>
            <a:pPr marL="628650" lvl="0" indent="-447675">
              <a:buFont typeface="+mj-lt"/>
              <a:buAutoNum type="romanUcPeriod"/>
            </a:pPr>
            <a:r>
              <a:rPr lang="es-MX" sz="1500" dirty="0"/>
              <a:t>Estacionalidad: meses con ventas altas o bajas</a:t>
            </a:r>
          </a:p>
          <a:p>
            <a:pPr marL="628650" lvl="0" indent="-447675">
              <a:buFont typeface="+mj-lt"/>
              <a:buAutoNum type="romanUcPeriod"/>
            </a:pPr>
            <a:r>
              <a:rPr lang="es-MX" sz="1500" dirty="0"/>
              <a:t>Penetración de mercado y participación: porcentaje que se espera ganar o mantener</a:t>
            </a:r>
          </a:p>
          <a:p>
            <a:pPr marL="285750" lvl="0" indent="-285750">
              <a:buSzPct val="130000"/>
              <a:buFont typeface="Arial" panose="020B0604020202020204" pitchFamily="34" charset="0"/>
              <a:buChar char="•"/>
            </a:pPr>
            <a:r>
              <a:rPr lang="es-MX" sz="1500" b="1" dirty="0"/>
              <a:t>Supuestos de costos y gastos</a:t>
            </a:r>
          </a:p>
          <a:p>
            <a:pPr marL="628650" lvl="0" indent="-447675">
              <a:buFont typeface="+mj-lt"/>
              <a:buAutoNum type="romanUcPeriod"/>
            </a:pPr>
            <a:r>
              <a:rPr lang="es-MX" sz="1500" dirty="0"/>
              <a:t>Costos variables: como materia prima y logística ya que se deben proyectar en función al volumen de ventas</a:t>
            </a:r>
          </a:p>
          <a:p>
            <a:pPr marL="628650" lvl="0" indent="-447675">
              <a:buFont typeface="+mj-lt"/>
              <a:buAutoNum type="romanUcPeriod"/>
            </a:pPr>
            <a:r>
              <a:rPr lang="es-MX" sz="1500" dirty="0"/>
              <a:t>Costos fijos: sueldos y servicios, por lo general crecen respecto a la inflación o expansión</a:t>
            </a:r>
          </a:p>
          <a:p>
            <a:pPr marL="628650" lvl="0" indent="-447675">
              <a:buFont typeface="+mj-lt"/>
              <a:buAutoNum type="romanUcPeriod"/>
            </a:pPr>
            <a:r>
              <a:rPr lang="es-MX" sz="1500" dirty="0"/>
              <a:t>Eficiencias o ahorros previstos: automatización o renegociación de contratos</a:t>
            </a:r>
          </a:p>
          <a:p>
            <a:endParaRPr lang="es-ES" sz="1500" dirty="0"/>
          </a:p>
        </p:txBody>
      </p:sp>
    </p:spTree>
    <p:extLst>
      <p:ext uri="{BB962C8B-B14F-4D97-AF65-F5344CB8AC3E}">
        <p14:creationId xmlns:p14="http://schemas.microsoft.com/office/powerpoint/2010/main" val="106946356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CF42573-AA0A-D793-4B59-030C48E92CF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B307D73-B081-1547-C09A-F331C8E80659}"/>
              </a:ext>
            </a:extLst>
          </p:cNvPr>
          <p:cNvSpPr txBox="1">
            <a:spLocks noGrp="1"/>
          </p:cNvSpPr>
          <p:nvPr>
            <p:ph type="title"/>
          </p:nvPr>
        </p:nvSpPr>
        <p:spPr>
          <a:xfrm>
            <a:off x="1729105" y="816733"/>
            <a:ext cx="8733790" cy="566822"/>
          </a:xfrm>
          <a:prstGeom prst="rect">
            <a:avLst/>
          </a:prstGeom>
        </p:spPr>
        <p:txBody>
          <a:bodyPr vert="horz" wrap="square" lIns="0" tIns="12700" rIns="0" bIns="0" rtlCol="0">
            <a:spAutoFit/>
          </a:bodyPr>
          <a:lstStyle/>
          <a:p>
            <a:pPr lvl="0"/>
            <a:r>
              <a:rPr lang="es-MX" dirty="0"/>
              <a:t>Proyecciones Financieras</a:t>
            </a:r>
          </a:p>
        </p:txBody>
      </p:sp>
      <p:sp>
        <p:nvSpPr>
          <p:cNvPr id="4" name="CuadroTexto 3">
            <a:extLst>
              <a:ext uri="{FF2B5EF4-FFF2-40B4-BE49-F238E27FC236}">
                <a16:creationId xmlns:a16="http://schemas.microsoft.com/office/drawing/2014/main" id="{96C29D73-8B15-FDE5-469E-845CE29E08D1}"/>
              </a:ext>
            </a:extLst>
          </p:cNvPr>
          <p:cNvSpPr txBox="1"/>
          <p:nvPr/>
        </p:nvSpPr>
        <p:spPr>
          <a:xfrm>
            <a:off x="1219200" y="1633452"/>
            <a:ext cx="10972800" cy="4478149"/>
          </a:xfrm>
          <a:prstGeom prst="rect">
            <a:avLst/>
          </a:prstGeom>
          <a:noFill/>
        </p:spPr>
        <p:txBody>
          <a:bodyPr wrap="square">
            <a:spAutoFit/>
          </a:bodyPr>
          <a:lstStyle/>
          <a:p>
            <a:pPr lvl="0"/>
            <a:r>
              <a:rPr lang="es-MX" sz="2000" b="1" dirty="0"/>
              <a:t>Supuestos para las proyecciones financieras</a:t>
            </a:r>
          </a:p>
          <a:p>
            <a:pPr lvl="0"/>
            <a:endParaRPr lang="es-MX" sz="1600" b="1" dirty="0"/>
          </a:p>
          <a:p>
            <a:pPr marL="285750" lvl="0" indent="-285750">
              <a:buSzPct val="130000"/>
              <a:buFont typeface="Arial" panose="020B0604020202020204" pitchFamily="34" charset="0"/>
              <a:buChar char="•"/>
            </a:pPr>
            <a:r>
              <a:rPr lang="es-MX" b="1" dirty="0"/>
              <a:t>Supuestos de capital de trabajo</a:t>
            </a:r>
          </a:p>
          <a:p>
            <a:pPr lvl="0">
              <a:buSzPct val="130000"/>
            </a:pPr>
            <a:endParaRPr lang="es-MX" b="1" dirty="0"/>
          </a:p>
          <a:p>
            <a:pPr marL="1076325" lvl="0" indent="-447675">
              <a:buFont typeface="+mj-lt"/>
              <a:buAutoNum type="romanUcPeriod"/>
            </a:pPr>
            <a:r>
              <a:rPr lang="es-MX" dirty="0"/>
              <a:t>Días de cuentas por cobrar: cuanto tardan los clientes en pagar</a:t>
            </a:r>
          </a:p>
          <a:p>
            <a:pPr marL="1076325" lvl="0" indent="-447675">
              <a:buFont typeface="+mj-lt"/>
              <a:buAutoNum type="romanUcPeriod"/>
            </a:pPr>
            <a:r>
              <a:rPr lang="es-MX" dirty="0"/>
              <a:t>Días de inventario: cuánto tiempo permanece el inventario antes de venderse</a:t>
            </a:r>
          </a:p>
          <a:p>
            <a:pPr marL="1076325" lvl="0" indent="-447675">
              <a:buFont typeface="+mj-lt"/>
              <a:buAutoNum type="romanUcPeriod"/>
            </a:pPr>
            <a:r>
              <a:rPr lang="es-MX" dirty="0"/>
              <a:t>Días de cuentas por pagar: cuál es la negociación que se tiene con los proveedores</a:t>
            </a:r>
          </a:p>
          <a:p>
            <a:pPr marL="1076325" lvl="0" indent="-447675">
              <a:buFont typeface="+mj-lt"/>
              <a:buAutoNum type="romanUcPeriod"/>
            </a:pPr>
            <a:r>
              <a:rPr lang="es-MX" dirty="0"/>
              <a:t>Supuestos de inversión y financiamiento</a:t>
            </a:r>
          </a:p>
          <a:p>
            <a:pPr marL="1076325" lvl="0" indent="-447675">
              <a:buFont typeface="+mj-lt"/>
              <a:buAutoNum type="romanUcPeriod"/>
            </a:pPr>
            <a:r>
              <a:rPr lang="es-MX" dirty="0" err="1"/>
              <a:t>Capex</a:t>
            </a:r>
            <a:r>
              <a:rPr lang="es-MX" dirty="0"/>
              <a:t> (inversiones en activos): maquinaria, software, expansión.</a:t>
            </a:r>
          </a:p>
          <a:p>
            <a:pPr marL="1076325" lvl="0" indent="-447675">
              <a:buFont typeface="+mj-lt"/>
              <a:buAutoNum type="romanUcPeriod"/>
            </a:pPr>
            <a:r>
              <a:rPr lang="es-MX" dirty="0"/>
              <a:t>Depreciación y amortización: respecto a las políticas contables</a:t>
            </a:r>
          </a:p>
          <a:p>
            <a:pPr marL="1076325" lvl="0" indent="-447675">
              <a:buFont typeface="+mj-lt"/>
              <a:buAutoNum type="romanUcPeriod"/>
            </a:pPr>
            <a:r>
              <a:rPr lang="es-MX" dirty="0"/>
              <a:t>Dividendos o retiros de socios: política de distribución de utilidades.</a:t>
            </a:r>
          </a:p>
          <a:p>
            <a:pPr marL="1076325" lvl="0" indent="-447675">
              <a:buFont typeface="+mj-lt"/>
              <a:buAutoNum type="romanUcPeriod"/>
            </a:pPr>
            <a:r>
              <a:rPr lang="es-MX" dirty="0"/>
              <a:t>Supuestos fiscales y regulatorios</a:t>
            </a:r>
          </a:p>
          <a:p>
            <a:pPr marL="1076325" lvl="0" indent="-447675">
              <a:buFont typeface="+mj-lt"/>
              <a:buAutoNum type="romanUcPeriod"/>
            </a:pPr>
            <a:r>
              <a:rPr lang="es-MX" dirty="0"/>
              <a:t>ISR e IVA: tasas y reglas vigentes</a:t>
            </a:r>
          </a:p>
          <a:p>
            <a:pPr marL="1076325" lvl="0" indent="-447675">
              <a:buFont typeface="+mj-lt"/>
              <a:buAutoNum type="romanUcPeriod"/>
            </a:pPr>
            <a:r>
              <a:rPr lang="es-MX" dirty="0"/>
              <a:t>PTU: si aplica</a:t>
            </a:r>
          </a:p>
          <a:p>
            <a:pPr marL="1076325" lvl="0" indent="-447675">
              <a:buFont typeface="+mj-lt"/>
              <a:buAutoNum type="romanUcPeriod"/>
            </a:pPr>
            <a:r>
              <a:rPr lang="es-MX" dirty="0"/>
              <a:t>Beneficios fiscales: estímulos y deducciones</a:t>
            </a:r>
          </a:p>
          <a:p>
            <a:endParaRPr lang="es-ES" sz="1500" dirty="0"/>
          </a:p>
        </p:txBody>
      </p:sp>
    </p:spTree>
    <p:extLst>
      <p:ext uri="{BB962C8B-B14F-4D97-AF65-F5344CB8AC3E}">
        <p14:creationId xmlns:p14="http://schemas.microsoft.com/office/powerpoint/2010/main" val="137704949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1182621-EA46-EAE8-8EA4-944993EAF87C}"/>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C147FE9-A41B-3043-C0FC-CE880F59CE42}"/>
              </a:ext>
            </a:extLst>
          </p:cNvPr>
          <p:cNvSpPr txBox="1">
            <a:spLocks noGrp="1"/>
          </p:cNvSpPr>
          <p:nvPr>
            <p:ph type="title"/>
          </p:nvPr>
        </p:nvSpPr>
        <p:spPr>
          <a:xfrm>
            <a:off x="1729105" y="816733"/>
            <a:ext cx="8733790" cy="566822"/>
          </a:xfrm>
          <a:prstGeom prst="rect">
            <a:avLst/>
          </a:prstGeom>
        </p:spPr>
        <p:txBody>
          <a:bodyPr vert="horz" wrap="square" lIns="0" tIns="12700" rIns="0" bIns="0" rtlCol="0">
            <a:spAutoFit/>
          </a:bodyPr>
          <a:lstStyle/>
          <a:p>
            <a:pPr lvl="0"/>
            <a:r>
              <a:rPr lang="es-MX" dirty="0"/>
              <a:t>Proyecciones Financieras</a:t>
            </a:r>
          </a:p>
        </p:txBody>
      </p:sp>
      <p:sp>
        <p:nvSpPr>
          <p:cNvPr id="4" name="CuadroTexto 3">
            <a:extLst>
              <a:ext uri="{FF2B5EF4-FFF2-40B4-BE49-F238E27FC236}">
                <a16:creationId xmlns:a16="http://schemas.microsoft.com/office/drawing/2014/main" id="{49301270-2E40-43E4-AA37-C8E2B5D36E01}"/>
              </a:ext>
            </a:extLst>
          </p:cNvPr>
          <p:cNvSpPr txBox="1"/>
          <p:nvPr/>
        </p:nvSpPr>
        <p:spPr>
          <a:xfrm>
            <a:off x="1219200" y="1633452"/>
            <a:ext cx="10972800" cy="4478149"/>
          </a:xfrm>
          <a:prstGeom prst="rect">
            <a:avLst/>
          </a:prstGeom>
          <a:noFill/>
        </p:spPr>
        <p:txBody>
          <a:bodyPr wrap="square">
            <a:spAutoFit/>
          </a:bodyPr>
          <a:lstStyle/>
          <a:p>
            <a:pPr lvl="0"/>
            <a:r>
              <a:rPr lang="es-MX" sz="2000" b="1" dirty="0"/>
              <a:t>Supuestos para las proyecciones financieras</a:t>
            </a:r>
          </a:p>
          <a:p>
            <a:pPr lvl="0"/>
            <a:endParaRPr lang="es-MX" sz="1600" b="1" dirty="0"/>
          </a:p>
          <a:p>
            <a:pPr marL="285750" lvl="0" indent="-285750">
              <a:buSzPct val="130000"/>
              <a:buFont typeface="Arial" panose="020B0604020202020204" pitchFamily="34" charset="0"/>
              <a:buChar char="•"/>
            </a:pPr>
            <a:r>
              <a:rPr lang="es-MX" b="1" dirty="0"/>
              <a:t>Supuestos de capital de trabajo</a:t>
            </a:r>
          </a:p>
          <a:p>
            <a:pPr lvl="0">
              <a:buSzPct val="130000"/>
            </a:pPr>
            <a:endParaRPr lang="es-MX" b="1" dirty="0"/>
          </a:p>
          <a:p>
            <a:pPr marL="1076325" lvl="0" indent="-447675">
              <a:buFont typeface="+mj-lt"/>
              <a:buAutoNum type="romanUcPeriod"/>
            </a:pPr>
            <a:r>
              <a:rPr lang="es-MX" dirty="0"/>
              <a:t>Días de cuentas por cobrar: cuanto tardan los clientes en pagar</a:t>
            </a:r>
          </a:p>
          <a:p>
            <a:pPr marL="1076325" lvl="0" indent="-447675">
              <a:buFont typeface="+mj-lt"/>
              <a:buAutoNum type="romanUcPeriod"/>
            </a:pPr>
            <a:r>
              <a:rPr lang="es-MX" dirty="0"/>
              <a:t>Días de inventario: cuánto tiempo permanece el inventario antes de venderse</a:t>
            </a:r>
          </a:p>
          <a:p>
            <a:pPr marL="1076325" lvl="0" indent="-447675">
              <a:buFont typeface="+mj-lt"/>
              <a:buAutoNum type="romanUcPeriod"/>
            </a:pPr>
            <a:r>
              <a:rPr lang="es-MX" dirty="0"/>
              <a:t>Días de cuentas por pagar: cuál es la negociación que se tiene con los proveedores</a:t>
            </a:r>
          </a:p>
          <a:p>
            <a:pPr marL="1076325" lvl="0" indent="-447675">
              <a:buFont typeface="+mj-lt"/>
              <a:buAutoNum type="romanUcPeriod"/>
            </a:pPr>
            <a:r>
              <a:rPr lang="es-MX" dirty="0"/>
              <a:t>Supuestos de inversión y financiamiento</a:t>
            </a:r>
          </a:p>
          <a:p>
            <a:pPr marL="1076325" lvl="0" indent="-447675">
              <a:buFont typeface="+mj-lt"/>
              <a:buAutoNum type="romanUcPeriod"/>
            </a:pPr>
            <a:r>
              <a:rPr lang="es-MX" dirty="0" err="1"/>
              <a:t>Capex</a:t>
            </a:r>
            <a:r>
              <a:rPr lang="es-MX" dirty="0"/>
              <a:t> (inversiones en activos): maquinaria, software, expansión.</a:t>
            </a:r>
          </a:p>
          <a:p>
            <a:pPr marL="1076325" lvl="0" indent="-447675">
              <a:buFont typeface="+mj-lt"/>
              <a:buAutoNum type="romanUcPeriod"/>
            </a:pPr>
            <a:r>
              <a:rPr lang="es-MX" dirty="0"/>
              <a:t>Depreciación y amortización: respecto a las políticas contables</a:t>
            </a:r>
          </a:p>
          <a:p>
            <a:pPr marL="1076325" lvl="0" indent="-447675">
              <a:buFont typeface="+mj-lt"/>
              <a:buAutoNum type="romanUcPeriod"/>
            </a:pPr>
            <a:r>
              <a:rPr lang="es-MX" dirty="0"/>
              <a:t>Dividendos o retiros de socios: política de distribución de utilidades.</a:t>
            </a:r>
          </a:p>
          <a:p>
            <a:pPr marL="1076325" lvl="0" indent="-447675">
              <a:buFont typeface="+mj-lt"/>
              <a:buAutoNum type="romanUcPeriod"/>
            </a:pPr>
            <a:r>
              <a:rPr lang="es-MX" dirty="0"/>
              <a:t>Supuestos fiscales y regulatorios</a:t>
            </a:r>
          </a:p>
          <a:p>
            <a:pPr marL="1076325" lvl="0" indent="-447675">
              <a:buFont typeface="+mj-lt"/>
              <a:buAutoNum type="romanUcPeriod"/>
            </a:pPr>
            <a:r>
              <a:rPr lang="es-MX" dirty="0"/>
              <a:t>ISR e IVA: tasas y reglas vigentes</a:t>
            </a:r>
          </a:p>
          <a:p>
            <a:pPr marL="1076325" lvl="0" indent="-447675">
              <a:buFont typeface="+mj-lt"/>
              <a:buAutoNum type="romanUcPeriod"/>
            </a:pPr>
            <a:r>
              <a:rPr lang="es-MX" dirty="0"/>
              <a:t>PTU: si aplica</a:t>
            </a:r>
          </a:p>
          <a:p>
            <a:pPr marL="1076325" lvl="0" indent="-447675">
              <a:buFont typeface="+mj-lt"/>
              <a:buAutoNum type="romanUcPeriod"/>
            </a:pPr>
            <a:r>
              <a:rPr lang="es-MX" dirty="0"/>
              <a:t>Beneficios fiscales: estímulos y deducciones</a:t>
            </a:r>
          </a:p>
          <a:p>
            <a:endParaRPr lang="es-ES" sz="1500" dirty="0"/>
          </a:p>
        </p:txBody>
      </p:sp>
    </p:spTree>
    <p:extLst>
      <p:ext uri="{BB962C8B-B14F-4D97-AF65-F5344CB8AC3E}">
        <p14:creationId xmlns:p14="http://schemas.microsoft.com/office/powerpoint/2010/main" val="131905903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88E2934-3BC3-383E-EA14-4DA41534C94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85D52FF-0E47-704C-07F7-0E74D2E1389B}"/>
              </a:ext>
            </a:extLst>
          </p:cNvPr>
          <p:cNvSpPr txBox="1">
            <a:spLocks noGrp="1"/>
          </p:cNvSpPr>
          <p:nvPr>
            <p:ph type="title"/>
          </p:nvPr>
        </p:nvSpPr>
        <p:spPr>
          <a:xfrm>
            <a:off x="1729105" y="816733"/>
            <a:ext cx="8733790" cy="566822"/>
          </a:xfrm>
          <a:prstGeom prst="rect">
            <a:avLst/>
          </a:prstGeom>
        </p:spPr>
        <p:txBody>
          <a:bodyPr vert="horz" wrap="square" lIns="0" tIns="12700" rIns="0" bIns="0" rtlCol="0">
            <a:spAutoFit/>
          </a:bodyPr>
          <a:lstStyle/>
          <a:p>
            <a:pPr lvl="0"/>
            <a:r>
              <a:rPr lang="es-MX" dirty="0"/>
              <a:t>Proyecciones Financieras</a:t>
            </a:r>
          </a:p>
        </p:txBody>
      </p:sp>
      <p:sp>
        <p:nvSpPr>
          <p:cNvPr id="4" name="CuadroTexto 3">
            <a:extLst>
              <a:ext uri="{FF2B5EF4-FFF2-40B4-BE49-F238E27FC236}">
                <a16:creationId xmlns:a16="http://schemas.microsoft.com/office/drawing/2014/main" id="{528EF743-AA7A-D298-6763-C855943FE575}"/>
              </a:ext>
            </a:extLst>
          </p:cNvPr>
          <p:cNvSpPr txBox="1"/>
          <p:nvPr/>
        </p:nvSpPr>
        <p:spPr>
          <a:xfrm>
            <a:off x="1219200" y="1633452"/>
            <a:ext cx="10972800" cy="4416594"/>
          </a:xfrm>
          <a:prstGeom prst="rect">
            <a:avLst/>
          </a:prstGeom>
          <a:noFill/>
        </p:spPr>
        <p:txBody>
          <a:bodyPr wrap="square">
            <a:spAutoFit/>
          </a:bodyPr>
          <a:lstStyle/>
          <a:p>
            <a:pPr lvl="0"/>
            <a:r>
              <a:rPr lang="es-MX" sz="2000" b="1" dirty="0"/>
              <a:t>Supuestos para las proyecciones financieras</a:t>
            </a:r>
          </a:p>
          <a:p>
            <a:pPr lvl="0"/>
            <a:endParaRPr lang="es-MX" sz="1600" b="1" dirty="0"/>
          </a:p>
          <a:p>
            <a:pPr marL="342900" lvl="0" indent="-342900">
              <a:buSzPct val="130000"/>
              <a:buFont typeface="Arial" panose="020B0604020202020204" pitchFamily="34" charset="0"/>
              <a:buChar char="•"/>
            </a:pPr>
            <a:r>
              <a:rPr lang="es-MX" sz="2300" dirty="0"/>
              <a:t>Elaboración de proyecciones financieras a partir de estados financieros actuales en </a:t>
            </a:r>
            <a:r>
              <a:rPr lang="es-MX" sz="2300" dirty="0" err="1"/>
              <a:t>chatgpt</a:t>
            </a:r>
            <a:endParaRPr lang="es-MX" sz="2300" dirty="0"/>
          </a:p>
          <a:p>
            <a:pPr lvl="0">
              <a:buSzPct val="130000"/>
            </a:pPr>
            <a:endParaRPr lang="es-MX" sz="2300" dirty="0"/>
          </a:p>
          <a:p>
            <a:pPr marL="342900" lvl="0" indent="-342900">
              <a:buSzPct val="130000"/>
              <a:buFont typeface="Arial" panose="020B0604020202020204" pitchFamily="34" charset="0"/>
              <a:buChar char="•"/>
            </a:pPr>
            <a:r>
              <a:rPr lang="es-MX" sz="2300" dirty="0"/>
              <a:t>Análisis de las proyecciones financieras.</a:t>
            </a:r>
          </a:p>
          <a:p>
            <a:pPr lvl="0">
              <a:buSzPct val="130000"/>
            </a:pPr>
            <a:endParaRPr lang="es-MX" sz="2300" dirty="0"/>
          </a:p>
          <a:p>
            <a:pPr marL="342900" lvl="0" indent="-342900">
              <a:buSzPct val="130000"/>
              <a:buFont typeface="Arial" panose="020B0604020202020204" pitchFamily="34" charset="0"/>
              <a:buChar char="•"/>
            </a:pPr>
            <a:r>
              <a:rPr lang="es-MX" sz="2300" dirty="0"/>
              <a:t>Comparaciones actuales vs proyectados.</a:t>
            </a:r>
          </a:p>
          <a:p>
            <a:pPr lvl="0">
              <a:buSzPct val="130000"/>
            </a:pPr>
            <a:endParaRPr lang="es-MX" sz="2300" dirty="0"/>
          </a:p>
          <a:p>
            <a:pPr marL="342900" lvl="0" indent="-342900">
              <a:buSzPct val="130000"/>
              <a:buFont typeface="Arial" panose="020B0604020202020204" pitchFamily="34" charset="0"/>
              <a:buChar char="•"/>
            </a:pPr>
            <a:r>
              <a:rPr lang="es-MX" sz="2300" dirty="0"/>
              <a:t>Memorándum de explicación de variaciones Actual vs proyectados.</a:t>
            </a:r>
          </a:p>
          <a:p>
            <a:pPr lvl="0">
              <a:buSzPct val="130000"/>
            </a:pPr>
            <a:endParaRPr lang="es-MX" sz="2300" dirty="0"/>
          </a:p>
          <a:p>
            <a:pPr marL="342900" lvl="0" indent="-342900">
              <a:buSzPct val="130000"/>
              <a:buFont typeface="Arial" panose="020B0604020202020204" pitchFamily="34" charset="0"/>
              <a:buChar char="•"/>
            </a:pPr>
            <a:r>
              <a:rPr lang="es-MX" sz="2300" dirty="0"/>
              <a:t>Proyección del impuesto del ejercicio.</a:t>
            </a:r>
          </a:p>
          <a:p>
            <a:endParaRPr lang="es-ES" sz="1500" dirty="0"/>
          </a:p>
        </p:txBody>
      </p:sp>
    </p:spTree>
    <p:extLst>
      <p:ext uri="{BB962C8B-B14F-4D97-AF65-F5344CB8AC3E}">
        <p14:creationId xmlns:p14="http://schemas.microsoft.com/office/powerpoint/2010/main" val="105758430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E1C4CA5-C462-C3B0-5310-244515430137}"/>
              </a:ext>
            </a:extLst>
          </p:cNvPr>
          <p:cNvSpPr>
            <a:spLocks noGrp="1"/>
          </p:cNvSpPr>
          <p:nvPr>
            <p:ph type="title"/>
          </p:nvPr>
        </p:nvSpPr>
        <p:spPr/>
        <p:txBody>
          <a:bodyPr/>
          <a:lstStyle/>
          <a:p>
            <a:r>
              <a:rPr lang="es-MX" b="1" dirty="0"/>
              <a:t>Detección de fraudes con IA</a:t>
            </a:r>
            <a:br>
              <a:rPr lang="es-MX" b="1" dirty="0"/>
            </a:br>
            <a:endParaRPr lang="es-MX" dirty="0"/>
          </a:p>
        </p:txBody>
      </p:sp>
      <p:sp>
        <p:nvSpPr>
          <p:cNvPr id="3" name="Marcador de contenido 2">
            <a:extLst>
              <a:ext uri="{FF2B5EF4-FFF2-40B4-BE49-F238E27FC236}">
                <a16:creationId xmlns:a16="http://schemas.microsoft.com/office/drawing/2014/main" id="{2DBA2525-5365-5C45-5C23-F39A97BF194E}"/>
              </a:ext>
            </a:extLst>
          </p:cNvPr>
          <p:cNvSpPr>
            <a:spLocks noGrp="1"/>
          </p:cNvSpPr>
          <p:nvPr>
            <p:ph idx="1"/>
          </p:nvPr>
        </p:nvSpPr>
        <p:spPr/>
        <p:txBody>
          <a:bodyPr/>
          <a:lstStyle/>
          <a:p>
            <a:pPr marL="0" indent="0" algn="just">
              <a:buNone/>
            </a:pPr>
            <a:r>
              <a:rPr lang="es-MX" dirty="0"/>
              <a:t>La </a:t>
            </a:r>
            <a:r>
              <a:rPr lang="es-MX" b="1" dirty="0"/>
              <a:t>Inteligencia Artificial (IA)</a:t>
            </a:r>
            <a:r>
              <a:rPr lang="es-MX" dirty="0"/>
              <a:t> se ha convertido en una herramienta clave para </a:t>
            </a:r>
            <a:r>
              <a:rPr lang="es-MX" b="1" dirty="0"/>
              <a:t>prevenir, detectar y documentar fraudes contables y financieros</a:t>
            </a:r>
            <a:r>
              <a:rPr lang="es-MX" dirty="0"/>
              <a:t>, especialmente en entornos con alto volumen de transacciones (ERP, bancos, CFDI, nómina, plataformas digitales).</a:t>
            </a:r>
          </a:p>
          <a:p>
            <a:pPr marL="0" indent="0" algn="just">
              <a:buNone/>
            </a:pPr>
            <a:r>
              <a:rPr lang="es-MX" dirty="0"/>
              <a:t>A diferencia de las revisiones tradicionales (muestreo, reglas fijas), la IA </a:t>
            </a:r>
            <a:r>
              <a:rPr lang="es-MX" b="1" dirty="0"/>
              <a:t>analiza el 100% de la información</a:t>
            </a:r>
            <a:r>
              <a:rPr lang="es-MX" dirty="0"/>
              <a:t>, aprende patrones normales y </a:t>
            </a:r>
            <a:r>
              <a:rPr lang="es-MX" b="1" dirty="0"/>
              <a:t>detecta anomalías en tiempo real</a:t>
            </a:r>
            <a:r>
              <a:rPr lang="es-MX" dirty="0"/>
              <a:t>.</a:t>
            </a:r>
          </a:p>
          <a:p>
            <a:endParaRPr lang="es-MX" dirty="0"/>
          </a:p>
        </p:txBody>
      </p:sp>
    </p:spTree>
    <p:extLst>
      <p:ext uri="{BB962C8B-B14F-4D97-AF65-F5344CB8AC3E}">
        <p14:creationId xmlns:p14="http://schemas.microsoft.com/office/powerpoint/2010/main" val="386439245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EDFC198-F7A5-8B25-4E69-149E1AEBA690}"/>
              </a:ext>
            </a:extLst>
          </p:cNvPr>
          <p:cNvSpPr>
            <a:spLocks noGrp="1"/>
          </p:cNvSpPr>
          <p:nvPr>
            <p:ph type="title"/>
          </p:nvPr>
        </p:nvSpPr>
        <p:spPr/>
        <p:txBody>
          <a:bodyPr/>
          <a:lstStyle/>
          <a:p>
            <a:r>
              <a:rPr lang="es-MX" dirty="0"/>
              <a:t>CONCLUSIONES</a:t>
            </a:r>
          </a:p>
        </p:txBody>
      </p:sp>
      <p:sp>
        <p:nvSpPr>
          <p:cNvPr id="3" name="Marcador de contenido 2">
            <a:extLst>
              <a:ext uri="{FF2B5EF4-FFF2-40B4-BE49-F238E27FC236}">
                <a16:creationId xmlns:a16="http://schemas.microsoft.com/office/drawing/2014/main" id="{6405DE6D-52E1-7B2E-3CEC-C3CCA8B3F45D}"/>
              </a:ext>
            </a:extLst>
          </p:cNvPr>
          <p:cNvSpPr>
            <a:spLocks noGrp="1"/>
          </p:cNvSpPr>
          <p:nvPr>
            <p:ph idx="1"/>
          </p:nvPr>
        </p:nvSpPr>
        <p:spPr>
          <a:xfrm>
            <a:off x="1398494" y="2133600"/>
            <a:ext cx="9856694" cy="3777622"/>
          </a:xfrm>
        </p:spPr>
        <p:txBody>
          <a:bodyPr>
            <a:normAutofit/>
          </a:bodyPr>
          <a:lstStyle/>
          <a:p>
            <a:pPr marL="0" indent="0" algn="just">
              <a:buNone/>
            </a:pPr>
            <a:r>
              <a:rPr lang="es-MX" sz="2400" dirty="0"/>
              <a:t>Para aprovechar la IA en finanzas es esencial formular preguntas claras y aportar contexto suficiente para obtener respuestas precisas. Al mismo tiempo, hay que tener en cuenta que </a:t>
            </a:r>
            <a:r>
              <a:rPr lang="es-MX" sz="2400" dirty="0" err="1"/>
              <a:t>ChatGPT</a:t>
            </a:r>
            <a:r>
              <a:rPr lang="es-MX" sz="2400" dirty="0"/>
              <a:t> puede cometer errores; por eso es importante corroborar la información con fuentes confiables o contar con un conocimiento mínimo del tema que permita detectar inconsistencias. En decisiones financieras críticas, la IA debe usarse como apoyo, no como sustituto de ellos.</a:t>
            </a:r>
          </a:p>
        </p:txBody>
      </p:sp>
    </p:spTree>
    <p:extLst>
      <p:ext uri="{BB962C8B-B14F-4D97-AF65-F5344CB8AC3E}">
        <p14:creationId xmlns:p14="http://schemas.microsoft.com/office/powerpoint/2010/main" val="2713604426"/>
      </p:ext>
    </p:extLst>
  </p:cSld>
  <p:clrMapOvr>
    <a:masterClrMapping/>
  </p:clrMapOvr>
</p:sld>
</file>

<file path=ppt/theme/theme1.xml><?xml version="1.0" encoding="utf-8"?>
<a:theme xmlns:a="http://schemas.openxmlformats.org/drawingml/2006/main" name="Espiral">
  <a:themeElements>
    <a:clrScheme name="Violeta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Espiral">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spiral">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355</TotalTime>
  <Words>4409</Words>
  <Application>Microsoft Office PowerPoint</Application>
  <PresentationFormat>Panorámica</PresentationFormat>
  <Paragraphs>533</Paragraphs>
  <Slides>95</Slides>
  <Notes>0</Notes>
  <HiddenSlides>0</HiddenSlides>
  <MMClips>0</MMClips>
  <ScaleCrop>false</ScaleCrop>
  <HeadingPairs>
    <vt:vector size="6" baseType="variant">
      <vt:variant>
        <vt:lpstr>Fuentes usadas</vt:lpstr>
      </vt:variant>
      <vt:variant>
        <vt:i4>9</vt:i4>
      </vt:variant>
      <vt:variant>
        <vt:lpstr>Tema</vt:lpstr>
      </vt:variant>
      <vt:variant>
        <vt:i4>2</vt:i4>
      </vt:variant>
      <vt:variant>
        <vt:lpstr>Títulos de diapositiva</vt:lpstr>
      </vt:variant>
      <vt:variant>
        <vt:i4>95</vt:i4>
      </vt:variant>
    </vt:vector>
  </HeadingPairs>
  <TitlesOfParts>
    <vt:vector size="106" baseType="lpstr">
      <vt:lpstr>Arial</vt:lpstr>
      <vt:lpstr>Calibri</vt:lpstr>
      <vt:lpstr>Century Gothic</vt:lpstr>
      <vt:lpstr>Century Gothic (Cuerpo)</vt:lpstr>
      <vt:lpstr>Courier New</vt:lpstr>
      <vt:lpstr>Gill Sans MT</vt:lpstr>
      <vt:lpstr>Tahoma</vt:lpstr>
      <vt:lpstr>Times New Roman</vt:lpstr>
      <vt:lpstr>Wingdings 3</vt:lpstr>
      <vt:lpstr>Espiral</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Módulo 1: Fundamentos y herramientas de IA para Contadores y RRHH</vt:lpstr>
      <vt:lpstr>Presentación de PowerPoint</vt:lpstr>
      <vt:lpstr>Presentación de PowerPoint</vt:lpstr>
      <vt:lpstr>Presentación de PowerPoint</vt:lpstr>
      <vt:lpstr>Presentación de PowerPoint</vt:lpstr>
      <vt:lpstr>Presentación de PowerPoint</vt:lpstr>
      <vt:lpstr>- Prompts útiles para tareas contables y fiscales</vt:lpstr>
      <vt:lpstr>Presentación de PowerPoint</vt:lpstr>
      <vt:lpstr>Presentación de PowerPoint</vt:lpstr>
      <vt:lpstr>Respuesta a Requerimiento del SAT</vt:lpstr>
      <vt:lpstr>ChatGPT como Coach</vt:lpstr>
      <vt:lpstr>P.T.U.</vt:lpstr>
      <vt:lpstr>Presentación de PowerPoint</vt:lpstr>
      <vt:lpstr>Revisión CFDI</vt:lpstr>
      <vt:lpstr>Revisión CFDI</vt:lpstr>
      <vt:lpstr>Módulo 3: Aplicaciones reales en el trabajo diario</vt:lpstr>
      <vt:lpstr>Presentación de PowerPoint</vt:lpstr>
      <vt:lpstr>Elaboración de propuesta de servicios</vt:lpstr>
      <vt:lpstr>Presentación de PowerPoint</vt:lpstr>
      <vt:lpstr>Consulta de Proyecciones Financieras</vt:lpstr>
      <vt:lpstr>La IA como coach organizacional del</vt:lpstr>
      <vt:lpstr>Presentación de PowerPoint</vt:lpstr>
      <vt:lpstr>Presentación de PowerPoint</vt:lpstr>
      <vt:lpstr>Presentación de PowerPoint</vt:lpstr>
      <vt:lpstr>Presentación de PowerPoint</vt:lpstr>
      <vt:lpstr>Presentación de PowerPoint</vt:lpstr>
      <vt:lpstr>Presentación de PowerPoint</vt:lpstr>
      <vt:lpstr>Inteligencia artificial</vt:lpstr>
      <vt:lpstr>Prompt (indicación)</vt:lpstr>
      <vt:lpstr>Alucinaciones</vt:lpstr>
      <vt:lpstr>¿Qué es un framework IA?</vt:lpstr>
      <vt:lpstr>Presentación de PowerPoint</vt:lpstr>
      <vt:lpstr>Presentación de PowerPoint</vt:lpstr>
      <vt:lpstr>Otros herramientas en IA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AirTable</vt:lpstr>
      <vt:lpstr>Presentación de PowerPoint</vt:lpstr>
      <vt:lpstr>Presentación de PowerPoint</vt:lpstr>
      <vt:lpstr>Presentación de PowerPoint</vt:lpstr>
      <vt:lpstr>IA en el calculo de impuestos</vt:lpstr>
      <vt:lpstr>Calculo Mensual Persona Física con Actividad Empresarial </vt:lpstr>
      <vt:lpstr>Calculo Mensual Persona Física con Actividad Empresarial </vt:lpstr>
      <vt:lpstr>¿Qué es Lovable? </vt:lpstr>
      <vt:lpstr>Calculo provisional personas morales titulo ll </vt:lpstr>
      <vt:lpstr>Calculo provisional personas morales titulo ll </vt:lpstr>
      <vt:lpstr>Calculadora de nomina  </vt:lpstr>
      <vt:lpstr>Aplicación en contabilidad</vt:lpstr>
      <vt:lpstr>Conciliación bancaria </vt:lpstr>
      <vt:lpstr>Conciliación bancaria </vt:lpstr>
      <vt:lpstr>Análisis de balanza </vt:lpstr>
      <vt:lpstr>Análisis de balanza </vt:lpstr>
      <vt:lpstr>Depreciación </vt:lpstr>
      <vt:lpstr>Depreciación </vt:lpstr>
      <vt:lpstr>Análisis de estados financieros </vt:lpstr>
      <vt:lpstr>Revisión de estados financieros </vt:lpstr>
      <vt:lpstr>Revisión de estados financieros 2 </vt:lpstr>
      <vt:lpstr>Revisión de estados financieros 3</vt:lpstr>
      <vt:lpstr>Prompts para ChatGPT análisis de estados financieros </vt:lpstr>
      <vt:lpstr>Prompts para ChatGPT análisis de estados financieros </vt:lpstr>
      <vt:lpstr>Prompts para ChatGPT análisis de estados financieros </vt:lpstr>
      <vt:lpstr>Flujo de efectivo en ChatGPT</vt:lpstr>
      <vt:lpstr>Elaboración de dashboards partiendo estados financieros</vt:lpstr>
      <vt:lpstr>Elaboración de dashboards a partir de estados financieros en Excel </vt:lpstr>
      <vt:lpstr>Elaboración de dashboards a partir de estados financieros en Excel </vt:lpstr>
      <vt:lpstr>Elaboración de dashboards a partir de estados financieros en Excel </vt:lpstr>
      <vt:lpstr>Elaboración de dashboards a partir de estados financieros en Excel </vt:lpstr>
      <vt:lpstr>Elaboración de dashboards a partir de estados financieros en Excel </vt:lpstr>
      <vt:lpstr>Kpis </vt:lpstr>
      <vt:lpstr>Análisis de estados financieros </vt:lpstr>
      <vt:lpstr>Análisis de estados financieros </vt:lpstr>
      <vt:lpstr>Análisis de estados financieros </vt:lpstr>
      <vt:lpstr>Proyecciones Financieras</vt:lpstr>
      <vt:lpstr>Proyecciones Financieras</vt:lpstr>
      <vt:lpstr>Proyecciones Financieras</vt:lpstr>
      <vt:lpstr>Proyecciones Financieras</vt:lpstr>
      <vt:lpstr>Proyecciones Financieras</vt:lpstr>
      <vt:lpstr>Detección de fraudes con IA </vt:lpstr>
      <vt:lpstr>CONCLUSIONES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LCP MIGUEL ALARCON</dc:creator>
  <cp:lastModifiedBy>MIGUEL ALARCON DIAZ</cp:lastModifiedBy>
  <cp:revision>32</cp:revision>
  <dcterms:created xsi:type="dcterms:W3CDTF">2025-08-23T18:07:58Z</dcterms:created>
  <dcterms:modified xsi:type="dcterms:W3CDTF">2026-06-19T14:32:51Z</dcterms:modified>
</cp:coreProperties>
</file>