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97" d="100"/>
          <a:sy n="97" d="100"/>
        </p:scale>
        <p:origin x="-115" y="-1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6096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609600"/>
          </a:xfrm>
          <a:prstGeom prst="rect">
            <a:avLst/>
          </a:prstGeom>
        </p:spPr>
        <p:txBody>
          <a:bodyPr vert="horz" lIns="91440" tIns="45720" rIns="91440" bIns="45720" rtlCol="0"/>
          <a:lstStyle>
            <a:lvl1pPr algn="r">
              <a:defRPr sz="1200"/>
            </a:lvl1pPr>
          </a:lstStyle>
          <a:p>
            <a:fld id="{4E7C5E82-15A5-4711-9AE9-DA7680AB9CFD}" type="datetimeFigureOut">
              <a:rPr lang="es-MX" smtClean="0"/>
              <a:t>10/08/2026</a:t>
            </a:fld>
            <a:endParaRPr lang="es-MX"/>
          </a:p>
        </p:txBody>
      </p:sp>
      <p:sp>
        <p:nvSpPr>
          <p:cNvPr id="4" name="3 Marcador de imagen de diapositiva"/>
          <p:cNvSpPr>
            <a:spLocks noGrp="1" noRot="1" noChangeAspect="1"/>
          </p:cNvSpPr>
          <p:nvPr>
            <p:ph type="sldImg" idx="2"/>
          </p:nvPr>
        </p:nvSpPr>
        <p:spPr>
          <a:xfrm>
            <a:off x="-635000" y="914400"/>
            <a:ext cx="8128000" cy="4572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5791200"/>
            <a:ext cx="5486400" cy="54864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11580813"/>
            <a:ext cx="2971800" cy="6096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11580813"/>
            <a:ext cx="2971800" cy="609600"/>
          </a:xfrm>
          <a:prstGeom prst="rect">
            <a:avLst/>
          </a:prstGeom>
        </p:spPr>
        <p:txBody>
          <a:bodyPr vert="horz" lIns="91440" tIns="45720" rIns="91440" bIns="45720" rtlCol="0" anchor="b"/>
          <a:lstStyle>
            <a:lvl1pPr algn="r">
              <a:defRPr sz="1200"/>
            </a:lvl1pPr>
          </a:lstStyle>
          <a:p>
            <a:fld id="{376E136A-8A74-4E2B-8C26-9328637D47CB}" type="slidenum">
              <a:rPr lang="es-MX" smtClean="0"/>
              <a:t>‹Nº›</a:t>
            </a:fld>
            <a:endParaRPr lang="es-MX"/>
          </a:p>
        </p:txBody>
      </p:sp>
    </p:spTree>
    <p:extLst>
      <p:ext uri="{BB962C8B-B14F-4D97-AF65-F5344CB8AC3E}">
        <p14:creationId xmlns:p14="http://schemas.microsoft.com/office/powerpoint/2010/main" val="1421811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8869680" y="-1645920"/>
            <a:ext cx="5943600" cy="5943600"/>
          </a:xfrm>
          <a:prstGeom prst="ellipse">
            <a:avLst/>
          </a:prstGeom>
          <a:solidFill>
            <a:srgbClr val="0A1830"/>
          </a:solidFill>
          <a:ln/>
        </p:spPr>
      </p:sp>
      <p:sp>
        <p:nvSpPr>
          <p:cNvPr id="3" name="Shape 1"/>
          <p:cNvSpPr/>
          <p:nvPr/>
        </p:nvSpPr>
        <p:spPr>
          <a:xfrm>
            <a:off x="9692640" y="3291840"/>
            <a:ext cx="3291840" cy="3291840"/>
          </a:xfrm>
          <a:prstGeom prst="ellipse">
            <a:avLst/>
          </a:prstGeom>
          <a:solidFill>
            <a:srgbClr val="2E7D82">
              <a:alpha val="45000"/>
            </a:srgbClr>
          </a:solidFill>
          <a:ln/>
        </p:spPr>
      </p:sp>
      <p:sp>
        <p:nvSpPr>
          <p:cNvPr id="4" name="Text 2"/>
          <p:cNvSpPr/>
          <p:nvPr/>
        </p:nvSpPr>
        <p:spPr>
          <a:xfrm>
            <a:off x="502920" y="1325880"/>
            <a:ext cx="9144000" cy="365760"/>
          </a:xfrm>
          <a:prstGeom prst="rect">
            <a:avLst/>
          </a:prstGeom>
          <a:noFill/>
          <a:ln/>
        </p:spPr>
        <p:txBody>
          <a:bodyPr wrap="square" rtlCol="0" anchor="ctr"/>
          <a:lstStyle/>
          <a:p>
            <a:pPr marL="0" indent="0">
              <a:buNone/>
            </a:pPr>
            <a:r>
              <a:rPr lang="en-US" sz="1400" b="1" kern="0" spc="300" dirty="0">
                <a:solidFill>
                  <a:srgbClr val="B8860B"/>
                </a:solidFill>
                <a:latin typeface="Calibri" pitchFamily="34" charset="0"/>
                <a:ea typeface="Calibri" pitchFamily="34" charset="-122"/>
                <a:cs typeface="Calibri" pitchFamily="34" charset="-120"/>
              </a:rPr>
              <a:t>ACTUALIZACIÓN PROFESIONAL 2026</a:t>
            </a:r>
            <a:endParaRPr lang="en-US" sz="1400" dirty="0"/>
          </a:p>
        </p:txBody>
      </p:sp>
      <p:sp>
        <p:nvSpPr>
          <p:cNvPr id="5" name="Text 3"/>
          <p:cNvSpPr/>
          <p:nvPr/>
        </p:nvSpPr>
        <p:spPr>
          <a:xfrm>
            <a:off x="502920" y="1737360"/>
            <a:ext cx="9418320" cy="2103120"/>
          </a:xfrm>
          <a:prstGeom prst="rect">
            <a:avLst/>
          </a:prstGeom>
          <a:noFill/>
          <a:ln/>
        </p:spPr>
        <p:txBody>
          <a:bodyPr wrap="square" rtlCol="0" anchor="ctr"/>
          <a:lstStyle/>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Actualización 2026 en Materia de</a:t>
            </a:r>
            <a:endParaRPr lang="en-US" sz="3600" dirty="0"/>
          </a:p>
          <a:p>
            <a:pPr marL="0" indent="0">
              <a:lnSpc>
                <a:spcPct val="105000"/>
              </a:lnSpc>
              <a:buNone/>
            </a:pPr>
            <a:r>
              <a:rPr lang="en-US" sz="3600" b="1" dirty="0">
                <a:solidFill>
                  <a:srgbClr val="FFFFFF"/>
                </a:solidFill>
                <a:latin typeface="Cambria" pitchFamily="34" charset="0"/>
                <a:ea typeface="Cambria" pitchFamily="34" charset="-122"/>
                <a:cs typeface="Cambria" pitchFamily="34" charset="-120"/>
              </a:rPr>
              <a:t>Prevención de Lavado de Dinero</a:t>
            </a:r>
            <a:endParaRPr lang="en-US" sz="3600" dirty="0"/>
          </a:p>
        </p:txBody>
      </p:sp>
      <p:sp>
        <p:nvSpPr>
          <p:cNvPr id="6" name="Text 4"/>
          <p:cNvSpPr/>
          <p:nvPr/>
        </p:nvSpPr>
        <p:spPr>
          <a:xfrm>
            <a:off x="502920" y="3977640"/>
            <a:ext cx="8778240" cy="822960"/>
          </a:xfrm>
          <a:prstGeom prst="rect">
            <a:avLst/>
          </a:prstGeom>
          <a:noFill/>
          <a:ln/>
        </p:spPr>
        <p:txBody>
          <a:bodyPr wrap="square" rtlCol="0" anchor="ctr"/>
          <a:lstStyle/>
          <a:p>
            <a:pPr marL="0" indent="0">
              <a:buNone/>
            </a:pPr>
            <a:r>
              <a:rPr lang="en-US" sz="1700" i="1" dirty="0">
                <a:solidFill>
                  <a:srgbClr val="D9EAEA"/>
                </a:solidFill>
                <a:latin typeface="Calibri" pitchFamily="34" charset="0"/>
                <a:ea typeface="Calibri" pitchFamily="34" charset="-122"/>
                <a:cs typeface="Calibri" pitchFamily="34" charset="-120"/>
              </a:rPr>
              <a:t>El nuevo régimen de la LFPIORPI a partir del Acuerdo 115/2026 (DOF 7 de agosto de 2026)</a:t>
            </a:r>
            <a:endParaRPr lang="en-US" sz="1700" dirty="0"/>
          </a:p>
        </p:txBody>
      </p:sp>
      <p:sp>
        <p:nvSpPr>
          <p:cNvPr id="7" name="Shape 5"/>
          <p:cNvSpPr/>
          <p:nvPr/>
        </p:nvSpPr>
        <p:spPr>
          <a:xfrm>
            <a:off x="502920" y="4846320"/>
            <a:ext cx="2377440" cy="27432"/>
          </a:xfrm>
          <a:prstGeom prst="rect">
            <a:avLst/>
          </a:prstGeom>
          <a:solidFill>
            <a:srgbClr val="B8860B"/>
          </a:solidFill>
          <a:ln/>
        </p:spPr>
      </p:sp>
      <p:sp>
        <p:nvSpPr>
          <p:cNvPr id="8" name="Text 6"/>
          <p:cNvSpPr/>
          <p:nvPr/>
        </p:nvSpPr>
        <p:spPr>
          <a:xfrm>
            <a:off x="502920" y="5029200"/>
            <a:ext cx="8686800" cy="731520"/>
          </a:xfrm>
          <a:prstGeom prst="rect">
            <a:avLst/>
          </a:prstGeom>
          <a:noFill/>
          <a:ln/>
        </p:spPr>
        <p:txBody>
          <a:bodyPr wrap="square" rtlCol="0" anchor="ctr"/>
          <a:lstStyle/>
          <a:p>
            <a:pPr marL="0" indent="0">
              <a:buNone/>
            </a:pPr>
            <a:r>
              <a:rPr lang="en-US" sz="1300" dirty="0">
                <a:solidFill>
                  <a:srgbClr val="D9EAEA"/>
                </a:solidFill>
                <a:latin typeface="Calibri" pitchFamily="34" charset="0"/>
                <a:ea typeface="Calibri" pitchFamily="34" charset="-122"/>
                <a:cs typeface="Calibri" pitchFamily="34" charset="-120"/>
              </a:rPr>
              <a:t>Marco legal, casos prácticos y aplicación para contadores y sujetos obligados a presentar avisos</a:t>
            </a:r>
            <a:endParaRPr lang="en-US" sz="1300" dirty="0"/>
          </a:p>
        </p:txBody>
      </p:sp>
      <p:sp>
        <p:nvSpPr>
          <p:cNvPr id="9" name="Text 7"/>
          <p:cNvSpPr/>
          <p:nvPr/>
        </p:nvSpPr>
        <p:spPr>
          <a:xfrm>
            <a:off x="502920" y="6217920"/>
            <a:ext cx="7315200" cy="365760"/>
          </a:xfrm>
          <a:prstGeom prst="rect">
            <a:avLst/>
          </a:prstGeom>
          <a:noFill/>
          <a:ln/>
        </p:spPr>
        <p:txBody>
          <a:bodyPr wrap="square" rtlCol="0" anchor="ctr"/>
          <a:lstStyle/>
          <a:p>
            <a:pPr marL="0" indent="0">
              <a:buNone/>
            </a:pPr>
            <a:r>
              <a:rPr lang="en-US" sz="1100" dirty="0">
                <a:solidFill>
                  <a:srgbClr val="8FA9C4"/>
                </a:solidFill>
                <a:latin typeface="Calibri" pitchFamily="34" charset="0"/>
                <a:ea typeface="Calibri" pitchFamily="34" charset="-122"/>
                <a:cs typeface="Calibri" pitchFamily="34" charset="-120"/>
              </a:rPr>
              <a:t>Consultores Fiscales  ·  Actualización Profesional Contable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CONTEXTO DE LA PUBLICACIÓN</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¿Qué se Publicó el 7 de Agosto de 2026?</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La Secretaría de Hacienda y Crédito Público publicó en el DOF el Acuerdo 115/2026.</a:t>
            </a:r>
            <a:endParaRPr lang="en-US" sz="1450" dirty="0"/>
          </a:p>
        </p:txBody>
      </p:sp>
      <p:sp>
        <p:nvSpPr>
          <p:cNvPr id="6" name="Text 4"/>
          <p:cNvSpPr/>
          <p:nvPr/>
        </p:nvSpPr>
        <p:spPr>
          <a:xfrm>
            <a:off x="914400" y="213055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Que reforma, adiciona y deroga las Reglas de Carácter General de la LFPIORPI, publicadas originalmente el 23 de agosto de 2013.</a:t>
            </a:r>
            <a:endParaRPr lang="en-US" sz="1200" dirty="0"/>
          </a:p>
        </p:txBody>
      </p:sp>
      <p:sp>
        <p:nvSpPr>
          <p:cNvPr id="7" name="Shape 5"/>
          <p:cNvSpPr/>
          <p:nvPr/>
        </p:nvSpPr>
        <p:spPr>
          <a:xfrm>
            <a:off x="502920" y="2926080"/>
            <a:ext cx="274320" cy="274320"/>
          </a:xfrm>
          <a:prstGeom prst="roundRect">
            <a:avLst>
              <a:gd name="adj" fmla="val 20000"/>
            </a:avLst>
          </a:prstGeom>
          <a:solidFill>
            <a:srgbClr val="2E7D82"/>
          </a:solidFill>
          <a:ln/>
        </p:spPr>
      </p:sp>
      <p:sp>
        <p:nvSpPr>
          <p:cNvPr id="8" name="Text 6"/>
          <p:cNvSpPr/>
          <p:nvPr/>
        </p:nvSpPr>
        <p:spPr>
          <a:xfrm>
            <a:off x="914400" y="286207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No es una reforma menor: reordena la arquitectura completa del régimen antilavado.</a:t>
            </a:r>
            <a:endParaRPr lang="en-US" sz="1450" dirty="0"/>
          </a:p>
        </p:txBody>
      </p:sp>
      <p:sp>
        <p:nvSpPr>
          <p:cNvPr id="9" name="Text 7"/>
          <p:cNvSpPr/>
          <p:nvPr/>
        </p:nvSpPr>
        <p:spPr>
          <a:xfrm>
            <a:off x="914400" y="318211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Incorpora catorce nuevos capítulos y anexos, y traslada el eje del cumplimiento de lo formal hacia la administración efectiva del riesgo.</a:t>
            </a:r>
            <a:endParaRPr lang="en-US" sz="1200" dirty="0"/>
          </a:p>
        </p:txBody>
      </p:sp>
      <p:sp>
        <p:nvSpPr>
          <p:cNvPr id="10" name="Shape 8"/>
          <p:cNvSpPr/>
          <p:nvPr/>
        </p:nvSpPr>
        <p:spPr>
          <a:xfrm>
            <a:off x="502920" y="3977640"/>
            <a:ext cx="274320" cy="274320"/>
          </a:xfrm>
          <a:prstGeom prst="roundRect">
            <a:avLst>
              <a:gd name="adj" fmla="val 20000"/>
            </a:avLst>
          </a:prstGeom>
          <a:solidFill>
            <a:srgbClr val="2E7D82"/>
          </a:solidFill>
          <a:ln/>
        </p:spPr>
      </p:sp>
      <p:sp>
        <p:nvSpPr>
          <p:cNvPr id="11" name="Text 9"/>
          <p:cNvSpPr/>
          <p:nvPr/>
        </p:nvSpPr>
        <p:spPr>
          <a:xfrm>
            <a:off x="914400" y="391363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Es el tercer y más operativo eslabón de una reforma en cadena.</a:t>
            </a:r>
            <a:endParaRPr lang="en-US" sz="1450" dirty="0"/>
          </a:p>
        </p:txBody>
      </p:sp>
      <p:sp>
        <p:nvSpPr>
          <p:cNvPr id="12" name="Text 10"/>
          <p:cNvSpPr/>
          <p:nvPr/>
        </p:nvSpPr>
        <p:spPr>
          <a:xfrm>
            <a:off x="914400" y="423367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Reforma a la Ley (DOF 16 de julio de 2025) → Reforma al Reglamento (DOF 27 de marzo de 2026) → Acuerdo 115/2026 (DOF 7 de agosto de 2026).</a:t>
            </a:r>
            <a:endParaRPr lang="en-US" sz="1200" dirty="0"/>
          </a:p>
        </p:txBody>
      </p:sp>
      <p:sp>
        <p:nvSpPr>
          <p:cNvPr id="13" name="Shape 11"/>
          <p:cNvSpPr/>
          <p:nvPr/>
        </p:nvSpPr>
        <p:spPr>
          <a:xfrm>
            <a:off x="502920" y="5029200"/>
            <a:ext cx="274320" cy="274320"/>
          </a:xfrm>
          <a:prstGeom prst="roundRect">
            <a:avLst>
              <a:gd name="adj" fmla="val 20000"/>
            </a:avLst>
          </a:prstGeom>
          <a:solidFill>
            <a:srgbClr val="2E7D82"/>
          </a:solidFill>
          <a:ln/>
        </p:spPr>
      </p:sp>
      <p:sp>
        <p:nvSpPr>
          <p:cNvPr id="14" name="Text 12"/>
          <p:cNvSpPr/>
          <p:nvPr/>
        </p:nvSpPr>
        <p:spPr>
          <a:xfrm>
            <a:off x="914400" y="496519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Firmado por el Secretario de Hacienda el 24 de julio de 2026.</a:t>
            </a:r>
            <a:endParaRPr lang="en-US" sz="1450" dirty="0"/>
          </a:p>
        </p:txBody>
      </p:sp>
      <p:sp>
        <p:nvSpPr>
          <p:cNvPr id="15" name="Text 13"/>
          <p:cNvSpPr/>
          <p:nvPr/>
        </p:nvSpPr>
        <p:spPr>
          <a:xfrm>
            <a:off x="914400" y="528523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Publicado en el DOF con el código 5795797, entra en vigor el 30 de noviembre de 2026 con exigibilidad escalonada hasta 2028.</a:t>
            </a:r>
            <a:endParaRPr lang="en-US" sz="1200" dirty="0"/>
          </a:p>
        </p:txBody>
      </p:sp>
      <p:sp>
        <p:nvSpPr>
          <p:cNvPr id="16" name="Text 1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7" name="Text 1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OBJETIVO DEL CURSO</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Objetivo General</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Conocer el marco normativo antilavado vigente a partir del Acuerdo 115/2026.</a:t>
            </a:r>
            <a:endParaRPr lang="en-US" sz="1450" dirty="0"/>
          </a:p>
        </p:txBody>
      </p:sp>
      <p:sp>
        <p:nvSpPr>
          <p:cNvPr id="6" name="Text 4"/>
          <p:cNvSpPr/>
          <p:nvPr/>
        </p:nvSpPr>
        <p:spPr>
          <a:xfrm>
            <a:off x="914400" y="213055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Con el fundamento textual exacto de cada obligación, no solo su descripción general.</a:t>
            </a:r>
            <a:endParaRPr lang="en-US" sz="1200" dirty="0"/>
          </a:p>
        </p:txBody>
      </p:sp>
      <p:sp>
        <p:nvSpPr>
          <p:cNvPr id="7" name="Shape 5"/>
          <p:cNvSpPr/>
          <p:nvPr/>
        </p:nvSpPr>
        <p:spPr>
          <a:xfrm>
            <a:off x="502920" y="2926080"/>
            <a:ext cx="274320" cy="274320"/>
          </a:xfrm>
          <a:prstGeom prst="roundRect">
            <a:avLst>
              <a:gd name="adj" fmla="val 20000"/>
            </a:avLst>
          </a:prstGeom>
          <a:solidFill>
            <a:srgbClr val="2E7D82"/>
          </a:solidFill>
          <a:ln/>
        </p:spPr>
      </p:sp>
      <p:sp>
        <p:nvSpPr>
          <p:cNvPr id="8" name="Text 6"/>
          <p:cNvSpPr/>
          <p:nvPr/>
        </p:nvSpPr>
        <p:spPr>
          <a:xfrm>
            <a:off x="914400" y="286207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Identificar si su actividad, o la de su cliente, constituye una actividad vulnerable.</a:t>
            </a:r>
            <a:endParaRPr lang="en-US" sz="1450" dirty="0"/>
          </a:p>
        </p:txBody>
      </p:sp>
      <p:sp>
        <p:nvSpPr>
          <p:cNvPr id="9" name="Text 7"/>
          <p:cNvSpPr/>
          <p:nvPr/>
        </p:nvSpPr>
        <p:spPr>
          <a:xfrm>
            <a:off x="914400" y="318211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Y calcular correctamente los umbrales de identificación y de aviso en UMA.</a:t>
            </a:r>
            <a:endParaRPr lang="en-US" sz="1200" dirty="0"/>
          </a:p>
        </p:txBody>
      </p:sp>
      <p:sp>
        <p:nvSpPr>
          <p:cNvPr id="10" name="Shape 8"/>
          <p:cNvSpPr/>
          <p:nvPr/>
        </p:nvSpPr>
        <p:spPr>
          <a:xfrm>
            <a:off x="502920" y="3977640"/>
            <a:ext cx="274320" cy="274320"/>
          </a:xfrm>
          <a:prstGeom prst="roundRect">
            <a:avLst>
              <a:gd name="adj" fmla="val 20000"/>
            </a:avLst>
          </a:prstGeom>
          <a:solidFill>
            <a:srgbClr val="2E7D82"/>
          </a:solidFill>
          <a:ln/>
        </p:spPr>
      </p:sp>
      <p:sp>
        <p:nvSpPr>
          <p:cNvPr id="11" name="Text 9"/>
          <p:cNvSpPr/>
          <p:nvPr/>
        </p:nvSpPr>
        <p:spPr>
          <a:xfrm>
            <a:off x="914400" y="391363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Aplicar las obligaciones ya reglamentadas del Art. 18 LFPIORPI.</a:t>
            </a:r>
            <a:endParaRPr lang="en-US" sz="1450" dirty="0"/>
          </a:p>
        </p:txBody>
      </p:sp>
      <p:sp>
        <p:nvSpPr>
          <p:cNvPr id="12" name="Text 10"/>
          <p:cNvSpPr/>
          <p:nvPr/>
        </p:nvSpPr>
        <p:spPr>
          <a:xfrm>
            <a:off x="914400" y="423367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Enfoque Basado en Riesgos, manual de políticas, capacitación anual, mecanismos automatizados y auditoría.</a:t>
            </a:r>
            <a:endParaRPr lang="en-US" sz="1200" dirty="0"/>
          </a:p>
        </p:txBody>
      </p:sp>
      <p:sp>
        <p:nvSpPr>
          <p:cNvPr id="13" name="Shape 11"/>
          <p:cNvSpPr/>
          <p:nvPr/>
        </p:nvSpPr>
        <p:spPr>
          <a:xfrm>
            <a:off x="502920" y="5029200"/>
            <a:ext cx="274320" cy="274320"/>
          </a:xfrm>
          <a:prstGeom prst="roundRect">
            <a:avLst>
              <a:gd name="adj" fmla="val 20000"/>
            </a:avLst>
          </a:prstGeom>
          <a:solidFill>
            <a:srgbClr val="2E7D82"/>
          </a:solidFill>
          <a:ln/>
        </p:spPr>
      </p:sp>
      <p:sp>
        <p:nvSpPr>
          <p:cNvPr id="14" name="Text 12"/>
          <p:cNvSpPr/>
          <p:nvPr/>
        </p:nvSpPr>
        <p:spPr>
          <a:xfrm>
            <a:off x="914400" y="496519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Elaborar y enviar correctamente un aviso ante el SAT.</a:t>
            </a:r>
            <a:endParaRPr lang="en-US" sz="1450" dirty="0"/>
          </a:p>
        </p:txBody>
      </p:sp>
      <p:sp>
        <p:nvSpPr>
          <p:cNvPr id="15" name="Text 13"/>
          <p:cNvSpPr/>
          <p:nvPr/>
        </p:nvSpPr>
        <p:spPr>
          <a:xfrm>
            <a:off x="914400" y="528523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Conforme al nuevo calendario de exigibilidad que trae el Acuerdo 115/2026.</a:t>
            </a:r>
            <a:endParaRPr lang="en-US" sz="1200" dirty="0"/>
          </a:p>
        </p:txBody>
      </p:sp>
      <p:sp>
        <p:nvSpPr>
          <p:cNvPr id="16" name="Text 1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7" name="Text 1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CONTENIDO DEL CURSO</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Agenda General</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I. Marco Normativo Actualizado de la LFPIORPI</a:t>
            </a:r>
            <a:endParaRPr lang="en-US" sz="1450" dirty="0"/>
          </a:p>
        </p:txBody>
      </p:sp>
      <p:sp>
        <p:nvSpPr>
          <p:cNvPr id="6" name="Text 4"/>
          <p:cNvSpPr/>
          <p:nvPr/>
        </p:nvSpPr>
        <p:spPr>
          <a:xfrm>
            <a:off x="914400" y="2130552"/>
            <a:ext cx="4998568"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Las tres reformas en cadena y el calendario general de entrada en vigor.</a:t>
            </a:r>
            <a:endParaRPr lang="en-US" sz="1200" dirty="0"/>
          </a:p>
        </p:txBody>
      </p:sp>
      <p:sp>
        <p:nvSpPr>
          <p:cNvPr id="7" name="Shape 5"/>
          <p:cNvSpPr/>
          <p:nvPr/>
        </p:nvSpPr>
        <p:spPr>
          <a:xfrm>
            <a:off x="502920" y="2926080"/>
            <a:ext cx="274320" cy="274320"/>
          </a:xfrm>
          <a:prstGeom prst="roundRect">
            <a:avLst>
              <a:gd name="adj" fmla="val 20000"/>
            </a:avLst>
          </a:prstGeom>
          <a:solidFill>
            <a:srgbClr val="2E7D82"/>
          </a:solidFill>
          <a:ln/>
        </p:spPr>
      </p:sp>
      <p:sp>
        <p:nvSpPr>
          <p:cNvPr id="8" name="Text 6"/>
          <p:cNvSpPr/>
          <p:nvPr/>
        </p:nvSpPr>
        <p:spPr>
          <a:xfrm>
            <a:off x="914400" y="286207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II. Actividades Vulnerables y Sujetos Obligados</a:t>
            </a:r>
            <a:endParaRPr lang="en-US" sz="1450" dirty="0"/>
          </a:p>
        </p:txBody>
      </p:sp>
      <p:sp>
        <p:nvSpPr>
          <p:cNvPr id="9" name="Text 7"/>
          <p:cNvSpPr/>
          <p:nvPr/>
        </p:nvSpPr>
        <p:spPr>
          <a:xfrm>
            <a:off x="914400" y="3182112"/>
            <a:ext cx="4998568"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Las 17 actividades del Art. 17 y sus umbrales en UMA.</a:t>
            </a:r>
            <a:endParaRPr lang="en-US" sz="1200" dirty="0"/>
          </a:p>
        </p:txBody>
      </p:sp>
      <p:sp>
        <p:nvSpPr>
          <p:cNvPr id="10" name="Shape 8"/>
          <p:cNvSpPr/>
          <p:nvPr/>
        </p:nvSpPr>
        <p:spPr>
          <a:xfrm>
            <a:off x="502920" y="3977640"/>
            <a:ext cx="274320" cy="274320"/>
          </a:xfrm>
          <a:prstGeom prst="roundRect">
            <a:avLst>
              <a:gd name="adj" fmla="val 20000"/>
            </a:avLst>
          </a:prstGeom>
          <a:solidFill>
            <a:srgbClr val="2E7D82"/>
          </a:solidFill>
          <a:ln/>
        </p:spPr>
      </p:sp>
      <p:sp>
        <p:nvSpPr>
          <p:cNvPr id="11" name="Text 9"/>
          <p:cNvSpPr/>
          <p:nvPr/>
        </p:nvSpPr>
        <p:spPr>
          <a:xfrm>
            <a:off x="914400" y="391363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III. Las Nuevas Obligaciones del Art. 18 ya Reglamentadas</a:t>
            </a:r>
            <a:endParaRPr lang="en-US" sz="1450" dirty="0"/>
          </a:p>
        </p:txBody>
      </p:sp>
      <p:sp>
        <p:nvSpPr>
          <p:cNvPr id="12" name="Text 10"/>
          <p:cNvSpPr/>
          <p:nvPr/>
        </p:nvSpPr>
        <p:spPr>
          <a:xfrm>
            <a:off x="914400" y="4233672"/>
            <a:ext cx="4998568"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EBR, manual de políticas, capacitación, mecanismos automatizados y auditoría.</a:t>
            </a:r>
            <a:endParaRPr lang="en-US" sz="1200" dirty="0"/>
          </a:p>
        </p:txBody>
      </p:sp>
      <p:sp>
        <p:nvSpPr>
          <p:cNvPr id="13" name="Shape 11"/>
          <p:cNvSpPr/>
          <p:nvPr/>
        </p:nvSpPr>
        <p:spPr>
          <a:xfrm>
            <a:off x="502920" y="5029200"/>
            <a:ext cx="274320" cy="274320"/>
          </a:xfrm>
          <a:prstGeom prst="roundRect">
            <a:avLst>
              <a:gd name="adj" fmla="val 20000"/>
            </a:avLst>
          </a:prstGeom>
          <a:solidFill>
            <a:srgbClr val="2E7D82"/>
          </a:solidFill>
          <a:ln/>
        </p:spPr>
      </p:sp>
      <p:sp>
        <p:nvSpPr>
          <p:cNvPr id="14" name="Text 12"/>
          <p:cNvSpPr/>
          <p:nvPr/>
        </p:nvSpPr>
        <p:spPr>
          <a:xfrm>
            <a:off x="914400" y="496519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IV. Beneficiario Controlador y Personas Políticamente Expuestas</a:t>
            </a:r>
            <a:endParaRPr lang="en-US" sz="1450" dirty="0"/>
          </a:p>
        </p:txBody>
      </p:sp>
      <p:sp>
        <p:nvSpPr>
          <p:cNvPr id="15" name="Text 13"/>
          <p:cNvSpPr/>
          <p:nvPr/>
        </p:nvSpPr>
        <p:spPr>
          <a:xfrm>
            <a:off x="914400" y="5285232"/>
            <a:ext cx="4998568"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El nuevo capítulo PEP y el control efectivo indirecto.</a:t>
            </a:r>
            <a:endParaRPr lang="en-US" sz="1200" dirty="0"/>
          </a:p>
        </p:txBody>
      </p:sp>
      <p:sp>
        <p:nvSpPr>
          <p:cNvPr id="16" name="Shape 14"/>
          <p:cNvSpPr/>
          <p:nvPr/>
        </p:nvSpPr>
        <p:spPr>
          <a:xfrm>
            <a:off x="6278728" y="1874520"/>
            <a:ext cx="274320" cy="274320"/>
          </a:xfrm>
          <a:prstGeom prst="roundRect">
            <a:avLst>
              <a:gd name="adj" fmla="val 20000"/>
            </a:avLst>
          </a:prstGeom>
          <a:solidFill>
            <a:srgbClr val="2E7D82"/>
          </a:solidFill>
          <a:ln/>
        </p:spPr>
      </p:sp>
      <p:sp>
        <p:nvSpPr>
          <p:cNvPr id="17" name="Text 15"/>
          <p:cNvSpPr/>
          <p:nvPr/>
        </p:nvSpPr>
        <p:spPr>
          <a:xfrm>
            <a:off x="6690208" y="181051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V. Elaboración y Envío de Avisos ante el SAT</a:t>
            </a:r>
            <a:endParaRPr lang="en-US" sz="1450" dirty="0"/>
          </a:p>
        </p:txBody>
      </p:sp>
      <p:sp>
        <p:nvSpPr>
          <p:cNvPr id="18" name="Text 16"/>
          <p:cNvSpPr/>
          <p:nvPr/>
        </p:nvSpPr>
        <p:spPr>
          <a:xfrm>
            <a:off x="6690208" y="213055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El aviso de 24 horas y el uso práctico del SPPLD.</a:t>
            </a:r>
            <a:endParaRPr lang="en-US" sz="1200" dirty="0"/>
          </a:p>
        </p:txBody>
      </p:sp>
      <p:sp>
        <p:nvSpPr>
          <p:cNvPr id="19" name="Shape 17"/>
          <p:cNvSpPr/>
          <p:nvPr/>
        </p:nvSpPr>
        <p:spPr>
          <a:xfrm>
            <a:off x="6278728" y="3276600"/>
            <a:ext cx="274320" cy="274320"/>
          </a:xfrm>
          <a:prstGeom prst="roundRect">
            <a:avLst>
              <a:gd name="adj" fmla="val 20000"/>
            </a:avLst>
          </a:prstGeom>
          <a:solidFill>
            <a:srgbClr val="2E7D82"/>
          </a:solidFill>
          <a:ln/>
        </p:spPr>
      </p:sp>
      <p:sp>
        <p:nvSpPr>
          <p:cNvPr id="20" name="Text 18"/>
          <p:cNvSpPr/>
          <p:nvPr/>
        </p:nvSpPr>
        <p:spPr>
          <a:xfrm>
            <a:off x="6690208" y="321259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VI. Lo que Trae el Acuerdo 115/2026</a:t>
            </a:r>
            <a:endParaRPr lang="en-US" sz="1450" dirty="0"/>
          </a:p>
        </p:txBody>
      </p:sp>
      <p:sp>
        <p:nvSpPr>
          <p:cNvPr id="21" name="Text 19"/>
          <p:cNvSpPr/>
          <p:nvPr/>
        </p:nvSpPr>
        <p:spPr>
          <a:xfrm>
            <a:off x="6690208" y="353263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El corazón del curso: los catorce capítulos nuevos y el calendario de exigibilidad.</a:t>
            </a:r>
            <a:endParaRPr lang="en-US" sz="1200" dirty="0"/>
          </a:p>
        </p:txBody>
      </p:sp>
      <p:sp>
        <p:nvSpPr>
          <p:cNvPr id="22" name="Shape 20"/>
          <p:cNvSpPr/>
          <p:nvPr/>
        </p:nvSpPr>
        <p:spPr>
          <a:xfrm>
            <a:off x="6278728" y="4678680"/>
            <a:ext cx="274320" cy="274320"/>
          </a:xfrm>
          <a:prstGeom prst="roundRect">
            <a:avLst>
              <a:gd name="adj" fmla="val 20000"/>
            </a:avLst>
          </a:prstGeom>
          <a:solidFill>
            <a:srgbClr val="2E7D82"/>
          </a:solidFill>
          <a:ln/>
        </p:spPr>
      </p:sp>
      <p:sp>
        <p:nvSpPr>
          <p:cNvPr id="23" name="Text 21"/>
          <p:cNvSpPr/>
          <p:nvPr/>
        </p:nvSpPr>
        <p:spPr>
          <a:xfrm>
            <a:off x="6690208" y="461467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VII. Sanciones y Riesgos del Incumplimiento</a:t>
            </a:r>
            <a:endParaRPr lang="en-US" sz="1450" dirty="0"/>
          </a:p>
        </p:txBody>
      </p:sp>
      <p:sp>
        <p:nvSpPr>
          <p:cNvPr id="24" name="Text 22"/>
          <p:cNvSpPr/>
          <p:nvPr/>
        </p:nvSpPr>
        <p:spPr>
          <a:xfrm>
            <a:off x="6690208" y="493471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Multas, clausura y responsabilidad de socios y administradores.</a:t>
            </a:r>
            <a:endParaRPr lang="en-US" sz="1200" dirty="0"/>
          </a:p>
        </p:txBody>
      </p:sp>
      <p:sp>
        <p:nvSpPr>
          <p:cNvPr id="25" name="Text 23"/>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6" name="Text 24"/>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¿PARA QUIÉN ES ESTE CURSO?</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Dirigido a</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Contadores públicos y despachos contables que asesoran a sujetos obligados.</a:t>
            </a:r>
            <a:endParaRPr lang="en-US" sz="1450" dirty="0"/>
          </a:p>
        </p:txBody>
      </p:sp>
      <p:sp>
        <p:nvSpPr>
          <p:cNvPr id="6" name="Text 4"/>
          <p:cNvSpPr/>
          <p:nvPr/>
        </p:nvSpPr>
        <p:spPr>
          <a:xfrm>
            <a:off x="914400" y="213055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Quienes deben trasladar estos cambios normativos a la operación real de sus clientes.</a:t>
            </a:r>
            <a:endParaRPr lang="en-US" sz="1200" dirty="0"/>
          </a:p>
        </p:txBody>
      </p:sp>
      <p:sp>
        <p:nvSpPr>
          <p:cNvPr id="7" name="Shape 5"/>
          <p:cNvSpPr/>
          <p:nvPr/>
        </p:nvSpPr>
        <p:spPr>
          <a:xfrm>
            <a:off x="502920" y="2926080"/>
            <a:ext cx="274320" cy="274320"/>
          </a:xfrm>
          <a:prstGeom prst="roundRect">
            <a:avLst>
              <a:gd name="adj" fmla="val 20000"/>
            </a:avLst>
          </a:prstGeom>
          <a:solidFill>
            <a:srgbClr val="2E7D82"/>
          </a:solidFill>
          <a:ln/>
        </p:spPr>
      </p:sp>
      <p:sp>
        <p:nvSpPr>
          <p:cNvPr id="8" name="Text 6"/>
          <p:cNvSpPr/>
          <p:nvPr/>
        </p:nvSpPr>
        <p:spPr>
          <a:xfrm>
            <a:off x="914400" y="286207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Personas físicas y morales que realizan alguna de las 17 actividades vulnerables.</a:t>
            </a:r>
            <a:endParaRPr lang="en-US" sz="1450" dirty="0"/>
          </a:p>
        </p:txBody>
      </p:sp>
      <p:sp>
        <p:nvSpPr>
          <p:cNvPr id="9" name="Text 7"/>
          <p:cNvSpPr/>
          <p:nvPr/>
        </p:nvSpPr>
        <p:spPr>
          <a:xfrm>
            <a:off x="914400" y="318211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Conforme al Art. 17 LFPIORPI, incluyendo a quienes apenas se incorporan al régimen.</a:t>
            </a:r>
            <a:endParaRPr lang="en-US" sz="1200" dirty="0"/>
          </a:p>
        </p:txBody>
      </p:sp>
      <p:sp>
        <p:nvSpPr>
          <p:cNvPr id="10" name="Shape 8"/>
          <p:cNvSpPr/>
          <p:nvPr/>
        </p:nvSpPr>
        <p:spPr>
          <a:xfrm>
            <a:off x="502920" y="3977640"/>
            <a:ext cx="274320" cy="274320"/>
          </a:xfrm>
          <a:prstGeom prst="roundRect">
            <a:avLst>
              <a:gd name="adj" fmla="val 20000"/>
            </a:avLst>
          </a:prstGeom>
          <a:solidFill>
            <a:srgbClr val="2E7D82"/>
          </a:solidFill>
          <a:ln/>
        </p:spPr>
      </p:sp>
      <p:sp>
        <p:nvSpPr>
          <p:cNvPr id="11" name="Text 9"/>
          <p:cNvSpPr/>
          <p:nvPr/>
        </p:nvSpPr>
        <p:spPr>
          <a:xfrm>
            <a:off x="914400" y="391363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Oficiales de cumplimiento y encargados de presentar avisos ante el SAT.</a:t>
            </a:r>
            <a:endParaRPr lang="en-US" sz="1450" dirty="0"/>
          </a:p>
        </p:txBody>
      </p:sp>
      <p:sp>
        <p:nvSpPr>
          <p:cNvPr id="12" name="Text 10"/>
          <p:cNvSpPr/>
          <p:nvPr/>
        </p:nvSpPr>
        <p:spPr>
          <a:xfrm>
            <a:off x="914400" y="423367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Responsables directos de la operación del Portal de Prevención de Lavado de Dinero (SPPLD).</a:t>
            </a:r>
            <a:endParaRPr lang="en-US" sz="1200" dirty="0"/>
          </a:p>
        </p:txBody>
      </p:sp>
      <p:sp>
        <p:nvSpPr>
          <p:cNvPr id="13" name="Shape 11"/>
          <p:cNvSpPr/>
          <p:nvPr/>
        </p:nvSpPr>
        <p:spPr>
          <a:xfrm>
            <a:off x="502920" y="5029200"/>
            <a:ext cx="274320" cy="274320"/>
          </a:xfrm>
          <a:prstGeom prst="roundRect">
            <a:avLst>
              <a:gd name="adj" fmla="val 20000"/>
            </a:avLst>
          </a:prstGeom>
          <a:solidFill>
            <a:srgbClr val="2E7D82"/>
          </a:solidFill>
          <a:ln/>
        </p:spPr>
      </p:sp>
      <p:sp>
        <p:nvSpPr>
          <p:cNvPr id="14" name="Text 12"/>
          <p:cNvSpPr/>
          <p:nvPr/>
        </p:nvSpPr>
        <p:spPr>
          <a:xfrm>
            <a:off x="914400" y="496519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Desarrolladores inmobiliarios.</a:t>
            </a:r>
            <a:endParaRPr lang="en-US" sz="1450" dirty="0"/>
          </a:p>
        </p:txBody>
      </p:sp>
      <p:sp>
        <p:nvSpPr>
          <p:cNvPr id="15" name="Text 13"/>
          <p:cNvSpPr/>
          <p:nvPr/>
        </p:nvSpPr>
        <p:spPr>
          <a:xfrm>
            <a:off x="914400" y="528523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Esta actividad se incorporó como actividad vulnerable en la reforma (Fracción V Bis del Art. 17).</a:t>
            </a:r>
            <a:endParaRPr lang="en-US" sz="1200" dirty="0"/>
          </a:p>
        </p:txBody>
      </p:sp>
      <p:sp>
        <p:nvSpPr>
          <p:cNvPr id="16" name="Text 1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7" name="Text 1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CÓMO TRABAJAREMOS</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Metodología del Curso</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Exposición del marco legal exacto de cada obligación.</a:t>
            </a:r>
            <a:endParaRPr lang="en-US" sz="1450" dirty="0"/>
          </a:p>
        </p:txBody>
      </p:sp>
      <p:sp>
        <p:nvSpPr>
          <p:cNvPr id="6" name="Text 4"/>
          <p:cNvSpPr/>
          <p:nvPr/>
        </p:nvSpPr>
        <p:spPr>
          <a:xfrm>
            <a:off x="914400" y="2130552"/>
            <a:ext cx="4998568" cy="173736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Ley, Reglamento y Reglas de Carácter General, siempre con su fundamento textual.</a:t>
            </a:r>
            <a:endParaRPr lang="en-US" sz="1200" dirty="0"/>
          </a:p>
        </p:txBody>
      </p:sp>
      <p:sp>
        <p:nvSpPr>
          <p:cNvPr id="7" name="Shape 5"/>
          <p:cNvSpPr/>
          <p:nvPr/>
        </p:nvSpPr>
        <p:spPr>
          <a:xfrm>
            <a:off x="502920" y="3977640"/>
            <a:ext cx="274320" cy="274320"/>
          </a:xfrm>
          <a:prstGeom prst="roundRect">
            <a:avLst>
              <a:gd name="adj" fmla="val 20000"/>
            </a:avLst>
          </a:prstGeom>
          <a:solidFill>
            <a:srgbClr val="2E7D82"/>
          </a:solidFill>
          <a:ln/>
        </p:spPr>
      </p:sp>
      <p:sp>
        <p:nvSpPr>
          <p:cNvPr id="8" name="Text 6"/>
          <p:cNvSpPr/>
          <p:nvPr/>
        </p:nvSpPr>
        <p:spPr>
          <a:xfrm>
            <a:off x="914400" y="391363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Comparativo de "antes y después" para cada obligación que modifica el Acuerdo 115/2026.</a:t>
            </a:r>
            <a:endParaRPr lang="en-US" sz="1450" dirty="0"/>
          </a:p>
        </p:txBody>
      </p:sp>
      <p:sp>
        <p:nvSpPr>
          <p:cNvPr id="9" name="Text 7"/>
          <p:cNvSpPr/>
          <p:nvPr/>
        </p:nvSpPr>
        <p:spPr>
          <a:xfrm>
            <a:off x="914400" y="4233672"/>
            <a:ext cx="4998568" cy="173736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Para que quede claro qué cambia en la práctica, no solo en el papel.</a:t>
            </a:r>
            <a:endParaRPr lang="en-US" sz="1200" dirty="0"/>
          </a:p>
        </p:txBody>
      </p:sp>
      <p:sp>
        <p:nvSpPr>
          <p:cNvPr id="10" name="Shape 8"/>
          <p:cNvSpPr/>
          <p:nvPr/>
        </p:nvSpPr>
        <p:spPr>
          <a:xfrm>
            <a:off x="6278728" y="1874520"/>
            <a:ext cx="274320" cy="274320"/>
          </a:xfrm>
          <a:prstGeom prst="roundRect">
            <a:avLst>
              <a:gd name="adj" fmla="val 20000"/>
            </a:avLst>
          </a:prstGeom>
          <a:solidFill>
            <a:srgbClr val="2E7D82"/>
          </a:solidFill>
          <a:ln/>
        </p:spPr>
      </p:sp>
      <p:sp>
        <p:nvSpPr>
          <p:cNvPr id="11" name="Text 9"/>
          <p:cNvSpPr/>
          <p:nvPr/>
        </p:nvSpPr>
        <p:spPr>
          <a:xfrm>
            <a:off x="6690208" y="181051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Ocho casos prácticos con datos concretos.</a:t>
            </a:r>
            <a:endParaRPr lang="en-US" sz="1450" dirty="0"/>
          </a:p>
        </p:txBody>
      </p:sp>
      <p:sp>
        <p:nvSpPr>
          <p:cNvPr id="12" name="Text 10"/>
          <p:cNvSpPr/>
          <p:nvPr/>
        </p:nvSpPr>
        <p:spPr>
          <a:xfrm>
            <a:off x="6690208" y="2130552"/>
            <a:ext cx="4998568" cy="173736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Identificación de actividades vulnerables, cálculo de umbrales, elaboración de manual de políticas y llenado de avisos.</a:t>
            </a:r>
            <a:endParaRPr lang="en-US" sz="1200" dirty="0"/>
          </a:p>
        </p:txBody>
      </p:sp>
      <p:sp>
        <p:nvSpPr>
          <p:cNvPr id="13" name="Shape 11"/>
          <p:cNvSpPr/>
          <p:nvPr/>
        </p:nvSpPr>
        <p:spPr>
          <a:xfrm>
            <a:off x="6278728" y="3977640"/>
            <a:ext cx="274320" cy="274320"/>
          </a:xfrm>
          <a:prstGeom prst="roundRect">
            <a:avLst>
              <a:gd name="adj" fmla="val 20000"/>
            </a:avLst>
          </a:prstGeom>
          <a:solidFill>
            <a:srgbClr val="2E7D82"/>
          </a:solidFill>
          <a:ln/>
        </p:spPr>
      </p:sp>
      <p:sp>
        <p:nvSpPr>
          <p:cNvPr id="14" name="Text 12"/>
          <p:cNvSpPr/>
          <p:nvPr/>
        </p:nvSpPr>
        <p:spPr>
          <a:xfrm>
            <a:off x="6690208" y="391363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Simulación guiada del uso del Portal de Prevención de Lavado de Dinero (SPPLD).</a:t>
            </a:r>
            <a:endParaRPr lang="en-US" sz="1450" dirty="0"/>
          </a:p>
        </p:txBody>
      </p:sp>
      <p:sp>
        <p:nvSpPr>
          <p:cNvPr id="15" name="Text 13"/>
          <p:cNvSpPr/>
          <p:nvPr/>
        </p:nvSpPr>
        <p:spPr>
          <a:xfrm>
            <a:off x="6690208" y="4233672"/>
            <a:ext cx="4998568" cy="173736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Para reducir errores comunes de llenado y envío ante el SAT.</a:t>
            </a:r>
            <a:endParaRPr lang="en-US" sz="1200" dirty="0"/>
          </a:p>
        </p:txBody>
      </p:sp>
      <p:sp>
        <p:nvSpPr>
          <p:cNvPr id="16" name="Text 1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7" name="Text 1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I</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Marco Normativo Actualizado de la LFPIORPI</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Tres reformas en cadena que culminan en el Acuerdo 115/2026</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Antecedente 1: la Reforma a la Ley</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DOF 16-jul-2025</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Adicionó 5 nuevas obligaciones al Art. 18 LFPIORPI (fracciones VII a XI).</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Enfoque Basado en Riesgos, manual de políticas, capacitación anual, mecanismos automatizados y auditoría anual.</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Amplió el plazo de conservación de expedientes de 5 a 10 años (Art. 18, fracción IV).</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 cambio que impacta directamente el archivo documental de cualquier despacho.</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Incorporó el aviso de 24 horas por operación sospechosa (Art. 18, fracción VI).</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Una obligación de reacción inmediata que no existía con este nombre antes de la reforma.</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Incorporó el desarrollo inmobiliario como nueva actividad vulnerable (Fracción V Bis).</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Quienes desarrollan proyectos inmobiliarios pasaron a estar sujetos al régimen antilavado.</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EL CAMBIO MÁS IMPORTANTE DESDE 2012</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Esta reforma no se limitó a ajustes menores: adicionó 5 fracciones completas al Art. 18 LFPIORPI, cambiando de fondo lo que se exige a un sujeto obligado.</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Antecedente 2: la Reforma al Reglamento</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DOF 27-mar-2026</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Creó el capítulo de Personas Políticamente Expuestas (PEP).</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 reglas de identificación y monitoreo reforzado que antes no existían en el Reglamento.</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Desarrolló la auditoría anual en el Art. 12 Bis.</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Definiendo requisitos mínimos del auditor, interno o externo, y del informe correspondiente.</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Desarrolló el aviso de 24 horas en el Art. 7 Bis.</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Precisando el procedimiento y el plazo exacto para reaccionar ante una operación sospechosa.</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Creó la autocorrección en el Art. 55 Bis.</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Una vía para que el sujeto obligado regularice incumplimientos antes de una sanción, con requisitos específicos.</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DE LA LEY A LA OPERACIÓN</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Reglamento traduce lo que la Ley ordenó en 2025 al plano operativo: crea los procedimientos y los artículos específicos que hacen exigibles las nuevas obligaciones.</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Antecedente 3: el Acuerdo 115/2026</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DOF 7-ago-2026</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Reforma, adiciona y deroga las Reglas de Carácter General de la LFPIORPI.</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instrumento que vuelve operativas, con formatos y procedimientos exactos, las obligaciones que la Ley y el Reglamento ya ordenaron.</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Incorpora catorce nuevos capítulos y anexos al cuerpo de las Reglas.</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Reordenando la arquitectura completa del régimen aplicable a quienes realizan actividades vulnerables.</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Dialoga, por primera vez de forma clara, con los estándares del GAFI.</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Grupo de Acción Financiera Internacional, en el segmento de Actividades y Profesiones No Financieras Designadas.</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Este bloque se revisa a profundidad en el Bloque VI de este curso.</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Por ahora, basta con ubicarlo como la tercera pieza de la reforma en cadena.</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EL FOCO DE ESTE CURSO</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Reforma las Reglas de Carácter General de 2013 (ya ajustadas en 2014 y 2020): no crea reglas desde cero, sino que reordena por completo la arquitectura existente.</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a:t>
            </a:r>
            <a:endParaRPr lang="en-US" sz="1300" dirty="0"/>
          </a:p>
        </p:txBody>
      </p:sp>
      <p:sp>
        <p:nvSpPr>
          <p:cNvPr id="3" name="Text 1"/>
          <p:cNvSpPr/>
          <p:nvPr/>
        </p:nvSpPr>
        <p:spPr>
          <a:xfrm>
            <a:off x="502920" y="777240"/>
            <a:ext cx="1060704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Las Tres Reformas en Cadena, de un Vistazo</a:t>
            </a:r>
            <a:endParaRPr lang="en-US" sz="24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6" cy="1828800"/>
        </p:xfrm>
        <a:graphic>
          <a:graphicData uri="http://schemas.openxmlformats.org/drawingml/2006/table">
            <a:tbl>
              <a:tblPr/>
              <a:tblGrid>
                <a:gridCol w="2728135"/>
                <a:gridCol w="2364384"/>
                <a:gridCol w="6001897"/>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Instrumento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Fecha DOF</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Qué aporta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Reforma a la Ley</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16 de julio de 2025</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Crea 5 nuevas obligaciones (Art. 18, Fr. VII-XI) y la nueva actividad vulnerable inmobiliaria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Reforma al Reglamento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27 de marzo de 2026</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Desarrolla el procedimiento: PEP, auditoría, aviso de 24h y autocorrección</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Acuerdo 115/2026 (Reglas de Carácter General)</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7 de agosto de 2026</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Vuelve operativas las obligaciones con formatos, plazos y catorce capítulos nuevos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bl>
          </a:graphicData>
        </a:graphic>
      </p:graphicFrame>
      <p:sp>
        <p:nvSpPr>
          <p:cNvPr id="5" name="Text 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6" name="Text 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Calendario General de Entrada en Vigor</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reforma a la Ley y al Reglamento ya están vigentes.</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marco sustantivo de las nuevas obligaciones ya existe; lo que faltaba era su desarrollo operativo.</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Acuerdo 115/2026 entra en vigor de forma general el 30 de noviembre de 2026.</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Fecha a partir de la cual las Reglas reformadas surten sus efectos generales.</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exigibilidad de cada obligación específica se escalona hasta 2027 y 2028.</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todas las obligaciones se exigen el mismo día; el calendario detallado se revisa en el Bloque VI.</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periodo entre hoy y la entrada en vigor es la ventana de preparación.</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propósito de este curso es que esa preparación se haga con información correcta, no de último momento.</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FECHA A RECORDAR</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Acuerdo 115/2026 entra en vigor el 30 de noviembre de 2026, salvo las excepciones previstas en sus artículos transitorios.</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I</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I</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Tres reformas, un solo régimen</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Ley (2025), Reglamento (marzo 2026) y Reglas de Carácter General (agosto 2026) forman una sola cadena normativa.</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Acuerdo 115/2026 es el más operativo</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Convierte las obligaciones ya creadas en procedimientos exactos, con formatos y plazos.</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reloj ya está corriendo</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Entrada en vigor el 30 de noviembre de 2026, con exigibilidad escalonada hasta 2028.</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II</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Actividades Vulnerables y Sujetos Obligados</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Quién está dentro del régimen y a partir de qué monto nace cada obligación</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a:t>
            </a:r>
            <a:endParaRPr lang="en-US" sz="1300" dirty="0"/>
          </a:p>
        </p:txBody>
      </p:sp>
      <p:sp>
        <p:nvSpPr>
          <p:cNvPr id="3" name="Text 1"/>
          <p:cNvSpPr/>
          <p:nvPr/>
        </p:nvSpPr>
        <p:spPr>
          <a:xfrm>
            <a:off x="502920" y="777240"/>
            <a:ext cx="822960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Las 17 Actividades Vulnerables del Art. 17 LFPIORPI</a:t>
            </a:r>
            <a:endParaRPr lang="en-US" sz="24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17 LFPIORPI</a:t>
            </a:r>
            <a:endParaRPr lang="en-US" sz="11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5" cy="914400"/>
        </p:xfrm>
        <a:graphic>
          <a:graphicData uri="http://schemas.openxmlformats.org/drawingml/2006/table">
            <a:tbl>
              <a:tblPr/>
              <a:tblGrid>
                <a:gridCol w="4546891"/>
                <a:gridCol w="6547524"/>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Actividad vulnerable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Ejemplo de sujeto obligado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Juegos con apuesta, concursos y sorteos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Casinos y salas de sorteos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Emisión y comercialización de tarjetas de servicios, crédito y prepagadas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Emisoras de tarjetas no bancarias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Emisión y comercialización de cheques de viajero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Casas de cambio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Otorgamiento de mutuo, préstamo o crédito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Sofomes no reguladas, cajas de préstamo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Prestación de servicios de blindaje</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Empresas de blindaje vehicular</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Comercialización o intermediación de metales, piedras preciosas y joyas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Joyerías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Subasta o comercialización de obras de arte</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Casas de subastas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Comercialización o distribución de vehículos, nuevos o usados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Agencias automotrices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Blindaje de inmuebles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Empresas de blindaje inmobiliario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Traslado o custodia de dinero o valores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Empresas de traslado de valores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bl>
          </a:graphicData>
        </a:graphic>
      </p:graphicFrame>
      <p:sp>
        <p:nvSpPr>
          <p:cNvPr id="7" name="Text 4"/>
          <p:cNvSpPr/>
          <p:nvPr/>
        </p:nvSpPr>
        <p:spPr>
          <a:xfrm>
            <a:off x="502920" y="6858000"/>
            <a:ext cx="11094415" cy="457200"/>
          </a:xfrm>
          <a:prstGeom prst="rect">
            <a:avLst/>
          </a:prstGeom>
          <a:noFill/>
          <a:ln/>
        </p:spPr>
        <p:txBody>
          <a:bodyPr wrap="square" rtlCol="0" anchor="ctr"/>
          <a:lstStyle/>
          <a:p>
            <a:pPr marL="0" indent="0">
              <a:buNone/>
            </a:pPr>
            <a:r>
              <a:rPr lang="en-US" sz="1150" i="1" dirty="0">
                <a:solidFill>
                  <a:srgbClr val="5B6770"/>
                </a:solidFill>
                <a:latin typeface="Calibri" pitchFamily="34" charset="0"/>
                <a:ea typeface="Calibri" pitchFamily="34" charset="-122"/>
                <a:cs typeface="Calibri" pitchFamily="34" charset="-120"/>
              </a:rPr>
              <a:t>Continúa en la siguiente lámina — las 17 fracciones completas del Art. 17 LFPIORPI.</a:t>
            </a:r>
            <a:endParaRPr lang="en-US" sz="1150" dirty="0"/>
          </a:p>
        </p:txBody>
      </p:sp>
      <p:sp>
        <p:nvSpPr>
          <p:cNvPr id="8" name="Text 5"/>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6"/>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a:t>
            </a:r>
            <a:endParaRPr lang="en-US" sz="1300" dirty="0"/>
          </a:p>
        </p:txBody>
      </p:sp>
      <p:sp>
        <p:nvSpPr>
          <p:cNvPr id="3" name="Text 1"/>
          <p:cNvSpPr/>
          <p:nvPr/>
        </p:nvSpPr>
        <p:spPr>
          <a:xfrm>
            <a:off x="502920" y="777240"/>
            <a:ext cx="822960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Las 17 Actividades Vulnerables (continuación)</a:t>
            </a:r>
            <a:endParaRPr lang="en-US" sz="24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17 LFPIORPI</a:t>
            </a:r>
            <a:endParaRPr lang="en-US" sz="115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5" cy="914400"/>
        </p:xfrm>
        <a:graphic>
          <a:graphicData uri="http://schemas.openxmlformats.org/drawingml/2006/table">
            <a:tbl>
              <a:tblPr/>
              <a:tblGrid>
                <a:gridCol w="4546891"/>
                <a:gridCol w="6547524"/>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Actividad vulnerable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Ejemplo de sujeto obligado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Prestación de servicios profesionales, de manera independiente</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Contadores, abogados, en operaciones específicas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Prestación de servicios de fe pública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Notarios y corredores públicos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Recepción de donativos por asociaciones y sociedades sin fines de lucro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Organizaciones civiles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Prestación de servicios de comercio exterior</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Agentes aduanales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Constitución de derechos personales de uso o goce de inmuebles (arrendamiento)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Arrendadores de inmuebles, sobre ciertos montos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Actividades relacionadas con activos virtuales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Plataformas de intercambio de criptoactivos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Desarrollo inmobiliario (Fracción V Bis, incorporada en la reforma 2025)</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Desarrolladores y constructoras de proyectos inmobiliarios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bl>
          </a:graphicData>
        </a:graphic>
      </p:graphicFrame>
      <p:sp>
        <p:nvSpPr>
          <p:cNvPr id="7" name="Text 4"/>
          <p:cNvSpPr/>
          <p:nvPr/>
        </p:nvSpPr>
        <p:spPr>
          <a:xfrm>
            <a:off x="502920" y="5486400"/>
            <a:ext cx="11094415" cy="457200"/>
          </a:xfrm>
          <a:prstGeom prst="rect">
            <a:avLst/>
          </a:prstGeom>
          <a:noFill/>
          <a:ln/>
        </p:spPr>
        <p:txBody>
          <a:bodyPr wrap="square" rtlCol="0" anchor="ctr"/>
          <a:lstStyle/>
          <a:p>
            <a:pPr marL="0" indent="0">
              <a:buNone/>
            </a:pPr>
            <a:r>
              <a:rPr lang="en-US" sz="1150" i="1" dirty="0">
                <a:solidFill>
                  <a:srgbClr val="5B6770"/>
                </a:solidFill>
                <a:latin typeface="Calibri" pitchFamily="34" charset="0"/>
                <a:ea typeface="Calibri" pitchFamily="34" charset="-122"/>
                <a:cs typeface="Calibri" pitchFamily="34" charset="-120"/>
              </a:rPr>
              <a:t>La incorporación del desarrollo inmobiliario (Fr. V Bis) es uno de los cambios más relevantes de la reforma para el sector de la construcción.</a:t>
            </a:r>
            <a:endParaRPr lang="en-US" sz="1150" dirty="0"/>
          </a:p>
        </p:txBody>
      </p:sp>
      <p:sp>
        <p:nvSpPr>
          <p:cNvPr id="8" name="Text 5"/>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6"/>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Umbrales de Identificación y de Aviso en UMA</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6 RCG</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Cada actividad vulnerable tiene su propio umbral, expresado en veces la UMA.</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existe un solo monto general: hay que revisar el umbral específico de cada fracción del Art. 17.</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umbral de identificación obliga a integrar el expediente del cliente.</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Aun sin que exista todavía obligación de presentar un aviso ante el SAT.</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umbral de aviso, generalmente mayor, obliga además a presentar el aviso correspondiente.</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Ambos umbrales pueden coexistir para una misma actividad, con montos distintos.</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Art. 6 de las Reglas de Carácter General precisa que los umbrales del Art. 17 se calculan sin IVA.</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Mientras que la restricción de uso de efectivo del Art. 32 LFPIORPI se calcula con IVA incluido.</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REGLA PRÁCTICA DE CÁLCULO</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Umbral en pesos = veces UMA que señale la actividad × valor diario de la UMA vigente ($117.31 en 2026).</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1</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Cálculo de Umbrales en UMA</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Una inmobiliaria realiza una operación de desarrollo inmobiliario. El umbral de identificación de esa actividad, a manera de ejercicio, se fija en 8,025 UMA y el de aviso en 16,050 UMA. La UMA diaria vigente en 2026 es de $117.31.</a:t>
            </a:r>
            <a:endParaRPr lang="en-US" sz="125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UMA diaria vigente 2026</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$117.31</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Umbral de identificación (8,025 UMA)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$941,362.75</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Umbral de aviso (16,050 UMA)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$1,882,725.50</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Monto de la operación realizada (sin IVA)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$1,750,000.00</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¿Se rebasa el umbral de identificación?</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Sí</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¿Se rebasa el umbral de aviso?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bl>
          </a:graphicData>
        </a:graphic>
      </p:graphicFrame>
      <p:sp>
        <p:nvSpPr>
          <p:cNvPr id="7" name="Shape 4"/>
          <p:cNvSpPr/>
          <p:nvPr/>
        </p:nvSpPr>
        <p:spPr>
          <a:xfrm>
            <a:off x="502920" y="4535424"/>
            <a:ext cx="11094415" cy="868680"/>
          </a:xfrm>
          <a:prstGeom prst="roundRect">
            <a:avLst>
              <a:gd name="adj" fmla="val 6316"/>
            </a:avLst>
          </a:prstGeom>
          <a:solidFill>
            <a:srgbClr val="D9EAEA"/>
          </a:solidFill>
          <a:ln/>
        </p:spPr>
      </p:sp>
      <p:sp>
        <p:nvSpPr>
          <p:cNvPr id="8" name="Text 5"/>
          <p:cNvSpPr/>
          <p:nvPr/>
        </p:nvSpPr>
        <p:spPr>
          <a:xfrm>
            <a:off x="731520" y="4535424"/>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Con estos datos, la inmobiliaria debe integrar el expediente de identificación del cliente, pero todavía no está obligada a presentar el aviso correspondiente ante el SAT por esta operación en particular.</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Identificación de Clientes y Usuarios</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integrarse un expediente por cada cliente que rebase el umbral de identificación.</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 los datos y documentos que exige la actividad vulnerable específica de que se trate.</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Incluye datos generales, documento de identificación oficial y, en su caso, RFC.</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Para personas morales, además, el acta constitutiva y poderes de quien represente a la sociedad.</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verificarse si el cliente actúa por cuenta propia o de un tercero.</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Y, en su caso, identificar también a ese tercero conforme a las reglas de beneficiario controlador (Bloque IV).</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expediente debe mantenerse actualizado, no solo integrarse una sola vez.</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Especialmente relevante para clientes con relación comercial continua o de largo plazo.</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REGLA DE ORO</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Sin expediente de identificación completo, no hay forma de sostener ante el SAT que la operación fue correctamente evaluada.</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II</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II</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17 actividades, 17 umbrales distintos</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No existe un monto único: cada actividad vulnerable tiene su propio umbral en UMA.</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Identificación y aviso son obligaciones distintas</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Rebasar el umbral de identificación no siempre implica rebasar el umbral de aviso.</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desarrollo inmobiliario ya es actividad vulnerable</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Un cambio que obliga a todo el sector a revisar si ya debería estar cumpliendo el régimen.</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III</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Las Nuevas Obligaciones del Art. 18 ya Reglamentadas</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De la reforma de 2025 a la operación exacta que exige el Acuerdo 115/2026</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Enfoque Basado en Riesgos (EBR)</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18, Fr. VII</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la metodología para clasificar a los clientes según su nivel de riesgo.</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Bajo, medio o alto, conforme a criterios como actividad económica, ubicación geográfica y tipo de operación.</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Determina la intensidad de la debida diligencia que se aplica a cada cliente.</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 mayor riesgo, mayor documentación, verificación y frecuencia de revisión.</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documentarse en la metodología de riesgos del Manual de Políticas Internas.</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es un criterio informal: debe quedar por escrito y aplicarse de forma consistente.</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la base sobre la que se construyen las demás obligaciones de este bloque.</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Manual, capacitación, mecanismos automatizados y auditoría, todos se apoyan en la clasificación de riesgo del EBR.</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LA IDEA CENTRAL</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No todos los clientes representan el mismo riesgo: el EBR obliga a clasificar y a dedicar más controles a quienes representan mayor riesgo.</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El Manual de Políticas Internas: 14 Apartados Mínimos</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Cap. X, RCG</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Capítulo X eleva el Manual a documento central del cumplimiento.</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 catorce apartados mínimos obligatorios, desde la identificación del cliente hasta la confidencialidad.</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Incluye identificación y conocimiento del cliente, clasificación de riesgo y debida diligencia.</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La aplicación práctica y documentada del Enfoque Basado en Riesgos revisado en la lámina anterior.</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Incluye PEP, presentación de avisos e informes, y conservación de información.</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Cada uno de estos temas del curso debe reflejarse por escrito en el Manual.</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Incluye capacitación, control interno, auditoría y confidencialidad.</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Y debe incorporar también la política de apertura, limitación y terminación de relaciones comerciales.</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EL DOCUMENTO NUCLEAR DEL CUMPLIMIENTO</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antiguo "documento de cumplimiento" del Art. 37 se transforma, con el Acuerdo 115/2026, en un Manual de Políticas Internas con contenido mínimo tasado.</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2</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Verificación de un Manual de Políticas Internas</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Un despacho contable revisa el Manual de Políticas Internas de un cliente desarrollador inmobiliario, elaborado antes del Acuerdo 115/2026, para verificar si cumple con los catorce apartados mínimos del Capítulo X.</a:t>
            </a:r>
            <a:endParaRPr lang="en-US" sz="125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Identificación y conocimiento del cliente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Incluido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Clasificación de riesgo y debida diligencia (EBR)</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Incluido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Política de PEP</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 incluido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Metodología de riesgos documentada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 incluido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Política de apertura, limitación y terminación de relaciones</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 incluido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Apartados faltantes detectados</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r">
                        <a:buNone/>
                      </a:pPr>
                      <a:r>
                        <a:rPr lang="en-US" sz="1200" b="1" dirty="0">
                          <a:solidFill>
                            <a:srgbClr val="FFFFFF"/>
                          </a:solidFill>
                          <a:latin typeface="Consolas" pitchFamily="34" charset="0"/>
                          <a:ea typeface="Consolas" pitchFamily="34" charset="-122"/>
                          <a:cs typeface="Consolas" pitchFamily="34" charset="-120"/>
                        </a:rPr>
                        <a:t>3 de 14</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bl>
          </a:graphicData>
        </a:graphic>
      </p:graphicFrame>
      <p:sp>
        <p:nvSpPr>
          <p:cNvPr id="7" name="Shape 4"/>
          <p:cNvSpPr/>
          <p:nvPr/>
        </p:nvSpPr>
        <p:spPr>
          <a:xfrm>
            <a:off x="502920" y="4535424"/>
            <a:ext cx="11094415" cy="868680"/>
          </a:xfrm>
          <a:prstGeom prst="roundRect">
            <a:avLst>
              <a:gd name="adj" fmla="val 6316"/>
            </a:avLst>
          </a:prstGeom>
          <a:solidFill>
            <a:srgbClr val="D9EAEA"/>
          </a:solidFill>
          <a:ln/>
        </p:spPr>
      </p:sp>
      <p:sp>
        <p:nvSpPr>
          <p:cNvPr id="8" name="Text 5"/>
          <p:cNvSpPr/>
          <p:nvPr/>
        </p:nvSpPr>
        <p:spPr>
          <a:xfrm>
            <a:off x="731520" y="4535424"/>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El Manual existente cubre los apartados clásicos, pero le faltan justo los tres apartados que el Acuerdo 115/2026 refuerza con mayor detalle: PEP, metodología de riesgos y política de relación comercial. Debe actualizarse antes de la entrada en vigor.</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Capacitación Anual Profesionalizada</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Cap. XII, RCG</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capacitación anual deja de ser una obligación genérica y se profesionaliza.</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Capítulo XII exige cursos anuales con contenido específico sobre el régimen antilavado aplicable.</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Los capacitadores deben acreditar al menos 5 años de experiencia en la materia.</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Ya no cualquier persona puede impartir la capacitación obligatoria del personal.</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Se exige evaluación de conocimientos al personal capacitado.</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basta con la asistencia; debe demostrarse que el contenido efectivamente se comprendió.</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conservarse evidencia documental completa de cada capacitación impartida.</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Temario, lista de asistencia, resultados de evaluación y constancia del capacitador.</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YA NO BASTA UN CURSO GENÉRICO</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Acuerdo 115/2026 exige evidencia documental de la capacitación: asistencia, contenido, evaluación y datos del capacitador.</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Mecanismos Automatizados con Perfil Transaccional</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18, Fr. X</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cumplimiento manual ya no es legalmente suficiente para esta obligación.</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Se exige un mecanismo automatizado que monitoree las operaciones de forma permanente.</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construirse un perfil transaccional esperado por cada cliente.</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Para poder detectar automáticamente operaciones que se desvíen de ese comportamiento habitual.</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Conforme al Acuerdo 115/2026, esta obligación tiene un plazo de exigibilidad diferido.</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 más tardar el 1 de junio de 2027, según se revisa a detalle en el Bloque VI.</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No se exige un software específico, sino que el mecanismo cumpla la función descrita.</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Existen soluciones de mercado diseñadas específicamente para sujetos obligados en México.</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TEXTO DE LA DISPOSICIÓN</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"Mecanismos automatizados para el monitoreo permanente y la detección de operaciones que por su naturaleza pudieran contravenir, afectar o poner en riesgo el cumplimiento de las disposiciones en materia de prevención de operaciones con recursos de procedencia ilícita."</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Auditoría Anual, Interna o Externa</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12 Bis, Reglamento</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Puede realizarse por personal interno del sujeto obligado o por un auditor externo.</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Ambas opciones son válidas, siempre que se cumplan los requisitos mínimos del Art. 12 Bis.</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evaluar el cumplimiento efectivo de las obligaciones del Art. 18 LFPIORPI.</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es una revisión documental superficial: evalúa si los controles realmente funcionan.</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Genera un informe que debe conservarse como parte del expediente de cumplimiento.</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Y que puede ser requerido por la autoridad en una visita de verificación.</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Se conecta directamente con la autocorrección revisada en el Bloque VI.</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Los hallazgos de auditoría suelen ser el punto de partida para iniciar un proceso de autocorrección.</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FECHA LÍMITE A RECORDAR</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Conforme al Acuerdo 115/2026, la primera auditoría bajo estas reglas es exigible hasta el ejercicio 2028: hay tiempo para prepararse, no para ignorarla.</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Conservación de Expedientes: el Nuevo Plazo</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18, Fr. IV</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plazo de conservación de expedientes se amplió de 5 a 10 años.</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Aplica a la información y documentación relacionada con la identificación de clientes y las operaciones realizadas.</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Impacta directamente la política de archivo documental del sujeto obligado.</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Los sistemas de gestión documental deben ajustarse a este nuevo plazo, no al anterior.</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conservarse tanto en medios físicos como, cuando aplique, en medios electrónicos.</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 las medidas de seguridad razonables para proteger la confidencialidad de la información.</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una de las obligaciones más sencillas de verificar en una visita de la autoridad.</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Por lo que conviene revisar desde ahora si los expedientes más antiguos siguen disponibles.</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ANTES Y DESPUÉS</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Antes de la reforma de 2025, el plazo de conservación era de 5 años; con la reforma, se amplía hasta 10 años.</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3</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Clasificación de Clientes bajo el Enfoque Basado en Riesgos</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Un despacho contable clasifica a tres clientes de un desarrollador inmobiliario conforme a los criterios básicos del EBR: tipo de pago, origen del cliente y monto de la operación.</a:t>
            </a:r>
            <a:endParaRPr lang="en-US" sz="1250" dirty="0"/>
          </a:p>
        </p:txBody>
      </p:sp>
      <p:graphicFrame>
        <p:nvGraphicFramePr>
          <p:cNvPr id="30"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Cliente A — pago de contado, cliente local, monto bajo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Riesgo bajo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Cliente B — pago mixto, cliente de otra entidad, monto medio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Riesgo medio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Cliente C — pago de contado en efectivo, cliente extranjero, monto alto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Riesgo alto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Nivel de debida diligencia que corresponde al Cliente C</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r">
                        <a:buNone/>
                      </a:pPr>
                      <a:r>
                        <a:rPr lang="en-US" sz="1200" b="1" dirty="0">
                          <a:solidFill>
                            <a:srgbClr val="FFFFFF"/>
                          </a:solidFill>
                          <a:latin typeface="Consolas" pitchFamily="34" charset="0"/>
                          <a:ea typeface="Consolas" pitchFamily="34" charset="-122"/>
                          <a:cs typeface="Consolas" pitchFamily="34" charset="-120"/>
                        </a:rPr>
                        <a:t>Reforzada</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bl>
          </a:graphicData>
        </a:graphic>
      </p:graphicFrame>
      <p:sp>
        <p:nvSpPr>
          <p:cNvPr id="7" name="Shape 4"/>
          <p:cNvSpPr/>
          <p:nvPr/>
        </p:nvSpPr>
        <p:spPr>
          <a:xfrm>
            <a:off x="502920" y="3877056"/>
            <a:ext cx="11094415" cy="868680"/>
          </a:xfrm>
          <a:prstGeom prst="roundRect">
            <a:avLst>
              <a:gd name="adj" fmla="val 6316"/>
            </a:avLst>
          </a:prstGeom>
          <a:solidFill>
            <a:srgbClr val="D9EAEA"/>
          </a:solidFill>
          <a:ln/>
        </p:spPr>
      </p:sp>
      <p:sp>
        <p:nvSpPr>
          <p:cNvPr id="8" name="Text 5"/>
          <p:cNvSpPr/>
          <p:nvPr/>
        </p:nvSpPr>
        <p:spPr>
          <a:xfrm>
            <a:off x="731520" y="3877056"/>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El Cliente C exige debida diligencia reforzada: mayor documentación, verificación del origen de los recursos, y revisión más frecuente, precisamente por combinar los tres factores de mayor riesgo relativo.</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29</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III</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III</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EBR es la base de todo lo demás</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Clasificar bien al cliente determina la intensidad de las demás obligaciones.</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Manual de Políticas ya no es un formalismo</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Catorce apartados mínimos, verificables uno por uno por la autoridad.</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Capacitación, automatización y auditoría se profesionalizan</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Con requisitos, evidencia documental y plazos concretos que antes no existían.</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IV</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Beneficiario Controlador y Personas Políticamente Expuestas</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Saber quién realmente controla y quién realmente se beneficia de una operación</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IV</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Beneficiario Controlador: Concepto Ampliado</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la persona física que realmente se beneficia u obtiene el control de una operación.</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Aunque no aparezca como titular formal en el contrato o en el acta constitutiva.</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reforma amplía el concepto para incluir el control efectivo, incluso indirecto.</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Ya no basta con verificar quién firma: hay que identificar quién controla realmente la decisión.</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Obliga a analizar la estructura societaria completa del cliente, no solo su representante legal.</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Especialmente relevante en operaciones con personas morales de estructura compleja.</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documentarse en el expediente de identificación del cliente.</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Como parte de los datos exigidos por el Manual de Políticas Internas revisado en el Bloque III.</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POR QUÉ SE AMPLIÓ</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Antes de la reforma, era relativamente sencillo ocultar el control real de una empresa detrás de varias capas societarias; el concepto ampliado busca cerrar esa vía.</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IV</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El Nuevo Capítulo de Personas Políticamente Expuestas</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Cap. PEP, Reglamento</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reforma al Reglamento (marzo 2026) creó un capítulo completo dedicado a las PEP.</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Antes de esta reforma, el tratamiento de las PEP no tenía un desarrollo reglamentario propio y detallado.</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Exige identificar si el cliente, o el beneficiario controlador, tiene calidad de PEP.</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Como parte del proceso de identificación y conocimiento del cliente.</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Manual de Políticas Internas debe incluir una política específica de PEP.</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Uno de los catorce apartados mínimos revisados en el Bloque III.</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condición de PEP no impide la relación comercial, pero exige medidas reforzadas.</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Es un factor que eleva automáticamente el nivel de riesgo bajo el Enfoque Basado en Riesgos.</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QUIÉN CALIFICA COMO PEP</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Funcionarios públicos de alto nivel, sus familiares cercanos y sus asociados próximos, tanto en México como en el extranjero.</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33</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IV</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Monitoreo Reforzado Aplicable a Clientes PEP</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Requiere la aprobación de un nivel jerárquico superior para iniciar la relación comercial.</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basta con la aprobación del personal operativo que atiende al cliente directamente.</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Exige verificar el origen de los recursos con mayor profundidad.</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Documentación adicional que sustente de dónde provienen los fondos de la operación.</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Implica una revisión más frecuente de la relación comercial en curso.</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basta con la identificación inicial: el monitoreo debe ser continuo mientras dure la relación.</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Debe quedar documentado como parte de la debida diligencia reforzada del EBR.</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Conectando directamente con la metodología de riesgos revisada en el Bloque III.</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EN LA PRÁCTICA</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Un cliente PEP no se rechaza automáticamente: se atiende con más documentación, más frecuencia de revisión, y aprobación de un nivel jerárquico superior.</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4</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Identificación de un Cliente con Calidad de PEP</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Una desarrolladora inmobiliaria recibe una oferta de compra de un departamento por parte de un cliente que resulta ser familiar directo de un funcionario público de alto nivel en funciones.</a:t>
            </a:r>
            <a:endParaRPr lang="en-US" sz="125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¿El cliente directo es funcionario público?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¿El cliente es familiar cercano de un funcionario de alto nivel?</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Sí</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¿Aplica el tratamiento de PEP a este cliente?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Sí (PEP por relación familiar)</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Nivel de aprobación requerido para la operación</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Nivel jerárquico superior</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Medida adicional aplicable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r">
                        <a:buNone/>
                      </a:pPr>
                      <a:r>
                        <a:rPr lang="en-US" sz="1200" b="1" dirty="0">
                          <a:solidFill>
                            <a:srgbClr val="FFFFFF"/>
                          </a:solidFill>
                          <a:latin typeface="Consolas" pitchFamily="34" charset="0"/>
                          <a:ea typeface="Consolas" pitchFamily="34" charset="-122"/>
                          <a:cs typeface="Consolas" pitchFamily="34" charset="-120"/>
                        </a:rPr>
                        <a:t>Verificación reforzada del origen de los recursos</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bl>
          </a:graphicData>
        </a:graphic>
      </p:graphicFrame>
      <p:sp>
        <p:nvSpPr>
          <p:cNvPr id="7" name="Shape 4"/>
          <p:cNvSpPr/>
          <p:nvPr/>
        </p:nvSpPr>
        <p:spPr>
          <a:xfrm>
            <a:off x="502920" y="4206240"/>
            <a:ext cx="11094415" cy="868680"/>
          </a:xfrm>
          <a:prstGeom prst="roundRect">
            <a:avLst>
              <a:gd name="adj" fmla="val 6316"/>
            </a:avLst>
          </a:prstGeom>
          <a:solidFill>
            <a:srgbClr val="D9EAEA"/>
          </a:solidFill>
          <a:ln/>
        </p:spPr>
      </p:sp>
      <p:sp>
        <p:nvSpPr>
          <p:cNvPr id="8" name="Text 5"/>
          <p:cNvSpPr/>
          <p:nvPr/>
        </p:nvSpPr>
        <p:spPr>
          <a:xfrm>
            <a:off x="731520" y="4206240"/>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La calidad de PEP no depende solo de ocupar el cargo público: se extiende a familiares cercanos y asociados próximos, motivo por el cual muchos sujetos obligados subestiman este riesgo en la práctica.</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35</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IV</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IV</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control real importa más que la firma formal</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El concepto ampliado de beneficiario controlador exige mirar más allá del representante legal.</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Las PEP ya tienen un capítulo propio</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Con reglas de identificación y monitoreo reforzado desarrolladas específicamente.</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PEP no significa rechazo automático</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Significa mayor documentación, aprobación superior y revisión más frecuente.</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36</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V</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Elaboración y Envío de Avisos ante el SAT</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De la obligación en el papel al trámite correcto en el Portal SPPLD</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¿Qué es un Aviso y Cuándo Nace la Obligación?</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la comunicación formal que el sujeto obligado presenta al SAT sobre una operación.</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Que rebasa el umbral de aviso de la actividad vulnerable correspondiente.</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Se presenta a través del Portal de Prevención de Lavado de Dinero (SPPLD).</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La plataforma oficial del SAT para el registro de sujetos obligados y la presentación de avisos.</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Tiene una periodicidad determinada según la actividad vulnerable de que se trate.</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Generalmente mensual, dentro de los primeros días hábiles del mes siguiente a la operación.</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Omitir su presentación es una de las infracciones más costosas del régimen.</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Como se revisa a detalle en el Bloque VII de este curso.</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MOMENTO CLAVE</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La obligación de avisar nace cuando la operación rebasa el umbral de aviso específico de esa actividad vulnerable, no cuando el sujeto obligado "lo recuerda".</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38</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El Aviso de 24 Horas por Operación Sospechosa</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7 Bis, Reglamento</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Aplica cuando se detecta una operación que pudiera relacionarse con recursos de procedencia ilícita.</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Independientemente de si esa operación rebasa o no el umbral ordinario de aviso.</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plazo de 24 horas corre a partir de que el sujeto obligado detecta la situación sospechosa.</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desde que ocurrió la operación, sino desde el momento de la detección efectiva.</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Requiere que el personal esté capacitado para identificar señales de alerta.</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Conectando directamente con la capacitación anual profesionalizada revisada en el Bloque III.</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una obligación de criterio, no solo de monto.</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Una operación pequeña, pero con características inusuales, también puede detonar este aviso.</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LA OBLIGACIÓN DE REACCIÓN INMEDIATA</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A diferencia del aviso mensual ordinario, este aviso no espera al cierre del periodo: debe presentarse dentro de las 24 horas siguientes a la detección de la operación sospechosa.</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39</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Uso Práctico del Portal SPPLD</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Todo sujeto obligado debe estar dado de alta en el padrón del SPPLD.</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 su actividad vulnerable correctamente identificada desde el registro inicial.</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SAT confirmó que el padrón nacional cuenta con 218,000 sujetos obligados registrados.</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Una cifra que evidencia la magnitud del universo de personas sujetas a este régimen.</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aviso se captura con los datos del cliente, la operación y los montos correspondientes.</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Siguiendo el formato específico que corresponde a la actividad vulnerable de que se trate.</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sistema genera un acuse de recibo que debe conservarse como evidencia de cumplimiento.</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Parte de la documentación que debe integrarse al expediente del sujeto obligado.</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ANTES DE PRESENTAR CUALQUIER AVISO</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registro correcto en el padrón es el primer paso; sin un registro actualizado, el envío del aviso puede rechazarse o quedar mal clasificado.</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40</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a:t>
            </a:r>
            <a:endParaRPr lang="en-US" sz="1300" dirty="0"/>
          </a:p>
        </p:txBody>
      </p:sp>
      <p:sp>
        <p:nvSpPr>
          <p:cNvPr id="3" name="Text 1"/>
          <p:cNvSpPr/>
          <p:nvPr/>
        </p:nvSpPr>
        <p:spPr>
          <a:xfrm>
            <a:off x="502920" y="777240"/>
            <a:ext cx="1060704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Errores Comunes en el Llenado y Envío de Avisos</a:t>
            </a:r>
            <a:endParaRPr lang="en-US" sz="24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5" cy="914400"/>
        </p:xfrm>
        <a:graphic>
          <a:graphicData uri="http://schemas.openxmlformats.org/drawingml/2006/table">
            <a:tbl>
              <a:tblPr/>
              <a:tblGrid>
                <a:gridCol w="5092518"/>
                <a:gridCol w="6001897"/>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Error común</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Cómo evitarlo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Presentar el aviso fuera del plazo mensual establecido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Programar un recordatorio fijo dentro de los primeros días hábiles del mes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Calcular el umbral con IVA incluido cuando corresponde sin IVA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Verificar la regla de cálculo específica del Art. 6 RCG antes de decidir si aplica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No actualizar el padrón cuando cambia la actividad del sujeto obligado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Revisar el registro del SPPLD al menos una vez al año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Confundir el aviso ordinario con el aviso de 24 horas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Capacitar al personal para distinguir ambos supuestos con claridad</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No conservar el acuse de recibo del aviso presentado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Integrar el acuse al expediente de cumplimiento de forma sistemática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bl>
          </a:graphicData>
        </a:graphic>
      </p:graphicFrame>
      <p:sp>
        <p:nvSpPr>
          <p:cNvPr id="5" name="Text 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6" name="Text 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41</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5</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Decidir entre Aviso Ordinario y Aviso de 24 Horas</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El área de cumplimiento de un desarrollador inmobiliario detecta que un cliente solicitó fraccionar el pago de un inmueble en varias operaciones pequeñas, aparentemente para evitar rebasar el umbral de aviso ordinario.</a:t>
            </a:r>
            <a:endParaRPr lang="en-US" sz="125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¿La operación rebasa el umbral de aviso ordinario por sí sola?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¿La conducta del cliente sugiere una posible operación sospechosa?</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Sí</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Tipo de aviso que debería activarse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Aviso de 24 horas (Art. 7 Bis)</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Plazo para presentarlo desde la detección</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r">
                        <a:buNone/>
                      </a:pPr>
                      <a:r>
                        <a:rPr lang="en-US" sz="1200" b="1" dirty="0">
                          <a:solidFill>
                            <a:srgbClr val="FFFFFF"/>
                          </a:solidFill>
                          <a:latin typeface="Consolas" pitchFamily="34" charset="0"/>
                          <a:ea typeface="Consolas" pitchFamily="34" charset="-122"/>
                          <a:cs typeface="Consolas" pitchFamily="34" charset="-120"/>
                        </a:rPr>
                        <a:t>24 horas</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bl>
          </a:graphicData>
        </a:graphic>
      </p:graphicFrame>
      <p:sp>
        <p:nvSpPr>
          <p:cNvPr id="7" name="Shape 4"/>
          <p:cNvSpPr/>
          <p:nvPr/>
        </p:nvSpPr>
        <p:spPr>
          <a:xfrm>
            <a:off x="502920" y="3877056"/>
            <a:ext cx="11094415" cy="868680"/>
          </a:xfrm>
          <a:prstGeom prst="roundRect">
            <a:avLst>
              <a:gd name="adj" fmla="val 6316"/>
            </a:avLst>
          </a:prstGeom>
          <a:solidFill>
            <a:srgbClr val="D9EAEA"/>
          </a:solidFill>
          <a:ln/>
        </p:spPr>
      </p:sp>
      <p:sp>
        <p:nvSpPr>
          <p:cNvPr id="8" name="Text 5"/>
          <p:cNvSpPr/>
          <p:nvPr/>
        </p:nvSpPr>
        <p:spPr>
          <a:xfrm>
            <a:off x="731520" y="3877056"/>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El fraccionamiento aparente de pagos para evitar el umbral ordinario es precisamente el tipo de señal de alerta que activa el aviso de 24 horas, independientemente de que ninguna operación individual rebase el umbral por sí sola.</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42</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V</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V</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aviso ordinario y el de 24 horas son obligaciones distintas</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El primero depende del monto; el segundo, de la sospecha, sin importar el monto.</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SPPLD es el único canal oficial</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Registro actualizado y acuse conservado son la base de cualquier defensa ante una revisión.</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personal debe saber distinguir las señales de alerta</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Sin capacitación adecuada, el aviso de 24 horas simplemente no se activa a tiempo.</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43</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VI</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Lo que Trae el Acuerdo 115/2026</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El corazón de este curso: el documento publicado en el DOF el 7 de agosto de 2026</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44</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Panorama General del Acuerdo 115/2026</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DOF 7-ago-2026</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Firmado por el Secretario de Hacienda el 24 de julio de 2026.</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Y publicado en el Diario Oficial de la Federación el 7 de agosto de 2026, con el código 5795797.</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Reforma, adiciona y deroga las Reglas de Carácter General publicadas el 23 de agosto de 2013.</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Reglas que solo habían tenido ajustes puntuales en 2014 y en 2020, en más de una década.</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No expide reglas nuevas desde cero: reordena la arquitectura ya existente.</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Reforma el cuerpo normativo vigente, en lugar de sustituirlo por completo.</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Desplaza el eje del sistema del cumplimiento formal hacia la administración efectiva del riesgo.</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mensaje regulatorio de fondo: documentar en papel ya no basta; hay que demostrar gestión real del riesgo.</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QUIÉN LO EXPIDE Y CON QUÉ FUNDAMENTO</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Expedido por el Secretario de Hacienda y Crédito Público, con fundamento en el Art. 31, Fr. XXXIV de la Ley Orgánica de la Administración Pública Federal, el Art. 6, Fr. VII de la LFPIORPI, y el Art. 6, Fr. XXXIV del Reglamento Interior de la SHCP.</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45</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Estructura de las Reglas Reformadas: Cuatro Títulos</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Título de disposiciones generales.</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Definiciones, ámbito de aplicación y reglas de interpretación aplicables a todo el documento.</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Título de actividades vulnerables: expedientes y documentación.</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detalle operativo de la identificación de clientes revisada en el Bloque II.</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Título de avisos: presentación y contenido.</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desarrollo operativo de los avisos revisados en el Bloque V, incluyendo formatos exactos.</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Título de visitas de verificación.</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Cómo y cuándo la autoridad puede verificar el cumplimiento, y qué debe estar preparado el sujeto obligado para mostrar.</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CÓMO NAVEGAR EL NUEVO CUERPO NORMATIVO</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Entender esta estructura de cuatro títulos ayuda a ubicar rápidamente cualquier obligación específica dentro del documento completo.</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46</a:t>
            </a:r>
            <a:endParaRPr lang="en-US"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a:t>
            </a:r>
            <a:endParaRPr lang="en-US" sz="1300" dirty="0"/>
          </a:p>
        </p:txBody>
      </p:sp>
      <p:sp>
        <p:nvSpPr>
          <p:cNvPr id="3" name="Text 1"/>
          <p:cNvSpPr/>
          <p:nvPr/>
        </p:nvSpPr>
        <p:spPr>
          <a:xfrm>
            <a:off x="502920" y="777240"/>
            <a:ext cx="1060704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Capítulos Nuevos Más Relevantes del Acuerdo 115/2026</a:t>
            </a:r>
            <a:endParaRPr lang="en-US" sz="24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5" cy="914400"/>
        </p:xfrm>
        <a:graphic>
          <a:graphicData uri="http://schemas.openxmlformats.org/drawingml/2006/table">
            <a:tbl>
              <a:tblPr/>
              <a:tblGrid>
                <a:gridCol w="3273762"/>
                <a:gridCol w="7820653"/>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Capítulo / Artículo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Contenido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Capítulo X</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Manual de Políticas Internas: los catorce apartados mínimos (Bloque III)</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Capítulo XII, Art. 39 Bis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Profesionalización de la capacitación anual (Bloque III)</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Capítulos II Quáter, III Bis, III Ter y III Quinquies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Desarrollo operativo de actividades vulnerables específicas y sus expedientes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Capítulo de PEP (vía Reglamento, operado en las Reglas)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Identificación y monitoreo reforzado (Bloque IV)</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Art. 6</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Reglas de cálculo de umbrales: Art. 17 sin IVA, Art. 32 con IVA (Bloque II)</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bl>
          </a:graphicData>
        </a:graphic>
      </p:graphicFrame>
      <p:sp>
        <p:nvSpPr>
          <p:cNvPr id="5" name="Text 2"/>
          <p:cNvSpPr/>
          <p:nvPr/>
        </p:nvSpPr>
        <p:spPr>
          <a:xfrm>
            <a:off x="502920" y="4572000"/>
            <a:ext cx="11094415" cy="457200"/>
          </a:xfrm>
          <a:prstGeom prst="rect">
            <a:avLst/>
          </a:prstGeom>
          <a:noFill/>
          <a:ln/>
        </p:spPr>
        <p:txBody>
          <a:bodyPr wrap="square" rtlCol="0" anchor="ctr"/>
          <a:lstStyle/>
          <a:p>
            <a:pPr marL="0" indent="0">
              <a:buNone/>
            </a:pPr>
            <a:r>
              <a:rPr lang="en-US" sz="1150" i="1" dirty="0">
                <a:solidFill>
                  <a:srgbClr val="5B6770"/>
                </a:solidFill>
                <a:latin typeface="Calibri" pitchFamily="34" charset="0"/>
                <a:ea typeface="Calibri" pitchFamily="34" charset="-122"/>
                <a:cs typeface="Calibri" pitchFamily="34" charset="-120"/>
              </a:rPr>
              <a:t>En total, el Acuerdo incorpora catorce nuevos capítulos y anexos al cuerpo de las Reglas de Carácter General.</a:t>
            </a:r>
            <a:endParaRPr lang="en-US" sz="1150" dirty="0"/>
          </a:p>
        </p:txBody>
      </p:sp>
      <p:sp>
        <p:nvSpPr>
          <p:cNvPr id="6" name="Text 3"/>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7" name="Text 4"/>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47</a:t>
            </a:r>
            <a:endParaRPr lang="en-US" sz="9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Consolidación de Facultades de Supervisión: SAT y UIF</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Acuerdo 115/2026 refuerza las facultades de supervisión y sanción del SAT.</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Como autoridad encargada de la vigilancia directa de los sujetos obligados en la mayoría de las actividades vulnerables.</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Refuerza también las facultades de la Unidad de Inteligencia Financiera (UIF).</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Órgano de la SHCP encargado del análisis financiero de los avisos y la coordinación con otras autoridades.</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Ambas autoridades comparten y cruzan información de manera más sistemática.</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Lo que reduce el margen de que una inconsistencia pase inadvertida entre ambos sistemas.</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Para el sujeto obligado, esto significa mayor consistencia exigida entre lo declarado a cada una.</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 aviso presentado al SAT y la información que maneja la UIF deben ser consistentes entre sí.</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DOS AUTORIDADES, UN MISMO EXPEDIENTE</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sujeto obligado ya no puede pensar en el SAT y la UIF como autoridades separadas con información distinta: el Acuerdo consolida el uso compartido de sus bases de datos.</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48</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Uso y Presunción de Veracidad de Bases de Datos Oficiales</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Acuerdo refuerza el uso de bases de datos en poder de la autoridad para la supervisión.</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Información que antes se verificaba manualmente ahora se contrasta de forma más sistemática.</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Se resalta la presunción de veracidad de esa información en poder de la autoridad.</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Lo que traslada al sujeto obligado la carga de desvirtuar cualquier inconsistencia detectada.</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Refuerza la importancia de la trazabilidad documental de cada operación.</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 expediente bien integrado es la principal defensa frente a una inconsistencia detectada por cruce de datos.</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Hace más riesgosa cualquier discrepancia entre lo declarado y lo que la autoridad ya conoce.</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Por otras fuentes, como el propio RFC, el registro público de la propiedad, o declaraciones fiscales del cliente.</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CONSECUENCIA PRÁCTICA</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Si la autoridad usa una base de datos oficial y presume que es verídica, la carga de la prueba para desvirtuarla recae en el sujeto obligado, no en la autoridad.</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49</a:t>
            </a:r>
            <a:endParaRPr lang="en-US"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La Autocorrección como Mecanismo de Regularización</a:t>
            </a:r>
            <a:endParaRPr lang="en-US" sz="2500" dirty="0"/>
          </a:p>
        </p:txBody>
      </p:sp>
      <p:sp>
        <p:nvSpPr>
          <p:cNvPr id="4" name="Shape 2"/>
          <p:cNvSpPr/>
          <p:nvPr/>
        </p:nvSpPr>
        <p:spPr>
          <a:xfrm>
            <a:off x="9219895" y="365760"/>
            <a:ext cx="2468880" cy="384048"/>
          </a:xfrm>
          <a:prstGeom prst="roundRect">
            <a:avLst>
              <a:gd name="adj" fmla="val 50000"/>
            </a:avLst>
          </a:prstGeom>
          <a:solidFill>
            <a:srgbClr val="B8860B"/>
          </a:solidFill>
          <a:ln/>
        </p:spPr>
      </p:sp>
      <p:sp>
        <p:nvSpPr>
          <p:cNvPr id="5" name="Text 3"/>
          <p:cNvSpPr/>
          <p:nvPr/>
        </p:nvSpPr>
        <p:spPr>
          <a:xfrm>
            <a:off x="9219895" y="365760"/>
            <a:ext cx="2468880" cy="384048"/>
          </a:xfrm>
          <a:prstGeom prst="rect">
            <a:avLst/>
          </a:prstGeom>
          <a:noFill/>
          <a:ln/>
        </p:spPr>
        <p:txBody>
          <a:bodyPr wrap="square"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Art. 55 Bis, Reglamento</a:t>
            </a:r>
            <a:endParaRPr lang="en-US" sz="1150" dirty="0"/>
          </a:p>
        </p:txBody>
      </p:sp>
      <p:sp>
        <p:nvSpPr>
          <p:cNvPr id="6" name="Shape 4"/>
          <p:cNvSpPr/>
          <p:nvPr/>
        </p:nvSpPr>
        <p:spPr>
          <a:xfrm>
            <a:off x="502920" y="1837944"/>
            <a:ext cx="292608" cy="292608"/>
          </a:xfrm>
          <a:prstGeom prst="ellipse">
            <a:avLst/>
          </a:prstGeom>
          <a:solidFill>
            <a:srgbClr val="2E7D82"/>
          </a:solidFill>
          <a:ln/>
        </p:spPr>
      </p:sp>
      <p:sp>
        <p:nvSpPr>
          <p:cNvPr id="7" name="Text 5"/>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Permite al sujeto obligado regularizar incumplimientos detectados internamente.</a:t>
            </a:r>
            <a:endParaRPr lang="en-US" sz="1500" dirty="0"/>
          </a:p>
        </p:txBody>
      </p:sp>
      <p:sp>
        <p:nvSpPr>
          <p:cNvPr id="9" name="Text 7"/>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Antes de que la autoridad inicie un procedimiento de verificación o sanción por ese mismo hecho.</a:t>
            </a:r>
            <a:endParaRPr lang="en-US" sz="1200" dirty="0"/>
          </a:p>
        </p:txBody>
      </p:sp>
      <p:sp>
        <p:nvSpPr>
          <p:cNvPr id="10" name="Shape 8"/>
          <p:cNvSpPr/>
          <p:nvPr/>
        </p:nvSpPr>
        <p:spPr>
          <a:xfrm>
            <a:off x="502920" y="2672334"/>
            <a:ext cx="292608" cy="292608"/>
          </a:xfrm>
          <a:prstGeom prst="ellipse">
            <a:avLst/>
          </a:prstGeom>
          <a:solidFill>
            <a:srgbClr val="2E7D82"/>
          </a:solidFill>
          <a:ln/>
        </p:spPr>
      </p:sp>
      <p:sp>
        <p:nvSpPr>
          <p:cNvPr id="11" name="Text 9"/>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Suele activarse a partir de los hallazgos de la auditoría anual revisada en el Bloque III.</a:t>
            </a:r>
            <a:endParaRPr lang="en-US" sz="1500" dirty="0"/>
          </a:p>
        </p:txBody>
      </p:sp>
      <p:sp>
        <p:nvSpPr>
          <p:cNvPr id="13" name="Text 11"/>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La auditoría detecta la deficiencia; la autocorrección permite resolverla de forma ordenada.</a:t>
            </a:r>
            <a:endParaRPr lang="en-US" sz="1200" dirty="0"/>
          </a:p>
        </p:txBody>
      </p:sp>
      <p:sp>
        <p:nvSpPr>
          <p:cNvPr id="14" name="Shape 12"/>
          <p:cNvSpPr/>
          <p:nvPr/>
        </p:nvSpPr>
        <p:spPr>
          <a:xfrm>
            <a:off x="502920" y="3506724"/>
            <a:ext cx="292608" cy="292608"/>
          </a:xfrm>
          <a:prstGeom prst="ellipse">
            <a:avLst/>
          </a:prstGeom>
          <a:solidFill>
            <a:srgbClr val="2E7D82"/>
          </a:solidFill>
          <a:ln/>
        </p:spPr>
      </p:sp>
      <p:sp>
        <p:nvSpPr>
          <p:cNvPr id="15" name="Text 13"/>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Requiere cumplir requisitos específicos de forma y plazo ante el SAT.</a:t>
            </a:r>
            <a:endParaRPr lang="en-US" sz="1500" dirty="0"/>
          </a:p>
        </p:txBody>
      </p:sp>
      <p:sp>
        <p:nvSpPr>
          <p:cNvPr id="17" name="Text 15"/>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No es un mecanismo automático: debe iniciarse formalmente conforme al procedimiento correspondiente.</a:t>
            </a:r>
            <a:endParaRPr lang="en-US" sz="1200" dirty="0"/>
          </a:p>
        </p:txBody>
      </p:sp>
      <p:sp>
        <p:nvSpPr>
          <p:cNvPr id="18" name="Shape 16"/>
          <p:cNvSpPr/>
          <p:nvPr/>
        </p:nvSpPr>
        <p:spPr>
          <a:xfrm>
            <a:off x="502920" y="4341114"/>
            <a:ext cx="292608" cy="292608"/>
          </a:xfrm>
          <a:prstGeom prst="ellipse">
            <a:avLst/>
          </a:prstGeom>
          <a:solidFill>
            <a:srgbClr val="2E7D82"/>
          </a:solidFill>
          <a:ln/>
        </p:spPr>
      </p:sp>
      <p:sp>
        <p:nvSpPr>
          <p:cNvPr id="19" name="Text 17"/>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una herramienta que todo despacho debería conocer antes de que la necesite.</a:t>
            </a:r>
            <a:endParaRPr lang="en-US" sz="1500" dirty="0"/>
          </a:p>
        </p:txBody>
      </p:sp>
      <p:sp>
        <p:nvSpPr>
          <p:cNvPr id="21" name="Text 19"/>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Esperar a una visita de verificación para enterarse de que existe es la peor forma de aprovecharla.</a:t>
            </a:r>
            <a:endParaRPr lang="en-US" sz="1200" dirty="0"/>
          </a:p>
        </p:txBody>
      </p:sp>
      <p:sp>
        <p:nvSpPr>
          <p:cNvPr id="22" name="Shape 20"/>
          <p:cNvSpPr/>
          <p:nvPr/>
        </p:nvSpPr>
        <p:spPr>
          <a:xfrm>
            <a:off x="7818120" y="777240"/>
            <a:ext cx="3870655" cy="5257800"/>
          </a:xfrm>
          <a:prstGeom prst="roundRect">
            <a:avLst>
              <a:gd name="adj" fmla="val 1890"/>
            </a:avLst>
          </a:prstGeom>
          <a:solidFill>
            <a:srgbClr val="10243E"/>
          </a:solidFill>
          <a:ln/>
        </p:spPr>
      </p:sp>
      <p:sp>
        <p:nvSpPr>
          <p:cNvPr id="23" name="Text 21"/>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UNA SALIDA ANTES DE LA SANCIÓN</a:t>
            </a:r>
            <a:endParaRPr lang="en-US" sz="1200" dirty="0"/>
          </a:p>
        </p:txBody>
      </p:sp>
      <p:sp>
        <p:nvSpPr>
          <p:cNvPr id="24" name="Shape 22"/>
          <p:cNvSpPr/>
          <p:nvPr/>
        </p:nvSpPr>
        <p:spPr>
          <a:xfrm>
            <a:off x="8092440" y="1508760"/>
            <a:ext cx="228600" cy="27432"/>
          </a:xfrm>
          <a:prstGeom prst="rect">
            <a:avLst/>
          </a:prstGeom>
          <a:solidFill>
            <a:srgbClr val="B8860B"/>
          </a:solidFill>
          <a:ln/>
        </p:spPr>
      </p:sp>
      <p:sp>
        <p:nvSpPr>
          <p:cNvPr id="25" name="Text 23"/>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La autocorrección no es una exención de responsabilidad: es una vía para reducir el riesgo cuando el sujeto obligado detecta y corrige antes de que lo haga la autoridad.</a:t>
            </a:r>
            <a:endParaRPr lang="en-US" sz="1200" dirty="0"/>
          </a:p>
        </p:txBody>
      </p:sp>
      <p:sp>
        <p:nvSpPr>
          <p:cNvPr id="26" name="Text 2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7" name="Text 2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50</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9692640" y="-1828800"/>
            <a:ext cx="5486400" cy="5486400"/>
          </a:xfrm>
          <a:prstGeom prst="ellipse">
            <a:avLst/>
          </a:prstGeom>
          <a:solidFill>
            <a:srgbClr val="0A1830"/>
          </a:solidFill>
          <a:ln/>
        </p:spPr>
      </p:sp>
      <p:sp>
        <p:nvSpPr>
          <p:cNvPr id="3" name="Text 1"/>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VI</a:t>
            </a:r>
            <a:endParaRPr lang="en-US" sz="1300" dirty="0"/>
          </a:p>
        </p:txBody>
      </p:sp>
      <p:sp>
        <p:nvSpPr>
          <p:cNvPr id="4" name="Text 2"/>
          <p:cNvSpPr/>
          <p:nvPr/>
        </p:nvSpPr>
        <p:spPr>
          <a:xfrm>
            <a:off x="502920" y="777240"/>
            <a:ext cx="10607040" cy="731520"/>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Calendario de Exigibilidad del Acuerdo 115/2026</a:t>
            </a:r>
            <a:endParaRPr lang="en-US" sz="2500" dirty="0"/>
          </a:p>
        </p:txBody>
      </p:sp>
      <p:sp>
        <p:nvSpPr>
          <p:cNvPr id="5" name="Shape 3"/>
          <p:cNvSpPr/>
          <p:nvPr/>
        </p:nvSpPr>
        <p:spPr>
          <a:xfrm>
            <a:off x="502920" y="1874520"/>
            <a:ext cx="3484778" cy="2926080"/>
          </a:xfrm>
          <a:prstGeom prst="roundRect">
            <a:avLst>
              <a:gd name="adj" fmla="val 2500"/>
            </a:avLst>
          </a:prstGeom>
          <a:solidFill>
            <a:srgbClr val="163B5C"/>
          </a:solidFill>
          <a:ln w="12700">
            <a:solidFill>
              <a:srgbClr val="2E7D82"/>
            </a:solidFill>
            <a:prstDash val="solid"/>
          </a:ln>
        </p:spPr>
      </p:sp>
      <p:sp>
        <p:nvSpPr>
          <p:cNvPr id="6" name="Text 4"/>
          <p:cNvSpPr/>
          <p:nvPr/>
        </p:nvSpPr>
        <p:spPr>
          <a:xfrm>
            <a:off x="502920" y="2148840"/>
            <a:ext cx="3484778" cy="1051560"/>
          </a:xfrm>
          <a:prstGeom prst="rect">
            <a:avLst/>
          </a:prstGeom>
          <a:noFill/>
          <a:ln/>
        </p:spPr>
        <p:txBody>
          <a:bodyPr wrap="square" rtlCol="0" anchor="ctr"/>
          <a:lstStyle/>
          <a:p>
            <a:pPr marL="0" indent="0" algn="ctr">
              <a:buNone/>
            </a:pPr>
            <a:r>
              <a:rPr lang="en-US" sz="2800" b="1" dirty="0">
                <a:solidFill>
                  <a:srgbClr val="B8860B"/>
                </a:solidFill>
                <a:latin typeface="Cambria" pitchFamily="34" charset="0"/>
                <a:ea typeface="Cambria" pitchFamily="34" charset="-122"/>
                <a:cs typeface="Cambria" pitchFamily="34" charset="-120"/>
              </a:rPr>
              <a:t>30-nov-2026</a:t>
            </a:r>
            <a:endParaRPr lang="en-US" sz="2800" dirty="0"/>
          </a:p>
        </p:txBody>
      </p:sp>
      <p:sp>
        <p:nvSpPr>
          <p:cNvPr id="7" name="Text 5"/>
          <p:cNvSpPr/>
          <p:nvPr/>
        </p:nvSpPr>
        <p:spPr>
          <a:xfrm>
            <a:off x="685800" y="3246120"/>
            <a:ext cx="3119018" cy="1417320"/>
          </a:xfrm>
          <a:prstGeom prst="rect">
            <a:avLst/>
          </a:prstGeom>
          <a:noFill/>
          <a:ln/>
        </p:spPr>
        <p:txBody>
          <a:bodyPr wrap="square" rtlCol="0" anchor="t"/>
          <a:lstStyle/>
          <a:p>
            <a:pPr marL="0" indent="0" algn="ctr">
              <a:lnSpc>
                <a:spcPct val="110000"/>
              </a:lnSpc>
              <a:buNone/>
            </a:pPr>
            <a:r>
              <a:rPr lang="en-US" sz="1250" dirty="0">
                <a:solidFill>
                  <a:srgbClr val="FFFFFF"/>
                </a:solidFill>
                <a:latin typeface="Calibri" pitchFamily="34" charset="0"/>
                <a:ea typeface="Calibri" pitchFamily="34" charset="-122"/>
                <a:cs typeface="Calibri" pitchFamily="34" charset="-120"/>
              </a:rPr>
              <a:t>Entrada en vigor general del Acuerdo 115/2026, salvo excepciones de sus artículos transitorios</a:t>
            </a:r>
            <a:endParaRPr lang="en-US" sz="1250" dirty="0"/>
          </a:p>
        </p:txBody>
      </p:sp>
      <p:sp>
        <p:nvSpPr>
          <p:cNvPr id="8" name="Shape 6"/>
          <p:cNvSpPr/>
          <p:nvPr/>
        </p:nvSpPr>
        <p:spPr>
          <a:xfrm>
            <a:off x="4353458" y="1874520"/>
            <a:ext cx="3484778" cy="2926080"/>
          </a:xfrm>
          <a:prstGeom prst="roundRect">
            <a:avLst>
              <a:gd name="adj" fmla="val 2500"/>
            </a:avLst>
          </a:prstGeom>
          <a:solidFill>
            <a:srgbClr val="163B5C"/>
          </a:solidFill>
          <a:ln w="12700">
            <a:solidFill>
              <a:srgbClr val="2E7D82"/>
            </a:solidFill>
            <a:prstDash val="solid"/>
          </a:ln>
        </p:spPr>
      </p:sp>
      <p:sp>
        <p:nvSpPr>
          <p:cNvPr id="9" name="Text 7"/>
          <p:cNvSpPr/>
          <p:nvPr/>
        </p:nvSpPr>
        <p:spPr>
          <a:xfrm>
            <a:off x="4353458" y="2148840"/>
            <a:ext cx="3484778" cy="1051560"/>
          </a:xfrm>
          <a:prstGeom prst="rect">
            <a:avLst/>
          </a:prstGeom>
          <a:noFill/>
          <a:ln/>
        </p:spPr>
        <p:txBody>
          <a:bodyPr wrap="square" rtlCol="0" anchor="ctr"/>
          <a:lstStyle/>
          <a:p>
            <a:pPr marL="0" indent="0" algn="ctr">
              <a:buNone/>
            </a:pPr>
            <a:r>
              <a:rPr lang="en-US" sz="2800" b="1" dirty="0">
                <a:solidFill>
                  <a:srgbClr val="B8860B"/>
                </a:solidFill>
                <a:latin typeface="Cambria" pitchFamily="34" charset="0"/>
                <a:ea typeface="Cambria" pitchFamily="34" charset="-122"/>
                <a:cs typeface="Cambria" pitchFamily="34" charset="-120"/>
              </a:rPr>
              <a:t>1-mar-2027</a:t>
            </a:r>
            <a:endParaRPr lang="en-US" sz="2800" dirty="0"/>
          </a:p>
        </p:txBody>
      </p:sp>
      <p:sp>
        <p:nvSpPr>
          <p:cNvPr id="10" name="Text 8"/>
          <p:cNvSpPr/>
          <p:nvPr/>
        </p:nvSpPr>
        <p:spPr>
          <a:xfrm>
            <a:off x="4536338" y="3246120"/>
            <a:ext cx="3119018" cy="1417320"/>
          </a:xfrm>
          <a:prstGeom prst="rect">
            <a:avLst/>
          </a:prstGeom>
          <a:noFill/>
          <a:ln/>
        </p:spPr>
        <p:txBody>
          <a:bodyPr wrap="square" rtlCol="0" anchor="t"/>
          <a:lstStyle/>
          <a:p>
            <a:pPr marL="0" indent="0" algn="ctr">
              <a:lnSpc>
                <a:spcPct val="110000"/>
              </a:lnSpc>
              <a:buNone/>
            </a:pPr>
            <a:r>
              <a:rPr lang="en-US" sz="1250" dirty="0">
                <a:solidFill>
                  <a:srgbClr val="FFFFFF"/>
                </a:solidFill>
                <a:latin typeface="Calibri" pitchFamily="34" charset="0"/>
                <a:ea typeface="Calibri" pitchFamily="34" charset="-122"/>
                <a:cs typeface="Calibri" pitchFamily="34" charset="-120"/>
              </a:rPr>
              <a:t>Exigibilidad de la mayoría de las obligaciones: EBR, manual, beneficiario controlador y conocimiento del cliente</a:t>
            </a:r>
            <a:endParaRPr lang="en-US" sz="1250" dirty="0"/>
          </a:p>
        </p:txBody>
      </p:sp>
      <p:sp>
        <p:nvSpPr>
          <p:cNvPr id="11" name="Shape 9"/>
          <p:cNvSpPr/>
          <p:nvPr/>
        </p:nvSpPr>
        <p:spPr>
          <a:xfrm>
            <a:off x="8203997" y="1874520"/>
            <a:ext cx="3484778" cy="2926080"/>
          </a:xfrm>
          <a:prstGeom prst="roundRect">
            <a:avLst>
              <a:gd name="adj" fmla="val 2500"/>
            </a:avLst>
          </a:prstGeom>
          <a:solidFill>
            <a:srgbClr val="163B5C"/>
          </a:solidFill>
          <a:ln w="12700">
            <a:solidFill>
              <a:srgbClr val="2E7D82"/>
            </a:solidFill>
            <a:prstDash val="solid"/>
          </a:ln>
        </p:spPr>
      </p:sp>
      <p:sp>
        <p:nvSpPr>
          <p:cNvPr id="12" name="Text 10"/>
          <p:cNvSpPr/>
          <p:nvPr/>
        </p:nvSpPr>
        <p:spPr>
          <a:xfrm>
            <a:off x="8203997" y="2148840"/>
            <a:ext cx="3484778" cy="1051560"/>
          </a:xfrm>
          <a:prstGeom prst="rect">
            <a:avLst/>
          </a:prstGeom>
          <a:noFill/>
          <a:ln/>
        </p:spPr>
        <p:txBody>
          <a:bodyPr wrap="square" rtlCol="0" anchor="ctr"/>
          <a:lstStyle/>
          <a:p>
            <a:pPr marL="0" indent="0" algn="ctr">
              <a:buNone/>
            </a:pPr>
            <a:r>
              <a:rPr lang="en-US" sz="2800" b="1" dirty="0">
                <a:solidFill>
                  <a:srgbClr val="B8860B"/>
                </a:solidFill>
                <a:latin typeface="Cambria" pitchFamily="34" charset="0"/>
                <a:ea typeface="Cambria" pitchFamily="34" charset="-122"/>
                <a:cs typeface="Cambria" pitchFamily="34" charset="-120"/>
              </a:rPr>
              <a:t>1-jun-2027</a:t>
            </a:r>
            <a:endParaRPr lang="en-US" sz="2800" dirty="0"/>
          </a:p>
        </p:txBody>
      </p:sp>
      <p:sp>
        <p:nvSpPr>
          <p:cNvPr id="13" name="Text 11"/>
          <p:cNvSpPr/>
          <p:nvPr/>
        </p:nvSpPr>
        <p:spPr>
          <a:xfrm>
            <a:off x="8386877" y="3246120"/>
            <a:ext cx="3119018" cy="1417320"/>
          </a:xfrm>
          <a:prstGeom prst="rect">
            <a:avLst/>
          </a:prstGeom>
          <a:noFill/>
          <a:ln/>
        </p:spPr>
        <p:txBody>
          <a:bodyPr wrap="square" rtlCol="0" anchor="t"/>
          <a:lstStyle/>
          <a:p>
            <a:pPr marL="0" indent="0" algn="ctr">
              <a:lnSpc>
                <a:spcPct val="110000"/>
              </a:lnSpc>
              <a:buNone/>
            </a:pPr>
            <a:r>
              <a:rPr lang="en-US" sz="1250" dirty="0">
                <a:solidFill>
                  <a:srgbClr val="FFFFFF"/>
                </a:solidFill>
                <a:latin typeface="Calibri" pitchFamily="34" charset="0"/>
                <a:ea typeface="Calibri" pitchFamily="34" charset="-122"/>
                <a:cs typeface="Calibri" pitchFamily="34" charset="-120"/>
              </a:rPr>
              <a:t>Fecha límite para los mecanismos automatizados de monitoreo con perfil transaccional</a:t>
            </a:r>
            <a:endParaRPr lang="en-US" sz="1250" dirty="0"/>
          </a:p>
        </p:txBody>
      </p:sp>
      <p:sp>
        <p:nvSpPr>
          <p:cNvPr id="14" name="Text 12"/>
          <p:cNvSpPr/>
          <p:nvPr/>
        </p:nvSpPr>
        <p:spPr>
          <a:xfrm>
            <a:off x="502920" y="5166360"/>
            <a:ext cx="11185855" cy="548640"/>
          </a:xfrm>
          <a:prstGeom prst="rect">
            <a:avLst/>
          </a:prstGeom>
          <a:noFill/>
          <a:ln/>
        </p:spPr>
        <p:txBody>
          <a:bodyPr wrap="square" rtlCol="0" anchor="ctr"/>
          <a:lstStyle/>
          <a:p>
            <a:pPr marL="0" indent="0">
              <a:buNone/>
            </a:pPr>
            <a:r>
              <a:rPr lang="en-US" sz="1100" i="1" dirty="0">
                <a:solidFill>
                  <a:srgbClr val="D9EAEA"/>
                </a:solidFill>
                <a:latin typeface="Calibri" pitchFamily="34" charset="0"/>
                <a:ea typeface="Calibri" pitchFamily="34" charset="-122"/>
                <a:cs typeface="Calibri" pitchFamily="34" charset="-120"/>
              </a:rPr>
              <a:t>La primera auditoría bajo estas reglas es exigible hasta el ejercicio 2028, dando un margen adicional de preparación para esta obligación específica.</a:t>
            </a:r>
            <a:endParaRPr lang="en-US" sz="1100" dirty="0"/>
          </a:p>
        </p:txBody>
      </p:sp>
      <p:sp>
        <p:nvSpPr>
          <p:cNvPr id="15" name="Text 13"/>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6" name="Text 14"/>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51</a:t>
            </a:r>
            <a:endParaRPr lang="en-US" sz="9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6</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Planeación de Cumplimiento conforme al Calendario del Acuerdo</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Un despacho contable diseña, hoy, un plan de trabajo para que un cliente desarrollador inmobiliario esté listo antes de cada fecha límite del Acuerdo 115/2026.</a:t>
            </a:r>
            <a:endParaRPr lang="en-US" sz="1250" dirty="0"/>
          </a:p>
        </p:txBody>
      </p:sp>
      <p:graphicFrame>
        <p:nvGraphicFramePr>
          <p:cNvPr id="53"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Antes del 30 de noviembre de 2026</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Actualizar el Manual de Políticas Internas a los 14 apartados</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Antes del 1 de marzo de 2027</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Implementar el EBR y actualizar expedientes de beneficiario controlador</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Antes del 1 de junio de 2027</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Contratar o desarrollar el mecanismo automatizado de monitoreo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Durante el ejercicio 2028</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Realizar la primera auditoría anual bajo las nuevas reglas</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bl>
          </a:graphicData>
        </a:graphic>
      </p:graphicFrame>
      <p:sp>
        <p:nvSpPr>
          <p:cNvPr id="7" name="Shape 4"/>
          <p:cNvSpPr/>
          <p:nvPr/>
        </p:nvSpPr>
        <p:spPr>
          <a:xfrm>
            <a:off x="502920" y="3877056"/>
            <a:ext cx="11094415" cy="868680"/>
          </a:xfrm>
          <a:prstGeom prst="roundRect">
            <a:avLst>
              <a:gd name="adj" fmla="val 6316"/>
            </a:avLst>
          </a:prstGeom>
          <a:solidFill>
            <a:srgbClr val="D9EAEA"/>
          </a:solidFill>
          <a:ln/>
        </p:spPr>
      </p:sp>
      <p:sp>
        <p:nvSpPr>
          <p:cNvPr id="8" name="Text 5"/>
          <p:cNvSpPr/>
          <p:nvPr/>
        </p:nvSpPr>
        <p:spPr>
          <a:xfrm>
            <a:off x="731520" y="3877056"/>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Ordenar las obligaciones por fecha límite, en lugar de atenderlas todas al mismo tiempo, es la diferencia entre una implementación ordenada y una carrera contra el reloj en noviembre de 2026.</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52</a:t>
            </a:r>
            <a:endParaRPr lang="en-US" sz="9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VI</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VI</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Acuerdo 115/2026 es el eslabón operativo, no el sustantivo</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Vuelve exigibles, con formatos y plazos, obligaciones que la Ley y el Reglamento ya habían creado.</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Catorce capítulos nuevos, cuatro títulos, un solo eje: el riesgo</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El cumplimiento formal deja de ser suficiente por sí solo.</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calendario escalonado es la hoja de ruta del despacho</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Noviembre 2026, marzo 2027, junio 2027 y 2028 marcan el ritmo de la implementación.</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53</a:t>
            </a:r>
            <a:endParaRPr lang="en-US" sz="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011680" y="4206240"/>
            <a:ext cx="5486400" cy="5486400"/>
          </a:xfrm>
          <a:prstGeom prst="ellipse">
            <a:avLst/>
          </a:prstGeom>
          <a:solidFill>
            <a:srgbClr val="0A1830"/>
          </a:solidFill>
          <a:ln/>
        </p:spPr>
      </p:sp>
      <p:sp>
        <p:nvSpPr>
          <p:cNvPr id="3" name="Shape 1"/>
          <p:cNvSpPr/>
          <p:nvPr/>
        </p:nvSpPr>
        <p:spPr>
          <a:xfrm>
            <a:off x="502920" y="1554480"/>
            <a:ext cx="1371600" cy="1371600"/>
          </a:xfrm>
          <a:prstGeom prst="ellipse">
            <a:avLst/>
          </a:prstGeom>
          <a:solidFill>
            <a:srgbClr val="2E7D82"/>
          </a:solidFill>
          <a:ln w="25400">
            <a:solidFill>
              <a:srgbClr val="B8860B"/>
            </a:solidFill>
            <a:prstDash val="solid"/>
          </a:ln>
        </p:spPr>
      </p:sp>
      <p:sp>
        <p:nvSpPr>
          <p:cNvPr id="4" name="Text 2"/>
          <p:cNvSpPr/>
          <p:nvPr/>
        </p:nvSpPr>
        <p:spPr>
          <a:xfrm>
            <a:off x="502920" y="1554480"/>
            <a:ext cx="1371600" cy="1371600"/>
          </a:xfrm>
          <a:prstGeom prst="rect">
            <a:avLst/>
          </a:prstGeom>
          <a:noFill/>
          <a:ln/>
        </p:spPr>
        <p:txBody>
          <a:bodyPr wrap="square" rtlCol="0" anchor="ctr"/>
          <a:lstStyle/>
          <a:p>
            <a:pPr marL="0" indent="0" algn="ctr">
              <a:buNone/>
            </a:pPr>
            <a:r>
              <a:rPr lang="en-US" sz="3400" b="1" dirty="0">
                <a:solidFill>
                  <a:srgbClr val="FFFFFF"/>
                </a:solidFill>
                <a:latin typeface="Cambria" pitchFamily="34" charset="0"/>
                <a:ea typeface="Cambria" pitchFamily="34" charset="-122"/>
                <a:cs typeface="Cambria" pitchFamily="34" charset="-120"/>
              </a:rPr>
              <a:t>VII</a:t>
            </a:r>
            <a:endParaRPr lang="en-US" sz="3400" dirty="0"/>
          </a:p>
        </p:txBody>
      </p:sp>
      <p:sp>
        <p:nvSpPr>
          <p:cNvPr id="5" name="Text 3"/>
          <p:cNvSpPr/>
          <p:nvPr/>
        </p:nvSpPr>
        <p:spPr>
          <a:xfrm>
            <a:off x="2194560" y="1783080"/>
            <a:ext cx="8229600" cy="320040"/>
          </a:xfrm>
          <a:prstGeom prst="rect">
            <a:avLst/>
          </a:prstGeom>
          <a:noFill/>
          <a:ln/>
        </p:spPr>
        <p:txBody>
          <a:bodyPr wrap="square" rtlCol="0" anchor="ctr"/>
          <a:lstStyle/>
          <a:p>
            <a:pPr marL="0" indent="0">
              <a:buNone/>
            </a:pPr>
            <a:r>
              <a:rPr lang="en-US" sz="1300" b="1" kern="0" spc="200" dirty="0">
                <a:solidFill>
                  <a:srgbClr val="B8860B"/>
                </a:solidFill>
                <a:latin typeface="Calibri" pitchFamily="34" charset="0"/>
                <a:ea typeface="Calibri" pitchFamily="34" charset="-122"/>
                <a:cs typeface="Calibri" pitchFamily="34" charset="-120"/>
              </a:rPr>
              <a:t>BLOQUE DEL CURSO</a:t>
            </a:r>
            <a:endParaRPr lang="en-US" sz="1300" dirty="0"/>
          </a:p>
        </p:txBody>
      </p:sp>
      <p:sp>
        <p:nvSpPr>
          <p:cNvPr id="6" name="Text 4"/>
          <p:cNvSpPr/>
          <p:nvPr/>
        </p:nvSpPr>
        <p:spPr>
          <a:xfrm>
            <a:off x="2194560" y="2103120"/>
            <a:ext cx="9144000" cy="1188720"/>
          </a:xfrm>
          <a:prstGeom prst="rect">
            <a:avLst/>
          </a:prstGeom>
          <a:noFill/>
          <a:ln/>
        </p:spPr>
        <p:txBody>
          <a:bodyPr wrap="square"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Sanciones y Riesgos del Incumplimiento</a:t>
            </a:r>
            <a:endParaRPr lang="en-US" sz="2800" dirty="0"/>
          </a:p>
        </p:txBody>
      </p:sp>
      <p:sp>
        <p:nvSpPr>
          <p:cNvPr id="7" name="Text 5"/>
          <p:cNvSpPr/>
          <p:nvPr/>
        </p:nvSpPr>
        <p:spPr>
          <a:xfrm>
            <a:off x="502920" y="3931920"/>
            <a:ext cx="10515600" cy="91440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Lo que está en juego si el régimen no se cumple en tiempo y forma</a:t>
            </a:r>
            <a:endParaRPr lang="en-US" sz="1550" dirty="0"/>
          </a:p>
        </p:txBody>
      </p:sp>
      <p:sp>
        <p:nvSpPr>
          <p:cNvPr id="8"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9"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54</a:t>
            </a:r>
            <a:endParaRPr lang="en-US" sz="9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VII</a:t>
            </a:r>
            <a:endParaRPr lang="en-US" sz="1300" dirty="0"/>
          </a:p>
        </p:txBody>
      </p:sp>
      <p:sp>
        <p:nvSpPr>
          <p:cNvPr id="3" name="Text 1"/>
          <p:cNvSpPr/>
          <p:nvPr/>
        </p:nvSpPr>
        <p:spPr>
          <a:xfrm>
            <a:off x="502920" y="777240"/>
            <a:ext cx="1060704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Multas: de la Omisión de Avisos al Incumplimiento General</a:t>
            </a:r>
            <a:endParaRPr lang="en-US" sz="2400" dirty="0"/>
          </a:p>
        </p:txBody>
      </p:sp>
      <p:graphicFrame>
        <p:nvGraphicFramePr>
          <p:cNvPr id="56"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5" cy="914400"/>
        </p:xfrm>
        <a:graphic>
          <a:graphicData uri="http://schemas.openxmlformats.org/drawingml/2006/table">
            <a:tbl>
              <a:tblPr/>
              <a:tblGrid>
                <a:gridCol w="4183140"/>
                <a:gridCol w="3273762"/>
                <a:gridCol w="3637513"/>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Infracción</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Sanción</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Fundamento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Omitir la presentación de avisos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10,000 a 65,000 UMA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LFPIORPI, régimen sancionador</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Incumplir alguna obligación del Art. 18 (por cada una)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200 a 2,000 UMA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Art. 53, Fr. II y Art. 54, Fr. I</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Incumplimientos graves y reiterados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Hasta 65,000 UMA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Régimen sancionador completo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bl>
          </a:graphicData>
        </a:graphic>
      </p:graphicFrame>
      <p:sp>
        <p:nvSpPr>
          <p:cNvPr id="5" name="Text 2"/>
          <p:cNvSpPr/>
          <p:nvPr/>
        </p:nvSpPr>
        <p:spPr>
          <a:xfrm>
            <a:off x="502920" y="3657600"/>
            <a:ext cx="11094415" cy="457200"/>
          </a:xfrm>
          <a:prstGeom prst="rect">
            <a:avLst/>
          </a:prstGeom>
          <a:noFill/>
          <a:ln/>
        </p:spPr>
        <p:txBody>
          <a:bodyPr wrap="square" rtlCol="0" anchor="ctr"/>
          <a:lstStyle/>
          <a:p>
            <a:pPr marL="0" indent="0">
              <a:buNone/>
            </a:pPr>
            <a:r>
              <a:rPr lang="en-US" sz="1150" i="1" dirty="0">
                <a:solidFill>
                  <a:srgbClr val="5B6770"/>
                </a:solidFill>
                <a:latin typeface="Calibri" pitchFamily="34" charset="0"/>
                <a:ea typeface="Calibri" pitchFamily="34" charset="-122"/>
                <a:cs typeface="Calibri" pitchFamily="34" charset="-120"/>
              </a:rPr>
              <a:t>Con la UMA diaria 2026 en $117.31, el rango de 10,000 a 65,000 UMA equivale aproximadamente a $1,173,100 y $7,625,150 MXN.</a:t>
            </a:r>
            <a:endParaRPr lang="en-US" sz="1150" dirty="0"/>
          </a:p>
        </p:txBody>
      </p:sp>
      <p:sp>
        <p:nvSpPr>
          <p:cNvPr id="6" name="Text 3"/>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7" name="Text 4"/>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55</a:t>
            </a:r>
            <a:endParaRPr lang="en-US" sz="9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Clausura Temporal o Definitiva</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Aplica en los casos de incumplimiento más graves o reiterados.</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Cuando las multas económicas no han sido suficientes para corregir la conducta del sujeto obligado.</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Puede ser temporal, mientras se regulariza la situación, o definitiva.</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Según la gravedad y reiteración del incumplimiento detectado por la autoridad.</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Tiene un impacto operativo inmediato en el negocio del sujeto obligado.</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Especialmente severo para actividades que dependen de operar de forma continua, como el desarrollo inmobiliario.</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Es evitable en la gran mayoría de los casos con cumplimiento oportuno.</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El objetivo de este curso es precisamente reducir el riesgo de llegar a este escenario.</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LA SANCIÓN MÁS SEVERA</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La clausura no es la primera sanción que se aplica, pero sí la que representa el mayor riesgo para la continuidad del negocio del sujeto obligado.</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56</a:t>
            </a:r>
            <a:endParaRPr lang="en-US" sz="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BLOQUE VII</a:t>
            </a:r>
            <a:endParaRPr lang="en-US" sz="1300" dirty="0"/>
          </a:p>
        </p:txBody>
      </p:sp>
      <p:sp>
        <p:nvSpPr>
          <p:cNvPr id="3" name="Text 1"/>
          <p:cNvSpPr/>
          <p:nvPr/>
        </p:nvSpPr>
        <p:spPr>
          <a:xfrm>
            <a:off x="502920" y="777240"/>
            <a:ext cx="6949440" cy="86868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Responsabilidad de Socios, Administradores y del Asesor Externo</a:t>
            </a:r>
            <a:endParaRPr lang="en-US" sz="2500" dirty="0"/>
          </a:p>
        </p:txBody>
      </p:sp>
      <p:sp>
        <p:nvSpPr>
          <p:cNvPr id="4" name="Shape 2"/>
          <p:cNvSpPr/>
          <p:nvPr/>
        </p:nvSpPr>
        <p:spPr>
          <a:xfrm>
            <a:off x="502920" y="1837944"/>
            <a:ext cx="292608" cy="292608"/>
          </a:xfrm>
          <a:prstGeom prst="ellipse">
            <a:avLst/>
          </a:prstGeom>
          <a:solidFill>
            <a:srgbClr val="2E7D82"/>
          </a:solidFill>
          <a:ln/>
        </p:spPr>
      </p:sp>
      <p:sp>
        <p:nvSpPr>
          <p:cNvPr id="5" name="Text 3"/>
          <p:cNvSpPr/>
          <p:nvPr/>
        </p:nvSpPr>
        <p:spPr>
          <a:xfrm>
            <a:off x="502920" y="183794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60120" y="176479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Los socios y administradores pueden tener responsabilidad directa por el incumplimiento.</a:t>
            </a:r>
            <a:endParaRPr lang="en-US" sz="1500" dirty="0"/>
          </a:p>
        </p:txBody>
      </p:sp>
      <p:sp>
        <p:nvSpPr>
          <p:cNvPr id="7" name="Text 5"/>
          <p:cNvSpPr/>
          <p:nvPr/>
        </p:nvSpPr>
        <p:spPr>
          <a:xfrm>
            <a:off x="960120" y="205740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Cuando se acredita que conocían o debieron conocer la omisión y no actuaron para corregirla.</a:t>
            </a:r>
            <a:endParaRPr lang="en-US" sz="1200" dirty="0"/>
          </a:p>
        </p:txBody>
      </p:sp>
      <p:sp>
        <p:nvSpPr>
          <p:cNvPr id="8" name="Shape 6"/>
          <p:cNvSpPr/>
          <p:nvPr/>
        </p:nvSpPr>
        <p:spPr>
          <a:xfrm>
            <a:off x="502920" y="2672334"/>
            <a:ext cx="292608" cy="292608"/>
          </a:xfrm>
          <a:prstGeom prst="ellipse">
            <a:avLst/>
          </a:prstGeom>
          <a:solidFill>
            <a:srgbClr val="2E7D82"/>
          </a:solidFill>
          <a:ln/>
        </p:spPr>
      </p:sp>
      <p:sp>
        <p:nvSpPr>
          <p:cNvPr id="9" name="Text 7"/>
          <p:cNvSpPr/>
          <p:nvPr/>
        </p:nvSpPr>
        <p:spPr>
          <a:xfrm>
            <a:off x="502920" y="267233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60120" y="259918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El asesor externo, incluido el contador, no está exento de responsabilidad.</a:t>
            </a:r>
            <a:endParaRPr lang="en-US" sz="1500" dirty="0"/>
          </a:p>
        </p:txBody>
      </p:sp>
      <p:sp>
        <p:nvSpPr>
          <p:cNvPr id="11" name="Text 9"/>
          <p:cNvSpPr/>
          <p:nvPr/>
        </p:nvSpPr>
        <p:spPr>
          <a:xfrm>
            <a:off x="960120" y="289179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Especialmente cuando participa directamente en la elaboración o presentación de avisos ante el SAT.</a:t>
            </a:r>
            <a:endParaRPr lang="en-US" sz="1200" dirty="0"/>
          </a:p>
        </p:txBody>
      </p:sp>
      <p:sp>
        <p:nvSpPr>
          <p:cNvPr id="12" name="Shape 10"/>
          <p:cNvSpPr/>
          <p:nvPr/>
        </p:nvSpPr>
        <p:spPr>
          <a:xfrm>
            <a:off x="502920" y="3506724"/>
            <a:ext cx="292608" cy="292608"/>
          </a:xfrm>
          <a:prstGeom prst="ellipse">
            <a:avLst/>
          </a:prstGeom>
          <a:solidFill>
            <a:srgbClr val="2E7D82"/>
          </a:solidFill>
          <a:ln/>
        </p:spPr>
      </p:sp>
      <p:sp>
        <p:nvSpPr>
          <p:cNvPr id="13" name="Text 11"/>
          <p:cNvSpPr/>
          <p:nvPr/>
        </p:nvSpPr>
        <p:spPr>
          <a:xfrm>
            <a:off x="502920" y="350672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60120" y="343357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Refuerza la importancia de documentar las recomendaciones dadas al cliente.</a:t>
            </a:r>
            <a:endParaRPr lang="en-US" sz="1500" dirty="0"/>
          </a:p>
        </p:txBody>
      </p:sp>
      <p:sp>
        <p:nvSpPr>
          <p:cNvPr id="15" name="Text 13"/>
          <p:cNvSpPr/>
          <p:nvPr/>
        </p:nvSpPr>
        <p:spPr>
          <a:xfrm>
            <a:off x="960120" y="372618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Un despacho que advirtió por escrito de un riesgo y no fue escuchado está en mejor posición que uno que no dejó rastro.</a:t>
            </a:r>
            <a:endParaRPr lang="en-US" sz="1200" dirty="0"/>
          </a:p>
        </p:txBody>
      </p:sp>
      <p:sp>
        <p:nvSpPr>
          <p:cNvPr id="16" name="Shape 14"/>
          <p:cNvSpPr/>
          <p:nvPr/>
        </p:nvSpPr>
        <p:spPr>
          <a:xfrm>
            <a:off x="502920" y="4341114"/>
            <a:ext cx="292608" cy="292608"/>
          </a:xfrm>
          <a:prstGeom prst="ellipse">
            <a:avLst/>
          </a:prstGeom>
          <a:solidFill>
            <a:srgbClr val="2E7D82"/>
          </a:solidFill>
          <a:ln/>
        </p:spPr>
      </p:sp>
      <p:sp>
        <p:nvSpPr>
          <p:cNvPr id="17" name="Text 15"/>
          <p:cNvSpPr/>
          <p:nvPr/>
        </p:nvSpPr>
        <p:spPr>
          <a:xfrm>
            <a:off x="502920" y="434111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6"/>
          <p:cNvSpPr/>
          <p:nvPr/>
        </p:nvSpPr>
        <p:spPr>
          <a:xfrm>
            <a:off x="960120" y="4267962"/>
            <a:ext cx="6492240" cy="292608"/>
          </a:xfrm>
          <a:prstGeom prst="rect">
            <a:avLst/>
          </a:prstGeom>
          <a:noFill/>
          <a:ln/>
        </p:spPr>
        <p:txBody>
          <a:bodyPr wrap="square" rtlCol="0" anchor="ctr"/>
          <a:lstStyle/>
          <a:p>
            <a:pPr marL="0" indent="0">
              <a:buNone/>
            </a:pPr>
            <a:r>
              <a:rPr lang="en-US" sz="1500" b="1" dirty="0">
                <a:solidFill>
                  <a:srgbClr val="1F2A33"/>
                </a:solidFill>
                <a:latin typeface="Calibri" pitchFamily="34" charset="0"/>
                <a:ea typeface="Calibri" pitchFamily="34" charset="-122"/>
                <a:cs typeface="Calibri" pitchFamily="34" charset="-120"/>
              </a:rPr>
              <a:t>La capacitación de este curso es, en sí misma, una medida de gestión de este riesgo.</a:t>
            </a:r>
            <a:endParaRPr lang="en-US" sz="1500" dirty="0"/>
          </a:p>
        </p:txBody>
      </p:sp>
      <p:sp>
        <p:nvSpPr>
          <p:cNvPr id="19" name="Text 17"/>
          <p:cNvSpPr/>
          <p:nvPr/>
        </p:nvSpPr>
        <p:spPr>
          <a:xfrm>
            <a:off x="960120" y="4560570"/>
            <a:ext cx="6492240" cy="514350"/>
          </a:xfrm>
          <a:prstGeom prst="rect">
            <a:avLst/>
          </a:prstGeom>
          <a:noFill/>
          <a:ln/>
        </p:spPr>
        <p:txBody>
          <a:bodyPr wrap="square" rtlCol="0" anchor="ctr"/>
          <a:lstStyle/>
          <a:p>
            <a:pPr marL="0" indent="0">
              <a:lnSpc>
                <a:spcPct val="105000"/>
              </a:lnSpc>
              <a:buNone/>
            </a:pPr>
            <a:r>
              <a:rPr lang="en-US" sz="1200" dirty="0">
                <a:solidFill>
                  <a:srgbClr val="5B6770"/>
                </a:solidFill>
                <a:latin typeface="Calibri" pitchFamily="34" charset="0"/>
                <a:ea typeface="Calibri" pitchFamily="34" charset="-122"/>
                <a:cs typeface="Calibri" pitchFamily="34" charset="-120"/>
              </a:rPr>
              <a:t>Conocer el régimen a fondo es la primera línea de defensa, tanto para el cliente como para el asesor.</a:t>
            </a:r>
            <a:endParaRPr lang="en-US" sz="1200" dirty="0"/>
          </a:p>
        </p:txBody>
      </p:sp>
      <p:sp>
        <p:nvSpPr>
          <p:cNvPr id="20" name="Shape 18"/>
          <p:cNvSpPr/>
          <p:nvPr/>
        </p:nvSpPr>
        <p:spPr>
          <a:xfrm>
            <a:off x="7818120" y="777240"/>
            <a:ext cx="3870655" cy="5257800"/>
          </a:xfrm>
          <a:prstGeom prst="roundRect">
            <a:avLst>
              <a:gd name="adj" fmla="val 1890"/>
            </a:avLst>
          </a:prstGeom>
          <a:solidFill>
            <a:srgbClr val="10243E"/>
          </a:solidFill>
          <a:ln/>
        </p:spPr>
      </p:sp>
      <p:sp>
        <p:nvSpPr>
          <p:cNvPr id="21" name="Text 19"/>
          <p:cNvSpPr/>
          <p:nvPr/>
        </p:nvSpPr>
        <p:spPr>
          <a:xfrm>
            <a:off x="8092440" y="1005840"/>
            <a:ext cx="3322015" cy="365760"/>
          </a:xfrm>
          <a:prstGeom prst="rect">
            <a:avLst/>
          </a:prstGeom>
          <a:noFill/>
          <a:ln/>
        </p:spPr>
        <p:txBody>
          <a:bodyPr wrap="square" rtlCol="0" anchor="ctr"/>
          <a:lstStyle/>
          <a:p>
            <a:pPr marL="0" indent="0">
              <a:buNone/>
            </a:pPr>
            <a:r>
              <a:rPr lang="en-US" sz="1200" b="1" kern="0" spc="150" dirty="0">
                <a:solidFill>
                  <a:srgbClr val="B8860B"/>
                </a:solidFill>
                <a:latin typeface="Calibri" pitchFamily="34" charset="0"/>
                <a:ea typeface="Calibri" pitchFamily="34" charset="-122"/>
                <a:cs typeface="Calibri" pitchFamily="34" charset="-120"/>
              </a:rPr>
              <a:t>NO ES SOLO RESPONSABILIDAD DE "LA EMPRESA"</a:t>
            </a:r>
            <a:endParaRPr lang="en-US" sz="1200" dirty="0"/>
          </a:p>
        </p:txBody>
      </p:sp>
      <p:sp>
        <p:nvSpPr>
          <p:cNvPr id="22" name="Shape 20"/>
          <p:cNvSpPr/>
          <p:nvPr/>
        </p:nvSpPr>
        <p:spPr>
          <a:xfrm>
            <a:off x="8092440" y="1508760"/>
            <a:ext cx="228600" cy="27432"/>
          </a:xfrm>
          <a:prstGeom prst="rect">
            <a:avLst/>
          </a:prstGeom>
          <a:solidFill>
            <a:srgbClr val="B8860B"/>
          </a:solidFill>
          <a:ln/>
        </p:spPr>
      </p:sp>
      <p:sp>
        <p:nvSpPr>
          <p:cNvPr id="23" name="Text 21"/>
          <p:cNvSpPr/>
          <p:nvPr/>
        </p:nvSpPr>
        <p:spPr>
          <a:xfrm>
            <a:off x="8092440" y="1600200"/>
            <a:ext cx="3322015" cy="868680"/>
          </a:xfrm>
          <a:prstGeom prst="rect">
            <a:avLst/>
          </a:prstGeom>
          <a:noFill/>
          <a:ln/>
        </p:spPr>
        <p:txBody>
          <a:bodyPr wrap="square" rtlCol="0" anchor="ctr"/>
          <a:lstStyle/>
          <a:p>
            <a:pPr marL="0" indent="0">
              <a:lnSpc>
                <a:spcPct val="110000"/>
              </a:lnSpc>
              <a:buNone/>
            </a:pPr>
            <a:r>
              <a:rPr lang="en-US" sz="1200" dirty="0">
                <a:solidFill>
                  <a:srgbClr val="FFFFFF"/>
                </a:solidFill>
                <a:latin typeface="Calibri" pitchFamily="34" charset="0"/>
                <a:ea typeface="Calibri" pitchFamily="34" charset="-122"/>
                <a:cs typeface="Calibri" pitchFamily="34" charset="-120"/>
              </a:rPr>
              <a:t>El régimen de responsabilidad puede alcanzar a personas físicas concretas dentro y fuera de la organización, no solo a la persona moral como entidad abstracta.</a:t>
            </a:r>
            <a:endParaRPr lang="en-US" sz="1200" dirty="0"/>
          </a:p>
        </p:txBody>
      </p:sp>
      <p:sp>
        <p:nvSpPr>
          <p:cNvPr id="24" name="Text 2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5" name="Text 2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57</a:t>
            </a:r>
            <a:endParaRPr lang="en-US" sz="9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7</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Estimación del Riesgo Económico de un Incumplimiento</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Un desarrollador inmobiliario omitió presentar 3 avisos mensuales durante el año, correspondientes a operaciones que rebasaban el umbral de aviso. Se estima el riesgo económico con la UMA 2026 ($117.31 diarios).</a:t>
            </a:r>
            <a:endParaRPr lang="en-US" sz="1250" dirty="0"/>
          </a:p>
        </p:txBody>
      </p:sp>
      <p:graphicFrame>
        <p:nvGraphicFramePr>
          <p:cNvPr id="59"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Número de avisos omitidos</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3</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Multa mínima por omisión (10,000 UMA c/u)</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$1,173,100.00 por aviso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Multa mínima total estimada (3 avisos)</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$3,519,300.00</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Multa máxima total estimada (65,000 UMA c/u)</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r">
                        <a:buNone/>
                      </a:pPr>
                      <a:r>
                        <a:rPr lang="en-US" sz="1200" b="1" dirty="0">
                          <a:solidFill>
                            <a:srgbClr val="FFFFFF"/>
                          </a:solidFill>
                          <a:latin typeface="Consolas" pitchFamily="34" charset="0"/>
                          <a:ea typeface="Consolas" pitchFamily="34" charset="-122"/>
                          <a:cs typeface="Consolas" pitchFamily="34" charset="-120"/>
                        </a:rPr>
                        <a:t>$22,875,450.00</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bl>
          </a:graphicData>
        </a:graphic>
      </p:graphicFrame>
      <p:sp>
        <p:nvSpPr>
          <p:cNvPr id="7" name="Shape 4"/>
          <p:cNvSpPr/>
          <p:nvPr/>
        </p:nvSpPr>
        <p:spPr>
          <a:xfrm>
            <a:off x="502920" y="3877056"/>
            <a:ext cx="11094415" cy="868680"/>
          </a:xfrm>
          <a:prstGeom prst="roundRect">
            <a:avLst>
              <a:gd name="adj" fmla="val 6316"/>
            </a:avLst>
          </a:prstGeom>
          <a:solidFill>
            <a:srgbClr val="D9EAEA"/>
          </a:solidFill>
          <a:ln/>
        </p:spPr>
      </p:sp>
      <p:sp>
        <p:nvSpPr>
          <p:cNvPr id="8" name="Text 5"/>
          <p:cNvSpPr/>
          <p:nvPr/>
        </p:nvSpPr>
        <p:spPr>
          <a:xfrm>
            <a:off x="731520" y="3877056"/>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El rango entre el escenario mínimo y el máximo es enorme, pero incluso el escenario mínimo por 3 avisos omitidos supera con facilidad el costo de haber contratado, desde el inicio, una asesoría especializada en cumplimiento.</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58</a:t>
            </a:r>
            <a:endParaRPr lang="en-US" sz="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5F7FA"/>
        </a:solidFill>
        <a:effectLst/>
      </p:bgPr>
    </p:bg>
    <p:spTree>
      <p:nvGrpSpPr>
        <p:cNvPr id="1" name=""/>
        <p:cNvGrpSpPr/>
        <p:nvPr/>
      </p:nvGrpSpPr>
      <p:grpSpPr>
        <a:xfrm>
          <a:off x="0" y="0"/>
          <a:ext cx="0" cy="0"/>
          <a:chOff x="0" y="0"/>
          <a:chExt cx="0" cy="0"/>
        </a:xfrm>
      </p:grpSpPr>
      <p:sp>
        <p:nvSpPr>
          <p:cNvPr id="2" name="Shape 0"/>
          <p:cNvSpPr/>
          <p:nvPr/>
        </p:nvSpPr>
        <p:spPr>
          <a:xfrm>
            <a:off x="502920" y="457200"/>
            <a:ext cx="2651760" cy="438912"/>
          </a:xfrm>
          <a:prstGeom prst="roundRect">
            <a:avLst>
              <a:gd name="adj" fmla="val 50000"/>
            </a:avLst>
          </a:prstGeom>
          <a:solidFill>
            <a:srgbClr val="B8860B"/>
          </a:solidFill>
          <a:ln/>
        </p:spPr>
      </p:sp>
      <p:sp>
        <p:nvSpPr>
          <p:cNvPr id="3" name="Text 1"/>
          <p:cNvSpPr/>
          <p:nvPr/>
        </p:nvSpPr>
        <p:spPr>
          <a:xfrm>
            <a:off x="502920" y="457200"/>
            <a:ext cx="26517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CASO PRÁCTICO 8</a:t>
            </a:r>
            <a:endParaRPr lang="en-US" sz="1250" dirty="0"/>
          </a:p>
        </p:txBody>
      </p:sp>
      <p:sp>
        <p:nvSpPr>
          <p:cNvPr id="4" name="Text 2"/>
          <p:cNvSpPr/>
          <p:nvPr/>
        </p:nvSpPr>
        <p:spPr>
          <a:xfrm>
            <a:off x="502920" y="1005840"/>
            <a:ext cx="10607040" cy="594360"/>
          </a:xfrm>
          <a:prstGeom prst="rect">
            <a:avLst/>
          </a:prstGeom>
          <a:noFill/>
          <a:ln/>
        </p:spPr>
        <p:txBody>
          <a:bodyPr wrap="square" rtlCol="0" anchor="ctr"/>
          <a:lstStyle/>
          <a:p>
            <a:pPr marL="0" indent="0">
              <a:buNone/>
            </a:pPr>
            <a:r>
              <a:rPr lang="en-US" sz="2100" b="1" dirty="0">
                <a:solidFill>
                  <a:srgbClr val="10243E"/>
                </a:solidFill>
                <a:latin typeface="Cambria" pitchFamily="34" charset="0"/>
                <a:ea typeface="Cambria" pitchFamily="34" charset="-122"/>
                <a:cs typeface="Cambria" pitchFamily="34" charset="-120"/>
              </a:rPr>
              <a:t>Diagnóstico Integral de Cumplimiento</a:t>
            </a:r>
            <a:endParaRPr lang="en-US" sz="2100" dirty="0"/>
          </a:p>
        </p:txBody>
      </p:sp>
      <p:sp>
        <p:nvSpPr>
          <p:cNvPr id="5" name="Text 3"/>
          <p:cNvSpPr/>
          <p:nvPr/>
        </p:nvSpPr>
        <p:spPr>
          <a:xfrm>
            <a:off x="502920" y="1600200"/>
            <a:ext cx="10607040" cy="685800"/>
          </a:xfrm>
          <a:prstGeom prst="rect">
            <a:avLst/>
          </a:prstGeom>
          <a:noFill/>
          <a:ln/>
        </p:spPr>
        <p:txBody>
          <a:bodyPr wrap="square" rtlCol="0" anchor="ctr"/>
          <a:lstStyle/>
          <a:p>
            <a:pPr marL="0" indent="0">
              <a:lnSpc>
                <a:spcPct val="110000"/>
              </a:lnSpc>
              <a:buNone/>
            </a:pPr>
            <a:r>
              <a:rPr lang="en-US" sz="1250" i="1" dirty="0">
                <a:solidFill>
                  <a:srgbClr val="5B6770"/>
                </a:solidFill>
                <a:latin typeface="Calibri" pitchFamily="34" charset="0"/>
                <a:ea typeface="Calibri" pitchFamily="34" charset="-122"/>
                <a:cs typeface="Calibri" pitchFamily="34" charset="-120"/>
              </a:rPr>
              <a:t>Como cierre práctico del curso, un despacho realiza un diagnóstico rápido de un cliente para identificar sus principales brechas frente al Acuerdo 115/2026.</a:t>
            </a:r>
            <a:endParaRPr lang="en-US" sz="1250" dirty="0"/>
          </a:p>
        </p:txBody>
      </p:sp>
      <p:graphicFrame>
        <p:nvGraphicFramePr>
          <p:cNvPr id="60" name="Table 0"/>
          <p:cNvGraphicFramePr>
            <a:graphicFrameLocks noGrp="1"/>
          </p:cNvGraphicFramePr>
          <p:nvPr>
            <p:extLst>
              <p:ext uri="{D42A27DB-BD31-4B8C-83A1-F6EECF244321}">
                <p14:modId xmlns:p14="http://schemas.microsoft.com/office/powerpoint/2010/main" val="1579011935"/>
              </p:ext>
            </p:extLst>
          </p:nvPr>
        </p:nvGraphicFramePr>
        <p:xfrm>
          <a:off x="502920" y="2423160"/>
          <a:ext cx="11094415" cy="914400"/>
        </p:xfrm>
        <a:graphic>
          <a:graphicData uri="http://schemas.openxmlformats.org/drawingml/2006/table">
            <a:tbl>
              <a:tblPr/>
              <a:tblGrid>
                <a:gridCol w="7315200"/>
                <a:gridCol w="3776472"/>
              </a:tblGrid>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¿Está identificada correctamente la actividad vulnerable?</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Sí</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¿El Manual de Políticas cubre los 14 apartados del Capítulo X?</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 (faltan 3)</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¿Existe metodología documentada de Enfoque Basado en Riesgos?</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¿Se presentan los avisos ordinarios en tiempo?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Sí</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EF3F5"/>
                    </a:solidFill>
                  </a:tcPr>
                </a:tc>
              </a:tr>
              <a:tr h="329184">
                <a:tc>
                  <a:txBody>
                    <a:bodyPr/>
                    <a:lstStyle/>
                    <a:p>
                      <a:pPr marL="0" indent="0" algn="l">
                        <a:buNone/>
                      </a:pPr>
                      <a:r>
                        <a:rPr lang="en-US" sz="1250" dirty="0">
                          <a:solidFill>
                            <a:srgbClr val="1F2A33"/>
                          </a:solidFill>
                          <a:latin typeface="Calibri" pitchFamily="34" charset="0"/>
                          <a:ea typeface="Calibri" pitchFamily="34" charset="-122"/>
                          <a:cs typeface="Calibri" pitchFamily="34" charset="-120"/>
                        </a:rPr>
                        <a:t>¿Existe mecanismo automatizado de monitoreo?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r">
                        <a:buNone/>
                      </a:pPr>
                      <a:r>
                        <a:rPr lang="en-US" sz="1200" dirty="0">
                          <a:solidFill>
                            <a:srgbClr val="1F2A33"/>
                          </a:solidFill>
                          <a:latin typeface="Consolas" pitchFamily="34" charset="0"/>
                          <a:ea typeface="Consolas" pitchFamily="34" charset="-122"/>
                          <a:cs typeface="Consolas" pitchFamily="34" charset="-120"/>
                        </a:rPr>
                        <a:t>No</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329184">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Principal prioridad antes del 30 de noviembre de 2026</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r">
                        <a:buNone/>
                      </a:pPr>
                      <a:r>
                        <a:rPr lang="en-US" sz="1200" b="1" dirty="0">
                          <a:solidFill>
                            <a:srgbClr val="FFFFFF"/>
                          </a:solidFill>
                          <a:latin typeface="Consolas" pitchFamily="34" charset="0"/>
                          <a:ea typeface="Consolas" pitchFamily="34" charset="-122"/>
                          <a:cs typeface="Consolas" pitchFamily="34" charset="-120"/>
                        </a:rPr>
                        <a:t>Actualizar el Manual y documentar el EBR</a:t>
                      </a:r>
                      <a:endParaRPr lang="en-US" sz="1200" dirty="0">
                        <a:latin typeface="Consolas" charset="0"/>
                        <a:ea typeface="Consolas" charset="0"/>
                        <a:cs typeface="Consolas"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bl>
          </a:graphicData>
        </a:graphic>
      </p:graphicFrame>
      <p:sp>
        <p:nvSpPr>
          <p:cNvPr id="7" name="Shape 4"/>
          <p:cNvSpPr/>
          <p:nvPr/>
        </p:nvSpPr>
        <p:spPr>
          <a:xfrm>
            <a:off x="502920" y="4535424"/>
            <a:ext cx="11094415" cy="868680"/>
          </a:xfrm>
          <a:prstGeom prst="roundRect">
            <a:avLst>
              <a:gd name="adj" fmla="val 6316"/>
            </a:avLst>
          </a:prstGeom>
          <a:solidFill>
            <a:srgbClr val="D9EAEA"/>
          </a:solidFill>
          <a:ln/>
        </p:spPr>
      </p:sp>
      <p:sp>
        <p:nvSpPr>
          <p:cNvPr id="8" name="Text 5"/>
          <p:cNvSpPr/>
          <p:nvPr/>
        </p:nvSpPr>
        <p:spPr>
          <a:xfrm>
            <a:off x="731520" y="4535424"/>
            <a:ext cx="10637215" cy="868680"/>
          </a:xfrm>
          <a:prstGeom prst="rect">
            <a:avLst/>
          </a:prstGeom>
          <a:noFill/>
          <a:ln/>
        </p:spPr>
        <p:txBody>
          <a:bodyPr wrap="square" rtlCol="0" anchor="ctr"/>
          <a:lstStyle/>
          <a:p>
            <a:pPr marL="0" indent="0">
              <a:lnSpc>
                <a:spcPct val="105000"/>
              </a:lnSpc>
              <a:buNone/>
            </a:pPr>
            <a:r>
              <a:rPr lang="en-US" sz="1200" b="1" dirty="0">
                <a:solidFill>
                  <a:srgbClr val="10243E"/>
                </a:solidFill>
                <a:latin typeface="Calibri" pitchFamily="34" charset="0"/>
                <a:ea typeface="Calibri" pitchFamily="34" charset="-122"/>
                <a:cs typeface="Calibri" pitchFamily="34" charset="-120"/>
              </a:rPr>
              <a:t>CONCLUSIÓN  ·  Este tipo de diagnóstico rápido, aplicado hoy a cada cliente relevante, es exactamente el ejercicio que un despacho debería repetir antes de la entrada en vigor del Acuerdo 115/2026.</a:t>
            </a:r>
            <a:endParaRPr lang="en-US" sz="1200" dirty="0"/>
          </a:p>
        </p:txBody>
      </p:sp>
      <p:sp>
        <p:nvSpPr>
          <p:cNvPr id="9" name="Text 6"/>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0" name="Text 7"/>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59</a:t>
            </a:r>
            <a:endParaRPr lang="en-US" sz="9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BLOQUE VII</a:t>
            </a:r>
            <a:endParaRPr lang="en-US" sz="1300" dirty="0"/>
          </a:p>
        </p:txBody>
      </p:sp>
      <p:sp>
        <p:nvSpPr>
          <p:cNvPr id="3" name="Text 1"/>
          <p:cNvSpPr/>
          <p:nvPr/>
        </p:nvSpPr>
        <p:spPr>
          <a:xfrm>
            <a:off x="502920" y="777240"/>
            <a:ext cx="10607040" cy="685800"/>
          </a:xfrm>
          <a:prstGeom prst="rect">
            <a:avLst/>
          </a:prstGeom>
          <a:noFill/>
          <a:ln/>
        </p:spPr>
        <p:txBody>
          <a:bodyPr wrap="square" rtlCol="0" anchor="ctr"/>
          <a:lstStyle/>
          <a:p>
            <a:pPr marL="0" indent="0">
              <a:buNone/>
            </a:pPr>
            <a:r>
              <a:rPr lang="en-US" sz="2500" b="1" dirty="0">
                <a:solidFill>
                  <a:srgbClr val="10243E"/>
                </a:solidFill>
                <a:latin typeface="Cambria" pitchFamily="34" charset="0"/>
                <a:ea typeface="Cambria" pitchFamily="34" charset="-122"/>
                <a:cs typeface="Cambria" pitchFamily="34" charset="-120"/>
              </a:rPr>
              <a:t>Lo Esencial del Bloque VII</a:t>
            </a:r>
            <a:endParaRPr lang="en-US" sz="2500" dirty="0"/>
          </a:p>
        </p:txBody>
      </p:sp>
      <p:sp>
        <p:nvSpPr>
          <p:cNvPr id="4" name="Shape 2"/>
          <p:cNvSpPr/>
          <p:nvPr/>
        </p:nvSpPr>
        <p:spPr>
          <a:xfrm>
            <a:off x="502920" y="1783080"/>
            <a:ext cx="3545738" cy="3931920"/>
          </a:xfrm>
          <a:prstGeom prst="roundRect">
            <a:avLst>
              <a:gd name="adj" fmla="val 2063"/>
            </a:avLst>
          </a:prstGeom>
          <a:solidFill>
            <a:srgbClr val="FFFFFF"/>
          </a:solidFill>
          <a:ln w="12700">
            <a:solidFill>
              <a:srgbClr val="DCE2E8"/>
            </a:solidFill>
            <a:prstDash val="solid"/>
          </a:ln>
        </p:spPr>
      </p:sp>
      <p:sp>
        <p:nvSpPr>
          <p:cNvPr id="5" name="Shape 3"/>
          <p:cNvSpPr/>
          <p:nvPr/>
        </p:nvSpPr>
        <p:spPr>
          <a:xfrm>
            <a:off x="2001469" y="2011680"/>
            <a:ext cx="548640" cy="548640"/>
          </a:xfrm>
          <a:prstGeom prst="ellipse">
            <a:avLst/>
          </a:prstGeom>
          <a:solidFill>
            <a:srgbClr val="2E7D82"/>
          </a:solidFill>
          <a:ln/>
        </p:spPr>
      </p:sp>
      <p:sp>
        <p:nvSpPr>
          <p:cNvPr id="6" name="Text 4"/>
          <p:cNvSpPr/>
          <p:nvPr/>
        </p:nvSpPr>
        <p:spPr>
          <a:xfrm>
            <a:off x="2001469"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7" name="Text 5"/>
          <p:cNvSpPr/>
          <p:nvPr/>
        </p:nvSpPr>
        <p:spPr>
          <a:xfrm>
            <a:off x="685800"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El costo de omitir avisos es desproporcionadamente alto</a:t>
            </a:r>
            <a:endParaRPr lang="en-US" sz="1350" dirty="0"/>
          </a:p>
        </p:txBody>
      </p:sp>
      <p:sp>
        <p:nvSpPr>
          <p:cNvPr id="8" name="Text 6"/>
          <p:cNvSpPr/>
          <p:nvPr/>
        </p:nvSpPr>
        <p:spPr>
          <a:xfrm>
            <a:off x="731520"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10,000 a 65,000 UMA por cada aviso omitido, muy por encima del costo de cumplir.</a:t>
            </a:r>
            <a:endParaRPr lang="en-US" sz="1150" dirty="0"/>
          </a:p>
        </p:txBody>
      </p:sp>
      <p:sp>
        <p:nvSpPr>
          <p:cNvPr id="9" name="Shape 7"/>
          <p:cNvSpPr/>
          <p:nvPr/>
        </p:nvSpPr>
        <p:spPr>
          <a:xfrm>
            <a:off x="4322978" y="1783080"/>
            <a:ext cx="3545738" cy="3931920"/>
          </a:xfrm>
          <a:prstGeom prst="roundRect">
            <a:avLst>
              <a:gd name="adj" fmla="val 2063"/>
            </a:avLst>
          </a:prstGeom>
          <a:solidFill>
            <a:srgbClr val="FFFFFF"/>
          </a:solidFill>
          <a:ln w="12700">
            <a:solidFill>
              <a:srgbClr val="DCE2E8"/>
            </a:solidFill>
            <a:prstDash val="solid"/>
          </a:ln>
        </p:spPr>
      </p:sp>
      <p:sp>
        <p:nvSpPr>
          <p:cNvPr id="10" name="Shape 8"/>
          <p:cNvSpPr/>
          <p:nvPr/>
        </p:nvSpPr>
        <p:spPr>
          <a:xfrm>
            <a:off x="5821528" y="2011680"/>
            <a:ext cx="548640" cy="548640"/>
          </a:xfrm>
          <a:prstGeom prst="ellipse">
            <a:avLst/>
          </a:prstGeom>
          <a:solidFill>
            <a:srgbClr val="2E7D82"/>
          </a:solidFill>
          <a:ln/>
        </p:spPr>
      </p:sp>
      <p:sp>
        <p:nvSpPr>
          <p:cNvPr id="11" name="Text 9"/>
          <p:cNvSpPr/>
          <p:nvPr/>
        </p:nvSpPr>
        <p:spPr>
          <a:xfrm>
            <a:off x="5821528"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2" name="Text 10"/>
          <p:cNvSpPr/>
          <p:nvPr/>
        </p:nvSpPr>
        <p:spPr>
          <a:xfrm>
            <a:off x="4505858"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La clausura es evitable con cumplimiento oportuno</a:t>
            </a:r>
            <a:endParaRPr lang="en-US" sz="1350" dirty="0"/>
          </a:p>
        </p:txBody>
      </p:sp>
      <p:sp>
        <p:nvSpPr>
          <p:cNvPr id="13" name="Text 11"/>
          <p:cNvSpPr/>
          <p:nvPr/>
        </p:nvSpPr>
        <p:spPr>
          <a:xfrm>
            <a:off x="4551578"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Es la sanción más severa, reservada a los incumplimientos más graves o reiterados.</a:t>
            </a:r>
            <a:endParaRPr lang="en-US" sz="1150" dirty="0"/>
          </a:p>
        </p:txBody>
      </p:sp>
      <p:sp>
        <p:nvSpPr>
          <p:cNvPr id="14" name="Shape 12"/>
          <p:cNvSpPr/>
          <p:nvPr/>
        </p:nvSpPr>
        <p:spPr>
          <a:xfrm>
            <a:off x="8143037" y="1783080"/>
            <a:ext cx="3545738" cy="3931920"/>
          </a:xfrm>
          <a:prstGeom prst="roundRect">
            <a:avLst>
              <a:gd name="adj" fmla="val 2063"/>
            </a:avLst>
          </a:prstGeom>
          <a:solidFill>
            <a:srgbClr val="FFFFFF"/>
          </a:solidFill>
          <a:ln w="12700">
            <a:solidFill>
              <a:srgbClr val="DCE2E8"/>
            </a:solidFill>
            <a:prstDash val="solid"/>
          </a:ln>
        </p:spPr>
      </p:sp>
      <p:sp>
        <p:nvSpPr>
          <p:cNvPr id="15" name="Shape 13"/>
          <p:cNvSpPr/>
          <p:nvPr/>
        </p:nvSpPr>
        <p:spPr>
          <a:xfrm>
            <a:off x="9641586" y="2011680"/>
            <a:ext cx="548640" cy="548640"/>
          </a:xfrm>
          <a:prstGeom prst="ellipse">
            <a:avLst/>
          </a:prstGeom>
          <a:solidFill>
            <a:srgbClr val="2E7D82"/>
          </a:solidFill>
          <a:ln/>
        </p:spPr>
      </p:sp>
      <p:sp>
        <p:nvSpPr>
          <p:cNvPr id="16" name="Text 14"/>
          <p:cNvSpPr/>
          <p:nvPr/>
        </p:nvSpPr>
        <p:spPr>
          <a:xfrm>
            <a:off x="9641586" y="2011680"/>
            <a:ext cx="548640" cy="548640"/>
          </a:xfrm>
          <a:prstGeom prst="rect">
            <a:avLst/>
          </a:prstGeom>
          <a:noFill/>
          <a:ln/>
        </p:spPr>
        <p:txBody>
          <a:bodyPr wrap="square"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7" name="Text 15"/>
          <p:cNvSpPr/>
          <p:nvPr/>
        </p:nvSpPr>
        <p:spPr>
          <a:xfrm>
            <a:off x="8325917" y="2743200"/>
            <a:ext cx="3179978" cy="640080"/>
          </a:xfrm>
          <a:prstGeom prst="rect">
            <a:avLst/>
          </a:prstGeom>
          <a:noFill/>
          <a:ln/>
        </p:spPr>
        <p:txBody>
          <a:bodyPr wrap="square" rtlCol="0" anchor="ctr"/>
          <a:lstStyle/>
          <a:p>
            <a:pPr marL="0" indent="0" algn="ctr">
              <a:buNone/>
            </a:pPr>
            <a:r>
              <a:rPr lang="en-US" sz="1350" b="1" dirty="0">
                <a:solidFill>
                  <a:srgbClr val="10243E"/>
                </a:solidFill>
                <a:latin typeface="Calibri" pitchFamily="34" charset="0"/>
                <a:ea typeface="Calibri" pitchFamily="34" charset="-122"/>
                <a:cs typeface="Calibri" pitchFamily="34" charset="-120"/>
              </a:rPr>
              <a:t>La responsabilidad no se queda solo en "la empresa"</a:t>
            </a:r>
            <a:endParaRPr lang="en-US" sz="1350" dirty="0"/>
          </a:p>
        </p:txBody>
      </p:sp>
      <p:sp>
        <p:nvSpPr>
          <p:cNvPr id="18" name="Text 16"/>
          <p:cNvSpPr/>
          <p:nvPr/>
        </p:nvSpPr>
        <p:spPr>
          <a:xfrm>
            <a:off x="8371637" y="3337560"/>
            <a:ext cx="3088538" cy="2194560"/>
          </a:xfrm>
          <a:prstGeom prst="rect">
            <a:avLst/>
          </a:prstGeom>
          <a:noFill/>
          <a:ln/>
        </p:spPr>
        <p:txBody>
          <a:bodyPr wrap="square" rtlCol="0" anchor="ctr"/>
          <a:lstStyle/>
          <a:p>
            <a:pPr marL="0" indent="0" algn="ctr">
              <a:lnSpc>
                <a:spcPct val="110000"/>
              </a:lnSpc>
              <a:buNone/>
            </a:pPr>
            <a:r>
              <a:rPr lang="en-US" sz="1150" dirty="0">
                <a:solidFill>
                  <a:srgbClr val="5B6770"/>
                </a:solidFill>
                <a:latin typeface="Calibri" pitchFamily="34" charset="0"/>
                <a:ea typeface="Calibri" pitchFamily="34" charset="-122"/>
                <a:cs typeface="Calibri" pitchFamily="34" charset="-120"/>
              </a:rPr>
              <a:t>Socios, administradores y asesores externos pueden verse alcanzados.</a:t>
            </a:r>
            <a:endParaRPr lang="en-US" sz="1150" dirty="0"/>
          </a:p>
        </p:txBody>
      </p:sp>
      <p:sp>
        <p:nvSpPr>
          <p:cNvPr id="19" name="Text 17"/>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0" name="Text 18"/>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60</a:t>
            </a:r>
            <a:endParaRPr lang="en-US" sz="9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CURSO</a:t>
            </a:r>
            <a:endParaRPr lang="en-US" sz="1300" dirty="0"/>
          </a:p>
        </p:txBody>
      </p:sp>
      <p:sp>
        <p:nvSpPr>
          <p:cNvPr id="3" name="Text 1"/>
          <p:cNvSpPr/>
          <p:nvPr/>
        </p:nvSpPr>
        <p:spPr>
          <a:xfrm>
            <a:off x="502920" y="777240"/>
            <a:ext cx="10607040" cy="640080"/>
          </a:xfrm>
          <a:prstGeom prst="rect">
            <a:avLst/>
          </a:prstGeom>
          <a:noFill/>
          <a:ln/>
        </p:spPr>
        <p:txBody>
          <a:bodyPr wrap="square" rtlCol="0" anchor="ctr"/>
          <a:lstStyle/>
          <a:p>
            <a:pPr marL="0" indent="0">
              <a:buNone/>
            </a:pPr>
            <a:r>
              <a:rPr lang="en-US" sz="2400" b="1" dirty="0">
                <a:solidFill>
                  <a:srgbClr val="10243E"/>
                </a:solidFill>
                <a:latin typeface="Cambria" pitchFamily="34" charset="0"/>
                <a:ea typeface="Cambria" pitchFamily="34" charset="-122"/>
                <a:cs typeface="Cambria" pitchFamily="34" charset="-120"/>
              </a:rPr>
              <a:t>Comparativo Integral: Antes y Después del Acuerdo 115/2026</a:t>
            </a:r>
            <a:endParaRPr lang="en-US" sz="2400" dirty="0"/>
          </a:p>
        </p:txBody>
      </p:sp>
      <p:graphicFrame>
        <p:nvGraphicFramePr>
          <p:cNvPr id="62" name="Table 0"/>
          <p:cNvGraphicFramePr>
            <a:graphicFrameLocks noGrp="1"/>
          </p:cNvGraphicFramePr>
          <p:nvPr>
            <p:extLst>
              <p:ext uri="{D42A27DB-BD31-4B8C-83A1-F6EECF244321}">
                <p14:modId xmlns:p14="http://schemas.microsoft.com/office/powerpoint/2010/main" val="1579011935"/>
              </p:ext>
            </p:extLst>
          </p:nvPr>
        </p:nvGraphicFramePr>
        <p:xfrm>
          <a:off x="502920" y="1600200"/>
          <a:ext cx="11094415" cy="914400"/>
        </p:xfrm>
        <a:graphic>
          <a:graphicData uri="http://schemas.openxmlformats.org/drawingml/2006/table">
            <a:tbl>
              <a:tblPr/>
              <a:tblGrid>
                <a:gridCol w="2910011"/>
                <a:gridCol w="4001264"/>
                <a:gridCol w="4183140"/>
              </a:tblGrid>
              <a:tr h="457200">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Elemento</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Antes</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c>
                  <a:txBody>
                    <a:bodyPr/>
                    <a:lstStyle/>
                    <a:p>
                      <a:pPr marL="0" indent="0" algn="l">
                        <a:buNone/>
                      </a:pPr>
                      <a:r>
                        <a:rPr lang="en-US" sz="1250" b="1" dirty="0">
                          <a:solidFill>
                            <a:srgbClr val="FFFFFF"/>
                          </a:solidFill>
                          <a:latin typeface="Calibri" pitchFamily="34" charset="0"/>
                          <a:ea typeface="Calibri" pitchFamily="34" charset="-122"/>
                          <a:cs typeface="Calibri" pitchFamily="34" charset="-120"/>
                        </a:rPr>
                        <a:t>Después del Acuerdo 115/2026</a:t>
                      </a:r>
                      <a:endParaRPr lang="en-US" sz="125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10243E"/>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Documento de cumplimiento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Documento libre, sin contenido tasado</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Manual de Políticas Internas con 14 apartados mínimos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Capacitación</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Genérica, sin requisitos del capacitador</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Anual, con capacitador de 5+ años y evaluación documentada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Monitoreo de operaciones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Podía ser manual</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Exige mecanismo automatizado con perfil transaccional</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Auditoría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No exigida de forma sistemática</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Anual, interna o externa, exigible desde el ejercicio 2028</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EAF1F2"/>
                    </a:solidFill>
                  </a:tcPr>
                </a:tc>
              </a:tr>
              <a:tr h="457200">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Conservación de expedientes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5 años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c>
                  <a:txBody>
                    <a:bodyPr/>
                    <a:lstStyle/>
                    <a:p>
                      <a:pPr marL="0" indent="0" algn="l">
                        <a:buNone/>
                      </a:pPr>
                      <a:r>
                        <a:rPr lang="en-US" sz="1200" dirty="0">
                          <a:solidFill>
                            <a:srgbClr val="1F2A33"/>
                          </a:solidFill>
                          <a:latin typeface="Calibri" pitchFamily="34" charset="0"/>
                          <a:ea typeface="Calibri" pitchFamily="34" charset="-122"/>
                          <a:cs typeface="Calibri" pitchFamily="34" charset="-120"/>
                        </a:rPr>
                        <a:t>10 años</a:t>
                      </a:r>
                      <a:endParaRPr lang="en-US" sz="1200" dirty="0">
                        <a:latin typeface="Calibri" charset="0"/>
                        <a:ea typeface="Calibri" charset="0"/>
                        <a:cs typeface="Calibri" charset="0"/>
                      </a:endParaRPr>
                    </a:p>
                  </a:txBody>
                  <a:tcPr anchor="ctr">
                    <a:lnL w="9525" cap="flat" cmpd="sng" algn="ctr">
                      <a:solidFill>
                        <a:srgbClr val="DCE2E8"/>
                      </a:solidFill>
                      <a:prstDash val="solid"/>
                      <a:round/>
                      <a:headEnd type="none" w="med" len="med"/>
                      <a:tailEnd type="none" w="med" len="med"/>
                    </a:lnL>
                    <a:lnR w="9525" cap="flat" cmpd="sng" algn="ctr">
                      <a:solidFill>
                        <a:srgbClr val="DCE2E8"/>
                      </a:solidFill>
                      <a:prstDash val="solid"/>
                      <a:round/>
                      <a:headEnd type="none" w="med" len="med"/>
                      <a:tailEnd type="none" w="med" len="med"/>
                    </a:lnR>
                    <a:lnT w="9525" cap="flat" cmpd="sng" algn="ctr">
                      <a:solidFill>
                        <a:srgbClr val="DCE2E8"/>
                      </a:solidFill>
                      <a:prstDash val="solid"/>
                      <a:round/>
                      <a:headEnd type="none" w="med" len="med"/>
                      <a:tailEnd type="none" w="med" len="med"/>
                    </a:lnT>
                    <a:lnB w="9525" cap="flat" cmpd="sng" algn="ctr">
                      <a:solidFill>
                        <a:srgbClr val="DCE2E8"/>
                      </a:solidFill>
                      <a:prstDash val="solid"/>
                      <a:round/>
                      <a:headEnd type="none" w="med" len="med"/>
                      <a:tailEnd type="none" w="med" len="med"/>
                    </a:lnB>
                    <a:solidFill>
                      <a:srgbClr val="FFFFFF"/>
                    </a:solidFill>
                  </a:tcPr>
                </a:tc>
              </a:tr>
            </a:tbl>
          </a:graphicData>
        </a:graphic>
      </p:graphicFrame>
      <p:sp>
        <p:nvSpPr>
          <p:cNvPr id="5" name="Text 2"/>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6" name="Text 3"/>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61</a:t>
            </a:r>
            <a:endParaRPr lang="en-US" sz="9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CIERRE DEL CURSO</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Checklist de Preparación antes del 30 de Noviembre de 2026</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1. Confirmar si la actividad del cliente (o la propia) es una actividad vulnerable.</a:t>
            </a:r>
            <a:endParaRPr lang="en-US" sz="1450" dirty="0"/>
          </a:p>
        </p:txBody>
      </p:sp>
      <p:sp>
        <p:nvSpPr>
          <p:cNvPr id="6" name="Text 4"/>
          <p:cNvSpPr/>
          <p:nvPr/>
        </p:nvSpPr>
        <p:spPr>
          <a:xfrm>
            <a:off x="914400" y="2130552"/>
            <a:ext cx="10774375" cy="33528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Incluyendo la revisión específica de la Fracción V Bis para desarrolladores inmobiliarios.</a:t>
            </a:r>
            <a:endParaRPr lang="en-US" sz="1200" dirty="0"/>
          </a:p>
        </p:txBody>
      </p:sp>
      <p:sp>
        <p:nvSpPr>
          <p:cNvPr id="7" name="Shape 5"/>
          <p:cNvSpPr/>
          <p:nvPr/>
        </p:nvSpPr>
        <p:spPr>
          <a:xfrm>
            <a:off x="502920" y="2575560"/>
            <a:ext cx="274320" cy="274320"/>
          </a:xfrm>
          <a:prstGeom prst="roundRect">
            <a:avLst>
              <a:gd name="adj" fmla="val 20000"/>
            </a:avLst>
          </a:prstGeom>
          <a:solidFill>
            <a:srgbClr val="2E7D82"/>
          </a:solidFill>
          <a:ln/>
        </p:spPr>
      </p:sp>
      <p:sp>
        <p:nvSpPr>
          <p:cNvPr id="8" name="Text 6"/>
          <p:cNvSpPr/>
          <p:nvPr/>
        </p:nvSpPr>
        <p:spPr>
          <a:xfrm>
            <a:off x="914400" y="251155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2. Actualizar el Manual de Políticas Internas a los 14 apartados del Capítulo X.</a:t>
            </a:r>
            <a:endParaRPr lang="en-US" sz="1450" dirty="0"/>
          </a:p>
        </p:txBody>
      </p:sp>
      <p:sp>
        <p:nvSpPr>
          <p:cNvPr id="9" name="Text 7"/>
          <p:cNvSpPr/>
          <p:nvPr/>
        </p:nvSpPr>
        <p:spPr>
          <a:xfrm>
            <a:off x="914400" y="2831592"/>
            <a:ext cx="10774375" cy="33528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Prestando especial atención a PEP, metodología de riesgos y política de relación comercial.</a:t>
            </a:r>
            <a:endParaRPr lang="en-US" sz="1200" dirty="0"/>
          </a:p>
        </p:txBody>
      </p:sp>
      <p:sp>
        <p:nvSpPr>
          <p:cNvPr id="10" name="Shape 8"/>
          <p:cNvSpPr/>
          <p:nvPr/>
        </p:nvSpPr>
        <p:spPr>
          <a:xfrm>
            <a:off x="502920" y="3276600"/>
            <a:ext cx="274320" cy="274320"/>
          </a:xfrm>
          <a:prstGeom prst="roundRect">
            <a:avLst>
              <a:gd name="adj" fmla="val 20000"/>
            </a:avLst>
          </a:prstGeom>
          <a:solidFill>
            <a:srgbClr val="2E7D82"/>
          </a:solidFill>
          <a:ln/>
        </p:spPr>
      </p:sp>
      <p:sp>
        <p:nvSpPr>
          <p:cNvPr id="11" name="Text 9"/>
          <p:cNvSpPr/>
          <p:nvPr/>
        </p:nvSpPr>
        <p:spPr>
          <a:xfrm>
            <a:off x="914400" y="321259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3. Documentar por escrito la metodología del Enfoque Basado en Riesgos.</a:t>
            </a:r>
            <a:endParaRPr lang="en-US" sz="1450" dirty="0"/>
          </a:p>
        </p:txBody>
      </p:sp>
      <p:sp>
        <p:nvSpPr>
          <p:cNvPr id="12" name="Text 10"/>
          <p:cNvSpPr/>
          <p:nvPr/>
        </p:nvSpPr>
        <p:spPr>
          <a:xfrm>
            <a:off x="914400" y="3532632"/>
            <a:ext cx="10774375" cy="33528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No basta con clasificar informalmente a los clientes: debe quedar por escrito.</a:t>
            </a:r>
            <a:endParaRPr lang="en-US" sz="1200" dirty="0"/>
          </a:p>
        </p:txBody>
      </p:sp>
      <p:sp>
        <p:nvSpPr>
          <p:cNvPr id="13" name="Shape 11"/>
          <p:cNvSpPr/>
          <p:nvPr/>
        </p:nvSpPr>
        <p:spPr>
          <a:xfrm>
            <a:off x="502920" y="3977640"/>
            <a:ext cx="274320" cy="274320"/>
          </a:xfrm>
          <a:prstGeom prst="roundRect">
            <a:avLst>
              <a:gd name="adj" fmla="val 20000"/>
            </a:avLst>
          </a:prstGeom>
          <a:solidFill>
            <a:srgbClr val="2E7D82"/>
          </a:solidFill>
          <a:ln/>
        </p:spPr>
      </p:sp>
      <p:sp>
        <p:nvSpPr>
          <p:cNvPr id="14" name="Text 12"/>
          <p:cNvSpPr/>
          <p:nvPr/>
        </p:nvSpPr>
        <p:spPr>
          <a:xfrm>
            <a:off x="914400" y="391363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4. Revisar el estatus del registro en el padrón del Portal SPPLD.</a:t>
            </a:r>
            <a:endParaRPr lang="en-US" sz="1450" dirty="0"/>
          </a:p>
        </p:txBody>
      </p:sp>
      <p:sp>
        <p:nvSpPr>
          <p:cNvPr id="15" name="Text 13"/>
          <p:cNvSpPr/>
          <p:nvPr/>
        </p:nvSpPr>
        <p:spPr>
          <a:xfrm>
            <a:off x="914400" y="4233672"/>
            <a:ext cx="10774375" cy="33528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Y confirmar que la actividad vulnerable registrada sigue siendo la correcta.</a:t>
            </a:r>
            <a:endParaRPr lang="en-US" sz="1200" dirty="0"/>
          </a:p>
        </p:txBody>
      </p:sp>
      <p:sp>
        <p:nvSpPr>
          <p:cNvPr id="16" name="Shape 14"/>
          <p:cNvSpPr/>
          <p:nvPr/>
        </p:nvSpPr>
        <p:spPr>
          <a:xfrm>
            <a:off x="502920" y="4678680"/>
            <a:ext cx="274320" cy="274320"/>
          </a:xfrm>
          <a:prstGeom prst="roundRect">
            <a:avLst>
              <a:gd name="adj" fmla="val 20000"/>
            </a:avLst>
          </a:prstGeom>
          <a:solidFill>
            <a:srgbClr val="2E7D82"/>
          </a:solidFill>
          <a:ln/>
        </p:spPr>
      </p:sp>
      <p:sp>
        <p:nvSpPr>
          <p:cNvPr id="17" name="Text 15"/>
          <p:cNvSpPr/>
          <p:nvPr/>
        </p:nvSpPr>
        <p:spPr>
          <a:xfrm>
            <a:off x="914400" y="461467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5. Planear, con tiempo, la contratación o el desarrollo del mecanismo automatizado.</a:t>
            </a:r>
            <a:endParaRPr lang="en-US" sz="1450" dirty="0"/>
          </a:p>
        </p:txBody>
      </p:sp>
      <p:sp>
        <p:nvSpPr>
          <p:cNvPr id="18" name="Text 16"/>
          <p:cNvSpPr/>
          <p:nvPr/>
        </p:nvSpPr>
        <p:spPr>
          <a:xfrm>
            <a:off x="914400" y="4934712"/>
            <a:ext cx="10774375" cy="33528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La fecha límite del 1 de junio de 2027 llega más rápido de lo que parece.</a:t>
            </a:r>
            <a:endParaRPr lang="en-US" sz="1200" dirty="0"/>
          </a:p>
        </p:txBody>
      </p:sp>
      <p:sp>
        <p:nvSpPr>
          <p:cNvPr id="19" name="Shape 17"/>
          <p:cNvSpPr/>
          <p:nvPr/>
        </p:nvSpPr>
        <p:spPr>
          <a:xfrm>
            <a:off x="502920" y="5379720"/>
            <a:ext cx="274320" cy="274320"/>
          </a:xfrm>
          <a:prstGeom prst="roundRect">
            <a:avLst>
              <a:gd name="adj" fmla="val 20000"/>
            </a:avLst>
          </a:prstGeom>
          <a:solidFill>
            <a:srgbClr val="2E7D82"/>
          </a:solidFill>
          <a:ln/>
        </p:spPr>
      </p:sp>
      <p:sp>
        <p:nvSpPr>
          <p:cNvPr id="20" name="Text 18"/>
          <p:cNvSpPr/>
          <p:nvPr/>
        </p:nvSpPr>
        <p:spPr>
          <a:xfrm>
            <a:off x="914400" y="53157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6. Programar la primera auditoría anual con margen suficiente antes del ejercicio 2028.</a:t>
            </a:r>
            <a:endParaRPr lang="en-US" sz="1450" dirty="0"/>
          </a:p>
        </p:txBody>
      </p:sp>
      <p:sp>
        <p:nvSpPr>
          <p:cNvPr id="21" name="Text 19"/>
          <p:cNvSpPr/>
          <p:nvPr/>
        </p:nvSpPr>
        <p:spPr>
          <a:xfrm>
            <a:off x="914400" y="5635752"/>
            <a:ext cx="10774375" cy="33528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Interna o externa, pero ya contemplada dentro de la planeación del despacho o la empresa.</a:t>
            </a:r>
            <a:endParaRPr lang="en-US" sz="1200" dirty="0"/>
          </a:p>
        </p:txBody>
      </p:sp>
      <p:sp>
        <p:nvSpPr>
          <p:cNvPr id="22" name="Text 20"/>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3" name="Text 21"/>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62</a:t>
            </a:r>
            <a:endParaRPr lang="en-US" sz="9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CONCLUSIONES</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Conclusiones Clave del Curso</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El Acuerdo 115/2026 no es una reforma aislada: es la pieza que faltaba.</a:t>
            </a:r>
            <a:endParaRPr lang="en-US" sz="1450" dirty="0"/>
          </a:p>
        </p:txBody>
      </p:sp>
      <p:sp>
        <p:nvSpPr>
          <p:cNvPr id="6" name="Text 4"/>
          <p:cNvSpPr/>
          <p:nvPr/>
        </p:nvSpPr>
        <p:spPr>
          <a:xfrm>
            <a:off x="914400" y="213055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Vuelve exigibles, con detalle operativo, las obligaciones que la Ley y el Reglamento ya habían creado desde 2025 y 2026.</a:t>
            </a:r>
            <a:endParaRPr lang="en-US" sz="1200" dirty="0"/>
          </a:p>
        </p:txBody>
      </p:sp>
      <p:sp>
        <p:nvSpPr>
          <p:cNvPr id="7" name="Shape 5"/>
          <p:cNvSpPr/>
          <p:nvPr/>
        </p:nvSpPr>
        <p:spPr>
          <a:xfrm>
            <a:off x="502920" y="2926080"/>
            <a:ext cx="274320" cy="274320"/>
          </a:xfrm>
          <a:prstGeom prst="roundRect">
            <a:avLst>
              <a:gd name="adj" fmla="val 20000"/>
            </a:avLst>
          </a:prstGeom>
          <a:solidFill>
            <a:srgbClr val="2E7D82"/>
          </a:solidFill>
          <a:ln/>
        </p:spPr>
      </p:sp>
      <p:sp>
        <p:nvSpPr>
          <p:cNvPr id="8" name="Text 6"/>
          <p:cNvSpPr/>
          <p:nvPr/>
        </p:nvSpPr>
        <p:spPr>
          <a:xfrm>
            <a:off x="914400" y="286207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El eje del cumplimiento cambió: de lo formal a la gestión real del riesgo.</a:t>
            </a:r>
            <a:endParaRPr lang="en-US" sz="1450" dirty="0"/>
          </a:p>
        </p:txBody>
      </p:sp>
      <p:sp>
        <p:nvSpPr>
          <p:cNvPr id="9" name="Text 7"/>
          <p:cNvSpPr/>
          <p:nvPr/>
        </p:nvSpPr>
        <p:spPr>
          <a:xfrm>
            <a:off x="914400" y="318211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Un Manual bien redactado ya no es suficiente si no refleja una metodología de riesgos que realmente se aplique.</a:t>
            </a:r>
            <a:endParaRPr lang="en-US" sz="1200" dirty="0"/>
          </a:p>
        </p:txBody>
      </p:sp>
      <p:sp>
        <p:nvSpPr>
          <p:cNvPr id="10" name="Shape 8"/>
          <p:cNvSpPr/>
          <p:nvPr/>
        </p:nvSpPr>
        <p:spPr>
          <a:xfrm>
            <a:off x="502920" y="3977640"/>
            <a:ext cx="274320" cy="274320"/>
          </a:xfrm>
          <a:prstGeom prst="roundRect">
            <a:avLst>
              <a:gd name="adj" fmla="val 20000"/>
            </a:avLst>
          </a:prstGeom>
          <a:solidFill>
            <a:srgbClr val="2E7D82"/>
          </a:solidFill>
          <a:ln/>
        </p:spPr>
      </p:sp>
      <p:sp>
        <p:nvSpPr>
          <p:cNvPr id="11" name="Text 9"/>
          <p:cNvSpPr/>
          <p:nvPr/>
        </p:nvSpPr>
        <p:spPr>
          <a:xfrm>
            <a:off x="914400" y="391363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El calendario escalonado es una oportunidad, no solo una obligación.</a:t>
            </a:r>
            <a:endParaRPr lang="en-US" sz="1450" dirty="0"/>
          </a:p>
        </p:txBody>
      </p:sp>
      <p:sp>
        <p:nvSpPr>
          <p:cNvPr id="12" name="Text 10"/>
          <p:cNvSpPr/>
          <p:nvPr/>
        </p:nvSpPr>
        <p:spPr>
          <a:xfrm>
            <a:off x="914400" y="423367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Quien empieza a prepararse hoy llega a cada fecha límite con margen, no con presión de último momento.</a:t>
            </a:r>
            <a:endParaRPr lang="en-US" sz="1200" dirty="0"/>
          </a:p>
        </p:txBody>
      </p:sp>
      <p:sp>
        <p:nvSpPr>
          <p:cNvPr id="13" name="Shape 11"/>
          <p:cNvSpPr/>
          <p:nvPr/>
        </p:nvSpPr>
        <p:spPr>
          <a:xfrm>
            <a:off x="502920" y="5029200"/>
            <a:ext cx="274320" cy="274320"/>
          </a:xfrm>
          <a:prstGeom prst="roundRect">
            <a:avLst>
              <a:gd name="adj" fmla="val 20000"/>
            </a:avLst>
          </a:prstGeom>
          <a:solidFill>
            <a:srgbClr val="2E7D82"/>
          </a:solidFill>
          <a:ln/>
        </p:spPr>
      </p:sp>
      <p:sp>
        <p:nvSpPr>
          <p:cNvPr id="14" name="Text 12"/>
          <p:cNvSpPr/>
          <p:nvPr/>
        </p:nvSpPr>
        <p:spPr>
          <a:xfrm>
            <a:off x="914400" y="496519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El costo de la asesoría especializada es mínimo frente al costo del incumplimiento.</a:t>
            </a:r>
            <a:endParaRPr lang="en-US" sz="1450" dirty="0"/>
          </a:p>
        </p:txBody>
      </p:sp>
      <p:sp>
        <p:nvSpPr>
          <p:cNvPr id="15" name="Text 13"/>
          <p:cNvSpPr/>
          <p:nvPr/>
        </p:nvSpPr>
        <p:spPr>
          <a:xfrm>
            <a:off x="914400" y="5285232"/>
            <a:ext cx="10774375" cy="68580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Como lo mostró el caso práctico de las multas por avisos omitidos en este mismo curso.</a:t>
            </a:r>
            <a:endParaRPr lang="en-US" sz="1200" dirty="0"/>
          </a:p>
        </p:txBody>
      </p:sp>
      <p:sp>
        <p:nvSpPr>
          <p:cNvPr id="16" name="Text 14"/>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7" name="Text 15"/>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63</a:t>
            </a:r>
            <a:endParaRPr lang="en-US" sz="9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PARA PROFUNDIZAR</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Fundamento Legal del Curso</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LFPIORPI, reforma DOF 16-jul-2025</a:t>
            </a:r>
            <a:endParaRPr lang="en-US" sz="1450" dirty="0"/>
          </a:p>
        </p:txBody>
      </p:sp>
      <p:sp>
        <p:nvSpPr>
          <p:cNvPr id="6" name="Text 4"/>
          <p:cNvSpPr/>
          <p:nvPr/>
        </p:nvSpPr>
        <p:spPr>
          <a:xfrm>
            <a:off x="914400" y="213055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Art. 17, Fr. V Bis (desarrollo inmobiliario) y Art. 18, Fr. IV, VI a XI.</a:t>
            </a:r>
            <a:endParaRPr lang="en-US" sz="1200" dirty="0"/>
          </a:p>
        </p:txBody>
      </p:sp>
      <p:sp>
        <p:nvSpPr>
          <p:cNvPr id="7" name="Shape 5"/>
          <p:cNvSpPr/>
          <p:nvPr/>
        </p:nvSpPr>
        <p:spPr>
          <a:xfrm>
            <a:off x="502920" y="3276600"/>
            <a:ext cx="274320" cy="274320"/>
          </a:xfrm>
          <a:prstGeom prst="roundRect">
            <a:avLst>
              <a:gd name="adj" fmla="val 20000"/>
            </a:avLst>
          </a:prstGeom>
          <a:solidFill>
            <a:srgbClr val="2E7D82"/>
          </a:solidFill>
          <a:ln/>
        </p:spPr>
      </p:sp>
      <p:sp>
        <p:nvSpPr>
          <p:cNvPr id="8" name="Text 6"/>
          <p:cNvSpPr/>
          <p:nvPr/>
        </p:nvSpPr>
        <p:spPr>
          <a:xfrm>
            <a:off x="914400" y="321259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Reglamento de la LFPIORPI, reforma DOF 27-mar-2026</a:t>
            </a:r>
            <a:endParaRPr lang="en-US" sz="1450" dirty="0"/>
          </a:p>
        </p:txBody>
      </p:sp>
      <p:sp>
        <p:nvSpPr>
          <p:cNvPr id="9" name="Text 7"/>
          <p:cNvSpPr/>
          <p:nvPr/>
        </p:nvSpPr>
        <p:spPr>
          <a:xfrm>
            <a:off x="914400" y="353263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Capítulo PEP, Art. 12 Bis (auditoría), Art. 7 Bis (aviso 24h) y Art. 55 Bis (autocorrección).</a:t>
            </a:r>
            <a:endParaRPr lang="en-US" sz="1200" dirty="0"/>
          </a:p>
        </p:txBody>
      </p:sp>
      <p:sp>
        <p:nvSpPr>
          <p:cNvPr id="10" name="Shape 8"/>
          <p:cNvSpPr/>
          <p:nvPr/>
        </p:nvSpPr>
        <p:spPr>
          <a:xfrm>
            <a:off x="502920" y="4678680"/>
            <a:ext cx="274320" cy="274320"/>
          </a:xfrm>
          <a:prstGeom prst="roundRect">
            <a:avLst>
              <a:gd name="adj" fmla="val 20000"/>
            </a:avLst>
          </a:prstGeom>
          <a:solidFill>
            <a:srgbClr val="2E7D82"/>
          </a:solidFill>
          <a:ln/>
        </p:spPr>
      </p:sp>
      <p:sp>
        <p:nvSpPr>
          <p:cNvPr id="11" name="Text 9"/>
          <p:cNvSpPr/>
          <p:nvPr/>
        </p:nvSpPr>
        <p:spPr>
          <a:xfrm>
            <a:off x="914400" y="461467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Acuerdo 115/2026 (Reglas de Carácter General), DOF 7-ago-2026</a:t>
            </a:r>
            <a:endParaRPr lang="en-US" sz="1450" dirty="0"/>
          </a:p>
        </p:txBody>
      </p:sp>
      <p:sp>
        <p:nvSpPr>
          <p:cNvPr id="12" name="Text 10"/>
          <p:cNvSpPr/>
          <p:nvPr/>
        </p:nvSpPr>
        <p:spPr>
          <a:xfrm>
            <a:off x="914400" y="493471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Capítulo X (Manual de Políticas), Capítulo XII y Art. 39 Bis (capacitación), Art. 6 (umbrales).</a:t>
            </a:r>
            <a:endParaRPr lang="en-US" sz="1200" dirty="0"/>
          </a:p>
        </p:txBody>
      </p:sp>
      <p:sp>
        <p:nvSpPr>
          <p:cNvPr id="13" name="Shape 11"/>
          <p:cNvSpPr/>
          <p:nvPr/>
        </p:nvSpPr>
        <p:spPr>
          <a:xfrm>
            <a:off x="6278728" y="1874520"/>
            <a:ext cx="274320" cy="274320"/>
          </a:xfrm>
          <a:prstGeom prst="roundRect">
            <a:avLst>
              <a:gd name="adj" fmla="val 20000"/>
            </a:avLst>
          </a:prstGeom>
          <a:solidFill>
            <a:srgbClr val="2E7D82"/>
          </a:solidFill>
          <a:ln/>
        </p:spPr>
      </p:sp>
      <p:sp>
        <p:nvSpPr>
          <p:cNvPr id="14" name="Text 12"/>
          <p:cNvSpPr/>
          <p:nvPr/>
        </p:nvSpPr>
        <p:spPr>
          <a:xfrm>
            <a:off x="6690208" y="181051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Art. 53, Fr. II y Art. 54, Fr. I LFPIORPI</a:t>
            </a:r>
            <a:endParaRPr lang="en-US" sz="1450" dirty="0"/>
          </a:p>
        </p:txBody>
      </p:sp>
      <p:sp>
        <p:nvSpPr>
          <p:cNvPr id="15" name="Text 13"/>
          <p:cNvSpPr/>
          <p:nvPr/>
        </p:nvSpPr>
        <p:spPr>
          <a:xfrm>
            <a:off x="6690208" y="213055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Régimen de multas por incumplimiento de las obligaciones del Art. 18.</a:t>
            </a:r>
            <a:endParaRPr lang="en-US" sz="1200" dirty="0"/>
          </a:p>
        </p:txBody>
      </p:sp>
      <p:sp>
        <p:nvSpPr>
          <p:cNvPr id="16" name="Shape 14"/>
          <p:cNvSpPr/>
          <p:nvPr/>
        </p:nvSpPr>
        <p:spPr>
          <a:xfrm>
            <a:off x="6278728" y="3276600"/>
            <a:ext cx="274320" cy="274320"/>
          </a:xfrm>
          <a:prstGeom prst="roundRect">
            <a:avLst>
              <a:gd name="adj" fmla="val 20000"/>
            </a:avLst>
          </a:prstGeom>
          <a:solidFill>
            <a:srgbClr val="2E7D82"/>
          </a:solidFill>
          <a:ln/>
        </p:spPr>
      </p:sp>
      <p:sp>
        <p:nvSpPr>
          <p:cNvPr id="17" name="Text 15"/>
          <p:cNvSpPr/>
          <p:nvPr/>
        </p:nvSpPr>
        <p:spPr>
          <a:xfrm>
            <a:off x="6690208" y="321259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Art. 32 LFPIORPI</a:t>
            </a:r>
            <a:endParaRPr lang="en-US" sz="1450" dirty="0"/>
          </a:p>
        </p:txBody>
      </p:sp>
      <p:sp>
        <p:nvSpPr>
          <p:cNvPr id="18" name="Text 16"/>
          <p:cNvSpPr/>
          <p:nvPr/>
        </p:nvSpPr>
        <p:spPr>
          <a:xfrm>
            <a:off x="6690208" y="353263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Restricción de uso de efectivo, con cálculo de umbral que incluye IVA.</a:t>
            </a:r>
            <a:endParaRPr lang="en-US" sz="1200" dirty="0"/>
          </a:p>
        </p:txBody>
      </p:sp>
      <p:sp>
        <p:nvSpPr>
          <p:cNvPr id="19" name="Shape 17"/>
          <p:cNvSpPr/>
          <p:nvPr/>
        </p:nvSpPr>
        <p:spPr>
          <a:xfrm>
            <a:off x="6278728" y="4678680"/>
            <a:ext cx="274320" cy="274320"/>
          </a:xfrm>
          <a:prstGeom prst="roundRect">
            <a:avLst>
              <a:gd name="adj" fmla="val 20000"/>
            </a:avLst>
          </a:prstGeom>
          <a:solidFill>
            <a:srgbClr val="2E7D82"/>
          </a:solidFill>
          <a:ln/>
        </p:spPr>
      </p:sp>
      <p:sp>
        <p:nvSpPr>
          <p:cNvPr id="20" name="Text 18"/>
          <p:cNvSpPr/>
          <p:nvPr/>
        </p:nvSpPr>
        <p:spPr>
          <a:xfrm>
            <a:off x="6690208" y="4614672"/>
            <a:ext cx="4998568"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Portal de Prevención de Lavado de Dinero (SPPLD)</a:t>
            </a:r>
            <a:endParaRPr lang="en-US" sz="1450" dirty="0"/>
          </a:p>
        </p:txBody>
      </p:sp>
      <p:sp>
        <p:nvSpPr>
          <p:cNvPr id="21" name="Text 19"/>
          <p:cNvSpPr/>
          <p:nvPr/>
        </p:nvSpPr>
        <p:spPr>
          <a:xfrm>
            <a:off x="6690208" y="4934712"/>
            <a:ext cx="4998568" cy="103632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Plataforma oficial del SAT para el registro, identificación y presentación de avisos.</a:t>
            </a:r>
            <a:endParaRPr lang="en-US" sz="1200" dirty="0"/>
          </a:p>
        </p:txBody>
      </p:sp>
      <p:sp>
        <p:nvSpPr>
          <p:cNvPr id="22" name="Text 20"/>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23" name="Text 21"/>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64</a:t>
            </a:r>
            <a:endParaRPr lang="en-US" sz="9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5F7FA"/>
        </a:solidFill>
        <a:effectLst/>
      </p:bgPr>
    </p:bg>
    <p:spTree>
      <p:nvGrpSpPr>
        <p:cNvPr id="1" name=""/>
        <p:cNvGrpSpPr/>
        <p:nvPr/>
      </p:nvGrpSpPr>
      <p:grpSpPr>
        <a:xfrm>
          <a:off x="0" y="0"/>
          <a:ext cx="0" cy="0"/>
          <a:chOff x="0" y="0"/>
          <a:chExt cx="0" cy="0"/>
        </a:xfrm>
      </p:grpSpPr>
      <p:sp>
        <p:nvSpPr>
          <p:cNvPr id="2" name="Text 0"/>
          <p:cNvSpPr/>
          <p:nvPr/>
        </p:nvSpPr>
        <p:spPr>
          <a:xfrm>
            <a:off x="502920" y="457200"/>
            <a:ext cx="8686800" cy="320040"/>
          </a:xfrm>
          <a:prstGeom prst="rect">
            <a:avLst/>
          </a:prstGeom>
          <a:noFill/>
          <a:ln/>
        </p:spPr>
        <p:txBody>
          <a:bodyPr wrap="square" rtlCol="0" anchor="ctr"/>
          <a:lstStyle/>
          <a:p>
            <a:pPr marL="0" indent="0">
              <a:buNone/>
            </a:pPr>
            <a:r>
              <a:rPr lang="en-US" sz="1300" b="1" kern="0" spc="200" dirty="0">
                <a:solidFill>
                  <a:srgbClr val="2E7D82"/>
                </a:solidFill>
                <a:latin typeface="Calibri" pitchFamily="34" charset="0"/>
                <a:ea typeface="Calibri" pitchFamily="34" charset="-122"/>
                <a:cs typeface="Calibri" pitchFamily="34" charset="-120"/>
              </a:rPr>
              <a:t>ANTES DE CERRAR</a:t>
            </a:r>
            <a:endParaRPr lang="en-US" sz="1300" dirty="0"/>
          </a:p>
        </p:txBody>
      </p:sp>
      <p:sp>
        <p:nvSpPr>
          <p:cNvPr id="3" name="Text 1"/>
          <p:cNvSpPr/>
          <p:nvPr/>
        </p:nvSpPr>
        <p:spPr>
          <a:xfrm>
            <a:off x="502920" y="777240"/>
            <a:ext cx="10607040" cy="731520"/>
          </a:xfrm>
          <a:prstGeom prst="rect">
            <a:avLst/>
          </a:prstGeom>
          <a:noFill/>
          <a:ln/>
        </p:spPr>
        <p:txBody>
          <a:bodyPr wrap="square" rtlCol="0" anchor="ctr"/>
          <a:lstStyle/>
          <a:p>
            <a:pPr marL="0" indent="0">
              <a:buNone/>
            </a:pPr>
            <a:r>
              <a:rPr lang="en-US" sz="2600" b="1" dirty="0">
                <a:solidFill>
                  <a:srgbClr val="10243E"/>
                </a:solidFill>
                <a:latin typeface="Cambria" pitchFamily="34" charset="0"/>
                <a:ea typeface="Cambria" pitchFamily="34" charset="-122"/>
                <a:cs typeface="Cambria" pitchFamily="34" charset="-120"/>
              </a:rPr>
              <a:t>Preguntas y Respuestas</a:t>
            </a:r>
            <a:endParaRPr lang="en-US" sz="2600" dirty="0"/>
          </a:p>
        </p:txBody>
      </p:sp>
      <p:sp>
        <p:nvSpPr>
          <p:cNvPr id="4" name="Shape 2"/>
          <p:cNvSpPr/>
          <p:nvPr/>
        </p:nvSpPr>
        <p:spPr>
          <a:xfrm>
            <a:off x="502920" y="1874520"/>
            <a:ext cx="274320" cy="274320"/>
          </a:xfrm>
          <a:prstGeom prst="roundRect">
            <a:avLst>
              <a:gd name="adj" fmla="val 20000"/>
            </a:avLst>
          </a:prstGeom>
          <a:solidFill>
            <a:srgbClr val="2E7D82"/>
          </a:solidFill>
          <a:ln/>
        </p:spPr>
      </p:sp>
      <p:sp>
        <p:nvSpPr>
          <p:cNvPr id="5" name="Text 3"/>
          <p:cNvSpPr/>
          <p:nvPr/>
        </p:nvSpPr>
        <p:spPr>
          <a:xfrm>
            <a:off x="914400" y="181051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Espacio abierto de discusión.</a:t>
            </a:r>
            <a:endParaRPr lang="en-US" sz="1450" dirty="0"/>
          </a:p>
        </p:txBody>
      </p:sp>
      <p:sp>
        <p:nvSpPr>
          <p:cNvPr id="6" name="Text 4"/>
          <p:cNvSpPr/>
          <p:nvPr/>
        </p:nvSpPr>
        <p:spPr>
          <a:xfrm>
            <a:off x="914400" y="2130552"/>
            <a:ext cx="10774375" cy="173736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Dudas sobre el Acuerdo 115/2026, el cálculo de umbrales, el Manual de Políticas Internas, o la aplicación a casos particulares de su despacho o empresa.</a:t>
            </a:r>
            <a:endParaRPr lang="en-US" sz="1200" dirty="0"/>
          </a:p>
        </p:txBody>
      </p:sp>
      <p:sp>
        <p:nvSpPr>
          <p:cNvPr id="7" name="Shape 5"/>
          <p:cNvSpPr/>
          <p:nvPr/>
        </p:nvSpPr>
        <p:spPr>
          <a:xfrm>
            <a:off x="502920" y="3977640"/>
            <a:ext cx="274320" cy="274320"/>
          </a:xfrm>
          <a:prstGeom prst="roundRect">
            <a:avLst>
              <a:gd name="adj" fmla="val 20000"/>
            </a:avLst>
          </a:prstGeom>
          <a:solidFill>
            <a:srgbClr val="2E7D82"/>
          </a:solidFill>
          <a:ln/>
        </p:spPr>
      </p:sp>
      <p:sp>
        <p:nvSpPr>
          <p:cNvPr id="8" name="Text 6"/>
          <p:cNvSpPr/>
          <p:nvPr/>
        </p:nvSpPr>
        <p:spPr>
          <a:xfrm>
            <a:off x="914400" y="3913632"/>
            <a:ext cx="10774375" cy="320040"/>
          </a:xfrm>
          <a:prstGeom prst="rect">
            <a:avLst/>
          </a:prstGeom>
          <a:noFill/>
          <a:ln/>
        </p:spPr>
        <p:txBody>
          <a:bodyPr wrap="square" rtlCol="0" anchor="ctr"/>
          <a:lstStyle/>
          <a:p>
            <a:pPr marL="0" indent="0">
              <a:buNone/>
            </a:pPr>
            <a:r>
              <a:rPr lang="en-US" sz="1450" b="1" dirty="0">
                <a:solidFill>
                  <a:srgbClr val="1F2A33"/>
                </a:solidFill>
                <a:latin typeface="Calibri" pitchFamily="34" charset="0"/>
                <a:ea typeface="Calibri" pitchFamily="34" charset="-122"/>
                <a:cs typeface="Calibri" pitchFamily="34" charset="-120"/>
              </a:rPr>
              <a:t>Recomendación final.</a:t>
            </a:r>
            <a:endParaRPr lang="en-US" sz="1450" dirty="0"/>
          </a:p>
        </p:txBody>
      </p:sp>
      <p:sp>
        <p:nvSpPr>
          <p:cNvPr id="9" name="Text 7"/>
          <p:cNvSpPr/>
          <p:nvPr/>
        </p:nvSpPr>
        <p:spPr>
          <a:xfrm>
            <a:off x="914400" y="4233672"/>
            <a:ext cx="10774375" cy="1737360"/>
          </a:xfrm>
          <a:prstGeom prst="rect">
            <a:avLst/>
          </a:prstGeom>
          <a:noFill/>
          <a:ln/>
        </p:spPr>
        <p:txBody>
          <a:bodyPr wrap="square" rtlCol="0" anchor="ctr"/>
          <a:lstStyle/>
          <a:p>
            <a:pPr marL="0" indent="0">
              <a:lnSpc>
                <a:spcPct val="110000"/>
              </a:lnSpc>
              <a:buNone/>
            </a:pPr>
            <a:r>
              <a:rPr lang="en-US" sz="1200" dirty="0">
                <a:solidFill>
                  <a:srgbClr val="5B6770"/>
                </a:solidFill>
                <a:latin typeface="Calibri" pitchFamily="34" charset="0"/>
                <a:ea typeface="Calibri" pitchFamily="34" charset="-122"/>
                <a:cs typeface="Calibri" pitchFamily="34" charset="-120"/>
              </a:rPr>
              <a:t>Varias obligaciones de este curso dependen del calendario escalonado 2026-2028; verifique siempre si existen reglas complementarias publicadas con posterioridad a esta sesión.</a:t>
            </a:r>
            <a:endParaRPr lang="en-US" sz="1200" dirty="0"/>
          </a:p>
        </p:txBody>
      </p:sp>
      <p:sp>
        <p:nvSpPr>
          <p:cNvPr id="10" name="Text 8"/>
          <p:cNvSpPr/>
          <p:nvPr/>
        </p:nvSpPr>
        <p:spPr>
          <a:xfrm>
            <a:off x="502920" y="6510528"/>
            <a:ext cx="8686800" cy="274320"/>
          </a:xfrm>
          <a:prstGeom prst="rect">
            <a:avLst/>
          </a:prstGeom>
          <a:noFill/>
          <a:ln/>
        </p:spPr>
        <p:txBody>
          <a:bodyPr wrap="square" rtlCol="0" anchor="ctr"/>
          <a:lstStyle/>
          <a:p>
            <a:pPr marL="0" indent="0" algn="l">
              <a:buNone/>
            </a:pPr>
            <a:r>
              <a:rPr lang="en-US" sz="900" dirty="0">
                <a:solidFill>
                  <a:srgbClr val="5B6770"/>
                </a:solidFill>
                <a:latin typeface="Calibri" pitchFamily="34" charset="0"/>
                <a:ea typeface="Calibri" pitchFamily="34" charset="-122"/>
                <a:cs typeface="Calibri" pitchFamily="34" charset="-120"/>
              </a:rPr>
              <a:t>Actualización 2026 en Materia de Prevención de Lavado de Dinero</a:t>
            </a:r>
            <a:endParaRPr lang="en-US" sz="900" dirty="0"/>
          </a:p>
        </p:txBody>
      </p:sp>
      <p:sp>
        <p:nvSpPr>
          <p:cNvPr id="11" name="Text 9"/>
          <p:cNvSpPr/>
          <p:nvPr/>
        </p:nvSpPr>
        <p:spPr>
          <a:xfrm>
            <a:off x="11140135" y="6510528"/>
            <a:ext cx="548640" cy="274320"/>
          </a:xfrm>
          <a:prstGeom prst="rect">
            <a:avLst/>
          </a:prstGeom>
          <a:noFill/>
          <a:ln/>
        </p:spPr>
        <p:txBody>
          <a:bodyPr wrap="square" rtlCol="0" anchor="ctr"/>
          <a:lstStyle/>
          <a:p>
            <a:pPr marL="0" indent="0" algn="r">
              <a:buNone/>
            </a:pPr>
            <a:r>
              <a:rPr lang="en-US" sz="900" dirty="0">
                <a:solidFill>
                  <a:srgbClr val="5B6770"/>
                </a:solidFill>
                <a:latin typeface="Calibri" pitchFamily="34" charset="0"/>
                <a:ea typeface="Calibri" pitchFamily="34" charset="-122"/>
                <a:cs typeface="Calibri" pitchFamily="34" charset="-120"/>
              </a:rPr>
              <a:t>65</a:t>
            </a:r>
            <a:endParaRPr lang="en-US" sz="9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0243E"/>
        </a:solidFill>
        <a:effectLst/>
      </p:bgPr>
    </p:bg>
    <p:spTree>
      <p:nvGrpSpPr>
        <p:cNvPr id="1" name=""/>
        <p:cNvGrpSpPr/>
        <p:nvPr/>
      </p:nvGrpSpPr>
      <p:grpSpPr>
        <a:xfrm>
          <a:off x="0" y="0"/>
          <a:ext cx="0" cy="0"/>
          <a:chOff x="0" y="0"/>
          <a:chExt cx="0" cy="0"/>
        </a:xfrm>
      </p:grpSpPr>
      <p:sp>
        <p:nvSpPr>
          <p:cNvPr id="2" name="Shape 0"/>
          <p:cNvSpPr/>
          <p:nvPr/>
        </p:nvSpPr>
        <p:spPr>
          <a:xfrm>
            <a:off x="-2286000" y="-2286000"/>
            <a:ext cx="5943600" cy="5943600"/>
          </a:xfrm>
          <a:prstGeom prst="ellipse">
            <a:avLst/>
          </a:prstGeom>
          <a:solidFill>
            <a:srgbClr val="0A1830"/>
          </a:solidFill>
          <a:ln/>
        </p:spPr>
      </p:sp>
      <p:sp>
        <p:nvSpPr>
          <p:cNvPr id="3" name="Shape 1"/>
          <p:cNvSpPr/>
          <p:nvPr/>
        </p:nvSpPr>
        <p:spPr>
          <a:xfrm>
            <a:off x="9875520" y="3840480"/>
            <a:ext cx="3657600" cy="3657600"/>
          </a:xfrm>
          <a:prstGeom prst="ellipse">
            <a:avLst/>
          </a:prstGeom>
          <a:solidFill>
            <a:srgbClr val="2E7D82">
              <a:alpha val="45000"/>
            </a:srgbClr>
          </a:solidFill>
          <a:ln/>
        </p:spPr>
      </p:sp>
      <p:sp>
        <p:nvSpPr>
          <p:cNvPr id="4" name="Text 2"/>
          <p:cNvSpPr/>
          <p:nvPr/>
        </p:nvSpPr>
        <p:spPr>
          <a:xfrm>
            <a:off x="502920" y="2286000"/>
            <a:ext cx="9144000" cy="365760"/>
          </a:xfrm>
          <a:prstGeom prst="rect">
            <a:avLst/>
          </a:prstGeom>
          <a:noFill/>
          <a:ln/>
        </p:spPr>
        <p:txBody>
          <a:bodyPr wrap="square" rtlCol="0" anchor="ctr"/>
          <a:lstStyle/>
          <a:p>
            <a:pPr marL="0" indent="0">
              <a:buNone/>
            </a:pPr>
            <a:r>
              <a:rPr lang="en-US" sz="1400" b="1" kern="0" spc="300" dirty="0">
                <a:solidFill>
                  <a:srgbClr val="B8860B"/>
                </a:solidFill>
                <a:latin typeface="Calibri" pitchFamily="34" charset="0"/>
                <a:ea typeface="Calibri" pitchFamily="34" charset="-122"/>
                <a:cs typeface="Calibri" pitchFamily="34" charset="-120"/>
              </a:rPr>
              <a:t>ACTUALIZACIÓN PROFESIONAL 2026</a:t>
            </a:r>
            <a:endParaRPr lang="en-US" sz="1400" dirty="0"/>
          </a:p>
        </p:txBody>
      </p:sp>
      <p:sp>
        <p:nvSpPr>
          <p:cNvPr id="5" name="Text 3"/>
          <p:cNvSpPr/>
          <p:nvPr/>
        </p:nvSpPr>
        <p:spPr>
          <a:xfrm>
            <a:off x="502920" y="2697480"/>
            <a:ext cx="9601200" cy="118872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Gracias por su Participación</a:t>
            </a:r>
            <a:endParaRPr lang="en-US" sz="3400" dirty="0"/>
          </a:p>
        </p:txBody>
      </p:sp>
      <p:sp>
        <p:nvSpPr>
          <p:cNvPr id="6" name="Text 4"/>
          <p:cNvSpPr/>
          <p:nvPr/>
        </p:nvSpPr>
        <p:spPr>
          <a:xfrm>
            <a:off x="502920" y="3886200"/>
            <a:ext cx="9144000" cy="731520"/>
          </a:xfrm>
          <a:prstGeom prst="rect">
            <a:avLst/>
          </a:prstGeom>
          <a:noFill/>
          <a:ln/>
        </p:spPr>
        <p:txBody>
          <a:bodyPr wrap="square" rtlCol="0" anchor="ctr"/>
          <a:lstStyle/>
          <a:p>
            <a:pPr marL="0" indent="0">
              <a:buNone/>
            </a:pPr>
            <a:r>
              <a:rPr lang="en-US" sz="1550" i="1" dirty="0">
                <a:solidFill>
                  <a:srgbClr val="D9EAEA"/>
                </a:solidFill>
                <a:latin typeface="Calibri" pitchFamily="34" charset="0"/>
                <a:ea typeface="Calibri" pitchFamily="34" charset="-122"/>
                <a:cs typeface="Calibri" pitchFamily="34" charset="-120"/>
              </a:rPr>
              <a:t>Actualización 2026 en Materia de Prevención de Lavado de Dinero</a:t>
            </a:r>
            <a:endParaRPr lang="en-US" sz="1550" dirty="0"/>
          </a:p>
        </p:txBody>
      </p:sp>
      <p:sp>
        <p:nvSpPr>
          <p:cNvPr id="7" name="Text 5"/>
          <p:cNvSpPr/>
          <p:nvPr/>
        </p:nvSpPr>
        <p:spPr>
          <a:xfrm>
            <a:off x="502920" y="4846320"/>
            <a:ext cx="9144000" cy="731520"/>
          </a:xfrm>
          <a:prstGeom prst="rect">
            <a:avLst/>
          </a:prstGeom>
          <a:noFill/>
          <a:ln/>
        </p:spPr>
        <p:txBody>
          <a:bodyPr wrap="square" rtlCol="0" anchor="ctr"/>
          <a:lstStyle/>
          <a:p>
            <a:pPr marL="0" indent="0">
              <a:buNone/>
            </a:pPr>
            <a:r>
              <a:rPr lang="en-US" sz="1200" dirty="0">
                <a:solidFill>
                  <a:srgbClr val="D9EAEA"/>
                </a:solidFill>
                <a:latin typeface="Calibri" pitchFamily="34" charset="0"/>
                <a:ea typeface="Calibri" pitchFamily="34" charset="-122"/>
                <a:cs typeface="Calibri" pitchFamily="34" charset="-120"/>
              </a:rPr>
              <a:t>Consultores Fiscales  ·  Actualización Profesional Contable</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8966</Words>
  <Application>Microsoft Office PowerPoint</Application>
  <PresentationFormat>Personalizado</PresentationFormat>
  <Paragraphs>1066</Paragraphs>
  <Slides>66</Slides>
  <Notes>66</Notes>
  <HiddenSlides>0</HiddenSlides>
  <MMClips>0</MMClips>
  <ScaleCrop>false</ScaleCrop>
  <HeadingPairs>
    <vt:vector size="4" baseType="variant">
      <vt:variant>
        <vt:lpstr>Tema</vt:lpstr>
      </vt:variant>
      <vt:variant>
        <vt:i4>1</vt:i4>
      </vt:variant>
      <vt:variant>
        <vt:lpstr>Títulos de diapositiva</vt:lpstr>
      </vt:variant>
      <vt:variant>
        <vt:i4>66</vt:i4>
      </vt:variant>
    </vt:vector>
  </HeadingPairs>
  <TitlesOfParts>
    <vt:vector size="67" baseType="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Actualización 2026 en Materia de Prevención de Lavado de Dinero</dc:title>
  <dc:subject>PptxGenJS Presentation</dc:subject>
  <dc:creator>MIGUEL ALARCON</dc:creator>
  <cp:lastModifiedBy>MIGUEL ALARCON DIAZ</cp:lastModifiedBy>
  <cp:revision>2</cp:revision>
  <dcterms:created xsi:type="dcterms:W3CDTF">2026-08-11T01:24:03Z</dcterms:created>
  <dcterms:modified xsi:type="dcterms:W3CDTF">2026-08-11T01:27:45Z</dcterms:modified>
</cp:coreProperties>
</file>